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646" r:id="rId2"/>
    <p:sldId id="60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59"/>
  </p:normalViewPr>
  <p:slideViewPr>
    <p:cSldViewPr snapToGrid="0" snapToObjects="1">
      <p:cViewPr varScale="1">
        <p:scale>
          <a:sx n="61" d="100"/>
          <a:sy n="61" d="100"/>
        </p:scale>
        <p:origin x="8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8751-CA5F-A74E-BBA8-E33B758AEEFE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98D77-83BA-F143-ACE7-A686927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249CD-90FB-D24B-A440-0399179C0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31DF7-66C6-A547-A712-5B49061E8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CC228-0B9D-5249-A35A-C11976CC5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2C798-9669-2140-A126-E0E97893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543A9-70CA-B748-8AB4-51844591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1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B640-9B30-324A-B250-9357E764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8CC7E-530A-C54A-99AF-ACDF1A433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BA5F0-BC2D-5F4C-9A2A-D700BD6E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B944B-A13C-C94E-B38F-32F76C69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C1AA1-5345-C740-AB5C-FBB454ED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2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3F5FC3-36B6-7E40-AA18-FA4752F1F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71609-6477-FA43-8B74-FD3985CE0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BE0A6-F486-4347-AC1E-01F02CD3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8BC91-91E6-7045-B651-03471175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9F0D4-E5A0-3048-BEF7-8B53BB49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5275-354B-7F47-AB04-50F0B3B8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E54DC-58DF-774C-9DD1-DFC270726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B8243-C4F9-6240-940B-A1C20B66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46601-14BB-3F4F-B6F1-2D8029B2A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98476-6E61-6A46-B74D-BCE57BE9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4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9FA44-A8EC-7E4F-9D76-3D35F917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19DD9-8846-D042-83D7-B53F021D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26484-659C-244D-B90F-9CD12643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DB400-DD95-674C-B829-0588208A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D4A56-023E-1540-A9AB-F3AFB235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5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1641D-701C-474D-9FF0-4E86FB0B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7FBFD-D64A-4C43-84B8-00D648A83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A6EA1-A168-AC4A-BB23-CA9D46307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37BE9-2E77-D34A-AC4D-C7C92CF7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08DE8-F52F-9B40-B17B-69334C86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EA202-53DC-C548-AA7F-90A12ADB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3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8FA1-F21D-BE44-B2A8-D2A6815AE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30109-908E-934C-BD2F-FD90E67DB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07F89-BACD-524E-B8C4-40852B88C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DCDE19-8F88-8A47-A405-AAA24804C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D3087-891F-3E46-967E-C23AA5056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6B0C99-0003-754E-BA32-294CC3B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3D27-940D-FA45-A2FC-BBDECEFA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A1E71-2629-8B4D-9A0F-1CD89D53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297C-A813-4A49-90D9-53D0C1E97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533AB-8E8A-1F43-A2A5-0B6FC5520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FD4A6-B6F0-3B4F-8852-6AC41DDA3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59309-1FD6-2149-AC25-CA87ECF02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4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A4B97-AE08-0449-A1F9-01A753D2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B5427-4029-3742-9761-A06B4044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7B9F0-1E84-F74E-AB6E-99B08A7F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7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7367C-818C-8E45-ADA4-1CB504FD8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786DD-A39E-3B49-A56D-0384E308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E9533-B6BB-ED46-8F31-417749837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00BCA-4FA2-B042-92F8-3CD7E2766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2F0BA-6B43-144E-BFD1-FF0464E7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87579-4829-B040-B75B-7118655E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A0287-6951-1B4D-8B7A-1F277C740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26B250-A16A-024F-8C06-DD892263C1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30A67-7224-F34B-953E-758E4E572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F68CD-6CB2-B441-B4EA-C089E998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FD7E6-9DCF-CA43-A669-0366198D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66E99-DEF3-B546-BB16-62F6009C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1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80B1E-1AB6-B647-9C4A-65AFC54D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2722D-F413-5749-B9C6-5F9F6A36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ACAD0-1D34-7640-A33F-C26686641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797D-9243-134F-BCF4-1E1C42C0DD0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D0FFF-2D53-F44B-84E3-6A142751F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7D823-8460-1B4F-8443-D5B12EC0D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27E0-1F72-F04E-828B-6A7F7A0C5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.magnet.fsu.edu/primer/java/imageformation/airydiskformation/index.html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hyperlink" Target="http://micro.magnet.fsu.edu/primer/java/imageformation/airydiskformatio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9165F-C10B-264F-9A66-BFC4C08AC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5380" y="59373"/>
            <a:ext cx="9144000" cy="77379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Accuracy vs. Resolution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4380F-0084-F548-A1CC-3B5150DB0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919" y="987410"/>
            <a:ext cx="11235680" cy="256699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Accuracy</a:t>
            </a:r>
            <a:r>
              <a:rPr lang="en-US" dirty="0"/>
              <a:t> is how well you can tell where a single molecule is. A fluorescent molecule, while only a nanometer across, will give a “smeared out” fluorescence spot of ~ 250 nm, or </a:t>
            </a:r>
            <a:r>
              <a:rPr lang="en-US" dirty="0">
                <a:latin typeface="Symbol" pitchFamily="2" charset="2"/>
              </a:rPr>
              <a:t>l</a:t>
            </a:r>
            <a:r>
              <a:rPr lang="en-US" dirty="0"/>
              <a:t>/2 NA, where NA=Numerical Aperture of the collecting lense. This is the diffraction limit of light. </a:t>
            </a:r>
          </a:p>
          <a:p>
            <a:r>
              <a:rPr lang="en-US" dirty="0"/>
              <a:t>(see </a:t>
            </a:r>
            <a:r>
              <a:rPr lang="en-US" altLang="en-US" dirty="0">
                <a:solidFill>
                  <a:srgbClr val="FF0000"/>
                </a:solidFill>
                <a:hlinkClick r:id="rId3"/>
              </a:rPr>
              <a:t>http://micro.magnet.fsu.edu/primer/java/imageformation/airydiskformation/index.html</a:t>
            </a:r>
            <a:r>
              <a:rPr lang="en-US" altLang="en-US" dirty="0"/>
              <a:t>)</a:t>
            </a:r>
          </a:p>
          <a:p>
            <a:r>
              <a:rPr lang="en-US" dirty="0"/>
              <a:t>However, if you have a lot of photons, you can fit this smeared out spot very very well. </a:t>
            </a:r>
          </a:p>
          <a:p>
            <a:r>
              <a:rPr lang="en-US" dirty="0"/>
              <a:t>That is, you can find out where the center is much more accurately than the width. </a:t>
            </a:r>
          </a:p>
          <a:p>
            <a:r>
              <a:rPr lang="en-US" dirty="0"/>
              <a:t>It turns out the accuracy of the center can be determined  about = 250 nm / [2* NA*(# of photons)], where NA ~ 1. 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8035F7B7-B429-9A4C-A1B7-BD19656D4535}"/>
              </a:ext>
            </a:extLst>
          </p:cNvPr>
          <p:cNvGrpSpPr>
            <a:grpSpLocks/>
          </p:cNvGrpSpPr>
          <p:nvPr/>
        </p:nvGrpSpPr>
        <p:grpSpPr bwMode="auto">
          <a:xfrm>
            <a:off x="6606540" y="3417563"/>
            <a:ext cx="5501006" cy="3449637"/>
            <a:chOff x="35474" y="1924438"/>
            <a:chExt cx="6120851" cy="4254112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4B08245E-480A-9A48-9779-5CD1A94EB7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74" y="2133600"/>
              <a:ext cx="4995780" cy="3962587"/>
              <a:chOff x="407" y="2329"/>
              <a:chExt cx="5556" cy="4572"/>
            </a:xfrm>
          </p:grpSpPr>
          <p:graphicFrame>
            <p:nvGraphicFramePr>
              <p:cNvPr id="13" name="Object 6">
                <a:extLst>
                  <a:ext uri="{FF2B5EF4-FFF2-40B4-BE49-F238E27FC236}">
                    <a16:creationId xmlns:a16="http://schemas.microsoft.com/office/drawing/2014/main" id="{EBA5492D-60B7-AE43-810C-2BE8C7D4D18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20136219"/>
                  </p:ext>
                </p:extLst>
              </p:nvPr>
            </p:nvGraphicFramePr>
            <p:xfrm>
              <a:off x="407" y="2329"/>
              <a:ext cx="5556" cy="45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24" name="SPW 4.0 Graph" r:id="rId4" imgW="62357000" imgH="68402200" progId="">
                      <p:embed/>
                    </p:oleObj>
                  </mc:Choice>
                  <mc:Fallback>
                    <p:oleObj name="SPW 4.0 Graph" r:id="rId4" imgW="62357000" imgH="68402200" progId="">
                      <p:embed/>
                      <p:pic>
                        <p:nvPicPr>
                          <p:cNvPr id="18445" name="Object 6">
                            <a:extLst>
                              <a:ext uri="{FF2B5EF4-FFF2-40B4-BE49-F238E27FC236}">
                                <a16:creationId xmlns:a16="http://schemas.microsoft.com/office/drawing/2014/main" id="{CE617FE8-3BE2-034B-A53B-79CE68F79CE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4399" t="17375" r="1466" b="12029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7" y="2329"/>
                            <a:ext cx="5556" cy="45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Line 8">
                <a:extLst>
                  <a:ext uri="{FF2B5EF4-FFF2-40B4-BE49-F238E27FC236}">
                    <a16:creationId xmlns:a16="http://schemas.microsoft.com/office/drawing/2014/main" id="{6B4F13A5-046E-1E47-AFC3-4DCC057C40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3690" y="4527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C149D5A-948B-BC4E-B936-3D2A6DFE88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7507" y="3565099"/>
              <a:ext cx="1295400" cy="473501"/>
              <a:chOff x="2440507" y="3365074"/>
              <a:chExt cx="1295400" cy="473501"/>
            </a:xfrm>
          </p:grpSpPr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D363DBD4-919E-7F49-B640-6773621C59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0507" y="3365074"/>
                <a:ext cx="12954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700" dirty="0">
                    <a:latin typeface="Times New Roman" panose="02020603050405020304" pitchFamily="18" charset="0"/>
                  </a:rPr>
                  <a:t>Width</a:t>
                </a:r>
              </a:p>
              <a:p>
                <a:r>
                  <a:rPr lang="en-US" altLang="en-US" sz="1700" dirty="0">
                    <a:latin typeface="Times New Roman" panose="02020603050405020304" pitchFamily="18" charset="0"/>
                  </a:rPr>
                  <a:t>~  </a:t>
                </a:r>
                <a:r>
                  <a:rPr lang="en-US" altLang="en-US" sz="1700" dirty="0">
                    <a:latin typeface="Symbol" pitchFamily="2" charset="2"/>
                  </a:rPr>
                  <a:t>l</a:t>
                </a:r>
                <a:r>
                  <a:rPr lang="en-US" altLang="en-US" sz="1700" dirty="0">
                    <a:latin typeface="Times New Roman" panose="02020603050405020304" pitchFamily="18" charset="0"/>
                  </a:rPr>
                  <a:t>/2 </a:t>
                </a:r>
              </a:p>
              <a:p>
                <a:r>
                  <a:rPr lang="en-US" altLang="en-US" sz="1700" dirty="0">
                    <a:latin typeface="Times New Roman" panose="02020603050405020304" pitchFamily="18" charset="0"/>
                  </a:rPr>
                  <a:t>~ 250 nm</a:t>
                </a:r>
              </a:p>
            </p:txBody>
          </p:sp>
          <p:sp>
            <p:nvSpPr>
              <p:cNvPr id="12" name="Line 8">
                <a:extLst>
                  <a:ext uri="{FF2B5EF4-FFF2-40B4-BE49-F238E27FC236}">
                    <a16:creationId xmlns:a16="http://schemas.microsoft.com/office/drawing/2014/main" id="{429F7EFB-E41B-1849-B04D-ADE463D7D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3887" y="3838575"/>
                <a:ext cx="4175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20671FAF-6B74-7145-82E8-390FA24661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4364" y="1924438"/>
              <a:ext cx="928708" cy="590162"/>
              <a:chOff x="3844508" y="1695838"/>
              <a:chExt cx="928708" cy="590162"/>
            </a:xfrm>
          </p:grpSpPr>
          <p:sp>
            <p:nvSpPr>
              <p:cNvPr id="9" name="Text Box 10">
                <a:extLst>
                  <a:ext uri="{FF2B5EF4-FFF2-40B4-BE49-F238E27FC236}">
                    <a16:creationId xmlns:a16="http://schemas.microsoft.com/office/drawing/2014/main" id="{8916AF89-3D02-9B4C-91B4-9611F6F609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4508" y="1695838"/>
                <a:ext cx="928708" cy="366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800" dirty="0">
                    <a:latin typeface="Times New Roman" panose="02020603050405020304" pitchFamily="18" charset="0"/>
                  </a:rPr>
                  <a:t>center</a:t>
                </a:r>
                <a:endParaRPr lang="en-US" altLang="en-US" sz="1000" dirty="0">
                  <a:latin typeface="Times New Roman" panose="02020603050405020304" pitchFamily="18" charset="0"/>
                </a:endParaRP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786DF22A-30F2-3040-A274-EC7B49AD3E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254227" y="2057400"/>
                <a:ext cx="0" cy="22860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" name="TextBox 3">
              <a:extLst>
                <a:ext uri="{FF2B5EF4-FFF2-40B4-BE49-F238E27FC236}">
                  <a16:creationId xmlns:a16="http://schemas.microsoft.com/office/drawing/2014/main" id="{9BE6F3FF-F1E5-3A4B-A2CA-EB3E0B418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2175" y="5808663"/>
              <a:ext cx="1841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64E13C6-DCEA-2746-9872-FD00B66742FC}"/>
              </a:ext>
            </a:extLst>
          </p:cNvPr>
          <p:cNvGrpSpPr/>
          <p:nvPr/>
        </p:nvGrpSpPr>
        <p:grpSpPr>
          <a:xfrm>
            <a:off x="915549" y="4602520"/>
            <a:ext cx="4751703" cy="1676399"/>
            <a:chOff x="0" y="0"/>
            <a:chExt cx="4752891" cy="167681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BC7D048-ED9F-8C49-B41B-EBB236F490C6}"/>
                </a:ext>
              </a:extLst>
            </p:cNvPr>
            <p:cNvGrpSpPr/>
            <p:nvPr/>
          </p:nvGrpSpPr>
          <p:grpSpPr>
            <a:xfrm>
              <a:off x="0" y="0"/>
              <a:ext cx="4752891" cy="1239520"/>
              <a:chOff x="0" y="0"/>
              <a:chExt cx="4753550" cy="1239520"/>
            </a:xfrm>
          </p:grpSpPr>
          <p:sp>
            <p:nvSpPr>
              <p:cNvPr id="19" name="Text Box 21">
                <a:extLst>
                  <a:ext uri="{FF2B5EF4-FFF2-40B4-BE49-F238E27FC236}">
                    <a16:creationId xmlns:a16="http://schemas.microsoft.com/office/drawing/2014/main" id="{BD066430-B683-1743-8972-9BA3ACCE9FA5}"/>
                  </a:ext>
                </a:extLst>
              </p:cNvPr>
              <p:cNvSpPr txBox="1"/>
              <p:nvPr/>
            </p:nvSpPr>
            <p:spPr>
              <a:xfrm>
                <a:off x="3282769" y="7179"/>
                <a:ext cx="1470781" cy="32359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Emission (Green light)</a:t>
                </a:r>
              </a:p>
            </p:txBody>
          </p:sp>
          <p:sp>
            <p:nvSpPr>
              <p:cNvPr id="20" name="Text Box 22">
                <a:extLst>
                  <a:ext uri="{FF2B5EF4-FFF2-40B4-BE49-F238E27FC236}">
                    <a16:creationId xmlns:a16="http://schemas.microsoft.com/office/drawing/2014/main" id="{FEAF6A4B-EA8A-C549-BCBB-89D3907DC955}"/>
                  </a:ext>
                </a:extLst>
              </p:cNvPr>
              <p:cNvSpPr txBox="1"/>
              <p:nvPr/>
            </p:nvSpPr>
            <p:spPr>
              <a:xfrm>
                <a:off x="0" y="561600"/>
                <a:ext cx="1512000" cy="32321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Excitation (blue light)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(blue light)</a:t>
                </a:r>
              </a:p>
            </p:txBody>
          </p:sp>
          <p:sp>
            <p:nvSpPr>
              <p:cNvPr id="21" name="Right Arrow 20">
                <a:extLst>
                  <a:ext uri="{FF2B5EF4-FFF2-40B4-BE49-F238E27FC236}">
                    <a16:creationId xmlns:a16="http://schemas.microsoft.com/office/drawing/2014/main" id="{5A4633E0-5B33-2C47-9715-C6E772493607}"/>
                  </a:ext>
                </a:extLst>
              </p:cNvPr>
              <p:cNvSpPr/>
              <p:nvPr/>
            </p:nvSpPr>
            <p:spPr>
              <a:xfrm rot="1462763">
                <a:off x="695000" y="132100"/>
                <a:ext cx="978408" cy="4846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" name="Right Arrow 21">
                <a:extLst>
                  <a:ext uri="{FF2B5EF4-FFF2-40B4-BE49-F238E27FC236}">
                    <a16:creationId xmlns:a16="http://schemas.microsoft.com/office/drawing/2014/main" id="{8F034A14-C239-6549-8E52-3378F5C35722}"/>
                  </a:ext>
                </a:extLst>
              </p:cNvPr>
              <p:cNvSpPr/>
              <p:nvPr/>
            </p:nvSpPr>
            <p:spPr>
              <a:xfrm rot="20271684">
                <a:off x="3452600" y="276100"/>
                <a:ext cx="978408" cy="48463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23" name="Picture 22" descr="Skeletal formula">
                <a:extLst>
                  <a:ext uri="{FF2B5EF4-FFF2-40B4-BE49-F238E27FC236}">
                    <a16:creationId xmlns:a16="http://schemas.microsoft.com/office/drawing/2014/main" id="{DE48E19F-92A1-B146-B22B-D8B9640FBF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0000" y="0"/>
                <a:ext cx="1842770" cy="123952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696317E-2A33-764D-9F93-14C666BAB9E1}"/>
                </a:ext>
              </a:extLst>
            </p:cNvPr>
            <p:cNvCxnSpPr/>
            <p:nvPr/>
          </p:nvCxnSpPr>
          <p:spPr>
            <a:xfrm rot="4260000" flipV="1">
              <a:off x="1997790" y="407850"/>
              <a:ext cx="640080" cy="18288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28">
              <a:extLst>
                <a:ext uri="{FF2B5EF4-FFF2-40B4-BE49-F238E27FC236}">
                  <a16:creationId xmlns:a16="http://schemas.microsoft.com/office/drawing/2014/main" id="{C45A26BC-62EB-7745-9314-AC5CFDC39817}"/>
                </a:ext>
              </a:extLst>
            </p:cNvPr>
            <p:cNvSpPr txBox="1"/>
            <p:nvPr/>
          </p:nvSpPr>
          <p:spPr>
            <a:xfrm>
              <a:off x="1764000" y="1353600"/>
              <a:ext cx="1173480" cy="32321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~ 1 nanometer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63B1F92-6930-244E-8936-E13713C9B6AB}"/>
              </a:ext>
            </a:extLst>
          </p:cNvPr>
          <p:cNvSpPr/>
          <p:nvPr/>
        </p:nvSpPr>
        <p:spPr>
          <a:xfrm>
            <a:off x="593480" y="3402332"/>
            <a:ext cx="7874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So, if you have 10,000 photons, you get ~ 1.25 nm accuracy.  </a:t>
            </a:r>
          </a:p>
        </p:txBody>
      </p:sp>
    </p:spTree>
    <p:extLst>
      <p:ext uri="{BB962C8B-B14F-4D97-AF65-F5344CB8AC3E}">
        <p14:creationId xmlns:p14="http://schemas.microsoft.com/office/powerpoint/2010/main" val="298023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7">
            <a:extLst>
              <a:ext uri="{FF2B5EF4-FFF2-40B4-BE49-F238E27FC236}">
                <a16:creationId xmlns:a16="http://schemas.microsoft.com/office/drawing/2014/main" id="{C39B31AA-48B1-344F-A18E-80F05D2B2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246" y="6311692"/>
            <a:ext cx="43211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100" dirty="0"/>
              <a:t>http://advanced-</a:t>
            </a:r>
            <a:r>
              <a:rPr lang="en-US" altLang="en-US" sz="1100" dirty="0" err="1"/>
              <a:t>microscopy.utah.edu</a:t>
            </a:r>
            <a:r>
              <a:rPr lang="en-US" altLang="en-US" sz="1100" dirty="0"/>
              <a:t>/education/super-res/</a:t>
            </a:r>
          </a:p>
          <a:p>
            <a:pPr eaLnBrk="1" hangingPunct="1"/>
            <a:r>
              <a:rPr lang="en-US" altLang="en-US" sz="1100" dirty="0"/>
              <a:t>http://</a:t>
            </a:r>
            <a:r>
              <a:rPr lang="en-US" altLang="en-US" sz="1100" dirty="0" err="1"/>
              <a:t>hyperphysics.phy-astr.gsu.edu</a:t>
            </a:r>
            <a:r>
              <a:rPr lang="en-US" altLang="en-US" sz="1100" dirty="0"/>
              <a:t>/</a:t>
            </a:r>
            <a:r>
              <a:rPr lang="en-US" altLang="en-US" sz="1100" dirty="0" err="1"/>
              <a:t>hbase</a:t>
            </a:r>
            <a:r>
              <a:rPr lang="en-US" altLang="en-US" sz="1100" dirty="0"/>
              <a:t>/</a:t>
            </a:r>
            <a:r>
              <a:rPr lang="en-US" altLang="en-US" sz="1100" dirty="0" err="1"/>
              <a:t>phyopt</a:t>
            </a:r>
            <a:r>
              <a:rPr lang="en-US" altLang="en-US" sz="1100" dirty="0"/>
              <a:t>/</a:t>
            </a:r>
            <a:r>
              <a:rPr lang="en-US" altLang="en-US" sz="1100" dirty="0" err="1"/>
              <a:t>diflim.html</a:t>
            </a:r>
            <a:endParaRPr lang="en-US" alt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B92E99-4BA8-7D48-BAEC-1E0DA8360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3" y="5085399"/>
            <a:ext cx="201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Rayleigh Criterion</a:t>
            </a:r>
          </a:p>
        </p:txBody>
      </p:sp>
      <p:pic>
        <p:nvPicPr>
          <p:cNvPr id="22536" name="Picture 11" descr="http://advanced-microscopy.utah.edu/_images/content/education/super-res/green_line.jpg">
            <a:extLst>
              <a:ext uri="{FF2B5EF4-FFF2-40B4-BE49-F238E27FC236}">
                <a16:creationId xmlns:a16="http://schemas.microsoft.com/office/drawing/2014/main" id="{5A86390C-97B8-994F-AB3B-1EB876C4A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012" y="2307309"/>
            <a:ext cx="1938338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TextBox 16">
            <a:extLst>
              <a:ext uri="{FF2B5EF4-FFF2-40B4-BE49-F238E27FC236}">
                <a16:creationId xmlns:a16="http://schemas.microsoft.com/office/drawing/2014/main" id="{35E43BBB-71CD-F64B-8F46-EBE277E17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221" y="3075007"/>
            <a:ext cx="108876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~250 nm</a:t>
            </a:r>
          </a:p>
        </p:txBody>
      </p:sp>
      <p:pic>
        <p:nvPicPr>
          <p:cNvPr id="22538" name="Picture 14">
            <a:extLst>
              <a:ext uri="{FF2B5EF4-FFF2-40B4-BE49-F238E27FC236}">
                <a16:creationId xmlns:a16="http://schemas.microsoft.com/office/drawing/2014/main" id="{95650FF2-99E2-F049-AA27-EC80C0A7F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73" y="3985627"/>
            <a:ext cx="1954213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9" name="TextBox 18">
            <a:extLst>
              <a:ext uri="{FF2B5EF4-FFF2-40B4-BE49-F238E27FC236}">
                <a16:creationId xmlns:a16="http://schemas.microsoft.com/office/drawing/2014/main" id="{CFE4FB93-8BE4-3E48-B053-170102875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965" y="5910846"/>
            <a:ext cx="40831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Intensity profile of a single fluorophore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F62000-CEC3-234B-BC2E-2C1CA4E8C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4" y="5387659"/>
            <a:ext cx="21259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d = (0.61 x </a:t>
            </a:r>
            <a:r>
              <a:rPr lang="en-US" altLang="en-US" sz="1800" dirty="0">
                <a:latin typeface="Symbol" pitchFamily="2" charset="2"/>
              </a:rPr>
              <a:t>l</a:t>
            </a:r>
            <a:r>
              <a:rPr lang="en-US" altLang="en-US" sz="1800" dirty="0"/>
              <a:t>)/N.A. </a:t>
            </a:r>
          </a:p>
          <a:p>
            <a:pPr eaLnBrk="1" hangingPunct="1"/>
            <a:r>
              <a:rPr lang="en-US" altLang="en-US" sz="1800" dirty="0">
                <a:sym typeface="Wingdings" pitchFamily="2" charset="2"/>
              </a:rPr>
              <a:t>    </a:t>
            </a:r>
            <a:r>
              <a:rPr lang="en-US" altLang="en-US" sz="1800" dirty="0"/>
              <a:t>~0.5 x </a:t>
            </a:r>
            <a:r>
              <a:rPr lang="en-US" altLang="ja-JP" sz="1800" dirty="0">
                <a:latin typeface="Symbol" pitchFamily="2" charset="2"/>
              </a:rPr>
              <a:t>l</a:t>
            </a:r>
            <a:endParaRPr lang="en-US" altLang="en-US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B6F037A-61F7-504D-B083-62C9D4B24926}"/>
              </a:ext>
            </a:extLst>
          </p:cNvPr>
          <p:cNvGrpSpPr/>
          <p:nvPr/>
        </p:nvGrpSpPr>
        <p:grpSpPr>
          <a:xfrm>
            <a:off x="5471881" y="2239995"/>
            <a:ext cx="6127509" cy="4623229"/>
            <a:chOff x="5471881" y="1688463"/>
            <a:chExt cx="6127509" cy="4623229"/>
          </a:xfrm>
        </p:grpSpPr>
        <p:grpSp>
          <p:nvGrpSpPr>
            <p:cNvPr id="22530" name="Group 2">
              <a:extLst>
                <a:ext uri="{FF2B5EF4-FFF2-40B4-BE49-F238E27FC236}">
                  <a16:creationId xmlns:a16="http://schemas.microsoft.com/office/drawing/2014/main" id="{33A1D1B7-8DF3-4D45-8B5D-C288EB4EBC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3637" y="4100039"/>
              <a:ext cx="4648200" cy="990600"/>
              <a:chOff x="3719783" y="3232999"/>
              <a:chExt cx="3800742" cy="990545"/>
            </a:xfrm>
          </p:grpSpPr>
          <p:pic>
            <p:nvPicPr>
              <p:cNvPr id="22546" name="Picture 8">
                <a:extLst>
                  <a:ext uri="{FF2B5EF4-FFF2-40B4-BE49-F238E27FC236}">
                    <a16:creationId xmlns:a16="http://schemas.microsoft.com/office/drawing/2014/main" id="{577942B0-CCD5-0B4A-A51F-C98C1E0127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19" r="8212"/>
              <a:stretch>
                <a:fillRect/>
              </a:stretch>
            </p:blipFill>
            <p:spPr bwMode="auto">
              <a:xfrm>
                <a:off x="5040108" y="3233544"/>
                <a:ext cx="1281870" cy="990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2547" name="Picture 9">
                <a:extLst>
                  <a:ext uri="{FF2B5EF4-FFF2-40B4-BE49-F238E27FC236}">
                    <a16:creationId xmlns:a16="http://schemas.microsoft.com/office/drawing/2014/main" id="{C8B2B55D-AFAC-5C47-91BB-2D27F12E56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72" r="11685"/>
              <a:stretch>
                <a:fillRect/>
              </a:stretch>
            </p:blipFill>
            <p:spPr bwMode="auto">
              <a:xfrm>
                <a:off x="6321977" y="3232999"/>
                <a:ext cx="1198548" cy="990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2548" name="Picture 7">
                <a:extLst>
                  <a:ext uri="{FF2B5EF4-FFF2-40B4-BE49-F238E27FC236}">
                    <a16:creationId xmlns:a16="http://schemas.microsoft.com/office/drawing/2014/main" id="{1A728D95-BD46-B641-9BB0-9F505D3FC9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46"/>
              <a:stretch>
                <a:fillRect/>
              </a:stretch>
            </p:blipFill>
            <p:spPr bwMode="auto">
              <a:xfrm>
                <a:off x="3719783" y="3232999"/>
                <a:ext cx="1413435" cy="990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" name="Picture 2" descr="http://hyperphysics.phy-astr.gsu.edu/hbase/phyopt/imgpho/rayc.gif">
              <a:extLst>
                <a:ext uri="{FF2B5EF4-FFF2-40B4-BE49-F238E27FC236}">
                  <a16:creationId xmlns:a16="http://schemas.microsoft.com/office/drawing/2014/main" id="{2451E10D-4F67-7649-93CC-20745C0B0A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1881" y="1975213"/>
              <a:ext cx="4811713" cy="214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B4155B6-A3F0-414F-9123-0A61294AD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9326" y="5109955"/>
              <a:ext cx="3367088" cy="120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dirty="0"/>
                <a:t>For a dye that emits photons at</a:t>
              </a:r>
            </a:p>
            <a:p>
              <a:pPr eaLnBrk="1" hangingPunct="1"/>
              <a:r>
                <a:rPr lang="en-US" altLang="en-US" sz="1800" dirty="0">
                  <a:latin typeface="Symbol" pitchFamily="2" charset="2"/>
                </a:rPr>
                <a:t>l</a:t>
              </a:r>
              <a:r>
                <a:rPr lang="en-US" altLang="en-US" sz="1800" dirty="0"/>
                <a:t> = 510 nm</a:t>
              </a:r>
            </a:p>
            <a:p>
              <a:pPr eaLnBrk="1" hangingPunct="1"/>
              <a:r>
                <a:rPr lang="en-US" altLang="en-US" sz="1800" dirty="0"/>
                <a:t>N.A. = 1.4</a:t>
              </a:r>
            </a:p>
            <a:p>
              <a:pPr eaLnBrk="1" hangingPunct="1"/>
              <a:r>
                <a:rPr lang="en-US" altLang="en-US" sz="1800" dirty="0"/>
                <a:t>d = 222 nm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DDD5685-5FEE-5449-986A-23957A9DB6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28746" y="1688463"/>
              <a:ext cx="312906" cy="1034787"/>
              <a:chOff x="6060678" y="2416135"/>
              <a:chExt cx="344227" cy="1034554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EC6FE29-0D10-6A40-AA85-EE20A506AC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08579" y="2840806"/>
                <a:ext cx="26197" cy="60988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7F1E9B4-5565-D345-B0E9-F33E309B0B0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81019" y="2832170"/>
                <a:ext cx="5239" cy="61851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44" name="TextBox 13">
                <a:extLst>
                  <a:ext uri="{FF2B5EF4-FFF2-40B4-BE49-F238E27FC236}">
                    <a16:creationId xmlns:a16="http://schemas.microsoft.com/office/drawing/2014/main" id="{5FC758CA-BF70-CE49-B1B4-6E94203AE2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60678" y="2416135"/>
                <a:ext cx="344227" cy="369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 dirty="0"/>
                  <a:t>d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D6137A70-520A-8846-94F4-AC70AC36D4A7}"/>
                  </a:ext>
                </a:extLst>
              </p:cNvPr>
              <p:cNvCxnSpPr/>
              <p:nvPr/>
            </p:nvCxnSpPr>
            <p:spPr>
              <a:xfrm>
                <a:off x="6102842" y="2743083"/>
                <a:ext cx="25148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541" name="Picture 4" descr="rayleigh">
              <a:extLst>
                <a:ext uri="{FF2B5EF4-FFF2-40B4-BE49-F238E27FC236}">
                  <a16:creationId xmlns:a16="http://schemas.microsoft.com/office/drawing/2014/main" id="{B9CEA623-50EA-FC4D-A4A2-35A9793607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1615" y="2769395"/>
              <a:ext cx="1247775" cy="156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34CC5CAC-51F2-6A48-9B42-07BEC138D26F}"/>
              </a:ext>
            </a:extLst>
          </p:cNvPr>
          <p:cNvSpPr txBox="1">
            <a:spLocks/>
          </p:cNvSpPr>
          <p:nvPr/>
        </p:nvSpPr>
        <p:spPr>
          <a:xfrm>
            <a:off x="1135380" y="-71253"/>
            <a:ext cx="9700260" cy="77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070C0"/>
                </a:solidFill>
              </a:rPr>
              <a:t>Accuracy vs. Resolution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48C2F2F-E6FD-B944-9455-3AD28C8015EE}"/>
              </a:ext>
            </a:extLst>
          </p:cNvPr>
          <p:cNvSpPr txBox="1">
            <a:spLocks/>
          </p:cNvSpPr>
          <p:nvPr/>
        </p:nvSpPr>
        <p:spPr>
          <a:xfrm>
            <a:off x="635323" y="594517"/>
            <a:ext cx="11235680" cy="2107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rgbClr val="FF0000"/>
                </a:solidFill>
              </a:rPr>
              <a:t>Resolution </a:t>
            </a:r>
            <a:r>
              <a:rPr lang="en-US" sz="2200" dirty="0"/>
              <a:t> is how well you can tell the difference between </a:t>
            </a:r>
            <a:r>
              <a:rPr lang="en-US" sz="2200" i="1" dirty="0"/>
              <a:t>multiple</a:t>
            </a:r>
            <a:r>
              <a:rPr lang="en-US" sz="2200" dirty="0"/>
              <a:t> (identical) molecules. A single molecule can be determined within a point-spread function (PSF) of ~ </a:t>
            </a:r>
            <a:r>
              <a:rPr lang="en-US" sz="2200" dirty="0">
                <a:latin typeface="Symbol" pitchFamily="2" charset="2"/>
              </a:rPr>
              <a:t>l</a:t>
            </a:r>
            <a:r>
              <a:rPr lang="en-US" sz="2200" dirty="0"/>
              <a:t>/2 ~ 250 nm (left fig.), two (identical) molecules cannot be separately less than this amount (right fig.). However, if all the molecules can be turned off and then a single one turned back on, the centroid of one can be determined to much greater than this (via FIONA). The process is repeated (see **Yeoan’s figure, from Nikon**, and one gets  a series with a resolution of ~ order of FIONA.) </a:t>
            </a:r>
          </a:p>
          <a:p>
            <a:r>
              <a:rPr lang="en-US" sz="1900" dirty="0"/>
              <a:t>(see </a:t>
            </a:r>
            <a:r>
              <a:rPr lang="en-US" altLang="en-US" sz="1900" dirty="0">
                <a:solidFill>
                  <a:srgbClr val="FF0000"/>
                </a:solidFill>
                <a:hlinkClick r:id="rId9"/>
              </a:rPr>
              <a:t>http://micro.magnet.fsu.edu/primer/java/imageformation/airydiskformation/index.html</a:t>
            </a:r>
            <a:r>
              <a:rPr lang="en-US" altLang="en-US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420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424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Office Theme</vt:lpstr>
      <vt:lpstr>SPW 4.0 Graph</vt:lpstr>
      <vt:lpstr>Accuracy vs. Resolution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Selvin, Paul R</dc:creator>
  <cp:lastModifiedBy>Youn, Yeoan</cp:lastModifiedBy>
  <cp:revision>13</cp:revision>
  <dcterms:created xsi:type="dcterms:W3CDTF">2020-01-18T19:46:18Z</dcterms:created>
  <dcterms:modified xsi:type="dcterms:W3CDTF">2020-01-20T21:13:25Z</dcterms:modified>
</cp:coreProperties>
</file>