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25603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24"/>
    <a:srgbClr val="003C7D"/>
    <a:srgbClr val="6E8BBF"/>
    <a:srgbClr val="EF8A1C"/>
    <a:srgbClr val="DE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571" autoAdjust="0"/>
  </p:normalViewPr>
  <p:slideViewPr>
    <p:cSldViewPr>
      <p:cViewPr>
        <p:scale>
          <a:sx n="33" d="100"/>
          <a:sy n="33" d="100"/>
        </p:scale>
        <p:origin x="-72" y="1158"/>
      </p:cViewPr>
      <p:guideLst>
        <p:guide orient="horz" pos="806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A463A-2297-48B7-9BC9-DB4243757B58}" type="datetimeFigureOut">
              <a:rPr lang="en-US" smtClean="0"/>
              <a:pPr/>
              <a:t>12/2/2011</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3DFBE-3554-4198-8FFC-B46B1357B199}" type="slidenum">
              <a:rPr lang="en-US" smtClean="0"/>
              <a:pPr/>
              <a:t>‹#›</a:t>
            </a:fld>
            <a:endParaRPr lang="en-US"/>
          </a:p>
        </p:txBody>
      </p:sp>
    </p:spTree>
    <p:extLst>
      <p:ext uri="{BB962C8B-B14F-4D97-AF65-F5344CB8AC3E}">
        <p14:creationId xmlns:p14="http://schemas.microsoft.com/office/powerpoint/2010/main" val="1563796871"/>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3DFBE-3554-4198-8FFC-B46B1357B199}" type="slidenum">
              <a:rPr lang="en-US" smtClean="0"/>
              <a:pPr/>
              <a:t>1</a:t>
            </a:fld>
            <a:endParaRPr lang="en-US"/>
          </a:p>
        </p:txBody>
      </p:sp>
    </p:spTree>
    <p:extLst>
      <p:ext uri="{BB962C8B-B14F-4D97-AF65-F5344CB8AC3E}">
        <p14:creationId xmlns:p14="http://schemas.microsoft.com/office/powerpoint/2010/main" val="29332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7953589"/>
            <a:ext cx="43525440" cy="548809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4508480"/>
            <a:ext cx="35844480" cy="65430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36360-8F91-4E35-A055-50B42024D1E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08491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36360-8F91-4E35-A055-50B42024D1E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72736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3828627"/>
            <a:ext cx="64514733" cy="8155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3828627"/>
            <a:ext cx="192708527" cy="8155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36360-8F91-4E35-A055-50B42024D1E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229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36360-8F91-4E35-A055-50B42024D1E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44423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16452429"/>
            <a:ext cx="43525440" cy="50850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0851730"/>
            <a:ext cx="43525440" cy="56006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36360-8F91-4E35-A055-50B42024D1E9}"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20748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22302049"/>
            <a:ext cx="128611627" cy="6308344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22302049"/>
            <a:ext cx="128611633" cy="6308344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36360-8F91-4E35-A055-50B42024D1E9}"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227557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025315"/>
            <a:ext cx="4608576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5731088"/>
            <a:ext cx="22625053" cy="2388445"/>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60320" y="8119533"/>
            <a:ext cx="22625053" cy="14751475"/>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5731088"/>
            <a:ext cx="22633940" cy="2388445"/>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6012143" y="8119533"/>
            <a:ext cx="22633940" cy="14751475"/>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36360-8F91-4E35-A055-50B42024D1E9}"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39691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36360-8F91-4E35-A055-50B42024D1E9}"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6239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36360-8F91-4E35-A055-50B42024D1E9}"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74716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019387"/>
            <a:ext cx="16846553" cy="43383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019388"/>
            <a:ext cx="28625800" cy="2185162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5357708"/>
            <a:ext cx="16846553" cy="175133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36360-8F91-4E35-A055-50B42024D1E9}"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263088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17922240"/>
            <a:ext cx="30723840" cy="211582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287693"/>
            <a:ext cx="30723840" cy="153619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10036813" y="20038062"/>
            <a:ext cx="30723840" cy="300481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36360-8F91-4E35-A055-50B42024D1E9}"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FEF6-BA2D-4393-93F2-D52589377D9A}" type="slidenum">
              <a:rPr lang="en-US" smtClean="0"/>
              <a:pPr/>
              <a:t>‹#›</a:t>
            </a:fld>
            <a:endParaRPr lang="en-US"/>
          </a:p>
        </p:txBody>
      </p:sp>
    </p:spTree>
    <p:extLst>
      <p:ext uri="{BB962C8B-B14F-4D97-AF65-F5344CB8AC3E}">
        <p14:creationId xmlns:p14="http://schemas.microsoft.com/office/powerpoint/2010/main" val="174862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025315"/>
            <a:ext cx="46085760" cy="4267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5974082"/>
            <a:ext cx="46085760" cy="16896929"/>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23730375"/>
            <a:ext cx="11948160" cy="1363133"/>
          </a:xfrm>
          <a:prstGeom prst="rect">
            <a:avLst/>
          </a:prstGeom>
        </p:spPr>
        <p:txBody>
          <a:bodyPr vert="horz" lIns="438912" tIns="219456" rIns="438912" bIns="219456" rtlCol="0" anchor="ctr"/>
          <a:lstStyle>
            <a:lvl1pPr algn="l">
              <a:defRPr sz="5800">
                <a:solidFill>
                  <a:schemeClr val="tx1">
                    <a:tint val="75000"/>
                  </a:schemeClr>
                </a:solidFill>
              </a:defRPr>
            </a:lvl1pPr>
          </a:lstStyle>
          <a:p>
            <a:fld id="{4DB36360-8F91-4E35-A055-50B42024D1E9}" type="datetimeFigureOut">
              <a:rPr lang="en-US" smtClean="0"/>
              <a:pPr/>
              <a:t>12/2/2011</a:t>
            </a:fld>
            <a:endParaRPr lang="en-US"/>
          </a:p>
        </p:txBody>
      </p:sp>
      <p:sp>
        <p:nvSpPr>
          <p:cNvPr id="5" name="Footer Placeholder 4"/>
          <p:cNvSpPr>
            <a:spLocks noGrp="1"/>
          </p:cNvSpPr>
          <p:nvPr>
            <p:ph type="ftr" sz="quarter" idx="3"/>
          </p:nvPr>
        </p:nvSpPr>
        <p:spPr>
          <a:xfrm>
            <a:off x="17495520" y="23730375"/>
            <a:ext cx="16215360" cy="1363133"/>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3730375"/>
            <a:ext cx="11948160" cy="1363133"/>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AC7FEF6-BA2D-4393-93F2-D52589377D9A}" type="slidenum">
              <a:rPr lang="en-US" smtClean="0"/>
              <a:pPr/>
              <a:t>‹#›</a:t>
            </a:fld>
            <a:endParaRPr lang="en-US"/>
          </a:p>
        </p:txBody>
      </p:sp>
    </p:spTree>
    <p:extLst>
      <p:ext uri="{BB962C8B-B14F-4D97-AF65-F5344CB8AC3E}">
        <p14:creationId xmlns:p14="http://schemas.microsoft.com/office/powerpoint/2010/main" val="95475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51206400" cy="4727448"/>
          </a:xfrm>
          <a:prstGeom prst="rect">
            <a:avLst/>
          </a:prstGeom>
          <a:gradFill>
            <a:gsLst>
              <a:gs pos="0">
                <a:srgbClr val="F47F24">
                  <a:alpha val="75000"/>
                </a:srgbClr>
              </a:gs>
              <a:gs pos="100000">
                <a:srgbClr val="F47F24">
                  <a:alpha val="1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1066800"/>
            <a:ext cx="51206400" cy="1828800"/>
          </a:xfrm>
        </p:spPr>
        <p:txBody>
          <a:bodyPr>
            <a:normAutofit/>
          </a:bodyPr>
          <a:lstStyle/>
          <a:p>
            <a:r>
              <a:rPr lang="en-US" sz="8800" spc="-300" dirty="0" smtClean="0">
                <a:solidFill>
                  <a:srgbClr val="003C7D"/>
                </a:solidFill>
                <a:latin typeface="Arial Black" pitchFamily="-107" charset="0"/>
              </a:rPr>
              <a:t>Low Power Switching of Phase-Change Materials with Carbon </a:t>
            </a:r>
            <a:r>
              <a:rPr lang="en-US" sz="8800" spc="-300" dirty="0" err="1" smtClean="0">
                <a:solidFill>
                  <a:srgbClr val="003C7D"/>
                </a:solidFill>
                <a:latin typeface="Arial Black" pitchFamily="-107" charset="0"/>
              </a:rPr>
              <a:t>Nanotube</a:t>
            </a:r>
            <a:r>
              <a:rPr lang="en-US" sz="8800" spc="-300" dirty="0" smtClean="0">
                <a:solidFill>
                  <a:srgbClr val="003C7D"/>
                </a:solidFill>
                <a:latin typeface="Arial Black" pitchFamily="-107" charset="0"/>
              </a:rPr>
              <a:t> Electrodes</a:t>
            </a:r>
            <a:r>
              <a:rPr lang="en-US" sz="8800" spc="-300" dirty="0" smtClean="0">
                <a:solidFill>
                  <a:srgbClr val="FF0000"/>
                </a:solidFill>
                <a:latin typeface="Arial Black" pitchFamily="-107" charset="0"/>
              </a:rPr>
              <a:t>*</a:t>
            </a:r>
            <a:endParaRPr lang="en-US" sz="8800" dirty="0">
              <a:solidFill>
                <a:srgbClr val="FF0000"/>
              </a:solidFill>
              <a:latin typeface="Arial" pitchFamily="34" charset="0"/>
              <a:cs typeface="Arial"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7419"/>
          <a:stretch/>
        </p:blipFill>
        <p:spPr>
          <a:xfrm>
            <a:off x="38146521" y="3032771"/>
            <a:ext cx="1401279" cy="1828801"/>
          </a:xfrm>
          <a:prstGeom prst="rect">
            <a:avLst/>
          </a:prstGeom>
        </p:spPr>
      </p:pic>
      <p:pic>
        <p:nvPicPr>
          <p:cNvPr id="8" name="Picture 7"/>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2581"/>
          <a:stretch/>
        </p:blipFill>
        <p:spPr>
          <a:xfrm>
            <a:off x="39547800" y="3048000"/>
            <a:ext cx="9736626" cy="1847520"/>
          </a:xfrm>
          <a:prstGeom prst="rect">
            <a:avLst/>
          </a:prstGeom>
        </p:spPr>
      </p:pic>
      <p:cxnSp>
        <p:nvCxnSpPr>
          <p:cNvPr id="18" name="Straight Connector 17"/>
          <p:cNvCxnSpPr/>
          <p:nvPr/>
        </p:nvCxnSpPr>
        <p:spPr>
          <a:xfrm>
            <a:off x="3048000" y="3048000"/>
            <a:ext cx="16002000" cy="0"/>
          </a:xfrm>
          <a:prstGeom prst="line">
            <a:avLst/>
          </a:prstGeom>
          <a:ln w="76200">
            <a:solidFill>
              <a:srgbClr val="003C7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0" y="4818440"/>
            <a:ext cx="16002000" cy="0"/>
          </a:xfrm>
          <a:prstGeom prst="line">
            <a:avLst/>
          </a:prstGeom>
          <a:ln w="76200">
            <a:solidFill>
              <a:srgbClr val="003C7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726400" y="3015519"/>
            <a:ext cx="16002000" cy="0"/>
          </a:xfrm>
          <a:prstGeom prst="line">
            <a:avLst/>
          </a:prstGeom>
          <a:ln w="76200">
            <a:solidFill>
              <a:srgbClr val="003C7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726400" y="4785959"/>
            <a:ext cx="16002000" cy="0"/>
          </a:xfrm>
          <a:prstGeom prst="line">
            <a:avLst/>
          </a:prstGeom>
          <a:ln w="76200">
            <a:solidFill>
              <a:srgbClr val="003C7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38500" y="3140763"/>
            <a:ext cx="15621000" cy="1569660"/>
          </a:xfrm>
          <a:prstGeom prst="rect">
            <a:avLst/>
          </a:prstGeom>
          <a:noFill/>
        </p:spPr>
        <p:txBody>
          <a:bodyPr wrap="square" rtlCol="0">
            <a:spAutoFit/>
          </a:bodyPr>
          <a:lstStyle/>
          <a:p>
            <a:pPr algn="ctr"/>
            <a:r>
              <a:rPr lang="en-US" sz="4800" b="1" dirty="0" err="1" smtClean="0">
                <a:solidFill>
                  <a:srgbClr val="003C7D"/>
                </a:solidFill>
                <a:latin typeface="Arial" pitchFamily="34" charset="0"/>
                <a:cs typeface="Arial" pitchFamily="34" charset="0"/>
              </a:rPr>
              <a:t>Feng</a:t>
            </a:r>
            <a:r>
              <a:rPr lang="en-US" sz="4800" b="1" dirty="0" smtClean="0">
                <a:solidFill>
                  <a:srgbClr val="003C7D"/>
                </a:solidFill>
                <a:latin typeface="Arial" pitchFamily="34" charset="0"/>
                <a:cs typeface="Arial" pitchFamily="34" charset="0"/>
              </a:rPr>
              <a:t> </a:t>
            </a:r>
            <a:r>
              <a:rPr lang="en-US" sz="4800" b="1" dirty="0" err="1" smtClean="0">
                <a:solidFill>
                  <a:srgbClr val="003C7D"/>
                </a:solidFill>
                <a:latin typeface="Arial" pitchFamily="34" charset="0"/>
                <a:cs typeface="Arial" pitchFamily="34" charset="0"/>
              </a:rPr>
              <a:t>Xiong</a:t>
            </a:r>
            <a:r>
              <a:rPr lang="en-US" sz="4800" b="1" dirty="0" smtClean="0">
                <a:solidFill>
                  <a:srgbClr val="003C7D"/>
                </a:solidFill>
                <a:latin typeface="Arial" pitchFamily="34" charset="0"/>
                <a:cs typeface="Arial" pitchFamily="34" charset="0"/>
              </a:rPr>
              <a:t>, Albert D. Liao, David Estrada, Eric Pop</a:t>
            </a:r>
          </a:p>
          <a:p>
            <a:pPr algn="ctr"/>
            <a:r>
              <a:rPr lang="en-US" sz="4800" dirty="0" smtClean="0">
                <a:solidFill>
                  <a:srgbClr val="003C7D"/>
                </a:solidFill>
                <a:latin typeface="Arial" pitchFamily="34" charset="0"/>
                <a:cs typeface="Arial" pitchFamily="34" charset="0"/>
              </a:rPr>
              <a:t>Department of Electrical and Computer Engineering</a:t>
            </a:r>
            <a:endParaRPr lang="en-US" sz="4800" dirty="0">
              <a:solidFill>
                <a:srgbClr val="003C7D"/>
              </a:solidFill>
              <a:latin typeface="Arial" pitchFamily="34" charset="0"/>
              <a:cs typeface="Arial" pitchFamily="34" charset="0"/>
            </a:endParaRPr>
          </a:p>
        </p:txBody>
      </p:sp>
      <p:sp>
        <p:nvSpPr>
          <p:cNvPr id="27" name="TextBox 26"/>
          <p:cNvSpPr txBox="1"/>
          <p:nvPr/>
        </p:nvSpPr>
        <p:spPr>
          <a:xfrm>
            <a:off x="20916900" y="3087423"/>
            <a:ext cx="15621000" cy="1569660"/>
          </a:xfrm>
          <a:prstGeom prst="rect">
            <a:avLst/>
          </a:prstGeom>
          <a:noFill/>
        </p:spPr>
        <p:txBody>
          <a:bodyPr wrap="square" rtlCol="0">
            <a:spAutoFit/>
          </a:bodyPr>
          <a:lstStyle/>
          <a:p>
            <a:pPr algn="ctr"/>
            <a:r>
              <a:rPr lang="en-US" sz="4800" b="1" dirty="0" smtClean="0">
                <a:solidFill>
                  <a:srgbClr val="003C7D"/>
                </a:solidFill>
                <a:latin typeface="Arial" pitchFamily="34" charset="0"/>
                <a:cs typeface="Arial" pitchFamily="34" charset="0"/>
              </a:rPr>
              <a:t>Presented By: </a:t>
            </a:r>
            <a:r>
              <a:rPr lang="en-US" sz="4800" dirty="0" err="1" smtClean="0">
                <a:solidFill>
                  <a:srgbClr val="003C7D"/>
                </a:solidFill>
                <a:latin typeface="Arial" pitchFamily="34" charset="0"/>
                <a:cs typeface="Arial" pitchFamily="34" charset="0"/>
              </a:rPr>
              <a:t>Caizhi</a:t>
            </a:r>
            <a:r>
              <a:rPr lang="en-US" sz="4800" dirty="0" smtClean="0">
                <a:solidFill>
                  <a:srgbClr val="003C7D"/>
                </a:solidFill>
                <a:latin typeface="Arial" pitchFamily="34" charset="0"/>
                <a:cs typeface="Arial" pitchFamily="34" charset="0"/>
              </a:rPr>
              <a:t> </a:t>
            </a:r>
            <a:r>
              <a:rPr lang="en-US" sz="4800" dirty="0" err="1" smtClean="0">
                <a:solidFill>
                  <a:srgbClr val="003C7D"/>
                </a:solidFill>
                <a:latin typeface="Arial" pitchFamily="34" charset="0"/>
                <a:cs typeface="Arial" pitchFamily="34" charset="0"/>
              </a:rPr>
              <a:t>Xu</a:t>
            </a:r>
            <a:r>
              <a:rPr lang="en-US" sz="4800" dirty="0" smtClean="0">
                <a:solidFill>
                  <a:srgbClr val="003C7D"/>
                </a:solidFill>
                <a:latin typeface="Arial" pitchFamily="34" charset="0"/>
                <a:cs typeface="Arial" pitchFamily="34" charset="0"/>
              </a:rPr>
              <a:t>, </a:t>
            </a:r>
            <a:r>
              <a:rPr lang="en-US" sz="4800" dirty="0" err="1" smtClean="0">
                <a:solidFill>
                  <a:srgbClr val="003C7D"/>
                </a:solidFill>
                <a:latin typeface="Arial" pitchFamily="34" charset="0"/>
                <a:cs typeface="Arial" pitchFamily="34" charset="0"/>
              </a:rPr>
              <a:t>Yizhi</a:t>
            </a:r>
            <a:r>
              <a:rPr lang="en-US" sz="4800" dirty="0" smtClean="0">
                <a:solidFill>
                  <a:srgbClr val="003C7D"/>
                </a:solidFill>
                <a:latin typeface="Arial" pitchFamily="34" charset="0"/>
                <a:cs typeface="Arial" pitchFamily="34" charset="0"/>
              </a:rPr>
              <a:t> Yu</a:t>
            </a:r>
          </a:p>
          <a:p>
            <a:pPr algn="ctr"/>
            <a:r>
              <a:rPr lang="en-US" sz="4800" dirty="0" smtClean="0">
                <a:solidFill>
                  <a:srgbClr val="003C7D"/>
                </a:solidFill>
                <a:latin typeface="Arial" pitchFamily="34" charset="0"/>
                <a:cs typeface="Arial" pitchFamily="34" charset="0"/>
              </a:rPr>
              <a:t>Man-Hong Wong, Kenneth </a:t>
            </a:r>
            <a:r>
              <a:rPr lang="en-US" sz="4800" dirty="0" err="1" smtClean="0">
                <a:solidFill>
                  <a:srgbClr val="003C7D"/>
                </a:solidFill>
                <a:latin typeface="Arial" pitchFamily="34" charset="0"/>
                <a:cs typeface="Arial" pitchFamily="34" charset="0"/>
              </a:rPr>
              <a:t>Schlax</a:t>
            </a:r>
            <a:r>
              <a:rPr lang="en-US" sz="4800" dirty="0" smtClean="0">
                <a:solidFill>
                  <a:srgbClr val="003C7D"/>
                </a:solidFill>
                <a:latin typeface="Arial" pitchFamily="34" charset="0"/>
                <a:cs typeface="Arial" pitchFamily="34" charset="0"/>
              </a:rPr>
              <a:t> </a:t>
            </a:r>
            <a:endParaRPr lang="en-US" sz="4800" dirty="0">
              <a:solidFill>
                <a:srgbClr val="003C7D"/>
              </a:solidFill>
              <a:latin typeface="Arial" pitchFamily="34" charset="0"/>
              <a:cs typeface="Arial" pitchFamily="34" charset="0"/>
            </a:endParaRPr>
          </a:p>
        </p:txBody>
      </p:sp>
      <p:sp>
        <p:nvSpPr>
          <p:cNvPr id="26" name="Rectangle 25"/>
          <p:cNvSpPr/>
          <p:nvPr/>
        </p:nvSpPr>
        <p:spPr>
          <a:xfrm>
            <a:off x="685800" y="6079863"/>
            <a:ext cx="11887200" cy="10684137"/>
          </a:xfrm>
          <a:prstGeom prst="rect">
            <a:avLst/>
          </a:prstGeom>
          <a:noFill/>
          <a:ln w="76200">
            <a:solidFill>
              <a:srgbClr val="003C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7200" dirty="0">
                <a:solidFill>
                  <a:srgbClr val="F47F24"/>
                </a:solidFill>
                <a:latin typeface="Arial" pitchFamily="34" charset="0"/>
                <a:cs typeface="Arial" pitchFamily="34" charset="0"/>
              </a:rPr>
              <a:t> </a:t>
            </a:r>
            <a:r>
              <a:rPr lang="en-US" sz="7200" dirty="0" smtClean="0">
                <a:solidFill>
                  <a:srgbClr val="F47F24"/>
                </a:solidFill>
                <a:latin typeface="Arial" pitchFamily="34" charset="0"/>
                <a:cs typeface="Arial" pitchFamily="34" charset="0"/>
              </a:rPr>
              <a:t>       </a:t>
            </a:r>
            <a:r>
              <a:rPr lang="en-US" sz="7200" b="1" u="sng" dirty="0" smtClean="0">
                <a:solidFill>
                  <a:srgbClr val="F47F24"/>
                </a:solidFill>
                <a:latin typeface="Arial" pitchFamily="34" charset="0"/>
                <a:cs typeface="Arial" pitchFamily="34" charset="0"/>
              </a:rPr>
              <a:t>Motivation</a:t>
            </a:r>
          </a:p>
        </p:txBody>
      </p:sp>
      <p:sp>
        <p:nvSpPr>
          <p:cNvPr id="34" name="Rectangle 33"/>
          <p:cNvSpPr/>
          <p:nvPr/>
        </p:nvSpPr>
        <p:spPr>
          <a:xfrm>
            <a:off x="706820" y="17067207"/>
            <a:ext cx="11866180" cy="76962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7200" dirty="0">
                <a:solidFill>
                  <a:srgbClr val="F47F24"/>
                </a:solidFill>
                <a:latin typeface="Arial" pitchFamily="34" charset="0"/>
                <a:cs typeface="Arial" pitchFamily="34" charset="0"/>
              </a:rPr>
              <a:t> </a:t>
            </a:r>
            <a:r>
              <a:rPr lang="en-US" sz="7200" dirty="0" smtClean="0">
                <a:solidFill>
                  <a:srgbClr val="F47F24"/>
                </a:solidFill>
                <a:latin typeface="Arial" pitchFamily="34" charset="0"/>
                <a:cs typeface="Arial" pitchFamily="34" charset="0"/>
              </a:rPr>
              <a:t>       </a:t>
            </a:r>
            <a:r>
              <a:rPr lang="en-US" sz="7200" b="1" u="sng" dirty="0" smtClean="0">
                <a:solidFill>
                  <a:srgbClr val="F47F24"/>
                </a:solidFill>
                <a:latin typeface="Arial" pitchFamily="34" charset="0"/>
                <a:cs typeface="Arial" pitchFamily="34" charset="0"/>
              </a:rPr>
              <a:t>Methods</a:t>
            </a:r>
          </a:p>
          <a:p>
            <a:pPr marL="571500" indent="-571500" algn="just">
              <a:buFont typeface="Wingdings" charset="2"/>
              <a:buChar char="Ø"/>
            </a:pPr>
            <a:endParaRPr lang="en-US" sz="4000" dirty="0" smtClean="0">
              <a:solidFill>
                <a:srgbClr val="003C7D"/>
              </a:solidFill>
              <a:latin typeface="Arial" pitchFamily="34" charset="0"/>
              <a:cs typeface="Arial" pitchFamily="34" charset="0"/>
            </a:endParaRPr>
          </a:p>
        </p:txBody>
      </p:sp>
      <p:sp>
        <p:nvSpPr>
          <p:cNvPr id="35" name="Rectangle 34"/>
          <p:cNvSpPr/>
          <p:nvPr/>
        </p:nvSpPr>
        <p:spPr>
          <a:xfrm>
            <a:off x="38472513" y="6079864"/>
            <a:ext cx="11887200" cy="18685136"/>
          </a:xfrm>
          <a:prstGeom prst="rect">
            <a:avLst/>
          </a:prstGeom>
          <a:noFill/>
          <a:ln w="76200">
            <a:solidFill>
              <a:srgbClr val="003C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dirty="0"/>
              <a:t> </a:t>
            </a:r>
            <a:r>
              <a:rPr lang="en-US" dirty="0" smtClean="0"/>
              <a:t>   </a:t>
            </a:r>
            <a:r>
              <a:rPr lang="en-US" sz="7200" b="1" u="sng" dirty="0" smtClean="0">
                <a:solidFill>
                  <a:srgbClr val="F47F24"/>
                </a:solidFill>
                <a:latin typeface="Arial" pitchFamily="34" charset="0"/>
                <a:cs typeface="Arial" pitchFamily="34" charset="0"/>
              </a:rPr>
              <a:t>Conclusions</a:t>
            </a:r>
          </a:p>
          <a:p>
            <a:pPr lvl="0"/>
            <a:endParaRPr lang="en-US" sz="4000" dirty="0" smtClean="0">
              <a:solidFill>
                <a:srgbClr val="003C7D"/>
              </a:solidFill>
              <a:latin typeface="Arial" pitchFamily="34" charset="0"/>
              <a:cs typeface="Arial" pitchFamily="34" charset="0"/>
            </a:endParaRPr>
          </a:p>
          <a:p>
            <a:pPr lvl="0"/>
            <a:endParaRPr lang="en-US" sz="4000" dirty="0" smtClean="0">
              <a:solidFill>
                <a:srgbClr val="003C7D"/>
              </a:solidFill>
              <a:latin typeface="Arial" pitchFamily="34" charset="0"/>
              <a:cs typeface="Arial" pitchFamily="34" charset="0"/>
            </a:endParaRPr>
          </a:p>
          <a:p>
            <a:pPr lvl="0"/>
            <a:endParaRPr lang="en-US" sz="4000" dirty="0" smtClean="0">
              <a:solidFill>
                <a:srgbClr val="003C7D"/>
              </a:solidFill>
              <a:latin typeface="Arial" pitchFamily="34" charset="0"/>
              <a:cs typeface="Arial" pitchFamily="34" charset="0"/>
            </a:endParaRPr>
          </a:p>
          <a:p>
            <a:pPr lvl="0"/>
            <a:endParaRPr lang="en-US" sz="4000" dirty="0" smtClean="0">
              <a:solidFill>
                <a:srgbClr val="003C7D"/>
              </a:solidFill>
              <a:latin typeface="Arial" pitchFamily="34" charset="0"/>
              <a:cs typeface="Arial" pitchFamily="34" charset="0"/>
            </a:endParaRPr>
          </a:p>
        </p:txBody>
      </p:sp>
      <p:sp>
        <p:nvSpPr>
          <p:cNvPr id="39" name="Rectangle 38"/>
          <p:cNvSpPr/>
          <p:nvPr/>
        </p:nvSpPr>
        <p:spPr>
          <a:xfrm>
            <a:off x="13135303" y="12861663"/>
            <a:ext cx="11887200" cy="3886200"/>
          </a:xfrm>
          <a:prstGeom prst="rect">
            <a:avLst/>
          </a:prstGeom>
          <a:solidFill>
            <a:srgbClr val="F47F24">
              <a:alpha val="5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000" dirty="0" smtClean="0">
                <a:solidFill>
                  <a:srgbClr val="003C7D"/>
                </a:solidFill>
              </a:rPr>
              <a:t>Fig 1. Schematics </a:t>
            </a:r>
            <a:r>
              <a:rPr lang="en-US" sz="4000" dirty="0">
                <a:solidFill>
                  <a:srgbClr val="003C7D"/>
                </a:solidFill>
              </a:rPr>
              <a:t>of CNT-PCM device. (A) AFM imaging of </a:t>
            </a:r>
            <a:r>
              <a:rPr lang="en-US" sz="4000" dirty="0" err="1">
                <a:solidFill>
                  <a:srgbClr val="003C7D"/>
                </a:solidFill>
              </a:rPr>
              <a:t>nanogap</a:t>
            </a:r>
            <a:r>
              <a:rPr lang="en-US" sz="4000" dirty="0">
                <a:solidFill>
                  <a:srgbClr val="003C7D"/>
                </a:solidFill>
              </a:rPr>
              <a:t> created after CNT breakdown </a:t>
            </a:r>
            <a:r>
              <a:rPr lang="en-US" sz="4000" dirty="0" smtClean="0">
                <a:solidFill>
                  <a:srgbClr val="003C7D"/>
                </a:solidFill>
              </a:rPr>
              <a:t>under electrical stress. (B) AFM image of an as-fabricated device. (C and D) Schematic of device obtained after deposition of GST thin film. Initially in the off state (C), the device is switch on (D) after exposed to electric field.</a:t>
            </a:r>
          </a:p>
        </p:txBody>
      </p:sp>
      <p:pic>
        <p:nvPicPr>
          <p:cNvPr id="3" name="Picture 3" descr="C:\Users\xucaizhi\Desktop\1.JPG"/>
          <p:cNvPicPr>
            <a:picLocks noChangeAspect="1" noChangeArrowheads="1"/>
          </p:cNvPicPr>
          <p:nvPr/>
        </p:nvPicPr>
        <p:blipFill>
          <a:blip r:embed="rId5" cstate="print"/>
          <a:srcRect/>
          <a:stretch>
            <a:fillRect/>
          </a:stretch>
        </p:blipFill>
        <p:spPr bwMode="auto">
          <a:xfrm>
            <a:off x="9677400" y="6155838"/>
            <a:ext cx="2667000" cy="2683362"/>
          </a:xfrm>
          <a:prstGeom prst="rect">
            <a:avLst/>
          </a:prstGeom>
          <a:noFill/>
        </p:spPr>
      </p:pic>
      <p:pic>
        <p:nvPicPr>
          <p:cNvPr id="5" name="Picture 4" descr="C:\Users\xucaizhi\Desktop\2.JPG"/>
          <p:cNvPicPr>
            <a:picLocks noChangeAspect="1" noChangeArrowheads="1"/>
          </p:cNvPicPr>
          <p:nvPr/>
        </p:nvPicPr>
        <p:blipFill>
          <a:blip r:embed="rId6" cstate="print"/>
          <a:srcRect/>
          <a:stretch>
            <a:fillRect/>
          </a:stretch>
        </p:blipFill>
        <p:spPr bwMode="auto">
          <a:xfrm>
            <a:off x="9715500" y="8839200"/>
            <a:ext cx="2590800" cy="2655977"/>
          </a:xfrm>
          <a:prstGeom prst="rect">
            <a:avLst/>
          </a:prstGeom>
          <a:noFill/>
        </p:spPr>
      </p:pic>
      <p:pic>
        <p:nvPicPr>
          <p:cNvPr id="6" name="Picture 5"/>
          <p:cNvPicPr>
            <a:picLocks noChangeAspect="1"/>
          </p:cNvPicPr>
          <p:nvPr/>
        </p:nvPicPr>
        <p:blipFill>
          <a:blip r:embed="rId7" cstate="print"/>
          <a:stretch>
            <a:fillRect/>
          </a:stretch>
        </p:blipFill>
        <p:spPr>
          <a:xfrm>
            <a:off x="13440103" y="6079863"/>
            <a:ext cx="11277600" cy="6720994"/>
          </a:xfrm>
          <a:prstGeom prst="rect">
            <a:avLst/>
          </a:prstGeom>
        </p:spPr>
      </p:pic>
      <p:sp>
        <p:nvSpPr>
          <p:cNvPr id="23" name="Rectangle 22"/>
          <p:cNvSpPr/>
          <p:nvPr/>
        </p:nvSpPr>
        <p:spPr>
          <a:xfrm>
            <a:off x="25876940" y="6079864"/>
            <a:ext cx="11887200" cy="18683544"/>
          </a:xfrm>
          <a:prstGeom prst="rect">
            <a:avLst/>
          </a:prstGeom>
          <a:noFill/>
          <a:ln w="76200">
            <a:solidFill>
              <a:srgbClr val="003C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7200" dirty="0">
                <a:solidFill>
                  <a:srgbClr val="F47F24"/>
                </a:solidFill>
                <a:latin typeface="Arial" pitchFamily="34" charset="0"/>
                <a:cs typeface="Arial" pitchFamily="34" charset="0"/>
              </a:rPr>
              <a:t> </a:t>
            </a:r>
            <a:r>
              <a:rPr lang="en-US" sz="7200" dirty="0" smtClean="0">
                <a:solidFill>
                  <a:srgbClr val="F47F24"/>
                </a:solidFill>
                <a:latin typeface="Arial" pitchFamily="34" charset="0"/>
                <a:cs typeface="Arial" pitchFamily="34" charset="0"/>
              </a:rPr>
              <a:t>   </a:t>
            </a:r>
            <a:r>
              <a:rPr lang="en-US" sz="7200" b="1" u="sng" dirty="0" smtClean="0">
                <a:solidFill>
                  <a:srgbClr val="F47F24"/>
                </a:solidFill>
                <a:latin typeface="Arial" pitchFamily="34" charset="0"/>
                <a:cs typeface="Arial" pitchFamily="34" charset="0"/>
              </a:rPr>
              <a:t>Results</a:t>
            </a:r>
          </a:p>
        </p:txBody>
      </p:sp>
      <p:sp>
        <p:nvSpPr>
          <p:cNvPr id="9" name="Rectangle 8"/>
          <p:cNvSpPr/>
          <p:nvPr/>
        </p:nvSpPr>
        <p:spPr>
          <a:xfrm>
            <a:off x="685800" y="17067207"/>
            <a:ext cx="24336703" cy="7697793"/>
          </a:xfrm>
          <a:prstGeom prst="rect">
            <a:avLst/>
          </a:prstGeom>
          <a:noFill/>
          <a:ln w="76200">
            <a:solidFill>
              <a:srgbClr val="003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156323" y="18211798"/>
            <a:ext cx="11456277" cy="5867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lgn="just">
              <a:buFont typeface="Wingdings" charset="2"/>
              <a:buChar char="Ø"/>
            </a:pPr>
            <a:r>
              <a:rPr lang="en-US" sz="4000" dirty="0" smtClean="0">
                <a:solidFill>
                  <a:srgbClr val="003C7D"/>
                </a:solidFill>
                <a:latin typeface="Arial" pitchFamily="34" charset="0"/>
                <a:cs typeface="Arial" pitchFamily="34" charset="0"/>
              </a:rPr>
              <a:t>A Ge</a:t>
            </a:r>
            <a:r>
              <a:rPr lang="en-US" sz="4000" baseline="-25000" dirty="0" smtClean="0">
                <a:solidFill>
                  <a:srgbClr val="003C7D"/>
                </a:solidFill>
                <a:latin typeface="Arial" pitchFamily="34" charset="0"/>
                <a:cs typeface="Arial" pitchFamily="34" charset="0"/>
              </a:rPr>
              <a:t>2</a:t>
            </a:r>
            <a:r>
              <a:rPr lang="en-US" sz="4000" dirty="0" smtClean="0">
                <a:solidFill>
                  <a:srgbClr val="003C7D"/>
                </a:solidFill>
                <a:latin typeface="Arial" pitchFamily="34" charset="0"/>
                <a:cs typeface="Arial" pitchFamily="34" charset="0"/>
              </a:rPr>
              <a:t>Sb</a:t>
            </a:r>
            <a:r>
              <a:rPr lang="en-US" sz="4000" baseline="-25000" dirty="0" smtClean="0">
                <a:solidFill>
                  <a:srgbClr val="003C7D"/>
                </a:solidFill>
                <a:latin typeface="Arial" pitchFamily="34" charset="0"/>
                <a:cs typeface="Arial" pitchFamily="34" charset="0"/>
              </a:rPr>
              <a:t>2</a:t>
            </a:r>
            <a:r>
              <a:rPr lang="en-US" sz="4000" dirty="0" smtClean="0">
                <a:solidFill>
                  <a:srgbClr val="003C7D"/>
                </a:solidFill>
                <a:latin typeface="Arial" pitchFamily="34" charset="0"/>
                <a:cs typeface="Arial" pitchFamily="34" charset="0"/>
              </a:rPr>
              <a:t>Te</a:t>
            </a:r>
            <a:r>
              <a:rPr lang="en-US" sz="4000" baseline="-25000" dirty="0" smtClean="0">
                <a:solidFill>
                  <a:srgbClr val="003C7D"/>
                </a:solidFill>
                <a:latin typeface="Arial" pitchFamily="34" charset="0"/>
                <a:cs typeface="Arial" pitchFamily="34" charset="0"/>
              </a:rPr>
              <a:t>5</a:t>
            </a:r>
            <a:r>
              <a:rPr lang="en-US" sz="4000" dirty="0" smtClean="0">
                <a:solidFill>
                  <a:srgbClr val="003C7D"/>
                </a:solidFill>
                <a:latin typeface="Arial" pitchFamily="34" charset="0"/>
                <a:cs typeface="Arial" pitchFamily="34" charset="0"/>
              </a:rPr>
              <a:t> (GST) film </a:t>
            </a:r>
            <a:r>
              <a:rPr lang="en-US" sz="4000" dirty="0">
                <a:solidFill>
                  <a:srgbClr val="003C7D"/>
                </a:solidFill>
                <a:latin typeface="Arial" pitchFamily="34" charset="0"/>
                <a:cs typeface="Arial" pitchFamily="34" charset="0"/>
              </a:rPr>
              <a:t>with 10nm thickness is </a:t>
            </a:r>
            <a:r>
              <a:rPr lang="en-US" sz="4000" dirty="0" smtClean="0">
                <a:solidFill>
                  <a:srgbClr val="003C7D"/>
                </a:solidFill>
                <a:latin typeface="Arial" pitchFamily="34" charset="0"/>
                <a:cs typeface="Arial" pitchFamily="34" charset="0"/>
              </a:rPr>
              <a:t>sputtered on the surface of the device to fill the CNT </a:t>
            </a:r>
            <a:r>
              <a:rPr lang="en-US" sz="4000" dirty="0" err="1" smtClean="0">
                <a:solidFill>
                  <a:srgbClr val="003C7D"/>
                </a:solidFill>
                <a:latin typeface="Arial" pitchFamily="34" charset="0"/>
                <a:cs typeface="Arial" pitchFamily="34" charset="0"/>
              </a:rPr>
              <a:t>nanogaps</a:t>
            </a:r>
            <a:r>
              <a:rPr lang="en-US" sz="4000" dirty="0" smtClean="0">
                <a:solidFill>
                  <a:srgbClr val="003C7D"/>
                </a:solidFill>
                <a:latin typeface="Arial" pitchFamily="34" charset="0"/>
                <a:cs typeface="Arial" pitchFamily="34" charset="0"/>
              </a:rPr>
              <a:t>, which creates self-aligned lateral PCM bits.</a:t>
            </a:r>
          </a:p>
          <a:p>
            <a:pPr marL="571500" indent="-571500" algn="just">
              <a:buFont typeface="Wingdings" charset="2"/>
              <a:buChar char="Ø"/>
            </a:pPr>
            <a:r>
              <a:rPr lang="en-US" sz="4000" dirty="0" smtClean="0">
                <a:solidFill>
                  <a:srgbClr val="003C7D"/>
                </a:solidFill>
                <a:latin typeface="Arial" pitchFamily="34" charset="0"/>
                <a:cs typeface="Arial" pitchFamily="34" charset="0"/>
              </a:rPr>
              <a:t>Atomic force microscopy (AFM) is used to switch and examine the device. </a:t>
            </a:r>
          </a:p>
          <a:p>
            <a:pPr marL="571500" indent="-571500" algn="just">
              <a:buFont typeface="Wingdings" charset="2"/>
              <a:buChar char="Ø"/>
            </a:pPr>
            <a:r>
              <a:rPr lang="en-US" sz="4000" dirty="0" smtClean="0">
                <a:solidFill>
                  <a:srgbClr val="003C7D"/>
                </a:solidFill>
                <a:latin typeface="Arial" pitchFamily="34" charset="0"/>
                <a:cs typeface="Arial" pitchFamily="34" charset="0"/>
              </a:rPr>
              <a:t>To prolong the switching lifetimes, a 5 nm SiO</a:t>
            </a:r>
            <a:r>
              <a:rPr lang="en-US" sz="4000" baseline="-25000" dirty="0" smtClean="0">
                <a:solidFill>
                  <a:srgbClr val="003C7D"/>
                </a:solidFill>
                <a:latin typeface="Arial" pitchFamily="34" charset="0"/>
                <a:cs typeface="Arial" pitchFamily="34" charset="0"/>
              </a:rPr>
              <a:t>2</a:t>
            </a:r>
            <a:r>
              <a:rPr lang="en-US" sz="4000" dirty="0" smtClean="0">
                <a:solidFill>
                  <a:srgbClr val="003C7D"/>
                </a:solidFill>
                <a:latin typeface="Arial" pitchFamily="34" charset="0"/>
                <a:cs typeface="Arial" pitchFamily="34" charset="0"/>
              </a:rPr>
              <a:t> capping layer is deposited on top of the GST film.</a:t>
            </a:r>
          </a:p>
          <a:p>
            <a:pPr marL="571500" indent="-571500" algn="just">
              <a:buFont typeface="Wingdings" charset="2"/>
              <a:buChar char="Ø"/>
            </a:pPr>
            <a:endParaRPr lang="en-US" sz="4000" dirty="0" smtClean="0">
              <a:solidFill>
                <a:srgbClr val="003C7D"/>
              </a:solidFill>
              <a:latin typeface="Arial" pitchFamily="34" charset="0"/>
              <a:cs typeface="Arial" pitchFamily="34" charset="0"/>
            </a:endParaRPr>
          </a:p>
          <a:p>
            <a:pPr marL="571500" indent="-571500" algn="just">
              <a:buFont typeface="Wingdings" charset="2"/>
              <a:buChar char="Ø"/>
            </a:pPr>
            <a:endParaRPr lang="en-US" sz="4000" dirty="0" smtClean="0">
              <a:solidFill>
                <a:srgbClr val="003C7D"/>
              </a:solidFill>
              <a:latin typeface="Arial" pitchFamily="34" charset="0"/>
              <a:cs typeface="Arial" pitchFamily="34" charset="0"/>
            </a:endParaRPr>
          </a:p>
        </p:txBody>
      </p:sp>
      <p:sp>
        <p:nvSpPr>
          <p:cNvPr id="29" name="Rectangle 28"/>
          <p:cNvSpPr/>
          <p:nvPr/>
        </p:nvSpPr>
        <p:spPr>
          <a:xfrm>
            <a:off x="714703" y="18211798"/>
            <a:ext cx="11866180" cy="658735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lgn="just">
              <a:buFont typeface="Wingdings" charset="2"/>
              <a:buChar char="Ø"/>
            </a:pPr>
            <a:r>
              <a:rPr lang="en-US" sz="4000" dirty="0" smtClean="0">
                <a:solidFill>
                  <a:srgbClr val="003C7D"/>
                </a:solidFill>
                <a:latin typeface="Arial" pitchFamily="34" charset="0"/>
                <a:cs typeface="Arial" pitchFamily="34" charset="0"/>
              </a:rPr>
              <a:t>Carbon nanotubes (CNT) with diameters of 1 to  6 nm are used as electrodes to reversibly induce phase change in bits with programming currents from 0.5 to 8 </a:t>
            </a:r>
            <a:r>
              <a:rPr lang="en-US" sz="4000" dirty="0" err="1" smtClean="0">
                <a:solidFill>
                  <a:srgbClr val="003C7D"/>
                </a:solidFill>
                <a:latin typeface="Arial" pitchFamily="34" charset="0"/>
                <a:cs typeface="Arial" pitchFamily="34" charset="0"/>
              </a:rPr>
              <a:t>μA</a:t>
            </a:r>
            <a:r>
              <a:rPr lang="en-US" sz="4000" dirty="0" smtClean="0">
                <a:solidFill>
                  <a:srgbClr val="003C7D"/>
                </a:solidFill>
                <a:latin typeface="Arial" pitchFamily="34" charset="0"/>
                <a:cs typeface="Arial" pitchFamily="34" charset="0"/>
              </a:rPr>
              <a:t>.</a:t>
            </a:r>
          </a:p>
          <a:p>
            <a:pPr marL="571500" indent="-571500" algn="just">
              <a:buFont typeface="Wingdings" charset="2"/>
              <a:buChar char="Ø"/>
            </a:pPr>
            <a:r>
              <a:rPr lang="en-US" sz="4000" dirty="0" smtClean="0">
                <a:solidFill>
                  <a:srgbClr val="003C7D"/>
                </a:solidFill>
                <a:latin typeface="Arial" pitchFamily="34" charset="0"/>
                <a:cs typeface="Arial" pitchFamily="34" charset="0"/>
              </a:rPr>
              <a:t>CNTs were grown by chemical vapor deposition with Fe catalyst particles on SiO</a:t>
            </a:r>
            <a:r>
              <a:rPr lang="en-US" sz="4000" baseline="-25000" dirty="0" smtClean="0">
                <a:solidFill>
                  <a:srgbClr val="003C7D"/>
                </a:solidFill>
                <a:latin typeface="Arial" pitchFamily="34" charset="0"/>
                <a:cs typeface="Arial" pitchFamily="34" charset="0"/>
              </a:rPr>
              <a:t>2</a:t>
            </a:r>
            <a:r>
              <a:rPr lang="en-US" sz="4000" dirty="0" smtClean="0">
                <a:solidFill>
                  <a:srgbClr val="003C7D"/>
                </a:solidFill>
                <a:latin typeface="Arial" pitchFamily="34" charset="0"/>
                <a:cs typeface="Arial" pitchFamily="34" charset="0"/>
              </a:rPr>
              <a:t>/Si substrates.</a:t>
            </a:r>
          </a:p>
          <a:p>
            <a:pPr marL="571500" indent="-571500" algn="just">
              <a:buFont typeface="Wingdings" charset="2"/>
              <a:buChar char="Ø"/>
            </a:pPr>
            <a:r>
              <a:rPr lang="en-US" sz="4000" dirty="0" smtClean="0">
                <a:solidFill>
                  <a:srgbClr val="003C7D"/>
                </a:solidFill>
                <a:latin typeface="Arial" pitchFamily="34" charset="0"/>
                <a:cs typeface="Arial" pitchFamily="34" charset="0"/>
              </a:rPr>
              <a:t>The CNTs span Ti/</a:t>
            </a:r>
            <a:r>
              <a:rPr lang="en-US" sz="4000" smtClean="0">
                <a:solidFill>
                  <a:srgbClr val="003C7D"/>
                </a:solidFill>
                <a:latin typeface="Arial" pitchFamily="34" charset="0"/>
                <a:cs typeface="Arial" pitchFamily="34" charset="0"/>
              </a:rPr>
              <a:t>Pd </a:t>
            </a:r>
            <a:r>
              <a:rPr lang="en-US" sz="4000" dirty="0" smtClean="0">
                <a:solidFill>
                  <a:srgbClr val="003C7D"/>
                </a:solidFill>
                <a:latin typeface="Arial" pitchFamily="34" charset="0"/>
                <a:cs typeface="Arial" pitchFamily="34" charset="0"/>
              </a:rPr>
              <a:t>metal contacts with 1 to </a:t>
            </a:r>
            <a:r>
              <a:rPr lang="en-US" sz="4000" dirty="0">
                <a:solidFill>
                  <a:srgbClr val="003C7D"/>
                </a:solidFill>
                <a:latin typeface="Arial" pitchFamily="34" charset="0"/>
                <a:cs typeface="Arial" pitchFamily="34" charset="0"/>
              </a:rPr>
              <a:t>5 </a:t>
            </a:r>
            <a:r>
              <a:rPr lang="en-US" sz="4000" dirty="0" err="1" smtClean="0">
                <a:solidFill>
                  <a:srgbClr val="003C7D"/>
                </a:solidFill>
                <a:latin typeface="Arial" pitchFamily="34" charset="0"/>
                <a:cs typeface="Arial" pitchFamily="34" charset="0"/>
              </a:rPr>
              <a:t>μm</a:t>
            </a:r>
            <a:r>
              <a:rPr lang="en-US" sz="4000" dirty="0" smtClean="0">
                <a:solidFill>
                  <a:srgbClr val="003C7D"/>
                </a:solidFill>
                <a:latin typeface="Arial" pitchFamily="34" charset="0"/>
                <a:cs typeface="Arial" pitchFamily="34" charset="0"/>
              </a:rPr>
              <a:t> of separation.</a:t>
            </a:r>
          </a:p>
          <a:p>
            <a:pPr marL="571500" indent="-571500" algn="just">
              <a:buFont typeface="Wingdings" charset="2"/>
              <a:buChar char="Ø"/>
            </a:pPr>
            <a:r>
              <a:rPr lang="en-US" sz="4000" dirty="0" err="1" smtClean="0">
                <a:solidFill>
                  <a:srgbClr val="003C7D"/>
                </a:solidFill>
                <a:latin typeface="Arial" pitchFamily="34" charset="0"/>
                <a:cs typeface="Arial" pitchFamily="34" charset="0"/>
              </a:rPr>
              <a:t>Nanoscale</a:t>
            </a:r>
            <a:r>
              <a:rPr lang="en-US" sz="4000" dirty="0" smtClean="0">
                <a:solidFill>
                  <a:srgbClr val="003C7D"/>
                </a:solidFill>
                <a:latin typeface="Arial" pitchFamily="34" charset="0"/>
                <a:cs typeface="Arial" pitchFamily="34" charset="0"/>
              </a:rPr>
              <a:t> gaps are created in the CNTs by electrical breakdown in air or under </a:t>
            </a:r>
            <a:r>
              <a:rPr lang="en-US" sz="4000" dirty="0" err="1" smtClean="0">
                <a:solidFill>
                  <a:srgbClr val="003C7D"/>
                </a:solidFill>
                <a:latin typeface="Arial" pitchFamily="34" charset="0"/>
                <a:cs typeface="Arial" pitchFamily="34" charset="0"/>
              </a:rPr>
              <a:t>Ar</a:t>
            </a:r>
            <a:r>
              <a:rPr lang="en-US" sz="4000" dirty="0" smtClean="0">
                <a:solidFill>
                  <a:srgbClr val="003C7D"/>
                </a:solidFill>
                <a:latin typeface="Arial" pitchFamily="34" charset="0"/>
                <a:cs typeface="Arial" pitchFamily="34" charset="0"/>
              </a:rPr>
              <a:t> flow.</a:t>
            </a:r>
          </a:p>
          <a:p>
            <a:pPr marL="571500" indent="-571500" algn="just">
              <a:buFont typeface="Wingdings" charset="2"/>
              <a:buChar char="Ø"/>
            </a:pPr>
            <a:endParaRPr lang="en-US" sz="4000" dirty="0" smtClean="0">
              <a:solidFill>
                <a:srgbClr val="003C7D"/>
              </a:solidFill>
              <a:latin typeface="Arial" pitchFamily="34" charset="0"/>
              <a:cs typeface="Arial" pitchFamily="34" charset="0"/>
            </a:endParaRPr>
          </a:p>
        </p:txBody>
      </p:sp>
      <p:sp>
        <p:nvSpPr>
          <p:cNvPr id="37" name="Rectangle 36"/>
          <p:cNvSpPr/>
          <p:nvPr/>
        </p:nvSpPr>
        <p:spPr>
          <a:xfrm>
            <a:off x="32615281" y="6155838"/>
            <a:ext cx="5148859" cy="1847252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4000" dirty="0" smtClean="0">
              <a:solidFill>
                <a:srgbClr val="003C7D"/>
              </a:solidFill>
              <a:latin typeface="Arial" pitchFamily="34" charset="0"/>
              <a:cs typeface="Arial" pitchFamily="34" charset="0"/>
            </a:endParaRPr>
          </a:p>
          <a:p>
            <a:pPr marL="742950" indent="-742950">
              <a:buFont typeface="+mj-lt"/>
              <a:buAutoNum type="alphaUcPeriod"/>
            </a:pPr>
            <a:r>
              <a:rPr lang="en-US" sz="4000" dirty="0">
                <a:solidFill>
                  <a:srgbClr val="003C7D"/>
                </a:solidFill>
                <a:latin typeface="Arial" pitchFamily="34" charset="0"/>
                <a:cs typeface="Arial" pitchFamily="34" charset="0"/>
              </a:rPr>
              <a:t>S</a:t>
            </a:r>
            <a:r>
              <a:rPr lang="en-US" sz="4000" dirty="0" smtClean="0">
                <a:solidFill>
                  <a:srgbClr val="003C7D"/>
                </a:solidFill>
                <a:latin typeface="Arial" pitchFamily="34" charset="0"/>
                <a:cs typeface="Arial" pitchFamily="34" charset="0"/>
              </a:rPr>
              <a:t>et/reset currents at 1µA/5µA were achieved. With 20 ns pulses at best, energy per bit was  of order ~100 </a:t>
            </a:r>
            <a:r>
              <a:rPr lang="en-US" sz="4000" dirty="0" err="1" smtClean="0">
                <a:solidFill>
                  <a:srgbClr val="003C7D"/>
                </a:solidFill>
                <a:latin typeface="Arial" pitchFamily="34" charset="0"/>
                <a:cs typeface="Arial" pitchFamily="34" charset="0"/>
              </a:rPr>
              <a:t>fJ</a:t>
            </a:r>
            <a:r>
              <a:rPr lang="en-US" sz="4000" dirty="0" smtClean="0">
                <a:solidFill>
                  <a:srgbClr val="003C7D"/>
                </a:solidFill>
                <a:latin typeface="Arial" pitchFamily="34" charset="0"/>
                <a:cs typeface="Arial" pitchFamily="34" charset="0"/>
              </a:rPr>
              <a:t>. </a:t>
            </a:r>
          </a:p>
          <a:p>
            <a:pPr marL="742950" indent="-742950">
              <a:buFont typeface="+mj-lt"/>
              <a:buAutoNum type="alphaUcPeriod"/>
            </a:pPr>
            <a:endParaRPr lang="en-US" sz="4000" dirty="0" smtClean="0">
              <a:solidFill>
                <a:srgbClr val="003C7D"/>
              </a:solidFill>
              <a:latin typeface="Arial" pitchFamily="34" charset="0"/>
              <a:cs typeface="Arial" pitchFamily="34" charset="0"/>
            </a:endParaRPr>
          </a:p>
          <a:p>
            <a:pPr marL="742950" indent="-742950">
              <a:buFont typeface="+mj-lt"/>
              <a:buAutoNum type="alphaUcPeriod"/>
            </a:pPr>
            <a:r>
              <a:rPr lang="en-US" sz="4000" dirty="0" smtClean="0">
                <a:solidFill>
                  <a:srgbClr val="003C7D"/>
                </a:solidFill>
                <a:latin typeface="Arial" pitchFamily="34" charset="0"/>
                <a:cs typeface="Arial" pitchFamily="34" charset="0"/>
              </a:rPr>
              <a:t>On- </a:t>
            </a:r>
            <a:r>
              <a:rPr lang="en-US" sz="4000" dirty="0">
                <a:solidFill>
                  <a:srgbClr val="003C7D"/>
                </a:solidFill>
                <a:latin typeface="Arial" pitchFamily="34" charset="0"/>
                <a:cs typeface="Arial" pitchFamily="34" charset="0"/>
              </a:rPr>
              <a:t>and off-state resistance for 105 devices shown </a:t>
            </a:r>
            <a:r>
              <a:rPr lang="en-US" sz="4000" dirty="0" smtClean="0">
                <a:solidFill>
                  <a:srgbClr val="003C7D"/>
                </a:solidFill>
                <a:latin typeface="Arial" pitchFamily="34" charset="0"/>
                <a:cs typeface="Arial" pitchFamily="34" charset="0"/>
              </a:rPr>
              <a:t>versus V</a:t>
            </a:r>
            <a:r>
              <a:rPr lang="en-US" sz="4000" baseline="-25000" dirty="0" smtClean="0">
                <a:solidFill>
                  <a:srgbClr val="003C7D"/>
                </a:solidFill>
                <a:latin typeface="Arial" pitchFamily="34" charset="0"/>
                <a:cs typeface="Arial" pitchFamily="34" charset="0"/>
              </a:rPr>
              <a:t>T</a:t>
            </a:r>
            <a:r>
              <a:rPr lang="en-US" sz="4000" dirty="0">
                <a:solidFill>
                  <a:srgbClr val="003C7D"/>
                </a:solidFill>
                <a:latin typeface="Arial" pitchFamily="34" charset="0"/>
                <a:cs typeface="Arial" pitchFamily="34" charset="0"/>
              </a:rPr>
              <a:t>. 61 </a:t>
            </a:r>
            <a:r>
              <a:rPr lang="en-US" sz="4000" dirty="0" err="1">
                <a:solidFill>
                  <a:srgbClr val="003C7D"/>
                </a:solidFill>
                <a:latin typeface="Arial" pitchFamily="34" charset="0"/>
                <a:cs typeface="Arial" pitchFamily="34" charset="0"/>
              </a:rPr>
              <a:t>nanogaps</a:t>
            </a:r>
            <a:r>
              <a:rPr lang="en-US" sz="4000" dirty="0">
                <a:solidFill>
                  <a:srgbClr val="003C7D"/>
                </a:solidFill>
                <a:latin typeface="Arial" pitchFamily="34" charset="0"/>
                <a:cs typeface="Arial" pitchFamily="34" charset="0"/>
              </a:rPr>
              <a:t> were created in </a:t>
            </a:r>
            <a:r>
              <a:rPr lang="en-US" sz="4000" dirty="0" smtClean="0">
                <a:solidFill>
                  <a:srgbClr val="003C7D"/>
                </a:solidFill>
                <a:latin typeface="Arial" pitchFamily="34" charset="0"/>
                <a:cs typeface="Arial" pitchFamily="34" charset="0"/>
              </a:rPr>
              <a:t>ambient air; </a:t>
            </a:r>
            <a:r>
              <a:rPr lang="en-US" sz="4000" dirty="0">
                <a:solidFill>
                  <a:srgbClr val="003C7D"/>
                </a:solidFill>
                <a:latin typeface="Arial" pitchFamily="34" charset="0"/>
                <a:cs typeface="Arial" pitchFamily="34" charset="0"/>
              </a:rPr>
              <a:t>the other 44 devices </a:t>
            </a:r>
            <a:r>
              <a:rPr lang="en-US" sz="4000" dirty="0" smtClean="0">
                <a:solidFill>
                  <a:srgbClr val="003C7D"/>
                </a:solidFill>
                <a:latin typeface="Arial" pitchFamily="34" charset="0"/>
                <a:cs typeface="Arial" pitchFamily="34" charset="0"/>
              </a:rPr>
              <a:t>were formed </a:t>
            </a:r>
            <a:r>
              <a:rPr lang="en-US" sz="4000" dirty="0">
                <a:solidFill>
                  <a:srgbClr val="003C7D"/>
                </a:solidFill>
                <a:latin typeface="Arial" pitchFamily="34" charset="0"/>
                <a:cs typeface="Arial" pitchFamily="34" charset="0"/>
              </a:rPr>
              <a:t>under </a:t>
            </a:r>
            <a:r>
              <a:rPr lang="en-US" sz="4000" dirty="0" err="1">
                <a:solidFill>
                  <a:srgbClr val="003C7D"/>
                </a:solidFill>
                <a:latin typeface="Arial" pitchFamily="34" charset="0"/>
                <a:cs typeface="Arial" pitchFamily="34" charset="0"/>
              </a:rPr>
              <a:t>Ar</a:t>
            </a:r>
            <a:r>
              <a:rPr lang="en-US" sz="4000" dirty="0">
                <a:solidFill>
                  <a:srgbClr val="003C7D"/>
                </a:solidFill>
                <a:latin typeface="Arial" pitchFamily="34" charset="0"/>
                <a:cs typeface="Arial" pitchFamily="34" charset="0"/>
              </a:rPr>
              <a:t> flow. </a:t>
            </a:r>
            <a:r>
              <a:rPr lang="en-US" sz="4000" dirty="0" err="1">
                <a:solidFill>
                  <a:srgbClr val="003C7D"/>
                </a:solidFill>
                <a:latin typeface="Arial" pitchFamily="34" charset="0"/>
                <a:cs typeface="Arial" pitchFamily="34" charset="0"/>
              </a:rPr>
              <a:t>Ar</a:t>
            </a:r>
            <a:r>
              <a:rPr lang="en-US" sz="4000" dirty="0">
                <a:solidFill>
                  <a:srgbClr val="003C7D"/>
                </a:solidFill>
                <a:latin typeface="Arial" pitchFamily="34" charset="0"/>
                <a:cs typeface="Arial" pitchFamily="34" charset="0"/>
              </a:rPr>
              <a:t>-formed </a:t>
            </a:r>
            <a:r>
              <a:rPr lang="en-US" sz="4000" dirty="0" smtClean="0">
                <a:solidFill>
                  <a:srgbClr val="003C7D"/>
                </a:solidFill>
                <a:latin typeface="Arial" pitchFamily="34" charset="0"/>
                <a:cs typeface="Arial" pitchFamily="34" charset="0"/>
              </a:rPr>
              <a:t>gaps are consistently smaller and yield lower-power </a:t>
            </a:r>
            <a:r>
              <a:rPr lang="en-US" sz="4000" dirty="0">
                <a:solidFill>
                  <a:srgbClr val="003C7D"/>
                </a:solidFill>
                <a:latin typeface="Arial" pitchFamily="34" charset="0"/>
                <a:cs typeface="Arial" pitchFamily="34" charset="0"/>
              </a:rPr>
              <a:t>devices. </a:t>
            </a:r>
            <a:endParaRPr lang="en-US" sz="4000" dirty="0" smtClean="0">
              <a:solidFill>
                <a:srgbClr val="003C7D"/>
              </a:solidFill>
              <a:latin typeface="Arial" pitchFamily="34" charset="0"/>
              <a:cs typeface="Arial" pitchFamily="34" charset="0"/>
            </a:endParaRPr>
          </a:p>
          <a:p>
            <a:pPr marL="742950" indent="-742950">
              <a:buFont typeface="+mj-lt"/>
              <a:buAutoNum type="alphaUcPeriod"/>
            </a:pPr>
            <a:endParaRPr lang="en-US" sz="4000" dirty="0" smtClean="0">
              <a:solidFill>
                <a:srgbClr val="003C7D"/>
              </a:solidFill>
              <a:latin typeface="Arial" pitchFamily="34" charset="0"/>
              <a:cs typeface="Arial" pitchFamily="34" charset="0"/>
            </a:endParaRPr>
          </a:p>
          <a:p>
            <a:pPr marL="742950" indent="-742950">
              <a:buFont typeface="+mj-lt"/>
              <a:buAutoNum type="alphaUcPeriod"/>
            </a:pPr>
            <a:r>
              <a:rPr lang="en-US" sz="4000" dirty="0" smtClean="0">
                <a:solidFill>
                  <a:srgbClr val="003C7D"/>
                </a:solidFill>
                <a:latin typeface="Arial" pitchFamily="34" charset="0"/>
                <a:cs typeface="Arial" pitchFamily="34" charset="0"/>
              </a:rPr>
              <a:t>Threshold </a:t>
            </a:r>
            <a:r>
              <a:rPr lang="en-US" sz="4000" dirty="0">
                <a:solidFill>
                  <a:srgbClr val="003C7D"/>
                </a:solidFill>
                <a:latin typeface="Arial" pitchFamily="34" charset="0"/>
                <a:cs typeface="Arial" pitchFamily="34" charset="0"/>
              </a:rPr>
              <a:t>voltages scale proportionally to size of </a:t>
            </a:r>
            <a:r>
              <a:rPr lang="en-US" sz="4000" dirty="0" err="1">
                <a:solidFill>
                  <a:srgbClr val="003C7D"/>
                </a:solidFill>
                <a:latin typeface="Arial" pitchFamily="34" charset="0"/>
                <a:cs typeface="Arial" pitchFamily="34" charset="0"/>
              </a:rPr>
              <a:t>nanogap</a:t>
            </a:r>
            <a:r>
              <a:rPr lang="en-US" sz="4000" dirty="0">
                <a:solidFill>
                  <a:srgbClr val="003C7D"/>
                </a:solidFill>
                <a:latin typeface="Arial" pitchFamily="34" charset="0"/>
                <a:cs typeface="Arial" pitchFamily="34" charset="0"/>
              </a:rPr>
              <a:t>, at an average field of ~100 </a:t>
            </a:r>
            <a:r>
              <a:rPr lang="en-US" sz="4000" dirty="0" smtClean="0">
                <a:solidFill>
                  <a:srgbClr val="003C7D"/>
                </a:solidFill>
                <a:latin typeface="Arial" pitchFamily="34" charset="0"/>
                <a:cs typeface="Arial" pitchFamily="34" charset="0"/>
              </a:rPr>
              <a:t>V/µm.</a:t>
            </a:r>
            <a:endParaRPr lang="en-AU" sz="4000" i="1" dirty="0">
              <a:solidFill>
                <a:srgbClr val="003C7D"/>
              </a:solidFill>
              <a:latin typeface="Arial" pitchFamily="34" charset="0"/>
              <a:cs typeface="Arial" pitchFamily="34" charset="0"/>
            </a:endParaRPr>
          </a:p>
        </p:txBody>
      </p:sp>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t="10975"/>
          <a:stretch/>
        </p:blipFill>
        <p:spPr bwMode="auto">
          <a:xfrm>
            <a:off x="26066982" y="19197985"/>
            <a:ext cx="6548299" cy="503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5985616" y="8164826"/>
            <a:ext cx="6266659" cy="4932444"/>
            <a:chOff x="26057472" y="12020694"/>
            <a:chExt cx="5245188" cy="4128451"/>
          </a:xfrm>
        </p:grpSpPr>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0621"/>
            <a:stretch/>
          </p:blipFill>
          <p:spPr bwMode="auto">
            <a:xfrm>
              <a:off x="26091727" y="12034345"/>
              <a:ext cx="521093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26057472" y="12020694"/>
              <a:ext cx="540415" cy="45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6142109" y="13327351"/>
            <a:ext cx="6755436" cy="5724385"/>
            <a:chOff x="26152139" y="16149145"/>
            <a:chExt cx="5150521" cy="4364421"/>
          </a:xfrm>
        </p:grpSpPr>
        <p:pic>
          <p:nvPicPr>
            <p:cNvPr id="1030"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8822"/>
            <a:stretch/>
          </p:blipFill>
          <p:spPr bwMode="auto">
            <a:xfrm>
              <a:off x="26152139" y="16170166"/>
              <a:ext cx="515052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26152139" y="16149145"/>
              <a:ext cx="540415" cy="45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6226791" y="7394848"/>
            <a:ext cx="595035" cy="830997"/>
          </a:xfrm>
          <a:prstGeom prst="rect">
            <a:avLst/>
          </a:prstGeom>
          <a:noFill/>
        </p:spPr>
        <p:txBody>
          <a:bodyPr wrap="none" rtlCol="0">
            <a:spAutoFit/>
          </a:bodyPr>
          <a:lstStyle/>
          <a:p>
            <a:r>
              <a:rPr lang="en-US" sz="4800" dirty="0">
                <a:latin typeface="Arial" pitchFamily="34" charset="0"/>
                <a:cs typeface="Arial" pitchFamily="34" charset="0"/>
              </a:rPr>
              <a:t>A</a:t>
            </a:r>
          </a:p>
        </p:txBody>
      </p:sp>
      <p:sp>
        <p:nvSpPr>
          <p:cNvPr id="38" name="TextBox 37"/>
          <p:cNvSpPr txBox="1"/>
          <p:nvPr/>
        </p:nvSpPr>
        <p:spPr>
          <a:xfrm>
            <a:off x="26034391" y="13209646"/>
            <a:ext cx="647121" cy="830997"/>
          </a:xfrm>
          <a:prstGeom prst="rect">
            <a:avLst/>
          </a:prstGeom>
          <a:noFill/>
        </p:spPr>
        <p:txBody>
          <a:bodyPr wrap="square" rtlCol="0">
            <a:spAutoFit/>
          </a:bodyPr>
          <a:lstStyle/>
          <a:p>
            <a:r>
              <a:rPr lang="en-US" sz="4800" dirty="0" smtClean="0">
                <a:latin typeface="Arial" pitchFamily="34" charset="0"/>
                <a:cs typeface="Arial" pitchFamily="34" charset="0"/>
              </a:rPr>
              <a:t>B</a:t>
            </a:r>
            <a:endParaRPr lang="en-US" sz="4800" dirty="0">
              <a:latin typeface="Arial" pitchFamily="34" charset="0"/>
              <a:cs typeface="Arial" pitchFamily="34" charset="0"/>
            </a:endParaRPr>
          </a:p>
        </p:txBody>
      </p:sp>
      <p:sp>
        <p:nvSpPr>
          <p:cNvPr id="42" name="TextBox 41"/>
          <p:cNvSpPr txBox="1"/>
          <p:nvPr/>
        </p:nvSpPr>
        <p:spPr>
          <a:xfrm>
            <a:off x="26004628" y="19067288"/>
            <a:ext cx="647121" cy="830997"/>
          </a:xfrm>
          <a:prstGeom prst="rect">
            <a:avLst/>
          </a:prstGeom>
          <a:noFill/>
        </p:spPr>
        <p:txBody>
          <a:bodyPr wrap="square" rtlCol="0">
            <a:spAutoFit/>
          </a:bodyPr>
          <a:lstStyle/>
          <a:p>
            <a:r>
              <a:rPr lang="en-US" sz="4800" dirty="0">
                <a:latin typeface="Arial" pitchFamily="34" charset="0"/>
                <a:cs typeface="Arial" pitchFamily="34" charset="0"/>
              </a:rPr>
              <a:t>C</a:t>
            </a:r>
          </a:p>
        </p:txBody>
      </p:sp>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9461" t="6789" r="5484"/>
          <a:stretch/>
        </p:blipFill>
        <p:spPr>
          <a:xfrm>
            <a:off x="41107982" y="12239167"/>
            <a:ext cx="6684580" cy="5052477"/>
          </a:xfrm>
          <a:prstGeom prst="rect">
            <a:avLst/>
          </a:prstGeom>
        </p:spPr>
      </p:pic>
      <p:sp>
        <p:nvSpPr>
          <p:cNvPr id="43" name="Rectangle 42"/>
          <p:cNvSpPr/>
          <p:nvPr/>
        </p:nvSpPr>
        <p:spPr>
          <a:xfrm>
            <a:off x="38472513" y="7596252"/>
            <a:ext cx="11438487" cy="443809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lgn="just">
              <a:buFont typeface="Wingdings" pitchFamily="2" charset="2"/>
              <a:buChar char="Ø"/>
            </a:pPr>
            <a:r>
              <a:rPr lang="en-US" sz="4000" dirty="0" smtClean="0">
                <a:solidFill>
                  <a:srgbClr val="003C7D"/>
                </a:solidFill>
                <a:latin typeface="Arial" pitchFamily="34" charset="0"/>
                <a:cs typeface="Arial" pitchFamily="34" charset="0"/>
              </a:rPr>
              <a:t>Electrically programmable PCMs are used widely in applications of:</a:t>
            </a:r>
          </a:p>
          <a:p>
            <a:pPr marL="2766060" lvl="1" indent="-571500" algn="just">
              <a:buFont typeface="Wingdings" pitchFamily="2" charset="2"/>
              <a:buChar char="Ø"/>
            </a:pPr>
            <a:r>
              <a:rPr lang="en-US" sz="4000" dirty="0" smtClean="0">
                <a:solidFill>
                  <a:srgbClr val="003C7D"/>
                </a:solidFill>
                <a:latin typeface="Arial" pitchFamily="34" charset="0"/>
                <a:cs typeface="Arial" pitchFamily="34" charset="0"/>
              </a:rPr>
              <a:t>Nonvolatile Memory</a:t>
            </a:r>
          </a:p>
          <a:p>
            <a:pPr marL="2766060" lvl="1" indent="-571500" algn="just">
              <a:buFont typeface="Wingdings" pitchFamily="2" charset="2"/>
              <a:buChar char="Ø"/>
            </a:pPr>
            <a:r>
              <a:rPr lang="en-US" sz="4000" dirty="0" smtClean="0">
                <a:solidFill>
                  <a:srgbClr val="003C7D"/>
                </a:solidFill>
                <a:latin typeface="Arial" pitchFamily="34" charset="0"/>
                <a:cs typeface="Arial" pitchFamily="34" charset="0"/>
              </a:rPr>
              <a:t>Reprogrammable circuits with:</a:t>
            </a:r>
          </a:p>
          <a:p>
            <a:pPr marL="4960620" lvl="2" indent="-571500" algn="just">
              <a:buFont typeface="Wingdings" pitchFamily="2" charset="2"/>
              <a:buChar char="Ø"/>
            </a:pPr>
            <a:r>
              <a:rPr lang="en-US" sz="4000" dirty="0" smtClean="0">
                <a:solidFill>
                  <a:srgbClr val="003C7D"/>
                </a:solidFill>
                <a:latin typeface="Arial" pitchFamily="34" charset="0"/>
                <a:cs typeface="Arial" pitchFamily="34" charset="0"/>
              </a:rPr>
              <a:t>Low voltage operation</a:t>
            </a:r>
          </a:p>
          <a:p>
            <a:pPr marL="4960620" lvl="2" indent="-571500" algn="just">
              <a:buFont typeface="Wingdings" pitchFamily="2" charset="2"/>
              <a:buChar char="Ø"/>
            </a:pPr>
            <a:r>
              <a:rPr lang="en-US" sz="4000" dirty="0" smtClean="0">
                <a:solidFill>
                  <a:srgbClr val="003C7D"/>
                </a:solidFill>
                <a:latin typeface="Arial" pitchFamily="34" charset="0"/>
                <a:cs typeface="Arial" pitchFamily="34" charset="0"/>
              </a:rPr>
              <a:t>Fast access times</a:t>
            </a:r>
          </a:p>
          <a:p>
            <a:pPr marL="4960620" lvl="2" indent="-571500" algn="just">
              <a:buFont typeface="Wingdings" pitchFamily="2" charset="2"/>
              <a:buChar char="Ø"/>
            </a:pPr>
            <a:r>
              <a:rPr lang="en-US" sz="4000" dirty="0" smtClean="0">
                <a:solidFill>
                  <a:srgbClr val="003C7D"/>
                </a:solidFill>
                <a:latin typeface="Arial" pitchFamily="34" charset="0"/>
                <a:cs typeface="Arial" pitchFamily="34" charset="0"/>
              </a:rPr>
              <a:t>High Endurance</a:t>
            </a:r>
          </a:p>
          <a:p>
            <a:pPr marL="4960620" lvl="2" indent="-571500" algn="just">
              <a:buFont typeface="Wingdings" pitchFamily="2" charset="2"/>
              <a:buChar char="Ø"/>
            </a:pPr>
            <a:endParaRPr lang="en-US" sz="4000" dirty="0" smtClean="0">
              <a:solidFill>
                <a:srgbClr val="003C7D"/>
              </a:solidFill>
              <a:latin typeface="Arial" pitchFamily="34" charset="0"/>
              <a:cs typeface="Arial" pitchFamily="34" charset="0"/>
            </a:endParaRPr>
          </a:p>
          <a:p>
            <a:pPr marL="571500" indent="-571500" algn="just">
              <a:buFont typeface="Wingdings" pitchFamily="2" charset="2"/>
              <a:buChar char="Ø"/>
            </a:pPr>
            <a:endParaRPr lang="en-US" sz="4000" dirty="0">
              <a:solidFill>
                <a:srgbClr val="003C7D"/>
              </a:solidFill>
              <a:latin typeface="Arial" pitchFamily="34" charset="0"/>
              <a:cs typeface="Arial" pitchFamily="34" charset="0"/>
            </a:endParaRPr>
          </a:p>
          <a:p>
            <a:pPr marL="571500" indent="-571500" algn="just">
              <a:buFont typeface="Wingdings" charset="2"/>
              <a:buChar char="Ø"/>
            </a:pPr>
            <a:endParaRPr lang="en-US" sz="4000" dirty="0" smtClean="0">
              <a:solidFill>
                <a:srgbClr val="003C7D"/>
              </a:solidFill>
              <a:latin typeface="Arial" pitchFamily="34" charset="0"/>
              <a:cs typeface="Arial" pitchFamily="34" charset="0"/>
            </a:endParaRPr>
          </a:p>
        </p:txBody>
      </p:sp>
      <p:sp>
        <p:nvSpPr>
          <p:cNvPr id="17" name="TextBox 16"/>
          <p:cNvSpPr txBox="1"/>
          <p:nvPr/>
        </p:nvSpPr>
        <p:spPr>
          <a:xfrm>
            <a:off x="719958" y="12512219"/>
            <a:ext cx="11315918" cy="4708981"/>
          </a:xfrm>
          <a:prstGeom prst="rect">
            <a:avLst/>
          </a:prstGeom>
          <a:noFill/>
        </p:spPr>
        <p:txBody>
          <a:bodyPr wrap="none" rtlCol="0">
            <a:spAutoFit/>
          </a:bodyPr>
          <a:lstStyle/>
          <a:p>
            <a:pPr marL="742950" indent="-742950" algn="just"/>
            <a:endParaRPr lang="en-US" altLang="zh-CN" sz="4000" b="1" dirty="0">
              <a:solidFill>
                <a:srgbClr val="003C7D"/>
              </a:solidFill>
              <a:latin typeface="Arial" pitchFamily="34" charset="0"/>
              <a:cs typeface="Arial" pitchFamily="34" charset="0"/>
            </a:endParaRPr>
          </a:p>
          <a:p>
            <a:pPr marL="742950" indent="-742950" algn="just">
              <a:buAutoNum type="arabicPeriod" startAt="2"/>
            </a:pPr>
            <a:r>
              <a:rPr lang="en-US" altLang="zh-CN" sz="4000" b="1" dirty="0">
                <a:solidFill>
                  <a:srgbClr val="003C7D"/>
                </a:solidFill>
                <a:latin typeface="Arial" pitchFamily="34" charset="0"/>
                <a:cs typeface="Arial" pitchFamily="34" charset="0"/>
              </a:rPr>
              <a:t>Advantage and Disadvantage of PCM</a:t>
            </a:r>
          </a:p>
          <a:p>
            <a:pPr marL="742950" indent="-742950" algn="just">
              <a:buFont typeface="Wingdings" pitchFamily="2" charset="2"/>
              <a:buChar char="Ø"/>
            </a:pPr>
            <a:r>
              <a:rPr lang="en-US" altLang="zh-CN" sz="4000" b="1" dirty="0">
                <a:solidFill>
                  <a:srgbClr val="003C7D"/>
                </a:solidFill>
                <a:latin typeface="Arial" pitchFamily="34" charset="0"/>
                <a:cs typeface="Arial" pitchFamily="34" charset="0"/>
              </a:rPr>
              <a:t>Advantage: </a:t>
            </a:r>
            <a:r>
              <a:rPr lang="en-US" altLang="zh-CN" sz="4000" dirty="0">
                <a:solidFill>
                  <a:srgbClr val="003C7D"/>
                </a:solidFill>
                <a:latin typeface="Arial" pitchFamily="34" charset="0"/>
                <a:cs typeface="Arial" pitchFamily="34" charset="0"/>
              </a:rPr>
              <a:t>Nonvolatile and reprogrammable</a:t>
            </a:r>
          </a:p>
          <a:p>
            <a:pPr marL="742950" indent="-742950" algn="just">
              <a:buFont typeface="Wingdings" pitchFamily="2" charset="2"/>
              <a:buChar char="Ø"/>
            </a:pPr>
            <a:r>
              <a:rPr lang="en-US" altLang="zh-CN" sz="4000" b="1" dirty="0">
                <a:solidFill>
                  <a:srgbClr val="003C7D"/>
                </a:solidFill>
                <a:latin typeface="Arial" pitchFamily="34" charset="0"/>
                <a:cs typeface="Arial" pitchFamily="34" charset="0"/>
              </a:rPr>
              <a:t>Disadvantage</a:t>
            </a:r>
            <a:r>
              <a:rPr lang="en-US" altLang="zh-CN" sz="4000" dirty="0">
                <a:solidFill>
                  <a:srgbClr val="003C7D"/>
                </a:solidFill>
                <a:latin typeface="Arial" pitchFamily="34" charset="0"/>
                <a:cs typeface="Arial" pitchFamily="34" charset="0"/>
              </a:rPr>
              <a:t>: High programming current.</a:t>
            </a:r>
          </a:p>
          <a:p>
            <a:pPr marL="742950" indent="-742950" algn="just"/>
            <a:endParaRPr lang="en-US" altLang="zh-CN" sz="2000" b="1" dirty="0">
              <a:solidFill>
                <a:srgbClr val="003C7D"/>
              </a:solidFill>
              <a:latin typeface="Arial" pitchFamily="34" charset="0"/>
              <a:cs typeface="Arial" pitchFamily="34" charset="0"/>
            </a:endParaRPr>
          </a:p>
          <a:p>
            <a:pPr marL="742950" indent="-742950" algn="just">
              <a:buAutoNum type="arabicPeriod" startAt="3"/>
            </a:pPr>
            <a:r>
              <a:rPr lang="en-US" altLang="zh-CN" sz="4000" b="1" dirty="0">
                <a:solidFill>
                  <a:srgbClr val="003C7D"/>
                </a:solidFill>
                <a:latin typeface="Arial" pitchFamily="34" charset="0"/>
                <a:cs typeface="Arial" pitchFamily="34" charset="0"/>
              </a:rPr>
              <a:t>Motivation in this paper</a:t>
            </a:r>
          </a:p>
          <a:p>
            <a:pPr marL="742950" indent="-742950" algn="just"/>
            <a:r>
              <a:rPr lang="en-US" sz="4000" b="1" dirty="0">
                <a:solidFill>
                  <a:srgbClr val="003C7D"/>
                </a:solidFill>
                <a:latin typeface="Arial" pitchFamily="34" charset="0"/>
                <a:cs typeface="Arial" pitchFamily="34" charset="0"/>
              </a:rPr>
              <a:t>      </a:t>
            </a:r>
            <a:r>
              <a:rPr lang="en-US" sz="4000" dirty="0">
                <a:solidFill>
                  <a:srgbClr val="003C7D"/>
                </a:solidFill>
                <a:latin typeface="Arial" pitchFamily="34" charset="0"/>
                <a:cs typeface="Arial" pitchFamily="34" charset="0"/>
              </a:rPr>
              <a:t>Achieve </a:t>
            </a:r>
            <a:r>
              <a:rPr lang="en-US" sz="4000" b="1" dirty="0">
                <a:solidFill>
                  <a:srgbClr val="FF0000"/>
                </a:solidFill>
                <a:latin typeface="Arial" pitchFamily="34" charset="0"/>
                <a:cs typeface="Arial" pitchFamily="34" charset="0"/>
              </a:rPr>
              <a:t>low</a:t>
            </a:r>
            <a:r>
              <a:rPr lang="en-US" sz="4000" dirty="0">
                <a:solidFill>
                  <a:srgbClr val="003C7D"/>
                </a:solidFill>
                <a:latin typeface="Arial" pitchFamily="34" charset="0"/>
                <a:cs typeface="Arial" pitchFamily="34" charset="0"/>
              </a:rPr>
              <a:t> programming current in PCM.</a:t>
            </a:r>
          </a:p>
          <a:p>
            <a:endParaRPr lang="en-US" sz="4000" dirty="0"/>
          </a:p>
        </p:txBody>
      </p:sp>
      <p:sp>
        <p:nvSpPr>
          <p:cNvPr id="47" name="Rectangle 46"/>
          <p:cNvSpPr/>
          <p:nvPr/>
        </p:nvSpPr>
        <p:spPr>
          <a:xfrm>
            <a:off x="38462003" y="19067288"/>
            <a:ext cx="11601397" cy="594360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lgn="just">
              <a:buFont typeface="Wingdings" charset="2"/>
              <a:buChar char="Ø"/>
            </a:pPr>
            <a:r>
              <a:rPr lang="en-US" sz="4000" dirty="0" smtClean="0">
                <a:solidFill>
                  <a:srgbClr val="003C7D"/>
                </a:solidFill>
                <a:latin typeface="Arial" pitchFamily="34" charset="0"/>
                <a:cs typeface="Arial" pitchFamily="34" charset="0"/>
              </a:rPr>
              <a:t>The CNTs are 2 orders of magnitude lower in programming current and power than present state-of-the-art devices.</a:t>
            </a:r>
          </a:p>
          <a:p>
            <a:pPr marL="571500" indent="-571500" algn="just">
              <a:buFont typeface="Wingdings" charset="2"/>
              <a:buChar char="Ø"/>
            </a:pPr>
            <a:r>
              <a:rPr lang="en-US" sz="4000" dirty="0" smtClean="0">
                <a:solidFill>
                  <a:srgbClr val="003C7D"/>
                </a:solidFill>
                <a:latin typeface="Arial" pitchFamily="34" charset="0"/>
                <a:cs typeface="Arial" pitchFamily="34" charset="0"/>
              </a:rPr>
              <a:t>Ultimate goal of research:  achieve scaling limit of ~5nm GST bits with CNT electrodes operating at ~0.5V and &lt;1µA and sub-</a:t>
            </a:r>
            <a:r>
              <a:rPr lang="en-US" sz="4000" dirty="0" err="1" smtClean="0">
                <a:solidFill>
                  <a:srgbClr val="003C7D"/>
                </a:solidFill>
                <a:latin typeface="Arial" pitchFamily="34" charset="0"/>
                <a:cs typeface="Arial" pitchFamily="34" charset="0"/>
              </a:rPr>
              <a:t>femtojoule</a:t>
            </a:r>
            <a:r>
              <a:rPr lang="en-US" sz="4000" dirty="0" smtClean="0">
                <a:solidFill>
                  <a:srgbClr val="003C7D"/>
                </a:solidFill>
                <a:latin typeface="Arial" pitchFamily="34" charset="0"/>
                <a:cs typeface="Arial" pitchFamily="34" charset="0"/>
              </a:rPr>
              <a:t> per bit with nanosecond switching.</a:t>
            </a:r>
          </a:p>
          <a:p>
            <a:pPr marL="571500" indent="-571500" algn="just">
              <a:buFont typeface="Wingdings" charset="2"/>
              <a:buChar char="Ø"/>
            </a:pPr>
            <a:r>
              <a:rPr lang="en-US" sz="4000" dirty="0" smtClean="0">
                <a:solidFill>
                  <a:srgbClr val="003C7D"/>
                </a:solidFill>
                <a:latin typeface="Arial" pitchFamily="34" charset="0"/>
                <a:cs typeface="Arial" pitchFamily="34" charset="0"/>
              </a:rPr>
              <a:t>These </a:t>
            </a:r>
            <a:r>
              <a:rPr lang="en-US" sz="4000" dirty="0">
                <a:solidFill>
                  <a:srgbClr val="003C7D"/>
                </a:solidFill>
                <a:latin typeface="Arial" pitchFamily="34" charset="0"/>
                <a:cs typeface="Arial" pitchFamily="34" charset="0"/>
              </a:rPr>
              <a:t>attributes make them contenders for a </a:t>
            </a:r>
            <a:r>
              <a:rPr lang="en-US" sz="4000" dirty="0" smtClean="0">
                <a:solidFill>
                  <a:srgbClr val="003C7D"/>
                </a:solidFill>
                <a:latin typeface="Arial" pitchFamily="34" charset="0"/>
                <a:cs typeface="Arial" pitchFamily="34" charset="0"/>
              </a:rPr>
              <a:t>universal </a:t>
            </a:r>
            <a:r>
              <a:rPr lang="en-US" sz="4000" dirty="0">
                <a:solidFill>
                  <a:srgbClr val="003C7D"/>
                </a:solidFill>
                <a:latin typeface="Arial" pitchFamily="34" charset="0"/>
                <a:cs typeface="Arial" pitchFamily="34" charset="0"/>
              </a:rPr>
              <a:t>nonvolatile </a:t>
            </a:r>
            <a:r>
              <a:rPr lang="en-US" sz="4000" dirty="0" smtClean="0">
                <a:solidFill>
                  <a:srgbClr val="003C7D"/>
                </a:solidFill>
                <a:latin typeface="Arial" pitchFamily="34" charset="0"/>
                <a:cs typeface="Arial" pitchFamily="34" charset="0"/>
              </a:rPr>
              <a:t>memory</a:t>
            </a:r>
            <a:r>
              <a:rPr lang="en-US" sz="4000" dirty="0">
                <a:solidFill>
                  <a:srgbClr val="003C7D"/>
                </a:solidFill>
                <a:latin typeface="Arial" pitchFamily="34" charset="0"/>
                <a:cs typeface="Arial" pitchFamily="34" charset="0"/>
              </a:rPr>
              <a:t>.</a:t>
            </a:r>
          </a:p>
        </p:txBody>
      </p:sp>
      <p:sp>
        <p:nvSpPr>
          <p:cNvPr id="48" name="Rectangle 47"/>
          <p:cNvSpPr/>
          <p:nvPr/>
        </p:nvSpPr>
        <p:spPr>
          <a:xfrm>
            <a:off x="38932803" y="17631996"/>
            <a:ext cx="10987640" cy="1419740"/>
          </a:xfrm>
          <a:prstGeom prst="rect">
            <a:avLst/>
          </a:prstGeom>
          <a:solidFill>
            <a:srgbClr val="F47F24">
              <a:alpha val="5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000" dirty="0" smtClean="0">
                <a:solidFill>
                  <a:srgbClr val="003C7D"/>
                </a:solidFill>
              </a:rPr>
              <a:t>Fig 2. Comparison of various properties of CNTs versus state-of-the-art devices. Note the log scale. </a:t>
            </a:r>
          </a:p>
        </p:txBody>
      </p:sp>
      <p:sp>
        <p:nvSpPr>
          <p:cNvPr id="31" name="TextBox 30"/>
          <p:cNvSpPr txBox="1"/>
          <p:nvPr/>
        </p:nvSpPr>
        <p:spPr>
          <a:xfrm>
            <a:off x="825107" y="7364929"/>
            <a:ext cx="8318893" cy="4401205"/>
          </a:xfrm>
          <a:prstGeom prst="rect">
            <a:avLst/>
          </a:prstGeom>
          <a:noFill/>
        </p:spPr>
        <p:txBody>
          <a:bodyPr wrap="square" rtlCol="0">
            <a:spAutoFit/>
          </a:bodyPr>
          <a:lstStyle/>
          <a:p>
            <a:pPr marL="742950" indent="-742950" algn="just">
              <a:buAutoNum type="arabicPeriod"/>
            </a:pPr>
            <a:r>
              <a:rPr lang="en-US" altLang="zh-CN" sz="4000" b="1" dirty="0">
                <a:solidFill>
                  <a:srgbClr val="003C7D"/>
                </a:solidFill>
                <a:latin typeface="Arial" pitchFamily="34" charset="0"/>
                <a:cs typeface="Arial" pitchFamily="34" charset="0"/>
              </a:rPr>
              <a:t>Phase Change Materials (PCM)</a:t>
            </a:r>
            <a:endParaRPr lang="en-US" altLang="zh-CN" sz="4000" dirty="0">
              <a:solidFill>
                <a:srgbClr val="003C7D"/>
              </a:solidFill>
              <a:latin typeface="Arial" pitchFamily="34" charset="0"/>
              <a:cs typeface="Arial" pitchFamily="34" charset="0"/>
            </a:endParaRPr>
          </a:p>
          <a:p>
            <a:pPr marL="742950" indent="-742950" algn="just">
              <a:buFont typeface="Wingdings" pitchFamily="2" charset="2"/>
              <a:buChar char="Ø"/>
            </a:pPr>
            <a:r>
              <a:rPr lang="en-US" altLang="zh-CN" sz="4000" dirty="0">
                <a:solidFill>
                  <a:srgbClr val="003C7D"/>
                </a:solidFill>
                <a:latin typeface="Arial" pitchFamily="34" charset="0"/>
                <a:cs typeface="Arial" pitchFamily="34" charset="0"/>
              </a:rPr>
              <a:t>The two phases </a:t>
            </a:r>
            <a:r>
              <a:rPr lang="en-US" altLang="zh-CN" sz="4000" dirty="0" smtClean="0">
                <a:solidFill>
                  <a:srgbClr val="003C7D"/>
                </a:solidFill>
                <a:latin typeface="Arial" pitchFamily="34" charset="0"/>
                <a:cs typeface="Arial" pitchFamily="34" charset="0"/>
              </a:rPr>
              <a:t>can </a:t>
            </a:r>
            <a:r>
              <a:rPr lang="en-US" altLang="zh-CN" sz="4000" dirty="0">
                <a:solidFill>
                  <a:srgbClr val="003C7D"/>
                </a:solidFill>
                <a:latin typeface="Arial" pitchFamily="34" charset="0"/>
                <a:cs typeface="Arial" pitchFamily="34" charset="0"/>
              </a:rPr>
              <a:t>be switched with </a:t>
            </a:r>
            <a:r>
              <a:rPr lang="en-US" altLang="zh-CN" sz="4000" dirty="0" smtClean="0">
                <a:solidFill>
                  <a:srgbClr val="003C7D"/>
                </a:solidFill>
                <a:latin typeface="Arial" pitchFamily="34" charset="0"/>
                <a:cs typeface="Arial" pitchFamily="34" charset="0"/>
              </a:rPr>
              <a:t>short voltage </a:t>
            </a:r>
            <a:r>
              <a:rPr lang="en-US" altLang="zh-CN" sz="4000" dirty="0">
                <a:solidFill>
                  <a:srgbClr val="003C7D"/>
                </a:solidFill>
                <a:latin typeface="Arial" pitchFamily="34" charset="0"/>
                <a:cs typeface="Arial" pitchFamily="34" charset="0"/>
              </a:rPr>
              <a:t>pulses or localized </a:t>
            </a:r>
            <a:r>
              <a:rPr lang="en-US" altLang="zh-CN" sz="4000" dirty="0" smtClean="0">
                <a:solidFill>
                  <a:srgbClr val="003C7D"/>
                </a:solidFill>
                <a:latin typeface="Arial" pitchFamily="34" charset="0"/>
                <a:cs typeface="Arial" pitchFamily="34" charset="0"/>
              </a:rPr>
              <a:t>Joule </a:t>
            </a:r>
            <a:r>
              <a:rPr lang="en-US" altLang="zh-CN" sz="4000" dirty="0">
                <a:solidFill>
                  <a:srgbClr val="003C7D"/>
                </a:solidFill>
                <a:latin typeface="Arial" pitchFamily="34" charset="0"/>
                <a:cs typeface="Arial" pitchFamily="34" charset="0"/>
              </a:rPr>
              <a:t>heating</a:t>
            </a:r>
            <a:r>
              <a:rPr lang="en-US" altLang="zh-CN" sz="4000" dirty="0" smtClean="0">
                <a:solidFill>
                  <a:srgbClr val="003C7D"/>
                </a:solidFill>
                <a:latin typeface="Arial" pitchFamily="34" charset="0"/>
                <a:cs typeface="Arial" pitchFamily="34" charset="0"/>
              </a:rPr>
              <a:t>.</a:t>
            </a:r>
          </a:p>
          <a:p>
            <a:pPr marL="742950" indent="-742950" algn="just">
              <a:buFont typeface="Wingdings" pitchFamily="2" charset="2"/>
              <a:buChar char="Ø"/>
            </a:pPr>
            <a:r>
              <a:rPr lang="en-US" altLang="zh-CN" sz="4000" dirty="0" smtClean="0">
                <a:solidFill>
                  <a:srgbClr val="003C7D"/>
                </a:solidFill>
                <a:latin typeface="Arial" pitchFamily="34" charset="0"/>
                <a:cs typeface="Arial" pitchFamily="34" charset="0"/>
              </a:rPr>
              <a:t>Data Storage: The two phases  represent “0” and  “1”. Electrical current can rewrite data.</a:t>
            </a:r>
          </a:p>
        </p:txBody>
      </p:sp>
      <p:sp>
        <p:nvSpPr>
          <p:cNvPr id="53" name="TextBox 52"/>
          <p:cNvSpPr txBox="1"/>
          <p:nvPr/>
        </p:nvSpPr>
        <p:spPr>
          <a:xfrm>
            <a:off x="9417982" y="5929525"/>
            <a:ext cx="595035" cy="830997"/>
          </a:xfrm>
          <a:prstGeom prst="rect">
            <a:avLst/>
          </a:prstGeom>
          <a:noFill/>
        </p:spPr>
        <p:txBody>
          <a:bodyPr wrap="none" rtlCol="0">
            <a:spAutoFit/>
          </a:bodyPr>
          <a:lstStyle/>
          <a:p>
            <a:r>
              <a:rPr lang="en-US" sz="4800" dirty="0" smtClean="0">
                <a:latin typeface="Arial" pitchFamily="34" charset="0"/>
                <a:cs typeface="Arial" pitchFamily="34" charset="0"/>
              </a:rPr>
              <a:t>A</a:t>
            </a:r>
            <a:endParaRPr lang="en-US" sz="4800" dirty="0">
              <a:latin typeface="Arial" pitchFamily="34" charset="0"/>
              <a:cs typeface="Arial" pitchFamily="34" charset="0"/>
            </a:endParaRPr>
          </a:p>
        </p:txBody>
      </p:sp>
      <p:sp>
        <p:nvSpPr>
          <p:cNvPr id="54" name="TextBox 53"/>
          <p:cNvSpPr txBox="1"/>
          <p:nvPr/>
        </p:nvSpPr>
        <p:spPr>
          <a:xfrm>
            <a:off x="9417981" y="8295032"/>
            <a:ext cx="595035" cy="830997"/>
          </a:xfrm>
          <a:prstGeom prst="rect">
            <a:avLst/>
          </a:prstGeom>
          <a:noFill/>
        </p:spPr>
        <p:txBody>
          <a:bodyPr wrap="none" rtlCol="0">
            <a:spAutoFit/>
          </a:bodyPr>
          <a:lstStyle/>
          <a:p>
            <a:r>
              <a:rPr lang="en-US" sz="4800" dirty="0" smtClean="0">
                <a:latin typeface="Arial" pitchFamily="34" charset="0"/>
                <a:cs typeface="Arial" pitchFamily="34" charset="0"/>
              </a:rPr>
              <a:t>B</a:t>
            </a:r>
            <a:endParaRPr lang="en-US" sz="4800" dirty="0">
              <a:latin typeface="Arial" pitchFamily="34" charset="0"/>
              <a:cs typeface="Arial" pitchFamily="34" charset="0"/>
            </a:endParaRPr>
          </a:p>
        </p:txBody>
      </p:sp>
      <p:sp>
        <p:nvSpPr>
          <p:cNvPr id="58" name="TextBox 57"/>
          <p:cNvSpPr txBox="1"/>
          <p:nvPr/>
        </p:nvSpPr>
        <p:spPr>
          <a:xfrm>
            <a:off x="3021724" y="11773831"/>
            <a:ext cx="9258300" cy="1323439"/>
          </a:xfrm>
          <a:prstGeom prst="rect">
            <a:avLst/>
          </a:prstGeom>
          <a:noFill/>
        </p:spPr>
        <p:txBody>
          <a:bodyPr wrap="square" rtlCol="0">
            <a:spAutoFit/>
          </a:bodyPr>
          <a:lstStyle/>
          <a:p>
            <a:pPr marL="742950" indent="-742950" algn="just">
              <a:buFont typeface="+mj-lt"/>
              <a:buAutoNum type="alphaUcPeriod"/>
            </a:pPr>
            <a:r>
              <a:rPr lang="en-US" altLang="zh-CN" sz="4000" b="1" dirty="0" smtClean="0">
                <a:solidFill>
                  <a:srgbClr val="003C7D"/>
                </a:solidFill>
                <a:latin typeface="Arial" pitchFamily="34" charset="0"/>
                <a:cs typeface="Arial" pitchFamily="34" charset="0"/>
              </a:rPr>
              <a:t> </a:t>
            </a:r>
            <a:r>
              <a:rPr lang="en-US" altLang="zh-CN" sz="4000" dirty="0" smtClean="0">
                <a:solidFill>
                  <a:srgbClr val="003C7D"/>
                </a:solidFill>
                <a:latin typeface="Arial" pitchFamily="34" charset="0"/>
                <a:cs typeface="Arial" pitchFamily="34" charset="0"/>
              </a:rPr>
              <a:t>Amorphous Phase, High Resistance</a:t>
            </a:r>
          </a:p>
          <a:p>
            <a:pPr marL="742950" indent="-742950" algn="just">
              <a:buFont typeface="+mj-lt"/>
              <a:buAutoNum type="alphaUcPeriod"/>
            </a:pPr>
            <a:r>
              <a:rPr lang="en-US" altLang="zh-CN" sz="4000" b="1" dirty="0" smtClean="0">
                <a:solidFill>
                  <a:srgbClr val="003C7D"/>
                </a:solidFill>
                <a:latin typeface="Arial" pitchFamily="34" charset="0"/>
                <a:cs typeface="Arial" pitchFamily="34" charset="0"/>
              </a:rPr>
              <a:t> </a:t>
            </a:r>
            <a:r>
              <a:rPr lang="en-US" altLang="zh-CN" sz="4000" dirty="0" smtClean="0">
                <a:solidFill>
                  <a:srgbClr val="003C7D"/>
                </a:solidFill>
                <a:latin typeface="Arial" pitchFamily="34" charset="0"/>
                <a:cs typeface="Arial" pitchFamily="34" charset="0"/>
              </a:rPr>
              <a:t>Crystalline Phase, Low Resistance</a:t>
            </a:r>
          </a:p>
        </p:txBody>
      </p:sp>
      <p:sp>
        <p:nvSpPr>
          <p:cNvPr id="50" name="TextBox 49"/>
          <p:cNvSpPr txBox="1"/>
          <p:nvPr/>
        </p:nvSpPr>
        <p:spPr>
          <a:xfrm>
            <a:off x="8763000" y="24956869"/>
            <a:ext cx="11547905" cy="646331"/>
          </a:xfrm>
          <a:prstGeom prst="rect">
            <a:avLst/>
          </a:prstGeom>
          <a:noFill/>
        </p:spPr>
        <p:txBody>
          <a:bodyPr wrap="none" rtlCol="0">
            <a:spAutoFit/>
          </a:bodyPr>
          <a:lstStyle/>
          <a:p>
            <a:r>
              <a:rPr lang="en-US" sz="3600" dirty="0" smtClean="0">
                <a:solidFill>
                  <a:srgbClr val="FF0000"/>
                </a:solidFill>
              </a:rPr>
              <a:t>* </a:t>
            </a:r>
            <a:r>
              <a:rPr lang="en-US" sz="3600" dirty="0" err="1" smtClean="0">
                <a:solidFill>
                  <a:srgbClr val="FF0000"/>
                </a:solidFill>
              </a:rPr>
              <a:t>Xiong</a:t>
            </a:r>
            <a:r>
              <a:rPr lang="en-US" sz="3600" dirty="0" smtClean="0">
                <a:solidFill>
                  <a:srgbClr val="FF0000"/>
                </a:solidFill>
              </a:rPr>
              <a:t>, </a:t>
            </a:r>
            <a:r>
              <a:rPr lang="en-US" sz="3600" dirty="0" err="1" smtClean="0">
                <a:solidFill>
                  <a:srgbClr val="FF0000"/>
                </a:solidFill>
              </a:rPr>
              <a:t>Feng</a:t>
            </a:r>
            <a:r>
              <a:rPr lang="en-US" sz="3600" dirty="0" smtClean="0">
                <a:solidFill>
                  <a:srgbClr val="FF0000"/>
                </a:solidFill>
              </a:rPr>
              <a:t>, </a:t>
            </a:r>
            <a:r>
              <a:rPr lang="en-US" sz="3600" i="1" dirty="0" smtClean="0">
                <a:solidFill>
                  <a:srgbClr val="FF0000"/>
                </a:solidFill>
              </a:rPr>
              <a:t>et al. </a:t>
            </a:r>
            <a:r>
              <a:rPr lang="en-US" sz="3600" dirty="0" smtClean="0">
                <a:solidFill>
                  <a:srgbClr val="FF0000"/>
                </a:solidFill>
              </a:rPr>
              <a:t>Science. </a:t>
            </a:r>
            <a:r>
              <a:rPr lang="en-US" sz="3600" b="1" dirty="0" smtClean="0">
                <a:solidFill>
                  <a:srgbClr val="FF0000"/>
                </a:solidFill>
              </a:rPr>
              <a:t>332</a:t>
            </a:r>
            <a:r>
              <a:rPr lang="en-US" sz="3600" dirty="0" smtClean="0">
                <a:solidFill>
                  <a:srgbClr val="FF0000"/>
                </a:solidFill>
              </a:rPr>
              <a:t>, </a:t>
            </a:r>
            <a:r>
              <a:rPr lang="en-US" sz="3600" dirty="0" smtClean="0">
                <a:solidFill>
                  <a:srgbClr val="FF0000"/>
                </a:solidFill>
              </a:rPr>
              <a:t>6029, pp. 568-570 </a:t>
            </a:r>
            <a:r>
              <a:rPr lang="en-US" sz="3600" dirty="0" smtClean="0">
                <a:solidFill>
                  <a:srgbClr val="FF0000"/>
                </a:solidFill>
              </a:rPr>
              <a:t>(2011). </a:t>
            </a:r>
            <a:endParaRPr lang="en-US" sz="3600" dirty="0">
              <a:solidFill>
                <a:srgbClr val="FF0000"/>
              </a:solidFill>
            </a:endParaRPr>
          </a:p>
        </p:txBody>
      </p:sp>
    </p:spTree>
    <p:extLst>
      <p:ext uri="{BB962C8B-B14F-4D97-AF65-F5344CB8AC3E}">
        <p14:creationId xmlns:p14="http://schemas.microsoft.com/office/powerpoint/2010/main" val="714101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556</Words>
  <Application>Microsoft Office PowerPoint</Application>
  <PresentationFormat>Custom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Low Power Switching of Phase-Change Materials with Carbon Nanotube Electrodes*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Power Switching of Phase-Change Materials with Carbon Nanotube Electrodes</dc:title>
  <dc:creator>Kenny</dc:creator>
  <cp:lastModifiedBy>Cooper, S Lance</cp:lastModifiedBy>
  <cp:revision>43</cp:revision>
  <dcterms:created xsi:type="dcterms:W3CDTF">2011-11-29T14:27:39Z</dcterms:created>
  <dcterms:modified xsi:type="dcterms:W3CDTF">2011-12-02T16:19:27Z</dcterms:modified>
</cp:coreProperties>
</file>