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92608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50021"/>
    <a:srgbClr val="000066"/>
    <a:srgbClr val="FFFF00"/>
    <a:srgbClr val="FFCC00"/>
    <a:srgbClr val="000099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8" autoAdjust="0"/>
    <p:restoredTop sz="99328" autoAdjust="0"/>
  </p:normalViewPr>
  <p:slideViewPr>
    <p:cSldViewPr>
      <p:cViewPr>
        <p:scale>
          <a:sx n="25" d="100"/>
          <a:sy n="25" d="100"/>
        </p:scale>
        <p:origin x="-1098" y="-72"/>
      </p:cViewPr>
      <p:guideLst>
        <p:guide orient="horz" pos="9216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4222ED0-B018-474C-96E3-0EC7DDA9A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9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86100" y="549275"/>
            <a:ext cx="34290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0AC0D2D-27F3-4D03-9B63-6598E5F16B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090025"/>
            <a:ext cx="31089600" cy="6272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6581438"/>
            <a:ext cx="25603200" cy="74771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4EE7-8E5C-4E2E-95A8-1B3A735389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8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67177-6A02-4ED7-9219-C7478F0F8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58813" y="2601913"/>
            <a:ext cx="7767637" cy="2340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51138" y="2601913"/>
            <a:ext cx="23155275" cy="2340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F8721-5C91-4A36-91BC-B7CBEDB28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9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22E10-E593-48FA-8429-4559E640E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0" y="18802350"/>
            <a:ext cx="31089600" cy="58118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0" y="12401550"/>
            <a:ext cx="31089600" cy="6400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272C-B8B1-4BC2-99C9-27F15A964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8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51138" y="8432800"/>
            <a:ext cx="15460662" cy="175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64200" y="8432800"/>
            <a:ext cx="15462250" cy="175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0B1E3-99E7-43EF-A616-AB9CF4FB1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1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71575"/>
            <a:ext cx="3291840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550025"/>
            <a:ext cx="16160750" cy="2728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9278938"/>
            <a:ext cx="16160750" cy="1685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0" y="6550025"/>
            <a:ext cx="16167100" cy="2728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0" y="9278938"/>
            <a:ext cx="16167100" cy="1685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7692-F6BC-4959-920F-5489A50E3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7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F2BF3-14F8-4BC5-9DD6-FEFC426DC7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1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1C421-D780-4CAC-A083-43505C49FC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7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65225"/>
            <a:ext cx="12033250" cy="4957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165225"/>
            <a:ext cx="20447000" cy="24972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122988"/>
            <a:ext cx="12033250" cy="20015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D91A5-3FA3-40D7-B887-CD90F55E5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9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0" y="20481925"/>
            <a:ext cx="21945600" cy="2419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0" y="2614613"/>
            <a:ext cx="21945600" cy="17556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0" y="22901275"/>
            <a:ext cx="21945600" cy="3433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78F47-753E-48A6-863E-C4FA75AC5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4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51138" y="2601913"/>
            <a:ext cx="3107531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51138" y="8432800"/>
            <a:ext cx="31075312" cy="175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51138" y="26681113"/>
            <a:ext cx="76200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defTabSz="4351338">
              <a:defRPr sz="61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0450" y="26681113"/>
            <a:ext cx="11596688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algn="ctr" defTabSz="4351338">
              <a:defRPr sz="61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06450" y="26681113"/>
            <a:ext cx="76200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algn="r" defTabSz="4351338">
              <a:defRPr sz="6100" b="0">
                <a:solidFill>
                  <a:schemeClr val="tx1"/>
                </a:solidFill>
                <a:latin typeface="+mn-lt"/>
              </a:defRPr>
            </a:lvl1pPr>
          </a:lstStyle>
          <a:p>
            <a:fld id="{086D074B-8C3E-48A5-B5D4-7D7313FDD2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2pPr>
      <a:lvl3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3pPr>
      <a:lvl4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4pPr>
      <a:lvl5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5pPr>
      <a:lvl6pPr marL="4572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6pPr>
      <a:lvl7pPr marL="9144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7pPr>
      <a:lvl8pPr marL="13716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8pPr>
      <a:lvl9pPr marL="18288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9pPr>
    </p:titleStyle>
    <p:bodyStyle>
      <a:lvl1pPr marL="1628775" indent="-1628775" algn="l" defTabSz="4351338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533775" indent="-1362075" algn="l" defTabSz="435133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27663" indent="-1076325" algn="l" defTabSz="4351338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607300" indent="-1098550" algn="l" defTabSz="4351338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7694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2266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6838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11410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5982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186267" y="3369633"/>
            <a:ext cx="11353800" cy="4334928"/>
          </a:xfrm>
          <a:prstGeom prst="roundRect">
            <a:avLst>
              <a:gd name="adj" fmla="val 12521"/>
            </a:avLst>
          </a:prstGeom>
          <a:solidFill>
            <a:schemeClr val="accent2">
              <a:lumMod val="40000"/>
              <a:lumOff val="60000"/>
              <a:alpha val="7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88855" y="3369633"/>
            <a:ext cx="11167533" cy="424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200" tIns="45267" rIns="228600" bIns="45267">
            <a:spAutoFit/>
          </a:bodyPr>
          <a:lstStyle>
            <a:lvl1pPr defTabSz="9080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873250" indent="-441325" defTabSz="9080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00350" indent="-447675" defTabSz="9080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22688" indent="-447675" defTabSz="9080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59313" indent="-461963" defTabSz="9080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116513" indent="-461963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573713" indent="-461963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030913" indent="-461963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488113" indent="-461963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5000"/>
              </a:spcBef>
            </a:pP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We report on the achievement of quantum teleportation of the polarization state of a single photon. An entangled pair of photons and a Bell-state measurement were used to transfer the polarization state of an initial photon to a target photon. Teleportation will play an important role in quantum communication and information as well as other fundamental tests of quantum mechanics.</a:t>
            </a:r>
            <a:endParaRPr lang="en-US" sz="3000" dirty="0">
              <a:latin typeface="Arial Black" pitchFamily="34" charset="0"/>
              <a:cs typeface="Calibri" pitchFamily="34" charset="0"/>
            </a:endParaRPr>
          </a:p>
        </p:txBody>
      </p:sp>
      <p:pic>
        <p:nvPicPr>
          <p:cNvPr id="221" name="Picture 220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" contrast="-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24841200" y="28921"/>
            <a:ext cx="4572000" cy="3323879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54000" y="0"/>
            <a:ext cx="36068000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457200" rIns="457200" bIns="457200">
            <a:spAutoFit/>
          </a:bodyPr>
          <a:lstStyle>
            <a:lvl1pPr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0375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08050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0013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3400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60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78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50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322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88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Experimental </a:t>
            </a:r>
            <a:r>
              <a:rPr lang="en-US" sz="88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Quantum Teleportation</a:t>
            </a:r>
            <a:r>
              <a:rPr lang="en-US" sz="8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*</a:t>
            </a:r>
            <a:endParaRPr lang="en-US" sz="8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31750" y="3922713"/>
            <a:ext cx="0" cy="25338087"/>
          </a:xfrm>
          <a:prstGeom prst="line">
            <a:avLst/>
          </a:prstGeom>
          <a:noFill/>
          <a:ln w="9525">
            <a:solidFill>
              <a:srgbClr val="F8F8F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10972800" y="2247687"/>
            <a:ext cx="13385799" cy="92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9070" tIns="45267" rIns="419070" bIns="45267">
            <a:spAutoFit/>
          </a:bodyPr>
          <a:lstStyle>
            <a:lvl1pPr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0375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08050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0013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3400" defTabSz="9080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60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78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50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322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5400" dirty="0" smtClean="0">
                <a:latin typeface="Calibri" pitchFamily="34" charset="0"/>
                <a:cs typeface="Calibri" pitchFamily="34" charset="0"/>
              </a:rPr>
              <a:t>R. Holmes, H. Zhao, B. </a:t>
            </a:r>
            <a:r>
              <a:rPr lang="en-US" sz="5400" dirty="0" err="1" smtClean="0">
                <a:latin typeface="Calibri" pitchFamily="34" charset="0"/>
                <a:cs typeface="Calibri" pitchFamily="34" charset="0"/>
              </a:rPr>
              <a:t>Guttman</a:t>
            </a:r>
            <a:r>
              <a:rPr lang="en-US" sz="5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5400" dirty="0" smtClean="0">
                <a:latin typeface="Calibri" pitchFamily="34" charset="0"/>
                <a:cs typeface="Calibri" pitchFamily="34" charset="0"/>
              </a:rPr>
              <a:t>and P. Russ</a:t>
            </a:r>
            <a:endParaRPr lang="en-US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467600" y="1679575"/>
            <a:ext cx="17449800" cy="284055"/>
          </a:xfrm>
          <a:prstGeom prst="roundRect">
            <a:avLst/>
          </a:prstGeom>
          <a:solidFill>
            <a:srgbClr val="FFC000">
              <a:alpha val="72000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24536400" y="0"/>
            <a:ext cx="914400" cy="685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</a:ln>
        </p:spPr>
        <p:txBody>
          <a:bodyPr vert="horz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86267" y="7958372"/>
            <a:ext cx="11396133" cy="9415228"/>
          </a:xfrm>
          <a:prstGeom prst="roundRect">
            <a:avLst>
              <a:gd name="adj" fmla="val 8859"/>
            </a:avLst>
          </a:prstGeom>
          <a:solidFill>
            <a:srgbClr val="FFC000"/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032" y="9181743"/>
            <a:ext cx="109623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Alice has particle 1 in state |A&gt; and wants a spatially distant Bob to have this state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Alice cannot measure the state’s properties so Bob can reconstruct – information is lost through observation!</a:t>
            </a:r>
            <a:endParaRPr lang="en-CA" sz="3000" dirty="0"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782712" y="3361267"/>
            <a:ext cx="12352867" cy="15697200"/>
          </a:xfrm>
          <a:prstGeom prst="roundRect">
            <a:avLst>
              <a:gd name="adj" fmla="val 4760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25456" y="4380574"/>
            <a:ext cx="113385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Entangled photons 2 and 3 from UV pulse through nonlinear crystal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Photon 1 is polarized (Pol) to create initial state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BSM: spatial and temporal overlap of 1 and 2 on a BS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>
                <a:latin typeface="Arial Black" pitchFamily="34" charset="0"/>
                <a:cs typeface="Calibri" pitchFamily="34" charset="0"/>
              </a:rPr>
              <a:t>D</a:t>
            </a: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etectors f1 and f2 check BSM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 pitchFamily="34" charset="0"/>
              </a:rPr>
              <a:t>Detectors d1 and d2 and PBS verify teleportation</a:t>
            </a:r>
            <a:endParaRPr lang="en-CA" sz="3000" dirty="0"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9942" y="17678400"/>
            <a:ext cx="11294916" cy="11277600"/>
          </a:xfrm>
          <a:prstGeom prst="roundRect">
            <a:avLst>
              <a:gd name="adj" fmla="val 448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0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15" y="18013791"/>
            <a:ext cx="1082295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Quantum Mechanica</a:t>
            </a:r>
            <a:r>
              <a:rPr lang="en-CA" sz="54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</a:t>
            </a:r>
            <a:r>
              <a:rPr lang="en-CA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Teleportation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2" y="18937121"/>
            <a:ext cx="10921696" cy="549749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1660" y="24434617"/>
            <a:ext cx="110828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</a:rPr>
              <a:t>Alice wants to transfer state of photon 1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</a:rPr>
              <a:t>EPR-source give entangled 2 and 3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</a:rPr>
              <a:t>Alice performs a Bell-state measurement (BSM)</a:t>
            </a:r>
          </a:p>
          <a:p>
            <a:pPr marL="1371600" lvl="2" indent="-457200" algn="just">
              <a:buFont typeface="Wingdings" pitchFamily="2" charset="2"/>
              <a:buChar char="Ø"/>
            </a:pPr>
            <a:r>
              <a:rPr lang="en-CA" sz="3000" dirty="0" smtClean="0">
                <a:latin typeface="Arial Black" pitchFamily="34" charset="0"/>
              </a:rPr>
              <a:t>2-3 entangled state is one of four possible basis states</a:t>
            </a:r>
          </a:p>
          <a:p>
            <a:pPr marL="1371600" lvl="2" indent="-457200" algn="just">
              <a:buFont typeface="Wingdings" pitchFamily="2" charset="2"/>
              <a:buChar char="Ø"/>
            </a:pPr>
            <a:r>
              <a:rPr lang="en-CA" sz="3000" dirty="0" smtClean="0">
                <a:latin typeface="Arial Black" pitchFamily="34" charset="0"/>
              </a:rPr>
              <a:t>Measurement projects 1-2 into state of 2-3 – no information is gained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</a:rPr>
              <a:t>BSM puts 3 in the initial state of 1, destroys the state of 1 – no clone</a:t>
            </a:r>
            <a:endParaRPr lang="en-CA" sz="30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24358599" y="3358005"/>
            <a:ext cx="11963401" cy="9808440"/>
          </a:xfrm>
          <a:prstGeom prst="roundRect">
            <a:avLst>
              <a:gd name="adj" fmla="val 552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2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0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068607" y="19735800"/>
            <a:ext cx="11966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/>
          </a:p>
        </p:txBody>
      </p:sp>
      <p:sp>
        <p:nvSpPr>
          <p:cNvPr id="2" name="Rounded Rectangle 1"/>
          <p:cNvSpPr/>
          <p:nvPr/>
        </p:nvSpPr>
        <p:spPr bwMode="auto">
          <a:xfrm>
            <a:off x="11713823" y="19278601"/>
            <a:ext cx="12388346" cy="9677400"/>
          </a:xfrm>
          <a:prstGeom prst="roundRect">
            <a:avLst>
              <a:gd name="adj" fmla="val 5685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973574" y="20116800"/>
            <a:ext cx="609724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3000" dirty="0" smtClean="0">
                <a:latin typeface="Arial Black" pitchFamily="34" charset="0"/>
                <a:cs typeface="Calibri"/>
              </a:rPr>
              <a:t>Initial </a:t>
            </a:r>
            <a:r>
              <a:rPr lang="en-CA" sz="3000" dirty="0">
                <a:latin typeface="Arial Black" pitchFamily="34" charset="0"/>
                <a:cs typeface="Calibri"/>
              </a:rPr>
              <a:t>state: +45</a:t>
            </a:r>
            <a:r>
              <a:rPr lang="en-CA" sz="3000" dirty="0" smtClean="0">
                <a:latin typeface="Arial Black" pitchFamily="34" charset="0"/>
                <a:cs typeface="Calibri"/>
              </a:rPr>
              <a:t>°</a:t>
            </a:r>
            <a:endParaRPr lang="en-CA" sz="3000" dirty="0" smtClean="0">
              <a:latin typeface="Arial Black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</a:rPr>
              <a:t>2-3 in state:  </a:t>
            </a:r>
          </a:p>
          <a:p>
            <a:pPr algn="just"/>
            <a:r>
              <a:rPr lang="en-CA" sz="3200" dirty="0" smtClean="0">
                <a:latin typeface="Arial Black" pitchFamily="34" charset="0"/>
              </a:rPr>
              <a:t>   |</a:t>
            </a:r>
            <a:r>
              <a:rPr lang="el-GR" sz="3200" dirty="0" smtClean="0">
                <a:latin typeface="Calibri"/>
                <a:cs typeface="Calibri"/>
              </a:rPr>
              <a:t>ψ</a:t>
            </a:r>
            <a:r>
              <a:rPr lang="en-CA" sz="3200" dirty="0" smtClean="0">
                <a:latin typeface="Calibri"/>
                <a:cs typeface="Calibri"/>
              </a:rPr>
              <a:t>&gt;  = |↑&gt;</a:t>
            </a:r>
            <a:r>
              <a:rPr lang="en-CA" sz="3200" baseline="-25000" dirty="0" smtClean="0">
                <a:latin typeface="Calibri"/>
                <a:cs typeface="Calibri"/>
              </a:rPr>
              <a:t>2</a:t>
            </a:r>
            <a:r>
              <a:rPr lang="en-CA" sz="3200" dirty="0" smtClean="0">
                <a:latin typeface="Calibri"/>
                <a:cs typeface="Calibri"/>
              </a:rPr>
              <a:t>|↓&gt;</a:t>
            </a:r>
            <a:r>
              <a:rPr lang="en-CA" sz="3200" baseline="-25000" dirty="0" smtClean="0">
                <a:latin typeface="Calibri"/>
                <a:cs typeface="Calibri"/>
              </a:rPr>
              <a:t>3</a:t>
            </a:r>
            <a:r>
              <a:rPr lang="en-CA" sz="3200" dirty="0" smtClean="0">
                <a:latin typeface="Calibri"/>
                <a:cs typeface="Calibri"/>
              </a:rPr>
              <a:t>  - |↓&gt;</a:t>
            </a:r>
            <a:r>
              <a:rPr lang="en-CA" sz="3200" baseline="-25000" dirty="0" smtClean="0">
                <a:latin typeface="Calibri"/>
                <a:cs typeface="Calibri"/>
              </a:rPr>
              <a:t>2</a:t>
            </a:r>
            <a:r>
              <a:rPr lang="en-CA" sz="3200" dirty="0" smtClean="0">
                <a:latin typeface="Calibri"/>
                <a:cs typeface="Calibri"/>
              </a:rPr>
              <a:t>|↑&gt;</a:t>
            </a:r>
            <a:r>
              <a:rPr lang="en-CA" sz="3200" baseline="-25000" dirty="0" smtClean="0">
                <a:latin typeface="Calibri"/>
                <a:cs typeface="Calibri"/>
              </a:rPr>
              <a:t>3</a:t>
            </a:r>
          </a:p>
          <a:p>
            <a:pPr algn="just"/>
            <a:endParaRPr lang="en-CA" sz="2000" dirty="0" smtClean="0">
              <a:latin typeface="Arial Black" pitchFamily="34" charset="0"/>
              <a:cs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/>
              </a:rPr>
              <a:t>Click at f1, f2 means  1-2 are anti-symmetric, only d2 should click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CA" sz="1200" dirty="0">
              <a:latin typeface="Arial Black" pitchFamily="34" charset="0"/>
              <a:cs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/>
              </a:rPr>
              <a:t>Translate mirror RR to delay temporal overlap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CA" sz="2000" dirty="0" smtClean="0">
              <a:latin typeface="Arial Black" pitchFamily="34" charset="0"/>
              <a:cs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/>
              </a:rPr>
              <a:t>No overlap: 50% f1-f2 coincidence AND 50% d1 or d2 click gives 25% d1f1f2, d2f1f2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CA" sz="2000" dirty="0" smtClean="0">
              <a:latin typeface="Arial Black" pitchFamily="34" charset="0"/>
              <a:cs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/>
              </a:rPr>
              <a:t>No delay, top: 0% d1f1f2 (3 in </a:t>
            </a:r>
            <a:r>
              <a:rPr lang="en-CA" sz="3000" dirty="0">
                <a:latin typeface="Arial Black" pitchFamily="34" charset="0"/>
                <a:cs typeface="Calibri"/>
              </a:rPr>
              <a:t>+45</a:t>
            </a:r>
            <a:r>
              <a:rPr lang="en-CA" sz="3000" dirty="0" smtClean="0">
                <a:latin typeface="Arial Black" pitchFamily="34" charset="0"/>
                <a:cs typeface="Calibri"/>
              </a:rPr>
              <a:t>°</a:t>
            </a:r>
            <a:r>
              <a:rPr lang="en-CA" sz="3000" dirty="0" smtClean="0">
                <a:latin typeface="Arial Black" pitchFamily="34" charset="0"/>
              </a:rPr>
              <a:t>)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CA" sz="2000" dirty="0" smtClean="0">
              <a:latin typeface="Arial Black" pitchFamily="34" charset="0"/>
              <a:cs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CA" sz="3000" dirty="0" smtClean="0">
                <a:latin typeface="Arial Black" pitchFamily="34" charset="0"/>
                <a:cs typeface="Calibri"/>
              </a:rPr>
              <a:t>No delay, bottom: 25% 1-2 are anti-symmetric</a:t>
            </a:r>
            <a:endParaRPr lang="en-CA" sz="3000" dirty="0" smtClean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2504" y="19455057"/>
            <a:ext cx="5397443" cy="93244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74" y="11582400"/>
            <a:ext cx="7139918" cy="54840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523567" y="4708683"/>
            <a:ext cx="5791330" cy="794063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endParaRPr lang="en-US" sz="3000" dirty="0" smtClean="0">
              <a:latin typeface="Arial Black" pitchFamily="34" charset="0"/>
              <a:cs typeface="Calibri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Top: 3-fold coincidence d1f1f2 goes to zero with no temporal delay of 1 and 2</a:t>
            </a:r>
          </a:p>
          <a:p>
            <a:pPr algn="just"/>
            <a:endParaRPr lang="en-US" sz="3000" dirty="0">
              <a:latin typeface="Arial Black" pitchFamily="34" charset="0"/>
              <a:cs typeface="Calibri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endParaRPr lang="en-US" sz="3000" dirty="0" smtClean="0">
              <a:latin typeface="Arial Black" pitchFamily="34" charset="0"/>
              <a:cs typeface="Calibri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Bottom: coincidence count for d2f1f2 is unchanged due to equal 3-fold probability inside and outside region of teleportation</a:t>
            </a:r>
          </a:p>
          <a:p>
            <a:pPr marL="685800" indent="-685800" algn="just">
              <a:buFont typeface="Arial" pitchFamily="34" charset="0"/>
              <a:buChar char="•"/>
            </a:pPr>
            <a:endParaRPr lang="en-US" sz="3000" dirty="0">
              <a:latin typeface="Arial Black" pitchFamily="34" charset="0"/>
              <a:cs typeface="Calibri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Similar results with teleporting -45°, 90° and circular polarizations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947" y="3595370"/>
            <a:ext cx="5327586" cy="93679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524" y="7704561"/>
            <a:ext cx="12080402" cy="10923768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 bwMode="auto">
          <a:xfrm>
            <a:off x="24358598" y="13487400"/>
            <a:ext cx="11963401" cy="3944542"/>
          </a:xfrm>
          <a:prstGeom prst="roundRect">
            <a:avLst>
              <a:gd name="adj" fmla="val 12324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4333198" y="25577617"/>
            <a:ext cx="11963401" cy="3378383"/>
          </a:xfrm>
          <a:prstGeom prst="roundRect">
            <a:avLst>
              <a:gd name="adj" fmla="val 747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endParaRPr kumimoji="0" lang="en-US" sz="300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597715" y="14511278"/>
            <a:ext cx="11207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Teleportation was achieved in 25% of the cases since only one state is identified in the BSM. If Alice sends classical information about the Bell state of 1-2, Bob puts 3 in initial state of 1 by unitary transformations. However, experimentally identifying all Bell states is not yet possible	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24358599" y="17678400"/>
            <a:ext cx="11963401" cy="7620000"/>
          </a:xfrm>
          <a:prstGeom prst="roundRect">
            <a:avLst>
              <a:gd name="adj" fmla="val 9111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922" y="17861711"/>
            <a:ext cx="4428211" cy="725337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4688800" y="19502682"/>
            <a:ext cx="5867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Use entanglement and teleportation to transfer information to and from photonic </a:t>
            </a:r>
            <a:r>
              <a:rPr lang="en-US" sz="3000" dirty="0" err="1" smtClean="0">
                <a:latin typeface="Arial Black" pitchFamily="34" charset="0"/>
                <a:cs typeface="Calibri" pitchFamily="34" charset="0"/>
              </a:rPr>
              <a:t>qubits</a:t>
            </a: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 to atomic and ionic </a:t>
            </a:r>
            <a:r>
              <a:rPr lang="en-US" sz="3000" dirty="0" err="1" smtClean="0">
                <a:latin typeface="Arial Black" pitchFamily="34" charset="0"/>
                <a:cs typeface="Calibri" pitchFamily="34" charset="0"/>
              </a:rPr>
              <a:t>qubits</a:t>
            </a:r>
            <a:endParaRPr lang="en-US" sz="3000" dirty="0" smtClean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000" dirty="0" smtClean="0">
              <a:latin typeface="Arial Black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latin typeface="Arial Black" pitchFamily="34" charset="0"/>
                <a:cs typeface="Calibri" pitchFamily="34" charset="0"/>
              </a:rPr>
              <a:t>Quantum information can be stored in stable atomic or ionic systems and transferred to other systems using photons</a:t>
            </a:r>
            <a:endParaRPr lang="en-US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632" y="8217336"/>
            <a:ext cx="102501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z="54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No Cloning in Quantum </a:t>
            </a:r>
            <a:r>
              <a:rPr lang="en-CA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Mechanics</a:t>
            </a:r>
            <a:endParaRPr lang="en-CA" sz="54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79666" y="3495344"/>
            <a:ext cx="10744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z="54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Teleportation Experiment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626422" y="3917633"/>
            <a:ext cx="590563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3-fold Coincidences</a:t>
            </a:r>
            <a:endParaRPr lang="en-US" sz="54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220295" y="19278601"/>
            <a:ext cx="598315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z="54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to </a:t>
            </a:r>
            <a:r>
              <a:rPr lang="en-CA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Expect</a:t>
            </a:r>
            <a:endParaRPr lang="en-CA" sz="54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611571" y="13587948"/>
            <a:ext cx="11406653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Teleporting with the Other Bell States</a:t>
            </a:r>
            <a:endParaRPr lang="en-US" sz="54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26522747" y="18365392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What’s </a:t>
            </a:r>
            <a:r>
              <a:rPr lang="en-US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Next</a:t>
            </a:r>
            <a:endParaRPr lang="en-US" sz="54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24597715" y="25643548"/>
            <a:ext cx="7569267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Acknowledgements</a:t>
            </a:r>
            <a:endParaRPr lang="en-US" sz="54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2" name="TextBox 2051"/>
          <p:cNvSpPr txBox="1"/>
          <p:nvPr/>
        </p:nvSpPr>
        <p:spPr>
          <a:xfrm>
            <a:off x="24626422" y="26438629"/>
            <a:ext cx="114205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0" dirty="0">
                <a:latin typeface="Arial Black" pitchFamily="34" charset="0"/>
                <a:cs typeface="Calibri"/>
              </a:rPr>
              <a:t>C. Bennett, I. </a:t>
            </a:r>
            <a:r>
              <a:rPr lang="en-US" sz="3000" b="0" dirty="0" err="1">
                <a:latin typeface="Arial Black" pitchFamily="34" charset="0"/>
                <a:cs typeface="Calibri"/>
              </a:rPr>
              <a:t>Cirac</a:t>
            </a:r>
            <a:r>
              <a:rPr lang="en-US" sz="3000" b="0" dirty="0">
                <a:latin typeface="Arial Black" pitchFamily="34" charset="0"/>
                <a:cs typeface="Calibri"/>
              </a:rPr>
              <a:t>, J. Rarity, W. </a:t>
            </a:r>
            <a:r>
              <a:rPr lang="en-US" sz="3000" b="0" dirty="0" err="1">
                <a:latin typeface="Arial Black" pitchFamily="34" charset="0"/>
                <a:cs typeface="Calibri"/>
              </a:rPr>
              <a:t>Wootters</a:t>
            </a:r>
            <a:r>
              <a:rPr lang="en-US" sz="3000" b="0" dirty="0">
                <a:latin typeface="Arial Black" pitchFamily="34" charset="0"/>
                <a:cs typeface="Calibri"/>
              </a:rPr>
              <a:t>, P. </a:t>
            </a:r>
            <a:r>
              <a:rPr lang="en-US" sz="3000" b="0" dirty="0" err="1">
                <a:latin typeface="Arial Black" pitchFamily="34" charset="0"/>
                <a:cs typeface="Calibri"/>
              </a:rPr>
              <a:t>Zoller</a:t>
            </a:r>
            <a:r>
              <a:rPr lang="en-US" sz="3000" b="0" dirty="0">
                <a:latin typeface="Arial Black" pitchFamily="34" charset="0"/>
                <a:cs typeface="Calibri"/>
              </a:rPr>
              <a:t> and M. </a:t>
            </a:r>
            <a:r>
              <a:rPr lang="en-US" sz="3000" b="0" dirty="0" err="1">
                <a:latin typeface="Arial Black" pitchFamily="34" charset="0"/>
                <a:cs typeface="Calibri"/>
              </a:rPr>
              <a:t>Zukowski</a:t>
            </a:r>
            <a:r>
              <a:rPr lang="en-US" sz="3000" b="0" dirty="0">
                <a:latin typeface="Arial Black" pitchFamily="34" charset="0"/>
                <a:cs typeface="Calibri"/>
              </a:rPr>
              <a:t>. Supported by the Austrian Science Foundation FWF, the Austrian Academy of Sciences, the TMR program of the European Union and the US NSF.</a:t>
            </a:r>
          </a:p>
        </p:txBody>
      </p:sp>
      <p:pic>
        <p:nvPicPr>
          <p:cNvPr id="1030" name="Picture 6" descr="http://www.clothesrus.com/CRU_2011_01_28_Fri_1-36_PM_whats-new-379x336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backgroundMark x1="78628" y1="1190" x2="78628" y2="1190"/>
                        <a14:backgroundMark x1="81530" y1="893" x2="81530" y2="893"/>
                        <a14:backgroundMark x1="99208" y1="68750" x2="99208" y2="68750"/>
                        <a14:backgroundMark x1="792" y1="32440" x2="792" y2="32440"/>
                        <a14:backgroundMark x1="528" y1="30952" x2="528" y2="30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0" y="17729321"/>
            <a:ext cx="1974458" cy="175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26289000" y="28346400"/>
            <a:ext cx="4511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*Nature, vol. 390, 1997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338</TotalTime>
  <Words>544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Mechanical Engineering 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Rebecca Holmes</dc:creator>
  <cp:lastModifiedBy>oogie</cp:lastModifiedBy>
  <cp:revision>223</cp:revision>
  <cp:lastPrinted>2003-04-18T14:25:05Z</cp:lastPrinted>
  <dcterms:created xsi:type="dcterms:W3CDTF">2003-04-11T15:30:44Z</dcterms:created>
  <dcterms:modified xsi:type="dcterms:W3CDTF">2011-12-02T15:03:43Z</dcterms:modified>
</cp:coreProperties>
</file>