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4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6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8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3.xml" ContentType="application/vnd.openxmlformats-officedocument.drawingml.diagramData+xml"/>
  <Override PartName="/ppt/diagrams/data5.xml" ContentType="application/vnd.openxmlformats-officedocument.drawingml.diagramData+xml"/>
  <Override PartName="/ppt/diagrams/data7.xml" ContentType="application/vnd.openxmlformats-officedocument.drawingml.diagramData+xml"/>
  <Override PartName="/ppt/diagrams/data9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3"/>
  </p:notesMasterIdLst>
  <p:sldIdLst>
    <p:sldId id="256" r:id="rId2"/>
  </p:sldIdLst>
  <p:sldSz cx="51206400" cy="256032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DFFF"/>
    <a:srgbClr val="3399FF"/>
    <a:srgbClr val="008080"/>
    <a:srgbClr val="FF0000"/>
    <a:srgbClr val="FFFF00"/>
    <a:srgbClr val="EBD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8158" autoAdjust="0"/>
  </p:normalViewPr>
  <p:slideViewPr>
    <p:cSldViewPr>
      <p:cViewPr>
        <p:scale>
          <a:sx n="40" d="100"/>
          <a:sy n="40" d="100"/>
        </p:scale>
        <p:origin x="3498" y="606"/>
      </p:cViewPr>
      <p:guideLst>
        <p:guide orient="horz" pos="8064"/>
        <p:guide pos="161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0.png"/><Relationship Id="rId1" Type="http://schemas.openxmlformats.org/officeDocument/2006/relationships/image" Target="../media/image110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00333E-3435-4B0B-A8CF-FB30D7E08717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D7C51204-50F7-4D4E-93E6-78E3F0A1DD3E}">
      <dgm:prSet custT="1"/>
      <dgm:spPr/>
      <dgm:t>
        <a:bodyPr/>
        <a:lstStyle/>
        <a:p>
          <a:pPr rtl="0"/>
          <a:r>
            <a:rPr lang="en-US" sz="3600" dirty="0" smtClean="0"/>
            <a:t>Strand of DNA linked to magnetic </a:t>
          </a:r>
          <a:br>
            <a:rPr lang="en-US" sz="3600" dirty="0" smtClean="0"/>
          </a:br>
          <a:r>
            <a:rPr lang="en-US" sz="3600" dirty="0" smtClean="0"/>
            <a:t>bead, which is pulled upward by</a:t>
          </a:r>
          <a:br>
            <a:rPr lang="en-US" sz="3600" dirty="0" smtClean="0"/>
          </a:br>
          <a:r>
            <a:rPr lang="en-US" sz="3600" dirty="0" smtClean="0"/>
            <a:t>a large permanent magnet.</a:t>
          </a:r>
          <a:endParaRPr lang="zh-CN" sz="3600" dirty="0"/>
        </a:p>
      </dgm:t>
    </dgm:pt>
    <dgm:pt modelId="{5E8922E5-6213-41F9-913E-DE8A0150890B}" type="parTrans" cxnId="{C68009F2-D67F-49A4-9CDB-BB380D541C17}">
      <dgm:prSet/>
      <dgm:spPr/>
      <dgm:t>
        <a:bodyPr/>
        <a:lstStyle/>
        <a:p>
          <a:endParaRPr lang="zh-CN" altLang="en-US"/>
        </a:p>
      </dgm:t>
    </dgm:pt>
    <dgm:pt modelId="{C548FEE9-33AD-449F-BEB7-262B44C2CEB4}" type="sibTrans" cxnId="{C68009F2-D67F-49A4-9CDB-BB380D541C17}">
      <dgm:prSet/>
      <dgm:spPr/>
      <dgm:t>
        <a:bodyPr/>
        <a:lstStyle/>
        <a:p>
          <a:endParaRPr lang="zh-CN" altLang="en-US"/>
        </a:p>
      </dgm:t>
    </dgm:pt>
    <dgm:pt modelId="{8AEC9D09-766F-467C-98AF-7EF3C8508A03}">
      <dgm:prSet custT="1"/>
      <dgm:spPr/>
      <dgm:t>
        <a:bodyPr/>
        <a:lstStyle/>
        <a:p>
          <a:pPr rtl="0"/>
          <a:r>
            <a:rPr lang="en-US" sz="3600" smtClean="0"/>
            <a:t>Small secondary magnet can provide torque on magnetic bead.</a:t>
          </a:r>
          <a:br>
            <a:rPr lang="en-US" sz="3600" smtClean="0"/>
          </a:br>
          <a:r>
            <a:rPr lang="en-US" sz="3600" smtClean="0"/>
            <a:t>Acts as a low-stiffness angular trap.</a:t>
          </a:r>
          <a:endParaRPr lang="zh-CN" sz="3600" dirty="0"/>
        </a:p>
      </dgm:t>
    </dgm:pt>
    <dgm:pt modelId="{AAEC1D48-1B3D-4CE7-A428-696361DE685F}" type="parTrans" cxnId="{3C8605F8-3CD9-421E-9582-8528058E663E}">
      <dgm:prSet/>
      <dgm:spPr/>
      <dgm:t>
        <a:bodyPr/>
        <a:lstStyle/>
        <a:p>
          <a:endParaRPr lang="zh-CN" altLang="en-US"/>
        </a:p>
      </dgm:t>
    </dgm:pt>
    <dgm:pt modelId="{88902F79-69B6-45E4-BB88-AA6C2DEC9C01}" type="sibTrans" cxnId="{3C8605F8-3CD9-421E-9582-8528058E663E}">
      <dgm:prSet/>
      <dgm:spPr/>
      <dgm:t>
        <a:bodyPr/>
        <a:lstStyle/>
        <a:p>
          <a:endParaRPr lang="zh-CN" altLang="en-US"/>
        </a:p>
      </dgm:t>
    </dgm:pt>
    <dgm:pt modelId="{988A3F3D-E660-4A81-ADEA-95838848A170}" type="pres">
      <dgm:prSet presAssocID="{6B00333E-3435-4B0B-A8CF-FB30D7E0871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CF3D8CA-2F8E-4F60-83FD-46808339D9DB}" type="pres">
      <dgm:prSet presAssocID="{D7C51204-50F7-4D4E-93E6-78E3F0A1DD3E}" presName="parentText" presStyleLbl="node1" presStyleIdx="0" presStyleCnt="2" custScaleX="100000" custScaleY="130738" custLinFactY="1568" custLinFactNeighborX="-306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2770338-4505-4AB5-89FF-CA5732202830}" type="pres">
      <dgm:prSet presAssocID="{C548FEE9-33AD-449F-BEB7-262B44C2CEB4}" presName="spacer" presStyleCnt="0"/>
      <dgm:spPr/>
    </dgm:pt>
    <dgm:pt modelId="{A96E3030-4B69-455C-8B9B-EEA6E6589A27}" type="pres">
      <dgm:prSet presAssocID="{8AEC9D09-766F-467C-98AF-7EF3C8508A0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E1DEF8D7-EE2A-4215-9698-86A8B2BB1926}" type="presOf" srcId="{D7C51204-50F7-4D4E-93E6-78E3F0A1DD3E}" destId="{4CF3D8CA-2F8E-4F60-83FD-46808339D9DB}" srcOrd="0" destOrd="0" presId="urn:microsoft.com/office/officeart/2005/8/layout/vList2"/>
    <dgm:cxn modelId="{0832B682-FE48-40D3-8377-27DBD5F250BF}" type="presOf" srcId="{8AEC9D09-766F-467C-98AF-7EF3C8508A03}" destId="{A96E3030-4B69-455C-8B9B-EEA6E6589A27}" srcOrd="0" destOrd="0" presId="urn:microsoft.com/office/officeart/2005/8/layout/vList2"/>
    <dgm:cxn modelId="{3C8605F8-3CD9-421E-9582-8528058E663E}" srcId="{6B00333E-3435-4B0B-A8CF-FB30D7E08717}" destId="{8AEC9D09-766F-467C-98AF-7EF3C8508A03}" srcOrd="1" destOrd="0" parTransId="{AAEC1D48-1B3D-4CE7-A428-696361DE685F}" sibTransId="{88902F79-69B6-45E4-BB88-AA6C2DEC9C01}"/>
    <dgm:cxn modelId="{E6FC3D67-54D0-457A-816F-0EDCE0928B1E}" type="presOf" srcId="{6B00333E-3435-4B0B-A8CF-FB30D7E08717}" destId="{988A3F3D-E660-4A81-ADEA-95838848A170}" srcOrd="0" destOrd="0" presId="urn:microsoft.com/office/officeart/2005/8/layout/vList2"/>
    <dgm:cxn modelId="{C68009F2-D67F-49A4-9CDB-BB380D541C17}" srcId="{6B00333E-3435-4B0B-A8CF-FB30D7E08717}" destId="{D7C51204-50F7-4D4E-93E6-78E3F0A1DD3E}" srcOrd="0" destOrd="0" parTransId="{5E8922E5-6213-41F9-913E-DE8A0150890B}" sibTransId="{C548FEE9-33AD-449F-BEB7-262B44C2CEB4}"/>
    <dgm:cxn modelId="{AA6D55CD-6DB8-43FF-AFC9-9FD31322F43B}" type="presParOf" srcId="{988A3F3D-E660-4A81-ADEA-95838848A170}" destId="{4CF3D8CA-2F8E-4F60-83FD-46808339D9DB}" srcOrd="0" destOrd="0" presId="urn:microsoft.com/office/officeart/2005/8/layout/vList2"/>
    <dgm:cxn modelId="{BD63ED94-32EF-4678-ABC4-E2BD956552CC}" type="presParOf" srcId="{988A3F3D-E660-4A81-ADEA-95838848A170}" destId="{B2770338-4505-4AB5-89FF-CA5732202830}" srcOrd="1" destOrd="0" presId="urn:microsoft.com/office/officeart/2005/8/layout/vList2"/>
    <dgm:cxn modelId="{C55D5052-EC58-40DA-BA34-16DCF86A9560}" type="presParOf" srcId="{988A3F3D-E660-4A81-ADEA-95838848A170}" destId="{A96E3030-4B69-455C-8B9B-EEA6E6589A2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415AC0-B610-4450-85AA-ACCEE87C4418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F1A3ABC0-F3B7-4FE0-B518-C691F37B1B3B}">
          <dgm:prSet custT="1"/>
          <dgm:spPr/>
          <dgm:t>
            <a:bodyPr/>
            <a:lstStyle/>
            <a:p>
              <a:pPr rtl="0"/>
              <a:r>
                <a:rPr lang="en-US" sz="3600" dirty="0" smtClean="0"/>
                <a:t>Winding DNA causes it to produce a restoring torque </a:t>
              </a:r>
              <a14:m>
                <m:oMath xmlns:m="http://schemas.openxmlformats.org/officeDocument/2006/math">
                  <m:sSub>
                    <m:sSubPr>
                      <m:ctrlPr>
                        <a:rPr lang="el-GR" sz="3600" i="1">
                          <a:latin typeface="Cambria Math"/>
                        </a:rPr>
                      </m:ctrlPr>
                    </m:sSubPr>
                    <m:e>
                      <m:r>
                        <a:rPr lang="el-GR" sz="3600" i="1">
                          <a:latin typeface="Cambria Math"/>
                        </a:rPr>
                        <m:t>𝜏</m:t>
                      </m:r>
                    </m:e>
                    <m:sub>
                      <m:r>
                        <a:rPr lang="en-US" sz="3600" i="1">
                          <a:latin typeface="Cambria Math"/>
                        </a:rPr>
                        <m:t>𝐷𝑁𝐴</m:t>
                      </m:r>
                    </m:sub>
                  </m:sSub>
                </m:oMath>
              </a14:m>
              <a:r>
                <a:rPr lang="en-US" sz="3600" dirty="0"/>
                <a:t>, opposed by the</a:t>
              </a:r>
              <a:r>
                <a:rPr lang="en-US" sz="3600" dirty="0" smtClean="0"/>
                <a:t> </a:t>
              </a:r>
              <a14:m>
                <m:oMath xmlns:m="http://schemas.openxmlformats.org/officeDocument/2006/math">
                  <m:sSub>
                    <m:sSubPr>
                      <m:ctrlPr>
                        <a:rPr lang="el-GR" sz="3600" i="1">
                          <a:latin typeface="Cambria Math"/>
                        </a:rPr>
                      </m:ctrlPr>
                    </m:sSubPr>
                    <m:e>
                      <m:r>
                        <a:rPr lang="el-GR" sz="3600" i="1">
                          <a:latin typeface="Cambria Math"/>
                        </a:rPr>
                        <m:t>𝜏</m:t>
                      </m:r>
                    </m:e>
                    <m:sub>
                      <m:r>
                        <a:rPr lang="en-US" sz="3600" i="1">
                          <a:latin typeface="Cambria Math"/>
                        </a:rPr>
                        <m:t>𝐵</m:t>
                      </m:r>
                    </m:sub>
                  </m:sSub>
                </m:oMath>
              </a14:m>
              <a:r>
                <a:rPr lang="en-US" sz="3600" dirty="0"/>
                <a:t> due to the small magnet.</a:t>
              </a:r>
              <a:br>
                <a:rPr lang="en-US" sz="3600" dirty="0"/>
              </a:br>
              <a:endParaRPr lang="zh-CN" sz="3600" dirty="0"/>
            </a:p>
          </dgm:t>
        </dgm:pt>
      </mc:Choice>
      <mc:Fallback xmlns="">
        <dgm:pt modelId="{F1A3ABC0-F3B7-4FE0-B518-C691F37B1B3B}">
          <dgm:prSet custT="1"/>
          <dgm:spPr/>
          <dgm:t>
            <a:bodyPr/>
            <a:lstStyle/>
            <a:p>
              <a:pPr rtl="0"/>
              <a:r>
                <a:rPr lang="en-US" sz="3600" dirty="0" smtClean="0"/>
                <a:t>Winding DNA causes it to produce a restoring torque </a:t>
              </a:r>
              <a:r>
                <a:rPr lang="el-GR" sz="3600" i="0">
                  <a:latin typeface="Cambria Math"/>
                </a:rPr>
                <a:t>𝜏_</a:t>
              </a:r>
              <a:r>
                <a:rPr lang="en-US" sz="3600" i="0">
                  <a:latin typeface="Cambria Math"/>
                </a:rPr>
                <a:t>𝐷𝑁𝐴</a:t>
              </a:r>
              <a:r>
                <a:rPr lang="en-US" sz="3600" dirty="0"/>
                <a:t>, opposed by the</a:t>
              </a:r>
              <a:r>
                <a:rPr lang="en-US" sz="3600" dirty="0" smtClean="0"/>
                <a:t> </a:t>
              </a:r>
              <a:r>
                <a:rPr lang="el-GR" sz="3600" i="0">
                  <a:latin typeface="Cambria Math"/>
                </a:rPr>
                <a:t>𝜏_</a:t>
              </a:r>
              <a:r>
                <a:rPr lang="en-US" sz="3600" i="0">
                  <a:latin typeface="Cambria Math"/>
                </a:rPr>
                <a:t>𝐵</a:t>
              </a:r>
              <a:r>
                <a:rPr lang="en-US" sz="3600" dirty="0"/>
                <a:t> due to the small magnet.</a:t>
              </a:r>
              <a:br>
                <a:rPr lang="en-US" sz="3600" dirty="0"/>
              </a:br>
              <a:endParaRPr lang="zh-CN" sz="3600" dirty="0"/>
            </a:p>
          </dgm:t>
        </dgm:pt>
      </mc:Fallback>
    </mc:AlternateContent>
    <dgm:pt modelId="{2EBABE9F-7B2B-41EE-86BE-1239BB662FA9}" type="parTrans" cxnId="{D50CCDA1-1667-49AF-BB65-AEB035892D18}">
      <dgm:prSet/>
      <dgm:spPr/>
      <dgm:t>
        <a:bodyPr/>
        <a:lstStyle/>
        <a:p>
          <a:endParaRPr lang="zh-CN" altLang="en-US"/>
        </a:p>
      </dgm:t>
    </dgm:pt>
    <dgm:pt modelId="{31354ABE-5DF5-4FF3-BDE0-8A2E94DE5BC6}" type="sibTrans" cxnId="{D50CCDA1-1667-49AF-BB65-AEB035892D18}">
      <dgm:prSet/>
      <dgm:spPr/>
      <dgm:t>
        <a:bodyPr/>
        <a:lstStyle/>
        <a:p>
          <a:endParaRPr lang="zh-CN" alt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F7295153-3825-4777-94C9-E2DE5C02EB0C}">
          <dgm:prSet custT="1"/>
          <dgm:spPr/>
          <dgm:t>
            <a:bodyPr/>
            <a:lstStyle/>
            <a:p>
              <a:pPr rtl="0"/>
              <a:r>
                <a:rPr lang="en-US" sz="3600" dirty="0" smtClean="0"/>
                <a:t>Average angle shifts from equilibrium </a:t>
              </a:r>
              <a:br>
                <a:rPr lang="en-US" sz="3600" dirty="0" smtClean="0"/>
              </a:br>
              <a:r>
                <a:rPr lang="en-US" sz="3600" dirty="0" smtClean="0"/>
                <a:t>with increasing </a:t>
              </a:r>
              <a14:m>
                <m:oMath xmlns:m="http://schemas.openxmlformats.org/officeDocument/2006/math">
                  <m:sSub>
                    <m:sSubPr>
                      <m:ctrlPr>
                        <a:rPr lang="el-GR" sz="3600" i="1">
                          <a:latin typeface="Cambria Math"/>
                        </a:rPr>
                      </m:ctrlPr>
                    </m:sSubPr>
                    <m:e>
                      <m:r>
                        <a:rPr lang="el-GR" sz="3600" i="1">
                          <a:latin typeface="Cambria Math"/>
                        </a:rPr>
                        <m:t>𝜏</m:t>
                      </m:r>
                    </m:e>
                    <m:sub>
                      <m:r>
                        <a:rPr lang="en-US" sz="3600" i="1">
                          <a:latin typeface="Cambria Math"/>
                        </a:rPr>
                        <m:t>𝐷𝑁𝐴</m:t>
                      </m:r>
                    </m:sub>
                  </m:sSub>
                </m:oMath>
              </a14:m>
              <a:endParaRPr lang="zh-CN" sz="3600" dirty="0"/>
            </a:p>
          </dgm:t>
        </dgm:pt>
      </mc:Choice>
      <mc:Fallback xmlns="">
        <dgm:pt modelId="{F7295153-3825-4777-94C9-E2DE5C02EB0C}">
          <dgm:prSet custT="1"/>
          <dgm:spPr/>
          <dgm:t>
            <a:bodyPr/>
            <a:lstStyle/>
            <a:p>
              <a:pPr rtl="0"/>
              <a:r>
                <a:rPr lang="en-US" sz="3600" dirty="0" smtClean="0"/>
                <a:t>Average angle shifts from equilibrium </a:t>
              </a:r>
              <a:br>
                <a:rPr lang="en-US" sz="3600" dirty="0" smtClean="0"/>
              </a:br>
              <a:r>
                <a:rPr lang="en-US" sz="3600" dirty="0" smtClean="0"/>
                <a:t>with increasing </a:t>
              </a:r>
              <a:r>
                <a:rPr lang="el-GR" sz="3600" i="0"/>
                <a:t>𝜏_</a:t>
              </a:r>
              <a:r>
                <a:rPr lang="en-US" sz="3600" i="0"/>
                <a:t>𝐷𝑁𝐴</a:t>
              </a:r>
              <a:endParaRPr lang="zh-CN" sz="3600" dirty="0"/>
            </a:p>
          </dgm:t>
        </dgm:pt>
      </mc:Fallback>
    </mc:AlternateContent>
    <dgm:pt modelId="{CC82605C-AF75-4708-AEFC-F8F2D8D17242}" type="parTrans" cxnId="{E5EDA678-8D37-4AB9-A2CB-BA21C545A265}">
      <dgm:prSet/>
      <dgm:spPr/>
      <dgm:t>
        <a:bodyPr/>
        <a:lstStyle/>
        <a:p>
          <a:endParaRPr lang="zh-CN" altLang="en-US"/>
        </a:p>
      </dgm:t>
    </dgm:pt>
    <dgm:pt modelId="{5A6A8DE6-44D5-4821-BB52-21FB1F59D1BE}" type="sibTrans" cxnId="{E5EDA678-8D37-4AB9-A2CB-BA21C545A265}">
      <dgm:prSet/>
      <dgm:spPr/>
      <dgm:t>
        <a:bodyPr/>
        <a:lstStyle/>
        <a:p>
          <a:endParaRPr lang="zh-CN" alt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31C22A70-DBD2-4E41-9176-2B913548EB0D}">
          <dgm:prSet custT="1"/>
          <dgm:spPr/>
          <dgm:t>
            <a:bodyPr/>
            <a:lstStyle/>
            <a:p>
              <a:pPr rtl="0"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l-GR" sz="3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l-GR" sz="3600" i="1">
                            <a:latin typeface="Cambria Math"/>
                          </a:rPr>
                          <m:t>𝜏</m:t>
                        </m:r>
                      </m:e>
                      <m:sub>
                        <m:r>
                          <a:rPr lang="en-US" sz="3600" i="1">
                            <a:latin typeface="Cambria Math"/>
                          </a:rPr>
                          <m:t>𝐷𝑁𝐴</m:t>
                        </m:r>
                      </m:sub>
                    </m:sSub>
                    <m:r>
                      <a:rPr lang="en-US" sz="36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/>
                          </a:rPr>
                          <m:t>−</m:t>
                        </m:r>
                        <m:r>
                          <a:rPr lang="en-US" sz="3600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sz="3600" i="1">
                            <a:latin typeface="Cambria Math"/>
                          </a:rPr>
                          <m:t>𝑟𝑜𝑡</m:t>
                        </m:r>
                      </m:sub>
                    </m:sSub>
                    <m:d>
                      <m:dPr>
                        <m:begChr m:val="⟨"/>
                        <m:endChr m:val="⟩"/>
                        <m:ctrlPr>
                          <a:rPr lang="en-US" sz="3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/>
                          </a:rPr>
                          <m:t>𝜃</m:t>
                        </m:r>
                        <m:r>
                          <a:rPr lang="en-US" sz="36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sz="36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m:oMathPara>
              </a14:m>
              <a:endParaRPr lang="zh-CN" sz="3600" dirty="0"/>
            </a:p>
          </dgm:t>
        </dgm:pt>
      </mc:Choice>
      <mc:Fallback xmlns="">
        <dgm:pt modelId="{31C22A70-DBD2-4E41-9176-2B913548EB0D}">
          <dgm:prSet custT="1"/>
          <dgm:spPr/>
          <dgm:t>
            <a:bodyPr/>
            <a:lstStyle/>
            <a:p>
              <a:pPr rtl="0"/>
              <a:r>
                <a:rPr lang="el-GR" sz="3600" i="0"/>
                <a:t>𝜏</a:t>
              </a:r>
              <a:r>
                <a:rPr lang="el-GR" sz="3600" i="0" smtClean="0"/>
                <a:t>_</a:t>
              </a:r>
              <a:r>
                <a:rPr lang="en-US" sz="3600" i="0"/>
                <a:t>𝐷𝑁𝐴=</a:t>
              </a:r>
              <a:r>
                <a:rPr lang="en-US" altLang="zh-CN" sz="3600" i="0"/>
                <a:t>〖</a:t>
              </a:r>
              <a:r>
                <a:rPr lang="en-US" sz="3600" i="0"/>
                <a:t>−𝑘〗_𝑟𝑜𝑡 </a:t>
              </a:r>
              <a:r>
                <a:rPr lang="en-US" altLang="zh-CN" sz="3600" i="0"/>
                <a:t>⟨</a:t>
              </a:r>
              <a:r>
                <a:rPr lang="en-US" sz="3600" i="0"/>
                <a:t>𝜃−𝜃_0 ⟩</a:t>
              </a:r>
              <a:endParaRPr lang="zh-CN" sz="3600" dirty="0"/>
            </a:p>
          </dgm:t>
        </dgm:pt>
      </mc:Fallback>
    </mc:AlternateContent>
    <dgm:pt modelId="{1957C479-546A-4F9E-AB63-CB5687AD22A0}" type="parTrans" cxnId="{FCF66467-AE6D-4715-9050-E3E3D2CAEDC1}">
      <dgm:prSet/>
      <dgm:spPr/>
      <dgm:t>
        <a:bodyPr/>
        <a:lstStyle/>
        <a:p>
          <a:endParaRPr lang="zh-CN" altLang="en-US"/>
        </a:p>
      </dgm:t>
    </dgm:pt>
    <dgm:pt modelId="{F50D4EFA-6A99-4EEC-ABE6-38B2BDE69FE6}" type="sibTrans" cxnId="{FCF66467-AE6D-4715-9050-E3E3D2CAEDC1}">
      <dgm:prSet/>
      <dgm:spPr/>
      <dgm:t>
        <a:bodyPr/>
        <a:lstStyle/>
        <a:p>
          <a:endParaRPr lang="zh-CN" altLang="en-US"/>
        </a:p>
      </dgm:t>
    </dgm:pt>
    <dgm:pt modelId="{BA42296E-B998-4308-9984-E09A3AB5916E}" type="pres">
      <dgm:prSet presAssocID="{94415AC0-B610-4450-85AA-ACCEE87C441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54B44D96-DB2B-4835-9DB3-E3CDE893D4E9}" type="pres">
      <dgm:prSet presAssocID="{F1A3ABC0-F3B7-4FE0-B518-C691F37B1B3B}" presName="parentText" presStyleLbl="node1" presStyleIdx="0" presStyleCnt="3" custScaleY="17073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A7AD036-E84F-40D2-A0FA-2E7144F7E5AA}" type="pres">
      <dgm:prSet presAssocID="{31354ABE-5DF5-4FF3-BDE0-8A2E94DE5BC6}" presName="spacer" presStyleCnt="0"/>
      <dgm:spPr/>
    </dgm:pt>
    <dgm:pt modelId="{29D7C3DF-2A2D-48FF-B4B5-7F2291E669BE}" type="pres">
      <dgm:prSet presAssocID="{F7295153-3825-4777-94C9-E2DE5C02EB0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60C0EB0-5232-4EA5-A04A-FF2A826BCB4E}" type="pres">
      <dgm:prSet presAssocID="{5A6A8DE6-44D5-4821-BB52-21FB1F59D1BE}" presName="spacer" presStyleCnt="0"/>
      <dgm:spPr/>
    </dgm:pt>
    <dgm:pt modelId="{7465D706-BEAF-425F-B3EA-3F998DFDBBD4}" type="pres">
      <dgm:prSet presAssocID="{31C22A70-DBD2-4E41-9176-2B913548EB0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9E1499B6-B202-452C-AF22-F61D1F399E4C}" type="presOf" srcId="{94415AC0-B610-4450-85AA-ACCEE87C4418}" destId="{BA42296E-B998-4308-9984-E09A3AB5916E}" srcOrd="0" destOrd="0" presId="urn:microsoft.com/office/officeart/2005/8/layout/vList2"/>
    <dgm:cxn modelId="{FCF66467-AE6D-4715-9050-E3E3D2CAEDC1}" srcId="{94415AC0-B610-4450-85AA-ACCEE87C4418}" destId="{31C22A70-DBD2-4E41-9176-2B913548EB0D}" srcOrd="2" destOrd="0" parTransId="{1957C479-546A-4F9E-AB63-CB5687AD22A0}" sibTransId="{F50D4EFA-6A99-4EEC-ABE6-38B2BDE69FE6}"/>
    <dgm:cxn modelId="{D50CCDA1-1667-49AF-BB65-AEB035892D18}" srcId="{94415AC0-B610-4450-85AA-ACCEE87C4418}" destId="{F1A3ABC0-F3B7-4FE0-B518-C691F37B1B3B}" srcOrd="0" destOrd="0" parTransId="{2EBABE9F-7B2B-41EE-86BE-1239BB662FA9}" sibTransId="{31354ABE-5DF5-4FF3-BDE0-8A2E94DE5BC6}"/>
    <dgm:cxn modelId="{53029FAB-CD91-4312-AE2B-9030B302BBA1}" type="presOf" srcId="{F7295153-3825-4777-94C9-E2DE5C02EB0C}" destId="{29D7C3DF-2A2D-48FF-B4B5-7F2291E669BE}" srcOrd="0" destOrd="0" presId="urn:microsoft.com/office/officeart/2005/8/layout/vList2"/>
    <dgm:cxn modelId="{E5EDA678-8D37-4AB9-A2CB-BA21C545A265}" srcId="{94415AC0-B610-4450-85AA-ACCEE87C4418}" destId="{F7295153-3825-4777-94C9-E2DE5C02EB0C}" srcOrd="1" destOrd="0" parTransId="{CC82605C-AF75-4708-AEFC-F8F2D8D17242}" sibTransId="{5A6A8DE6-44D5-4821-BB52-21FB1F59D1BE}"/>
    <dgm:cxn modelId="{1217F1CF-DA6E-4A67-89C0-B2D05E1EA940}" type="presOf" srcId="{F1A3ABC0-F3B7-4FE0-B518-C691F37B1B3B}" destId="{54B44D96-DB2B-4835-9DB3-E3CDE893D4E9}" srcOrd="0" destOrd="0" presId="urn:microsoft.com/office/officeart/2005/8/layout/vList2"/>
    <dgm:cxn modelId="{2F06E6CA-40D9-40EE-A65B-595844AF02A4}" type="presOf" srcId="{31C22A70-DBD2-4E41-9176-2B913548EB0D}" destId="{7465D706-BEAF-425F-B3EA-3F998DFDBBD4}" srcOrd="0" destOrd="0" presId="urn:microsoft.com/office/officeart/2005/8/layout/vList2"/>
    <dgm:cxn modelId="{0B95D716-4474-4ACF-A491-C5F3050D3089}" type="presParOf" srcId="{BA42296E-B998-4308-9984-E09A3AB5916E}" destId="{54B44D96-DB2B-4835-9DB3-E3CDE893D4E9}" srcOrd="0" destOrd="0" presId="urn:microsoft.com/office/officeart/2005/8/layout/vList2"/>
    <dgm:cxn modelId="{DF29AC00-79D5-4905-949A-14480A5CAF99}" type="presParOf" srcId="{BA42296E-B998-4308-9984-E09A3AB5916E}" destId="{7A7AD036-E84F-40D2-A0FA-2E7144F7E5AA}" srcOrd="1" destOrd="0" presId="urn:microsoft.com/office/officeart/2005/8/layout/vList2"/>
    <dgm:cxn modelId="{5FA9F759-ABBF-47B0-B927-8F6FA6CE9108}" type="presParOf" srcId="{BA42296E-B998-4308-9984-E09A3AB5916E}" destId="{29D7C3DF-2A2D-48FF-B4B5-7F2291E669BE}" srcOrd="2" destOrd="0" presId="urn:microsoft.com/office/officeart/2005/8/layout/vList2"/>
    <dgm:cxn modelId="{88F4C91F-771D-4F35-888F-109490234C84}" type="presParOf" srcId="{BA42296E-B998-4308-9984-E09A3AB5916E}" destId="{160C0EB0-5232-4EA5-A04A-FF2A826BCB4E}" srcOrd="3" destOrd="0" presId="urn:microsoft.com/office/officeart/2005/8/layout/vList2"/>
    <dgm:cxn modelId="{C1C42AD5-B136-471D-8EF9-0E31EBE4D172}" type="presParOf" srcId="{BA42296E-B998-4308-9984-E09A3AB5916E}" destId="{7465D706-BEAF-425F-B3EA-3F998DFDBBD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415AC0-B610-4450-85AA-ACCEE87C4418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1A3ABC0-F3B7-4FE0-B518-C691F37B1B3B}">
      <dgm:prSet cust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zh-CN" altLang="en-US">
              <a:noFill/>
            </a:rPr>
            <a:t> </a:t>
          </a:r>
        </a:p>
      </dgm:t>
    </dgm:pt>
    <dgm:pt modelId="{2EBABE9F-7B2B-41EE-86BE-1239BB662FA9}" type="parTrans" cxnId="{D50CCDA1-1667-49AF-BB65-AEB035892D18}">
      <dgm:prSet/>
      <dgm:spPr/>
      <dgm:t>
        <a:bodyPr/>
        <a:lstStyle/>
        <a:p>
          <a:endParaRPr lang="zh-CN" altLang="en-US"/>
        </a:p>
      </dgm:t>
    </dgm:pt>
    <dgm:pt modelId="{31354ABE-5DF5-4FF3-BDE0-8A2E94DE5BC6}" type="sibTrans" cxnId="{D50CCDA1-1667-49AF-BB65-AEB035892D18}">
      <dgm:prSet/>
      <dgm:spPr/>
      <dgm:t>
        <a:bodyPr/>
        <a:lstStyle/>
        <a:p>
          <a:endParaRPr lang="zh-CN" altLang="en-US"/>
        </a:p>
      </dgm:t>
    </dgm:pt>
    <dgm:pt modelId="{F7295153-3825-4777-94C9-E2DE5C02EB0C}">
      <dgm:prSet custT="1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zh-CN" altLang="en-US">
              <a:noFill/>
            </a:rPr>
            <a:t> </a:t>
          </a:r>
        </a:p>
      </dgm:t>
    </dgm:pt>
    <dgm:pt modelId="{CC82605C-AF75-4708-AEFC-F8F2D8D17242}" type="parTrans" cxnId="{E5EDA678-8D37-4AB9-A2CB-BA21C545A265}">
      <dgm:prSet/>
      <dgm:spPr/>
      <dgm:t>
        <a:bodyPr/>
        <a:lstStyle/>
        <a:p>
          <a:endParaRPr lang="zh-CN" altLang="en-US"/>
        </a:p>
      </dgm:t>
    </dgm:pt>
    <dgm:pt modelId="{5A6A8DE6-44D5-4821-BB52-21FB1F59D1BE}" type="sibTrans" cxnId="{E5EDA678-8D37-4AB9-A2CB-BA21C545A265}">
      <dgm:prSet/>
      <dgm:spPr/>
      <dgm:t>
        <a:bodyPr/>
        <a:lstStyle/>
        <a:p>
          <a:endParaRPr lang="zh-CN" altLang="en-US"/>
        </a:p>
      </dgm:t>
    </dgm:pt>
    <dgm:pt modelId="{31C22A70-DBD2-4E41-9176-2B913548EB0D}">
      <dgm:prSet custT="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zh-CN" altLang="en-US">
              <a:noFill/>
            </a:rPr>
            <a:t> </a:t>
          </a:r>
        </a:p>
      </dgm:t>
    </dgm:pt>
    <dgm:pt modelId="{1957C479-546A-4F9E-AB63-CB5687AD22A0}" type="parTrans" cxnId="{FCF66467-AE6D-4715-9050-E3E3D2CAEDC1}">
      <dgm:prSet/>
      <dgm:spPr/>
      <dgm:t>
        <a:bodyPr/>
        <a:lstStyle/>
        <a:p>
          <a:endParaRPr lang="zh-CN" altLang="en-US"/>
        </a:p>
      </dgm:t>
    </dgm:pt>
    <dgm:pt modelId="{F50D4EFA-6A99-4EEC-ABE6-38B2BDE69FE6}" type="sibTrans" cxnId="{FCF66467-AE6D-4715-9050-E3E3D2CAEDC1}">
      <dgm:prSet/>
      <dgm:spPr/>
      <dgm:t>
        <a:bodyPr/>
        <a:lstStyle/>
        <a:p>
          <a:endParaRPr lang="zh-CN" altLang="en-US"/>
        </a:p>
      </dgm:t>
    </dgm:pt>
    <dgm:pt modelId="{BA42296E-B998-4308-9984-E09A3AB5916E}" type="pres">
      <dgm:prSet presAssocID="{94415AC0-B610-4450-85AA-ACCEE87C441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54B44D96-DB2B-4835-9DB3-E3CDE893D4E9}" type="pres">
      <dgm:prSet presAssocID="{F1A3ABC0-F3B7-4FE0-B518-C691F37B1B3B}" presName="parentText" presStyleLbl="node1" presStyleIdx="0" presStyleCnt="3" custScaleY="17073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A7AD036-E84F-40D2-A0FA-2E7144F7E5AA}" type="pres">
      <dgm:prSet presAssocID="{31354ABE-5DF5-4FF3-BDE0-8A2E94DE5BC6}" presName="spacer" presStyleCnt="0"/>
      <dgm:spPr/>
    </dgm:pt>
    <dgm:pt modelId="{29D7C3DF-2A2D-48FF-B4B5-7F2291E669BE}" type="pres">
      <dgm:prSet presAssocID="{F7295153-3825-4777-94C9-E2DE5C02EB0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60C0EB0-5232-4EA5-A04A-FF2A826BCB4E}" type="pres">
      <dgm:prSet presAssocID="{5A6A8DE6-44D5-4821-BB52-21FB1F59D1BE}" presName="spacer" presStyleCnt="0"/>
      <dgm:spPr/>
    </dgm:pt>
    <dgm:pt modelId="{7465D706-BEAF-425F-B3EA-3F998DFDBBD4}" type="pres">
      <dgm:prSet presAssocID="{31C22A70-DBD2-4E41-9176-2B913548EB0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9E1499B6-B202-452C-AF22-F61D1F399E4C}" type="presOf" srcId="{94415AC0-B610-4450-85AA-ACCEE87C4418}" destId="{BA42296E-B998-4308-9984-E09A3AB5916E}" srcOrd="0" destOrd="0" presId="urn:microsoft.com/office/officeart/2005/8/layout/vList2"/>
    <dgm:cxn modelId="{FCF66467-AE6D-4715-9050-E3E3D2CAEDC1}" srcId="{94415AC0-B610-4450-85AA-ACCEE87C4418}" destId="{31C22A70-DBD2-4E41-9176-2B913548EB0D}" srcOrd="2" destOrd="0" parTransId="{1957C479-546A-4F9E-AB63-CB5687AD22A0}" sibTransId="{F50D4EFA-6A99-4EEC-ABE6-38B2BDE69FE6}"/>
    <dgm:cxn modelId="{D50CCDA1-1667-49AF-BB65-AEB035892D18}" srcId="{94415AC0-B610-4450-85AA-ACCEE87C4418}" destId="{F1A3ABC0-F3B7-4FE0-B518-C691F37B1B3B}" srcOrd="0" destOrd="0" parTransId="{2EBABE9F-7B2B-41EE-86BE-1239BB662FA9}" sibTransId="{31354ABE-5DF5-4FF3-BDE0-8A2E94DE5BC6}"/>
    <dgm:cxn modelId="{53029FAB-CD91-4312-AE2B-9030B302BBA1}" type="presOf" srcId="{F7295153-3825-4777-94C9-E2DE5C02EB0C}" destId="{29D7C3DF-2A2D-48FF-B4B5-7F2291E669BE}" srcOrd="0" destOrd="0" presId="urn:microsoft.com/office/officeart/2005/8/layout/vList2"/>
    <dgm:cxn modelId="{E5EDA678-8D37-4AB9-A2CB-BA21C545A265}" srcId="{94415AC0-B610-4450-85AA-ACCEE87C4418}" destId="{F7295153-3825-4777-94C9-E2DE5C02EB0C}" srcOrd="1" destOrd="0" parTransId="{CC82605C-AF75-4708-AEFC-F8F2D8D17242}" sibTransId="{5A6A8DE6-44D5-4821-BB52-21FB1F59D1BE}"/>
    <dgm:cxn modelId="{1217F1CF-DA6E-4A67-89C0-B2D05E1EA940}" type="presOf" srcId="{F1A3ABC0-F3B7-4FE0-B518-C691F37B1B3B}" destId="{54B44D96-DB2B-4835-9DB3-E3CDE893D4E9}" srcOrd="0" destOrd="0" presId="urn:microsoft.com/office/officeart/2005/8/layout/vList2"/>
    <dgm:cxn modelId="{2F06E6CA-40D9-40EE-A65B-595844AF02A4}" type="presOf" srcId="{31C22A70-DBD2-4E41-9176-2B913548EB0D}" destId="{7465D706-BEAF-425F-B3EA-3F998DFDBBD4}" srcOrd="0" destOrd="0" presId="urn:microsoft.com/office/officeart/2005/8/layout/vList2"/>
    <dgm:cxn modelId="{0B95D716-4474-4ACF-A491-C5F3050D3089}" type="presParOf" srcId="{BA42296E-B998-4308-9984-E09A3AB5916E}" destId="{54B44D96-DB2B-4835-9DB3-E3CDE893D4E9}" srcOrd="0" destOrd="0" presId="urn:microsoft.com/office/officeart/2005/8/layout/vList2"/>
    <dgm:cxn modelId="{DF29AC00-79D5-4905-949A-14480A5CAF99}" type="presParOf" srcId="{BA42296E-B998-4308-9984-E09A3AB5916E}" destId="{7A7AD036-E84F-40D2-A0FA-2E7144F7E5AA}" srcOrd="1" destOrd="0" presId="urn:microsoft.com/office/officeart/2005/8/layout/vList2"/>
    <dgm:cxn modelId="{5FA9F759-ABBF-47B0-B927-8F6FA6CE9108}" type="presParOf" srcId="{BA42296E-B998-4308-9984-E09A3AB5916E}" destId="{29D7C3DF-2A2D-48FF-B4B5-7F2291E669BE}" srcOrd="2" destOrd="0" presId="urn:microsoft.com/office/officeart/2005/8/layout/vList2"/>
    <dgm:cxn modelId="{88F4C91F-771D-4F35-888F-109490234C84}" type="presParOf" srcId="{BA42296E-B998-4308-9984-E09A3AB5916E}" destId="{160C0EB0-5232-4EA5-A04A-FF2A826BCB4E}" srcOrd="3" destOrd="0" presId="urn:microsoft.com/office/officeart/2005/8/layout/vList2"/>
    <dgm:cxn modelId="{C1C42AD5-B136-471D-8EF9-0E31EBE4D172}" type="presParOf" srcId="{BA42296E-B998-4308-9984-E09A3AB5916E}" destId="{7465D706-BEAF-425F-B3EA-3F998DFDBBD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5692C1C-8CE2-45A0-9A07-D62A6F5C9DDE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2FB16F5D-2340-4D72-A22C-58F1D9B0A996}">
          <dgm:prSet custT="1"/>
          <dgm:spPr/>
          <dgm:t>
            <a:bodyPr/>
            <a:lstStyle/>
            <a:p>
              <a:pPr rtl="0"/>
              <a:r>
                <a:rPr lang="en-US" sz="3600" dirty="0" smtClean="0"/>
                <a:t>Can measure fluctuations</a:t>
              </a:r>
              <a:r>
                <a:rPr lang="el-GR" sz="3600" dirty="0"/>
                <a:t> </a:t>
              </a:r>
              <a:r>
                <a:rPr lang="en-US" sz="3600" dirty="0"/>
                <a:t>⟨</a:t>
              </a:r>
              <a14:m>
                <m:oMath xmlns:m="http://schemas.openxmlformats.org/officeDocument/2006/math">
                  <m:sSup>
                    <m:sSupPr>
                      <m:ctrlPr>
                        <a:rPr lang="el-GR" sz="3600" i="1">
                          <a:latin typeface="Cambria Math"/>
                        </a:rPr>
                      </m:ctrlPr>
                    </m:sSupPr>
                    <m:e>
                      <m:r>
                        <m:rPr>
                          <m:sty m:val="p"/>
                        </m:rPr>
                        <a:rPr lang="el-GR" sz="3600">
                          <a:latin typeface="Cambria Math"/>
                        </a:rPr>
                        <m:t>δ</m:t>
                      </m:r>
                      <m:r>
                        <a:rPr lang="en-US" sz="3600">
                          <a:latin typeface="Cambria Math"/>
                        </a:rPr>
                        <m:t>𝜃</m:t>
                      </m:r>
                    </m:e>
                    <m:sup>
                      <m:r>
                        <a:rPr lang="en-US" sz="3600">
                          <a:latin typeface="Cambria Math"/>
                        </a:rPr>
                        <m:t>2</m:t>
                      </m:r>
                    </m:sup>
                  </m:sSup>
                </m:oMath>
              </a14:m>
              <a:r>
                <a:rPr lang="en-US" sz="3600" dirty="0"/>
                <a:t>⟩ due to</a:t>
              </a:r>
              <a:br>
                <a:rPr lang="en-US" sz="3600" dirty="0"/>
              </a:br>
              <a:r>
                <a:rPr lang="en-US" sz="3600" dirty="0"/>
                <a:t>thermal effects and apply the</a:t>
              </a:r>
              <a:br>
                <a:rPr lang="en-US" sz="3600" dirty="0"/>
              </a:br>
              <a:r>
                <a:rPr lang="en-US" sz="3600" dirty="0" err="1"/>
                <a:t>equipartition</a:t>
              </a:r>
              <a:r>
                <a:rPr lang="en-US" sz="3600" dirty="0"/>
                <a:t> theorem to obtain</a:t>
              </a:r>
              <a:endParaRPr lang="zh-CN" sz="3600" dirty="0"/>
            </a:p>
          </dgm:t>
        </dgm:pt>
      </mc:Choice>
      <mc:Fallback xmlns="">
        <dgm:pt modelId="{2FB16F5D-2340-4D72-A22C-58F1D9B0A996}">
          <dgm:prSet custT="1"/>
          <dgm:spPr/>
          <dgm:t>
            <a:bodyPr/>
            <a:lstStyle/>
            <a:p>
              <a:pPr rtl="0"/>
              <a:r>
                <a:rPr lang="en-US" sz="3600" dirty="0" smtClean="0"/>
                <a:t>Can measure fluctuations</a:t>
              </a:r>
              <a:r>
                <a:rPr lang="el-GR" sz="3600" dirty="0"/>
                <a:t> </a:t>
              </a:r>
              <a:r>
                <a:rPr lang="en-US" sz="3600" dirty="0"/>
                <a:t>⟨</a:t>
              </a:r>
              <a:r>
                <a:rPr lang="el-GR" altLang="zh-CN" sz="3600" i="0">
                  <a:latin typeface="Cambria Math"/>
                </a:rPr>
                <a:t>〖</a:t>
              </a:r>
              <a:r>
                <a:rPr lang="el-GR" sz="3600" i="0">
                  <a:latin typeface="Cambria Math"/>
                </a:rPr>
                <a:t>δ</a:t>
              </a:r>
              <a:r>
                <a:rPr lang="en-US" sz="3600" i="0">
                  <a:latin typeface="Cambria Math"/>
                </a:rPr>
                <a:t>𝜃</a:t>
              </a:r>
              <a:r>
                <a:rPr lang="el-GR" sz="3600" i="0">
                  <a:latin typeface="Cambria Math"/>
                </a:rPr>
                <a:t>〗^</a:t>
              </a:r>
              <a:r>
                <a:rPr lang="en-US" sz="3600" i="0">
                  <a:latin typeface="Cambria Math"/>
                </a:rPr>
                <a:t>2</a:t>
              </a:r>
              <a:r>
                <a:rPr lang="en-US" sz="3600" dirty="0"/>
                <a:t>⟩ due to</a:t>
              </a:r>
              <a:br>
                <a:rPr lang="en-US" sz="3600" dirty="0"/>
              </a:br>
              <a:r>
                <a:rPr lang="en-US" sz="3600" dirty="0"/>
                <a:t>thermal effects and apply the</a:t>
              </a:r>
              <a:br>
                <a:rPr lang="en-US" sz="3600" dirty="0"/>
              </a:br>
              <a:r>
                <a:rPr lang="en-US" sz="3600" dirty="0" err="1"/>
                <a:t>equipartition</a:t>
              </a:r>
              <a:r>
                <a:rPr lang="en-US" sz="3600" dirty="0"/>
                <a:t> theorem to obtain</a:t>
              </a:r>
              <a:endParaRPr lang="zh-CN" sz="3600" dirty="0"/>
            </a:p>
          </dgm:t>
        </dgm:pt>
      </mc:Fallback>
    </mc:AlternateContent>
    <dgm:pt modelId="{3C874BAB-1EDB-4BDD-9966-B69F0AA1B499}" type="parTrans" cxnId="{11848D90-0853-487E-A4C4-8B233D34D61E}">
      <dgm:prSet/>
      <dgm:spPr/>
      <dgm:t>
        <a:bodyPr/>
        <a:lstStyle/>
        <a:p>
          <a:endParaRPr lang="zh-CN" altLang="en-US"/>
        </a:p>
      </dgm:t>
    </dgm:pt>
    <dgm:pt modelId="{2F14A15C-3AB3-45DC-9EEC-45FEB0C4181F}" type="sibTrans" cxnId="{11848D90-0853-487E-A4C4-8B233D34D61E}">
      <dgm:prSet/>
      <dgm:spPr/>
      <dgm:t>
        <a:bodyPr/>
        <a:lstStyle/>
        <a:p>
          <a:endParaRPr lang="zh-CN" alt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293DCFC7-A7FC-4BFC-9651-F4C158E9E890}">
          <dgm:prSet custT="1"/>
          <dgm:spPr/>
          <dgm:t>
            <a:bodyPr/>
            <a:lstStyle/>
            <a:p>
              <a:pPr rtl="0"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sz="3600">
                            <a:latin typeface="Cambria Math"/>
                          </a:rPr>
                          <m:t>𝑟𝑜𝑡</m:t>
                        </m:r>
                      </m:sub>
                    </m:sSub>
                    <m:r>
                      <a:rPr lang="en-US" sz="36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600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sz="3600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  <m:r>
                          <a:rPr lang="en-US" sz="3600">
                            <a:latin typeface="Cambria Math"/>
                          </a:rPr>
                          <m:t>𝑇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>
                            <a:latin typeface="Cambria Math"/>
                          </a:rPr>
                          <m:t>⟨</m:t>
                        </m:r>
                        <m:sSup>
                          <m:sSupPr>
                            <m:ctrlPr>
                              <a:rPr lang="el-GR" sz="3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3600">
                                <a:latin typeface="Cambria Math"/>
                              </a:rPr>
                              <m:t>δ</m:t>
                            </m:r>
                            <m:r>
                              <a:rPr lang="en-US" sz="3600">
                                <a:latin typeface="Cambria Math"/>
                              </a:rPr>
                              <m:t>𝜃</m:t>
                            </m:r>
                          </m:e>
                          <m:sup>
                            <m:r>
                              <a:rPr lang="en-US" sz="360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3600">
                            <a:latin typeface="Cambria Math"/>
                          </a:rPr>
                          <m:t>⟩</m:t>
                        </m:r>
                      </m:den>
                    </m:f>
                  </m:oMath>
                </m:oMathPara>
              </a14:m>
              <a:endParaRPr lang="zh-CN" sz="3600" dirty="0"/>
            </a:p>
          </dgm:t>
        </dgm:pt>
      </mc:Choice>
      <mc:Fallback xmlns="">
        <dgm:pt modelId="{293DCFC7-A7FC-4BFC-9651-F4C158E9E890}">
          <dgm:prSet custT="1"/>
          <dgm:spPr/>
          <dgm:t>
            <a:bodyPr/>
            <a:lstStyle/>
            <a:p>
              <a:pPr rtl="0"/>
              <a:r>
                <a:rPr lang="en-US" sz="3600" i="0">
                  <a:latin typeface="Cambria Math"/>
                </a:rPr>
                <a:t>𝑘</a:t>
              </a:r>
              <a:r>
                <a:rPr lang="en-US" sz="3600" i="0" smtClean="0">
                  <a:latin typeface="Cambria Math"/>
                </a:rPr>
                <a:t>_</a:t>
              </a:r>
              <a:r>
                <a:rPr lang="en-US" sz="3600" i="0">
                  <a:latin typeface="Cambria Math"/>
                </a:rPr>
                <a:t>𝑟𝑜𝑡=</a:t>
              </a:r>
              <a:r>
                <a:rPr lang="en-US" altLang="zh-CN" sz="3600" i="0">
                  <a:latin typeface="Cambria Math"/>
                </a:rPr>
                <a:t>(</a:t>
              </a:r>
              <a:r>
                <a:rPr lang="en-US" sz="3600" i="0">
                  <a:latin typeface="Cambria Math"/>
                </a:rPr>
                <a:t>𝑘_𝐵 𝑇)/("⟨</a:t>
              </a:r>
              <a:r>
                <a:rPr lang="el-GR" sz="3600" i="0">
                  <a:latin typeface="Cambria Math"/>
                </a:rPr>
                <a:t>" 〖δ</a:t>
              </a:r>
              <a:r>
                <a:rPr lang="en-US" sz="3600" i="0">
                  <a:latin typeface="Cambria Math"/>
                </a:rPr>
                <a:t>𝜃</a:t>
              </a:r>
              <a:r>
                <a:rPr lang="el-GR" sz="3600" i="0">
                  <a:latin typeface="Cambria Math"/>
                </a:rPr>
                <a:t>〗^</a:t>
              </a:r>
              <a:r>
                <a:rPr lang="en-US" sz="3600" i="0">
                  <a:latin typeface="Cambria Math"/>
                </a:rPr>
                <a:t>2 "⟩" )</a:t>
              </a:r>
              <a:endParaRPr lang="zh-CN" sz="3600" dirty="0"/>
            </a:p>
          </dgm:t>
        </dgm:pt>
      </mc:Fallback>
    </mc:AlternateContent>
    <dgm:pt modelId="{FF73F458-EA2F-47CF-938D-F9103A41EA8D}" type="parTrans" cxnId="{9744BC1D-336B-44B4-8C73-765A4D47E865}">
      <dgm:prSet/>
      <dgm:spPr/>
      <dgm:t>
        <a:bodyPr/>
        <a:lstStyle/>
        <a:p>
          <a:endParaRPr lang="zh-CN" altLang="en-US"/>
        </a:p>
      </dgm:t>
    </dgm:pt>
    <dgm:pt modelId="{79B873E2-CA03-4F0D-A471-F65443AA26A0}" type="sibTrans" cxnId="{9744BC1D-336B-44B4-8C73-765A4D47E865}">
      <dgm:prSet/>
      <dgm:spPr/>
      <dgm:t>
        <a:bodyPr/>
        <a:lstStyle/>
        <a:p>
          <a:endParaRPr lang="zh-CN" alt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C37E2E07-55FE-419C-A7B0-6B40ADE944EB}">
          <dgm:prSet custT="1"/>
          <dgm:spPr/>
          <dgm:t>
            <a:bodyPr/>
            <a:lstStyle/>
            <a:p>
              <a:pPr rtl="0"/>
              <a14:m>
                <m:oMath xmlns:m="http://schemas.openxmlformats.org/officeDocument/2006/math">
                  <m:sSub>
                    <m:sSubPr>
                      <m:ctrlPr>
                        <a:rPr lang="en-US" sz="3600" i="1" smtClean="0">
                          <a:latin typeface="Cambria Math"/>
                        </a:rPr>
                      </m:ctrlPr>
                    </m:sSubPr>
                    <m:e>
                      <m:r>
                        <a:rPr lang="en-US" sz="3600">
                          <a:latin typeface="Cambria Math"/>
                        </a:rPr>
                        <m:t>𝑘</m:t>
                      </m:r>
                    </m:e>
                    <m:sub>
                      <m:r>
                        <a:rPr lang="en-US" sz="3600">
                          <a:latin typeface="Cambria Math"/>
                        </a:rPr>
                        <m:t>𝑟𝑜𝑡</m:t>
                      </m:r>
                    </m:sub>
                  </m:sSub>
                </m:oMath>
              </a14:m>
              <a:r>
                <a:rPr lang="en-US" sz="3600" dirty="0"/>
                <a:t> is a measure of the stiffness</a:t>
              </a:r>
              <a:br>
                <a:rPr lang="en-US" sz="3600" dirty="0"/>
              </a:br>
              <a:r>
                <a:rPr lang="en-US" sz="3600" dirty="0"/>
                <a:t>of the magnetic trap used.</a:t>
              </a:r>
              <a:endParaRPr lang="zh-CN" sz="3600" dirty="0"/>
            </a:p>
          </dgm:t>
        </dgm:pt>
      </mc:Choice>
      <mc:Fallback xmlns="">
        <dgm:pt modelId="{C37E2E07-55FE-419C-A7B0-6B40ADE944EB}">
          <dgm:prSet custT="1"/>
          <dgm:spPr/>
          <dgm:t>
            <a:bodyPr/>
            <a:lstStyle/>
            <a:p>
              <a:pPr rtl="0"/>
              <a:r>
                <a:rPr lang="en-US" sz="3600" i="0">
                  <a:latin typeface="Cambria Math"/>
                </a:rPr>
                <a:t>𝑘</a:t>
              </a:r>
              <a:r>
                <a:rPr lang="en-US" sz="3600" i="0" smtClean="0">
                  <a:latin typeface="Cambria Math"/>
                </a:rPr>
                <a:t>_</a:t>
              </a:r>
              <a:r>
                <a:rPr lang="en-US" sz="3600" i="0">
                  <a:latin typeface="Cambria Math"/>
                </a:rPr>
                <a:t>𝑟𝑜𝑡</a:t>
              </a:r>
              <a:r>
                <a:rPr lang="en-US" sz="3600" dirty="0"/>
                <a:t> is a measure of the stiffness</a:t>
              </a:r>
              <a:br>
                <a:rPr lang="en-US" sz="3600" dirty="0"/>
              </a:br>
              <a:r>
                <a:rPr lang="en-US" sz="3600" dirty="0"/>
                <a:t>of the magnetic trap used.</a:t>
              </a:r>
              <a:endParaRPr lang="zh-CN" sz="3600" dirty="0"/>
            </a:p>
          </dgm:t>
        </dgm:pt>
      </mc:Fallback>
    </mc:AlternateContent>
    <dgm:pt modelId="{18F7437B-EFFE-49F7-A981-F07D9DEDCB84}" type="parTrans" cxnId="{AE8274BA-88E7-4C67-A35C-1B06473A18CD}">
      <dgm:prSet/>
      <dgm:spPr/>
      <dgm:t>
        <a:bodyPr/>
        <a:lstStyle/>
        <a:p>
          <a:endParaRPr lang="zh-CN" altLang="en-US"/>
        </a:p>
      </dgm:t>
    </dgm:pt>
    <dgm:pt modelId="{88531094-C130-479E-839B-414985221E57}" type="sibTrans" cxnId="{AE8274BA-88E7-4C67-A35C-1B06473A18CD}">
      <dgm:prSet/>
      <dgm:spPr/>
      <dgm:t>
        <a:bodyPr/>
        <a:lstStyle/>
        <a:p>
          <a:endParaRPr lang="zh-CN" altLang="en-US"/>
        </a:p>
      </dgm:t>
    </dgm:pt>
    <dgm:pt modelId="{7CD420EE-D782-4EDF-BFF8-34DA0ECB3E9F}" type="pres">
      <dgm:prSet presAssocID="{05692C1C-8CE2-45A0-9A07-D62A6F5C9DD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88026AC4-3849-4180-A52B-3BB500A9E769}" type="pres">
      <dgm:prSet presAssocID="{C37E2E07-55FE-419C-A7B0-6B40ADE944EB}" presName="parentText" presStyleLbl="node1" presStyleIdx="0" presStyleCnt="3" custLinFactY="-17272" custLinFactNeighborX="138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0356AD0-8085-405A-A3AC-AF411BB755F6}" type="pres">
      <dgm:prSet presAssocID="{88531094-C130-479E-839B-414985221E57}" presName="spacer" presStyleCnt="0"/>
      <dgm:spPr/>
      <dgm:t>
        <a:bodyPr/>
        <a:lstStyle/>
        <a:p>
          <a:endParaRPr lang="zh-CN" altLang="en-US"/>
        </a:p>
      </dgm:t>
    </dgm:pt>
    <dgm:pt modelId="{C166A6F3-2A3E-4C0A-A3C2-7B543E10B6BD}" type="pres">
      <dgm:prSet presAssocID="{2FB16F5D-2340-4D72-A22C-58F1D9B0A99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187DFD5-DC65-416A-A3DD-099B6A8CA9CD}" type="pres">
      <dgm:prSet presAssocID="{2F14A15C-3AB3-45DC-9EEC-45FEB0C4181F}" presName="spacer" presStyleCnt="0"/>
      <dgm:spPr/>
      <dgm:t>
        <a:bodyPr/>
        <a:lstStyle/>
        <a:p>
          <a:endParaRPr lang="zh-CN" altLang="en-US"/>
        </a:p>
      </dgm:t>
    </dgm:pt>
    <dgm:pt modelId="{15F79158-4399-49C5-9016-38C141F52325}" type="pres">
      <dgm:prSet presAssocID="{293DCFC7-A7FC-4BFC-9651-F4C158E9E89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71B8223E-575A-4016-9C5C-7C3FAC17E6A0}" type="presOf" srcId="{293DCFC7-A7FC-4BFC-9651-F4C158E9E890}" destId="{15F79158-4399-49C5-9016-38C141F52325}" srcOrd="0" destOrd="0" presId="urn:microsoft.com/office/officeart/2005/8/layout/vList2"/>
    <dgm:cxn modelId="{11848D90-0853-487E-A4C4-8B233D34D61E}" srcId="{05692C1C-8CE2-45A0-9A07-D62A6F5C9DDE}" destId="{2FB16F5D-2340-4D72-A22C-58F1D9B0A996}" srcOrd="1" destOrd="0" parTransId="{3C874BAB-1EDB-4BDD-9966-B69F0AA1B499}" sibTransId="{2F14A15C-3AB3-45DC-9EEC-45FEB0C4181F}"/>
    <dgm:cxn modelId="{296D0E5E-7B7A-47F4-AB3F-8E8D8DE4CE7A}" type="presOf" srcId="{C37E2E07-55FE-419C-A7B0-6B40ADE944EB}" destId="{88026AC4-3849-4180-A52B-3BB500A9E769}" srcOrd="0" destOrd="0" presId="urn:microsoft.com/office/officeart/2005/8/layout/vList2"/>
    <dgm:cxn modelId="{9744BC1D-336B-44B4-8C73-765A4D47E865}" srcId="{05692C1C-8CE2-45A0-9A07-D62A6F5C9DDE}" destId="{293DCFC7-A7FC-4BFC-9651-F4C158E9E890}" srcOrd="2" destOrd="0" parTransId="{FF73F458-EA2F-47CF-938D-F9103A41EA8D}" sibTransId="{79B873E2-CA03-4F0D-A471-F65443AA26A0}"/>
    <dgm:cxn modelId="{99EEFAE7-59A3-49D7-A6E2-11F0CCA6DF9F}" type="presOf" srcId="{2FB16F5D-2340-4D72-A22C-58F1D9B0A996}" destId="{C166A6F3-2A3E-4C0A-A3C2-7B543E10B6BD}" srcOrd="0" destOrd="0" presId="urn:microsoft.com/office/officeart/2005/8/layout/vList2"/>
    <dgm:cxn modelId="{AA7D19E4-1E53-4B8E-A8BF-6B654FC7AAB5}" type="presOf" srcId="{05692C1C-8CE2-45A0-9A07-D62A6F5C9DDE}" destId="{7CD420EE-D782-4EDF-BFF8-34DA0ECB3E9F}" srcOrd="0" destOrd="0" presId="urn:microsoft.com/office/officeart/2005/8/layout/vList2"/>
    <dgm:cxn modelId="{AE8274BA-88E7-4C67-A35C-1B06473A18CD}" srcId="{05692C1C-8CE2-45A0-9A07-D62A6F5C9DDE}" destId="{C37E2E07-55FE-419C-A7B0-6B40ADE944EB}" srcOrd="0" destOrd="0" parTransId="{18F7437B-EFFE-49F7-A981-F07D9DEDCB84}" sibTransId="{88531094-C130-479E-839B-414985221E57}"/>
    <dgm:cxn modelId="{F6138B8B-73F0-458E-8E78-0DEB4F8F03DB}" type="presParOf" srcId="{7CD420EE-D782-4EDF-BFF8-34DA0ECB3E9F}" destId="{88026AC4-3849-4180-A52B-3BB500A9E769}" srcOrd="0" destOrd="0" presId="urn:microsoft.com/office/officeart/2005/8/layout/vList2"/>
    <dgm:cxn modelId="{AECF0C8C-0A9B-4DC5-A083-6080D313381B}" type="presParOf" srcId="{7CD420EE-D782-4EDF-BFF8-34DA0ECB3E9F}" destId="{80356AD0-8085-405A-A3AC-AF411BB755F6}" srcOrd="1" destOrd="0" presId="urn:microsoft.com/office/officeart/2005/8/layout/vList2"/>
    <dgm:cxn modelId="{F8D05C56-AF0C-46BF-9C94-49D65438F724}" type="presParOf" srcId="{7CD420EE-D782-4EDF-BFF8-34DA0ECB3E9F}" destId="{C166A6F3-2A3E-4C0A-A3C2-7B543E10B6BD}" srcOrd="2" destOrd="0" presId="urn:microsoft.com/office/officeart/2005/8/layout/vList2"/>
    <dgm:cxn modelId="{F18E09FD-AAF2-429C-B393-5795DE292C08}" type="presParOf" srcId="{7CD420EE-D782-4EDF-BFF8-34DA0ECB3E9F}" destId="{1187DFD5-DC65-416A-A3DD-099B6A8CA9CD}" srcOrd="3" destOrd="0" presId="urn:microsoft.com/office/officeart/2005/8/layout/vList2"/>
    <dgm:cxn modelId="{9ABB9C04-B581-4896-B91B-F7A883B8E561}" type="presParOf" srcId="{7CD420EE-D782-4EDF-BFF8-34DA0ECB3E9F}" destId="{15F79158-4399-49C5-9016-38C141F5232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5692C1C-8CE2-45A0-9A07-D62A6F5C9DDE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2FB16F5D-2340-4D72-A22C-58F1D9B0A996}">
      <dgm:prSet cust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zh-CN" altLang="en-US">
              <a:noFill/>
            </a:rPr>
            <a:t> </a:t>
          </a:r>
        </a:p>
      </dgm:t>
    </dgm:pt>
    <dgm:pt modelId="{3C874BAB-1EDB-4BDD-9966-B69F0AA1B499}" type="parTrans" cxnId="{11848D90-0853-487E-A4C4-8B233D34D61E}">
      <dgm:prSet/>
      <dgm:spPr/>
      <dgm:t>
        <a:bodyPr/>
        <a:lstStyle/>
        <a:p>
          <a:endParaRPr lang="zh-CN" altLang="en-US"/>
        </a:p>
      </dgm:t>
    </dgm:pt>
    <dgm:pt modelId="{2F14A15C-3AB3-45DC-9EEC-45FEB0C4181F}" type="sibTrans" cxnId="{11848D90-0853-487E-A4C4-8B233D34D61E}">
      <dgm:prSet/>
      <dgm:spPr/>
      <dgm:t>
        <a:bodyPr/>
        <a:lstStyle/>
        <a:p>
          <a:endParaRPr lang="zh-CN" altLang="en-US"/>
        </a:p>
      </dgm:t>
    </dgm:pt>
    <dgm:pt modelId="{293DCFC7-A7FC-4BFC-9651-F4C158E9E890}">
      <dgm:prSet custT="1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zh-CN" altLang="en-US">
              <a:noFill/>
            </a:rPr>
            <a:t> </a:t>
          </a:r>
        </a:p>
      </dgm:t>
    </dgm:pt>
    <dgm:pt modelId="{FF73F458-EA2F-47CF-938D-F9103A41EA8D}" type="parTrans" cxnId="{9744BC1D-336B-44B4-8C73-765A4D47E865}">
      <dgm:prSet/>
      <dgm:spPr/>
      <dgm:t>
        <a:bodyPr/>
        <a:lstStyle/>
        <a:p>
          <a:endParaRPr lang="zh-CN" altLang="en-US"/>
        </a:p>
      </dgm:t>
    </dgm:pt>
    <dgm:pt modelId="{79B873E2-CA03-4F0D-A471-F65443AA26A0}" type="sibTrans" cxnId="{9744BC1D-336B-44B4-8C73-765A4D47E865}">
      <dgm:prSet/>
      <dgm:spPr/>
      <dgm:t>
        <a:bodyPr/>
        <a:lstStyle/>
        <a:p>
          <a:endParaRPr lang="zh-CN" altLang="en-US"/>
        </a:p>
      </dgm:t>
    </dgm:pt>
    <dgm:pt modelId="{C37E2E07-55FE-419C-A7B0-6B40ADE944EB}">
      <dgm:prSet custT="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zh-CN" altLang="en-US">
              <a:noFill/>
            </a:rPr>
            <a:t> </a:t>
          </a:r>
        </a:p>
      </dgm:t>
    </dgm:pt>
    <dgm:pt modelId="{18F7437B-EFFE-49F7-A981-F07D9DEDCB84}" type="parTrans" cxnId="{AE8274BA-88E7-4C67-A35C-1B06473A18CD}">
      <dgm:prSet/>
      <dgm:spPr/>
      <dgm:t>
        <a:bodyPr/>
        <a:lstStyle/>
        <a:p>
          <a:endParaRPr lang="zh-CN" altLang="en-US"/>
        </a:p>
      </dgm:t>
    </dgm:pt>
    <dgm:pt modelId="{88531094-C130-479E-839B-414985221E57}" type="sibTrans" cxnId="{AE8274BA-88E7-4C67-A35C-1B06473A18CD}">
      <dgm:prSet/>
      <dgm:spPr/>
      <dgm:t>
        <a:bodyPr/>
        <a:lstStyle/>
        <a:p>
          <a:endParaRPr lang="zh-CN" altLang="en-US"/>
        </a:p>
      </dgm:t>
    </dgm:pt>
    <dgm:pt modelId="{7CD420EE-D782-4EDF-BFF8-34DA0ECB3E9F}" type="pres">
      <dgm:prSet presAssocID="{05692C1C-8CE2-45A0-9A07-D62A6F5C9DD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88026AC4-3849-4180-A52B-3BB500A9E769}" type="pres">
      <dgm:prSet presAssocID="{C37E2E07-55FE-419C-A7B0-6B40ADE944EB}" presName="parentText" presStyleLbl="node1" presStyleIdx="0" presStyleCnt="3" custLinFactY="-17272" custLinFactNeighborX="138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0356AD0-8085-405A-A3AC-AF411BB755F6}" type="pres">
      <dgm:prSet presAssocID="{88531094-C130-479E-839B-414985221E57}" presName="spacer" presStyleCnt="0"/>
      <dgm:spPr/>
      <dgm:t>
        <a:bodyPr/>
        <a:lstStyle/>
        <a:p>
          <a:endParaRPr lang="zh-CN" altLang="en-US"/>
        </a:p>
      </dgm:t>
    </dgm:pt>
    <dgm:pt modelId="{C166A6F3-2A3E-4C0A-A3C2-7B543E10B6BD}" type="pres">
      <dgm:prSet presAssocID="{2FB16F5D-2340-4D72-A22C-58F1D9B0A99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187DFD5-DC65-416A-A3DD-099B6A8CA9CD}" type="pres">
      <dgm:prSet presAssocID="{2F14A15C-3AB3-45DC-9EEC-45FEB0C4181F}" presName="spacer" presStyleCnt="0"/>
      <dgm:spPr/>
      <dgm:t>
        <a:bodyPr/>
        <a:lstStyle/>
        <a:p>
          <a:endParaRPr lang="zh-CN" altLang="en-US"/>
        </a:p>
      </dgm:t>
    </dgm:pt>
    <dgm:pt modelId="{15F79158-4399-49C5-9016-38C141F52325}" type="pres">
      <dgm:prSet presAssocID="{293DCFC7-A7FC-4BFC-9651-F4C158E9E89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71B8223E-575A-4016-9C5C-7C3FAC17E6A0}" type="presOf" srcId="{293DCFC7-A7FC-4BFC-9651-F4C158E9E890}" destId="{15F79158-4399-49C5-9016-38C141F52325}" srcOrd="0" destOrd="0" presId="urn:microsoft.com/office/officeart/2005/8/layout/vList2"/>
    <dgm:cxn modelId="{11848D90-0853-487E-A4C4-8B233D34D61E}" srcId="{05692C1C-8CE2-45A0-9A07-D62A6F5C9DDE}" destId="{2FB16F5D-2340-4D72-A22C-58F1D9B0A996}" srcOrd="1" destOrd="0" parTransId="{3C874BAB-1EDB-4BDD-9966-B69F0AA1B499}" sibTransId="{2F14A15C-3AB3-45DC-9EEC-45FEB0C4181F}"/>
    <dgm:cxn modelId="{296D0E5E-7B7A-47F4-AB3F-8E8D8DE4CE7A}" type="presOf" srcId="{C37E2E07-55FE-419C-A7B0-6B40ADE944EB}" destId="{88026AC4-3849-4180-A52B-3BB500A9E769}" srcOrd="0" destOrd="0" presId="urn:microsoft.com/office/officeart/2005/8/layout/vList2"/>
    <dgm:cxn modelId="{9744BC1D-336B-44B4-8C73-765A4D47E865}" srcId="{05692C1C-8CE2-45A0-9A07-D62A6F5C9DDE}" destId="{293DCFC7-A7FC-4BFC-9651-F4C158E9E890}" srcOrd="2" destOrd="0" parTransId="{FF73F458-EA2F-47CF-938D-F9103A41EA8D}" sibTransId="{79B873E2-CA03-4F0D-A471-F65443AA26A0}"/>
    <dgm:cxn modelId="{99EEFAE7-59A3-49D7-A6E2-11F0CCA6DF9F}" type="presOf" srcId="{2FB16F5D-2340-4D72-A22C-58F1D9B0A996}" destId="{C166A6F3-2A3E-4C0A-A3C2-7B543E10B6BD}" srcOrd="0" destOrd="0" presId="urn:microsoft.com/office/officeart/2005/8/layout/vList2"/>
    <dgm:cxn modelId="{AA7D19E4-1E53-4B8E-A8BF-6B654FC7AAB5}" type="presOf" srcId="{05692C1C-8CE2-45A0-9A07-D62A6F5C9DDE}" destId="{7CD420EE-D782-4EDF-BFF8-34DA0ECB3E9F}" srcOrd="0" destOrd="0" presId="urn:microsoft.com/office/officeart/2005/8/layout/vList2"/>
    <dgm:cxn modelId="{AE8274BA-88E7-4C67-A35C-1B06473A18CD}" srcId="{05692C1C-8CE2-45A0-9A07-D62A6F5C9DDE}" destId="{C37E2E07-55FE-419C-A7B0-6B40ADE944EB}" srcOrd="0" destOrd="0" parTransId="{18F7437B-EFFE-49F7-A981-F07D9DEDCB84}" sibTransId="{88531094-C130-479E-839B-414985221E57}"/>
    <dgm:cxn modelId="{F6138B8B-73F0-458E-8E78-0DEB4F8F03DB}" type="presParOf" srcId="{7CD420EE-D782-4EDF-BFF8-34DA0ECB3E9F}" destId="{88026AC4-3849-4180-A52B-3BB500A9E769}" srcOrd="0" destOrd="0" presId="urn:microsoft.com/office/officeart/2005/8/layout/vList2"/>
    <dgm:cxn modelId="{AECF0C8C-0A9B-4DC5-A083-6080D313381B}" type="presParOf" srcId="{7CD420EE-D782-4EDF-BFF8-34DA0ECB3E9F}" destId="{80356AD0-8085-405A-A3AC-AF411BB755F6}" srcOrd="1" destOrd="0" presId="urn:microsoft.com/office/officeart/2005/8/layout/vList2"/>
    <dgm:cxn modelId="{F8D05C56-AF0C-46BF-9C94-49D65438F724}" type="presParOf" srcId="{7CD420EE-D782-4EDF-BFF8-34DA0ECB3E9F}" destId="{C166A6F3-2A3E-4C0A-A3C2-7B543E10B6BD}" srcOrd="2" destOrd="0" presId="urn:microsoft.com/office/officeart/2005/8/layout/vList2"/>
    <dgm:cxn modelId="{F18E09FD-AAF2-429C-B393-5795DE292C08}" type="presParOf" srcId="{7CD420EE-D782-4EDF-BFF8-34DA0ECB3E9F}" destId="{1187DFD5-DC65-416A-A3DD-099B6A8CA9CD}" srcOrd="3" destOrd="0" presId="urn:microsoft.com/office/officeart/2005/8/layout/vList2"/>
    <dgm:cxn modelId="{9ABB9C04-B581-4896-B91B-F7A883B8E561}" type="presParOf" srcId="{7CD420EE-D782-4EDF-BFF8-34DA0ECB3E9F}" destId="{15F79158-4399-49C5-9016-38C141F5232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FE46884-05E1-4120-A9E8-73E24B0414A2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D17E5A2D-B4EA-4330-ACF8-90A17F7FDC76}">
          <dgm:prSet custT="1"/>
          <dgm:spPr/>
          <dgm:t>
            <a:bodyPr/>
            <a:lstStyle/>
            <a:p>
              <a:pPr rtl="0"/>
              <a14:m>
                <m:oMath xmlns:m="http://schemas.openxmlformats.org/officeDocument/2006/math">
                  <m:r>
                    <m:rPr>
                      <m:sty m:val="p"/>
                    </m:rPr>
                    <a:rPr lang="en-US" sz="3600" smtClean="0">
                      <a:latin typeface="Cambria Math"/>
                    </a:rPr>
                    <m:t>If</m:t>
                  </m:r>
                  <m:r>
                    <a:rPr lang="en-US" sz="3600" i="1">
                      <a:latin typeface="Cambria Math"/>
                    </a:rPr>
                    <m:t> </m:t>
                  </m:r>
                  <m:sSub>
                    <m:sSubPr>
                      <m:ctrlPr>
                        <a:rPr lang="en-US" sz="3600" i="1">
                          <a:latin typeface="Cambria Math"/>
                        </a:rPr>
                      </m:ctrlPr>
                    </m:sSubPr>
                    <m:e>
                      <m:r>
                        <a:rPr lang="en-US" sz="3600" i="1">
                          <a:latin typeface="Cambria Math"/>
                        </a:rPr>
                        <m:t>𝑘</m:t>
                      </m:r>
                    </m:e>
                    <m:sub>
                      <m:r>
                        <a:rPr lang="en-US" sz="3600" i="1">
                          <a:latin typeface="Cambria Math"/>
                        </a:rPr>
                        <m:t>𝑟𝑜𝑡</m:t>
                      </m:r>
                    </m:sub>
                  </m:sSub>
                </m:oMath>
              </a14:m>
              <a:r>
                <a:rPr lang="en-US" sz="3600" dirty="0"/>
                <a:t> is known, </a:t>
              </a:r>
              <a14:m>
                <m:oMath xmlns:m="http://schemas.openxmlformats.org/officeDocument/2006/math">
                  <m:sSub>
                    <m:sSubPr>
                      <m:ctrlPr>
                        <a:rPr lang="el-GR" sz="3600" i="1">
                          <a:latin typeface="Cambria Math"/>
                        </a:rPr>
                      </m:ctrlPr>
                    </m:sSubPr>
                    <m:e>
                      <m:r>
                        <a:rPr lang="el-GR" sz="3600" i="1">
                          <a:latin typeface="Cambria Math"/>
                        </a:rPr>
                        <m:t>𝜏</m:t>
                      </m:r>
                    </m:e>
                    <m:sub>
                      <m:r>
                        <a:rPr lang="en-US" sz="3600" i="1">
                          <a:latin typeface="Cambria Math"/>
                        </a:rPr>
                        <m:t>𝐷𝑁𝐴</m:t>
                      </m:r>
                    </m:sub>
                  </m:sSub>
                </m:oMath>
              </a14:m>
              <a:r>
                <a:rPr lang="en-US" sz="3600" dirty="0"/>
                <a:t> can be</a:t>
              </a:r>
              <a:br>
                <a:rPr lang="en-US" sz="3600" dirty="0"/>
              </a:br>
              <a:r>
                <a:rPr lang="en-US" sz="3600" dirty="0"/>
                <a:t>found as a function of </a:t>
              </a:r>
              <a14:m>
                <m:oMath xmlns:m="http://schemas.openxmlformats.org/officeDocument/2006/math">
                  <m:d>
                    <m:dPr>
                      <m:begChr m:val="⟨"/>
                      <m:endChr m:val="⟩"/>
                      <m:ctrlPr>
                        <a:rPr lang="en-US" sz="3600" i="1">
                          <a:latin typeface="Cambria Math"/>
                        </a:rPr>
                      </m:ctrlPr>
                    </m:dPr>
                    <m:e>
                      <m:r>
                        <a:rPr lang="en-US" sz="3600" i="1">
                          <a:latin typeface="Cambria Math"/>
                        </a:rPr>
                        <m:t>𝜃</m:t>
                      </m:r>
                      <m:r>
                        <a:rPr lang="en-US" sz="36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𝜃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0</m:t>
                          </m:r>
                        </m:sub>
                      </m:sSub>
                    </m:e>
                  </m:d>
                </m:oMath>
              </a14:m>
              <a:r>
                <a:rPr lang="en-US" sz="3600" dirty="0"/>
                <a:t>.</a:t>
              </a:r>
              <a:endParaRPr lang="zh-CN" sz="3600" dirty="0"/>
            </a:p>
          </dgm:t>
        </dgm:pt>
      </mc:Choice>
      <mc:Fallback xmlns="">
        <dgm:pt modelId="{D17E5A2D-B4EA-4330-ACF8-90A17F7FDC76}">
          <dgm:prSet custT="1"/>
          <dgm:spPr/>
          <dgm:t>
            <a:bodyPr/>
            <a:lstStyle/>
            <a:p>
              <a:pPr rtl="0"/>
              <a:r>
                <a:rPr lang="en-US" sz="3600" i="0" smtClean="0"/>
                <a:t>If</a:t>
              </a:r>
              <a:r>
                <a:rPr lang="en-US" sz="3600" i="0"/>
                <a:t> 𝑘_𝑟𝑜𝑡</a:t>
              </a:r>
              <a:r>
                <a:rPr lang="en-US" sz="3600" dirty="0"/>
                <a:t> is known, </a:t>
              </a:r>
              <a:r>
                <a:rPr lang="el-GR" sz="3600" i="0"/>
                <a:t>𝜏_</a:t>
              </a:r>
              <a:r>
                <a:rPr lang="en-US" sz="3600" i="0"/>
                <a:t>𝐷𝑁𝐴</a:t>
              </a:r>
              <a:r>
                <a:rPr lang="en-US" sz="3600" dirty="0"/>
                <a:t> can be</a:t>
              </a:r>
              <a:br>
                <a:rPr lang="en-US" sz="3600" dirty="0"/>
              </a:br>
              <a:r>
                <a:rPr lang="en-US" sz="3600" dirty="0"/>
                <a:t>found as a function of </a:t>
              </a:r>
              <a:r>
                <a:rPr lang="en-US" altLang="zh-CN" sz="3600" i="0"/>
                <a:t>⟨</a:t>
              </a:r>
              <a:r>
                <a:rPr lang="en-US" sz="3600" i="0"/>
                <a:t>𝜃−𝜃_0 ⟩</a:t>
              </a:r>
              <a:r>
                <a:rPr lang="en-US" sz="3600" dirty="0"/>
                <a:t>.</a:t>
              </a:r>
              <a:endParaRPr lang="zh-CN" sz="3600" dirty="0"/>
            </a:p>
          </dgm:t>
        </dgm:pt>
      </mc:Fallback>
    </mc:AlternateContent>
    <dgm:pt modelId="{741FDD07-F5C7-4900-8BB3-5135E9F61B12}" type="parTrans" cxnId="{CB519DA6-73C3-4596-992D-38C32487C3B0}">
      <dgm:prSet/>
      <dgm:spPr/>
      <dgm:t>
        <a:bodyPr/>
        <a:lstStyle/>
        <a:p>
          <a:endParaRPr lang="zh-CN" altLang="en-US"/>
        </a:p>
      </dgm:t>
    </dgm:pt>
    <dgm:pt modelId="{559F980D-51FB-4741-B1AA-B1B02403709C}" type="sibTrans" cxnId="{CB519DA6-73C3-4596-992D-38C32487C3B0}">
      <dgm:prSet/>
      <dgm:spPr/>
      <dgm:t>
        <a:bodyPr/>
        <a:lstStyle/>
        <a:p>
          <a:endParaRPr lang="zh-CN" altLang="en-US"/>
        </a:p>
      </dgm:t>
    </dgm:pt>
    <dgm:pt modelId="{2B693AD1-5BE4-4660-B769-671F93ECA716}">
      <dgm:prSet custT="1"/>
      <dgm:spPr/>
      <dgm:t>
        <a:bodyPr/>
        <a:lstStyle/>
        <a:p>
          <a:pPr rtl="0"/>
          <a:r>
            <a:rPr lang="en-US" sz="3600" dirty="0" err="1" smtClean="0"/>
            <a:t>Unmagnetized</a:t>
          </a:r>
          <a:r>
            <a:rPr lang="en-US" sz="3600" dirty="0" smtClean="0"/>
            <a:t> bead used as</a:t>
          </a:r>
          <a:br>
            <a:rPr lang="en-US" sz="3600" dirty="0" smtClean="0"/>
          </a:br>
          <a:r>
            <a:rPr lang="en-US" sz="3600" dirty="0" smtClean="0"/>
            <a:t>marker, tracked by CCD camera to determine angular shift.</a:t>
          </a:r>
          <a:endParaRPr lang="zh-CN" sz="3600" dirty="0"/>
        </a:p>
      </dgm:t>
    </dgm:pt>
    <dgm:pt modelId="{02C839F1-8236-41F4-B1CD-A84D7325F8AD}" type="parTrans" cxnId="{2C3DBE5D-CE04-4B77-A61E-E59CEB7BB383}">
      <dgm:prSet/>
      <dgm:spPr/>
      <dgm:t>
        <a:bodyPr/>
        <a:lstStyle/>
        <a:p>
          <a:endParaRPr lang="zh-CN" altLang="en-US"/>
        </a:p>
      </dgm:t>
    </dgm:pt>
    <dgm:pt modelId="{9D62D823-C980-427B-AA0D-0CFD61539676}" type="sibTrans" cxnId="{2C3DBE5D-CE04-4B77-A61E-E59CEB7BB383}">
      <dgm:prSet/>
      <dgm:spPr/>
      <dgm:t>
        <a:bodyPr/>
        <a:lstStyle/>
        <a:p>
          <a:endParaRPr lang="zh-CN" altLang="en-US"/>
        </a:p>
      </dgm:t>
    </dgm:pt>
    <dgm:pt modelId="{1000FEB3-8E33-4231-AC87-D015A5BF5154}" type="pres">
      <dgm:prSet presAssocID="{DFE46884-05E1-4120-A9E8-73E24B0414A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693A43CC-6BCA-4C1A-A0B1-ACE0478CC47C}" type="pres">
      <dgm:prSet presAssocID="{D17E5A2D-B4EA-4330-ACF8-90A17F7FDC76}" presName="parentText" presStyleLbl="node1" presStyleIdx="0" presStyleCnt="2" custScaleY="98727" custLinFactNeighborX="-10" custLinFactNeighborY="-3210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8A8DE94-57CE-4389-8697-F86F835C6171}" type="pres">
      <dgm:prSet presAssocID="{559F980D-51FB-4741-B1AA-B1B02403709C}" presName="spacer" presStyleCnt="0"/>
      <dgm:spPr/>
    </dgm:pt>
    <dgm:pt modelId="{3FF35C7B-6077-452E-8A59-315656EA36F4}" type="pres">
      <dgm:prSet presAssocID="{2B693AD1-5BE4-4660-B769-671F93ECA716}" presName="parentText" presStyleLbl="node1" presStyleIdx="1" presStyleCnt="2" custScaleX="81044" custScaleY="123472" custLinFactNeighborX="-10609" custLinFactNeighborY="-63237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D53B237E-8182-476E-B5EC-4C155A2C268E}" type="presOf" srcId="{D17E5A2D-B4EA-4330-ACF8-90A17F7FDC76}" destId="{693A43CC-6BCA-4C1A-A0B1-ACE0478CC47C}" srcOrd="0" destOrd="0" presId="urn:microsoft.com/office/officeart/2005/8/layout/vList2"/>
    <dgm:cxn modelId="{4472DEFD-19DD-486F-981E-CC4264C383BB}" type="presOf" srcId="{2B693AD1-5BE4-4660-B769-671F93ECA716}" destId="{3FF35C7B-6077-452E-8A59-315656EA36F4}" srcOrd="0" destOrd="0" presId="urn:microsoft.com/office/officeart/2005/8/layout/vList2"/>
    <dgm:cxn modelId="{CB519DA6-73C3-4596-992D-38C32487C3B0}" srcId="{DFE46884-05E1-4120-A9E8-73E24B0414A2}" destId="{D17E5A2D-B4EA-4330-ACF8-90A17F7FDC76}" srcOrd="0" destOrd="0" parTransId="{741FDD07-F5C7-4900-8BB3-5135E9F61B12}" sibTransId="{559F980D-51FB-4741-B1AA-B1B02403709C}"/>
    <dgm:cxn modelId="{2C3DBE5D-CE04-4B77-A61E-E59CEB7BB383}" srcId="{DFE46884-05E1-4120-A9E8-73E24B0414A2}" destId="{2B693AD1-5BE4-4660-B769-671F93ECA716}" srcOrd="1" destOrd="0" parTransId="{02C839F1-8236-41F4-B1CD-A84D7325F8AD}" sibTransId="{9D62D823-C980-427B-AA0D-0CFD61539676}"/>
    <dgm:cxn modelId="{00D66C93-4E65-4D70-A8A8-3B247E66E577}" type="presOf" srcId="{DFE46884-05E1-4120-A9E8-73E24B0414A2}" destId="{1000FEB3-8E33-4231-AC87-D015A5BF5154}" srcOrd="0" destOrd="0" presId="urn:microsoft.com/office/officeart/2005/8/layout/vList2"/>
    <dgm:cxn modelId="{1DA62426-B238-43AA-8647-14D6DFAFB03A}" type="presParOf" srcId="{1000FEB3-8E33-4231-AC87-D015A5BF5154}" destId="{693A43CC-6BCA-4C1A-A0B1-ACE0478CC47C}" srcOrd="0" destOrd="0" presId="urn:microsoft.com/office/officeart/2005/8/layout/vList2"/>
    <dgm:cxn modelId="{92BCD0B0-16CA-44A2-987C-97C41F356689}" type="presParOf" srcId="{1000FEB3-8E33-4231-AC87-D015A5BF5154}" destId="{18A8DE94-57CE-4389-8697-F86F835C6171}" srcOrd="1" destOrd="0" presId="urn:microsoft.com/office/officeart/2005/8/layout/vList2"/>
    <dgm:cxn modelId="{C6A63982-9A80-4C6C-A357-2010E0951828}" type="presParOf" srcId="{1000FEB3-8E33-4231-AC87-D015A5BF5154}" destId="{3FF35C7B-6077-452E-8A59-315656EA36F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4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FE46884-05E1-4120-A9E8-73E24B0414A2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D17E5A2D-B4EA-4330-ACF8-90A17F7FDC76}">
      <dgm:prSet cust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zh-CN" altLang="en-US">
              <a:noFill/>
            </a:rPr>
            <a:t> </a:t>
          </a:r>
        </a:p>
      </dgm:t>
    </dgm:pt>
    <dgm:pt modelId="{741FDD07-F5C7-4900-8BB3-5135E9F61B12}" type="parTrans" cxnId="{CB519DA6-73C3-4596-992D-38C32487C3B0}">
      <dgm:prSet/>
      <dgm:spPr/>
      <dgm:t>
        <a:bodyPr/>
        <a:lstStyle/>
        <a:p>
          <a:endParaRPr lang="zh-CN" altLang="en-US"/>
        </a:p>
      </dgm:t>
    </dgm:pt>
    <dgm:pt modelId="{559F980D-51FB-4741-B1AA-B1B02403709C}" type="sibTrans" cxnId="{CB519DA6-73C3-4596-992D-38C32487C3B0}">
      <dgm:prSet/>
      <dgm:spPr/>
      <dgm:t>
        <a:bodyPr/>
        <a:lstStyle/>
        <a:p>
          <a:endParaRPr lang="zh-CN" altLang="en-US"/>
        </a:p>
      </dgm:t>
    </dgm:pt>
    <dgm:pt modelId="{2B693AD1-5BE4-4660-B769-671F93ECA716}">
      <dgm:prSet custT="1"/>
      <dgm:spPr/>
      <dgm:t>
        <a:bodyPr/>
        <a:lstStyle/>
        <a:p>
          <a:pPr rtl="0"/>
          <a:r>
            <a:rPr lang="en-US" sz="3600" dirty="0" err="1" smtClean="0"/>
            <a:t>Unmagnetized</a:t>
          </a:r>
          <a:r>
            <a:rPr lang="en-US" sz="3600" dirty="0" smtClean="0"/>
            <a:t> bead used as</a:t>
          </a:r>
          <a:br>
            <a:rPr lang="en-US" sz="3600" dirty="0" smtClean="0"/>
          </a:br>
          <a:r>
            <a:rPr lang="en-US" sz="3600" dirty="0" smtClean="0"/>
            <a:t>marker, tracked by CCD camera to determine angular shift.</a:t>
          </a:r>
          <a:endParaRPr lang="zh-CN" sz="3600" dirty="0"/>
        </a:p>
      </dgm:t>
    </dgm:pt>
    <dgm:pt modelId="{02C839F1-8236-41F4-B1CD-A84D7325F8AD}" type="parTrans" cxnId="{2C3DBE5D-CE04-4B77-A61E-E59CEB7BB383}">
      <dgm:prSet/>
      <dgm:spPr/>
      <dgm:t>
        <a:bodyPr/>
        <a:lstStyle/>
        <a:p>
          <a:endParaRPr lang="zh-CN" altLang="en-US"/>
        </a:p>
      </dgm:t>
    </dgm:pt>
    <dgm:pt modelId="{9D62D823-C980-427B-AA0D-0CFD61539676}" type="sibTrans" cxnId="{2C3DBE5D-CE04-4B77-A61E-E59CEB7BB383}">
      <dgm:prSet/>
      <dgm:spPr/>
      <dgm:t>
        <a:bodyPr/>
        <a:lstStyle/>
        <a:p>
          <a:endParaRPr lang="zh-CN" altLang="en-US"/>
        </a:p>
      </dgm:t>
    </dgm:pt>
    <dgm:pt modelId="{1000FEB3-8E33-4231-AC87-D015A5BF5154}" type="pres">
      <dgm:prSet presAssocID="{DFE46884-05E1-4120-A9E8-73E24B0414A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693A43CC-6BCA-4C1A-A0B1-ACE0478CC47C}" type="pres">
      <dgm:prSet presAssocID="{D17E5A2D-B4EA-4330-ACF8-90A17F7FDC76}" presName="parentText" presStyleLbl="node1" presStyleIdx="0" presStyleCnt="2" custScaleY="98727" custLinFactNeighborX="-10" custLinFactNeighborY="-3210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8A8DE94-57CE-4389-8697-F86F835C6171}" type="pres">
      <dgm:prSet presAssocID="{559F980D-51FB-4741-B1AA-B1B02403709C}" presName="spacer" presStyleCnt="0"/>
      <dgm:spPr/>
    </dgm:pt>
    <dgm:pt modelId="{3FF35C7B-6077-452E-8A59-315656EA36F4}" type="pres">
      <dgm:prSet presAssocID="{2B693AD1-5BE4-4660-B769-671F93ECA716}" presName="parentText" presStyleLbl="node1" presStyleIdx="1" presStyleCnt="2" custScaleX="81044" custScaleY="123472" custLinFactNeighborX="-10609" custLinFactNeighborY="-63237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D53B237E-8182-476E-B5EC-4C155A2C268E}" type="presOf" srcId="{D17E5A2D-B4EA-4330-ACF8-90A17F7FDC76}" destId="{693A43CC-6BCA-4C1A-A0B1-ACE0478CC47C}" srcOrd="0" destOrd="0" presId="urn:microsoft.com/office/officeart/2005/8/layout/vList2"/>
    <dgm:cxn modelId="{4472DEFD-19DD-486F-981E-CC4264C383BB}" type="presOf" srcId="{2B693AD1-5BE4-4660-B769-671F93ECA716}" destId="{3FF35C7B-6077-452E-8A59-315656EA36F4}" srcOrd="0" destOrd="0" presId="urn:microsoft.com/office/officeart/2005/8/layout/vList2"/>
    <dgm:cxn modelId="{CB519DA6-73C3-4596-992D-38C32487C3B0}" srcId="{DFE46884-05E1-4120-A9E8-73E24B0414A2}" destId="{D17E5A2D-B4EA-4330-ACF8-90A17F7FDC76}" srcOrd="0" destOrd="0" parTransId="{741FDD07-F5C7-4900-8BB3-5135E9F61B12}" sibTransId="{559F980D-51FB-4741-B1AA-B1B02403709C}"/>
    <dgm:cxn modelId="{2C3DBE5D-CE04-4B77-A61E-E59CEB7BB383}" srcId="{DFE46884-05E1-4120-A9E8-73E24B0414A2}" destId="{2B693AD1-5BE4-4660-B769-671F93ECA716}" srcOrd="1" destOrd="0" parTransId="{02C839F1-8236-41F4-B1CD-A84D7325F8AD}" sibTransId="{9D62D823-C980-427B-AA0D-0CFD61539676}"/>
    <dgm:cxn modelId="{00D66C93-4E65-4D70-A8A8-3B247E66E577}" type="presOf" srcId="{DFE46884-05E1-4120-A9E8-73E24B0414A2}" destId="{1000FEB3-8E33-4231-AC87-D015A5BF5154}" srcOrd="0" destOrd="0" presId="urn:microsoft.com/office/officeart/2005/8/layout/vList2"/>
    <dgm:cxn modelId="{1DA62426-B238-43AA-8647-14D6DFAFB03A}" type="presParOf" srcId="{1000FEB3-8E33-4231-AC87-D015A5BF5154}" destId="{693A43CC-6BCA-4C1A-A0B1-ACE0478CC47C}" srcOrd="0" destOrd="0" presId="urn:microsoft.com/office/officeart/2005/8/layout/vList2"/>
    <dgm:cxn modelId="{92BCD0B0-16CA-44A2-987C-97C41F356689}" type="presParOf" srcId="{1000FEB3-8E33-4231-AC87-D015A5BF5154}" destId="{18A8DE94-57CE-4389-8697-F86F835C6171}" srcOrd="1" destOrd="0" presId="urn:microsoft.com/office/officeart/2005/8/layout/vList2"/>
    <dgm:cxn modelId="{C6A63982-9A80-4C6C-A357-2010E0951828}" type="presParOf" srcId="{1000FEB3-8E33-4231-AC87-D015A5BF5154}" destId="{3FF35C7B-6077-452E-8A59-315656EA36F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D20BB7A-3235-4F72-AC9B-0B2A82F411ED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54DBEFEB-64A5-4230-926F-D5B83F7295A4}">
          <dgm:prSet custT="1"/>
          <dgm:spPr/>
          <dgm:t>
            <a:bodyPr/>
            <a:lstStyle/>
            <a:p>
              <a:pPr rtl="0"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l-GR" sz="3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l-GR" sz="3600">
                            <a:latin typeface="Cambria Math"/>
                          </a:rPr>
                          <m:t>𝜏</m:t>
                        </m:r>
                      </m:e>
                      <m:sub>
                        <m:r>
                          <a:rPr lang="en-US" sz="3600">
                            <a:latin typeface="Cambria Math"/>
                          </a:rPr>
                          <m:t>𝐷𝑁𝐴</m:t>
                        </m:r>
                      </m:sub>
                    </m:sSub>
                    <m:r>
                      <a:rPr lang="en-US" sz="360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>
                            <a:latin typeface="Cambria Math"/>
                          </a:rPr>
                          <m:t>−</m:t>
                        </m:r>
                        <m:r>
                          <a:rPr lang="en-US" sz="360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sz="3600">
                            <a:latin typeface="Cambria Math"/>
                          </a:rPr>
                          <m:t>𝑟𝑜𝑡</m:t>
                        </m:r>
                      </m:sub>
                    </m:sSub>
                    <m:d>
                      <m:dPr>
                        <m:begChr m:val="⟨"/>
                        <m:endChr m:val="⟩"/>
                        <m:ctrlPr>
                          <a:rPr lang="en-US" sz="3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600">
                            <a:latin typeface="Cambria Math"/>
                          </a:rPr>
                          <m:t>𝜃</m:t>
                        </m:r>
                        <m:r>
                          <a:rPr lang="en-US" sz="360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600">
                                <a:latin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sz="360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m:oMathPara>
              </a14:m>
              <a:endParaRPr lang="zh-CN" sz="3600" dirty="0"/>
            </a:p>
          </dgm:t>
        </dgm:pt>
      </mc:Choice>
      <mc:Fallback xmlns="">
        <dgm:pt modelId="{54DBEFEB-64A5-4230-926F-D5B83F7295A4}">
          <dgm:prSet custT="1"/>
          <dgm:spPr/>
          <dgm:t>
            <a:bodyPr/>
            <a:lstStyle/>
            <a:p>
              <a:pPr rtl="0"/>
              <a:r>
                <a:rPr lang="el-GR" sz="3600" i="0">
                  <a:latin typeface="Cambria Math"/>
                </a:rPr>
                <a:t>𝜏</a:t>
              </a:r>
              <a:r>
                <a:rPr lang="el-GR" sz="3600" i="0" smtClean="0">
                  <a:latin typeface="Cambria Math"/>
                </a:rPr>
                <a:t>_</a:t>
              </a:r>
              <a:r>
                <a:rPr lang="en-US" sz="3600" i="0">
                  <a:latin typeface="Cambria Math"/>
                </a:rPr>
                <a:t>𝐷𝑁𝐴=</a:t>
              </a:r>
              <a:r>
                <a:rPr lang="en-US" altLang="zh-CN" sz="3600" i="0">
                  <a:latin typeface="Cambria Math"/>
                </a:rPr>
                <a:t>〖</a:t>
              </a:r>
              <a:r>
                <a:rPr lang="en-US" sz="3600" i="0">
                  <a:latin typeface="Cambria Math"/>
                </a:rPr>
                <a:t>−𝑘〗_𝑟𝑜𝑡 </a:t>
              </a:r>
              <a:r>
                <a:rPr lang="en-US" altLang="zh-CN" sz="3600" i="0">
                  <a:latin typeface="Cambria Math"/>
                </a:rPr>
                <a:t>⟨</a:t>
              </a:r>
              <a:r>
                <a:rPr lang="en-US" sz="3600" i="0">
                  <a:latin typeface="Cambria Math"/>
                </a:rPr>
                <a:t>𝜃−𝜃_0 ⟩</a:t>
              </a:r>
              <a:endParaRPr lang="zh-CN" sz="3600" dirty="0"/>
            </a:p>
          </dgm:t>
        </dgm:pt>
      </mc:Fallback>
    </mc:AlternateContent>
    <dgm:pt modelId="{EE1843CE-5901-4A27-B6D9-9281510DC510}" type="parTrans" cxnId="{7871BEFE-AE88-45BA-85E7-B0A6DAA4E529}">
      <dgm:prSet/>
      <dgm:spPr/>
      <dgm:t>
        <a:bodyPr/>
        <a:lstStyle/>
        <a:p>
          <a:endParaRPr lang="zh-CN" altLang="en-US"/>
        </a:p>
      </dgm:t>
    </dgm:pt>
    <dgm:pt modelId="{40F70DB3-A679-431F-97EC-3C360BC2897D}" type="sibTrans" cxnId="{7871BEFE-AE88-45BA-85E7-B0A6DAA4E529}">
      <dgm:prSet/>
      <dgm:spPr/>
      <dgm:t>
        <a:bodyPr/>
        <a:lstStyle/>
        <a:p>
          <a:endParaRPr lang="zh-CN" alt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DF702C5F-9334-4C7A-BA94-45DFB1E74E06}">
          <dgm:prSet custT="1"/>
          <dgm:spPr/>
          <dgm:t>
            <a:bodyPr/>
            <a:lstStyle/>
            <a:p>
              <a:pPr rtl="0"/>
              <a:r>
                <a:rPr lang="en-US" sz="3600" dirty="0" smtClean="0"/>
                <a:t>High angular resolution (~0.1°)  in </a:t>
              </a:r>
              <a14:m>
                <m:oMath xmlns:m="http://schemas.openxmlformats.org/officeDocument/2006/math">
                  <m:sSub>
                    <m:sSubPr>
                      <m:ctrlPr>
                        <a:rPr lang="el-GR" sz="3600" i="1">
                          <a:latin typeface="Cambria Math"/>
                        </a:rPr>
                      </m:ctrlPr>
                    </m:sSubPr>
                    <m:e>
                      <m:r>
                        <a:rPr lang="el-GR" sz="3600">
                          <a:latin typeface="Cambria Math"/>
                        </a:rPr>
                        <m:t>𝜏</m:t>
                      </m:r>
                    </m:e>
                    <m:sub>
                      <m:r>
                        <a:rPr lang="en-US" sz="3600">
                          <a:latin typeface="Cambria Math"/>
                        </a:rPr>
                        <m:t>𝐷𝑁𝐴</m:t>
                      </m:r>
                    </m:sub>
                  </m:sSub>
                </m:oMath>
              </a14:m>
              <a:r>
                <a:rPr lang="en-US" sz="3600" dirty="0"/>
                <a:t> measurement due </a:t>
              </a:r>
              <a:r>
                <a:rPr lang="en-US" sz="3600" dirty="0" smtClean="0"/>
                <a:t>to </a:t>
              </a:r>
              <a:r>
                <a:rPr lang="en-US" sz="3600" dirty="0"/>
                <a:t>low </a:t>
              </a:r>
              <a:r>
                <a:rPr lang="en-US" sz="3600" dirty="0" smtClean="0"/>
                <a:t>angular trap stiffness</a:t>
              </a:r>
              <a:r>
                <a:rPr lang="en-US" sz="3600" dirty="0"/>
                <a:t>.</a:t>
              </a:r>
              <a:endParaRPr lang="zh-CN" sz="3600" dirty="0"/>
            </a:p>
          </dgm:t>
        </dgm:pt>
      </mc:Choice>
      <mc:Fallback xmlns="">
        <dgm:pt modelId="{DF702C5F-9334-4C7A-BA94-45DFB1E74E06}">
          <dgm:prSet custT="1"/>
          <dgm:spPr/>
          <dgm:t>
            <a:bodyPr/>
            <a:lstStyle/>
            <a:p>
              <a:pPr rtl="0"/>
              <a:r>
                <a:rPr lang="en-US" sz="3600" dirty="0" smtClean="0"/>
                <a:t>High angular resolution (~0.1°)  in </a:t>
              </a:r>
              <a:r>
                <a:rPr lang="el-GR" sz="3600" i="0">
                  <a:latin typeface="Cambria Math"/>
                </a:rPr>
                <a:t>𝜏_</a:t>
              </a:r>
              <a:r>
                <a:rPr lang="en-US" sz="3600" i="0">
                  <a:latin typeface="Cambria Math"/>
                </a:rPr>
                <a:t>𝐷𝑁𝐴</a:t>
              </a:r>
              <a:r>
                <a:rPr lang="en-US" sz="3600" dirty="0"/>
                <a:t> measurement due </a:t>
              </a:r>
              <a:r>
                <a:rPr lang="en-US" sz="3600" dirty="0" smtClean="0"/>
                <a:t>to </a:t>
              </a:r>
              <a:r>
                <a:rPr lang="en-US" sz="3600" dirty="0"/>
                <a:t>low </a:t>
              </a:r>
              <a:r>
                <a:rPr lang="en-US" sz="3600" dirty="0" smtClean="0"/>
                <a:t>angular trap stiffness</a:t>
              </a:r>
              <a:r>
                <a:rPr lang="en-US" sz="3600" dirty="0"/>
                <a:t>.</a:t>
              </a:r>
              <a:endParaRPr lang="zh-CN" sz="3600" dirty="0"/>
            </a:p>
          </dgm:t>
        </dgm:pt>
      </mc:Fallback>
    </mc:AlternateContent>
    <dgm:pt modelId="{5B8D75E1-0430-4574-8765-F7FFE371D801}" type="parTrans" cxnId="{05F45123-7944-4DBE-B8B3-2C7AA6FFBDCE}">
      <dgm:prSet/>
      <dgm:spPr/>
      <dgm:t>
        <a:bodyPr/>
        <a:lstStyle/>
        <a:p>
          <a:endParaRPr lang="zh-CN" altLang="en-US"/>
        </a:p>
      </dgm:t>
    </dgm:pt>
    <dgm:pt modelId="{161BAA56-D566-487C-8914-619815E87CD6}" type="sibTrans" cxnId="{05F45123-7944-4DBE-B8B3-2C7AA6FFBDCE}">
      <dgm:prSet/>
      <dgm:spPr/>
      <dgm:t>
        <a:bodyPr/>
        <a:lstStyle/>
        <a:p>
          <a:endParaRPr lang="zh-CN" alt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8FEAF2C0-E0F7-44C6-B75F-065F92BCDACC}">
          <dgm:prSet custT="1"/>
          <dgm:spPr/>
          <dgm:t>
            <a:bodyPr/>
            <a:lstStyle/>
            <a:p>
              <a:pPr rtl="0"/>
              <a:r>
                <a:rPr lang="en-US" sz="3600" dirty="0" smtClean="0"/>
                <a:t>Such precision is useful</a:t>
              </a:r>
              <a:br>
                <a:rPr lang="en-US" sz="3600" dirty="0" smtClean="0"/>
              </a:br>
              <a:r>
                <a:rPr lang="en-US" sz="3600" dirty="0" smtClean="0"/>
                <a:t>for measuring small </a:t>
              </a:r>
              <a14:m>
                <m:oMath xmlns:m="http://schemas.openxmlformats.org/officeDocument/2006/math">
                  <m:r>
                    <a:rPr lang="el-GR" sz="3600">
                      <a:latin typeface="Cambria Math"/>
                    </a:rPr>
                    <m:t>𝜏</m:t>
                  </m:r>
                </m:oMath>
              </a14:m>
              <a:r>
                <a:rPr lang="en-US" sz="3600" dirty="0"/>
                <a:t> effects</a:t>
              </a:r>
              <a:endParaRPr lang="zh-CN" sz="3600" dirty="0"/>
            </a:p>
          </dgm:t>
        </dgm:pt>
      </mc:Choice>
      <mc:Fallback xmlns="">
        <dgm:pt modelId="{8FEAF2C0-E0F7-44C6-B75F-065F92BCDACC}">
          <dgm:prSet custT="1"/>
          <dgm:spPr/>
          <dgm:t>
            <a:bodyPr/>
            <a:lstStyle/>
            <a:p>
              <a:pPr rtl="0"/>
              <a:r>
                <a:rPr lang="en-US" sz="3600" dirty="0" smtClean="0"/>
                <a:t>Such precision is useful</a:t>
              </a:r>
              <a:br>
                <a:rPr lang="en-US" sz="3600" dirty="0" smtClean="0"/>
              </a:br>
              <a:r>
                <a:rPr lang="en-US" sz="3600" dirty="0" smtClean="0"/>
                <a:t>for measuring small </a:t>
              </a:r>
              <a:r>
                <a:rPr lang="el-GR" sz="3600" i="0">
                  <a:latin typeface="Cambria Math"/>
                </a:rPr>
                <a:t>𝜏</a:t>
              </a:r>
              <a:r>
                <a:rPr lang="en-US" sz="3600" dirty="0"/>
                <a:t> effects</a:t>
              </a:r>
              <a:endParaRPr lang="zh-CN" sz="3600" dirty="0"/>
            </a:p>
          </dgm:t>
        </dgm:pt>
      </mc:Fallback>
    </mc:AlternateContent>
    <dgm:pt modelId="{0BB76D26-99CF-49BA-992D-6F9B48AE64AC}" type="parTrans" cxnId="{23042346-34B2-4704-8A67-806A67499426}">
      <dgm:prSet/>
      <dgm:spPr/>
      <dgm:t>
        <a:bodyPr/>
        <a:lstStyle/>
        <a:p>
          <a:endParaRPr lang="zh-CN" altLang="en-US"/>
        </a:p>
      </dgm:t>
    </dgm:pt>
    <dgm:pt modelId="{3B918849-16A2-4C82-9AE3-527BC654DDEC}" type="sibTrans" cxnId="{23042346-34B2-4704-8A67-806A67499426}">
      <dgm:prSet/>
      <dgm:spPr/>
      <dgm:t>
        <a:bodyPr/>
        <a:lstStyle/>
        <a:p>
          <a:endParaRPr lang="zh-CN" altLang="en-US"/>
        </a:p>
      </dgm:t>
    </dgm:pt>
    <dgm:pt modelId="{1BD6D6DE-87B6-4B5D-8214-BA5F858F4248}" type="pres">
      <dgm:prSet presAssocID="{CD20BB7A-3235-4F72-AC9B-0B2A82F411E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2ACFEDFF-5F6A-4C25-91D3-817E74E1973A}" type="pres">
      <dgm:prSet presAssocID="{54DBEFEB-64A5-4230-926F-D5B83F7295A4}" presName="parentText" presStyleLbl="node1" presStyleIdx="0" presStyleCnt="3" custScaleY="36363" custLinFactY="-60250" custLinFactNeighborX="-112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24583D5-0873-41A5-8426-C3530E88C725}" type="pres">
      <dgm:prSet presAssocID="{40F70DB3-A679-431F-97EC-3C360BC2897D}" presName="spacer" presStyleCnt="0"/>
      <dgm:spPr/>
      <dgm:t>
        <a:bodyPr/>
        <a:lstStyle/>
        <a:p>
          <a:endParaRPr lang="zh-CN" altLang="en-US"/>
        </a:p>
      </dgm:t>
    </dgm:pt>
    <dgm:pt modelId="{356547A8-730A-4DC7-BB62-7FD813D0B1E8}" type="pres">
      <dgm:prSet presAssocID="{DF702C5F-9334-4C7A-BA94-45DFB1E74E06}" presName="parentText" presStyleLbl="node1" presStyleIdx="1" presStyleCnt="3" custLinFactNeighborX="-1120" custLinFactNeighborY="-6594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5975C49-8572-4BE2-870C-5419D473BA6D}" type="pres">
      <dgm:prSet presAssocID="{161BAA56-D566-487C-8914-619815E87CD6}" presName="spacer" presStyleCnt="0"/>
      <dgm:spPr/>
      <dgm:t>
        <a:bodyPr/>
        <a:lstStyle/>
        <a:p>
          <a:endParaRPr lang="zh-CN" altLang="en-US"/>
        </a:p>
      </dgm:t>
    </dgm:pt>
    <dgm:pt modelId="{AF5FBD15-4D2E-48C6-852E-11BA0744ECFA}" type="pres">
      <dgm:prSet presAssocID="{8FEAF2C0-E0F7-44C6-B75F-065F92BCDACC}" presName="parentText" presStyleLbl="node1" presStyleIdx="2" presStyleCnt="3" custScaleX="42275" custLinFactNeighborX="-27641" custLinFactNeighborY="-3309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05F45123-7944-4DBE-B8B3-2C7AA6FFBDCE}" srcId="{CD20BB7A-3235-4F72-AC9B-0B2A82F411ED}" destId="{DF702C5F-9334-4C7A-BA94-45DFB1E74E06}" srcOrd="1" destOrd="0" parTransId="{5B8D75E1-0430-4574-8765-F7FFE371D801}" sibTransId="{161BAA56-D566-487C-8914-619815E87CD6}"/>
    <dgm:cxn modelId="{7871BEFE-AE88-45BA-85E7-B0A6DAA4E529}" srcId="{CD20BB7A-3235-4F72-AC9B-0B2A82F411ED}" destId="{54DBEFEB-64A5-4230-926F-D5B83F7295A4}" srcOrd="0" destOrd="0" parTransId="{EE1843CE-5901-4A27-B6D9-9281510DC510}" sibTransId="{40F70DB3-A679-431F-97EC-3C360BC2897D}"/>
    <dgm:cxn modelId="{C9B85D5D-67E7-45FC-AA8E-8593EEA5DD12}" type="presOf" srcId="{CD20BB7A-3235-4F72-AC9B-0B2A82F411ED}" destId="{1BD6D6DE-87B6-4B5D-8214-BA5F858F4248}" srcOrd="0" destOrd="0" presId="urn:microsoft.com/office/officeart/2005/8/layout/vList2"/>
    <dgm:cxn modelId="{74AE9FAC-8E3D-4827-84D2-1D9607B25CA8}" type="presOf" srcId="{8FEAF2C0-E0F7-44C6-B75F-065F92BCDACC}" destId="{AF5FBD15-4D2E-48C6-852E-11BA0744ECFA}" srcOrd="0" destOrd="0" presId="urn:microsoft.com/office/officeart/2005/8/layout/vList2"/>
    <dgm:cxn modelId="{B942BAB7-384C-4518-B442-C8A2C2799337}" type="presOf" srcId="{DF702C5F-9334-4C7A-BA94-45DFB1E74E06}" destId="{356547A8-730A-4DC7-BB62-7FD813D0B1E8}" srcOrd="0" destOrd="0" presId="urn:microsoft.com/office/officeart/2005/8/layout/vList2"/>
    <dgm:cxn modelId="{621DED77-060D-463E-97DA-5D19B906702D}" type="presOf" srcId="{54DBEFEB-64A5-4230-926F-D5B83F7295A4}" destId="{2ACFEDFF-5F6A-4C25-91D3-817E74E1973A}" srcOrd="0" destOrd="0" presId="urn:microsoft.com/office/officeart/2005/8/layout/vList2"/>
    <dgm:cxn modelId="{23042346-34B2-4704-8A67-806A67499426}" srcId="{CD20BB7A-3235-4F72-AC9B-0B2A82F411ED}" destId="{8FEAF2C0-E0F7-44C6-B75F-065F92BCDACC}" srcOrd="2" destOrd="0" parTransId="{0BB76D26-99CF-49BA-992D-6F9B48AE64AC}" sibTransId="{3B918849-16A2-4C82-9AE3-527BC654DDEC}"/>
    <dgm:cxn modelId="{F81F19F3-CEDC-433A-BE61-7AA8EDD0C2F4}" type="presParOf" srcId="{1BD6D6DE-87B6-4B5D-8214-BA5F858F4248}" destId="{2ACFEDFF-5F6A-4C25-91D3-817E74E1973A}" srcOrd="0" destOrd="0" presId="urn:microsoft.com/office/officeart/2005/8/layout/vList2"/>
    <dgm:cxn modelId="{E89C0FC1-E54A-45F9-A221-219DA392A964}" type="presParOf" srcId="{1BD6D6DE-87B6-4B5D-8214-BA5F858F4248}" destId="{624583D5-0873-41A5-8426-C3530E88C725}" srcOrd="1" destOrd="0" presId="urn:microsoft.com/office/officeart/2005/8/layout/vList2"/>
    <dgm:cxn modelId="{B0678DF5-9B5F-4B57-A61A-E8425871418D}" type="presParOf" srcId="{1BD6D6DE-87B6-4B5D-8214-BA5F858F4248}" destId="{356547A8-730A-4DC7-BB62-7FD813D0B1E8}" srcOrd="2" destOrd="0" presId="urn:microsoft.com/office/officeart/2005/8/layout/vList2"/>
    <dgm:cxn modelId="{0A1CEB12-7A91-4730-A101-4045AC2D6543}" type="presParOf" srcId="{1BD6D6DE-87B6-4B5D-8214-BA5F858F4248}" destId="{A5975C49-8572-4BE2-870C-5419D473BA6D}" srcOrd="3" destOrd="0" presId="urn:microsoft.com/office/officeart/2005/8/layout/vList2"/>
    <dgm:cxn modelId="{A2131E46-D52F-4A37-843F-CC0CB4A14A1C}" type="presParOf" srcId="{1BD6D6DE-87B6-4B5D-8214-BA5F858F4248}" destId="{AF5FBD15-4D2E-48C6-852E-11BA0744ECF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D20BB7A-3235-4F72-AC9B-0B2A82F411ED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54DBEFEB-64A5-4230-926F-D5B83F7295A4}">
      <dgm:prSet cust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zh-CN" altLang="en-US">
              <a:noFill/>
            </a:rPr>
            <a:t> </a:t>
          </a:r>
        </a:p>
      </dgm:t>
    </dgm:pt>
    <dgm:pt modelId="{EE1843CE-5901-4A27-B6D9-9281510DC510}" type="parTrans" cxnId="{7871BEFE-AE88-45BA-85E7-B0A6DAA4E529}">
      <dgm:prSet/>
      <dgm:spPr/>
      <dgm:t>
        <a:bodyPr/>
        <a:lstStyle/>
        <a:p>
          <a:endParaRPr lang="zh-CN" altLang="en-US"/>
        </a:p>
      </dgm:t>
    </dgm:pt>
    <dgm:pt modelId="{40F70DB3-A679-431F-97EC-3C360BC2897D}" type="sibTrans" cxnId="{7871BEFE-AE88-45BA-85E7-B0A6DAA4E529}">
      <dgm:prSet/>
      <dgm:spPr/>
      <dgm:t>
        <a:bodyPr/>
        <a:lstStyle/>
        <a:p>
          <a:endParaRPr lang="zh-CN" altLang="en-US"/>
        </a:p>
      </dgm:t>
    </dgm:pt>
    <dgm:pt modelId="{DF702C5F-9334-4C7A-BA94-45DFB1E74E06}">
      <dgm:prSet custT="1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zh-CN" altLang="en-US">
              <a:noFill/>
            </a:rPr>
            <a:t> </a:t>
          </a:r>
        </a:p>
      </dgm:t>
    </dgm:pt>
    <dgm:pt modelId="{5B8D75E1-0430-4574-8765-F7FFE371D801}" type="parTrans" cxnId="{05F45123-7944-4DBE-B8B3-2C7AA6FFBDCE}">
      <dgm:prSet/>
      <dgm:spPr/>
      <dgm:t>
        <a:bodyPr/>
        <a:lstStyle/>
        <a:p>
          <a:endParaRPr lang="zh-CN" altLang="en-US"/>
        </a:p>
      </dgm:t>
    </dgm:pt>
    <dgm:pt modelId="{161BAA56-D566-487C-8914-619815E87CD6}" type="sibTrans" cxnId="{05F45123-7944-4DBE-B8B3-2C7AA6FFBDCE}">
      <dgm:prSet/>
      <dgm:spPr/>
      <dgm:t>
        <a:bodyPr/>
        <a:lstStyle/>
        <a:p>
          <a:endParaRPr lang="zh-CN" altLang="en-US"/>
        </a:p>
      </dgm:t>
    </dgm:pt>
    <dgm:pt modelId="{8FEAF2C0-E0F7-44C6-B75F-065F92BCDACC}">
      <dgm:prSet custT="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zh-CN" altLang="en-US">
              <a:noFill/>
            </a:rPr>
            <a:t> </a:t>
          </a:r>
        </a:p>
      </dgm:t>
    </dgm:pt>
    <dgm:pt modelId="{0BB76D26-99CF-49BA-992D-6F9B48AE64AC}" type="parTrans" cxnId="{23042346-34B2-4704-8A67-806A67499426}">
      <dgm:prSet/>
      <dgm:spPr/>
      <dgm:t>
        <a:bodyPr/>
        <a:lstStyle/>
        <a:p>
          <a:endParaRPr lang="zh-CN" altLang="en-US"/>
        </a:p>
      </dgm:t>
    </dgm:pt>
    <dgm:pt modelId="{3B918849-16A2-4C82-9AE3-527BC654DDEC}" type="sibTrans" cxnId="{23042346-34B2-4704-8A67-806A67499426}">
      <dgm:prSet/>
      <dgm:spPr/>
      <dgm:t>
        <a:bodyPr/>
        <a:lstStyle/>
        <a:p>
          <a:endParaRPr lang="zh-CN" altLang="en-US"/>
        </a:p>
      </dgm:t>
    </dgm:pt>
    <dgm:pt modelId="{1BD6D6DE-87B6-4B5D-8214-BA5F858F4248}" type="pres">
      <dgm:prSet presAssocID="{CD20BB7A-3235-4F72-AC9B-0B2A82F411E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2ACFEDFF-5F6A-4C25-91D3-817E74E1973A}" type="pres">
      <dgm:prSet presAssocID="{54DBEFEB-64A5-4230-926F-D5B83F7295A4}" presName="parentText" presStyleLbl="node1" presStyleIdx="0" presStyleCnt="3" custScaleY="36363" custLinFactY="-60250" custLinFactNeighborX="-112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24583D5-0873-41A5-8426-C3530E88C725}" type="pres">
      <dgm:prSet presAssocID="{40F70DB3-A679-431F-97EC-3C360BC2897D}" presName="spacer" presStyleCnt="0"/>
      <dgm:spPr/>
      <dgm:t>
        <a:bodyPr/>
        <a:lstStyle/>
        <a:p>
          <a:endParaRPr lang="zh-CN" altLang="en-US"/>
        </a:p>
      </dgm:t>
    </dgm:pt>
    <dgm:pt modelId="{356547A8-730A-4DC7-BB62-7FD813D0B1E8}" type="pres">
      <dgm:prSet presAssocID="{DF702C5F-9334-4C7A-BA94-45DFB1E74E06}" presName="parentText" presStyleLbl="node1" presStyleIdx="1" presStyleCnt="3" custLinFactNeighborX="-1120" custLinFactNeighborY="-6594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5975C49-8572-4BE2-870C-5419D473BA6D}" type="pres">
      <dgm:prSet presAssocID="{161BAA56-D566-487C-8914-619815E87CD6}" presName="spacer" presStyleCnt="0"/>
      <dgm:spPr/>
      <dgm:t>
        <a:bodyPr/>
        <a:lstStyle/>
        <a:p>
          <a:endParaRPr lang="zh-CN" altLang="en-US"/>
        </a:p>
      </dgm:t>
    </dgm:pt>
    <dgm:pt modelId="{AF5FBD15-4D2E-48C6-852E-11BA0744ECFA}" type="pres">
      <dgm:prSet presAssocID="{8FEAF2C0-E0F7-44C6-B75F-065F92BCDACC}" presName="parentText" presStyleLbl="node1" presStyleIdx="2" presStyleCnt="3" custScaleX="42275" custLinFactNeighborX="-27641" custLinFactNeighborY="-3309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05F45123-7944-4DBE-B8B3-2C7AA6FFBDCE}" srcId="{CD20BB7A-3235-4F72-AC9B-0B2A82F411ED}" destId="{DF702C5F-9334-4C7A-BA94-45DFB1E74E06}" srcOrd="1" destOrd="0" parTransId="{5B8D75E1-0430-4574-8765-F7FFE371D801}" sibTransId="{161BAA56-D566-487C-8914-619815E87CD6}"/>
    <dgm:cxn modelId="{7871BEFE-AE88-45BA-85E7-B0A6DAA4E529}" srcId="{CD20BB7A-3235-4F72-AC9B-0B2A82F411ED}" destId="{54DBEFEB-64A5-4230-926F-D5B83F7295A4}" srcOrd="0" destOrd="0" parTransId="{EE1843CE-5901-4A27-B6D9-9281510DC510}" sibTransId="{40F70DB3-A679-431F-97EC-3C360BC2897D}"/>
    <dgm:cxn modelId="{C9B85D5D-67E7-45FC-AA8E-8593EEA5DD12}" type="presOf" srcId="{CD20BB7A-3235-4F72-AC9B-0B2A82F411ED}" destId="{1BD6D6DE-87B6-4B5D-8214-BA5F858F4248}" srcOrd="0" destOrd="0" presId="urn:microsoft.com/office/officeart/2005/8/layout/vList2"/>
    <dgm:cxn modelId="{74AE9FAC-8E3D-4827-84D2-1D9607B25CA8}" type="presOf" srcId="{8FEAF2C0-E0F7-44C6-B75F-065F92BCDACC}" destId="{AF5FBD15-4D2E-48C6-852E-11BA0744ECFA}" srcOrd="0" destOrd="0" presId="urn:microsoft.com/office/officeart/2005/8/layout/vList2"/>
    <dgm:cxn modelId="{B942BAB7-384C-4518-B442-C8A2C2799337}" type="presOf" srcId="{DF702C5F-9334-4C7A-BA94-45DFB1E74E06}" destId="{356547A8-730A-4DC7-BB62-7FD813D0B1E8}" srcOrd="0" destOrd="0" presId="urn:microsoft.com/office/officeart/2005/8/layout/vList2"/>
    <dgm:cxn modelId="{621DED77-060D-463E-97DA-5D19B906702D}" type="presOf" srcId="{54DBEFEB-64A5-4230-926F-D5B83F7295A4}" destId="{2ACFEDFF-5F6A-4C25-91D3-817E74E1973A}" srcOrd="0" destOrd="0" presId="urn:microsoft.com/office/officeart/2005/8/layout/vList2"/>
    <dgm:cxn modelId="{23042346-34B2-4704-8A67-806A67499426}" srcId="{CD20BB7A-3235-4F72-AC9B-0B2A82F411ED}" destId="{8FEAF2C0-E0F7-44C6-B75F-065F92BCDACC}" srcOrd="2" destOrd="0" parTransId="{0BB76D26-99CF-49BA-992D-6F9B48AE64AC}" sibTransId="{3B918849-16A2-4C82-9AE3-527BC654DDEC}"/>
    <dgm:cxn modelId="{F81F19F3-CEDC-433A-BE61-7AA8EDD0C2F4}" type="presParOf" srcId="{1BD6D6DE-87B6-4B5D-8214-BA5F858F4248}" destId="{2ACFEDFF-5F6A-4C25-91D3-817E74E1973A}" srcOrd="0" destOrd="0" presId="urn:microsoft.com/office/officeart/2005/8/layout/vList2"/>
    <dgm:cxn modelId="{E89C0FC1-E54A-45F9-A221-219DA392A964}" type="presParOf" srcId="{1BD6D6DE-87B6-4B5D-8214-BA5F858F4248}" destId="{624583D5-0873-41A5-8426-C3530E88C725}" srcOrd="1" destOrd="0" presId="urn:microsoft.com/office/officeart/2005/8/layout/vList2"/>
    <dgm:cxn modelId="{B0678DF5-9B5F-4B57-A61A-E8425871418D}" type="presParOf" srcId="{1BD6D6DE-87B6-4B5D-8214-BA5F858F4248}" destId="{356547A8-730A-4DC7-BB62-7FD813D0B1E8}" srcOrd="2" destOrd="0" presId="urn:microsoft.com/office/officeart/2005/8/layout/vList2"/>
    <dgm:cxn modelId="{0A1CEB12-7A91-4730-A101-4045AC2D6543}" type="presParOf" srcId="{1BD6D6DE-87B6-4B5D-8214-BA5F858F4248}" destId="{A5975C49-8572-4BE2-870C-5419D473BA6D}" srcOrd="3" destOrd="0" presId="urn:microsoft.com/office/officeart/2005/8/layout/vList2"/>
    <dgm:cxn modelId="{A2131E46-D52F-4A37-843F-CC0CB4A14A1C}" type="presParOf" srcId="{1BD6D6DE-87B6-4B5D-8214-BA5F858F4248}" destId="{AF5FBD15-4D2E-48C6-852E-11BA0744ECF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4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F3D8CA-2F8E-4F60-83FD-46808339D9DB}">
      <dsp:nvSpPr>
        <dsp:cNvPr id="0" name=""/>
        <dsp:cNvSpPr/>
      </dsp:nvSpPr>
      <dsp:spPr>
        <a:xfrm>
          <a:off x="0" y="38922"/>
          <a:ext cx="8024115" cy="214112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Strand of DNA linked to magnetic </a:t>
          </a:r>
          <a:br>
            <a:rPr lang="en-US" sz="3600" kern="1200" dirty="0" smtClean="0"/>
          </a:br>
          <a:r>
            <a:rPr lang="en-US" sz="3600" kern="1200" dirty="0" smtClean="0"/>
            <a:t>bead, which is pulled upward by</a:t>
          </a:r>
          <a:br>
            <a:rPr lang="en-US" sz="3600" kern="1200" dirty="0" smtClean="0"/>
          </a:br>
          <a:r>
            <a:rPr lang="en-US" sz="3600" kern="1200" dirty="0" smtClean="0"/>
            <a:t>a large permanent magnet.</a:t>
          </a:r>
          <a:endParaRPr lang="zh-CN" sz="3600" kern="1200" dirty="0"/>
        </a:p>
      </dsp:txBody>
      <dsp:txXfrm>
        <a:off x="104521" y="143443"/>
        <a:ext cx="7815073" cy="1932087"/>
      </dsp:txXfrm>
    </dsp:sp>
    <dsp:sp modelId="{A96E3030-4B69-455C-8B9B-EEA6E6589A27}">
      <dsp:nvSpPr>
        <dsp:cNvPr id="0" name=""/>
        <dsp:cNvSpPr/>
      </dsp:nvSpPr>
      <dsp:spPr>
        <a:xfrm>
          <a:off x="0" y="2154372"/>
          <a:ext cx="8024115" cy="16377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smtClean="0"/>
            <a:t>Small secondary magnet can provide torque on magnetic bead.</a:t>
          </a:r>
          <a:br>
            <a:rPr lang="en-US" sz="3600" kern="1200" smtClean="0"/>
          </a:br>
          <a:r>
            <a:rPr lang="en-US" sz="3600" kern="1200" smtClean="0"/>
            <a:t>Acts as a low-stiffness angular trap.</a:t>
          </a:r>
          <a:endParaRPr lang="zh-CN" sz="3600" kern="1200" dirty="0"/>
        </a:p>
      </dsp:txBody>
      <dsp:txXfrm>
        <a:off x="79947" y="2234319"/>
        <a:ext cx="7864221" cy="14778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B44D96-DB2B-4835-9DB3-E3CDE893D4E9}">
      <dsp:nvSpPr>
        <dsp:cNvPr id="0" name=""/>
        <dsp:cNvSpPr/>
      </dsp:nvSpPr>
      <dsp:spPr>
        <a:xfrm>
          <a:off x="0" y="685"/>
          <a:ext cx="8134140" cy="236962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Winding DNA causes it to produce a restoring torque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l-GR" sz="3600" i="1" kern="1200">
                      <a:latin typeface="Cambria Math"/>
                    </a:rPr>
                  </m:ctrlPr>
                </m:sSubPr>
                <m:e>
                  <m:r>
                    <a:rPr lang="el-GR" sz="3600" i="1" kern="1200">
                      <a:latin typeface="Cambria Math"/>
                    </a:rPr>
                    <m:t>𝜏</m:t>
                  </m:r>
                </m:e>
                <m:sub>
                  <m:r>
                    <a:rPr lang="en-US" sz="3600" i="1" kern="1200">
                      <a:latin typeface="Cambria Math"/>
                    </a:rPr>
                    <m:t>𝐷𝑁𝐴</m:t>
                  </m:r>
                </m:sub>
              </m:sSub>
            </m:oMath>
          </a14:m>
          <a:r>
            <a:rPr lang="en-US" sz="3600" kern="1200" dirty="0"/>
            <a:t>, opposed by the</a:t>
          </a:r>
          <a:r>
            <a:rPr lang="en-US" sz="3600" kern="1200" dirty="0" smtClean="0"/>
            <a:t>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l-GR" sz="3600" i="1" kern="1200">
                      <a:latin typeface="Cambria Math"/>
                    </a:rPr>
                  </m:ctrlPr>
                </m:sSubPr>
                <m:e>
                  <m:r>
                    <a:rPr lang="el-GR" sz="3600" i="1" kern="1200">
                      <a:latin typeface="Cambria Math"/>
                    </a:rPr>
                    <m:t>𝜏</m:t>
                  </m:r>
                </m:e>
                <m:sub>
                  <m:r>
                    <a:rPr lang="en-US" sz="3600" i="1" kern="1200">
                      <a:latin typeface="Cambria Math"/>
                    </a:rPr>
                    <m:t>𝐵</m:t>
                  </m:r>
                </m:sub>
              </m:sSub>
            </m:oMath>
          </a14:m>
          <a:r>
            <a:rPr lang="en-US" sz="3600" kern="1200" dirty="0"/>
            <a:t> due to the small magnet.</a:t>
          </a:r>
          <a:br>
            <a:rPr lang="en-US" sz="3600" kern="1200" dirty="0"/>
          </a:br>
          <a:endParaRPr lang="zh-CN" sz="3600" kern="1200" dirty="0"/>
        </a:p>
      </dsp:txBody>
      <dsp:txXfrm>
        <a:off x="115676" y="116361"/>
        <a:ext cx="7902788" cy="2138272"/>
      </dsp:txXfrm>
    </dsp:sp>
    <dsp:sp modelId="{29D7C3DF-2A2D-48FF-B4B5-7F2291E669BE}">
      <dsp:nvSpPr>
        <dsp:cNvPr id="0" name=""/>
        <dsp:cNvSpPr/>
      </dsp:nvSpPr>
      <dsp:spPr>
        <a:xfrm>
          <a:off x="0" y="2378522"/>
          <a:ext cx="8134140" cy="138791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Average angle shifts from equilibrium </a:t>
          </a:r>
          <a:br>
            <a:rPr lang="en-US" sz="3600" kern="1200" dirty="0" smtClean="0"/>
          </a:br>
          <a:r>
            <a:rPr lang="en-US" sz="3600" kern="1200" dirty="0" smtClean="0"/>
            <a:t>with increasing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l-GR" sz="3600" i="1" kern="1200">
                      <a:latin typeface="Cambria Math"/>
                    </a:rPr>
                  </m:ctrlPr>
                </m:sSubPr>
                <m:e>
                  <m:r>
                    <a:rPr lang="el-GR" sz="3600" i="1" kern="1200">
                      <a:latin typeface="Cambria Math"/>
                    </a:rPr>
                    <m:t>𝜏</m:t>
                  </m:r>
                </m:e>
                <m:sub>
                  <m:r>
                    <a:rPr lang="en-US" sz="3600" i="1" kern="1200">
                      <a:latin typeface="Cambria Math"/>
                    </a:rPr>
                    <m:t>𝐷𝑁𝐴</m:t>
                  </m:r>
                </m:sub>
              </m:sSub>
            </m:oMath>
          </a14:m>
          <a:endParaRPr lang="zh-CN" sz="3600" kern="1200" dirty="0"/>
        </a:p>
      </dsp:txBody>
      <dsp:txXfrm>
        <a:off x="67752" y="2446274"/>
        <a:ext cx="7998636" cy="1252408"/>
      </dsp:txXfrm>
    </dsp:sp>
    <dsp:sp modelId="{7465D706-BEAF-425F-B3EA-3F998DFDBBD4}">
      <dsp:nvSpPr>
        <dsp:cNvPr id="0" name=""/>
        <dsp:cNvSpPr/>
      </dsp:nvSpPr>
      <dsp:spPr>
        <a:xfrm>
          <a:off x="0" y="3774647"/>
          <a:ext cx="8134140" cy="138791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l-GR" sz="3600" i="1" kern="1200" smtClean="0">
                        <a:latin typeface="Cambria Math"/>
                      </a:rPr>
                    </m:ctrlPr>
                  </m:sSubPr>
                  <m:e>
                    <m:r>
                      <a:rPr lang="el-GR" sz="3600" i="1" kern="1200">
                        <a:latin typeface="Cambria Math"/>
                      </a:rPr>
                      <m:t>𝜏</m:t>
                    </m:r>
                  </m:e>
                  <m:sub>
                    <m:r>
                      <a:rPr lang="en-US" sz="3600" i="1" kern="1200">
                        <a:latin typeface="Cambria Math"/>
                      </a:rPr>
                      <m:t>𝐷𝑁𝐴</m:t>
                    </m:r>
                  </m:sub>
                </m:sSub>
                <m:r>
                  <a:rPr lang="en-US" sz="3600" i="1" kern="1200">
                    <a:latin typeface="Cambria Math"/>
                  </a:rPr>
                  <m:t>=</m:t>
                </m:r>
                <m:sSub>
                  <m:sSubPr>
                    <m:ctrlPr>
                      <a:rPr lang="en-US" sz="3600" i="1" kern="1200">
                        <a:latin typeface="Cambria Math"/>
                      </a:rPr>
                    </m:ctrlPr>
                  </m:sSubPr>
                  <m:e>
                    <m:r>
                      <a:rPr lang="en-US" sz="3600" i="1" kern="1200">
                        <a:latin typeface="Cambria Math"/>
                      </a:rPr>
                      <m:t>−</m:t>
                    </m:r>
                    <m:r>
                      <a:rPr lang="en-US" sz="3600" i="1" kern="1200">
                        <a:latin typeface="Cambria Math"/>
                      </a:rPr>
                      <m:t>𝑘</m:t>
                    </m:r>
                  </m:e>
                  <m:sub>
                    <m:r>
                      <a:rPr lang="en-US" sz="3600" i="1" kern="1200">
                        <a:latin typeface="Cambria Math"/>
                      </a:rPr>
                      <m:t>𝑟𝑜𝑡</m:t>
                    </m:r>
                  </m:sub>
                </m:sSub>
                <m:d>
                  <m:dPr>
                    <m:begChr m:val="⟨"/>
                    <m:endChr m:val="⟩"/>
                    <m:ctrlPr>
                      <a:rPr lang="en-US" sz="3600" i="1" kern="1200">
                        <a:latin typeface="Cambria Math"/>
                      </a:rPr>
                    </m:ctrlPr>
                  </m:dPr>
                  <m:e>
                    <m:r>
                      <a:rPr lang="en-US" sz="3600" i="1" kern="1200">
                        <a:latin typeface="Cambria Math"/>
                      </a:rPr>
                      <m:t>𝜃</m:t>
                    </m:r>
                    <m:r>
                      <a:rPr lang="en-US" sz="3600" i="1" kern="120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3600" i="1" kern="120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i="1" kern="1200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sz="3600" i="1" kern="1200">
                            <a:latin typeface="Cambria Math"/>
                          </a:rPr>
                          <m:t>0</m:t>
                        </m:r>
                      </m:sub>
                    </m:sSub>
                  </m:e>
                </m:d>
              </m:oMath>
            </m:oMathPara>
          </a14:m>
          <a:endParaRPr lang="zh-CN" sz="3600" kern="1200" dirty="0"/>
        </a:p>
      </dsp:txBody>
      <dsp:txXfrm>
        <a:off x="67752" y="3842399"/>
        <a:ext cx="7998636" cy="12524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026AC4-3849-4180-A52B-3BB500A9E769}">
      <dsp:nvSpPr>
        <dsp:cNvPr id="0" name=""/>
        <dsp:cNvSpPr/>
      </dsp:nvSpPr>
      <dsp:spPr>
        <a:xfrm>
          <a:off x="0" y="0"/>
          <a:ext cx="8229599" cy="171230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sz="3600" i="1" kern="1200" smtClean="0">
                      <a:latin typeface="Cambria Math"/>
                    </a:rPr>
                  </m:ctrlPr>
                </m:sSubPr>
                <m:e>
                  <m:r>
                    <a:rPr lang="en-US" sz="3600" kern="1200">
                      <a:latin typeface="Cambria Math"/>
                    </a:rPr>
                    <m:t>𝑘</m:t>
                  </m:r>
                </m:e>
                <m:sub>
                  <m:r>
                    <a:rPr lang="en-US" sz="3600" kern="1200">
                      <a:latin typeface="Cambria Math"/>
                    </a:rPr>
                    <m:t>𝑟𝑜𝑡</m:t>
                  </m:r>
                </m:sub>
              </m:sSub>
            </m:oMath>
          </a14:m>
          <a:r>
            <a:rPr lang="en-US" sz="3600" kern="1200" dirty="0"/>
            <a:t> is a measure of the stiffness</a:t>
          </a:r>
          <a:br>
            <a:rPr lang="en-US" sz="3600" kern="1200" dirty="0"/>
          </a:br>
          <a:r>
            <a:rPr lang="en-US" sz="3600" kern="1200" dirty="0"/>
            <a:t>of the magnetic trap used.</a:t>
          </a:r>
          <a:endParaRPr lang="zh-CN" sz="3600" kern="1200" dirty="0"/>
        </a:p>
      </dsp:txBody>
      <dsp:txXfrm>
        <a:off x="83588" y="83588"/>
        <a:ext cx="8062423" cy="1545133"/>
      </dsp:txXfrm>
    </dsp:sp>
    <dsp:sp modelId="{C166A6F3-2A3E-4C0A-A3C2-7B543E10B6BD}">
      <dsp:nvSpPr>
        <dsp:cNvPr id="0" name=""/>
        <dsp:cNvSpPr/>
      </dsp:nvSpPr>
      <dsp:spPr>
        <a:xfrm>
          <a:off x="0" y="1722610"/>
          <a:ext cx="8229599" cy="171230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Can measure fluctuations</a:t>
          </a:r>
          <a:r>
            <a:rPr lang="el-GR" sz="3600" kern="1200" dirty="0"/>
            <a:t> </a:t>
          </a:r>
          <a:r>
            <a:rPr lang="en-US" sz="3600" kern="1200" dirty="0"/>
            <a:t>⟨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l-GR" sz="3600" i="1" kern="1200">
                      <a:latin typeface="Cambria Math"/>
                    </a:rPr>
                  </m:ctrlPr>
                </m:sSupPr>
                <m:e>
                  <m:r>
                    <m:rPr>
                      <m:sty m:val="p"/>
                    </m:rPr>
                    <a:rPr lang="el-GR" sz="3600" kern="1200">
                      <a:latin typeface="Cambria Math"/>
                    </a:rPr>
                    <m:t>δ</m:t>
                  </m:r>
                  <m:r>
                    <a:rPr lang="en-US" sz="3600" kern="1200">
                      <a:latin typeface="Cambria Math"/>
                    </a:rPr>
                    <m:t>𝜃</m:t>
                  </m:r>
                </m:e>
                <m:sup>
                  <m:r>
                    <a:rPr lang="en-US" sz="3600" kern="1200">
                      <a:latin typeface="Cambria Math"/>
                    </a:rPr>
                    <m:t>2</m:t>
                  </m:r>
                </m:sup>
              </m:sSup>
            </m:oMath>
          </a14:m>
          <a:r>
            <a:rPr lang="en-US" sz="3600" kern="1200" dirty="0"/>
            <a:t>⟩ due to</a:t>
          </a:r>
          <a:br>
            <a:rPr lang="en-US" sz="3600" kern="1200" dirty="0"/>
          </a:br>
          <a:r>
            <a:rPr lang="en-US" sz="3600" kern="1200" dirty="0"/>
            <a:t>thermal effects and apply the</a:t>
          </a:r>
          <a:br>
            <a:rPr lang="en-US" sz="3600" kern="1200" dirty="0"/>
          </a:br>
          <a:r>
            <a:rPr lang="en-US" sz="3600" kern="1200" dirty="0" err="1"/>
            <a:t>equipartition</a:t>
          </a:r>
          <a:r>
            <a:rPr lang="en-US" sz="3600" kern="1200" dirty="0"/>
            <a:t> theorem to obtain</a:t>
          </a:r>
          <a:endParaRPr lang="zh-CN" sz="3600" kern="1200" dirty="0"/>
        </a:p>
      </dsp:txBody>
      <dsp:txXfrm>
        <a:off x="83588" y="1806198"/>
        <a:ext cx="8062423" cy="1545133"/>
      </dsp:txXfrm>
    </dsp:sp>
    <dsp:sp modelId="{15F79158-4399-49C5-9016-38C141F52325}">
      <dsp:nvSpPr>
        <dsp:cNvPr id="0" name=""/>
        <dsp:cNvSpPr/>
      </dsp:nvSpPr>
      <dsp:spPr>
        <a:xfrm>
          <a:off x="0" y="3444946"/>
          <a:ext cx="8229599" cy="171230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n-US" sz="3600" i="1" kern="1200" smtClean="0">
                        <a:latin typeface="Cambria Math"/>
                      </a:rPr>
                    </m:ctrlPr>
                  </m:sSubPr>
                  <m:e>
                    <m:r>
                      <a:rPr lang="en-US" sz="3600" kern="1200">
                        <a:latin typeface="Cambria Math"/>
                      </a:rPr>
                      <m:t>𝑘</m:t>
                    </m:r>
                  </m:e>
                  <m:sub>
                    <m:r>
                      <a:rPr lang="en-US" sz="3600" kern="1200">
                        <a:latin typeface="Cambria Math"/>
                      </a:rPr>
                      <m:t>𝑟𝑜𝑡</m:t>
                    </m:r>
                  </m:sub>
                </m:sSub>
                <m:r>
                  <a:rPr lang="en-US" sz="3600" kern="1200">
                    <a:latin typeface="Cambria Math"/>
                  </a:rPr>
                  <m:t>=</m:t>
                </m:r>
                <m:f>
                  <m:fPr>
                    <m:ctrlPr>
                      <a:rPr lang="en-US" sz="3600" i="1" kern="1200">
                        <a:latin typeface="Cambria Math"/>
                      </a:rPr>
                    </m:ctrlPr>
                  </m:fPr>
                  <m:num>
                    <m:sSub>
                      <m:sSubPr>
                        <m:ctrlPr>
                          <a:rPr lang="en-US" sz="3600" i="1" kern="120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kern="120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sz="3600" kern="1200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n-US" sz="3600" kern="1200">
                        <a:latin typeface="Cambria Math"/>
                      </a:rPr>
                      <m:t>𝑇</m:t>
                    </m:r>
                  </m:num>
                  <m:den>
                    <m:r>
                      <m:rPr>
                        <m:nor/>
                      </m:rPr>
                      <a:rPr lang="en-US" sz="3600" kern="1200">
                        <a:latin typeface="Cambria Math"/>
                      </a:rPr>
                      <m:t>⟨</m:t>
                    </m:r>
                    <m:sSup>
                      <m:sSupPr>
                        <m:ctrlPr>
                          <a:rPr lang="el-GR" sz="3600" i="1" kern="120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3600" kern="1200">
                            <a:latin typeface="Cambria Math"/>
                          </a:rPr>
                          <m:t>δ</m:t>
                        </m:r>
                        <m:r>
                          <a:rPr lang="en-US" sz="3600" kern="1200">
                            <a:latin typeface="Cambria Math"/>
                          </a:rPr>
                          <m:t>𝜃</m:t>
                        </m:r>
                      </m:e>
                      <m:sup>
                        <m:r>
                          <a:rPr lang="en-US" sz="3600" kern="120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sz="3600" kern="1200">
                        <a:latin typeface="Cambria Math"/>
                      </a:rPr>
                      <m:t>⟩</m:t>
                    </m:r>
                  </m:den>
                </m:f>
              </m:oMath>
            </m:oMathPara>
          </a14:m>
          <a:endParaRPr lang="zh-CN" sz="3600" kern="1200" dirty="0"/>
        </a:p>
      </dsp:txBody>
      <dsp:txXfrm>
        <a:off x="83588" y="3528534"/>
        <a:ext cx="8062423" cy="15451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3A43CC-6BCA-4C1A-A0B1-ACE0478CC47C}">
      <dsp:nvSpPr>
        <dsp:cNvPr id="0" name=""/>
        <dsp:cNvSpPr/>
      </dsp:nvSpPr>
      <dsp:spPr>
        <a:xfrm>
          <a:off x="0" y="8883"/>
          <a:ext cx="9269975" cy="186648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r>
                <m:rPr>
                  <m:sty m:val="p"/>
                </m:rPr>
                <a:rPr lang="en-US" sz="3600" kern="1200" smtClean="0">
                  <a:latin typeface="Cambria Math"/>
                </a:rPr>
                <m:t>If</m:t>
              </m:r>
              <m:r>
                <a:rPr lang="en-US" sz="3600" i="1" kern="1200">
                  <a:latin typeface="Cambria Math"/>
                </a:rPr>
                <m:t> </m:t>
              </m:r>
              <m:sSub>
                <m:sSubPr>
                  <m:ctrlPr>
                    <a:rPr lang="en-US" sz="3600" i="1" kern="1200">
                      <a:latin typeface="Cambria Math"/>
                    </a:rPr>
                  </m:ctrlPr>
                </m:sSubPr>
                <m:e>
                  <m:r>
                    <a:rPr lang="en-US" sz="3600" i="1" kern="1200">
                      <a:latin typeface="Cambria Math"/>
                    </a:rPr>
                    <m:t>𝑘</m:t>
                  </m:r>
                </m:e>
                <m:sub>
                  <m:r>
                    <a:rPr lang="en-US" sz="3600" i="1" kern="1200">
                      <a:latin typeface="Cambria Math"/>
                    </a:rPr>
                    <m:t>𝑟𝑜𝑡</m:t>
                  </m:r>
                </m:sub>
              </m:sSub>
            </m:oMath>
          </a14:m>
          <a:r>
            <a:rPr lang="en-US" sz="3600" kern="1200" dirty="0"/>
            <a:t> is known,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l-GR" sz="3600" i="1" kern="1200">
                      <a:latin typeface="Cambria Math"/>
                    </a:rPr>
                  </m:ctrlPr>
                </m:sSubPr>
                <m:e>
                  <m:r>
                    <a:rPr lang="el-GR" sz="3600" i="1" kern="1200">
                      <a:latin typeface="Cambria Math"/>
                    </a:rPr>
                    <m:t>𝜏</m:t>
                  </m:r>
                </m:e>
                <m:sub>
                  <m:r>
                    <a:rPr lang="en-US" sz="3600" i="1" kern="1200">
                      <a:latin typeface="Cambria Math"/>
                    </a:rPr>
                    <m:t>𝐷𝑁𝐴</m:t>
                  </m:r>
                </m:sub>
              </m:sSub>
            </m:oMath>
          </a14:m>
          <a:r>
            <a:rPr lang="en-US" sz="3600" kern="1200" dirty="0"/>
            <a:t> can be</a:t>
          </a:r>
          <a:br>
            <a:rPr lang="en-US" sz="3600" kern="1200" dirty="0"/>
          </a:br>
          <a:r>
            <a:rPr lang="en-US" sz="3600" kern="1200" dirty="0"/>
            <a:t>found as a function of </a:t>
          </a:r>
          <a14:m xmlns:a14="http://schemas.microsoft.com/office/drawing/2010/main">
            <m:oMath xmlns:m="http://schemas.openxmlformats.org/officeDocument/2006/math">
              <m:d>
                <m:dPr>
                  <m:begChr m:val="⟨"/>
                  <m:endChr m:val="⟩"/>
                  <m:ctrlPr>
                    <a:rPr lang="en-US" sz="3600" i="1" kern="1200">
                      <a:latin typeface="Cambria Math"/>
                    </a:rPr>
                  </m:ctrlPr>
                </m:dPr>
                <m:e>
                  <m:r>
                    <a:rPr lang="en-US" sz="3600" i="1" kern="1200">
                      <a:latin typeface="Cambria Math"/>
                    </a:rPr>
                    <m:t>𝜃</m:t>
                  </m:r>
                  <m:r>
                    <a:rPr lang="en-US" sz="3600" i="1" kern="1200">
                      <a:latin typeface="Cambria Math"/>
                    </a:rPr>
                    <m:t>−</m:t>
                  </m:r>
                  <m:sSub>
                    <m:sSubPr>
                      <m:ctrlPr>
                        <a:rPr lang="en-US" sz="3600" i="1" kern="1200">
                          <a:latin typeface="Cambria Math"/>
                        </a:rPr>
                      </m:ctrlPr>
                    </m:sSubPr>
                    <m:e>
                      <m:r>
                        <a:rPr lang="en-US" sz="3600" i="1" kern="1200">
                          <a:latin typeface="Cambria Math"/>
                        </a:rPr>
                        <m:t>𝜃</m:t>
                      </m:r>
                    </m:e>
                    <m:sub>
                      <m:r>
                        <a:rPr lang="en-US" sz="3600" i="1" kern="1200">
                          <a:latin typeface="Cambria Math"/>
                        </a:rPr>
                        <m:t>0</m:t>
                      </m:r>
                    </m:sub>
                  </m:sSub>
                </m:e>
              </m:d>
            </m:oMath>
          </a14:m>
          <a:r>
            <a:rPr lang="en-US" sz="3600" kern="1200" dirty="0"/>
            <a:t>.</a:t>
          </a:r>
          <a:endParaRPr lang="zh-CN" sz="3600" kern="1200" dirty="0"/>
        </a:p>
      </dsp:txBody>
      <dsp:txXfrm>
        <a:off x="91114" y="99997"/>
        <a:ext cx="9087747" cy="1684260"/>
      </dsp:txXfrm>
    </dsp:sp>
    <dsp:sp modelId="{3FF35C7B-6077-452E-8A59-315656EA36F4}">
      <dsp:nvSpPr>
        <dsp:cNvPr id="0" name=""/>
        <dsp:cNvSpPr/>
      </dsp:nvSpPr>
      <dsp:spPr>
        <a:xfrm>
          <a:off x="0" y="2004292"/>
          <a:ext cx="7512758" cy="233430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/>
            <a:t>Unmagnetized</a:t>
          </a:r>
          <a:r>
            <a:rPr lang="en-US" sz="3600" kern="1200" dirty="0" smtClean="0"/>
            <a:t> bead used as</a:t>
          </a:r>
          <a:br>
            <a:rPr lang="en-US" sz="3600" kern="1200" dirty="0" smtClean="0"/>
          </a:br>
          <a:r>
            <a:rPr lang="en-US" sz="3600" kern="1200" dirty="0" smtClean="0"/>
            <a:t>marker, tracked by CCD camera to determine angular shift.</a:t>
          </a:r>
          <a:endParaRPr lang="zh-CN" sz="3600" kern="1200" dirty="0"/>
        </a:p>
      </dsp:txBody>
      <dsp:txXfrm>
        <a:off x="113951" y="2118243"/>
        <a:ext cx="7284856" cy="21064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CFEDFF-5F6A-4C25-91D3-817E74E1973A}">
      <dsp:nvSpPr>
        <dsp:cNvPr id="0" name=""/>
        <dsp:cNvSpPr/>
      </dsp:nvSpPr>
      <dsp:spPr>
        <a:xfrm>
          <a:off x="0" y="0"/>
          <a:ext cx="8535924" cy="68773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l-GR" sz="3600" i="1" kern="1200" smtClean="0">
                        <a:latin typeface="Cambria Math"/>
                      </a:rPr>
                    </m:ctrlPr>
                  </m:sSubPr>
                  <m:e>
                    <m:r>
                      <a:rPr lang="el-GR" sz="3600" kern="1200">
                        <a:latin typeface="Cambria Math"/>
                      </a:rPr>
                      <m:t>𝜏</m:t>
                    </m:r>
                  </m:e>
                  <m:sub>
                    <m:r>
                      <a:rPr lang="en-US" sz="3600" kern="1200">
                        <a:latin typeface="Cambria Math"/>
                      </a:rPr>
                      <m:t>𝐷𝑁𝐴</m:t>
                    </m:r>
                  </m:sub>
                </m:sSub>
                <m:r>
                  <a:rPr lang="en-US" sz="3600" kern="1200">
                    <a:latin typeface="Cambria Math"/>
                  </a:rPr>
                  <m:t>=</m:t>
                </m:r>
                <m:sSub>
                  <m:sSubPr>
                    <m:ctrlPr>
                      <a:rPr lang="en-US" sz="3600" i="1" kern="1200">
                        <a:latin typeface="Cambria Math"/>
                      </a:rPr>
                    </m:ctrlPr>
                  </m:sSubPr>
                  <m:e>
                    <m:r>
                      <a:rPr lang="en-US" sz="3600" kern="1200">
                        <a:latin typeface="Cambria Math"/>
                      </a:rPr>
                      <m:t>−</m:t>
                    </m:r>
                    <m:r>
                      <a:rPr lang="en-US" sz="3600" kern="1200">
                        <a:latin typeface="Cambria Math"/>
                      </a:rPr>
                      <m:t>𝑘</m:t>
                    </m:r>
                  </m:e>
                  <m:sub>
                    <m:r>
                      <a:rPr lang="en-US" sz="3600" kern="1200">
                        <a:latin typeface="Cambria Math"/>
                      </a:rPr>
                      <m:t>𝑟𝑜𝑡</m:t>
                    </m:r>
                  </m:sub>
                </m:sSub>
                <m:d>
                  <m:dPr>
                    <m:begChr m:val="⟨"/>
                    <m:endChr m:val="⟩"/>
                    <m:ctrlPr>
                      <a:rPr lang="en-US" sz="3600" i="1" kern="1200">
                        <a:latin typeface="Cambria Math"/>
                      </a:rPr>
                    </m:ctrlPr>
                  </m:dPr>
                  <m:e>
                    <m:r>
                      <a:rPr lang="en-US" sz="3600" kern="1200">
                        <a:latin typeface="Cambria Math"/>
                      </a:rPr>
                      <m:t>𝜃</m:t>
                    </m:r>
                    <m:r>
                      <a:rPr lang="en-US" sz="3600" kern="120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3600" i="1" kern="120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kern="1200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sz="3600" kern="1200">
                            <a:latin typeface="Cambria Math"/>
                          </a:rPr>
                          <m:t>0</m:t>
                        </m:r>
                      </m:sub>
                    </m:sSub>
                  </m:e>
                </m:d>
              </m:oMath>
            </m:oMathPara>
          </a14:m>
          <a:endParaRPr lang="zh-CN" sz="3600" kern="1200" dirty="0"/>
        </a:p>
      </dsp:txBody>
      <dsp:txXfrm>
        <a:off x="33572" y="33572"/>
        <a:ext cx="8468780" cy="620591"/>
      </dsp:txXfrm>
    </dsp:sp>
    <dsp:sp modelId="{356547A8-730A-4DC7-BB62-7FD813D0B1E8}">
      <dsp:nvSpPr>
        <dsp:cNvPr id="0" name=""/>
        <dsp:cNvSpPr/>
      </dsp:nvSpPr>
      <dsp:spPr>
        <a:xfrm>
          <a:off x="0" y="779630"/>
          <a:ext cx="8535924" cy="18913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High angular resolution (~0.1°)  in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l-GR" sz="3600" i="1" kern="1200">
                      <a:latin typeface="Cambria Math"/>
                    </a:rPr>
                  </m:ctrlPr>
                </m:sSubPr>
                <m:e>
                  <m:r>
                    <a:rPr lang="el-GR" sz="3600" kern="1200">
                      <a:latin typeface="Cambria Math"/>
                    </a:rPr>
                    <m:t>𝜏</m:t>
                  </m:r>
                </m:e>
                <m:sub>
                  <m:r>
                    <a:rPr lang="en-US" sz="3600" kern="1200">
                      <a:latin typeface="Cambria Math"/>
                    </a:rPr>
                    <m:t>𝐷𝑁𝐴</m:t>
                  </m:r>
                </m:sub>
              </m:sSub>
            </m:oMath>
          </a14:m>
          <a:r>
            <a:rPr lang="en-US" sz="3600" kern="1200" dirty="0"/>
            <a:t> measurement due </a:t>
          </a:r>
          <a:r>
            <a:rPr lang="en-US" sz="3600" kern="1200" dirty="0" smtClean="0"/>
            <a:t>to </a:t>
          </a:r>
          <a:r>
            <a:rPr lang="en-US" sz="3600" kern="1200" dirty="0"/>
            <a:t>low </a:t>
          </a:r>
          <a:r>
            <a:rPr lang="en-US" sz="3600" kern="1200" dirty="0" smtClean="0"/>
            <a:t>angular trap stiffness</a:t>
          </a:r>
          <a:r>
            <a:rPr lang="en-US" sz="3600" kern="1200" dirty="0"/>
            <a:t>.</a:t>
          </a:r>
          <a:endParaRPr lang="zh-CN" sz="3600" kern="1200" dirty="0"/>
        </a:p>
      </dsp:txBody>
      <dsp:txXfrm>
        <a:off x="92326" y="871956"/>
        <a:ext cx="8351272" cy="1706653"/>
      </dsp:txXfrm>
    </dsp:sp>
    <dsp:sp modelId="{AF5FBD15-4D2E-48C6-852E-11BA0744ECFA}">
      <dsp:nvSpPr>
        <dsp:cNvPr id="0" name=""/>
        <dsp:cNvSpPr/>
      </dsp:nvSpPr>
      <dsp:spPr>
        <a:xfrm>
          <a:off x="104266" y="2904323"/>
          <a:ext cx="3608561" cy="18913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Such precision is useful</a:t>
          </a:r>
          <a:br>
            <a:rPr lang="en-US" sz="3600" kern="1200" dirty="0" smtClean="0"/>
          </a:br>
          <a:r>
            <a:rPr lang="en-US" sz="3600" kern="1200" dirty="0" smtClean="0"/>
            <a:t>for measuring small </a:t>
          </a:r>
          <a14:m xmlns:a14="http://schemas.microsoft.com/office/drawing/2010/main">
            <m:oMath xmlns:m="http://schemas.openxmlformats.org/officeDocument/2006/math">
              <m:r>
                <a:rPr lang="el-GR" sz="3600" kern="1200">
                  <a:latin typeface="Cambria Math"/>
                </a:rPr>
                <m:t>𝜏</m:t>
              </m:r>
            </m:oMath>
          </a14:m>
          <a:r>
            <a:rPr lang="en-US" sz="3600" kern="1200" dirty="0"/>
            <a:t> effects</a:t>
          </a:r>
          <a:endParaRPr lang="zh-CN" sz="3600" kern="1200" dirty="0"/>
        </a:p>
      </dsp:txBody>
      <dsp:txXfrm>
        <a:off x="196592" y="2996649"/>
        <a:ext cx="3423909" cy="17066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0" y="685800"/>
            <a:ext cx="6858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E20D778-D625-4D51-A297-EE1A6B892C0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837549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C257142-B1C7-44CD-BBA2-3683E917E8ED}" type="slidenum">
              <a:rPr lang="en-US" altLang="zh-CN"/>
              <a:pPr eaLnBrk="1" hangingPunct="1"/>
              <a:t>1</a:t>
            </a:fld>
            <a:endParaRPr lang="en-US" altLang="zh-CN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0163" y="7953375"/>
            <a:ext cx="43526075" cy="54879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0325" y="14508163"/>
            <a:ext cx="35845750" cy="65436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7D08EA-5AAC-440A-BCED-90820F288AD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06722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943DD4-69ED-4331-B316-B91FD721BDA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79653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125275" y="1025525"/>
            <a:ext cx="11520488" cy="218455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60638" y="1025525"/>
            <a:ext cx="34412237" cy="218455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A2566-9C5F-4A7C-AF34-1660A66BD40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08631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03D761-F3B8-468B-81D8-5526F185696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93548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50" y="16452850"/>
            <a:ext cx="43526075" cy="50847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4950" y="10852150"/>
            <a:ext cx="43526075" cy="56007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7B8572-0373-4A00-91D1-7A259CF240B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54136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60638" y="5973763"/>
            <a:ext cx="22966362" cy="16897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79400" y="5973763"/>
            <a:ext cx="22966363" cy="16897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7F4528-EB9E-418E-B7E9-B46ED4436DF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33313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638" y="5730875"/>
            <a:ext cx="22625050" cy="23891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0638" y="8120063"/>
            <a:ext cx="22625050" cy="147510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12775" y="5730875"/>
            <a:ext cx="22632988" cy="23891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12775" y="8120063"/>
            <a:ext cx="22632988" cy="147510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9D80CF-D76E-4F93-A597-B35019072CF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3532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FA5583-22A9-4816-9290-92893E902FC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69257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FE84DA-4A00-43E3-A9E1-810DE369C62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793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638" y="1019175"/>
            <a:ext cx="16846550" cy="43386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19963" y="1019175"/>
            <a:ext cx="28625800" cy="218519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638" y="5357813"/>
            <a:ext cx="16846550" cy="17513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72E20F-2461-4491-85F5-1552C1B8D53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46879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6175" y="17922875"/>
            <a:ext cx="30724475" cy="21145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36175" y="2287588"/>
            <a:ext cx="30724475" cy="153622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36175" y="20037425"/>
            <a:ext cx="30724475" cy="30051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BA481-718F-4E05-9B0D-380296FD5E4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3107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FF"/>
            </a:gs>
            <a:gs pos="100000">
              <a:srgbClr val="1C538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60638" y="1025525"/>
            <a:ext cx="4608512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38840" tIns="219422" rIns="438840" bIns="2194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60638" y="5973763"/>
            <a:ext cx="46085125" cy="1689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38840" tIns="219422" rIns="438840" bIns="2194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60638" y="23315613"/>
            <a:ext cx="11947525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8840" tIns="219422" rIns="438840" bIns="219422" numCol="1" anchor="t" anchorCtr="0" compatLnSpc="1">
            <a:prstTxWarp prst="textNoShape">
              <a:avLst/>
            </a:prstTxWarp>
          </a:bodyPr>
          <a:lstStyle>
            <a:lvl1pPr>
              <a:defRPr sz="6700"/>
            </a:lvl1pPr>
          </a:lstStyle>
          <a:p>
            <a:endParaRPr lang="zh-CN" altLang="zh-CN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495838" y="23315613"/>
            <a:ext cx="16214725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8840" tIns="219422" rIns="438840" bIns="219422" numCol="1" anchor="t" anchorCtr="0" compatLnSpc="1">
            <a:prstTxWarp prst="textNoShape">
              <a:avLst/>
            </a:prstTxWarp>
          </a:bodyPr>
          <a:lstStyle>
            <a:lvl1pPr algn="ctr">
              <a:defRPr sz="6700"/>
            </a:lvl1pPr>
          </a:lstStyle>
          <a:p>
            <a:endParaRPr lang="zh-CN" altLang="zh-CN"/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698238" y="23315613"/>
            <a:ext cx="11947525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8840" tIns="219422" rIns="438840" bIns="219422" numCol="1" anchor="t" anchorCtr="0" compatLnSpc="1">
            <a:prstTxWarp prst="textNoShape">
              <a:avLst/>
            </a:prstTxWarp>
          </a:bodyPr>
          <a:lstStyle>
            <a:lvl1pPr algn="r">
              <a:defRPr sz="6700">
                <a:ea typeface="宋体" pitchFamily="2" charset="-122"/>
              </a:defRPr>
            </a:lvl1pPr>
          </a:lstStyle>
          <a:p>
            <a:fld id="{7763DD15-0163-48F2-8B2D-D1902C2AB81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2pPr>
      <a:lvl3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3pPr>
      <a:lvl4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4pPr>
      <a:lvl5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5pPr>
      <a:lvl6pPr marL="4572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6pPr>
      <a:lvl7pPr marL="9144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7pPr>
      <a:lvl8pPr marL="13716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8pPr>
      <a:lvl9pPr marL="18288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9pPr>
    </p:titleStyle>
    <p:bodyStyle>
      <a:lvl1pPr marL="1646238" indent="-1646238" algn="l" defTabSz="4389438" rtl="0" eaLnBrk="0" fontAlgn="base" hangingPunct="0">
        <a:spcBef>
          <a:spcPct val="20000"/>
        </a:spcBef>
        <a:spcAft>
          <a:spcPct val="0"/>
        </a:spcAft>
        <a:buChar char="•"/>
        <a:defRPr sz="15400">
          <a:solidFill>
            <a:schemeClr val="tx1"/>
          </a:solidFill>
          <a:latin typeface="+mn-lt"/>
          <a:ea typeface="+mn-ea"/>
          <a:cs typeface="+mn-cs"/>
        </a:defRPr>
      </a:lvl1pPr>
      <a:lvl2pPr marL="3565525" indent="-1371600" algn="l" defTabSz="4389438" rtl="0" eaLnBrk="0" fontAlgn="base" hangingPunct="0">
        <a:spcBef>
          <a:spcPct val="20000"/>
        </a:spcBef>
        <a:spcAft>
          <a:spcPct val="0"/>
        </a:spcAft>
        <a:buChar char="–"/>
        <a:defRPr sz="13400">
          <a:solidFill>
            <a:schemeClr val="tx1"/>
          </a:solidFill>
          <a:latin typeface="+mn-lt"/>
        </a:defRPr>
      </a:lvl2pPr>
      <a:lvl3pPr marL="5486400" indent="-1096963" algn="l" defTabSz="4389438" rtl="0" eaLnBrk="0" fontAlgn="base" hangingPunct="0">
        <a:spcBef>
          <a:spcPct val="20000"/>
        </a:spcBef>
        <a:spcAft>
          <a:spcPct val="0"/>
        </a:spcAft>
        <a:buChar char="•"/>
        <a:defRPr sz="11500">
          <a:solidFill>
            <a:schemeClr val="tx1"/>
          </a:solidFill>
          <a:latin typeface="+mn-lt"/>
        </a:defRPr>
      </a:lvl3pPr>
      <a:lvl4pPr marL="7680325" indent="-1096963" algn="l" defTabSz="4389438" rtl="0" eaLnBrk="0" fontAlgn="base" hangingPunct="0">
        <a:spcBef>
          <a:spcPct val="20000"/>
        </a:spcBef>
        <a:spcAft>
          <a:spcPct val="0"/>
        </a:spcAft>
        <a:buChar char="–"/>
        <a:defRPr sz="9600">
          <a:solidFill>
            <a:schemeClr val="tx1"/>
          </a:solidFill>
          <a:latin typeface="+mn-lt"/>
        </a:defRPr>
      </a:lvl4pPr>
      <a:lvl5pPr marL="9875838" indent="-1096963" algn="l" defTabSz="4389438" rtl="0" eaLnBrk="0" fontAlgn="base" hangingPunct="0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5pPr>
      <a:lvl6pPr marL="103330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6pPr>
      <a:lvl7pPr marL="107902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7pPr>
      <a:lvl8pPr marL="112474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8pPr>
      <a:lvl9pPr marL="117046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diagramData" Target="../diagrams/data1.xml"/><Relationship Id="rId18" Type="http://schemas.openxmlformats.org/officeDocument/2006/relationships/diagramData" Target="../diagrams/data2.xml"/><Relationship Id="rId26" Type="http://schemas.openxmlformats.org/officeDocument/2006/relationships/diagramColors" Target="../diagrams/colors2.xml"/><Relationship Id="rId39" Type="http://schemas.openxmlformats.org/officeDocument/2006/relationships/diagramData" Target="../diagrams/data6.xml"/><Relationship Id="rId21" Type="http://schemas.openxmlformats.org/officeDocument/2006/relationships/diagramColors" Target="../diagrams/colors2.xml"/><Relationship Id="rId34" Type="http://schemas.openxmlformats.org/officeDocument/2006/relationships/diagramData" Target="../diagrams/data5.xml"/><Relationship Id="rId42" Type="http://schemas.openxmlformats.org/officeDocument/2006/relationships/diagramColors" Target="../diagrams/colors4.xml"/><Relationship Id="rId47" Type="http://schemas.openxmlformats.org/officeDocument/2006/relationships/diagramColors" Target="../diagrams/colors4.xml"/><Relationship Id="rId50" Type="http://schemas.openxmlformats.org/officeDocument/2006/relationships/diagramQuickStyle" Target="../diagrams/quickStyle5.xml"/><Relationship Id="rId55" Type="http://schemas.openxmlformats.org/officeDocument/2006/relationships/diagramQuickStyle" Target="../diagrams/quickStyle5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microsoft.com/office/2007/relationships/diagramDrawing" Target="../diagrams/drawing1.xml"/><Relationship Id="rId25" Type="http://schemas.openxmlformats.org/officeDocument/2006/relationships/diagramQuickStyle" Target="../diagrams/quickStyle2.xml"/><Relationship Id="rId33" Type="http://schemas.microsoft.com/office/2007/relationships/diagramDrawing" Target="../diagrams/drawing3.xml"/><Relationship Id="rId38" Type="http://schemas.openxmlformats.org/officeDocument/2006/relationships/image" Target="../media/image12.png"/><Relationship Id="rId46" Type="http://schemas.openxmlformats.org/officeDocument/2006/relationships/diagramQuickStyle" Target="../diagrams/quickStyle4.xml"/><Relationship Id="rId2" Type="http://schemas.openxmlformats.org/officeDocument/2006/relationships/notesSlide" Target="../notesSlides/notesSlide1.xml"/><Relationship Id="rId16" Type="http://schemas.openxmlformats.org/officeDocument/2006/relationships/diagramColors" Target="../diagrams/colors1.xml"/><Relationship Id="rId20" Type="http://schemas.openxmlformats.org/officeDocument/2006/relationships/diagramQuickStyle" Target="../diagrams/quickStyle2.xml"/><Relationship Id="rId29" Type="http://schemas.openxmlformats.org/officeDocument/2006/relationships/diagramData" Target="../diagrams/data4.xml"/><Relationship Id="rId41" Type="http://schemas.openxmlformats.org/officeDocument/2006/relationships/diagramQuickStyle" Target="../diagrams/quickStyle4.xml"/><Relationship Id="rId54" Type="http://schemas.openxmlformats.org/officeDocument/2006/relationships/diagramLayout" Target="../diagrams/layout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diagramLayout" Target="../diagrams/layout2.xml"/><Relationship Id="rId32" Type="http://schemas.openxmlformats.org/officeDocument/2006/relationships/diagramColors" Target="../diagrams/colors3.xml"/><Relationship Id="rId37" Type="http://schemas.openxmlformats.org/officeDocument/2006/relationships/diagramColors" Target="../diagrams/colors3.xml"/><Relationship Id="rId40" Type="http://schemas.openxmlformats.org/officeDocument/2006/relationships/diagramLayout" Target="../diagrams/layout4.xml"/><Relationship Id="rId45" Type="http://schemas.openxmlformats.org/officeDocument/2006/relationships/diagramLayout" Target="../diagrams/layout4.xml"/><Relationship Id="rId53" Type="http://schemas.openxmlformats.org/officeDocument/2006/relationships/diagramData" Target="../diagrams/data9.xml"/><Relationship Id="rId5" Type="http://schemas.openxmlformats.org/officeDocument/2006/relationships/image" Target="../media/image3.png"/><Relationship Id="rId15" Type="http://schemas.openxmlformats.org/officeDocument/2006/relationships/diagramQuickStyle" Target="../diagrams/quickStyle1.xml"/><Relationship Id="rId23" Type="http://schemas.openxmlformats.org/officeDocument/2006/relationships/diagramData" Target="../diagrams/data3.xml"/><Relationship Id="rId28" Type="http://schemas.openxmlformats.org/officeDocument/2006/relationships/image" Target="../media/image15.png"/><Relationship Id="rId36" Type="http://schemas.openxmlformats.org/officeDocument/2006/relationships/diagramQuickStyle" Target="../diagrams/quickStyle3.xml"/><Relationship Id="rId49" Type="http://schemas.openxmlformats.org/officeDocument/2006/relationships/diagramLayout" Target="../diagrams/layout5.xml"/><Relationship Id="rId57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diagramLayout" Target="../diagrams/layout2.xml"/><Relationship Id="rId31" Type="http://schemas.openxmlformats.org/officeDocument/2006/relationships/diagramQuickStyle" Target="../diagrams/quickStyle3.xml"/><Relationship Id="rId44" Type="http://schemas.openxmlformats.org/officeDocument/2006/relationships/diagramData" Target="../diagrams/data7.xml"/><Relationship Id="rId52" Type="http://schemas.microsoft.com/office/2007/relationships/diagramDrawing" Target="../diagrams/drawing5.xml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diagramLayout" Target="../diagrams/layout1.xml"/><Relationship Id="rId22" Type="http://schemas.microsoft.com/office/2007/relationships/diagramDrawing" Target="../diagrams/drawing2.xml"/><Relationship Id="rId27" Type="http://schemas.openxmlformats.org/officeDocument/2006/relationships/image" Target="../media/image11.png"/><Relationship Id="rId30" Type="http://schemas.openxmlformats.org/officeDocument/2006/relationships/diagramLayout" Target="../diagrams/layout3.xml"/><Relationship Id="rId35" Type="http://schemas.openxmlformats.org/officeDocument/2006/relationships/diagramLayout" Target="../diagrams/layout3.xml"/><Relationship Id="rId43" Type="http://schemas.microsoft.com/office/2007/relationships/diagramDrawing" Target="../diagrams/drawing4.xml"/><Relationship Id="rId48" Type="http://schemas.openxmlformats.org/officeDocument/2006/relationships/diagramData" Target="../diagrams/data8.xml"/><Relationship Id="rId56" Type="http://schemas.openxmlformats.org/officeDocument/2006/relationships/diagramColors" Target="../diagrams/colors5.xml"/><Relationship Id="rId8" Type="http://schemas.openxmlformats.org/officeDocument/2006/relationships/image" Target="../media/image6.png"/><Relationship Id="rId51" Type="http://schemas.openxmlformats.org/officeDocument/2006/relationships/diagramColors" Target="../diagrams/colors5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21001">
              <a:srgbClr val="83A7C3"/>
            </a:gs>
            <a:gs pos="52000">
              <a:schemeClr val="accent2"/>
            </a:gs>
            <a:gs pos="56000">
              <a:srgbClr val="FF0000"/>
            </a:gs>
            <a:gs pos="71001">
              <a:srgbClr val="C0524E"/>
            </a:gs>
            <a:gs pos="100000">
              <a:srgbClr val="FF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512064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4389438">
              <a:spcBef>
                <a:spcPct val="50000"/>
              </a:spcBef>
              <a:defRPr/>
            </a:pPr>
            <a:r>
              <a:rPr lang="en-US" sz="9000" b="1" dirty="0">
                <a:solidFill>
                  <a:schemeClr val="bg1"/>
                </a:solidFill>
                <a:latin typeface="Arial" charset="0"/>
              </a:rPr>
              <a:t>Magnetic Torque Tweezers: measuring </a:t>
            </a:r>
            <a:r>
              <a:rPr lang="en-US" sz="9000" b="1" dirty="0" err="1">
                <a:solidFill>
                  <a:schemeClr val="bg1"/>
                </a:solidFill>
                <a:latin typeface="Arial" charset="0"/>
              </a:rPr>
              <a:t>torsional</a:t>
            </a:r>
            <a:r>
              <a:rPr lang="en-US" sz="9000" b="1" dirty="0">
                <a:solidFill>
                  <a:schemeClr val="bg1"/>
                </a:solidFill>
                <a:latin typeface="Arial" charset="0"/>
              </a:rPr>
              <a:t> stiffness in DNA</a:t>
            </a:r>
            <a:r>
              <a:rPr lang="en-US" sz="9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9000" b="1" dirty="0">
                <a:solidFill>
                  <a:schemeClr val="bg1"/>
                </a:solidFill>
                <a:latin typeface="Arial" charset="0"/>
              </a:rPr>
              <a:t>and </a:t>
            </a:r>
            <a:r>
              <a:rPr lang="en-US" sz="9000" b="1" dirty="0" err="1">
                <a:solidFill>
                  <a:schemeClr val="bg1"/>
                </a:solidFill>
                <a:latin typeface="Arial" charset="0"/>
              </a:rPr>
              <a:t>RecA</a:t>
            </a:r>
            <a:r>
              <a:rPr lang="en-US" sz="9000" b="1" dirty="0">
                <a:solidFill>
                  <a:schemeClr val="bg1"/>
                </a:solidFill>
                <a:latin typeface="Arial" charset="0"/>
              </a:rPr>
              <a:t>-DNA filaments</a:t>
            </a:r>
          </a:p>
          <a:p>
            <a:pPr algn="ctr" defTabSz="4389438">
              <a:spcBef>
                <a:spcPct val="30000"/>
              </a:spcBef>
              <a:defRPr/>
            </a:pPr>
            <a:r>
              <a:rPr lang="en-US" sz="6000" b="1" dirty="0" err="1">
                <a:solidFill>
                  <a:schemeClr val="bg1"/>
                </a:solidFill>
                <a:latin typeface="Arial" charset="0"/>
              </a:rPr>
              <a:t>Lipfert</a:t>
            </a:r>
            <a:r>
              <a:rPr lang="en-US" sz="6000" b="1" dirty="0">
                <a:solidFill>
                  <a:schemeClr val="bg1"/>
                </a:solidFill>
                <a:latin typeface="Arial" charset="0"/>
              </a:rPr>
              <a:t>, J., </a:t>
            </a:r>
            <a:r>
              <a:rPr lang="en-US" sz="6000" b="1" dirty="0" err="1">
                <a:solidFill>
                  <a:schemeClr val="bg1"/>
                </a:solidFill>
                <a:latin typeface="Arial" charset="0"/>
              </a:rPr>
              <a:t>Kerssemakers</a:t>
            </a:r>
            <a:r>
              <a:rPr lang="en-US" sz="6000" b="1" dirty="0">
                <a:solidFill>
                  <a:schemeClr val="bg1"/>
                </a:solidFill>
                <a:latin typeface="Arial" charset="0"/>
              </a:rPr>
              <a:t>, J. W., </a:t>
            </a:r>
            <a:r>
              <a:rPr lang="en-US" sz="6000" b="1" dirty="0" err="1">
                <a:solidFill>
                  <a:schemeClr val="bg1"/>
                </a:solidFill>
                <a:latin typeface="Arial" charset="0"/>
              </a:rPr>
              <a:t>Jager</a:t>
            </a:r>
            <a:r>
              <a:rPr lang="en-US" sz="6000" b="1" dirty="0">
                <a:solidFill>
                  <a:schemeClr val="bg1"/>
                </a:solidFill>
                <a:latin typeface="Arial" charset="0"/>
              </a:rPr>
              <a:t>, T. &amp; Dekker, N. H. </a:t>
            </a:r>
          </a:p>
        </p:txBody>
      </p:sp>
      <p:sp>
        <p:nvSpPr>
          <p:cNvPr id="1035" name="Rectangle 57"/>
          <p:cNvSpPr>
            <a:spLocks noChangeArrowheads="1"/>
          </p:cNvSpPr>
          <p:nvPr/>
        </p:nvSpPr>
        <p:spPr bwMode="auto">
          <a:xfrm>
            <a:off x="609600" y="7079457"/>
            <a:ext cx="15240000" cy="8442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/>
          </a:p>
        </p:txBody>
      </p:sp>
      <p:sp>
        <p:nvSpPr>
          <p:cNvPr id="1036" name="Text Box 72"/>
          <p:cNvSpPr txBox="1">
            <a:spLocks noChangeArrowheads="1"/>
          </p:cNvSpPr>
          <p:nvPr/>
        </p:nvSpPr>
        <p:spPr bwMode="auto">
          <a:xfrm>
            <a:off x="609600" y="7087393"/>
            <a:ext cx="15240000" cy="769441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4400" b="1" dirty="0">
                <a:ea typeface="宋体" pitchFamily="2" charset="-122"/>
              </a:rPr>
              <a:t>What are Magnetic Tweezers?</a:t>
            </a:r>
          </a:p>
        </p:txBody>
      </p:sp>
      <p:sp>
        <p:nvSpPr>
          <p:cNvPr id="1037" name="Text Box 73"/>
          <p:cNvSpPr txBox="1">
            <a:spLocks noChangeArrowheads="1"/>
          </p:cNvSpPr>
          <p:nvPr/>
        </p:nvSpPr>
        <p:spPr bwMode="auto">
          <a:xfrm>
            <a:off x="990600" y="8130382"/>
            <a:ext cx="8686800" cy="729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zh-CN" sz="3600" dirty="0">
                <a:ea typeface="宋体" pitchFamily="2" charset="-122"/>
              </a:rPr>
              <a:t>Magnetic tweezers are a powerful single–molecule technique that can be used to apply stretching forces and torques to biological molecules tethered between a surface and </a:t>
            </a:r>
            <a:r>
              <a:rPr lang="en-US" altLang="zh-CN" sz="3600" dirty="0" err="1">
                <a:ea typeface="宋体" pitchFamily="2" charset="-122"/>
              </a:rPr>
              <a:t>superparamagnetic</a:t>
            </a:r>
            <a:r>
              <a:rPr lang="en-US" altLang="zh-CN" sz="3600" dirty="0">
                <a:ea typeface="宋体" pitchFamily="2" charset="-122"/>
              </a:rPr>
              <a:t> particles.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zh-CN" sz="3600" dirty="0">
                <a:ea typeface="宋体" pitchFamily="2" charset="-122"/>
                <a:cs typeface="Arial" pitchFamily="34" charset="0"/>
              </a:rPr>
              <a:t>The figure on the right shows the actual experimental setup </a:t>
            </a:r>
            <a:r>
              <a:rPr lang="en-US" altLang="zh-CN" sz="3600" dirty="0" smtClean="0">
                <a:ea typeface="宋体" pitchFamily="2" charset="-122"/>
                <a:cs typeface="Arial" pitchFamily="34" charset="0"/>
              </a:rPr>
              <a:t>in the </a:t>
            </a:r>
            <a:r>
              <a:rPr lang="en-US" altLang="zh-CN" sz="3600" dirty="0">
                <a:ea typeface="宋体" pitchFamily="2" charset="-122"/>
                <a:cs typeface="Arial" pitchFamily="34" charset="0"/>
              </a:rPr>
              <a:t>laboratory. 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zh-CN" sz="3600" dirty="0">
                <a:ea typeface="宋体" pitchFamily="2" charset="-122"/>
                <a:cs typeface="Arial" pitchFamily="34" charset="0"/>
              </a:rPr>
              <a:t>The magnet is mounted on top, labeled as A. The magnetic bead-DNA specimen is in a slit on the stage, labeled as B. Note that magnet rotates or pulls the bead, not the DNA.</a:t>
            </a:r>
          </a:p>
        </p:txBody>
      </p:sp>
      <p:sp>
        <p:nvSpPr>
          <p:cNvPr id="1038" name="Rectangle 78"/>
          <p:cNvSpPr>
            <a:spLocks noChangeArrowheads="1"/>
          </p:cNvSpPr>
          <p:nvPr/>
        </p:nvSpPr>
        <p:spPr bwMode="auto">
          <a:xfrm>
            <a:off x="609600" y="15750382"/>
            <a:ext cx="15240000" cy="8915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/>
          </a:p>
        </p:txBody>
      </p:sp>
      <p:sp>
        <p:nvSpPr>
          <p:cNvPr id="1039" name="Text Box 54"/>
          <p:cNvSpPr txBox="1">
            <a:spLocks noChangeArrowheads="1"/>
          </p:cNvSpPr>
          <p:nvPr/>
        </p:nvSpPr>
        <p:spPr bwMode="auto">
          <a:xfrm>
            <a:off x="990600" y="16664782"/>
            <a:ext cx="7467600" cy="729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zh-CN" sz="3600" dirty="0">
                <a:ea typeface="宋体" pitchFamily="2" charset="-122"/>
              </a:rPr>
              <a:t>Pros: facile application of torque, natural operation in constant force mode, straightforward extension to parallel measurements, absence of sample heating and </a:t>
            </a:r>
            <a:r>
              <a:rPr lang="en-US" altLang="zh-CN" sz="3600" dirty="0" err="1">
                <a:ea typeface="宋体" pitchFamily="2" charset="-122"/>
              </a:rPr>
              <a:t>photodamage</a:t>
            </a:r>
            <a:r>
              <a:rPr lang="en-US" altLang="zh-CN" sz="3600" dirty="0">
                <a:ea typeface="宋体" pitchFamily="2" charset="-122"/>
              </a:rPr>
              <a:t>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zh-CN" sz="3600" dirty="0">
                <a:ea typeface="宋体" pitchFamily="2" charset="-122"/>
              </a:rPr>
              <a:t>Cons: torque applied is unsuitably large for DNA, the insensitive measurements resulted in high errors.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zh-CN" sz="3600" dirty="0">
                <a:ea typeface="宋体" pitchFamily="2" charset="-122"/>
              </a:rPr>
              <a:t>Therefore, we developed a new design of magnetic tweezers, called the magnetic torque tweezers.</a:t>
            </a:r>
          </a:p>
        </p:txBody>
      </p:sp>
      <p:sp>
        <p:nvSpPr>
          <p:cNvPr id="1040" name="Text Box 82"/>
          <p:cNvSpPr txBox="1">
            <a:spLocks noChangeArrowheads="1"/>
          </p:cNvSpPr>
          <p:nvPr/>
        </p:nvSpPr>
        <p:spPr bwMode="auto">
          <a:xfrm>
            <a:off x="609600" y="15750382"/>
            <a:ext cx="15240000" cy="795338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4400" b="1" dirty="0">
                <a:ea typeface="宋体" pitchFamily="2" charset="-122"/>
              </a:rPr>
              <a:t>Pros and Cons of Conventional Magnetic Tweezers</a:t>
            </a:r>
          </a:p>
        </p:txBody>
      </p:sp>
      <p:sp>
        <p:nvSpPr>
          <p:cNvPr id="1043" name="Text Box 86"/>
          <p:cNvSpPr txBox="1">
            <a:spLocks noChangeArrowheads="1"/>
          </p:cNvSpPr>
          <p:nvPr/>
        </p:nvSpPr>
        <p:spPr bwMode="auto">
          <a:xfrm>
            <a:off x="21829795" y="3117224"/>
            <a:ext cx="8537409" cy="1016000"/>
          </a:xfrm>
          <a:prstGeom prst="rect">
            <a:avLst/>
          </a:prstGeom>
          <a:solidFill>
            <a:srgbClr val="85DFFF"/>
          </a:solidFill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6000" b="1" dirty="0" smtClean="0">
                <a:ea typeface="宋体" pitchFamily="2" charset="-122"/>
              </a:rPr>
              <a:t>Theory and Setup</a:t>
            </a:r>
            <a:endParaRPr lang="en-US" altLang="zh-CN" sz="6000" b="1" dirty="0">
              <a:ea typeface="宋体" pitchFamily="2" charset="-122"/>
            </a:endParaRPr>
          </a:p>
        </p:txBody>
      </p:sp>
      <p:sp>
        <p:nvSpPr>
          <p:cNvPr id="1057" name="Text Box 122"/>
          <p:cNvSpPr txBox="1">
            <a:spLocks noChangeArrowheads="1"/>
          </p:cNvSpPr>
          <p:nvPr/>
        </p:nvSpPr>
        <p:spPr bwMode="auto">
          <a:xfrm>
            <a:off x="41872100" y="2745582"/>
            <a:ext cx="3581400" cy="10160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6000" b="1" dirty="0">
                <a:ea typeface="宋体" pitchFamily="2" charset="-122"/>
              </a:rPr>
              <a:t>Results</a:t>
            </a:r>
          </a:p>
        </p:txBody>
      </p:sp>
      <p:sp>
        <p:nvSpPr>
          <p:cNvPr id="1059" name="Rectangle 130"/>
          <p:cNvSpPr>
            <a:spLocks noChangeArrowheads="1"/>
          </p:cNvSpPr>
          <p:nvPr/>
        </p:nvSpPr>
        <p:spPr bwMode="auto">
          <a:xfrm>
            <a:off x="609600" y="4396582"/>
            <a:ext cx="15240000" cy="2438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4800"/>
          </a:p>
        </p:txBody>
      </p:sp>
      <p:sp>
        <p:nvSpPr>
          <p:cNvPr id="1060" name="Text Box 132"/>
          <p:cNvSpPr txBox="1">
            <a:spLocks noChangeArrowheads="1"/>
          </p:cNvSpPr>
          <p:nvPr/>
        </p:nvSpPr>
        <p:spPr bwMode="auto">
          <a:xfrm>
            <a:off x="609600" y="4283871"/>
            <a:ext cx="15240000" cy="769441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4400" b="1" dirty="0">
                <a:ea typeface="宋体" pitchFamily="2" charset="-122"/>
              </a:rPr>
              <a:t>Motivation</a:t>
            </a:r>
          </a:p>
        </p:txBody>
      </p:sp>
      <p:sp>
        <p:nvSpPr>
          <p:cNvPr id="1063" name="Text Box 138"/>
          <p:cNvSpPr txBox="1">
            <a:spLocks noChangeArrowheads="1"/>
          </p:cNvSpPr>
          <p:nvPr/>
        </p:nvSpPr>
        <p:spPr bwMode="auto">
          <a:xfrm>
            <a:off x="762000" y="5158582"/>
            <a:ext cx="15087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dirty="0">
                <a:ea typeface="宋体" pitchFamily="2" charset="-122"/>
              </a:rPr>
              <a:t>To develop a novel design of magnetic torque </a:t>
            </a:r>
            <a:r>
              <a:rPr lang="en-US" altLang="zh-CN" sz="3600" dirty="0" err="1">
                <a:ea typeface="宋体" pitchFamily="2" charset="-122"/>
              </a:rPr>
              <a:t>tweezer</a:t>
            </a:r>
            <a:r>
              <a:rPr lang="en-US" altLang="zh-CN" sz="3600" dirty="0">
                <a:ea typeface="宋体" pitchFamily="2" charset="-122"/>
              </a:rPr>
              <a:t> which directly measures the torsional stiffness of biomolecules with high sensitivity.</a:t>
            </a:r>
          </a:p>
        </p:txBody>
      </p:sp>
      <p:pic>
        <p:nvPicPr>
          <p:cNvPr id="106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463" y="8130382"/>
            <a:ext cx="5434012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Oval 68"/>
          <p:cNvSpPr/>
          <p:nvPr/>
        </p:nvSpPr>
        <p:spPr>
          <a:xfrm>
            <a:off x="12268200" y="1117838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3200">
                <a:solidFill>
                  <a:schemeClr val="tx1"/>
                </a:solidFill>
                <a:ea typeface="宋体" pitchFamily="2" charset="-122"/>
              </a:rPr>
              <a:t>A</a:t>
            </a:r>
          </a:p>
        </p:txBody>
      </p:sp>
      <p:sp>
        <p:nvSpPr>
          <p:cNvPr id="70" name="Oval 69"/>
          <p:cNvSpPr/>
          <p:nvPr/>
        </p:nvSpPr>
        <p:spPr>
          <a:xfrm>
            <a:off x="12268200" y="1331198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3200">
                <a:solidFill>
                  <a:schemeClr val="tx1"/>
                </a:solidFill>
                <a:ea typeface="宋体" pitchFamily="2" charset="-122"/>
              </a:rPr>
              <a:t>B</a:t>
            </a:r>
          </a:p>
        </p:txBody>
      </p:sp>
      <p:pic>
        <p:nvPicPr>
          <p:cNvPr id="1067" name="Picture 1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0"/>
          <a:stretch>
            <a:fillRect/>
          </a:stretch>
        </p:blipFill>
        <p:spPr bwMode="auto">
          <a:xfrm>
            <a:off x="8458200" y="16969582"/>
            <a:ext cx="7239000" cy="666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Rectangle 112"/>
          <p:cNvSpPr>
            <a:spLocks noChangeArrowheads="1"/>
          </p:cNvSpPr>
          <p:nvPr/>
        </p:nvSpPr>
        <p:spPr bwMode="auto">
          <a:xfrm>
            <a:off x="36499800" y="4091782"/>
            <a:ext cx="14020800" cy="6629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 sz="1800" baseline="-25000" dirty="0"/>
          </a:p>
        </p:txBody>
      </p:sp>
      <p:sp>
        <p:nvSpPr>
          <p:cNvPr id="60" name="Text Box 111"/>
          <p:cNvSpPr txBox="1">
            <a:spLocks noChangeArrowheads="1"/>
          </p:cNvSpPr>
          <p:nvPr/>
        </p:nvSpPr>
        <p:spPr bwMode="auto">
          <a:xfrm>
            <a:off x="36499799" y="4011861"/>
            <a:ext cx="14023849" cy="769441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 err="1">
                <a:latin typeface="+mn-lt"/>
                <a:ea typeface="ＭＳ Ｐゴシック" charset="0"/>
              </a:rPr>
              <a:t>dsDNA</a:t>
            </a:r>
            <a:r>
              <a:rPr lang="en-US" sz="4400" b="1" dirty="0">
                <a:latin typeface="+mn-lt"/>
                <a:ea typeface="ＭＳ Ｐゴシック" charset="0"/>
              </a:rPr>
              <a:t> Torque and Extension </a:t>
            </a:r>
            <a:r>
              <a:rPr lang="en-US" sz="4400" b="1" dirty="0" smtClean="0">
                <a:latin typeface="+mn-lt"/>
                <a:ea typeface="ＭＳ Ｐゴシック" charset="0"/>
              </a:rPr>
              <a:t>Response</a:t>
            </a:r>
            <a:endParaRPr lang="en-US" sz="4400" b="1" dirty="0">
              <a:latin typeface="+mn-lt"/>
              <a:ea typeface="ＭＳ Ｐゴシック" charset="0"/>
            </a:endParaRPr>
          </a:p>
        </p:txBody>
      </p:sp>
      <p:grpSp>
        <p:nvGrpSpPr>
          <p:cNvPr id="61" name="Group 3"/>
          <p:cNvGrpSpPr>
            <a:grpSpLocks/>
          </p:cNvGrpSpPr>
          <p:nvPr/>
        </p:nvGrpSpPr>
        <p:grpSpPr bwMode="auto">
          <a:xfrm>
            <a:off x="36823650" y="5006182"/>
            <a:ext cx="7677150" cy="5486400"/>
            <a:chOff x="36652200" y="5675312"/>
            <a:chExt cx="7677938" cy="5486400"/>
          </a:xfrm>
        </p:grpSpPr>
        <p:grpSp>
          <p:nvGrpSpPr>
            <p:cNvPr id="62" name="Group 2"/>
            <p:cNvGrpSpPr>
              <a:grpSpLocks/>
            </p:cNvGrpSpPr>
            <p:nvPr/>
          </p:nvGrpSpPr>
          <p:grpSpPr bwMode="auto">
            <a:xfrm>
              <a:off x="36652200" y="5675312"/>
              <a:ext cx="7677938" cy="5486400"/>
              <a:chOff x="703263" y="889000"/>
              <a:chExt cx="7677938" cy="5486400"/>
            </a:xfrm>
          </p:grpSpPr>
          <p:grpSp>
            <p:nvGrpSpPr>
              <p:cNvPr id="64" name="Group 6"/>
              <p:cNvGrpSpPr>
                <a:grpSpLocks/>
              </p:cNvGrpSpPr>
              <p:nvPr/>
            </p:nvGrpSpPr>
            <p:grpSpPr bwMode="auto">
              <a:xfrm>
                <a:off x="1839913" y="1874838"/>
                <a:ext cx="5419725" cy="4500562"/>
                <a:chOff x="3225800" y="4356100"/>
                <a:chExt cx="6413500" cy="5092700"/>
              </a:xfrm>
            </p:grpSpPr>
            <p:pic>
              <p:nvPicPr>
                <p:cNvPr id="82" name="Picture 4" descr="Screen Shot 2011-10-27 at 3.17.33 PM.png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65500" y="4356100"/>
                  <a:ext cx="6273800" cy="50927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3" name="Rectangle 25"/>
                <p:cNvSpPr>
                  <a:spLocks noChangeArrowheads="1"/>
                </p:cNvSpPr>
                <p:nvPr/>
              </p:nvSpPr>
              <p:spPr bwMode="auto">
                <a:xfrm>
                  <a:off x="3225800" y="6858000"/>
                  <a:ext cx="533400" cy="457200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zh-CN" sz="1800"/>
                </a:p>
              </p:txBody>
            </p:sp>
          </p:grpSp>
          <p:sp>
            <p:nvSpPr>
              <p:cNvPr id="65" name="Rectangle 5"/>
              <p:cNvSpPr>
                <a:spLocks/>
              </p:cNvSpPr>
              <p:nvPr/>
            </p:nvSpPr>
            <p:spPr bwMode="auto">
              <a:xfrm>
                <a:off x="6265863" y="889000"/>
                <a:ext cx="2115338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US" altLang="zh-CN" sz="2800" dirty="0"/>
                  <a:t>Over-winding</a:t>
                </a:r>
              </a:p>
            </p:txBody>
          </p:sp>
          <p:sp>
            <p:nvSpPr>
              <p:cNvPr id="66" name="Rectangle 6"/>
              <p:cNvSpPr>
                <a:spLocks/>
              </p:cNvSpPr>
              <p:nvPr/>
            </p:nvSpPr>
            <p:spPr bwMode="auto">
              <a:xfrm>
                <a:off x="703263" y="889000"/>
                <a:ext cx="2315212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US" altLang="zh-CN" sz="2800" dirty="0"/>
                  <a:t>Under-winding</a:t>
                </a:r>
              </a:p>
            </p:txBody>
          </p:sp>
          <p:grpSp>
            <p:nvGrpSpPr>
              <p:cNvPr id="67" name="Group 13"/>
              <p:cNvGrpSpPr>
                <a:grpSpLocks/>
              </p:cNvGrpSpPr>
              <p:nvPr/>
            </p:nvGrpSpPr>
            <p:grpSpPr bwMode="auto">
              <a:xfrm>
                <a:off x="4742061" y="1727464"/>
                <a:ext cx="2020342" cy="3541449"/>
                <a:chOff x="81" y="-676"/>
                <a:chExt cx="1810" cy="3172"/>
              </a:xfrm>
            </p:grpSpPr>
            <p:sp>
              <p:nvSpPr>
                <p:cNvPr id="76" name="Rectangle 7"/>
                <p:cNvSpPr>
                  <a:spLocks/>
                </p:cNvSpPr>
                <p:nvPr/>
              </p:nvSpPr>
              <p:spPr bwMode="auto">
                <a:xfrm>
                  <a:off x="81" y="-676"/>
                  <a:ext cx="1810" cy="5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/>
                <a:lstStyle/>
                <a:p>
                  <a:r>
                    <a:rPr lang="en-US" altLang="zh-CN" sz="2800" dirty="0" smtClean="0">
                      <a:solidFill>
                        <a:srgbClr val="FF0000"/>
                      </a:solidFill>
                    </a:rPr>
                    <a:t>critical twist density</a:t>
                  </a:r>
                  <a:endParaRPr lang="en-US" altLang="zh-CN" sz="2800" dirty="0">
                    <a:solidFill>
                      <a:srgbClr val="FF0000"/>
                    </a:solidFill>
                  </a:endParaRPr>
                </a:p>
              </p:txBody>
            </p:sp>
            <p:grpSp>
              <p:nvGrpSpPr>
                <p:cNvPr id="77" name="Group 12"/>
                <p:cNvGrpSpPr>
                  <a:grpSpLocks/>
                </p:cNvGrpSpPr>
                <p:nvPr/>
              </p:nvGrpSpPr>
              <p:grpSpPr bwMode="auto">
                <a:xfrm>
                  <a:off x="190" y="57"/>
                  <a:ext cx="582" cy="2439"/>
                  <a:chOff x="70" y="-436"/>
                  <a:chExt cx="581" cy="2438"/>
                </a:xfrm>
              </p:grpSpPr>
              <p:sp>
                <p:nvSpPr>
                  <p:cNvPr id="78" name="Oval 8"/>
                  <p:cNvSpPr>
                    <a:spLocks/>
                  </p:cNvSpPr>
                  <p:nvPr/>
                </p:nvSpPr>
                <p:spPr bwMode="auto">
                  <a:xfrm>
                    <a:off x="70" y="67"/>
                    <a:ext cx="352" cy="352"/>
                  </a:xfrm>
                  <a:prstGeom prst="ellipse">
                    <a:avLst/>
                  </a:prstGeom>
                  <a:noFill/>
                  <a:ln w="38100">
                    <a:solidFill>
                      <a:srgbClr val="FF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zh-CN" altLang="zh-CN" sz="1800"/>
                  </a:p>
                </p:txBody>
              </p:sp>
              <p:sp>
                <p:nvSpPr>
                  <p:cNvPr id="79" name="Line 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0" y="-436"/>
                    <a:ext cx="411" cy="551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miter lim="800000"/>
                    <a:headEnd type="stealth" w="med" len="med"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0" name="Oval 10"/>
                  <p:cNvSpPr>
                    <a:spLocks/>
                  </p:cNvSpPr>
                  <p:nvPr/>
                </p:nvSpPr>
                <p:spPr bwMode="auto">
                  <a:xfrm>
                    <a:off x="70" y="1650"/>
                    <a:ext cx="352" cy="352"/>
                  </a:xfrm>
                  <a:prstGeom prst="ellipse">
                    <a:avLst/>
                  </a:prstGeom>
                  <a:noFill/>
                  <a:ln w="38100">
                    <a:solidFill>
                      <a:srgbClr val="FF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zh-CN" altLang="zh-CN" sz="1800"/>
                  </a:p>
                </p:txBody>
              </p:sp>
              <p:sp>
                <p:nvSpPr>
                  <p:cNvPr id="81" name="Line 1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17" y="403"/>
                    <a:ext cx="4" cy="1181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prstDash val="sysDot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zh-CN" altLang="en-US"/>
                  </a:p>
                </p:txBody>
              </p:sp>
            </p:grpSp>
          </p:grpSp>
          <p:pic>
            <p:nvPicPr>
              <p:cNvPr id="68" name="Picture 20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22513" y="2946400"/>
                <a:ext cx="303212" cy="330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" name="Picture 2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68538" y="4929188"/>
                <a:ext cx="368300" cy="4016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" name="Picture 23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03900" y="2717801"/>
                <a:ext cx="507886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3" name="Line 24"/>
              <p:cNvSpPr>
                <a:spLocks noChangeShapeType="1"/>
              </p:cNvSpPr>
              <p:nvPr/>
            </p:nvSpPr>
            <p:spPr bwMode="auto">
              <a:xfrm rot="10800000" flipV="1">
                <a:off x="5522913" y="3000375"/>
                <a:ext cx="280987" cy="1603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zh-CN" altLang="en-US"/>
              </a:p>
            </p:txBody>
          </p:sp>
          <p:sp>
            <p:nvSpPr>
              <p:cNvPr id="74" name="Line 32"/>
              <p:cNvSpPr>
                <a:spLocks noChangeShapeType="1"/>
              </p:cNvSpPr>
              <p:nvPr/>
            </p:nvSpPr>
            <p:spPr bwMode="auto">
              <a:xfrm flipH="1">
                <a:off x="5026025" y="1120775"/>
                <a:ext cx="973138" cy="3175"/>
              </a:xfrm>
              <a:prstGeom prst="line">
                <a:avLst/>
              </a:prstGeom>
              <a:noFill/>
              <a:ln w="38100">
                <a:solidFill>
                  <a:srgbClr val="003DCC"/>
                </a:solidFill>
                <a:miter lim="800000"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zh-CN" altLang="en-US"/>
              </a:p>
            </p:txBody>
          </p:sp>
          <p:sp>
            <p:nvSpPr>
              <p:cNvPr id="75" name="Line 33"/>
              <p:cNvSpPr>
                <a:spLocks noChangeShapeType="1"/>
              </p:cNvSpPr>
              <p:nvPr/>
            </p:nvSpPr>
            <p:spPr bwMode="auto">
              <a:xfrm>
                <a:off x="3162300" y="1122363"/>
                <a:ext cx="954088" cy="6350"/>
              </a:xfrm>
              <a:prstGeom prst="line">
                <a:avLst/>
              </a:prstGeom>
              <a:noFill/>
              <a:ln w="38100">
                <a:solidFill>
                  <a:srgbClr val="003DCC"/>
                </a:solidFill>
                <a:miter lim="800000"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zh-CN" altLang="en-US"/>
              </a:p>
            </p:txBody>
          </p:sp>
        </p:grpSp>
        <p:sp>
          <p:nvSpPr>
            <p:cNvPr id="63" name="Line 31"/>
            <p:cNvSpPr>
              <a:spLocks noChangeShapeType="1"/>
            </p:cNvSpPr>
            <p:nvPr/>
          </p:nvSpPr>
          <p:spPr bwMode="auto">
            <a:xfrm>
              <a:off x="40538400" y="5791201"/>
              <a:ext cx="0" cy="5334000"/>
            </a:xfrm>
            <a:prstGeom prst="line">
              <a:avLst/>
            </a:prstGeom>
            <a:noFill/>
            <a:ln w="38100">
              <a:solidFill>
                <a:srgbClr val="003DCC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</p:grpSp>
      <p:grpSp>
        <p:nvGrpSpPr>
          <p:cNvPr id="84" name="Group 5"/>
          <p:cNvGrpSpPr>
            <a:grpSpLocks/>
          </p:cNvGrpSpPr>
          <p:nvPr/>
        </p:nvGrpSpPr>
        <p:grpSpPr bwMode="auto">
          <a:xfrm>
            <a:off x="44500800" y="5768182"/>
            <a:ext cx="5715000" cy="4246563"/>
            <a:chOff x="44653200" y="5562600"/>
            <a:chExt cx="5715000" cy="4247317"/>
          </a:xfrm>
        </p:grpSpPr>
        <p:sp>
          <p:nvSpPr>
            <p:cNvPr id="85" name="TextBox 4"/>
            <p:cNvSpPr txBox="1">
              <a:spLocks noChangeArrowheads="1"/>
            </p:cNvSpPr>
            <p:nvPr/>
          </p:nvSpPr>
          <p:spPr bwMode="auto">
            <a:xfrm>
              <a:off x="44653200" y="5562600"/>
              <a:ext cx="5715000" cy="4247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zh-CN" sz="3600" dirty="0">
                  <a:latin typeface="Calibri" pitchFamily="34" charset="0"/>
                </a:rPr>
                <a:t>1. </a:t>
              </a:r>
              <a:r>
                <a:rPr lang="en-US" altLang="zh-CN" sz="3600" dirty="0" err="1">
                  <a:latin typeface="Calibri" pitchFamily="34" charset="0"/>
                </a:rPr>
                <a:t>dsDNA</a:t>
              </a:r>
              <a:r>
                <a:rPr lang="ja-JP" altLang="en-US" sz="3600" dirty="0"/>
                <a:t>’</a:t>
              </a:r>
              <a:r>
                <a:rPr lang="en-US" altLang="ja-JP" sz="3600" dirty="0">
                  <a:latin typeface="Calibri" pitchFamily="34" charset="0"/>
                </a:rPr>
                <a:t>s torque increases linearly with increasing turns.</a:t>
              </a:r>
            </a:p>
            <a:p>
              <a:pPr eaLnBrk="1" hangingPunct="1"/>
              <a:endParaRPr lang="en-US" altLang="ja-JP" sz="3600" dirty="0">
                <a:latin typeface="Calibri" pitchFamily="34" charset="0"/>
              </a:endParaRPr>
            </a:p>
            <a:p>
              <a:pPr eaLnBrk="1" hangingPunct="1"/>
              <a:r>
                <a:rPr lang="en-US" altLang="ja-JP" sz="3600" dirty="0">
                  <a:latin typeface="Calibri" pitchFamily="34" charset="0"/>
                </a:rPr>
                <a:t>2. At critical twist density, it remains constant as buckling torque        and DNA start to form </a:t>
              </a:r>
              <a:r>
                <a:rPr lang="en-US" altLang="ja-JP" sz="3600" dirty="0" err="1">
                  <a:latin typeface="Calibri" pitchFamily="34" charset="0"/>
                </a:rPr>
                <a:t>Plectonemic</a:t>
              </a:r>
              <a:r>
                <a:rPr lang="en-US" altLang="ja-JP" sz="3600" dirty="0">
                  <a:latin typeface="Calibri" pitchFamily="34" charset="0"/>
                </a:rPr>
                <a:t> Supercoil</a:t>
              </a:r>
              <a:endParaRPr lang="en-US" altLang="zh-CN" sz="3600" dirty="0"/>
            </a:p>
            <a:p>
              <a:pPr eaLnBrk="1" hangingPunct="1"/>
              <a:endParaRPr lang="en-US" altLang="zh-CN" sz="1800" dirty="0"/>
            </a:p>
          </p:txBody>
        </p:sp>
        <p:pic>
          <p:nvPicPr>
            <p:cNvPr id="86" name="Picture 2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26514" y="8528356"/>
              <a:ext cx="584086" cy="387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7" name="TextBox 86"/>
          <p:cNvSpPr txBox="1"/>
          <p:nvPr/>
        </p:nvSpPr>
        <p:spPr>
          <a:xfrm>
            <a:off x="36499800" y="10949782"/>
            <a:ext cx="14023849" cy="6740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endParaRPr lang="en-US" sz="1800" dirty="0">
              <a:ln>
                <a:solidFill>
                  <a:schemeClr val="tx1"/>
                </a:solidFill>
              </a:ln>
              <a:latin typeface="Arial" charset="0"/>
              <a:ea typeface="ＭＳ Ｐゴシック" charset="0"/>
            </a:endParaRPr>
          </a:p>
          <a:p>
            <a:pPr>
              <a:defRPr/>
            </a:pPr>
            <a:endParaRPr lang="en-US" sz="1800" dirty="0">
              <a:ln>
                <a:solidFill>
                  <a:schemeClr val="tx1"/>
                </a:solidFill>
              </a:ln>
              <a:latin typeface="Arial" charset="0"/>
              <a:ea typeface="ＭＳ Ｐゴシック" charset="0"/>
            </a:endParaRPr>
          </a:p>
          <a:p>
            <a:pPr>
              <a:defRPr/>
            </a:pPr>
            <a:endParaRPr lang="en-US" sz="1800" dirty="0">
              <a:ln>
                <a:solidFill>
                  <a:schemeClr val="tx1"/>
                </a:solidFill>
              </a:ln>
              <a:latin typeface="Arial" charset="0"/>
              <a:ea typeface="ＭＳ Ｐゴシック" charset="0"/>
            </a:endParaRPr>
          </a:p>
          <a:p>
            <a:pPr>
              <a:defRPr/>
            </a:pPr>
            <a:endParaRPr lang="en-US" sz="1800" dirty="0">
              <a:ln>
                <a:solidFill>
                  <a:schemeClr val="tx1"/>
                </a:solidFill>
              </a:ln>
              <a:latin typeface="Arial" charset="0"/>
              <a:ea typeface="ＭＳ Ｐゴシック" charset="0"/>
            </a:endParaRPr>
          </a:p>
          <a:p>
            <a:pPr>
              <a:defRPr/>
            </a:pPr>
            <a:endParaRPr lang="en-US" sz="1800" dirty="0">
              <a:ln>
                <a:solidFill>
                  <a:schemeClr val="tx1"/>
                </a:solidFill>
              </a:ln>
              <a:latin typeface="Arial" charset="0"/>
              <a:ea typeface="ＭＳ Ｐゴシック" charset="0"/>
            </a:endParaRPr>
          </a:p>
          <a:p>
            <a:pPr>
              <a:defRPr/>
            </a:pPr>
            <a:endParaRPr lang="en-US" sz="1800" dirty="0">
              <a:ln>
                <a:solidFill>
                  <a:schemeClr val="tx1"/>
                </a:solidFill>
              </a:ln>
              <a:latin typeface="Arial" charset="0"/>
              <a:ea typeface="ＭＳ Ｐゴシック" charset="0"/>
            </a:endParaRPr>
          </a:p>
          <a:p>
            <a:pPr>
              <a:defRPr/>
            </a:pPr>
            <a:endParaRPr lang="en-US" sz="1800" dirty="0">
              <a:ln>
                <a:solidFill>
                  <a:schemeClr val="tx1"/>
                </a:solidFill>
              </a:ln>
              <a:latin typeface="Arial" charset="0"/>
              <a:ea typeface="ＭＳ Ｐゴシック" charset="0"/>
            </a:endParaRPr>
          </a:p>
          <a:p>
            <a:pPr>
              <a:defRPr/>
            </a:pPr>
            <a:endParaRPr lang="en-US" sz="1800" dirty="0">
              <a:ln>
                <a:solidFill>
                  <a:schemeClr val="tx1"/>
                </a:solidFill>
              </a:ln>
              <a:latin typeface="Arial" charset="0"/>
              <a:ea typeface="ＭＳ Ｐゴシック" charset="0"/>
            </a:endParaRPr>
          </a:p>
          <a:p>
            <a:pPr>
              <a:defRPr/>
            </a:pPr>
            <a:endParaRPr lang="en-US" sz="1800" dirty="0">
              <a:ln>
                <a:solidFill>
                  <a:schemeClr val="tx1"/>
                </a:solidFill>
              </a:ln>
              <a:latin typeface="Arial" charset="0"/>
              <a:ea typeface="ＭＳ Ｐゴシック" charset="0"/>
            </a:endParaRPr>
          </a:p>
          <a:p>
            <a:pPr>
              <a:defRPr/>
            </a:pPr>
            <a:endParaRPr lang="en-US" sz="1800" dirty="0">
              <a:ln>
                <a:solidFill>
                  <a:schemeClr val="tx1"/>
                </a:solidFill>
              </a:ln>
              <a:latin typeface="Arial" charset="0"/>
              <a:ea typeface="ＭＳ Ｐゴシック" charset="0"/>
            </a:endParaRPr>
          </a:p>
          <a:p>
            <a:pPr>
              <a:defRPr/>
            </a:pPr>
            <a:endParaRPr lang="en-US" sz="1800" dirty="0">
              <a:ln>
                <a:solidFill>
                  <a:schemeClr val="tx1"/>
                </a:solidFill>
              </a:ln>
              <a:latin typeface="Arial" charset="0"/>
              <a:ea typeface="ＭＳ Ｐゴシック" charset="0"/>
            </a:endParaRPr>
          </a:p>
          <a:p>
            <a:pPr>
              <a:defRPr/>
            </a:pPr>
            <a:endParaRPr lang="en-US" sz="1800" dirty="0">
              <a:ln>
                <a:solidFill>
                  <a:schemeClr val="tx1"/>
                </a:solidFill>
              </a:ln>
              <a:latin typeface="Arial" charset="0"/>
              <a:ea typeface="ＭＳ Ｐゴシック" charset="0"/>
            </a:endParaRPr>
          </a:p>
          <a:p>
            <a:pPr>
              <a:defRPr/>
            </a:pPr>
            <a:endParaRPr lang="en-US" sz="1800" dirty="0">
              <a:ln>
                <a:solidFill>
                  <a:schemeClr val="tx1"/>
                </a:solidFill>
              </a:ln>
              <a:latin typeface="Arial" charset="0"/>
              <a:ea typeface="ＭＳ Ｐゴシック" charset="0"/>
            </a:endParaRPr>
          </a:p>
          <a:p>
            <a:pPr>
              <a:defRPr/>
            </a:pPr>
            <a:endParaRPr lang="en-US" sz="1800" dirty="0">
              <a:ln>
                <a:solidFill>
                  <a:schemeClr val="tx1"/>
                </a:solidFill>
              </a:ln>
              <a:latin typeface="Arial" charset="0"/>
              <a:ea typeface="ＭＳ Ｐゴシック" charset="0"/>
            </a:endParaRPr>
          </a:p>
          <a:p>
            <a:pPr>
              <a:defRPr/>
            </a:pPr>
            <a:endParaRPr lang="en-US" sz="1800" dirty="0">
              <a:ln>
                <a:solidFill>
                  <a:schemeClr val="tx1"/>
                </a:solidFill>
              </a:ln>
              <a:latin typeface="Arial" charset="0"/>
              <a:ea typeface="ＭＳ Ｐゴシック" charset="0"/>
            </a:endParaRPr>
          </a:p>
          <a:p>
            <a:pPr>
              <a:defRPr/>
            </a:pPr>
            <a:endParaRPr lang="en-US" sz="1800" dirty="0">
              <a:ln>
                <a:solidFill>
                  <a:schemeClr val="tx1"/>
                </a:solidFill>
              </a:ln>
              <a:latin typeface="Arial" charset="0"/>
              <a:ea typeface="ＭＳ Ｐゴシック" charset="0"/>
            </a:endParaRPr>
          </a:p>
          <a:p>
            <a:pPr>
              <a:defRPr/>
            </a:pPr>
            <a:endParaRPr lang="en-US" sz="1800" dirty="0">
              <a:ln>
                <a:solidFill>
                  <a:schemeClr val="tx1"/>
                </a:solidFill>
              </a:ln>
              <a:latin typeface="Arial" charset="0"/>
              <a:ea typeface="ＭＳ Ｐゴシック" charset="0"/>
            </a:endParaRPr>
          </a:p>
          <a:p>
            <a:pPr>
              <a:defRPr/>
            </a:pPr>
            <a:endParaRPr lang="en-US" sz="1800" dirty="0">
              <a:ln>
                <a:solidFill>
                  <a:schemeClr val="tx1"/>
                </a:solidFill>
              </a:ln>
              <a:latin typeface="Arial" charset="0"/>
              <a:ea typeface="ＭＳ Ｐゴシック" charset="0"/>
            </a:endParaRPr>
          </a:p>
          <a:p>
            <a:pPr>
              <a:defRPr/>
            </a:pPr>
            <a:endParaRPr lang="en-US" sz="1800" dirty="0">
              <a:ln>
                <a:solidFill>
                  <a:schemeClr val="tx1"/>
                </a:solidFill>
              </a:ln>
              <a:latin typeface="Arial" charset="0"/>
              <a:ea typeface="ＭＳ Ｐゴシック" charset="0"/>
            </a:endParaRPr>
          </a:p>
          <a:p>
            <a:pPr>
              <a:defRPr/>
            </a:pPr>
            <a:endParaRPr lang="en-US" sz="1800" dirty="0">
              <a:ln>
                <a:solidFill>
                  <a:schemeClr val="tx1"/>
                </a:solidFill>
              </a:ln>
              <a:latin typeface="Arial" charset="0"/>
              <a:ea typeface="ＭＳ Ｐゴシック" charset="0"/>
            </a:endParaRPr>
          </a:p>
          <a:p>
            <a:pPr>
              <a:defRPr/>
            </a:pPr>
            <a:endParaRPr lang="en-US" sz="1800" dirty="0">
              <a:ln>
                <a:solidFill>
                  <a:schemeClr val="tx1"/>
                </a:solidFill>
              </a:ln>
              <a:latin typeface="Arial" charset="0"/>
              <a:ea typeface="ＭＳ Ｐゴシック" charset="0"/>
            </a:endParaRPr>
          </a:p>
          <a:p>
            <a:pPr>
              <a:defRPr/>
            </a:pPr>
            <a:endParaRPr lang="en-US" sz="1800" dirty="0">
              <a:ln>
                <a:solidFill>
                  <a:schemeClr val="tx1"/>
                </a:solidFill>
              </a:ln>
              <a:latin typeface="Arial" charset="0"/>
              <a:ea typeface="ＭＳ Ｐゴシック" charset="0"/>
            </a:endParaRPr>
          </a:p>
          <a:p>
            <a:pPr>
              <a:defRPr/>
            </a:pPr>
            <a:endParaRPr lang="en-US" sz="1800" dirty="0">
              <a:ln>
                <a:solidFill>
                  <a:schemeClr val="tx1"/>
                </a:solidFill>
              </a:ln>
              <a:latin typeface="Arial" charset="0"/>
              <a:ea typeface="ＭＳ Ｐゴシック" charset="0"/>
            </a:endParaRPr>
          </a:p>
          <a:p>
            <a:pPr>
              <a:defRPr/>
            </a:pPr>
            <a:endParaRPr lang="en-US" sz="1800" dirty="0">
              <a:ln>
                <a:solidFill>
                  <a:schemeClr val="tx1"/>
                </a:solidFill>
              </a:ln>
              <a:latin typeface="Arial" charset="0"/>
              <a:ea typeface="ＭＳ Ｐゴシック" charset="0"/>
            </a:endParaRPr>
          </a:p>
        </p:txBody>
      </p:sp>
      <p:grpSp>
        <p:nvGrpSpPr>
          <p:cNvPr id="88" name="Group 7"/>
          <p:cNvGrpSpPr>
            <a:grpSpLocks noChangeAspect="1"/>
          </p:cNvGrpSpPr>
          <p:nvPr/>
        </p:nvGrpSpPr>
        <p:grpSpPr bwMode="auto">
          <a:xfrm>
            <a:off x="43738800" y="11787982"/>
            <a:ext cx="5608638" cy="4757738"/>
            <a:chOff x="0" y="0"/>
            <a:chExt cx="4309" cy="3770"/>
          </a:xfrm>
        </p:grpSpPr>
        <p:grpSp>
          <p:nvGrpSpPr>
            <p:cNvPr id="89" name="Group 5"/>
            <p:cNvGrpSpPr>
              <a:grpSpLocks/>
            </p:cNvGrpSpPr>
            <p:nvPr/>
          </p:nvGrpSpPr>
          <p:grpSpPr bwMode="auto">
            <a:xfrm>
              <a:off x="0" y="0"/>
              <a:ext cx="4309" cy="3770"/>
              <a:chOff x="0" y="0"/>
              <a:chExt cx="4309" cy="3770"/>
            </a:xfrm>
          </p:grpSpPr>
          <p:pic>
            <p:nvPicPr>
              <p:cNvPr id="91" name="Picture 3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309" cy="37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" name="Picture 4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87"/>
                <a:ext cx="331" cy="3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90" name="Line 6"/>
            <p:cNvSpPr>
              <a:spLocks noChangeShapeType="1"/>
            </p:cNvSpPr>
            <p:nvPr/>
          </p:nvSpPr>
          <p:spPr bwMode="auto">
            <a:xfrm flipH="1">
              <a:off x="3758" y="596"/>
              <a:ext cx="1" cy="2596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</p:grpSp>
      <p:grpSp>
        <p:nvGrpSpPr>
          <p:cNvPr id="93" name="Group 8"/>
          <p:cNvGrpSpPr>
            <a:grpSpLocks noChangeAspect="1"/>
          </p:cNvGrpSpPr>
          <p:nvPr/>
        </p:nvGrpSpPr>
        <p:grpSpPr bwMode="auto">
          <a:xfrm>
            <a:off x="37719000" y="11787982"/>
            <a:ext cx="5610225" cy="4757738"/>
            <a:chOff x="0" y="0"/>
            <a:chExt cx="3952" cy="3952"/>
          </a:xfrm>
        </p:grpSpPr>
        <p:grpSp>
          <p:nvGrpSpPr>
            <p:cNvPr id="94" name="Group 5"/>
            <p:cNvGrpSpPr>
              <a:grpSpLocks/>
            </p:cNvGrpSpPr>
            <p:nvPr/>
          </p:nvGrpSpPr>
          <p:grpSpPr bwMode="auto">
            <a:xfrm>
              <a:off x="0" y="0"/>
              <a:ext cx="3952" cy="3952"/>
              <a:chOff x="0" y="0"/>
              <a:chExt cx="3952" cy="3952"/>
            </a:xfrm>
          </p:grpSpPr>
          <p:pic>
            <p:nvPicPr>
              <p:cNvPr id="97" name="Picture 3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9"/>
                <a:ext cx="3952" cy="39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8" name="Picture 4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" y="0"/>
                <a:ext cx="312" cy="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95" name="Line 6"/>
            <p:cNvSpPr>
              <a:spLocks noChangeShapeType="1"/>
            </p:cNvSpPr>
            <p:nvPr/>
          </p:nvSpPr>
          <p:spPr bwMode="auto">
            <a:xfrm>
              <a:off x="3327" y="964"/>
              <a:ext cx="38" cy="2529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96" name="Line 7"/>
            <p:cNvSpPr>
              <a:spLocks noChangeShapeType="1"/>
            </p:cNvSpPr>
            <p:nvPr/>
          </p:nvSpPr>
          <p:spPr bwMode="auto">
            <a:xfrm flipH="1">
              <a:off x="750" y="1580"/>
              <a:ext cx="3098" cy="37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</p:grpSp>
      <p:sp>
        <p:nvSpPr>
          <p:cNvPr id="99" name="TextBox 7"/>
          <p:cNvSpPr txBox="1">
            <a:spLocks noChangeArrowheads="1"/>
          </p:cNvSpPr>
          <p:nvPr/>
        </p:nvSpPr>
        <p:spPr bwMode="auto">
          <a:xfrm>
            <a:off x="36499799" y="10915898"/>
            <a:ext cx="14023849" cy="769441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zh-CN" sz="4400" b="1" dirty="0"/>
              <a:t>Buckling Torque and Torsional Stiffness</a:t>
            </a:r>
          </a:p>
        </p:txBody>
      </p:sp>
      <p:sp>
        <p:nvSpPr>
          <p:cNvPr id="100" name="TextBox 9"/>
          <p:cNvSpPr txBox="1">
            <a:spLocks noChangeArrowheads="1"/>
          </p:cNvSpPr>
          <p:nvPr/>
        </p:nvSpPr>
        <p:spPr bwMode="auto">
          <a:xfrm>
            <a:off x="36804600" y="16455232"/>
            <a:ext cx="13868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zh-CN" sz="3600" dirty="0"/>
              <a:t>At forces above 6 </a:t>
            </a:r>
            <a:r>
              <a:rPr lang="en-US" altLang="zh-CN" sz="3600" dirty="0" err="1"/>
              <a:t>pN</a:t>
            </a:r>
            <a:r>
              <a:rPr lang="en-US" altLang="zh-CN" sz="3600" dirty="0"/>
              <a:t>, underwent a transition from B- to P-DNA</a:t>
            </a:r>
          </a:p>
          <a:p>
            <a:pPr eaLnBrk="1" hangingPunct="1"/>
            <a:r>
              <a:rPr lang="en-US" altLang="zh-CN" sz="3600" dirty="0"/>
              <a:t>no </a:t>
            </a:r>
            <a:r>
              <a:rPr lang="en-US" altLang="zh-CN" sz="3600" dirty="0" err="1"/>
              <a:t>Plectonemic</a:t>
            </a:r>
            <a:r>
              <a:rPr lang="en-US" altLang="zh-CN" sz="3600" dirty="0"/>
              <a:t> Supercoil formed.</a:t>
            </a:r>
          </a:p>
        </p:txBody>
      </p:sp>
      <p:sp>
        <p:nvSpPr>
          <p:cNvPr id="101" name="Oval 9"/>
          <p:cNvSpPr>
            <a:spLocks/>
          </p:cNvSpPr>
          <p:nvPr/>
        </p:nvSpPr>
        <p:spPr bwMode="auto">
          <a:xfrm>
            <a:off x="42238613" y="15674182"/>
            <a:ext cx="509587" cy="534988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CN" altLang="zh-CN" sz="1800"/>
          </a:p>
        </p:txBody>
      </p:sp>
      <p:sp>
        <p:nvSpPr>
          <p:cNvPr id="102" name="Oval 9"/>
          <p:cNvSpPr>
            <a:spLocks/>
          </p:cNvSpPr>
          <p:nvPr/>
        </p:nvSpPr>
        <p:spPr bwMode="auto">
          <a:xfrm>
            <a:off x="38581013" y="13464382"/>
            <a:ext cx="509587" cy="534988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CN" altLang="zh-CN" sz="1800"/>
          </a:p>
        </p:txBody>
      </p:sp>
      <p:sp>
        <p:nvSpPr>
          <p:cNvPr id="104" name="Text Box 117"/>
          <p:cNvSpPr txBox="1">
            <a:spLocks noChangeArrowheads="1"/>
          </p:cNvSpPr>
          <p:nvPr/>
        </p:nvSpPr>
        <p:spPr bwMode="auto">
          <a:xfrm>
            <a:off x="36576000" y="17952245"/>
            <a:ext cx="13792200" cy="543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baseline="-25000" dirty="0" err="1">
                <a:latin typeface="Arial" charset="0"/>
                <a:ea typeface="ＭＳ Ｐゴシック" charset="0"/>
              </a:rPr>
              <a:t>RecA</a:t>
            </a:r>
            <a:r>
              <a:rPr lang="en-US" sz="4400" b="1" baseline="-25000" dirty="0">
                <a:latin typeface="Arial" charset="0"/>
                <a:ea typeface="ＭＳ Ｐゴシック" charset="0"/>
              </a:rPr>
              <a:t> </a:t>
            </a:r>
            <a:r>
              <a:rPr lang="en-US" sz="4400" b="1" baseline="-25000" dirty="0" err="1">
                <a:latin typeface="Arial" charset="0"/>
                <a:ea typeface="ＭＳ Ｐゴシック" charset="0"/>
              </a:rPr>
              <a:t>dsDNA</a:t>
            </a:r>
            <a:r>
              <a:rPr lang="en-US" sz="4400" b="1" baseline="-25000" dirty="0">
                <a:latin typeface="Arial" charset="0"/>
                <a:ea typeface="ＭＳ Ｐゴシック" charset="0"/>
              </a:rPr>
              <a:t> Measurement</a:t>
            </a:r>
          </a:p>
        </p:txBody>
      </p:sp>
      <p:grpSp>
        <p:nvGrpSpPr>
          <p:cNvPr id="105" name="Group 12"/>
          <p:cNvGrpSpPr>
            <a:grpSpLocks/>
          </p:cNvGrpSpPr>
          <p:nvPr/>
        </p:nvGrpSpPr>
        <p:grpSpPr bwMode="auto">
          <a:xfrm>
            <a:off x="37642803" y="18826957"/>
            <a:ext cx="12000914" cy="5686425"/>
            <a:chOff x="37642804" y="19382610"/>
            <a:chExt cx="12000916" cy="5687190"/>
          </a:xfrm>
        </p:grpSpPr>
        <p:grpSp>
          <p:nvGrpSpPr>
            <p:cNvPr id="106" name="Group 8"/>
            <p:cNvGrpSpPr>
              <a:grpSpLocks/>
            </p:cNvGrpSpPr>
            <p:nvPr/>
          </p:nvGrpSpPr>
          <p:grpSpPr bwMode="auto">
            <a:xfrm>
              <a:off x="37642804" y="19382610"/>
              <a:ext cx="12000916" cy="5687190"/>
              <a:chOff x="38267785" y="19030645"/>
              <a:chExt cx="11798962" cy="5687190"/>
            </a:xfrm>
          </p:grpSpPr>
          <p:grpSp>
            <p:nvGrpSpPr>
              <p:cNvPr id="109" name="Group 9"/>
              <p:cNvGrpSpPr>
                <a:grpSpLocks/>
              </p:cNvGrpSpPr>
              <p:nvPr/>
            </p:nvGrpSpPr>
            <p:grpSpPr bwMode="auto">
              <a:xfrm>
                <a:off x="39166800" y="19583400"/>
                <a:ext cx="9679418" cy="4333900"/>
                <a:chOff x="0" y="0"/>
                <a:chExt cx="8671" cy="3883"/>
              </a:xfrm>
            </p:grpSpPr>
            <p:grpSp>
              <p:nvGrpSpPr>
                <p:cNvPr id="115" name="Group 5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8671" cy="3656"/>
                  <a:chOff x="0" y="0"/>
                  <a:chExt cx="8671" cy="3656"/>
                </a:xfrm>
              </p:grpSpPr>
              <p:pic>
                <p:nvPicPr>
                  <p:cNvPr id="119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9" y="216"/>
                    <a:ext cx="8622" cy="34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20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761" y="0"/>
                    <a:ext cx="283" cy="30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21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0" y="0"/>
                    <a:ext cx="282" cy="30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116" name="Rectangle 6"/>
                <p:cNvSpPr>
                  <a:spLocks/>
                </p:cNvSpPr>
                <p:nvPr/>
              </p:nvSpPr>
              <p:spPr bwMode="auto">
                <a:xfrm>
                  <a:off x="4631" y="1334"/>
                  <a:ext cx="1066" cy="1435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  <a:miter lim="800000"/>
                  <a:headEnd/>
                  <a:tailEnd/>
                </a:ln>
                <a:extLst/>
              </p:spPr>
              <p:txBody>
                <a:bodyPr lIns="0" tIns="0" rIns="0" bIns="0"/>
                <a:lstStyle/>
                <a:p>
                  <a:endParaRPr lang="zh-CN" altLang="zh-CN" sz="1800" baseline="-25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17" name="Line 7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4840" y="2663"/>
                  <a:ext cx="304" cy="578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miter lim="800000"/>
                  <a:headEnd type="stealth" w="med" len="med"/>
                  <a:tailEnd/>
                </a:ln>
                <a:extLst/>
              </p:spPr>
              <p:txBody>
                <a:bodyPr lIns="0" tIns="0" rIns="0" bIns="0"/>
                <a:lstStyle/>
                <a:p>
                  <a:endParaRPr lang="zh-CN" altLang="en-US" baseline="-25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18" name="Rectangle 8"/>
                <p:cNvSpPr>
                  <a:spLocks/>
                </p:cNvSpPr>
                <p:nvPr/>
              </p:nvSpPr>
              <p:spPr bwMode="auto">
                <a:xfrm>
                  <a:off x="3023" y="3084"/>
                  <a:ext cx="2727" cy="7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/>
                <a:lstStyle/>
                <a:p>
                  <a:r>
                    <a:rPr lang="en-US" altLang="zh-CN" sz="2800" baseline="-25000" dirty="0">
                      <a:solidFill>
                        <a:srgbClr val="FF0000"/>
                      </a:solidFill>
                    </a:rPr>
                    <a:t>crystallographic structure of </a:t>
                  </a:r>
                  <a:r>
                    <a:rPr lang="en-US" altLang="zh-CN" sz="2800" baseline="-25000" dirty="0" err="1">
                      <a:solidFill>
                        <a:srgbClr val="FF0000"/>
                      </a:solidFill>
                    </a:rPr>
                    <a:t>RecA</a:t>
                  </a:r>
                  <a:r>
                    <a:rPr lang="en-US" altLang="zh-CN" sz="2800" baseline="-25000" dirty="0">
                      <a:solidFill>
                        <a:srgbClr val="FF0000"/>
                      </a:solidFill>
                    </a:rPr>
                    <a:t>-DNA</a:t>
                  </a:r>
                </a:p>
              </p:txBody>
            </p:sp>
          </p:grpSp>
          <p:sp>
            <p:nvSpPr>
              <p:cNvPr id="110" name="Rectangle 13"/>
              <p:cNvSpPr>
                <a:spLocks/>
              </p:cNvSpPr>
              <p:nvPr/>
            </p:nvSpPr>
            <p:spPr bwMode="auto">
              <a:xfrm>
                <a:off x="38267785" y="23727235"/>
                <a:ext cx="11537327" cy="990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altLang="zh-CN" sz="3600" baseline="-25000" dirty="0"/>
                  <a:t>Compare with </a:t>
                </a:r>
                <a:r>
                  <a:rPr lang="en-US" altLang="zh-CN" sz="3600" baseline="-25000" dirty="0" err="1"/>
                  <a:t>dsDNA</a:t>
                </a:r>
                <a:r>
                  <a:rPr lang="en-US" altLang="zh-CN" sz="3600" baseline="-25000" dirty="0"/>
                  <a:t>: Higher Effective Torsional Stiffness </a:t>
                </a:r>
              </a:p>
            </p:txBody>
          </p:sp>
          <p:pic>
            <p:nvPicPr>
              <p:cNvPr id="111" name="Picture 14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170281" y="19030645"/>
                <a:ext cx="4491577" cy="6273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12" name="Group 12"/>
              <p:cNvGrpSpPr>
                <a:grpSpLocks/>
              </p:cNvGrpSpPr>
              <p:nvPr/>
            </p:nvGrpSpPr>
            <p:grpSpPr bwMode="auto">
              <a:xfrm>
                <a:off x="45197836" y="19353223"/>
                <a:ext cx="4868911" cy="1975485"/>
                <a:chOff x="761" y="408"/>
                <a:chExt cx="4362" cy="1769"/>
              </a:xfrm>
            </p:grpSpPr>
            <p:sp>
              <p:nvSpPr>
                <p:cNvPr id="113" name="Rectangle 10"/>
                <p:cNvSpPr>
                  <a:spLocks/>
                </p:cNvSpPr>
                <p:nvPr/>
              </p:nvSpPr>
              <p:spPr bwMode="auto">
                <a:xfrm>
                  <a:off x="761" y="408"/>
                  <a:ext cx="4362" cy="7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/>
                <a:lstStyle/>
                <a:p>
                  <a:r>
                    <a:rPr lang="en-US" altLang="zh-CN" sz="2800" baseline="-25000" dirty="0">
                      <a:solidFill>
                        <a:srgbClr val="FF0000"/>
                      </a:solidFill>
                    </a:rPr>
                    <a:t>Effective Torsional Stiffness C is determined by the slope!</a:t>
                  </a:r>
                </a:p>
              </p:txBody>
            </p:sp>
            <p:sp>
              <p:nvSpPr>
                <p:cNvPr id="114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2338" y="981"/>
                  <a:ext cx="604" cy="119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miter lim="800000"/>
                  <a:headEnd type="stealth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zh-CN" altLang="en-US" baseline="-25000"/>
                </a:p>
              </p:txBody>
            </p:sp>
          </p:grpSp>
        </p:grpSp>
        <p:sp>
          <p:nvSpPr>
            <p:cNvPr id="107" name="TextBox 11"/>
            <p:cNvSpPr txBox="1">
              <a:spLocks noChangeArrowheads="1"/>
            </p:cNvSpPr>
            <p:nvPr/>
          </p:nvSpPr>
          <p:spPr bwMode="auto">
            <a:xfrm>
              <a:off x="38633400" y="20193000"/>
              <a:ext cx="457200" cy="2770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zh-CN" altLang="zh-CN" sz="1800" baseline="-25000"/>
            </a:p>
          </p:txBody>
        </p:sp>
        <p:sp>
          <p:nvSpPr>
            <p:cNvPr id="108" name="TextBox 152"/>
            <p:cNvSpPr txBox="1">
              <a:spLocks noChangeArrowheads="1"/>
            </p:cNvSpPr>
            <p:nvPr/>
          </p:nvSpPr>
          <p:spPr bwMode="auto">
            <a:xfrm>
              <a:off x="43129200" y="20116800"/>
              <a:ext cx="457200" cy="2770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zh-CN" altLang="zh-CN" sz="1800" baseline="-25000"/>
            </a:p>
          </p:txBody>
        </p:sp>
      </p:grpSp>
      <p:sp>
        <p:nvSpPr>
          <p:cNvPr id="131" name="Rectangle 102"/>
          <p:cNvSpPr>
            <a:spLocks noChangeArrowheads="1"/>
          </p:cNvSpPr>
          <p:nvPr/>
        </p:nvSpPr>
        <p:spPr bwMode="auto">
          <a:xfrm>
            <a:off x="16535400" y="4445794"/>
            <a:ext cx="19126200" cy="202199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 sz="4800" dirty="0">
              <a:latin typeface="+mj-lt"/>
            </a:endParaRPr>
          </a:p>
        </p:txBody>
      </p:sp>
      <p:pic>
        <p:nvPicPr>
          <p:cNvPr id="135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3356" y="4616626"/>
            <a:ext cx="4081719" cy="5966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2812693003"/>
              </p:ext>
            </p:extLst>
          </p:nvPr>
        </p:nvGraphicFramePr>
        <p:xfrm>
          <a:off x="21795271" y="6015278"/>
          <a:ext cx="8024115" cy="3793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图示 4"/>
              <p:cNvGraphicFramePr/>
              <p:nvPr>
                <p:extLst>
                  <p:ext uri="{D42A27DB-BD31-4B8C-83A1-F6EECF244321}">
                    <p14:modId xmlns:p14="http://schemas.microsoft.com/office/powerpoint/2010/main" val="3750535166"/>
                  </p:ext>
                </p:extLst>
              </p:nvPr>
            </p:nvGraphicFramePr>
            <p:xfrm>
              <a:off x="16745894" y="11806336"/>
              <a:ext cx="8134141" cy="516324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8" r:lo="rId19" r:qs="rId20" r:cs="rId21"/>
              </a:graphicData>
            </a:graphic>
          </p:graphicFrame>
        </mc:Choice>
        <mc:Fallback xmlns="">
          <p:graphicFrame>
            <p:nvGraphicFramePr>
              <p:cNvPr id="5" name="图示 4"/>
              <p:cNvGraphicFramePr/>
              <p:nvPr>
                <p:extLst>
                  <p:ext uri="{D42A27DB-BD31-4B8C-83A1-F6EECF244321}">
                    <p14:modId xmlns:p14="http://schemas.microsoft.com/office/powerpoint/2010/main" val="3750535166"/>
                  </p:ext>
                </p:extLst>
              </p:nvPr>
            </p:nvGraphicFramePr>
            <p:xfrm>
              <a:off x="16745894" y="11806336"/>
              <a:ext cx="8134141" cy="516324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3" r:lo="rId24" r:qs="rId25" r:cs="rId26"/>
              </a:graphicData>
            </a:graphic>
          </p:graphicFrame>
        </mc:Fallback>
      </mc:AlternateContent>
      <p:pic>
        <p:nvPicPr>
          <p:cNvPr id="138" name="Picture 4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3366" y="11804057"/>
            <a:ext cx="2280182" cy="5560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9" name="Title 3"/>
          <p:cNvSpPr txBox="1">
            <a:spLocks/>
          </p:cNvSpPr>
          <p:nvPr/>
        </p:nvSpPr>
        <p:spPr>
          <a:xfrm>
            <a:off x="16745894" y="10468263"/>
            <a:ext cx="8763000" cy="1046440"/>
          </a:xfrm>
          <a:prstGeom prst="rect">
            <a:avLst/>
          </a:prstGeom>
          <a:solidFill>
            <a:srgbClr val="85DFFF"/>
          </a:solidFill>
        </p:spPr>
        <p:txBody>
          <a:bodyPr wrap="square" lIns="91440" tIns="182880" rIns="91440" bIns="182880">
            <a:spAutoFit/>
          </a:bodyPr>
          <a:lstStyle>
            <a:lvl1pPr algn="ctr" defTabSz="4389438" rtl="0" eaLnBrk="0" fontAlgn="base" hangingPunct="0">
              <a:spcBef>
                <a:spcPct val="0"/>
              </a:spcBef>
              <a:spcAft>
                <a:spcPct val="0"/>
              </a:spcAft>
              <a:defRPr sz="21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4389438" rtl="0" eaLnBrk="0" fontAlgn="base" hangingPunct="0">
              <a:spcBef>
                <a:spcPct val="0"/>
              </a:spcBef>
              <a:spcAft>
                <a:spcPct val="0"/>
              </a:spcAft>
              <a:defRPr sz="21100">
                <a:solidFill>
                  <a:schemeClr val="tx2"/>
                </a:solidFill>
                <a:latin typeface="Arial" charset="0"/>
              </a:defRPr>
            </a:lvl2pPr>
            <a:lvl3pPr algn="ctr" defTabSz="4389438" rtl="0" eaLnBrk="0" fontAlgn="base" hangingPunct="0">
              <a:spcBef>
                <a:spcPct val="0"/>
              </a:spcBef>
              <a:spcAft>
                <a:spcPct val="0"/>
              </a:spcAft>
              <a:defRPr sz="21100">
                <a:solidFill>
                  <a:schemeClr val="tx2"/>
                </a:solidFill>
                <a:latin typeface="Arial" charset="0"/>
              </a:defRPr>
            </a:lvl3pPr>
            <a:lvl4pPr algn="ctr" defTabSz="4389438" rtl="0" eaLnBrk="0" fontAlgn="base" hangingPunct="0">
              <a:spcBef>
                <a:spcPct val="0"/>
              </a:spcBef>
              <a:spcAft>
                <a:spcPct val="0"/>
              </a:spcAft>
              <a:defRPr sz="21100">
                <a:solidFill>
                  <a:schemeClr val="tx2"/>
                </a:solidFill>
                <a:latin typeface="Arial" charset="0"/>
              </a:defRPr>
            </a:lvl4pPr>
            <a:lvl5pPr algn="ctr" defTabSz="4389438" rtl="0" eaLnBrk="0" fontAlgn="base" hangingPunct="0">
              <a:spcBef>
                <a:spcPct val="0"/>
              </a:spcBef>
              <a:spcAft>
                <a:spcPct val="0"/>
              </a:spcAft>
              <a:defRPr sz="21100">
                <a:solidFill>
                  <a:schemeClr val="tx2"/>
                </a:solidFill>
                <a:latin typeface="Arial" charset="0"/>
              </a:defRPr>
            </a:lvl5pPr>
            <a:lvl6pPr marL="457200" algn="ctr" defTabSz="4389438" rtl="0" fontAlgn="base">
              <a:spcBef>
                <a:spcPct val="0"/>
              </a:spcBef>
              <a:spcAft>
                <a:spcPct val="0"/>
              </a:spcAft>
              <a:defRPr sz="21100">
                <a:solidFill>
                  <a:schemeClr val="tx2"/>
                </a:solidFill>
                <a:latin typeface="Arial" charset="0"/>
              </a:defRPr>
            </a:lvl6pPr>
            <a:lvl7pPr marL="914400" algn="ctr" defTabSz="4389438" rtl="0" fontAlgn="base">
              <a:spcBef>
                <a:spcPct val="0"/>
              </a:spcBef>
              <a:spcAft>
                <a:spcPct val="0"/>
              </a:spcAft>
              <a:defRPr sz="21100">
                <a:solidFill>
                  <a:schemeClr val="tx2"/>
                </a:solidFill>
                <a:latin typeface="Arial" charset="0"/>
              </a:defRPr>
            </a:lvl7pPr>
            <a:lvl8pPr marL="1371600" algn="ctr" defTabSz="4389438" rtl="0" fontAlgn="base">
              <a:spcBef>
                <a:spcPct val="0"/>
              </a:spcBef>
              <a:spcAft>
                <a:spcPct val="0"/>
              </a:spcAft>
              <a:defRPr sz="21100">
                <a:solidFill>
                  <a:schemeClr val="tx2"/>
                </a:solidFill>
                <a:latin typeface="Arial" charset="0"/>
              </a:defRPr>
            </a:lvl8pPr>
            <a:lvl9pPr marL="1828800" algn="ctr" defTabSz="4389438" rtl="0" fontAlgn="base">
              <a:spcBef>
                <a:spcPct val="0"/>
              </a:spcBef>
              <a:spcAft>
                <a:spcPct val="0"/>
              </a:spcAft>
              <a:defRPr sz="211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4400" b="1" dirty="0" smtClean="0"/>
              <a:t>Torque and Equilibrium Angle</a:t>
            </a:r>
            <a:endParaRPr lang="en-US" sz="4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itle 1"/>
              <p:cNvSpPr txBox="1">
                <a:spLocks/>
              </p:cNvSpPr>
              <p:nvPr/>
            </p:nvSpPr>
            <p:spPr>
              <a:xfrm>
                <a:off x="26842974" y="10426562"/>
                <a:ext cx="8648700" cy="1046440"/>
              </a:xfrm>
              <a:prstGeom prst="rect">
                <a:avLst/>
              </a:prstGeom>
              <a:solidFill>
                <a:srgbClr val="85DFFF"/>
              </a:solidFill>
            </p:spPr>
            <p:txBody>
              <a:bodyPr wrap="square" lIns="91440" tIns="182880" rIns="91440" bIns="182880">
                <a:spAutoFit/>
              </a:bodyPr>
              <a:lstStyle>
                <a:lvl1pPr algn="ctr" defTabSz="4389438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1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defTabSz="4389438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100">
                    <a:solidFill>
                      <a:schemeClr val="tx2"/>
                    </a:solidFill>
                    <a:latin typeface="Arial" charset="0"/>
                  </a:defRPr>
                </a:lvl2pPr>
                <a:lvl3pPr algn="ctr" defTabSz="4389438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100">
                    <a:solidFill>
                      <a:schemeClr val="tx2"/>
                    </a:solidFill>
                    <a:latin typeface="Arial" charset="0"/>
                  </a:defRPr>
                </a:lvl3pPr>
                <a:lvl4pPr algn="ctr" defTabSz="4389438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100">
                    <a:solidFill>
                      <a:schemeClr val="tx2"/>
                    </a:solidFill>
                    <a:latin typeface="Arial" charset="0"/>
                  </a:defRPr>
                </a:lvl4pPr>
                <a:lvl5pPr algn="ctr" defTabSz="4389438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100">
                    <a:solidFill>
                      <a:schemeClr val="tx2"/>
                    </a:solidFill>
                    <a:latin typeface="Arial" charset="0"/>
                  </a:defRPr>
                </a:lvl5pPr>
                <a:lvl6pPr marL="457200" algn="ctr" defTabSz="4389438" rtl="0" fontAlgn="base">
                  <a:spcBef>
                    <a:spcPct val="0"/>
                  </a:spcBef>
                  <a:spcAft>
                    <a:spcPct val="0"/>
                  </a:spcAft>
                  <a:defRPr sz="21100">
                    <a:solidFill>
                      <a:schemeClr val="tx2"/>
                    </a:solidFill>
                    <a:latin typeface="Arial" charset="0"/>
                  </a:defRPr>
                </a:lvl6pPr>
                <a:lvl7pPr marL="914400" algn="ctr" defTabSz="4389438" rtl="0" fontAlgn="base">
                  <a:spcBef>
                    <a:spcPct val="0"/>
                  </a:spcBef>
                  <a:spcAft>
                    <a:spcPct val="0"/>
                  </a:spcAft>
                  <a:defRPr sz="21100">
                    <a:solidFill>
                      <a:schemeClr val="tx2"/>
                    </a:solidFill>
                    <a:latin typeface="Arial" charset="0"/>
                  </a:defRPr>
                </a:lvl7pPr>
                <a:lvl8pPr marL="1371600" algn="ctr" defTabSz="4389438" rtl="0" fontAlgn="base">
                  <a:spcBef>
                    <a:spcPct val="0"/>
                  </a:spcBef>
                  <a:spcAft>
                    <a:spcPct val="0"/>
                  </a:spcAft>
                  <a:defRPr sz="21100">
                    <a:solidFill>
                      <a:schemeClr val="tx2"/>
                    </a:solidFill>
                    <a:latin typeface="Arial" charset="0"/>
                  </a:defRPr>
                </a:lvl8pPr>
                <a:lvl9pPr marL="1828800" algn="ctr" defTabSz="4389438" rtl="0" fontAlgn="base">
                  <a:spcBef>
                    <a:spcPct val="0"/>
                  </a:spcBef>
                  <a:spcAft>
                    <a:spcPct val="0"/>
                  </a:spcAft>
                  <a:defRPr sz="21100"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r>
                  <a:rPr lang="en-US" sz="4400" b="1" dirty="0" smtClean="0"/>
                  <a:t>Torsional Trap Stiffness,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b="1" i="1" dirty="0" smtClean="0">
                            <a:latin typeface="Cambria Math"/>
                          </a:rPr>
                          <m:t>𝒌</m:t>
                        </m:r>
                      </m:e>
                      <m:sub>
                        <m:r>
                          <a:rPr lang="en-US" sz="4400" b="1" i="1" dirty="0" smtClean="0">
                            <a:latin typeface="Cambria Math"/>
                          </a:rPr>
                          <m:t>𝒓𝒐𝒕</m:t>
                        </m:r>
                      </m:sub>
                    </m:sSub>
                  </m:oMath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140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42974" y="10426562"/>
                <a:ext cx="8648700" cy="1046440"/>
              </a:xfrm>
              <a:prstGeom prst="rect">
                <a:avLst/>
              </a:prstGeom>
              <a:blipFill rotWithShape="1">
                <a:blip r:embed="rId28"/>
                <a:stretch>
                  <a:fillRect b="-133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图示 5"/>
              <p:cNvGraphicFramePr/>
              <p:nvPr>
                <p:extLst>
                  <p:ext uri="{D42A27DB-BD31-4B8C-83A1-F6EECF244321}">
                    <p14:modId xmlns:p14="http://schemas.microsoft.com/office/powerpoint/2010/main" val="1106552285"/>
                  </p:ext>
                </p:extLst>
              </p:nvPr>
            </p:nvGraphicFramePr>
            <p:xfrm>
              <a:off x="27201836" y="11897776"/>
              <a:ext cx="8229600" cy="515753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9" r:lo="rId30" r:qs="rId31" r:cs="rId32"/>
              </a:graphicData>
            </a:graphic>
          </p:graphicFrame>
        </mc:Choice>
        <mc:Fallback xmlns="">
          <p:graphicFrame>
            <p:nvGraphicFramePr>
              <p:cNvPr id="6" name="图示 5"/>
              <p:cNvGraphicFramePr/>
              <p:nvPr>
                <p:extLst>
                  <p:ext uri="{D42A27DB-BD31-4B8C-83A1-F6EECF244321}">
                    <p14:modId xmlns:p14="http://schemas.microsoft.com/office/powerpoint/2010/main" val="1106552285"/>
                  </p:ext>
                </p:extLst>
              </p:nvPr>
            </p:nvGraphicFramePr>
            <p:xfrm>
              <a:off x="27201836" y="11897776"/>
              <a:ext cx="8229600" cy="515753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4" r:lo="rId35" r:qs="rId36" r:cs="rId37"/>
              </a:graphicData>
            </a:graphic>
          </p:graphicFrame>
        </mc:Fallback>
      </mc:AlternateContent>
      <p:pic>
        <p:nvPicPr>
          <p:cNvPr id="144" name="Picture 2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191" y="20868344"/>
            <a:ext cx="1943100" cy="1888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图示 13"/>
              <p:cNvGraphicFramePr/>
              <p:nvPr>
                <p:extLst>
                  <p:ext uri="{D42A27DB-BD31-4B8C-83A1-F6EECF244321}">
                    <p14:modId xmlns:p14="http://schemas.microsoft.com/office/powerpoint/2010/main" val="2260005847"/>
                  </p:ext>
                </p:extLst>
              </p:nvPr>
            </p:nvGraphicFramePr>
            <p:xfrm>
              <a:off x="16774422" y="18593107"/>
              <a:ext cx="9269975" cy="452596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9" r:lo="rId40" r:qs="rId41" r:cs="rId42"/>
              </a:graphicData>
            </a:graphic>
          </p:graphicFrame>
        </mc:Choice>
        <mc:Fallback xmlns="">
          <p:graphicFrame>
            <p:nvGraphicFramePr>
              <p:cNvPr id="14" name="图示 13"/>
              <p:cNvGraphicFramePr/>
              <p:nvPr>
                <p:extLst>
                  <p:ext uri="{D42A27DB-BD31-4B8C-83A1-F6EECF244321}">
                    <p14:modId xmlns:p14="http://schemas.microsoft.com/office/powerpoint/2010/main" val="2260005847"/>
                  </p:ext>
                </p:extLst>
              </p:nvPr>
            </p:nvGraphicFramePr>
            <p:xfrm>
              <a:off x="16774422" y="18593107"/>
              <a:ext cx="9269975" cy="452596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4" r:lo="rId45" r:qs="rId46" r:cs="rId47"/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图示 14"/>
              <p:cNvGraphicFramePr/>
              <p:nvPr>
                <p:extLst>
                  <p:ext uri="{D42A27DB-BD31-4B8C-83A1-F6EECF244321}">
                    <p14:modId xmlns:p14="http://schemas.microsoft.com/office/powerpoint/2010/main" val="2736370336"/>
                  </p:ext>
                </p:extLst>
              </p:nvPr>
            </p:nvGraphicFramePr>
            <p:xfrm>
              <a:off x="26746200" y="18495984"/>
              <a:ext cx="8535924" cy="488583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8" r:lo="rId49" r:qs="rId50" r:cs="rId51"/>
              </a:graphicData>
            </a:graphic>
          </p:graphicFrame>
        </mc:Choice>
        <mc:Fallback xmlns="">
          <p:graphicFrame>
            <p:nvGraphicFramePr>
              <p:cNvPr id="15" name="图示 14"/>
              <p:cNvGraphicFramePr/>
              <p:nvPr>
                <p:extLst>
                  <p:ext uri="{D42A27DB-BD31-4B8C-83A1-F6EECF244321}">
                    <p14:modId xmlns:p14="http://schemas.microsoft.com/office/powerpoint/2010/main" val="2736370336"/>
                  </p:ext>
                </p:extLst>
              </p:nvPr>
            </p:nvGraphicFramePr>
            <p:xfrm>
              <a:off x="26746200" y="18495984"/>
              <a:ext cx="8535924" cy="488583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53" r:lo="rId54" r:qs="rId55" r:cs="rId56"/>
              </a:graphicData>
            </a:graphic>
          </p:graphicFrame>
        </mc:Fallback>
      </mc:AlternateContent>
      <p:pic>
        <p:nvPicPr>
          <p:cNvPr id="146" name="Picture 3"/>
          <p:cNvPicPr>
            <a:picLocks noChangeAspect="1" noChangeArrowheads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7912" y="21276119"/>
            <a:ext cx="4854212" cy="3222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7" name="Title 1"/>
          <p:cNvSpPr txBox="1">
            <a:spLocks/>
          </p:cNvSpPr>
          <p:nvPr/>
        </p:nvSpPr>
        <p:spPr>
          <a:xfrm>
            <a:off x="16922940" y="17343852"/>
            <a:ext cx="9099360" cy="1046440"/>
          </a:xfrm>
          <a:prstGeom prst="rect">
            <a:avLst/>
          </a:prstGeom>
          <a:solidFill>
            <a:srgbClr val="85DFFF"/>
          </a:solidFill>
        </p:spPr>
        <p:txBody>
          <a:bodyPr wrap="square" lIns="274320" tIns="182880" rIns="274320" bIns="182880">
            <a:spAutoFit/>
          </a:bodyPr>
          <a:lstStyle>
            <a:lvl1pPr algn="ctr" defTabSz="4389438" rtl="0" eaLnBrk="0" fontAlgn="base" hangingPunct="0">
              <a:spcBef>
                <a:spcPct val="0"/>
              </a:spcBef>
              <a:spcAft>
                <a:spcPct val="0"/>
              </a:spcAft>
              <a:defRPr sz="21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4389438" rtl="0" eaLnBrk="0" fontAlgn="base" hangingPunct="0">
              <a:spcBef>
                <a:spcPct val="0"/>
              </a:spcBef>
              <a:spcAft>
                <a:spcPct val="0"/>
              </a:spcAft>
              <a:defRPr sz="21100">
                <a:solidFill>
                  <a:schemeClr val="tx2"/>
                </a:solidFill>
                <a:latin typeface="Arial" charset="0"/>
              </a:defRPr>
            </a:lvl2pPr>
            <a:lvl3pPr algn="ctr" defTabSz="4389438" rtl="0" eaLnBrk="0" fontAlgn="base" hangingPunct="0">
              <a:spcBef>
                <a:spcPct val="0"/>
              </a:spcBef>
              <a:spcAft>
                <a:spcPct val="0"/>
              </a:spcAft>
              <a:defRPr sz="21100">
                <a:solidFill>
                  <a:schemeClr val="tx2"/>
                </a:solidFill>
                <a:latin typeface="Arial" charset="0"/>
              </a:defRPr>
            </a:lvl3pPr>
            <a:lvl4pPr algn="ctr" defTabSz="4389438" rtl="0" eaLnBrk="0" fontAlgn="base" hangingPunct="0">
              <a:spcBef>
                <a:spcPct val="0"/>
              </a:spcBef>
              <a:spcAft>
                <a:spcPct val="0"/>
              </a:spcAft>
              <a:defRPr sz="21100">
                <a:solidFill>
                  <a:schemeClr val="tx2"/>
                </a:solidFill>
                <a:latin typeface="Arial" charset="0"/>
              </a:defRPr>
            </a:lvl4pPr>
            <a:lvl5pPr algn="ctr" defTabSz="4389438" rtl="0" eaLnBrk="0" fontAlgn="base" hangingPunct="0">
              <a:spcBef>
                <a:spcPct val="0"/>
              </a:spcBef>
              <a:spcAft>
                <a:spcPct val="0"/>
              </a:spcAft>
              <a:defRPr sz="21100">
                <a:solidFill>
                  <a:schemeClr val="tx2"/>
                </a:solidFill>
                <a:latin typeface="Arial" charset="0"/>
              </a:defRPr>
            </a:lvl5pPr>
            <a:lvl6pPr marL="457200" algn="ctr" defTabSz="4389438" rtl="0" fontAlgn="base">
              <a:spcBef>
                <a:spcPct val="0"/>
              </a:spcBef>
              <a:spcAft>
                <a:spcPct val="0"/>
              </a:spcAft>
              <a:defRPr sz="21100">
                <a:solidFill>
                  <a:schemeClr val="tx2"/>
                </a:solidFill>
                <a:latin typeface="Arial" charset="0"/>
              </a:defRPr>
            </a:lvl6pPr>
            <a:lvl7pPr marL="914400" algn="ctr" defTabSz="4389438" rtl="0" fontAlgn="base">
              <a:spcBef>
                <a:spcPct val="0"/>
              </a:spcBef>
              <a:spcAft>
                <a:spcPct val="0"/>
              </a:spcAft>
              <a:defRPr sz="21100">
                <a:solidFill>
                  <a:schemeClr val="tx2"/>
                </a:solidFill>
                <a:latin typeface="Arial" charset="0"/>
              </a:defRPr>
            </a:lvl7pPr>
            <a:lvl8pPr marL="1371600" algn="ctr" defTabSz="4389438" rtl="0" fontAlgn="base">
              <a:spcBef>
                <a:spcPct val="0"/>
              </a:spcBef>
              <a:spcAft>
                <a:spcPct val="0"/>
              </a:spcAft>
              <a:defRPr sz="21100">
                <a:solidFill>
                  <a:schemeClr val="tx2"/>
                </a:solidFill>
                <a:latin typeface="Arial" charset="0"/>
              </a:defRPr>
            </a:lvl8pPr>
            <a:lvl9pPr marL="1828800" algn="ctr" defTabSz="4389438" rtl="0" fontAlgn="base">
              <a:spcBef>
                <a:spcPct val="0"/>
              </a:spcBef>
              <a:spcAft>
                <a:spcPct val="0"/>
              </a:spcAft>
              <a:defRPr sz="211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4400" b="1" dirty="0" smtClean="0"/>
              <a:t>CCD Cameras, angular shift</a:t>
            </a:r>
            <a:endParaRPr lang="en-US" sz="4400" b="1" dirty="0"/>
          </a:p>
        </p:txBody>
      </p:sp>
      <p:sp>
        <p:nvSpPr>
          <p:cNvPr id="148" name="Title 1"/>
          <p:cNvSpPr txBox="1">
            <a:spLocks/>
          </p:cNvSpPr>
          <p:nvPr/>
        </p:nvSpPr>
        <p:spPr>
          <a:xfrm>
            <a:off x="27052524" y="17364371"/>
            <a:ext cx="8229600" cy="1046440"/>
          </a:xfrm>
          <a:prstGeom prst="rect">
            <a:avLst/>
          </a:prstGeom>
          <a:solidFill>
            <a:srgbClr val="85DFFF"/>
          </a:solidFill>
        </p:spPr>
        <p:txBody>
          <a:bodyPr lIns="274320" tIns="182880" rIns="274320" bIns="182880">
            <a:spAutoFit/>
          </a:bodyPr>
          <a:lstStyle>
            <a:lvl1pPr algn="ctr" defTabSz="4389438" rtl="0" eaLnBrk="0" fontAlgn="base" hangingPunct="0">
              <a:spcBef>
                <a:spcPct val="0"/>
              </a:spcBef>
              <a:spcAft>
                <a:spcPct val="0"/>
              </a:spcAft>
              <a:defRPr sz="21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4389438" rtl="0" eaLnBrk="0" fontAlgn="base" hangingPunct="0">
              <a:spcBef>
                <a:spcPct val="0"/>
              </a:spcBef>
              <a:spcAft>
                <a:spcPct val="0"/>
              </a:spcAft>
              <a:defRPr sz="21100">
                <a:solidFill>
                  <a:schemeClr val="tx2"/>
                </a:solidFill>
                <a:latin typeface="Arial" charset="0"/>
              </a:defRPr>
            </a:lvl2pPr>
            <a:lvl3pPr algn="ctr" defTabSz="4389438" rtl="0" eaLnBrk="0" fontAlgn="base" hangingPunct="0">
              <a:spcBef>
                <a:spcPct val="0"/>
              </a:spcBef>
              <a:spcAft>
                <a:spcPct val="0"/>
              </a:spcAft>
              <a:defRPr sz="21100">
                <a:solidFill>
                  <a:schemeClr val="tx2"/>
                </a:solidFill>
                <a:latin typeface="Arial" charset="0"/>
              </a:defRPr>
            </a:lvl3pPr>
            <a:lvl4pPr algn="ctr" defTabSz="4389438" rtl="0" eaLnBrk="0" fontAlgn="base" hangingPunct="0">
              <a:spcBef>
                <a:spcPct val="0"/>
              </a:spcBef>
              <a:spcAft>
                <a:spcPct val="0"/>
              </a:spcAft>
              <a:defRPr sz="21100">
                <a:solidFill>
                  <a:schemeClr val="tx2"/>
                </a:solidFill>
                <a:latin typeface="Arial" charset="0"/>
              </a:defRPr>
            </a:lvl4pPr>
            <a:lvl5pPr algn="ctr" defTabSz="4389438" rtl="0" eaLnBrk="0" fontAlgn="base" hangingPunct="0">
              <a:spcBef>
                <a:spcPct val="0"/>
              </a:spcBef>
              <a:spcAft>
                <a:spcPct val="0"/>
              </a:spcAft>
              <a:defRPr sz="21100">
                <a:solidFill>
                  <a:schemeClr val="tx2"/>
                </a:solidFill>
                <a:latin typeface="Arial" charset="0"/>
              </a:defRPr>
            </a:lvl5pPr>
            <a:lvl6pPr marL="457200" algn="ctr" defTabSz="4389438" rtl="0" fontAlgn="base">
              <a:spcBef>
                <a:spcPct val="0"/>
              </a:spcBef>
              <a:spcAft>
                <a:spcPct val="0"/>
              </a:spcAft>
              <a:defRPr sz="21100">
                <a:solidFill>
                  <a:schemeClr val="tx2"/>
                </a:solidFill>
                <a:latin typeface="Arial" charset="0"/>
              </a:defRPr>
            </a:lvl6pPr>
            <a:lvl7pPr marL="914400" algn="ctr" defTabSz="4389438" rtl="0" fontAlgn="base">
              <a:spcBef>
                <a:spcPct val="0"/>
              </a:spcBef>
              <a:spcAft>
                <a:spcPct val="0"/>
              </a:spcAft>
              <a:defRPr sz="21100">
                <a:solidFill>
                  <a:schemeClr val="tx2"/>
                </a:solidFill>
                <a:latin typeface="Arial" charset="0"/>
              </a:defRPr>
            </a:lvl7pPr>
            <a:lvl8pPr marL="1371600" algn="ctr" defTabSz="4389438" rtl="0" fontAlgn="base">
              <a:spcBef>
                <a:spcPct val="0"/>
              </a:spcBef>
              <a:spcAft>
                <a:spcPct val="0"/>
              </a:spcAft>
              <a:defRPr sz="21100">
                <a:solidFill>
                  <a:schemeClr val="tx2"/>
                </a:solidFill>
                <a:latin typeface="Arial" charset="0"/>
              </a:defRPr>
            </a:lvl8pPr>
            <a:lvl9pPr marL="1828800" algn="ctr" defTabSz="4389438" rtl="0" fontAlgn="base">
              <a:spcBef>
                <a:spcPct val="0"/>
              </a:spcBef>
              <a:spcAft>
                <a:spcPct val="0"/>
              </a:spcAft>
              <a:defRPr sz="211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4400" b="1" dirty="0" smtClean="0"/>
              <a:t>Measurement resolution</a:t>
            </a:r>
            <a:endParaRPr lang="en-US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1722983" y="4802397"/>
            <a:ext cx="8258478" cy="1046440"/>
          </a:xfrm>
          <a:prstGeom prst="rect">
            <a:avLst/>
          </a:prstGeom>
          <a:solidFill>
            <a:srgbClr val="85DFFF"/>
          </a:solidFill>
        </p:spPr>
        <p:txBody>
          <a:bodyPr wrap="square" lIns="548640" tIns="182880" rIns="548640" bIns="182880" rtlCol="0">
            <a:spAutoFit/>
          </a:bodyPr>
          <a:lstStyle/>
          <a:p>
            <a:pPr algn="ctr"/>
            <a:r>
              <a:rPr lang="en-US" altLang="zh-CN" sz="4400" b="1" dirty="0" smtClean="0"/>
              <a:t>Basic Setup</a:t>
            </a:r>
            <a:endParaRPr lang="zh-CN" altLang="en-US" sz="4400" b="1" dirty="0"/>
          </a:p>
        </p:txBody>
      </p:sp>
      <p:sp>
        <p:nvSpPr>
          <p:cNvPr id="122" name="Rectangle 118"/>
          <p:cNvSpPr>
            <a:spLocks noChangeArrowheads="1"/>
          </p:cNvSpPr>
          <p:nvPr/>
        </p:nvSpPr>
        <p:spPr bwMode="auto">
          <a:xfrm>
            <a:off x="36461700" y="18036382"/>
            <a:ext cx="14020800" cy="6629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zh-CN" sz="1800"/>
          </a:p>
        </p:txBody>
      </p:sp>
      <p:sp>
        <p:nvSpPr>
          <p:cNvPr id="123" name="Text Box 117"/>
          <p:cNvSpPr txBox="1">
            <a:spLocks noChangeArrowheads="1"/>
          </p:cNvSpPr>
          <p:nvPr/>
        </p:nvSpPr>
        <p:spPr bwMode="auto">
          <a:xfrm>
            <a:off x="36461700" y="17894939"/>
            <a:ext cx="14061949" cy="769441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 err="1">
                <a:latin typeface="Arial" charset="0"/>
                <a:ea typeface="ＭＳ Ｐゴシック" charset="0"/>
              </a:rPr>
              <a:t>RecA</a:t>
            </a:r>
            <a:r>
              <a:rPr lang="en-US" sz="4400" b="1" dirty="0">
                <a:latin typeface="Arial" charset="0"/>
                <a:ea typeface="ＭＳ Ｐゴシック" charset="0"/>
              </a:rPr>
              <a:t> </a:t>
            </a:r>
            <a:r>
              <a:rPr lang="en-US" sz="4400" b="1" dirty="0" err="1">
                <a:latin typeface="Arial" charset="0"/>
                <a:ea typeface="ＭＳ Ｐゴシック" charset="0"/>
              </a:rPr>
              <a:t>dsDNA</a:t>
            </a:r>
            <a:r>
              <a:rPr lang="en-US" sz="4400" b="1" dirty="0">
                <a:latin typeface="Arial" charset="0"/>
                <a:ea typeface="ＭＳ Ｐゴシック" charset="0"/>
              </a:rPr>
              <a:t> Measurement</a:t>
            </a:r>
          </a:p>
        </p:txBody>
      </p:sp>
      <p:grpSp>
        <p:nvGrpSpPr>
          <p:cNvPr id="124" name="Group 12"/>
          <p:cNvGrpSpPr>
            <a:grpSpLocks/>
          </p:cNvGrpSpPr>
          <p:nvPr/>
        </p:nvGrpSpPr>
        <p:grpSpPr bwMode="auto">
          <a:xfrm>
            <a:off x="37642800" y="18826957"/>
            <a:ext cx="11734800" cy="5686425"/>
            <a:chOff x="37642801" y="19382610"/>
            <a:chExt cx="11734802" cy="5687190"/>
          </a:xfrm>
        </p:grpSpPr>
        <p:grpSp>
          <p:nvGrpSpPr>
            <p:cNvPr id="125" name="Group 8"/>
            <p:cNvGrpSpPr>
              <a:grpSpLocks/>
            </p:cNvGrpSpPr>
            <p:nvPr/>
          </p:nvGrpSpPr>
          <p:grpSpPr bwMode="auto">
            <a:xfrm>
              <a:off x="37642801" y="19382610"/>
              <a:ext cx="11734802" cy="5687190"/>
              <a:chOff x="38267785" y="19030645"/>
              <a:chExt cx="11537327" cy="5687190"/>
            </a:xfrm>
          </p:grpSpPr>
          <p:grpSp>
            <p:nvGrpSpPr>
              <p:cNvPr id="128" name="Group 9"/>
              <p:cNvGrpSpPr>
                <a:grpSpLocks/>
              </p:cNvGrpSpPr>
              <p:nvPr/>
            </p:nvGrpSpPr>
            <p:grpSpPr bwMode="auto">
              <a:xfrm>
                <a:off x="39166800" y="19583400"/>
                <a:ext cx="9679418" cy="4582794"/>
                <a:chOff x="0" y="0"/>
                <a:chExt cx="8671" cy="4106"/>
              </a:xfrm>
            </p:grpSpPr>
            <p:grpSp>
              <p:nvGrpSpPr>
                <p:cNvPr id="136" name="Group 5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8671" cy="3656"/>
                  <a:chOff x="0" y="0"/>
                  <a:chExt cx="8671" cy="3656"/>
                </a:xfrm>
              </p:grpSpPr>
              <p:pic>
                <p:nvPicPr>
                  <p:cNvPr id="143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9" y="216"/>
                    <a:ext cx="8622" cy="34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45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761" y="0"/>
                    <a:ext cx="283" cy="30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49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0" y="0"/>
                    <a:ext cx="282" cy="30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137" name="Rectangle 6"/>
                <p:cNvSpPr>
                  <a:spLocks/>
                </p:cNvSpPr>
                <p:nvPr/>
              </p:nvSpPr>
              <p:spPr bwMode="auto">
                <a:xfrm>
                  <a:off x="4631" y="1334"/>
                  <a:ext cx="1066" cy="1435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zh-CN" altLang="zh-CN" sz="1800"/>
                </a:p>
              </p:txBody>
            </p:sp>
            <p:sp>
              <p:nvSpPr>
                <p:cNvPr id="141" name="Line 7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4631" y="2663"/>
                  <a:ext cx="513" cy="821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miter lim="800000"/>
                  <a:headEnd type="stealth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zh-CN" altLang="en-US"/>
                </a:p>
              </p:txBody>
            </p:sp>
            <p:sp>
              <p:nvSpPr>
                <p:cNvPr id="142" name="Rectangle 8"/>
                <p:cNvSpPr>
                  <a:spLocks/>
                </p:cNvSpPr>
                <p:nvPr/>
              </p:nvSpPr>
              <p:spPr bwMode="auto">
                <a:xfrm>
                  <a:off x="2552" y="3307"/>
                  <a:ext cx="4024" cy="7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/>
                <a:lstStyle/>
                <a:p>
                  <a:r>
                    <a:rPr lang="en-US" altLang="zh-CN" sz="2000" dirty="0">
                      <a:solidFill>
                        <a:srgbClr val="FF0000"/>
                      </a:solidFill>
                    </a:rPr>
                    <a:t>crystallographic structure of </a:t>
                  </a:r>
                  <a:r>
                    <a:rPr lang="en-US" altLang="zh-CN" sz="2000" dirty="0" err="1">
                      <a:solidFill>
                        <a:srgbClr val="FF0000"/>
                      </a:solidFill>
                    </a:rPr>
                    <a:t>RecA</a:t>
                  </a:r>
                  <a:r>
                    <a:rPr lang="en-US" altLang="zh-CN" sz="2000" dirty="0">
                      <a:solidFill>
                        <a:srgbClr val="FF0000"/>
                      </a:solidFill>
                    </a:rPr>
                    <a:t>-DNA</a:t>
                  </a:r>
                </a:p>
              </p:txBody>
            </p:sp>
          </p:grpSp>
          <p:sp>
            <p:nvSpPr>
              <p:cNvPr id="129" name="Rectangle 13"/>
              <p:cNvSpPr>
                <a:spLocks/>
              </p:cNvSpPr>
              <p:nvPr/>
            </p:nvSpPr>
            <p:spPr bwMode="auto">
              <a:xfrm>
                <a:off x="38267785" y="23727235"/>
                <a:ext cx="11537327" cy="990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altLang="zh-CN" sz="3600" dirty="0"/>
                  <a:t>Compare with </a:t>
                </a:r>
                <a:r>
                  <a:rPr lang="en-US" altLang="zh-CN" sz="3600" dirty="0" err="1"/>
                  <a:t>dsDNA</a:t>
                </a:r>
                <a:r>
                  <a:rPr lang="en-US" altLang="zh-CN" sz="3600" dirty="0"/>
                  <a:t>: Higher Effective Torsional Stiffness </a:t>
                </a:r>
              </a:p>
            </p:txBody>
          </p:sp>
          <p:pic>
            <p:nvPicPr>
              <p:cNvPr id="130" name="Picture 14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170281" y="19030645"/>
                <a:ext cx="4491577" cy="6273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32" name="Group 12"/>
              <p:cNvGrpSpPr>
                <a:grpSpLocks/>
              </p:cNvGrpSpPr>
              <p:nvPr/>
            </p:nvGrpSpPr>
            <p:grpSpPr bwMode="auto">
              <a:xfrm>
                <a:off x="44785955" y="19078509"/>
                <a:ext cx="4868909" cy="2250199"/>
                <a:chOff x="392" y="162"/>
                <a:chExt cx="4362" cy="2015"/>
              </a:xfrm>
            </p:grpSpPr>
            <p:sp>
              <p:nvSpPr>
                <p:cNvPr id="133" name="Rectangle 10"/>
                <p:cNvSpPr>
                  <a:spLocks/>
                </p:cNvSpPr>
                <p:nvPr/>
              </p:nvSpPr>
              <p:spPr bwMode="auto">
                <a:xfrm>
                  <a:off x="392" y="162"/>
                  <a:ext cx="4362" cy="7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/>
                <a:lstStyle/>
                <a:p>
                  <a:r>
                    <a:rPr lang="en-US" altLang="zh-CN" sz="2800" dirty="0">
                      <a:solidFill>
                        <a:srgbClr val="FF0000"/>
                      </a:solidFill>
                    </a:rPr>
                    <a:t>Effective Torsional Stiffness C is determined by the slope!</a:t>
                  </a:r>
                </a:p>
              </p:txBody>
            </p:sp>
            <p:sp>
              <p:nvSpPr>
                <p:cNvPr id="134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2338" y="981"/>
                  <a:ext cx="604" cy="119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miter lim="800000"/>
                  <a:headEnd type="stealth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26" name="TextBox 11"/>
            <p:cNvSpPr txBox="1">
              <a:spLocks noChangeArrowheads="1"/>
            </p:cNvSpPr>
            <p:nvPr/>
          </p:nvSpPr>
          <p:spPr bwMode="auto">
            <a:xfrm>
              <a:off x="38633400" y="20193000"/>
              <a:ext cx="457200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zh-CN" altLang="zh-CN" sz="1800"/>
            </a:p>
          </p:txBody>
        </p:sp>
        <p:sp>
          <p:nvSpPr>
            <p:cNvPr id="127" name="TextBox 152"/>
            <p:cNvSpPr txBox="1">
              <a:spLocks noChangeArrowheads="1"/>
            </p:cNvSpPr>
            <p:nvPr/>
          </p:nvSpPr>
          <p:spPr bwMode="auto">
            <a:xfrm>
              <a:off x="43129200" y="20116800"/>
              <a:ext cx="457200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zh-CN" altLang="zh-CN" sz="1800"/>
            </a:p>
          </p:txBody>
        </p:sp>
      </p:grpSp>
      <p:sp>
        <p:nvSpPr>
          <p:cNvPr id="150" name="Text Box 86"/>
          <p:cNvSpPr txBox="1">
            <a:spLocks noChangeArrowheads="1"/>
          </p:cNvSpPr>
          <p:nvPr/>
        </p:nvSpPr>
        <p:spPr bwMode="auto">
          <a:xfrm>
            <a:off x="3922795" y="3075782"/>
            <a:ext cx="8537409" cy="1016000"/>
          </a:xfrm>
          <a:prstGeom prst="rect">
            <a:avLst/>
          </a:prstGeom>
          <a:solidFill>
            <a:srgbClr val="00B050"/>
          </a:solidFill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6000" b="1" dirty="0" smtClean="0">
                <a:ea typeface="宋体" pitchFamily="2" charset="-122"/>
              </a:rPr>
              <a:t>Introduction</a:t>
            </a:r>
            <a:endParaRPr lang="en-US" altLang="zh-CN" sz="6000" b="1" dirty="0">
              <a:ea typeface="宋体" pitchFamily="2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77156" y="24920792"/>
            <a:ext cx="9268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* Natural Method, Vol.7 No.12, Dec 2010, 977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675</TotalTime>
  <Words>534</Words>
  <Application>Microsoft Office PowerPoint</Application>
  <PresentationFormat>Custom</PresentationFormat>
  <Paragraphs>77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 DUBS</dc:creator>
  <cp:lastModifiedBy>College of Engineering</cp:lastModifiedBy>
  <cp:revision>50</cp:revision>
  <dcterms:created xsi:type="dcterms:W3CDTF">2005-10-20T22:43:39Z</dcterms:created>
  <dcterms:modified xsi:type="dcterms:W3CDTF">2011-12-02T16:05:03Z</dcterms:modified>
</cp:coreProperties>
</file>