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620000" cy="1016000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F9"/>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29" autoAdjust="0"/>
    <p:restoredTop sz="90929"/>
  </p:normalViewPr>
  <p:slideViewPr>
    <p:cSldViewPr>
      <p:cViewPr>
        <p:scale>
          <a:sx n="78" d="100"/>
          <a:sy n="78" d="100"/>
        </p:scale>
        <p:origin x="-2970" y="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3E644-7C61-4F62-BC7D-BA4227D9B8BB}" type="datetimeFigureOut">
              <a:rPr lang="en-US" smtClean="0"/>
              <a:pPr/>
              <a:t>12/1/2011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275EA9-B163-4F67-9342-8B01969C73E5}" type="slidenum">
              <a:rPr lang="en-US" smtClean="0"/>
              <a:pPr/>
              <a:t>‹#›</a:t>
            </a:fld>
            <a:endParaRPr lang="en-US"/>
          </a:p>
        </p:txBody>
      </p:sp>
    </p:spTree>
    <p:extLst>
      <p:ext uri="{BB962C8B-B14F-4D97-AF65-F5344CB8AC3E}">
        <p14:creationId xmlns:p14="http://schemas.microsoft.com/office/powerpoint/2010/main" val="27165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275EA9-B163-4F67-9342-8B01969C73E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3155952"/>
            <a:ext cx="6477000" cy="2178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143000" y="5757334"/>
            <a:ext cx="5334000" cy="2597151"/>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B72265-C3D3-4BAD-BD17-98A003AB4B4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CF9425-3A63-4B7E-A848-1F6B1582FC1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29250" y="901700"/>
            <a:ext cx="1619250" cy="8130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901700"/>
            <a:ext cx="4743450" cy="8130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9CC85A-3FBB-4681-B5D1-F7A54F5B99B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F3326A-44DC-4E25-A60D-F13D12D2ADA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2456" y="6527801"/>
            <a:ext cx="6477000" cy="20193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02456" y="4305301"/>
            <a:ext cx="6477000" cy="22225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7BE0D3-FA7D-44DC-9F8D-C5370829464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933700"/>
            <a:ext cx="3181350" cy="60981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0" y="2933700"/>
            <a:ext cx="3181350" cy="60981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C078F4-BB68-4F9A-BD97-8A36AA968C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406400"/>
            <a:ext cx="6858000" cy="169333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1000" y="2273300"/>
            <a:ext cx="3367088" cy="9482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1000" y="3221567"/>
            <a:ext cx="3367088" cy="5854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70723" y="2273300"/>
            <a:ext cx="3368278" cy="9482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70723" y="3221567"/>
            <a:ext cx="3368278" cy="5854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D38A53F-98F5-4DC6-A538-5C864A6B23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5B06D00-903F-44E4-917E-EC56CD862FD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311B8D-FCAB-42E8-853F-212D67EE216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1" y="404285"/>
            <a:ext cx="2507456" cy="172084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978944" y="404285"/>
            <a:ext cx="4260056" cy="86719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1" y="2125134"/>
            <a:ext cx="2507456" cy="69511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9672F3-833F-4930-A483-74F8662E86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3044" y="7112000"/>
            <a:ext cx="4572000" cy="84031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93044" y="908051"/>
            <a:ext cx="4572000" cy="6096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93044" y="7952317"/>
            <a:ext cx="4572000" cy="11916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CB0D3F-38F7-41D0-BFD8-1A5770ADD6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901700"/>
            <a:ext cx="6477000" cy="16954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71500" y="2933700"/>
            <a:ext cx="6477000" cy="60981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71500" y="9256185"/>
            <a:ext cx="1588294" cy="6794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2602706" y="9256185"/>
            <a:ext cx="2414588" cy="6794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5460207" y="9256185"/>
            <a:ext cx="1589485" cy="6794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A13B6A-7D1B-4E5D-92AB-CE07D120851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cse.lmu.edu/resources/MANE_Labs/Instruments/Epi-fluorescence_Microscope__EFM_.htm" TargetMode="External"/><Relationship Id="rId3" Type="http://schemas.openxmlformats.org/officeDocument/2006/relationships/hyperlink" Target="http://www.nature.com/nmeth/journal/v6/n11/pdf/nmeth.1380.pdf" TargetMode="External"/><Relationship Id="rId7" Type="http://schemas.openxmlformats.org/officeDocument/2006/relationships/hyperlink" Target="http://en.wikipedia.org/wiki/Bright_field_microscop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stanford.edu/group/blocklab/Optical%20Tweezers%20Introduction.htm" TargetMode="External"/><Relationship Id="rId11" Type="http://schemas.openxmlformats.org/officeDocument/2006/relationships/image" Target="../media/image1.png"/><Relationship Id="rId5" Type="http://schemas.openxmlformats.org/officeDocument/2006/relationships/hyperlink" Target="http://en.wikipedia.org/wiki/Escherichia_coli" TargetMode="External"/><Relationship Id="rId10" Type="http://schemas.openxmlformats.org/officeDocument/2006/relationships/hyperlink" Target="http://en.wikipedia.org/wiki/Chemotaxis" TargetMode="External"/><Relationship Id="rId4" Type="http://schemas.openxmlformats.org/officeDocument/2006/relationships/hyperlink" Target="http://www.nature.com/nmeth/index.html" TargetMode="External"/><Relationship Id="rId9" Type="http://schemas.openxmlformats.org/officeDocument/2006/relationships/hyperlink" Target="http://en.wikipedia.org/wiki/Chemotaxis#Behavi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7000"/>
          </a:schemeClr>
        </a:solidFill>
        <a:effectLst/>
      </p:bgPr>
    </p:bg>
    <p:spTree>
      <p:nvGrpSpPr>
        <p:cNvPr id="1" name=""/>
        <p:cNvGrpSpPr/>
        <p:nvPr/>
      </p:nvGrpSpPr>
      <p:grpSpPr>
        <a:xfrm>
          <a:off x="0" y="0"/>
          <a:ext cx="0" cy="0"/>
          <a:chOff x="0" y="0"/>
          <a:chExt cx="0" cy="0"/>
        </a:xfrm>
      </p:grpSpPr>
      <p:sp>
        <p:nvSpPr>
          <p:cNvPr id="12" name="Rectangle 1"/>
          <p:cNvSpPr txBox="1">
            <a:spLocks noChangeArrowheads="1"/>
          </p:cNvSpPr>
          <p:nvPr/>
        </p:nvSpPr>
        <p:spPr bwMode="auto">
          <a:xfrm>
            <a:off x="228600" y="812800"/>
            <a:ext cx="7239000" cy="13716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0" tIns="0" rIns="0" bIns="0" numCol="1" anchor="ctr" anchorCtr="0" compatLnSpc="1">
            <a:prstTxWarp prst="textNoShape">
              <a:avLst/>
            </a:prstTxWarp>
          </a:bodyPr>
          <a:lstStyle/>
          <a:p>
            <a:pPr lvl="0" algn="ctr">
              <a:lnSpc>
                <a:spcPct val="95000"/>
              </a:lnSpc>
            </a:pPr>
            <a:endParaRPr lang="en-US" sz="1100" dirty="0" smtClean="0">
              <a:latin typeface="Arial" pitchFamily="34" charset="0"/>
              <a:hlinkClick r:id="rId3"/>
            </a:endParaRPr>
          </a:p>
          <a:p>
            <a:pPr lvl="0" algn="ctr">
              <a:lnSpc>
                <a:spcPct val="95000"/>
              </a:lnSpc>
            </a:pPr>
            <a:r>
              <a:rPr lang="en-US" sz="1100" dirty="0" smtClean="0">
                <a:latin typeface="Arial" pitchFamily="34" charset="0"/>
                <a:hlinkClick r:id="rId3"/>
              </a:rPr>
              <a:t>"High-resolution, long-term characterization of </a:t>
            </a:r>
            <a:br>
              <a:rPr lang="en-US" sz="1100" dirty="0" smtClean="0">
                <a:latin typeface="Arial" pitchFamily="34" charset="0"/>
                <a:hlinkClick r:id="rId3"/>
              </a:rPr>
            </a:br>
            <a:r>
              <a:rPr lang="en-US" sz="1100" dirty="0" smtClean="0">
                <a:latin typeface="Arial" pitchFamily="34" charset="0"/>
                <a:hlinkClick r:id="rId3"/>
              </a:rPr>
              <a:t>bacterial motility using optical tweezers."</a:t>
            </a:r>
            <a:r>
              <a:rPr lang="en-US" sz="1100" dirty="0">
                <a:latin typeface="Arial" pitchFamily="34" charset="0"/>
              </a:rPr>
              <a:t/>
            </a:r>
            <a:br>
              <a:rPr lang="en-US" sz="1100" dirty="0">
                <a:latin typeface="Arial" pitchFamily="34" charset="0"/>
              </a:rPr>
            </a:br>
            <a:endParaRPr lang="en-US" sz="1100" kern="0" dirty="0">
              <a:latin typeface="Arial" charset="0"/>
              <a:ea typeface="+mj-ea"/>
              <a:cs typeface="+mj-cs"/>
            </a:endParaRPr>
          </a:p>
          <a:p>
            <a:pPr lvl="0" algn="ctr">
              <a:lnSpc>
                <a:spcPct val="95000"/>
              </a:lnSpc>
            </a:pPr>
            <a:r>
              <a:rPr lang="en-US" sz="1100" kern="0" dirty="0" smtClean="0">
                <a:solidFill>
                  <a:schemeClr val="tx1"/>
                </a:solidFill>
                <a:latin typeface="Arial" charset="0"/>
                <a:ea typeface="+mj-ea"/>
                <a:cs typeface="+mj-cs"/>
              </a:rPr>
              <a:t>In a study by </a:t>
            </a:r>
            <a:r>
              <a:rPr lang="en-US" sz="1100" dirty="0" err="1" smtClean="0">
                <a:solidFill>
                  <a:schemeClr val="tx1"/>
                </a:solidFill>
                <a:latin typeface="Arial" pitchFamily="34" charset="0"/>
              </a:rPr>
              <a:t>Taejin</a:t>
            </a:r>
            <a:r>
              <a:rPr lang="en-US" sz="1100" dirty="0" smtClean="0">
                <a:solidFill>
                  <a:schemeClr val="tx1"/>
                </a:solidFill>
                <a:latin typeface="Arial" pitchFamily="34" charset="0"/>
              </a:rPr>
              <a:t> l. Min, Patrick J. Mears, </a:t>
            </a:r>
            <a:r>
              <a:rPr lang="en-US" sz="1100" dirty="0" err="1" smtClean="0">
                <a:solidFill>
                  <a:schemeClr val="tx1"/>
                </a:solidFill>
                <a:latin typeface="Arial" pitchFamily="34" charset="0"/>
              </a:rPr>
              <a:t>lon</a:t>
            </a:r>
            <a:r>
              <a:rPr lang="en-US" sz="1100" dirty="0" smtClean="0">
                <a:solidFill>
                  <a:schemeClr val="tx1"/>
                </a:solidFill>
                <a:latin typeface="Arial" pitchFamily="34" charset="0"/>
              </a:rPr>
              <a:t> M. </a:t>
            </a:r>
            <a:r>
              <a:rPr lang="en-US" sz="1100" dirty="0" err="1" smtClean="0">
                <a:solidFill>
                  <a:schemeClr val="tx1"/>
                </a:solidFill>
                <a:latin typeface="Arial" pitchFamily="34" charset="0"/>
              </a:rPr>
              <a:t>Chubiz</a:t>
            </a:r>
            <a:r>
              <a:rPr lang="en-US" sz="1100" dirty="0" smtClean="0">
                <a:solidFill>
                  <a:schemeClr val="tx1"/>
                </a:solidFill>
                <a:latin typeface="Arial" pitchFamily="34" charset="0"/>
              </a:rPr>
              <a:t>, Christopher V. </a:t>
            </a:r>
            <a:r>
              <a:rPr lang="en-US" sz="1100" dirty="0" err="1" smtClean="0">
                <a:solidFill>
                  <a:schemeClr val="tx1"/>
                </a:solidFill>
                <a:latin typeface="Arial" pitchFamily="34" charset="0"/>
              </a:rPr>
              <a:t>Rao</a:t>
            </a:r>
            <a:r>
              <a:rPr lang="en-US" sz="1100" dirty="0" smtClean="0">
                <a:solidFill>
                  <a:schemeClr val="tx1"/>
                </a:solidFill>
                <a:latin typeface="Arial" pitchFamily="34" charset="0"/>
              </a:rPr>
              <a:t>, </a:t>
            </a:r>
            <a:r>
              <a:rPr lang="en-US" sz="1100" dirty="0" err="1" smtClean="0">
                <a:solidFill>
                  <a:schemeClr val="tx1"/>
                </a:solidFill>
                <a:latin typeface="Arial" pitchFamily="34" charset="0"/>
              </a:rPr>
              <a:t>Ido</a:t>
            </a:r>
            <a:r>
              <a:rPr lang="en-US" sz="1100" dirty="0" smtClean="0">
                <a:solidFill>
                  <a:schemeClr val="tx1"/>
                </a:solidFill>
                <a:latin typeface="Arial" pitchFamily="34" charset="0"/>
              </a:rPr>
              <a:t> Golding, </a:t>
            </a:r>
            <a:r>
              <a:rPr lang="en-US" sz="1100" dirty="0" err="1" smtClean="0">
                <a:solidFill>
                  <a:schemeClr val="tx1"/>
                </a:solidFill>
                <a:latin typeface="Arial" pitchFamily="34" charset="0"/>
              </a:rPr>
              <a:t>Yann</a:t>
            </a:r>
            <a:r>
              <a:rPr lang="en-US" sz="1100" dirty="0" smtClean="0">
                <a:solidFill>
                  <a:schemeClr val="tx1"/>
                </a:solidFill>
                <a:latin typeface="Arial" pitchFamily="34" charset="0"/>
              </a:rPr>
              <a:t> R. </a:t>
            </a:r>
            <a:r>
              <a:rPr lang="en-US" sz="1100" dirty="0" err="1" smtClean="0">
                <a:solidFill>
                  <a:schemeClr val="tx1"/>
                </a:solidFill>
                <a:latin typeface="Arial" pitchFamily="34" charset="0"/>
              </a:rPr>
              <a:t>Chemla</a:t>
            </a:r>
            <a:r>
              <a:rPr lang="en-US" sz="1100" dirty="0" smtClean="0">
                <a:solidFill>
                  <a:schemeClr val="tx1"/>
                </a:solidFill>
                <a:latin typeface="Arial" pitchFamily="34" charset="0"/>
              </a:rPr>
              <a:t>.</a:t>
            </a:r>
          </a:p>
          <a:p>
            <a:pPr lvl="0" algn="ctr">
              <a:lnSpc>
                <a:spcPct val="95000"/>
              </a:lnSpc>
            </a:pPr>
            <a:endParaRPr lang="en-US" sz="1100" dirty="0" smtClean="0">
              <a:solidFill>
                <a:schemeClr val="bg1"/>
              </a:solidFill>
              <a:latin typeface="Arial" pitchFamily="34" charset="0"/>
            </a:endParaRPr>
          </a:p>
          <a:p>
            <a:pPr lvl="0" algn="ctr">
              <a:lnSpc>
                <a:spcPct val="95000"/>
              </a:lnSpc>
            </a:pPr>
            <a:r>
              <a:rPr lang="en-US" sz="1100" dirty="0" smtClean="0">
                <a:solidFill>
                  <a:srgbClr val="FFFFFF"/>
                </a:solidFill>
                <a:latin typeface="Arial" pitchFamily="34" charset="0"/>
                <a:hlinkClick r:id="rId3"/>
              </a:rPr>
              <a:t>Nature Methods, 6, 831 (2009)</a:t>
            </a:r>
            <a:endParaRPr lang="en-US" sz="1100" dirty="0" smtClean="0">
              <a:solidFill>
                <a:srgbClr val="FFFFFF"/>
              </a:solidFill>
              <a:latin typeface="Arial" pitchFamily="34" charset="0"/>
            </a:endParaRPr>
          </a:p>
          <a:p>
            <a:pPr lvl="0" algn="ctr">
              <a:lnSpc>
                <a:spcPct val="95000"/>
              </a:lnSpc>
            </a:pPr>
            <a:endParaRPr kumimoji="0" lang="en-US" sz="1100" b="0" i="0" u="none" strike="noStrike" kern="0" cap="none" spc="0" normalizeH="0" baseline="0" noProof="0" dirty="0" smtClean="0">
              <a:ln>
                <a:noFill/>
              </a:ln>
              <a:solidFill>
                <a:schemeClr val="bg1"/>
              </a:solidFill>
              <a:effectLst/>
              <a:uLnTx/>
              <a:uFillTx/>
              <a:latin typeface="Arial" charset="0"/>
              <a:ea typeface="+mj-ea"/>
              <a:cs typeface="+mj-cs"/>
            </a:endParaRPr>
          </a:p>
        </p:txBody>
      </p:sp>
      <p:sp>
        <p:nvSpPr>
          <p:cNvPr id="16" name="Content Placeholder 2"/>
          <p:cNvSpPr txBox="1">
            <a:spLocks/>
          </p:cNvSpPr>
          <p:nvPr/>
        </p:nvSpPr>
        <p:spPr bwMode="auto">
          <a:xfrm>
            <a:off x="647700" y="264510"/>
            <a:ext cx="6477000" cy="7006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ctr">
              <a:spcBef>
                <a:spcPct val="20000"/>
              </a:spcBef>
            </a:pPr>
            <a:r>
              <a:rPr lang="en-US" sz="2000" b="1" dirty="0" smtClean="0"/>
              <a:t>Shedding light on improving bacterial motion tracking</a:t>
            </a:r>
            <a:endParaRPr kumimoji="0" lang="en-US" sz="2000" b="1" i="0" u="none" strike="noStrike" kern="0" cap="none" spc="0" normalizeH="0" baseline="0" noProof="0" dirty="0" smtClean="0">
              <a:ln>
                <a:noFill/>
              </a:ln>
              <a:solidFill>
                <a:schemeClr val="tx1"/>
              </a:solidFill>
              <a:effectLst/>
              <a:uLnTx/>
              <a:uFillTx/>
              <a:latin typeface="+mj-lt"/>
              <a:ea typeface="+mn-ea"/>
              <a:cs typeface="+mn-cs"/>
            </a:endParaRPr>
          </a:p>
        </p:txBody>
      </p:sp>
      <p:sp>
        <p:nvSpPr>
          <p:cNvPr id="18" name="Content Placeholder 2"/>
          <p:cNvSpPr txBox="1">
            <a:spLocks/>
          </p:cNvSpPr>
          <p:nvPr/>
        </p:nvSpPr>
        <p:spPr bwMode="auto">
          <a:xfrm>
            <a:off x="3352800" y="2413000"/>
            <a:ext cx="41148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spcBef>
                <a:spcPct val="20000"/>
              </a:spcBef>
            </a:pPr>
            <a:r>
              <a:rPr lang="en-US" sz="1200" i="1" dirty="0" smtClean="0"/>
              <a:t>Optical tweezers.  </a:t>
            </a:r>
            <a:r>
              <a:rPr lang="en-US" sz="1200" i="1" dirty="0" err="1" smtClean="0"/>
              <a:t>Epifluorescence</a:t>
            </a:r>
            <a:r>
              <a:rPr lang="en-US" sz="1200" i="1" dirty="0" smtClean="0"/>
              <a:t> microscopy</a:t>
            </a:r>
            <a:r>
              <a:rPr lang="en-US" sz="1200" i="1" dirty="0" smtClean="0">
                <a:solidFill>
                  <a:prstClr val="black"/>
                </a:solidFill>
              </a:rPr>
              <a:t>.  Bacteria.</a:t>
            </a:r>
          </a:p>
          <a:p>
            <a:pPr algn="just">
              <a:spcBef>
                <a:spcPct val="20000"/>
              </a:spcBef>
            </a:pPr>
            <a:endParaRPr lang="en-US" sz="1200" dirty="0">
              <a:solidFill>
                <a:prstClr val="black"/>
              </a:solidFill>
            </a:endParaRPr>
          </a:p>
          <a:p>
            <a:pPr algn="just">
              <a:spcBef>
                <a:spcPct val="20000"/>
              </a:spcBef>
            </a:pPr>
            <a:r>
              <a:rPr lang="en-US" sz="1200" dirty="0" smtClean="0"/>
              <a:t>These three terms may not have much in common at first glance, but the work of one research group at UIUC has combined the strengths of optical tweezers and fluorescence microscopy to allow bacteria to be studied for much longer time scales than previously possible, which can give greater insight into what makes a cell move.</a:t>
            </a:r>
          </a:p>
          <a:p>
            <a:pPr algn="just">
              <a:spcBef>
                <a:spcPct val="20000"/>
              </a:spcBef>
            </a:pPr>
            <a:endParaRPr lang="en-US" sz="1200" dirty="0" smtClean="0"/>
          </a:p>
          <a:p>
            <a:pPr algn="just">
              <a:spcBef>
                <a:spcPct val="20000"/>
              </a:spcBef>
            </a:pPr>
            <a:r>
              <a:rPr lang="en-US" sz="1200" kern="0" dirty="0" smtClean="0"/>
              <a:t>In the study, published in </a:t>
            </a:r>
            <a:r>
              <a:rPr lang="en-US" sz="1200" kern="0" dirty="0" smtClean="0">
                <a:hlinkClick r:id="rId4"/>
              </a:rPr>
              <a:t>Nature Methods</a:t>
            </a:r>
            <a:r>
              <a:rPr lang="en-US" sz="1200" kern="0" dirty="0" smtClean="0"/>
              <a:t>, Dr. </a:t>
            </a:r>
            <a:r>
              <a:rPr lang="en-US" sz="1200" kern="0" dirty="0" err="1" smtClean="0"/>
              <a:t>Yann</a:t>
            </a:r>
            <a:r>
              <a:rPr lang="en-US" sz="1200" kern="0" dirty="0" smtClean="0"/>
              <a:t> </a:t>
            </a:r>
            <a:r>
              <a:rPr lang="en-US" sz="1200" kern="0" dirty="0" err="1" smtClean="0"/>
              <a:t>Chemla</a:t>
            </a:r>
            <a:r>
              <a:rPr lang="en-US" sz="1200" kern="0" dirty="0" smtClean="0"/>
              <a:t> and collaborators showed how their novel experimental setup could be used to monitor the motility of a sample of </a:t>
            </a:r>
            <a:r>
              <a:rPr lang="en-US" sz="1200" i="1" kern="0" dirty="0" smtClean="0">
                <a:hlinkClick r:id="rId5"/>
              </a:rPr>
              <a:t>E. </a:t>
            </a:r>
            <a:r>
              <a:rPr lang="en-US" sz="1200" i="1" kern="0" dirty="0" smtClean="0">
                <a:solidFill>
                  <a:srgbClr val="FF0000"/>
                </a:solidFill>
                <a:hlinkClick r:id="rId5"/>
              </a:rPr>
              <a:t>coli</a:t>
            </a:r>
            <a:r>
              <a:rPr lang="en-US" sz="1200" i="1" kern="0" dirty="0" smtClean="0"/>
              <a:t>. </a:t>
            </a:r>
            <a:r>
              <a:rPr lang="en-US" sz="1200" kern="0" dirty="0" smtClean="0"/>
              <a:t>Their results show an unprecedented level of dynamics in the behavior of these microorganisms.</a:t>
            </a:r>
          </a:p>
          <a:p>
            <a:pPr algn="just">
              <a:spcBef>
                <a:spcPct val="20000"/>
              </a:spcBef>
            </a:pPr>
            <a:endParaRPr lang="en-US" sz="1200" dirty="0" smtClean="0"/>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noProof="0" dirty="0" smtClean="0">
              <a:ln>
                <a:noFill/>
              </a:ln>
              <a:solidFill>
                <a:schemeClr val="tx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lang="en-US" sz="1200" kern="0" dirty="0">
              <a:latin typeface="+mn-lt"/>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noProof="0" dirty="0" smtClean="0">
              <a:ln>
                <a:noFill/>
              </a:ln>
              <a:solidFill>
                <a:schemeClr val="tx1"/>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lang="en-US" sz="1200" kern="0" baseline="0" dirty="0">
              <a:latin typeface="+mn-lt"/>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mn-lt"/>
              <a:ea typeface="+mn-ea"/>
              <a:cs typeface="+mn-cs"/>
            </a:endParaRPr>
          </a:p>
        </p:txBody>
      </p:sp>
      <p:sp>
        <p:nvSpPr>
          <p:cNvPr id="19" name="Content Placeholder 2"/>
          <p:cNvSpPr txBox="1">
            <a:spLocks/>
          </p:cNvSpPr>
          <p:nvPr/>
        </p:nvSpPr>
        <p:spPr bwMode="auto">
          <a:xfrm>
            <a:off x="249555" y="5232400"/>
            <a:ext cx="7065645"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endParaRPr lang="en-US" sz="1200" kern="0" dirty="0">
              <a:latin typeface="+mn-lt"/>
            </a:endParaRPr>
          </a:p>
          <a:p>
            <a:pPr lvl="0" algn="just">
              <a:spcBef>
                <a:spcPct val="20000"/>
              </a:spcBef>
              <a:defRPr/>
            </a:pPr>
            <a:r>
              <a:rPr lang="en-US" sz="1200" kern="0" dirty="0" smtClean="0">
                <a:latin typeface="+mn-lt"/>
              </a:rPr>
              <a:t>Previous studies had already managed to record the motility</a:t>
            </a:r>
            <a:r>
              <a:rPr lang="en-US" sz="1200" kern="0" dirty="0" smtClean="0"/>
              <a:t>—i.e., the ability to spontaneously and actively move—</a:t>
            </a:r>
            <a:r>
              <a:rPr lang="en-US" sz="1200" kern="0" dirty="0" smtClean="0">
                <a:latin typeface="+mn-lt"/>
              </a:rPr>
              <a:t>of samples of bacteria. The key contribution of the UIUC group was to pin down the bacteria using optical </a:t>
            </a:r>
            <a:r>
              <a:rPr lang="en-US" sz="1200" kern="0" dirty="0" smtClean="0">
                <a:latin typeface="+mn-lt"/>
              </a:rPr>
              <a:t>tweezers </a:t>
            </a:r>
            <a:r>
              <a:rPr lang="en-US" sz="1200" kern="0" dirty="0" smtClean="0">
                <a:latin typeface="+mn-lt"/>
              </a:rPr>
              <a:t>and thus achieve a remarkable increase in the observation time of the bacteria’s motion. While previous methods allowed the study of bacteria for time spans of a few seconds, this study managed to achieve much longer trapping times, on the order of an hour.</a:t>
            </a:r>
          </a:p>
          <a:p>
            <a:pPr marL="0" marR="0" lvl="0" indent="0" algn="just" defTabSz="914400" rtl="0" eaLnBrk="1" fontAlgn="base" latinLnBrk="0" hangingPunct="1">
              <a:lnSpc>
                <a:spcPct val="100000"/>
              </a:lnSpc>
              <a:spcBef>
                <a:spcPct val="20000"/>
              </a:spcBef>
              <a:spcAft>
                <a:spcPct val="0"/>
              </a:spcAft>
              <a:buClrTx/>
              <a:buSzTx/>
              <a:buFontTx/>
              <a:buNone/>
              <a:tabLst/>
              <a:defRPr/>
            </a:pPr>
            <a:endParaRPr lang="en-US" sz="1200" kern="0" dirty="0" smtClean="0">
              <a:latin typeface="+mn-lt"/>
            </a:endParaRPr>
          </a:p>
          <a:p>
            <a:pPr lvl="0" algn="just">
              <a:spcBef>
                <a:spcPct val="20000"/>
              </a:spcBef>
              <a:defRPr/>
            </a:pPr>
            <a:r>
              <a:rPr lang="en-US" sz="1200" kern="0" dirty="0" smtClean="0">
                <a:latin typeface="+mn-lt"/>
              </a:rPr>
              <a:t>The </a:t>
            </a:r>
            <a:r>
              <a:rPr lang="en-US" sz="1200" kern="0" dirty="0" smtClean="0">
                <a:latin typeface="+mn-lt"/>
                <a:hlinkClick r:id="rId6"/>
              </a:rPr>
              <a:t>optical tweezers</a:t>
            </a:r>
            <a:r>
              <a:rPr lang="en-US" sz="1200" kern="0" dirty="0" smtClean="0">
                <a:latin typeface="+mn-lt"/>
              </a:rPr>
              <a:t> used in the study consisted of two traps generated by a single laser which pinned the </a:t>
            </a:r>
            <a:r>
              <a:rPr lang="en-US" sz="1200" i="1" kern="0" dirty="0" smtClean="0">
                <a:latin typeface="+mn-lt"/>
              </a:rPr>
              <a:t>E. coli </a:t>
            </a:r>
            <a:r>
              <a:rPr lang="en-US" sz="1200" kern="0" dirty="0" smtClean="0">
                <a:latin typeface="+mn-lt"/>
              </a:rPr>
              <a:t>cells.</a:t>
            </a:r>
            <a:r>
              <a:rPr lang="en-US" sz="1200" kern="0" dirty="0" smtClean="0">
                <a:solidFill>
                  <a:srgbClr val="FF0000"/>
                </a:solidFill>
                <a:latin typeface="+mn-lt"/>
              </a:rPr>
              <a:t> </a:t>
            </a:r>
            <a:r>
              <a:rPr lang="en-US" sz="1200" kern="0" dirty="0" smtClean="0">
                <a:latin typeface="+mn-lt"/>
              </a:rPr>
              <a:t>Imaging of the trapped cells was performed by either </a:t>
            </a:r>
            <a:r>
              <a:rPr lang="en-US" sz="1200" kern="0" dirty="0" smtClean="0">
                <a:latin typeface="+mn-lt"/>
                <a:hlinkClick r:id="rId7"/>
              </a:rPr>
              <a:t>bright field </a:t>
            </a:r>
            <a:r>
              <a:rPr lang="en-US" sz="1200" kern="0" dirty="0" smtClean="0">
                <a:latin typeface="+mn-lt"/>
              </a:rPr>
              <a:t>or </a:t>
            </a:r>
            <a:r>
              <a:rPr lang="en-US" sz="1200" kern="0" dirty="0" err="1" smtClean="0">
                <a:latin typeface="+mn-lt"/>
                <a:hlinkClick r:id="rId8"/>
              </a:rPr>
              <a:t>epifluorescence</a:t>
            </a:r>
            <a:r>
              <a:rPr lang="en-US" sz="1200" kern="0" dirty="0" smtClean="0">
                <a:latin typeface="+mn-lt"/>
                <a:hlinkClick r:id="rId8"/>
              </a:rPr>
              <a:t> </a:t>
            </a:r>
            <a:r>
              <a:rPr lang="en-US" sz="1200" kern="0" dirty="0" smtClean="0">
                <a:latin typeface="+mn-lt"/>
                <a:hlinkClick r:id="rId8"/>
              </a:rPr>
              <a:t>microscopy</a:t>
            </a:r>
            <a:r>
              <a:rPr lang="en-US" sz="1200" kern="0" dirty="0" smtClean="0">
                <a:latin typeface="+mn-lt"/>
              </a:rPr>
              <a:t>,</a:t>
            </a:r>
            <a:r>
              <a:rPr lang="en-US" sz="1200" kern="0" dirty="0" smtClean="0">
                <a:latin typeface="+mn-lt"/>
              </a:rPr>
              <a:t> and their motion was determined by </a:t>
            </a:r>
            <a:r>
              <a:rPr lang="en-US" sz="1200" kern="0" dirty="0" smtClean="0">
                <a:latin typeface="+mn-lt"/>
              </a:rPr>
              <a:t>analyzing </a:t>
            </a:r>
            <a:r>
              <a:rPr lang="en-US" sz="1200" kern="0" dirty="0" smtClean="0">
                <a:latin typeface="+mn-lt"/>
              </a:rPr>
              <a:t>the </a:t>
            </a:r>
            <a:r>
              <a:rPr lang="en-US" sz="1200" kern="0" dirty="0" smtClean="0"/>
              <a:t>scattered </a:t>
            </a:r>
            <a:r>
              <a:rPr lang="en-US" sz="1200" kern="0" dirty="0"/>
              <a:t>trap </a:t>
            </a:r>
            <a:r>
              <a:rPr lang="en-US" sz="1200" kern="0" dirty="0" smtClean="0"/>
              <a:t>light</a:t>
            </a:r>
            <a:r>
              <a:rPr lang="en-US" sz="1200" kern="0" dirty="0" smtClean="0">
                <a:latin typeface="+mn-lt"/>
              </a:rPr>
              <a:t>.  </a:t>
            </a:r>
            <a:endParaRPr lang="en-US" sz="1200" kern="0" dirty="0">
              <a:latin typeface="+mn-lt"/>
            </a:endParaRPr>
          </a:p>
          <a:p>
            <a:pPr lvl="0" algn="just">
              <a:spcBef>
                <a:spcPct val="20000"/>
              </a:spcBef>
              <a:defRPr/>
            </a:pPr>
            <a:endParaRPr lang="en-US" sz="1200" kern="0" dirty="0">
              <a:latin typeface="+mn-lt"/>
            </a:endParaRPr>
          </a:p>
          <a:p>
            <a:r>
              <a:rPr lang="en-US" sz="1200" kern="0" dirty="0" smtClean="0">
                <a:latin typeface="+mn-lt"/>
              </a:rPr>
              <a:t>T</a:t>
            </a:r>
            <a:r>
              <a:rPr lang="en-US" sz="1200" dirty="0" smtClean="0"/>
              <a:t>his </a:t>
            </a:r>
            <a:r>
              <a:rPr lang="en-US" sz="1200" dirty="0"/>
              <a:t>experimental setup helped </a:t>
            </a:r>
            <a:r>
              <a:rPr lang="en-US" sz="1200" dirty="0"/>
              <a:t> </a:t>
            </a:r>
            <a:r>
              <a:rPr lang="en-US" sz="1200" dirty="0" smtClean="0"/>
              <a:t>improve the time resolution, enabling the observation of occasional </a:t>
            </a:r>
            <a:r>
              <a:rPr lang="en-US" sz="1200" dirty="0"/>
              <a:t>abrupt changes in the body roll angular velocity </a:t>
            </a:r>
            <a:r>
              <a:rPr lang="en-US" sz="1200" dirty="0" smtClean="0"/>
              <a:t> with </a:t>
            </a:r>
            <a:r>
              <a:rPr lang="en-US" sz="1200" dirty="0"/>
              <a:t>no change in swimming </a:t>
            </a:r>
            <a:r>
              <a:rPr lang="en-US" sz="1200" dirty="0" smtClean="0"/>
              <a:t>direction.  They could also measure that the cells under observation tumbled once </a:t>
            </a:r>
            <a:r>
              <a:rPr lang="en-US" sz="1200" dirty="0"/>
              <a:t>every 21.3 ± 1.1 </a:t>
            </a:r>
            <a:r>
              <a:rPr lang="en-US" sz="1200" dirty="0" smtClean="0"/>
              <a:t>s.  The  longer  observation  times  also helped quantify the statistics of speed  changes ; they were observed to occur spontaneously </a:t>
            </a:r>
            <a:r>
              <a:rPr lang="en-US" sz="1200" dirty="0"/>
              <a:t>without </a:t>
            </a:r>
            <a:r>
              <a:rPr lang="en-US" sz="1200" dirty="0">
                <a:hlinkClick r:id="rId9"/>
              </a:rPr>
              <a:t>tumbling </a:t>
            </a:r>
            <a:r>
              <a:rPr lang="en-US" sz="1200" dirty="0" smtClean="0"/>
              <a:t>69.5% of the time, </a:t>
            </a:r>
            <a:r>
              <a:rPr lang="en-US" sz="1200" dirty="0"/>
              <a:t>or after a tumble </a:t>
            </a:r>
            <a:r>
              <a:rPr lang="en-US" sz="1200" dirty="0" smtClean="0"/>
              <a:t>30.5% of the time.</a:t>
            </a:r>
            <a:r>
              <a:rPr lang="en-US" sz="1200" dirty="0"/>
              <a:t> </a:t>
            </a:r>
          </a:p>
          <a:p>
            <a:pPr marL="0" marR="0" lvl="0" indent="0" algn="just" defTabSz="914400" rtl="0" eaLnBrk="1" fontAlgn="base" latinLnBrk="0" hangingPunct="1">
              <a:lnSpc>
                <a:spcPct val="100000"/>
              </a:lnSpc>
              <a:spcBef>
                <a:spcPct val="20000"/>
              </a:spcBef>
              <a:spcAft>
                <a:spcPct val="0"/>
              </a:spcAft>
              <a:buClrTx/>
              <a:buSzTx/>
              <a:buFontTx/>
              <a:buNone/>
              <a:tabLst/>
              <a:defRPr/>
            </a:pPr>
            <a:endParaRPr lang="en-US" sz="1200" kern="0" dirty="0" smtClean="0">
              <a:latin typeface="+mn-lt"/>
            </a:endParaRP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sz="1200" kern="0" dirty="0" smtClean="0">
                <a:latin typeface="+mn-lt"/>
              </a:rPr>
              <a:t>This experimental setup promises unprecedented </a:t>
            </a:r>
            <a:r>
              <a:rPr lang="en-US" sz="1200" i="1" kern="0" dirty="0" smtClean="0">
                <a:latin typeface="+mn-lt"/>
              </a:rPr>
              <a:t>in situ</a:t>
            </a:r>
            <a:r>
              <a:rPr lang="en-US" sz="1200" kern="0" dirty="0" smtClean="0">
                <a:latin typeface="+mn-lt"/>
              </a:rPr>
              <a:t> control and detailed time-resolved observation of bacteria. In particular, studies of </a:t>
            </a:r>
            <a:r>
              <a:rPr lang="en-US" sz="1200" kern="0" dirty="0" err="1" smtClean="0">
                <a:latin typeface="+mn-lt"/>
                <a:hlinkClick r:id="rId10"/>
              </a:rPr>
              <a:t>chemotaxis</a:t>
            </a:r>
            <a:r>
              <a:rPr lang="en-US" sz="1200" kern="0" dirty="0" smtClean="0">
                <a:latin typeface="+mn-lt"/>
              </a:rPr>
              <a:t> processes is an interesting avenue of research for which the contributions by the UIUC research could prove to be ground breaking.</a:t>
            </a:r>
            <a:endParaRPr lang="en-US" sz="1200" kern="0" dirty="0">
              <a:latin typeface="+mn-lt"/>
            </a:endParaRP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sz="1200" kern="0" dirty="0" smtClean="0">
                <a:latin typeface="+mn-lt"/>
              </a:rPr>
              <a:t> </a:t>
            </a:r>
            <a:endParaRPr kumimoji="0" lang="en-US" sz="1200" b="0" i="0" u="none" strike="noStrike" kern="0" cap="none" spc="0" normalizeH="0" noProof="0" dirty="0" smtClean="0">
              <a:ln>
                <a:noFill/>
              </a:ln>
              <a:solidFill>
                <a:schemeClr val="tx1"/>
              </a:solidFill>
              <a:effectLst/>
              <a:uLnTx/>
              <a:uFillTx/>
              <a:latin typeface="+mn-lt"/>
              <a:ea typeface="+mn-ea"/>
              <a:cs typeface="+mn-cs"/>
            </a:endParaRPr>
          </a:p>
        </p:txBody>
      </p:sp>
      <p:sp>
        <p:nvSpPr>
          <p:cNvPr id="33" name="Content Placeholder 2"/>
          <p:cNvSpPr txBox="1">
            <a:spLocks/>
          </p:cNvSpPr>
          <p:nvPr/>
        </p:nvSpPr>
        <p:spPr bwMode="auto">
          <a:xfrm>
            <a:off x="4495800" y="9499600"/>
            <a:ext cx="27432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a:r>
              <a:rPr lang="en-US" sz="1000" dirty="0" smtClean="0"/>
              <a:t>Group 7</a:t>
            </a:r>
          </a:p>
          <a:p>
            <a:pPr algn="r"/>
            <a:r>
              <a:rPr lang="en-US" sz="1000" dirty="0" smtClean="0"/>
              <a:t>Andrew, Billy, </a:t>
            </a:r>
            <a:r>
              <a:rPr lang="en-US" sz="1000" dirty="0" err="1" smtClean="0"/>
              <a:t>Anirbit</a:t>
            </a:r>
            <a:r>
              <a:rPr lang="en-US" sz="1000" dirty="0" smtClean="0"/>
              <a:t> and Ian</a:t>
            </a:r>
            <a:endParaRPr lang="en-US" sz="1000" dirty="0"/>
          </a:p>
        </p:txBody>
      </p:sp>
      <p:pic>
        <p:nvPicPr>
          <p:cNvPr id="9"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9555" y="2489200"/>
            <a:ext cx="3103245" cy="190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228600" y="4470400"/>
            <a:ext cx="3124200" cy="861774"/>
          </a:xfrm>
          <a:prstGeom prst="rect">
            <a:avLst/>
          </a:prstGeom>
        </p:spPr>
        <p:txBody>
          <a:bodyPr wrap="square">
            <a:spAutoFit/>
          </a:bodyPr>
          <a:lstStyle/>
          <a:p>
            <a:r>
              <a:rPr lang="en-US" sz="1000" dirty="0"/>
              <a:t>From left, University of Illinois physics professor </a:t>
            </a:r>
            <a:r>
              <a:rPr lang="en-US" sz="1000" dirty="0" err="1"/>
              <a:t>Yann</a:t>
            </a:r>
            <a:r>
              <a:rPr lang="en-US" sz="1000" dirty="0"/>
              <a:t> </a:t>
            </a:r>
            <a:r>
              <a:rPr lang="en-US" sz="1000" dirty="0" err="1"/>
              <a:t>Chemla</a:t>
            </a:r>
            <a:r>
              <a:rPr lang="en-US" sz="1000" dirty="0"/>
              <a:t>, graduate student Patrick Mears, physics professor </a:t>
            </a:r>
            <a:r>
              <a:rPr lang="en-US" sz="1000" dirty="0" err="1"/>
              <a:t>Ido</a:t>
            </a:r>
            <a:r>
              <a:rPr lang="en-US" sz="1000" dirty="0"/>
              <a:t> Golding and graduate student Lance </a:t>
            </a:r>
            <a:r>
              <a:rPr lang="en-US" sz="1000" dirty="0" smtClean="0"/>
              <a:t>Min.| </a:t>
            </a:r>
            <a:r>
              <a:rPr lang="en-US" sz="1000" dirty="0"/>
              <a:t>Photo by </a:t>
            </a:r>
            <a:r>
              <a:rPr lang="en-US" sz="1000" dirty="0" err="1"/>
              <a:t>Lok</a:t>
            </a:r>
            <a:r>
              <a:rPr lang="en-US" sz="1000" dirty="0"/>
              <a:t>-hang </a:t>
            </a:r>
            <a:r>
              <a:rPr lang="en-US" sz="1000" dirty="0" smtClean="0"/>
              <a:t>So. (Courtesy </a:t>
            </a:r>
            <a:r>
              <a:rPr lang="en-US" sz="1000" i="1" dirty="0" smtClean="0"/>
              <a:t>Center </a:t>
            </a:r>
            <a:r>
              <a:rPr lang="en-US" sz="1000" i="1" dirty="0"/>
              <a:t>for the Physics of Living Cells (CPLC</a:t>
            </a:r>
            <a:r>
              <a:rPr lang="en-US" sz="1000" b="1" dirty="0" smtClean="0"/>
              <a:t>)</a:t>
            </a:r>
            <a:r>
              <a:rPr lang="en-US" sz="1000" dirty="0" smtClean="0"/>
              <a:t>)</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1077</TotalTime>
  <Words>403</Words>
  <Application>Microsoft Office PowerPoint</Application>
  <PresentationFormat>Custom</PresentationFormat>
  <Paragraphs>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Group 7</dc:creator>
  <cp:lastModifiedBy>College of Engineering</cp:lastModifiedBy>
  <cp:revision>63</cp:revision>
  <dcterms:created xsi:type="dcterms:W3CDTF">2004-05-06T09:28:21Z</dcterms:created>
  <dcterms:modified xsi:type="dcterms:W3CDTF">2011-12-02T03:56:21Z</dcterms:modified>
</cp:coreProperties>
</file>