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Default Extension="png" ContentType="image/png"/>
  <Override PartName="/ppt/diagrams/drawing3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51206400" cy="25603200"/>
  <p:notesSz cx="9144000" cy="6858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5915" autoAdjust="0"/>
  </p:normalViewPr>
  <p:slideViewPr>
    <p:cSldViewPr>
      <p:cViewPr>
        <p:scale>
          <a:sx n="20" d="100"/>
          <a:sy n="20" d="100"/>
        </p:scale>
        <p:origin x="-78" y="222"/>
      </p:cViewPr>
      <p:guideLst>
        <p:guide orient="horz" pos="8064"/>
        <p:guide pos="16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6FC918-D90D-4ECE-80E7-A448ABC49A2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76CA3D5-624C-40B7-A7AE-CF64FA83C908}">
      <dgm:prSet phldrT="[Text]" custT="1"/>
      <dgm:spPr/>
      <dgm:t>
        <a:bodyPr/>
        <a:lstStyle/>
        <a:p>
          <a:r>
            <a:rPr lang="en-US" sz="3600" dirty="0" smtClean="0">
              <a:solidFill>
                <a:srgbClr val="000000"/>
              </a:solidFill>
              <a:latin typeface="Arial" pitchFamily="34" charset="0"/>
            </a:rPr>
            <a:t>SF moves backward</a:t>
          </a:r>
          <a:endParaRPr lang="en-US" sz="3600" dirty="0">
            <a:solidFill>
              <a:srgbClr val="000000"/>
            </a:solidFill>
            <a:latin typeface="Arial" pitchFamily="34" charset="0"/>
          </a:endParaRPr>
        </a:p>
      </dgm:t>
    </dgm:pt>
    <dgm:pt modelId="{4421BC2C-4CCF-4ED4-B396-0DA19D932448}" type="parTrans" cxnId="{91A8E5A4-1E85-48C8-ADB9-661213D1125D}">
      <dgm:prSet/>
      <dgm:spPr/>
      <dgm:t>
        <a:bodyPr/>
        <a:lstStyle/>
        <a:p>
          <a:endParaRPr lang="en-US"/>
        </a:p>
      </dgm:t>
    </dgm:pt>
    <dgm:pt modelId="{5F74E51D-D134-484B-84E3-247BDCCAC5F6}" type="sibTrans" cxnId="{91A8E5A4-1E85-48C8-ADB9-661213D1125D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C8925C44-FD5F-498E-9810-55A442164EA3}">
      <dgm:prSet phldrT="[Text]" custT="1"/>
      <dgm:spPr/>
      <dgm:t>
        <a:bodyPr/>
        <a:lstStyle/>
        <a:p>
          <a:r>
            <a:rPr lang="en-US" sz="3600" dirty="0" smtClean="0">
              <a:solidFill>
                <a:srgbClr val="000000"/>
              </a:solidFill>
              <a:latin typeface="Arial" pitchFamily="34" charset="0"/>
            </a:rPr>
            <a:t>light pushes it</a:t>
          </a:r>
          <a:endParaRPr lang="en-US" sz="3600" dirty="0"/>
        </a:p>
      </dgm:t>
    </dgm:pt>
    <dgm:pt modelId="{90A1213E-9A22-49CC-988D-692F49DC6CBF}" type="parTrans" cxnId="{B291E6F9-E2E6-49F5-BAB0-E3D5C897968C}">
      <dgm:prSet/>
      <dgm:spPr/>
      <dgm:t>
        <a:bodyPr/>
        <a:lstStyle/>
        <a:p>
          <a:endParaRPr lang="en-US"/>
        </a:p>
      </dgm:t>
    </dgm:pt>
    <dgm:pt modelId="{78B5CCE7-9991-41B8-8955-FF19222F5161}" type="sibTrans" cxnId="{B291E6F9-E2E6-49F5-BAB0-E3D5C897968C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53532B5E-93A6-4E7F-9D35-AFEC84FEE6E3}">
      <dgm:prSet phldrT="[Text]" custT="1"/>
      <dgm:spPr/>
      <dgm:t>
        <a:bodyPr/>
        <a:lstStyle/>
        <a:p>
          <a:r>
            <a:rPr lang="en-US" sz="3000" dirty="0" smtClean="0">
              <a:solidFill>
                <a:srgbClr val="000000"/>
              </a:solidFill>
              <a:latin typeface="Arial" pitchFamily="34" charset="0"/>
            </a:rPr>
            <a:t>light gains momentum in the air</a:t>
          </a:r>
        </a:p>
      </dgm:t>
    </dgm:pt>
    <dgm:pt modelId="{BFE80B4F-E46C-4393-9F56-B58E78CF7C18}" type="parTrans" cxnId="{B983AC8F-E870-4314-B7FF-83DA88A5A852}">
      <dgm:prSet/>
      <dgm:spPr/>
      <dgm:t>
        <a:bodyPr/>
        <a:lstStyle/>
        <a:p>
          <a:endParaRPr lang="en-US"/>
        </a:p>
      </dgm:t>
    </dgm:pt>
    <dgm:pt modelId="{80F93957-416E-4809-8BC8-D3B7DD389071}" type="sibTrans" cxnId="{B983AC8F-E870-4314-B7FF-83DA88A5A852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D5CBD709-BBC4-40C6-8ED9-664C7A75F4BE}">
      <dgm:prSet phldrT="[Text]" custT="1"/>
      <dgm:spPr/>
      <dgm:t>
        <a:bodyPr/>
        <a:lstStyle/>
        <a:p>
          <a:r>
            <a:rPr lang="en-US" sz="3600" dirty="0" smtClean="0">
              <a:solidFill>
                <a:srgbClr val="000000"/>
              </a:solidFill>
              <a:latin typeface="Arial" pitchFamily="34" charset="0"/>
            </a:rPr>
            <a:t>Abraham</a:t>
          </a:r>
        </a:p>
      </dgm:t>
    </dgm:pt>
    <dgm:pt modelId="{723E9096-0CC2-46FE-9C4E-0FD613FE5044}" type="parTrans" cxnId="{5390E47A-AEB8-4838-B846-E6C3C63F1B2D}">
      <dgm:prSet/>
      <dgm:spPr/>
      <dgm:t>
        <a:bodyPr/>
        <a:lstStyle/>
        <a:p>
          <a:endParaRPr lang="en-US"/>
        </a:p>
      </dgm:t>
    </dgm:pt>
    <dgm:pt modelId="{5A505DB7-2A64-4729-B14E-BF539C56F897}" type="sibTrans" cxnId="{5390E47A-AEB8-4838-B846-E6C3C63F1B2D}">
      <dgm:prSet/>
      <dgm:spPr/>
      <dgm:t>
        <a:bodyPr/>
        <a:lstStyle/>
        <a:p>
          <a:endParaRPr lang="en-US"/>
        </a:p>
      </dgm:t>
    </dgm:pt>
    <dgm:pt modelId="{250731FD-0BD8-4902-8720-0BBC74B0FE25}" type="pres">
      <dgm:prSet presAssocID="{216FC918-D90D-4ECE-80E7-A448ABC49A2A}" presName="Name0" presStyleCnt="0">
        <dgm:presLayoutVars>
          <dgm:dir/>
          <dgm:resizeHandles val="exact"/>
        </dgm:presLayoutVars>
      </dgm:prSet>
      <dgm:spPr/>
    </dgm:pt>
    <dgm:pt modelId="{E73D4997-ACF1-4F0D-96C8-32B118CDA545}" type="pres">
      <dgm:prSet presAssocID="{876CA3D5-624C-40B7-A7AE-CF64FA83C908}" presName="node" presStyleLbl="node1" presStyleIdx="0" presStyleCnt="4" custLinFactNeighborX="-81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7E8EA-A1A4-488F-BB6B-C27B8348BF55}" type="pres">
      <dgm:prSet presAssocID="{5F74E51D-D134-484B-84E3-247BDCCAC5F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570F8F1-6819-4528-83F1-9A2D46ADE244}" type="pres">
      <dgm:prSet presAssocID="{5F74E51D-D134-484B-84E3-247BDCCAC5F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D500814-D978-44A4-A9A3-C685F65C5FB2}" type="pres">
      <dgm:prSet presAssocID="{C8925C44-FD5F-498E-9810-55A442164EA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1B240-96D3-4B53-A0C9-D831E5046F50}" type="pres">
      <dgm:prSet presAssocID="{78B5CCE7-9991-41B8-8955-FF19222F5161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6EEEC41-233A-4282-965F-EFC61A242C38}" type="pres">
      <dgm:prSet presAssocID="{78B5CCE7-9991-41B8-8955-FF19222F5161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A624908E-8188-47D3-845A-477F848CF913}" type="pres">
      <dgm:prSet presAssocID="{53532B5E-93A6-4E7F-9D35-AFEC84FEE6E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747FA-97B9-465C-83A7-956870FCDF39}" type="pres">
      <dgm:prSet presAssocID="{80F93957-416E-4809-8BC8-D3B7DD389071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C6A7B95-4223-424C-AE15-69330FEC2ADE}" type="pres">
      <dgm:prSet presAssocID="{80F93957-416E-4809-8BC8-D3B7DD389071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FB796B8E-58E6-42F6-B906-F07C94AF0AB9}" type="pres">
      <dgm:prSet presAssocID="{D5CBD709-BBC4-40C6-8ED9-664C7A75F4B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43A8A1-A0E2-4188-B57D-9750F94610F3}" type="presOf" srcId="{216FC918-D90D-4ECE-80E7-A448ABC49A2A}" destId="{250731FD-0BD8-4902-8720-0BBC74B0FE25}" srcOrd="0" destOrd="0" presId="urn:microsoft.com/office/officeart/2005/8/layout/process1"/>
    <dgm:cxn modelId="{B983AC8F-E870-4314-B7FF-83DA88A5A852}" srcId="{216FC918-D90D-4ECE-80E7-A448ABC49A2A}" destId="{53532B5E-93A6-4E7F-9D35-AFEC84FEE6E3}" srcOrd="2" destOrd="0" parTransId="{BFE80B4F-E46C-4393-9F56-B58E78CF7C18}" sibTransId="{80F93957-416E-4809-8BC8-D3B7DD389071}"/>
    <dgm:cxn modelId="{68665C1B-7DF3-4CB9-8538-4D35C3A29C47}" type="presOf" srcId="{78B5CCE7-9991-41B8-8955-FF19222F5161}" destId="{4501B240-96D3-4B53-A0C9-D831E5046F50}" srcOrd="0" destOrd="0" presId="urn:microsoft.com/office/officeart/2005/8/layout/process1"/>
    <dgm:cxn modelId="{5C59B3CF-6407-4D3B-88F8-9790F27560BC}" type="presOf" srcId="{80F93957-416E-4809-8BC8-D3B7DD389071}" destId="{8C6A7B95-4223-424C-AE15-69330FEC2ADE}" srcOrd="1" destOrd="0" presId="urn:microsoft.com/office/officeart/2005/8/layout/process1"/>
    <dgm:cxn modelId="{C3A7A270-561E-45A4-AB9B-F27F5E7A21DB}" type="presOf" srcId="{53532B5E-93A6-4E7F-9D35-AFEC84FEE6E3}" destId="{A624908E-8188-47D3-845A-477F848CF913}" srcOrd="0" destOrd="0" presId="urn:microsoft.com/office/officeart/2005/8/layout/process1"/>
    <dgm:cxn modelId="{C27ADD5C-D2C3-4F85-9144-F4E117A538AF}" type="presOf" srcId="{5F74E51D-D134-484B-84E3-247BDCCAC5F6}" destId="{2570F8F1-6819-4528-83F1-9A2D46ADE244}" srcOrd="1" destOrd="0" presId="urn:microsoft.com/office/officeart/2005/8/layout/process1"/>
    <dgm:cxn modelId="{B291E6F9-E2E6-49F5-BAB0-E3D5C897968C}" srcId="{216FC918-D90D-4ECE-80E7-A448ABC49A2A}" destId="{C8925C44-FD5F-498E-9810-55A442164EA3}" srcOrd="1" destOrd="0" parTransId="{90A1213E-9A22-49CC-988D-692F49DC6CBF}" sibTransId="{78B5CCE7-9991-41B8-8955-FF19222F5161}"/>
    <dgm:cxn modelId="{DEEBA0BB-E9D6-4858-8827-D8C7C86622B2}" type="presOf" srcId="{D5CBD709-BBC4-40C6-8ED9-664C7A75F4BE}" destId="{FB796B8E-58E6-42F6-B906-F07C94AF0AB9}" srcOrd="0" destOrd="0" presId="urn:microsoft.com/office/officeart/2005/8/layout/process1"/>
    <dgm:cxn modelId="{4E0C84D2-CAC5-4BD3-A507-D1EB24188807}" type="presOf" srcId="{80F93957-416E-4809-8BC8-D3B7DD389071}" destId="{007747FA-97B9-465C-83A7-956870FCDF39}" srcOrd="0" destOrd="0" presId="urn:microsoft.com/office/officeart/2005/8/layout/process1"/>
    <dgm:cxn modelId="{EFB08FDE-446A-48BE-AB61-772F1C2E393B}" type="presOf" srcId="{5F74E51D-D134-484B-84E3-247BDCCAC5F6}" destId="{7CF7E8EA-A1A4-488F-BB6B-C27B8348BF55}" srcOrd="0" destOrd="0" presId="urn:microsoft.com/office/officeart/2005/8/layout/process1"/>
    <dgm:cxn modelId="{BC8A8A02-C718-4ED4-B439-AD374A705250}" type="presOf" srcId="{C8925C44-FD5F-498E-9810-55A442164EA3}" destId="{AD500814-D978-44A4-A9A3-C685F65C5FB2}" srcOrd="0" destOrd="0" presId="urn:microsoft.com/office/officeart/2005/8/layout/process1"/>
    <dgm:cxn modelId="{5390E47A-AEB8-4838-B846-E6C3C63F1B2D}" srcId="{216FC918-D90D-4ECE-80E7-A448ABC49A2A}" destId="{D5CBD709-BBC4-40C6-8ED9-664C7A75F4BE}" srcOrd="3" destOrd="0" parTransId="{723E9096-0CC2-46FE-9C4E-0FD613FE5044}" sibTransId="{5A505DB7-2A64-4729-B14E-BF539C56F897}"/>
    <dgm:cxn modelId="{143F50BF-E33A-42D5-9E09-7FD3E2AB8CEE}" type="presOf" srcId="{78B5CCE7-9991-41B8-8955-FF19222F5161}" destId="{B6EEEC41-233A-4282-965F-EFC61A242C38}" srcOrd="1" destOrd="0" presId="urn:microsoft.com/office/officeart/2005/8/layout/process1"/>
    <dgm:cxn modelId="{EA931DFB-2773-4D48-8B26-DB3A07F585C6}" type="presOf" srcId="{876CA3D5-624C-40B7-A7AE-CF64FA83C908}" destId="{E73D4997-ACF1-4F0D-96C8-32B118CDA545}" srcOrd="0" destOrd="0" presId="urn:microsoft.com/office/officeart/2005/8/layout/process1"/>
    <dgm:cxn modelId="{91A8E5A4-1E85-48C8-ADB9-661213D1125D}" srcId="{216FC918-D90D-4ECE-80E7-A448ABC49A2A}" destId="{876CA3D5-624C-40B7-A7AE-CF64FA83C908}" srcOrd="0" destOrd="0" parTransId="{4421BC2C-4CCF-4ED4-B396-0DA19D932448}" sibTransId="{5F74E51D-D134-484B-84E3-247BDCCAC5F6}"/>
    <dgm:cxn modelId="{641FBB82-57BD-4D3B-8540-A5B30CD8FBC4}" type="presParOf" srcId="{250731FD-0BD8-4902-8720-0BBC74B0FE25}" destId="{E73D4997-ACF1-4F0D-96C8-32B118CDA545}" srcOrd="0" destOrd="0" presId="urn:microsoft.com/office/officeart/2005/8/layout/process1"/>
    <dgm:cxn modelId="{315EAC5E-05A4-4D62-BED5-84F305C317AF}" type="presParOf" srcId="{250731FD-0BD8-4902-8720-0BBC74B0FE25}" destId="{7CF7E8EA-A1A4-488F-BB6B-C27B8348BF55}" srcOrd="1" destOrd="0" presId="urn:microsoft.com/office/officeart/2005/8/layout/process1"/>
    <dgm:cxn modelId="{0A27EE30-03CA-4BBD-8171-7B62E6B49CEC}" type="presParOf" srcId="{7CF7E8EA-A1A4-488F-BB6B-C27B8348BF55}" destId="{2570F8F1-6819-4528-83F1-9A2D46ADE244}" srcOrd="0" destOrd="0" presId="urn:microsoft.com/office/officeart/2005/8/layout/process1"/>
    <dgm:cxn modelId="{5F2A0446-AD9A-4485-ADC2-EE4D6DBCA9DD}" type="presParOf" srcId="{250731FD-0BD8-4902-8720-0BBC74B0FE25}" destId="{AD500814-D978-44A4-A9A3-C685F65C5FB2}" srcOrd="2" destOrd="0" presId="urn:microsoft.com/office/officeart/2005/8/layout/process1"/>
    <dgm:cxn modelId="{56EC7E31-7161-4BA6-A962-E3DF21550586}" type="presParOf" srcId="{250731FD-0BD8-4902-8720-0BBC74B0FE25}" destId="{4501B240-96D3-4B53-A0C9-D831E5046F50}" srcOrd="3" destOrd="0" presId="urn:microsoft.com/office/officeart/2005/8/layout/process1"/>
    <dgm:cxn modelId="{524DCA37-DDD4-4AF3-9EC8-57FA58A4E533}" type="presParOf" srcId="{4501B240-96D3-4B53-A0C9-D831E5046F50}" destId="{B6EEEC41-233A-4282-965F-EFC61A242C38}" srcOrd="0" destOrd="0" presId="urn:microsoft.com/office/officeart/2005/8/layout/process1"/>
    <dgm:cxn modelId="{12FCE7A7-2839-4970-BDCB-9CAB26FB9D7D}" type="presParOf" srcId="{250731FD-0BD8-4902-8720-0BBC74B0FE25}" destId="{A624908E-8188-47D3-845A-477F848CF913}" srcOrd="4" destOrd="0" presId="urn:microsoft.com/office/officeart/2005/8/layout/process1"/>
    <dgm:cxn modelId="{7D501F4B-578B-4592-92B5-00E4A56CCD60}" type="presParOf" srcId="{250731FD-0BD8-4902-8720-0BBC74B0FE25}" destId="{007747FA-97B9-465C-83A7-956870FCDF39}" srcOrd="5" destOrd="0" presId="urn:microsoft.com/office/officeart/2005/8/layout/process1"/>
    <dgm:cxn modelId="{734BC5CC-4311-4400-BECF-733BE3298499}" type="presParOf" srcId="{007747FA-97B9-465C-83A7-956870FCDF39}" destId="{8C6A7B95-4223-424C-AE15-69330FEC2ADE}" srcOrd="0" destOrd="0" presId="urn:microsoft.com/office/officeart/2005/8/layout/process1"/>
    <dgm:cxn modelId="{F94B3B29-38BF-450E-BC52-7734EE43181C}" type="presParOf" srcId="{250731FD-0BD8-4902-8720-0BBC74B0FE25}" destId="{FB796B8E-58E6-42F6-B906-F07C94AF0AB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6FC918-D90D-4ECE-80E7-A448ABC49A2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76CA3D5-624C-40B7-A7AE-CF64FA83C908}">
      <dgm:prSet phldrT="[Text]" custT="1"/>
      <dgm:spPr/>
      <dgm:t>
        <a:bodyPr/>
        <a:lstStyle/>
        <a:p>
          <a:r>
            <a:rPr lang="en-US" sz="3600" dirty="0" smtClean="0">
              <a:solidFill>
                <a:srgbClr val="000000"/>
              </a:solidFill>
              <a:latin typeface="Arial" pitchFamily="34" charset="0"/>
            </a:rPr>
            <a:t>SF moves forward</a:t>
          </a:r>
          <a:endParaRPr lang="en-US" sz="3600" dirty="0">
            <a:solidFill>
              <a:srgbClr val="000000"/>
            </a:solidFill>
            <a:latin typeface="Arial" pitchFamily="34" charset="0"/>
          </a:endParaRPr>
        </a:p>
      </dgm:t>
    </dgm:pt>
    <dgm:pt modelId="{4421BC2C-4CCF-4ED4-B396-0DA19D932448}" type="parTrans" cxnId="{91A8E5A4-1E85-48C8-ADB9-661213D1125D}">
      <dgm:prSet/>
      <dgm:spPr/>
      <dgm:t>
        <a:bodyPr/>
        <a:lstStyle/>
        <a:p>
          <a:endParaRPr lang="en-US"/>
        </a:p>
      </dgm:t>
    </dgm:pt>
    <dgm:pt modelId="{5F74E51D-D134-484B-84E3-247BDCCAC5F6}" type="sibTrans" cxnId="{91A8E5A4-1E85-48C8-ADB9-661213D1125D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08D64CBB-753C-421E-84E8-54AA2B164AFA}">
      <dgm:prSet phldrT="[Text]" custT="1"/>
      <dgm:spPr/>
      <dgm:t>
        <a:bodyPr/>
        <a:lstStyle/>
        <a:p>
          <a:r>
            <a:rPr lang="en-US" sz="4200" dirty="0" smtClean="0">
              <a:solidFill>
                <a:srgbClr val="000000"/>
              </a:solidFill>
              <a:latin typeface="Arial" pitchFamily="34" charset="0"/>
            </a:rPr>
            <a:t>light pulls </a:t>
          </a:r>
          <a:r>
            <a:rPr lang="en-US" sz="3600" dirty="0" smtClean="0">
              <a:solidFill>
                <a:srgbClr val="000000"/>
              </a:solidFill>
              <a:latin typeface="Arial" pitchFamily="34" charset="0"/>
            </a:rPr>
            <a:t>it</a:t>
          </a:r>
          <a:endParaRPr lang="en-US" sz="3600" dirty="0">
            <a:solidFill>
              <a:srgbClr val="000000"/>
            </a:solidFill>
            <a:latin typeface="Arial" pitchFamily="34" charset="0"/>
          </a:endParaRPr>
        </a:p>
      </dgm:t>
    </dgm:pt>
    <dgm:pt modelId="{B2BB9E5D-9192-49B6-9CF9-9D24E0B0C30E}" type="parTrans" cxnId="{E830E5A1-89D4-484E-8891-861C2AFF216D}">
      <dgm:prSet/>
      <dgm:spPr/>
      <dgm:t>
        <a:bodyPr/>
        <a:lstStyle/>
        <a:p>
          <a:endParaRPr lang="en-US"/>
        </a:p>
      </dgm:t>
    </dgm:pt>
    <dgm:pt modelId="{B8B3ED31-3172-471C-87F1-083C872520A8}" type="sibTrans" cxnId="{E830E5A1-89D4-484E-8891-861C2AFF216D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9637F773-3ABE-4FB6-951A-3A384940B326}">
      <dgm:prSet phldrT="[Text]" custT="1"/>
      <dgm:spPr/>
      <dgm:t>
        <a:bodyPr/>
        <a:lstStyle/>
        <a:p>
          <a:r>
            <a:rPr lang="en-US" sz="3000" dirty="0" smtClean="0">
              <a:solidFill>
                <a:srgbClr val="000000"/>
              </a:solidFill>
              <a:latin typeface="Arial" pitchFamily="34" charset="0"/>
            </a:rPr>
            <a:t>light loses momentum in the air</a:t>
          </a:r>
        </a:p>
      </dgm:t>
    </dgm:pt>
    <dgm:pt modelId="{93DF143D-9B09-470E-A7CE-44B25FE9BCF9}" type="parTrans" cxnId="{5ECF77C8-67F4-4953-96A3-368B5F7543F3}">
      <dgm:prSet/>
      <dgm:spPr/>
      <dgm:t>
        <a:bodyPr/>
        <a:lstStyle/>
        <a:p>
          <a:endParaRPr lang="en-US"/>
        </a:p>
      </dgm:t>
    </dgm:pt>
    <dgm:pt modelId="{93E0FC41-6AC0-403F-B5B9-B44CCC34AD0D}" type="sibTrans" cxnId="{5ECF77C8-67F4-4953-96A3-368B5F7543F3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ED0DC5E7-3AF3-46D9-B74B-5ED052CC5B1C}">
      <dgm:prSet phldrT="[Text]" custT="1"/>
      <dgm:spPr/>
      <dgm:t>
        <a:bodyPr/>
        <a:lstStyle/>
        <a:p>
          <a:r>
            <a:rPr lang="en-US" sz="3600" dirty="0" err="1" smtClean="0">
              <a:solidFill>
                <a:srgbClr val="000000"/>
              </a:solidFill>
              <a:latin typeface="Arial" pitchFamily="34" charset="0"/>
            </a:rPr>
            <a:t>Minkowski</a:t>
          </a:r>
          <a:endParaRPr lang="en-US" sz="3600" dirty="0" smtClean="0">
            <a:solidFill>
              <a:srgbClr val="000000"/>
            </a:solidFill>
            <a:latin typeface="Arial" pitchFamily="34" charset="0"/>
          </a:endParaRPr>
        </a:p>
      </dgm:t>
    </dgm:pt>
    <dgm:pt modelId="{983F2A4C-8DB9-40C5-A005-AABFF9F907E5}" type="parTrans" cxnId="{D714284F-E107-497E-903C-663782BB83E3}">
      <dgm:prSet/>
      <dgm:spPr/>
      <dgm:t>
        <a:bodyPr/>
        <a:lstStyle/>
        <a:p>
          <a:endParaRPr lang="en-US"/>
        </a:p>
      </dgm:t>
    </dgm:pt>
    <dgm:pt modelId="{390BE7D6-AA51-4644-A1EE-F42C1E17F24E}" type="sibTrans" cxnId="{D714284F-E107-497E-903C-663782BB83E3}">
      <dgm:prSet/>
      <dgm:spPr/>
      <dgm:t>
        <a:bodyPr/>
        <a:lstStyle/>
        <a:p>
          <a:endParaRPr lang="en-US"/>
        </a:p>
      </dgm:t>
    </dgm:pt>
    <dgm:pt modelId="{250731FD-0BD8-4902-8720-0BBC74B0FE25}" type="pres">
      <dgm:prSet presAssocID="{216FC918-D90D-4ECE-80E7-A448ABC49A2A}" presName="Name0" presStyleCnt="0">
        <dgm:presLayoutVars>
          <dgm:dir/>
          <dgm:resizeHandles val="exact"/>
        </dgm:presLayoutVars>
      </dgm:prSet>
      <dgm:spPr/>
    </dgm:pt>
    <dgm:pt modelId="{E73D4997-ACF1-4F0D-96C8-32B118CDA545}" type="pres">
      <dgm:prSet presAssocID="{876CA3D5-624C-40B7-A7AE-CF64FA83C90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7E8EA-A1A4-488F-BB6B-C27B8348BF55}" type="pres">
      <dgm:prSet presAssocID="{5F74E51D-D134-484B-84E3-247BDCCAC5F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570F8F1-6819-4528-83F1-9A2D46ADE244}" type="pres">
      <dgm:prSet presAssocID="{5F74E51D-D134-484B-84E3-247BDCCAC5F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F3C235F-9CF3-4B04-B452-3741496CCEE9}" type="pres">
      <dgm:prSet presAssocID="{08D64CBB-753C-421E-84E8-54AA2B164AF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DD94C-3EC8-478E-8BF1-F7D3B4CAFA75}" type="pres">
      <dgm:prSet presAssocID="{B8B3ED31-3172-471C-87F1-083C872520A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1D70254-E2E0-46AB-9A51-339C8B002AEE}" type="pres">
      <dgm:prSet presAssocID="{B8B3ED31-3172-471C-87F1-083C872520A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2056633-6354-44D2-A5F1-12DE61A8B86F}" type="pres">
      <dgm:prSet presAssocID="{9637F773-3ABE-4FB6-951A-3A384940B32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9796E-68B2-4637-AD2F-DD5D22726B52}" type="pres">
      <dgm:prSet presAssocID="{93E0FC41-6AC0-403F-B5B9-B44CCC34AD0D}" presName="sibTrans" presStyleLbl="sibTrans2D1" presStyleIdx="2" presStyleCnt="3"/>
      <dgm:spPr/>
      <dgm:t>
        <a:bodyPr/>
        <a:lstStyle/>
        <a:p>
          <a:endParaRPr lang="en-US"/>
        </a:p>
      </dgm:t>
    </dgm:pt>
    <dgm:pt modelId="{979F5F37-F2D7-442D-AD67-2B3275326E59}" type="pres">
      <dgm:prSet presAssocID="{93E0FC41-6AC0-403F-B5B9-B44CCC34AD0D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4C847028-1CF1-43E9-892E-4BCBB31D90C1}" type="pres">
      <dgm:prSet presAssocID="{ED0DC5E7-3AF3-46D9-B74B-5ED052CC5B1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7EC9C7-6E3A-4A43-A436-E36B7F43D71B}" type="presOf" srcId="{B8B3ED31-3172-471C-87F1-083C872520A8}" destId="{A57DD94C-3EC8-478E-8BF1-F7D3B4CAFA75}" srcOrd="0" destOrd="0" presId="urn:microsoft.com/office/officeart/2005/8/layout/process1"/>
    <dgm:cxn modelId="{91A8E5A4-1E85-48C8-ADB9-661213D1125D}" srcId="{216FC918-D90D-4ECE-80E7-A448ABC49A2A}" destId="{876CA3D5-624C-40B7-A7AE-CF64FA83C908}" srcOrd="0" destOrd="0" parTransId="{4421BC2C-4CCF-4ED4-B396-0DA19D932448}" sibTransId="{5F74E51D-D134-484B-84E3-247BDCCAC5F6}"/>
    <dgm:cxn modelId="{CB2A7955-CEEA-45AC-A806-0C0A43809495}" type="presOf" srcId="{ED0DC5E7-3AF3-46D9-B74B-5ED052CC5B1C}" destId="{4C847028-1CF1-43E9-892E-4BCBB31D90C1}" srcOrd="0" destOrd="0" presId="urn:microsoft.com/office/officeart/2005/8/layout/process1"/>
    <dgm:cxn modelId="{D3EE40C9-B482-4BCC-BCAE-28F72B2C51CF}" type="presOf" srcId="{93E0FC41-6AC0-403F-B5B9-B44CCC34AD0D}" destId="{78F9796E-68B2-4637-AD2F-DD5D22726B52}" srcOrd="0" destOrd="0" presId="urn:microsoft.com/office/officeart/2005/8/layout/process1"/>
    <dgm:cxn modelId="{C949EBE4-4123-413A-8355-4F5E57B9CACF}" type="presOf" srcId="{93E0FC41-6AC0-403F-B5B9-B44CCC34AD0D}" destId="{979F5F37-F2D7-442D-AD67-2B3275326E59}" srcOrd="1" destOrd="0" presId="urn:microsoft.com/office/officeart/2005/8/layout/process1"/>
    <dgm:cxn modelId="{D714284F-E107-497E-903C-663782BB83E3}" srcId="{216FC918-D90D-4ECE-80E7-A448ABC49A2A}" destId="{ED0DC5E7-3AF3-46D9-B74B-5ED052CC5B1C}" srcOrd="3" destOrd="0" parTransId="{983F2A4C-8DB9-40C5-A005-AABFF9F907E5}" sibTransId="{390BE7D6-AA51-4644-A1EE-F42C1E17F24E}"/>
    <dgm:cxn modelId="{E830E5A1-89D4-484E-8891-861C2AFF216D}" srcId="{216FC918-D90D-4ECE-80E7-A448ABC49A2A}" destId="{08D64CBB-753C-421E-84E8-54AA2B164AFA}" srcOrd="1" destOrd="0" parTransId="{B2BB9E5D-9192-49B6-9CF9-9D24E0B0C30E}" sibTransId="{B8B3ED31-3172-471C-87F1-083C872520A8}"/>
    <dgm:cxn modelId="{E74768EB-7856-4236-B8C7-CF958748CF35}" type="presOf" srcId="{B8B3ED31-3172-471C-87F1-083C872520A8}" destId="{E1D70254-E2E0-46AB-9A51-339C8B002AEE}" srcOrd="1" destOrd="0" presId="urn:microsoft.com/office/officeart/2005/8/layout/process1"/>
    <dgm:cxn modelId="{5ECF77C8-67F4-4953-96A3-368B5F7543F3}" srcId="{216FC918-D90D-4ECE-80E7-A448ABC49A2A}" destId="{9637F773-3ABE-4FB6-951A-3A384940B326}" srcOrd="2" destOrd="0" parTransId="{93DF143D-9B09-470E-A7CE-44B25FE9BCF9}" sibTransId="{93E0FC41-6AC0-403F-B5B9-B44CCC34AD0D}"/>
    <dgm:cxn modelId="{D5A974F0-5208-4A8D-97F1-9C8E744C8964}" type="presOf" srcId="{9637F773-3ABE-4FB6-951A-3A384940B326}" destId="{72056633-6354-44D2-A5F1-12DE61A8B86F}" srcOrd="0" destOrd="0" presId="urn:microsoft.com/office/officeart/2005/8/layout/process1"/>
    <dgm:cxn modelId="{2262EBC9-A2B3-4F3D-BCAC-B59433636B6D}" type="presOf" srcId="{5F74E51D-D134-484B-84E3-247BDCCAC5F6}" destId="{7CF7E8EA-A1A4-488F-BB6B-C27B8348BF55}" srcOrd="0" destOrd="0" presId="urn:microsoft.com/office/officeart/2005/8/layout/process1"/>
    <dgm:cxn modelId="{3BA7BC68-0633-4BFE-A876-39F5B6C97DB0}" type="presOf" srcId="{876CA3D5-624C-40B7-A7AE-CF64FA83C908}" destId="{E73D4997-ACF1-4F0D-96C8-32B118CDA545}" srcOrd="0" destOrd="0" presId="urn:microsoft.com/office/officeart/2005/8/layout/process1"/>
    <dgm:cxn modelId="{9451EFA9-E007-433E-91ED-5844AE8C12F7}" type="presOf" srcId="{5F74E51D-D134-484B-84E3-247BDCCAC5F6}" destId="{2570F8F1-6819-4528-83F1-9A2D46ADE244}" srcOrd="1" destOrd="0" presId="urn:microsoft.com/office/officeart/2005/8/layout/process1"/>
    <dgm:cxn modelId="{82A78E33-A0ED-405E-9A5D-433C1778A17B}" type="presOf" srcId="{216FC918-D90D-4ECE-80E7-A448ABC49A2A}" destId="{250731FD-0BD8-4902-8720-0BBC74B0FE25}" srcOrd="0" destOrd="0" presId="urn:microsoft.com/office/officeart/2005/8/layout/process1"/>
    <dgm:cxn modelId="{E5654E32-0BCA-4A3C-9779-879CDD974BB8}" type="presOf" srcId="{08D64CBB-753C-421E-84E8-54AA2B164AFA}" destId="{6F3C235F-9CF3-4B04-B452-3741496CCEE9}" srcOrd="0" destOrd="0" presId="urn:microsoft.com/office/officeart/2005/8/layout/process1"/>
    <dgm:cxn modelId="{2E346693-F768-4AAB-9E7D-95012865DEB6}" type="presParOf" srcId="{250731FD-0BD8-4902-8720-0BBC74B0FE25}" destId="{E73D4997-ACF1-4F0D-96C8-32B118CDA545}" srcOrd="0" destOrd="0" presId="urn:microsoft.com/office/officeart/2005/8/layout/process1"/>
    <dgm:cxn modelId="{D5B0DB92-2E11-494D-B930-E2A641B5C110}" type="presParOf" srcId="{250731FD-0BD8-4902-8720-0BBC74B0FE25}" destId="{7CF7E8EA-A1A4-488F-BB6B-C27B8348BF55}" srcOrd="1" destOrd="0" presId="urn:microsoft.com/office/officeart/2005/8/layout/process1"/>
    <dgm:cxn modelId="{AA8958F5-9F0F-400E-8F66-475129B0A322}" type="presParOf" srcId="{7CF7E8EA-A1A4-488F-BB6B-C27B8348BF55}" destId="{2570F8F1-6819-4528-83F1-9A2D46ADE244}" srcOrd="0" destOrd="0" presId="urn:microsoft.com/office/officeart/2005/8/layout/process1"/>
    <dgm:cxn modelId="{CC3B3596-B0D2-4C78-B254-0B0A40289578}" type="presParOf" srcId="{250731FD-0BD8-4902-8720-0BBC74B0FE25}" destId="{6F3C235F-9CF3-4B04-B452-3741496CCEE9}" srcOrd="2" destOrd="0" presId="urn:microsoft.com/office/officeart/2005/8/layout/process1"/>
    <dgm:cxn modelId="{F2BF09CC-AEDD-474B-88CE-5FE81BEA4E10}" type="presParOf" srcId="{250731FD-0BD8-4902-8720-0BBC74B0FE25}" destId="{A57DD94C-3EC8-478E-8BF1-F7D3B4CAFA75}" srcOrd="3" destOrd="0" presId="urn:microsoft.com/office/officeart/2005/8/layout/process1"/>
    <dgm:cxn modelId="{2F7D719B-133C-48CC-829A-D13A3CA05F5C}" type="presParOf" srcId="{A57DD94C-3EC8-478E-8BF1-F7D3B4CAFA75}" destId="{E1D70254-E2E0-46AB-9A51-339C8B002AEE}" srcOrd="0" destOrd="0" presId="urn:microsoft.com/office/officeart/2005/8/layout/process1"/>
    <dgm:cxn modelId="{A81E9176-90C1-4F0F-BE3D-0C4AD166B45D}" type="presParOf" srcId="{250731FD-0BD8-4902-8720-0BBC74B0FE25}" destId="{72056633-6354-44D2-A5F1-12DE61A8B86F}" srcOrd="4" destOrd="0" presId="urn:microsoft.com/office/officeart/2005/8/layout/process1"/>
    <dgm:cxn modelId="{1C23EED4-DF37-452E-8EB7-24D778679733}" type="presParOf" srcId="{250731FD-0BD8-4902-8720-0BBC74B0FE25}" destId="{78F9796E-68B2-4637-AD2F-DD5D22726B52}" srcOrd="5" destOrd="0" presId="urn:microsoft.com/office/officeart/2005/8/layout/process1"/>
    <dgm:cxn modelId="{64546D74-BD60-4D09-895B-96B654C3C650}" type="presParOf" srcId="{78F9796E-68B2-4637-AD2F-DD5D22726B52}" destId="{979F5F37-F2D7-442D-AD67-2B3275326E59}" srcOrd="0" destOrd="0" presId="urn:microsoft.com/office/officeart/2005/8/layout/process1"/>
    <dgm:cxn modelId="{4C915383-5DE5-4FFD-AED9-5DE67E2CE933}" type="presParOf" srcId="{250731FD-0BD8-4902-8720-0BBC74B0FE25}" destId="{4C847028-1CF1-43E9-892E-4BCBB31D90C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7560CB-34EA-4634-99D6-77A46BCA7F18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DDF43E-FF13-4974-88A4-5396A32545F8}">
      <dgm:prSet phldrT="[Text]" custT="1"/>
      <dgm:spPr/>
      <dgm:t>
        <a:bodyPr/>
        <a:lstStyle/>
        <a:p>
          <a:r>
            <a:rPr lang="en-US" sz="2800" dirty="0" smtClean="0">
              <a:solidFill>
                <a:srgbClr val="000000"/>
              </a:solidFill>
              <a:latin typeface="'trebuchet ms'" pitchFamily="34"/>
            </a:rPr>
            <a:t>The filament is bent to the right as pointed by the white arrows, and moves left-upward at the end point.</a:t>
          </a:r>
          <a:endParaRPr lang="en-US" sz="2800" dirty="0"/>
        </a:p>
      </dgm:t>
    </dgm:pt>
    <dgm:pt modelId="{FA4221A3-1219-4968-B2D2-870A3DD6366F}" type="parTrans" cxnId="{C15897AD-215B-4798-9254-38B726940A95}">
      <dgm:prSet/>
      <dgm:spPr/>
      <dgm:t>
        <a:bodyPr/>
        <a:lstStyle/>
        <a:p>
          <a:endParaRPr lang="en-US"/>
        </a:p>
      </dgm:t>
    </dgm:pt>
    <dgm:pt modelId="{DDCBBDAF-4E1C-4743-903A-915A9CE3273F}" type="sibTrans" cxnId="{C15897AD-215B-4798-9254-38B726940A95}">
      <dgm:prSet/>
      <dgm:spPr/>
      <dgm:t>
        <a:bodyPr/>
        <a:lstStyle/>
        <a:p>
          <a:endParaRPr lang="en-US"/>
        </a:p>
      </dgm:t>
    </dgm:pt>
    <dgm:pt modelId="{EC2F0A39-F990-4624-8AE9-B6ED5F1240A9}" type="pres">
      <dgm:prSet presAssocID="{A97560CB-34EA-4634-99D6-77A46BCA7F1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8B60822-D2D9-4FB2-A07D-320B3C16A3C3}" type="pres">
      <dgm:prSet presAssocID="{2ADDF43E-FF13-4974-88A4-5396A32545F8}" presName="composite" presStyleCnt="0"/>
      <dgm:spPr/>
    </dgm:pt>
    <dgm:pt modelId="{49CD131F-4CD2-464A-A2C7-901FB2448CCB}" type="pres">
      <dgm:prSet presAssocID="{2ADDF43E-FF13-4974-88A4-5396A32545F8}" presName="ParentAccentShape" presStyleLbl="trBgShp" presStyleIdx="0" presStyleCnt="1" custScaleX="97617" custScaleY="142905" custLinFactNeighborX="-2646" custLinFactNeighborY="-6768"/>
      <dgm:spPr>
        <a:solidFill>
          <a:srgbClr val="0070C0">
            <a:alpha val="19000"/>
          </a:srgbClr>
        </a:solidFill>
      </dgm:spPr>
    </dgm:pt>
    <dgm:pt modelId="{A0231ECF-76EB-46D5-836C-60322D33DA54}" type="pres">
      <dgm:prSet presAssocID="{2ADDF43E-FF13-4974-88A4-5396A32545F8}" presName="ParentText" presStyleLbl="revTx" presStyleIdx="0" presStyleCnt="2" custScaleX="83133" custScaleY="227700" custLinFactY="2776" custLinFactNeighborX="-2527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58F40-CDA0-450B-A01E-428ACD96DA81}" type="pres">
      <dgm:prSet presAssocID="{2ADDF43E-FF13-4974-88A4-5396A32545F8}" presName="ChildText" presStyleLbl="revTx" presStyleIdx="1" presStyleCnt="2" custScaleY="142905" custLinFactNeighborX="-1175" custLinFactNeighborY="-903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44B08EC-63E4-4981-82CE-B58032D00B15}" type="pres">
      <dgm:prSet presAssocID="{2ADDF43E-FF13-4974-88A4-5396A32545F8}" presName="ChildAccentShape" presStyleLbl="trBgShp" presStyleIdx="0" presStyleCnt="1" custLinFactNeighborX="-12683" custLinFactNeighborY="-3788"/>
      <dgm:spPr>
        <a:solidFill>
          <a:srgbClr val="0070C0">
            <a:alpha val="19000"/>
          </a:srgbClr>
        </a:solidFill>
      </dgm:spPr>
    </dgm:pt>
    <dgm:pt modelId="{27FA6C42-A3FB-4419-A811-C1BA47FE667B}" type="pres">
      <dgm:prSet presAssocID="{2ADDF43E-FF13-4974-88A4-5396A32545F8}" presName="Image" presStyleLbl="alignImgPlace1" presStyleIdx="0" presStyleCnt="1" custScaleX="73748" custScaleY="103955" custLinFactNeighborX="210" custLinFactNeighborY="561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65BB3111-8F0A-473F-920D-BB9A98285205}" type="presOf" srcId="{A97560CB-34EA-4634-99D6-77A46BCA7F18}" destId="{EC2F0A39-F990-4624-8AE9-B6ED5F1240A9}" srcOrd="0" destOrd="0" presId="urn:microsoft.com/office/officeart/2009/3/layout/SnapshotPictureList"/>
    <dgm:cxn modelId="{ABE35814-D630-4328-8451-B1D40C911EC1}" type="presOf" srcId="{2ADDF43E-FF13-4974-88A4-5396A32545F8}" destId="{A0231ECF-76EB-46D5-836C-60322D33DA54}" srcOrd="0" destOrd="0" presId="urn:microsoft.com/office/officeart/2009/3/layout/SnapshotPictureList"/>
    <dgm:cxn modelId="{C15897AD-215B-4798-9254-38B726940A95}" srcId="{A97560CB-34EA-4634-99D6-77A46BCA7F18}" destId="{2ADDF43E-FF13-4974-88A4-5396A32545F8}" srcOrd="0" destOrd="0" parTransId="{FA4221A3-1219-4968-B2D2-870A3DD6366F}" sibTransId="{DDCBBDAF-4E1C-4743-903A-915A9CE3273F}"/>
    <dgm:cxn modelId="{A95D44D5-B74A-4911-991D-0EFF785AB9B1}" type="presParOf" srcId="{EC2F0A39-F990-4624-8AE9-B6ED5F1240A9}" destId="{58B60822-D2D9-4FB2-A07D-320B3C16A3C3}" srcOrd="0" destOrd="0" presId="urn:microsoft.com/office/officeart/2009/3/layout/SnapshotPictureList"/>
    <dgm:cxn modelId="{2FA4F980-840A-432B-BD79-D905A382BD87}" type="presParOf" srcId="{58B60822-D2D9-4FB2-A07D-320B3C16A3C3}" destId="{49CD131F-4CD2-464A-A2C7-901FB2448CCB}" srcOrd="0" destOrd="0" presId="urn:microsoft.com/office/officeart/2009/3/layout/SnapshotPictureList"/>
    <dgm:cxn modelId="{A248D72A-6FD8-4A93-A184-33705D6F9E7F}" type="presParOf" srcId="{58B60822-D2D9-4FB2-A07D-320B3C16A3C3}" destId="{A0231ECF-76EB-46D5-836C-60322D33DA54}" srcOrd="1" destOrd="0" presId="urn:microsoft.com/office/officeart/2009/3/layout/SnapshotPictureList"/>
    <dgm:cxn modelId="{8A86AA56-B587-40F3-9801-5AB168D8A91A}" type="presParOf" srcId="{58B60822-D2D9-4FB2-A07D-320B3C16A3C3}" destId="{8FB58F40-CDA0-450B-A01E-428ACD96DA81}" srcOrd="2" destOrd="0" presId="urn:microsoft.com/office/officeart/2009/3/layout/SnapshotPictureList"/>
    <dgm:cxn modelId="{EDC9C6CB-195D-4374-AB2E-A50C68EDA81D}" type="presParOf" srcId="{58B60822-D2D9-4FB2-A07D-320B3C16A3C3}" destId="{C44B08EC-63E4-4981-82CE-B58032D00B15}" srcOrd="3" destOrd="0" presId="urn:microsoft.com/office/officeart/2009/3/layout/SnapshotPictureList"/>
    <dgm:cxn modelId="{0CC5CAE5-9554-4AB0-B5A6-1961FD498AB6}" type="presParOf" srcId="{58B60822-D2D9-4FB2-A07D-320B3C16A3C3}" destId="{27FA6C42-A3FB-4419-A811-C1BA47FE667B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5554C1-D555-4BD4-81F2-EE8E221E9F3A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1663A4-FDDA-4E28-B01D-0510989ACC4C}">
      <dgm:prSet phldrT="[Text]" custT="1"/>
      <dgm:spPr>
        <a:solidFill>
          <a:schemeClr val="bg1"/>
        </a:solidFill>
        <a:ln>
          <a:solidFill>
            <a:schemeClr val="tx1"/>
          </a:solidFill>
          <a:miter lim="800000"/>
        </a:ln>
        <a:effectLst/>
      </dgm:spPr>
      <dgm:t>
        <a:bodyPr/>
        <a:lstStyle/>
        <a:p>
          <a:pPr marL="0" algn="ctr" defTabSz="914400" rtl="0" eaLnBrk="1" fontAlgn="base" latinLnBrk="0" hangingPunct="1">
            <a:spcBef>
              <a:spcPct val="50000"/>
            </a:spcBef>
            <a:spcAft>
              <a:spcPct val="0"/>
            </a:spcAft>
          </a:pPr>
          <a:r>
            <a:rPr lang="en-US" sz="6000" b="1" kern="1200" dirty="0" smtClean="0">
              <a:solidFill>
                <a:srgbClr val="000000"/>
              </a:solidFill>
              <a:latin typeface="+mn-lt"/>
              <a:ea typeface="+mn-ea"/>
              <a:cs typeface="+mn-cs"/>
            </a:rPr>
            <a:t>Supplementary Experiments</a:t>
          </a:r>
          <a:endParaRPr lang="en-US" sz="6000" b="1" kern="1200" dirty="0">
            <a:solidFill>
              <a:srgbClr val="000000"/>
            </a:solidFill>
            <a:latin typeface="+mn-lt"/>
            <a:ea typeface="+mn-ea"/>
            <a:cs typeface="+mn-cs"/>
          </a:endParaRPr>
        </a:p>
      </dgm:t>
    </dgm:pt>
    <dgm:pt modelId="{6F87CD64-1FE0-4C3E-8F5E-FC9D649DFEFE}" type="parTrans" cxnId="{A30CC82D-E677-4255-8AC7-A8CBAD2E5EAD}">
      <dgm:prSet/>
      <dgm:spPr/>
      <dgm:t>
        <a:bodyPr/>
        <a:lstStyle/>
        <a:p>
          <a:endParaRPr lang="en-US"/>
        </a:p>
      </dgm:t>
    </dgm:pt>
    <dgm:pt modelId="{51987448-FB37-4C11-BBF4-CE9B9F400DFC}" type="sibTrans" cxnId="{A30CC82D-E677-4255-8AC7-A8CBAD2E5EAD}">
      <dgm:prSet/>
      <dgm:spPr/>
      <dgm:t>
        <a:bodyPr/>
        <a:lstStyle/>
        <a:p>
          <a:endParaRPr lang="en-US"/>
        </a:p>
      </dgm:t>
    </dgm:pt>
    <dgm:pt modelId="{A80E281C-F569-408F-A6D3-7E34C18F41F3}">
      <dgm:prSet phldrT="[Text]" custT="1"/>
      <dgm:spPr/>
      <dgm:t>
        <a:bodyPr/>
        <a:lstStyle/>
        <a:p>
          <a:pPr algn="l"/>
          <a:r>
            <a:rPr lang="en-US" sz="2800" dirty="0" smtClean="0">
              <a:solidFill>
                <a:srgbClr val="000000"/>
              </a:solidFill>
              <a:latin typeface="'trebuchet ms'" pitchFamily="34"/>
            </a:rPr>
            <a:t>(a) Transmissions of the SF and the </a:t>
          </a:r>
          <a:r>
            <a:rPr lang="en-US" sz="2800" dirty="0" err="1" smtClean="0">
              <a:solidFill>
                <a:srgbClr val="000000"/>
              </a:solidFill>
              <a:latin typeface="'trebuchet ms'" pitchFamily="34"/>
            </a:rPr>
            <a:t>fibre</a:t>
          </a:r>
          <a:r>
            <a:rPr lang="en-US" sz="2800" dirty="0" smtClean="0">
              <a:solidFill>
                <a:srgbClr val="000000"/>
              </a:solidFill>
              <a:latin typeface="'trebuchet ms'" pitchFamily="34"/>
            </a:rPr>
            <a:t> are measured.  </a:t>
          </a:r>
          <a:r>
            <a:rPr lang="en-US" sz="2800" dirty="0" smtClean="0">
              <a:solidFill>
                <a:srgbClr val="000000"/>
              </a:solidFill>
              <a:latin typeface="Arial" pitchFamily="34" charset="0"/>
            </a:rPr>
            <a:t>Scattering of the filament contributes only 0.7%, and cannot lead to a movement like that in the experiment.</a:t>
          </a:r>
          <a:endParaRPr lang="en-US" sz="2400" dirty="0" smtClean="0">
            <a:solidFill>
              <a:srgbClr val="000000"/>
            </a:solidFill>
            <a:latin typeface="'trebuchet ms'" pitchFamily="34"/>
          </a:endParaRPr>
        </a:p>
        <a:p>
          <a:pPr algn="l"/>
          <a:r>
            <a:rPr lang="en-US" sz="2800" dirty="0" smtClean="0">
              <a:solidFill>
                <a:srgbClr val="000000"/>
              </a:solidFill>
              <a:latin typeface="'trebuchet ms'" pitchFamily="34"/>
            </a:rPr>
            <a:t>(b) and (c) A colophony filament (Decomposition temperature: 300℃) is connected to the silica filament. (b) 1 min after turning on the light source. (c) 60 min after turning on the light source.</a:t>
          </a:r>
        </a:p>
        <a:p>
          <a:pPr algn="l"/>
          <a:r>
            <a:rPr lang="en-US" altLang="zh-CN" sz="2800" dirty="0" smtClean="0">
              <a:solidFill>
                <a:srgbClr val="000000"/>
              </a:solidFill>
              <a:latin typeface="Arial" pitchFamily="34" charset="0"/>
            </a:rPr>
            <a:t>The colophony filament does not decompose. </a:t>
          </a:r>
          <a:r>
            <a:rPr lang="en-US" sz="2800" dirty="0" smtClean="0">
              <a:solidFill>
                <a:srgbClr val="000000"/>
              </a:solidFill>
              <a:latin typeface="Arial" pitchFamily="34" charset="0"/>
            </a:rPr>
            <a:t>Temperature is far lower than 300 °C. Deformation due to thermal effect is less than 0.2 </a:t>
          </a:r>
          <a:r>
            <a:rPr lang="en-US" sz="2800" dirty="0" err="1" smtClean="0">
              <a:solidFill>
                <a:srgbClr val="000000"/>
              </a:solidFill>
              <a:latin typeface="Arial" pitchFamily="34" charset="0"/>
            </a:rPr>
            <a:t>μm</a:t>
          </a:r>
          <a:r>
            <a:rPr lang="en-US" sz="2800" dirty="0" smtClean="0">
              <a:solidFill>
                <a:srgbClr val="000000"/>
              </a:solidFill>
              <a:latin typeface="Arial" pitchFamily="34" charset="0"/>
            </a:rPr>
            <a:t>.</a:t>
          </a:r>
          <a:endParaRPr lang="en-US" sz="2800" dirty="0"/>
        </a:p>
      </dgm:t>
    </dgm:pt>
    <dgm:pt modelId="{8232DA86-8E00-4BF6-8980-731A4ED73670}" type="parTrans" cxnId="{3536F053-D808-4637-8235-99489DC08AB5}">
      <dgm:prSet/>
      <dgm:spPr/>
      <dgm:t>
        <a:bodyPr/>
        <a:lstStyle/>
        <a:p>
          <a:endParaRPr lang="en-US"/>
        </a:p>
      </dgm:t>
    </dgm:pt>
    <dgm:pt modelId="{2E0B8C00-1947-4C6D-8D3D-E1FE8AA5A18F}" type="sibTrans" cxnId="{3536F053-D808-4637-8235-99489DC08AB5}">
      <dgm:prSet/>
      <dgm:spPr/>
      <dgm:t>
        <a:bodyPr/>
        <a:lstStyle/>
        <a:p>
          <a:endParaRPr lang="en-US"/>
        </a:p>
      </dgm:t>
    </dgm:pt>
    <dgm:pt modelId="{9FC26031-8AF2-46E8-B6EB-EBB8FD8603B2}">
      <dgm:prSet phldrT="[Text]" custT="1"/>
      <dgm:spPr/>
      <dgm:t>
        <a:bodyPr/>
        <a:lstStyle/>
        <a:p>
          <a:pPr algn="l"/>
          <a:r>
            <a:rPr lang="en-US" sz="2800" dirty="0" smtClean="0">
              <a:solidFill>
                <a:srgbClr val="000000"/>
              </a:solidFill>
              <a:latin typeface="'trebuchet ms'" pitchFamily="34"/>
            </a:rPr>
            <a:t>The silica filament is located in vacuum and a electrostatic shield. </a:t>
          </a:r>
        </a:p>
        <a:p>
          <a:pPr algn="l"/>
          <a:r>
            <a:rPr lang="en-US" sz="2800" dirty="0" smtClean="0">
              <a:solidFill>
                <a:srgbClr val="000000"/>
              </a:solidFill>
              <a:latin typeface="'trebuchet ms'" pitchFamily="34"/>
            </a:rPr>
            <a:t>(a) shows the static position of the filament. </a:t>
          </a:r>
        </a:p>
        <a:p>
          <a:pPr algn="l"/>
          <a:r>
            <a:rPr lang="en-US" sz="2800" dirty="0" smtClean="0">
              <a:solidFill>
                <a:srgbClr val="000000"/>
              </a:solidFill>
              <a:latin typeface="'trebuchet ms'" pitchFamily="34"/>
            </a:rPr>
            <a:t>(b) – (e) show the motion when light arrives. The filament bends. </a:t>
          </a:r>
        </a:p>
        <a:p>
          <a:pPr algn="l"/>
          <a:r>
            <a:rPr lang="en-US" sz="2800" dirty="0" smtClean="0">
              <a:solidFill>
                <a:srgbClr val="000000"/>
              </a:solidFill>
              <a:latin typeface="Arial" pitchFamily="34" charset="0"/>
            </a:rPr>
            <a:t>Air or electrostatic field do not affect the phenomena</a:t>
          </a:r>
          <a:r>
            <a:rPr lang="en-US" sz="2400" dirty="0" smtClean="0">
              <a:solidFill>
                <a:srgbClr val="000000"/>
              </a:solidFill>
              <a:latin typeface="Arial" pitchFamily="34" charset="0"/>
            </a:rPr>
            <a:t>.</a:t>
          </a:r>
          <a:endParaRPr lang="en-US" sz="2400" dirty="0" smtClean="0">
            <a:solidFill>
              <a:srgbClr val="000000"/>
            </a:solidFill>
            <a:latin typeface="'trebuchet ms'" pitchFamily="34"/>
          </a:endParaRPr>
        </a:p>
      </dgm:t>
    </dgm:pt>
    <dgm:pt modelId="{9D5755E9-6152-43A6-B528-723C03BF1E50}" type="parTrans" cxnId="{1A24F164-91EF-424A-9C25-4F0BBCD7D6A5}">
      <dgm:prSet/>
      <dgm:spPr/>
      <dgm:t>
        <a:bodyPr/>
        <a:lstStyle/>
        <a:p>
          <a:endParaRPr lang="en-US"/>
        </a:p>
      </dgm:t>
    </dgm:pt>
    <dgm:pt modelId="{E5B7AEEE-A4F3-45DF-8638-C1A6F6D3EC91}" type="sibTrans" cxnId="{1A24F164-91EF-424A-9C25-4F0BBCD7D6A5}">
      <dgm:prSet/>
      <dgm:spPr/>
      <dgm:t>
        <a:bodyPr/>
        <a:lstStyle/>
        <a:p>
          <a:endParaRPr lang="en-US"/>
        </a:p>
      </dgm:t>
    </dgm:pt>
    <dgm:pt modelId="{E2AD9685-DAC6-470E-9814-86798C64C230}" type="pres">
      <dgm:prSet presAssocID="{B15554C1-D555-4BD4-81F2-EE8E221E9F3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8195FF3-BFDE-449A-AEA6-3592F93C19E0}" type="pres">
      <dgm:prSet presAssocID="{A71663A4-FDDA-4E28-B01D-0510989ACC4C}" presName="root" presStyleCnt="0">
        <dgm:presLayoutVars>
          <dgm:chMax/>
          <dgm:chPref val="4"/>
        </dgm:presLayoutVars>
      </dgm:prSet>
      <dgm:spPr/>
    </dgm:pt>
    <dgm:pt modelId="{85EBF529-C2DF-43BF-84BD-67F1FF3AE2AE}" type="pres">
      <dgm:prSet presAssocID="{A71663A4-FDDA-4E28-B01D-0510989ACC4C}" presName="rootComposite" presStyleCnt="0">
        <dgm:presLayoutVars/>
      </dgm:prSet>
      <dgm:spPr/>
    </dgm:pt>
    <dgm:pt modelId="{03948F1C-8065-42CB-B233-9891C8E8B5F6}" type="pres">
      <dgm:prSet presAssocID="{A71663A4-FDDA-4E28-B01D-0510989ACC4C}" presName="rootText" presStyleLbl="node0" presStyleIdx="0" presStyleCnt="1" custScaleX="83817" custScaleY="27738" custLinFactNeighborX="365" custLinFactNeighborY="19457">
        <dgm:presLayoutVars>
          <dgm:chMax/>
          <dgm:chPref val="4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6E2A68D7-D84F-43D8-BD80-AE1E61124B48}" type="pres">
      <dgm:prSet presAssocID="{A71663A4-FDDA-4E28-B01D-0510989ACC4C}" presName="childShape" presStyleCnt="0">
        <dgm:presLayoutVars>
          <dgm:chMax val="0"/>
          <dgm:chPref val="0"/>
        </dgm:presLayoutVars>
      </dgm:prSet>
      <dgm:spPr/>
    </dgm:pt>
    <dgm:pt modelId="{850D150D-C19D-4A36-86E0-E9975E562A05}" type="pres">
      <dgm:prSet presAssocID="{A80E281C-F569-408F-A6D3-7E34C18F41F3}" presName="childComposite" presStyleCnt="0">
        <dgm:presLayoutVars>
          <dgm:chMax val="0"/>
          <dgm:chPref val="0"/>
        </dgm:presLayoutVars>
      </dgm:prSet>
      <dgm:spPr/>
    </dgm:pt>
    <dgm:pt modelId="{E3AD5013-882A-4C86-93A4-F56A2EF2055A}" type="pres">
      <dgm:prSet presAssocID="{A80E281C-F569-408F-A6D3-7E34C18F41F3}" presName="Image" presStyleLbl="node1" presStyleIdx="0" presStyleCnt="2" custScaleX="127319" custScaleY="118518" custLinFactNeighborY="9533"/>
      <dgm:spPr>
        <a:prstGeom prst="flowChartProcess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cap="flat">
          <a:solidFill>
            <a:schemeClr val="bg1"/>
          </a:solidFill>
          <a:round/>
        </a:ln>
      </dgm:spPr>
    </dgm:pt>
    <dgm:pt modelId="{9A2BA5E1-0672-46DB-BAAC-AD9F63BB65FD}" type="pres">
      <dgm:prSet presAssocID="{A80E281C-F569-408F-A6D3-7E34C18F41F3}" presName="childText" presStyleLbl="lnNode1" presStyleIdx="0" presStyleCnt="2" custScaleX="92508" custScaleY="151484" custLinFactNeighborY="95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B85FD-04E1-45FA-9136-9211B649BD40}" type="pres">
      <dgm:prSet presAssocID="{9FC26031-8AF2-46E8-B6EB-EBB8FD8603B2}" presName="childComposite" presStyleCnt="0">
        <dgm:presLayoutVars>
          <dgm:chMax val="0"/>
          <dgm:chPref val="0"/>
        </dgm:presLayoutVars>
      </dgm:prSet>
      <dgm:spPr/>
    </dgm:pt>
    <dgm:pt modelId="{7D50A371-25B0-4627-8B44-A95FF891CDB8}" type="pres">
      <dgm:prSet presAssocID="{9FC26031-8AF2-46E8-B6EB-EBB8FD8603B2}" presName="Image" presStyleLbl="node1" presStyleIdx="1" presStyleCnt="2" custScaleX="123661" custScaleY="73849" custLinFactNeighborY="12308"/>
      <dgm:spPr>
        <a:prstGeom prst="flowChartProcess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2DE127C-32F0-47ED-90E5-7549A29CBA4F}" type="pres">
      <dgm:prSet presAssocID="{9FC26031-8AF2-46E8-B6EB-EBB8FD8603B2}" presName="childText" presStyleLbl="lnNode1" presStyleIdx="1" presStyleCnt="2" custScaleX="91495" custScaleY="109946" custLinFactNeighborY="123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0CC82D-E677-4255-8AC7-A8CBAD2E5EAD}" srcId="{B15554C1-D555-4BD4-81F2-EE8E221E9F3A}" destId="{A71663A4-FDDA-4E28-B01D-0510989ACC4C}" srcOrd="0" destOrd="0" parTransId="{6F87CD64-1FE0-4C3E-8F5E-FC9D649DFEFE}" sibTransId="{51987448-FB37-4C11-BBF4-CE9B9F400DFC}"/>
    <dgm:cxn modelId="{A71AAC39-A088-4D5E-86AD-9407A44672A7}" type="presOf" srcId="{B15554C1-D555-4BD4-81F2-EE8E221E9F3A}" destId="{E2AD9685-DAC6-470E-9814-86798C64C230}" srcOrd="0" destOrd="0" presId="urn:microsoft.com/office/officeart/2008/layout/PictureAccentList"/>
    <dgm:cxn modelId="{3536F053-D808-4637-8235-99489DC08AB5}" srcId="{A71663A4-FDDA-4E28-B01D-0510989ACC4C}" destId="{A80E281C-F569-408F-A6D3-7E34C18F41F3}" srcOrd="0" destOrd="0" parTransId="{8232DA86-8E00-4BF6-8980-731A4ED73670}" sibTransId="{2E0B8C00-1947-4C6D-8D3D-E1FE8AA5A18F}"/>
    <dgm:cxn modelId="{909E85E9-D21D-465C-B4C3-BAF24E296196}" type="presOf" srcId="{A80E281C-F569-408F-A6D3-7E34C18F41F3}" destId="{9A2BA5E1-0672-46DB-BAAC-AD9F63BB65FD}" srcOrd="0" destOrd="0" presId="urn:microsoft.com/office/officeart/2008/layout/PictureAccentList"/>
    <dgm:cxn modelId="{1A24F164-91EF-424A-9C25-4F0BBCD7D6A5}" srcId="{A71663A4-FDDA-4E28-B01D-0510989ACC4C}" destId="{9FC26031-8AF2-46E8-B6EB-EBB8FD8603B2}" srcOrd="1" destOrd="0" parTransId="{9D5755E9-6152-43A6-B528-723C03BF1E50}" sibTransId="{E5B7AEEE-A4F3-45DF-8638-C1A6F6D3EC91}"/>
    <dgm:cxn modelId="{05AD5DA3-D891-4B06-98A8-5A49D8C1CB3C}" type="presOf" srcId="{9FC26031-8AF2-46E8-B6EB-EBB8FD8603B2}" destId="{32DE127C-32F0-47ED-90E5-7549A29CBA4F}" srcOrd="0" destOrd="0" presId="urn:microsoft.com/office/officeart/2008/layout/PictureAccentList"/>
    <dgm:cxn modelId="{93AC3600-9251-42F8-92C8-87A9CA4B4678}" type="presOf" srcId="{A71663A4-FDDA-4E28-B01D-0510989ACC4C}" destId="{03948F1C-8065-42CB-B233-9891C8E8B5F6}" srcOrd="0" destOrd="0" presId="urn:microsoft.com/office/officeart/2008/layout/PictureAccentList"/>
    <dgm:cxn modelId="{E6309011-F737-4937-A52B-5DDC6AFF5DA9}" type="presParOf" srcId="{E2AD9685-DAC6-470E-9814-86798C64C230}" destId="{88195FF3-BFDE-449A-AEA6-3592F93C19E0}" srcOrd="0" destOrd="0" presId="urn:microsoft.com/office/officeart/2008/layout/PictureAccentList"/>
    <dgm:cxn modelId="{5EBDC5E7-1EB2-4443-A093-C46BBBAFF03B}" type="presParOf" srcId="{88195FF3-BFDE-449A-AEA6-3592F93C19E0}" destId="{85EBF529-C2DF-43BF-84BD-67F1FF3AE2AE}" srcOrd="0" destOrd="0" presId="urn:microsoft.com/office/officeart/2008/layout/PictureAccentList"/>
    <dgm:cxn modelId="{6775C023-CED2-490E-8114-57F5171CC720}" type="presParOf" srcId="{85EBF529-C2DF-43BF-84BD-67F1FF3AE2AE}" destId="{03948F1C-8065-42CB-B233-9891C8E8B5F6}" srcOrd="0" destOrd="0" presId="urn:microsoft.com/office/officeart/2008/layout/PictureAccentList"/>
    <dgm:cxn modelId="{5C06708A-71A6-4693-8736-0D6854EC164D}" type="presParOf" srcId="{88195FF3-BFDE-449A-AEA6-3592F93C19E0}" destId="{6E2A68D7-D84F-43D8-BD80-AE1E61124B48}" srcOrd="1" destOrd="0" presId="urn:microsoft.com/office/officeart/2008/layout/PictureAccentList"/>
    <dgm:cxn modelId="{D5157AE6-3235-4850-A2F6-1B5870C0B9DD}" type="presParOf" srcId="{6E2A68D7-D84F-43D8-BD80-AE1E61124B48}" destId="{850D150D-C19D-4A36-86E0-E9975E562A05}" srcOrd="0" destOrd="0" presId="urn:microsoft.com/office/officeart/2008/layout/PictureAccentList"/>
    <dgm:cxn modelId="{EC8B9436-682E-4508-B905-A33B230E0C0F}" type="presParOf" srcId="{850D150D-C19D-4A36-86E0-E9975E562A05}" destId="{E3AD5013-882A-4C86-93A4-F56A2EF2055A}" srcOrd="0" destOrd="0" presId="urn:microsoft.com/office/officeart/2008/layout/PictureAccentList"/>
    <dgm:cxn modelId="{44130102-035D-4152-9D81-2DCE090DDBF6}" type="presParOf" srcId="{850D150D-C19D-4A36-86E0-E9975E562A05}" destId="{9A2BA5E1-0672-46DB-BAAC-AD9F63BB65FD}" srcOrd="1" destOrd="0" presId="urn:microsoft.com/office/officeart/2008/layout/PictureAccentList"/>
    <dgm:cxn modelId="{5B401D3F-4443-4479-B02B-61960B73BC0D}" type="presParOf" srcId="{6E2A68D7-D84F-43D8-BD80-AE1E61124B48}" destId="{C16B85FD-04E1-45FA-9136-9211B649BD40}" srcOrd="1" destOrd="0" presId="urn:microsoft.com/office/officeart/2008/layout/PictureAccentList"/>
    <dgm:cxn modelId="{79050B67-B8AD-4E3F-92B0-C6458D72221B}" type="presParOf" srcId="{C16B85FD-04E1-45FA-9136-9211B649BD40}" destId="{7D50A371-25B0-4627-8B44-A95FF891CDB8}" srcOrd="0" destOrd="0" presId="urn:microsoft.com/office/officeart/2008/layout/PictureAccentList"/>
    <dgm:cxn modelId="{1B854608-6266-4C43-82EA-134885D64E93}" type="presParOf" srcId="{C16B85FD-04E1-45FA-9136-9211B649BD40}" destId="{32DE127C-32F0-47ED-90E5-7549A29CBA4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3D4997-ACF1-4F0D-96C8-32B118CDA545}">
      <dsp:nvSpPr>
        <dsp:cNvPr id="0" name=""/>
        <dsp:cNvSpPr/>
      </dsp:nvSpPr>
      <dsp:spPr>
        <a:xfrm>
          <a:off x="0" y="118396"/>
          <a:ext cx="3557754" cy="2134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0000"/>
              </a:solidFill>
              <a:latin typeface="Arial" pitchFamily="34" charset="0"/>
            </a:rPr>
            <a:t>SF moves backward</a:t>
          </a:r>
          <a:endParaRPr lang="en-US" sz="3600" kern="1200" dirty="0">
            <a:solidFill>
              <a:srgbClr val="000000"/>
            </a:solidFill>
            <a:latin typeface="Arial" pitchFamily="34" charset="0"/>
          </a:endParaRPr>
        </a:p>
      </dsp:txBody>
      <dsp:txXfrm>
        <a:off x="0" y="118396"/>
        <a:ext cx="3557754" cy="2134652"/>
      </dsp:txXfrm>
    </dsp:sp>
    <dsp:sp modelId="{7CF7E8EA-A1A4-488F-BB6B-C27B8348BF55}">
      <dsp:nvSpPr>
        <dsp:cNvPr id="0" name=""/>
        <dsp:cNvSpPr/>
      </dsp:nvSpPr>
      <dsp:spPr>
        <a:xfrm>
          <a:off x="3915564" y="744560"/>
          <a:ext cx="758556" cy="8823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/>
        </a:p>
      </dsp:txBody>
      <dsp:txXfrm>
        <a:off x="3915564" y="744560"/>
        <a:ext cx="758556" cy="882323"/>
      </dsp:txXfrm>
    </dsp:sp>
    <dsp:sp modelId="{AD500814-D978-44A4-A9A3-C685F65C5FB2}">
      <dsp:nvSpPr>
        <dsp:cNvPr id="0" name=""/>
        <dsp:cNvSpPr/>
      </dsp:nvSpPr>
      <dsp:spPr>
        <a:xfrm>
          <a:off x="4988994" y="118396"/>
          <a:ext cx="3557754" cy="2134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0000"/>
              </a:solidFill>
              <a:latin typeface="Arial" pitchFamily="34" charset="0"/>
            </a:rPr>
            <a:t>light pushes it</a:t>
          </a:r>
          <a:endParaRPr lang="en-US" sz="3600" kern="1200" dirty="0"/>
        </a:p>
      </dsp:txBody>
      <dsp:txXfrm>
        <a:off x="4988994" y="118396"/>
        <a:ext cx="3557754" cy="2134652"/>
      </dsp:txXfrm>
    </dsp:sp>
    <dsp:sp modelId="{4501B240-96D3-4B53-A0C9-D831E5046F50}">
      <dsp:nvSpPr>
        <dsp:cNvPr id="0" name=""/>
        <dsp:cNvSpPr/>
      </dsp:nvSpPr>
      <dsp:spPr>
        <a:xfrm>
          <a:off x="8902524" y="744560"/>
          <a:ext cx="754244" cy="8823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/>
        </a:p>
      </dsp:txBody>
      <dsp:txXfrm>
        <a:off x="8902524" y="744560"/>
        <a:ext cx="754244" cy="882323"/>
      </dsp:txXfrm>
    </dsp:sp>
    <dsp:sp modelId="{A624908E-8188-47D3-845A-477F848CF913}">
      <dsp:nvSpPr>
        <dsp:cNvPr id="0" name=""/>
        <dsp:cNvSpPr/>
      </dsp:nvSpPr>
      <dsp:spPr>
        <a:xfrm>
          <a:off x="9969850" y="118396"/>
          <a:ext cx="3557754" cy="2134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rgbClr val="000000"/>
              </a:solidFill>
              <a:latin typeface="Arial" pitchFamily="34" charset="0"/>
            </a:rPr>
            <a:t>light gains momentum in the air</a:t>
          </a:r>
        </a:p>
      </dsp:txBody>
      <dsp:txXfrm>
        <a:off x="9969850" y="118396"/>
        <a:ext cx="3557754" cy="2134652"/>
      </dsp:txXfrm>
    </dsp:sp>
    <dsp:sp modelId="{007747FA-97B9-465C-83A7-956870FCDF39}">
      <dsp:nvSpPr>
        <dsp:cNvPr id="0" name=""/>
        <dsp:cNvSpPr/>
      </dsp:nvSpPr>
      <dsp:spPr>
        <a:xfrm>
          <a:off x="13883381" y="744560"/>
          <a:ext cx="754244" cy="8823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/>
        </a:p>
      </dsp:txBody>
      <dsp:txXfrm>
        <a:off x="13883381" y="744560"/>
        <a:ext cx="754244" cy="882323"/>
      </dsp:txXfrm>
    </dsp:sp>
    <dsp:sp modelId="{FB796B8E-58E6-42F6-B906-F07C94AF0AB9}">
      <dsp:nvSpPr>
        <dsp:cNvPr id="0" name=""/>
        <dsp:cNvSpPr/>
      </dsp:nvSpPr>
      <dsp:spPr>
        <a:xfrm>
          <a:off x="14950707" y="118396"/>
          <a:ext cx="3557754" cy="2134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0000"/>
              </a:solidFill>
              <a:latin typeface="Arial" pitchFamily="34" charset="0"/>
            </a:rPr>
            <a:t>Abraham</a:t>
          </a:r>
        </a:p>
      </dsp:txBody>
      <dsp:txXfrm>
        <a:off x="14950707" y="118396"/>
        <a:ext cx="3557754" cy="213465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3D4997-ACF1-4F0D-96C8-32B118CDA545}">
      <dsp:nvSpPr>
        <dsp:cNvPr id="0" name=""/>
        <dsp:cNvSpPr/>
      </dsp:nvSpPr>
      <dsp:spPr>
        <a:xfrm>
          <a:off x="8137" y="358022"/>
          <a:ext cx="3557754" cy="2134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0000"/>
              </a:solidFill>
              <a:latin typeface="Arial" pitchFamily="34" charset="0"/>
            </a:rPr>
            <a:t>SF moves forward</a:t>
          </a:r>
          <a:endParaRPr lang="en-US" sz="3600" kern="1200" dirty="0">
            <a:solidFill>
              <a:srgbClr val="000000"/>
            </a:solidFill>
            <a:latin typeface="Arial" pitchFamily="34" charset="0"/>
          </a:endParaRPr>
        </a:p>
      </dsp:txBody>
      <dsp:txXfrm>
        <a:off x="8137" y="358022"/>
        <a:ext cx="3557754" cy="2134652"/>
      </dsp:txXfrm>
    </dsp:sp>
    <dsp:sp modelId="{7CF7E8EA-A1A4-488F-BB6B-C27B8348BF55}">
      <dsp:nvSpPr>
        <dsp:cNvPr id="0" name=""/>
        <dsp:cNvSpPr/>
      </dsp:nvSpPr>
      <dsp:spPr>
        <a:xfrm>
          <a:off x="3921667" y="984187"/>
          <a:ext cx="754244" cy="8823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/>
        </a:p>
      </dsp:txBody>
      <dsp:txXfrm>
        <a:off x="3921667" y="984187"/>
        <a:ext cx="754244" cy="882323"/>
      </dsp:txXfrm>
    </dsp:sp>
    <dsp:sp modelId="{6F3C235F-9CF3-4B04-B452-3741496CCEE9}">
      <dsp:nvSpPr>
        <dsp:cNvPr id="0" name=""/>
        <dsp:cNvSpPr/>
      </dsp:nvSpPr>
      <dsp:spPr>
        <a:xfrm>
          <a:off x="4988994" y="358022"/>
          <a:ext cx="3557754" cy="2134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solidFill>
                <a:srgbClr val="000000"/>
              </a:solidFill>
              <a:latin typeface="Arial" pitchFamily="34" charset="0"/>
            </a:rPr>
            <a:t>light pulls </a:t>
          </a:r>
          <a:r>
            <a:rPr lang="en-US" sz="3600" kern="1200" dirty="0" smtClean="0">
              <a:solidFill>
                <a:srgbClr val="000000"/>
              </a:solidFill>
              <a:latin typeface="Arial" pitchFamily="34" charset="0"/>
            </a:rPr>
            <a:t>it</a:t>
          </a:r>
          <a:endParaRPr lang="en-US" sz="3600" kern="1200" dirty="0">
            <a:solidFill>
              <a:srgbClr val="000000"/>
            </a:solidFill>
            <a:latin typeface="Arial" pitchFamily="34" charset="0"/>
          </a:endParaRPr>
        </a:p>
      </dsp:txBody>
      <dsp:txXfrm>
        <a:off x="4988994" y="358022"/>
        <a:ext cx="3557754" cy="2134652"/>
      </dsp:txXfrm>
    </dsp:sp>
    <dsp:sp modelId="{A57DD94C-3EC8-478E-8BF1-F7D3B4CAFA75}">
      <dsp:nvSpPr>
        <dsp:cNvPr id="0" name=""/>
        <dsp:cNvSpPr/>
      </dsp:nvSpPr>
      <dsp:spPr>
        <a:xfrm>
          <a:off x="8902524" y="984187"/>
          <a:ext cx="754244" cy="8823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/>
        </a:p>
      </dsp:txBody>
      <dsp:txXfrm>
        <a:off x="8902524" y="984187"/>
        <a:ext cx="754244" cy="882323"/>
      </dsp:txXfrm>
    </dsp:sp>
    <dsp:sp modelId="{72056633-6354-44D2-A5F1-12DE61A8B86F}">
      <dsp:nvSpPr>
        <dsp:cNvPr id="0" name=""/>
        <dsp:cNvSpPr/>
      </dsp:nvSpPr>
      <dsp:spPr>
        <a:xfrm>
          <a:off x="9969850" y="358022"/>
          <a:ext cx="3557754" cy="2134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rgbClr val="000000"/>
              </a:solidFill>
              <a:latin typeface="Arial" pitchFamily="34" charset="0"/>
            </a:rPr>
            <a:t>light loses momentum in the air</a:t>
          </a:r>
        </a:p>
      </dsp:txBody>
      <dsp:txXfrm>
        <a:off x="9969850" y="358022"/>
        <a:ext cx="3557754" cy="2134652"/>
      </dsp:txXfrm>
    </dsp:sp>
    <dsp:sp modelId="{78F9796E-68B2-4637-AD2F-DD5D22726B52}">
      <dsp:nvSpPr>
        <dsp:cNvPr id="0" name=""/>
        <dsp:cNvSpPr/>
      </dsp:nvSpPr>
      <dsp:spPr>
        <a:xfrm>
          <a:off x="13883381" y="984187"/>
          <a:ext cx="754244" cy="8823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/>
        </a:p>
      </dsp:txBody>
      <dsp:txXfrm>
        <a:off x="13883381" y="984187"/>
        <a:ext cx="754244" cy="882323"/>
      </dsp:txXfrm>
    </dsp:sp>
    <dsp:sp modelId="{4C847028-1CF1-43E9-892E-4BCBB31D90C1}">
      <dsp:nvSpPr>
        <dsp:cNvPr id="0" name=""/>
        <dsp:cNvSpPr/>
      </dsp:nvSpPr>
      <dsp:spPr>
        <a:xfrm>
          <a:off x="14950707" y="358022"/>
          <a:ext cx="3557754" cy="2134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rgbClr val="000000"/>
              </a:solidFill>
              <a:latin typeface="Arial" pitchFamily="34" charset="0"/>
            </a:rPr>
            <a:t>Minkowski</a:t>
          </a:r>
          <a:endParaRPr lang="en-US" sz="3600" kern="1200" dirty="0" smtClean="0">
            <a:solidFill>
              <a:srgbClr val="000000"/>
            </a:solidFill>
            <a:latin typeface="Arial" pitchFamily="34" charset="0"/>
          </a:endParaRPr>
        </a:p>
      </dsp:txBody>
      <dsp:txXfrm>
        <a:off x="14950707" y="358022"/>
        <a:ext cx="3557754" cy="213465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CD131F-4CD2-464A-A2C7-901FB2448CCB}">
      <dsp:nvSpPr>
        <dsp:cNvPr id="0" name=""/>
        <dsp:cNvSpPr/>
      </dsp:nvSpPr>
      <dsp:spPr>
        <a:xfrm>
          <a:off x="311184" y="0"/>
          <a:ext cx="8083203" cy="8420701"/>
        </a:xfrm>
        <a:prstGeom prst="frame">
          <a:avLst>
            <a:gd name="adj1" fmla="val 5450"/>
          </a:avLst>
        </a:prstGeom>
        <a:solidFill>
          <a:srgbClr val="0070C0">
            <a:alpha val="19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A6C42-A3FB-4419-A811-C1BA47FE667B}">
      <dsp:nvSpPr>
        <dsp:cNvPr id="0" name=""/>
        <dsp:cNvSpPr/>
      </dsp:nvSpPr>
      <dsp:spPr>
        <a:xfrm>
          <a:off x="1175077" y="763223"/>
          <a:ext cx="5871925" cy="579425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231ECF-76EB-46D5-836C-60322D33DA54}">
      <dsp:nvSpPr>
        <dsp:cNvPr id="0" name=""/>
        <dsp:cNvSpPr/>
      </dsp:nvSpPr>
      <dsp:spPr>
        <a:xfrm>
          <a:off x="1206517" y="6408361"/>
          <a:ext cx="6350047" cy="159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106680" rIns="2844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00"/>
              </a:solidFill>
              <a:latin typeface="'trebuchet ms'" pitchFamily="34"/>
            </a:rPr>
            <a:t>The filament is bent to the right as pointed by the white arrows, and moves left-upward at the end point.</a:t>
          </a:r>
          <a:endParaRPr lang="en-US" sz="2800" kern="1200" dirty="0"/>
        </a:p>
      </dsp:txBody>
      <dsp:txXfrm>
        <a:off x="1206517" y="6408361"/>
        <a:ext cx="6350047" cy="1592642"/>
      </dsp:txXfrm>
    </dsp:sp>
    <dsp:sp modelId="{8FB58F40-CDA0-450B-A01E-428ACD96DA81}">
      <dsp:nvSpPr>
        <dsp:cNvPr id="0" name=""/>
        <dsp:cNvSpPr/>
      </dsp:nvSpPr>
      <dsp:spPr>
        <a:xfrm>
          <a:off x="9004777" y="0"/>
          <a:ext cx="3785766" cy="8420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948F1C-8065-42CB-B233-9891C8E8B5F6}">
      <dsp:nvSpPr>
        <dsp:cNvPr id="0" name=""/>
        <dsp:cNvSpPr/>
      </dsp:nvSpPr>
      <dsp:spPr>
        <a:xfrm>
          <a:off x="1144999" y="1779821"/>
          <a:ext cx="11218910" cy="819201"/>
        </a:xfrm>
        <a:prstGeom prst="flowChartProcess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marL="0" lvl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lang="en-US" sz="6000" b="1" kern="1200" dirty="0" smtClean="0">
              <a:solidFill>
                <a:srgbClr val="000000"/>
              </a:solidFill>
              <a:latin typeface="+mn-lt"/>
              <a:ea typeface="+mn-ea"/>
              <a:cs typeface="+mn-cs"/>
            </a:rPr>
            <a:t>Supplementary Experiments</a:t>
          </a:r>
          <a:endParaRPr lang="en-US" sz="6000" b="1" kern="1200" dirty="0">
            <a:solidFill>
              <a:srgbClr val="000000"/>
            </a:solidFill>
            <a:latin typeface="+mn-lt"/>
            <a:ea typeface="+mn-ea"/>
            <a:cs typeface="+mn-cs"/>
          </a:endParaRPr>
        </a:p>
      </dsp:txBody>
      <dsp:txXfrm>
        <a:off x="1144999" y="1779821"/>
        <a:ext cx="11218910" cy="819201"/>
      </dsp:txXfrm>
    </dsp:sp>
    <dsp:sp modelId="{E3AD5013-882A-4C86-93A4-F56A2EF2055A}">
      <dsp:nvSpPr>
        <dsp:cNvPr id="0" name=""/>
        <dsp:cNvSpPr/>
      </dsp:nvSpPr>
      <dsp:spPr>
        <a:xfrm>
          <a:off x="3455" y="3324337"/>
          <a:ext cx="3760182" cy="3500257"/>
        </a:xfrm>
        <a:prstGeom prst="flowChartProcess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BA5E1-0672-46DB-BAAC-AD9F63BB65FD}">
      <dsp:nvSpPr>
        <dsp:cNvPr id="0" name=""/>
        <dsp:cNvSpPr/>
      </dsp:nvSpPr>
      <dsp:spPr>
        <a:xfrm>
          <a:off x="3921557" y="2837624"/>
          <a:ext cx="9486186" cy="447386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00"/>
              </a:solidFill>
              <a:latin typeface="'trebuchet ms'" pitchFamily="34"/>
            </a:rPr>
            <a:t>(a) Transmissions of the SF and the </a:t>
          </a:r>
          <a:r>
            <a:rPr lang="en-US" sz="2800" kern="1200" dirty="0" err="1" smtClean="0">
              <a:solidFill>
                <a:srgbClr val="000000"/>
              </a:solidFill>
              <a:latin typeface="'trebuchet ms'" pitchFamily="34"/>
            </a:rPr>
            <a:t>fibre</a:t>
          </a:r>
          <a:r>
            <a:rPr lang="en-US" sz="2800" kern="1200" dirty="0" smtClean="0">
              <a:solidFill>
                <a:srgbClr val="000000"/>
              </a:solidFill>
              <a:latin typeface="'trebuchet ms'" pitchFamily="34"/>
            </a:rPr>
            <a:t> are measured.  </a:t>
          </a:r>
          <a:r>
            <a:rPr lang="en-US" sz="2800" kern="1200" dirty="0" smtClean="0">
              <a:solidFill>
                <a:srgbClr val="000000"/>
              </a:solidFill>
              <a:latin typeface="Arial" pitchFamily="34" charset="0"/>
            </a:rPr>
            <a:t>Scattering of the filament contributes only 0.7%, and cannot lead to a movement like that in the experiment.</a:t>
          </a:r>
          <a:endParaRPr lang="en-US" sz="2400" kern="1200" dirty="0" smtClean="0">
            <a:solidFill>
              <a:srgbClr val="000000"/>
            </a:solidFill>
            <a:latin typeface="'trebuchet ms'" pitchFamily="34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00"/>
              </a:solidFill>
              <a:latin typeface="'trebuchet ms'" pitchFamily="34"/>
            </a:rPr>
            <a:t>(b) and (c) A colophony filament (Decomposition temperature: 300℃) is connected to the silica filament. (b) 1 min after turning on the light source. (c) 60 min after turning on the light source.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solidFill>
                <a:srgbClr val="000000"/>
              </a:solidFill>
              <a:latin typeface="Arial" pitchFamily="34" charset="0"/>
            </a:rPr>
            <a:t>The colophony filament does not decompose. </a:t>
          </a:r>
          <a:r>
            <a:rPr lang="en-US" sz="2800" kern="1200" dirty="0" smtClean="0">
              <a:solidFill>
                <a:srgbClr val="000000"/>
              </a:solidFill>
              <a:latin typeface="Arial" pitchFamily="34" charset="0"/>
            </a:rPr>
            <a:t>Temperature is far lower than 300 °C. Deformation due to thermal effect is less than 0.2 </a:t>
          </a:r>
          <a:r>
            <a:rPr lang="en-US" sz="2800" kern="1200" dirty="0" err="1" smtClean="0">
              <a:solidFill>
                <a:srgbClr val="000000"/>
              </a:solidFill>
              <a:latin typeface="Arial" pitchFamily="34" charset="0"/>
            </a:rPr>
            <a:t>μm</a:t>
          </a:r>
          <a:r>
            <a:rPr lang="en-US" sz="2800" kern="1200" dirty="0" smtClean="0">
              <a:solidFill>
                <a:srgbClr val="000000"/>
              </a:solidFill>
              <a:latin typeface="Arial" pitchFamily="34" charset="0"/>
            </a:rPr>
            <a:t>.</a:t>
          </a:r>
          <a:endParaRPr lang="en-US" sz="2800" kern="1200" dirty="0"/>
        </a:p>
      </dsp:txBody>
      <dsp:txXfrm>
        <a:off x="3921557" y="2837624"/>
        <a:ext cx="9486186" cy="4473860"/>
      </dsp:txXfrm>
    </dsp:sp>
    <dsp:sp modelId="{7D50A371-25B0-4627-8B44-A95FF891CDB8}">
      <dsp:nvSpPr>
        <dsp:cNvPr id="0" name=""/>
        <dsp:cNvSpPr/>
      </dsp:nvSpPr>
      <dsp:spPr>
        <a:xfrm>
          <a:off x="109411" y="8280791"/>
          <a:ext cx="3652148" cy="2181023"/>
        </a:xfrm>
        <a:prstGeom prst="flowChartProcess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E127C-32F0-47ED-90E5-7549A29CBA4F}">
      <dsp:nvSpPr>
        <dsp:cNvPr id="0" name=""/>
        <dsp:cNvSpPr/>
      </dsp:nvSpPr>
      <dsp:spPr>
        <a:xfrm>
          <a:off x="4025435" y="7747754"/>
          <a:ext cx="9382308" cy="324709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00"/>
              </a:solidFill>
              <a:latin typeface="'trebuchet ms'" pitchFamily="34"/>
            </a:rPr>
            <a:t>The silica filament is located in vacuum and a electrostatic shield.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00"/>
              </a:solidFill>
              <a:latin typeface="'trebuchet ms'" pitchFamily="34"/>
            </a:rPr>
            <a:t>(a) shows the static position of the filament.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00"/>
              </a:solidFill>
              <a:latin typeface="'trebuchet ms'" pitchFamily="34"/>
            </a:rPr>
            <a:t>(b) – (e) show the motion when light arrives. The filament bends.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00"/>
              </a:solidFill>
              <a:latin typeface="Arial" pitchFamily="34" charset="0"/>
            </a:rPr>
            <a:t>Air or electrostatic field do not affect the phenomena</a:t>
          </a:r>
          <a:r>
            <a:rPr lang="en-US" sz="2400" kern="1200" dirty="0" smtClean="0">
              <a:solidFill>
                <a:srgbClr val="000000"/>
              </a:solidFill>
              <a:latin typeface="Arial" pitchFamily="34" charset="0"/>
            </a:rPr>
            <a:t>.</a:t>
          </a:r>
          <a:endParaRPr lang="en-US" sz="2400" kern="1200" dirty="0" smtClean="0">
            <a:solidFill>
              <a:srgbClr val="000000"/>
            </a:solidFill>
            <a:latin typeface="'trebuchet ms'" pitchFamily="34"/>
          </a:endParaRPr>
        </a:p>
      </dsp:txBody>
      <dsp:txXfrm>
        <a:off x="4025435" y="7747754"/>
        <a:ext cx="9382308" cy="3247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7E2E5-1EC6-47E1-A28B-9B1D7984F28C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0250" y="514350"/>
            <a:ext cx="51435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1D927-D0E1-41EF-AB2D-BFB12C277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801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3CC892-6071-407A-8F33-4EEB52428734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163" y="7953375"/>
            <a:ext cx="43526075" cy="5487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325" y="14508163"/>
            <a:ext cx="35845750" cy="65436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89096-826F-4655-B103-51572314D1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752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E0B2C-5E16-4D00-9575-5C1C9EECA4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58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125275" y="1025525"/>
            <a:ext cx="11520488" cy="21845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0638" y="1025525"/>
            <a:ext cx="34412237" cy="21845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74877-3868-463D-A098-198049ED17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5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CF3DD-1170-452A-A7FB-F03B8673DD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205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0" y="16452850"/>
            <a:ext cx="43526075" cy="50847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0" y="10852150"/>
            <a:ext cx="43526075" cy="56007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AC043-3C39-493F-B384-15A4D0C894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76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638" y="5973763"/>
            <a:ext cx="22966362" cy="16897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79400" y="5973763"/>
            <a:ext cx="22966363" cy="16897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2CFF2-B23A-4C6F-9EAF-14243CF232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51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638" y="5730875"/>
            <a:ext cx="22625050" cy="23891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638" y="8120063"/>
            <a:ext cx="22625050" cy="14751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775" y="5730875"/>
            <a:ext cx="22632988" cy="23891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775" y="8120063"/>
            <a:ext cx="22632988" cy="14751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D0EFC-DCE0-4B89-B4C8-25E58413FD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5932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65302-D056-462A-8FD6-B644765291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336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61DAA-9B4E-4C6C-95B6-655C27AA0A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620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019175"/>
            <a:ext cx="16846550" cy="43386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963" y="1019175"/>
            <a:ext cx="28625800" cy="218519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638" y="5357813"/>
            <a:ext cx="16846550" cy="17513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2398E-C75C-48D7-87AE-2A3D87FB2B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56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175" y="17922875"/>
            <a:ext cx="30724475" cy="21145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175" y="2287588"/>
            <a:ext cx="30724475" cy="153622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175" y="20037425"/>
            <a:ext cx="30724475" cy="30051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2B19E-7049-4F2D-9CB6-53F4240317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999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3399FF">
                <a:gamma/>
                <a:shade val="54118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60638" y="1025525"/>
            <a:ext cx="4608512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840" tIns="219422" rIns="438840" bIns="2194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60638" y="5973763"/>
            <a:ext cx="46085125" cy="1689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840" tIns="219422" rIns="438840" bIns="2194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60638" y="23315613"/>
            <a:ext cx="11947525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840" tIns="219422" rIns="438840" bIns="219422" numCol="1" anchor="t" anchorCtr="0" compatLnSpc="1">
            <a:prstTxWarp prst="textNoShape">
              <a:avLst/>
            </a:prstTxWarp>
          </a:bodyPr>
          <a:lstStyle>
            <a:lvl1pPr defTabSz="4389438">
              <a:defRPr sz="6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838" y="23315613"/>
            <a:ext cx="16214725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840" tIns="219422" rIns="438840" bIns="219422" numCol="1" anchor="t" anchorCtr="0" compatLnSpc="1">
            <a:prstTxWarp prst="textNoShape">
              <a:avLst/>
            </a:prstTxWarp>
          </a:bodyPr>
          <a:lstStyle>
            <a:lvl1pPr algn="ctr" defTabSz="4389438">
              <a:defRPr sz="6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8238" y="23315613"/>
            <a:ext cx="11947525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840" tIns="219422" rIns="438840" bIns="219422" numCol="1" anchor="t" anchorCtr="0" compatLnSpc="1">
            <a:prstTxWarp prst="textNoShape">
              <a:avLst/>
            </a:prstTxWarp>
          </a:bodyPr>
          <a:lstStyle>
            <a:lvl1pPr algn="r" defTabSz="4389438">
              <a:defRPr sz="6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82CEE7-6EB1-425C-BEA4-D4DE8DFF552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68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2pPr>
      <a:lvl3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3pPr>
      <a:lvl4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4pPr>
      <a:lvl5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9pPr>
    </p:titleStyle>
    <p:bodyStyle>
      <a:lvl1pPr marL="1646238" indent="-1646238" algn="l" defTabSz="4389438" rtl="0" fontAlgn="base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9438" rtl="0" fontAlgn="base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6400" indent="-1096963" algn="l" defTabSz="4389438" rtl="0" fontAlgn="base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80325" indent="-1096963" algn="l" defTabSz="4389438" rtl="0" fontAlgn="base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8758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03330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902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74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46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.png"/><Relationship Id="rId18" Type="http://schemas.microsoft.com/office/2007/relationships/diagramDrawing" Target="../diagrams/drawing3.xml"/><Relationship Id="rId26" Type="http://schemas.openxmlformats.org/officeDocument/2006/relationships/image" Target="../media/image7.jpeg"/><Relationship Id="rId3" Type="http://schemas.openxmlformats.org/officeDocument/2006/relationships/diagramData" Target="../diagrams/data1.xml"/><Relationship Id="rId21" Type="http://schemas.openxmlformats.org/officeDocument/2006/relationships/diagramQuickStyle" Target="../diagrams/quickStyle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diagramColors" Target="../diagrams/colors3.xml"/><Relationship Id="rId25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image" Target="../media/image5.emf"/><Relationship Id="rId5" Type="http://schemas.openxmlformats.org/officeDocument/2006/relationships/diagramQuickStyle" Target="../diagrams/quickStyle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10" Type="http://schemas.openxmlformats.org/officeDocument/2006/relationships/diagramQuickStyle" Target="../diagrams/quickStyle2.xml"/><Relationship Id="rId19" Type="http://schemas.openxmlformats.org/officeDocument/2006/relationships/diagramData" Target="../diagrams/data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51206400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389438">
              <a:defRPr>
                <a:solidFill>
                  <a:schemeClr val="tx1"/>
                </a:solidFill>
                <a:latin typeface="Arial" charset="0"/>
              </a:defRPr>
            </a:lvl1pPr>
            <a:lvl2pPr defTabSz="4389438">
              <a:defRPr>
                <a:solidFill>
                  <a:schemeClr val="tx1"/>
                </a:solidFill>
                <a:latin typeface="Arial" charset="0"/>
              </a:defRPr>
            </a:lvl2pPr>
            <a:lvl3pPr defTabSz="4389438">
              <a:defRPr>
                <a:solidFill>
                  <a:schemeClr val="tx1"/>
                </a:solidFill>
                <a:latin typeface="Arial" charset="0"/>
              </a:defRPr>
            </a:lvl3pPr>
            <a:lvl4pPr defTabSz="4389438">
              <a:defRPr>
                <a:solidFill>
                  <a:schemeClr val="tx1"/>
                </a:solidFill>
                <a:latin typeface="Arial" charset="0"/>
              </a:defRPr>
            </a:lvl4pPr>
            <a:lvl5pPr defTabSz="4389438">
              <a:defRPr>
                <a:solidFill>
                  <a:schemeClr val="tx1"/>
                </a:solidFill>
                <a:latin typeface="Arial" charset="0"/>
              </a:defRPr>
            </a:lvl5pPr>
            <a:lvl6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8800" dirty="0"/>
              <a:t>Observation of a Push Force on the End Face of a Nanometer Silica Filament Exerted</a:t>
            </a:r>
          </a:p>
          <a:p>
            <a:pPr algn="ctr"/>
            <a:r>
              <a:rPr lang="en-US" sz="8800" dirty="0"/>
              <a:t>by </a:t>
            </a:r>
            <a:r>
              <a:rPr lang="en-US" sz="8800"/>
              <a:t>Outgoing </a:t>
            </a:r>
            <a:r>
              <a:rPr lang="en-US" sz="8800" smtClean="0"/>
              <a:t>Light</a:t>
            </a:r>
            <a:endParaRPr lang="en-US" sz="8800" dirty="0" smtClean="0">
              <a:solidFill>
                <a:srgbClr val="FF0000"/>
              </a:solidFill>
            </a:endParaRPr>
          </a:p>
          <a:p>
            <a:pPr algn="ctr"/>
            <a:r>
              <a:rPr lang="en-US" sz="5400" b="1" dirty="0" smtClean="0"/>
              <a:t>Group 9   </a:t>
            </a:r>
            <a:r>
              <a:rPr lang="en-US" sz="5400" dirty="0" smtClean="0">
                <a:solidFill>
                  <a:srgbClr val="000000"/>
                </a:solidFill>
                <a:latin typeface="Arial" pitchFamily="34" charset="0"/>
              </a:rPr>
              <a:t>Chi </a:t>
            </a:r>
            <a:r>
              <a:rPr lang="en-US" sz="5400" dirty="0" err="1" smtClean="0">
                <a:solidFill>
                  <a:srgbClr val="000000"/>
                </a:solidFill>
                <a:latin typeface="Arial" pitchFamily="34" charset="0"/>
              </a:rPr>
              <a:t>Xue</a:t>
            </a:r>
            <a:r>
              <a:rPr lang="en-US" sz="5400" dirty="0" smtClean="0">
                <a:solidFill>
                  <a:srgbClr val="000000"/>
                </a:solidFill>
                <a:latin typeface="Arial" pitchFamily="34" charset="0"/>
              </a:rPr>
              <a:t>, Bill Rose, </a:t>
            </a:r>
            <a:r>
              <a:rPr lang="en-US" sz="5400" dirty="0">
                <a:solidFill>
                  <a:srgbClr val="000000"/>
                </a:solidFill>
                <a:latin typeface="Arial" pitchFamily="34" charset="0"/>
              </a:rPr>
              <a:t>Greg </a:t>
            </a:r>
            <a:r>
              <a:rPr lang="en-US" sz="5400" dirty="0" smtClean="0">
                <a:solidFill>
                  <a:srgbClr val="000000"/>
                </a:solidFill>
                <a:latin typeface="Arial" pitchFamily="34" charset="0"/>
              </a:rPr>
              <a:t>Rosen and </a:t>
            </a:r>
            <a:r>
              <a:rPr lang="en-US" sz="5400" dirty="0" err="1" smtClean="0">
                <a:solidFill>
                  <a:srgbClr val="000000"/>
                </a:solidFill>
                <a:latin typeface="Arial" pitchFamily="34" charset="0"/>
              </a:rPr>
              <a:t>Sarvagya</a:t>
            </a:r>
            <a:r>
              <a:rPr lang="en-US" sz="5400" dirty="0" smtClean="0">
                <a:solidFill>
                  <a:srgbClr val="000000"/>
                </a:solidFill>
                <a:latin typeface="Arial" pitchFamily="34" charset="0"/>
              </a:rPr>
              <a:t> Sharma</a:t>
            </a:r>
            <a:endParaRPr lang="en-US" sz="5400" b="1" dirty="0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16154400" y="4572000"/>
            <a:ext cx="0" cy="2072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35890200" y="4495800"/>
            <a:ext cx="0" cy="2057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134" name="Text Box 86"/>
          <p:cNvSpPr txBox="1">
            <a:spLocks noChangeArrowheads="1"/>
          </p:cNvSpPr>
          <p:nvPr/>
        </p:nvSpPr>
        <p:spPr bwMode="auto">
          <a:xfrm>
            <a:off x="18135600" y="18531225"/>
            <a:ext cx="15925800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b="1" dirty="0" smtClean="0">
                <a:solidFill>
                  <a:srgbClr val="000000"/>
                </a:solidFill>
              </a:rPr>
              <a:t>Hypothesis</a:t>
            </a:r>
            <a:endParaRPr lang="en-US" sz="6000" b="1" dirty="0">
              <a:solidFill>
                <a:srgbClr val="000000"/>
              </a:solidFill>
            </a:endParaRPr>
          </a:p>
        </p:txBody>
      </p:sp>
      <p:sp>
        <p:nvSpPr>
          <p:cNvPr id="2171" name="Text Box 123"/>
          <p:cNvSpPr txBox="1">
            <a:spLocks noChangeArrowheads="1"/>
          </p:cNvSpPr>
          <p:nvPr/>
        </p:nvSpPr>
        <p:spPr bwMode="auto">
          <a:xfrm>
            <a:off x="4572000" y="4572000"/>
            <a:ext cx="7315200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b="1" dirty="0" smtClean="0">
                <a:solidFill>
                  <a:srgbClr val="000000"/>
                </a:solidFill>
              </a:rPr>
              <a:t>Motivation</a:t>
            </a:r>
            <a:endParaRPr lang="en-US" sz="6000" b="1" dirty="0">
              <a:solidFill>
                <a:srgbClr val="00000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160935367"/>
              </p:ext>
            </p:extLst>
          </p:nvPr>
        </p:nvGraphicFramePr>
        <p:xfrm>
          <a:off x="16840200" y="19931173"/>
          <a:ext cx="18516600" cy="2371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9" name="Diagram 68"/>
          <p:cNvGraphicFramePr/>
          <p:nvPr>
            <p:extLst>
              <p:ext uri="{D42A27DB-BD31-4B8C-83A1-F6EECF244321}">
                <p14:modId xmlns:p14="http://schemas.microsoft.com/office/powerpoint/2010/main" xmlns="" val="2694625947"/>
              </p:ext>
            </p:extLst>
          </p:nvPr>
        </p:nvGraphicFramePr>
        <p:xfrm>
          <a:off x="16840200" y="22447702"/>
          <a:ext cx="18516600" cy="2850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88860" y="8996295"/>
            <a:ext cx="3821180" cy="3821180"/>
          </a:xfrm>
          <a:prstGeom prst="rect">
            <a:avLst/>
          </a:prstGeom>
          <a:noFill/>
          <a:ln>
            <a:noFill/>
          </a:ln>
          <a:effectLst>
            <a:outerShdw blurRad="254000" dist="292100" dir="13500000" algn="br" rotWithShape="0">
              <a:schemeClr val="bg2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584181467"/>
              </p:ext>
            </p:extLst>
          </p:nvPr>
        </p:nvGraphicFramePr>
        <p:xfrm>
          <a:off x="36580229" y="5715000"/>
          <a:ext cx="14020800" cy="8425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2577466495"/>
              </p:ext>
            </p:extLst>
          </p:nvPr>
        </p:nvGraphicFramePr>
        <p:xfrm>
          <a:off x="36957000" y="12817474"/>
          <a:ext cx="13411200" cy="11836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37871400" y="4495800"/>
            <a:ext cx="11438458" cy="879368"/>
            <a:chOff x="986370" y="2266507"/>
            <a:chExt cx="11438458" cy="879368"/>
          </a:xfrm>
        </p:grpSpPr>
        <p:sp>
          <p:nvSpPr>
            <p:cNvPr id="35" name="Flowchart: Process 34"/>
            <p:cNvSpPr/>
            <p:nvPr/>
          </p:nvSpPr>
          <p:spPr>
            <a:xfrm>
              <a:off x="986370" y="2266507"/>
              <a:ext cx="11438458" cy="879368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6" name="Flowchart: Process 4"/>
            <p:cNvSpPr/>
            <p:nvPr/>
          </p:nvSpPr>
          <p:spPr>
            <a:xfrm>
              <a:off x="986370" y="2266507"/>
              <a:ext cx="11438458" cy="8793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76200" rIns="114300" bIns="76200" numCol="1" spcCol="1270" anchor="ctr" anchorCtr="0">
              <a:noAutofit/>
            </a:bodyPr>
            <a:lstStyle/>
            <a:p>
              <a:pPr marL="0" lvl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6000" b="1" kern="1200" dirty="0" smtClean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Results</a:t>
              </a:r>
              <a:endParaRPr lang="en-US" sz="60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0379271" y="4572000"/>
            <a:ext cx="11438458" cy="879368"/>
            <a:chOff x="986370" y="2266507"/>
            <a:chExt cx="11438458" cy="879368"/>
          </a:xfrm>
        </p:grpSpPr>
        <p:sp>
          <p:nvSpPr>
            <p:cNvPr id="38" name="Flowchart: Process 37"/>
            <p:cNvSpPr/>
            <p:nvPr/>
          </p:nvSpPr>
          <p:spPr>
            <a:xfrm>
              <a:off x="986370" y="2266507"/>
              <a:ext cx="11438458" cy="879368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9" name="Flowchart: Process 4"/>
            <p:cNvSpPr/>
            <p:nvPr/>
          </p:nvSpPr>
          <p:spPr>
            <a:xfrm>
              <a:off x="986370" y="2266507"/>
              <a:ext cx="11438458" cy="8793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76200" rIns="114300" bIns="76200" numCol="1" spcCol="1270" anchor="ctr" anchorCtr="0">
              <a:noAutofit/>
            </a:bodyPr>
            <a:lstStyle/>
            <a:p>
              <a:pPr marL="0" lvl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6000" b="1" kern="1200" dirty="0" smtClean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Experimental Method</a:t>
              </a:r>
              <a:endParaRPr lang="en-US" sz="60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89200" y="8996295"/>
            <a:ext cx="2777670" cy="4568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89200" y="13564626"/>
            <a:ext cx="27776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Stationary micrograph of silica filament tip and enlarged profile of red laser beam outgoing from SF tip.</a:t>
            </a:r>
            <a:endParaRPr lang="en-US" sz="30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45110400" y="5562601"/>
            <a:ext cx="4820310" cy="8042380"/>
            <a:chOff x="4498786" y="4018936"/>
            <a:chExt cx="8900256" cy="3757148"/>
          </a:xfrm>
        </p:grpSpPr>
        <p:sp>
          <p:nvSpPr>
            <p:cNvPr id="50" name="Rounded Rectangle 49"/>
            <p:cNvSpPr/>
            <p:nvPr/>
          </p:nvSpPr>
          <p:spPr>
            <a:xfrm>
              <a:off x="4498786" y="4018936"/>
              <a:ext cx="8900256" cy="3757148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Rounded Rectangle 4"/>
            <p:cNvSpPr/>
            <p:nvPr/>
          </p:nvSpPr>
          <p:spPr>
            <a:xfrm>
              <a:off x="4682227" y="4202378"/>
              <a:ext cx="8533372" cy="33902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marL="685800" lvl="0" indent="-685800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sz="4400" dirty="0">
                  <a:solidFill>
                    <a:srgbClr val="000000"/>
                  </a:solidFill>
                </a:rPr>
                <a:t>Out-going light exerts inward force on </a:t>
              </a:r>
              <a:r>
                <a:rPr lang="en-US" sz="4400" dirty="0" smtClean="0">
                  <a:solidFill>
                    <a:srgbClr val="000000"/>
                  </a:solidFill>
                </a:rPr>
                <a:t>filament</a:t>
              </a:r>
            </a:p>
            <a:p>
              <a:pPr marL="685800" lvl="0" indent="-685800">
                <a:spcBef>
                  <a:spcPts val="1200"/>
                </a:spcBef>
                <a:buFont typeface="Arial" pitchFamily="34" charset="0"/>
                <a:buChar char="•"/>
              </a:pPr>
              <a:r>
                <a:rPr lang="en-US" sz="4400" dirty="0" smtClean="0">
                  <a:solidFill>
                    <a:srgbClr val="000000"/>
                  </a:solidFill>
                </a:rPr>
                <a:t>Light </a:t>
              </a:r>
              <a:r>
                <a:rPr lang="en-US" sz="4400" dirty="0">
                  <a:solidFill>
                    <a:srgbClr val="000000"/>
                  </a:solidFill>
                </a:rPr>
                <a:t>gains momentum </a:t>
              </a:r>
              <a:r>
                <a:rPr lang="en-US" sz="4400" dirty="0" smtClean="0">
                  <a:solidFill>
                    <a:srgbClr val="000000"/>
                  </a:solidFill>
                </a:rPr>
                <a:t>when leaving filament</a:t>
              </a:r>
            </a:p>
            <a:p>
              <a:pPr marL="685800" lvl="0" indent="-685800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sz="4400" dirty="0" smtClean="0">
                  <a:solidFill>
                    <a:srgbClr val="000000"/>
                  </a:solidFill>
                </a:rPr>
                <a:t>Abraham </a:t>
              </a:r>
              <a:r>
                <a:rPr lang="en-US" sz="4400" dirty="0">
                  <a:solidFill>
                    <a:srgbClr val="000000"/>
                  </a:solidFill>
                </a:rPr>
                <a:t>momentum is </a:t>
              </a:r>
              <a:r>
                <a:rPr lang="en-US" sz="4400" dirty="0" smtClean="0">
                  <a:solidFill>
                    <a:srgbClr val="000000"/>
                  </a:solidFill>
                </a:rPr>
                <a:t>correct</a:t>
              </a:r>
              <a:endParaRPr lang="en-US" sz="4400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7267158" y="5562601"/>
            <a:ext cx="17328241" cy="3047630"/>
            <a:chOff x="4601033" y="8244491"/>
            <a:chExt cx="8798008" cy="2341211"/>
          </a:xfrm>
        </p:grpSpPr>
        <p:sp>
          <p:nvSpPr>
            <p:cNvPr id="53" name="Rounded Rectangle 52"/>
            <p:cNvSpPr/>
            <p:nvPr/>
          </p:nvSpPr>
          <p:spPr>
            <a:xfrm>
              <a:off x="4601033" y="8244491"/>
              <a:ext cx="8798008" cy="2341211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Rounded Rectangle 4"/>
            <p:cNvSpPr/>
            <p:nvPr/>
          </p:nvSpPr>
          <p:spPr>
            <a:xfrm>
              <a:off x="4715342" y="8358800"/>
              <a:ext cx="8569390" cy="21125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marL="571500" indent="-571500">
                <a:spcBef>
                  <a:spcPts val="1200"/>
                </a:spcBef>
                <a:buFont typeface="Arial" pitchFamily="34" charset="0"/>
                <a:buChar char="•"/>
              </a:pPr>
              <a:r>
                <a:rPr lang="en-US" sz="4400" dirty="0">
                  <a:solidFill>
                    <a:schemeClr val="tx1"/>
                  </a:solidFill>
                </a:rPr>
                <a:t>Modified </a:t>
              </a:r>
              <a:r>
                <a:rPr lang="en-US" sz="4400" dirty="0" err="1" smtClean="0">
                  <a:solidFill>
                    <a:schemeClr val="tx1"/>
                  </a:solidFill>
                </a:rPr>
                <a:t>Ashkin</a:t>
              </a:r>
              <a:r>
                <a:rPr lang="en-US" sz="4400" dirty="0" smtClean="0">
                  <a:solidFill>
                    <a:schemeClr val="tx1"/>
                  </a:solidFill>
                </a:rPr>
                <a:t>-</a:t>
              </a:r>
              <a:r>
                <a:rPr lang="en-US" sz="4400" dirty="0" err="1" smtClean="0">
                  <a:solidFill>
                    <a:schemeClr val="tx1"/>
                  </a:solidFill>
                </a:rPr>
                <a:t>Dziedzic</a:t>
              </a:r>
              <a:r>
                <a:rPr lang="en-US" sz="4400" dirty="0" smtClean="0">
                  <a:solidFill>
                    <a:schemeClr val="tx1"/>
                  </a:solidFill>
                </a:rPr>
                <a:t> experiment using light exiting </a:t>
              </a:r>
              <a:r>
                <a:rPr lang="en-US" sz="4400" dirty="0">
                  <a:solidFill>
                    <a:schemeClr val="tx1"/>
                  </a:solidFill>
                </a:rPr>
                <a:t>a silica filament (SF</a:t>
              </a:r>
              <a:r>
                <a:rPr lang="en-US" sz="4400" dirty="0" smtClean="0">
                  <a:solidFill>
                    <a:schemeClr val="tx1"/>
                  </a:solidFill>
                </a:rPr>
                <a:t>).</a:t>
              </a:r>
            </a:p>
            <a:p>
              <a:pPr marL="571500" indent="-571500">
                <a:spcBef>
                  <a:spcPts val="1200"/>
                </a:spcBef>
                <a:buFont typeface="Arial" pitchFamily="34" charset="0"/>
                <a:buChar char="•"/>
              </a:pPr>
              <a:r>
                <a:rPr lang="en-US" sz="4400" dirty="0" smtClean="0">
                  <a:solidFill>
                    <a:schemeClr val="tx1"/>
                  </a:solidFill>
                </a:rPr>
                <a:t>Silica </a:t>
              </a:r>
              <a:r>
                <a:rPr lang="en-US" sz="4400" dirty="0">
                  <a:solidFill>
                    <a:schemeClr val="tx1"/>
                  </a:solidFill>
                </a:rPr>
                <a:t>filament dimensions: 1.5</a:t>
              </a:r>
              <a:r>
                <a:rPr lang="el-GR" sz="4400" dirty="0">
                  <a:solidFill>
                    <a:schemeClr val="tx1"/>
                  </a:solidFill>
                </a:rPr>
                <a:t>μ</a:t>
              </a:r>
              <a:r>
                <a:rPr lang="en-US" sz="4400" dirty="0">
                  <a:solidFill>
                    <a:schemeClr val="tx1"/>
                  </a:solidFill>
                </a:rPr>
                <a:t>m long, 450nm </a:t>
              </a:r>
              <a:r>
                <a:rPr lang="en-US" sz="4400" dirty="0" smtClean="0">
                  <a:solidFill>
                    <a:schemeClr val="tx1"/>
                  </a:solidFill>
                </a:rPr>
                <a:t>diameter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788860" y="12817475"/>
            <a:ext cx="38065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Apparatus used to perform experiment and record movement of filament.</a:t>
            </a:r>
            <a:endParaRPr lang="en-US" sz="30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17221200" y="8991600"/>
            <a:ext cx="10403111" cy="9034035"/>
            <a:chOff x="4498786" y="4018936"/>
            <a:chExt cx="8900256" cy="3757148"/>
          </a:xfrm>
        </p:grpSpPr>
        <p:sp>
          <p:nvSpPr>
            <p:cNvPr id="57" name="Rounded Rectangle 56"/>
            <p:cNvSpPr/>
            <p:nvPr/>
          </p:nvSpPr>
          <p:spPr>
            <a:xfrm>
              <a:off x="4498786" y="4018936"/>
              <a:ext cx="8900256" cy="3757148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Rounded Rectangle 4"/>
            <p:cNvSpPr/>
            <p:nvPr/>
          </p:nvSpPr>
          <p:spPr>
            <a:xfrm>
              <a:off x="4682227" y="4202378"/>
              <a:ext cx="8533372" cy="33902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marL="685800" indent="-685800">
                <a:buFont typeface="Arial" pitchFamily="34" charset="0"/>
                <a:buChar char="•"/>
              </a:pPr>
              <a:r>
                <a:rPr lang="en-US" sz="4400" dirty="0">
                  <a:solidFill>
                    <a:schemeClr val="tx1"/>
                  </a:solidFill>
                </a:rPr>
                <a:t>Laser wavelengths used: 650nm, </a:t>
              </a:r>
              <a:r>
                <a:rPr lang="en-US" sz="4400" dirty="0" smtClean="0">
                  <a:solidFill>
                    <a:schemeClr val="tx1"/>
                  </a:solidFill>
                </a:rPr>
                <a:t>980nm</a:t>
              </a:r>
            </a:p>
            <a:p>
              <a:pPr marL="685800" indent="-685800">
                <a:spcBef>
                  <a:spcPts val="1200"/>
                </a:spcBef>
                <a:buFont typeface="Arial" pitchFamily="34" charset="0"/>
                <a:buChar char="•"/>
              </a:pPr>
              <a:r>
                <a:rPr lang="en-US" sz="4400" dirty="0" smtClean="0">
                  <a:solidFill>
                    <a:schemeClr val="tx1"/>
                  </a:solidFill>
                </a:rPr>
                <a:t>Pulse lengths: 4/15s with 1/5s between pulses</a:t>
              </a:r>
            </a:p>
            <a:p>
              <a:pPr marL="685800" indent="-685800">
                <a:buFont typeface="Arial" pitchFamily="34" charset="0"/>
                <a:buChar char="•"/>
              </a:pPr>
              <a:r>
                <a:rPr lang="en-US" sz="4400" dirty="0" smtClean="0">
                  <a:solidFill>
                    <a:schemeClr val="tx1"/>
                  </a:solidFill>
                </a:rPr>
                <a:t>Top end of silica filament held fixed</a:t>
              </a:r>
            </a:p>
            <a:p>
              <a:pPr marL="685800" indent="-685800">
                <a:buFont typeface="Arial" pitchFamily="34" charset="0"/>
                <a:buChar char="•"/>
              </a:pPr>
              <a:r>
                <a:rPr lang="en-US" sz="4400" dirty="0" smtClean="0">
                  <a:solidFill>
                    <a:schemeClr val="tx1"/>
                  </a:solidFill>
                </a:rPr>
                <a:t>Bottom end allowed to move freely in air</a:t>
              </a:r>
            </a:p>
            <a:p>
              <a:pPr marL="685800" indent="-685800">
                <a:buFont typeface="Arial" pitchFamily="34" charset="0"/>
                <a:buChar char="•"/>
              </a:pPr>
              <a:r>
                <a:rPr lang="en-US" sz="4400" dirty="0" smtClean="0">
                  <a:solidFill>
                    <a:schemeClr val="tx1"/>
                  </a:solidFill>
                </a:rPr>
                <a:t>Expect change in light’s momentum to exert force on filament tip at boundary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57200" y="5638800"/>
            <a:ext cx="15544800" cy="3047630"/>
            <a:chOff x="4601033" y="8244491"/>
            <a:chExt cx="8798008" cy="2341211"/>
          </a:xfrm>
        </p:grpSpPr>
        <p:sp>
          <p:nvSpPr>
            <p:cNvPr id="59" name="Rounded Rectangle 58"/>
            <p:cNvSpPr/>
            <p:nvPr/>
          </p:nvSpPr>
          <p:spPr>
            <a:xfrm>
              <a:off x="4601033" y="8244491"/>
              <a:ext cx="8798008" cy="2341211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ounded Rectangle 4"/>
            <p:cNvSpPr/>
            <p:nvPr/>
          </p:nvSpPr>
          <p:spPr>
            <a:xfrm>
              <a:off x="4715342" y="8358800"/>
              <a:ext cx="8569390" cy="21125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r>
                <a:rPr lang="en-US" sz="4400" dirty="0" smtClean="0">
                  <a:solidFill>
                    <a:srgbClr val="000000"/>
                  </a:solidFill>
                </a:rPr>
                <a:t> Determine whether the momentum of light increases or decreases as it traverses a dielectric boundary</a:t>
              </a:r>
            </a:p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r>
                <a:rPr lang="en-US" sz="4400" dirty="0" smtClean="0">
                  <a:solidFill>
                    <a:srgbClr val="000000"/>
                  </a:solidFill>
                </a:rPr>
                <a:t> Provide a more accurate version of the </a:t>
              </a:r>
              <a:r>
                <a:rPr lang="en-US" sz="4400" dirty="0" err="1" smtClean="0">
                  <a:solidFill>
                    <a:srgbClr val="000000"/>
                  </a:solidFill>
                </a:rPr>
                <a:t>Ashkin-Dziedzic</a:t>
              </a:r>
              <a:r>
                <a:rPr lang="en-US" sz="4400" dirty="0" smtClean="0">
                  <a:solidFill>
                    <a:srgbClr val="000000"/>
                  </a:solidFill>
                </a:rPr>
                <a:t> experiment </a:t>
              </a:r>
              <a:endParaRPr lang="en-US" sz="4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1" name="Text Box 123"/>
          <p:cNvSpPr txBox="1">
            <a:spLocks noChangeArrowheads="1"/>
          </p:cNvSpPr>
          <p:nvPr/>
        </p:nvSpPr>
        <p:spPr bwMode="auto">
          <a:xfrm>
            <a:off x="533400" y="8991600"/>
            <a:ext cx="14935200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b="1" dirty="0" smtClean="0">
                <a:solidFill>
                  <a:srgbClr val="000000"/>
                </a:solidFill>
              </a:rPr>
              <a:t>The Abraham-</a:t>
            </a:r>
            <a:r>
              <a:rPr lang="en-US" sz="6000" b="1" dirty="0" err="1" smtClean="0">
                <a:solidFill>
                  <a:srgbClr val="000000"/>
                </a:solidFill>
              </a:rPr>
              <a:t>Minkowski</a:t>
            </a:r>
            <a:r>
              <a:rPr lang="en-US" sz="6000" b="1" dirty="0" smtClean="0">
                <a:solidFill>
                  <a:srgbClr val="000000"/>
                </a:solidFill>
              </a:rPr>
              <a:t> Debate</a:t>
            </a:r>
            <a:endParaRPr lang="en-US" sz="6000" b="1" dirty="0">
              <a:solidFill>
                <a:srgbClr val="000000"/>
              </a:solidFill>
            </a:endParaRPr>
          </a:p>
        </p:txBody>
      </p:sp>
      <p:pic>
        <p:nvPicPr>
          <p:cNvPr id="68" name="Picture 5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438400" y="11811000"/>
            <a:ext cx="2447058" cy="2957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" name="Picture 7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0287000" y="11734800"/>
            <a:ext cx="2516268" cy="299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4" name="Text Box 123"/>
          <p:cNvSpPr txBox="1">
            <a:spLocks noChangeArrowheads="1"/>
          </p:cNvSpPr>
          <p:nvPr/>
        </p:nvSpPr>
        <p:spPr bwMode="auto">
          <a:xfrm>
            <a:off x="457200" y="10363200"/>
            <a:ext cx="6934200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b="1" dirty="0" smtClean="0">
                <a:solidFill>
                  <a:srgbClr val="000000"/>
                </a:solidFill>
              </a:rPr>
              <a:t>Abraham</a:t>
            </a:r>
            <a:endParaRPr lang="en-US" sz="6000" b="1" dirty="0">
              <a:solidFill>
                <a:srgbClr val="000000"/>
              </a:solidFill>
            </a:endParaRPr>
          </a:p>
        </p:txBody>
      </p:sp>
      <p:sp>
        <p:nvSpPr>
          <p:cNvPr id="75" name="Text Box 123"/>
          <p:cNvSpPr txBox="1">
            <a:spLocks noChangeArrowheads="1"/>
          </p:cNvSpPr>
          <p:nvPr/>
        </p:nvSpPr>
        <p:spPr bwMode="auto">
          <a:xfrm>
            <a:off x="7848600" y="10363200"/>
            <a:ext cx="7315200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b="1" dirty="0" err="1" smtClean="0">
                <a:solidFill>
                  <a:srgbClr val="000000"/>
                </a:solidFill>
              </a:rPr>
              <a:t>Minkowski</a:t>
            </a:r>
            <a:endParaRPr lang="en-US" sz="6000" b="1" dirty="0">
              <a:solidFill>
                <a:srgbClr val="00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990601" y="15316200"/>
            <a:ext cx="6553200" cy="9372600"/>
            <a:chOff x="4498786" y="4018936"/>
            <a:chExt cx="8900256" cy="3757148"/>
          </a:xfrm>
        </p:grpSpPr>
        <p:sp>
          <p:nvSpPr>
            <p:cNvPr id="80" name="Rounded Rectangle 79"/>
            <p:cNvSpPr/>
            <p:nvPr/>
          </p:nvSpPr>
          <p:spPr>
            <a:xfrm>
              <a:off x="4498786" y="4018936"/>
              <a:ext cx="8900256" cy="3757148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Rounded Rectangle 4"/>
            <p:cNvSpPr/>
            <p:nvPr/>
          </p:nvSpPr>
          <p:spPr>
            <a:xfrm>
              <a:off x="4682227" y="4202378"/>
              <a:ext cx="8533372" cy="33902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t" anchorCtr="0">
              <a:noAutofit/>
            </a:bodyPr>
            <a:lstStyle/>
            <a:p>
              <a:pPr marL="685800" indent="-685800">
                <a:buFont typeface="Arial" pitchFamily="34" charset="0"/>
                <a:buChar char="•"/>
              </a:pPr>
              <a:r>
                <a:rPr lang="en-US" sz="4400" dirty="0" smtClean="0">
                  <a:solidFill>
                    <a:schemeClr val="tx1"/>
                  </a:solidFill>
                </a:rPr>
                <a:t>The momentum of light should decrease in a dielectric</a:t>
              </a:r>
            </a:p>
            <a:p>
              <a:pPr marL="685800" indent="-685800">
                <a:spcBef>
                  <a:spcPts val="1200"/>
                </a:spcBef>
                <a:buFont typeface="Arial" pitchFamily="34" charset="0"/>
                <a:buChar char="•"/>
              </a:pPr>
              <a:r>
                <a:rPr lang="en-US" sz="4400" dirty="0" smtClean="0">
                  <a:solidFill>
                    <a:schemeClr val="tx1"/>
                  </a:solidFill>
                </a:rPr>
                <a:t>As the speed of light decreases in a dielectric, so should the associated momentum</a:t>
              </a:r>
            </a:p>
            <a:p>
              <a:pPr marL="685800" indent="-685800">
                <a:buFont typeface="Arial" pitchFamily="34" charset="0"/>
                <a:buChar char="•"/>
              </a:pPr>
              <a:r>
                <a:rPr lang="en-US" sz="4400" dirty="0" smtClean="0">
                  <a:solidFill>
                    <a:schemeClr val="tx1"/>
                  </a:solidFill>
                </a:rPr>
                <a:t>Conforms to the predictions of classical optics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8458200" y="15163800"/>
            <a:ext cx="6553200" cy="9448800"/>
            <a:chOff x="4498786" y="4018936"/>
            <a:chExt cx="8900256" cy="3757148"/>
          </a:xfrm>
        </p:grpSpPr>
        <p:sp>
          <p:nvSpPr>
            <p:cNvPr id="83" name="Rounded Rectangle 82"/>
            <p:cNvSpPr/>
            <p:nvPr/>
          </p:nvSpPr>
          <p:spPr>
            <a:xfrm>
              <a:off x="4498786" y="4018936"/>
              <a:ext cx="8900256" cy="3757148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Rounded Rectangle 4"/>
            <p:cNvSpPr/>
            <p:nvPr/>
          </p:nvSpPr>
          <p:spPr>
            <a:xfrm>
              <a:off x="4682226" y="4140134"/>
              <a:ext cx="8533372" cy="33902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t" anchorCtr="0">
              <a:noAutofit/>
            </a:bodyPr>
            <a:lstStyle/>
            <a:p>
              <a:pPr marL="685800" indent="-685800">
                <a:buFont typeface="Arial" pitchFamily="34" charset="0"/>
                <a:buChar char="•"/>
              </a:pPr>
              <a:r>
                <a:rPr lang="en-US" sz="4400" dirty="0" smtClean="0">
                  <a:solidFill>
                    <a:schemeClr val="tx1"/>
                  </a:solidFill>
                </a:rPr>
                <a:t>The momentum of light should increase in a dielectric</a:t>
              </a:r>
            </a:p>
            <a:p>
              <a:pPr marL="685800" indent="-685800">
                <a:spcBef>
                  <a:spcPts val="1200"/>
                </a:spcBef>
                <a:buFont typeface="Arial" pitchFamily="34" charset="0"/>
                <a:buChar char="•"/>
              </a:pPr>
              <a:r>
                <a:rPr lang="en-US" sz="4400" dirty="0" smtClean="0">
                  <a:solidFill>
                    <a:schemeClr val="tx1"/>
                  </a:solidFill>
                </a:rPr>
                <a:t>As the wavelength of light decreases in a dielectric, the associated momentum should increase</a:t>
              </a:r>
            </a:p>
            <a:p>
              <a:pPr marL="685800" indent="-685800">
                <a:buFont typeface="Arial" pitchFamily="34" charset="0"/>
                <a:buChar char="•"/>
              </a:pPr>
              <a:r>
                <a:rPr lang="en-US" sz="4400" dirty="0" smtClean="0">
                  <a:solidFill>
                    <a:schemeClr val="tx1"/>
                  </a:solidFill>
                </a:rPr>
                <a:t>Conforms to the predictions of quantum theory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11294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451</Words>
  <Application>Microsoft Office PowerPoint</Application>
  <PresentationFormat>Custom</PresentationFormat>
  <Paragraphs>48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</dc:creator>
  <cp:lastModifiedBy>cct-eng</cp:lastModifiedBy>
  <cp:revision>66</cp:revision>
  <dcterms:created xsi:type="dcterms:W3CDTF">2011-12-01T02:59:51Z</dcterms:created>
  <dcterms:modified xsi:type="dcterms:W3CDTF">2011-12-02T17:20:04Z</dcterms:modified>
</cp:coreProperties>
</file>