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6" r:id="rId2"/>
    <p:sldId id="313" r:id="rId3"/>
    <p:sldId id="314" r:id="rId4"/>
    <p:sldId id="272" r:id="rId5"/>
    <p:sldId id="273" r:id="rId6"/>
    <p:sldId id="268" r:id="rId7"/>
    <p:sldId id="271" r:id="rId8"/>
    <p:sldId id="270" r:id="rId9"/>
    <p:sldId id="267" r:id="rId10"/>
    <p:sldId id="315" r:id="rId11"/>
    <p:sldId id="263" r:id="rId12"/>
    <p:sldId id="309" r:id="rId13"/>
    <p:sldId id="264" r:id="rId14"/>
    <p:sldId id="276" r:id="rId15"/>
    <p:sldId id="312" r:id="rId16"/>
    <p:sldId id="274" r:id="rId17"/>
    <p:sldId id="310" r:id="rId18"/>
    <p:sldId id="269" r:id="rId19"/>
    <p:sldId id="275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7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31"/>
    <p:restoredTop sz="84244"/>
  </p:normalViewPr>
  <p:slideViewPr>
    <p:cSldViewPr snapToGrid="0" snapToObjects="1">
      <p:cViewPr varScale="1">
        <p:scale>
          <a:sx n="93" d="100"/>
          <a:sy n="93" d="100"/>
        </p:scale>
        <p:origin x="11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D0296-FBEA-504D-907B-438B40A88C1B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E512-AAB0-3D4F-97AC-01E1DF5B6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3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4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Psi_n</a:t>
            </a:r>
            <a:r>
              <a:rPr lang="en-US" dirty="0"/>
              <a:t> = sin(</a:t>
            </a:r>
            <a:r>
              <a:rPr lang="en-US" dirty="0" err="1"/>
              <a:t>npix</a:t>
            </a:r>
            <a:r>
              <a:rPr lang="en-US" dirty="0"/>
              <a:t>/L) = (</a:t>
            </a:r>
            <a:r>
              <a:rPr lang="en-US" dirty="0" err="1"/>
              <a:t>e^inpix</a:t>
            </a:r>
            <a:r>
              <a:rPr lang="en-US" dirty="0"/>
              <a:t>/L – </a:t>
            </a:r>
            <a:r>
              <a:rPr lang="en-US" dirty="0" err="1"/>
              <a:t>e^inpix</a:t>
            </a:r>
            <a:r>
              <a:rPr lang="en-US" dirty="0"/>
              <a:t>/L)/2i</a:t>
            </a:r>
          </a:p>
          <a:p>
            <a:endParaRPr lang="en-US" dirty="0"/>
          </a:p>
          <a:p>
            <a:r>
              <a:rPr lang="en-US" dirty="0"/>
              <a:t>P(</a:t>
            </a:r>
            <a:r>
              <a:rPr lang="en-US" dirty="0" err="1"/>
              <a:t>E_n</a:t>
            </a:r>
            <a:r>
              <a:rPr lang="en-US" dirty="0"/>
              <a:t>) = 1</a:t>
            </a:r>
          </a:p>
          <a:p>
            <a:r>
              <a:rPr lang="en-US" dirty="0"/>
              <a:t>P(</a:t>
            </a:r>
            <a:r>
              <a:rPr lang="en-US" dirty="0" err="1"/>
              <a:t>k_n</a:t>
            </a:r>
            <a:r>
              <a:rPr lang="en-US" dirty="0"/>
              <a:t>) = 0.5</a:t>
            </a:r>
          </a:p>
          <a:p>
            <a:r>
              <a:rPr lang="en-US" dirty="0"/>
              <a:t>P(-</a:t>
            </a:r>
            <a:r>
              <a:rPr lang="en-US" dirty="0" err="1"/>
              <a:t>k_n</a:t>
            </a:r>
            <a:r>
              <a:rPr lang="en-US" dirty="0"/>
              <a:t>) = -0.5</a:t>
            </a:r>
          </a:p>
          <a:p>
            <a:endParaRPr lang="en-US" dirty="0"/>
          </a:p>
          <a:p>
            <a:r>
              <a:rPr lang="en-US" dirty="0"/>
              <a:t>One energy level.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well 5 times as big has more states, so if we put in 5 times as many electrons the top energy is at the same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7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actual material is ~ 1 mm or bigger so it’s like infinity compared to nms. So we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68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a plot here of the </a:t>
            </a:r>
            <a:r>
              <a:rPr lang="en-US" dirty="0" err="1"/>
              <a:t>wacker</a:t>
            </a:r>
            <a:r>
              <a:rPr lang="en-US" dirty="0"/>
              <a:t>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7E512-AAB0-3D4F-97AC-01E1DF5B6C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17341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94AC-5D25-504A-80B3-F0D1C580B3AE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8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16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920"/>
            <a:ext cx="10515600" cy="7434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70451"/>
            <a:ext cx="10515600" cy="490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594AC-5D25-504A-80B3-F0D1C580B3AE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PHYS 213: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222DE-1E13-0242-AD46-1A54ECEB9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 w="12700">
            <a:solidFill>
              <a:schemeClr val="tx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en.wikipedia.org/wiki/File:Silicon.jpg" TargetMode="External"/><Relationship Id="rId7" Type="http://schemas.openxmlformats.org/officeDocument/2006/relationships/hyperlink" Target="https://en.wikipedia.org/wiki/File:Solar_cell.png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en.wikipedia.org/wiki/File:Linear_visible_spectrum.svg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473" y="-26593"/>
            <a:ext cx="7609371" cy="1734125"/>
          </a:xfrm>
        </p:spPr>
        <p:txBody>
          <a:bodyPr>
            <a:normAutofit fontScale="90000"/>
          </a:bodyPr>
          <a:lstStyle/>
          <a:p>
            <a:r>
              <a:rPr lang="en-US" dirty="0"/>
              <a:t>Lecture 12: Band structure</a:t>
            </a:r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08E7-5744-9B4B-8877-06C8EFB2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 Folding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9F0142-F794-9DF7-6FE4-3053A8AA0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0"/>
            <a:ext cx="12192000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F500-3ECB-5147-8537-703E6829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gaps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5BC58E-E89D-D245-817C-959F759F3FA0}"/>
                  </a:ext>
                </a:extLst>
              </p:cNvPr>
              <p:cNvSpPr txBox="1"/>
              <p:nvPr/>
            </p:nvSpPr>
            <p:spPr>
              <a:xfrm>
                <a:off x="677225" y="2450534"/>
                <a:ext cx="5616697" cy="3329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This is a piece of silicon. Which is true? 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380 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den>
                    </m:f>
                  </m:oMath>
                </a14:m>
                <a:endParaRPr lang="en-US" sz="2400" b="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750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𝑛𝑚</m:t>
                        </m:r>
                      </m:den>
                    </m:f>
                  </m:oMath>
                </a14:m>
                <a:endParaRPr lang="en-US" sz="2400" b="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380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𝑛𝑚</m:t>
                        </m:r>
                      </m:den>
                    </m:f>
                  </m:oMath>
                </a14:m>
                <a:endParaRPr lang="en-US" sz="2400" b="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𝑛𝑚</m:t>
                        </m:r>
                      </m:den>
                    </m:f>
                  </m:oMath>
                </a14:m>
                <a:endParaRPr lang="en-US" sz="2400" b="0" dirty="0"/>
              </a:p>
              <a:p>
                <a:pPr marL="342900" indent="-3429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5BC58E-E89D-D245-817C-959F759F3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25" y="2450534"/>
                <a:ext cx="5616697" cy="3329758"/>
              </a:xfrm>
              <a:prstGeom prst="rect">
                <a:avLst/>
              </a:prstGeom>
              <a:blipFill>
                <a:blip r:embed="rId2"/>
                <a:stretch>
                  <a:fillRect l="-1629" t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1F925840-2085-FC47-9D8A-76609C005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590" y="1058223"/>
            <a:ext cx="2794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5"/>
            <a:extLst>
              <a:ext uri="{FF2B5EF4-FFF2-40B4-BE49-F238E27FC236}">
                <a16:creationId xmlns:a16="http://schemas.microsoft.com/office/drawing/2014/main" id="{C3982154-A7AC-B248-9F50-05DA3C386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58223"/>
            <a:ext cx="6097319" cy="115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7"/>
            <a:extLst>
              <a:ext uri="{FF2B5EF4-FFF2-40B4-BE49-F238E27FC236}">
                <a16:creationId xmlns:a16="http://schemas.microsoft.com/office/drawing/2014/main" id="{A131809D-1A90-B643-8EC5-9D389A661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971" y="4086043"/>
            <a:ext cx="2794000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18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D9196-00C1-0149-A7B0-18B5ECA2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levels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02F403-AD0B-174A-B8C5-7E82EB103CE9}"/>
              </a:ext>
            </a:extLst>
          </p:cNvPr>
          <p:cNvSpPr txBox="1"/>
          <p:nvPr/>
        </p:nvSpPr>
        <p:spPr>
          <a:xfrm>
            <a:off x="535259" y="1115122"/>
            <a:ext cx="10281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material has energy levels as diagrammed.</a:t>
            </a:r>
          </a:p>
          <a:p>
            <a:endParaRPr lang="en-US" sz="2400" dirty="0"/>
          </a:p>
          <a:p>
            <a:r>
              <a:rPr lang="en-US" sz="2400" dirty="0"/>
              <a:t>What is true about the material? </a:t>
            </a:r>
          </a:p>
          <a:p>
            <a:endParaRPr lang="en-US" sz="2400" dirty="0"/>
          </a:p>
          <a:p>
            <a:pPr marL="342900" indent="-342900">
              <a:buAutoNum type="alphaLcParenR"/>
            </a:pPr>
            <a:r>
              <a:rPr lang="en-US" sz="2400" dirty="0"/>
              <a:t>It will conduct electricity very well.</a:t>
            </a:r>
          </a:p>
          <a:p>
            <a:pPr marL="342900" indent="-342900">
              <a:buAutoNum type="alphaLcParenR"/>
            </a:pPr>
            <a:r>
              <a:rPr lang="en-US" sz="2400" dirty="0"/>
              <a:t>Red light will pass through it. </a:t>
            </a:r>
          </a:p>
          <a:p>
            <a:pPr marL="342900" indent="-342900">
              <a:buAutoNum type="alphaLcParenR"/>
            </a:pPr>
            <a:r>
              <a:rPr lang="en-US" sz="2400" dirty="0"/>
              <a:t>Blue light will pass through it.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110124-F939-384C-B1A4-F48DBD85AB69}"/>
              </a:ext>
            </a:extLst>
          </p:cNvPr>
          <p:cNvSpPr/>
          <p:nvPr/>
        </p:nvSpPr>
        <p:spPr>
          <a:xfrm>
            <a:off x="8920976" y="2319454"/>
            <a:ext cx="814039" cy="1473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174057-9AA4-B946-88F9-C03F377FC83D}"/>
              </a:ext>
            </a:extLst>
          </p:cNvPr>
          <p:cNvSpPr/>
          <p:nvPr/>
        </p:nvSpPr>
        <p:spPr>
          <a:xfrm>
            <a:off x="8920975" y="378460"/>
            <a:ext cx="814039" cy="14733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CEC99-CCAF-524B-A4E6-490501D46D0E}"/>
              </a:ext>
            </a:extLst>
          </p:cNvPr>
          <p:cNvSpPr txBox="1"/>
          <p:nvPr/>
        </p:nvSpPr>
        <p:spPr>
          <a:xfrm>
            <a:off x="7654474" y="2871450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Filled bands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72568E-57D4-0847-B5AE-99F3C44EFCA1}"/>
              </a:ext>
            </a:extLst>
          </p:cNvPr>
          <p:cNvSpPr txBox="1"/>
          <p:nvPr/>
        </p:nvSpPr>
        <p:spPr>
          <a:xfrm>
            <a:off x="7557717" y="887292"/>
            <a:ext cx="140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 bands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6104E-9731-CE4F-87A2-7EB8BA01A7A7}"/>
              </a:ext>
            </a:extLst>
          </p:cNvPr>
          <p:cNvSpPr txBox="1"/>
          <p:nvPr/>
        </p:nvSpPr>
        <p:spPr>
          <a:xfrm>
            <a:off x="9735014" y="1901908"/>
            <a:ext cx="11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2.5 eV gap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267B31-ACBF-9244-AC0A-37991F276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37" y="4120377"/>
            <a:ext cx="3076716" cy="256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9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3F500-3ECB-5147-8537-703E6829D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gaps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5BC58E-E89D-D245-817C-959F759F3FA0}"/>
                  </a:ext>
                </a:extLst>
              </p:cNvPr>
              <p:cNvSpPr txBox="1"/>
              <p:nvPr/>
            </p:nvSpPr>
            <p:spPr>
              <a:xfrm>
                <a:off x="565068" y="1167376"/>
                <a:ext cx="5616697" cy="3329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Which is true for a piece of glass?</a:t>
                </a:r>
              </a:p>
              <a:p>
                <a:endParaRPr lang="en-US" sz="240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380 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𝑛𝑚</m:t>
                        </m:r>
                      </m:den>
                    </m:f>
                  </m:oMath>
                </a14:m>
                <a:endParaRPr lang="en-US" sz="2400" b="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750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𝑛𝑚</m:t>
                        </m:r>
                      </m:den>
                    </m:f>
                  </m:oMath>
                </a14:m>
                <a:endParaRPr lang="en-US" sz="2400" b="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380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𝑛𝑚</m:t>
                        </m:r>
                      </m:den>
                    </m:f>
                  </m:oMath>
                </a14:m>
                <a:endParaRPr lang="en-US" sz="2400" b="0" dirty="0"/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𝑛𝑚</m:t>
                        </m:r>
                      </m:den>
                    </m:f>
                  </m:oMath>
                </a14:m>
                <a:endParaRPr lang="en-US" sz="2400" b="0" dirty="0"/>
              </a:p>
              <a:p>
                <a:pPr marL="342900" indent="-3429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5BC58E-E89D-D245-817C-959F759F3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68" y="1167376"/>
                <a:ext cx="5616697" cy="3329758"/>
              </a:xfrm>
              <a:prstGeom prst="rect">
                <a:avLst/>
              </a:prstGeom>
              <a:blipFill>
                <a:blip r:embed="rId2"/>
                <a:stretch>
                  <a:fillRect l="-1806" t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glass">
            <a:extLst>
              <a:ext uri="{FF2B5EF4-FFF2-40B4-BE49-F238E27FC236}">
                <a16:creationId xmlns:a16="http://schemas.microsoft.com/office/drawing/2014/main" id="{366D877E-C013-6E42-9123-ACE3E600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277" y="1167376"/>
            <a:ext cx="4415655" cy="44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103E45-EE36-A044-9C84-D9D20312B0ED}"/>
              </a:ext>
            </a:extLst>
          </p:cNvPr>
          <p:cNvSpPr txBox="1"/>
          <p:nvPr/>
        </p:nvSpPr>
        <p:spPr>
          <a:xfrm>
            <a:off x="8716488" y="5926004"/>
            <a:ext cx="168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Pokal</a:t>
            </a:r>
            <a:r>
              <a:rPr lang="en-US" dirty="0"/>
              <a:t>, from Ikea</a:t>
            </a:r>
          </a:p>
        </p:txBody>
      </p:sp>
    </p:spTree>
    <p:extLst>
      <p:ext uri="{BB962C8B-B14F-4D97-AF65-F5344CB8AC3E}">
        <p14:creationId xmlns:p14="http://schemas.microsoft.com/office/powerpoint/2010/main" val="3233993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F061-5082-7148-8F07-D6CC0187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2B70A1-D5A7-214F-B09E-AB100B192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" y="1692910"/>
            <a:ext cx="379730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A80879-E668-5D49-882A-07D9D442B3AE}"/>
              </a:ext>
            </a:extLst>
          </p:cNvPr>
          <p:cNvSpPr txBox="1"/>
          <p:nvPr/>
        </p:nvSpPr>
        <p:spPr>
          <a:xfrm>
            <a:off x="6096000" y="1389413"/>
            <a:ext cx="46274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material has a number of electrons such that in the ground state, all states below the line are occupied with electrons, and all above are unoccupied.</a:t>
            </a:r>
          </a:p>
          <a:p>
            <a:endParaRPr lang="en-US" dirty="0"/>
          </a:p>
          <a:p>
            <a:r>
              <a:rPr lang="en-US" dirty="0"/>
              <a:t>Is this material metallic (does it conduct electricity easily when an electric field is applied)?</a:t>
            </a:r>
          </a:p>
          <a:p>
            <a:endParaRPr lang="en-US" dirty="0"/>
          </a:p>
          <a:p>
            <a:pPr marL="342900" indent="-342900">
              <a:buAutoNum type="alphaLcParenR"/>
            </a:pPr>
            <a:r>
              <a:rPr lang="en-US" dirty="0"/>
              <a:t>Yes</a:t>
            </a:r>
          </a:p>
          <a:p>
            <a:pPr marL="342900" indent="-342900">
              <a:buAutoNum type="alphaLcParenR"/>
            </a:pPr>
            <a:r>
              <a:rPr lang="en-US" dirty="0"/>
              <a:t>No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56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4621-54FC-D546-B38C-1684500F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vs insulator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B90AC1-696F-C642-8503-919AAEF22E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11" b="1650"/>
          <a:stretch/>
        </p:blipFill>
        <p:spPr>
          <a:xfrm>
            <a:off x="570014" y="1446085"/>
            <a:ext cx="3416399" cy="5073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9DF20E-3770-F94E-8F10-DA94C25F8C02}"/>
              </a:ext>
            </a:extLst>
          </p:cNvPr>
          <p:cNvSpPr txBox="1"/>
          <p:nvPr/>
        </p:nvSpPr>
        <p:spPr>
          <a:xfrm>
            <a:off x="5533901" y="1446085"/>
            <a:ext cx="50351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Roughly what Fermi level energy would result in an insulator? </a:t>
            </a:r>
          </a:p>
          <a:p>
            <a:endParaRPr lang="en-US" dirty="0"/>
          </a:p>
          <a:p>
            <a:pPr marL="342900" indent="-342900">
              <a:buAutoNum type="alphaLcParenR"/>
            </a:pPr>
            <a:r>
              <a:rPr lang="en-US" dirty="0"/>
              <a:t>0 eV</a:t>
            </a:r>
          </a:p>
          <a:p>
            <a:pPr marL="342900" indent="-342900">
              <a:buAutoNum type="alphaLcParenR"/>
            </a:pPr>
            <a:r>
              <a:rPr lang="en-US" dirty="0"/>
              <a:t>4 eV</a:t>
            </a:r>
          </a:p>
          <a:p>
            <a:pPr marL="342900" indent="-342900">
              <a:buAutoNum type="alphaLcParenR"/>
            </a:pPr>
            <a:r>
              <a:rPr lang="en-US" dirty="0"/>
              <a:t>7 eV</a:t>
            </a:r>
          </a:p>
          <a:p>
            <a:pPr marL="342900" indent="-342900">
              <a:buAutoNum type="alphaLcParenR"/>
            </a:pPr>
            <a:r>
              <a:rPr lang="en-US" dirty="0"/>
              <a:t>15 eV</a:t>
            </a:r>
          </a:p>
        </p:txBody>
      </p:sp>
    </p:spTree>
    <p:extLst>
      <p:ext uri="{BB962C8B-B14F-4D97-AF65-F5344CB8AC3E}">
        <p14:creationId xmlns:p14="http://schemas.microsoft.com/office/powerpoint/2010/main" val="3626021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53B1-A8C1-AD47-A648-F15BCA7C4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Insulators and metals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DA989-ED34-DA4C-B3B4-9A0EFBAD5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69" y="1412874"/>
            <a:ext cx="4709159" cy="46215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886332-483B-F546-81EF-1FE00F20DA7C}"/>
              </a:ext>
            </a:extLst>
          </p:cNvPr>
          <p:cNvSpPr txBox="1"/>
          <p:nvPr/>
        </p:nvSpPr>
        <p:spPr>
          <a:xfrm>
            <a:off x="6471920" y="1249680"/>
            <a:ext cx="4881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electron density corresponds to an insulator? </a:t>
            </a:r>
          </a:p>
          <a:p>
            <a:endParaRPr lang="en-US" sz="2400" dirty="0"/>
          </a:p>
          <a:p>
            <a:pPr marL="342900" indent="-342900">
              <a:buAutoNum type="alphaLcParenR"/>
            </a:pPr>
            <a:r>
              <a:rPr lang="en-US" sz="2400" dirty="0"/>
              <a:t>1 e/atom</a:t>
            </a:r>
          </a:p>
          <a:p>
            <a:pPr marL="342900" indent="-342900">
              <a:buAutoNum type="alphaLcParenR"/>
            </a:pPr>
            <a:r>
              <a:rPr lang="en-US" sz="2400" dirty="0"/>
              <a:t>2 e/atom</a:t>
            </a:r>
          </a:p>
          <a:p>
            <a:pPr marL="342900" indent="-342900">
              <a:buAutoNum type="alphaLcParenR"/>
            </a:pPr>
            <a:r>
              <a:rPr lang="en-US" sz="2400" dirty="0"/>
              <a:t>3 e/atom</a:t>
            </a:r>
          </a:p>
        </p:txBody>
      </p:sp>
    </p:spTree>
    <p:extLst>
      <p:ext uri="{BB962C8B-B14F-4D97-AF65-F5344CB8AC3E}">
        <p14:creationId xmlns:p14="http://schemas.microsoft.com/office/powerpoint/2010/main" val="3216925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8990-923A-CF4F-BB4A-954B2A5F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Semiclassical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0D25A0-B725-6B4C-AF9B-B4CF9CBEFE08}"/>
                  </a:ext>
                </a:extLst>
              </p:cNvPr>
              <p:cNvSpPr txBox="1"/>
              <p:nvPr/>
            </p:nvSpPr>
            <p:spPr>
              <a:xfrm>
                <a:off x="838200" y="1425039"/>
                <a:ext cx="1082336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Consider a completely free electron; approximate it as a classical particle. At t=0, it starts at rest in an electric field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2400" dirty="0"/>
                  <a:t>.  How fast will it be moving at time t?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50D25A0-B725-6B4C-AF9B-B4CF9CBEF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425039"/>
                <a:ext cx="10823369" cy="830997"/>
              </a:xfrm>
              <a:prstGeom prst="rect">
                <a:avLst/>
              </a:prstGeom>
              <a:blipFill>
                <a:blip r:embed="rId2"/>
                <a:stretch>
                  <a:fillRect l="-938" t="-6061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611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9649-41D1-014F-B4E1-A720AF233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Conduction of electrons: semiclassical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F865E6-CFE2-CF49-AF54-6AD25FAA2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9" y="1690370"/>
            <a:ext cx="7394727" cy="40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07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A67A0-F7ED-0246-8A6F-730CC088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 from last night: Why is magnesium metallic?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B0432667-9A97-C748-A2C8-BD09847B9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12" y="1663814"/>
            <a:ext cx="5838388" cy="4811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3D0D68-C218-DE44-8573-AC07EF73C89F}"/>
              </a:ext>
            </a:extLst>
          </p:cNvPr>
          <p:cNvSpPr txBox="1"/>
          <p:nvPr/>
        </p:nvSpPr>
        <p:spPr>
          <a:xfrm>
            <a:off x="6533761" y="888451"/>
            <a:ext cx="47606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bands cross in Mg, unlike our simple model!</a:t>
            </a:r>
          </a:p>
          <a:p>
            <a:endParaRPr lang="en-US" dirty="0"/>
          </a:p>
          <a:p>
            <a:r>
              <a:rPr lang="en-US" dirty="0"/>
              <a:t>So there is no gap.</a:t>
            </a:r>
          </a:p>
          <a:p>
            <a:endParaRPr lang="en-US" dirty="0"/>
          </a:p>
          <a:p>
            <a:r>
              <a:rPr lang="en-US" dirty="0"/>
              <a:t>If the bands didn’t cross, it would be an insulator.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790BF3A-8292-1047-88C6-D91E4A816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86" y="2429827"/>
            <a:ext cx="4019486" cy="373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4F92F1-792D-964F-B395-F5149FEBFC8E}"/>
              </a:ext>
            </a:extLst>
          </p:cNvPr>
          <p:cNvSpPr txBox="1"/>
          <p:nvPr/>
        </p:nvSpPr>
        <p:spPr>
          <a:xfrm>
            <a:off x="380010" y="6412067"/>
            <a:ext cx="10602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Band structure from </a:t>
            </a:r>
            <a:r>
              <a:rPr lang="en-US" dirty="0" err="1"/>
              <a:t>materialsproject.org</a:t>
            </a:r>
            <a:r>
              <a:rPr lang="en-US" dirty="0"/>
              <a:t> – estimated band structures for almost all known crystalline materials</a:t>
            </a:r>
          </a:p>
        </p:txBody>
      </p:sp>
    </p:spTree>
    <p:extLst>
      <p:ext uri="{BB962C8B-B14F-4D97-AF65-F5344CB8AC3E}">
        <p14:creationId xmlns:p14="http://schemas.microsoft.com/office/powerpoint/2010/main" val="1976549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BE81-3E2E-4D40-B4A6-4C8779EE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state of Ne (10 electrons)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849E8A-38C7-0849-BB36-7A0DFB07F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56" y="1038728"/>
            <a:ext cx="12192000" cy="55277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3674E5-F4A3-C946-9D75-C795E915F533}"/>
              </a:ext>
            </a:extLst>
          </p:cNvPr>
          <p:cNvSpPr/>
          <p:nvPr/>
        </p:nvSpPr>
        <p:spPr>
          <a:xfrm>
            <a:off x="0" y="1341120"/>
            <a:ext cx="1330960" cy="5019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06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35D9E-5358-2544-8133-9B79C5E96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6D9B09-4CE6-014A-A3DF-1938574F1586}"/>
                  </a:ext>
                </a:extLst>
              </p:cNvPr>
              <p:cNvSpPr txBox="1"/>
              <p:nvPr/>
            </p:nvSpPr>
            <p:spPr>
              <a:xfrm>
                <a:off x="416560" y="1777890"/>
                <a:ext cx="10810240" cy="3729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Electron levels + filling determine the properties of materials</a:t>
                </a:r>
              </a:p>
              <a:p>
                <a:endParaRPr lang="en-US" sz="2800" dirty="0"/>
              </a:p>
              <a:p>
                <a:r>
                  <a:rPr lang="en-US" sz="2800" b="1" dirty="0"/>
                  <a:t>Gap</a:t>
                </a:r>
                <a:r>
                  <a:rPr lang="en-US" sz="2800" dirty="0"/>
                  <a:t>: energy it takes to get from the ground state to the first excited state</a:t>
                </a:r>
              </a:p>
              <a:p>
                <a:r>
                  <a:rPr lang="en-US" sz="2800" b="1" dirty="0"/>
                  <a:t>Metals</a:t>
                </a:r>
                <a:r>
                  <a:rPr lang="en-US" sz="2800" dirty="0"/>
                  <a:t>: Zero gap</a:t>
                </a:r>
              </a:p>
              <a:p>
                <a:r>
                  <a:rPr lang="en-US" sz="2800" b="1" dirty="0"/>
                  <a:t>Insulators</a:t>
                </a:r>
                <a:r>
                  <a:rPr lang="en-US" sz="2800" dirty="0"/>
                  <a:t>: Non-zero gap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Semi-classical model of electrons: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ℰ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𝑑𝑝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sz="2800" dirty="0"/>
                  <a:t>; gaps block changes in momentum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6D9B09-4CE6-014A-A3DF-1938574F1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60" y="1777890"/>
                <a:ext cx="10810240" cy="3729098"/>
              </a:xfrm>
              <a:prstGeom prst="rect">
                <a:avLst/>
              </a:prstGeom>
              <a:blipFill>
                <a:blip r:embed="rId2"/>
                <a:stretch>
                  <a:fillRect l="-1172" t="-2041" r="-234" b="-3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52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83EB-8BE2-3749-BE9B-4B3CA4D2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an atom, any atom (in the first 3 rows)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710FF-602E-6547-9709-A04D3A013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443"/>
            <a:ext cx="12192000" cy="55277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82205B-314D-B94F-ADF2-41E5E2C0BD65}"/>
              </a:ext>
            </a:extLst>
          </p:cNvPr>
          <p:cNvSpPr/>
          <p:nvPr/>
        </p:nvSpPr>
        <p:spPr>
          <a:xfrm>
            <a:off x="0" y="1341120"/>
            <a:ext cx="1330960" cy="5019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B60C-CA48-FE4D-A04A-95CA4319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Infinite square well: momentum versus energy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4EDE49-DB7C-734B-A181-4CFD69CBBB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5745"/>
          <a:stretch/>
        </p:blipFill>
        <p:spPr>
          <a:xfrm>
            <a:off x="375920" y="1140459"/>
            <a:ext cx="4765040" cy="527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B2499-3327-1549-BBFE-AE22EA52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square well: fermi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A23EE-BB44-5B40-B262-342896FF7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16069"/>
            <a:ext cx="9418320" cy="566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0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63626-7218-2446-A734-0AAC6860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 Level: the infinite limit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6DE5F5-3947-4745-A953-AAB48266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94" y="2089150"/>
            <a:ext cx="6932985" cy="37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81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E98DD-2BCB-154A-BEC9-2A43BCD2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Slightly more accurate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92270-D81C-2B4D-8FB2-B569C4BB3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12" y="1526754"/>
            <a:ext cx="6117869" cy="46069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130BC4-0FAB-E24C-A084-E87C72557659}"/>
              </a:ext>
            </a:extLst>
          </p:cNvPr>
          <p:cNvSpPr txBox="1"/>
          <p:nvPr/>
        </p:nvSpPr>
        <p:spPr>
          <a:xfrm>
            <a:off x="2839435" y="4681592"/>
            <a:ext cx="782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Atoms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39CC1-7C28-8D45-94C4-DDAF645880F7}"/>
              </a:ext>
            </a:extLst>
          </p:cNvPr>
          <p:cNvSpPr txBox="1"/>
          <p:nvPr/>
        </p:nvSpPr>
        <p:spPr>
          <a:xfrm>
            <a:off x="5615676" y="1450712"/>
            <a:ext cx="1715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Edge of material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60774D-7905-9A40-B4CC-CF36DE08BBD5}"/>
              </a:ext>
            </a:extLst>
          </p:cNvPr>
          <p:cNvCxnSpPr>
            <a:cxnSpLocks/>
          </p:cNvCxnSpPr>
          <p:nvPr/>
        </p:nvCxnSpPr>
        <p:spPr>
          <a:xfrm>
            <a:off x="3148217" y="4910225"/>
            <a:ext cx="245223" cy="421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A9FD07-11DB-4C42-82FE-6EA0E3C64DC4}"/>
              </a:ext>
            </a:extLst>
          </p:cNvPr>
          <p:cNvCxnSpPr>
            <a:cxnSpLocks/>
          </p:cNvCxnSpPr>
          <p:nvPr/>
        </p:nvCxnSpPr>
        <p:spPr>
          <a:xfrm flipH="1">
            <a:off x="2936240" y="4942192"/>
            <a:ext cx="124318" cy="3890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9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5C05-FFDE-9345-A256-87C8C32AE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90B5B-B2ED-2345-AA02-B83DFD213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1457960"/>
            <a:ext cx="10515600" cy="51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08E7-5744-9B4B-8877-06C8EFB25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band plots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9B099-3E79-314F-9B5E-F0D62840F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949" y="1351914"/>
            <a:ext cx="4709159" cy="46215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52C045-14B8-F245-B458-D384B014A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22" y="1351915"/>
            <a:ext cx="4709160" cy="46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4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8DDC2A0B-95D0-D749-8E2F-B7D27378CFBD}" vid="{634A9CF5-022F-8246-AA72-B34AAD2A98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29150</TotalTime>
  <Words>517</Words>
  <Application>Microsoft Office PowerPoint</Application>
  <PresentationFormat>Widescreen</PresentationFormat>
  <Paragraphs>91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Cambria Math</vt:lpstr>
      <vt:lpstr>Office Theme</vt:lpstr>
      <vt:lpstr>Lecture 12: Band structure</vt:lpstr>
      <vt:lpstr>Ground state of Ne (10 electrons)</vt:lpstr>
      <vt:lpstr>Name an atom, any atom (in the first 3 rows)</vt:lpstr>
      <vt:lpstr>Infinite square well: momentum versus energy </vt:lpstr>
      <vt:lpstr>Infinite square well: fermi level</vt:lpstr>
      <vt:lpstr>Fermi Level: the infinite limit</vt:lpstr>
      <vt:lpstr>Slightly more accurate model</vt:lpstr>
      <vt:lpstr>Gaps</vt:lpstr>
      <vt:lpstr>Typical band plots</vt:lpstr>
      <vt:lpstr>Band Folding</vt:lpstr>
      <vt:lpstr>Energy gaps</vt:lpstr>
      <vt:lpstr>Energy levels</vt:lpstr>
      <vt:lpstr>Energy gaps</vt:lpstr>
      <vt:lpstr>PowerPoint Presentation</vt:lpstr>
      <vt:lpstr>Conductor vs insulator</vt:lpstr>
      <vt:lpstr>Insulators and metals</vt:lpstr>
      <vt:lpstr>Semiclassical example</vt:lpstr>
      <vt:lpstr>Conduction of electrons: semiclassical model</vt:lpstr>
      <vt:lpstr>Question from last night: Why is magnesium metallic?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</dc:creator>
  <cp:lastModifiedBy>Mansingh, Siddharth</cp:lastModifiedBy>
  <cp:revision>1103</cp:revision>
  <cp:lastPrinted>2019-09-27T13:11:35Z</cp:lastPrinted>
  <dcterms:created xsi:type="dcterms:W3CDTF">2018-01-31T21:37:22Z</dcterms:created>
  <dcterms:modified xsi:type="dcterms:W3CDTF">2022-06-30T16:20:34Z</dcterms:modified>
</cp:coreProperties>
</file>