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84" r:id="rId2"/>
    <p:sldId id="295" r:id="rId3"/>
    <p:sldId id="256" r:id="rId4"/>
    <p:sldId id="261" r:id="rId5"/>
    <p:sldId id="290" r:id="rId6"/>
    <p:sldId id="289" r:id="rId7"/>
    <p:sldId id="311" r:id="rId8"/>
    <p:sldId id="292" r:id="rId9"/>
    <p:sldId id="293" r:id="rId10"/>
    <p:sldId id="294" r:id="rId11"/>
    <p:sldId id="262" r:id="rId12"/>
    <p:sldId id="287" r:id="rId13"/>
    <p:sldId id="271" r:id="rId14"/>
    <p:sldId id="278" r:id="rId15"/>
    <p:sldId id="280" r:id="rId16"/>
    <p:sldId id="276" r:id="rId17"/>
    <p:sldId id="282" r:id="rId18"/>
    <p:sldId id="310" r:id="rId19"/>
    <p:sldId id="307" r:id="rId20"/>
    <p:sldId id="306" r:id="rId21"/>
    <p:sldId id="305" r:id="rId22"/>
    <p:sldId id="304" r:id="rId23"/>
    <p:sldId id="264" r:id="rId24"/>
    <p:sldId id="302" r:id="rId25"/>
    <p:sldId id="301" r:id="rId26"/>
    <p:sldId id="300" r:id="rId27"/>
    <p:sldId id="29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7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0D2DA5-50CC-F2BE-8102-9AB29EF63960}" v="365" dt="2022-06-14T16:27:43.958"/>
    <p1510:client id="{41879645-6B42-93A1-0D63-A62150BA91AD}" v="317" dt="2022-06-14T15:51:24.838"/>
    <p1510:client id="{A6E298E0-8B68-8613-15E6-AF7BF562DDF8}" v="992" vWet="994" dt="2022-06-13T23:03:20.501"/>
    <p1510:client id="{BF0D1CAD-B56A-38A0-DD08-B54CA8C34B7F}" v="990" dt="2022-06-14T00:25:49.1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96"/>
    <p:restoredTop sz="69713"/>
  </p:normalViewPr>
  <p:slideViewPr>
    <p:cSldViewPr snapToGrid="0" snapToObjects="1">
      <p:cViewPr varScale="1">
        <p:scale>
          <a:sx n="91" d="100"/>
          <a:sy n="91" d="100"/>
        </p:scale>
        <p:origin x="11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D0296-FBEA-504D-907B-438B40A88C1B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7E512-AAB0-3D4F-97AC-01E1DF5B6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35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7E512-AAB0-3D4F-97AC-01E1DF5B6C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21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7E512-AAB0-3D4F-97AC-01E1DF5B6C7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59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d:</a:t>
                </a:r>
                <a:r>
                  <a:rPr lang="en-US" baseline="0" dirty="0"/>
                  <a:t> distance between the sources</a:t>
                </a:r>
              </a:p>
              <a:p>
                <a:r>
                  <a:rPr lang="en-US" baseline="0" dirty="0"/>
                  <a:t>theta: angle from the perpendicular</a:t>
                </a:r>
              </a:p>
              <a:p>
                <a:endParaRPr lang="en-US" baseline="0" dirty="0"/>
              </a:p>
              <a:p>
                <a:r>
                  <a:rPr lang="en-US" baseline="0" dirty="0"/>
                  <a:t>Make the approximately isosceles triangle </a:t>
                </a:r>
              </a:p>
              <a:p>
                <a:r>
                  <a:rPr lang="en-US" baseline="0" dirty="0"/>
                  <a:t>Compute </a:t>
                </a:r>
                <a14:m>
                  <m:oMath xmlns:m="http://schemas.openxmlformats.org/officeDocument/2006/math">
                    <m:r>
                      <a:rPr lang="en-US" b="0" i="1" baseline="0" smtClean="0">
                        <a:latin typeface="Cambria Math" charset="0"/>
                      </a:rPr>
                      <m:t>𝛿</m:t>
                    </m:r>
                    <m:r>
                      <a:rPr lang="en-US" b="0" i="1" baseline="0" smtClean="0">
                        <a:latin typeface="Cambria Math" charset="0"/>
                      </a:rPr>
                      <m:t>=</m:t>
                    </m:r>
                    <m:r>
                      <a:rPr lang="en-US" b="0" i="1" baseline="0" smtClean="0">
                        <a:latin typeface="Cambria Math" charset="0"/>
                      </a:rPr>
                      <m:t>𝑑</m:t>
                    </m:r>
                    <m:func>
                      <m:funcPr>
                        <m:ctrlPr>
                          <a:rPr lang="en-US" b="0" i="1" baseline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baseline="0" smtClean="0">
                            <a:latin typeface="Cambria Math" charset="0"/>
                          </a:rPr>
                          <m:t>sin</m:t>
                        </m:r>
                      </m:fName>
                      <m:e>
                        <m:r>
                          <a:rPr lang="en-US" b="0" i="1" baseline="0" smtClean="0">
                            <a:latin typeface="Cambria Math" charset="0"/>
                          </a:rPr>
                          <m:t>𝜃</m:t>
                        </m:r>
                      </m:e>
                    </m:func>
                  </m:oMath>
                </a14:m>
                <a:endParaRPr lang="en-US" b="0" baseline="0" dirty="0"/>
              </a:p>
              <a:p>
                <a:r>
                  <a:rPr lang="en-US" baseline="0" dirty="0"/>
                  <a:t>So </a:t>
                </a:r>
                <a14:m>
                  <m:oMath xmlns:m="http://schemas.openxmlformats.org/officeDocument/2006/math">
                    <m:r>
                      <a:rPr lang="en-US" b="0" i="1" baseline="0" smtClean="0">
                        <a:latin typeface="Cambria Math" charset="0"/>
                      </a:rPr>
                      <m:t>𝜙</m:t>
                    </m:r>
                    <m:r>
                      <a:rPr lang="en-US" b="0" i="1" baseline="0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b="0" i="1" baseline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baseline="0" smtClean="0">
                            <a:latin typeface="Cambria Math" charset="0"/>
                          </a:rPr>
                          <m:t>2</m:t>
                        </m:r>
                        <m:r>
                          <a:rPr lang="en-US" b="0" i="1" baseline="0" smtClean="0">
                            <a:latin typeface="Cambria Math" charset="0"/>
                          </a:rPr>
                          <m:t>𝜋𝛿</m:t>
                        </m:r>
                      </m:num>
                      <m:den>
                        <m:r>
                          <a:rPr lang="en-US" b="0" i="1" baseline="0" smtClean="0">
                            <a:latin typeface="Cambria Math" charset="0"/>
                          </a:rPr>
                          <m:t>𝜆</m:t>
                        </m:r>
                      </m:den>
                    </m:f>
                    <m:r>
                      <a:rPr lang="en-US" b="0" i="1" baseline="0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b="0" i="1" baseline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baseline="0" smtClean="0">
                            <a:latin typeface="Cambria Math" charset="0"/>
                          </a:rPr>
                          <m:t>2</m:t>
                        </m:r>
                        <m:r>
                          <a:rPr lang="en-US" b="0" i="1" baseline="0" smtClean="0">
                            <a:latin typeface="Cambria Math" charset="0"/>
                          </a:rPr>
                          <m:t>𝜋</m:t>
                        </m:r>
                        <m:r>
                          <a:rPr lang="en-US" b="0" i="1" baseline="0" smtClean="0">
                            <a:latin typeface="Cambria Math" charset="0"/>
                          </a:rPr>
                          <m:t>𝑑</m:t>
                        </m:r>
                        <m:func>
                          <m:funcPr>
                            <m:ctrlPr>
                              <a:rPr lang="en-US" b="0" i="1" baseline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baseline="0" smtClean="0">
                                <a:latin typeface="Cambria Math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b="0" i="1" baseline="0" smtClean="0">
                                <a:latin typeface="Cambria Math" charset="0"/>
                              </a:rPr>
                              <m:t>𝜃</m:t>
                            </m:r>
                          </m:e>
                        </m:func>
                      </m:num>
                      <m:den>
                        <m:r>
                          <a:rPr lang="en-US" b="0" i="1" baseline="0" smtClean="0">
                            <a:latin typeface="Cambria Math" charset="0"/>
                          </a:rPr>
                          <m:t>𝜆</m:t>
                        </m:r>
                      </m:den>
                    </m:f>
                  </m:oMath>
                </a14:m>
                <a:endParaRPr lang="en-US" baseline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d:</a:t>
                </a:r>
                <a:r>
                  <a:rPr lang="en-US" baseline="0" dirty="0" smtClean="0"/>
                  <a:t> distance between the sources</a:t>
                </a:r>
              </a:p>
              <a:p>
                <a:r>
                  <a:rPr lang="en-US" baseline="0" dirty="0" smtClean="0"/>
                  <a:t>theta: angle from the perpendicular</a:t>
                </a:r>
              </a:p>
              <a:p>
                <a:endParaRPr lang="en-US" baseline="0" dirty="0" smtClean="0"/>
              </a:p>
              <a:p>
                <a:r>
                  <a:rPr lang="en-US" baseline="0" dirty="0" smtClean="0"/>
                  <a:t>Make the approximately isosceles triangle </a:t>
                </a:r>
              </a:p>
              <a:p>
                <a:r>
                  <a:rPr lang="en-US" baseline="0" dirty="0" smtClean="0"/>
                  <a:t>Compute </a:t>
                </a:r>
                <a:r>
                  <a:rPr lang="en-US" b="0" i="0" baseline="0" smtClean="0">
                    <a:latin typeface="Cambria Math" charset="0"/>
                  </a:rPr>
                  <a:t>𝛿=𝑑 sin⁡𝜃</a:t>
                </a:r>
                <a:endParaRPr lang="en-US" b="0" baseline="0" dirty="0" smtClean="0"/>
              </a:p>
              <a:p>
                <a:r>
                  <a:rPr lang="en-US" baseline="0" dirty="0" smtClean="0"/>
                  <a:t>So </a:t>
                </a:r>
                <a:r>
                  <a:rPr lang="en-US" b="0" i="0" baseline="0" smtClean="0">
                    <a:latin typeface="Cambria Math" charset="0"/>
                  </a:rPr>
                  <a:t>𝜙=2𝜋𝛿/𝜆=(2𝜋𝑑 sin⁡𝜃)/𝜆</a:t>
                </a:r>
                <a:endParaRPr lang="en-US" baseline="0" dirty="0" smtClean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7E512-AAB0-3D4F-97AC-01E1DF5B6C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31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7E512-AAB0-3D4F-97AC-01E1DF5B6C7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32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d:</a:t>
                </a:r>
                <a:r>
                  <a:rPr lang="en-US" baseline="0" dirty="0"/>
                  <a:t> distance between the sources</a:t>
                </a:r>
              </a:p>
              <a:p>
                <a:r>
                  <a:rPr lang="en-US" baseline="0" dirty="0"/>
                  <a:t>theta: angle from the perpendicular</a:t>
                </a:r>
              </a:p>
              <a:p>
                <a:endParaRPr lang="en-US" baseline="0" dirty="0"/>
              </a:p>
              <a:p>
                <a:r>
                  <a:rPr lang="en-US" baseline="0" dirty="0"/>
                  <a:t>Make the approximately isosceles triangle </a:t>
                </a:r>
              </a:p>
              <a:p>
                <a:r>
                  <a:rPr lang="en-US" baseline="0" dirty="0"/>
                  <a:t>Compute </a:t>
                </a:r>
                <a14:m>
                  <m:oMath xmlns:m="http://schemas.openxmlformats.org/officeDocument/2006/math">
                    <m:r>
                      <a:rPr lang="en-US" b="0" i="1" baseline="0" smtClean="0">
                        <a:latin typeface="Cambria Math" charset="0"/>
                      </a:rPr>
                      <m:t>𝛿</m:t>
                    </m:r>
                    <m:r>
                      <a:rPr lang="en-US" b="0" i="1" baseline="0" smtClean="0">
                        <a:latin typeface="Cambria Math" charset="0"/>
                      </a:rPr>
                      <m:t>=</m:t>
                    </m:r>
                    <m:r>
                      <a:rPr lang="en-US" b="0" i="1" baseline="0" smtClean="0">
                        <a:latin typeface="Cambria Math" charset="0"/>
                      </a:rPr>
                      <m:t>𝑑</m:t>
                    </m:r>
                    <m:func>
                      <m:funcPr>
                        <m:ctrlPr>
                          <a:rPr lang="en-US" b="0" i="1" baseline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baseline="0" smtClean="0">
                            <a:latin typeface="Cambria Math" charset="0"/>
                          </a:rPr>
                          <m:t>sin</m:t>
                        </m:r>
                      </m:fName>
                      <m:e>
                        <m:r>
                          <a:rPr lang="en-US" b="0" i="1" baseline="0" smtClean="0">
                            <a:latin typeface="Cambria Math" charset="0"/>
                          </a:rPr>
                          <m:t>𝜃</m:t>
                        </m:r>
                      </m:e>
                    </m:func>
                  </m:oMath>
                </a14:m>
                <a:endParaRPr lang="en-US" b="0" baseline="0" dirty="0"/>
              </a:p>
              <a:p>
                <a:r>
                  <a:rPr lang="en-US" baseline="0" dirty="0"/>
                  <a:t>So </a:t>
                </a:r>
                <a14:m>
                  <m:oMath xmlns:m="http://schemas.openxmlformats.org/officeDocument/2006/math">
                    <m:r>
                      <a:rPr lang="en-US" b="0" i="1" baseline="0" smtClean="0">
                        <a:latin typeface="Cambria Math" charset="0"/>
                      </a:rPr>
                      <m:t>𝜙</m:t>
                    </m:r>
                    <m:r>
                      <a:rPr lang="en-US" b="0" i="1" baseline="0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b="0" i="1" baseline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baseline="0" smtClean="0">
                            <a:latin typeface="Cambria Math" charset="0"/>
                          </a:rPr>
                          <m:t>2</m:t>
                        </m:r>
                        <m:r>
                          <a:rPr lang="en-US" b="0" i="1" baseline="0" smtClean="0">
                            <a:latin typeface="Cambria Math" charset="0"/>
                          </a:rPr>
                          <m:t>𝜋𝛿</m:t>
                        </m:r>
                      </m:num>
                      <m:den>
                        <m:r>
                          <a:rPr lang="en-US" b="0" i="1" baseline="0" smtClean="0">
                            <a:latin typeface="Cambria Math" charset="0"/>
                          </a:rPr>
                          <m:t>𝜆</m:t>
                        </m:r>
                      </m:den>
                    </m:f>
                    <m:r>
                      <a:rPr lang="en-US" b="0" i="1" baseline="0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b="0" i="1" baseline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baseline="0" smtClean="0">
                            <a:latin typeface="Cambria Math" charset="0"/>
                          </a:rPr>
                          <m:t>2</m:t>
                        </m:r>
                        <m:r>
                          <a:rPr lang="en-US" b="0" i="1" baseline="0" smtClean="0">
                            <a:latin typeface="Cambria Math" charset="0"/>
                          </a:rPr>
                          <m:t>𝜋</m:t>
                        </m:r>
                        <m:r>
                          <a:rPr lang="en-US" b="0" i="1" baseline="0" smtClean="0">
                            <a:latin typeface="Cambria Math" charset="0"/>
                          </a:rPr>
                          <m:t>𝑑</m:t>
                        </m:r>
                        <m:func>
                          <m:funcPr>
                            <m:ctrlPr>
                              <a:rPr lang="en-US" b="0" i="1" baseline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baseline="0" smtClean="0">
                                <a:latin typeface="Cambria Math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b="0" i="1" baseline="0" smtClean="0">
                                <a:latin typeface="Cambria Math" charset="0"/>
                              </a:rPr>
                              <m:t>𝜃</m:t>
                            </m:r>
                          </m:e>
                        </m:func>
                      </m:num>
                      <m:den>
                        <m:r>
                          <a:rPr lang="en-US" b="0" i="1" baseline="0" smtClean="0">
                            <a:latin typeface="Cambria Math" charset="0"/>
                          </a:rPr>
                          <m:t>𝜆</m:t>
                        </m:r>
                      </m:den>
                    </m:f>
                  </m:oMath>
                </a14:m>
                <a:endParaRPr lang="en-US" baseline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d:</a:t>
                </a:r>
                <a:r>
                  <a:rPr lang="en-US" baseline="0" dirty="0"/>
                  <a:t> distance between the sources</a:t>
                </a:r>
              </a:p>
              <a:p>
                <a:r>
                  <a:rPr lang="en-US" baseline="0" dirty="0"/>
                  <a:t>theta: angle from the perpendicular</a:t>
                </a:r>
              </a:p>
              <a:p>
                <a:endParaRPr lang="en-US" baseline="0" dirty="0"/>
              </a:p>
              <a:p>
                <a:r>
                  <a:rPr lang="en-US" baseline="0" dirty="0"/>
                  <a:t>Make the approximately isosceles triangle </a:t>
                </a:r>
              </a:p>
              <a:p>
                <a:r>
                  <a:rPr lang="en-US" baseline="0" dirty="0"/>
                  <a:t>Compute </a:t>
                </a:r>
                <a:r>
                  <a:rPr lang="en-US" b="0" i="0" baseline="0">
                    <a:latin typeface="Cambria Math" charset="0"/>
                  </a:rPr>
                  <a:t>𝛿=𝑑 sin</a:t>
                </a:r>
                <a:r>
                  <a:rPr lang="en-US" b="0" i="0" baseline="0">
                    <a:latin typeface="Cambria Math" panose="02040503050406030204" pitchFamily="18" charset="0"/>
                  </a:rPr>
                  <a:t>⁡</a:t>
                </a:r>
                <a:r>
                  <a:rPr lang="en-US" b="0" i="0" baseline="0">
                    <a:latin typeface="Cambria Math" charset="0"/>
                  </a:rPr>
                  <a:t>𝜃</a:t>
                </a:r>
                <a:endParaRPr lang="en-US" b="0" baseline="0" dirty="0"/>
              </a:p>
              <a:p>
                <a:r>
                  <a:rPr lang="en-US" baseline="0" dirty="0"/>
                  <a:t>So </a:t>
                </a:r>
                <a:r>
                  <a:rPr lang="en-US" b="0" i="0" baseline="0">
                    <a:latin typeface="Cambria Math" charset="0"/>
                  </a:rPr>
                  <a:t>𝜙=2𝜋𝛿</a:t>
                </a:r>
                <a:r>
                  <a:rPr lang="en-US" b="0" i="0" baseline="0">
                    <a:latin typeface="Cambria Math" panose="02040503050406030204" pitchFamily="18" charset="0"/>
                  </a:rPr>
                  <a:t>/</a:t>
                </a:r>
                <a:r>
                  <a:rPr lang="en-US" b="0" i="0" baseline="0">
                    <a:latin typeface="Cambria Math" charset="0"/>
                  </a:rPr>
                  <a:t>𝜆=</a:t>
                </a:r>
                <a:r>
                  <a:rPr lang="en-US" b="0" i="0" baseline="0">
                    <a:latin typeface="Cambria Math" panose="02040503050406030204" pitchFamily="18" charset="0"/>
                  </a:rPr>
                  <a:t>(</a:t>
                </a:r>
                <a:r>
                  <a:rPr lang="en-US" b="0" i="0" baseline="0">
                    <a:latin typeface="Cambria Math" charset="0"/>
                  </a:rPr>
                  <a:t>2𝜋𝑑 sin</a:t>
                </a:r>
                <a:r>
                  <a:rPr lang="en-US" b="0" i="0" baseline="0">
                    <a:latin typeface="Cambria Math" panose="02040503050406030204" pitchFamily="18" charset="0"/>
                  </a:rPr>
                  <a:t>⁡</a:t>
                </a:r>
                <a:r>
                  <a:rPr lang="en-US" b="0" i="0" baseline="0">
                    <a:latin typeface="Cambria Math" charset="0"/>
                  </a:rPr>
                  <a:t>𝜃</a:t>
                </a:r>
                <a:r>
                  <a:rPr lang="en-US" b="0" i="0" baseline="0">
                    <a:latin typeface="Cambria Math" panose="02040503050406030204" pitchFamily="18" charset="0"/>
                  </a:rPr>
                  <a:t>)/</a:t>
                </a:r>
                <a:r>
                  <a:rPr lang="en-US" b="0" i="0" baseline="0">
                    <a:latin typeface="Cambria Math" charset="0"/>
                  </a:rPr>
                  <a:t>𝜆</a:t>
                </a:r>
                <a:endParaRPr lang="en-US" baseline="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7E512-AAB0-3D4F-97AC-01E1DF5B6C7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04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\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7E512-AAB0-3D4F-97AC-01E1DF5B6C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42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0" smtClean="0">
                          <a:latin typeface="Cambria Math" charset="0"/>
                        </a:rPr>
                        <m:t>2</m:t>
                      </m:r>
                      <m:r>
                        <a:rPr lang="en-US" sz="1200" b="0" i="1" smtClean="0">
                          <a:latin typeface="Cambria Math" charset="0"/>
                        </a:rPr>
                        <m:t>𝜋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200" b="0" i="1" smtClean="0"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1200" b="0" i="1" smtClean="0">
                              <a:latin typeface="Cambria Math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Draw the phasor diagram.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b="0" i="0" smtClean="0">
                    <a:latin typeface="Cambria Math" charset="0"/>
                  </a:rPr>
                  <a:t>2</a:t>
                </a:r>
                <a:r>
                  <a:rPr lang="en-US" sz="1200" b="0" i="0" smtClean="0">
                    <a:latin typeface="Cambria Math" charset="0"/>
                  </a:rPr>
                  <a:t>𝜋 ((𝑟_1−𝑟_2 ))/𝜆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7E512-AAB0-3D4F-97AC-01E1DF5B6C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62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down $A \cos(</a:t>
            </a:r>
            <a:r>
              <a:rPr lang="en-US" dirty="0" err="1"/>
              <a:t>kx</a:t>
            </a:r>
            <a:r>
              <a:rPr lang="en-US" dirty="0"/>
              <a:t> - omega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7E512-AAB0-3D4F-97AC-01E1DF5B6C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70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7E512-AAB0-3D4F-97AC-01E1DF5B6C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86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A=2-1=1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7E512-AAB0-3D4F-97AC-01E1DF5B6C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15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7E512-AAB0-3D4F-97AC-01E1DF5B6C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85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7E512-AAB0-3D4F-97AC-01E1DF5B6C7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98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\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7E512-AAB0-3D4F-97AC-01E1DF5B6C7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42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4"/>
            <a:ext cx="10363200" cy="17341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594AC-5D25-504A-80B3-F0D1C580B3AE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22DE-1E13-0242-AD46-1A54ECEB9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5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594AC-5D25-504A-80B3-F0D1C580B3AE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22DE-1E13-0242-AD46-1A54ECEB9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70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594AC-5D25-504A-80B3-F0D1C580B3AE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22DE-1E13-0242-AD46-1A54ECEB9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81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5000"/>
                <a:lumOff val="55000"/>
              </a:schemeClr>
            </a:gs>
            <a:gs pos="16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0920"/>
            <a:ext cx="10515600" cy="743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70451"/>
            <a:ext cx="10515600" cy="4906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594AC-5D25-504A-80B3-F0D1C580B3AE}" type="datetimeFigureOut">
              <a:rPr lang="en-US" smtClean="0"/>
              <a:t>6/14/2022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PHYS 213: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222DE-1E13-0242-AD46-1A54ECEB9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1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 w="12700">
            <a:solidFill>
              <a:schemeClr val="tx1"/>
            </a:solidFill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2" Type="http://schemas.openxmlformats.org/officeDocument/2006/relationships/image" Target="../media/image40.png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32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3" Type="http://schemas.openxmlformats.org/officeDocument/2006/relationships/image" Target="../media/image3.jpeg"/><Relationship Id="rId7" Type="http://schemas.openxmlformats.org/officeDocument/2006/relationships/image" Target="../media/image53.tiff"/><Relationship Id="rId12" Type="http://schemas.openxmlformats.org/officeDocument/2006/relationships/image" Target="../media/image59.png"/><Relationship Id="rId17" Type="http://schemas.openxmlformats.org/officeDocument/2006/relationships/image" Target="../media/image64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8.svg"/><Relationship Id="rId5" Type="http://schemas.openxmlformats.org/officeDocument/2006/relationships/image" Target="../media/image53.png"/><Relationship Id="rId15" Type="http://schemas.openxmlformats.org/officeDocument/2006/relationships/image" Target="../media/image62.sv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svg"/><Relationship Id="rId1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0.png"/><Relationship Id="rId9" Type="http://schemas.openxmlformats.org/officeDocument/2006/relationships/image" Target="../media/image53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3.jpeg"/><Relationship Id="rId7" Type="http://schemas.openxmlformats.org/officeDocument/2006/relationships/image" Target="../media/image170.png"/><Relationship Id="rId12" Type="http://schemas.openxmlformats.org/officeDocument/2006/relationships/image" Target="../media/image2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250.png"/><Relationship Id="rId5" Type="http://schemas.openxmlformats.org/officeDocument/2006/relationships/image" Target="../media/image200.png"/><Relationship Id="rId10" Type="http://schemas.openxmlformats.org/officeDocument/2006/relationships/image" Target="../media/image220.png"/><Relationship Id="rId4" Type="http://schemas.openxmlformats.org/officeDocument/2006/relationships/image" Target="../media/image190.png"/><Relationship Id="rId9" Type="http://schemas.openxmlformats.org/officeDocument/2006/relationships/image" Target="../media/image1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3.jpe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200.png"/><Relationship Id="rId4" Type="http://schemas.openxmlformats.org/officeDocument/2006/relationships/image" Target="../media/image190.png"/><Relationship Id="rId9" Type="http://schemas.openxmlformats.org/officeDocument/2006/relationships/image" Target="../media/image2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70.png"/><Relationship Id="rId7" Type="http://schemas.openxmlformats.org/officeDocument/2006/relationships/image" Target="../media/image68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Q_teIUb3tE?feature=oembed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3" Type="http://schemas.openxmlformats.org/officeDocument/2006/relationships/image" Target="../media/image7.png"/><Relationship Id="rId21" Type="http://schemas.openxmlformats.org/officeDocument/2006/relationships/image" Target="../media/image31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" Type="http://schemas.openxmlformats.org/officeDocument/2006/relationships/image" Target="../media/image13.gif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23" Type="http://schemas.openxmlformats.org/officeDocument/2006/relationships/image" Target="../media/image33.svg"/><Relationship Id="rId10" Type="http://schemas.openxmlformats.org/officeDocument/2006/relationships/image" Target="../media/image20.png"/><Relationship Id="rId19" Type="http://schemas.openxmlformats.org/officeDocument/2006/relationships/image" Target="../media/image29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sv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11" Type="http://schemas.openxmlformats.org/officeDocument/2006/relationships/image" Target="../media/image44.svg"/><Relationship Id="rId5" Type="http://schemas.openxmlformats.org/officeDocument/2006/relationships/image" Target="../media/image38.png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4" Type="http://schemas.openxmlformats.org/officeDocument/2006/relationships/image" Target="../media/image37.svg"/><Relationship Id="rId9" Type="http://schemas.openxmlformats.org/officeDocument/2006/relationships/image" Target="../media/image42.svg"/><Relationship Id="rId1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D9669-36B0-A144-9D74-1B55B51B7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comments/questions/jokes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EE912E-A221-5C4C-AF84-6795949916F7}"/>
              </a:ext>
            </a:extLst>
          </p:cNvPr>
          <p:cNvSpPr txBox="1"/>
          <p:nvPr/>
        </p:nvSpPr>
        <p:spPr>
          <a:xfrm>
            <a:off x="185352" y="746763"/>
            <a:ext cx="1152885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66E9FB-7B2A-3173-0EB5-B8A13BC9A50B}"/>
              </a:ext>
            </a:extLst>
          </p:cNvPr>
          <p:cNvSpPr txBox="1"/>
          <p:nvPr/>
        </p:nvSpPr>
        <p:spPr>
          <a:xfrm>
            <a:off x="970844" y="1203677"/>
            <a:ext cx="10250308" cy="37240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Did you do anything exciting during summer so far?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cs typeface="Calibri" panose="020F0502020204030204"/>
              </a:rPr>
              <a:t>Started teaching PHYS 214</a:t>
            </a:r>
            <a:endParaRPr lang="en-US" sz="2400" dirty="0"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cs typeface="Calibri" panose="020F0502020204030204"/>
            </a:endParaRPr>
          </a:p>
          <a:p>
            <a:r>
              <a:rPr lang="en-US" sz="2400" dirty="0">
                <a:cs typeface="Calibri" panose="020F0502020204030204"/>
              </a:rPr>
              <a:t>From last semester: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Why don't we normally detect destructive interference in everyday life?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  <a:ea typeface="+mn-lt"/>
                <a:cs typeface="+mn-lt"/>
              </a:rPr>
              <a:t>Most of the time, separated wave sources are not </a:t>
            </a:r>
            <a:r>
              <a:rPr lang="en-US" sz="2000" i="1" dirty="0">
                <a:solidFill>
                  <a:srgbClr val="FF0000"/>
                </a:solidFill>
                <a:ea typeface="+mn-lt"/>
                <a:cs typeface="+mn-lt"/>
              </a:rPr>
              <a:t>coherent</a:t>
            </a:r>
            <a:r>
              <a:rPr lang="en-US" sz="2000" dirty="0">
                <a:solidFill>
                  <a:srgbClr val="FF0000"/>
                </a:solidFill>
                <a:ea typeface="+mn-lt"/>
                <a:cs typeface="+mn-lt"/>
              </a:rPr>
              <a:t>, so no interference.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Calculating frequency? It's so easy it Hertz</a:t>
            </a:r>
            <a:endParaRPr lang="en-US" sz="2400">
              <a:solidFill>
                <a:srgbClr val="FF0000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5341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F75AC-5D4C-121A-C92D-2143DE7E5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n w="12700">
                  <a:solidFill>
                    <a:prstClr val="black"/>
                  </a:solidFill>
                </a:ln>
                <a:cs typeface="Calibri"/>
              </a:rPr>
              <a:t>two-source interference solution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608965D-C985-4385-F6F3-B35F538F5F0D}"/>
              </a:ext>
            </a:extLst>
          </p:cNvPr>
          <p:cNvGrpSpPr/>
          <p:nvPr/>
        </p:nvGrpSpPr>
        <p:grpSpPr>
          <a:xfrm>
            <a:off x="745068" y="1318331"/>
            <a:ext cx="10490198" cy="2685486"/>
            <a:chOff x="660401" y="1635831"/>
            <a:chExt cx="10490198" cy="2685486"/>
          </a:xfrm>
        </p:grpSpPr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A3338C74-795C-884F-E97E-BA3196B62E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560" t="-693" r="-2773" b="35702"/>
            <a:stretch/>
          </p:blipFill>
          <p:spPr>
            <a:xfrm>
              <a:off x="660401" y="1676399"/>
              <a:ext cx="4245973" cy="2644918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D3E31DE-33B3-A84E-BE0E-0FFCCEB4C08A}"/>
                </a:ext>
              </a:extLst>
            </p:cNvPr>
            <p:cNvCxnSpPr>
              <a:cxnSpLocks/>
            </p:cNvCxnSpPr>
            <p:nvPr/>
          </p:nvCxnSpPr>
          <p:spPr>
            <a:xfrm>
              <a:off x="1715911" y="2908299"/>
              <a:ext cx="1662286" cy="24412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AF20E37-05B8-C4B3-D218-E1071ABDAE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62865" y="2238021"/>
              <a:ext cx="369713" cy="86501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13" name="Graphic 13">
              <a:extLst>
                <a:ext uri="{FF2B5EF4-FFF2-40B4-BE49-F238E27FC236}">
                  <a16:creationId xmlns:a16="http://schemas.microsoft.com/office/drawing/2014/main" id="{C0B6A473-78D9-2BEE-CF8E-702A97A47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71006" y="3122612"/>
              <a:ext cx="389819" cy="281163"/>
            </a:xfrm>
            <a:prstGeom prst="rect">
              <a:avLst/>
            </a:prstGeom>
          </p:spPr>
        </p:pic>
        <p:pic>
          <p:nvPicPr>
            <p:cNvPr id="14" name="Graphic 14">
              <a:extLst>
                <a:ext uri="{FF2B5EF4-FFF2-40B4-BE49-F238E27FC236}">
                  <a16:creationId xmlns:a16="http://schemas.microsoft.com/office/drawing/2014/main" id="{71D7B96B-AA03-18C1-E6A3-3DF837B8D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80895" y="2642834"/>
              <a:ext cx="389820" cy="274109"/>
            </a:xfrm>
            <a:prstGeom prst="rect">
              <a:avLst/>
            </a:prstGeom>
          </p:spPr>
        </p:pic>
        <p:pic>
          <p:nvPicPr>
            <p:cNvPr id="15" name="Graphic 15">
              <a:extLst>
                <a:ext uri="{FF2B5EF4-FFF2-40B4-BE49-F238E27FC236}">
                  <a16:creationId xmlns:a16="http://schemas.microsoft.com/office/drawing/2014/main" id="{14DDA419-CE4D-F083-755F-9CC09C2CE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768622" y="1635831"/>
              <a:ext cx="4810477" cy="397227"/>
            </a:xfrm>
            <a:prstGeom prst="rect">
              <a:avLst/>
            </a:prstGeom>
          </p:spPr>
        </p:pic>
        <p:pic>
          <p:nvPicPr>
            <p:cNvPr id="16" name="Graphic 16">
              <a:extLst>
                <a:ext uri="{FF2B5EF4-FFF2-40B4-BE49-F238E27FC236}">
                  <a16:creationId xmlns:a16="http://schemas.microsoft.com/office/drawing/2014/main" id="{8622C685-56A4-CD9D-5070-2B943AB1C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796844" y="2277886"/>
              <a:ext cx="4584700" cy="397227"/>
            </a:xfrm>
            <a:prstGeom prst="rect">
              <a:avLst/>
            </a:prstGeom>
          </p:spPr>
        </p:pic>
        <p:pic>
          <p:nvPicPr>
            <p:cNvPr id="17" name="Graphic 17">
              <a:extLst>
                <a:ext uri="{FF2B5EF4-FFF2-40B4-BE49-F238E27FC236}">
                  <a16:creationId xmlns:a16="http://schemas.microsoft.com/office/drawing/2014/main" id="{EF04A91A-5DB5-BA34-966D-4A48A308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794551" y="2868435"/>
              <a:ext cx="2239786" cy="33090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3AFDF66-98F0-C444-9ECF-334765CC1B71}"/>
                </a:ext>
              </a:extLst>
            </p:cNvPr>
            <p:cNvSpPr txBox="1"/>
            <p:nvPr/>
          </p:nvSpPr>
          <p:spPr>
            <a:xfrm>
              <a:off x="8407400" y="2826454"/>
              <a:ext cx="2743199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superposition principle</a:t>
              </a:r>
              <a:endParaRPr lang="en-US" dirty="0" err="1">
                <a:cs typeface="Calibri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B31A8DC-37C6-C0AA-BA39-8DBA62AEB1E0}"/>
              </a:ext>
            </a:extLst>
          </p:cNvPr>
          <p:cNvSpPr txBox="1"/>
          <p:nvPr/>
        </p:nvSpPr>
        <p:spPr>
          <a:xfrm>
            <a:off x="907346" y="5063067"/>
            <a:ext cx="3956754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>
                <a:cs typeface="Calibri"/>
              </a:rPr>
              <a:t>Draw and label the phasor diagram</a:t>
            </a:r>
          </a:p>
          <a:p>
            <a:pPr marL="342900" indent="-342900">
              <a:buAutoNum type="arabicPeriod"/>
            </a:pPr>
            <a:r>
              <a:rPr lang="en-US" sz="2000" dirty="0">
                <a:cs typeface="Calibri"/>
              </a:rPr>
              <a:t>Add the phasors like vectors</a:t>
            </a:r>
          </a:p>
          <a:p>
            <a:pPr marL="342900" indent="-342900">
              <a:buAutoNum type="arabicPeriod"/>
            </a:pPr>
            <a:r>
              <a:rPr lang="en-US" sz="2000" dirty="0">
                <a:cs typeface="Calibri"/>
              </a:rPr>
              <a:t>Find the length of the resultant</a:t>
            </a:r>
          </a:p>
          <a:p>
            <a:pPr marL="342900" indent="-342900">
              <a:buAutoNum type="arabicPeriod"/>
            </a:pPr>
            <a:r>
              <a:rPr lang="en-US" sz="2000" dirty="0">
                <a:cs typeface="Calibri"/>
              </a:rPr>
              <a:t>Take the square:</a:t>
            </a:r>
          </a:p>
          <a:p>
            <a:pPr marL="342900" indent="-342900">
              <a:buAutoNum type="arabicPeriod"/>
            </a:pPr>
            <a:endParaRPr lang="en-US" sz="2000" dirty="0"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ADD9F1-1824-ECFF-7440-6313C5E27472}"/>
              </a:ext>
            </a:extLst>
          </p:cNvPr>
          <p:cNvSpPr txBox="1"/>
          <p:nvPr/>
        </p:nvSpPr>
        <p:spPr>
          <a:xfrm>
            <a:off x="6093177" y="3129843"/>
            <a:ext cx="452825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From trig identities, </a:t>
            </a:r>
            <a:r>
              <a:rPr lang="en-US" i="1" dirty="0">
                <a:cs typeface="Calibri"/>
              </a:rPr>
              <a:t>if A</a:t>
            </a:r>
            <a:r>
              <a:rPr lang="en-US" i="1" baseline="-25000" dirty="0">
                <a:cs typeface="Calibri"/>
              </a:rPr>
              <a:t>1</a:t>
            </a:r>
            <a:r>
              <a:rPr lang="en-US" i="1" dirty="0">
                <a:cs typeface="Calibri"/>
              </a:rPr>
              <a:t> = A</a:t>
            </a:r>
            <a:r>
              <a:rPr lang="en-US" i="1" baseline="-25000" dirty="0">
                <a:cs typeface="Calibri"/>
              </a:rPr>
              <a:t>2</a:t>
            </a:r>
            <a:r>
              <a:rPr lang="en-US" dirty="0">
                <a:cs typeface="Calibri"/>
              </a:rPr>
              <a:t> we could show</a:t>
            </a:r>
          </a:p>
        </p:txBody>
      </p:sp>
      <p:pic>
        <p:nvPicPr>
          <p:cNvPr id="25" name="Graphic 25">
            <a:extLst>
              <a:ext uri="{FF2B5EF4-FFF2-40B4-BE49-F238E27FC236}">
                <a16:creationId xmlns:a16="http://schemas.microsoft.com/office/drawing/2014/main" id="{90FB8501-4A15-CE11-CEF6-4E2D2BE476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535792" y="3619162"/>
            <a:ext cx="5332582" cy="438121"/>
          </a:xfrm>
          <a:prstGeom prst="rect">
            <a:avLst/>
          </a:prstGeom>
        </p:spPr>
      </p:pic>
      <p:sp>
        <p:nvSpPr>
          <p:cNvPr id="29" name="Left Brace 28">
            <a:extLst>
              <a:ext uri="{FF2B5EF4-FFF2-40B4-BE49-F238E27FC236}">
                <a16:creationId xmlns:a16="http://schemas.microsoft.com/office/drawing/2014/main" id="{35D1DC4F-18BE-E3B0-5443-C11AE3EBD174}"/>
              </a:ext>
            </a:extLst>
          </p:cNvPr>
          <p:cNvSpPr/>
          <p:nvPr/>
        </p:nvSpPr>
        <p:spPr>
          <a:xfrm rot="-5400000">
            <a:off x="6868470" y="3081163"/>
            <a:ext cx="338665" cy="2363609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262BB2-8184-C10F-6D65-7E47CF16E16C}"/>
              </a:ext>
            </a:extLst>
          </p:cNvPr>
          <p:cNvSpPr txBox="1"/>
          <p:nvPr/>
        </p:nvSpPr>
        <p:spPr>
          <a:xfrm>
            <a:off x="5862108" y="442983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amplitude at observer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A541D0-C895-4AB8-DBA5-B42A37495BEB}"/>
              </a:ext>
            </a:extLst>
          </p:cNvPr>
          <p:cNvSpPr txBox="1"/>
          <p:nvPr/>
        </p:nvSpPr>
        <p:spPr>
          <a:xfrm>
            <a:off x="8897761" y="443159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Oscillating part</a:t>
            </a:r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DA62F30F-2600-3904-35FE-6BEC4A33E41B}"/>
              </a:ext>
            </a:extLst>
          </p:cNvPr>
          <p:cNvSpPr/>
          <p:nvPr/>
        </p:nvSpPr>
        <p:spPr>
          <a:xfrm rot="-5400000">
            <a:off x="9387303" y="3031774"/>
            <a:ext cx="409221" cy="2547053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33F26E-8E0D-2E25-0844-304ECEC5FD7A}"/>
              </a:ext>
            </a:extLst>
          </p:cNvPr>
          <p:cNvSpPr txBox="1"/>
          <p:nvPr/>
        </p:nvSpPr>
        <p:spPr>
          <a:xfrm>
            <a:off x="6423025" y="5618691"/>
            <a:ext cx="457764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Intensity is proportional to (that)</a:t>
            </a:r>
            <a:r>
              <a:rPr lang="en-US" sz="2400" baseline="30000" dirty="0"/>
              <a:t>2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7FA74E2-84E8-50A0-945D-01AAD49B78C6}"/>
              </a:ext>
            </a:extLst>
          </p:cNvPr>
          <p:cNvCxnSpPr/>
          <p:nvPr/>
        </p:nvCxnSpPr>
        <p:spPr>
          <a:xfrm flipH="1" flipV="1">
            <a:off x="7174088" y="4782255"/>
            <a:ext cx="3015546" cy="9412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B9B7B88-ED12-6BB8-D0E1-83AAFD7F2D67}"/>
              </a:ext>
            </a:extLst>
          </p:cNvPr>
          <p:cNvSpPr txBox="1"/>
          <p:nvPr/>
        </p:nvSpPr>
        <p:spPr>
          <a:xfrm>
            <a:off x="5987345" y="3786010"/>
            <a:ext cx="2743199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dirty="0"/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281246-2B54-A965-8ECB-D3C1F9D70CE2}"/>
              </a:ext>
            </a:extLst>
          </p:cNvPr>
          <p:cNvSpPr txBox="1"/>
          <p:nvPr/>
        </p:nvSpPr>
        <p:spPr>
          <a:xfrm>
            <a:off x="909108" y="4394552"/>
            <a:ext cx="375919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If A</a:t>
            </a:r>
            <a:r>
              <a:rPr lang="en-US" baseline="-25000" dirty="0"/>
              <a:t>1</a:t>
            </a:r>
            <a:r>
              <a:rPr lang="en-US" dirty="0"/>
              <a:t> different from A</a:t>
            </a:r>
            <a:r>
              <a:rPr lang="en-US" baseline="-25000" dirty="0"/>
              <a:t>2</a:t>
            </a:r>
            <a:r>
              <a:rPr lang="en-US" dirty="0"/>
              <a:t>, the easiest way is with phasors.</a:t>
            </a:r>
          </a:p>
        </p:txBody>
      </p:sp>
      <p:pic>
        <p:nvPicPr>
          <p:cNvPr id="3" name="Graphic 3">
            <a:extLst>
              <a:ext uri="{FF2B5EF4-FFF2-40B4-BE49-F238E27FC236}">
                <a16:creationId xmlns:a16="http://schemas.microsoft.com/office/drawing/2014/main" id="{7E7EDCD8-7E8D-3D2E-D678-E03B12A31B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140914" y="6264934"/>
            <a:ext cx="928417" cy="59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96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 speakers emitting in phase with equal amplitudes</a:t>
            </a:r>
          </a:p>
        </p:txBody>
      </p:sp>
      <p:pic>
        <p:nvPicPr>
          <p:cNvPr id="3" name="Picture 2" descr="oseÂ® - SoundlinkÂ® Color Bluetooth Speaker II - Soft Black - F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1" y="1288459"/>
            <a:ext cx="940905" cy="98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oseÂ® - SoundlinkÂ® Color Bluetooth Speaker II - Soft Black - F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3443830"/>
            <a:ext cx="940905" cy="98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>
            <a:cxnSpLocks/>
            <a:stCxn id="3" idx="3"/>
          </p:cNvCxnSpPr>
          <p:nvPr/>
        </p:nvCxnSpPr>
        <p:spPr>
          <a:xfrm flipV="1">
            <a:off x="3093556" y="1503336"/>
            <a:ext cx="2393795" cy="27774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</p:cNvCxnSpPr>
          <p:nvPr/>
        </p:nvCxnSpPr>
        <p:spPr>
          <a:xfrm flipV="1">
            <a:off x="3093555" y="1503336"/>
            <a:ext cx="2393796" cy="243311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965162" y="2953144"/>
                <a:ext cx="6505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162" y="2953144"/>
                <a:ext cx="65058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639870" y="1658058"/>
                <a:ext cx="6505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870" y="1658058"/>
                <a:ext cx="65058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016532" y="1288458"/>
                <a:ext cx="3520644" cy="18493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charset="0"/>
                        </a:rPr>
                        <m:t>Acos</m:t>
                      </m:r>
                      <m:r>
                        <a:rPr lang="en-US" sz="2400" i="1">
                          <a:latin typeface="Cambria Math" charset="0"/>
                        </a:rPr>
                        <m:t>⁡(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charset="0"/>
                            </a:rPr>
                            <m:t>𝜆</m:t>
                          </m:r>
                        </m:den>
                      </m:f>
                      <m:r>
                        <a:rPr lang="en-US" sz="2400" i="1">
                          <a:latin typeface="Cambria Math" charset="0"/>
                        </a:rPr>
                        <m:t>−</m:t>
                      </m:r>
                      <m:r>
                        <a:rPr lang="en-US" sz="2400" i="1">
                          <a:latin typeface="Cambria Math" charset="0"/>
                        </a:rPr>
                        <m:t>𝜔</m:t>
                      </m:r>
                      <m:r>
                        <a:rPr lang="en-US" sz="2400" i="1">
                          <a:latin typeface="Cambria Math" charset="0"/>
                        </a:rPr>
                        <m:t>𝑡</m:t>
                      </m:r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charset="0"/>
                        </a:rPr>
                        <m:t>Acos</m:t>
                      </m:r>
                      <m:r>
                        <a:rPr lang="en-US" sz="2400" i="1">
                          <a:latin typeface="Cambria Math" charset="0"/>
                        </a:rPr>
                        <m:t>⁡(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charset="0"/>
                            </a:rPr>
                            <m:t>𝜆</m:t>
                          </m:r>
                        </m:den>
                      </m:f>
                      <m:r>
                        <a:rPr lang="en-US" sz="2400" i="1">
                          <a:latin typeface="Cambria Math" charset="0"/>
                        </a:rPr>
                        <m:t>−</m:t>
                      </m:r>
                      <m:r>
                        <a:rPr lang="en-US" sz="2400" i="1">
                          <a:latin typeface="Cambria Math" charset="0"/>
                        </a:rPr>
                        <m:t>𝜔</m:t>
                      </m:r>
                      <m:r>
                        <a:rPr lang="en-US" sz="2400" i="1">
                          <a:latin typeface="Cambria Math" charset="0"/>
                        </a:rPr>
                        <m:t>𝑡</m:t>
                      </m:r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6532" y="1288458"/>
                <a:ext cx="3520644" cy="18493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6F82775-981D-DF4F-90CE-3F1085ED2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2018" y="831729"/>
            <a:ext cx="1201782" cy="213650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D7B42FB-6F6F-D216-4428-0F8D0C98442B}"/>
              </a:ext>
            </a:extLst>
          </p:cNvPr>
          <p:cNvGrpSpPr/>
          <p:nvPr/>
        </p:nvGrpSpPr>
        <p:grpSpPr>
          <a:xfrm>
            <a:off x="3699928" y="3327107"/>
            <a:ext cx="6078300" cy="3250591"/>
            <a:chOff x="5024847" y="3004458"/>
            <a:chExt cx="6078300" cy="3250591"/>
          </a:xfrm>
        </p:grpSpPr>
        <p:sp>
          <p:nvSpPr>
            <p:cNvPr id="13" name="TextBox 12"/>
            <p:cNvSpPr txBox="1"/>
            <p:nvPr/>
          </p:nvSpPr>
          <p:spPr>
            <a:xfrm>
              <a:off x="5024847" y="3004458"/>
              <a:ext cx="6078300" cy="310854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800" dirty="0"/>
                <a:t>For what values of r</a:t>
              </a:r>
              <a:r>
                <a:rPr lang="en-US" sz="2800" baseline="-25000" dirty="0"/>
                <a:t>1</a:t>
              </a:r>
              <a:r>
                <a:rPr lang="en-US" sz="2800" dirty="0"/>
                <a:t>-r</a:t>
              </a:r>
              <a:r>
                <a:rPr lang="en-US" sz="2800" baseline="-25000" dirty="0"/>
                <a:t>2</a:t>
              </a:r>
              <a:r>
                <a:rPr lang="en-US" sz="2800" dirty="0"/>
                <a:t> will the waves interfere </a:t>
              </a:r>
              <a:r>
                <a:rPr lang="en-US" sz="2800" i="1" dirty="0"/>
                <a:t>destructively </a:t>
              </a:r>
              <a:r>
                <a:rPr lang="en-US" sz="2800" dirty="0"/>
                <a:t>at the observer?</a:t>
              </a:r>
            </a:p>
            <a:p>
              <a:endParaRPr lang="en-US" sz="2800" dirty="0">
                <a:cs typeface="Calibri"/>
              </a:endParaRPr>
            </a:p>
            <a:p>
              <a:endParaRPr lang="en-US" sz="2800" dirty="0">
                <a:cs typeface="Calibri"/>
              </a:endParaRPr>
            </a:p>
            <a:p>
              <a:r>
                <a:rPr lang="en-US" sz="2800" dirty="0">
                  <a:cs typeface="Calibri"/>
                </a:rPr>
                <a:t>A) r</a:t>
              </a:r>
              <a:r>
                <a:rPr lang="en-US" sz="2800" baseline="-25000" dirty="0">
                  <a:cs typeface="Calibri"/>
                </a:rPr>
                <a:t>1</a:t>
              </a:r>
              <a:r>
                <a:rPr lang="en-US" sz="2800" dirty="0">
                  <a:cs typeface="Calibri"/>
                </a:rPr>
                <a:t>-r</a:t>
              </a:r>
              <a:r>
                <a:rPr lang="en-US" sz="2800" baseline="-25000" dirty="0">
                  <a:cs typeface="Calibri"/>
                </a:rPr>
                <a:t>2</a:t>
              </a:r>
              <a:r>
                <a:rPr lang="en-US" sz="2800" dirty="0">
                  <a:cs typeface="Calibri"/>
                </a:rPr>
                <a:t> = 0,       ,           , ...</a:t>
              </a:r>
            </a:p>
            <a:p>
              <a:endParaRPr lang="en-US" sz="2800">
                <a:cs typeface="Calibri"/>
              </a:endParaRPr>
            </a:p>
            <a:p>
              <a:r>
                <a:rPr lang="en-US" sz="2800" dirty="0">
                  <a:cs typeface="Calibri"/>
                </a:rPr>
                <a:t>B) </a:t>
              </a:r>
              <a:r>
                <a:rPr lang="en-US" sz="2800" dirty="0">
                  <a:ea typeface="+mn-lt"/>
                  <a:cs typeface="+mn-lt"/>
                </a:rPr>
                <a:t>r</a:t>
              </a:r>
              <a:r>
                <a:rPr lang="en-US" sz="2800" baseline="-25000" dirty="0">
                  <a:ea typeface="+mn-lt"/>
                  <a:cs typeface="+mn-lt"/>
                </a:rPr>
                <a:t>1</a:t>
              </a:r>
              <a:r>
                <a:rPr lang="en-US" sz="2800" dirty="0">
                  <a:ea typeface="+mn-lt"/>
                  <a:cs typeface="+mn-lt"/>
                </a:rPr>
                <a:t>-r</a:t>
              </a:r>
              <a:r>
                <a:rPr lang="en-US" sz="2800" baseline="-25000" dirty="0">
                  <a:ea typeface="+mn-lt"/>
                  <a:cs typeface="+mn-lt"/>
                </a:rPr>
                <a:t>2</a:t>
              </a:r>
              <a:r>
                <a:rPr lang="en-US" sz="2800" dirty="0">
                  <a:ea typeface="+mn-lt"/>
                  <a:cs typeface="+mn-lt"/>
                </a:rPr>
                <a:t> = </a:t>
              </a:r>
              <a:endParaRPr lang="en-US" sz="2800" dirty="0">
                <a:cs typeface="Calibri"/>
              </a:endParaRPr>
            </a:p>
          </p:txBody>
        </p:sp>
        <p:pic>
          <p:nvPicPr>
            <p:cNvPr id="14" name="Graphic 14">
              <a:extLst>
                <a:ext uri="{FF2B5EF4-FFF2-40B4-BE49-F238E27FC236}">
                  <a16:creationId xmlns:a16="http://schemas.microsoft.com/office/drawing/2014/main" id="{2E780CA5-1561-9D09-1D49-770A0FC93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773261" y="4849898"/>
              <a:ext cx="492125" cy="267987"/>
            </a:xfrm>
            <a:prstGeom prst="rect">
              <a:avLst/>
            </a:prstGeom>
          </p:spPr>
        </p:pic>
        <p:pic>
          <p:nvPicPr>
            <p:cNvPr id="15" name="Graphic 15">
              <a:extLst>
                <a:ext uri="{FF2B5EF4-FFF2-40B4-BE49-F238E27FC236}">
                  <a16:creationId xmlns:a16="http://schemas.microsoft.com/office/drawing/2014/main" id="{C8CAC41F-7D9D-013C-0268-ED30BDA4B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437480" y="4836168"/>
              <a:ext cx="728877" cy="281716"/>
            </a:xfrm>
            <a:prstGeom prst="rect">
              <a:avLst/>
            </a:prstGeom>
          </p:spPr>
        </p:pic>
        <p:pic>
          <p:nvPicPr>
            <p:cNvPr id="16" name="Graphic 16">
              <a:extLst>
                <a:ext uri="{FF2B5EF4-FFF2-40B4-BE49-F238E27FC236}">
                  <a16:creationId xmlns:a16="http://schemas.microsoft.com/office/drawing/2014/main" id="{9D35F05E-D4DE-DB07-024C-563E63561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496221" y="5538787"/>
              <a:ext cx="2226963" cy="71626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3B16BD5-1D5C-DFD4-5A8B-9C2CB8C94357}"/>
              </a:ext>
            </a:extLst>
          </p:cNvPr>
          <p:cNvGrpSpPr/>
          <p:nvPr/>
        </p:nvGrpSpPr>
        <p:grpSpPr>
          <a:xfrm>
            <a:off x="7895967" y="5136290"/>
            <a:ext cx="3586463" cy="1201137"/>
            <a:chOff x="1504778" y="5527588"/>
            <a:chExt cx="3586463" cy="120113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CBA82E5-C895-9318-83F8-47559673A290}"/>
                </a:ext>
              </a:extLst>
            </p:cNvPr>
            <p:cNvSpPr txBox="1"/>
            <p:nvPr/>
          </p:nvSpPr>
          <p:spPr>
            <a:xfrm>
              <a:off x="1504778" y="5527588"/>
              <a:ext cx="2743199" cy="110799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cs typeface="Calibri"/>
                </a:rPr>
                <a:t>C) </a:t>
              </a:r>
              <a:r>
                <a:rPr lang="en-US" sz="2400" dirty="0">
                  <a:ea typeface="+mn-lt"/>
                  <a:cs typeface="+mn-lt"/>
                </a:rPr>
                <a:t>r</a:t>
              </a:r>
              <a:r>
                <a:rPr lang="en-US" sz="2400" baseline="-25000" dirty="0">
                  <a:ea typeface="+mn-lt"/>
                  <a:cs typeface="+mn-lt"/>
                </a:rPr>
                <a:t>1</a:t>
              </a:r>
              <a:r>
                <a:rPr lang="en-US" sz="2400" dirty="0">
                  <a:ea typeface="+mn-lt"/>
                  <a:cs typeface="+mn-lt"/>
                </a:rPr>
                <a:t>-r</a:t>
              </a:r>
              <a:r>
                <a:rPr lang="en-US" sz="2400" baseline="-25000" dirty="0">
                  <a:ea typeface="+mn-lt"/>
                  <a:cs typeface="+mn-lt"/>
                </a:rPr>
                <a:t>2</a:t>
              </a:r>
              <a:r>
                <a:rPr lang="en-US" sz="2400" dirty="0">
                  <a:ea typeface="+mn-lt"/>
                  <a:cs typeface="+mn-lt"/>
                </a:rPr>
                <a:t> =</a:t>
              </a:r>
              <a:endParaRPr lang="en-US" dirty="0"/>
            </a:p>
            <a:p>
              <a:endParaRPr lang="en-US" dirty="0">
                <a:ea typeface="+mn-lt"/>
                <a:cs typeface="+mn-lt"/>
              </a:endParaRPr>
            </a:p>
            <a:p>
              <a:r>
                <a:rPr lang="en-US" sz="2400" dirty="0">
                  <a:ea typeface="+mn-lt"/>
                  <a:cs typeface="+mn-lt"/>
                </a:rPr>
                <a:t>D) r</a:t>
              </a:r>
              <a:r>
                <a:rPr lang="en-US" sz="2400" baseline="-25000" dirty="0">
                  <a:ea typeface="+mn-lt"/>
                  <a:cs typeface="+mn-lt"/>
                </a:rPr>
                <a:t>1</a:t>
              </a:r>
              <a:r>
                <a:rPr lang="en-US" sz="2400" dirty="0">
                  <a:ea typeface="+mn-lt"/>
                  <a:cs typeface="+mn-lt"/>
                </a:rPr>
                <a:t>-r</a:t>
              </a:r>
              <a:r>
                <a:rPr lang="en-US" sz="2400" baseline="-25000" dirty="0">
                  <a:ea typeface="+mn-lt"/>
                  <a:cs typeface="+mn-lt"/>
                </a:rPr>
                <a:t>2</a:t>
              </a:r>
              <a:r>
                <a:rPr lang="en-US" sz="2400" dirty="0">
                  <a:ea typeface="+mn-lt"/>
                  <a:cs typeface="+mn-lt"/>
                </a:rPr>
                <a:t> =</a:t>
              </a:r>
              <a:endParaRPr lang="en-US" sz="2400" dirty="0">
                <a:cs typeface="Calibri"/>
              </a:endParaRPr>
            </a:p>
          </p:txBody>
        </p:sp>
        <p:pic>
          <p:nvPicPr>
            <p:cNvPr id="19" name="Graphic 19">
              <a:extLst>
                <a:ext uri="{FF2B5EF4-FFF2-40B4-BE49-F238E27FC236}">
                  <a16:creationId xmlns:a16="http://schemas.microsoft.com/office/drawing/2014/main" id="{087F4913-87AE-5061-9084-4CF0B3DF3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769029" y="5638800"/>
              <a:ext cx="2322212" cy="310292"/>
            </a:xfrm>
            <a:prstGeom prst="rect">
              <a:avLst/>
            </a:prstGeom>
          </p:spPr>
        </p:pic>
        <p:pic>
          <p:nvPicPr>
            <p:cNvPr id="20" name="Graphic 20">
              <a:extLst>
                <a:ext uri="{FF2B5EF4-FFF2-40B4-BE49-F238E27FC236}">
                  <a16:creationId xmlns:a16="http://schemas.microsoft.com/office/drawing/2014/main" id="{0CC9583F-59C9-38B2-5318-CEB62F0EE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708489" y="6046787"/>
              <a:ext cx="1873507" cy="681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2123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B3CAD-C055-6A40-A616-549075278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4A43A11-32FF-AA41-B468-5D73EF33BC66}"/>
                  </a:ext>
                </a:extLst>
              </p:cNvPr>
              <p:cNvSpPr txBox="1"/>
              <p:nvPr/>
            </p:nvSpPr>
            <p:spPr>
              <a:xfrm>
                <a:off x="451693" y="1134737"/>
                <a:ext cx="7061216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An observer is a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 respectively from two wave sources that emit in phase.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Which quantity alone would allow you to compute whether the waves interfere destructively or constructively?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a) The wavelength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b) The frequency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c) The amplitudes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/>
              </a:p>
              <a:p>
                <a:r>
                  <a:rPr lang="en-US" sz="2400" dirty="0"/>
                  <a:t>d)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b="1" dirty="0"/>
                  <a:t>and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e)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b="1" dirty="0"/>
                  <a:t>and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4A43A11-32FF-AA41-B468-5D73EF33B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693" y="1134737"/>
                <a:ext cx="7061216" cy="4524315"/>
              </a:xfrm>
              <a:prstGeom prst="rect">
                <a:avLst/>
              </a:prstGeom>
              <a:blipFill>
                <a:blip r:embed="rId3"/>
                <a:stretch>
                  <a:fillRect l="-1436" t="-840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6394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we change the phase offset?</a:t>
            </a:r>
          </a:p>
        </p:txBody>
      </p:sp>
      <p:pic>
        <p:nvPicPr>
          <p:cNvPr id="3" name="Picture 2" descr="oseÂ® - SoundlinkÂ® Color Bluetooth Speaker II - Soft Black - F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1" y="1288459"/>
            <a:ext cx="940905" cy="98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oseÂ® - SoundlinkÂ® Color Bluetooth Speaker II - Soft Black - F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3443830"/>
            <a:ext cx="940905" cy="98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>
            <a:cxnSpLocks/>
            <a:stCxn id="3" idx="3"/>
          </p:cNvCxnSpPr>
          <p:nvPr/>
        </p:nvCxnSpPr>
        <p:spPr>
          <a:xfrm flipV="1">
            <a:off x="3093556" y="1288459"/>
            <a:ext cx="2279799" cy="49262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</p:cNvCxnSpPr>
          <p:nvPr/>
        </p:nvCxnSpPr>
        <p:spPr>
          <a:xfrm flipV="1">
            <a:off x="3093555" y="1410346"/>
            <a:ext cx="2279800" cy="252610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876217" y="2921343"/>
                <a:ext cx="6505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217" y="2921343"/>
                <a:ext cx="65058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82872" y="1617518"/>
                <a:ext cx="6505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872" y="1617518"/>
                <a:ext cx="65058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453384" y="927876"/>
                <a:ext cx="4083793" cy="18493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charset="0"/>
                        </a:rPr>
                        <m:t>Acos</m:t>
                      </m:r>
                      <m:r>
                        <a:rPr lang="en-US" sz="2400" i="1">
                          <a:latin typeface="Cambria Math" charset="0"/>
                        </a:rPr>
                        <m:t>⁡(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charset="0"/>
                            </a:rPr>
                            <m:t>𝜆</m:t>
                          </m:r>
                        </m:den>
                      </m:f>
                      <m:r>
                        <a:rPr lang="en-US" sz="2400" i="1">
                          <a:latin typeface="Cambria Math" charset="0"/>
                        </a:rPr>
                        <m:t>−</m:t>
                      </m:r>
                      <m:r>
                        <a:rPr lang="en-US" sz="2400" i="1">
                          <a:latin typeface="Cambria Math" charset="0"/>
                        </a:rPr>
                        <m:t>𝜔</m:t>
                      </m:r>
                      <m:r>
                        <a:rPr lang="en-US" sz="2400" i="1">
                          <a:latin typeface="Cambria Math" charset="0"/>
                        </a:rPr>
                        <m:t>𝑡</m:t>
                      </m:r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charset="0"/>
                        </a:rPr>
                        <m:t>Acos</m:t>
                      </m:r>
                      <m:r>
                        <a:rPr lang="en-US" sz="2400" i="1">
                          <a:latin typeface="Cambria Math" charset="0"/>
                        </a:rPr>
                        <m:t>⁡(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charset="0"/>
                            </a:rPr>
                            <m:t>𝜆</m:t>
                          </m:r>
                        </m:den>
                      </m:f>
                      <m:r>
                        <a:rPr lang="en-US" sz="2400" i="1">
                          <a:latin typeface="Cambria Math" charset="0"/>
                        </a:rPr>
                        <m:t>−</m:t>
                      </m:r>
                      <m:r>
                        <a:rPr lang="en-US" sz="2400" i="1">
                          <a:latin typeface="Cambria Math" charset="0"/>
                        </a:rPr>
                        <m:t>𝜔</m:t>
                      </m:r>
                      <m:r>
                        <a:rPr lang="en-US" sz="2400" i="1">
                          <a:latin typeface="Cambria Math" charset="0"/>
                        </a:rPr>
                        <m:t>𝑡</m:t>
                      </m:r>
                      <m:r>
                        <a:rPr lang="en-US" sz="2400" i="1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3384" y="927876"/>
                <a:ext cx="4083793" cy="18493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685042" y="3075221"/>
                <a:ext cx="6092140" cy="3380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What’s the phase difference between these two waves at the listener’s position?</a:t>
                </a:r>
              </a:p>
              <a:p>
                <a:r>
                  <a:rPr lang="en-US" sz="2400" dirty="0"/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latin typeface="Cambria Math" charset="0"/>
                      </a:rPr>
                      <m:t>ϕ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b)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charset="0"/>
                      </a:rPr>
                      <m:t>2</m:t>
                    </m:r>
                    <m:r>
                      <a:rPr lang="en-US" sz="2400" i="1">
                        <a:latin typeface="Cambria Math" charset="0"/>
                      </a:rPr>
                      <m:t>𝜋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latin typeface="Cambria Math" charset="0"/>
                          </a:rPr>
                          <m:t>𝜆</m:t>
                        </m:r>
                      </m:den>
                    </m:f>
                  </m:oMath>
                </a14:m>
                <a:endParaRPr lang="en-US" sz="2400" dirty="0"/>
              </a:p>
              <a:p>
                <a:r>
                  <a:rPr lang="en-US" sz="2400" dirty="0"/>
                  <a:t>c)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charset="0"/>
                      </a:rPr>
                      <m:t>2</m:t>
                    </m:r>
                    <m:r>
                      <a:rPr lang="en-US" sz="2400" i="1">
                        <a:latin typeface="Cambria Math" charset="0"/>
                      </a:rPr>
                      <m:t>𝜋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latin typeface="Cambria Math" charset="0"/>
                          </a:rPr>
                          <m:t>𝜆</m:t>
                        </m:r>
                      </m:den>
                    </m:f>
                  </m:oMath>
                </a14:m>
                <a:endParaRPr lang="en-US" sz="2400" dirty="0"/>
              </a:p>
              <a:p>
                <a:r>
                  <a:rPr lang="en-US" sz="2400" dirty="0"/>
                  <a:t>d)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charset="0"/>
                      </a:rPr>
                      <m:t>2</m:t>
                    </m:r>
                    <m:r>
                      <a:rPr lang="en-US" sz="2400" i="1">
                        <a:latin typeface="Cambria Math" charset="0"/>
                      </a:rPr>
                      <m:t>𝜋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sz="2400" i="1">
                            <a:latin typeface="Cambria Math" charset="0"/>
                          </a:rPr>
                          <m:t>𝜆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𝜙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400" dirty="0"/>
              </a:p>
              <a:p>
                <a:r>
                  <a:rPr lang="en-US" sz="2400" dirty="0"/>
                  <a:t>e)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charset="0"/>
                      </a:rPr>
                      <m:t>2</m:t>
                    </m:r>
                    <m:r>
                      <a:rPr lang="en-US" sz="2400" i="1">
                        <a:latin typeface="Cambria Math" charset="0"/>
                      </a:rPr>
                      <m:t>𝜋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sz="2400" i="1">
                            <a:latin typeface="Cambria Math" charset="0"/>
                          </a:rPr>
                          <m:t>𝜆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𝜙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5042" y="3075221"/>
                <a:ext cx="6092140" cy="3380413"/>
              </a:xfrm>
              <a:prstGeom prst="rect">
                <a:avLst/>
              </a:prstGeom>
              <a:blipFill>
                <a:blip r:embed="rId8"/>
                <a:stretch>
                  <a:fillRect l="-1602" t="-1441" b="-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C7D4B70D-526F-164E-A8EF-923B3B7D0D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3356" y="855776"/>
            <a:ext cx="1201782" cy="21365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30C199-1D45-698A-552A-AA557970772E}"/>
              </a:ext>
            </a:extLst>
          </p:cNvPr>
          <p:cNvSpPr txBox="1"/>
          <p:nvPr/>
        </p:nvSpPr>
        <p:spPr>
          <a:xfrm>
            <a:off x="5204941" y="3962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61549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Combining phasors practice</a:t>
            </a:r>
          </a:p>
        </p:txBody>
      </p:sp>
      <p:pic>
        <p:nvPicPr>
          <p:cNvPr id="3" name="Picture 2" descr="oseÂ® - SoundlinkÂ® Color Bluetooth Speaker II - Soft Black - F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1" y="1288459"/>
            <a:ext cx="940905" cy="98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oseÂ® - SoundlinkÂ® Color Bluetooth Speaker II - Soft Black - F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2899081"/>
            <a:ext cx="940905" cy="98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093556" y="1781080"/>
            <a:ext cx="1961585" cy="74238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034460" y="3155577"/>
                <a:ext cx="6505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4460" y="3155577"/>
                <a:ext cx="65058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882319" y="1713901"/>
                <a:ext cx="6505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2319" y="1713901"/>
                <a:ext cx="65058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/>
          <p:cNvCxnSpPr/>
          <p:nvPr/>
        </p:nvCxnSpPr>
        <p:spPr>
          <a:xfrm flipV="1">
            <a:off x="3093554" y="2737755"/>
            <a:ext cx="2066398" cy="57286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4775710" y="2273699"/>
            <a:ext cx="768485" cy="7138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668326" y="1904367"/>
                <a:ext cx="14641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= 1/2 W/m</a:t>
                </a:r>
                <a:r>
                  <a:rPr lang="en-US" baseline="30000" dirty="0"/>
                  <a:t>2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8326" y="1904367"/>
                <a:ext cx="1464183" cy="369332"/>
              </a:xfrm>
              <a:prstGeom prst="rect">
                <a:avLst/>
              </a:prstGeom>
              <a:blipFill>
                <a:blip r:embed="rId6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766048" y="3009343"/>
                <a:ext cx="12627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= 8 W/m</a:t>
                </a:r>
                <a:r>
                  <a:rPr lang="en-US" baseline="30000" dirty="0"/>
                  <a:t>2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6048" y="3009343"/>
                <a:ext cx="1262718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98764" y="4302145"/>
                <a:ext cx="492564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Two speakers, different amplitudes. </a:t>
                </a:r>
              </a:p>
              <a:p>
                <a:r>
                  <a:rPr lang="en-US" sz="2400" dirty="0"/>
                  <a:t>Same distance,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charset="0"/>
                      </a:rPr>
                      <m:t>𝜋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phase difference at observer</a:t>
                </a:r>
                <a:r>
                  <a:rPr lang="en-US" sz="2400" dirty="0"/>
                  <a:t>.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What’s the phasor diagram?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64" y="4302145"/>
                <a:ext cx="4925643" cy="1938992"/>
              </a:xfrm>
              <a:prstGeom prst="rect">
                <a:avLst/>
              </a:prstGeom>
              <a:blipFill>
                <a:blip r:embed="rId8"/>
                <a:stretch>
                  <a:fillRect l="-1799" t="-1961" b="-6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0097279" y="141174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097279" y="286325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067561" y="406871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10071664" y="5305006"/>
            <a:ext cx="368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1488ED2-6BE3-124E-9BF9-484C79EEDCE3}"/>
              </a:ext>
            </a:extLst>
          </p:cNvPr>
          <p:cNvCxnSpPr/>
          <p:nvPr/>
        </p:nvCxnSpPr>
        <p:spPr>
          <a:xfrm>
            <a:off x="7131803" y="1722438"/>
            <a:ext cx="1596325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0D6640A-8073-A84D-A99B-C5F652E76F95}"/>
              </a:ext>
            </a:extLst>
          </p:cNvPr>
          <p:cNvCxnSpPr>
            <a:cxnSpLocks/>
          </p:cNvCxnSpPr>
          <p:nvPr/>
        </p:nvCxnSpPr>
        <p:spPr>
          <a:xfrm>
            <a:off x="8728128" y="1722438"/>
            <a:ext cx="958312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C3F3EAC-D95A-7B46-B2AE-E18212B4B5D7}"/>
              </a:ext>
            </a:extLst>
          </p:cNvPr>
          <p:cNvCxnSpPr/>
          <p:nvPr/>
        </p:nvCxnSpPr>
        <p:spPr>
          <a:xfrm>
            <a:off x="7097198" y="3062103"/>
            <a:ext cx="1596325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3B443CD-4329-1648-BD92-F474AC1E9237}"/>
              </a:ext>
            </a:extLst>
          </p:cNvPr>
          <p:cNvCxnSpPr>
            <a:cxnSpLocks/>
          </p:cNvCxnSpPr>
          <p:nvPr/>
        </p:nvCxnSpPr>
        <p:spPr>
          <a:xfrm flipH="1">
            <a:off x="8021930" y="2826598"/>
            <a:ext cx="671593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95ED788-2917-864A-B344-A97AC6D2AF1C}"/>
              </a:ext>
            </a:extLst>
          </p:cNvPr>
          <p:cNvCxnSpPr/>
          <p:nvPr/>
        </p:nvCxnSpPr>
        <p:spPr>
          <a:xfrm>
            <a:off x="7109620" y="4253378"/>
            <a:ext cx="1596325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8339460-6D18-6544-9DDC-FDED5883E38C}"/>
              </a:ext>
            </a:extLst>
          </p:cNvPr>
          <p:cNvCxnSpPr>
            <a:cxnSpLocks/>
          </p:cNvCxnSpPr>
          <p:nvPr/>
        </p:nvCxnSpPr>
        <p:spPr>
          <a:xfrm>
            <a:off x="8705945" y="4253378"/>
            <a:ext cx="958312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9597ABD-E503-814E-8071-A12E4F7BECD3}"/>
              </a:ext>
            </a:extLst>
          </p:cNvPr>
          <p:cNvCxnSpPr/>
          <p:nvPr/>
        </p:nvCxnSpPr>
        <p:spPr>
          <a:xfrm>
            <a:off x="7374610" y="5462241"/>
            <a:ext cx="1596325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A806E14-36B8-B14C-99FB-ADEBD714C8C1}"/>
              </a:ext>
            </a:extLst>
          </p:cNvPr>
          <p:cNvCxnSpPr>
            <a:cxnSpLocks/>
          </p:cNvCxnSpPr>
          <p:nvPr/>
        </p:nvCxnSpPr>
        <p:spPr>
          <a:xfrm flipH="1">
            <a:off x="8299342" y="5226736"/>
            <a:ext cx="671593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1D35C20-FBF7-5948-B891-A9A9A7625D55}"/>
              </a:ext>
            </a:extLst>
          </p:cNvPr>
          <p:cNvSpPr txBox="1"/>
          <p:nvPr/>
        </p:nvSpPr>
        <p:spPr>
          <a:xfrm>
            <a:off x="7754848" y="12983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08E0D2-97E9-164E-A6E0-ACAF3711277E}"/>
              </a:ext>
            </a:extLst>
          </p:cNvPr>
          <p:cNvSpPr txBox="1"/>
          <p:nvPr/>
        </p:nvSpPr>
        <p:spPr>
          <a:xfrm>
            <a:off x="8989348" y="12692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6BCCF9-F082-1A4F-8DAC-09136C0D41FE}"/>
              </a:ext>
            </a:extLst>
          </p:cNvPr>
          <p:cNvSpPr txBox="1"/>
          <p:nvPr/>
        </p:nvSpPr>
        <p:spPr>
          <a:xfrm>
            <a:off x="7578353" y="306350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59C773-1B30-EB40-BA6E-8A439D49855D}"/>
              </a:ext>
            </a:extLst>
          </p:cNvPr>
          <p:cNvSpPr txBox="1"/>
          <p:nvPr/>
        </p:nvSpPr>
        <p:spPr>
          <a:xfrm>
            <a:off x="8239435" y="237461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9C76A97-C979-8640-AF3A-F8D4E986D9E1}"/>
                  </a:ext>
                </a:extLst>
              </p:cNvPr>
              <p:cNvSpPr txBox="1"/>
              <p:nvPr/>
            </p:nvSpPr>
            <p:spPr>
              <a:xfrm>
                <a:off x="7630370" y="4254778"/>
                <a:ext cx="645626" cy="40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2</m:t>
                      </m:r>
                      <m:rad>
                        <m:radPr>
                          <m:degHide m:val="on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9C76A97-C979-8640-AF3A-F8D4E986D9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0370" y="4254778"/>
                <a:ext cx="645626" cy="4019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AE50FD8-C815-814F-B9EF-30DE78817227}"/>
                  </a:ext>
                </a:extLst>
              </p:cNvPr>
              <p:cNvSpPr txBox="1"/>
              <p:nvPr/>
            </p:nvSpPr>
            <p:spPr>
              <a:xfrm>
                <a:off x="7575910" y="5625616"/>
                <a:ext cx="645626" cy="40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2</m:t>
                      </m:r>
                      <m:rad>
                        <m:radPr>
                          <m:degHide m:val="on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AE50FD8-C815-814F-B9EF-30DE78817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5910" y="5625616"/>
                <a:ext cx="645626" cy="4019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DF4491-B86A-6848-9710-0EF1992CF472}"/>
                  </a:ext>
                </a:extLst>
              </p:cNvPr>
              <p:cNvSpPr txBox="1"/>
              <p:nvPr/>
            </p:nvSpPr>
            <p:spPr>
              <a:xfrm>
                <a:off x="8390278" y="4793267"/>
                <a:ext cx="779316" cy="427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DF4491-B86A-6848-9710-0EF1992CF4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278" y="4793267"/>
                <a:ext cx="779316" cy="427746"/>
              </a:xfrm>
              <a:prstGeom prst="rect">
                <a:avLst/>
              </a:prstGeom>
              <a:blipFill>
                <a:blip r:embed="rId11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6E6E3E6-08D9-BD47-B630-EFE8073B044E}"/>
                  </a:ext>
                </a:extLst>
              </p:cNvPr>
              <p:cNvSpPr txBox="1"/>
              <p:nvPr/>
            </p:nvSpPr>
            <p:spPr>
              <a:xfrm>
                <a:off x="8715212" y="3780125"/>
                <a:ext cx="779316" cy="427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6E6E3E6-08D9-BD47-B630-EFE8073B0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5212" y="3780125"/>
                <a:ext cx="779316" cy="427746"/>
              </a:xfrm>
              <a:prstGeom prst="rect">
                <a:avLst/>
              </a:prstGeom>
              <a:blipFill>
                <a:blip r:embed="rId12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9B59509-EC61-6D16-D943-99C1123D604C}"/>
              </a:ext>
            </a:extLst>
          </p:cNvPr>
          <p:cNvSpPr txBox="1"/>
          <p:nvPr/>
        </p:nvSpPr>
        <p:spPr>
          <a:xfrm>
            <a:off x="2188605" y="4118146"/>
            <a:ext cx="29844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harmonic waves, same frequency, coherent,</a:t>
            </a:r>
            <a:endParaRPr lang="en-US" sz="1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7714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Combining phasors practice</a:t>
            </a:r>
          </a:p>
        </p:txBody>
      </p:sp>
      <p:pic>
        <p:nvPicPr>
          <p:cNvPr id="3" name="Picture 2" descr="oseÂ® - SoundlinkÂ® Color Bluetooth Speaker II - Soft Black - F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1" y="1288459"/>
            <a:ext cx="940905" cy="98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oseÂ® - SoundlinkÂ® Color Bluetooth Speaker II - Soft Black - F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2899081"/>
            <a:ext cx="940905" cy="98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093556" y="1781080"/>
            <a:ext cx="1961585" cy="74238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034460" y="3155577"/>
                <a:ext cx="6505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4460" y="3155577"/>
                <a:ext cx="65058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882319" y="1713901"/>
                <a:ext cx="6505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2319" y="1713901"/>
                <a:ext cx="65058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/>
          <p:cNvCxnSpPr/>
          <p:nvPr/>
        </p:nvCxnSpPr>
        <p:spPr>
          <a:xfrm flipV="1">
            <a:off x="3093554" y="2737755"/>
            <a:ext cx="2066398" cy="57286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4775710" y="2273699"/>
            <a:ext cx="768485" cy="7138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668327" y="1904367"/>
                <a:ext cx="14641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= 1/2 W/m</a:t>
                </a:r>
                <a:r>
                  <a:rPr lang="en-US" baseline="30000" dirty="0"/>
                  <a:t>2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8327" y="1904367"/>
                <a:ext cx="1464183" cy="369332"/>
              </a:xfrm>
              <a:prstGeom prst="rect">
                <a:avLst/>
              </a:prstGeom>
              <a:blipFill>
                <a:blip r:embed="rId6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766048" y="3009343"/>
                <a:ext cx="12627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= 8 W/m</a:t>
                </a:r>
                <a:r>
                  <a:rPr lang="en-US" baseline="30000" dirty="0"/>
                  <a:t>2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6048" y="3009343"/>
                <a:ext cx="1262718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300280" y="1070926"/>
                <a:ext cx="5053519" cy="1569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Two speakers, different amplitudes. </a:t>
                </a:r>
              </a:p>
              <a:p>
                <a:r>
                  <a:rPr lang="en-US" dirty="0"/>
                  <a:t>Same distance,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𝜋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phase difference at observer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Which phasor diagram corresponds to this situation? 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280" y="1070926"/>
                <a:ext cx="5053519" cy="1569148"/>
              </a:xfrm>
              <a:prstGeom prst="rect">
                <a:avLst/>
              </a:prstGeom>
              <a:blipFill>
                <a:blip r:embed="rId8"/>
                <a:stretch>
                  <a:fillRect l="-752" t="-1613"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9627140" y="3009343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27140" y="446085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73997" y="591236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284CE75-3253-6149-8491-F86E78189913}"/>
              </a:ext>
            </a:extLst>
          </p:cNvPr>
          <p:cNvCxnSpPr>
            <a:cxnSpLocks/>
          </p:cNvCxnSpPr>
          <p:nvPr/>
        </p:nvCxnSpPr>
        <p:spPr>
          <a:xfrm>
            <a:off x="6852834" y="3155577"/>
            <a:ext cx="1596325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0D2EA9F-EF2B-4D42-8AF4-D131628B9327}"/>
              </a:ext>
            </a:extLst>
          </p:cNvPr>
          <p:cNvCxnSpPr>
            <a:cxnSpLocks/>
          </p:cNvCxnSpPr>
          <p:nvPr/>
        </p:nvCxnSpPr>
        <p:spPr>
          <a:xfrm flipV="1">
            <a:off x="8449159" y="2523467"/>
            <a:ext cx="772333" cy="63211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11984C7-8D91-1A4B-B553-3F7B37F51516}"/>
              </a:ext>
            </a:extLst>
          </p:cNvPr>
          <p:cNvCxnSpPr>
            <a:cxnSpLocks/>
          </p:cNvCxnSpPr>
          <p:nvPr/>
        </p:nvCxnSpPr>
        <p:spPr>
          <a:xfrm>
            <a:off x="7036231" y="4607817"/>
            <a:ext cx="1596325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56F9D44-7051-C345-8DE4-C30CB70962CB}"/>
              </a:ext>
            </a:extLst>
          </p:cNvPr>
          <p:cNvCxnSpPr>
            <a:cxnSpLocks/>
          </p:cNvCxnSpPr>
          <p:nvPr/>
        </p:nvCxnSpPr>
        <p:spPr>
          <a:xfrm flipV="1">
            <a:off x="8632556" y="3702424"/>
            <a:ext cx="0" cy="90539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2170D22-DC2C-5847-9B8F-7C4381446127}"/>
              </a:ext>
            </a:extLst>
          </p:cNvPr>
          <p:cNvCxnSpPr>
            <a:cxnSpLocks/>
          </p:cNvCxnSpPr>
          <p:nvPr/>
        </p:nvCxnSpPr>
        <p:spPr>
          <a:xfrm>
            <a:off x="7089374" y="6135493"/>
            <a:ext cx="1596325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EB2EDB5-431A-A045-95E7-B521939D1FC5}"/>
              </a:ext>
            </a:extLst>
          </p:cNvPr>
          <p:cNvCxnSpPr>
            <a:cxnSpLocks/>
          </p:cNvCxnSpPr>
          <p:nvPr/>
        </p:nvCxnSpPr>
        <p:spPr>
          <a:xfrm flipH="1" flipV="1">
            <a:off x="8167607" y="5470902"/>
            <a:ext cx="518094" cy="66459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637326D-9630-C64A-BF7F-56036A7F4C5C}"/>
                  </a:ext>
                </a:extLst>
              </p:cNvPr>
              <p:cNvSpPr/>
              <p:nvPr/>
            </p:nvSpPr>
            <p:spPr>
              <a:xfrm>
                <a:off x="686966" y="4663118"/>
                <a:ext cx="4472986" cy="18493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charset="0"/>
                        </a:rPr>
                        <m:t>Acos</m:t>
                      </m:r>
                      <m:r>
                        <a:rPr lang="en-US" sz="2400" i="1">
                          <a:latin typeface="Cambria Math" charset="0"/>
                        </a:rPr>
                        <m:t>⁡(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charset="0"/>
                            </a:rPr>
                            <m:t>𝜆</m:t>
                          </m:r>
                        </m:den>
                      </m:f>
                      <m:r>
                        <a:rPr lang="en-US" sz="2400" i="1">
                          <a:latin typeface="Cambria Math" charset="0"/>
                        </a:rPr>
                        <m:t>−</m:t>
                      </m:r>
                      <m:r>
                        <a:rPr lang="en-US" sz="2400" i="1">
                          <a:latin typeface="Cambria Math" charset="0"/>
                        </a:rPr>
                        <m:t>𝜔</m:t>
                      </m:r>
                      <m:r>
                        <a:rPr lang="en-US" sz="2400" i="1">
                          <a:latin typeface="Cambria Math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charset="0"/>
                        </a:rPr>
                        <m:t>Acos</m:t>
                      </m:r>
                      <m:r>
                        <a:rPr lang="en-US" sz="2400" i="1">
                          <a:latin typeface="Cambria Math" charset="0"/>
                        </a:rPr>
                        <m:t>⁡(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charset="0"/>
                            </a:rPr>
                            <m:t>𝜆</m:t>
                          </m:r>
                        </m:den>
                      </m:f>
                      <m:r>
                        <a:rPr lang="en-US" sz="2400" i="1">
                          <a:latin typeface="Cambria Math" charset="0"/>
                        </a:rPr>
                        <m:t>−</m:t>
                      </m:r>
                      <m:r>
                        <a:rPr lang="en-US" sz="2400" i="1">
                          <a:latin typeface="Cambria Math" charset="0"/>
                        </a:rPr>
                        <m:t>𝜔</m:t>
                      </m:r>
                      <m:r>
                        <a:rPr lang="en-US" sz="2400" i="1">
                          <a:latin typeface="Cambria Math" charset="0"/>
                        </a:rPr>
                        <m:t>𝑡</m:t>
                      </m:r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637326D-9630-C64A-BF7F-56036A7F4C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966" y="4663118"/>
                <a:ext cx="4472986" cy="18493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B434246-3D05-BCB4-27C8-8F7AF37F7846}"/>
              </a:ext>
            </a:extLst>
          </p:cNvPr>
          <p:cNvSpPr txBox="1"/>
          <p:nvPr/>
        </p:nvSpPr>
        <p:spPr>
          <a:xfrm>
            <a:off x="7535305" y="797096"/>
            <a:ext cx="30606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harmonic waves, same frequency, coherent,</a:t>
            </a:r>
            <a:endParaRPr lang="en-US" sz="1200" dirty="0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6B98C8-ED86-5C64-6AAB-449D19F242C1}"/>
              </a:ext>
            </a:extLst>
          </p:cNvPr>
          <p:cNvSpPr txBox="1"/>
          <p:nvPr/>
        </p:nvSpPr>
        <p:spPr>
          <a:xfrm>
            <a:off x="1943100" y="50800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E3F7CC-FDC0-8D1D-976E-797807E11252}"/>
              </a:ext>
            </a:extLst>
          </p:cNvPr>
          <p:cNvSpPr txBox="1"/>
          <p:nvPr/>
        </p:nvSpPr>
        <p:spPr>
          <a:xfrm>
            <a:off x="2232025" y="577532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56945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Combining amplitudes practice</a:t>
            </a:r>
          </a:p>
        </p:txBody>
      </p:sp>
      <p:pic>
        <p:nvPicPr>
          <p:cNvPr id="3" name="Picture 2" descr="oseÂ® - SoundlinkÂ® Color Bluetooth Speaker II - Soft Black - F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1" y="1288459"/>
            <a:ext cx="940905" cy="98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oseÂ® - SoundlinkÂ® Color Bluetooth Speaker II - Soft Black - F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2899081"/>
            <a:ext cx="940905" cy="98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093556" y="1781080"/>
            <a:ext cx="1961585" cy="74238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034460" y="3155577"/>
                <a:ext cx="6505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4460" y="3155577"/>
                <a:ext cx="65058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882319" y="1713901"/>
                <a:ext cx="6505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2319" y="1713901"/>
                <a:ext cx="65058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/>
          <p:cNvCxnSpPr/>
          <p:nvPr/>
        </p:nvCxnSpPr>
        <p:spPr>
          <a:xfrm flipV="1">
            <a:off x="3093554" y="2737755"/>
            <a:ext cx="2066398" cy="57286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4775710" y="2273699"/>
            <a:ext cx="768485" cy="7138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668326" y="1904367"/>
                <a:ext cx="14641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= 1/2 W/m</a:t>
                </a:r>
                <a:r>
                  <a:rPr lang="en-US" baseline="30000" dirty="0"/>
                  <a:t>2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8326" y="1904367"/>
                <a:ext cx="1464183" cy="369332"/>
              </a:xfrm>
              <a:prstGeom prst="rect">
                <a:avLst/>
              </a:prstGeom>
              <a:blipFill>
                <a:blip r:embed="rId6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766048" y="3009343"/>
                <a:ext cx="12627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= 2 W/m</a:t>
                </a:r>
                <a:r>
                  <a:rPr lang="en-US" baseline="30000" dirty="0"/>
                  <a:t>2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6048" y="3009343"/>
                <a:ext cx="1262718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6300280" y="1070926"/>
            <a:ext cx="5493929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 dirty="0"/>
          </a:p>
          <a:p>
            <a:r>
              <a:rPr lang="en-US" sz="2400" dirty="0"/>
              <a:t>Two speakers, different amplitudes. </a:t>
            </a:r>
          </a:p>
          <a:p>
            <a:r>
              <a:rPr lang="en-US" sz="2400" dirty="0"/>
              <a:t>Same distance, </a:t>
            </a:r>
            <a:r>
              <a:rPr lang="en-US" sz="2400" dirty="0">
                <a:solidFill>
                  <a:srgbClr val="FF0000"/>
                </a:solidFill>
              </a:rPr>
              <a:t>same phase at the source (in phase)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What’s the intensity at the observer?</a:t>
            </a:r>
            <a:endParaRPr lang="en-US" sz="2400" dirty="0">
              <a:cs typeface="Calibri"/>
            </a:endParaRPr>
          </a:p>
          <a:p>
            <a:endParaRPr lang="en-US" sz="2400" dirty="0"/>
          </a:p>
          <a:p>
            <a:r>
              <a:rPr lang="en-US" sz="2400" dirty="0"/>
              <a:t>a) 0.5 W/m</a:t>
            </a:r>
            <a:r>
              <a:rPr lang="en-US" sz="2400" baseline="30000" dirty="0"/>
              <a:t>2</a:t>
            </a:r>
          </a:p>
          <a:p>
            <a:r>
              <a:rPr lang="en-US" sz="2400" dirty="0"/>
              <a:t>b) 2.5 W/m</a:t>
            </a:r>
            <a:r>
              <a:rPr lang="en-US" sz="2400" baseline="30000" dirty="0"/>
              <a:t>2</a:t>
            </a:r>
          </a:p>
          <a:p>
            <a:r>
              <a:rPr lang="en-US" sz="2400" dirty="0"/>
              <a:t>c) 3 W/m</a:t>
            </a:r>
            <a:r>
              <a:rPr lang="en-US" sz="2400" baseline="30000" dirty="0"/>
              <a:t>2</a:t>
            </a:r>
          </a:p>
          <a:p>
            <a:r>
              <a:rPr lang="en-US" sz="2400" dirty="0"/>
              <a:t>d) 4.5 W/m</a:t>
            </a:r>
            <a:r>
              <a:rPr lang="en-US" sz="2400" baseline="30000" dirty="0"/>
              <a:t>2</a:t>
            </a:r>
            <a:endParaRPr lang="en-US" sz="2400" dirty="0"/>
          </a:p>
          <a:p>
            <a:r>
              <a:rPr lang="en-US" sz="2400" dirty="0"/>
              <a:t>e) 9 W/m</a:t>
            </a:r>
            <a:r>
              <a:rPr lang="en-US" sz="2400" baseline="30000" dirty="0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A3F3C8-B3A0-F43B-4295-5C2B0FB83560}"/>
              </a:ext>
            </a:extLst>
          </p:cNvPr>
          <p:cNvSpPr txBox="1"/>
          <p:nvPr/>
        </p:nvSpPr>
        <p:spPr>
          <a:xfrm>
            <a:off x="7789305" y="1279696"/>
            <a:ext cx="30987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harmonic waves, same frequency, coherent,</a:t>
            </a:r>
            <a:endParaRPr lang="en-US" sz="1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0127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B09CD-9E51-3D41-84F8-65AF8A8BD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Intermediate 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57EC627-81FC-D64D-BA39-ADB7BDEFF8B4}"/>
                  </a:ext>
                </a:extLst>
              </p:cNvPr>
              <p:cNvSpPr txBox="1"/>
              <p:nvPr/>
            </p:nvSpPr>
            <p:spPr>
              <a:xfrm>
                <a:off x="588818" y="1366308"/>
                <a:ext cx="4448695" cy="4627101"/>
              </a:xfrm>
              <a:prstGeom prst="rect">
                <a:avLst/>
              </a:pr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If two waves are same amplitude and same wavelength: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𝐼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𝐴</m:t>
                          </m:r>
                        </m:e>
                        <m:sup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charset="0"/>
                                </a:rPr>
                                <m:t>𝜙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𝜙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𝜋𝛿</m:t>
                          </m:r>
                        </m:num>
                        <m:den>
                          <m:r>
                            <a:rPr lang="en-US" sz="2400" i="1">
                              <a:latin typeface="Cambria Math" charset="0"/>
                            </a:rPr>
                            <m:t>𝜆</m:t>
                          </m:r>
                        </m:den>
                      </m:f>
                      <m:r>
                        <a:rPr lang="en-US" sz="2400" i="1">
                          <a:latin typeface="Cambria Math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charset="0"/>
                        </a:rPr>
                        <m:t>Δ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Maxima at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𝜙</m:t>
                    </m:r>
                    <m:r>
                      <a:rPr lang="en-US" sz="2400" i="1">
                        <a:latin typeface="Cambria Math" charset="0"/>
                      </a:rPr>
                      <m:t>=2</m:t>
                    </m:r>
                    <m:r>
                      <a:rPr lang="en-US" sz="2400" i="1">
                        <a:latin typeface="Cambria Math" charset="0"/>
                      </a:rPr>
                      <m:t>𝜋</m:t>
                    </m:r>
                    <m:r>
                      <a:rPr lang="en-US" sz="2400" i="1">
                        <a:latin typeface="Cambria Math" charset="0"/>
                      </a:rPr>
                      <m:t>𝑚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Minima at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𝜙</m:t>
                    </m:r>
                    <m:r>
                      <a:rPr lang="en-US" sz="2400" i="1">
                        <a:latin typeface="Cambria Math" charset="0"/>
                      </a:rPr>
                      <m:t>=2</m:t>
                    </m:r>
                    <m:r>
                      <a:rPr lang="en-US" sz="2400" i="1">
                        <a:latin typeface="Cambria Math" charset="0"/>
                      </a:rPr>
                      <m:t>𝜋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𝑚</m:t>
                        </m:r>
                        <m:r>
                          <a:rPr lang="en-US" sz="2400" i="1">
                            <a:latin typeface="Cambria Math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(m is any integer)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57EC627-81FC-D64D-BA39-ADB7BDEFF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818" y="1366308"/>
                <a:ext cx="4448695" cy="4627101"/>
              </a:xfrm>
              <a:prstGeom prst="rect">
                <a:avLst/>
              </a:prstGeom>
              <a:blipFill>
                <a:blip r:embed="rId2"/>
                <a:stretch>
                  <a:fillRect l="-2279" t="-1093" b="-1913"/>
                </a:stretch>
              </a:blipFill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4FA110-5398-2B4D-8518-CB037EC8DAAF}"/>
                  </a:ext>
                </a:extLst>
              </p:cNvPr>
              <p:cNvSpPr txBox="1"/>
              <p:nvPr/>
            </p:nvSpPr>
            <p:spPr>
              <a:xfrm>
                <a:off x="6096001" y="1366307"/>
                <a:ext cx="4929446" cy="3046988"/>
              </a:xfrm>
              <a:prstGeom prst="rect">
                <a:avLst/>
              </a:pr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For more sources, or for different amplitudes: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Amplitude &lt;-&gt; length of vector</a:t>
                </a:r>
              </a:p>
              <a:p>
                <a:r>
                  <a:rPr lang="en-US" sz="2400" dirty="0"/>
                  <a:t>Phase &lt;-&gt; angle of vector at t=0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Use law of cosines: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𝐴𝐵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4FA110-5398-2B4D-8518-CB037EC8DA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1" y="1366307"/>
                <a:ext cx="4929446" cy="3046988"/>
              </a:xfrm>
              <a:prstGeom prst="rect">
                <a:avLst/>
              </a:prstGeom>
              <a:blipFill>
                <a:blip r:embed="rId3"/>
                <a:stretch>
                  <a:fillRect l="-2057" t="-2075"/>
                </a:stretch>
              </a:blipFill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phic 5">
            <a:extLst>
              <a:ext uri="{FF2B5EF4-FFF2-40B4-BE49-F238E27FC236}">
                <a16:creationId xmlns:a16="http://schemas.microsoft.com/office/drawing/2014/main" id="{D310D8D6-D59B-ED2F-F5F2-4B2CACDD9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98322" y="3970638"/>
            <a:ext cx="1509842" cy="2896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C2ADA7-1420-8427-2D8F-D7FB2D70D323}"/>
              </a:ext>
            </a:extLst>
          </p:cNvPr>
          <p:cNvSpPr/>
          <p:nvPr/>
        </p:nvSpPr>
        <p:spPr>
          <a:xfrm>
            <a:off x="1135448" y="3164015"/>
            <a:ext cx="913027" cy="9130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6">
            <a:extLst>
              <a:ext uri="{FF2B5EF4-FFF2-40B4-BE49-F238E27FC236}">
                <a16:creationId xmlns:a16="http://schemas.microsoft.com/office/drawing/2014/main" id="{98511D68-5367-245C-AEF4-76FDC42DED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68904" y="3467958"/>
            <a:ext cx="285921" cy="2996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0530B4-1745-896F-235F-4DE385CFAC61}"/>
              </a:ext>
            </a:extLst>
          </p:cNvPr>
          <p:cNvSpPr/>
          <p:nvPr/>
        </p:nvSpPr>
        <p:spPr>
          <a:xfrm>
            <a:off x="3531286" y="1914609"/>
            <a:ext cx="350109" cy="542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BF94601F-3103-7379-B713-96A941D40B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33174" y="2156769"/>
            <a:ext cx="285921" cy="2996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7D99744-DA15-0139-DFE9-1AF206A3C6B8}"/>
              </a:ext>
            </a:extLst>
          </p:cNvPr>
          <p:cNvSpPr/>
          <p:nvPr/>
        </p:nvSpPr>
        <p:spPr>
          <a:xfrm>
            <a:off x="2021016" y="4049582"/>
            <a:ext cx="350109" cy="542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B27C77DE-1E1A-59A9-3F74-706A3B8091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22904" y="4291742"/>
            <a:ext cx="285921" cy="299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B1DBEE-9A4B-76E5-AAA2-DD86428E55D2}"/>
              </a:ext>
            </a:extLst>
          </p:cNvPr>
          <p:cNvSpPr/>
          <p:nvPr/>
        </p:nvSpPr>
        <p:spPr>
          <a:xfrm>
            <a:off x="1972961" y="4578176"/>
            <a:ext cx="350109" cy="542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6">
            <a:extLst>
              <a:ext uri="{FF2B5EF4-FFF2-40B4-BE49-F238E27FC236}">
                <a16:creationId xmlns:a16="http://schemas.microsoft.com/office/drawing/2014/main" id="{EDBE823B-C0FA-47F1-7902-8FF80A9CF6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74849" y="4820336"/>
            <a:ext cx="285921" cy="29965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81BFEC-1806-23DC-DB9C-886E2E253F16}"/>
              </a:ext>
            </a:extLst>
          </p:cNvPr>
          <p:cNvSpPr/>
          <p:nvPr/>
        </p:nvSpPr>
        <p:spPr>
          <a:xfrm>
            <a:off x="6661664" y="3967202"/>
            <a:ext cx="3645245" cy="350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6">
            <a:extLst>
              <a:ext uri="{FF2B5EF4-FFF2-40B4-BE49-F238E27FC236}">
                <a16:creationId xmlns:a16="http://schemas.microsoft.com/office/drawing/2014/main" id="{9EC30ABD-451F-53C1-A8DB-33774BE9D5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37392" y="4007063"/>
            <a:ext cx="3481430" cy="3129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5EFFEA-1727-26F9-36AC-8AD8915AC0B0}"/>
              </a:ext>
            </a:extLst>
          </p:cNvPr>
          <p:cNvSpPr txBox="1"/>
          <p:nvPr/>
        </p:nvSpPr>
        <p:spPr>
          <a:xfrm>
            <a:off x="6735805" y="270612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offset</a:t>
            </a:r>
            <a:endParaRPr lang="en-US" dirty="0"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FBBEDB-E515-887A-82D8-11609D2196CA}"/>
              </a:ext>
            </a:extLst>
          </p:cNvPr>
          <p:cNvSpPr txBox="1"/>
          <p:nvPr/>
        </p:nvSpPr>
        <p:spPr>
          <a:xfrm>
            <a:off x="7907123" y="2676096"/>
            <a:ext cx="32649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with respect to horizontal axis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E1A7F4-224C-8E51-D5E6-6F1BD144B149}"/>
              </a:ext>
            </a:extLst>
          </p:cNvPr>
          <p:cNvSpPr txBox="1"/>
          <p:nvPr/>
        </p:nvSpPr>
        <p:spPr>
          <a:xfrm>
            <a:off x="6800593" y="304551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^</a:t>
            </a:r>
            <a:endParaRPr lang="en-US" dirty="0"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0B0361-AE76-F166-C185-D22965BF9535}"/>
              </a:ext>
            </a:extLst>
          </p:cNvPr>
          <p:cNvSpPr txBox="1"/>
          <p:nvPr/>
        </p:nvSpPr>
        <p:spPr>
          <a:xfrm>
            <a:off x="9182701" y="306610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^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0352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Practice with interference</a:t>
            </a:r>
          </a:p>
        </p:txBody>
      </p:sp>
      <p:pic>
        <p:nvPicPr>
          <p:cNvPr id="4" name="Picture 2" descr="mage result for michelson interferometer">
            <a:extLst>
              <a:ext uri="{FF2B5EF4-FFF2-40B4-BE49-F238E27FC236}">
                <a16:creationId xmlns:a16="http://schemas.microsoft.com/office/drawing/2014/main" id="{8DF4A976-F29D-C844-8275-71BD6A72D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280" y="3302279"/>
            <a:ext cx="3393439" cy="246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018F8C-733A-0848-BEB0-24CA38E5A909}"/>
              </a:ext>
            </a:extLst>
          </p:cNvPr>
          <p:cNvSpPr/>
          <p:nvPr/>
        </p:nvSpPr>
        <p:spPr>
          <a:xfrm>
            <a:off x="5892801" y="3369569"/>
            <a:ext cx="5064760" cy="15951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AC90A94-F12D-2246-B909-2E57B1176A5C}"/>
              </a:ext>
            </a:extLst>
          </p:cNvPr>
          <p:cNvSpPr/>
          <p:nvPr/>
        </p:nvSpPr>
        <p:spPr>
          <a:xfrm>
            <a:off x="6070600" y="3836929"/>
            <a:ext cx="645160" cy="660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97921D-6E20-7847-9501-D8F8321DBF43}"/>
              </a:ext>
            </a:extLst>
          </p:cNvPr>
          <p:cNvSpPr txBox="1"/>
          <p:nvPr/>
        </p:nvSpPr>
        <p:spPr>
          <a:xfrm>
            <a:off x="5734538" y="5604834"/>
            <a:ext cx="1317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Light source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B18958F-E906-3246-AD57-ADAED67C0BBB}"/>
              </a:ext>
            </a:extLst>
          </p:cNvPr>
          <p:cNvCxnSpPr>
            <a:stCxn id="7" idx="0"/>
          </p:cNvCxnSpPr>
          <p:nvPr/>
        </p:nvCxnSpPr>
        <p:spPr>
          <a:xfrm flipV="1">
            <a:off x="6393180" y="4497329"/>
            <a:ext cx="0" cy="110750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836D9F6-1305-134E-83B6-1C4DC791AC11}"/>
              </a:ext>
            </a:extLst>
          </p:cNvPr>
          <p:cNvCxnSpPr/>
          <p:nvPr/>
        </p:nvCxnSpPr>
        <p:spPr>
          <a:xfrm>
            <a:off x="8425181" y="3529742"/>
            <a:ext cx="0" cy="129999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6F2F2D-1339-6A4B-B1C2-F15BC9B2763B}"/>
              </a:ext>
            </a:extLst>
          </p:cNvPr>
          <p:cNvCxnSpPr/>
          <p:nvPr/>
        </p:nvCxnSpPr>
        <p:spPr>
          <a:xfrm>
            <a:off x="9051306" y="3517134"/>
            <a:ext cx="0" cy="1299990"/>
          </a:xfrm>
          <a:prstGeom prst="line">
            <a:avLst/>
          </a:prstGeom>
          <a:ln w="635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1C79B7-D9A7-C948-B048-85665F2020A5}"/>
              </a:ext>
            </a:extLst>
          </p:cNvPr>
          <p:cNvCxnSpPr/>
          <p:nvPr/>
        </p:nvCxnSpPr>
        <p:spPr>
          <a:xfrm>
            <a:off x="9677431" y="3504526"/>
            <a:ext cx="0" cy="129999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873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Interferometer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593306" y="1087683"/>
                <a:ext cx="5141494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Example of path-length dependent interference. We know the lengths of the arms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.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What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charset="0"/>
                      </a:rPr>
                      <m:t>?</m:t>
                    </m:r>
                  </m:oMath>
                </a14:m>
                <a:endParaRPr lang="en-US" sz="2400" dirty="0"/>
              </a:p>
              <a:p>
                <a:endParaRPr lang="en-US" sz="2400" dirty="0"/>
              </a:p>
              <a:p>
                <a:pPr marL="342900" indent="-342900"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charset="0"/>
                      </a:rPr>
                      <m:t>−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marL="342900" indent="-342900">
                  <a:buAutoNum type="alphaLcParenR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charset="0"/>
                      </a:rPr>
                      <m:t>−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2</m:t>
                        </m:r>
                        <m:r>
                          <a:rPr lang="en-US" sz="2400" i="1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marL="342900" indent="-342900">
                  <a:buAutoNum type="alphaLcParenR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𝑑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charset="0"/>
                          </a:rPr>
                          <m:t>sin</m:t>
                        </m:r>
                      </m:fName>
                      <m:e>
                        <m:r>
                          <a:rPr lang="en-US" sz="2400" i="1">
                            <a:latin typeface="Cambria Math" charset="0"/>
                          </a:rPr>
                          <m:t>𝜃</m:t>
                        </m:r>
                      </m:e>
                    </m:func>
                  </m:oMath>
                </a14:m>
                <a:endParaRPr lang="en-US" sz="2400" dirty="0"/>
              </a:p>
              <a:p>
                <a:pPr marL="342900" indent="-342900">
                  <a:buAutoNum type="alphaLcParenR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2</m:t>
                    </m:r>
                    <m:r>
                      <a:rPr lang="en-US" sz="2400" i="1">
                        <a:latin typeface="Cambria Math" charset="0"/>
                      </a:rPr>
                      <m:t>𝑑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charset="0"/>
                          </a:rPr>
                          <m:t>sin</m:t>
                        </m:r>
                      </m:fName>
                      <m:e>
                        <m:r>
                          <a:rPr lang="en-US" sz="2400" i="1">
                            <a:latin typeface="Cambria Math" charset="0"/>
                          </a:rPr>
                          <m:t>𝜃</m:t>
                        </m:r>
                      </m:e>
                    </m:func>
                  </m:oMath>
                </a14:m>
                <a:endParaRPr lang="en-US" sz="2400" dirty="0"/>
              </a:p>
              <a:p>
                <a:pPr marL="342900" indent="-342900">
                  <a:buAutoNum type="alphaLcParenR"/>
                </a:pPr>
                <a:r>
                  <a:rPr lang="en-US" sz="2400" dirty="0"/>
                  <a:t>Need the path from the laser</a:t>
                </a:r>
              </a:p>
              <a:p>
                <a:pPr marL="342900" indent="-342900">
                  <a:buAutoNum type="alphaLcParenR"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3306" y="1087683"/>
                <a:ext cx="5141494" cy="4524315"/>
              </a:xfrm>
              <a:prstGeom prst="rect">
                <a:avLst/>
              </a:prstGeom>
              <a:blipFill>
                <a:blip r:embed="rId3"/>
                <a:stretch>
                  <a:fillRect l="-1898" t="-1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mage result for michelson interferome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77125"/>
            <a:ext cx="6014185" cy="437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796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7573F-BBF4-2E3D-BC06-60D9ADDB9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 w="12700">
                  <a:solidFill>
                    <a:prstClr val="black"/>
                  </a:solidFill>
                </a:ln>
                <a:cs typeface="Calibri"/>
              </a:rPr>
              <a:t>Some announcements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9D4FAA-DD42-0AA2-CC18-BE12B5BD69BA}"/>
              </a:ext>
            </a:extLst>
          </p:cNvPr>
          <p:cNvSpPr txBox="1"/>
          <p:nvPr/>
        </p:nvSpPr>
        <p:spPr>
          <a:xfrm>
            <a:off x="1031103" y="1188994"/>
            <a:ext cx="9429577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We set up the </a:t>
            </a:r>
            <a:r>
              <a:rPr lang="en-US" sz="2400" dirty="0" err="1">
                <a:cs typeface="Calibri"/>
              </a:rPr>
              <a:t>iClicker</a:t>
            </a:r>
            <a:r>
              <a:rPr lang="en-US" sz="2400" dirty="0">
                <a:cs typeface="Calibri"/>
              </a:rPr>
              <a:t> system to allow you to use the smartphone app.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There is only one day on which each exam can be taken. The first exam is on Thursday, June 23, and it covers units 1-4 inclusive. Sign up on the CBTF scheduler!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Can you see each other's responses to the checkpoint? ("student log")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4982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8A937-176F-8A41-9F78-475DAD7E9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Interferometer problem</a:t>
            </a:r>
          </a:p>
        </p:txBody>
      </p:sp>
      <p:pic>
        <p:nvPicPr>
          <p:cNvPr id="3" name="Picture 2" descr="mage result for michelson interferometer">
            <a:extLst>
              <a:ext uri="{FF2B5EF4-FFF2-40B4-BE49-F238E27FC236}">
                <a16:creationId xmlns:a16="http://schemas.microsoft.com/office/drawing/2014/main" id="{B7AA3456-81E7-0145-A6F6-A47FB2A88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77125"/>
            <a:ext cx="6014185" cy="437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D93C6E1-9B2A-6145-9539-1B7D1F8CF1E5}"/>
                  </a:ext>
                </a:extLst>
              </p:cNvPr>
              <p:cNvSpPr txBox="1"/>
              <p:nvPr/>
            </p:nvSpPr>
            <p:spPr>
              <a:xfrm>
                <a:off x="6238240" y="977125"/>
                <a:ext cx="5953760" cy="3351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Laser has wavelength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400" dirty="0"/>
                  <a:t>. We observe maximal intensity at the screen. What is the </a:t>
                </a:r>
                <a:r>
                  <a:rPr lang="en-US" sz="2400" b="1" dirty="0"/>
                  <a:t>phase difference </a:t>
                </a:r>
                <a:r>
                  <a:rPr lang="en-US" sz="2400" dirty="0"/>
                  <a:t>between the two paths? </a:t>
                </a:r>
              </a:p>
              <a:p>
                <a:endParaRPr lang="en-US" sz="2400" dirty="0"/>
              </a:p>
              <a:p>
                <a:pPr marL="457200" indent="-457200">
                  <a:buAutoNum type="alphaLcParenR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2400" dirty="0"/>
              </a:p>
              <a:p>
                <a:pPr marL="457200" indent="-457200">
                  <a:buAutoNum type="alphaLcParenR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2400" dirty="0"/>
              </a:p>
              <a:p>
                <a:pPr marL="457200" indent="-457200">
                  <a:buAutoNum type="alphaLcParenR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  <a:p>
                <a:pPr marL="457200" indent="-457200">
                  <a:buAutoNum type="alphaLcParenR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D93C6E1-9B2A-6145-9539-1B7D1F8CF1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240" y="977125"/>
                <a:ext cx="5953760" cy="3351430"/>
              </a:xfrm>
              <a:prstGeom prst="rect">
                <a:avLst/>
              </a:prstGeom>
              <a:blipFill>
                <a:blip r:embed="rId3"/>
                <a:stretch>
                  <a:fillRect l="-1535" t="-1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5940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8A937-176F-8A41-9F78-475DAD7E9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Interferometer problem</a:t>
            </a:r>
          </a:p>
        </p:txBody>
      </p:sp>
      <p:pic>
        <p:nvPicPr>
          <p:cNvPr id="3" name="Picture 2" descr="mage result for michelson interferometer">
            <a:extLst>
              <a:ext uri="{FF2B5EF4-FFF2-40B4-BE49-F238E27FC236}">
                <a16:creationId xmlns:a16="http://schemas.microsoft.com/office/drawing/2014/main" id="{B7AA3456-81E7-0145-A6F6-A47FB2A88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77125"/>
            <a:ext cx="6014185" cy="437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D93C6E1-9B2A-6145-9539-1B7D1F8CF1E5}"/>
                  </a:ext>
                </a:extLst>
              </p:cNvPr>
              <p:cNvSpPr txBox="1"/>
              <p:nvPr/>
            </p:nvSpPr>
            <p:spPr>
              <a:xfrm>
                <a:off x="6238240" y="977125"/>
                <a:ext cx="5953760" cy="3218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Laser has wavelength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400" dirty="0"/>
                  <a:t>. We observe maximal intensity at the screen. How far must we move </a:t>
                </a:r>
                <a:r>
                  <a:rPr lang="en-US" sz="2400"/>
                  <a:t>mirror 1 </a:t>
                </a:r>
                <a:r>
                  <a:rPr lang="en-US" sz="2400" dirty="0"/>
                  <a:t>to find the next maximum? </a:t>
                </a:r>
              </a:p>
              <a:p>
                <a:endParaRPr lang="en-US" sz="2400" dirty="0"/>
              </a:p>
              <a:p>
                <a:pPr marL="457200" indent="-457200">
                  <a:buAutoNum type="alphaLcParenR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2400" dirty="0"/>
              </a:p>
              <a:p>
                <a:pPr marL="457200" indent="-457200">
                  <a:buAutoNum type="alphaLcParenR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endParaRPr lang="en-US" sz="2400" dirty="0"/>
              </a:p>
              <a:p>
                <a:pPr marL="457200" indent="-457200">
                  <a:buAutoNum type="alphaLcParenR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  <a:p>
                <a:pPr marL="457200" indent="-457200">
                  <a:buAutoNum type="alphaLcParenR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D93C6E1-9B2A-6145-9539-1B7D1F8CF1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240" y="977125"/>
                <a:ext cx="5953760" cy="3218382"/>
              </a:xfrm>
              <a:prstGeom prst="rect">
                <a:avLst/>
              </a:prstGeom>
              <a:blipFill>
                <a:blip r:embed="rId3"/>
                <a:stretch>
                  <a:fillRect l="-1535" t="-1515" r="-2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0391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C9656-24F6-4943-AFF8-48CCDA9D4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LIGO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D6658A-0F48-F94D-AC99-C436B07C774D}"/>
              </a:ext>
            </a:extLst>
          </p:cNvPr>
          <p:cNvSpPr/>
          <p:nvPr/>
        </p:nvSpPr>
        <p:spPr>
          <a:xfrm>
            <a:off x="4236879" y="6407748"/>
            <a:ext cx="3007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/tQ_teIUb3tE</a:t>
            </a:r>
          </a:p>
        </p:txBody>
      </p:sp>
      <p:pic>
        <p:nvPicPr>
          <p:cNvPr id="4" name="Online Media 3" descr="Most Precise Ruler Ever Constructed">
            <a:hlinkClick r:id="" action="ppaction://media"/>
            <a:extLst>
              <a:ext uri="{FF2B5EF4-FFF2-40B4-BE49-F238E27FC236}">
                <a16:creationId xmlns:a16="http://schemas.microsoft.com/office/drawing/2014/main" id="{13E60E5B-D227-B440-AD89-799467115D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47140" y="734060"/>
            <a:ext cx="99568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1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Two-slit experiment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DEF8B4-C0CE-0648-83A1-3225C1238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85" y="1361440"/>
            <a:ext cx="5346700" cy="3771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3DA5962-E3E8-AD46-935F-FE68AC3FDF60}"/>
                  </a:ext>
                </a:extLst>
              </p:cNvPr>
              <p:cNvSpPr txBox="1"/>
              <p:nvPr/>
            </p:nvSpPr>
            <p:spPr>
              <a:xfrm>
                <a:off x="6289039" y="824403"/>
                <a:ext cx="5461247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Each slit acts as a source for light. They are in phase with each other. 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What do you expect to see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2400" dirty="0"/>
                  <a:t>?</a:t>
                </a:r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3DA5962-E3E8-AD46-935F-FE68AC3FD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039" y="824403"/>
                <a:ext cx="5461247" cy="2308324"/>
              </a:xfrm>
              <a:prstGeom prst="rect">
                <a:avLst/>
              </a:prstGeom>
              <a:blipFill>
                <a:blip r:embed="rId4"/>
                <a:stretch>
                  <a:fillRect l="-1624" t="-2186" r="-2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reeform 4">
            <a:extLst>
              <a:ext uri="{FF2B5EF4-FFF2-40B4-BE49-F238E27FC236}">
                <a16:creationId xmlns:a16="http://schemas.microsoft.com/office/drawing/2014/main" id="{688109E8-2596-5840-A17A-135DFC11522B}"/>
              </a:ext>
            </a:extLst>
          </p:cNvPr>
          <p:cNvSpPr/>
          <p:nvPr/>
        </p:nvSpPr>
        <p:spPr>
          <a:xfrm>
            <a:off x="7152640" y="3901422"/>
            <a:ext cx="1717040" cy="1005858"/>
          </a:xfrm>
          <a:custGeom>
            <a:avLst/>
            <a:gdLst>
              <a:gd name="connsiteX0" fmla="*/ 0 w 1717040"/>
              <a:gd name="connsiteY0" fmla="*/ 1005858 h 1005858"/>
              <a:gd name="connsiteX1" fmla="*/ 111760 w 1717040"/>
              <a:gd name="connsiteY1" fmla="*/ 792498 h 1005858"/>
              <a:gd name="connsiteX2" fmla="*/ 406400 w 1717040"/>
              <a:gd name="connsiteY2" fmla="*/ 40658 h 1005858"/>
              <a:gd name="connsiteX3" fmla="*/ 680720 w 1717040"/>
              <a:gd name="connsiteY3" fmla="*/ 985538 h 1005858"/>
              <a:gd name="connsiteX4" fmla="*/ 975360 w 1717040"/>
              <a:gd name="connsiteY4" fmla="*/ 20338 h 1005858"/>
              <a:gd name="connsiteX5" fmla="*/ 1219200 w 1717040"/>
              <a:gd name="connsiteY5" fmla="*/ 965218 h 1005858"/>
              <a:gd name="connsiteX6" fmla="*/ 1503680 w 1717040"/>
              <a:gd name="connsiteY6" fmla="*/ 18 h 1005858"/>
              <a:gd name="connsiteX7" fmla="*/ 1717040 w 1717040"/>
              <a:gd name="connsiteY7" fmla="*/ 944898 h 1005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7040" h="1005858">
                <a:moveTo>
                  <a:pt x="0" y="1005858"/>
                </a:moveTo>
                <a:cubicBezTo>
                  <a:pt x="22013" y="979611"/>
                  <a:pt x="44027" y="953365"/>
                  <a:pt x="111760" y="792498"/>
                </a:cubicBezTo>
                <a:cubicBezTo>
                  <a:pt x="179493" y="631631"/>
                  <a:pt x="311573" y="8485"/>
                  <a:pt x="406400" y="40658"/>
                </a:cubicBezTo>
                <a:cubicBezTo>
                  <a:pt x="501227" y="72831"/>
                  <a:pt x="585893" y="988925"/>
                  <a:pt x="680720" y="985538"/>
                </a:cubicBezTo>
                <a:cubicBezTo>
                  <a:pt x="775547" y="982151"/>
                  <a:pt x="885613" y="23725"/>
                  <a:pt x="975360" y="20338"/>
                </a:cubicBezTo>
                <a:cubicBezTo>
                  <a:pt x="1065107" y="16951"/>
                  <a:pt x="1131147" y="968605"/>
                  <a:pt x="1219200" y="965218"/>
                </a:cubicBezTo>
                <a:cubicBezTo>
                  <a:pt x="1307253" y="961831"/>
                  <a:pt x="1420707" y="3405"/>
                  <a:pt x="1503680" y="18"/>
                </a:cubicBezTo>
                <a:cubicBezTo>
                  <a:pt x="1586653" y="-3369"/>
                  <a:pt x="1651846" y="470764"/>
                  <a:pt x="1717040" y="94489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04A1328-DB36-9646-8B70-C90EB3C0A59F}"/>
              </a:ext>
            </a:extLst>
          </p:cNvPr>
          <p:cNvSpPr/>
          <p:nvPr/>
        </p:nvSpPr>
        <p:spPr>
          <a:xfrm>
            <a:off x="7020560" y="2890406"/>
            <a:ext cx="2204720" cy="713967"/>
          </a:xfrm>
          <a:custGeom>
            <a:avLst/>
            <a:gdLst>
              <a:gd name="connsiteX0" fmla="*/ 0 w 2204720"/>
              <a:gd name="connsiteY0" fmla="*/ 701044 h 713967"/>
              <a:gd name="connsiteX1" fmla="*/ 680720 w 2204720"/>
              <a:gd name="connsiteY1" fmla="*/ 609604 h 713967"/>
              <a:gd name="connsiteX2" fmla="*/ 1107440 w 2204720"/>
              <a:gd name="connsiteY2" fmla="*/ 4 h 713967"/>
              <a:gd name="connsiteX3" fmla="*/ 1432560 w 2204720"/>
              <a:gd name="connsiteY3" fmla="*/ 619764 h 713967"/>
              <a:gd name="connsiteX4" fmla="*/ 2204720 w 2204720"/>
              <a:gd name="connsiteY4" fmla="*/ 701044 h 71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4720" h="713967">
                <a:moveTo>
                  <a:pt x="0" y="701044"/>
                </a:moveTo>
                <a:cubicBezTo>
                  <a:pt x="248073" y="713744"/>
                  <a:pt x="496147" y="726444"/>
                  <a:pt x="680720" y="609604"/>
                </a:cubicBezTo>
                <a:cubicBezTo>
                  <a:pt x="865293" y="492764"/>
                  <a:pt x="982133" y="-1689"/>
                  <a:pt x="1107440" y="4"/>
                </a:cubicBezTo>
                <a:cubicBezTo>
                  <a:pt x="1232747" y="1697"/>
                  <a:pt x="1249680" y="502924"/>
                  <a:pt x="1432560" y="619764"/>
                </a:cubicBezTo>
                <a:cubicBezTo>
                  <a:pt x="1615440" y="736604"/>
                  <a:pt x="1910080" y="718824"/>
                  <a:pt x="2204720" y="70104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8F0EF3-AB7A-3A4B-AC6F-5EA6B580E546}"/>
              </a:ext>
            </a:extLst>
          </p:cNvPr>
          <p:cNvSpPr txBox="1"/>
          <p:nvPr/>
        </p:nvSpPr>
        <p:spPr>
          <a:xfrm>
            <a:off x="9621767" y="3048898"/>
            <a:ext cx="2154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Isolated peak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1B488C-A49E-2149-B204-310390ED03B6}"/>
              </a:ext>
            </a:extLst>
          </p:cNvPr>
          <p:cNvSpPr txBox="1"/>
          <p:nvPr/>
        </p:nvSpPr>
        <p:spPr>
          <a:xfrm>
            <a:off x="9523014" y="4223937"/>
            <a:ext cx="2552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Repeating peaks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CB07427-6420-AA47-8AFC-BA9B3C9C6ACA}"/>
              </a:ext>
            </a:extLst>
          </p:cNvPr>
          <p:cNvSpPr/>
          <p:nvPr/>
        </p:nvSpPr>
        <p:spPr>
          <a:xfrm>
            <a:off x="6685280" y="5435558"/>
            <a:ext cx="2164080" cy="625207"/>
          </a:xfrm>
          <a:custGeom>
            <a:avLst/>
            <a:gdLst>
              <a:gd name="connsiteX0" fmla="*/ 0 w 2164080"/>
              <a:gd name="connsiteY0" fmla="*/ 579162 h 625207"/>
              <a:gd name="connsiteX1" fmla="*/ 436880 w 2164080"/>
              <a:gd name="connsiteY1" fmla="*/ 538522 h 625207"/>
              <a:gd name="connsiteX2" fmla="*/ 741680 w 2164080"/>
              <a:gd name="connsiteY2" fmla="*/ 42 h 625207"/>
              <a:gd name="connsiteX3" fmla="*/ 1005840 w 2164080"/>
              <a:gd name="connsiteY3" fmla="*/ 569002 h 625207"/>
              <a:gd name="connsiteX4" fmla="*/ 1310640 w 2164080"/>
              <a:gd name="connsiteY4" fmla="*/ 10202 h 625207"/>
              <a:gd name="connsiteX5" fmla="*/ 1564640 w 2164080"/>
              <a:gd name="connsiteY5" fmla="*/ 518202 h 625207"/>
              <a:gd name="connsiteX6" fmla="*/ 2164080 w 2164080"/>
              <a:gd name="connsiteY6" fmla="*/ 579162 h 625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4080" h="625207">
                <a:moveTo>
                  <a:pt x="0" y="579162"/>
                </a:moveTo>
                <a:cubicBezTo>
                  <a:pt x="156633" y="607102"/>
                  <a:pt x="313267" y="635042"/>
                  <a:pt x="436880" y="538522"/>
                </a:cubicBezTo>
                <a:cubicBezTo>
                  <a:pt x="560493" y="442002"/>
                  <a:pt x="646853" y="-5038"/>
                  <a:pt x="741680" y="42"/>
                </a:cubicBezTo>
                <a:cubicBezTo>
                  <a:pt x="836507" y="5122"/>
                  <a:pt x="911013" y="567309"/>
                  <a:pt x="1005840" y="569002"/>
                </a:cubicBezTo>
                <a:cubicBezTo>
                  <a:pt x="1100667" y="570695"/>
                  <a:pt x="1217507" y="18669"/>
                  <a:pt x="1310640" y="10202"/>
                </a:cubicBezTo>
                <a:cubicBezTo>
                  <a:pt x="1403773" y="1735"/>
                  <a:pt x="1422400" y="423375"/>
                  <a:pt x="1564640" y="518202"/>
                </a:cubicBezTo>
                <a:cubicBezTo>
                  <a:pt x="1706880" y="613029"/>
                  <a:pt x="1962573" y="670602"/>
                  <a:pt x="2164080" y="57916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4206B5-E69F-4041-A6D5-1DEDD524D4F8}"/>
              </a:ext>
            </a:extLst>
          </p:cNvPr>
          <p:cNvSpPr txBox="1"/>
          <p:nvPr/>
        </p:nvSpPr>
        <p:spPr>
          <a:xfrm>
            <a:off x="9523014" y="5571932"/>
            <a:ext cx="2833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Two isolated peaks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25A3BD-9FFC-198E-BFFD-A2AC382DF319}"/>
              </a:ext>
            </a:extLst>
          </p:cNvPr>
          <p:cNvSpPr txBox="1"/>
          <p:nvPr/>
        </p:nvSpPr>
        <p:spPr>
          <a:xfrm>
            <a:off x="9447427" y="59175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coherent, monochromatic</a:t>
            </a:r>
          </a:p>
        </p:txBody>
      </p:sp>
    </p:spTree>
    <p:extLst>
      <p:ext uri="{BB962C8B-B14F-4D97-AF65-F5344CB8AC3E}">
        <p14:creationId xmlns:p14="http://schemas.microsoft.com/office/powerpoint/2010/main" val="2107414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Two-slit experiment</a:t>
            </a:r>
          </a:p>
        </p:txBody>
      </p:sp>
      <p:pic>
        <p:nvPicPr>
          <p:cNvPr id="3" name="Picture 4" descr="mage result for two sl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1" y="284967"/>
            <a:ext cx="8606789" cy="602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A84CFB-2043-5E6C-2E2D-ADEC95A9D881}"/>
              </a:ext>
            </a:extLst>
          </p:cNvPr>
          <p:cNvSpPr txBox="1"/>
          <p:nvPr/>
        </p:nvSpPr>
        <p:spPr>
          <a:xfrm>
            <a:off x="2864022" y="3797642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coherent</a:t>
            </a:r>
          </a:p>
        </p:txBody>
      </p:sp>
    </p:spTree>
    <p:extLst>
      <p:ext uri="{BB962C8B-B14F-4D97-AF65-F5344CB8AC3E}">
        <p14:creationId xmlns:p14="http://schemas.microsoft.com/office/powerpoint/2010/main" val="3819364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Two-slit experiment: distances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DEF8B4-C0CE-0648-83A1-3225C1238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85" y="1361440"/>
            <a:ext cx="5346700" cy="3771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F18E62-EFE7-D943-9477-EDDFB9C2CEE2}"/>
                  </a:ext>
                </a:extLst>
              </p:cNvPr>
              <p:cNvSpPr txBox="1"/>
              <p:nvPr/>
            </p:nvSpPr>
            <p:spPr>
              <a:xfrm>
                <a:off x="6418905" y="992108"/>
                <a:ext cx="493489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𝐸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F18E62-EFE7-D943-9477-EDDFB9C2CE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905" y="992108"/>
                <a:ext cx="4934895" cy="12003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0C0AE16-9239-564B-939A-27B29B6DA04E}"/>
              </a:ext>
            </a:extLst>
          </p:cNvPr>
          <p:cNvSpPr txBox="1"/>
          <p:nvPr/>
        </p:nvSpPr>
        <p:spPr>
          <a:xfrm>
            <a:off x="2673178" y="3387948"/>
            <a:ext cx="371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063879-9455-FE41-8860-DDDDDD86DEBF}"/>
              </a:ext>
            </a:extLst>
          </p:cNvPr>
          <p:cNvSpPr txBox="1"/>
          <p:nvPr/>
        </p:nvSpPr>
        <p:spPr>
          <a:xfrm>
            <a:off x="6418905" y="1776938"/>
            <a:ext cx="5082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Approximation: L is very big compared to d and y.</a:t>
            </a:r>
          </a:p>
        </p:txBody>
      </p:sp>
    </p:spTree>
    <p:extLst>
      <p:ext uri="{BB962C8B-B14F-4D97-AF65-F5344CB8AC3E}">
        <p14:creationId xmlns:p14="http://schemas.microsoft.com/office/powerpoint/2010/main" val="1972186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Constructive interference</a:t>
            </a:r>
          </a:p>
        </p:txBody>
      </p:sp>
      <p:grpSp>
        <p:nvGrpSpPr>
          <p:cNvPr id="3" name="Group 141"/>
          <p:cNvGrpSpPr>
            <a:grpSpLocks/>
          </p:cNvGrpSpPr>
          <p:nvPr/>
        </p:nvGrpSpPr>
        <p:grpSpPr bwMode="auto">
          <a:xfrm>
            <a:off x="1741760" y="1721667"/>
            <a:ext cx="3302000" cy="2905125"/>
            <a:chOff x="203" y="2434"/>
            <a:chExt cx="2080" cy="1830"/>
          </a:xfrm>
        </p:grpSpPr>
        <p:pic>
          <p:nvPicPr>
            <p:cNvPr id="4" name="Picture 46" descr="ripple3"/>
            <p:cNvPicPr>
              <a:picLocks noChangeAspect="1" noChangeArrowheads="1"/>
            </p:cNvPicPr>
            <p:nvPr/>
          </p:nvPicPr>
          <p:blipFill>
            <a:blip r:embed="rId2"/>
            <a:srcRect l="11671" t="5325" r="13597" b="4872"/>
            <a:stretch>
              <a:fillRect/>
            </a:stretch>
          </p:blipFill>
          <p:spPr bwMode="auto">
            <a:xfrm>
              <a:off x="213" y="2468"/>
              <a:ext cx="1495" cy="1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Line 47"/>
            <p:cNvSpPr>
              <a:spLocks noChangeShapeType="1"/>
            </p:cNvSpPr>
            <p:nvPr/>
          </p:nvSpPr>
          <p:spPr bwMode="auto">
            <a:xfrm>
              <a:off x="214" y="3346"/>
              <a:ext cx="1693" cy="1"/>
            </a:xfrm>
            <a:prstGeom prst="line">
              <a:avLst/>
            </a:prstGeom>
            <a:noFill/>
            <a:ln w="12700">
              <a:solidFill>
                <a:srgbClr val="FAFD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Line 48"/>
            <p:cNvSpPr>
              <a:spLocks noChangeShapeType="1"/>
            </p:cNvSpPr>
            <p:nvPr/>
          </p:nvSpPr>
          <p:spPr bwMode="auto">
            <a:xfrm flipV="1">
              <a:off x="214" y="2968"/>
              <a:ext cx="1677" cy="378"/>
            </a:xfrm>
            <a:prstGeom prst="line">
              <a:avLst/>
            </a:prstGeom>
            <a:noFill/>
            <a:ln w="12700">
              <a:solidFill>
                <a:srgbClr val="FAFD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49"/>
            <p:cNvSpPr>
              <a:spLocks noChangeShapeType="1"/>
            </p:cNvSpPr>
            <p:nvPr/>
          </p:nvSpPr>
          <p:spPr bwMode="auto">
            <a:xfrm flipV="1">
              <a:off x="214" y="2590"/>
              <a:ext cx="1652" cy="756"/>
            </a:xfrm>
            <a:prstGeom prst="line">
              <a:avLst/>
            </a:prstGeom>
            <a:noFill/>
            <a:ln w="12700">
              <a:solidFill>
                <a:srgbClr val="FAFD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53"/>
            <p:cNvSpPr>
              <a:spLocks noChangeShapeType="1"/>
            </p:cNvSpPr>
            <p:nvPr/>
          </p:nvSpPr>
          <p:spPr bwMode="auto">
            <a:xfrm>
              <a:off x="203" y="3343"/>
              <a:ext cx="1688" cy="378"/>
            </a:xfrm>
            <a:prstGeom prst="line">
              <a:avLst/>
            </a:prstGeom>
            <a:noFill/>
            <a:ln w="12700">
              <a:solidFill>
                <a:srgbClr val="FAFD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54"/>
            <p:cNvSpPr>
              <a:spLocks noChangeShapeType="1"/>
            </p:cNvSpPr>
            <p:nvPr/>
          </p:nvSpPr>
          <p:spPr bwMode="auto">
            <a:xfrm>
              <a:off x="203" y="3344"/>
              <a:ext cx="1693" cy="732"/>
            </a:xfrm>
            <a:prstGeom prst="line">
              <a:avLst/>
            </a:prstGeom>
            <a:noFill/>
            <a:ln w="12700">
              <a:solidFill>
                <a:srgbClr val="FAFD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Text Box 50"/>
            <p:cNvSpPr txBox="1">
              <a:spLocks noChangeArrowheads="1"/>
            </p:cNvSpPr>
            <p:nvPr/>
          </p:nvSpPr>
          <p:spPr bwMode="auto">
            <a:xfrm>
              <a:off x="1860" y="3201"/>
              <a:ext cx="37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/>
                <a:t>m=0</a:t>
              </a:r>
            </a:p>
          </p:txBody>
        </p:sp>
        <p:sp>
          <p:nvSpPr>
            <p:cNvPr id="11" name="Text Box 51"/>
            <p:cNvSpPr txBox="1">
              <a:spLocks noChangeArrowheads="1"/>
            </p:cNvSpPr>
            <p:nvPr/>
          </p:nvSpPr>
          <p:spPr bwMode="auto">
            <a:xfrm>
              <a:off x="1860" y="2813"/>
              <a:ext cx="37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/>
                <a:t>m=1</a:t>
              </a:r>
            </a:p>
          </p:txBody>
        </p:sp>
        <p:sp>
          <p:nvSpPr>
            <p:cNvPr id="12" name="Text Box 52"/>
            <p:cNvSpPr txBox="1">
              <a:spLocks noChangeArrowheads="1"/>
            </p:cNvSpPr>
            <p:nvPr/>
          </p:nvSpPr>
          <p:spPr bwMode="auto">
            <a:xfrm>
              <a:off x="1860" y="2434"/>
              <a:ext cx="37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/>
                <a:t>m=2</a:t>
              </a:r>
            </a:p>
          </p:txBody>
        </p:sp>
        <p:sp>
          <p:nvSpPr>
            <p:cNvPr id="13" name="Text Box 55"/>
            <p:cNvSpPr txBox="1">
              <a:spLocks noChangeArrowheads="1"/>
            </p:cNvSpPr>
            <p:nvPr/>
          </p:nvSpPr>
          <p:spPr bwMode="auto">
            <a:xfrm>
              <a:off x="1860" y="3608"/>
              <a:ext cx="42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/>
                <a:t>m=-1</a:t>
              </a:r>
            </a:p>
          </p:txBody>
        </p:sp>
        <p:sp>
          <p:nvSpPr>
            <p:cNvPr id="14" name="Text Box 56"/>
            <p:cNvSpPr txBox="1">
              <a:spLocks noChangeArrowheads="1"/>
            </p:cNvSpPr>
            <p:nvPr/>
          </p:nvSpPr>
          <p:spPr bwMode="auto">
            <a:xfrm>
              <a:off x="1860" y="3944"/>
              <a:ext cx="42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dirty="0"/>
                <a:t>m=-2</a:t>
              </a:r>
            </a:p>
          </p:txBody>
        </p:sp>
        <p:sp>
          <p:nvSpPr>
            <p:cNvPr id="15" name="Arc 58"/>
            <p:cNvSpPr>
              <a:spLocks/>
            </p:cNvSpPr>
            <p:nvPr/>
          </p:nvSpPr>
          <p:spPr bwMode="auto">
            <a:xfrm>
              <a:off x="548" y="3186"/>
              <a:ext cx="82" cy="1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737185" y="995325"/>
                <a:ext cx="4630050" cy="3748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Constructive interference: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𝜙</m:t>
                      </m:r>
                      <m:r>
                        <a:rPr lang="en-US" sz="2400" i="1">
                          <a:latin typeface="Cambria Math" charset="0"/>
                        </a:rPr>
                        <m:t>=2</m:t>
                      </m:r>
                      <m:r>
                        <a:rPr lang="en-US" sz="2400" i="1">
                          <a:latin typeface="Cambria Math" charset="0"/>
                        </a:rPr>
                        <m:t>𝑚</m:t>
                      </m:r>
                      <m:r>
                        <a:rPr lang="en-US" sz="2400" i="1">
                          <a:latin typeface="Cambria Math" charset="0"/>
                        </a:rPr>
                        <m:t>𝜋</m:t>
                      </m:r>
                      <m:r>
                        <a:rPr lang="en-US" sz="240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latin typeface="Cambria Math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𝜋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𝑑</m:t>
                          </m:r>
                          <m:func>
                            <m:func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𝜃</m:t>
                              </m:r>
                            </m:e>
                          </m:func>
                        </m:num>
                        <m:den>
                          <m:r>
                            <a:rPr lang="en-US" sz="2400" i="1">
                              <a:latin typeface="Cambria Math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What is the formula for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𝑑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𝑚𝑎𝑥</m:t>
                            </m:r>
                          </m:sub>
                        </m:sSub>
                        <m:r>
                          <a:rPr lang="en-US" sz="2400" i="1">
                            <a:latin typeface="Cambria Math" charset="0"/>
                          </a:rPr>
                          <m:t>?</m:t>
                        </m:r>
                      </m:e>
                    </m:func>
                  </m:oMath>
                </a14:m>
                <a:endParaRPr lang="en-US" sz="2400" dirty="0"/>
              </a:p>
              <a:p>
                <a:endParaRPr lang="en-US" sz="2400" dirty="0"/>
              </a:p>
              <a:p>
                <a:pPr marL="342900" indent="-342900">
                  <a:buAutoNum type="alphaLcParenR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2</m:t>
                    </m:r>
                    <m:r>
                      <a:rPr lang="en-US" sz="2400" i="1">
                        <a:latin typeface="Cambria Math" charset="0"/>
                      </a:rPr>
                      <m:t>𝑚</m:t>
                    </m:r>
                    <m:r>
                      <a:rPr lang="en-US" sz="2400" i="1">
                        <a:latin typeface="Cambria Math" charset="0"/>
                      </a:rPr>
                      <m:t>𝜆</m:t>
                    </m:r>
                  </m:oMath>
                </a14:m>
                <a:endParaRPr lang="en-US" sz="2400" dirty="0"/>
              </a:p>
              <a:p>
                <a:pPr marL="342900" indent="-342900">
                  <a:buAutoNum type="alphaLcParenR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2</m:t>
                    </m:r>
                    <m:r>
                      <a:rPr lang="en-US" sz="2400" i="1">
                        <a:latin typeface="Cambria Math" charset="0"/>
                      </a:rPr>
                      <m:t>𝜆</m:t>
                    </m:r>
                  </m:oMath>
                </a14:m>
                <a:endParaRPr lang="en-US" sz="2400" dirty="0"/>
              </a:p>
              <a:p>
                <a:pPr marL="342900" indent="-342900">
                  <a:buAutoNum type="alphaLcParenR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2</m:t>
                    </m:r>
                    <m:r>
                      <a:rPr lang="en-US" sz="2400" i="1">
                        <a:latin typeface="Cambria Math" charset="0"/>
                      </a:rPr>
                      <m:t>𝑚</m:t>
                    </m:r>
                    <m:r>
                      <a:rPr lang="en-US" sz="2400" i="1">
                        <a:latin typeface="Cambria Math" charset="0"/>
                      </a:rPr>
                      <m:t>𝜋𝜆</m:t>
                    </m:r>
                  </m:oMath>
                </a14:m>
                <a:endParaRPr lang="en-US" sz="2400" dirty="0"/>
              </a:p>
              <a:p>
                <a:pPr marL="342900" indent="-342900">
                  <a:buAutoNum type="alphaLcParenR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𝑚</m:t>
                    </m:r>
                    <m:r>
                      <a:rPr lang="en-US" sz="2400" i="1">
                        <a:latin typeface="Cambria Math" charset="0"/>
                      </a:rPr>
                      <m:t>𝜆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7185" y="995325"/>
                <a:ext cx="4630050" cy="3748206"/>
              </a:xfrm>
              <a:prstGeom prst="rect">
                <a:avLst/>
              </a:prstGeom>
              <a:blipFill>
                <a:blip r:embed="rId3"/>
                <a:stretch>
                  <a:fillRect l="-1974" t="-1301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9270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12A7B-FA6C-F64D-B397-98B219F7E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7B0987-30EE-1347-8475-30B84D002BE3}"/>
                  </a:ext>
                </a:extLst>
              </p:cNvPr>
              <p:cNvSpPr txBox="1"/>
              <p:nvPr/>
            </p:nvSpPr>
            <p:spPr>
              <a:xfrm>
                <a:off x="694063" y="1542361"/>
                <a:ext cx="10069417" cy="415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Waves generated from two sources at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To an observer, looks like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To 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, use phasors!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The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term tells us the angle of the phasor. The relative angle is most important for interference.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7B0987-30EE-1347-8475-30B84D002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063" y="1542361"/>
                <a:ext cx="10069417" cy="4154984"/>
              </a:xfrm>
              <a:prstGeom prst="rect">
                <a:avLst/>
              </a:prstGeom>
              <a:blipFill>
                <a:blip r:embed="rId2"/>
                <a:stretch>
                  <a:fillRect l="-969" t="-1173" b="-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https://my.physics.illinois.edu/undergrad/demos/get_file.asp?id=48">
            <a:extLst>
              <a:ext uri="{FF2B5EF4-FFF2-40B4-BE49-F238E27FC236}">
                <a16:creationId xmlns:a16="http://schemas.microsoft.com/office/drawing/2014/main" id="{7384F29E-3D23-474C-B8D4-5CF526AED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582" y="80921"/>
            <a:ext cx="3638178" cy="34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449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2: Interference</a:t>
            </a:r>
          </a:p>
        </p:txBody>
      </p:sp>
      <p:pic>
        <p:nvPicPr>
          <p:cNvPr id="9218" name="Picture 2" descr="ibrations, Interference, Wave, Concentr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102" y="3145639"/>
            <a:ext cx="4892722" cy="322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007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5061" y="1104328"/>
            <a:ext cx="825610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/>
              <a:t>Interference between two </a:t>
            </a:r>
            <a:r>
              <a:rPr lang="en-US" sz="2400" i="1" dirty="0"/>
              <a:t>coherent</a:t>
            </a:r>
            <a:r>
              <a:rPr lang="en-US" sz="2400" dirty="0"/>
              <a:t> wave-generating sources</a:t>
            </a:r>
          </a:p>
        </p:txBody>
      </p:sp>
      <p:pic>
        <p:nvPicPr>
          <p:cNvPr id="4" name="Picture 2" descr="https://my.physics.illinois.edu/undergrad/demos/get_file.asp?id=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807" y="2085292"/>
            <a:ext cx="2580820" cy="243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81295" y="5217199"/>
            <a:ext cx="1618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Waves in water</a:t>
            </a:r>
          </a:p>
        </p:txBody>
      </p:sp>
      <p:pic>
        <p:nvPicPr>
          <p:cNvPr id="1026" name="Picture 2" descr="oseÂ® - SoundlinkÂ® Color Bluetooth Speaker II - Soft Black - F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419" y="2085293"/>
            <a:ext cx="940905" cy="98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oseÂ® - SoundlinkÂ® Color Bluetooth Speaker II - Soft Black - F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845" y="2085293"/>
            <a:ext cx="940905" cy="98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262" y="3886019"/>
            <a:ext cx="1550505" cy="12711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4122" y="5242626"/>
            <a:ext cx="2567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Sound from two speakers</a:t>
            </a:r>
          </a:p>
        </p:txBody>
      </p:sp>
      <p:pic>
        <p:nvPicPr>
          <p:cNvPr id="1028" name="Picture 4" descr="mage result for two sl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749" y="2185111"/>
            <a:ext cx="3231760" cy="226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666791" y="5259415"/>
            <a:ext cx="231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Light traveling through two slits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961B1-0649-6A48-F9A9-4DA6CA1F5BF0}"/>
              </a:ext>
            </a:extLst>
          </p:cNvPr>
          <p:cNvSpPr txBox="1"/>
          <p:nvPr/>
        </p:nvSpPr>
        <p:spPr>
          <a:xfrm>
            <a:off x="1950995" y="6214074"/>
            <a:ext cx="820076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Two perfectly </a:t>
            </a:r>
            <a:r>
              <a:rPr lang="en-US" i="1" dirty="0">
                <a:solidFill>
                  <a:schemeClr val="accent2"/>
                </a:solidFill>
              </a:rPr>
              <a:t>coherent</a:t>
            </a:r>
            <a:r>
              <a:rPr lang="en-US" dirty="0">
                <a:solidFill>
                  <a:schemeClr val="accent2"/>
                </a:solidFill>
              </a:rPr>
              <a:t> sources have exactly the same phase relationship at all times, e.g. two sinusoidal sources synchronized at the same frequency</a:t>
            </a:r>
            <a:endParaRPr lang="en-US" dirty="0">
              <a:solidFill>
                <a:schemeClr val="accent2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4382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5800-3C1D-77D8-A45A-B8B53C2A4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201570"/>
            <a:ext cx="10515600" cy="743483"/>
          </a:xfrm>
        </p:spPr>
        <p:txBody>
          <a:bodyPr>
            <a:normAutofit fontScale="90000"/>
          </a:bodyPr>
          <a:lstStyle/>
          <a:p>
            <a:r>
              <a:rPr lang="en-US" dirty="0">
                <a:ln w="12700">
                  <a:solidFill>
                    <a:prstClr val="black"/>
                  </a:solidFill>
                </a:ln>
                <a:cs typeface="Calibri"/>
              </a:rPr>
              <a:t>Phasors are graphical tools that represent sinusoidally oscillating quantities</a:t>
            </a:r>
          </a:p>
        </p:txBody>
      </p:sp>
      <p:pic>
        <p:nvPicPr>
          <p:cNvPr id="4" name="writer">
            <a:hlinkClick r:id="" action="ppaction://media"/>
            <a:extLst>
              <a:ext uri="{FF2B5EF4-FFF2-40B4-BE49-F238E27FC236}">
                <a16:creationId xmlns:a16="http://schemas.microsoft.com/office/drawing/2014/main" id="{F2288BA3-0D18-7E5E-3336-6BFE849A2A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589" y="1373598"/>
            <a:ext cx="5140503" cy="5140503"/>
          </a:xfrm>
          <a:prstGeom prst="rect">
            <a:avLst/>
          </a:prstGeom>
        </p:spPr>
      </p:pic>
      <p:pic>
        <p:nvPicPr>
          <p:cNvPr id="5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951C1D75-0F23-1D32-91C4-2E31CD470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4496" y="4793545"/>
            <a:ext cx="766899" cy="118674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39EDADB-486F-C687-9C31-12730D54D653}"/>
              </a:ext>
            </a:extLst>
          </p:cNvPr>
          <p:cNvCxnSpPr/>
          <p:nvPr/>
        </p:nvCxnSpPr>
        <p:spPr>
          <a:xfrm>
            <a:off x="2470857" y="1525411"/>
            <a:ext cx="7054" cy="4459110"/>
          </a:xfrm>
          <a:prstGeom prst="straightConnector1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1">
            <a:extLst>
              <a:ext uri="{FF2B5EF4-FFF2-40B4-BE49-F238E27FC236}">
                <a16:creationId xmlns:a16="http://schemas.microsoft.com/office/drawing/2014/main" id="{2FB627E0-2903-60B0-0764-2B205BCAAC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29858" y="4867275"/>
            <a:ext cx="361950" cy="171450"/>
          </a:xfrm>
          <a:prstGeom prst="rect">
            <a:avLst/>
          </a:prstGeom>
        </p:spPr>
      </p:pic>
      <p:pic>
        <p:nvPicPr>
          <p:cNvPr id="15" name="Picture 15" descr="A picture containing chart&#10;&#10;Description automatically generated">
            <a:extLst>
              <a:ext uri="{FF2B5EF4-FFF2-40B4-BE49-F238E27FC236}">
                <a16:creationId xmlns:a16="http://schemas.microsoft.com/office/drawing/2014/main" id="{01151A4D-1244-A452-2F96-B6CFF95B0D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4925" y="2054655"/>
            <a:ext cx="2085975" cy="4114800"/>
          </a:xfrm>
          <a:prstGeom prst="rect">
            <a:avLst/>
          </a:prstGeom>
        </p:spPr>
      </p:pic>
      <p:pic>
        <p:nvPicPr>
          <p:cNvPr id="6" name="Graphic 6">
            <a:extLst>
              <a:ext uri="{FF2B5EF4-FFF2-40B4-BE49-F238E27FC236}">
                <a16:creationId xmlns:a16="http://schemas.microsoft.com/office/drawing/2014/main" id="{180C3520-CB9E-5658-74F7-96AB2BC2D5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97351" y="1544680"/>
            <a:ext cx="2862648" cy="32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0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C4162-2FD7-3858-50C3-5726EDAA7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n w="12700">
                  <a:solidFill>
                    <a:prstClr val="black"/>
                  </a:solidFill>
                </a:ln>
                <a:cs typeface="Calibri"/>
              </a:rPr>
              <a:t>Adding harmonic waves is easier with phasors</a:t>
            </a:r>
            <a:endParaRPr lang="en-US">
              <a:ln w="12700">
                <a:solidFill>
                  <a:prstClr val="black"/>
                </a:solidFill>
              </a:ln>
              <a:cs typeface="Calibri" panose="020F0502020204030204"/>
            </a:endParaRPr>
          </a:p>
        </p:txBody>
      </p:sp>
      <p:pic>
        <p:nvPicPr>
          <p:cNvPr id="4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59A63FEE-7F23-606B-A17D-E3F4CB4A1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56" y="1172822"/>
            <a:ext cx="5276144" cy="2579132"/>
          </a:xfrm>
          <a:prstGeom prst="rect">
            <a:avLst/>
          </a:prstGeom>
        </p:spPr>
      </p:pic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59409DA3-0917-0C4C-1D5F-E86237912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885" y="3530600"/>
            <a:ext cx="1042065" cy="161713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889CC55-0260-9B4A-3E4D-3373C2A63366}"/>
              </a:ext>
            </a:extLst>
          </p:cNvPr>
          <p:cNvCxnSpPr/>
          <p:nvPr/>
        </p:nvCxnSpPr>
        <p:spPr>
          <a:xfrm flipH="1">
            <a:off x="2484967" y="989189"/>
            <a:ext cx="14112" cy="3873499"/>
          </a:xfrm>
          <a:prstGeom prst="straightConnector1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9">
            <a:extLst>
              <a:ext uri="{FF2B5EF4-FFF2-40B4-BE49-F238E27FC236}">
                <a16:creationId xmlns:a16="http://schemas.microsoft.com/office/drawing/2014/main" id="{7E370A82-BE44-E8B6-3BF7-FCC984FB73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67415" y="3604330"/>
            <a:ext cx="784225" cy="291394"/>
          </a:xfrm>
          <a:prstGeom prst="rect">
            <a:avLst/>
          </a:prstGeom>
        </p:spPr>
      </p:pic>
      <p:pic>
        <p:nvPicPr>
          <p:cNvPr id="10" name="Graphic 10">
            <a:extLst>
              <a:ext uri="{FF2B5EF4-FFF2-40B4-BE49-F238E27FC236}">
                <a16:creationId xmlns:a16="http://schemas.microsoft.com/office/drawing/2014/main" id="{4CB56F5E-3BCE-80CE-0AD9-35CA8C937B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74343" y="3561997"/>
            <a:ext cx="613480" cy="298449"/>
          </a:xfrm>
          <a:prstGeom prst="rect">
            <a:avLst/>
          </a:prstGeom>
        </p:spPr>
      </p:pic>
      <p:pic>
        <p:nvPicPr>
          <p:cNvPr id="11" name="Graphic 11">
            <a:extLst>
              <a:ext uri="{FF2B5EF4-FFF2-40B4-BE49-F238E27FC236}">
                <a16:creationId xmlns:a16="http://schemas.microsoft.com/office/drawing/2014/main" id="{0059B1C6-7760-A0D8-C3A9-7EE575849A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86565" y="3604331"/>
            <a:ext cx="620537" cy="284340"/>
          </a:xfrm>
          <a:prstGeom prst="rect">
            <a:avLst/>
          </a:prstGeom>
        </p:spPr>
      </p:pic>
      <p:pic>
        <p:nvPicPr>
          <p:cNvPr id="12" name="Graphic 12">
            <a:extLst>
              <a:ext uri="{FF2B5EF4-FFF2-40B4-BE49-F238E27FC236}">
                <a16:creationId xmlns:a16="http://schemas.microsoft.com/office/drawing/2014/main" id="{612DC4E1-671E-74B0-2E48-EEBF4AB2D1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04103" y="3562350"/>
            <a:ext cx="345017" cy="3259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2D2A8E3-9152-6670-0BBC-E9561E999922}"/>
              </a:ext>
            </a:extLst>
          </p:cNvPr>
          <p:cNvSpPr txBox="1"/>
          <p:nvPr/>
        </p:nvSpPr>
        <p:spPr>
          <a:xfrm>
            <a:off x="7574845" y="3186288"/>
            <a:ext cx="3406421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cs typeface="Calibri"/>
              </a:rPr>
              <a:t>Draw and label the phasor diagram</a:t>
            </a:r>
          </a:p>
          <a:p>
            <a:pPr marL="342900" indent="-342900">
              <a:buAutoNum type="arabicPeriod"/>
            </a:pPr>
            <a:r>
              <a:rPr lang="en-US" dirty="0">
                <a:cs typeface="Calibri"/>
              </a:rPr>
              <a:t>Add the phasors like vectors</a:t>
            </a:r>
          </a:p>
          <a:p>
            <a:pPr marL="342900" indent="-342900">
              <a:buAutoNum type="arabicPeriod"/>
            </a:pPr>
            <a:r>
              <a:rPr lang="en-US" dirty="0">
                <a:cs typeface="Calibri"/>
              </a:rPr>
              <a:t>Find the length of the resultant</a:t>
            </a:r>
          </a:p>
          <a:p>
            <a:pPr marL="342900" indent="-342900">
              <a:buAutoNum type="arabicPeriod"/>
            </a:pPr>
            <a:r>
              <a:rPr lang="en-US" dirty="0">
                <a:cs typeface="Calibri"/>
              </a:rPr>
              <a:t>Take the square:</a:t>
            </a:r>
          </a:p>
          <a:p>
            <a:pPr marL="342900" indent="-342900">
              <a:buAutoNum type="arabicPeriod"/>
            </a:pPr>
            <a:endParaRPr lang="en-US" dirty="0"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675C98-A5DB-EB85-9936-F280E368EEA0}"/>
              </a:ext>
            </a:extLst>
          </p:cNvPr>
          <p:cNvSpPr txBox="1"/>
          <p:nvPr/>
        </p:nvSpPr>
        <p:spPr>
          <a:xfrm>
            <a:off x="7576608" y="2461330"/>
            <a:ext cx="346286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What is the intensity experienced by the observer?</a:t>
            </a:r>
            <a:endParaRPr lang="en-US" dirty="0">
              <a:cs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7C3CB8F-3A63-49A4-5F6F-E456E82EB3E1}"/>
              </a:ext>
            </a:extLst>
          </p:cNvPr>
          <p:cNvGrpSpPr/>
          <p:nvPr/>
        </p:nvGrpSpPr>
        <p:grpSpPr>
          <a:xfrm>
            <a:off x="4054122" y="5150458"/>
            <a:ext cx="2591665" cy="927659"/>
            <a:chOff x="4315178" y="4903514"/>
            <a:chExt cx="2591665" cy="92765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448C67E-17CB-9D3C-A19D-BCEA7A7755FF}"/>
                </a:ext>
              </a:extLst>
            </p:cNvPr>
            <p:cNvSpPr txBox="1"/>
            <p:nvPr/>
          </p:nvSpPr>
          <p:spPr>
            <a:xfrm>
              <a:off x="4315178" y="4903514"/>
              <a:ext cx="2591665" cy="92765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cs typeface="Calibri"/>
                </a:rPr>
                <a:t>If                 , what is the intensity at a point where                   and</a:t>
              </a:r>
              <a:endParaRPr lang="en-US" dirty="0"/>
            </a:p>
          </p:txBody>
        </p:sp>
        <p:pic>
          <p:nvPicPr>
            <p:cNvPr id="20" name="Graphic 20">
              <a:extLst>
                <a:ext uri="{FF2B5EF4-FFF2-40B4-BE49-F238E27FC236}">
                  <a16:creationId xmlns:a16="http://schemas.microsoft.com/office/drawing/2014/main" id="{9F9A71DF-C925-ED8F-F47A-4336B5417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624564" y="4996744"/>
              <a:ext cx="748594" cy="180622"/>
            </a:xfrm>
            <a:prstGeom prst="rect">
              <a:avLst/>
            </a:prstGeom>
          </p:spPr>
        </p:pic>
        <p:pic>
          <p:nvPicPr>
            <p:cNvPr id="21" name="Graphic 21">
              <a:extLst>
                <a:ext uri="{FF2B5EF4-FFF2-40B4-BE49-F238E27FC236}">
                  <a16:creationId xmlns:a16="http://schemas.microsoft.com/office/drawing/2014/main" id="{619DAC7E-475D-3FA1-E94A-0626F55D3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051072" y="5575300"/>
              <a:ext cx="791633" cy="230011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E87FC97-35BA-94B3-439B-B8A2FBABD468}"/>
              </a:ext>
            </a:extLst>
          </p:cNvPr>
          <p:cNvSpPr txBox="1"/>
          <p:nvPr/>
        </p:nvSpPr>
        <p:spPr>
          <a:xfrm>
            <a:off x="2821163" y="6264274"/>
            <a:ext cx="641418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A) I = 0                    B</a:t>
            </a:r>
            <a:r>
              <a:rPr lang="en-US" sz="2000" dirty="0">
                <a:cs typeface="Calibri"/>
              </a:rPr>
              <a:t>) </a:t>
            </a:r>
            <a:r>
              <a:rPr lang="en-US" sz="2000" dirty="0">
                <a:ea typeface="+mn-lt"/>
                <a:cs typeface="+mn-lt"/>
              </a:rPr>
              <a:t>I = 2 (A</a:t>
            </a:r>
            <a:r>
              <a:rPr lang="en-US" sz="2000" baseline="-25000" dirty="0">
                <a:ea typeface="+mn-lt"/>
                <a:cs typeface="+mn-lt"/>
              </a:rPr>
              <a:t>1</a:t>
            </a:r>
            <a:r>
              <a:rPr lang="en-US" sz="2000" dirty="0">
                <a:ea typeface="+mn-lt"/>
                <a:cs typeface="+mn-lt"/>
              </a:rPr>
              <a:t>)</a:t>
            </a:r>
            <a:r>
              <a:rPr lang="en-US" sz="2000" baseline="30000" dirty="0">
                <a:ea typeface="+mn-lt"/>
                <a:cs typeface="+mn-lt"/>
              </a:rPr>
              <a:t>2                      </a:t>
            </a:r>
            <a:r>
              <a:rPr lang="en-US" sz="2000" dirty="0">
                <a:ea typeface="+mn-lt"/>
                <a:cs typeface="+mn-lt"/>
              </a:rPr>
              <a:t>C) I = (A</a:t>
            </a:r>
            <a:r>
              <a:rPr lang="en-US" sz="2000" baseline="-25000" dirty="0">
                <a:ea typeface="+mn-lt"/>
                <a:cs typeface="+mn-lt"/>
              </a:rPr>
              <a:t>1</a:t>
            </a:r>
            <a:r>
              <a:rPr lang="en-US" sz="2000" dirty="0">
                <a:ea typeface="+mn-lt"/>
                <a:cs typeface="+mn-lt"/>
              </a:rPr>
              <a:t>)</a:t>
            </a:r>
            <a:r>
              <a:rPr lang="en-US" sz="2000" baseline="30000" dirty="0">
                <a:ea typeface="+mn-lt"/>
                <a:cs typeface="+mn-lt"/>
              </a:rPr>
              <a:t>2</a:t>
            </a:r>
            <a:endParaRPr lang="en-US" sz="2000" dirty="0">
              <a:ea typeface="+mn-lt"/>
              <a:cs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B58B82-2CDC-326E-5CBA-4BEC73B56FED}"/>
              </a:ext>
            </a:extLst>
          </p:cNvPr>
          <p:cNvSpPr txBox="1"/>
          <p:nvPr/>
        </p:nvSpPr>
        <p:spPr>
          <a:xfrm>
            <a:off x="3498850" y="40195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"superposition principle"</a:t>
            </a:r>
          </a:p>
        </p:txBody>
      </p:sp>
      <p:pic>
        <p:nvPicPr>
          <p:cNvPr id="25" name="Graphic 25">
            <a:extLst>
              <a:ext uri="{FF2B5EF4-FFF2-40B4-BE49-F238E27FC236}">
                <a16:creationId xmlns:a16="http://schemas.microsoft.com/office/drawing/2014/main" id="{951EB7EB-6E21-531B-3113-CD2E0754F1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130668" y="5780302"/>
            <a:ext cx="1029043" cy="260693"/>
          </a:xfrm>
          <a:prstGeom prst="rect">
            <a:avLst/>
          </a:prstGeom>
        </p:spPr>
      </p:pic>
      <p:pic>
        <p:nvPicPr>
          <p:cNvPr id="13" name="Graphic 13">
            <a:extLst>
              <a:ext uri="{FF2B5EF4-FFF2-40B4-BE49-F238E27FC236}">
                <a16:creationId xmlns:a16="http://schemas.microsoft.com/office/drawing/2014/main" id="{E5FCF17B-E51A-7E77-0AAE-0483B29EC9F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707441" y="1949708"/>
            <a:ext cx="3147712" cy="315612"/>
          </a:xfrm>
          <a:prstGeom prst="rect">
            <a:avLst/>
          </a:prstGeom>
        </p:spPr>
      </p:pic>
      <p:pic>
        <p:nvPicPr>
          <p:cNvPr id="14" name="Graphic 17">
            <a:extLst>
              <a:ext uri="{FF2B5EF4-FFF2-40B4-BE49-F238E27FC236}">
                <a16:creationId xmlns:a16="http://schemas.microsoft.com/office/drawing/2014/main" id="{CE2DC8DA-AAED-FBFC-3541-9517EC0CBC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707442" y="1290680"/>
            <a:ext cx="3147712" cy="3156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695D49B-E526-BA04-911D-866A0A5E344C}"/>
              </a:ext>
            </a:extLst>
          </p:cNvPr>
          <p:cNvSpPr txBox="1"/>
          <p:nvPr/>
        </p:nvSpPr>
        <p:spPr>
          <a:xfrm>
            <a:off x="7209481" y="570607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?</a:t>
            </a:r>
          </a:p>
        </p:txBody>
      </p:sp>
      <p:pic>
        <p:nvPicPr>
          <p:cNvPr id="5" name="Graphic 3">
            <a:extLst>
              <a:ext uri="{FF2B5EF4-FFF2-40B4-BE49-F238E27FC236}">
                <a16:creationId xmlns:a16="http://schemas.microsoft.com/office/drawing/2014/main" id="{67DF8BC8-C220-977F-5661-041F2489F2A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646669" y="4439010"/>
            <a:ext cx="928417" cy="59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92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E411E-3A39-1655-7655-09D0C82C5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3" descr="Chart, radar chart&#10;&#10;Description automatically generated">
            <a:extLst>
              <a:ext uri="{FF2B5EF4-FFF2-40B4-BE49-F238E27FC236}">
                <a16:creationId xmlns:a16="http://schemas.microsoft.com/office/drawing/2014/main" id="{B93D2EC6-F267-57E7-3025-1AFA6D93D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341" y="1000897"/>
            <a:ext cx="2788129" cy="549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60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F75AC-5D4C-121A-C92D-2143DE7E5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n w="12700">
                  <a:solidFill>
                    <a:prstClr val="black"/>
                  </a:solidFill>
                </a:ln>
                <a:cs typeface="Calibri"/>
              </a:rPr>
              <a:t>Circular waves, two-source interference setup</a:t>
            </a:r>
            <a:endParaRPr lang="en-US" dirty="0"/>
          </a:p>
        </p:txBody>
      </p:sp>
      <p:pic>
        <p:nvPicPr>
          <p:cNvPr id="3" name="Picture 3" descr="A picture containing plate, white, indoor, single&#10;&#10;Description automatically generated">
            <a:extLst>
              <a:ext uri="{FF2B5EF4-FFF2-40B4-BE49-F238E27FC236}">
                <a16:creationId xmlns:a16="http://schemas.microsoft.com/office/drawing/2014/main" id="{62A8B978-CBDA-81C7-3961-60146E624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670" y="1269565"/>
            <a:ext cx="4381232" cy="246764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1AA0255-0577-5E9E-DEC9-BCB9FEA4A85C}"/>
              </a:ext>
            </a:extLst>
          </p:cNvPr>
          <p:cNvCxnSpPr/>
          <p:nvPr/>
        </p:nvCxnSpPr>
        <p:spPr>
          <a:xfrm>
            <a:off x="2851856" y="2400299"/>
            <a:ext cx="1048453" cy="4557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Graphic 6">
            <a:extLst>
              <a:ext uri="{FF2B5EF4-FFF2-40B4-BE49-F238E27FC236}">
                <a16:creationId xmlns:a16="http://schemas.microsoft.com/office/drawing/2014/main" id="{6AE4F1D5-390E-1E81-A7AF-5A9BF3A74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5178" y="2762956"/>
            <a:ext cx="259644" cy="259644"/>
          </a:xfrm>
          <a:prstGeom prst="rect">
            <a:avLst/>
          </a:prstGeom>
        </p:spPr>
      </p:pic>
      <p:pic>
        <p:nvPicPr>
          <p:cNvPr id="7" name="Graphic 7">
            <a:extLst>
              <a:ext uri="{FF2B5EF4-FFF2-40B4-BE49-F238E27FC236}">
                <a16:creationId xmlns:a16="http://schemas.microsoft.com/office/drawing/2014/main" id="{B7FDE275-496B-7BB8-C6AF-1D78660F92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32386" y="1311275"/>
            <a:ext cx="4023783" cy="4042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C468F1-3FBD-7D0A-66B9-E041F9A5B68F}"/>
              </a:ext>
            </a:extLst>
          </p:cNvPr>
          <p:cNvSpPr txBox="1"/>
          <p:nvPr/>
        </p:nvSpPr>
        <p:spPr>
          <a:xfrm>
            <a:off x="6440664" y="1861608"/>
            <a:ext cx="53325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Amplitude decreases with r (why must it?)</a:t>
            </a:r>
          </a:p>
          <a:p>
            <a:r>
              <a:rPr lang="en-US" dirty="0"/>
              <a:t>but we ignore that</a:t>
            </a:r>
            <a:endParaRPr lang="en-US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A3338C74-795C-884F-E97E-BA3196B62EE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560" t="-693" r="-2773" b="35702"/>
          <a:stretch/>
        </p:blipFill>
        <p:spPr>
          <a:xfrm>
            <a:off x="836790" y="3948288"/>
            <a:ext cx="4245973" cy="264491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D3E31DE-33B3-A84E-BE0E-0FFCCEB4C08A}"/>
              </a:ext>
            </a:extLst>
          </p:cNvPr>
          <p:cNvCxnSpPr>
            <a:cxnSpLocks/>
          </p:cNvCxnSpPr>
          <p:nvPr/>
        </p:nvCxnSpPr>
        <p:spPr>
          <a:xfrm>
            <a:off x="1892300" y="5180188"/>
            <a:ext cx="1662286" cy="2441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AF20E37-05B8-C4B3-D218-E1071ABDAEBC}"/>
              </a:ext>
            </a:extLst>
          </p:cNvPr>
          <p:cNvCxnSpPr>
            <a:cxnSpLocks/>
          </p:cNvCxnSpPr>
          <p:nvPr/>
        </p:nvCxnSpPr>
        <p:spPr>
          <a:xfrm flipH="1">
            <a:off x="3639254" y="4509910"/>
            <a:ext cx="369713" cy="8650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Graphic 13">
            <a:extLst>
              <a:ext uri="{FF2B5EF4-FFF2-40B4-BE49-F238E27FC236}">
                <a16:creationId xmlns:a16="http://schemas.microsoft.com/office/drawing/2014/main" id="{C0B6A473-78D9-2BEE-CF8E-702A97A471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47395" y="5394501"/>
            <a:ext cx="389819" cy="281163"/>
          </a:xfrm>
          <a:prstGeom prst="rect">
            <a:avLst/>
          </a:prstGeom>
        </p:spPr>
      </p:pic>
      <p:pic>
        <p:nvPicPr>
          <p:cNvPr id="14" name="Graphic 14">
            <a:extLst>
              <a:ext uri="{FF2B5EF4-FFF2-40B4-BE49-F238E27FC236}">
                <a16:creationId xmlns:a16="http://schemas.microsoft.com/office/drawing/2014/main" id="{71D7B96B-AA03-18C1-E6A3-3DF837B8D7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57284" y="4914723"/>
            <a:ext cx="389820" cy="274109"/>
          </a:xfrm>
          <a:prstGeom prst="rect">
            <a:avLst/>
          </a:prstGeom>
        </p:spPr>
      </p:pic>
      <p:pic>
        <p:nvPicPr>
          <p:cNvPr id="15" name="Graphic 15">
            <a:extLst>
              <a:ext uri="{FF2B5EF4-FFF2-40B4-BE49-F238E27FC236}">
                <a16:creationId xmlns:a16="http://schemas.microsoft.com/office/drawing/2014/main" id="{14DDA419-CE4D-F083-755F-9CC09C2CEA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945011" y="3907720"/>
            <a:ext cx="4810477" cy="397227"/>
          </a:xfrm>
          <a:prstGeom prst="rect">
            <a:avLst/>
          </a:prstGeom>
        </p:spPr>
      </p:pic>
      <p:pic>
        <p:nvPicPr>
          <p:cNvPr id="16" name="Graphic 16">
            <a:extLst>
              <a:ext uri="{FF2B5EF4-FFF2-40B4-BE49-F238E27FC236}">
                <a16:creationId xmlns:a16="http://schemas.microsoft.com/office/drawing/2014/main" id="{8622C685-56A4-CD9D-5070-2B943AB1C2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73233" y="4549775"/>
            <a:ext cx="4584700" cy="397227"/>
          </a:xfrm>
          <a:prstGeom prst="rect">
            <a:avLst/>
          </a:prstGeom>
        </p:spPr>
      </p:pic>
      <p:pic>
        <p:nvPicPr>
          <p:cNvPr id="17" name="Graphic 17">
            <a:extLst>
              <a:ext uri="{FF2B5EF4-FFF2-40B4-BE49-F238E27FC236}">
                <a16:creationId xmlns:a16="http://schemas.microsoft.com/office/drawing/2014/main" id="{EF04A91A-5DB5-BA34-966D-4A48A30842C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970940" y="5140324"/>
            <a:ext cx="2239786" cy="3309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3AFDF66-98F0-C444-9ECF-334765CC1B71}"/>
              </a:ext>
            </a:extLst>
          </p:cNvPr>
          <p:cNvSpPr txBox="1"/>
          <p:nvPr/>
        </p:nvSpPr>
        <p:spPr>
          <a:xfrm>
            <a:off x="8583789" y="5098343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superposition principle</a:t>
            </a:r>
            <a:endParaRPr lang="en-US" dirty="0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1406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DFE5-DC27-9D4C-E3AE-75FF3A8A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 w="12700">
                  <a:solidFill>
                    <a:prstClr val="black"/>
                  </a:solidFill>
                </a:ln>
                <a:cs typeface="Calibri"/>
              </a:rPr>
              <a:t>Ripple tank 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9277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" id="{8DDC2A0B-95D0-D749-8E2F-B7D27378CFBD}" vid="{634A9CF5-022F-8246-AA72-B34AAD2A98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18174</TotalTime>
  <Words>1262</Words>
  <Application>Microsoft Office PowerPoint</Application>
  <PresentationFormat>Widescreen</PresentationFormat>
  <Paragraphs>196</Paragraphs>
  <Slides>27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Your comments/questions/jokes</vt:lpstr>
      <vt:lpstr>Some announcements</vt:lpstr>
      <vt:lpstr>Lecture 2: Interference</vt:lpstr>
      <vt:lpstr>Today</vt:lpstr>
      <vt:lpstr>Phasors are graphical tools that represent sinusoidally oscillating quantities</vt:lpstr>
      <vt:lpstr>Adding harmonic waves is easier with phasors</vt:lpstr>
      <vt:lpstr>PowerPoint Presentation</vt:lpstr>
      <vt:lpstr>Circular waves, two-source interference setup</vt:lpstr>
      <vt:lpstr>Ripple tank demo</vt:lpstr>
      <vt:lpstr>two-source interference solution</vt:lpstr>
      <vt:lpstr>Two speakers emitting in phase with equal amplitudes</vt:lpstr>
      <vt:lpstr>Checkpoint</vt:lpstr>
      <vt:lpstr>What if we change the phase offset?</vt:lpstr>
      <vt:lpstr>Combining phasors practice</vt:lpstr>
      <vt:lpstr>Combining phasors practice</vt:lpstr>
      <vt:lpstr>Combining amplitudes practice</vt:lpstr>
      <vt:lpstr>Intermediate summary</vt:lpstr>
      <vt:lpstr>Practice with interference</vt:lpstr>
      <vt:lpstr>Interferometer</vt:lpstr>
      <vt:lpstr>Interferometer problem</vt:lpstr>
      <vt:lpstr>Interferometer problem</vt:lpstr>
      <vt:lpstr>Application: LIGO</vt:lpstr>
      <vt:lpstr>Two-slit experiment</vt:lpstr>
      <vt:lpstr>Two-slit experiment</vt:lpstr>
      <vt:lpstr>Two-slit experiment: distances</vt:lpstr>
      <vt:lpstr>Constructive interference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Lucas</dc:creator>
  <cp:lastModifiedBy>Wagner, Lucas Kyle</cp:lastModifiedBy>
  <cp:revision>983</cp:revision>
  <cp:lastPrinted>2019-08-28T12:50:50Z</cp:lastPrinted>
  <dcterms:created xsi:type="dcterms:W3CDTF">2018-01-31T21:37:22Z</dcterms:created>
  <dcterms:modified xsi:type="dcterms:W3CDTF">2022-06-14T16:29:19Z</dcterms:modified>
</cp:coreProperties>
</file>