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4" ContentType="video/mp4"/>
  <Default Extension="MPG" ContentType="vide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93" r:id="rId2"/>
    <p:sldId id="306" r:id="rId3"/>
    <p:sldId id="257" r:id="rId4"/>
    <p:sldId id="305" r:id="rId5"/>
    <p:sldId id="295" r:id="rId6"/>
    <p:sldId id="284" r:id="rId7"/>
    <p:sldId id="256" r:id="rId8"/>
    <p:sldId id="297" r:id="rId9"/>
    <p:sldId id="288" r:id="rId10"/>
    <p:sldId id="261" r:id="rId11"/>
    <p:sldId id="311" r:id="rId12"/>
    <p:sldId id="307" r:id="rId13"/>
    <p:sldId id="310" r:id="rId14"/>
    <p:sldId id="272" r:id="rId15"/>
    <p:sldId id="296" r:id="rId16"/>
    <p:sldId id="285" r:id="rId17"/>
    <p:sldId id="290" r:id="rId18"/>
    <p:sldId id="312" r:id="rId19"/>
    <p:sldId id="292" r:id="rId20"/>
    <p:sldId id="298" r:id="rId21"/>
    <p:sldId id="287" r:id="rId22"/>
    <p:sldId id="308" r:id="rId23"/>
    <p:sldId id="289" r:id="rId24"/>
    <p:sldId id="26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7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0"/>
    <p:restoredTop sz="92849"/>
  </p:normalViewPr>
  <p:slideViewPr>
    <p:cSldViewPr snapToGrid="0" snapToObjects="1">
      <p:cViewPr varScale="1">
        <p:scale>
          <a:sx n="103" d="100"/>
          <a:sy n="103" d="100"/>
        </p:scale>
        <p:origin x="108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D0296-FBEA-504D-907B-438B40A88C1B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7E512-AAB0-3D4F-97AC-01E1DF5B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35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7E512-AAB0-3D4F-97AC-01E1DF5B6C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4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4"/>
            <a:ext cx="10363200" cy="17341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94AC-5D25-504A-80B3-F0D1C580B3AE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22DE-1E13-0242-AD46-1A54ECEB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94AC-5D25-504A-80B3-F0D1C580B3AE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22DE-1E13-0242-AD46-1A54ECEB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70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94AC-5D25-504A-80B3-F0D1C580B3AE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22DE-1E13-0242-AD46-1A54ECEB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8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5000"/>
                <a:lumOff val="55000"/>
              </a:schemeClr>
            </a:gs>
            <a:gs pos="16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0920"/>
            <a:ext cx="10515600" cy="743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70451"/>
            <a:ext cx="10515600" cy="4906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594AC-5D25-504A-80B3-F0D1C580B3AE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PHYS 213: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222DE-1E13-0242-AD46-1A54ECEB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 w="12700">
            <a:solidFill>
              <a:schemeClr val="tx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70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8.gif"/><Relationship Id="rId5" Type="http://schemas.openxmlformats.org/officeDocument/2006/relationships/image" Target="../media/image170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G"/><Relationship Id="rId1" Type="http://schemas.microsoft.com/office/2007/relationships/media" Target="../media/media2.MPG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15EC8-E58A-274B-BA9B-B9EB1B866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comments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9F9D26-2863-2A48-A077-3AED04488970}"/>
              </a:ext>
            </a:extLst>
          </p:cNvPr>
          <p:cNvSpPr txBox="1"/>
          <p:nvPr/>
        </p:nvSpPr>
        <p:spPr>
          <a:xfrm>
            <a:off x="9044848" y="546570"/>
            <a:ext cx="2875403" cy="2585323"/>
          </a:xfrm>
          <a:prstGeom prst="rect">
            <a:avLst/>
          </a:prstGeom>
          <a:noFill/>
          <a:ln w="19050">
            <a:solidFill>
              <a:srgbClr val="467EFE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Exam Info:</a:t>
            </a:r>
          </a:p>
          <a:p>
            <a:endParaRPr lang="en-US" dirty="0"/>
          </a:p>
          <a:p>
            <a:r>
              <a:rPr lang="en-US" dirty="0"/>
              <a:t>Units 1-6</a:t>
            </a:r>
          </a:p>
          <a:p>
            <a:endParaRPr lang="en-US" dirty="0"/>
          </a:p>
          <a:p>
            <a:r>
              <a:rPr lang="en-US" dirty="0"/>
              <a:t>Date: June 30</a:t>
            </a:r>
            <a:r>
              <a:rPr lang="en-US" baseline="30000" dirty="0"/>
              <a:t>th</a:t>
            </a:r>
            <a:endParaRPr lang="en-US" dirty="0"/>
          </a:p>
          <a:p>
            <a:r>
              <a:rPr lang="en-US" dirty="0"/>
              <a:t>Conflict Date: June 29</a:t>
            </a:r>
            <a:r>
              <a:rPr lang="en-US" baseline="30000" dirty="0"/>
              <a:t>th</a:t>
            </a:r>
            <a:endParaRPr lang="en-US" dirty="0"/>
          </a:p>
          <a:p>
            <a:endParaRPr lang="en-US" dirty="0"/>
          </a:p>
          <a:p>
            <a:r>
              <a:rPr lang="en-US" dirty="0"/>
              <a:t>More details to come from CBTF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0CDEBE-C26D-7644-BC65-C75E773FAD37}"/>
              </a:ext>
            </a:extLst>
          </p:cNvPr>
          <p:cNvSpPr txBox="1"/>
          <p:nvPr/>
        </p:nvSpPr>
        <p:spPr>
          <a:xfrm>
            <a:off x="201568" y="757462"/>
            <a:ext cx="8549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Many different formulas for finding first maxima of interference. How do you choose? </a:t>
            </a:r>
            <a:r>
              <a:rPr lang="en-US" dirty="0">
                <a:solidFill>
                  <a:srgbClr val="FF0000"/>
                </a:solidFill>
              </a:rPr>
              <a:t>The problem setup can help you </a:t>
            </a:r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At this point I really don't even know what I don't know and I'm worried about the first exam, could you explain what exactly we need to know for this exam and the best way to study for it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? It’s Units 1-6. Homework, discussions 1-4, worked problems, lectures, </a:t>
            </a:r>
            <a:r>
              <a:rPr lang="en-US" dirty="0" err="1">
                <a:solidFill>
                  <a:srgbClr val="FF0000"/>
                </a:solidFill>
                <a:sym typeface="Wingdings" pitchFamily="2" charset="2"/>
              </a:rPr>
              <a:t>prelectures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, example exam.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My understanding of these concepts is in a state of superposition.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Exactly!</a:t>
            </a:r>
          </a:p>
        </p:txBody>
      </p:sp>
      <p:pic>
        <p:nvPicPr>
          <p:cNvPr id="1026" name="Picture 2" descr="Nerdy jokes, The Uncertainty Principle + Side-Swiping — Stephanie Marango,  M.D.">
            <a:extLst>
              <a:ext uri="{FF2B5EF4-FFF2-40B4-BE49-F238E27FC236}">
                <a16:creationId xmlns:a16="http://schemas.microsoft.com/office/drawing/2014/main" id="{CD6BFA5D-E1D1-3A31-8D6A-1B50C8CB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42" y="3521776"/>
            <a:ext cx="4541858" cy="321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666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5389B-D916-FE46-A34A-B48983A77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E34E42-B599-7C45-B41C-4991F58747DE}"/>
                  </a:ext>
                </a:extLst>
              </p:cNvPr>
              <p:cNvSpPr txBox="1"/>
              <p:nvPr/>
            </p:nvSpPr>
            <p:spPr>
              <a:xfrm>
                <a:off x="2245806" y="977848"/>
                <a:ext cx="7245626" cy="4676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ea typeface="Cambria Math" panose="02040503050406030204" pitchFamily="18" charset="0"/>
                  </a:rPr>
                  <a:t>Wave function starts as a superposition of these two states:</a:t>
                </a:r>
              </a:p>
              <a:p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If we measure momentum, we will get (for example):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The state after will be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E34E42-B599-7C45-B41C-4991F5874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806" y="977848"/>
                <a:ext cx="7245626" cy="4676217"/>
              </a:xfrm>
              <a:prstGeom prst="rect">
                <a:avLst/>
              </a:prstGeom>
              <a:blipFill>
                <a:blip r:embed="rId2"/>
                <a:stretch>
                  <a:fillRect l="-1262" t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9696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5389B-D916-FE46-A34A-B48983A77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Schrodinger’s Cat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E34E42-B599-7C45-B41C-4991F58747DE}"/>
                  </a:ext>
                </a:extLst>
              </p:cNvPr>
              <p:cNvSpPr txBox="1"/>
              <p:nvPr/>
            </p:nvSpPr>
            <p:spPr>
              <a:xfrm>
                <a:off x="2245806" y="977848"/>
                <a:ext cx="7245626" cy="4676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ea typeface="Cambria Math" panose="02040503050406030204" pitchFamily="18" charset="0"/>
                  </a:rPr>
                  <a:t>Wave function starts as a superposition of these two states:</a:t>
                </a:r>
              </a:p>
              <a:p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If we measure momentum, we will get (for example):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The state after will be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E34E42-B599-7C45-B41C-4991F5874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806" y="977848"/>
                <a:ext cx="7245626" cy="4676217"/>
              </a:xfrm>
              <a:prstGeom prst="rect">
                <a:avLst/>
              </a:prstGeom>
              <a:blipFill>
                <a:blip r:embed="rId2"/>
                <a:stretch>
                  <a:fillRect l="-1262" t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0C08E50D-60A3-6887-685E-ECE92C5F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678" y="4226766"/>
            <a:ext cx="4594321" cy="244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706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1899C-E445-6C4E-A08C-96D44019D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1C6DD7-D86F-CB43-BCFF-F2B42E8D2918}"/>
                  </a:ext>
                </a:extLst>
              </p:cNvPr>
              <p:cNvSpPr txBox="1"/>
              <p:nvPr/>
            </p:nvSpPr>
            <p:spPr>
              <a:xfrm>
                <a:off x="434898" y="1048214"/>
                <a:ext cx="11206975" cy="2370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Which wave function has definite momentum?</a:t>
                </a:r>
              </a:p>
              <a:p>
                <a:endParaRPr lang="en-US" sz="2400" dirty="0"/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𝑖𝑘𝑥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e>
                        </m:d>
                      </m:e>
                    </m:func>
                  </m:oMath>
                </a14:m>
                <a:endParaRPr lang="en-US" sz="2400" b="0" dirty="0"/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US" sz="2400" dirty="0"/>
              </a:p>
              <a:p>
                <a:pPr marL="342900" indent="-342900">
                  <a:buAutoNum type="alphaLcParenR"/>
                </a:pPr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1C6DD7-D86F-CB43-BCFF-F2B42E8D2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98" y="1048214"/>
                <a:ext cx="11206975" cy="2370905"/>
              </a:xfrm>
              <a:prstGeom prst="rect">
                <a:avLst/>
              </a:prstGeom>
              <a:blipFill>
                <a:blip r:embed="rId2"/>
                <a:stretch>
                  <a:fillRect l="-816" t="-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2195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1899C-E445-6C4E-A08C-96D44019D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1C6DD7-D86F-CB43-BCFF-F2B42E8D2918}"/>
                  </a:ext>
                </a:extLst>
              </p:cNvPr>
              <p:cNvSpPr txBox="1"/>
              <p:nvPr/>
            </p:nvSpPr>
            <p:spPr>
              <a:xfrm>
                <a:off x="434898" y="1048214"/>
                <a:ext cx="11206975" cy="4217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Which wave function has definite momentum?</a:t>
                </a:r>
              </a:p>
              <a:p>
                <a:endParaRPr lang="en-US" sz="2400" dirty="0"/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𝑖𝑘𝑥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e>
                        </m:d>
                      </m:e>
                    </m:func>
                  </m:oMath>
                </a14:m>
                <a:endParaRPr lang="en-US" sz="2400" b="0" dirty="0"/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US" sz="2400" dirty="0"/>
              </a:p>
              <a:p>
                <a:pPr marL="342900" indent="-342900">
                  <a:buAutoNum type="alphaLcParenR"/>
                </a:pPr>
                <a:endParaRPr lang="en-US" sz="2400" dirty="0"/>
              </a:p>
              <a:p>
                <a:r>
                  <a:rPr lang="en-US" sz="2400" dirty="0"/>
                  <a:t>What is the value of the momentum? </a:t>
                </a:r>
              </a:p>
              <a:p>
                <a:endParaRPr lang="en-US" sz="2400" dirty="0"/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dirty="0"/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h𝑘</m:t>
                    </m:r>
                  </m:oMath>
                </a14:m>
                <a:endParaRPr lang="en-US" sz="2400" dirty="0"/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1C6DD7-D86F-CB43-BCFF-F2B42E8D2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98" y="1048214"/>
                <a:ext cx="11206975" cy="4217565"/>
              </a:xfrm>
              <a:prstGeom prst="rect">
                <a:avLst/>
              </a:prstGeom>
              <a:blipFill>
                <a:blip r:embed="rId2"/>
                <a:stretch>
                  <a:fillRect l="-792" t="-1201" b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9205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Superposition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09594"/>
            <a:ext cx="4433795" cy="46918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1" y="1177364"/>
            <a:ext cx="45047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particle has a wave function as depicted. Assume that the spikes are infinitely narrow. </a:t>
            </a:r>
          </a:p>
          <a:p>
            <a:endParaRPr lang="en-US" sz="2400" dirty="0"/>
          </a:p>
          <a:p>
            <a:r>
              <a:rPr lang="en-US" sz="2400" dirty="0"/>
              <a:t>If we measure its position, what will we observe?</a:t>
            </a:r>
          </a:p>
          <a:p>
            <a:endParaRPr lang="en-US" sz="2400" dirty="0"/>
          </a:p>
          <a:p>
            <a:pPr marL="342900" indent="-342900">
              <a:buAutoNum type="alphaLcParenR"/>
            </a:pPr>
            <a:r>
              <a:rPr lang="en-US" sz="2400" dirty="0"/>
              <a:t>5</a:t>
            </a:r>
          </a:p>
          <a:p>
            <a:pPr marL="342900" indent="-342900">
              <a:buAutoNum type="alphaLcParenR"/>
            </a:pPr>
            <a:r>
              <a:rPr lang="en-US" sz="2400" dirty="0"/>
              <a:t>-5</a:t>
            </a:r>
          </a:p>
          <a:p>
            <a:pPr marL="342900" indent="-342900">
              <a:buAutoNum type="alphaLcParenR"/>
            </a:pPr>
            <a:r>
              <a:rPr lang="en-US" sz="2400" dirty="0"/>
              <a:t>Between 5 and -5</a:t>
            </a:r>
          </a:p>
          <a:p>
            <a:pPr marL="342900" indent="-342900">
              <a:buAutoNum type="alphaLcParenR"/>
            </a:pPr>
            <a:r>
              <a:rPr lang="en-US" sz="2400" dirty="0"/>
              <a:t>Either 5 or -5</a:t>
            </a:r>
          </a:p>
        </p:txBody>
      </p:sp>
    </p:spTree>
    <p:extLst>
      <p:ext uri="{BB962C8B-B14F-4D97-AF65-F5344CB8AC3E}">
        <p14:creationId xmlns:p14="http://schemas.microsoft.com/office/powerpoint/2010/main" val="381727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43BE0-A026-C54C-B0AB-CCA9E6E8D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Superposition of eigenstates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87A01E-D08A-E549-95EA-E499029B3194}"/>
                  </a:ext>
                </a:extLst>
              </p:cNvPr>
              <p:cNvSpPr txBox="1"/>
              <p:nvPr/>
            </p:nvSpPr>
            <p:spPr>
              <a:xfrm>
                <a:off x="256478" y="1170878"/>
                <a:ext cx="11097322" cy="4569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has definite position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has definite position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. Both are normalized.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If the wave function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N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−7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, then what is the right probability of measuring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?</a:t>
                </a:r>
              </a:p>
              <a:p>
                <a:endParaRPr lang="en-US" sz="2400" dirty="0"/>
              </a:p>
              <a:p>
                <a:pPr marL="457200" indent="-457200">
                  <a:buAutoNum type="alphaLcParenR"/>
                </a:pPr>
                <a:r>
                  <a:rPr lang="en-US" sz="2400" dirty="0"/>
                  <a:t>1/2</a:t>
                </a:r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87A01E-D08A-E549-95EA-E499029B3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78" y="1170878"/>
                <a:ext cx="11097322" cy="4569071"/>
              </a:xfrm>
              <a:prstGeom prst="rect">
                <a:avLst/>
              </a:prstGeom>
              <a:blipFill>
                <a:blip r:embed="rId2"/>
                <a:stretch>
                  <a:fillRect l="-800" t="-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015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BC910-4704-0843-8488-C435FCF90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7247979-19B8-8A41-AA2F-99F8E3F3AE8A}"/>
                  </a:ext>
                </a:extLst>
              </p:cNvPr>
              <p:cNvSpPr txBox="1"/>
              <p:nvPr/>
            </p:nvSpPr>
            <p:spPr>
              <a:xfrm>
                <a:off x="973777" y="1318161"/>
                <a:ext cx="11218223" cy="5120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Suppose at some time, a particle has wave function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𝑘𝑥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for all values of </a:t>
                </a:r>
                <a:r>
                  <a:rPr lang="en-US" sz="2400" i="1" dirty="0"/>
                  <a:t>x</a:t>
                </a:r>
                <a:r>
                  <a:rPr lang="en-US" sz="2400" dirty="0"/>
                  <a:t>, where </a:t>
                </a:r>
                <a:r>
                  <a:rPr lang="en-US" sz="2400" i="1" dirty="0"/>
                  <a:t>A</a:t>
                </a:r>
                <a:r>
                  <a:rPr lang="en-US" sz="2400" dirty="0"/>
                  <a:t> is a normalization constant. Note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𝑖𝑘𝑥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𝑖𝑘𝑥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Suppose that the momentum of the particle is measured. What will be the outcome of the measurement?</a:t>
                </a:r>
              </a:p>
              <a:p>
                <a:endParaRPr lang="en-US" sz="2400" dirty="0">
                  <a:effectLst/>
                </a:endParaRPr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dirty="0">
                  <a:effectLst/>
                </a:endParaRPr>
              </a:p>
              <a:p>
                <a:pPr marL="342900" indent="-342900">
                  <a:buFontTx/>
                  <a:buAutoNum type="alphaLcParenR"/>
                </a:pPr>
                <a:r>
                  <a:rPr lang="en-US" sz="2400" dirty="0"/>
                  <a:t>Either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or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with equal probability</a:t>
                </a:r>
              </a:p>
              <a:p>
                <a:pPr marL="342900" indent="-342900">
                  <a:buFontTx/>
                  <a:buAutoNum type="alphaLcParenR"/>
                </a:pPr>
                <a:r>
                  <a:rPr lang="en-US" sz="2400" dirty="0"/>
                  <a:t>A value between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dirty="0"/>
              </a:p>
              <a:p>
                <a:pPr marL="342900" indent="-342900">
                  <a:buFontTx/>
                  <a:buAutoNum type="alphaLcParenR"/>
                </a:pPr>
                <a:endParaRPr lang="en-US" sz="2400" dirty="0"/>
              </a:p>
              <a:p>
                <a:pPr marL="342900" indent="-342900">
                  <a:buFontTx/>
                  <a:buAutoNum type="alphaLcParenR"/>
                </a:pPr>
                <a:endParaRPr lang="en-US" sz="2400" dirty="0"/>
              </a:p>
              <a:p>
                <a:pPr marL="342900" indent="-342900">
                  <a:buFontTx/>
                  <a:buAutoNum type="alphaLcParenR"/>
                </a:pPr>
                <a:endParaRPr lang="en-US" sz="2400" dirty="0"/>
              </a:p>
              <a:p>
                <a:pPr marL="342900" indent="-342900">
                  <a:buAutoNum type="alphaLcParenR"/>
                </a:pPr>
                <a:endParaRPr lang="en-US" sz="2400" dirty="0">
                  <a:effectLst/>
                </a:endParaRPr>
              </a:p>
              <a:p>
                <a:pPr marL="342900" indent="-342900">
                  <a:buAutoNum type="alphaLcParenR"/>
                </a:pPr>
                <a:endParaRPr lang="en-US" sz="2400" dirty="0">
                  <a:effectLst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7247979-19B8-8A41-AA2F-99F8E3F3A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777" y="1318161"/>
                <a:ext cx="11218223" cy="5120184"/>
              </a:xfrm>
              <a:prstGeom prst="rect">
                <a:avLst/>
              </a:prstGeom>
              <a:blipFill>
                <a:blip r:embed="rId2"/>
                <a:stretch>
                  <a:fillRect l="-870" t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0405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descr="lecture9sin">
            <a:hlinkClick r:id="" action="ppaction://media"/>
            <a:extLst>
              <a:ext uri="{FF2B5EF4-FFF2-40B4-BE49-F238E27FC236}">
                <a16:creationId xmlns:a16="http://schemas.microsoft.com/office/drawing/2014/main" id="{2584D5EE-B631-9C4F-B1D6-860E500877A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4763"/>
            <a:ext cx="6858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41FE17-1AF8-984C-89E4-02F5EDD71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FA3F44-1679-6141-957F-4D516CCD3D89}"/>
                  </a:ext>
                </a:extLst>
              </p:cNvPr>
              <p:cNvSpPr txBox="1"/>
              <p:nvPr/>
            </p:nvSpPr>
            <p:spPr>
              <a:xfrm>
                <a:off x="7592786" y="1420586"/>
                <a:ext cx="4599214" cy="1598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𝑘𝑥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FA3F44-1679-6141-957F-4D516CCD3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786" y="1420586"/>
                <a:ext cx="4599214" cy="1598258"/>
              </a:xfrm>
              <a:prstGeom prst="rect">
                <a:avLst/>
              </a:prstGeom>
              <a:blipFill>
                <a:blip r:embed="rId5"/>
                <a:stretch>
                  <a:fillRect b="-3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240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descr="lecture9sin">
            <a:hlinkClick r:id="" action="ppaction://media"/>
            <a:extLst>
              <a:ext uri="{FF2B5EF4-FFF2-40B4-BE49-F238E27FC236}">
                <a16:creationId xmlns:a16="http://schemas.microsoft.com/office/drawing/2014/main" id="{2584D5EE-B631-9C4F-B1D6-860E500877A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4763"/>
            <a:ext cx="6858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41FE17-1AF8-984C-89E4-02F5EDD71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FA3F44-1679-6141-957F-4D516CCD3D89}"/>
                  </a:ext>
                </a:extLst>
              </p:cNvPr>
              <p:cNvSpPr txBox="1"/>
              <p:nvPr/>
            </p:nvSpPr>
            <p:spPr>
              <a:xfrm>
                <a:off x="7592786" y="1420586"/>
                <a:ext cx="4599214" cy="1598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𝑘𝑥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FA3F44-1679-6141-957F-4D516CCD3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786" y="1420586"/>
                <a:ext cx="4599214" cy="1598258"/>
              </a:xfrm>
              <a:prstGeom prst="rect">
                <a:avLst/>
              </a:prstGeom>
              <a:blipFill>
                <a:blip r:embed="rId5"/>
                <a:stretch>
                  <a:fillRect b="-3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9D48C254-4EF7-4534-1F72-4B2EF6FF1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2" y="5619750"/>
            <a:ext cx="47625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63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AC07C-1F18-E54D-9DCC-C69262E2E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interesting comments and responses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BCDC92-1FA6-C74D-A327-DE963CC2474A}"/>
              </a:ext>
            </a:extLst>
          </p:cNvPr>
          <p:cNvSpPr txBox="1"/>
          <p:nvPr/>
        </p:nvSpPr>
        <p:spPr>
          <a:xfrm>
            <a:off x="244928" y="1338943"/>
            <a:ext cx="63354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Momentum will oscillate as the wave function is sinusoidal.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Because the </a:t>
            </a:r>
            <a:r>
              <a:rPr lang="en-US" sz="2000" dirty="0" err="1"/>
              <a:t>the</a:t>
            </a:r>
            <a:r>
              <a:rPr lang="en-US" sz="2000" dirty="0"/>
              <a:t> wave is being normalized, it will appear to be some value between </a:t>
            </a:r>
            <a:r>
              <a:rPr lang="en-US" sz="2000" dirty="0" err="1"/>
              <a:t>hk</a:t>
            </a:r>
            <a:r>
              <a:rPr lang="en-US" sz="2000" dirty="0"/>
              <a:t> and –</a:t>
            </a:r>
            <a:r>
              <a:rPr lang="en-US" sz="2000" dirty="0" err="1"/>
              <a:t>hk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Due to </a:t>
            </a:r>
            <a:r>
              <a:rPr lang="en-US" sz="2000" dirty="0" err="1"/>
              <a:t>heisenberg</a:t>
            </a:r>
            <a:r>
              <a:rPr lang="en-US" sz="2000" dirty="0"/>
              <a:t> uncertainty principle, since we know the position of the particle, we cannot be completely sure the exact momentum of it, we only know it can be between </a:t>
            </a:r>
            <a:r>
              <a:rPr lang="en-US" sz="2000" dirty="0" err="1"/>
              <a:t>hk</a:t>
            </a:r>
            <a:r>
              <a:rPr lang="en-US" sz="2000" dirty="0"/>
              <a:t> and its opposite.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A67D5-ECAD-D54D-B7F8-62796E6136DD}"/>
              </a:ext>
            </a:extLst>
          </p:cNvPr>
          <p:cNvSpPr txBox="1"/>
          <p:nvPr/>
        </p:nvSpPr>
        <p:spPr>
          <a:xfrm>
            <a:off x="6806683" y="1246177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There is no oscillation (in this wave function); at any time it’s the same superposition. You can only get a value of k that’s in the superposition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465F87-28F2-8D4C-A99A-631B74DAACCD}"/>
              </a:ext>
            </a:extLst>
          </p:cNvPr>
          <p:cNvSpPr txBox="1"/>
          <p:nvPr/>
        </p:nvSpPr>
        <p:spPr>
          <a:xfrm>
            <a:off x="6806683" y="2628583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It’s not the value of the wave function, it’s what momentum eigenstates make up the superposition.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6DBEBC-1BBD-DA4B-8B09-CE5C4B7330CF}"/>
              </a:ext>
            </a:extLst>
          </p:cNvPr>
          <p:cNvSpPr txBox="1"/>
          <p:nvPr/>
        </p:nvSpPr>
        <p:spPr>
          <a:xfrm>
            <a:off x="6806683" y="3874997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position is quite indeterminant for this wave function! The wave function is nonzero for many values of x.</a:t>
            </a:r>
          </a:p>
        </p:txBody>
      </p:sp>
    </p:spTree>
    <p:extLst>
      <p:ext uri="{BB962C8B-B14F-4D97-AF65-F5344CB8AC3E}">
        <p14:creationId xmlns:p14="http://schemas.microsoft.com/office/powerpoint/2010/main" val="1212454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76E85-F17C-0641-9214-B658A52D2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Momentum and wavelength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949F1-1F7E-8145-829F-3B1262B55757}"/>
                  </a:ext>
                </a:extLst>
              </p:cNvPr>
              <p:cNvSpPr txBox="1"/>
              <p:nvPr/>
            </p:nvSpPr>
            <p:spPr>
              <a:xfrm>
                <a:off x="838200" y="1237785"/>
                <a:ext cx="10335322" cy="3534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An electron with velocity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is incident on a 2-slit experiment. What equation will give the angle of the first maximum in terms of the distance between the two slits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?</a:t>
                </a:r>
              </a:p>
              <a:p>
                <a:endParaRPr lang="en-US" sz="2400" dirty="0"/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𝑏𝑚𝑣</m:t>
                            </m:r>
                          </m:den>
                        </m:f>
                      </m:e>
                    </m:func>
                  </m:oMath>
                </a14:m>
                <a:endParaRPr lang="en-US" sz="2400" dirty="0"/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𝑏𝑚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den>
                        </m:f>
                      </m:e>
                    </m:func>
                  </m:oMath>
                </a14:m>
                <a:endParaRPr lang="en-US" sz="2400" dirty="0"/>
              </a:p>
              <a:p>
                <a:pPr marL="457200" indent="-457200">
                  <a:buFontTx/>
                  <a:buAutoNum type="alphaLcParenR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h𝑣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𝑏𝑚</m:t>
                            </m:r>
                          </m:den>
                        </m:f>
                      </m:e>
                    </m:func>
                  </m:oMath>
                </a14:m>
                <a:endParaRPr lang="en-US" sz="2400" dirty="0"/>
              </a:p>
              <a:p>
                <a:pPr marL="457200" indent="-457200">
                  <a:buAutoNum type="alphaLcParenR"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949F1-1F7E-8145-829F-3B1262B55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37785"/>
                <a:ext cx="10335322" cy="3534814"/>
              </a:xfrm>
              <a:prstGeom prst="rect">
                <a:avLst/>
              </a:prstGeom>
              <a:blipFill>
                <a:blip r:embed="rId2"/>
                <a:stretch>
                  <a:fillRect l="-859" t="-714" r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4250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BC910-4704-0843-8488-C435FCF90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7247979-19B8-8A41-AA2F-99F8E3F3AE8A}"/>
                  </a:ext>
                </a:extLst>
              </p:cNvPr>
              <p:cNvSpPr txBox="1"/>
              <p:nvPr/>
            </p:nvSpPr>
            <p:spPr>
              <a:xfrm>
                <a:off x="973777" y="1318161"/>
                <a:ext cx="11218223" cy="5144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Suppose at some time, a particle has wave function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𝑘𝑥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for all values of </a:t>
                </a:r>
                <a:r>
                  <a:rPr lang="en-US" sz="2400" i="1" dirty="0"/>
                  <a:t>x</a:t>
                </a:r>
                <a:r>
                  <a:rPr lang="en-US" sz="2400" dirty="0"/>
                  <a:t>, where </a:t>
                </a:r>
                <a:r>
                  <a:rPr lang="en-US" sz="2400" i="1" dirty="0"/>
                  <a:t>A</a:t>
                </a:r>
                <a:r>
                  <a:rPr lang="en-US" sz="2400" dirty="0"/>
                  <a:t> is a normalization constant. Note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𝑖𝑘𝑥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𝑖𝑘𝑥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Suppose that the momentum of the particle is measured and found to be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. What is the wave function immediately after the measurement?</a:t>
                </a:r>
              </a:p>
              <a:p>
                <a:endParaRPr lang="en-US" sz="2400" dirty="0">
                  <a:effectLst/>
                </a:endParaRPr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𝑘𝑥</m:t>
                        </m:r>
                      </m:e>
                    </m:func>
                  </m:oMath>
                </a14:m>
                <a:endParaRPr lang="en-US" sz="2400" dirty="0"/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𝑖𝑘𝑥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marL="342900" indent="-342900">
                  <a:buFontTx/>
                  <a:buAutoNum type="alphaL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𝑖𝑘𝑥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342900" indent="-342900">
                  <a:buFontTx/>
                  <a:buAutoNum type="alphaLcParenR"/>
                </a:pPr>
                <a:r>
                  <a:rPr lang="en-US" sz="2400" dirty="0"/>
                  <a:t>Not enough information</a:t>
                </a:r>
              </a:p>
              <a:p>
                <a:pPr marL="342900" indent="-342900">
                  <a:buFontTx/>
                  <a:buAutoNum type="alphaLcParenR"/>
                </a:pPr>
                <a:endParaRPr lang="en-US" sz="2400" dirty="0"/>
              </a:p>
              <a:p>
                <a:pPr marL="342900" indent="-342900">
                  <a:buFontTx/>
                  <a:buAutoNum type="alphaLcParenR"/>
                </a:pPr>
                <a:endParaRPr lang="en-US" sz="2400" dirty="0"/>
              </a:p>
              <a:p>
                <a:pPr marL="342900" indent="-342900">
                  <a:buAutoNum type="alphaLcParenR"/>
                </a:pPr>
                <a:endParaRPr lang="en-US" sz="2400" dirty="0">
                  <a:effectLst/>
                </a:endParaRPr>
              </a:p>
              <a:p>
                <a:pPr marL="342900" indent="-342900">
                  <a:buAutoNum type="alphaLcParenR"/>
                </a:pPr>
                <a:endParaRPr lang="en-US" sz="2400" dirty="0">
                  <a:effectLst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7247979-19B8-8A41-AA2F-99F8E3F3A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777" y="1318161"/>
                <a:ext cx="11218223" cy="5144037"/>
              </a:xfrm>
              <a:prstGeom prst="rect">
                <a:avLst/>
              </a:prstGeom>
              <a:blipFill>
                <a:blip r:embed="rId2"/>
                <a:stretch>
                  <a:fillRect l="-870" t="-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6412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1D7EF-6126-7F40-AAA8-56779A9E0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localized wave functions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BE652A-3042-A142-B3F8-A23FA4F28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3607"/>
            <a:ext cx="7418648" cy="4741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F9911E-E6DA-4A43-81D8-D149E89A9041}"/>
                  </a:ext>
                </a:extLst>
              </p:cNvPr>
              <p:cNvSpPr txBox="1"/>
              <p:nvPr/>
            </p:nvSpPr>
            <p:spPr>
              <a:xfrm>
                <a:off x="5957240" y="1737073"/>
                <a:ext cx="3706586" cy="537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𝑖𝑘𝑥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F9911E-E6DA-4A43-81D8-D149E89A9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240" y="1737073"/>
                <a:ext cx="3706586" cy="5371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C90050-4D56-D244-A617-8769D80B4022}"/>
                  </a:ext>
                </a:extLst>
              </p:cNvPr>
              <p:cNvSpPr txBox="1"/>
              <p:nvPr/>
            </p:nvSpPr>
            <p:spPr>
              <a:xfrm>
                <a:off x="6305617" y="2772377"/>
                <a:ext cx="3706586" cy="1301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𝑖𝑛𝑘𝑥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C90050-4D56-D244-A617-8769D80B4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617" y="2772377"/>
                <a:ext cx="3706586" cy="1301831"/>
              </a:xfrm>
              <a:prstGeom prst="rect">
                <a:avLst/>
              </a:prstGeom>
              <a:blipFill>
                <a:blip r:embed="rId4"/>
                <a:stretch>
                  <a:fillRect l="-4110" t="-100962" b="-156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5461F8-EDE3-0545-B499-48911725F884}"/>
                  </a:ext>
                </a:extLst>
              </p:cNvPr>
              <p:cNvSpPr txBox="1"/>
              <p:nvPr/>
            </p:nvSpPr>
            <p:spPr>
              <a:xfrm>
                <a:off x="6305617" y="4270766"/>
                <a:ext cx="3706586" cy="1303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𝑖𝑛𝑘𝑥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5461F8-EDE3-0545-B499-48911725F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617" y="4270766"/>
                <a:ext cx="3706586" cy="1303627"/>
              </a:xfrm>
              <a:prstGeom prst="rect">
                <a:avLst/>
              </a:prstGeom>
              <a:blipFill>
                <a:blip r:embed="rId5"/>
                <a:stretch>
                  <a:fillRect l="-4110" t="-101942" b="-159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4226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A6D01-E510-E54E-B1AD-D5E6B28A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Heisenberg uncertainty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F2C4B4-376F-3544-8669-8F7DAB376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79" y="824403"/>
            <a:ext cx="4344437" cy="56210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BAB7D8-253E-2F44-8D1F-464A7F4280EC}"/>
              </a:ext>
            </a:extLst>
          </p:cNvPr>
          <p:cNvSpPr txBox="1"/>
          <p:nvPr/>
        </p:nvSpPr>
        <p:spPr>
          <a:xfrm>
            <a:off x="4906537" y="1483112"/>
            <a:ext cx="67018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Probability densities on the left. </a:t>
            </a:r>
          </a:p>
          <a:p>
            <a:endParaRPr lang="en-US" sz="2400" dirty="0"/>
          </a:p>
          <a:p>
            <a:r>
              <a:rPr lang="en-US" sz="2400" dirty="0"/>
              <a:t>Suppose we measure momentum of this particle.  Which will have the largest spread of possible momentum values?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29F938-BBD9-764F-9CDA-40BDE1A16899}"/>
              </a:ext>
            </a:extLst>
          </p:cNvPr>
          <p:cNvSpPr txBox="1"/>
          <p:nvPr/>
        </p:nvSpPr>
        <p:spPr>
          <a:xfrm>
            <a:off x="1215483" y="13716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25AFA1-AC1C-E049-82BB-1D659DABED93}"/>
              </a:ext>
            </a:extLst>
          </p:cNvPr>
          <p:cNvSpPr txBox="1"/>
          <p:nvPr/>
        </p:nvSpPr>
        <p:spPr>
          <a:xfrm>
            <a:off x="1215483" y="2807307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90A21F-9DAE-6241-B92E-232BDC2943C9}"/>
              </a:ext>
            </a:extLst>
          </p:cNvPr>
          <p:cNvSpPr txBox="1"/>
          <p:nvPr/>
        </p:nvSpPr>
        <p:spPr>
          <a:xfrm>
            <a:off x="1215483" y="4257024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73347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22C3E-1652-994A-86C2-D23EA5B0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wave function has the most momentum uncertainty (or indeterminateness)?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6FA757-1EC1-7D47-A7B6-97C105D3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27" y="1142998"/>
            <a:ext cx="7641289" cy="48659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E13A8F8-E38B-A342-BD16-4538AC2E7809}"/>
                  </a:ext>
                </a:extLst>
              </p:cNvPr>
              <p:cNvSpPr txBox="1"/>
              <p:nvPr/>
            </p:nvSpPr>
            <p:spPr>
              <a:xfrm>
                <a:off x="9529497" y="790112"/>
                <a:ext cx="2246256" cy="705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E13A8F8-E38B-A342-BD16-4538AC2E7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9497" y="790112"/>
                <a:ext cx="2246256" cy="705771"/>
              </a:xfrm>
              <a:prstGeom prst="rect">
                <a:avLst/>
              </a:prstGeom>
              <a:blipFill>
                <a:blip r:embed="rId3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2AC3CA-F717-F64B-B042-1572E23D1F9F}"/>
                  </a:ext>
                </a:extLst>
              </p:cNvPr>
              <p:cNvSpPr txBox="1"/>
              <p:nvPr/>
            </p:nvSpPr>
            <p:spPr>
              <a:xfrm>
                <a:off x="7860816" y="1698172"/>
                <a:ext cx="31840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=0.2</m:t>
                    </m:r>
                  </m:oMath>
                </a14:m>
                <a:r>
                  <a:rPr lang="en-US" sz="2400" dirty="0"/>
                  <a:t> nm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2AC3CA-F717-F64B-B042-1572E23D1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816" y="1698172"/>
                <a:ext cx="3184071" cy="461665"/>
              </a:xfrm>
              <a:prstGeom prst="rect">
                <a:avLst/>
              </a:prstGeom>
              <a:blipFill>
                <a:blip r:embed="rId4"/>
                <a:stretch>
                  <a:fillRect t="-5405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022371-675A-4347-BE36-3B9A04297121}"/>
                  </a:ext>
                </a:extLst>
              </p:cNvPr>
              <p:cNvSpPr txBox="1"/>
              <p:nvPr/>
            </p:nvSpPr>
            <p:spPr>
              <a:xfrm>
                <a:off x="7860815" y="3033606"/>
                <a:ext cx="31840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en-US" sz="2400" dirty="0"/>
                  <a:t> nm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022371-675A-4347-BE36-3B9A04297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815" y="3033606"/>
                <a:ext cx="3184071" cy="461665"/>
              </a:xfrm>
              <a:prstGeom prst="rect">
                <a:avLst/>
              </a:prstGeom>
              <a:blipFill>
                <a:blip r:embed="rId5"/>
                <a:stretch>
                  <a:fillRect t="-540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81BE95-A80F-D647-BF4D-1289F0ED64DC}"/>
                  </a:ext>
                </a:extLst>
              </p:cNvPr>
              <p:cNvSpPr txBox="1"/>
              <p:nvPr/>
            </p:nvSpPr>
            <p:spPr>
              <a:xfrm>
                <a:off x="7860814" y="4369040"/>
                <a:ext cx="31840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=0.05</m:t>
                    </m:r>
                  </m:oMath>
                </a14:m>
                <a:r>
                  <a:rPr lang="en-US" sz="2400" dirty="0"/>
                  <a:t> nm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81BE95-A80F-D647-BF4D-1289F0ED6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814" y="4369040"/>
                <a:ext cx="3184071" cy="461665"/>
              </a:xfrm>
              <a:prstGeom prst="rect">
                <a:avLst/>
              </a:prstGeom>
              <a:blipFill>
                <a:blip r:embed="rId6"/>
                <a:stretch>
                  <a:fillRect t="-540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E8C4610-746B-0C4A-A177-754E738F9C60}"/>
              </a:ext>
            </a:extLst>
          </p:cNvPr>
          <p:cNvSpPr txBox="1"/>
          <p:nvPr/>
        </p:nvSpPr>
        <p:spPr>
          <a:xfrm>
            <a:off x="662511" y="1356692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399E0F-2D72-624C-A546-69D42BFAB14C}"/>
              </a:ext>
            </a:extLst>
          </p:cNvPr>
          <p:cNvSpPr txBox="1"/>
          <p:nvPr/>
        </p:nvSpPr>
        <p:spPr>
          <a:xfrm>
            <a:off x="662511" y="2802773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19BE01-7929-D844-89A8-5DDE737F6258}"/>
              </a:ext>
            </a:extLst>
          </p:cNvPr>
          <p:cNvSpPr txBox="1"/>
          <p:nvPr/>
        </p:nvSpPr>
        <p:spPr>
          <a:xfrm>
            <a:off x="662511" y="4119749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28871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Heisenberg uncertainty 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84160" y="1448874"/>
                <a:ext cx="10963588" cy="4484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mbria Math" charset="0"/>
                  </a:rPr>
                  <a:t>General relationship </a:t>
                </a:r>
              </a:p>
              <a:p>
                <a:endParaRPr lang="en-US" sz="2400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charset="0"/>
                        </a:rPr>
                        <m:t>Δ</m:t>
                      </m:r>
                      <m:r>
                        <a:rPr lang="en-US" sz="2400" i="1">
                          <a:latin typeface="Cambria Math" charset="0"/>
                        </a:rPr>
                        <m:t>𝑥</m:t>
                      </m:r>
                      <m:r>
                        <a:rPr lang="en-US" sz="24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charset="0"/>
                        </a:rPr>
                        <m:t>Δ</m:t>
                      </m:r>
                      <m:r>
                        <a:rPr lang="en-US" sz="2400" i="1">
                          <a:latin typeface="Cambria Math" charset="0"/>
                        </a:rPr>
                        <m:t>𝑝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ℏ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If you have zero uncertainty about momentum, you will have infinite uncertainty about position, and vice versa.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or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If the outcome of a momentum measurement is definite, then the outcome of a position measurement will be indefinite, and vice versa.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60" y="1448874"/>
                <a:ext cx="10963588" cy="4484497"/>
              </a:xfrm>
              <a:prstGeom prst="rect">
                <a:avLst/>
              </a:prstGeom>
              <a:blipFill>
                <a:blip r:embed="rId2"/>
                <a:stretch>
                  <a:fillRect l="-810" t="-847" r="-1157" b="-1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518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line Media 7" descr="lecture9wavepacket">
            <a:hlinkClick r:id="" action="ppaction://media"/>
            <a:extLst>
              <a:ext uri="{FF2B5EF4-FFF2-40B4-BE49-F238E27FC236}">
                <a16:creationId xmlns:a16="http://schemas.microsoft.com/office/drawing/2014/main" id="{47E2FE4E-80E4-2F45-B0D7-ED1AE0AF519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700" y="635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Wave function of a particle with momentum 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521312" y="1406978"/>
                <a:ext cx="3832487" cy="30248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Cambria Math" charset="0"/>
                  </a:rPr>
                  <a:t>Empirical fact:</a:t>
                </a:r>
              </a:p>
              <a:p>
                <a:endParaRPr lang="en-US" sz="2400" i="1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𝐸</m:t>
                      </m:r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r>
                        <a:rPr lang="en-US" sz="2400" i="1">
                          <a:latin typeface="Cambria Math" charset="0"/>
                        </a:rPr>
                        <m:t>h𝑓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𝑝</m:t>
                      </m:r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h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𝜆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312" y="1406978"/>
                <a:ext cx="3832487" cy="3024867"/>
              </a:xfrm>
              <a:prstGeom prst="rect">
                <a:avLst/>
              </a:prstGeom>
              <a:blipFill>
                <a:blip r:embed="rId5"/>
                <a:stretch>
                  <a:fillRect l="-2310" t="-1255" b="-1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985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D17FC-F042-1D41-B755-5370F7450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C5A809-4EFA-9E44-AF56-2B1FF3185C68}"/>
                  </a:ext>
                </a:extLst>
              </p:cNvPr>
              <p:cNvSpPr txBox="1"/>
              <p:nvPr/>
            </p:nvSpPr>
            <p:spPr>
              <a:xfrm>
                <a:off x="838199" y="1308100"/>
                <a:ext cx="10653979" cy="4447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nm</a:t>
                </a:r>
                <a:r>
                  <a:rPr lang="en-US" sz="2400" baseline="30000" dirty="0"/>
                  <a:t>-1/2</a:t>
                </a:r>
                <a:r>
                  <a:rPr lang="en-US" sz="2400" dirty="0"/>
                  <a:t> for 0 &lt; x &lt; .1 nm.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What’s the probability that we will find the particle in the range (.04 nm,.07 nm)?</a:t>
                </a:r>
              </a:p>
              <a:p>
                <a:endParaRPr lang="en-US" sz="2400" dirty="0"/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0.1</m:t>
                        </m:r>
                      </m:sup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2400" dirty="0"/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.04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07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2400" dirty="0"/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.04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07</m:t>
                        </m:r>
                      </m:sup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2400" dirty="0"/>
              </a:p>
              <a:p>
                <a:pPr marL="342900" indent="-342900">
                  <a:buFontTx/>
                  <a:buAutoNum type="alphaLcParenR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.04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0.07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2400" dirty="0"/>
              </a:p>
              <a:p>
                <a:pPr marL="342900" indent="-342900">
                  <a:buFontTx/>
                  <a:buAutoNum type="alphaLcParenR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.04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0.07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2400" dirty="0"/>
              </a:p>
              <a:p>
                <a:pPr marL="342900" indent="-342900">
                  <a:buAutoNum type="alphaLcParenR"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C5A809-4EFA-9E44-AF56-2B1FF3185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308100"/>
                <a:ext cx="10653979" cy="4447051"/>
              </a:xfrm>
              <a:prstGeom prst="rect">
                <a:avLst/>
              </a:prstGeom>
              <a:blipFill>
                <a:blip r:embed="rId2"/>
                <a:stretch>
                  <a:fillRect l="-2024" t="-570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3785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7" descr="lecture9wavepacket">
            <a:hlinkClick r:id="" action="ppaction://media"/>
            <a:extLst>
              <a:ext uri="{FF2B5EF4-FFF2-40B4-BE49-F238E27FC236}">
                <a16:creationId xmlns:a16="http://schemas.microsoft.com/office/drawing/2014/main" id="{8DD90DC1-CA27-C243-84FB-45DD2C538F3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700" y="6350"/>
            <a:ext cx="6858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D89FA8-5132-6040-BABA-816CD2C15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probability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327913-2378-2B45-B43B-703DEBF08967}"/>
                  </a:ext>
                </a:extLst>
              </p:cNvPr>
              <p:cNvSpPr txBox="1"/>
              <p:nvPr/>
            </p:nvSpPr>
            <p:spPr>
              <a:xfrm>
                <a:off x="7258878" y="760112"/>
                <a:ext cx="4933122" cy="4908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 particle has definite momentum k. 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What is true about its probability density as a function of position? </a:t>
                </a:r>
              </a:p>
              <a:p>
                <a:endParaRPr lang="en-US" sz="2400" dirty="0"/>
              </a:p>
              <a:p>
                <a:pPr marL="342900" indent="-342900">
                  <a:buAutoNum type="alphaLcParenR"/>
                </a:pPr>
                <a:r>
                  <a:rPr lang="en-US" sz="2400" dirty="0"/>
                  <a:t>It is constant.</a:t>
                </a:r>
              </a:p>
              <a:p>
                <a:pPr marL="342900" indent="-342900">
                  <a:buAutoNum type="alphaLcParenR"/>
                </a:pPr>
                <a:r>
                  <a:rPr lang="en-US" sz="2400" dirty="0"/>
                  <a:t>It oscillates as a function of position.</a:t>
                </a:r>
              </a:p>
              <a:p>
                <a:pPr marL="342900" indent="-342900">
                  <a:buAutoNum type="alphaLcParenR"/>
                </a:pPr>
                <a:r>
                  <a:rPr lang="en-US" sz="2400" dirty="0"/>
                  <a:t>It oscillates as a function of time.</a:t>
                </a:r>
              </a:p>
              <a:p>
                <a:pPr marL="342900" indent="-342900">
                  <a:buAutoNum type="alphaLcParenR"/>
                </a:pPr>
                <a:r>
                  <a:rPr lang="en-US" sz="2400" dirty="0"/>
                  <a:t>It oscillates both in time and position.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327913-2378-2B45-B43B-703DEBF08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878" y="760112"/>
                <a:ext cx="4933122" cy="4908973"/>
              </a:xfrm>
              <a:prstGeom prst="rect">
                <a:avLst/>
              </a:prstGeom>
              <a:blipFill>
                <a:blip r:embed="rId5"/>
                <a:stretch>
                  <a:fillRect l="-1799" t="-1036" b="-1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476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line Media 7" descr="lecture9wavepacket">
            <a:hlinkClick r:id="" action="ppaction://media"/>
            <a:extLst>
              <a:ext uri="{FF2B5EF4-FFF2-40B4-BE49-F238E27FC236}">
                <a16:creationId xmlns:a16="http://schemas.microsoft.com/office/drawing/2014/main" id="{47E2FE4E-80E4-2F45-B0D7-ED1AE0AF519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56260" y="1256577"/>
            <a:ext cx="4954218" cy="49542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Wave function of an electron with momentum 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094514" y="782063"/>
                <a:ext cx="6353300" cy="6016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This wave function has momentum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. In quantum mechanics, this means that if we measure the momentum, we will always find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If we measure the position, where will we find it? </a:t>
                </a:r>
              </a:p>
              <a:p>
                <a:endParaRPr lang="en-US" sz="2400" dirty="0"/>
              </a:p>
              <a:p>
                <a:pPr marL="457200" indent="-457200">
                  <a:buAutoNum type="alphaLcParenR"/>
                </a:pPr>
                <a:r>
                  <a:rPr lang="en-US" sz="2400" dirty="0"/>
                  <a:t>It’s a moving particle, so it depends on the time we measure it.</a:t>
                </a:r>
              </a:p>
              <a:p>
                <a:pPr marL="457200" indent="-457200">
                  <a:buAutoNum type="alphaLcParenR"/>
                </a:pPr>
                <a:r>
                  <a:rPr lang="en-US" sz="2400" dirty="0"/>
                  <a:t>It could be anywhere the wave function isn’t zero.</a:t>
                </a:r>
              </a:p>
              <a:p>
                <a:pPr marL="457200" indent="-457200">
                  <a:buAutoNum type="alphaLcParenR"/>
                </a:pPr>
                <a:endParaRPr lang="en-US" sz="2400" dirty="0"/>
              </a:p>
              <a:p>
                <a:pPr marL="457200" indent="-457200">
                  <a:buAutoNum type="alphaLcParenR"/>
                </a:pPr>
                <a:endParaRPr lang="en-US" sz="2400" dirty="0"/>
              </a:p>
              <a:p>
                <a:pPr marL="457200" indent="-457200">
                  <a:buAutoNum type="alphaLcParenR"/>
                </a:pPr>
                <a:endParaRPr lang="en-US" sz="2400" dirty="0"/>
              </a:p>
              <a:p>
                <a:pPr marL="457200" indent="-457200">
                  <a:buAutoNum type="alphaLcParenR"/>
                </a:pPr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514" y="782063"/>
                <a:ext cx="6353300" cy="6016968"/>
              </a:xfrm>
              <a:prstGeom prst="rect">
                <a:avLst/>
              </a:prstGeom>
              <a:blipFill>
                <a:blip r:embed="rId5"/>
                <a:stretch>
                  <a:fillRect l="-1397" r="-1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519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/>
              <a:t>Lecture 7: Momentum and 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25780" y="2993649"/>
                <a:ext cx="4777740" cy="2652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charset="0"/>
                        </a:rPr>
                        <m:t>𝐸</m:t>
                      </m:r>
                      <m:r>
                        <a:rPr lang="en-US" sz="2400" i="1" smtClean="0">
                          <a:latin typeface="Cambria Math" charset="0"/>
                        </a:rPr>
                        <m:t>=</m:t>
                      </m:r>
                      <m:r>
                        <a:rPr lang="en-US" sz="2400" i="1" smtClean="0">
                          <a:latin typeface="Cambria Math" charset="0"/>
                        </a:rPr>
                        <m:t>h𝑓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𝑝</m:t>
                      </m:r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h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Key guess (de Broglie): </a:t>
                </a:r>
              </a:p>
              <a:p>
                <a:r>
                  <a:rPr lang="en-US" sz="2400" dirty="0"/>
                  <a:t>Wave function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𝑖𝑘𝑥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" y="2993649"/>
                <a:ext cx="4777740" cy="2652136"/>
              </a:xfrm>
              <a:prstGeom prst="rect">
                <a:avLst/>
              </a:prstGeom>
              <a:blipFill>
                <a:blip r:embed="rId5"/>
                <a:stretch>
                  <a:fillRect l="-1587" b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TwoSlit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32929" y="2856489"/>
            <a:ext cx="4231908" cy="317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0335D-4011-A04A-9ADA-5BFF1629C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will learn today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3DC3DB-4AE4-3940-A689-B555CBD4A33C}"/>
                  </a:ext>
                </a:extLst>
              </p:cNvPr>
              <p:cNvSpPr txBox="1"/>
              <p:nvPr/>
            </p:nvSpPr>
            <p:spPr>
              <a:xfrm>
                <a:off x="243840" y="824403"/>
                <a:ext cx="11704320" cy="158498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Particles with momentum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=ℏ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are also described by a wave function.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If we measure the momentum, we will always find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3DC3DB-4AE4-3940-A689-B555CBD4A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824403"/>
                <a:ext cx="11704320" cy="1584986"/>
              </a:xfrm>
              <a:prstGeom prst="rect">
                <a:avLst/>
              </a:prstGeom>
              <a:blipFill>
                <a:blip r:embed="rId2"/>
                <a:stretch>
                  <a:fillRect l="-758" t="-2362" b="-629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6816A5E-3EB8-D34E-AA85-CB41C2945040}"/>
                  </a:ext>
                </a:extLst>
              </p:cNvPr>
              <p:cNvSpPr/>
              <p:nvPr/>
            </p:nvSpPr>
            <p:spPr>
              <a:xfrm>
                <a:off x="243840" y="2629428"/>
                <a:ext cx="11578046" cy="220624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Wave functions that are superpositions of these will return one of the superpositions. For example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will result in momentum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6816A5E-3EB8-D34E-AA85-CB41C29450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2629428"/>
                <a:ext cx="11578046" cy="2206245"/>
              </a:xfrm>
              <a:prstGeom prst="rect">
                <a:avLst/>
              </a:prstGeom>
              <a:blipFill>
                <a:blip r:embed="rId3"/>
                <a:stretch>
                  <a:fillRect l="-736" t="-192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BE103D7-7FC1-0141-B957-EB4884F9EB0E}"/>
                  </a:ext>
                </a:extLst>
              </p:cNvPr>
              <p:cNvSpPr/>
              <p:nvPr/>
            </p:nvSpPr>
            <p:spPr>
              <a:xfrm>
                <a:off x="243840" y="5010508"/>
                <a:ext cx="10337074" cy="136813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Localized</a:t>
                </a:r>
                <a:r>
                  <a:rPr lang="en-US" sz="2400" dirty="0"/>
                  <a:t> wave functions are superpositions of momentum eigenstates. The more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localized</a:t>
                </a:r>
                <a:r>
                  <a:rPr lang="en-US" sz="2400" dirty="0"/>
                  <a:t>, the more eigenstates are required.  This is summarized in the relationship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Δ</m:t>
                    </m:r>
                    <m:r>
                      <a:rPr lang="en-US" sz="2400" i="1">
                        <a:latin typeface="Cambria Math" charset="0"/>
                      </a:rPr>
                      <m:t>𝑥</m:t>
                    </m:r>
                    <m:r>
                      <a:rPr lang="en-US" sz="2400" i="1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Δ</m:t>
                    </m:r>
                    <m:r>
                      <a:rPr lang="en-US" sz="2400" i="1">
                        <a:latin typeface="Cambria Math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charset="0"/>
                          </a:rPr>
                          <m:t>ℏ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BE103D7-7FC1-0141-B957-EB4884F9EB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5010508"/>
                <a:ext cx="10337074" cy="1368131"/>
              </a:xfrm>
              <a:prstGeom prst="rect">
                <a:avLst/>
              </a:prstGeom>
              <a:blipFill>
                <a:blip r:embed="rId4"/>
                <a:stretch>
                  <a:fillRect l="-824" t="-3097" r="-648" b="-354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245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4CAB0-8288-CE4A-8854-166CD8987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Eigenstates of momentum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236ECCE-9B20-7145-93A2-72AE0827A175}"/>
                  </a:ext>
                </a:extLst>
              </p:cNvPr>
              <p:cNvSpPr/>
              <p:nvPr/>
            </p:nvSpPr>
            <p:spPr>
              <a:xfrm>
                <a:off x="952500" y="1141291"/>
                <a:ext cx="10401300" cy="55455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This wave function has momentum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. In quantum mechanics, this means that if we measure the momentum, we will always find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 "eigenstate" is derived from the German word "eigen", meaning "inherent" or "characteristic".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Wave functions that are superpositions of these will return one of the superpositions. For example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will result in momentum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236ECCE-9B20-7145-93A2-72AE0827A1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" y="1141291"/>
                <a:ext cx="10401300" cy="5545557"/>
              </a:xfrm>
              <a:prstGeom prst="rect">
                <a:avLst/>
              </a:prstGeom>
              <a:blipFill>
                <a:blip r:embed="rId2"/>
                <a:stretch>
                  <a:fillRect l="-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301FC38F-E90B-2D96-DD63-4160EB263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0544" y="4491037"/>
            <a:ext cx="342900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74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" id="{8DDC2A0B-95D0-D749-8E2F-B7D27378CFBD}" vid="{634A9CF5-022F-8246-AA72-B34AAD2A98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22283</TotalTime>
  <Words>1235</Words>
  <Application>Microsoft Office PowerPoint</Application>
  <PresentationFormat>Widescreen</PresentationFormat>
  <Paragraphs>217</Paragraphs>
  <Slides>24</Slides>
  <Notes>1</Notes>
  <HiddenSlides>1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Cambria Math</vt:lpstr>
      <vt:lpstr>Office Theme</vt:lpstr>
      <vt:lpstr>Your comments</vt:lpstr>
      <vt:lpstr>Momentum and wavelength</vt:lpstr>
      <vt:lpstr>Wave function of a particle with momentum p</vt:lpstr>
      <vt:lpstr>Probability density</vt:lpstr>
      <vt:lpstr>Position probability density</vt:lpstr>
      <vt:lpstr>Wave function of an electron with momentum p</vt:lpstr>
      <vt:lpstr>Lecture 7: Momentum and Position</vt:lpstr>
      <vt:lpstr>What we will learn today</vt:lpstr>
      <vt:lpstr>Eigenstates of momentum</vt:lpstr>
      <vt:lpstr>Measurement rule</vt:lpstr>
      <vt:lpstr>Schrodinger’s Cat</vt:lpstr>
      <vt:lpstr>Eigenstates</vt:lpstr>
      <vt:lpstr>Eigenstates</vt:lpstr>
      <vt:lpstr>Superposition</vt:lpstr>
      <vt:lpstr>Superposition of eigenstates</vt:lpstr>
      <vt:lpstr>Superposition</vt:lpstr>
      <vt:lpstr>Why?</vt:lpstr>
      <vt:lpstr>Why?</vt:lpstr>
      <vt:lpstr>Some interesting comments and responses</vt:lpstr>
      <vt:lpstr>Measurement</vt:lpstr>
      <vt:lpstr>Making localized wave functions</vt:lpstr>
      <vt:lpstr>Heisenberg uncertainty</vt:lpstr>
      <vt:lpstr>Which wave function has the most momentum uncertainty (or indeterminateness)?</vt:lpstr>
      <vt:lpstr>Heisenberg uncertainty relation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Lucas</dc:creator>
  <cp:lastModifiedBy>Mansingh, Siddharth</cp:lastModifiedBy>
  <cp:revision>894</cp:revision>
  <cp:lastPrinted>2019-09-16T13:04:47Z</cp:lastPrinted>
  <dcterms:created xsi:type="dcterms:W3CDTF">2018-01-31T21:37:22Z</dcterms:created>
  <dcterms:modified xsi:type="dcterms:W3CDTF">2022-06-22T15:29:50Z</dcterms:modified>
</cp:coreProperties>
</file>