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80" r:id="rId2"/>
    <p:sldId id="256" r:id="rId3"/>
    <p:sldId id="284" r:id="rId4"/>
    <p:sldId id="259" r:id="rId5"/>
    <p:sldId id="257" r:id="rId6"/>
    <p:sldId id="276" r:id="rId7"/>
    <p:sldId id="270" r:id="rId8"/>
    <p:sldId id="261" r:id="rId9"/>
    <p:sldId id="263" r:id="rId10"/>
    <p:sldId id="265" r:id="rId11"/>
    <p:sldId id="271" r:id="rId12"/>
    <p:sldId id="272" r:id="rId13"/>
    <p:sldId id="278" r:id="rId14"/>
    <p:sldId id="279" r:id="rId15"/>
    <p:sldId id="300" r:id="rId16"/>
    <p:sldId id="273" r:id="rId17"/>
    <p:sldId id="274" r:id="rId18"/>
    <p:sldId id="269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1"/>
    <p:restoredTop sz="85714"/>
  </p:normalViewPr>
  <p:slideViewPr>
    <p:cSldViewPr snapToGrid="0" snapToObjects="1">
      <p:cViewPr varScale="1">
        <p:scale>
          <a:sx n="95" d="100"/>
          <a:sy n="95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D0296-FBEA-504D-907B-438B40A88C1B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E512-AAB0-3D4F-97AC-01E1DF5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3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3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 is potential</a:t>
                </a:r>
                <a:r>
                  <a:rPr lang="en-US" baseline="0" dirty="0"/>
                  <a:t> energy</a:t>
                </a:r>
              </a:p>
              <a:p>
                <a:r>
                  <a:rPr lang="en-US" baseline="0" dirty="0" err="1"/>
                  <a:t>Hbar</a:t>
                </a:r>
                <a:r>
                  <a:rPr lang="en-US" baseline="0" dirty="0"/>
                  <a:t> is h/2pi</a:t>
                </a:r>
              </a:p>
              <a:p>
                <a:r>
                  <a:rPr lang="en-US" baseline="0" dirty="0"/>
                  <a:t>Note that Psi(x) does not depend on time here. </a:t>
                </a:r>
              </a:p>
              <a:p>
                <a:endParaRPr lang="en-US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The equivalent in classical mechanics is 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charset="0"/>
                      </a:rPr>
                      <m:t>𝑣</m:t>
                    </m:r>
                    <m:r>
                      <a:rPr lang="en-US" sz="12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 is potential</a:t>
                </a:r>
                <a:r>
                  <a:rPr lang="en-US" baseline="0" dirty="0" smtClean="0"/>
                  <a:t> energy</a:t>
                </a:r>
              </a:p>
              <a:p>
                <a:r>
                  <a:rPr lang="en-US" baseline="0" dirty="0" err="1" smtClean="0"/>
                  <a:t>Hbar</a:t>
                </a:r>
                <a:r>
                  <a:rPr lang="en-US" baseline="0" dirty="0" smtClean="0"/>
                  <a:t> is h/2pi</a:t>
                </a:r>
              </a:p>
              <a:p>
                <a:r>
                  <a:rPr lang="en-US" baseline="0" dirty="0" smtClean="0"/>
                  <a:t>Note that Psi(x) does not depend on time here. </a:t>
                </a:r>
              </a:p>
              <a:p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The equivalent in classical mechanics is when </a:t>
                </a:r>
                <a:r>
                  <a:rPr lang="en-US" sz="1200" b="0" i="0" smtClean="0">
                    <a:latin typeface="Cambria Math" charset="0"/>
                  </a:rPr>
                  <a:t>𝐹=0</a:t>
                </a:r>
                <a:r>
                  <a:rPr lang="en-US" sz="1200" dirty="0" smtClean="0"/>
                  <a:t> and </a:t>
                </a:r>
                <a:r>
                  <a:rPr lang="en-US" sz="1200" b="0" i="0" smtClean="0">
                    <a:latin typeface="Cambria Math" charset="0"/>
                  </a:rPr>
                  <a:t>𝑣=0</a:t>
                </a:r>
                <a:r>
                  <a:rPr lang="en-US" sz="1200" dirty="0" smtClean="0"/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Only certain energies are allowed.</a:t>
                </a:r>
                <a:r>
                  <a:rPr lang="en-US" baseline="0" dirty="0"/>
                  <a:t> Guess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baseline="0" smtClean="0">
                        <a:latin typeface="Cambria Math" charset="0"/>
                      </a:rPr>
                      <m:t>Ψ</m:t>
                    </m:r>
                    <m:r>
                      <a:rPr lang="en-US" b="0" i="1" baseline="0" smtClean="0">
                        <a:latin typeface="Cambria Math" charset="0"/>
                      </a:rPr>
                      <m:t>=</m:t>
                    </m:r>
                    <m:r>
                      <a:rPr lang="en-US" b="0" i="1" baseline="0" smtClean="0">
                        <a:latin typeface="Cambria Math" charset="0"/>
                      </a:rPr>
                      <m:t>𝐴</m:t>
                    </m:r>
                    <m:r>
                      <a:rPr lang="en-US" b="0" i="1" baseline="0" smtClean="0">
                        <a:latin typeface="Cambria Math" charset="0"/>
                      </a:rPr>
                      <m:t> \</m:t>
                    </m:r>
                    <m:r>
                      <m:rPr>
                        <m:sty m:val="p"/>
                      </m:rPr>
                      <a:rPr lang="en-US" b="0" i="1" baseline="0" smtClean="0">
                        <a:latin typeface="Cambria Math" charset="0"/>
                      </a:rPr>
                      <m:t>sin</m:t>
                    </m:r>
                    <m:r>
                      <a:rPr lang="en-US" b="0" i="1" baseline="0" smtClean="0">
                        <a:latin typeface="Cambria Math" charset="0"/>
                      </a:rPr>
                      <m:t> </m:t>
                    </m:r>
                    <m:r>
                      <a:rPr lang="en-US" b="0" i="1" baseline="0" smtClean="0">
                        <a:latin typeface="Cambria Math" charset="0"/>
                      </a:rPr>
                      <m:t>𝑘𝑥</m:t>
                    </m:r>
                    <m:r>
                      <a:rPr lang="en-US" b="0" i="1" baseline="0" smtClean="0">
                        <a:latin typeface="Cambria Math" charset="0"/>
                      </a:rPr>
                      <m:t> </m:t>
                    </m:r>
                  </m:oMath>
                </a14:m>
                <a:endParaRPr lang="en-US" baseline="0" dirty="0"/>
              </a:p>
              <a:p>
                <a:endParaRPr lang="en-US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DEMO:</a:t>
                </a:r>
                <a:r>
                  <a:rPr lang="en-US" baseline="0" dirty="0"/>
                  <a:t> string with boundary conditions.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DEMO: </a:t>
                </a:r>
                <a:r>
                  <a:rPr lang="en-US" baseline="0" dirty="0" err="1"/>
                  <a:t>Falstad</a:t>
                </a:r>
                <a:r>
                  <a:rPr lang="en-US" baseline="0" dirty="0"/>
                  <a:t> app</a:t>
                </a:r>
              </a:p>
              <a:p>
                <a:r>
                  <a:rPr lang="en-US" dirty="0"/>
                  <a:t>https://</a:t>
                </a:r>
                <a:r>
                  <a:rPr lang="en-US" dirty="0" err="1"/>
                  <a:t>www.falstad.com</a:t>
                </a:r>
                <a:r>
                  <a:rPr lang="en-US" dirty="0"/>
                  <a:t>/qm1d/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Only certain energies are allowed.</a:t>
                </a:r>
                <a:r>
                  <a:rPr lang="en-US" baseline="0" dirty="0" smtClean="0"/>
                  <a:t> </a:t>
                </a:r>
                <a:r>
                  <a:rPr lang="en-US" baseline="0" dirty="0" smtClean="0"/>
                  <a:t>Guess </a:t>
                </a:r>
                <a:r>
                  <a:rPr lang="en-US" b="0" i="0" baseline="0" smtClean="0">
                    <a:latin typeface="Cambria Math" charset="0"/>
                  </a:rPr>
                  <a:t>Ψ=𝐴 \sin 𝑘𝑥 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DEMO: </a:t>
                </a:r>
                <a:r>
                  <a:rPr lang="en-US" baseline="0" dirty="0" err="1" smtClean="0"/>
                  <a:t>Falstad</a:t>
                </a:r>
                <a:r>
                  <a:rPr lang="en-US" baseline="0" dirty="0" smtClean="0"/>
                  <a:t> app</a:t>
                </a:r>
              </a:p>
              <a:p>
                <a:r>
                  <a:rPr lang="en-US" dirty="0" smtClean="0"/>
                  <a:t>https://</a:t>
                </a:r>
                <a:r>
                  <a:rPr lang="en-US" dirty="0" err="1" smtClean="0"/>
                  <a:t>www.falstad.com</a:t>
                </a:r>
                <a:r>
                  <a:rPr lang="en-US" dirty="0" smtClean="0"/>
                  <a:t>/qm1d/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0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2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17341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1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920"/>
            <a:ext cx="10515600" cy="74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0451"/>
            <a:ext cx="10515600" cy="490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94AC-5D25-504A-80B3-F0D1C580B3AE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PHYS 213: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 w="12700">
            <a:solidFill>
              <a:schemeClr val="tx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1.png"/><Relationship Id="rId10" Type="http://schemas.openxmlformats.org/officeDocument/2006/relationships/image" Target="../media/image16.png"/><Relationship Id="rId4" Type="http://schemas.openxmlformats.org/officeDocument/2006/relationships/image" Target="../media/image71.png"/><Relationship Id="rId9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2.png"/><Relationship Id="rId4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82D9-E170-AC4B-A874-14004117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thoughts/comments/jokes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E1236-B23B-034A-BFEA-BF3D3FDD76C2}"/>
              </a:ext>
            </a:extLst>
          </p:cNvPr>
          <p:cNvSpPr txBox="1"/>
          <p:nvPr/>
        </p:nvSpPr>
        <p:spPr>
          <a:xfrm>
            <a:off x="838200" y="964998"/>
            <a:ext cx="95481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don't understand what a potential barrier means, or what a potential of 0 or infinity represents.</a:t>
            </a:r>
          </a:p>
          <a:p>
            <a:r>
              <a:rPr lang="en-US" dirty="0">
                <a:solidFill>
                  <a:srgbClr val="FF0000"/>
                </a:solidFill>
              </a:rPr>
              <a:t>A potential barrier is a place where the potential energy is large. Like a hill.</a:t>
            </a:r>
          </a:p>
          <a:p>
            <a:endParaRPr lang="en-US" dirty="0"/>
          </a:p>
          <a:p>
            <a:r>
              <a:rPr lang="en-US" dirty="0"/>
              <a:t>Quantized energy levels: infinite square well, the wave function is A*sin(n*pi*x/L). According to the last checkpoint, does it mean there are two possibilities of momentum but only one energy (since it is in energy eigenstate)?</a:t>
            </a:r>
          </a:p>
          <a:p>
            <a:r>
              <a:rPr lang="en-US" dirty="0">
                <a:solidFill>
                  <a:srgbClr val="FF0000"/>
                </a:solidFill>
              </a:rPr>
              <a:t>Yes, that’s what it means. This is because it’s a standing wave. So it is not a momentum eigenstate.</a:t>
            </a:r>
          </a:p>
        </p:txBody>
      </p:sp>
    </p:spTree>
    <p:extLst>
      <p:ext uri="{BB962C8B-B14F-4D97-AF65-F5344CB8AC3E}">
        <p14:creationId xmlns:p14="http://schemas.microsoft.com/office/powerpoint/2010/main" val="342384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6C85CB-8907-C54A-A201-306358E8F7E2}"/>
                  </a:ext>
                </a:extLst>
              </p:cNvPr>
              <p:cNvSpPr txBox="1"/>
              <p:nvPr/>
            </p:nvSpPr>
            <p:spPr>
              <a:xfrm>
                <a:off x="566850" y="1235924"/>
                <a:ext cx="4758739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Ψ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x</m:t>
                          </m:r>
                        </m:e>
                      </m:d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EΨ</m:t>
                      </m:r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6C85CB-8907-C54A-A201-306358E8F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0" y="1235924"/>
                <a:ext cx="4758739" cy="833498"/>
              </a:xfrm>
              <a:prstGeom prst="rect">
                <a:avLst/>
              </a:prstGeom>
              <a:blipFill>
                <a:blip r:embed="rId4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C6525C-40CD-0D4D-8F1C-08265CDF0A0A}"/>
              </a:ext>
            </a:extLst>
          </p:cNvPr>
          <p:cNvCxnSpPr/>
          <p:nvPr/>
        </p:nvCxnSpPr>
        <p:spPr>
          <a:xfrm>
            <a:off x="257133" y="3774153"/>
            <a:ext cx="58108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689331-4872-5F48-9F75-4642CB02B996}"/>
                  </a:ext>
                </a:extLst>
              </p:cNvPr>
              <p:cNvSpPr txBox="1"/>
              <p:nvPr/>
            </p:nvSpPr>
            <p:spPr>
              <a:xfrm>
                <a:off x="5813197" y="377415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689331-4872-5F48-9F75-4642CB02B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197" y="3774154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1EE0A7-7A38-DE42-BC34-AE6ED13DF9AD}"/>
                  </a:ext>
                </a:extLst>
              </p:cNvPr>
              <p:cNvSpPr txBox="1"/>
              <p:nvPr/>
            </p:nvSpPr>
            <p:spPr>
              <a:xfrm>
                <a:off x="1566679" y="2246099"/>
                <a:ext cx="471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1EE0A7-7A38-DE42-BC34-AE6ED13DF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79" y="2246099"/>
                <a:ext cx="4712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FE3D1D-A4F7-E44D-ABA5-ABF32F649812}"/>
              </a:ext>
            </a:extLst>
          </p:cNvPr>
          <p:cNvCxnSpPr/>
          <p:nvPr/>
        </p:nvCxnSpPr>
        <p:spPr>
          <a:xfrm>
            <a:off x="2039188" y="2302315"/>
            <a:ext cx="0" cy="1471839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749B9-4B80-B449-81BE-F57E0BD732C1}"/>
              </a:ext>
            </a:extLst>
          </p:cNvPr>
          <p:cNvCxnSpPr/>
          <p:nvPr/>
        </p:nvCxnSpPr>
        <p:spPr>
          <a:xfrm flipH="1">
            <a:off x="2036606" y="3774153"/>
            <a:ext cx="14439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00FC1-2BCF-0F40-88BB-0A17F248E3D1}"/>
              </a:ext>
            </a:extLst>
          </p:cNvPr>
          <p:cNvCxnSpPr/>
          <p:nvPr/>
        </p:nvCxnSpPr>
        <p:spPr>
          <a:xfrm>
            <a:off x="3480531" y="2302315"/>
            <a:ext cx="1" cy="1470839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6689A4F-9C73-3442-AD87-2842AAD51474}"/>
              </a:ext>
            </a:extLst>
          </p:cNvPr>
          <p:cNvSpPr txBox="1"/>
          <p:nvPr/>
        </p:nvSpPr>
        <p:spPr>
          <a:xfrm>
            <a:off x="3836991" y="3139223"/>
            <a:ext cx="8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82A10-392D-E24D-B9BE-E29D59F3F70E}"/>
              </a:ext>
            </a:extLst>
          </p:cNvPr>
          <p:cNvSpPr txBox="1"/>
          <p:nvPr/>
        </p:nvSpPr>
        <p:spPr>
          <a:xfrm>
            <a:off x="2320219" y="31392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00AD56-E071-1B47-9786-420FA14A2160}"/>
              </a:ext>
            </a:extLst>
          </p:cNvPr>
          <p:cNvSpPr txBox="1"/>
          <p:nvPr/>
        </p:nvSpPr>
        <p:spPr>
          <a:xfrm>
            <a:off x="398289" y="3157506"/>
            <a:ext cx="8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00275E-EB77-994E-BCB3-63428380D4D1}"/>
                  </a:ext>
                </a:extLst>
              </p:cNvPr>
              <p:cNvSpPr txBox="1"/>
              <p:nvPr/>
            </p:nvSpPr>
            <p:spPr>
              <a:xfrm>
                <a:off x="217054" y="4050710"/>
                <a:ext cx="14895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00275E-EB77-994E-BCB3-63428380D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4" y="4050710"/>
                <a:ext cx="14895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1EC6CF-8FCA-9940-A423-E945234ABF93}"/>
                  </a:ext>
                </a:extLst>
              </p:cNvPr>
              <p:cNvSpPr txBox="1"/>
              <p:nvPr/>
            </p:nvSpPr>
            <p:spPr>
              <a:xfrm>
                <a:off x="2673560" y="7520396"/>
                <a:ext cx="1468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x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1EC6CF-8FCA-9940-A423-E945234AB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560" y="7520396"/>
                <a:ext cx="146867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4EB65F-45AD-AC43-9FA4-216C389227E9}"/>
                  </a:ext>
                </a:extLst>
              </p:cNvPr>
              <p:cNvSpPr txBox="1"/>
              <p:nvPr/>
            </p:nvSpPr>
            <p:spPr>
              <a:xfrm>
                <a:off x="3856916" y="4050710"/>
                <a:ext cx="1484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4EB65F-45AD-AC43-9FA4-216C38922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916" y="4050710"/>
                <a:ext cx="148470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F15E53-2F0A-B841-BF37-57C1BCCBFC07}"/>
                  </a:ext>
                </a:extLst>
              </p:cNvPr>
              <p:cNvSpPr txBox="1"/>
              <p:nvPr/>
            </p:nvSpPr>
            <p:spPr>
              <a:xfrm>
                <a:off x="1730905" y="4084732"/>
                <a:ext cx="2287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x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F15E53-2F0A-B841-BF37-57C1BCCBF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905" y="4084732"/>
                <a:ext cx="2287486" cy="461665"/>
              </a:xfrm>
              <a:prstGeom prst="rect">
                <a:avLst/>
              </a:prstGeom>
              <a:blipFill>
                <a:blip r:embed="rId1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2D57BD-6269-614C-B06D-31FBC04AE78D}"/>
              </a:ext>
            </a:extLst>
          </p:cNvPr>
          <p:cNvCxnSpPr/>
          <p:nvPr/>
        </p:nvCxnSpPr>
        <p:spPr>
          <a:xfrm flipV="1">
            <a:off x="1374371" y="3785110"/>
            <a:ext cx="662234" cy="264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D4E62D-4DDD-3F42-825D-32F5BD065B5C}"/>
              </a:ext>
            </a:extLst>
          </p:cNvPr>
          <p:cNvCxnSpPr>
            <a:cxnSpLocks/>
          </p:cNvCxnSpPr>
          <p:nvPr/>
        </p:nvCxnSpPr>
        <p:spPr>
          <a:xfrm flipH="1" flipV="1">
            <a:off x="3506038" y="3780132"/>
            <a:ext cx="584586" cy="30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535DA5-839A-8046-A128-1ECB369AFF38}"/>
              </a:ext>
            </a:extLst>
          </p:cNvPr>
          <p:cNvCxnSpPr>
            <a:cxnSpLocks/>
          </p:cNvCxnSpPr>
          <p:nvPr/>
        </p:nvCxnSpPr>
        <p:spPr>
          <a:xfrm flipH="1" flipV="1">
            <a:off x="2623299" y="3799124"/>
            <a:ext cx="80038" cy="288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5B0C67-3406-5C4A-BCB1-85D6287FB0F2}"/>
                  </a:ext>
                </a:extLst>
              </p:cNvPr>
              <p:cNvSpPr txBox="1"/>
              <p:nvPr/>
            </p:nvSpPr>
            <p:spPr>
              <a:xfrm>
                <a:off x="8611476" y="2435192"/>
                <a:ext cx="1190198" cy="722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5B0C67-3406-5C4A-BCB1-85D6287FB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476" y="2435192"/>
                <a:ext cx="1190198" cy="722314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BE08AF1-9D3C-C44A-B8D8-D29A2E30770C}"/>
              </a:ext>
            </a:extLst>
          </p:cNvPr>
          <p:cNvSpPr txBox="1"/>
          <p:nvPr/>
        </p:nvSpPr>
        <p:spPr>
          <a:xfrm>
            <a:off x="7350075" y="1642801"/>
            <a:ext cx="400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have a continuous function:</a:t>
            </a:r>
          </a:p>
        </p:txBody>
      </p:sp>
    </p:spTree>
    <p:extLst>
      <p:ext uri="{BB962C8B-B14F-4D97-AF65-F5344CB8AC3E}">
        <p14:creationId xmlns:p14="http://schemas.microsoft.com/office/powerpoint/2010/main" val="74895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05BBF6-5C85-504B-86C0-7C5D57B920E8}"/>
                  </a:ext>
                </a:extLst>
              </p:cNvPr>
              <p:cNvSpPr txBox="1"/>
              <p:nvPr/>
            </p:nvSpPr>
            <p:spPr>
              <a:xfrm>
                <a:off x="735723" y="1229711"/>
                <a:ext cx="8166539" cy="389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𝑘𝑥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and 0 otherwise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What should C be to ensure that the particle is in the box with probability 1?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05BBF6-5C85-504B-86C0-7C5D57B92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23" y="1229711"/>
                <a:ext cx="8166539" cy="3891771"/>
              </a:xfrm>
              <a:prstGeom prst="rect">
                <a:avLst/>
              </a:prstGeom>
              <a:blipFill>
                <a:blip r:embed="rId2"/>
                <a:stretch>
                  <a:fillRect l="-1087" t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CFD25-610B-B847-AE24-7BD76591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spectrum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74B3362-2DC2-DF48-AA17-E482B3B56383}"/>
                  </a:ext>
                </a:extLst>
              </p:cNvPr>
              <p:cNvSpPr/>
              <p:nvPr/>
            </p:nvSpPr>
            <p:spPr>
              <a:xfrm>
                <a:off x="386256" y="1176548"/>
                <a:ext cx="7149662" cy="3803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x</m:t>
                          </m:r>
                        </m:e>
                      </m:d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and 0 otherwise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74B3362-2DC2-DF48-AA17-E482B3B563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56" y="1176548"/>
                <a:ext cx="7149662" cy="3803542"/>
              </a:xfrm>
              <a:prstGeom prst="rect">
                <a:avLst/>
              </a:prstGeom>
              <a:blipFill>
                <a:blip r:embed="rId2"/>
                <a:stretch>
                  <a:fillRect b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02BAAF5-3F98-7C4C-9075-7F7EB8D7077C}"/>
              </a:ext>
            </a:extLst>
          </p:cNvPr>
          <p:cNvSpPr txBox="1"/>
          <p:nvPr/>
        </p:nvSpPr>
        <p:spPr>
          <a:xfrm>
            <a:off x="358214" y="4980090"/>
            <a:ext cx="7610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measure the energy, then we will only find an allowed value of E.</a:t>
            </a:r>
          </a:p>
          <a:p>
            <a:endParaRPr lang="en-US" sz="2400" dirty="0"/>
          </a:p>
          <a:p>
            <a:r>
              <a:rPr lang="en-US" sz="2400" dirty="0"/>
              <a:t>The electron can only emit/absorb photons with energy equal to the difference between allowed energies.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D80678-E210-A645-80C3-E334F44BB62A}"/>
                  </a:ext>
                </a:extLst>
              </p:cNvPr>
              <p:cNvSpPr/>
              <p:nvPr/>
            </p:nvSpPr>
            <p:spPr>
              <a:xfrm>
                <a:off x="10596978" y="6015777"/>
                <a:ext cx="1316514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  <m:r>
                            <a:rPr lang="en-US" i="1">
                              <a:latin typeface="Cambria Math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D80678-E210-A645-80C3-E334F44BB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978" y="6015777"/>
                <a:ext cx="1316514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D70193-D9BA-3A4C-8417-350F5C48FBE8}"/>
                  </a:ext>
                </a:extLst>
              </p:cNvPr>
              <p:cNvSpPr/>
              <p:nvPr/>
            </p:nvSpPr>
            <p:spPr>
              <a:xfrm>
                <a:off x="10489230" y="3882177"/>
                <a:ext cx="1406411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  <m:r>
                            <a:rPr lang="en-US" i="1">
                              <a:latin typeface="Cambria Math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D70193-D9BA-3A4C-8417-350F5C48F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230" y="3882177"/>
                <a:ext cx="1406411" cy="648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D72724-0594-AE40-A4CE-A642CE2B6340}"/>
                  </a:ext>
                </a:extLst>
              </p:cNvPr>
              <p:cNvSpPr/>
              <p:nvPr/>
            </p:nvSpPr>
            <p:spPr>
              <a:xfrm>
                <a:off x="10469802" y="919014"/>
                <a:ext cx="1406411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  <m:r>
                            <a:rPr lang="en-US" i="1">
                              <a:latin typeface="Cambria Math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D72724-0594-AE40-A4CE-A642CE2B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802" y="919014"/>
                <a:ext cx="1406411" cy="648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E461F-69D6-5243-A719-AA765CD45B6A}"/>
              </a:ext>
            </a:extLst>
          </p:cNvPr>
          <p:cNvCxnSpPr/>
          <p:nvPr/>
        </p:nvCxnSpPr>
        <p:spPr>
          <a:xfrm>
            <a:off x="8336280" y="6339840"/>
            <a:ext cx="181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35205C-3544-2E42-B796-A7E3A87040C0}"/>
              </a:ext>
            </a:extLst>
          </p:cNvPr>
          <p:cNvCxnSpPr/>
          <p:nvPr/>
        </p:nvCxnSpPr>
        <p:spPr>
          <a:xfrm>
            <a:off x="8336280" y="4206240"/>
            <a:ext cx="181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15B2AF-BA26-0F4A-AD03-780747CAF11F}"/>
              </a:ext>
            </a:extLst>
          </p:cNvPr>
          <p:cNvCxnSpPr/>
          <p:nvPr/>
        </p:nvCxnSpPr>
        <p:spPr>
          <a:xfrm>
            <a:off x="8336280" y="1316284"/>
            <a:ext cx="181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54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BB36-7D57-2846-A415-86ED9059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absorption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20DCA1-3700-8F4E-9D66-9D2511C2C4DE}"/>
              </a:ext>
            </a:extLst>
          </p:cNvPr>
          <p:cNvCxnSpPr/>
          <p:nvPr/>
        </p:nvCxnSpPr>
        <p:spPr>
          <a:xfrm>
            <a:off x="2382048" y="6116556"/>
            <a:ext cx="181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FB1093-33D9-D14E-A76C-E473345E65C2}"/>
              </a:ext>
            </a:extLst>
          </p:cNvPr>
          <p:cNvCxnSpPr/>
          <p:nvPr/>
        </p:nvCxnSpPr>
        <p:spPr>
          <a:xfrm>
            <a:off x="2382048" y="3982956"/>
            <a:ext cx="181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EB82F9-D7D0-C645-8F0E-50297425D23B}"/>
              </a:ext>
            </a:extLst>
          </p:cNvPr>
          <p:cNvCxnSpPr/>
          <p:nvPr/>
        </p:nvCxnSpPr>
        <p:spPr>
          <a:xfrm>
            <a:off x="2382048" y="2134991"/>
            <a:ext cx="181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7381C0C-AEF8-504C-A38D-31D60C21E63C}"/>
              </a:ext>
            </a:extLst>
          </p:cNvPr>
          <p:cNvSpPr txBox="1"/>
          <p:nvPr/>
        </p:nvSpPr>
        <p:spPr>
          <a:xfrm>
            <a:off x="1828801" y="593189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0CEEF-B5FC-764C-92B8-A6F423481E91}"/>
              </a:ext>
            </a:extLst>
          </p:cNvPr>
          <p:cNvSpPr txBox="1"/>
          <p:nvPr/>
        </p:nvSpPr>
        <p:spPr>
          <a:xfrm>
            <a:off x="1828801" y="379829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8CE53-E6C2-4249-8C9C-690A46C6332F}"/>
              </a:ext>
            </a:extLst>
          </p:cNvPr>
          <p:cNvSpPr txBox="1"/>
          <p:nvPr/>
        </p:nvSpPr>
        <p:spPr>
          <a:xfrm>
            <a:off x="1828801" y="195032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BDF1FC-1678-254B-8FA9-779331361BEE}"/>
              </a:ext>
            </a:extLst>
          </p:cNvPr>
          <p:cNvSpPr/>
          <p:nvPr/>
        </p:nvSpPr>
        <p:spPr>
          <a:xfrm>
            <a:off x="3009014" y="5881562"/>
            <a:ext cx="404037" cy="404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A3E96-55A2-9546-9A15-D8E41064E3A2}"/>
              </a:ext>
            </a:extLst>
          </p:cNvPr>
          <p:cNvSpPr txBox="1"/>
          <p:nvPr/>
        </p:nvSpPr>
        <p:spPr>
          <a:xfrm>
            <a:off x="3413051" y="5714248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4EE1B9-567C-B940-9B79-30E3EBB1C378}"/>
              </a:ext>
            </a:extLst>
          </p:cNvPr>
          <p:cNvCxnSpPr/>
          <p:nvPr/>
        </p:nvCxnSpPr>
        <p:spPr>
          <a:xfrm>
            <a:off x="393405" y="3253563"/>
            <a:ext cx="776176" cy="12227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E6EA538-C6B6-B649-A0E4-C8D46C3B9ABC}"/>
              </a:ext>
            </a:extLst>
          </p:cNvPr>
          <p:cNvSpPr txBox="1"/>
          <p:nvPr/>
        </p:nvSpPr>
        <p:spPr>
          <a:xfrm>
            <a:off x="0" y="3603622"/>
            <a:ext cx="186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Photon, energy hf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F4BA45-9F0A-E34C-8874-BAC7C7054D28}"/>
                  </a:ext>
                </a:extLst>
              </p:cNvPr>
              <p:cNvSpPr txBox="1"/>
              <p:nvPr/>
            </p:nvSpPr>
            <p:spPr>
              <a:xfrm>
                <a:off x="5869172" y="1254153"/>
                <a:ext cx="586917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hydrogen atom has an electron starting in its ground state.</a:t>
                </a:r>
              </a:p>
              <a:p>
                <a:r>
                  <a:rPr lang="en-US" sz="2400" dirty="0"/>
                  <a:t>What photons can be absorbed,  leaving the electron in an excited state?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Any photon can be absorbed.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F4BA45-9F0A-E34C-8874-BAC7C7054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72" y="1254153"/>
                <a:ext cx="5869173" cy="3416320"/>
              </a:xfrm>
              <a:prstGeom prst="rect">
                <a:avLst/>
              </a:prstGeom>
              <a:blipFill>
                <a:blip r:embed="rId2"/>
                <a:stretch>
                  <a:fillRect l="-1512" t="-1111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10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175F-D42E-FA46-9D9E-B284F470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emission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D9C13C-1992-6F43-92E5-675D74E238C0}"/>
              </a:ext>
            </a:extLst>
          </p:cNvPr>
          <p:cNvCxnSpPr/>
          <p:nvPr/>
        </p:nvCxnSpPr>
        <p:spPr>
          <a:xfrm>
            <a:off x="1391447" y="5988966"/>
            <a:ext cx="181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10F7EB-749A-C148-9D6B-E35749952EED}"/>
              </a:ext>
            </a:extLst>
          </p:cNvPr>
          <p:cNvCxnSpPr/>
          <p:nvPr/>
        </p:nvCxnSpPr>
        <p:spPr>
          <a:xfrm>
            <a:off x="1391447" y="3855366"/>
            <a:ext cx="181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301791-564E-8B4A-8FA4-54E9A75758AA}"/>
              </a:ext>
            </a:extLst>
          </p:cNvPr>
          <p:cNvCxnSpPr/>
          <p:nvPr/>
        </p:nvCxnSpPr>
        <p:spPr>
          <a:xfrm>
            <a:off x="1391447" y="2007401"/>
            <a:ext cx="181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60E0EC2-4B3C-9340-B55F-B5F33C15665A}"/>
              </a:ext>
            </a:extLst>
          </p:cNvPr>
          <p:cNvSpPr txBox="1"/>
          <p:nvPr/>
        </p:nvSpPr>
        <p:spPr>
          <a:xfrm>
            <a:off x="838200" y="58043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46A3C-2118-9C47-A1CC-6448719BC5D6}"/>
              </a:ext>
            </a:extLst>
          </p:cNvPr>
          <p:cNvSpPr txBox="1"/>
          <p:nvPr/>
        </p:nvSpPr>
        <p:spPr>
          <a:xfrm>
            <a:off x="838200" y="36707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892A77-9256-584C-8B95-0E011AEE6C7B}"/>
              </a:ext>
            </a:extLst>
          </p:cNvPr>
          <p:cNvSpPr txBox="1"/>
          <p:nvPr/>
        </p:nvSpPr>
        <p:spPr>
          <a:xfrm>
            <a:off x="838200" y="182273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7979D4-0E8E-2F40-9BD6-993ADAA39371}"/>
              </a:ext>
            </a:extLst>
          </p:cNvPr>
          <p:cNvSpPr/>
          <p:nvPr/>
        </p:nvSpPr>
        <p:spPr>
          <a:xfrm>
            <a:off x="2069595" y="1778474"/>
            <a:ext cx="404037" cy="404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AD7B4E-CFF5-3640-8013-E021EBC237E9}"/>
              </a:ext>
            </a:extLst>
          </p:cNvPr>
          <p:cNvSpPr txBox="1"/>
          <p:nvPr/>
        </p:nvSpPr>
        <p:spPr>
          <a:xfrm>
            <a:off x="2431391" y="1638069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A3F21A-FE93-6041-9FA1-AC122EB617E4}"/>
                  </a:ext>
                </a:extLst>
              </p:cNvPr>
              <p:cNvSpPr txBox="1"/>
              <p:nvPr/>
            </p:nvSpPr>
            <p:spPr>
              <a:xfrm>
                <a:off x="5869172" y="1254153"/>
                <a:ext cx="586917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hydrogen atom has an electron starting in its excited state.</a:t>
                </a:r>
              </a:p>
              <a:p>
                <a:r>
                  <a:rPr lang="en-US" sz="2400" dirty="0"/>
                  <a:t>What photons can be emitted,  leaving the electron in the ground state?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Any photon can be emitted.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A3F21A-FE93-6041-9FA1-AC122EB61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72" y="1254153"/>
                <a:ext cx="5869173" cy="3416320"/>
              </a:xfrm>
              <a:prstGeom prst="rect">
                <a:avLst/>
              </a:prstGeom>
              <a:blipFill>
                <a:blip r:embed="rId3"/>
                <a:stretch>
                  <a:fillRect l="-1512" t="-1111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25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5D24-6B1B-874C-955A-D0E37CFF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Energies of the infinite square well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1597B9-BEBD-CF4B-ACCC-003838B466E9}"/>
                  </a:ext>
                </a:extLst>
              </p:cNvPr>
              <p:cNvSpPr txBox="1"/>
              <p:nvPr/>
            </p:nvSpPr>
            <p:spPr>
              <a:xfrm>
                <a:off x="947854" y="1137424"/>
                <a:ext cx="9946887" cy="329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An electron is in an infinite square well. Starting in the ground state, the longest wavelength that it can absorb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. What equation can we solve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r>
                  <a:rPr lang="en-US" sz="2400" dirty="0"/>
                  <a:t>(Remember,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𝑚𝐿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𝑚𝐿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1597B9-BEBD-CF4B-ACCC-003838B46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54" y="1137424"/>
                <a:ext cx="9946887" cy="3298339"/>
              </a:xfrm>
              <a:prstGeom prst="rect">
                <a:avLst/>
              </a:prstGeom>
              <a:blipFill>
                <a:blip r:embed="rId2"/>
                <a:stretch>
                  <a:fillRect l="-919" t="-1479" b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11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FE19-7522-D744-A35C-7FED79E3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first few eigenstates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DC6E0-650A-834B-BC05-F60304187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71562"/>
            <a:ext cx="1928812" cy="5786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17C3D-E054-4B40-BA9A-ABDCA636EF34}"/>
                  </a:ext>
                </a:extLst>
              </p:cNvPr>
              <p:cNvSpPr txBox="1"/>
              <p:nvPr/>
            </p:nvSpPr>
            <p:spPr>
              <a:xfrm>
                <a:off x="3689131" y="1187669"/>
                <a:ext cx="7819697" cy="5019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/>
                  <a:t> and 0 otherwise</a:t>
                </a:r>
              </a:p>
              <a:p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  <a:p>
                <a:endParaRPr lang="en-US" sz="2400"/>
              </a:p>
              <a:p>
                <a:r>
                  <a:rPr lang="en-US" sz="2400"/>
                  <a:t>If the ground state (lowest energy) has energy E</a:t>
                </a:r>
                <a:r>
                  <a:rPr lang="en-US" sz="2400" baseline="-25000"/>
                  <a:t>1</a:t>
                </a:r>
                <a:r>
                  <a:rPr lang="en-US" sz="2400"/>
                  <a:t>, then which state has energy 4E</a:t>
                </a:r>
                <a:r>
                  <a:rPr lang="en-US" sz="2400" baseline="-25000"/>
                  <a:t>1</a:t>
                </a:r>
                <a:r>
                  <a:rPr lang="en-US" sz="2400"/>
                  <a:t>?</a:t>
                </a:r>
              </a:p>
              <a:p>
                <a:endParaRPr lang="en-US" sz="2400"/>
              </a:p>
              <a:p>
                <a:r>
                  <a:rPr lang="en-US" sz="2400"/>
                  <a:t>a) </a:t>
                </a:r>
              </a:p>
              <a:p>
                <a:r>
                  <a:rPr lang="en-US" sz="2400"/>
                  <a:t>b)</a:t>
                </a:r>
              </a:p>
              <a:p>
                <a:r>
                  <a:rPr lang="en-US" sz="2400"/>
                  <a:t>c)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17C3D-E054-4B40-BA9A-ABDCA636E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131" y="1187669"/>
                <a:ext cx="7819697" cy="5019066"/>
              </a:xfrm>
              <a:prstGeom prst="rect">
                <a:avLst/>
              </a:prstGeom>
              <a:blipFill>
                <a:blip r:embed="rId3"/>
                <a:stretch>
                  <a:fillRect l="-1135" r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BBAEB23-AC8D-1C46-9DAB-B8B584BE5FBB}"/>
              </a:ext>
            </a:extLst>
          </p:cNvPr>
          <p:cNvSpPr txBox="1"/>
          <p:nvPr/>
        </p:nvSpPr>
        <p:spPr>
          <a:xfrm>
            <a:off x="1072055" y="11876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7ED26-1AED-B042-A832-B311C6E88135}"/>
              </a:ext>
            </a:extLst>
          </p:cNvPr>
          <p:cNvSpPr txBox="1"/>
          <p:nvPr/>
        </p:nvSpPr>
        <p:spPr>
          <a:xfrm>
            <a:off x="1065839" y="30596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C68CD-134D-0F40-93CE-87BFC0B85102}"/>
              </a:ext>
            </a:extLst>
          </p:cNvPr>
          <p:cNvSpPr txBox="1"/>
          <p:nvPr/>
        </p:nvSpPr>
        <p:spPr>
          <a:xfrm>
            <a:off x="1059623" y="493166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4763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FE19-7522-D744-A35C-7FED79E3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first few eigenstates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DC6E0-650A-834B-BC05-F60304187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71562"/>
            <a:ext cx="1928812" cy="5786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17C3D-E054-4B40-BA9A-ABDCA636EF34}"/>
                  </a:ext>
                </a:extLst>
              </p:cNvPr>
              <p:cNvSpPr txBox="1"/>
              <p:nvPr/>
            </p:nvSpPr>
            <p:spPr>
              <a:xfrm>
                <a:off x="3689131" y="1187669"/>
                <a:ext cx="7819697" cy="5019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/>
                  <a:t> and 0 otherwise</a:t>
                </a:r>
              </a:p>
              <a:p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  <a:p>
                <a:endParaRPr lang="en-US" sz="2400"/>
              </a:p>
              <a:p>
                <a:r>
                  <a:rPr lang="en-US" sz="2400"/>
                  <a:t>Which state has the least chance of being found right in the middle of the well?</a:t>
                </a:r>
              </a:p>
              <a:p>
                <a:endParaRPr lang="en-US" sz="2400"/>
              </a:p>
              <a:p>
                <a:r>
                  <a:rPr lang="en-US" sz="2400"/>
                  <a:t>a) </a:t>
                </a:r>
              </a:p>
              <a:p>
                <a:r>
                  <a:rPr lang="en-US" sz="2400"/>
                  <a:t>b)</a:t>
                </a:r>
              </a:p>
              <a:p>
                <a:r>
                  <a:rPr lang="en-US" sz="2400"/>
                  <a:t>c)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17C3D-E054-4B40-BA9A-ABDCA636E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131" y="1187669"/>
                <a:ext cx="7819697" cy="5019066"/>
              </a:xfrm>
              <a:prstGeom prst="rect">
                <a:avLst/>
              </a:prstGeom>
              <a:blipFill>
                <a:blip r:embed="rId3"/>
                <a:stretch>
                  <a:fillRect l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5CFD7F1-85E2-5947-B39D-EA823FF03BD5}"/>
              </a:ext>
            </a:extLst>
          </p:cNvPr>
          <p:cNvSpPr txBox="1"/>
          <p:nvPr/>
        </p:nvSpPr>
        <p:spPr>
          <a:xfrm>
            <a:off x="1072055" y="11876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9AC05-E070-C248-9795-8178191DA638}"/>
              </a:ext>
            </a:extLst>
          </p:cNvPr>
          <p:cNvSpPr txBox="1"/>
          <p:nvPr/>
        </p:nvSpPr>
        <p:spPr>
          <a:xfrm>
            <a:off x="1065839" y="30596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5B4CF-2266-1944-8BB8-C659938DDFFE}"/>
              </a:ext>
            </a:extLst>
          </p:cNvPr>
          <p:cNvSpPr txBox="1"/>
          <p:nvPr/>
        </p:nvSpPr>
        <p:spPr>
          <a:xfrm>
            <a:off x="1059623" y="493166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7848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455" y="1208869"/>
            <a:ext cx="94306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State: </a:t>
            </a:r>
            <a:r>
              <a:rPr lang="en-US" sz="2400" dirty="0"/>
              <a:t>The state is given by the wave function. Complete description of the physical properties.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Eigenstate: </a:t>
            </a:r>
            <a:r>
              <a:rPr lang="en-US" sz="2400" dirty="0"/>
              <a:t>State that satisfies the time-independent Schrödinger equation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Ground state</a:t>
            </a:r>
            <a:r>
              <a:rPr lang="en-US" sz="2400" dirty="0"/>
              <a:t>: Eigenstate with the lowest energy.</a:t>
            </a:r>
          </a:p>
          <a:p>
            <a:endParaRPr lang="en-US" sz="2400" dirty="0"/>
          </a:p>
          <a:p>
            <a:r>
              <a:rPr lang="en-US" sz="2400" b="1" dirty="0"/>
              <a:t>Excited state</a:t>
            </a:r>
            <a:r>
              <a:rPr lang="en-US" sz="2400" dirty="0"/>
              <a:t>: Eigenstate with a higher energy than the ground state. </a:t>
            </a:r>
          </a:p>
          <a:p>
            <a:endParaRPr lang="en-US" sz="2400" dirty="0"/>
          </a:p>
          <a:p>
            <a:r>
              <a:rPr lang="en-US" sz="2400" b="1" dirty="0"/>
              <a:t>Quantum number</a:t>
            </a:r>
            <a:r>
              <a:rPr lang="en-US" sz="2400" dirty="0"/>
              <a:t>: Since the particle can only take on discrete energies, states and energies are labeled by a number (n for the infinite square well)</a:t>
            </a:r>
          </a:p>
        </p:txBody>
      </p:sp>
    </p:spTree>
    <p:extLst>
      <p:ext uri="{BB962C8B-B14F-4D97-AF65-F5344CB8AC3E}">
        <p14:creationId xmlns:p14="http://schemas.microsoft.com/office/powerpoint/2010/main" val="1932035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136B-8E32-0D4B-A3DD-A674C143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B1A132-61F8-414D-BBDB-F9D920AC13C4}"/>
                  </a:ext>
                </a:extLst>
              </p:cNvPr>
              <p:cNvSpPr txBox="1"/>
              <p:nvPr/>
            </p:nvSpPr>
            <p:spPr>
              <a:xfrm>
                <a:off x="3048976" y="994780"/>
                <a:ext cx="4758739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Ψ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x</m:t>
                          </m:r>
                        </m:e>
                      </m:d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EΨ</m:t>
                      </m:r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B1A132-61F8-414D-BBDB-F9D920AC1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976" y="994780"/>
                <a:ext cx="4758739" cy="833498"/>
              </a:xfrm>
              <a:prstGeom prst="rect">
                <a:avLst/>
              </a:prstGeom>
              <a:blipFill>
                <a:blip r:embed="rId2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1AB0C1D-8DE7-2843-BA68-CA320328D47E}"/>
              </a:ext>
            </a:extLst>
          </p:cNvPr>
          <p:cNvSpPr/>
          <p:nvPr/>
        </p:nvSpPr>
        <p:spPr>
          <a:xfrm>
            <a:off x="160381" y="213277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Wave functions that satisfy this are called </a:t>
            </a:r>
            <a:r>
              <a:rPr lang="en-US" sz="2400" i="1" dirty="0"/>
              <a:t>energy eigenstates</a:t>
            </a:r>
            <a:r>
              <a:rPr lang="en-US" sz="2400" dirty="0"/>
              <a:t>; they have definite energy.</a:t>
            </a:r>
          </a:p>
          <a:p>
            <a:endParaRPr lang="en-US" sz="2400" dirty="0"/>
          </a:p>
          <a:p>
            <a:r>
              <a:rPr lang="en-US" sz="2400" dirty="0"/>
              <a:t>Wave functions that satisfy this equation are also </a:t>
            </a:r>
            <a:r>
              <a:rPr lang="en-US" sz="2400" i="1" dirty="0"/>
              <a:t>stationary</a:t>
            </a:r>
            <a:r>
              <a:rPr lang="en-US" sz="2400" dirty="0"/>
              <a:t>; the probability does not change with time. We will show that these states are stationary next week.</a:t>
            </a:r>
          </a:p>
          <a:p>
            <a:endParaRPr lang="en-US" sz="2400" dirty="0"/>
          </a:p>
          <a:p>
            <a:r>
              <a:rPr lang="en-US" sz="2400" dirty="0"/>
              <a:t>When a particle is confined, there are discrete energy eigenstates. It cannot take on all energies.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DA488D-3C7D-3C41-8C26-D8DDD7BBA98B}"/>
              </a:ext>
            </a:extLst>
          </p:cNvPr>
          <p:cNvCxnSpPr/>
          <p:nvPr/>
        </p:nvCxnSpPr>
        <p:spPr>
          <a:xfrm>
            <a:off x="6685694" y="3429999"/>
            <a:ext cx="58108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043F96-8DDE-FD47-BBDF-DC371CE34C8D}"/>
                  </a:ext>
                </a:extLst>
              </p:cNvPr>
              <p:cNvSpPr txBox="1"/>
              <p:nvPr/>
            </p:nvSpPr>
            <p:spPr>
              <a:xfrm>
                <a:off x="7995240" y="1901945"/>
                <a:ext cx="471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043F96-8DDE-FD47-BBDF-DC371CE34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240" y="1901945"/>
                <a:ext cx="47121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D71781-A87F-7C47-BCC7-49273BD206B1}"/>
              </a:ext>
            </a:extLst>
          </p:cNvPr>
          <p:cNvCxnSpPr/>
          <p:nvPr/>
        </p:nvCxnSpPr>
        <p:spPr>
          <a:xfrm>
            <a:off x="8467749" y="1958161"/>
            <a:ext cx="0" cy="1471839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84B425-F77E-3847-95E7-4E69C049F41B}"/>
              </a:ext>
            </a:extLst>
          </p:cNvPr>
          <p:cNvCxnSpPr/>
          <p:nvPr/>
        </p:nvCxnSpPr>
        <p:spPr>
          <a:xfrm flipH="1">
            <a:off x="8465167" y="3429999"/>
            <a:ext cx="14439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91D6F9-11F5-4643-9DC8-6F50C5D7AC29}"/>
              </a:ext>
            </a:extLst>
          </p:cNvPr>
          <p:cNvCxnSpPr/>
          <p:nvPr/>
        </p:nvCxnSpPr>
        <p:spPr>
          <a:xfrm>
            <a:off x="9909092" y="1958161"/>
            <a:ext cx="1" cy="1470839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669BD3-270D-6C47-BA54-F706A39554C5}"/>
              </a:ext>
            </a:extLst>
          </p:cNvPr>
          <p:cNvSpPr txBox="1"/>
          <p:nvPr/>
        </p:nvSpPr>
        <p:spPr>
          <a:xfrm>
            <a:off x="10265552" y="2795069"/>
            <a:ext cx="8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3786EC-9676-C84D-86C7-ED80E3759005}"/>
              </a:ext>
            </a:extLst>
          </p:cNvPr>
          <p:cNvSpPr txBox="1"/>
          <p:nvPr/>
        </p:nvSpPr>
        <p:spPr>
          <a:xfrm>
            <a:off x="8748780" y="27950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1B5ED9-6B60-7E42-93FB-26CACA7AD2B3}"/>
              </a:ext>
            </a:extLst>
          </p:cNvPr>
          <p:cNvSpPr txBox="1"/>
          <p:nvPr/>
        </p:nvSpPr>
        <p:spPr>
          <a:xfrm>
            <a:off x="6826850" y="2813352"/>
            <a:ext cx="8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058A2E-03D4-CF4B-B9E2-1573348F1F75}"/>
                  </a:ext>
                </a:extLst>
              </p:cNvPr>
              <p:cNvSpPr/>
              <p:nvPr/>
            </p:nvSpPr>
            <p:spPr>
              <a:xfrm>
                <a:off x="6502461" y="3694598"/>
                <a:ext cx="6096000" cy="1524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0 otherwise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  <m:r>
                            <a:rPr lang="en-US" i="1">
                              <a:latin typeface="Cambria Math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058A2E-03D4-CF4B-B9E2-1573348F1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61" y="3694598"/>
                <a:ext cx="6096000" cy="1524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97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8: Time independent Schrödinger equation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43455" y="3812930"/>
                <a:ext cx="4758739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Ψ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x</m:t>
                          </m:r>
                        </m:e>
                      </m:d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EΨ</m:t>
                      </m:r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55" y="3812930"/>
                <a:ext cx="4758739" cy="833498"/>
              </a:xfrm>
              <a:prstGeom prst="rect">
                <a:avLst/>
              </a:prstGeom>
              <a:blipFill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63B88D-67F2-7547-8BAC-F824D0ED9B5F}"/>
              </a:ext>
            </a:extLst>
          </p:cNvPr>
          <p:cNvSpPr txBox="1"/>
          <p:nvPr/>
        </p:nvSpPr>
        <p:spPr>
          <a:xfrm>
            <a:off x="2214905" y="4929447"/>
            <a:ext cx="7762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Wave functions for which this is true are energy eigenstates. </a:t>
            </a:r>
          </a:p>
          <a:p>
            <a:endParaRPr lang="en-US" sz="2400" dirty="0"/>
          </a:p>
          <a:p>
            <a:r>
              <a:rPr lang="en-US" sz="2400" dirty="0"/>
              <a:t>We will measure energy E with probability 1.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9EAA-B4BC-4046-9CBF-FCFB375B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equation for momentum eigenstates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7F59D1-80E9-5040-85A7-37DD429761D9}"/>
                  </a:ext>
                </a:extLst>
              </p:cNvPr>
              <p:cNvSpPr txBox="1"/>
              <p:nvPr/>
            </p:nvSpPr>
            <p:spPr>
              <a:xfrm>
                <a:off x="1288717" y="1480931"/>
                <a:ext cx="2972224" cy="809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7F59D1-80E9-5040-85A7-37DD42976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717" y="1480931"/>
                <a:ext cx="2972224" cy="809132"/>
              </a:xfrm>
              <a:prstGeom prst="rect">
                <a:avLst/>
              </a:prstGeom>
              <a:blipFill>
                <a:blip r:embed="rId3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B020B4-889A-6EC6-8D70-C416D8AF6BA5}"/>
                  </a:ext>
                </a:extLst>
              </p:cNvPr>
              <p:cNvSpPr txBox="1"/>
              <p:nvPr/>
            </p:nvSpPr>
            <p:spPr>
              <a:xfrm>
                <a:off x="944545" y="2934119"/>
                <a:ext cx="10175093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 general,</a:t>
                </a:r>
              </a:p>
              <a:p>
                <a:r>
                  <a:rPr lang="en-US" dirty="0"/>
                  <a:t>If you have a linear transformation T, an eigenstate of this transformation will satisfy the following relation:</a:t>
                </a:r>
              </a:p>
              <a:p>
                <a:endParaRPr lang="en-US" dirty="0"/>
              </a:p>
              <a:p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the eigenvalue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the eigenvector/eigenstate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B020B4-889A-6EC6-8D70-C416D8AF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45" y="2934119"/>
                <a:ext cx="10175093" cy="1754326"/>
              </a:xfrm>
              <a:prstGeom prst="rect">
                <a:avLst/>
              </a:prstGeom>
              <a:blipFill>
                <a:blip r:embed="rId4"/>
                <a:stretch>
                  <a:fillRect l="-539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63F26135-8D0E-71E3-33C6-D8BA6B03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3256"/>
            <a:ext cx="3879747" cy="20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9183ABD-0A67-8454-7FAC-A024F21D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94" y="4833256"/>
            <a:ext cx="3879749" cy="20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36ECDD7-22A4-3D2C-BDE0-BD8A47AD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49" y="4825718"/>
            <a:ext cx="3879751" cy="20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2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Consistent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 for a free particle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83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94265" y="1023958"/>
                <a:ext cx="3175678" cy="1572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Ψ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EΨ</m:t>
                      </m:r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Is this consistent?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265" y="1023958"/>
                <a:ext cx="3175678" cy="1572162"/>
              </a:xfrm>
              <a:prstGeom prst="rect">
                <a:avLst/>
              </a:prstGeom>
              <a:blipFill>
                <a:blip r:embed="rId4"/>
                <a:stretch>
                  <a:fillRect l="-2789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63597" y="1357814"/>
                <a:ext cx="2683235" cy="2692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Expect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97" y="1357814"/>
                <a:ext cx="2683235" cy="2692084"/>
              </a:xfrm>
              <a:prstGeom prst="rect">
                <a:avLst/>
              </a:prstGeom>
              <a:blipFill>
                <a:blip r:embed="rId5"/>
                <a:stretch>
                  <a:fillRect l="-3791" b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2AB216C-1D5F-0347-8216-230F89FA0D03}"/>
              </a:ext>
            </a:extLst>
          </p:cNvPr>
          <p:cNvSpPr txBox="1"/>
          <p:nvPr/>
        </p:nvSpPr>
        <p:spPr>
          <a:xfrm>
            <a:off x="1319513" y="5925691"/>
            <a:ext cx="9051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Wave functions with definite momentum have definite energy if there is no potential energy term (free particles).</a:t>
            </a:r>
          </a:p>
        </p:txBody>
      </p:sp>
    </p:spTree>
    <p:extLst>
      <p:ext uri="{BB962C8B-B14F-4D97-AF65-F5344CB8AC3E}">
        <p14:creationId xmlns:p14="http://schemas.microsoft.com/office/powerpoint/2010/main" val="98794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Schrödinger 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642" y="1914546"/>
            <a:ext cx="110317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 functions that satisfy this are called </a:t>
            </a:r>
            <a:r>
              <a:rPr lang="en-US" sz="2400" i="1" dirty="0"/>
              <a:t>energy eigenstates</a:t>
            </a:r>
            <a:r>
              <a:rPr lang="en-US" sz="2400" dirty="0"/>
              <a:t>; they have definite energy.</a:t>
            </a:r>
          </a:p>
          <a:p>
            <a:endParaRPr lang="en-US" sz="2400" dirty="0"/>
          </a:p>
          <a:p>
            <a:r>
              <a:rPr lang="en-US" sz="2400" dirty="0"/>
              <a:t>Wave functions that satisfy this equation are also </a:t>
            </a:r>
            <a:r>
              <a:rPr lang="en-US" sz="2400" i="1" dirty="0"/>
              <a:t>stationary</a:t>
            </a:r>
            <a:r>
              <a:rPr lang="en-US" sz="2400" dirty="0"/>
              <a:t>; the probability does not change with time. </a:t>
            </a:r>
          </a:p>
          <a:p>
            <a:endParaRPr lang="en-US" sz="2400" dirty="0"/>
          </a:p>
          <a:p>
            <a:r>
              <a:rPr lang="en-US" sz="2400" dirty="0"/>
              <a:t>When a particle is confined, there are discrete energy eigenstates. It cannot take on all energies.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2801" y="824403"/>
                <a:ext cx="4758739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Ψ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x</m:t>
                          </m:r>
                        </m:e>
                      </m:d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EΨ</m:t>
                      </m:r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824403"/>
                <a:ext cx="4758739" cy="833498"/>
              </a:xfrm>
              <a:prstGeom prst="rect">
                <a:avLst/>
              </a:prstGeom>
              <a:blipFill>
                <a:blip r:embed="rId3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03B9-59FB-6343-9F96-BE726D6D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20"/>
            <a:ext cx="10515600" cy="743483"/>
          </a:xfrm>
        </p:spPr>
        <p:txBody>
          <a:bodyPr/>
          <a:lstStyle/>
          <a:p>
            <a:r>
              <a:rPr lang="en-US" dirty="0"/>
              <a:t>Checkpoint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41957-BCA3-8448-9DA6-25937A09659C}"/>
              </a:ext>
            </a:extLst>
          </p:cNvPr>
          <p:cNvSpPr txBox="1"/>
          <p:nvPr/>
        </p:nvSpPr>
        <p:spPr>
          <a:xfrm>
            <a:off x="202018" y="1033970"/>
            <a:ext cx="1170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Suppose that the wave function of an electron in an atom DOES NOT satisfy the time-independent Schrödinger equation; that is,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6D2265-DF09-BF4B-911D-B25D04ED4CB2}"/>
                  </a:ext>
                </a:extLst>
              </p:cNvPr>
              <p:cNvSpPr txBox="1"/>
              <p:nvPr/>
            </p:nvSpPr>
            <p:spPr>
              <a:xfrm>
                <a:off x="2874335" y="1789710"/>
                <a:ext cx="4758739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Ψ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x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EΨ</m:t>
                      </m:r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6D2265-DF09-BF4B-911D-B25D04ED4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35" y="1789710"/>
                <a:ext cx="4758739" cy="833498"/>
              </a:xfrm>
              <a:prstGeom prst="rect">
                <a:avLst/>
              </a:prstGeom>
              <a:blipFill>
                <a:blip r:embed="rId2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D97EC0B-2601-EC43-8E38-255119DC7285}"/>
              </a:ext>
            </a:extLst>
          </p:cNvPr>
          <p:cNvSpPr/>
          <p:nvPr/>
        </p:nvSpPr>
        <p:spPr>
          <a:xfrm>
            <a:off x="316102" y="3261160"/>
            <a:ext cx="11700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Which of these statements is true?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/>
              <a:t>This is not possible; wave functions must always satisfy the time-independent </a:t>
            </a:r>
            <a:r>
              <a:rPr lang="en-US" sz="2400" dirty="0" err="1"/>
              <a:t>Schroedinger</a:t>
            </a:r>
            <a:r>
              <a:rPr lang="en-US" sz="2400" dirty="0"/>
              <a:t> equation.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/>
              <a:t>The wave function is an energy eigenstate.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/>
              <a:t>When the energy is measured, several different values have non-zero probability. </a:t>
            </a:r>
          </a:p>
        </p:txBody>
      </p:sp>
    </p:spTree>
    <p:extLst>
      <p:ext uri="{BB962C8B-B14F-4D97-AF65-F5344CB8AC3E}">
        <p14:creationId xmlns:p14="http://schemas.microsoft.com/office/powerpoint/2010/main" val="203187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square well</a:t>
            </a:r>
          </a:p>
        </p:txBody>
      </p:sp>
      <p:pic>
        <p:nvPicPr>
          <p:cNvPr id="1028" name="Picture 4" descr="mage result for nanow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92" y="1863790"/>
            <a:ext cx="5055221" cy="37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 rot="16200000">
            <a:off x="5470141" y="2264146"/>
            <a:ext cx="5982462" cy="1989720"/>
            <a:chOff x="1441025" y="4271366"/>
            <a:chExt cx="5982462" cy="19897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41025" y="5799421"/>
              <a:ext cx="58108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997088" y="5799421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088" y="5799421"/>
                  <a:ext cx="426399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10644" y="4271366"/>
                  <a:ext cx="471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644" y="4271366"/>
                  <a:ext cx="471218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>
              <a:off x="2780988" y="4327582"/>
              <a:ext cx="0" cy="1471839"/>
            </a:xfrm>
            <a:prstGeom prst="line">
              <a:avLst/>
            </a:prstGeom>
            <a:ln w="31750">
              <a:solidFill>
                <a:srgbClr val="FF0000"/>
              </a:solidFill>
              <a:headEnd type="triangl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>
              <a:off x="3722640" y="4857640"/>
              <a:ext cx="1001" cy="188256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64422" y="4327582"/>
              <a:ext cx="1" cy="1470839"/>
            </a:xfrm>
            <a:prstGeom prst="line">
              <a:avLst/>
            </a:prstGeom>
            <a:ln w="31750">
              <a:solidFill>
                <a:srgbClr val="FF0000"/>
              </a:solidFill>
              <a:headEnd type="triangl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020883" y="5164491"/>
              <a:ext cx="842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Infinity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4111" y="51644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82181" y="5182774"/>
              <a:ext cx="842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Infinity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square well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52801" y="824403"/>
                <a:ext cx="4758739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Ψ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x</m:t>
                          </m:r>
                        </m:e>
                      </m:d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EΨ</m:t>
                      </m:r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824403"/>
                <a:ext cx="4758739" cy="833498"/>
              </a:xfrm>
              <a:prstGeom prst="rect">
                <a:avLst/>
              </a:prstGeom>
              <a:blipFill>
                <a:blip r:embed="rId3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043084" y="3362632"/>
            <a:ext cx="58108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99148" y="3362633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148" y="3362633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2630" y="1834578"/>
                <a:ext cx="471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630" y="1834578"/>
                <a:ext cx="4712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825139" y="1890794"/>
            <a:ext cx="0" cy="1471839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22557" y="3362632"/>
            <a:ext cx="14439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66482" y="1890794"/>
            <a:ext cx="1" cy="1470839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22942" y="2727702"/>
            <a:ext cx="8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6170" y="2727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84240" y="2745985"/>
            <a:ext cx="8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47467" y="3724265"/>
                <a:ext cx="7002099" cy="2684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the regions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sz="2400" dirty="0"/>
                  <a:t> is infinite, what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Ψ</m:t>
                    </m:r>
                  </m:oMath>
                </a14:m>
                <a:r>
                  <a:rPr lang="en-US" sz="2400" dirty="0"/>
                  <a:t> be to satisfy the S.E.?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sin</m:t>
                    </m:r>
                    <m:r>
                      <a:rPr lang="en-US" sz="2400" i="1">
                        <a:latin typeface="Cambria Math" charset="0"/>
                      </a:rPr>
                      <m:t>⁡(</m:t>
                    </m:r>
                    <m:r>
                      <a:rPr lang="en-US" sz="2400" i="1">
                        <a:latin typeface="Cambria Math" charset="0"/>
                      </a:rPr>
                      <m:t>𝑘𝑥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c) 1</a:t>
                </a:r>
              </a:p>
              <a:p>
                <a:r>
                  <a:rPr lang="en-US" sz="2400" dirty="0"/>
                  <a:t>d) 0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467" y="3724265"/>
                <a:ext cx="7002099" cy="2684196"/>
              </a:xfrm>
              <a:prstGeom prst="rect">
                <a:avLst/>
              </a:prstGeom>
              <a:blipFill>
                <a:blip r:embed="rId6"/>
                <a:stretch>
                  <a:fillRect l="-1268" t="-939" r="-725" b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ABC9AB8-42A3-B742-90C3-E293CCCC5E91}"/>
              </a:ext>
            </a:extLst>
          </p:cNvPr>
          <p:cNvSpPr txBox="1"/>
          <p:nvPr/>
        </p:nvSpPr>
        <p:spPr>
          <a:xfrm>
            <a:off x="9025547" y="80920"/>
            <a:ext cx="304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Why is it called a square well?</a:t>
            </a:r>
          </a:p>
        </p:txBody>
      </p:sp>
    </p:spTree>
    <p:extLst>
      <p:ext uri="{BB962C8B-B14F-4D97-AF65-F5344CB8AC3E}">
        <p14:creationId xmlns:p14="http://schemas.microsoft.com/office/powerpoint/2010/main" val="193772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square well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52801" y="824403"/>
                <a:ext cx="4758739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mr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Ψ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x</m:t>
                          </m:r>
                        </m:e>
                      </m:d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EΨ</m:t>
                      </m:r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824403"/>
                <a:ext cx="4758739" cy="833498"/>
              </a:xfrm>
              <a:prstGeom prst="rect">
                <a:avLst/>
              </a:prstGeom>
              <a:blipFill>
                <a:blip r:embed="rId3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043084" y="3362632"/>
            <a:ext cx="58108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99148" y="3362633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148" y="3362633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2630" y="1834578"/>
                <a:ext cx="471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630" y="1834578"/>
                <a:ext cx="4712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825139" y="1890794"/>
            <a:ext cx="0" cy="1471839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22557" y="3362632"/>
            <a:ext cx="14439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66482" y="1890794"/>
            <a:ext cx="1" cy="1470839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22942" y="2727702"/>
            <a:ext cx="8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6170" y="2727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84240" y="2745985"/>
            <a:ext cx="8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47467" y="3724265"/>
                <a:ext cx="7002099" cy="2684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the regions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sz="2400" dirty="0"/>
                  <a:t> is 0, what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Ψ</m:t>
                    </m:r>
                  </m:oMath>
                </a14:m>
                <a:r>
                  <a:rPr lang="en-US" sz="2400" dirty="0"/>
                  <a:t> be to satisfy the S.E.?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sin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𝑘𝑥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c) 1</a:t>
                </a:r>
              </a:p>
              <a:p>
                <a:r>
                  <a:rPr lang="en-US" sz="2400" dirty="0"/>
                  <a:t>d) 0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467" y="3724265"/>
                <a:ext cx="7002099" cy="2684196"/>
              </a:xfrm>
              <a:prstGeom prst="rect">
                <a:avLst/>
              </a:prstGeom>
              <a:blipFill>
                <a:blip r:embed="rId6"/>
                <a:stretch>
                  <a:fillRect l="-1268" t="-939" b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71713" y="3454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344256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795602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8DDC2A0B-95D0-D749-8E2F-B7D27378CFBD}" vid="{634A9CF5-022F-8246-AA72-B34AAD2A9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24440</TotalTime>
  <Words>1251</Words>
  <Application>Microsoft Office PowerPoint</Application>
  <PresentationFormat>Widescreen</PresentationFormat>
  <Paragraphs>218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Your thoughts/comments/jokes</vt:lpstr>
      <vt:lpstr>Lecture 8: Time independent Schrödinger equation </vt:lpstr>
      <vt:lpstr>An equation for momentum eigenstates</vt:lpstr>
      <vt:lpstr>Consistent with E=p^2/2m for a free particle</vt:lpstr>
      <vt:lpstr>The Schrödinger equation</vt:lpstr>
      <vt:lpstr>Checkpoint</vt:lpstr>
      <vt:lpstr>Infinite square well</vt:lpstr>
      <vt:lpstr>Infinite square well</vt:lpstr>
      <vt:lpstr>Infinite square well</vt:lpstr>
      <vt:lpstr>Boundary conditions</vt:lpstr>
      <vt:lpstr>Normalization</vt:lpstr>
      <vt:lpstr>Discrete spectrum</vt:lpstr>
      <vt:lpstr>Photon absorption</vt:lpstr>
      <vt:lpstr>Photon emission</vt:lpstr>
      <vt:lpstr>Energies of the infinite square well</vt:lpstr>
      <vt:lpstr>The first few eigenstates</vt:lpstr>
      <vt:lpstr>The first few eigenstates</vt:lpstr>
      <vt:lpstr>Vocabulary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</dc:creator>
  <cp:lastModifiedBy>Mansingh, Siddharth</cp:lastModifiedBy>
  <cp:revision>1006</cp:revision>
  <cp:lastPrinted>2019-09-18T13:12:05Z</cp:lastPrinted>
  <dcterms:created xsi:type="dcterms:W3CDTF">2018-01-31T21:37:22Z</dcterms:created>
  <dcterms:modified xsi:type="dcterms:W3CDTF">2022-06-23T16:29:00Z</dcterms:modified>
</cp:coreProperties>
</file>