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G3fx+pRtD5ajucT88g/nhZpKE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15B8C0-C422-4630-A0DE-D4009C66122B}">
  <a:tblStyle styleId="{4315B8C0-C422-4630-A0DE-D4009C6612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58a639d4e9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158a639d4e9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5db0c4fde4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5db0c4fde4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15db0c4fde4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5db0c4fde4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5db0c4fde4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15db0c4fde4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58a639d4e9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158a639d4e9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58a639d4e9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g158a639d4e9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158a639d4e9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5db0c4fde4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5db0c4fde4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15db0c4fde4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Google Shape;57;p19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9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19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9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9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9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9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9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19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19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9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19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19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9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19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19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9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19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19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9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19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9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19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9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19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9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9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19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19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9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19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9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9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19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9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19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9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9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19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9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19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9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19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19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19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9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5" name="Google Shape;115;p19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3" name="Google Shape;173;p2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9" name="Google Shape;179;p2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5" name="Google Shape;185;p30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6" name="Google Shape;186;p3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30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0" name="Google Shape;190;p3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4" name="Google Shape;194;p3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32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32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2" name="Google Shape;202;p32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3" name="Google Shape;203;p32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4" name="Google Shape;204;p32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5" name="Google Shape;205;p3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1" name="Google Shape;211;p33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2" name="Google Shape;212;p33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3" name="Google Shape;213;p33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4" name="Google Shape;214;p33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5" name="Google Shape;215;p33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6" name="Google Shape;216;p33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7" name="Google Shape;217;p33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8" name="Google Shape;218;p33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9" name="Google Shape;219;p3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4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5" name="Google Shape;225;p3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1" name="Google Shape;231;p3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1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28" name="Google Shape;128;p2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7" name="Google Shape;147;p24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8" name="Google Shape;148;p24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9" name="Google Shape;149;p24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0" name="Google Shape;150;p2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5" name="Google Shape;165;p27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6" name="Google Shape;166;p2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1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8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1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18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8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18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18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18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8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8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18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18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18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8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" name="Google Shape;24;p18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5" name="Google Shape;25;p18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18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8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18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18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8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8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18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18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8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8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18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18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18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18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" name="Google Shape;40;p18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18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18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18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8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8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8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18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18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18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18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18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jp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en.wikipedia.org/wiki/Master/slave_(technology)" TargetMode="External"/><Relationship Id="rId4" Type="http://schemas.openxmlformats.org/officeDocument/2006/relationships/hyperlink" Target="https://en.wikipedia.org/wiki/Pull-up_resistor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"/>
          <p:cNvGrpSpPr/>
          <p:nvPr/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>
          <p:nvSpPr>
            <p:cNvPr id="240" name="Google Shape;240;p1"/>
            <p:cNvSpPr/>
            <p:nvPr/>
          </p:nvSpPr>
          <p:spPr>
            <a:xfrm>
              <a:off x="1" y="-1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1" name="Google Shape;241;p1"/>
            <p:cNvPicPr preferRelativeResize="0"/>
            <p:nvPr/>
          </p:nvPicPr>
          <p:blipFill rotWithShape="1">
            <a:blip r:embed="rId4">
              <a:alphaModFix amt="30000"/>
            </a:blip>
            <a:srcRect b="0" l="0" r="0" t="0"/>
            <a:stretch/>
          </p:blipFill>
          <p:spPr>
            <a:xfrm>
              <a:off x="0" y="-1"/>
              <a:ext cx="12192003" cy="6858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Lightbulb" id="242" name="Google Shape;24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1"/>
          <p:cNvGrpSpPr/>
          <p:nvPr/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244" name="Google Shape;244;p1"/>
            <p:cNvSpPr/>
            <p:nvPr/>
          </p:nvSpPr>
          <p:spPr>
            <a:xfrm>
              <a:off x="2582333" y="2235200"/>
              <a:ext cx="7027334" cy="2396067"/>
            </a:xfrm>
            <a:prstGeom prst="round2DiagRect">
              <a:avLst>
                <a:gd fmla="val 9246" name="adj1"/>
                <a:gd fmla="val 0" name="adj2"/>
              </a:avLst>
            </a:prstGeom>
            <a:solidFill>
              <a:schemeClr val="dk1">
                <a:alpha val="80000"/>
              </a:schemeClr>
            </a:solidFill>
            <a:ln cap="sq" cmpd="sng" w="19050">
              <a:solidFill>
                <a:schemeClr val="lt2">
                  <a:alpha val="6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889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45" name="Google Shape;245;p1"/>
            <p:cNvGrpSpPr/>
            <p:nvPr/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246" name="Google Shape;246;p1"/>
              <p:cNvSpPr/>
              <p:nvPr/>
            </p:nvSpPr>
            <p:spPr>
              <a:xfrm flipH="1" rot="-5400000">
                <a:off x="9653587" y="3379784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</p:sp>
          <p:sp>
            <p:nvSpPr>
              <p:cNvPr id="247" name="Google Shape;247;p1"/>
              <p:cNvSpPr/>
              <p:nvPr/>
            </p:nvSpPr>
            <p:spPr>
              <a:xfrm flipH="1" rot="-5400000">
                <a:off x="10078244" y="3310728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"/>
              <p:cNvSpPr/>
              <p:nvPr/>
            </p:nvSpPr>
            <p:spPr>
              <a:xfrm flipH="1" rot="-5400000">
                <a:off x="11146631" y="3574253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"/>
              <p:cNvSpPr/>
              <p:nvPr/>
            </p:nvSpPr>
            <p:spPr>
              <a:xfrm flipH="1" rot="-5400000">
                <a:off x="10230644" y="3034502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</p:sp>
          <p:sp>
            <p:nvSpPr>
              <p:cNvPr id="250" name="Google Shape;250;p1"/>
              <p:cNvSpPr/>
              <p:nvPr/>
            </p:nvSpPr>
            <p:spPr>
              <a:xfrm rot="5400000">
                <a:off x="10034587" y="256275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</p:sp>
          <p:sp>
            <p:nvSpPr>
              <p:cNvPr id="251" name="Google Shape;251;p1"/>
              <p:cNvSpPr/>
              <p:nvPr/>
            </p:nvSpPr>
            <p:spPr>
              <a:xfrm rot="5400000">
                <a:off x="10747375" y="3232679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"/>
              <p:cNvSpPr/>
              <p:nvPr/>
            </p:nvSpPr>
            <p:spPr>
              <a:xfrm rot="5400000">
                <a:off x="11399044" y="3095360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"/>
              <p:cNvSpPr/>
              <p:nvPr/>
            </p:nvSpPr>
            <p:spPr>
              <a:xfrm rot="5400000">
                <a:off x="10353675" y="2153178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</p:sp>
          <p:sp>
            <p:nvSpPr>
              <p:cNvPr id="254" name="Google Shape;254;p1"/>
              <p:cNvSpPr/>
              <p:nvPr/>
            </p:nvSpPr>
            <p:spPr>
              <a:xfrm rot="5400000">
                <a:off x="9848850" y="330887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1"/>
              <p:cNvSpPr/>
              <p:nvPr/>
            </p:nvSpPr>
            <p:spPr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"/>
              <p:cNvSpPr/>
              <p:nvPr/>
            </p:nvSpPr>
            <p:spPr>
              <a:xfrm rot="5400000">
                <a:off x="2122751" y="3532184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</p:sp>
          <p:sp>
            <p:nvSpPr>
              <p:cNvPr id="257" name="Google Shape;257;p1"/>
              <p:cNvSpPr/>
              <p:nvPr/>
            </p:nvSpPr>
            <p:spPr>
              <a:xfrm rot="5400000">
                <a:off x="1958445" y="3463128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"/>
              <p:cNvSpPr/>
              <p:nvPr/>
            </p:nvSpPr>
            <p:spPr>
              <a:xfrm rot="5400000">
                <a:off x="858308" y="3726653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"/>
              <p:cNvSpPr/>
              <p:nvPr/>
            </p:nvSpPr>
            <p:spPr>
              <a:xfrm rot="5400000">
                <a:off x="1658407" y="3186902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</p:sp>
          <p:sp>
            <p:nvSpPr>
              <p:cNvPr id="260" name="Google Shape;260;p1"/>
              <p:cNvSpPr/>
              <p:nvPr/>
            </p:nvSpPr>
            <p:spPr>
              <a:xfrm flipH="1" rot="-5400000">
                <a:off x="1860814" y="271515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</p:sp>
          <p:sp>
            <p:nvSpPr>
              <p:cNvPr id="261" name="Google Shape;261;p1"/>
              <p:cNvSpPr/>
              <p:nvPr/>
            </p:nvSpPr>
            <p:spPr>
              <a:xfrm flipH="1" rot="-5400000">
                <a:off x="1289314" y="3385079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"/>
              <p:cNvSpPr/>
              <p:nvPr/>
            </p:nvSpPr>
            <p:spPr>
              <a:xfrm flipH="1" rot="-5400000">
                <a:off x="605895" y="3247760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1"/>
              <p:cNvSpPr/>
              <p:nvPr/>
            </p:nvSpPr>
            <p:spPr>
              <a:xfrm flipH="1" rot="-5400000">
                <a:off x="1532202" y="2305578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</p:sp>
          <p:sp>
            <p:nvSpPr>
              <p:cNvPr id="264" name="Google Shape;264;p1"/>
              <p:cNvSpPr/>
              <p:nvPr/>
            </p:nvSpPr>
            <p:spPr>
              <a:xfrm flipH="1" rot="-5400000">
                <a:off x="2154501" y="346127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"/>
              <p:cNvSpPr/>
              <p:nvPr/>
            </p:nvSpPr>
            <p:spPr>
              <a:xfrm flipH="1" rot="-5400000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lt2">
                  <a:alpha val="60000"/>
                </a:scheme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5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6" name="Google Shape;266;p1"/>
          <p:cNvSpPr txBox="1"/>
          <p:nvPr>
            <p:ph type="ctrTitle"/>
          </p:nvPr>
        </p:nvSpPr>
        <p:spPr>
          <a:xfrm>
            <a:off x="2627974" y="2600210"/>
            <a:ext cx="6858000" cy="1367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I2C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(INTER-INTEGRATED CIRCUIT)</a:t>
            </a:r>
            <a:endParaRPr/>
          </a:p>
        </p:txBody>
      </p:sp>
      <p:sp>
        <p:nvSpPr>
          <p:cNvPr id="267" name="Google Shape;26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8" name="Google Shape;268;p1"/>
          <p:cNvSpPr txBox="1"/>
          <p:nvPr/>
        </p:nvSpPr>
        <p:spPr>
          <a:xfrm>
            <a:off x="3047114" y="4631267"/>
            <a:ext cx="6097772" cy="334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PHYS371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4: Jaime Almanza, Yiming Yu, Yuqing Zhai, Jiaxuan Zhang 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09/23/2022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58a639d4e9_0_6"/>
          <p:cNvSpPr txBox="1"/>
          <p:nvPr>
            <p:ph type="title"/>
          </p:nvPr>
        </p:nvSpPr>
        <p:spPr>
          <a:xfrm>
            <a:off x="0" y="1"/>
            <a:ext cx="12192000" cy="681000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PULL-UP RESISTOR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g158a639d4e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8225" y="1036745"/>
            <a:ext cx="3687775" cy="5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g158a639d4e9_0_6"/>
          <p:cNvSpPr txBox="1"/>
          <p:nvPr>
            <p:ph idx="1" type="body"/>
          </p:nvPr>
        </p:nvSpPr>
        <p:spPr>
          <a:xfrm>
            <a:off x="1203650" y="889250"/>
            <a:ext cx="5110500" cy="3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Vin is connected to ground when the switch is closed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g158a639d4e9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400" y="2576600"/>
            <a:ext cx="4496725" cy="29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1"/>
          <p:cNvSpPr txBox="1"/>
          <p:nvPr>
            <p:ph type="title"/>
          </p:nvPr>
        </p:nvSpPr>
        <p:spPr>
          <a:xfrm>
            <a:off x="0" y="1"/>
            <a:ext cx="12192000" cy="680936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ACCELEROMETER WITH I2C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1"/>
          <p:cNvSpPr txBox="1"/>
          <p:nvPr>
            <p:ph idx="1" type="body"/>
          </p:nvPr>
        </p:nvSpPr>
        <p:spPr>
          <a:xfrm>
            <a:off x="1033397" y="1370802"/>
            <a:ext cx="3987300" cy="49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I2C works as a 2-wire bus: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SDA (serial data) and SCL (serial clock) for data transmission and synchronization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8625" y="924050"/>
            <a:ext cx="6720725" cy="53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5db0c4fde4_0_20"/>
          <p:cNvSpPr txBox="1"/>
          <p:nvPr/>
        </p:nvSpPr>
        <p:spPr>
          <a:xfrm>
            <a:off x="506200" y="807413"/>
            <a:ext cx="958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Byte Structures</a:t>
            </a:r>
            <a:endParaRPr b="1"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32" name="Google Shape;532;g15db0c4fde4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50" y="1549450"/>
            <a:ext cx="9446300" cy="4970324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g15db0c4fde4_0_20"/>
          <p:cNvSpPr txBox="1"/>
          <p:nvPr>
            <p:ph type="title"/>
          </p:nvPr>
        </p:nvSpPr>
        <p:spPr>
          <a:xfrm>
            <a:off x="0" y="1"/>
            <a:ext cx="12192000" cy="681000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100"/>
              <a:t>Timing Diagram</a:t>
            </a:r>
            <a:endParaRPr sz="4200"/>
          </a:p>
        </p:txBody>
      </p:sp>
      <p:pic>
        <p:nvPicPr>
          <p:cNvPr id="534" name="Google Shape;534;g15db0c4fde4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1525" y="2640475"/>
            <a:ext cx="2141550" cy="35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2"/>
          <p:cNvSpPr txBox="1"/>
          <p:nvPr/>
        </p:nvSpPr>
        <p:spPr>
          <a:xfrm>
            <a:off x="573800" y="891325"/>
            <a:ext cx="9583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Start Condition and End Condition</a:t>
            </a:r>
            <a:endParaRPr b="1" sz="25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40" name="Google Shape;54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325" y="1671125"/>
            <a:ext cx="7591425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2"/>
          <p:cNvSpPr txBox="1"/>
          <p:nvPr>
            <p:ph type="title"/>
          </p:nvPr>
        </p:nvSpPr>
        <p:spPr>
          <a:xfrm>
            <a:off x="0" y="1"/>
            <a:ext cx="12192000" cy="681000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100"/>
              <a:t>Timing Diagram</a:t>
            </a:r>
            <a:endParaRPr sz="4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5db0c4fde4_0_63"/>
          <p:cNvSpPr txBox="1"/>
          <p:nvPr>
            <p:ph type="title"/>
          </p:nvPr>
        </p:nvSpPr>
        <p:spPr>
          <a:xfrm>
            <a:off x="0" y="1"/>
            <a:ext cx="12192000" cy="681000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100"/>
              <a:t>Timing Diagram</a:t>
            </a:r>
            <a:endParaRPr sz="4200"/>
          </a:p>
        </p:txBody>
      </p:sp>
      <p:pic>
        <p:nvPicPr>
          <p:cNvPr id="548" name="Google Shape;548;g15db0c4fde4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75" y="1654150"/>
            <a:ext cx="11387450" cy="24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g15db0c4fde4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25625"/>
            <a:ext cx="11887200" cy="241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g15db0c4fde4_0_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272" y="681000"/>
            <a:ext cx="3678800" cy="9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58a639d4e9_0_40"/>
          <p:cNvSpPr txBox="1"/>
          <p:nvPr>
            <p:ph idx="1" type="body"/>
          </p:nvPr>
        </p:nvSpPr>
        <p:spPr>
          <a:xfrm>
            <a:off x="763575" y="1466175"/>
            <a:ext cx="56868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I2C addresses for some of the PHYS 371 hardware: </a:t>
            </a:r>
            <a:endParaRPr b="1" sz="3000"/>
          </a:p>
        </p:txBody>
      </p:sp>
      <p:graphicFrame>
        <p:nvGraphicFramePr>
          <p:cNvPr id="556" name="Google Shape;556;g158a639d4e9_0_40"/>
          <p:cNvGraphicFramePr/>
          <p:nvPr/>
        </p:nvGraphicFramePr>
        <p:xfrm>
          <a:off x="763600" y="273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{4315B8C0-C422-4630-A0DE-D4009C66122B}</a:tableStyleId>
              </a:tblPr>
              <a:tblGrid>
                <a:gridCol w="2843375"/>
                <a:gridCol w="2843375"/>
              </a:tblGrid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part</a:t>
                      </a:r>
                      <a:endParaRPr b="1" sz="2400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I2C address</a:t>
                      </a:r>
                      <a:endParaRPr b="1" sz="2400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BME680</a:t>
                      </a:r>
                      <a:endParaRPr b="1" sz="2400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0x76 or 0x77</a:t>
                      </a:r>
                      <a:endParaRPr b="1" sz="2400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DS3231</a:t>
                      </a:r>
                      <a:endParaRPr b="1" sz="2400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0x68</a:t>
                      </a:r>
                      <a:endParaRPr b="1" sz="2400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LSM9DS1</a:t>
                      </a:r>
                      <a:endParaRPr b="1" sz="2400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0x1E </a:t>
                      </a:r>
                      <a:endParaRPr b="1" sz="2400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MicroSD card breakout</a:t>
                      </a:r>
                      <a:endParaRPr b="1" sz="2400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SPI</a:t>
                      </a:r>
                      <a:endParaRPr b="1" sz="2400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7" name="Google Shape;557;g158a639d4e9_0_40"/>
          <p:cNvSpPr txBox="1"/>
          <p:nvPr>
            <p:ph type="title"/>
          </p:nvPr>
        </p:nvSpPr>
        <p:spPr>
          <a:xfrm>
            <a:off x="0" y="1"/>
            <a:ext cx="12192000" cy="681000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rPr b="1" lang="en-US" sz="3100"/>
              <a:t>I2C Address</a:t>
            </a:r>
            <a:endParaRPr sz="4200"/>
          </a:p>
        </p:txBody>
      </p:sp>
      <p:sp>
        <p:nvSpPr>
          <p:cNvPr id="558" name="Google Shape;558;g158a639d4e9_0_40"/>
          <p:cNvSpPr txBox="1"/>
          <p:nvPr/>
        </p:nvSpPr>
        <p:spPr>
          <a:xfrm>
            <a:off x="6669775" y="3005425"/>
            <a:ext cx="553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9" name="Google Shape;559;g158a639d4e9_0_40"/>
          <p:cNvSpPr txBox="1"/>
          <p:nvPr/>
        </p:nvSpPr>
        <p:spPr>
          <a:xfrm>
            <a:off x="7031600" y="3124350"/>
            <a:ext cx="4196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if…</a:t>
            </a:r>
            <a:endParaRPr b="1" sz="2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have two parts with same I2C address?</a:t>
            </a:r>
            <a:endParaRPr b="1" sz="2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g158a639d4e9_0_60"/>
          <p:cNvPicPr preferRelativeResize="0"/>
          <p:nvPr/>
        </p:nvPicPr>
        <p:blipFill rotWithShape="1">
          <a:blip r:embed="rId4">
            <a:alphaModFix amt="30000"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6" name="Google Shape;566;g158a639d4e9_0_6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67" name="Google Shape;567;g158a639d4e9_0_60"/>
            <p:cNvSpPr/>
            <p:nvPr/>
          </p:nvSpPr>
          <p:spPr>
            <a:xfrm>
              <a:off x="1209675" y="4763"/>
              <a:ext cx="23700" cy="21813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g158a639d4e9_0_60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g158a639d4e9_0_60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g158a639d4e9_0_60"/>
            <p:cNvSpPr/>
            <p:nvPr/>
          </p:nvSpPr>
          <p:spPr>
            <a:xfrm>
              <a:off x="414338" y="9525"/>
              <a:ext cx="28500" cy="4481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g158a639d4e9_0_60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g158a639d4e9_0_60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73" name="Google Shape;573;g158a639d4e9_0_60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74" name="Google Shape;574;g158a639d4e9_0_60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g158a639d4e9_0_60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76" name="Google Shape;576;g158a639d4e9_0_60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77" name="Google Shape;577;g158a639d4e9_0_60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g158a639d4e9_0_60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g158a639d4e9_0_60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80" name="Google Shape;580;g158a639d4e9_0_60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g158a639d4e9_0_60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82" name="Google Shape;582;g158a639d4e9_0_60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g158a639d4e9_0_60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g158a639d4e9_0_60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85" name="Google Shape;585;g158a639d4e9_0_60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g158a639d4e9_0_60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g158a639d4e9_0_60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88" name="Google Shape;588;g158a639d4e9_0_60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g158a639d4e9_0_60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90" name="Google Shape;590;g158a639d4e9_0_60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g158a639d4e9_0_60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92" name="Google Shape;592;g158a639d4e9_0_60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g158a639d4e9_0_60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94" name="Google Shape;594;g158a639d4e9_0_60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g158a639d4e9_0_60"/>
            <p:cNvSpPr/>
            <p:nvPr/>
          </p:nvSpPr>
          <p:spPr>
            <a:xfrm>
              <a:off x="642938" y="6610350"/>
              <a:ext cx="23700" cy="243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g158a639d4e9_0_60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g158a639d4e9_0_60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98" name="Google Shape;598;g158a639d4e9_0_60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599" name="Google Shape;599;g158a639d4e9_0_60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g158a639d4e9_0_60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601" name="Google Shape;601;g158a639d4e9_0_60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602" name="Google Shape;602;g158a639d4e9_0_60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g158a639d4e9_0_60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604" name="Google Shape;604;g158a639d4e9_0_60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g158a639d4e9_0_60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606" name="Google Shape;606;g158a639d4e9_0_60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g158a639d4e9_0_60"/>
            <p:cNvSpPr/>
            <p:nvPr/>
          </p:nvSpPr>
          <p:spPr>
            <a:xfrm>
              <a:off x="1228725" y="4662488"/>
              <a:ext cx="23700" cy="21813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g158a639d4e9_0_60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609" name="Google Shape;609;g158a639d4e9_0_60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g158a639d4e9_0_60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611" name="Google Shape;611;g158a639d4e9_0_60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g158a639d4e9_0_60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g158a639d4e9_0_60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614" name="Google Shape;614;g158a639d4e9_0_60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615" name="Google Shape;615;g158a639d4e9_0_60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g158a639d4e9_0_60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g158a639d4e9_0_60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618" name="Google Shape;618;g158a639d4e9_0_60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g158a639d4e9_0_60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620" name="Google Shape;620;g158a639d4e9_0_60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1" name="Google Shape;621;g158a639d4e9_0_60"/>
          <p:cNvSpPr txBox="1"/>
          <p:nvPr>
            <p:ph type="title"/>
          </p:nvPr>
        </p:nvSpPr>
        <p:spPr>
          <a:xfrm>
            <a:off x="7789525" y="1658948"/>
            <a:ext cx="39882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I2C and SPI</a:t>
            </a:r>
            <a:endParaRPr/>
          </a:p>
        </p:txBody>
      </p:sp>
      <p:sp>
        <p:nvSpPr>
          <p:cNvPr id="622" name="Google Shape;622;g158a639d4e9_0_60"/>
          <p:cNvSpPr/>
          <p:nvPr/>
        </p:nvSpPr>
        <p:spPr>
          <a:xfrm>
            <a:off x="798949" y="808057"/>
            <a:ext cx="6752400" cy="5234400"/>
          </a:xfrm>
          <a:prstGeom prst="round2DiagRect">
            <a:avLst>
              <a:gd fmla="val 7418" name="adj1"/>
              <a:gd fmla="val 0" name="adj2"/>
            </a:avLst>
          </a:prstGeom>
          <a:solidFill>
            <a:srgbClr val="FFFFFF"/>
          </a:solidFill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23" name="Google Shape;623;g158a639d4e9_0_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8725" y="2010550"/>
            <a:ext cx="5800451" cy="28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4"/>
          <p:cNvSpPr txBox="1"/>
          <p:nvPr>
            <p:ph type="title"/>
          </p:nvPr>
        </p:nvSpPr>
        <p:spPr>
          <a:xfrm>
            <a:off x="0" y="1"/>
            <a:ext cx="12192000" cy="680936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COMPARISON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4"/>
          <p:cNvSpPr txBox="1"/>
          <p:nvPr>
            <p:ph idx="1" type="body"/>
          </p:nvPr>
        </p:nvSpPr>
        <p:spPr>
          <a:xfrm>
            <a:off x="893135" y="924128"/>
            <a:ext cx="11101069" cy="5593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SPI (Serial Peripheral Interface) is another peripheral protocol that define communication between master and slave devices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Compared to SPI, advantages and disadvantages of I2C are: 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14"/>
          <p:cNvSpPr txBox="1"/>
          <p:nvPr/>
        </p:nvSpPr>
        <p:spPr>
          <a:xfrm>
            <a:off x="893135" y="3030279"/>
            <a:ext cx="4901609" cy="3615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ADVANTAGES: </a:t>
            </a:r>
            <a:endParaRPr/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🞐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Simple to use: only needs 2 wires</a:t>
            </a:r>
            <a:endParaRPr/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4"/>
          <p:cNvSpPr txBox="1"/>
          <p:nvPr/>
        </p:nvSpPr>
        <p:spPr>
          <a:xfrm>
            <a:off x="6443669" y="3030279"/>
            <a:ext cx="4901609" cy="3615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DISADVANTAGES:</a:t>
            </a:r>
            <a:endParaRPr/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Slower than SPI</a:t>
            </a:r>
            <a:endParaRPr/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Half-duplex operation: cannot send and receive data at the same time.</a:t>
            </a:r>
            <a:endParaRPr/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5"/>
          <p:cNvSpPr txBox="1"/>
          <p:nvPr>
            <p:ph type="title"/>
          </p:nvPr>
        </p:nvSpPr>
        <p:spPr>
          <a:xfrm>
            <a:off x="0" y="1"/>
            <a:ext cx="12192000" cy="680936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ACCELEROMETER WITH SPI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7" name="Google Shape;6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30" y="1251131"/>
            <a:ext cx="12075741" cy="4355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g15db0c4fde4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375" y="1653913"/>
            <a:ext cx="7625725" cy="46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g15db0c4fde4_0_85"/>
          <p:cNvSpPr txBox="1"/>
          <p:nvPr/>
        </p:nvSpPr>
        <p:spPr>
          <a:xfrm>
            <a:off x="1160638" y="702100"/>
            <a:ext cx="9583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SPI for Multiple Devices</a:t>
            </a:r>
            <a:endParaRPr b="1" sz="29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"/>
          <p:cNvGrpSpPr/>
          <p:nvPr/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>
          <p:nvSpPr>
            <p:cNvPr id="275" name="Google Shape;275;p2"/>
            <p:cNvSpPr/>
            <p:nvPr/>
          </p:nvSpPr>
          <p:spPr>
            <a:xfrm>
              <a:off x="1" y="-1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76" name="Google Shape;276;p2"/>
            <p:cNvPicPr preferRelativeResize="0"/>
            <p:nvPr/>
          </p:nvPicPr>
          <p:blipFill rotWithShape="1">
            <a:blip r:embed="rId4">
              <a:alphaModFix amt="30000"/>
            </a:blip>
            <a:srcRect b="0" l="0" r="0" t="0"/>
            <a:stretch/>
          </p:blipFill>
          <p:spPr>
            <a:xfrm>
              <a:off x="0" y="-1"/>
              <a:ext cx="12192003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2"/>
          <p:cNvSpPr txBox="1"/>
          <p:nvPr>
            <p:ph type="title"/>
          </p:nvPr>
        </p:nvSpPr>
        <p:spPr>
          <a:xfrm>
            <a:off x="7962519" y="618518"/>
            <a:ext cx="3084891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OVERVIEW</a:t>
            </a:r>
            <a:endParaRPr/>
          </a:p>
        </p:txBody>
      </p:sp>
      <p:pic>
        <p:nvPicPr>
          <p:cNvPr descr="circuit board" id="278" name="Google Shape;278;p2"/>
          <p:cNvPicPr preferRelativeResize="0"/>
          <p:nvPr/>
        </p:nvPicPr>
        <p:blipFill rotWithShape="1">
          <a:blip r:embed="rId5">
            <a:alphaModFix/>
          </a:blip>
          <a:srcRect b="0" l="7131" r="14064" t="0"/>
          <a:stretch/>
        </p:blipFill>
        <p:spPr>
          <a:xfrm flipH="1">
            <a:off x="-5597" y="10"/>
            <a:ext cx="7558541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2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280" name="Google Shape;280;p2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286" name="Google Shape;286;p2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287" name="Google Shape;287;p2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289" name="Google Shape;289;p2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290" name="Google Shape;290;p2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293" name="Google Shape;293;p2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295" name="Google Shape;295;p2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298" name="Google Shape;298;p2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01" name="Google Shape;301;p2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03" name="Google Shape;303;p2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05" name="Google Shape;305;p2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07" name="Google Shape;307;p2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11" name="Google Shape;311;p2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12" name="Google Shape;312;p2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14" name="Google Shape;314;p2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15" name="Google Shape;315;p2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17" name="Google Shape;317;p2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19" name="Google Shape;319;p2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22" name="Google Shape;322;p2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24" name="Google Shape;324;p2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27" name="Google Shape;327;p2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28" name="Google Shape;328;p2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31" name="Google Shape;331;p2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</p:sp>
        <p:sp>
          <p:nvSpPr>
            <p:cNvPr id="333" name="Google Shape;333;p2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chemeClr val="l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" name="Google Shape;334;p2"/>
          <p:cNvGrpSpPr/>
          <p:nvPr/>
        </p:nvGrpSpPr>
        <p:grpSpPr>
          <a:xfrm>
            <a:off x="7962519" y="2249919"/>
            <a:ext cx="3084892" cy="3540849"/>
            <a:chOff x="0" y="432"/>
            <a:chExt cx="3084892" cy="3540849"/>
          </a:xfrm>
        </p:grpSpPr>
        <p:sp>
          <p:nvSpPr>
            <p:cNvPr id="335" name="Google Shape;335;p2"/>
            <p:cNvSpPr/>
            <p:nvPr/>
          </p:nvSpPr>
          <p:spPr>
            <a:xfrm>
              <a:off x="0" y="432"/>
              <a:ext cx="3084892" cy="1011671"/>
            </a:xfrm>
            <a:prstGeom prst="roundRect">
              <a:avLst>
                <a:gd fmla="val 10000" name="adj"/>
              </a:avLst>
            </a:prstGeom>
            <a:solidFill>
              <a:srgbClr val="E77F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06030" y="228058"/>
              <a:ext cx="556419" cy="55641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168480" y="432"/>
              <a:ext cx="1916411" cy="1011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 txBox="1"/>
            <p:nvPr/>
          </p:nvSpPr>
          <p:spPr>
            <a:xfrm>
              <a:off x="1168480" y="432"/>
              <a:ext cx="1916411" cy="1011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050" lIns="107050" spcFirstLastPara="1" rIns="107050" wrap="square" tIns="107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 Introduction to I2C</a:t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0" y="1265021"/>
              <a:ext cx="3084892" cy="1011671"/>
            </a:xfrm>
            <a:prstGeom prst="roundRect">
              <a:avLst>
                <a:gd fmla="val 10000" name="adj"/>
              </a:avLst>
            </a:prstGeom>
            <a:solidFill>
              <a:srgbClr val="D5CE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06030" y="1492647"/>
              <a:ext cx="556419" cy="55641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68480" y="1265021"/>
              <a:ext cx="1916411" cy="1011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 txBox="1"/>
            <p:nvPr/>
          </p:nvSpPr>
          <p:spPr>
            <a:xfrm>
              <a:off x="1168480" y="1265021"/>
              <a:ext cx="1916411" cy="1011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050" lIns="107050" spcFirstLastPara="1" rIns="107050" wrap="square" tIns="107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I2C Operating Principle</a:t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0" y="2529610"/>
              <a:ext cx="3084892" cy="1011671"/>
            </a:xfrm>
            <a:prstGeom prst="roundRect">
              <a:avLst>
                <a:gd fmla="val 10000" name="adj"/>
              </a:avLst>
            </a:prstGeom>
            <a:solidFill>
              <a:srgbClr val="82C2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06030" y="2757236"/>
              <a:ext cx="556419" cy="556419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168480" y="2529610"/>
              <a:ext cx="1916411" cy="1011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 txBox="1"/>
            <p:nvPr/>
          </p:nvSpPr>
          <p:spPr>
            <a:xfrm>
              <a:off x="1168480" y="2529610"/>
              <a:ext cx="1916411" cy="1011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050" lIns="107050" spcFirstLastPara="1" rIns="107050" wrap="square" tIns="107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I2C and SPI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6"/>
          <p:cNvSpPr txBox="1"/>
          <p:nvPr>
            <p:ph type="title"/>
          </p:nvPr>
        </p:nvSpPr>
        <p:spPr>
          <a:xfrm>
            <a:off x="0" y="1"/>
            <a:ext cx="12192000" cy="680936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REFERENCE</a:t>
            </a:r>
            <a:endParaRPr/>
          </a:p>
        </p:txBody>
      </p:sp>
      <p:sp>
        <p:nvSpPr>
          <p:cNvPr id="650" name="Google Shape;650;p16"/>
          <p:cNvSpPr txBox="1"/>
          <p:nvPr>
            <p:ph idx="1" type="body"/>
          </p:nvPr>
        </p:nvSpPr>
        <p:spPr>
          <a:xfrm>
            <a:off x="893125" y="825125"/>
            <a:ext cx="11079000" cy="53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[1] I2C Communication Protocol - GeeksforGeeks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[2] https://en.wikipedia.org/wiki/I%C2%B2C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[3] https://en.wikipedia.org/wiki/Bus_(computing)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[4] https://en.wikipedia.org/wiki/Synchronous_circuit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[5] https://en.wikipedia.org/wiki/Packet_switching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[6] https://en.wikipedia.org/wiki/Single-ended_signaling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[7] https://en.wikipedia.org/wiki/Serial_communication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[8] https://en.wikipedia.org/wiki/Peripheral_bus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[9] https://en.wikipedia.org/wiki/System_bus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[10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] </a:t>
            </a:r>
            <a:r>
              <a:rPr lang="en-US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https://en.wikipedia.org/wiki/Master/slave_(technology)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[11] </a:t>
            </a:r>
            <a:r>
              <a:rPr lang="en-US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https://en.wikipedia.org/wiki/Pull-up_resistor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[12] https://courses.physics.illinois.edu/phys371/fa2022/code.asp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7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</a:pPr>
            <a:r>
              <a:rPr lang="en-US"/>
              <a:t>THANKS!</a:t>
            </a:r>
            <a:endParaRPr/>
          </a:p>
        </p:txBody>
      </p:sp>
      <p:pic>
        <p:nvPicPr>
          <p:cNvPr id="657" name="Google Shape;657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1411" y="921661"/>
            <a:ext cx="9912354" cy="3023267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"/>
          <p:cNvPicPr preferRelativeResize="0"/>
          <p:nvPr/>
        </p:nvPicPr>
        <p:blipFill rotWithShape="1">
          <a:blip r:embed="rId4">
            <a:alphaModFix amt="30000"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3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354" name="Google Shape;354;p3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60" name="Google Shape;360;p3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61" name="Google Shape;361;p3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63" name="Google Shape;363;p3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64" name="Google Shape;364;p3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67" name="Google Shape;367;p3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69" name="Google Shape;369;p3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72" name="Google Shape;372;p3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75" name="Google Shape;375;p3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77" name="Google Shape;377;p3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79" name="Google Shape;379;p3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81" name="Google Shape;381;p3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85" name="Google Shape;385;p3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86" name="Google Shape;386;p3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88" name="Google Shape;388;p3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89" name="Google Shape;389;p3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91" name="Google Shape;391;p3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93" name="Google Shape;393;p3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96" name="Google Shape;396;p3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98" name="Google Shape;398;p3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01" name="Google Shape;401;p3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02" name="Google Shape;402;p3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05" name="Google Shape;405;p3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07" name="Google Shape;407;p3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8" name="Google Shape;408;p3"/>
          <p:cNvSpPr txBox="1"/>
          <p:nvPr>
            <p:ph type="title"/>
          </p:nvPr>
        </p:nvSpPr>
        <p:spPr>
          <a:xfrm>
            <a:off x="7608560" y="1658938"/>
            <a:ext cx="4522682" cy="30967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AN INTRODUCTION TO </a:t>
            </a:r>
            <a:br>
              <a:rPr lang="en-US" sz="4400">
                <a:latin typeface="Arial"/>
                <a:ea typeface="Arial"/>
                <a:cs typeface="Arial"/>
                <a:sym typeface="Arial"/>
              </a:rPr>
            </a:br>
            <a:r>
              <a:rPr lang="en-US" sz="4400">
                <a:latin typeface="Arial"/>
                <a:ea typeface="Arial"/>
                <a:cs typeface="Arial"/>
                <a:sym typeface="Arial"/>
              </a:rPr>
              <a:t>I2C</a:t>
            </a:r>
            <a:endParaRPr/>
          </a:p>
        </p:txBody>
      </p:sp>
      <p:sp>
        <p:nvSpPr>
          <p:cNvPr id="409" name="Google Shape;409;p3"/>
          <p:cNvSpPr/>
          <p:nvPr/>
        </p:nvSpPr>
        <p:spPr>
          <a:xfrm>
            <a:off x="798949" y="808057"/>
            <a:ext cx="6752461" cy="5234394"/>
          </a:xfrm>
          <a:prstGeom prst="round2DiagRect">
            <a:avLst>
              <a:gd fmla="val 7418" name="adj1"/>
              <a:gd fmla="val 0" name="adj2"/>
            </a:avLst>
          </a:prstGeom>
          <a:solidFill>
            <a:srgbClr val="FFFFFF"/>
          </a:solidFill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10" name="Google Shape;41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4774" y="1126825"/>
            <a:ext cx="4141025" cy="44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"/>
          <p:cNvSpPr txBox="1"/>
          <p:nvPr>
            <p:ph type="title"/>
          </p:nvPr>
        </p:nvSpPr>
        <p:spPr>
          <a:xfrm>
            <a:off x="0" y="1"/>
            <a:ext cx="12192000" cy="680936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BASIC INTRO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"/>
          <p:cNvSpPr txBox="1"/>
          <p:nvPr>
            <p:ph idx="1" type="body"/>
          </p:nvPr>
        </p:nvSpPr>
        <p:spPr>
          <a:xfrm>
            <a:off x="861237" y="924128"/>
            <a:ext cx="11132967" cy="5593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I2C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(Inter-Integrated Circuit, also known as I</a:t>
            </a:r>
            <a:r>
              <a:rPr baseline="30000" lang="en-US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C or IIC):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🞐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synchronous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multi-controller/multi-target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(controller/target),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packet switched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single-ended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serial communication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bus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🞐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Invented by Philips Semiconductors in 1982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🞐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peripheral bus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widely used for lower-speed communication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"/>
          <p:cNvSpPr txBox="1"/>
          <p:nvPr>
            <p:ph type="title"/>
          </p:nvPr>
        </p:nvSpPr>
        <p:spPr>
          <a:xfrm>
            <a:off x="0" y="1"/>
            <a:ext cx="12192000" cy="680936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BUSES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"/>
          <p:cNvSpPr txBox="1"/>
          <p:nvPr>
            <p:ph idx="1" type="body"/>
          </p:nvPr>
        </p:nvSpPr>
        <p:spPr>
          <a:xfrm>
            <a:off x="935665" y="924128"/>
            <a:ext cx="11058539" cy="5593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bus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is a hardware component, software, or protocol that transfers data between computers, or between components inside a computer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097" y="2147942"/>
            <a:ext cx="11906655" cy="436959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"/>
          <p:cNvSpPr/>
          <p:nvPr/>
        </p:nvSpPr>
        <p:spPr>
          <a:xfrm>
            <a:off x="4357991" y="4581728"/>
            <a:ext cx="301558" cy="301557"/>
          </a:xfrm>
          <a:prstGeom prst="rect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"/>
          <p:cNvSpPr txBox="1"/>
          <p:nvPr>
            <p:ph type="title"/>
          </p:nvPr>
        </p:nvSpPr>
        <p:spPr>
          <a:xfrm>
            <a:off x="0" y="1"/>
            <a:ext cx="12192000" cy="680936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BUSES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"/>
          <p:cNvSpPr txBox="1"/>
          <p:nvPr>
            <p:ph idx="1" type="body"/>
          </p:nvPr>
        </p:nvSpPr>
        <p:spPr>
          <a:xfrm>
            <a:off x="978195" y="924128"/>
            <a:ext cx="11016009" cy="5593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Peripheral bus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supports computer peripherals like printers and hard drives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Example: USB (Universal Serial Bus)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System bus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2508" y="2239307"/>
            <a:ext cx="5302356" cy="42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"/>
          <p:cNvSpPr txBox="1"/>
          <p:nvPr>
            <p:ph type="title"/>
          </p:nvPr>
        </p:nvSpPr>
        <p:spPr>
          <a:xfrm>
            <a:off x="0" y="1"/>
            <a:ext cx="12192000" cy="680936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PACKET SWITCHING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"/>
          <p:cNvSpPr txBox="1"/>
          <p:nvPr>
            <p:ph idx="1" type="body"/>
          </p:nvPr>
        </p:nvSpPr>
        <p:spPr>
          <a:xfrm>
            <a:off x="775025" y="759200"/>
            <a:ext cx="6313800" cy="60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17907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synchronous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circuit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is a digital circuit synchronized by a clock signal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907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Packet switching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is a method of transmitting data without fixed paths by grouping it into packets with addresses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6695" lvl="0" marL="2286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Single-ended signaling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One wire carries voltage (data) and another connects to ground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(Differential signaling)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6695" lvl="0" marL="2286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Serial communication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send one bit at a time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(Parallel communication)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8400" y="2688650"/>
            <a:ext cx="4187350" cy="40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1300" y="76200"/>
            <a:ext cx="5258774" cy="24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9"/>
          <p:cNvPicPr preferRelativeResize="0"/>
          <p:nvPr/>
        </p:nvPicPr>
        <p:blipFill rotWithShape="1">
          <a:blip r:embed="rId4">
            <a:alphaModFix amt="30000"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6" name="Google Shape;446;p9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447" name="Google Shape;447;p9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53" name="Google Shape;453;p9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54" name="Google Shape;454;p9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56" name="Google Shape;456;p9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57" name="Google Shape;457;p9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60" name="Google Shape;460;p9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62" name="Google Shape;462;p9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65" name="Google Shape;465;p9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68" name="Google Shape;468;p9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70" name="Google Shape;470;p9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72" name="Google Shape;472;p9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74" name="Google Shape;474;p9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78" name="Google Shape;478;p9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79" name="Google Shape;479;p9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81" name="Google Shape;481;p9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82" name="Google Shape;482;p9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84" name="Google Shape;484;p9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86" name="Google Shape;486;p9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89" name="Google Shape;489;p9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91" name="Google Shape;491;p9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94" name="Google Shape;494;p9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95" name="Google Shape;495;p9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98" name="Google Shape;498;p9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500" name="Google Shape;500;p9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97C9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1" name="Google Shape;501;p9"/>
          <p:cNvSpPr txBox="1"/>
          <p:nvPr>
            <p:ph type="title"/>
          </p:nvPr>
        </p:nvSpPr>
        <p:spPr>
          <a:xfrm>
            <a:off x="7789535" y="1658939"/>
            <a:ext cx="3988127" cy="28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I2C </a:t>
            </a:r>
            <a:br>
              <a:rPr lang="en-US" sz="4400">
                <a:latin typeface="Arial"/>
                <a:ea typeface="Arial"/>
                <a:cs typeface="Arial"/>
                <a:sym typeface="Arial"/>
              </a:rPr>
            </a:br>
            <a:r>
              <a:rPr lang="en-US" sz="4400">
                <a:latin typeface="Arial"/>
                <a:ea typeface="Arial"/>
                <a:cs typeface="Arial"/>
                <a:sym typeface="Arial"/>
              </a:rPr>
              <a:t>OPERATING PRINCIPLE</a:t>
            </a:r>
            <a:endParaRPr/>
          </a:p>
        </p:txBody>
      </p:sp>
      <p:sp>
        <p:nvSpPr>
          <p:cNvPr id="502" name="Google Shape;502;p9"/>
          <p:cNvSpPr/>
          <p:nvPr/>
        </p:nvSpPr>
        <p:spPr>
          <a:xfrm>
            <a:off x="798949" y="808057"/>
            <a:ext cx="6752461" cy="5234394"/>
          </a:xfrm>
          <a:prstGeom prst="round2DiagRect">
            <a:avLst>
              <a:gd fmla="val 7418" name="adj1"/>
              <a:gd fmla="val 0" name="adj2"/>
            </a:avLst>
          </a:prstGeom>
          <a:solidFill>
            <a:srgbClr val="FFFFFF"/>
          </a:solidFill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Diagram, timeline&#10;&#10;Description automatically generated" id="503" name="Google Shape;503;p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4" l="5981" r="18860" t="0"/>
          <a:stretch/>
        </p:blipFill>
        <p:spPr>
          <a:xfrm>
            <a:off x="1150887" y="1136606"/>
            <a:ext cx="6112382" cy="4577297"/>
          </a:xfrm>
          <a:prstGeom prst="rect">
            <a:avLst/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0"/>
          <p:cNvSpPr txBox="1"/>
          <p:nvPr>
            <p:ph type="title"/>
          </p:nvPr>
        </p:nvSpPr>
        <p:spPr>
          <a:xfrm>
            <a:off x="0" y="1"/>
            <a:ext cx="12192000" cy="680936"/>
          </a:xfrm>
          <a:prstGeom prst="rect">
            <a:avLst/>
          </a:prstGeom>
          <a:solidFill>
            <a:srgbClr val="353F4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SCHEMATIC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0"/>
          <p:cNvSpPr txBox="1"/>
          <p:nvPr>
            <p:ph idx="1" type="body"/>
          </p:nvPr>
        </p:nvSpPr>
        <p:spPr>
          <a:xfrm>
            <a:off x="978200" y="924125"/>
            <a:ext cx="10397100" cy="22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Master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is the device/process that controls other devices (</a:t>
            </a: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slaves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⮚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These terms become controversial terms since the early 21st century. Alternative terms are used to replace them.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96582"/>
            <a:ext cx="12191999" cy="346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2022-09-19T02:27:15Z</dcterms:created>
  <dc:creator>Zhang, Jiaxuan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