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0"/>
  </p:notesMasterIdLst>
  <p:handoutMasterIdLst>
    <p:handoutMasterId r:id="rId31"/>
  </p:handoutMasterIdLst>
  <p:sldIdLst>
    <p:sldId id="655" r:id="rId2"/>
    <p:sldId id="656" r:id="rId3"/>
    <p:sldId id="657" r:id="rId4"/>
    <p:sldId id="658" r:id="rId5"/>
    <p:sldId id="659" r:id="rId6"/>
    <p:sldId id="660" r:id="rId7"/>
    <p:sldId id="661" r:id="rId8"/>
    <p:sldId id="662" r:id="rId9"/>
    <p:sldId id="663" r:id="rId10"/>
    <p:sldId id="664" r:id="rId11"/>
    <p:sldId id="665" r:id="rId12"/>
    <p:sldId id="666" r:id="rId13"/>
    <p:sldId id="667" r:id="rId14"/>
    <p:sldId id="668" r:id="rId15"/>
    <p:sldId id="669" r:id="rId16"/>
    <p:sldId id="670" r:id="rId17"/>
    <p:sldId id="671" r:id="rId18"/>
    <p:sldId id="678" r:id="rId19"/>
    <p:sldId id="679" r:id="rId20"/>
    <p:sldId id="672" r:id="rId21"/>
    <p:sldId id="673" r:id="rId22"/>
    <p:sldId id="674" r:id="rId23"/>
    <p:sldId id="675" r:id="rId24"/>
    <p:sldId id="676" r:id="rId25"/>
    <p:sldId id="680" r:id="rId26"/>
    <p:sldId id="682" r:id="rId27"/>
    <p:sldId id="677" r:id="rId28"/>
    <p:sldId id="681" r:id="rId29"/>
  </p:sldIdLst>
  <p:sldSz cx="9144000" cy="6858000" type="screen4x3"/>
  <p:notesSz cx="7315200" cy="9601200"/>
  <p:defaultTextStyle>
    <a:defPPr>
      <a:defRPr lang="en-US"/>
    </a:defPPr>
    <a:lvl1pPr marL="0" algn="l" defTabSz="456893" rtl="0" eaLnBrk="1" latinLnBrk="0" hangingPunct="1">
      <a:defRPr sz="1800" kern="1200">
        <a:solidFill>
          <a:schemeClr val="tx1"/>
        </a:solidFill>
        <a:latin typeface="+mn-lt"/>
        <a:ea typeface="+mn-ea"/>
        <a:cs typeface="+mn-cs"/>
      </a:defRPr>
    </a:lvl1pPr>
    <a:lvl2pPr marL="456893" algn="l" defTabSz="456893" rtl="0" eaLnBrk="1" latinLnBrk="0" hangingPunct="1">
      <a:defRPr sz="1800" kern="1200">
        <a:solidFill>
          <a:schemeClr val="tx1"/>
        </a:solidFill>
        <a:latin typeface="+mn-lt"/>
        <a:ea typeface="+mn-ea"/>
        <a:cs typeface="+mn-cs"/>
      </a:defRPr>
    </a:lvl2pPr>
    <a:lvl3pPr marL="913790" algn="l" defTabSz="456893" rtl="0" eaLnBrk="1" latinLnBrk="0" hangingPunct="1">
      <a:defRPr sz="1800" kern="1200">
        <a:solidFill>
          <a:schemeClr val="tx1"/>
        </a:solidFill>
        <a:latin typeface="+mn-lt"/>
        <a:ea typeface="+mn-ea"/>
        <a:cs typeface="+mn-cs"/>
      </a:defRPr>
    </a:lvl3pPr>
    <a:lvl4pPr marL="1370690" algn="l" defTabSz="456893" rtl="0" eaLnBrk="1" latinLnBrk="0" hangingPunct="1">
      <a:defRPr sz="1800" kern="1200">
        <a:solidFill>
          <a:schemeClr val="tx1"/>
        </a:solidFill>
        <a:latin typeface="+mn-lt"/>
        <a:ea typeface="+mn-ea"/>
        <a:cs typeface="+mn-cs"/>
      </a:defRPr>
    </a:lvl4pPr>
    <a:lvl5pPr marL="1827585" algn="l" defTabSz="456893" rtl="0" eaLnBrk="1" latinLnBrk="0" hangingPunct="1">
      <a:defRPr sz="1800" kern="1200">
        <a:solidFill>
          <a:schemeClr val="tx1"/>
        </a:solidFill>
        <a:latin typeface="+mn-lt"/>
        <a:ea typeface="+mn-ea"/>
        <a:cs typeface="+mn-cs"/>
      </a:defRPr>
    </a:lvl5pPr>
    <a:lvl6pPr marL="2284479" algn="l" defTabSz="456893" rtl="0" eaLnBrk="1" latinLnBrk="0" hangingPunct="1">
      <a:defRPr sz="1800" kern="1200">
        <a:solidFill>
          <a:schemeClr val="tx1"/>
        </a:solidFill>
        <a:latin typeface="+mn-lt"/>
        <a:ea typeface="+mn-ea"/>
        <a:cs typeface="+mn-cs"/>
      </a:defRPr>
    </a:lvl6pPr>
    <a:lvl7pPr marL="2741378" algn="l" defTabSz="456893" rtl="0" eaLnBrk="1" latinLnBrk="0" hangingPunct="1">
      <a:defRPr sz="1800" kern="1200">
        <a:solidFill>
          <a:schemeClr val="tx1"/>
        </a:solidFill>
        <a:latin typeface="+mn-lt"/>
        <a:ea typeface="+mn-ea"/>
        <a:cs typeface="+mn-cs"/>
      </a:defRPr>
    </a:lvl7pPr>
    <a:lvl8pPr marL="3198268" algn="l" defTabSz="456893" rtl="0" eaLnBrk="1" latinLnBrk="0" hangingPunct="1">
      <a:defRPr sz="1800" kern="1200">
        <a:solidFill>
          <a:schemeClr val="tx1"/>
        </a:solidFill>
        <a:latin typeface="+mn-lt"/>
        <a:ea typeface="+mn-ea"/>
        <a:cs typeface="+mn-cs"/>
      </a:defRPr>
    </a:lvl8pPr>
    <a:lvl9pPr marL="3655169" algn="l" defTabSz="4568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A27"/>
    <a:srgbClr val="FF6600"/>
    <a:srgbClr val="333399"/>
    <a:srgbClr val="663300"/>
    <a:srgbClr val="0065B0"/>
    <a:srgbClr val="0099FF"/>
    <a:srgbClr val="FF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13B91-917E-4EBC-953A-1A15C9E21B0B}" v="172" dt="2025-01-30T22:17:02.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ferSingleView="1">
    <p:restoredLeft sz="12900" autoAdjust="0"/>
    <p:restoredTop sz="94660"/>
  </p:normalViewPr>
  <p:slideViewPr>
    <p:cSldViewPr snapToGrid="0" snapToObjects="1">
      <p:cViewPr>
        <p:scale>
          <a:sx n="79" d="100"/>
          <a:sy n="79" d="100"/>
        </p:scale>
        <p:origin x="2304" y="158"/>
      </p:cViewPr>
      <p:guideLst>
        <p:guide orient="horz" pos="2160"/>
        <p:guide pos="2880"/>
      </p:guideLst>
    </p:cSldViewPr>
  </p:slideViewPr>
  <p:notesTextViewPr>
    <p:cViewPr>
      <p:scale>
        <a:sx n="3" d="2"/>
        <a:sy n="3" d="2"/>
      </p:scale>
      <p:origin x="0" y="0"/>
    </p:cViewPr>
  </p:notesTextViewPr>
  <p:sorterViewPr>
    <p:cViewPr>
      <p:scale>
        <a:sx n="100" d="100"/>
        <a:sy n="100" d="100"/>
      </p:scale>
      <p:origin x="0" y="-4805"/>
    </p:cViewPr>
  </p:sorterViewPr>
  <p:notesViewPr>
    <p:cSldViewPr snapToGrid="0" snapToObjects="1">
      <p:cViewPr varScale="1">
        <p:scale>
          <a:sx n="60" d="100"/>
          <a:sy n="60" d="100"/>
        </p:scale>
        <p:origin x="3178" y="2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42961" cy="480388"/>
          </a:xfrm>
          <a:prstGeom prst="rect">
            <a:avLst/>
          </a:prstGeom>
        </p:spPr>
        <p:txBody>
          <a:bodyPr vert="horz" lIns="94851" tIns="47425" rIns="94851" bIns="47425" rtlCol="0"/>
          <a:lstStyle>
            <a:lvl1pPr algn="l">
              <a:defRPr sz="1200"/>
            </a:lvl1pPr>
          </a:lstStyle>
          <a:p>
            <a:r>
              <a:rPr lang="en-US" dirty="0"/>
              <a:t>Writing Effective Abstracts to Capture Your Audience,</a:t>
            </a:r>
            <a:br>
              <a:rPr lang="en-US" dirty="0"/>
            </a:br>
            <a:r>
              <a:rPr lang="en-US" dirty="0"/>
              <a:t>Celia M. Elliott </a:t>
            </a:r>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8859FF1B-B43A-401D-B172-6807B0333EF8}" type="datetimeFigureOut">
              <a:rPr lang="en-US" smtClean="0"/>
              <a:t>1/26/2025</a:t>
            </a:fld>
            <a:endParaRPr lang="en-US"/>
          </a:p>
        </p:txBody>
      </p:sp>
      <p:sp>
        <p:nvSpPr>
          <p:cNvPr id="4" name="Footer Placeholder 3"/>
          <p:cNvSpPr>
            <a:spLocks noGrp="1"/>
          </p:cNvSpPr>
          <p:nvPr>
            <p:ph type="ftr" sz="quarter" idx="2"/>
          </p:nvPr>
        </p:nvSpPr>
        <p:spPr>
          <a:xfrm>
            <a:off x="0" y="9119173"/>
            <a:ext cx="4142961" cy="480388"/>
          </a:xfrm>
          <a:prstGeom prst="rect">
            <a:avLst/>
          </a:prstGeom>
        </p:spPr>
        <p:txBody>
          <a:bodyPr vert="horz" lIns="94851" tIns="47425" rIns="94851" bIns="47425" rtlCol="0" anchor="b"/>
          <a:lstStyle>
            <a:lvl1pPr algn="l">
              <a:defRPr sz="1200"/>
            </a:lvl1pPr>
          </a:lstStyle>
          <a:p>
            <a:r>
              <a:rPr lang="en-US" dirty="0"/>
              <a:t>Copyright © 2014</a:t>
            </a:r>
            <a:br>
              <a:rPr lang="en-US" dirty="0"/>
            </a:br>
            <a:r>
              <a:rPr lang="en-US" dirty="0"/>
              <a:t>The Board of Trustees of the University of Illinois</a:t>
            </a:r>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51FA05E6-8287-465C-8F5F-8800689E37BE}" type="slidenum">
              <a:rPr lang="en-US" smtClean="0"/>
              <a:t>‹#›</a:t>
            </a:fld>
            <a:endParaRPr lang="en-US" dirty="0"/>
          </a:p>
        </p:txBody>
      </p:sp>
    </p:spTree>
    <p:extLst>
      <p:ext uri="{BB962C8B-B14F-4D97-AF65-F5344CB8AC3E}">
        <p14:creationId xmlns:p14="http://schemas.microsoft.com/office/powerpoint/2010/main" val="2955057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C98D1382-CBAE-7241-AAE1-3E9894C49A4E}" type="datetimeFigureOut">
              <a:rPr lang="en-US" smtClean="0"/>
              <a:t>1/26/2025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52FAAC5F-3327-B94B-A267-54411D907A17}" type="slidenum">
              <a:rPr lang="en-US" smtClean="0"/>
              <a:t>‹#›</a:t>
            </a:fld>
            <a:endParaRPr lang="en-US"/>
          </a:p>
        </p:txBody>
      </p:sp>
    </p:spTree>
    <p:extLst>
      <p:ext uri="{BB962C8B-B14F-4D97-AF65-F5344CB8AC3E}">
        <p14:creationId xmlns:p14="http://schemas.microsoft.com/office/powerpoint/2010/main" val="1156014218"/>
      </p:ext>
    </p:extLst>
  </p:cSld>
  <p:clrMap bg1="lt1" tx1="dk1" bg2="lt2" tx2="dk2" accent1="accent1" accent2="accent2" accent3="accent3" accent4="accent4" accent5="accent5" accent6="accent6" hlink="hlink" folHlink="folHlink"/>
  <p:notesStyle>
    <a:lvl1pPr marL="0" algn="l" defTabSz="456893" rtl="0" eaLnBrk="1" latinLnBrk="0" hangingPunct="1">
      <a:defRPr sz="1200" kern="1200">
        <a:solidFill>
          <a:schemeClr val="tx1"/>
        </a:solidFill>
        <a:latin typeface="+mn-lt"/>
        <a:ea typeface="+mn-ea"/>
        <a:cs typeface="+mn-cs"/>
      </a:defRPr>
    </a:lvl1pPr>
    <a:lvl2pPr marL="456893" algn="l" defTabSz="456893" rtl="0" eaLnBrk="1" latinLnBrk="0" hangingPunct="1">
      <a:defRPr sz="1200" kern="1200">
        <a:solidFill>
          <a:schemeClr val="tx1"/>
        </a:solidFill>
        <a:latin typeface="+mn-lt"/>
        <a:ea typeface="+mn-ea"/>
        <a:cs typeface="+mn-cs"/>
      </a:defRPr>
    </a:lvl2pPr>
    <a:lvl3pPr marL="913790" algn="l" defTabSz="456893" rtl="0" eaLnBrk="1" latinLnBrk="0" hangingPunct="1">
      <a:defRPr sz="1200" kern="1200">
        <a:solidFill>
          <a:schemeClr val="tx1"/>
        </a:solidFill>
        <a:latin typeface="+mn-lt"/>
        <a:ea typeface="+mn-ea"/>
        <a:cs typeface="+mn-cs"/>
      </a:defRPr>
    </a:lvl3pPr>
    <a:lvl4pPr marL="1370690" algn="l" defTabSz="456893" rtl="0" eaLnBrk="1" latinLnBrk="0" hangingPunct="1">
      <a:defRPr sz="1200" kern="1200">
        <a:solidFill>
          <a:schemeClr val="tx1"/>
        </a:solidFill>
        <a:latin typeface="+mn-lt"/>
        <a:ea typeface="+mn-ea"/>
        <a:cs typeface="+mn-cs"/>
      </a:defRPr>
    </a:lvl4pPr>
    <a:lvl5pPr marL="1827585" algn="l" defTabSz="456893" rtl="0" eaLnBrk="1" latinLnBrk="0" hangingPunct="1">
      <a:defRPr sz="1200" kern="1200">
        <a:solidFill>
          <a:schemeClr val="tx1"/>
        </a:solidFill>
        <a:latin typeface="+mn-lt"/>
        <a:ea typeface="+mn-ea"/>
        <a:cs typeface="+mn-cs"/>
      </a:defRPr>
    </a:lvl5pPr>
    <a:lvl6pPr marL="2284479" algn="l" defTabSz="456893" rtl="0" eaLnBrk="1" latinLnBrk="0" hangingPunct="1">
      <a:defRPr sz="1200" kern="1200">
        <a:solidFill>
          <a:schemeClr val="tx1"/>
        </a:solidFill>
        <a:latin typeface="+mn-lt"/>
        <a:ea typeface="+mn-ea"/>
        <a:cs typeface="+mn-cs"/>
      </a:defRPr>
    </a:lvl6pPr>
    <a:lvl7pPr marL="2741378" algn="l" defTabSz="456893" rtl="0" eaLnBrk="1" latinLnBrk="0" hangingPunct="1">
      <a:defRPr sz="1200" kern="1200">
        <a:solidFill>
          <a:schemeClr val="tx1"/>
        </a:solidFill>
        <a:latin typeface="+mn-lt"/>
        <a:ea typeface="+mn-ea"/>
        <a:cs typeface="+mn-cs"/>
      </a:defRPr>
    </a:lvl7pPr>
    <a:lvl8pPr marL="3198268" algn="l" defTabSz="456893" rtl="0" eaLnBrk="1" latinLnBrk="0" hangingPunct="1">
      <a:defRPr sz="1200" kern="1200">
        <a:solidFill>
          <a:schemeClr val="tx1"/>
        </a:solidFill>
        <a:latin typeface="+mn-lt"/>
        <a:ea typeface="+mn-ea"/>
        <a:cs typeface="+mn-cs"/>
      </a:defRPr>
    </a:lvl8pPr>
    <a:lvl9pPr marL="3655169" algn="l" defTabSz="4568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5" name="Rectangle 3"/>
          <p:cNvSpPr>
            <a:spLocks noGrp="1" noChangeArrowheads="1"/>
          </p:cNvSpPr>
          <p:nvPr>
            <p:ph type="dt" idx="1"/>
          </p:nvPr>
        </p:nvSpPr>
        <p:spPr>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6"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
        <p:nvSpPr>
          <p:cNvPr id="7" name="Rectangle 7"/>
          <p:cNvSpPr>
            <a:spLocks noGrp="1" noChangeArrowheads="1"/>
          </p:cNvSpPr>
          <p:nvPr>
            <p:ph type="sldNum" sz="quarter" idx="5"/>
          </p:nvPr>
        </p:nvSpPr>
        <p:spPr>
          <a:ln/>
        </p:spPr>
        <p:txBody>
          <a:bodyPr/>
          <a:lstStyle/>
          <a:p>
            <a:fld id="{7BC0487A-2D75-4D77-84DB-E23BC181A0D9}" type="slidenum">
              <a:rPr lang="en-US">
                <a:solidFill>
                  <a:prstClr val="black"/>
                </a:solidFill>
              </a:rPr>
              <a:pPr/>
              <a:t>1</a:t>
            </a:fld>
            <a:endParaRPr lang="en-US">
              <a:solidFill>
                <a:prstClr val="black"/>
              </a:solidFill>
            </a:endParaRPr>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r>
              <a:rPr lang="en-US" dirty="0">
                <a:latin typeface="+mn-lt"/>
              </a:rPr>
              <a:t>The purpose of an abstract is to provide a snapshot of a paper or a talk.  The abstract should provide an overview of the motivation, methods, results, and conclusions that will be presented in the paper or talk, in sufficient detail so that the reader can immediately tell if the material is relevant to his or her own work.</a:t>
            </a:r>
          </a:p>
          <a:p>
            <a:endParaRPr lang="en-US" dirty="0">
              <a:latin typeface="+mn-lt"/>
            </a:endParaRPr>
          </a:p>
          <a:p>
            <a:r>
              <a:rPr lang="en-US" dirty="0">
                <a:latin typeface="+mn-lt"/>
              </a:rPr>
              <a:t>The effectiveness of your abstract  often determines whether anybody besides Mom actually reads your paper or comes to your talk. </a:t>
            </a:r>
          </a:p>
          <a:p>
            <a:endParaRPr lang="en-US" dirty="0">
              <a:latin typeface="+mn-lt"/>
            </a:endParaRPr>
          </a:p>
          <a:p>
            <a:r>
              <a:rPr lang="en-US" dirty="0">
                <a:latin typeface="+mn-lt"/>
              </a:rPr>
              <a:t>Because abstracts are often published or available online, they also function as a permanent, accessible record of your work.</a:t>
            </a:r>
          </a:p>
          <a:p>
            <a:endParaRPr lang="en-US" dirty="0"/>
          </a:p>
          <a:p>
            <a:endParaRPr lang="en-US" dirty="0">
              <a:latin typeface="+mn-lt"/>
            </a:endParaRPr>
          </a:p>
          <a:p>
            <a:endParaRPr lang="en-US" dirty="0"/>
          </a:p>
          <a:p>
            <a:r>
              <a:rPr lang="en-US" dirty="0">
                <a:latin typeface="+mn-lt"/>
              </a:rPr>
              <a:t>All images used in this talk are royalty-free and were purchased from istockphoto.com.</a:t>
            </a:r>
          </a:p>
        </p:txBody>
      </p:sp>
    </p:spTree>
    <p:extLst>
      <p:ext uri="{BB962C8B-B14F-4D97-AF65-F5344CB8AC3E}">
        <p14:creationId xmlns:p14="http://schemas.microsoft.com/office/powerpoint/2010/main" val="2945094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10</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a:xfrm>
            <a:off x="1217612" y="4560570"/>
            <a:ext cx="5366067" cy="4320540"/>
          </a:xfrm>
        </p:spPr>
        <p:txBody>
          <a:bodyPr/>
          <a:lstStyle/>
          <a:p>
            <a:r>
              <a:rPr lang="en-US" dirty="0">
                <a:latin typeface="Calibri" pitchFamily="34" charset="0"/>
                <a:cs typeface="Calibri" pitchFamily="34" charset="0"/>
              </a:rPr>
              <a:t>M = Motivation</a:t>
            </a:r>
          </a:p>
          <a:p>
            <a:r>
              <a:rPr lang="en-US" dirty="0">
                <a:latin typeface="Calibri" pitchFamily="34" charset="0"/>
                <a:cs typeface="Calibri" pitchFamily="34" charset="0"/>
              </a:rPr>
              <a:t>M = Methods</a:t>
            </a:r>
          </a:p>
          <a:p>
            <a:r>
              <a:rPr lang="en-US" dirty="0">
                <a:latin typeface="Calibri" pitchFamily="34" charset="0"/>
                <a:cs typeface="Calibri" pitchFamily="34" charset="0"/>
              </a:rPr>
              <a:t>R = Results</a:t>
            </a:r>
          </a:p>
          <a:p>
            <a:r>
              <a:rPr lang="en-US" dirty="0">
                <a:latin typeface="Calibri" pitchFamily="34" charset="0"/>
                <a:cs typeface="Calibri" pitchFamily="34" charset="0"/>
              </a:rPr>
              <a:t>C = Conclusions</a:t>
            </a: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2182414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11</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a:xfrm>
            <a:off x="1217613" y="4560570"/>
            <a:ext cx="4860926" cy="4320540"/>
          </a:xfrm>
        </p:spPr>
        <p:txBody>
          <a:bodyPr/>
          <a:lstStyle/>
          <a:p>
            <a:r>
              <a:rPr lang="en-US" dirty="0">
                <a:latin typeface="Calibri" pitchFamily="34" charset="0"/>
                <a:cs typeface="Calibri" pitchFamily="34" charset="0"/>
              </a:rPr>
              <a:t>This abstract contains all four required parts of an abstract: motivation, methods, results, and conclusions. </a:t>
            </a:r>
          </a:p>
          <a:p>
            <a:endParaRPr lang="en-US" dirty="0">
              <a:latin typeface="Calibri" pitchFamily="34" charset="0"/>
              <a:cs typeface="Calibri" pitchFamily="34" charset="0"/>
            </a:endParaRPr>
          </a:p>
          <a:p>
            <a:r>
              <a:rPr lang="en-US" dirty="0">
                <a:latin typeface="Calibri" pitchFamily="34" charset="0"/>
                <a:cs typeface="Calibri" pitchFamily="34" charset="0"/>
              </a:rPr>
              <a:t>Notice that this abstract is scalable.  By providing more or less detail for each of the four elements, the final length of the abstract is easily controlled. </a:t>
            </a: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177906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12</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a:xfrm>
            <a:off x="1217613" y="4560570"/>
            <a:ext cx="4860926" cy="4320540"/>
          </a:xfrm>
        </p:spPr>
        <p:txBody>
          <a:bodyPr/>
          <a:lstStyle/>
          <a:p>
            <a:r>
              <a:rPr lang="en-US" dirty="0">
                <a:latin typeface="Calibri" pitchFamily="34" charset="0"/>
                <a:cs typeface="Calibri" pitchFamily="34" charset="0"/>
              </a:rPr>
              <a:t>Note the specificity of the abstract.  Examples are given of the “novel phenomena” in the motivation section.</a:t>
            </a: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3015007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13</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a:xfrm>
            <a:off x="1217613" y="4560570"/>
            <a:ext cx="4948726" cy="4320540"/>
          </a:xfrm>
        </p:spPr>
        <p:txBody>
          <a:bodyPr/>
          <a:lstStyle/>
          <a:p>
            <a:r>
              <a:rPr lang="en-US" dirty="0">
                <a:latin typeface="Calibri" pitchFamily="34" charset="0"/>
                <a:cs typeface="Calibri" pitchFamily="34" charset="0"/>
              </a:rPr>
              <a:t>Again, note the specificity.  The types of methods (optical spectroscopy combined with </a:t>
            </a:r>
            <a:r>
              <a:rPr lang="en-US" i="1" dirty="0">
                <a:latin typeface="Calibri" pitchFamily="34" charset="0"/>
                <a:cs typeface="Calibri" pitchFamily="34" charset="0"/>
              </a:rPr>
              <a:t>ab initio</a:t>
            </a:r>
            <a:r>
              <a:rPr lang="en-US" dirty="0">
                <a:latin typeface="Calibri" pitchFamily="34" charset="0"/>
                <a:cs typeface="Calibri" pitchFamily="34" charset="0"/>
              </a:rPr>
              <a:t> calculations), phenomenon (giant bulk </a:t>
            </a:r>
            <a:r>
              <a:rPr lang="en-US" dirty="0" err="1">
                <a:latin typeface="Calibri" pitchFamily="34" charset="0"/>
                <a:cs typeface="Calibri" pitchFamily="34" charset="0"/>
              </a:rPr>
              <a:t>Rashba</a:t>
            </a:r>
            <a:r>
              <a:rPr lang="en-US" dirty="0">
                <a:latin typeface="Calibri" pitchFamily="34" charset="0"/>
                <a:cs typeface="Calibri" pitchFamily="34" charset="0"/>
              </a:rPr>
              <a:t> spin-splitting), and the particular material, </a:t>
            </a:r>
            <a:r>
              <a:rPr lang="en-US" i="0" dirty="0">
                <a:effectLst/>
                <a:highlight>
                  <a:srgbClr val="FFFFFF"/>
                </a:highlight>
                <a:latin typeface="Roboto" panose="02000000000000000000" pitchFamily="2" charset="0"/>
              </a:rPr>
              <a:t>bismuth telluride iodide</a:t>
            </a:r>
          </a:p>
          <a:p>
            <a:r>
              <a:rPr lang="en-US" dirty="0">
                <a:latin typeface="Calibri" pitchFamily="34" charset="0"/>
                <a:cs typeface="Calibri" pitchFamily="34" charset="0"/>
              </a:rPr>
              <a:t> (</a:t>
            </a:r>
            <a:r>
              <a:rPr lang="en-US" dirty="0" err="1">
                <a:latin typeface="Calibri" pitchFamily="34" charset="0"/>
                <a:cs typeface="Calibri" pitchFamily="34" charset="0"/>
              </a:rPr>
              <a:t>BiTeI</a:t>
            </a:r>
            <a:r>
              <a:rPr lang="en-US" dirty="0">
                <a:latin typeface="Calibri" pitchFamily="34" charset="0"/>
                <a:cs typeface="Calibri" pitchFamily="34" charset="0"/>
              </a:rPr>
              <a:t>), is specified.  </a:t>
            </a: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44173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14</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a:xfrm>
            <a:off x="1217613" y="4560570"/>
            <a:ext cx="4860926" cy="4320540"/>
          </a:xfrm>
        </p:spPr>
        <p:txBody>
          <a:bodyPr/>
          <a:lstStyle/>
          <a:p>
            <a:r>
              <a:rPr lang="en-US" dirty="0">
                <a:latin typeface="Calibri" pitchFamily="34" charset="0"/>
                <a:cs typeface="Calibri" pitchFamily="34" charset="0"/>
              </a:rPr>
              <a:t>The two novel features of the optical spectra are specified—a sharp edge singularity and a systematic doping dependence.</a:t>
            </a: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2449692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15</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a:xfrm>
            <a:off x="1217613" y="4560570"/>
            <a:ext cx="4860926" cy="4320540"/>
          </a:xfrm>
        </p:spPr>
        <p:txBody>
          <a:bodyPr/>
          <a:lstStyle/>
          <a:p>
            <a:r>
              <a:rPr lang="en-US" dirty="0">
                <a:latin typeface="Calibri" pitchFamily="34" charset="0"/>
                <a:cs typeface="Calibri" pitchFamily="34" charset="0"/>
              </a:rPr>
              <a:t>The final sentence states the authors’ conclusions based on the work being reported. </a:t>
            </a: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666329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16</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p:txBody>
          <a:bodyPr/>
          <a:lstStyle/>
          <a:p>
            <a:endParaRPr lang="en-US" dirty="0">
              <a:latin typeface="Calibri" pitchFamily="34" charset="0"/>
              <a:cs typeface="Calibri" pitchFamily="34" charset="0"/>
            </a:endParaRP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1127577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17</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p:txBody>
          <a:bodyPr/>
          <a:lstStyle/>
          <a:p>
            <a:endParaRPr lang="en-US" dirty="0">
              <a:latin typeface="Calibri" pitchFamily="34" charset="0"/>
              <a:cs typeface="Calibri" pitchFamily="34" charset="0"/>
            </a:endParaRP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2629512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18</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a:xfrm>
            <a:off x="1217613" y="4560570"/>
            <a:ext cx="4860926" cy="4320540"/>
          </a:xfrm>
        </p:spPr>
        <p:txBody>
          <a:bodyPr/>
          <a:lstStyle/>
          <a:p>
            <a:r>
              <a:rPr lang="en-US" dirty="0">
                <a:latin typeface="Calibri" pitchFamily="34" charset="0"/>
                <a:cs typeface="Calibri" pitchFamily="34" charset="0"/>
              </a:rPr>
              <a:t>Before writing the abstract, think about who will be reading it and why. </a:t>
            </a:r>
          </a:p>
          <a:p>
            <a:endParaRPr lang="en-US" dirty="0">
              <a:latin typeface="Calibri" pitchFamily="34" charset="0"/>
              <a:cs typeface="Calibri" pitchFamily="34" charset="0"/>
            </a:endParaRPr>
          </a:p>
          <a:p>
            <a:r>
              <a:rPr lang="en-US" dirty="0">
                <a:latin typeface="Calibri" pitchFamily="34" charset="0"/>
                <a:cs typeface="Calibri" pitchFamily="34" charset="0"/>
              </a:rPr>
              <a:t>The point of 90% of anything you write is to get </a:t>
            </a:r>
            <a:r>
              <a:rPr lang="en-US" i="1" dirty="0">
                <a:latin typeface="Calibri" pitchFamily="34" charset="0"/>
                <a:cs typeface="Calibri" pitchFamily="34" charset="0"/>
              </a:rPr>
              <a:t>somebody</a:t>
            </a:r>
            <a:r>
              <a:rPr lang="en-US" dirty="0">
                <a:latin typeface="Calibri" pitchFamily="34" charset="0"/>
                <a:cs typeface="Calibri" pitchFamily="34" charset="0"/>
              </a:rPr>
              <a:t> to do </a:t>
            </a:r>
            <a:r>
              <a:rPr lang="en-US" i="1" dirty="0">
                <a:latin typeface="Calibri" pitchFamily="34" charset="0"/>
                <a:cs typeface="Calibri" pitchFamily="34" charset="0"/>
              </a:rPr>
              <a:t>something. </a:t>
            </a:r>
            <a:r>
              <a:rPr lang="en-US" dirty="0">
                <a:latin typeface="Calibri" pitchFamily="34" charset="0"/>
                <a:cs typeface="Calibri" pitchFamily="34" charset="0"/>
              </a:rPr>
              <a:t>For an abstract, it’s to get somebody to come to your talk or read and cite your paper. You accomplish that by telling the prospective audience something </a:t>
            </a:r>
            <a:r>
              <a:rPr lang="en-US" b="1" i="1" dirty="0">
                <a:latin typeface="Calibri" pitchFamily="34" charset="0"/>
                <a:cs typeface="Calibri" pitchFamily="34" charset="0"/>
              </a:rPr>
              <a:t>they</a:t>
            </a:r>
            <a:r>
              <a:rPr lang="en-US" dirty="0">
                <a:latin typeface="Calibri" pitchFamily="34" charset="0"/>
                <a:cs typeface="Calibri" pitchFamily="34" charset="0"/>
              </a:rPr>
              <a:t> think is important and timely. </a:t>
            </a:r>
            <a:endParaRPr lang="en-US" i="1" dirty="0">
              <a:latin typeface="Calibri" pitchFamily="34" charset="0"/>
              <a:cs typeface="Calibri" pitchFamily="34" charset="0"/>
            </a:endParaRPr>
          </a:p>
          <a:p>
            <a:endParaRPr lang="en-US" dirty="0">
              <a:latin typeface="Calibri" pitchFamily="34" charset="0"/>
              <a:cs typeface="Calibri" pitchFamily="34" charset="0"/>
            </a:endParaRP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1764070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19</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a:xfrm>
            <a:off x="1217613" y="4560570"/>
            <a:ext cx="4860926" cy="4320540"/>
          </a:xfrm>
        </p:spPr>
        <p:txBody>
          <a:bodyPr/>
          <a:lstStyle/>
          <a:p>
            <a:r>
              <a:rPr lang="en-US" dirty="0">
                <a:latin typeface="Calibri" pitchFamily="34" charset="0"/>
                <a:cs typeface="Calibri" pitchFamily="34" charset="0"/>
              </a:rPr>
              <a:t>One size does </a:t>
            </a:r>
            <a:r>
              <a:rPr lang="en-US" i="1" dirty="0">
                <a:latin typeface="Calibri" pitchFamily="34" charset="0"/>
                <a:cs typeface="Calibri" pitchFamily="34" charset="0"/>
              </a:rPr>
              <a:t>not</a:t>
            </a:r>
            <a:r>
              <a:rPr lang="en-US" dirty="0">
                <a:latin typeface="Calibri" pitchFamily="34" charset="0"/>
                <a:cs typeface="Calibri" pitchFamily="34" charset="0"/>
              </a:rPr>
              <a:t> fit all for abstracts.  Although the same organizational structure (MMRC) should be used for every abstract, the level of detail, specificity, and use of specialized language will vary, depending on the intended audience. </a:t>
            </a:r>
          </a:p>
          <a:p>
            <a:endParaRPr lang="en-US" dirty="0">
              <a:latin typeface="Calibri" pitchFamily="34" charset="0"/>
              <a:cs typeface="Calibri" pitchFamily="34" charset="0"/>
            </a:endParaRPr>
          </a:p>
          <a:p>
            <a:r>
              <a:rPr lang="en-US" dirty="0">
                <a:latin typeface="Calibri" pitchFamily="34" charset="0"/>
                <a:cs typeface="Calibri" pitchFamily="34" charset="0"/>
              </a:rPr>
              <a:t>Further, different journals have different rules for abstracts. Review the journal’s or the meeting organizers’ “instructions for authors” to find out the specific requirements for your abstract. </a:t>
            </a: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414006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9541B-058E-428E-A3B4-6B81326ACD88}" type="slidenum">
              <a:rPr lang="en-US">
                <a:solidFill>
                  <a:prstClr val="black"/>
                </a:solidFill>
              </a:rPr>
              <a:pPr/>
              <a:t>2</a:t>
            </a:fld>
            <a:endParaRPr lang="en-US">
              <a:solidFill>
                <a:prstClr val="black"/>
              </a:solidFill>
            </a:endParaRPr>
          </a:p>
        </p:txBody>
      </p:sp>
      <p:sp>
        <p:nvSpPr>
          <p:cNvPr id="540674" name="Rectangle 2"/>
          <p:cNvSpPr>
            <a:spLocks noGrp="1" noRot="1" noChangeAspect="1" noChangeArrowheads="1" noTextEdit="1"/>
          </p:cNvSpPr>
          <p:nvPr>
            <p:ph type="sldImg"/>
          </p:nvPr>
        </p:nvSpPr>
        <p:spPr>
          <a:xfrm>
            <a:off x="1217613" y="685800"/>
            <a:ext cx="4860925" cy="3644900"/>
          </a:xfrm>
          <a:ln/>
        </p:spPr>
      </p:sp>
      <p:sp>
        <p:nvSpPr>
          <p:cNvPr id="540675" name="Rectangle 3"/>
          <p:cNvSpPr>
            <a:spLocks noGrp="1" noChangeArrowheads="1"/>
          </p:cNvSpPr>
          <p:nvPr>
            <p:ph type="body" idx="1"/>
          </p:nvPr>
        </p:nvSpPr>
        <p:spPr/>
        <p:txBody>
          <a:bodyPr/>
          <a:lstStyle/>
          <a:p>
            <a:endParaRPr lang="en-US" dirty="0">
              <a:latin typeface="Calibri" pitchFamily="34" charset="0"/>
              <a:cs typeface="Calibri" pitchFamily="34" charset="0"/>
            </a:endParaRPr>
          </a:p>
          <a:p>
            <a:r>
              <a:rPr lang="en-US" dirty="0">
                <a:latin typeface="Calibri" pitchFamily="34" charset="0"/>
                <a:cs typeface="Calibri" pitchFamily="34" charset="0"/>
              </a:rPr>
              <a:t>In the July 17, 2014, issue of </a:t>
            </a:r>
            <a:r>
              <a:rPr lang="en-US" i="1" dirty="0">
                <a:latin typeface="Calibri" pitchFamily="34" charset="0"/>
                <a:cs typeface="Calibri" pitchFamily="34" charset="0"/>
              </a:rPr>
              <a:t>The Journal of Physical Chemistry Letters</a:t>
            </a:r>
            <a:r>
              <a:rPr lang="en-US" dirty="0">
                <a:latin typeface="Calibri" pitchFamily="34" charset="0"/>
                <a:cs typeface="Calibri" pitchFamily="34" charset="0"/>
              </a:rPr>
              <a:t>, the editors  present a list of six attributes that contribute to acceptance of a paper for publication in their journal. </a:t>
            </a:r>
          </a:p>
          <a:p>
            <a:endParaRPr lang="en-US" dirty="0">
              <a:latin typeface="Calibri" pitchFamily="34" charset="0"/>
              <a:cs typeface="Calibri" pitchFamily="34" charset="0"/>
            </a:endParaRPr>
          </a:p>
          <a:p>
            <a:r>
              <a:rPr lang="en-US" dirty="0">
                <a:latin typeface="Calibri" pitchFamily="34" charset="0"/>
                <a:cs typeface="Calibri" pitchFamily="34" charset="0"/>
              </a:rPr>
              <a:t>Number 1 on the list is having an effective abstract (and title).  </a:t>
            </a: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370024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20</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a:xfrm>
            <a:off x="1217613" y="4560570"/>
            <a:ext cx="4860926" cy="4320540"/>
          </a:xfrm>
        </p:spPr>
        <p:txBody>
          <a:bodyPr/>
          <a:lstStyle/>
          <a:p>
            <a:r>
              <a:rPr lang="en-US" dirty="0">
                <a:latin typeface="Calibri" pitchFamily="34" charset="0"/>
                <a:cs typeface="Calibri" pitchFamily="34" charset="0"/>
              </a:rPr>
              <a:t>A common failing of many abstracts is that they provide too much introductory material.  Don’t tell the reader what she already knows, tell her immediately what is new and different and </a:t>
            </a:r>
            <a:r>
              <a:rPr lang="en-US" b="1" dirty="0">
                <a:latin typeface="Calibri" pitchFamily="34" charset="0"/>
                <a:cs typeface="Calibri" pitchFamily="34" charset="0"/>
              </a:rPr>
              <a:t>important </a:t>
            </a:r>
            <a:r>
              <a:rPr lang="en-US" dirty="0">
                <a:latin typeface="Calibri" pitchFamily="34" charset="0"/>
                <a:cs typeface="Calibri" pitchFamily="34" charset="0"/>
              </a:rPr>
              <a:t>about the results being reported. </a:t>
            </a: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821780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21</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a:xfrm>
            <a:off x="1217613" y="4560570"/>
            <a:ext cx="4860926" cy="4320540"/>
          </a:xfrm>
        </p:spPr>
        <p:txBody>
          <a:bodyPr/>
          <a:lstStyle/>
          <a:p>
            <a:r>
              <a:rPr lang="en-US" dirty="0">
                <a:latin typeface="Calibri" pitchFamily="34" charset="0"/>
                <a:cs typeface="Calibri" pitchFamily="34" charset="0"/>
              </a:rPr>
              <a:t>Of the 174 words in this abstract, 120  (69%) are devoted to an overly general introduction that doesn’t tell the audience anything it doesn’t already know.  Specifics of methods, results, and conclusions are completely absent. </a:t>
            </a:r>
          </a:p>
          <a:p>
            <a:endParaRPr lang="en-US" dirty="0">
              <a:latin typeface="Calibri" pitchFamily="34" charset="0"/>
              <a:cs typeface="Calibri" pitchFamily="34" charset="0"/>
            </a:endParaRPr>
          </a:p>
          <a:p>
            <a:endParaRPr lang="en-US" dirty="0">
              <a:latin typeface="Calibri" pitchFamily="34" charset="0"/>
              <a:cs typeface="Calibri" pitchFamily="34" charset="0"/>
            </a:endParaRPr>
          </a:p>
          <a:p>
            <a:r>
              <a:rPr lang="en-US" dirty="0">
                <a:latin typeface="Calibri" pitchFamily="34" charset="0"/>
                <a:cs typeface="Calibri" pitchFamily="34" charset="0"/>
              </a:rPr>
              <a:t>This abstract and talk were actually presented at the March 2014 meeting of the American Physical Society. The author’s name and affiliation and  the bibliographic citation have been removed to protect the guilty. </a:t>
            </a: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206014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22</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a:xfrm>
            <a:off x="1217613" y="4560570"/>
            <a:ext cx="4860926" cy="4320540"/>
          </a:xfrm>
        </p:spPr>
        <p:txBody>
          <a:bodyPr/>
          <a:lstStyle/>
          <a:p>
            <a:r>
              <a:rPr lang="en-US" dirty="0">
                <a:latin typeface="Calibri" pitchFamily="34" charset="0"/>
                <a:cs typeface="Calibri" pitchFamily="34" charset="0"/>
              </a:rPr>
              <a:t>The authors might as well have written the first two-thirds of this abstract in Latin—the audience would have gotten about as much out of it.</a:t>
            </a: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3962918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23</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a:xfrm>
            <a:off x="1217613" y="4560570"/>
            <a:ext cx="4860926" cy="4320540"/>
          </a:xfrm>
        </p:spPr>
        <p:txBody>
          <a:bodyPr/>
          <a:lstStyle/>
          <a:p>
            <a:r>
              <a:rPr lang="en-US" dirty="0">
                <a:latin typeface="Calibri" pitchFamily="34" charset="0"/>
                <a:cs typeface="Calibri" pitchFamily="34" charset="0"/>
              </a:rPr>
              <a:t>The whole abstract is maddeningly vague, and the promise that “all will be revealed” in the talk may not be enough of an incentive to get someone to actually come listen to it.</a:t>
            </a:r>
          </a:p>
          <a:p>
            <a:endParaRPr lang="en-US" dirty="0">
              <a:latin typeface="Calibri" pitchFamily="34" charset="0"/>
              <a:cs typeface="Calibri" pitchFamily="34" charset="0"/>
            </a:endParaRP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3507894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24</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a:xfrm>
            <a:off x="1217613" y="4560570"/>
            <a:ext cx="4860926" cy="4320540"/>
          </a:xfrm>
        </p:spPr>
        <p:txBody>
          <a:bodyPr/>
          <a:lstStyle/>
          <a:p>
            <a:r>
              <a:rPr lang="en-US" dirty="0">
                <a:latin typeface="Calibri" pitchFamily="34" charset="0"/>
                <a:cs typeface="Calibri" pitchFamily="34" charset="0"/>
              </a:rPr>
              <a:t>Read your (almost-finished) abstract critically:</a:t>
            </a:r>
          </a:p>
          <a:p>
            <a:pPr marL="177845" indent="-177845">
              <a:spcAft>
                <a:spcPts val="622"/>
              </a:spcAft>
              <a:buFont typeface="Arial" panose="020B0604020202020204" pitchFamily="34" charset="0"/>
              <a:buChar char="•"/>
            </a:pPr>
            <a:r>
              <a:rPr lang="en-US" dirty="0">
                <a:latin typeface="Calibri" pitchFamily="34" charset="0"/>
                <a:cs typeface="Calibri" pitchFamily="34" charset="0"/>
              </a:rPr>
              <a:t>Are ideas expressed clearly and </a:t>
            </a:r>
            <a:r>
              <a:rPr lang="en-US" u="sng" dirty="0">
                <a:latin typeface="Calibri" pitchFamily="34" charset="0"/>
                <a:cs typeface="Calibri" pitchFamily="34" charset="0"/>
              </a:rPr>
              <a:t>concisely</a:t>
            </a:r>
            <a:r>
              <a:rPr lang="en-US" dirty="0">
                <a:latin typeface="Calibri" pitchFamily="34" charset="0"/>
                <a:cs typeface="Calibri" pitchFamily="34" charset="0"/>
              </a:rPr>
              <a:t>?  Eliminate every superfluous word. Nearly every abstract you write will be length-limited.</a:t>
            </a:r>
          </a:p>
          <a:p>
            <a:pPr marL="177845" indent="-177845">
              <a:spcAft>
                <a:spcPts val="622"/>
              </a:spcAft>
              <a:buFont typeface="Arial" panose="020B0604020202020204" pitchFamily="34" charset="0"/>
              <a:buChar char="•"/>
            </a:pPr>
            <a:r>
              <a:rPr lang="en-US" dirty="0">
                <a:latin typeface="Calibri" pitchFamily="34" charset="0"/>
                <a:cs typeface="Calibri" pitchFamily="34" charset="0"/>
              </a:rPr>
              <a:t>Are the words you use  precise and meaningful for your audience? Have you used standard nomenclature and notation? Have you defined all acronyms and avoided arcane jargon? </a:t>
            </a:r>
          </a:p>
          <a:p>
            <a:pPr marL="177845" indent="-177845">
              <a:spcAft>
                <a:spcPts val="622"/>
              </a:spcAft>
              <a:buFont typeface="Arial" panose="020B0604020202020204" pitchFamily="34" charset="0"/>
              <a:buChar char="•"/>
            </a:pPr>
            <a:r>
              <a:rPr lang="en-US" dirty="0">
                <a:latin typeface="Calibri" pitchFamily="34" charset="0"/>
                <a:cs typeface="Calibri" pitchFamily="34" charset="0"/>
              </a:rPr>
              <a:t>Have you provided enough information to support your conclusions and show what you’ve contributed?</a:t>
            </a:r>
          </a:p>
          <a:p>
            <a:pPr marL="177845" indent="-177845">
              <a:spcAft>
                <a:spcPts val="622"/>
              </a:spcAft>
              <a:buFont typeface="Arial" panose="020B0604020202020204" pitchFamily="34" charset="0"/>
              <a:buChar char="•"/>
            </a:pPr>
            <a:r>
              <a:rPr lang="en-US" dirty="0">
                <a:latin typeface="Calibri" pitchFamily="34" charset="0"/>
                <a:cs typeface="Calibri" pitchFamily="34" charset="0"/>
              </a:rPr>
              <a:t>Have you observed standard stylistic conventions?  (third person/passive voice?) (objective, unemotional tone and emphasis?)</a:t>
            </a:r>
          </a:p>
          <a:p>
            <a:pPr marL="177845" indent="-177845">
              <a:spcAft>
                <a:spcPts val="622"/>
              </a:spcAft>
              <a:buFont typeface="Arial" panose="020B0604020202020204" pitchFamily="34" charset="0"/>
              <a:buChar char="•"/>
            </a:pPr>
            <a:r>
              <a:rPr lang="en-US" dirty="0">
                <a:latin typeface="Calibri" pitchFamily="34" charset="0"/>
                <a:cs typeface="Calibri" pitchFamily="34" charset="0"/>
              </a:rPr>
              <a:t>Is the text free of grammatical mistakes and typographical errors?</a:t>
            </a:r>
          </a:p>
          <a:p>
            <a:pPr marL="177845" indent="-177845">
              <a:spcAft>
                <a:spcPts val="622"/>
              </a:spcAft>
              <a:buFont typeface="Arial" panose="020B0604020202020204" pitchFamily="34" charset="0"/>
              <a:buChar char="•"/>
            </a:pPr>
            <a:r>
              <a:rPr lang="en-US" dirty="0">
                <a:latin typeface="Calibri" pitchFamily="34" charset="0"/>
                <a:cs typeface="Calibri" pitchFamily="34" charset="0"/>
              </a:rPr>
              <a:t>Does the length of the abstract conform to instructions from the journal or the meeting organizers?</a:t>
            </a: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1080135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AAC5F-3327-B94B-A267-54411D907A17}" type="slidenum">
              <a:rPr lang="en-US" smtClean="0"/>
              <a:t>25</a:t>
            </a:fld>
            <a:endParaRPr lang="en-US"/>
          </a:p>
        </p:txBody>
      </p:sp>
      <p:sp>
        <p:nvSpPr>
          <p:cNvPr id="5" name="Rectangle 2">
            <a:extLst>
              <a:ext uri="{FF2B5EF4-FFF2-40B4-BE49-F238E27FC236}">
                <a16:creationId xmlns:a16="http://schemas.microsoft.com/office/drawing/2014/main" id="{74E83C72-48BB-40ED-A44E-3ED873FF5AAC}"/>
              </a:ext>
            </a:extLst>
          </p:cNvPr>
          <p:cNvSpPr>
            <a:spLocks noGrp="1" noChangeArrowheads="1"/>
          </p:cNvSpPr>
          <p:nvPr>
            <p:ph type="hdr" sz="quarter"/>
          </p:nvPr>
        </p:nvSpPr>
        <p:spPr>
          <a:xfrm>
            <a:off x="-34209" y="-15547"/>
            <a:ext cx="3209925" cy="477838"/>
          </a:xfrm>
          <a:ln/>
        </p:spPr>
        <p:txBody>
          <a:bodyPr/>
          <a:lstStyle/>
          <a:p>
            <a:r>
              <a:rPr lang="en-US" dirty="0">
                <a:solidFill>
                  <a:prstClr val="black"/>
                </a:solidFill>
                <a:latin typeface="Calibri"/>
              </a:rPr>
              <a:t>Effective Abstracts, Celia M. Elliott</a:t>
            </a:r>
          </a:p>
        </p:txBody>
      </p:sp>
      <p:sp>
        <p:nvSpPr>
          <p:cNvPr id="6" name="Rectangle 3">
            <a:extLst>
              <a:ext uri="{FF2B5EF4-FFF2-40B4-BE49-F238E27FC236}">
                <a16:creationId xmlns:a16="http://schemas.microsoft.com/office/drawing/2014/main" id="{02AC3B16-F26B-4051-A73B-A28AB6D3A071}"/>
              </a:ext>
            </a:extLst>
          </p:cNvPr>
          <p:cNvSpPr>
            <a:spLocks noGrp="1" noChangeArrowheads="1"/>
          </p:cNvSpPr>
          <p:nvPr>
            <p:ph type="dt" idx="1"/>
          </p:nvPr>
        </p:nvSpPr>
        <p:spPr>
          <a:xfrm>
            <a:off x="4109377" y="-15549"/>
            <a:ext cx="3169920" cy="480060"/>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7" name="Rectangle 6">
            <a:extLst>
              <a:ext uri="{FF2B5EF4-FFF2-40B4-BE49-F238E27FC236}">
                <a16:creationId xmlns:a16="http://schemas.microsoft.com/office/drawing/2014/main" id="{BD839A9D-7D81-4E46-B85E-86BC11351A95}"/>
              </a:ext>
            </a:extLst>
          </p:cNvPr>
          <p:cNvSpPr>
            <a:spLocks noGrp="1" noChangeArrowheads="1"/>
          </p:cNvSpPr>
          <p:nvPr>
            <p:ph type="ftr" sz="quarter" idx="4"/>
          </p:nvPr>
        </p:nvSpPr>
        <p:spPr>
          <a:xfrm>
            <a:off x="-34210" y="9103925"/>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995274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In the 2011, the OPERA collaboration reported that they had observed that neutrinos propagated at slightly faster than the speed of light. However, in 2012 the OPERA collaboration showed that experimental error was responsible for the anomalous result.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First author on this paper is </a:t>
            </a:r>
            <a:r>
              <a:rPr lang="en-US" dirty="0"/>
              <a:t>Sir Michael V. Berry, FRS, FRSE, FRSA. He is a mathematical physicist at the University of Bristol, England. He is known for the Berry phase, as well as Berry connection and Berry curvature.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Note that this paper confirms Hinchliffe’s rule for titles. </a:t>
            </a:r>
          </a:p>
          <a:p>
            <a:endParaRPr lang="en-US" dirty="0"/>
          </a:p>
        </p:txBody>
      </p:sp>
      <p:sp>
        <p:nvSpPr>
          <p:cNvPr id="4" name="Slide Number Placeholder 3"/>
          <p:cNvSpPr>
            <a:spLocks noGrp="1"/>
          </p:cNvSpPr>
          <p:nvPr>
            <p:ph type="sldNum" sz="quarter" idx="5"/>
          </p:nvPr>
        </p:nvSpPr>
        <p:spPr/>
        <p:txBody>
          <a:bodyPr/>
          <a:lstStyle/>
          <a:p>
            <a:fld id="{52FAAC5F-3327-B94B-A267-54411D907A17}" type="slidenum">
              <a:rPr lang="en-US" smtClean="0"/>
              <a:t>26</a:t>
            </a:fld>
            <a:endParaRPr lang="en-US"/>
          </a:p>
        </p:txBody>
      </p:sp>
      <p:sp>
        <p:nvSpPr>
          <p:cNvPr id="5" name="Rectangle 2">
            <a:extLst>
              <a:ext uri="{FF2B5EF4-FFF2-40B4-BE49-F238E27FC236}">
                <a16:creationId xmlns:a16="http://schemas.microsoft.com/office/drawing/2014/main" id="{74E83C72-48BB-40ED-A44E-3ED873FF5AAC}"/>
              </a:ext>
            </a:extLst>
          </p:cNvPr>
          <p:cNvSpPr>
            <a:spLocks noGrp="1" noChangeArrowheads="1"/>
          </p:cNvSpPr>
          <p:nvPr>
            <p:ph type="hdr" sz="quarter"/>
          </p:nvPr>
        </p:nvSpPr>
        <p:spPr>
          <a:xfrm>
            <a:off x="-34209" y="-15547"/>
            <a:ext cx="3209925" cy="477838"/>
          </a:xfrm>
          <a:ln/>
        </p:spPr>
        <p:txBody>
          <a:bodyPr/>
          <a:lstStyle/>
          <a:p>
            <a:r>
              <a:rPr lang="en-US" dirty="0">
                <a:solidFill>
                  <a:prstClr val="black"/>
                </a:solidFill>
                <a:latin typeface="Calibri"/>
              </a:rPr>
              <a:t>Effective Abstracts, Celia M. Elliott</a:t>
            </a:r>
          </a:p>
        </p:txBody>
      </p:sp>
      <p:sp>
        <p:nvSpPr>
          <p:cNvPr id="6" name="Rectangle 3">
            <a:extLst>
              <a:ext uri="{FF2B5EF4-FFF2-40B4-BE49-F238E27FC236}">
                <a16:creationId xmlns:a16="http://schemas.microsoft.com/office/drawing/2014/main" id="{02AC3B16-F26B-4051-A73B-A28AB6D3A071}"/>
              </a:ext>
            </a:extLst>
          </p:cNvPr>
          <p:cNvSpPr>
            <a:spLocks noGrp="1" noChangeArrowheads="1"/>
          </p:cNvSpPr>
          <p:nvPr>
            <p:ph type="dt" idx="1"/>
          </p:nvPr>
        </p:nvSpPr>
        <p:spPr>
          <a:xfrm>
            <a:off x="4109377" y="-15549"/>
            <a:ext cx="3169920" cy="480060"/>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7" name="Rectangle 6">
            <a:extLst>
              <a:ext uri="{FF2B5EF4-FFF2-40B4-BE49-F238E27FC236}">
                <a16:creationId xmlns:a16="http://schemas.microsoft.com/office/drawing/2014/main" id="{BD839A9D-7D81-4E46-B85E-86BC11351A95}"/>
              </a:ext>
            </a:extLst>
          </p:cNvPr>
          <p:cNvSpPr>
            <a:spLocks noGrp="1" noChangeArrowheads="1"/>
          </p:cNvSpPr>
          <p:nvPr>
            <p:ph type="ftr" sz="quarter" idx="4"/>
          </p:nvPr>
        </p:nvSpPr>
        <p:spPr>
          <a:xfrm>
            <a:off x="-34210" y="9103925"/>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2550797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27</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2" name="Notes Placeholder 1"/>
          <p:cNvSpPr>
            <a:spLocks noGrp="1"/>
          </p:cNvSpPr>
          <p:nvPr>
            <p:ph type="body" sz="quarter" idx="10"/>
          </p:nvPr>
        </p:nvSpPr>
        <p:spPr>
          <a:xfrm>
            <a:off x="1217612" y="4560570"/>
            <a:ext cx="5366067" cy="4320540"/>
          </a:xfrm>
        </p:spPr>
        <p:txBody>
          <a:bodyPr/>
          <a:lstStyle/>
          <a:p>
            <a:r>
              <a:rPr lang="en-US" dirty="0"/>
              <a:t>Notes:</a:t>
            </a: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1133645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AAC5F-3327-B94B-A267-54411D907A17}" type="slidenum">
              <a:rPr lang="en-US" smtClean="0"/>
              <a:t>28</a:t>
            </a:fld>
            <a:endParaRPr lang="en-US"/>
          </a:p>
        </p:txBody>
      </p:sp>
      <p:sp>
        <p:nvSpPr>
          <p:cNvPr id="5" name="Rectangle 2">
            <a:extLst>
              <a:ext uri="{FF2B5EF4-FFF2-40B4-BE49-F238E27FC236}">
                <a16:creationId xmlns:a16="http://schemas.microsoft.com/office/drawing/2014/main" id="{5F85B152-7B91-4FBE-A7C3-02E0ED9D8D57}"/>
              </a:ext>
            </a:extLst>
          </p:cNvPr>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6" name="Rectangle 3">
            <a:extLst>
              <a:ext uri="{FF2B5EF4-FFF2-40B4-BE49-F238E27FC236}">
                <a16:creationId xmlns:a16="http://schemas.microsoft.com/office/drawing/2014/main" id="{05F78C00-2FDE-4C45-BC71-A3FDCE63204F}"/>
              </a:ext>
            </a:extLst>
          </p:cNvPr>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7" name="Rectangle 6">
            <a:extLst>
              <a:ext uri="{FF2B5EF4-FFF2-40B4-BE49-F238E27FC236}">
                <a16:creationId xmlns:a16="http://schemas.microsoft.com/office/drawing/2014/main" id="{FC3963BA-9A5C-4292-8159-1DC311144D0C}"/>
              </a:ext>
            </a:extLst>
          </p:cNvPr>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240433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9541B-058E-428E-A3B4-6B81326ACD88}" type="slidenum">
              <a:rPr lang="en-US">
                <a:solidFill>
                  <a:prstClr val="black"/>
                </a:solidFill>
              </a:rPr>
              <a:pPr/>
              <a:t>3</a:t>
            </a:fld>
            <a:endParaRPr lang="en-US">
              <a:solidFill>
                <a:prstClr val="black"/>
              </a:solidFill>
            </a:endParaRPr>
          </a:p>
        </p:txBody>
      </p:sp>
      <p:sp>
        <p:nvSpPr>
          <p:cNvPr id="540674" name="Rectangle 2"/>
          <p:cNvSpPr>
            <a:spLocks noGrp="1" noRot="1" noChangeAspect="1" noChangeArrowheads="1" noTextEdit="1"/>
          </p:cNvSpPr>
          <p:nvPr>
            <p:ph type="sldImg"/>
          </p:nvPr>
        </p:nvSpPr>
        <p:spPr>
          <a:xfrm>
            <a:off x="1217613" y="685800"/>
            <a:ext cx="4860925" cy="3644900"/>
          </a:xfrm>
          <a:ln/>
        </p:spPr>
      </p:sp>
      <p:sp>
        <p:nvSpPr>
          <p:cNvPr id="540675" name="Rectangle 3"/>
          <p:cNvSpPr>
            <a:spLocks noGrp="1" noChangeArrowheads="1"/>
          </p:cNvSpPr>
          <p:nvPr>
            <p:ph type="body" idx="1"/>
          </p:nvPr>
        </p:nvSpPr>
        <p:spPr/>
        <p:txBody>
          <a:bodyPr/>
          <a:lstStyle/>
          <a:p>
            <a:pPr marL="228567" indent="-228567">
              <a:buFont typeface="+mj-lt"/>
              <a:buAutoNum type="arabicPeriod"/>
            </a:pPr>
            <a:r>
              <a:rPr lang="en-US" dirty="0">
                <a:latin typeface="Calibri" pitchFamily="34" charset="0"/>
                <a:cs typeface="Calibri" pitchFamily="34" charset="0"/>
              </a:rPr>
              <a:t>Over the course of your career, you will write dozens—if not hundreds—of abstracts. Today we’ll look at a simple, four-step method that will help you crank out effective abstracts quickly and painlessly.</a:t>
            </a:r>
          </a:p>
          <a:p>
            <a:pPr marL="228567" indent="-228567">
              <a:buFont typeface="+mj-lt"/>
              <a:buAutoNum type="arabicPeriod"/>
            </a:pPr>
            <a:endParaRPr lang="en-US" dirty="0">
              <a:latin typeface="Calibri" pitchFamily="34" charset="0"/>
              <a:cs typeface="Calibri" pitchFamily="34" charset="0"/>
            </a:endParaRPr>
          </a:p>
          <a:p>
            <a:pPr marL="228567" indent="-228567">
              <a:buFont typeface="+mj-lt"/>
              <a:buAutoNum type="arabicPeriod"/>
            </a:pPr>
            <a:r>
              <a:rPr lang="en-US" dirty="0">
                <a:latin typeface="Calibri" pitchFamily="34" charset="0"/>
                <a:cs typeface="Calibri" pitchFamily="34" charset="0"/>
              </a:rPr>
              <a:t>Being able to write effective abstracts—that are tailored for your audience and offer them information they want to know efficiently and compellingly—is an invaluable skill for a physicist.  And as everything else in scientific writing, turning out good abstracts  is a learned skill—it’s a </a:t>
            </a:r>
            <a:r>
              <a:rPr lang="en-US" b="1" i="1" dirty="0">
                <a:latin typeface="Calibri" pitchFamily="34" charset="0"/>
                <a:cs typeface="Calibri" pitchFamily="34" charset="0"/>
              </a:rPr>
              <a:t>craft</a:t>
            </a:r>
            <a:r>
              <a:rPr lang="en-US" dirty="0">
                <a:latin typeface="Calibri" pitchFamily="34" charset="0"/>
                <a:cs typeface="Calibri" pitchFamily="34" charset="0"/>
              </a:rPr>
              <a:t>, not an art. Good technical writing requires learning basic techniques and practicing them over and over until they become second nature. Today, we’ll apply one of those methods to abstracts.</a:t>
            </a:r>
          </a:p>
          <a:p>
            <a:pPr marL="228567" indent="-228567">
              <a:buFont typeface="+mj-lt"/>
              <a:buAutoNum type="arabicPeriod"/>
            </a:pPr>
            <a:endParaRPr lang="en-US" dirty="0">
              <a:latin typeface="Calibri" pitchFamily="34" charset="0"/>
              <a:cs typeface="Calibri" pitchFamily="34" charset="0"/>
            </a:endParaRPr>
          </a:p>
          <a:p>
            <a:pPr marL="228567" indent="-228567">
              <a:buFont typeface="+mj-lt"/>
              <a:buAutoNum type="arabicPeriod"/>
            </a:pPr>
            <a:r>
              <a:rPr lang="en-US" dirty="0">
                <a:latin typeface="Calibri" pitchFamily="34" charset="0"/>
                <a:cs typeface="Calibri" pitchFamily="34" charset="0"/>
              </a:rPr>
              <a:t>In addition to being printed in the journal or the meeting program, abstracts are entered into electronic databases by commercial abstracting services, which have implications for how you prepare your abstract. In general, don’t put anything in an abstract that cannot be rendered in plain ASCII text. Thus, no figures, no complex equations, no tables. </a:t>
            </a:r>
          </a:p>
          <a:p>
            <a:pPr marL="228567" indent="-228567">
              <a:buFont typeface="+mj-lt"/>
              <a:buAutoNum type="arabicPeriod"/>
            </a:pPr>
            <a:endParaRPr lang="en-US" dirty="0">
              <a:latin typeface="Calibri" pitchFamily="34" charset="0"/>
              <a:cs typeface="Calibri" pitchFamily="34" charset="0"/>
            </a:endParaRPr>
          </a:p>
          <a:p>
            <a:pPr marL="228567" indent="-228567">
              <a:buFont typeface="+mj-lt"/>
              <a:buAutoNum type="arabicPeriod"/>
            </a:pPr>
            <a:r>
              <a:rPr lang="en-US" dirty="0">
                <a:latin typeface="Calibri" pitchFamily="34" charset="0"/>
                <a:cs typeface="Calibri" pitchFamily="34" charset="0"/>
              </a:rPr>
              <a:t>Most journals also prohibit references in abstracts, too. </a:t>
            </a:r>
          </a:p>
          <a:p>
            <a:endParaRPr lang="en-US" dirty="0">
              <a:latin typeface="Calibri" pitchFamily="34" charset="0"/>
              <a:cs typeface="Calibri" pitchFamily="34" charset="0"/>
            </a:endParaRP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265739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4</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p:txBody>
          <a:bodyPr/>
          <a:lstStyle/>
          <a:p>
            <a:r>
              <a:rPr lang="en-US" dirty="0">
                <a:latin typeface="Calibri" pitchFamily="34" charset="0"/>
                <a:cs typeface="Calibri" pitchFamily="34" charset="0"/>
              </a:rPr>
              <a:t>In today’s world of information overload, people make snap decisions about what to keep and what to discard in seconds. Make your first sentence </a:t>
            </a:r>
            <a:r>
              <a:rPr lang="en-US" b="1" i="1" dirty="0">
                <a:latin typeface="Calibri" pitchFamily="34" charset="0"/>
                <a:cs typeface="Calibri" pitchFamily="34" charset="0"/>
              </a:rPr>
              <a:t>count!</a:t>
            </a: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183813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78C19D6-2FD4-4AFF-B604-58D8CE378D10}" type="slidenum">
              <a:rPr lang="en-US">
                <a:solidFill>
                  <a:prstClr val="black"/>
                </a:solidFill>
              </a:rPr>
              <a:pPr/>
              <a:t>5</a:t>
            </a:fld>
            <a:endParaRPr lang="en-US">
              <a:solidFill>
                <a:prstClr val="black"/>
              </a:solidFill>
            </a:endParaRPr>
          </a:p>
        </p:txBody>
      </p:sp>
      <p:sp>
        <p:nvSpPr>
          <p:cNvPr id="544773" name="Rectangle 7"/>
          <p:cNvSpPr txBox="1">
            <a:spLocks noGrp="1" noChangeArrowheads="1"/>
          </p:cNvSpPr>
          <p:nvPr/>
        </p:nvSpPr>
        <p:spPr bwMode="auto">
          <a:xfrm>
            <a:off x="4171950" y="9112250"/>
            <a:ext cx="31305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38" tIns="47770" rIns="95538" bIns="47770" anchor="b"/>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DAEBE8A9-5CFA-4E8D-92FB-0474D5956F58}" type="slidenum">
              <a:rPr lang="en-US" sz="1300">
                <a:solidFill>
                  <a:prstClr val="black"/>
                </a:solidFill>
              </a:rPr>
              <a:pPr algn="r" eaLnBrk="0" fontAlgn="base" hangingPunct="0">
                <a:spcBef>
                  <a:spcPct val="0"/>
                </a:spcBef>
                <a:spcAft>
                  <a:spcPct val="0"/>
                </a:spcAft>
              </a:pPr>
              <a:t>5</a:t>
            </a:fld>
            <a:endParaRPr lang="en-US" sz="1300">
              <a:solidFill>
                <a:prstClr val="black"/>
              </a:solidFill>
            </a:endParaRPr>
          </a:p>
        </p:txBody>
      </p:sp>
      <p:sp>
        <p:nvSpPr>
          <p:cNvPr id="544774" name="Rectangle 2"/>
          <p:cNvSpPr>
            <a:spLocks noGrp="1" noRot="1" noChangeAspect="1" noChangeArrowheads="1" noTextEdit="1"/>
          </p:cNvSpPr>
          <p:nvPr>
            <p:ph type="sldImg"/>
          </p:nvPr>
        </p:nvSpPr>
        <p:spPr>
          <a:xfrm>
            <a:off x="1220788" y="712788"/>
            <a:ext cx="4860925" cy="3644900"/>
          </a:xfrm>
          <a:ln/>
        </p:spPr>
      </p:sp>
      <p:sp>
        <p:nvSpPr>
          <p:cNvPr id="544775" name="Rectangle 3"/>
          <p:cNvSpPr>
            <a:spLocks noGrp="1" noChangeArrowheads="1"/>
          </p:cNvSpPr>
          <p:nvPr>
            <p:ph type="body" idx="1"/>
          </p:nvPr>
        </p:nvSpPr>
        <p:spPr>
          <a:xfrm>
            <a:off x="1220788" y="4648200"/>
            <a:ext cx="4860926" cy="4343400"/>
          </a:xfrm>
        </p:spPr>
        <p:txBody>
          <a:bodyPr lIns="95538" tIns="47770" rIns="95538" bIns="47770"/>
          <a:lstStyle/>
          <a:p>
            <a:pPr>
              <a:spcBef>
                <a:spcPct val="100000"/>
              </a:spcBef>
            </a:pPr>
            <a:r>
              <a:rPr lang="en-US" dirty="0">
                <a:latin typeface="Calibri" pitchFamily="34" charset="0"/>
                <a:cs typeface="Calibri" pitchFamily="34" charset="0"/>
              </a:rPr>
              <a:t>The abstract should provide a snapshot of the </a:t>
            </a:r>
            <a:r>
              <a:rPr lang="en-US" u="sng" dirty="0">
                <a:latin typeface="Calibri" pitchFamily="34" charset="0"/>
                <a:cs typeface="Calibri" pitchFamily="34" charset="0"/>
              </a:rPr>
              <a:t>complete</a:t>
            </a:r>
            <a:r>
              <a:rPr lang="en-US" dirty="0">
                <a:latin typeface="Calibri" pitchFamily="34" charset="0"/>
                <a:cs typeface="Calibri" pitchFamily="34" charset="0"/>
              </a:rPr>
              <a:t> paper or talk, just as the small inset on the top right shows the complete image. Merely repeating the first paragraph of the background and introduction section is </a:t>
            </a:r>
            <a:r>
              <a:rPr lang="en-US" b="1" i="1" dirty="0">
                <a:latin typeface="Calibri" pitchFamily="34" charset="0"/>
                <a:cs typeface="Calibri" pitchFamily="34" charset="0"/>
              </a:rPr>
              <a:t>not</a:t>
            </a:r>
            <a:r>
              <a:rPr lang="en-US" dirty="0">
                <a:latin typeface="Calibri" pitchFamily="34" charset="0"/>
                <a:cs typeface="Calibri" pitchFamily="34" charset="0"/>
              </a:rPr>
              <a:t> adequate for an abstract.</a:t>
            </a:r>
          </a:p>
          <a:p>
            <a:pPr>
              <a:spcBef>
                <a:spcPct val="100000"/>
              </a:spcBef>
            </a:pPr>
            <a:r>
              <a:rPr lang="en-US" dirty="0">
                <a:latin typeface="Calibri" pitchFamily="34" charset="0"/>
                <a:cs typeface="Calibri" pitchFamily="34" charset="0"/>
              </a:rPr>
              <a:t>An abstract should “stand alone”—it should provide a reader with a complete view of the paper or talk to come. </a:t>
            </a:r>
          </a:p>
          <a:p>
            <a:pPr>
              <a:spcBef>
                <a:spcPct val="100000"/>
              </a:spcBef>
            </a:pPr>
            <a:r>
              <a:rPr lang="en-US" dirty="0">
                <a:latin typeface="Calibri" pitchFamily="34" charset="0"/>
                <a:cs typeface="Calibri" pitchFamily="34" charset="0"/>
              </a:rPr>
              <a:t>Write the abstract </a:t>
            </a:r>
            <a:r>
              <a:rPr lang="en-US" b="1" i="1" dirty="0">
                <a:latin typeface="Calibri" pitchFamily="34" charset="0"/>
                <a:cs typeface="Calibri" pitchFamily="34" charset="0"/>
              </a:rPr>
              <a:t>after </a:t>
            </a:r>
            <a:r>
              <a:rPr lang="en-US" dirty="0">
                <a:latin typeface="Calibri" pitchFamily="34" charset="0"/>
                <a:cs typeface="Calibri" pitchFamily="34" charset="0"/>
              </a:rPr>
              <a:t>you’ve finished writing the paper. Writing is an evolutionary process, and the focus or emphasis of a paper may change during the writing.  The abstract must reflect the </a:t>
            </a:r>
            <a:r>
              <a:rPr lang="en-US" u="sng" dirty="0">
                <a:latin typeface="Calibri" pitchFamily="34" charset="0"/>
                <a:cs typeface="Calibri" pitchFamily="34" charset="0"/>
              </a:rPr>
              <a:t>finished</a:t>
            </a:r>
            <a:r>
              <a:rPr lang="en-US" dirty="0">
                <a:latin typeface="Calibri" pitchFamily="34" charset="0"/>
                <a:cs typeface="Calibri" pitchFamily="34" charset="0"/>
              </a:rPr>
              <a:t> paper.</a:t>
            </a:r>
          </a:p>
          <a:p>
            <a:pPr>
              <a:spcBef>
                <a:spcPct val="100000"/>
              </a:spcBef>
            </a:pPr>
            <a:endParaRPr lang="en-US" dirty="0">
              <a:latin typeface="Calibri" pitchFamily="34" charset="0"/>
              <a:cs typeface="Calibri" pitchFamily="34" charset="0"/>
            </a:endParaRPr>
          </a:p>
        </p:txBody>
      </p:sp>
      <p:sp>
        <p:nvSpPr>
          <p:cNvPr id="9"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10"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2"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180468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6</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p:txBody>
          <a:bodyPr/>
          <a:lstStyle/>
          <a:p>
            <a:endParaRPr lang="en-US" dirty="0">
              <a:latin typeface="Calibri" pitchFamily="34" charset="0"/>
              <a:cs typeface="Calibri" pitchFamily="34" charset="0"/>
            </a:endParaRP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418015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46C07-094F-4265-8CF3-C91D8EA45268}" type="slidenum">
              <a:rPr lang="en-US">
                <a:solidFill>
                  <a:prstClr val="black"/>
                </a:solidFill>
              </a:rPr>
              <a:pPr/>
              <a:t>7</a:t>
            </a:fld>
            <a:endParaRPr lang="en-US">
              <a:solidFill>
                <a:prstClr val="black"/>
              </a:solidFill>
            </a:endParaRPr>
          </a:p>
        </p:txBody>
      </p:sp>
      <p:sp>
        <p:nvSpPr>
          <p:cNvPr id="528386" name="Rectangle 2"/>
          <p:cNvSpPr>
            <a:spLocks noGrp="1" noRot="1" noChangeAspect="1" noChangeArrowheads="1" noTextEdit="1"/>
          </p:cNvSpPr>
          <p:nvPr>
            <p:ph type="sldImg"/>
          </p:nvPr>
        </p:nvSpPr>
        <p:spPr>
          <a:xfrm>
            <a:off x="1217613" y="685800"/>
            <a:ext cx="4860925" cy="3644900"/>
          </a:xfrm>
          <a:ln/>
        </p:spPr>
      </p:sp>
      <p:sp>
        <p:nvSpPr>
          <p:cNvPr id="528387" name="Rectangle 3"/>
          <p:cNvSpPr>
            <a:spLocks noGrp="1" noChangeArrowheads="1"/>
          </p:cNvSpPr>
          <p:nvPr>
            <p:ph type="body" idx="1"/>
          </p:nvPr>
        </p:nvSpPr>
        <p:spPr/>
        <p:txBody>
          <a:bodyPr/>
          <a:lstStyle/>
          <a:p>
            <a:endParaRPr lang="en-US" dirty="0">
              <a:latin typeface="Calibri" pitchFamily="34" charset="0"/>
              <a:cs typeface="Calibri" pitchFamily="34" charset="0"/>
            </a:endParaRPr>
          </a:p>
        </p:txBody>
      </p:sp>
      <p:sp>
        <p:nvSpPr>
          <p:cNvPr id="8"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9"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204975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A451893-1A79-44EF-92DF-89B2C6358D9B}" type="slidenum">
              <a:rPr lang="en-US">
                <a:solidFill>
                  <a:prstClr val="black"/>
                </a:solidFill>
              </a:rPr>
              <a:pPr/>
              <a:t>8</a:t>
            </a:fld>
            <a:endParaRPr lang="en-US">
              <a:solidFill>
                <a:prstClr val="black"/>
              </a:solidFill>
            </a:endParaRPr>
          </a:p>
        </p:txBody>
      </p:sp>
      <p:sp>
        <p:nvSpPr>
          <p:cNvPr id="546821" name="Rectangle 7"/>
          <p:cNvSpPr txBox="1">
            <a:spLocks noGrp="1" noChangeArrowheads="1"/>
          </p:cNvSpPr>
          <p:nvPr/>
        </p:nvSpPr>
        <p:spPr bwMode="auto">
          <a:xfrm>
            <a:off x="4171950" y="9112250"/>
            <a:ext cx="31305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38" tIns="47770" rIns="95538" bIns="47770" anchor="b"/>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30A1DA38-04B8-46DA-82CC-4082E89A571B}" type="slidenum">
              <a:rPr lang="en-US" sz="1300">
                <a:solidFill>
                  <a:prstClr val="black"/>
                </a:solidFill>
              </a:rPr>
              <a:pPr algn="r" eaLnBrk="0" fontAlgn="base" hangingPunct="0">
                <a:spcBef>
                  <a:spcPct val="0"/>
                </a:spcBef>
                <a:spcAft>
                  <a:spcPct val="0"/>
                </a:spcAft>
              </a:pPr>
              <a:t>8</a:t>
            </a:fld>
            <a:endParaRPr lang="en-US" sz="1300">
              <a:solidFill>
                <a:prstClr val="black"/>
              </a:solidFill>
            </a:endParaRPr>
          </a:p>
        </p:txBody>
      </p:sp>
      <p:sp>
        <p:nvSpPr>
          <p:cNvPr id="546822" name="Rectangle 2"/>
          <p:cNvSpPr>
            <a:spLocks noGrp="1" noRot="1" noChangeAspect="1" noChangeArrowheads="1" noTextEdit="1"/>
          </p:cNvSpPr>
          <p:nvPr>
            <p:ph type="sldImg"/>
          </p:nvPr>
        </p:nvSpPr>
        <p:spPr>
          <a:xfrm>
            <a:off x="1220788" y="712788"/>
            <a:ext cx="4860925" cy="3644900"/>
          </a:xfrm>
          <a:ln/>
        </p:spPr>
      </p:sp>
      <p:sp>
        <p:nvSpPr>
          <p:cNvPr id="546823" name="Rectangle 3"/>
          <p:cNvSpPr>
            <a:spLocks noGrp="1" noChangeArrowheads="1"/>
          </p:cNvSpPr>
          <p:nvPr>
            <p:ph type="body" idx="1"/>
          </p:nvPr>
        </p:nvSpPr>
        <p:spPr>
          <a:xfrm>
            <a:off x="609601" y="4419600"/>
            <a:ext cx="6324600" cy="4572000"/>
          </a:xfrm>
        </p:spPr>
        <p:txBody>
          <a:bodyPr lIns="95538" tIns="47770" rIns="95538" bIns="47770"/>
          <a:lstStyle/>
          <a:p>
            <a:pPr>
              <a:spcBef>
                <a:spcPct val="0"/>
              </a:spcBef>
            </a:pPr>
            <a:endParaRPr lang="en-US" dirty="0">
              <a:latin typeface="Calibri" pitchFamily="34" charset="0"/>
              <a:cs typeface="Calibri" pitchFamily="34" charset="0"/>
            </a:endParaRPr>
          </a:p>
        </p:txBody>
      </p:sp>
      <p:sp>
        <p:nvSpPr>
          <p:cNvPr id="9"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10"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1557935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0FE46B9-6EB0-4570-A420-5F1188CA2210}" type="slidenum">
              <a:rPr lang="en-US">
                <a:solidFill>
                  <a:prstClr val="black"/>
                </a:solidFill>
              </a:rPr>
              <a:pPr/>
              <a:t>9</a:t>
            </a:fld>
            <a:endParaRPr lang="en-US">
              <a:solidFill>
                <a:prstClr val="black"/>
              </a:solidFill>
            </a:endParaRPr>
          </a:p>
        </p:txBody>
      </p:sp>
      <p:sp>
        <p:nvSpPr>
          <p:cNvPr id="548870" name="Rectangle 2"/>
          <p:cNvSpPr>
            <a:spLocks noGrp="1" noRot="1" noChangeAspect="1" noChangeArrowheads="1" noTextEdit="1"/>
          </p:cNvSpPr>
          <p:nvPr>
            <p:ph type="sldImg"/>
          </p:nvPr>
        </p:nvSpPr>
        <p:spPr>
          <a:xfrm>
            <a:off x="1220788" y="712788"/>
            <a:ext cx="4860925" cy="3644900"/>
          </a:xfrm>
          <a:ln/>
        </p:spPr>
      </p:sp>
      <p:sp>
        <p:nvSpPr>
          <p:cNvPr id="548871" name="Rectangle 3"/>
          <p:cNvSpPr>
            <a:spLocks noGrp="1" noChangeArrowheads="1"/>
          </p:cNvSpPr>
          <p:nvPr>
            <p:ph type="body" idx="1"/>
          </p:nvPr>
        </p:nvSpPr>
        <p:spPr>
          <a:xfrm>
            <a:off x="1220788" y="4572000"/>
            <a:ext cx="5238628" cy="4419600"/>
          </a:xfrm>
        </p:spPr>
        <p:txBody>
          <a:bodyPr lIns="95538" tIns="47770" rIns="95538" bIns="47770"/>
          <a:lstStyle/>
          <a:p>
            <a:pPr>
              <a:spcBef>
                <a:spcPct val="40000"/>
              </a:spcBef>
            </a:pPr>
            <a:r>
              <a:rPr lang="en-US" b="1" dirty="0">
                <a:latin typeface="Calibri" pitchFamily="34" charset="0"/>
                <a:cs typeface="Calibri" pitchFamily="34" charset="0"/>
              </a:rPr>
              <a:t>Celia’s foolproof abstract recipe:</a:t>
            </a:r>
          </a:p>
          <a:p>
            <a:pPr>
              <a:spcBef>
                <a:spcPct val="0"/>
              </a:spcBef>
            </a:pPr>
            <a:r>
              <a:rPr lang="en-US" dirty="0">
                <a:latin typeface="Calibri" pitchFamily="34" charset="0"/>
                <a:cs typeface="Calibri" pitchFamily="34" charset="0"/>
              </a:rPr>
              <a:t>Answer the following questions, in this order, in one or two sentences each:</a:t>
            </a:r>
          </a:p>
          <a:p>
            <a:pPr lvl="1">
              <a:spcBef>
                <a:spcPct val="0"/>
              </a:spcBef>
              <a:buFont typeface="Wingdings 2" pitchFamily="18" charset="2"/>
              <a:buNone/>
            </a:pPr>
            <a:r>
              <a:rPr lang="en-US" dirty="0">
                <a:latin typeface="Calibri" pitchFamily="34" charset="0"/>
                <a:cs typeface="Calibri" pitchFamily="34" charset="0"/>
              </a:rPr>
              <a:t>What problem did you study and why is it important? </a:t>
            </a:r>
          </a:p>
          <a:p>
            <a:pPr lvl="1">
              <a:spcBef>
                <a:spcPct val="0"/>
              </a:spcBef>
              <a:buFont typeface="Wingdings 2" pitchFamily="18" charset="2"/>
              <a:buNone/>
            </a:pPr>
            <a:r>
              <a:rPr lang="en-US" dirty="0">
                <a:latin typeface="Calibri" pitchFamily="34" charset="0"/>
                <a:cs typeface="Calibri" pitchFamily="34" charset="0"/>
              </a:rPr>
              <a:t>What methods did you use?  </a:t>
            </a:r>
          </a:p>
          <a:p>
            <a:pPr lvl="1">
              <a:spcBef>
                <a:spcPct val="0"/>
              </a:spcBef>
              <a:buFont typeface="Wingdings 2" pitchFamily="18" charset="2"/>
              <a:buNone/>
            </a:pPr>
            <a:r>
              <a:rPr lang="en-US" dirty="0">
                <a:latin typeface="Calibri" pitchFamily="34" charset="0"/>
                <a:cs typeface="Calibri" pitchFamily="34" charset="0"/>
              </a:rPr>
              <a:t>What were your principal results? </a:t>
            </a:r>
          </a:p>
          <a:p>
            <a:pPr lvl="1">
              <a:spcBef>
                <a:spcPct val="0"/>
              </a:spcBef>
              <a:buFont typeface="Wingdings 2" pitchFamily="18" charset="2"/>
              <a:buNone/>
            </a:pPr>
            <a:r>
              <a:rPr lang="en-US" dirty="0">
                <a:latin typeface="Calibri" pitchFamily="34" charset="0"/>
                <a:cs typeface="Calibri" pitchFamily="34" charset="0"/>
              </a:rPr>
              <a:t>What did you learn? What have you contributed?</a:t>
            </a:r>
          </a:p>
          <a:p>
            <a:pPr lvl="1">
              <a:spcBef>
                <a:spcPct val="0"/>
              </a:spcBef>
              <a:buFont typeface="Wingdings 2" pitchFamily="18" charset="2"/>
              <a:buNone/>
            </a:pPr>
            <a:endParaRPr lang="en-US" dirty="0">
              <a:latin typeface="Calibri" pitchFamily="34" charset="0"/>
              <a:cs typeface="Calibri" pitchFamily="34" charset="0"/>
            </a:endParaRPr>
          </a:p>
          <a:p>
            <a:pPr>
              <a:spcBef>
                <a:spcPct val="0"/>
              </a:spcBef>
            </a:pPr>
            <a:r>
              <a:rPr lang="en-US" dirty="0">
                <a:latin typeface="Calibri" pitchFamily="34" charset="0"/>
                <a:cs typeface="Calibri" pitchFamily="34" charset="0"/>
              </a:rPr>
              <a:t>Make your sentences as </a:t>
            </a:r>
            <a:r>
              <a:rPr lang="en-US" u="sng" dirty="0">
                <a:latin typeface="Calibri" pitchFamily="34" charset="0"/>
                <a:cs typeface="Calibri" pitchFamily="34" charset="0"/>
              </a:rPr>
              <a:t>specific</a:t>
            </a:r>
            <a:r>
              <a:rPr lang="en-US" dirty="0">
                <a:latin typeface="Calibri" pitchFamily="34" charset="0"/>
                <a:cs typeface="Calibri" pitchFamily="34" charset="0"/>
              </a:rPr>
              <a:t> and as </a:t>
            </a:r>
            <a:r>
              <a:rPr lang="en-US" u="sng" dirty="0">
                <a:latin typeface="Calibri" pitchFamily="34" charset="0"/>
                <a:cs typeface="Calibri" pitchFamily="34" charset="0"/>
              </a:rPr>
              <a:t>quantitative</a:t>
            </a:r>
            <a:r>
              <a:rPr lang="en-US" dirty="0">
                <a:latin typeface="Calibri" pitchFamily="34" charset="0"/>
                <a:cs typeface="Calibri" pitchFamily="34" charset="0"/>
              </a:rPr>
              <a:t> as possible.</a:t>
            </a:r>
          </a:p>
          <a:p>
            <a:pPr>
              <a:spcBef>
                <a:spcPct val="0"/>
              </a:spcBef>
            </a:pPr>
            <a:endParaRPr lang="en-US" dirty="0">
              <a:latin typeface="Calibri" pitchFamily="34" charset="0"/>
              <a:cs typeface="Calibri" pitchFamily="34" charset="0"/>
            </a:endParaRPr>
          </a:p>
          <a:p>
            <a:pPr>
              <a:spcBef>
                <a:spcPct val="0"/>
              </a:spcBef>
            </a:pPr>
            <a:r>
              <a:rPr lang="en-US" dirty="0">
                <a:latin typeface="Calibri" pitchFamily="34" charset="0"/>
                <a:cs typeface="Calibri" pitchFamily="34" charset="0"/>
              </a:rPr>
              <a:t>Control the length of the abstract by the length of the answers to the four questions.  </a:t>
            </a:r>
          </a:p>
          <a:p>
            <a:pPr>
              <a:spcBef>
                <a:spcPct val="0"/>
              </a:spcBef>
            </a:pPr>
            <a:r>
              <a:rPr lang="en-US" dirty="0">
                <a:latin typeface="Calibri" pitchFamily="34" charset="0"/>
                <a:cs typeface="Calibri" pitchFamily="34" charset="0"/>
              </a:rPr>
              <a:t>           Short abstract?—one-sentence answers</a:t>
            </a:r>
          </a:p>
          <a:p>
            <a:pPr>
              <a:spcBef>
                <a:spcPct val="0"/>
              </a:spcBef>
            </a:pPr>
            <a:r>
              <a:rPr lang="en-US" dirty="0">
                <a:latin typeface="Calibri" pitchFamily="34" charset="0"/>
                <a:cs typeface="Calibri" pitchFamily="34" charset="0"/>
              </a:rPr>
              <a:t>           Longer abstract?—several-sentence answers</a:t>
            </a:r>
          </a:p>
          <a:p>
            <a:pPr>
              <a:spcBef>
                <a:spcPct val="0"/>
              </a:spcBef>
            </a:pPr>
            <a:r>
              <a:rPr lang="en-US" dirty="0">
                <a:latin typeface="Calibri" pitchFamily="34" charset="0"/>
                <a:cs typeface="Calibri" pitchFamily="34" charset="0"/>
              </a:rPr>
              <a:t>          One-page abstract?—one-paragraph answers</a:t>
            </a:r>
          </a:p>
          <a:p>
            <a:pPr>
              <a:spcBef>
                <a:spcPct val="100000"/>
              </a:spcBef>
            </a:pPr>
            <a:r>
              <a:rPr lang="en-US" dirty="0">
                <a:latin typeface="Calibri" pitchFamily="34" charset="0"/>
                <a:cs typeface="Calibri" pitchFamily="34" charset="0"/>
              </a:rPr>
              <a:t>Stick to this 4-ingredient recipe—Don’t omit ingredients to shorten an abstract or add superfluous ingredients to lengthen one.</a:t>
            </a:r>
          </a:p>
          <a:p>
            <a:pPr>
              <a:spcBef>
                <a:spcPct val="100000"/>
              </a:spcBef>
            </a:pPr>
            <a:r>
              <a:rPr lang="en-US" dirty="0">
                <a:latin typeface="Calibri" pitchFamily="34" charset="0"/>
                <a:cs typeface="Calibri" pitchFamily="34" charset="0"/>
              </a:rPr>
              <a:t>Don’t expect to whip up a good abstract** at the last minute.  Write it, put it aside for a day or two, and look at it again with fresh eyes.</a:t>
            </a:r>
          </a:p>
          <a:p>
            <a:pPr>
              <a:spcBef>
                <a:spcPct val="100000"/>
              </a:spcBef>
            </a:pPr>
            <a:r>
              <a:rPr lang="en-US" dirty="0">
                <a:latin typeface="Calibri" pitchFamily="34" charset="0"/>
                <a:cs typeface="Calibri" pitchFamily="34" charset="0"/>
              </a:rPr>
              <a:t>**or anything else</a:t>
            </a:r>
          </a:p>
        </p:txBody>
      </p:sp>
      <p:sp>
        <p:nvSpPr>
          <p:cNvPr id="9" name="Rectangle 2"/>
          <p:cNvSpPr>
            <a:spLocks noGrp="1" noChangeArrowheads="1"/>
          </p:cNvSpPr>
          <p:nvPr>
            <p:ph type="hdr" sz="quarter"/>
          </p:nvPr>
        </p:nvSpPr>
        <p:spPr>
          <a:xfrm>
            <a:off x="1" y="2"/>
            <a:ext cx="3209925" cy="477838"/>
          </a:xfrm>
          <a:ln/>
        </p:spPr>
        <p:txBody>
          <a:bodyPr/>
          <a:lstStyle/>
          <a:p>
            <a:r>
              <a:rPr lang="en-US" dirty="0">
                <a:solidFill>
                  <a:prstClr val="black"/>
                </a:solidFill>
                <a:latin typeface="Calibri"/>
              </a:rPr>
              <a:t>Effective Abstracts, Celia M. Elliott</a:t>
            </a:r>
          </a:p>
        </p:txBody>
      </p:sp>
      <p:sp>
        <p:nvSpPr>
          <p:cNvPr id="10" name="Rectangle 3"/>
          <p:cNvSpPr>
            <a:spLocks noGrp="1" noChangeArrowheads="1"/>
          </p:cNvSpPr>
          <p:nvPr>
            <p:ph type="dt" idx="1"/>
          </p:nvPr>
        </p:nvSpPr>
        <p:spPr>
          <a:xfrm>
            <a:off x="4173539" y="2"/>
            <a:ext cx="3128963" cy="477838"/>
          </a:xfrm>
          <a:ln/>
        </p:spPr>
        <p:txBody>
          <a:bodyPr/>
          <a:lstStyle/>
          <a:p>
            <a:fld id="{747BEA19-B685-4C95-A06C-D2B15BD18A94}" type="datetime1">
              <a:rPr lang="en-US">
                <a:solidFill>
                  <a:prstClr val="black"/>
                </a:solidFill>
                <a:latin typeface="Calibri"/>
              </a:rPr>
              <a:pPr/>
              <a:t>1/26/2025</a:t>
            </a:fld>
            <a:endParaRPr lang="en-US" dirty="0">
              <a:solidFill>
                <a:prstClr val="black"/>
              </a:solidFill>
              <a:latin typeface="Calibri"/>
            </a:endParaRPr>
          </a:p>
        </p:txBody>
      </p:sp>
      <p:sp>
        <p:nvSpPr>
          <p:cNvPr id="11" name="Rectangle 6"/>
          <p:cNvSpPr>
            <a:spLocks noGrp="1" noChangeArrowheads="1"/>
          </p:cNvSpPr>
          <p:nvPr>
            <p:ph type="ftr" sz="quarter" idx="4"/>
          </p:nvPr>
        </p:nvSpPr>
        <p:spPr>
          <a:xfrm>
            <a:off x="0" y="9119474"/>
            <a:ext cx="4575058" cy="480060"/>
          </a:xfrm>
          <a:ln/>
        </p:spPr>
        <p:txBody>
          <a:bodyPr/>
          <a:lstStyle/>
          <a:p>
            <a:r>
              <a:rPr lang="en-US" sz="1000" dirty="0">
                <a:solidFill>
                  <a:prstClr val="black"/>
                </a:solidFill>
                <a:latin typeface="Calibri"/>
              </a:rPr>
              <a:t>© 2025 The Board of Trustees of the University of Illinois</a:t>
            </a:r>
            <a:br>
              <a:rPr lang="en-US" sz="1000" dirty="0">
                <a:solidFill>
                  <a:prstClr val="black"/>
                </a:solidFill>
                <a:latin typeface="Calibri"/>
              </a:rPr>
            </a:br>
            <a:r>
              <a:rPr lang="en-US" sz="1000" dirty="0">
                <a:solidFill>
                  <a:prstClr val="black"/>
                </a:solidFill>
                <a:latin typeface="Calibri"/>
              </a:rPr>
              <a:t>All rights reserved. </a:t>
            </a:r>
          </a:p>
        </p:txBody>
      </p:sp>
    </p:spTree>
    <p:extLst>
      <p:ext uri="{BB962C8B-B14F-4D97-AF65-F5344CB8AC3E}">
        <p14:creationId xmlns:p14="http://schemas.microsoft.com/office/powerpoint/2010/main" val="3369307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CONFIDENTIAL</a:t>
            </a:r>
          </a:p>
        </p:txBody>
      </p:sp>
      <p:sp>
        <p:nvSpPr>
          <p:cNvPr id="6" name="Slide Number Placeholder 5"/>
          <p:cNvSpPr>
            <a:spLocks noGrp="1"/>
          </p:cNvSpPr>
          <p:nvPr>
            <p:ph type="sldNum"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37401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CONFIDENTIAL</a:t>
            </a:r>
          </a:p>
        </p:txBody>
      </p:sp>
      <p:sp>
        <p:nvSpPr>
          <p:cNvPr id="6" name="Slide Number Placeholder 5"/>
          <p:cNvSpPr>
            <a:spLocks noGrp="1"/>
          </p:cNvSpPr>
          <p:nvPr>
            <p:ph type="sldNum"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5140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CONFIDENTIAL</a:t>
            </a:r>
          </a:p>
        </p:txBody>
      </p:sp>
      <p:sp>
        <p:nvSpPr>
          <p:cNvPr id="6" name="Slide Number Placeholder 5"/>
          <p:cNvSpPr>
            <a:spLocks noGrp="1"/>
          </p:cNvSpPr>
          <p:nvPr>
            <p:ph type="sldNum"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9320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CONFIDENTIAL</a:t>
            </a:r>
          </a:p>
        </p:txBody>
      </p:sp>
      <p:sp>
        <p:nvSpPr>
          <p:cNvPr id="6" name="Slide Number Placeholder 5"/>
          <p:cNvSpPr>
            <a:spLocks noGrp="1"/>
          </p:cNvSpPr>
          <p:nvPr>
            <p:ph type="sldNum"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54597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CONFIDENTIAL</a:t>
            </a:r>
          </a:p>
        </p:txBody>
      </p:sp>
      <p:sp>
        <p:nvSpPr>
          <p:cNvPr id="6" name="Slide Number Placeholder 5"/>
          <p:cNvSpPr>
            <a:spLocks noGrp="1"/>
          </p:cNvSpPr>
          <p:nvPr>
            <p:ph type="sldNum"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49177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CONFIDENTIAL</a:t>
            </a:r>
          </a:p>
        </p:txBody>
      </p:sp>
      <p:sp>
        <p:nvSpPr>
          <p:cNvPr id="7" name="Slide Number Placeholder 6"/>
          <p:cNvSpPr>
            <a:spLocks noGrp="1"/>
          </p:cNvSpPr>
          <p:nvPr>
            <p:ph type="sldNum"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99329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CONFIDENTIAL</a:t>
            </a:r>
          </a:p>
        </p:txBody>
      </p:sp>
      <p:sp>
        <p:nvSpPr>
          <p:cNvPr id="9" name="Slide Number Placeholder 8"/>
          <p:cNvSpPr>
            <a:spLocks noGrp="1"/>
          </p:cNvSpPr>
          <p:nvPr>
            <p:ph type="sldNum"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3984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CONFIDENTIAL</a:t>
            </a:r>
          </a:p>
        </p:txBody>
      </p:sp>
      <p:sp>
        <p:nvSpPr>
          <p:cNvPr id="5" name="Slide Number Placeholder 4"/>
          <p:cNvSpPr>
            <a:spLocks noGrp="1"/>
          </p:cNvSpPr>
          <p:nvPr>
            <p:ph type="sldNum"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14702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CONFIDENTIAL</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24773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CONFIDENTIAL</a:t>
            </a:r>
          </a:p>
        </p:txBody>
      </p:sp>
      <p:sp>
        <p:nvSpPr>
          <p:cNvPr id="7" name="Slide Number Placeholder 6"/>
          <p:cNvSpPr>
            <a:spLocks noGrp="1"/>
          </p:cNvSpPr>
          <p:nvPr>
            <p:ph type="sldNum"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07218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CONFIDENTIAL</a:t>
            </a:r>
          </a:p>
        </p:txBody>
      </p:sp>
      <p:sp>
        <p:nvSpPr>
          <p:cNvPr id="7" name="Slide Number Placeholder 6"/>
          <p:cNvSpPr>
            <a:spLocks noGrp="1"/>
          </p:cNvSpPr>
          <p:nvPr>
            <p:ph type="sldNum"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80422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latin typeface="Times New Roman" pitchFamily="18" charset="0"/>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r>
              <a:rPr lang="en-US">
                <a:solidFill>
                  <a:srgbClr val="000000"/>
                </a:solidFill>
                <a:latin typeface="Times New Roman" pitchFamily="18" charset="0"/>
              </a:rPr>
              <a:t>CONFIDENTIAL</a:t>
            </a:r>
          </a:p>
        </p:txBody>
      </p:sp>
      <p:sp>
        <p:nvSpPr>
          <p:cNvPr id="3078" name="Rectangle 6"/>
          <p:cNvSpPr>
            <a:spLocks noGrp="1" noChangeArrowheads="1"/>
          </p:cNvSpPr>
          <p:nvPr>
            <p:ph type="sldNum" sz="quarter" idx="4"/>
          </p:nvPr>
        </p:nvSpPr>
        <p:spPr bwMode="auto">
          <a:xfrm>
            <a:off x="6705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endParaRPr lang="en-US">
              <a:solidFill>
                <a:srgbClr val="000000"/>
              </a:solidFill>
              <a:latin typeface="Times New Roman" pitchFamily="18" charset="0"/>
            </a:endParaRPr>
          </a:p>
        </p:txBody>
      </p:sp>
    </p:spTree>
    <p:extLst>
      <p:ext uri="{BB962C8B-B14F-4D97-AF65-F5344CB8AC3E}">
        <p14:creationId xmlns:p14="http://schemas.microsoft.com/office/powerpoint/2010/main" val="180150609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90000"/>
        </a:lnSpc>
        <a:spcBef>
          <a:spcPct val="20000"/>
        </a:spcBef>
        <a:spcAft>
          <a:spcPct val="0"/>
        </a:spcAft>
        <a:buClr>
          <a:srgbClr val="CC3300"/>
        </a:buClr>
        <a:buSzPct val="85000"/>
        <a:buFont typeface="Symbol" pitchFamily="18" charset="2"/>
        <a:defRPr sz="3200" b="1">
          <a:solidFill>
            <a:srgbClr val="000066"/>
          </a:solidFill>
          <a:latin typeface="+mn-lt"/>
          <a:ea typeface="+mn-ea"/>
          <a:cs typeface="+mn-cs"/>
        </a:defRPr>
      </a:lvl1pPr>
      <a:lvl2pPr marL="742950" indent="-285750" algn="l" rtl="0" eaLnBrk="0" fontAlgn="base" hangingPunct="0">
        <a:lnSpc>
          <a:spcPct val="90000"/>
        </a:lnSpc>
        <a:spcBef>
          <a:spcPct val="0"/>
        </a:spcBef>
        <a:spcAft>
          <a:spcPct val="0"/>
        </a:spcAft>
        <a:buClr>
          <a:srgbClr val="CC3300"/>
        </a:buClr>
        <a:buSzPct val="55000"/>
        <a:buFont typeface="ZapfDingbats" pitchFamily="82" charset="2"/>
        <a:defRPr sz="2800" b="1">
          <a:solidFill>
            <a:srgbClr val="000066"/>
          </a:solidFill>
          <a:latin typeface="+mn-lt"/>
        </a:defRPr>
      </a:lvl2pPr>
      <a:lvl3pPr marL="1143000" indent="-228600" algn="l" rtl="0" eaLnBrk="0" fontAlgn="base" hangingPunct="0">
        <a:lnSpc>
          <a:spcPct val="85000"/>
        </a:lnSpc>
        <a:spcBef>
          <a:spcPct val="0"/>
        </a:spcBef>
        <a:spcAft>
          <a:spcPct val="0"/>
        </a:spcAft>
        <a:buClr>
          <a:srgbClr val="FF3300"/>
        </a:buClr>
        <a:defRPr sz="2400" b="1">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Times New Roman" pitchFamily="18" charset="0"/>
        </a:defRPr>
      </a:lvl4pPr>
      <a:lvl5pPr marL="2057400" indent="-228600" algn="l" rtl="0" eaLnBrk="0" fontAlgn="base" hangingPunct="0">
        <a:spcBef>
          <a:spcPct val="20000"/>
        </a:spcBef>
        <a:spcAft>
          <a:spcPct val="0"/>
        </a:spcAft>
        <a:buChar char="»"/>
        <a:defRPr sz="2000">
          <a:solidFill>
            <a:srgbClr val="000066"/>
          </a:solidFill>
          <a:latin typeface="Times New Roman" pitchFamily="18" charset="0"/>
        </a:defRPr>
      </a:lvl5pPr>
      <a:lvl6pPr marL="2514600" indent="-228600" algn="l" rtl="0" eaLnBrk="0" fontAlgn="base" hangingPunct="0">
        <a:spcBef>
          <a:spcPct val="20000"/>
        </a:spcBef>
        <a:spcAft>
          <a:spcPct val="0"/>
        </a:spcAft>
        <a:buChar char="»"/>
        <a:defRPr sz="2000">
          <a:solidFill>
            <a:srgbClr val="000066"/>
          </a:solidFill>
          <a:latin typeface="Times New Roman" pitchFamily="18" charset="0"/>
        </a:defRPr>
      </a:lvl6pPr>
      <a:lvl7pPr marL="2971800" indent="-228600" algn="l" rtl="0" eaLnBrk="0" fontAlgn="base" hangingPunct="0">
        <a:spcBef>
          <a:spcPct val="20000"/>
        </a:spcBef>
        <a:spcAft>
          <a:spcPct val="0"/>
        </a:spcAft>
        <a:buChar char="»"/>
        <a:defRPr sz="2000">
          <a:solidFill>
            <a:srgbClr val="000066"/>
          </a:solidFill>
          <a:latin typeface="Times New Roman" pitchFamily="18" charset="0"/>
        </a:defRPr>
      </a:lvl7pPr>
      <a:lvl8pPr marL="3429000" indent="-228600" algn="l" rtl="0" eaLnBrk="0" fontAlgn="base" hangingPunct="0">
        <a:spcBef>
          <a:spcPct val="20000"/>
        </a:spcBef>
        <a:spcAft>
          <a:spcPct val="0"/>
        </a:spcAft>
        <a:buChar char="»"/>
        <a:defRPr sz="2000">
          <a:solidFill>
            <a:srgbClr val="000066"/>
          </a:solidFill>
          <a:latin typeface="Times New Roman" pitchFamily="18" charset="0"/>
        </a:defRPr>
      </a:lvl8pPr>
      <a:lvl9pPr marL="3886200" indent="-228600" algn="l" rtl="0" eaLnBrk="0" fontAlgn="base" hangingPunct="0">
        <a:spcBef>
          <a:spcPct val="20000"/>
        </a:spcBef>
        <a:spcAft>
          <a:spcPct val="0"/>
        </a:spcAft>
        <a:buChar char="»"/>
        <a:defRPr sz="2000">
          <a:solidFill>
            <a:srgbClr val="000066"/>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8.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72155" y="2090902"/>
            <a:ext cx="3825794" cy="2842938"/>
            <a:chOff x="9220200" y="3274365"/>
            <a:chExt cx="3825794" cy="284293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0" y="3374101"/>
              <a:ext cx="2916822" cy="2743202"/>
            </a:xfrm>
            <a:prstGeom prst="rect">
              <a:avLst/>
            </a:prstGeom>
          </p:spPr>
        </p:pic>
        <p:sp>
          <p:nvSpPr>
            <p:cNvPr id="11" name="TextBox 10"/>
            <p:cNvSpPr txBox="1"/>
            <p:nvPr/>
          </p:nvSpPr>
          <p:spPr>
            <a:xfrm>
              <a:off x="11445794" y="3274365"/>
              <a:ext cx="1600200" cy="461665"/>
            </a:xfrm>
            <a:prstGeom prst="rect">
              <a:avLst/>
            </a:prstGeom>
            <a:noFill/>
          </p:spPr>
          <p:txBody>
            <a:bodyPr wrap="square" rtlCol="0">
              <a:spAutoFit/>
            </a:bodyPr>
            <a:lstStyle/>
            <a:p>
              <a:pPr defTabSz="914400" eaLnBrk="0" fontAlgn="base" hangingPunct="0">
                <a:spcBef>
                  <a:spcPct val="0"/>
                </a:spcBef>
                <a:spcAft>
                  <a:spcPct val="0"/>
                </a:spcAft>
              </a:pPr>
              <a:r>
                <a:rPr lang="en-US" sz="2400" b="1" i="1" dirty="0">
                  <a:solidFill>
                    <a:srgbClr val="E84A27"/>
                  </a:solidFill>
                  <a:latin typeface="Calibri" pitchFamily="34" charset="0"/>
                  <a:cs typeface="Calibri" pitchFamily="34" charset="0"/>
                </a:rPr>
                <a:t>audience</a:t>
              </a:r>
            </a:p>
          </p:txBody>
        </p:sp>
        <p:sp>
          <p:nvSpPr>
            <p:cNvPr id="12" name="Right Arrow 11"/>
            <p:cNvSpPr/>
            <p:nvPr/>
          </p:nvSpPr>
          <p:spPr bwMode="auto">
            <a:xfrm rot="19072239" flipH="1">
              <a:off x="11094873" y="3609284"/>
              <a:ext cx="436563" cy="327744"/>
            </a:xfrm>
            <a:prstGeom prst="rightArrow">
              <a:avLst/>
            </a:prstGeom>
            <a:solidFill>
              <a:srgbClr val="E84A27"/>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C00000"/>
                </a:solidFill>
                <a:latin typeface="Times New Roman" pitchFamily="18" charset="0"/>
              </a:endParaRPr>
            </a:p>
          </p:txBody>
        </p:sp>
      </p:gr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9620" l="424" r="100000"/>
                    </a14:imgEffect>
                  </a14:imgLayer>
                </a14:imgProps>
              </a:ext>
              <a:ext uri="{28A0092B-C50C-407E-A947-70E740481C1C}">
                <a14:useLocalDpi xmlns:a14="http://schemas.microsoft.com/office/drawing/2010/main" val="0"/>
              </a:ext>
            </a:extLst>
          </a:blip>
          <a:stretch>
            <a:fillRect/>
          </a:stretch>
        </p:blipFill>
        <p:spPr>
          <a:xfrm>
            <a:off x="1168399" y="1593740"/>
            <a:ext cx="2997200" cy="3340100"/>
          </a:xfrm>
          <a:prstGeom prst="rect">
            <a:avLst/>
          </a:prstGeom>
        </p:spPr>
      </p:pic>
      <p:sp>
        <p:nvSpPr>
          <p:cNvPr id="506886" name="Rectangle 6"/>
          <p:cNvSpPr>
            <a:spLocks noChangeArrowheads="1"/>
          </p:cNvSpPr>
          <p:nvPr/>
        </p:nvSpPr>
        <p:spPr bwMode="auto">
          <a:xfrm>
            <a:off x="787356" y="3657600"/>
            <a:ext cx="7772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eaLnBrk="0" fontAlgn="base" hangingPunct="0">
              <a:lnSpc>
                <a:spcPct val="90000"/>
              </a:lnSpc>
              <a:spcBef>
                <a:spcPct val="20000"/>
              </a:spcBef>
              <a:spcAft>
                <a:spcPct val="0"/>
              </a:spcAft>
              <a:buClr>
                <a:srgbClr val="CC3300"/>
              </a:buClr>
              <a:buSzPct val="85000"/>
              <a:buFont typeface="Symbol" pitchFamily="18" charset="2"/>
              <a:buNone/>
            </a:pPr>
            <a:endParaRPr lang="en-US" sz="3200" b="1">
              <a:solidFill>
                <a:srgbClr val="000066"/>
              </a:solidFill>
            </a:endParaRPr>
          </a:p>
        </p:txBody>
      </p:sp>
      <p:sp>
        <p:nvSpPr>
          <p:cNvPr id="506887" name="Rectangle 7"/>
          <p:cNvSpPr>
            <a:spLocks noChangeArrowheads="1"/>
          </p:cNvSpPr>
          <p:nvPr/>
        </p:nvSpPr>
        <p:spPr bwMode="auto">
          <a:xfrm>
            <a:off x="806161" y="152400"/>
            <a:ext cx="7620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914400" eaLnBrk="0" fontAlgn="base" hangingPunct="0">
              <a:lnSpc>
                <a:spcPct val="90000"/>
              </a:lnSpc>
              <a:spcBef>
                <a:spcPct val="0"/>
              </a:spcBef>
              <a:spcAft>
                <a:spcPct val="0"/>
              </a:spcAft>
            </a:pPr>
            <a:r>
              <a:rPr lang="en-US" sz="4400" b="1" dirty="0">
                <a:solidFill>
                  <a:srgbClr val="000066"/>
                </a:solidFill>
                <a:effectLst>
                  <a:outerShdw blurRad="38100" dist="38100" dir="2700000" algn="tl">
                    <a:srgbClr val="C0C0C0"/>
                  </a:outerShdw>
                </a:effectLst>
                <a:latin typeface="Calibri" pitchFamily="34" charset="0"/>
                <a:cs typeface="Calibri" pitchFamily="34" charset="0"/>
              </a:rPr>
              <a:t>How to Write Abstracts </a:t>
            </a:r>
            <a:br>
              <a:rPr lang="en-US" sz="4400" b="1" dirty="0">
                <a:solidFill>
                  <a:srgbClr val="000066"/>
                </a:solidFill>
                <a:effectLst>
                  <a:outerShdw blurRad="38100" dist="38100" dir="2700000" algn="tl">
                    <a:srgbClr val="C0C0C0"/>
                  </a:outerShdw>
                </a:effectLst>
                <a:latin typeface="Calibri" pitchFamily="34" charset="0"/>
                <a:cs typeface="Calibri" pitchFamily="34" charset="0"/>
              </a:rPr>
            </a:br>
            <a:r>
              <a:rPr lang="en-US" sz="4400" b="1" dirty="0">
                <a:solidFill>
                  <a:srgbClr val="000066"/>
                </a:solidFill>
                <a:effectLst>
                  <a:outerShdw blurRad="38100" dist="38100" dir="2700000" algn="tl">
                    <a:srgbClr val="C0C0C0"/>
                  </a:outerShdw>
                </a:effectLst>
                <a:latin typeface="Calibri" pitchFamily="34" charset="0"/>
                <a:cs typeface="Calibri" pitchFamily="34" charset="0"/>
              </a:rPr>
              <a:t>that </a:t>
            </a:r>
            <a:r>
              <a:rPr lang="en-US" sz="4400" b="1">
                <a:solidFill>
                  <a:srgbClr val="000066"/>
                </a:solidFill>
                <a:effectLst>
                  <a:outerShdw blurRad="38100" dist="38100" dir="2700000" algn="tl">
                    <a:srgbClr val="C0C0C0"/>
                  </a:outerShdw>
                </a:effectLst>
                <a:latin typeface="Calibri" pitchFamily="34" charset="0"/>
                <a:cs typeface="Calibri" pitchFamily="34" charset="0"/>
              </a:rPr>
              <a:t>Capture Your </a:t>
            </a:r>
            <a:r>
              <a:rPr lang="en-US" sz="4400" b="1" dirty="0">
                <a:solidFill>
                  <a:srgbClr val="000066"/>
                </a:solidFill>
                <a:effectLst>
                  <a:outerShdw blurRad="38100" dist="38100" dir="2700000" algn="tl">
                    <a:srgbClr val="C0C0C0"/>
                  </a:outerShdw>
                </a:effectLst>
                <a:latin typeface="Calibri" pitchFamily="34" charset="0"/>
                <a:cs typeface="Calibri" pitchFamily="34" charset="0"/>
              </a:rPr>
              <a:t>Audience</a:t>
            </a:r>
          </a:p>
        </p:txBody>
      </p:sp>
      <p:sp>
        <p:nvSpPr>
          <p:cNvPr id="506888" name="Rectangle 8"/>
          <p:cNvSpPr>
            <a:spLocks noChangeArrowheads="1"/>
          </p:cNvSpPr>
          <p:nvPr/>
        </p:nvSpPr>
        <p:spPr bwMode="auto">
          <a:xfrm>
            <a:off x="1446645" y="4933839"/>
            <a:ext cx="6375400" cy="158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eaLnBrk="0" fontAlgn="base" hangingPunct="0">
              <a:lnSpc>
                <a:spcPct val="90000"/>
              </a:lnSpc>
              <a:spcBef>
                <a:spcPct val="0"/>
              </a:spcBef>
              <a:spcAft>
                <a:spcPct val="0"/>
              </a:spcAft>
              <a:buClr>
                <a:srgbClr val="CC3300"/>
              </a:buClr>
              <a:buSzPct val="85000"/>
              <a:buFont typeface="Symbol" pitchFamily="18" charset="2"/>
              <a:buNone/>
            </a:pPr>
            <a:r>
              <a:rPr lang="ru-RU" sz="2800" b="1" dirty="0">
                <a:solidFill>
                  <a:srgbClr val="000066"/>
                </a:solidFill>
                <a:latin typeface="Calibri" pitchFamily="34" charset="0"/>
                <a:cs typeface="Calibri" pitchFamily="34" charset="0"/>
              </a:rPr>
              <a:t>Celia M. Elliott</a:t>
            </a:r>
            <a:endParaRPr lang="en-US" sz="2800" b="1" dirty="0">
              <a:solidFill>
                <a:srgbClr val="000066"/>
              </a:solidFill>
              <a:latin typeface="Calibri" pitchFamily="34" charset="0"/>
              <a:cs typeface="Calibri" pitchFamily="34" charset="0"/>
            </a:endParaRPr>
          </a:p>
          <a:p>
            <a:pPr algn="ctr" defTabSz="914400" eaLnBrk="0" fontAlgn="base" hangingPunct="0">
              <a:lnSpc>
                <a:spcPct val="90000"/>
              </a:lnSpc>
              <a:spcBef>
                <a:spcPct val="0"/>
              </a:spcBef>
              <a:spcAft>
                <a:spcPct val="0"/>
              </a:spcAft>
              <a:buClr>
                <a:srgbClr val="CC3300"/>
              </a:buClr>
              <a:buSzPct val="85000"/>
              <a:buFont typeface="Symbol" pitchFamily="18" charset="2"/>
              <a:buNone/>
            </a:pPr>
            <a:r>
              <a:rPr lang="en-US" sz="2400" b="1" dirty="0">
                <a:solidFill>
                  <a:srgbClr val="000066"/>
                </a:solidFill>
                <a:latin typeface="Calibri" pitchFamily="34" charset="0"/>
                <a:cs typeface="Calibri" pitchFamily="34" charset="0"/>
              </a:rPr>
              <a:t>Department of Physics</a:t>
            </a:r>
            <a:endParaRPr lang="ru-RU" sz="2000" b="1" dirty="0">
              <a:solidFill>
                <a:srgbClr val="000066"/>
              </a:solidFill>
              <a:latin typeface="Calibri" pitchFamily="34" charset="0"/>
              <a:cs typeface="Calibri" pitchFamily="34" charset="0"/>
            </a:endParaRPr>
          </a:p>
          <a:p>
            <a:pPr algn="ctr" defTabSz="914400" eaLnBrk="0" fontAlgn="base" hangingPunct="0">
              <a:lnSpc>
                <a:spcPct val="90000"/>
              </a:lnSpc>
              <a:spcBef>
                <a:spcPct val="0"/>
              </a:spcBef>
              <a:spcAft>
                <a:spcPct val="0"/>
              </a:spcAft>
              <a:buClr>
                <a:srgbClr val="CC3300"/>
              </a:buClr>
              <a:buSzPct val="85000"/>
              <a:buFont typeface="Symbol" pitchFamily="18" charset="2"/>
              <a:buNone/>
            </a:pPr>
            <a:r>
              <a:rPr lang="ru-RU" sz="2400" b="1" i="1" dirty="0">
                <a:solidFill>
                  <a:srgbClr val="E84A27"/>
                </a:solidFill>
                <a:latin typeface="Calibri" pitchFamily="34" charset="0"/>
                <a:cs typeface="Calibri" pitchFamily="34" charset="0"/>
              </a:rPr>
              <a:t>University of Illinois</a:t>
            </a:r>
            <a:r>
              <a:rPr lang="en-US" sz="2400" b="1" i="1" dirty="0">
                <a:solidFill>
                  <a:srgbClr val="E84A27"/>
                </a:solidFill>
                <a:latin typeface="Calibri" pitchFamily="34" charset="0"/>
                <a:cs typeface="Calibri" pitchFamily="34" charset="0"/>
              </a:rPr>
              <a:t> at Urbana-Champaign</a:t>
            </a:r>
            <a:r>
              <a:rPr lang="ru-RU" sz="2400" b="1" i="1" dirty="0">
                <a:solidFill>
                  <a:srgbClr val="CC3300"/>
                </a:solidFill>
                <a:latin typeface="Calibri" pitchFamily="34" charset="0"/>
                <a:cs typeface="Calibri" pitchFamily="34" charset="0"/>
              </a:rPr>
              <a:t> </a:t>
            </a:r>
          </a:p>
          <a:p>
            <a:pPr algn="ctr" defTabSz="914400" eaLnBrk="0" fontAlgn="base" hangingPunct="0">
              <a:lnSpc>
                <a:spcPct val="90000"/>
              </a:lnSpc>
              <a:spcBef>
                <a:spcPct val="0"/>
              </a:spcBef>
              <a:spcAft>
                <a:spcPct val="0"/>
              </a:spcAft>
              <a:buClr>
                <a:srgbClr val="CC3300"/>
              </a:buClr>
              <a:buSzPct val="85000"/>
              <a:buFont typeface="Symbol" pitchFamily="18" charset="2"/>
              <a:buNone/>
            </a:pPr>
            <a:r>
              <a:rPr lang="ru-RU" sz="2000" b="1" i="1" dirty="0">
                <a:solidFill>
                  <a:srgbClr val="000066"/>
                </a:solidFill>
                <a:latin typeface="Calibri" pitchFamily="34" charset="0"/>
                <a:cs typeface="Calibri" pitchFamily="34" charset="0"/>
              </a:rPr>
              <a:t>cmelliot@</a:t>
            </a:r>
            <a:r>
              <a:rPr lang="en-US" sz="2000" b="1" i="1" dirty="0" err="1">
                <a:solidFill>
                  <a:srgbClr val="000066"/>
                </a:solidFill>
                <a:latin typeface="Calibri" pitchFamily="34" charset="0"/>
                <a:cs typeface="Calibri" pitchFamily="34" charset="0"/>
              </a:rPr>
              <a:t>illinois</a:t>
            </a:r>
            <a:r>
              <a:rPr lang="ru-RU" sz="2000" b="1" i="1" dirty="0">
                <a:solidFill>
                  <a:srgbClr val="000066"/>
                </a:solidFill>
                <a:latin typeface="Calibri" pitchFamily="34" charset="0"/>
                <a:cs typeface="Calibri" pitchFamily="34" charset="0"/>
              </a:rPr>
              <a:t>.edu</a:t>
            </a:r>
            <a:r>
              <a:rPr lang="ru-RU" sz="2000" b="1" dirty="0">
                <a:solidFill>
                  <a:srgbClr val="000066"/>
                </a:solidFill>
                <a:latin typeface="Calibri" pitchFamily="34" charset="0"/>
                <a:cs typeface="Calibri" pitchFamily="34" charset="0"/>
              </a:rPr>
              <a:t> </a:t>
            </a:r>
            <a:endParaRPr lang="en-US" sz="2800" b="1" dirty="0">
              <a:solidFill>
                <a:srgbClr val="000066"/>
              </a:solidFill>
              <a:latin typeface="Calibri" pitchFamily="34" charset="0"/>
              <a:cs typeface="Calibri" pitchFamily="34" charset="0"/>
            </a:endParaRPr>
          </a:p>
        </p:txBody>
      </p:sp>
      <p:sp>
        <p:nvSpPr>
          <p:cNvPr id="506890" name="Text Box 10"/>
          <p:cNvSpPr txBox="1">
            <a:spLocks noChangeArrowheads="1"/>
          </p:cNvSpPr>
          <p:nvPr/>
        </p:nvSpPr>
        <p:spPr bwMode="auto">
          <a:xfrm>
            <a:off x="12700" y="6468260"/>
            <a:ext cx="4283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ts val="500"/>
              </a:spcBef>
              <a:spcAft>
                <a:spcPts val="500"/>
              </a:spcAft>
            </a:pPr>
            <a:r>
              <a:rPr lang="en-US" sz="1000" dirty="0">
                <a:solidFill>
                  <a:srgbClr val="000000"/>
                </a:solidFill>
                <a:latin typeface="Calibri" pitchFamily="34" charset="0"/>
                <a:cs typeface="Calibri" pitchFamily="34" charset="0"/>
              </a:rPr>
              <a:t>© 2025 The Board of Trustees of the University of Illinois</a:t>
            </a:r>
            <a:br>
              <a:rPr lang="en-US" sz="1000" dirty="0">
                <a:solidFill>
                  <a:srgbClr val="000000"/>
                </a:solidFill>
                <a:latin typeface="Calibri" pitchFamily="34" charset="0"/>
                <a:cs typeface="Calibri" pitchFamily="34" charset="0"/>
              </a:rPr>
            </a:br>
            <a:r>
              <a:rPr lang="en-US" sz="1000" dirty="0">
                <a:solidFill>
                  <a:srgbClr val="000000"/>
                </a:solidFill>
                <a:latin typeface="Calibri" pitchFamily="34" charset="0"/>
                <a:cs typeface="Calibri" pitchFamily="34" charset="0"/>
              </a:rPr>
              <a:t>All rights reserved.</a:t>
            </a:r>
            <a:endParaRPr lang="en-US" sz="2400" dirty="0">
              <a:solidFill>
                <a:srgbClr val="000000"/>
              </a:solidFill>
              <a:latin typeface="Calibri" pitchFamily="34" charset="0"/>
              <a:cs typeface="Calibri" pitchFamily="34" charset="0"/>
            </a:endParaRPr>
          </a:p>
        </p:txBody>
      </p:sp>
      <p:sp>
        <p:nvSpPr>
          <p:cNvPr id="3" name="TextBox 2"/>
          <p:cNvSpPr txBox="1"/>
          <p:nvPr/>
        </p:nvSpPr>
        <p:spPr>
          <a:xfrm>
            <a:off x="1979290" y="2019167"/>
            <a:ext cx="1600200" cy="461665"/>
          </a:xfrm>
          <a:prstGeom prst="rect">
            <a:avLst/>
          </a:prstGeom>
          <a:noFill/>
        </p:spPr>
        <p:txBody>
          <a:bodyPr wrap="square" rtlCol="0">
            <a:spAutoFit/>
          </a:bodyPr>
          <a:lstStyle/>
          <a:p>
            <a:pPr defTabSz="914400" eaLnBrk="0" fontAlgn="base" hangingPunct="0">
              <a:spcBef>
                <a:spcPct val="0"/>
              </a:spcBef>
              <a:spcAft>
                <a:spcPct val="0"/>
              </a:spcAft>
            </a:pPr>
            <a:r>
              <a:rPr lang="en-US" sz="2400" b="1" dirty="0">
                <a:solidFill>
                  <a:srgbClr val="3333CC">
                    <a:lumMod val="50000"/>
                  </a:srgbClr>
                </a:solidFill>
                <a:latin typeface="Calibri" panose="020F0502020204030204" pitchFamily="34" charset="0"/>
              </a:rPr>
              <a:t>abstract</a:t>
            </a:r>
          </a:p>
        </p:txBody>
      </p:sp>
      <p:sp>
        <p:nvSpPr>
          <p:cNvPr id="4" name="Right Arrow 3"/>
          <p:cNvSpPr/>
          <p:nvPr/>
        </p:nvSpPr>
        <p:spPr bwMode="auto">
          <a:xfrm rot="2503679">
            <a:off x="2645134" y="2468021"/>
            <a:ext cx="436563" cy="294676"/>
          </a:xfrm>
          <a:prstGeom prst="rightArrow">
            <a:avLst/>
          </a:prstGeom>
          <a:solidFill>
            <a:schemeClr val="accent2">
              <a:lumMod val="5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197949" y="5854547"/>
            <a:ext cx="456424" cy="660402"/>
          </a:xfrm>
          <a:prstGeom prst="rect">
            <a:avLst/>
          </a:prstGeom>
        </p:spPr>
      </p:pic>
    </p:spTree>
    <p:extLst>
      <p:ext uri="{BB962C8B-B14F-4D97-AF65-F5344CB8AC3E}">
        <p14:creationId xmlns:p14="http://schemas.microsoft.com/office/powerpoint/2010/main" val="29077247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533400" y="152400"/>
            <a:ext cx="8229600" cy="838200"/>
          </a:xfrm>
        </p:spPr>
        <p:txBody>
          <a:bodyPr/>
          <a:lstStyle/>
          <a:p>
            <a:r>
              <a:rPr lang="en-US" dirty="0">
                <a:effectLst/>
                <a:latin typeface="Calibri" pitchFamily="34" charset="0"/>
                <a:cs typeface="Calibri" pitchFamily="34" charset="0"/>
              </a:rPr>
              <a:t>Hew to this recipe (MMRC) witlessly</a:t>
            </a:r>
          </a:p>
        </p:txBody>
      </p:sp>
      <p:sp>
        <p:nvSpPr>
          <p:cNvPr id="521223" name="Text Box 7"/>
          <p:cNvSpPr txBox="1">
            <a:spLocks noChangeArrowheads="1"/>
          </p:cNvSpPr>
          <p:nvPr/>
        </p:nvSpPr>
        <p:spPr bwMode="auto">
          <a:xfrm>
            <a:off x="665570" y="990600"/>
            <a:ext cx="7924800" cy="381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defTabSz="914400" eaLnBrk="0" fontAlgn="base" hangingPunct="0">
              <a:lnSpc>
                <a:spcPct val="95000"/>
              </a:lnSpc>
              <a:spcBef>
                <a:spcPct val="30000"/>
              </a:spcBef>
              <a:spcAft>
                <a:spcPct val="0"/>
              </a:spcAft>
              <a:buFont typeface="+mj-lt"/>
              <a:buAutoNum type="arabicPeriod"/>
            </a:pPr>
            <a:r>
              <a:rPr lang="en-US" sz="3200" b="1" dirty="0">
                <a:solidFill>
                  <a:srgbClr val="E84A27"/>
                </a:solidFill>
                <a:latin typeface="Calibri" pitchFamily="34" charset="0"/>
                <a:cs typeface="Calibri" pitchFamily="34" charset="0"/>
              </a:rPr>
              <a:t>M</a:t>
            </a:r>
            <a:r>
              <a:rPr lang="en-US" sz="3200" b="1" dirty="0">
                <a:solidFill>
                  <a:srgbClr val="000066"/>
                </a:solidFill>
                <a:latin typeface="Calibri" pitchFamily="34" charset="0"/>
                <a:cs typeface="Calibri" pitchFamily="34" charset="0"/>
              </a:rPr>
              <a:t>—Give the motivation and context</a:t>
            </a:r>
          </a:p>
          <a:p>
            <a:pPr marL="514350" indent="-514350" defTabSz="914400" eaLnBrk="0" fontAlgn="base" hangingPunct="0">
              <a:lnSpc>
                <a:spcPct val="95000"/>
              </a:lnSpc>
              <a:spcBef>
                <a:spcPct val="30000"/>
              </a:spcBef>
              <a:spcAft>
                <a:spcPct val="0"/>
              </a:spcAft>
              <a:buFontTx/>
              <a:buAutoNum type="arabicPeriod"/>
            </a:pPr>
            <a:r>
              <a:rPr lang="en-US" sz="3200" b="1" dirty="0">
                <a:solidFill>
                  <a:srgbClr val="E84A27"/>
                </a:solidFill>
                <a:latin typeface="Calibri" pitchFamily="34" charset="0"/>
                <a:cs typeface="Calibri" pitchFamily="34" charset="0"/>
              </a:rPr>
              <a:t>M</a:t>
            </a:r>
            <a:r>
              <a:rPr lang="en-US" sz="3200" b="1" dirty="0">
                <a:solidFill>
                  <a:srgbClr val="000066"/>
                </a:solidFill>
                <a:latin typeface="Calibri" pitchFamily="34" charset="0"/>
                <a:cs typeface="Calibri" pitchFamily="34" charset="0"/>
              </a:rPr>
              <a:t>—Explain what you did in sufficient detail, so the reader knows if your work is relevant and applicable to his or hers</a:t>
            </a:r>
          </a:p>
          <a:p>
            <a:pPr marL="514350" indent="-514350" defTabSz="914400" eaLnBrk="0" fontAlgn="base" hangingPunct="0">
              <a:lnSpc>
                <a:spcPct val="95000"/>
              </a:lnSpc>
              <a:spcBef>
                <a:spcPct val="30000"/>
              </a:spcBef>
              <a:spcAft>
                <a:spcPct val="0"/>
              </a:spcAft>
              <a:buFontTx/>
              <a:buAutoNum type="arabicPeriod"/>
            </a:pPr>
            <a:r>
              <a:rPr lang="en-US" sz="3200" b="1" dirty="0">
                <a:solidFill>
                  <a:srgbClr val="E84A27"/>
                </a:solidFill>
                <a:latin typeface="Calibri" pitchFamily="34" charset="0"/>
                <a:cs typeface="Calibri" pitchFamily="34" charset="0"/>
              </a:rPr>
              <a:t>R</a:t>
            </a:r>
            <a:r>
              <a:rPr lang="en-US" sz="3200" b="1" dirty="0">
                <a:solidFill>
                  <a:srgbClr val="000066"/>
                </a:solidFill>
                <a:latin typeface="Calibri" pitchFamily="34" charset="0"/>
                <a:cs typeface="Calibri" pitchFamily="34" charset="0"/>
              </a:rPr>
              <a:t>—Emphasize your principal results</a:t>
            </a:r>
          </a:p>
          <a:p>
            <a:pPr marL="514350" indent="-514350" defTabSz="914400" eaLnBrk="0" fontAlgn="base" hangingPunct="0">
              <a:lnSpc>
                <a:spcPct val="95000"/>
              </a:lnSpc>
              <a:spcBef>
                <a:spcPct val="30000"/>
              </a:spcBef>
              <a:spcAft>
                <a:spcPct val="0"/>
              </a:spcAft>
              <a:buFontTx/>
              <a:buAutoNum type="arabicPeriod"/>
            </a:pPr>
            <a:r>
              <a:rPr lang="en-US" sz="3200" b="1" dirty="0">
                <a:solidFill>
                  <a:srgbClr val="E84A27"/>
                </a:solidFill>
                <a:latin typeface="Calibri" pitchFamily="34" charset="0"/>
                <a:cs typeface="Calibri" pitchFamily="34" charset="0"/>
              </a:rPr>
              <a:t>C</a:t>
            </a:r>
            <a:r>
              <a:rPr lang="en-US" sz="3200" b="1" dirty="0">
                <a:solidFill>
                  <a:srgbClr val="000066"/>
                </a:solidFill>
                <a:latin typeface="Calibri" pitchFamily="34" charset="0"/>
                <a:cs typeface="Calibri" pitchFamily="34" charset="0"/>
              </a:rPr>
              <a:t>—Tell the reader what you think the results mean</a:t>
            </a:r>
          </a:p>
        </p:txBody>
      </p:sp>
      <p:sp>
        <p:nvSpPr>
          <p:cNvPr id="2" name="TextBox 1"/>
          <p:cNvSpPr txBox="1"/>
          <p:nvPr/>
        </p:nvSpPr>
        <p:spPr>
          <a:xfrm>
            <a:off x="1722120" y="4724400"/>
            <a:ext cx="4953000" cy="707886"/>
          </a:xfrm>
          <a:prstGeom prst="rect">
            <a:avLst/>
          </a:prstGeom>
          <a:noFill/>
        </p:spPr>
        <p:txBody>
          <a:bodyPr wrap="square" rtlCol="0">
            <a:spAutoFit/>
          </a:bodyPr>
          <a:lstStyle/>
          <a:p>
            <a:pPr defTabSz="914400" eaLnBrk="0" fontAlgn="base" hangingPunct="0">
              <a:spcBef>
                <a:spcPct val="0"/>
              </a:spcBef>
              <a:spcAft>
                <a:spcPct val="0"/>
              </a:spcAft>
            </a:pPr>
            <a:r>
              <a:rPr lang="en-US" sz="4000" b="1" i="1" dirty="0">
                <a:solidFill>
                  <a:srgbClr val="D25500"/>
                </a:solidFill>
                <a:latin typeface="Calibri" pitchFamily="34" charset="0"/>
                <a:cs typeface="Calibri" pitchFamily="34" charset="0"/>
              </a:rPr>
              <a:t>*Nothing </a:t>
            </a:r>
            <a:r>
              <a:rPr lang="en-US" sz="4000" b="1" dirty="0">
                <a:solidFill>
                  <a:srgbClr val="D25500"/>
                </a:solidFill>
                <a:latin typeface="Calibri" pitchFamily="34" charset="0"/>
                <a:cs typeface="Calibri" pitchFamily="34" charset="0"/>
              </a:rPr>
              <a:t>else</a:t>
            </a:r>
            <a:r>
              <a:rPr lang="en-US" sz="4000" b="1" i="1" dirty="0">
                <a:solidFill>
                  <a:srgbClr val="D25500"/>
                </a:solidFill>
                <a:latin typeface="Calibri" pitchFamily="34" charset="0"/>
                <a:cs typeface="Calibri" pitchFamily="34" charset="0"/>
              </a:rPr>
              <a:t>.  </a:t>
            </a:r>
            <a:r>
              <a:rPr lang="en-US" sz="4000" b="1" dirty="0">
                <a:solidFill>
                  <a:srgbClr val="D25500"/>
                </a:solidFill>
                <a:latin typeface="Calibri" pitchFamily="34" charset="0"/>
                <a:cs typeface="Calibri" pitchFamily="34" charset="0"/>
              </a:rPr>
              <a:t>Really</a:t>
            </a:r>
            <a:r>
              <a:rPr lang="en-US" sz="4000" b="1" i="1" dirty="0">
                <a:solidFill>
                  <a:srgbClr val="D25500"/>
                </a:solidFill>
                <a:latin typeface="Calibri" pitchFamily="34" charset="0"/>
                <a:cs typeface="Calibri" pitchFamily="34" charset="0"/>
              </a:rPr>
              <a:t>.</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8099" l="1695" r="97034"/>
                    </a14:imgEffect>
                  </a14:imgLayer>
                </a14:imgProps>
              </a:ext>
              <a:ext uri="{28A0092B-C50C-407E-A947-70E740481C1C}">
                <a14:useLocalDpi xmlns:a14="http://schemas.microsoft.com/office/drawing/2010/main" val="0"/>
              </a:ext>
            </a:extLst>
          </a:blip>
          <a:stretch>
            <a:fillRect/>
          </a:stretch>
        </p:blipFill>
        <p:spPr>
          <a:xfrm rot="17428233" flipH="1" flipV="1">
            <a:off x="7257978" y="4260380"/>
            <a:ext cx="2194504" cy="2445572"/>
          </a:xfrm>
          <a:prstGeom prst="rect">
            <a:avLst/>
          </a:prstGeom>
        </p:spPr>
      </p:pic>
      <p:grpSp>
        <p:nvGrpSpPr>
          <p:cNvPr id="10" name="Group 9"/>
          <p:cNvGrpSpPr/>
          <p:nvPr/>
        </p:nvGrpSpPr>
        <p:grpSpPr>
          <a:xfrm>
            <a:off x="1662481" y="5550097"/>
            <a:ext cx="914400" cy="1081536"/>
            <a:chOff x="1662481" y="5550097"/>
            <a:chExt cx="914400" cy="1081536"/>
          </a:xfrm>
        </p:grpSpPr>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633" b="97785" l="2381" r="98512"/>
                      </a14:imgEffect>
                    </a14:imgLayer>
                  </a14:imgProps>
                </a:ext>
                <a:ext uri="{28A0092B-C50C-407E-A947-70E740481C1C}">
                  <a14:useLocalDpi xmlns:a14="http://schemas.microsoft.com/office/drawing/2010/main" val="0"/>
                </a:ext>
              </a:extLst>
            </a:blip>
            <a:stretch>
              <a:fillRect/>
            </a:stretch>
          </p:blipFill>
          <p:spPr>
            <a:xfrm rot="21053710">
              <a:off x="1662481" y="5550097"/>
              <a:ext cx="914400" cy="859972"/>
            </a:xfrm>
            <a:prstGeom prst="rect">
              <a:avLst/>
            </a:prstGeom>
          </p:spPr>
        </p:pic>
        <p:sp>
          <p:nvSpPr>
            <p:cNvPr id="3" name="TextBox 2"/>
            <p:cNvSpPr txBox="1"/>
            <p:nvPr/>
          </p:nvSpPr>
          <p:spPr>
            <a:xfrm>
              <a:off x="1752600" y="6169968"/>
              <a:ext cx="457200" cy="461665"/>
            </a:xfrm>
            <a:prstGeom prst="rect">
              <a:avLst/>
            </a:prstGeom>
            <a:noFill/>
          </p:spPr>
          <p:txBody>
            <a:bodyPr wrap="square" rtlCol="0">
              <a:spAutoFit/>
            </a:bodyPr>
            <a:lstStyle/>
            <a:p>
              <a:pPr defTabSz="914400" eaLnBrk="0" fontAlgn="base" hangingPunct="0">
                <a:spcBef>
                  <a:spcPct val="0"/>
                </a:spcBef>
                <a:spcAft>
                  <a:spcPct val="0"/>
                </a:spcAft>
              </a:pPr>
              <a:r>
                <a:rPr lang="en-US" sz="2400" b="1" dirty="0">
                  <a:solidFill>
                    <a:srgbClr val="3333CC">
                      <a:lumMod val="50000"/>
                    </a:srgbClr>
                  </a:solidFill>
                  <a:effectLst>
                    <a:outerShdw blurRad="38100" dist="38100" dir="2700000" algn="tl">
                      <a:srgbClr val="000000">
                        <a:alpha val="43137"/>
                      </a:srgbClr>
                    </a:outerShdw>
                  </a:effectLst>
                  <a:latin typeface="Calibri" panose="020F0502020204030204" pitchFamily="34" charset="0"/>
                </a:rPr>
                <a:t>M                                 </a:t>
              </a:r>
            </a:p>
          </p:txBody>
        </p:sp>
      </p:grpSp>
      <p:grpSp>
        <p:nvGrpSpPr>
          <p:cNvPr id="15" name="Group 14"/>
          <p:cNvGrpSpPr/>
          <p:nvPr/>
        </p:nvGrpSpPr>
        <p:grpSpPr>
          <a:xfrm>
            <a:off x="4481880" y="5550097"/>
            <a:ext cx="914400" cy="1081536"/>
            <a:chOff x="4481880" y="5550097"/>
            <a:chExt cx="914400" cy="1081536"/>
          </a:xfrm>
        </p:grpSpPr>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633" b="97785" l="2381" r="98512"/>
                      </a14:imgEffect>
                    </a14:imgLayer>
                  </a14:imgProps>
                </a:ext>
                <a:ext uri="{28A0092B-C50C-407E-A947-70E740481C1C}">
                  <a14:useLocalDpi xmlns:a14="http://schemas.microsoft.com/office/drawing/2010/main" val="0"/>
                </a:ext>
              </a:extLst>
            </a:blip>
            <a:stretch>
              <a:fillRect/>
            </a:stretch>
          </p:blipFill>
          <p:spPr>
            <a:xfrm rot="21053710">
              <a:off x="4481880" y="5550097"/>
              <a:ext cx="914400" cy="859972"/>
            </a:xfrm>
            <a:prstGeom prst="rect">
              <a:avLst/>
            </a:prstGeom>
          </p:spPr>
        </p:pic>
        <p:sp>
          <p:nvSpPr>
            <p:cNvPr id="11" name="TextBox 10"/>
            <p:cNvSpPr txBox="1"/>
            <p:nvPr/>
          </p:nvSpPr>
          <p:spPr>
            <a:xfrm>
              <a:off x="4611874" y="6169968"/>
              <a:ext cx="457200" cy="461665"/>
            </a:xfrm>
            <a:prstGeom prst="rect">
              <a:avLst/>
            </a:prstGeom>
            <a:noFill/>
          </p:spPr>
          <p:txBody>
            <a:bodyPr wrap="square" rtlCol="0">
              <a:spAutoFit/>
            </a:bodyPr>
            <a:lstStyle/>
            <a:p>
              <a:pPr defTabSz="914400" eaLnBrk="0" fontAlgn="base" hangingPunct="0">
                <a:spcBef>
                  <a:spcPct val="0"/>
                </a:spcBef>
                <a:spcAft>
                  <a:spcPct val="0"/>
                </a:spcAft>
              </a:pPr>
              <a:r>
                <a:rPr lang="en-US" sz="2400" b="1" dirty="0">
                  <a:solidFill>
                    <a:srgbClr val="3333CC">
                      <a:lumMod val="50000"/>
                    </a:srgbClr>
                  </a:solidFill>
                  <a:effectLst>
                    <a:outerShdw blurRad="38100" dist="38100" dir="2700000" algn="tl">
                      <a:srgbClr val="000000">
                        <a:alpha val="43137"/>
                      </a:srgbClr>
                    </a:outerShdw>
                  </a:effectLst>
                  <a:latin typeface="Calibri" panose="020F0502020204030204" pitchFamily="34" charset="0"/>
                </a:rPr>
                <a:t>R</a:t>
              </a:r>
            </a:p>
          </p:txBody>
        </p:sp>
      </p:grpSp>
      <p:grpSp>
        <p:nvGrpSpPr>
          <p:cNvPr id="16" name="Group 15"/>
          <p:cNvGrpSpPr/>
          <p:nvPr/>
        </p:nvGrpSpPr>
        <p:grpSpPr>
          <a:xfrm>
            <a:off x="5849242" y="5550097"/>
            <a:ext cx="914400" cy="1081536"/>
            <a:chOff x="5849242" y="5550097"/>
            <a:chExt cx="914400" cy="1081536"/>
          </a:xfrm>
        </p:grpSpPr>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633" b="97785" l="2381" r="98512"/>
                      </a14:imgEffect>
                    </a14:imgLayer>
                  </a14:imgProps>
                </a:ext>
                <a:ext uri="{28A0092B-C50C-407E-A947-70E740481C1C}">
                  <a14:useLocalDpi xmlns:a14="http://schemas.microsoft.com/office/drawing/2010/main" val="0"/>
                </a:ext>
              </a:extLst>
            </a:blip>
            <a:stretch>
              <a:fillRect/>
            </a:stretch>
          </p:blipFill>
          <p:spPr>
            <a:xfrm rot="21053710">
              <a:off x="5849242" y="5550097"/>
              <a:ext cx="914400" cy="859972"/>
            </a:xfrm>
            <a:prstGeom prst="rect">
              <a:avLst/>
            </a:prstGeom>
          </p:spPr>
        </p:pic>
        <p:sp>
          <p:nvSpPr>
            <p:cNvPr id="12" name="TextBox 11"/>
            <p:cNvSpPr txBox="1"/>
            <p:nvPr/>
          </p:nvSpPr>
          <p:spPr>
            <a:xfrm>
              <a:off x="6019800" y="6169968"/>
              <a:ext cx="457200" cy="461665"/>
            </a:xfrm>
            <a:prstGeom prst="rect">
              <a:avLst/>
            </a:prstGeom>
            <a:noFill/>
          </p:spPr>
          <p:txBody>
            <a:bodyPr wrap="square" rtlCol="0">
              <a:spAutoFit/>
            </a:bodyPr>
            <a:lstStyle/>
            <a:p>
              <a:pPr defTabSz="914400" eaLnBrk="0" fontAlgn="base" hangingPunct="0">
                <a:spcBef>
                  <a:spcPct val="0"/>
                </a:spcBef>
                <a:spcAft>
                  <a:spcPct val="0"/>
                </a:spcAft>
              </a:pPr>
              <a:r>
                <a:rPr lang="en-US" sz="2400" b="1" dirty="0">
                  <a:solidFill>
                    <a:srgbClr val="3333CC">
                      <a:lumMod val="50000"/>
                    </a:srgbClr>
                  </a:solidFill>
                  <a:effectLst>
                    <a:outerShdw blurRad="38100" dist="38100" dir="2700000" algn="tl">
                      <a:srgbClr val="000000">
                        <a:alpha val="43137"/>
                      </a:srgbClr>
                    </a:outerShdw>
                  </a:effectLst>
                  <a:latin typeface="Calibri" panose="020F0502020204030204" pitchFamily="34" charset="0"/>
                </a:rPr>
                <a:t>C</a:t>
              </a:r>
            </a:p>
          </p:txBody>
        </p:sp>
      </p:grpSp>
      <p:grpSp>
        <p:nvGrpSpPr>
          <p:cNvPr id="14" name="Group 13"/>
          <p:cNvGrpSpPr/>
          <p:nvPr/>
        </p:nvGrpSpPr>
        <p:grpSpPr>
          <a:xfrm>
            <a:off x="3145970" y="5550097"/>
            <a:ext cx="914400" cy="1081536"/>
            <a:chOff x="3145970" y="5550097"/>
            <a:chExt cx="914400" cy="1081536"/>
          </a:xfrm>
        </p:grpSpPr>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633" b="97785" l="2381" r="98512"/>
                      </a14:imgEffect>
                    </a14:imgLayer>
                  </a14:imgProps>
                </a:ext>
                <a:ext uri="{28A0092B-C50C-407E-A947-70E740481C1C}">
                  <a14:useLocalDpi xmlns:a14="http://schemas.microsoft.com/office/drawing/2010/main" val="0"/>
                </a:ext>
              </a:extLst>
            </a:blip>
            <a:stretch>
              <a:fillRect/>
            </a:stretch>
          </p:blipFill>
          <p:spPr>
            <a:xfrm rot="21053710">
              <a:off x="3145970" y="5550097"/>
              <a:ext cx="914400" cy="859972"/>
            </a:xfrm>
            <a:prstGeom prst="rect">
              <a:avLst/>
            </a:prstGeom>
          </p:spPr>
        </p:pic>
        <p:sp>
          <p:nvSpPr>
            <p:cNvPr id="13" name="TextBox 12"/>
            <p:cNvSpPr txBox="1"/>
            <p:nvPr/>
          </p:nvSpPr>
          <p:spPr>
            <a:xfrm>
              <a:off x="3276600" y="6169968"/>
              <a:ext cx="457200" cy="461665"/>
            </a:xfrm>
            <a:prstGeom prst="rect">
              <a:avLst/>
            </a:prstGeom>
            <a:noFill/>
          </p:spPr>
          <p:txBody>
            <a:bodyPr wrap="square" rtlCol="0">
              <a:spAutoFit/>
            </a:bodyPr>
            <a:lstStyle/>
            <a:p>
              <a:pPr defTabSz="914400" eaLnBrk="0" fontAlgn="base" hangingPunct="0">
                <a:spcBef>
                  <a:spcPct val="0"/>
                </a:spcBef>
                <a:spcAft>
                  <a:spcPct val="0"/>
                </a:spcAft>
              </a:pPr>
              <a:r>
                <a:rPr lang="en-US" sz="2400" b="1" dirty="0">
                  <a:solidFill>
                    <a:srgbClr val="3333CC">
                      <a:lumMod val="50000"/>
                    </a:srgbClr>
                  </a:solidFill>
                  <a:effectLst>
                    <a:outerShdw blurRad="38100" dist="38100" dir="2700000" algn="tl">
                      <a:srgbClr val="000000">
                        <a:alpha val="43137"/>
                      </a:srgbClr>
                    </a:outerShdw>
                  </a:effectLst>
                  <a:latin typeface="Calibri" panose="020F0502020204030204" pitchFamily="34" charset="0"/>
                </a:rPr>
                <a:t>M</a:t>
              </a:r>
            </a:p>
          </p:txBody>
        </p:sp>
      </p:grpSp>
      <p:sp>
        <p:nvSpPr>
          <p:cNvPr id="4" name="TextBox 3"/>
          <p:cNvSpPr txBox="1"/>
          <p:nvPr/>
        </p:nvSpPr>
        <p:spPr>
          <a:xfrm>
            <a:off x="8153400" y="152400"/>
            <a:ext cx="685800" cy="707886"/>
          </a:xfrm>
          <a:prstGeom prst="rect">
            <a:avLst/>
          </a:prstGeom>
          <a:noFill/>
        </p:spPr>
        <p:txBody>
          <a:bodyPr wrap="square" rtlCol="0">
            <a:spAutoFit/>
          </a:bodyPr>
          <a:lstStyle/>
          <a:p>
            <a:pPr defTabSz="914400" eaLnBrk="0" fontAlgn="base" hangingPunct="0">
              <a:spcBef>
                <a:spcPct val="0"/>
              </a:spcBef>
              <a:spcAft>
                <a:spcPct val="0"/>
              </a:spcAft>
            </a:pPr>
            <a:r>
              <a:rPr lang="en-US" sz="4000" b="1" dirty="0">
                <a:solidFill>
                  <a:srgbClr val="E84A27"/>
                </a:solidFill>
                <a:effectLst>
                  <a:outerShdw blurRad="38100" dist="38100" dir="2700000" algn="tl">
                    <a:srgbClr val="000000">
                      <a:alpha val="43137"/>
                    </a:srgbClr>
                  </a:outerShdw>
                </a:effectLst>
                <a:latin typeface="Calibri" panose="020F0502020204030204" pitchFamily="34" charset="0"/>
              </a:rPr>
              <a:t>*</a:t>
            </a:r>
          </a:p>
        </p:txBody>
      </p:sp>
      <p:sp>
        <p:nvSpPr>
          <p:cNvPr id="17" name="Slide Number Placeholder 16">
            <a:extLst>
              <a:ext uri="{FF2B5EF4-FFF2-40B4-BE49-F238E27FC236}">
                <a16:creationId xmlns:a16="http://schemas.microsoft.com/office/drawing/2014/main" id="{0857829E-C215-47FC-A18F-73234EEC3CE7}"/>
              </a:ext>
            </a:extLst>
          </p:cNvPr>
          <p:cNvSpPr>
            <a:spLocks noGrp="1"/>
          </p:cNvSpPr>
          <p:nvPr>
            <p:ph type="sldNum" sz="quarter" idx="12"/>
          </p:nvPr>
        </p:nvSpPr>
        <p:spPr/>
        <p:txBody>
          <a:bodyPr/>
          <a:lstStyle/>
          <a:p>
            <a:r>
              <a:rPr lang="en-US" dirty="0">
                <a:solidFill>
                  <a:srgbClr val="000000"/>
                </a:solidFill>
              </a:rPr>
              <a:t>10</a:t>
            </a:r>
          </a:p>
        </p:txBody>
      </p:sp>
    </p:spTree>
    <p:extLst>
      <p:ext uri="{BB962C8B-B14F-4D97-AF65-F5344CB8AC3E}">
        <p14:creationId xmlns:p14="http://schemas.microsoft.com/office/powerpoint/2010/main" val="2789058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2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122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122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122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14400"/>
            <a:ext cx="8610600" cy="17839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819400"/>
            <a:ext cx="8610600" cy="2544000"/>
          </a:xfrm>
          <a:prstGeom prst="rect">
            <a:avLst/>
          </a:prstGeom>
        </p:spPr>
      </p:pic>
      <p:sp>
        <p:nvSpPr>
          <p:cNvPr id="14" name="Rectangle 2"/>
          <p:cNvSpPr>
            <a:spLocks noGrp="1" noChangeArrowheads="1"/>
          </p:cNvSpPr>
          <p:nvPr>
            <p:ph type="title"/>
          </p:nvPr>
        </p:nvSpPr>
        <p:spPr>
          <a:xfrm>
            <a:off x="457200" y="228600"/>
            <a:ext cx="8001000" cy="838200"/>
          </a:xfrm>
        </p:spPr>
        <p:txBody>
          <a:bodyPr/>
          <a:lstStyle/>
          <a:p>
            <a:r>
              <a:rPr lang="en-US" dirty="0">
                <a:effectLst/>
                <a:latin typeface="Calibri" pitchFamily="34" charset="0"/>
                <a:cs typeface="Calibri" pitchFamily="34" charset="0"/>
              </a:rPr>
              <a:t>Here’s an excellent* abstract:</a:t>
            </a:r>
          </a:p>
        </p:txBody>
      </p:sp>
      <p:sp>
        <p:nvSpPr>
          <p:cNvPr id="15" name="TextBox 14"/>
          <p:cNvSpPr txBox="1"/>
          <p:nvPr/>
        </p:nvSpPr>
        <p:spPr>
          <a:xfrm>
            <a:off x="455971" y="5486400"/>
            <a:ext cx="8307029" cy="1077218"/>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3333CC">
                    <a:lumMod val="50000"/>
                  </a:srgbClr>
                </a:solidFill>
                <a:latin typeface="Calibri" panose="020F0502020204030204" pitchFamily="34" charset="0"/>
              </a:rPr>
              <a:t>Motivation + Methods + Results + Conclusions</a:t>
            </a:r>
          </a:p>
          <a:p>
            <a:pPr algn="ctr" defTabSz="914400" eaLnBrk="0" fontAlgn="base" hangingPunct="0">
              <a:spcBef>
                <a:spcPct val="0"/>
              </a:spcBef>
              <a:spcAft>
                <a:spcPct val="0"/>
              </a:spcAft>
            </a:pPr>
            <a:r>
              <a:rPr lang="en-US" sz="3200" b="1" dirty="0">
                <a:solidFill>
                  <a:srgbClr val="3333CC">
                    <a:lumMod val="50000"/>
                  </a:srgbClr>
                </a:solidFill>
                <a:latin typeface="Calibri" panose="020F0502020204030204" pitchFamily="34" charset="0"/>
              </a:rPr>
              <a:t>*(MMRC) </a:t>
            </a:r>
          </a:p>
        </p:txBody>
      </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0" b="97468" l="0" r="98810"/>
                    </a14:imgEffect>
                  </a14:imgLayer>
                </a14:imgProps>
              </a:ext>
              <a:ext uri="{28A0092B-C50C-407E-A947-70E740481C1C}">
                <a14:useLocalDpi xmlns:a14="http://schemas.microsoft.com/office/drawing/2010/main" val="0"/>
              </a:ext>
            </a:extLst>
          </a:blip>
          <a:stretch>
            <a:fillRect/>
          </a:stretch>
        </p:blipFill>
        <p:spPr>
          <a:xfrm rot="18918538">
            <a:off x="9125991" y="-345609"/>
            <a:ext cx="1223880" cy="1151030"/>
          </a:xfrm>
          <a:prstGeom prst="rect">
            <a:avLst/>
          </a:prstGeom>
        </p:spPr>
      </p:pic>
      <p:sp>
        <p:nvSpPr>
          <p:cNvPr id="2" name="TextBox 1"/>
          <p:cNvSpPr txBox="1"/>
          <p:nvPr/>
        </p:nvSpPr>
        <p:spPr>
          <a:xfrm>
            <a:off x="4876800" y="6563618"/>
            <a:ext cx="4191000" cy="261610"/>
          </a:xfrm>
          <a:prstGeom prst="rect">
            <a:avLst/>
          </a:prstGeom>
          <a:noFill/>
        </p:spPr>
        <p:txBody>
          <a:bodyPr wrap="square" rtlCol="0">
            <a:spAutoFit/>
          </a:bodyPr>
          <a:lstStyle/>
          <a:p>
            <a:pPr defTabSz="914400" eaLnBrk="0" fontAlgn="base" hangingPunct="0">
              <a:spcBef>
                <a:spcPct val="0"/>
              </a:spcBef>
              <a:spcAft>
                <a:spcPct val="0"/>
              </a:spcAft>
            </a:pPr>
            <a:r>
              <a:rPr lang="en-US" sz="1100" b="1" dirty="0">
                <a:solidFill>
                  <a:srgbClr val="3333CC">
                    <a:lumMod val="50000"/>
                  </a:srgbClr>
                </a:solidFill>
                <a:latin typeface="Calibri" panose="020F0502020204030204" pitchFamily="34" charset="0"/>
              </a:rPr>
              <a:t>Special thanks to Lance Cooper for pointing out this abstract to me.</a:t>
            </a:r>
          </a:p>
        </p:txBody>
      </p:sp>
      <p:sp>
        <p:nvSpPr>
          <p:cNvPr id="3" name="Slide Number Placeholder 2">
            <a:extLst>
              <a:ext uri="{FF2B5EF4-FFF2-40B4-BE49-F238E27FC236}">
                <a16:creationId xmlns:a16="http://schemas.microsoft.com/office/drawing/2014/main" id="{603D7B75-72CB-42CF-B09C-C4B6FD4C67A8}"/>
              </a:ext>
            </a:extLst>
          </p:cNvPr>
          <p:cNvSpPr>
            <a:spLocks noGrp="1"/>
          </p:cNvSpPr>
          <p:nvPr>
            <p:ph type="sldNum" sz="quarter" idx="12"/>
          </p:nvPr>
        </p:nvSpPr>
        <p:spPr/>
        <p:txBody>
          <a:bodyPr/>
          <a:lstStyle/>
          <a:p>
            <a:r>
              <a:rPr lang="en-US" dirty="0">
                <a:solidFill>
                  <a:srgbClr val="000000"/>
                </a:solidFill>
              </a:rPr>
              <a:t>11</a:t>
            </a:r>
          </a:p>
        </p:txBody>
      </p:sp>
    </p:spTree>
    <p:extLst>
      <p:ext uri="{BB962C8B-B14F-4D97-AF65-F5344CB8AC3E}">
        <p14:creationId xmlns:p14="http://schemas.microsoft.com/office/powerpoint/2010/main" val="4018121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3993 0.02338 C -0.05729 0.01528 -0.08507 0.03241 -0.10226 0.03959 C -0.10799 0.04491 -0.10174 0.03982 -0.10972 0.04329 C -0.11562 0.04584 -0.12187 0.04931 -0.12778 0.05232 C -0.13108 0.05394 -0.13385 0.05695 -0.13715 0.05857 C -0.14028 0.06273 -0.14358 0.06528 -0.14653 0.06991 C -0.14861 0.07338 -0.14948 0.07709 -0.15139 0.08102 C -0.15503 0.09699 -0.15573 0.11598 -0.14844 0.1301 C -0.14583 0.1419 -0.13871 0.14954 -0.13333 0.1588 C -0.1276 0.16875 -0.12205 0.17755 -0.11267 0.18125 C -0.10729 0.19561 -0.11441 0.17848 -0.10799 0.19005 C -0.10243 0.20047 -0.09983 0.21528 -0.09653 0.22709 C -0.09774 0.25834 -0.09531 0.24954 -0.10503 0.26991 C -0.10677 0.27361 -0.11024 0.27917 -0.11267 0.28218 C -0.11441 0.28449 -0.11823 0.28727 -0.11823 0.2875 C -0.12135 0.29329 -0.12569 0.29445 -0.12969 0.29885 C -0.13524 0.30486 -0.14062 0.31065 -0.14653 0.31621 C -0.1559 0.32523 -0.1441 0.31528 -0.15139 0.32361 C -0.15312 0.3257 -0.15694 0.32894 -0.15694 0.32917 C -0.15816 0.33473 -0.15677 0.33334 -0.15885 0.33473 " pathEditMode="relative" rAng="0" ptsTypes="fffffffffffffffffffA">
                                      <p:cBhvr>
                                        <p:cTn id="6" dur="2000" fill="hold"/>
                                        <p:tgtEl>
                                          <p:spTgt spid="6"/>
                                        </p:tgtEl>
                                        <p:attrNameLst>
                                          <p:attrName>ppt_x</p:attrName>
                                          <p:attrName>ppt_y</p:attrName>
                                        </p:attrNameLst>
                                      </p:cBhvr>
                                      <p:rCtr x="-5955" y="1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14400"/>
            <a:ext cx="8610600" cy="178393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35" y="2840170"/>
            <a:ext cx="8678366" cy="2341430"/>
          </a:xfrm>
          <a:prstGeom prst="rect">
            <a:avLst/>
          </a:prstGeom>
        </p:spPr>
      </p:pic>
      <p:sp>
        <p:nvSpPr>
          <p:cNvPr id="9" name="TextBox 8"/>
          <p:cNvSpPr txBox="1"/>
          <p:nvPr/>
        </p:nvSpPr>
        <p:spPr>
          <a:xfrm>
            <a:off x="455971" y="5486400"/>
            <a:ext cx="8307029"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3333CC">
                    <a:lumMod val="50000"/>
                  </a:srgbClr>
                </a:solidFill>
                <a:latin typeface="Calibri" panose="020F0502020204030204" pitchFamily="34" charset="0"/>
              </a:rPr>
              <a:t>Motivation </a:t>
            </a:r>
            <a:r>
              <a:rPr lang="en-US" sz="3200" b="1" dirty="0">
                <a:solidFill>
                  <a:srgbClr val="FFFFFF">
                    <a:lumMod val="65000"/>
                  </a:srgbClr>
                </a:solidFill>
                <a:latin typeface="Calibri" panose="020F0502020204030204" pitchFamily="34" charset="0"/>
              </a:rPr>
              <a:t>+ Methods + Results + Conclusions </a:t>
            </a:r>
          </a:p>
        </p:txBody>
      </p:sp>
      <p:sp>
        <p:nvSpPr>
          <p:cNvPr id="3" name="Slide Number Placeholder 2">
            <a:extLst>
              <a:ext uri="{FF2B5EF4-FFF2-40B4-BE49-F238E27FC236}">
                <a16:creationId xmlns:a16="http://schemas.microsoft.com/office/drawing/2014/main" id="{C77DFDAD-996E-494B-B5F5-3560690CC564}"/>
              </a:ext>
            </a:extLst>
          </p:cNvPr>
          <p:cNvSpPr>
            <a:spLocks noGrp="1"/>
          </p:cNvSpPr>
          <p:nvPr>
            <p:ph type="sldNum" sz="quarter" idx="12"/>
          </p:nvPr>
        </p:nvSpPr>
        <p:spPr/>
        <p:txBody>
          <a:bodyPr/>
          <a:lstStyle/>
          <a:p>
            <a:r>
              <a:rPr lang="en-US" dirty="0">
                <a:solidFill>
                  <a:srgbClr val="000000"/>
                </a:solidFill>
              </a:rPr>
              <a:t>12</a:t>
            </a:r>
          </a:p>
        </p:txBody>
      </p:sp>
    </p:spTree>
    <p:extLst>
      <p:ext uri="{BB962C8B-B14F-4D97-AF65-F5344CB8AC3E}">
        <p14:creationId xmlns:p14="http://schemas.microsoft.com/office/powerpoint/2010/main" val="32748856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14400"/>
            <a:ext cx="8610600" cy="1783934"/>
          </a:xfrm>
          <a:prstGeom prst="rect">
            <a:avLst/>
          </a:prstGeom>
        </p:spPr>
      </p:pic>
      <p:sp>
        <p:nvSpPr>
          <p:cNvPr id="9" name="TextBox 8"/>
          <p:cNvSpPr txBox="1"/>
          <p:nvPr/>
        </p:nvSpPr>
        <p:spPr>
          <a:xfrm>
            <a:off x="455971" y="5486400"/>
            <a:ext cx="8307029"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FFFFFF">
                    <a:lumMod val="65000"/>
                  </a:srgbClr>
                </a:solidFill>
                <a:latin typeface="Calibri" panose="020F0502020204030204" pitchFamily="34" charset="0"/>
              </a:rPr>
              <a:t>Motivation</a:t>
            </a:r>
            <a:r>
              <a:rPr lang="en-US" sz="3200" b="1" dirty="0">
                <a:solidFill>
                  <a:srgbClr val="3333CC">
                    <a:lumMod val="50000"/>
                  </a:srgbClr>
                </a:solidFill>
                <a:latin typeface="Calibri" panose="020F0502020204030204" pitchFamily="34" charset="0"/>
              </a:rPr>
              <a:t> </a:t>
            </a:r>
            <a:r>
              <a:rPr lang="en-US" sz="3200" b="1" dirty="0">
                <a:solidFill>
                  <a:srgbClr val="FFFFFF">
                    <a:lumMod val="65000"/>
                  </a:srgbClr>
                </a:solidFill>
                <a:latin typeface="Calibri" panose="020F0502020204030204" pitchFamily="34" charset="0"/>
              </a:rPr>
              <a:t>+ </a:t>
            </a:r>
            <a:r>
              <a:rPr lang="en-US" sz="3200" b="1" dirty="0">
                <a:solidFill>
                  <a:srgbClr val="3333CC">
                    <a:lumMod val="50000"/>
                  </a:srgbClr>
                </a:solidFill>
                <a:latin typeface="Calibri" panose="020F0502020204030204" pitchFamily="34" charset="0"/>
              </a:rPr>
              <a:t>Methods</a:t>
            </a:r>
            <a:r>
              <a:rPr lang="en-US" sz="3200" b="1" dirty="0">
                <a:solidFill>
                  <a:srgbClr val="FFFFFF">
                    <a:lumMod val="65000"/>
                  </a:srgbClr>
                </a:solidFill>
                <a:latin typeface="Calibri" panose="020F0502020204030204" pitchFamily="34" charset="0"/>
              </a:rPr>
              <a:t> + Results + Conclusions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599" y="2819400"/>
            <a:ext cx="8668344" cy="2457224"/>
          </a:xfrm>
          <a:prstGeom prst="rect">
            <a:avLst/>
          </a:prstGeom>
        </p:spPr>
      </p:pic>
      <p:sp>
        <p:nvSpPr>
          <p:cNvPr id="2" name="Slide Number Placeholder 1">
            <a:extLst>
              <a:ext uri="{FF2B5EF4-FFF2-40B4-BE49-F238E27FC236}">
                <a16:creationId xmlns:a16="http://schemas.microsoft.com/office/drawing/2014/main" id="{7DC43038-6CD4-4A73-9497-A66EF8F78F5E}"/>
              </a:ext>
            </a:extLst>
          </p:cNvPr>
          <p:cNvSpPr>
            <a:spLocks noGrp="1"/>
          </p:cNvSpPr>
          <p:nvPr>
            <p:ph type="sldNum" sz="quarter" idx="12"/>
          </p:nvPr>
        </p:nvSpPr>
        <p:spPr/>
        <p:txBody>
          <a:bodyPr/>
          <a:lstStyle/>
          <a:p>
            <a:r>
              <a:rPr lang="en-US" dirty="0">
                <a:solidFill>
                  <a:srgbClr val="000000"/>
                </a:solidFill>
              </a:rPr>
              <a:t>13</a:t>
            </a:r>
          </a:p>
        </p:txBody>
      </p:sp>
    </p:spTree>
    <p:extLst>
      <p:ext uri="{BB962C8B-B14F-4D97-AF65-F5344CB8AC3E}">
        <p14:creationId xmlns:p14="http://schemas.microsoft.com/office/powerpoint/2010/main" val="9886889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14400"/>
            <a:ext cx="8610600" cy="1783934"/>
          </a:xfrm>
          <a:prstGeom prst="rect">
            <a:avLst/>
          </a:prstGeom>
        </p:spPr>
      </p:pic>
      <p:sp>
        <p:nvSpPr>
          <p:cNvPr id="9" name="TextBox 8"/>
          <p:cNvSpPr txBox="1"/>
          <p:nvPr/>
        </p:nvSpPr>
        <p:spPr>
          <a:xfrm>
            <a:off x="455971" y="5486400"/>
            <a:ext cx="8307029"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FFFFFF">
                    <a:lumMod val="65000"/>
                  </a:srgbClr>
                </a:solidFill>
                <a:latin typeface="Calibri" panose="020F0502020204030204" pitchFamily="34" charset="0"/>
              </a:rPr>
              <a:t>Motivation</a:t>
            </a:r>
            <a:r>
              <a:rPr lang="en-US" sz="3200" b="1" dirty="0">
                <a:solidFill>
                  <a:srgbClr val="3333CC">
                    <a:lumMod val="50000"/>
                  </a:srgbClr>
                </a:solidFill>
                <a:latin typeface="Calibri" panose="020F0502020204030204" pitchFamily="34" charset="0"/>
              </a:rPr>
              <a:t> </a:t>
            </a:r>
            <a:r>
              <a:rPr lang="en-US" sz="3200" b="1" dirty="0">
                <a:solidFill>
                  <a:srgbClr val="FFFFFF">
                    <a:lumMod val="65000"/>
                  </a:srgbClr>
                </a:solidFill>
                <a:latin typeface="Calibri" panose="020F0502020204030204" pitchFamily="34" charset="0"/>
              </a:rPr>
              <a:t>+ Methods + </a:t>
            </a:r>
            <a:r>
              <a:rPr lang="en-US" sz="3200" b="1" dirty="0">
                <a:solidFill>
                  <a:srgbClr val="3333CC">
                    <a:lumMod val="50000"/>
                  </a:srgbClr>
                </a:solidFill>
                <a:latin typeface="Calibri" panose="020F0502020204030204" pitchFamily="34" charset="0"/>
              </a:rPr>
              <a:t>Results</a:t>
            </a:r>
            <a:r>
              <a:rPr lang="en-US" sz="3200" b="1" dirty="0">
                <a:solidFill>
                  <a:srgbClr val="FFFFFF">
                    <a:lumMod val="65000"/>
                  </a:srgbClr>
                </a:solidFill>
                <a:latin typeface="Calibri" panose="020F0502020204030204" pitchFamily="34" charset="0"/>
              </a:rPr>
              <a:t> + Conclusions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50" y="2895600"/>
            <a:ext cx="8581350" cy="2362200"/>
          </a:xfrm>
          <a:prstGeom prst="rect">
            <a:avLst/>
          </a:prstGeom>
        </p:spPr>
      </p:pic>
      <p:sp>
        <p:nvSpPr>
          <p:cNvPr id="3" name="Slide Number Placeholder 2">
            <a:extLst>
              <a:ext uri="{FF2B5EF4-FFF2-40B4-BE49-F238E27FC236}">
                <a16:creationId xmlns:a16="http://schemas.microsoft.com/office/drawing/2014/main" id="{19FDFE04-DBF1-4FF8-821F-238E15C5D858}"/>
              </a:ext>
            </a:extLst>
          </p:cNvPr>
          <p:cNvSpPr>
            <a:spLocks noGrp="1"/>
          </p:cNvSpPr>
          <p:nvPr>
            <p:ph type="sldNum" sz="quarter" idx="12"/>
          </p:nvPr>
        </p:nvSpPr>
        <p:spPr/>
        <p:txBody>
          <a:bodyPr/>
          <a:lstStyle/>
          <a:p>
            <a:r>
              <a:rPr lang="en-US" dirty="0">
                <a:solidFill>
                  <a:srgbClr val="000000"/>
                </a:solidFill>
              </a:rPr>
              <a:t>14</a:t>
            </a:r>
          </a:p>
        </p:txBody>
      </p:sp>
    </p:spTree>
    <p:extLst>
      <p:ext uri="{BB962C8B-B14F-4D97-AF65-F5344CB8AC3E}">
        <p14:creationId xmlns:p14="http://schemas.microsoft.com/office/powerpoint/2010/main" val="26767743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14400"/>
            <a:ext cx="8610600" cy="1783934"/>
          </a:xfrm>
          <a:prstGeom prst="rect">
            <a:avLst/>
          </a:prstGeom>
        </p:spPr>
      </p:pic>
      <p:sp>
        <p:nvSpPr>
          <p:cNvPr id="9" name="TextBox 8"/>
          <p:cNvSpPr txBox="1"/>
          <p:nvPr/>
        </p:nvSpPr>
        <p:spPr>
          <a:xfrm>
            <a:off x="455971" y="5486400"/>
            <a:ext cx="8307029"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FFFFFF">
                    <a:lumMod val="65000"/>
                  </a:srgbClr>
                </a:solidFill>
                <a:latin typeface="Calibri" panose="020F0502020204030204" pitchFamily="34" charset="0"/>
              </a:rPr>
              <a:t>Motivation</a:t>
            </a:r>
            <a:r>
              <a:rPr lang="en-US" sz="3200" b="1" dirty="0">
                <a:solidFill>
                  <a:srgbClr val="3333CC">
                    <a:lumMod val="50000"/>
                  </a:srgbClr>
                </a:solidFill>
                <a:latin typeface="Calibri" panose="020F0502020204030204" pitchFamily="34" charset="0"/>
              </a:rPr>
              <a:t> </a:t>
            </a:r>
            <a:r>
              <a:rPr lang="en-US" sz="3200" b="1" dirty="0">
                <a:solidFill>
                  <a:srgbClr val="FFFFFF">
                    <a:lumMod val="65000"/>
                  </a:srgbClr>
                </a:solidFill>
                <a:latin typeface="Calibri" panose="020F0502020204030204" pitchFamily="34" charset="0"/>
              </a:rPr>
              <a:t>+ Methods + Results + </a:t>
            </a:r>
            <a:r>
              <a:rPr lang="en-US" sz="3200" b="1" dirty="0">
                <a:solidFill>
                  <a:srgbClr val="3333CC">
                    <a:lumMod val="50000"/>
                  </a:srgbClr>
                </a:solidFill>
                <a:latin typeface="Calibri" panose="020F0502020204030204" pitchFamily="34" charset="0"/>
              </a:rPr>
              <a:t>Conclusions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38" y="2877664"/>
            <a:ext cx="8699862" cy="2532536"/>
          </a:xfrm>
          <a:prstGeom prst="rect">
            <a:avLst/>
          </a:prstGeom>
        </p:spPr>
      </p:pic>
      <p:sp>
        <p:nvSpPr>
          <p:cNvPr id="2" name="Slide Number Placeholder 1">
            <a:extLst>
              <a:ext uri="{FF2B5EF4-FFF2-40B4-BE49-F238E27FC236}">
                <a16:creationId xmlns:a16="http://schemas.microsoft.com/office/drawing/2014/main" id="{18033FF4-B2EE-4738-BD46-A21DCFC31966}"/>
              </a:ext>
            </a:extLst>
          </p:cNvPr>
          <p:cNvSpPr>
            <a:spLocks noGrp="1"/>
          </p:cNvSpPr>
          <p:nvPr>
            <p:ph type="sldNum" sz="quarter" idx="12"/>
          </p:nvPr>
        </p:nvSpPr>
        <p:spPr/>
        <p:txBody>
          <a:bodyPr/>
          <a:lstStyle/>
          <a:p>
            <a:r>
              <a:rPr lang="en-US" dirty="0">
                <a:solidFill>
                  <a:srgbClr val="000000"/>
                </a:solidFill>
              </a:rPr>
              <a:t>15</a:t>
            </a:r>
          </a:p>
        </p:txBody>
      </p:sp>
    </p:spTree>
    <p:extLst>
      <p:ext uri="{BB962C8B-B14F-4D97-AF65-F5344CB8AC3E}">
        <p14:creationId xmlns:p14="http://schemas.microsoft.com/office/powerpoint/2010/main" val="16938200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529936" y="381000"/>
            <a:ext cx="8001000" cy="741769"/>
          </a:xfrm>
        </p:spPr>
        <p:txBody>
          <a:bodyPr/>
          <a:lstStyle/>
          <a:p>
            <a:r>
              <a:rPr lang="en-US" sz="4800" dirty="0">
                <a:solidFill>
                  <a:srgbClr val="E84A27"/>
                </a:solidFill>
                <a:effectLst/>
                <a:latin typeface="Calibri" pitchFamily="34" charset="0"/>
                <a:cs typeface="Calibri" pitchFamily="34" charset="0"/>
              </a:rPr>
              <a:t>Quiz Question #2</a:t>
            </a:r>
          </a:p>
        </p:txBody>
      </p:sp>
      <p:sp>
        <p:nvSpPr>
          <p:cNvPr id="521223" name="Text Box 7"/>
          <p:cNvSpPr txBox="1">
            <a:spLocks noChangeArrowheads="1"/>
          </p:cNvSpPr>
          <p:nvPr/>
        </p:nvSpPr>
        <p:spPr bwMode="auto">
          <a:xfrm>
            <a:off x="665570" y="2667000"/>
            <a:ext cx="8326030" cy="312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defTabSz="914400" eaLnBrk="0" fontAlgn="base" hangingPunct="0">
              <a:lnSpc>
                <a:spcPct val="95000"/>
              </a:lnSpc>
              <a:spcAft>
                <a:spcPts val="1800"/>
              </a:spcAft>
              <a:buFont typeface="+mj-lt"/>
              <a:buAutoNum type="alphaLcParenR"/>
            </a:pPr>
            <a:r>
              <a:rPr lang="en-US" sz="3200" b="1" dirty="0">
                <a:solidFill>
                  <a:srgbClr val="000066"/>
                </a:solidFill>
                <a:latin typeface="Calibri" pitchFamily="34" charset="0"/>
                <a:cs typeface="Calibri" pitchFamily="34" charset="0"/>
              </a:rPr>
              <a:t>Including too much introductory material</a:t>
            </a:r>
          </a:p>
          <a:p>
            <a:pPr marL="514350" indent="-514350" defTabSz="914400" eaLnBrk="0" fontAlgn="base" hangingPunct="0">
              <a:lnSpc>
                <a:spcPct val="95000"/>
              </a:lnSpc>
              <a:spcAft>
                <a:spcPts val="1800"/>
              </a:spcAft>
              <a:buFontTx/>
              <a:buAutoNum type="alphaLcParenR"/>
            </a:pPr>
            <a:r>
              <a:rPr lang="en-US" sz="3200" b="1" dirty="0">
                <a:solidFill>
                  <a:srgbClr val="000066"/>
                </a:solidFill>
                <a:latin typeface="Calibri" pitchFamily="34" charset="0"/>
                <a:cs typeface="Calibri" pitchFamily="34" charset="0"/>
              </a:rPr>
              <a:t>Being vague and overly general</a:t>
            </a:r>
          </a:p>
          <a:p>
            <a:pPr marL="514350" indent="-514350" defTabSz="914400" eaLnBrk="0" fontAlgn="base" hangingPunct="0">
              <a:lnSpc>
                <a:spcPct val="95000"/>
              </a:lnSpc>
              <a:spcAft>
                <a:spcPts val="1800"/>
              </a:spcAft>
              <a:buFontTx/>
              <a:buAutoNum type="alphaLcParenR"/>
            </a:pPr>
            <a:r>
              <a:rPr lang="en-US" sz="3200" b="1" dirty="0">
                <a:solidFill>
                  <a:srgbClr val="000066"/>
                </a:solidFill>
                <a:latin typeface="Calibri" pitchFamily="34" charset="0"/>
                <a:cs typeface="Calibri" pitchFamily="34" charset="0"/>
              </a:rPr>
              <a:t>Using too much jargon</a:t>
            </a:r>
          </a:p>
          <a:p>
            <a:pPr marL="514350" indent="-514350" defTabSz="914400" eaLnBrk="0" fontAlgn="base" hangingPunct="0">
              <a:lnSpc>
                <a:spcPct val="95000"/>
              </a:lnSpc>
              <a:spcAft>
                <a:spcPts val="1800"/>
              </a:spcAft>
              <a:buFontTx/>
              <a:buAutoNum type="alphaLcParenR"/>
            </a:pPr>
            <a:r>
              <a:rPr lang="en-US" sz="3200" b="1" dirty="0">
                <a:solidFill>
                  <a:srgbClr val="000066"/>
                </a:solidFill>
                <a:latin typeface="Calibri" pitchFamily="34" charset="0"/>
                <a:cs typeface="Calibri" pitchFamily="34" charset="0"/>
              </a:rPr>
              <a:t>Failing to consider their audiences’ wants, motivations, and needs</a:t>
            </a:r>
            <a:endParaRPr lang="en-US" sz="2800" b="1" dirty="0">
              <a:solidFill>
                <a:srgbClr val="000066"/>
              </a:solidFill>
              <a:latin typeface="Calibri" pitchFamily="34" charset="0"/>
              <a:cs typeface="Calibri" pitchFamily="34" charset="0"/>
            </a:endParaRPr>
          </a:p>
        </p:txBody>
      </p:sp>
      <p:sp>
        <p:nvSpPr>
          <p:cNvPr id="2" name="TextBox 1"/>
          <p:cNvSpPr txBox="1"/>
          <p:nvPr/>
        </p:nvSpPr>
        <p:spPr>
          <a:xfrm>
            <a:off x="533400" y="1473120"/>
            <a:ext cx="7315200" cy="1077218"/>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3333CC">
                    <a:lumMod val="50000"/>
                  </a:srgbClr>
                </a:solidFill>
                <a:latin typeface="Calibri" pitchFamily="34" charset="0"/>
                <a:cs typeface="Calibri" pitchFamily="34" charset="0"/>
              </a:rPr>
              <a:t>What is the most common mistake that abstract writers make?</a:t>
            </a:r>
            <a:endParaRPr lang="en-US" sz="3200" b="1" dirty="0">
              <a:solidFill>
                <a:srgbClr val="3333CC">
                  <a:lumMod val="50000"/>
                </a:srgbClr>
              </a:solidFill>
              <a:latin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610" y="193964"/>
            <a:ext cx="1892834" cy="125966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3A5D247A-F19D-45F3-A49D-1461797AA090}"/>
              </a:ext>
            </a:extLst>
          </p:cNvPr>
          <p:cNvSpPr>
            <a:spLocks noGrp="1"/>
          </p:cNvSpPr>
          <p:nvPr>
            <p:ph type="sldNum" sz="quarter" idx="12"/>
          </p:nvPr>
        </p:nvSpPr>
        <p:spPr/>
        <p:txBody>
          <a:bodyPr/>
          <a:lstStyle/>
          <a:p>
            <a:r>
              <a:rPr lang="en-US" dirty="0">
                <a:solidFill>
                  <a:srgbClr val="000000"/>
                </a:solidFill>
              </a:rPr>
              <a:t>16</a:t>
            </a:r>
          </a:p>
        </p:txBody>
      </p:sp>
    </p:spTree>
    <p:extLst>
      <p:ext uri="{BB962C8B-B14F-4D97-AF65-F5344CB8AC3E}">
        <p14:creationId xmlns:p14="http://schemas.microsoft.com/office/powerpoint/2010/main" val="4210617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1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12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12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894" y="3657600"/>
            <a:ext cx="4301706" cy="2781860"/>
          </a:xfrm>
          <a:prstGeom prst="rect">
            <a:avLst/>
          </a:prstGeom>
        </p:spPr>
      </p:pic>
      <p:sp>
        <p:nvSpPr>
          <p:cNvPr id="521218" name="Rectangle 2"/>
          <p:cNvSpPr>
            <a:spLocks noGrp="1" noChangeArrowheads="1"/>
          </p:cNvSpPr>
          <p:nvPr>
            <p:ph type="title"/>
          </p:nvPr>
        </p:nvSpPr>
        <p:spPr>
          <a:xfrm>
            <a:off x="403412" y="8965"/>
            <a:ext cx="4016188" cy="914400"/>
          </a:xfrm>
        </p:spPr>
        <p:txBody>
          <a:bodyPr/>
          <a:lstStyle/>
          <a:p>
            <a:r>
              <a:rPr lang="en-US" dirty="0">
                <a:effectLst/>
                <a:latin typeface="Calibri" pitchFamily="34" charset="0"/>
                <a:cs typeface="Calibri" pitchFamily="34" charset="0"/>
              </a:rPr>
              <a:t>Answer: I’d say d)</a:t>
            </a:r>
          </a:p>
        </p:txBody>
      </p:sp>
      <p:sp>
        <p:nvSpPr>
          <p:cNvPr id="4" name="TextBox 3"/>
          <p:cNvSpPr txBox="1"/>
          <p:nvPr/>
        </p:nvSpPr>
        <p:spPr>
          <a:xfrm>
            <a:off x="667747" y="4189274"/>
            <a:ext cx="4666253" cy="1754326"/>
          </a:xfrm>
          <a:prstGeom prst="rect">
            <a:avLst/>
          </a:prstGeom>
          <a:noFill/>
        </p:spPr>
        <p:txBody>
          <a:bodyPr wrap="square" rtlCol="0">
            <a:spAutoFit/>
          </a:bodyPr>
          <a:lstStyle/>
          <a:p>
            <a:pPr defTabSz="914400" eaLnBrk="0" fontAlgn="base" hangingPunct="0">
              <a:spcBef>
                <a:spcPct val="0"/>
              </a:spcBef>
              <a:spcAft>
                <a:spcPct val="0"/>
              </a:spcAft>
            </a:pPr>
            <a:r>
              <a:rPr lang="en-US" sz="3600" b="1" dirty="0">
                <a:solidFill>
                  <a:srgbClr val="3333CC">
                    <a:lumMod val="50000"/>
                  </a:srgbClr>
                </a:solidFill>
                <a:latin typeface="Calibri" pitchFamily="34" charset="0"/>
                <a:cs typeface="Calibri" pitchFamily="34" charset="0"/>
              </a:rPr>
              <a:t>*Although </a:t>
            </a:r>
            <a:r>
              <a:rPr lang="en-US" sz="3600" b="1" i="1" dirty="0">
                <a:solidFill>
                  <a:srgbClr val="3333CC">
                    <a:lumMod val="50000"/>
                  </a:srgbClr>
                </a:solidFill>
                <a:latin typeface="Calibri" pitchFamily="34" charset="0"/>
                <a:cs typeface="Calibri" pitchFamily="34" charset="0"/>
              </a:rPr>
              <a:t>any</a:t>
            </a:r>
            <a:r>
              <a:rPr lang="en-US" sz="3600" b="1" dirty="0">
                <a:solidFill>
                  <a:srgbClr val="3333CC">
                    <a:lumMod val="50000"/>
                  </a:srgbClr>
                </a:solidFill>
                <a:latin typeface="Calibri" pitchFamily="34" charset="0"/>
                <a:cs typeface="Calibri" pitchFamily="34" charset="0"/>
              </a:rPr>
              <a:t> of these mistakes will cost you readers and listeners</a:t>
            </a:r>
          </a:p>
        </p:txBody>
      </p:sp>
      <p:sp>
        <p:nvSpPr>
          <p:cNvPr id="6" name="Text Box 7"/>
          <p:cNvSpPr txBox="1">
            <a:spLocks noChangeArrowheads="1"/>
          </p:cNvSpPr>
          <p:nvPr/>
        </p:nvSpPr>
        <p:spPr bwMode="auto">
          <a:xfrm>
            <a:off x="398929" y="838200"/>
            <a:ext cx="8135471" cy="312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defTabSz="914400" eaLnBrk="0" fontAlgn="base" hangingPunct="0">
              <a:lnSpc>
                <a:spcPct val="95000"/>
              </a:lnSpc>
              <a:spcAft>
                <a:spcPts val="1800"/>
              </a:spcAft>
              <a:buFont typeface="+mj-lt"/>
              <a:buAutoNum type="alphaLcParenR"/>
            </a:pPr>
            <a:r>
              <a:rPr lang="en-US" sz="3200" b="1" dirty="0">
                <a:solidFill>
                  <a:srgbClr val="000066"/>
                </a:solidFill>
                <a:latin typeface="Calibri" pitchFamily="34" charset="0"/>
                <a:cs typeface="Calibri" pitchFamily="34" charset="0"/>
              </a:rPr>
              <a:t>Including too much introductory material</a:t>
            </a:r>
          </a:p>
          <a:p>
            <a:pPr marL="514350" indent="-514350" defTabSz="914400" eaLnBrk="0" fontAlgn="base" hangingPunct="0">
              <a:lnSpc>
                <a:spcPct val="95000"/>
              </a:lnSpc>
              <a:spcAft>
                <a:spcPts val="1800"/>
              </a:spcAft>
              <a:buFontTx/>
              <a:buAutoNum type="alphaLcParenR"/>
            </a:pPr>
            <a:r>
              <a:rPr lang="en-US" sz="3200" b="1" dirty="0">
                <a:solidFill>
                  <a:srgbClr val="000066"/>
                </a:solidFill>
                <a:latin typeface="Calibri" pitchFamily="34" charset="0"/>
                <a:cs typeface="Calibri" pitchFamily="34" charset="0"/>
              </a:rPr>
              <a:t>Being vague and overly general</a:t>
            </a:r>
          </a:p>
          <a:p>
            <a:pPr marL="514350" indent="-514350" defTabSz="914400" eaLnBrk="0" fontAlgn="base" hangingPunct="0">
              <a:lnSpc>
                <a:spcPct val="95000"/>
              </a:lnSpc>
              <a:spcAft>
                <a:spcPts val="1800"/>
              </a:spcAft>
              <a:buFontTx/>
              <a:buAutoNum type="alphaLcParenR"/>
            </a:pPr>
            <a:r>
              <a:rPr lang="en-US" sz="3200" b="1" dirty="0">
                <a:solidFill>
                  <a:srgbClr val="000066"/>
                </a:solidFill>
                <a:latin typeface="Calibri" pitchFamily="34" charset="0"/>
                <a:cs typeface="Calibri" pitchFamily="34" charset="0"/>
              </a:rPr>
              <a:t>Using too much jargon</a:t>
            </a:r>
          </a:p>
          <a:p>
            <a:pPr marL="514350" indent="-514350" defTabSz="914400" eaLnBrk="0" fontAlgn="base" hangingPunct="0">
              <a:lnSpc>
                <a:spcPct val="95000"/>
              </a:lnSpc>
              <a:spcAft>
                <a:spcPts val="1800"/>
              </a:spcAft>
              <a:buFontTx/>
              <a:buAutoNum type="alphaLcParenR"/>
            </a:pPr>
            <a:r>
              <a:rPr lang="en-US" sz="3200" b="1" dirty="0">
                <a:solidFill>
                  <a:srgbClr val="E84A27"/>
                </a:solidFill>
                <a:latin typeface="Calibri" pitchFamily="34" charset="0"/>
                <a:cs typeface="Calibri" pitchFamily="34" charset="0"/>
              </a:rPr>
              <a:t>Failing to consider their audiences’ wants, motivations, and needs</a:t>
            </a:r>
            <a:endParaRPr lang="en-US" sz="2800" b="1" dirty="0">
              <a:solidFill>
                <a:srgbClr val="E84A27"/>
              </a:solidFill>
              <a:latin typeface="Calibri" pitchFamily="34" charset="0"/>
              <a:cs typeface="Calibri" pitchFamily="34" charset="0"/>
            </a:endParaRPr>
          </a:p>
        </p:txBody>
      </p:sp>
      <p:sp>
        <p:nvSpPr>
          <p:cNvPr id="2" name="TextBox 1"/>
          <p:cNvSpPr txBox="1"/>
          <p:nvPr/>
        </p:nvSpPr>
        <p:spPr>
          <a:xfrm>
            <a:off x="4191000" y="130314"/>
            <a:ext cx="533400" cy="707886"/>
          </a:xfrm>
          <a:prstGeom prst="rect">
            <a:avLst/>
          </a:prstGeom>
          <a:noFill/>
        </p:spPr>
        <p:txBody>
          <a:bodyPr wrap="square" rtlCol="0">
            <a:spAutoFit/>
          </a:bodyPr>
          <a:lstStyle/>
          <a:p>
            <a:pPr defTabSz="914400" eaLnBrk="0" fontAlgn="base" hangingPunct="0">
              <a:spcBef>
                <a:spcPct val="0"/>
              </a:spcBef>
              <a:spcAft>
                <a:spcPct val="0"/>
              </a:spcAft>
            </a:pPr>
            <a:r>
              <a:rPr lang="en-US" sz="4000" b="1" dirty="0">
                <a:solidFill>
                  <a:srgbClr val="3333CC">
                    <a:lumMod val="50000"/>
                  </a:srgbClr>
                </a:solidFill>
                <a:latin typeface="Calibri" panose="020F0502020204030204" pitchFamily="34" charset="0"/>
              </a:rPr>
              <a:t>*</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9524" b="97143" l="9701" r="89552"/>
                    </a14:imgEffect>
                  </a14:imgLayer>
                </a14:imgProps>
              </a:ext>
              <a:ext uri="{28A0092B-C50C-407E-A947-70E740481C1C}">
                <a14:useLocalDpi xmlns:a14="http://schemas.microsoft.com/office/drawing/2010/main" val="0"/>
              </a:ext>
            </a:extLst>
          </a:blip>
          <a:stretch>
            <a:fillRect/>
          </a:stretch>
        </p:blipFill>
        <p:spPr>
          <a:xfrm>
            <a:off x="6705600" y="3657600"/>
            <a:ext cx="1150128" cy="901220"/>
          </a:xfrm>
          <a:prstGeom prst="rect">
            <a:avLst/>
          </a:prstGeom>
        </p:spPr>
      </p:pic>
      <p:sp>
        <p:nvSpPr>
          <p:cNvPr id="7" name="Slide Number Placeholder 6">
            <a:extLst>
              <a:ext uri="{FF2B5EF4-FFF2-40B4-BE49-F238E27FC236}">
                <a16:creationId xmlns:a16="http://schemas.microsoft.com/office/drawing/2014/main" id="{E1B6782A-6F8A-426B-A66B-90F1CCA5AC5B}"/>
              </a:ext>
            </a:extLst>
          </p:cNvPr>
          <p:cNvSpPr>
            <a:spLocks noGrp="1"/>
          </p:cNvSpPr>
          <p:nvPr>
            <p:ph type="sldNum" sz="quarter" idx="12"/>
          </p:nvPr>
        </p:nvSpPr>
        <p:spPr>
          <a:xfrm>
            <a:off x="6705600" y="6482688"/>
            <a:ext cx="1905000" cy="304800"/>
          </a:xfrm>
        </p:spPr>
        <p:txBody>
          <a:bodyPr/>
          <a:lstStyle/>
          <a:p>
            <a:r>
              <a:rPr lang="en-US" dirty="0">
                <a:solidFill>
                  <a:srgbClr val="000000"/>
                </a:solidFill>
              </a:rPr>
              <a:t>17</a:t>
            </a:r>
          </a:p>
        </p:txBody>
      </p:sp>
    </p:spTree>
    <p:extLst>
      <p:ext uri="{BB962C8B-B14F-4D97-AF65-F5344CB8AC3E}">
        <p14:creationId xmlns:p14="http://schemas.microsoft.com/office/powerpoint/2010/main" val="1752124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37" presetClass="path" presetSubtype="0" accel="50000" decel="50000" fill="hold" nodeType="withEffect">
                                  <p:stCondLst>
                                    <p:cond delay="0"/>
                                  </p:stCondLst>
                                  <p:childTnLst>
                                    <p:animMotion origin="layout" path="M 0.00573 0.00093 L 0.06892 -0.03171 C 0.08299 -0.02268 0.11528 -0.10879 0.13715 -0.10879 C 0.16215 -0.10879 0.1882 -0.1375 0.20226 -0.14652 L 0.26042 -0.21805 " pathEditMode="relative" rAng="0" ptsTypes="FffFF">
                                      <p:cBhvr>
                                        <p:cTn id="10" dur="1000" fill="hold"/>
                                        <p:tgtEl>
                                          <p:spTgt spid="5"/>
                                        </p:tgtEl>
                                        <p:attrNameLst>
                                          <p:attrName>ppt_x</p:attrName>
                                          <p:attrName>ppt_y</p:attrName>
                                        </p:attrNameLst>
                                      </p:cBhvr>
                                      <p:rCtr x="12726" y="-10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403411" y="293298"/>
            <a:ext cx="8395531" cy="1604513"/>
          </a:xfrm>
        </p:spPr>
        <p:txBody>
          <a:bodyPr/>
          <a:lstStyle/>
          <a:p>
            <a:pPr>
              <a:lnSpc>
                <a:spcPct val="85000"/>
              </a:lnSpc>
            </a:pPr>
            <a:r>
              <a:rPr lang="en-US" dirty="0">
                <a:effectLst/>
                <a:latin typeface="Calibri" pitchFamily="34" charset="0"/>
                <a:cs typeface="Calibri" pitchFamily="34" charset="0"/>
              </a:rPr>
              <a:t>As in any writing project, your first question should be “Who’s the audience?”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764" y="2318089"/>
            <a:ext cx="4192438" cy="4188656"/>
          </a:xfrm>
          <a:prstGeom prst="rect">
            <a:avLst/>
          </a:prstGeom>
        </p:spPr>
      </p:pic>
      <p:sp>
        <p:nvSpPr>
          <p:cNvPr id="6" name="Text Box 7"/>
          <p:cNvSpPr txBox="1">
            <a:spLocks noChangeArrowheads="1"/>
          </p:cNvSpPr>
          <p:nvPr/>
        </p:nvSpPr>
        <p:spPr bwMode="auto">
          <a:xfrm>
            <a:off x="490193" y="2078333"/>
            <a:ext cx="8503530" cy="433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228600" defTabSz="914400" eaLnBrk="0" fontAlgn="base" hangingPunct="0">
              <a:lnSpc>
                <a:spcPct val="90000"/>
              </a:lnSpc>
              <a:spcAft>
                <a:spcPts val="1800"/>
              </a:spcAft>
            </a:pPr>
            <a:r>
              <a:rPr lang="en-US" sz="3200" b="1" dirty="0">
                <a:solidFill>
                  <a:srgbClr val="000066"/>
                </a:solidFill>
                <a:latin typeface="Calibri" pitchFamily="34" charset="0"/>
                <a:cs typeface="Calibri" pitchFamily="34" charset="0"/>
              </a:rPr>
              <a:t>What do they already know?</a:t>
            </a:r>
          </a:p>
          <a:p>
            <a:pPr indent="-228600" defTabSz="914400" eaLnBrk="0" fontAlgn="base" hangingPunct="0">
              <a:lnSpc>
                <a:spcPct val="90000"/>
              </a:lnSpc>
              <a:spcAft>
                <a:spcPts val="1800"/>
              </a:spcAft>
            </a:pPr>
            <a:r>
              <a:rPr lang="en-US" sz="3200" b="1" dirty="0">
                <a:solidFill>
                  <a:srgbClr val="000066"/>
                </a:solidFill>
                <a:latin typeface="Calibri" pitchFamily="34" charset="0"/>
                <a:cs typeface="Calibri" pitchFamily="34" charset="0"/>
              </a:rPr>
              <a:t>What’s their motivation</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    for reading your article</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    or coming to your talk?</a:t>
            </a:r>
          </a:p>
          <a:p>
            <a:pPr indent="-228600" defTabSz="914400" eaLnBrk="0" fontAlgn="base" hangingPunct="0">
              <a:lnSpc>
                <a:spcPct val="90000"/>
              </a:lnSpc>
              <a:spcAft>
                <a:spcPts val="1800"/>
              </a:spcAft>
            </a:pPr>
            <a:r>
              <a:rPr lang="en-US" sz="3200" b="1" dirty="0">
                <a:solidFill>
                  <a:srgbClr val="000066"/>
                </a:solidFill>
                <a:latin typeface="Calibri" pitchFamily="34" charset="0"/>
                <a:cs typeface="Calibri" pitchFamily="34" charset="0"/>
              </a:rPr>
              <a:t>What is their level of </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    expertise?</a:t>
            </a:r>
          </a:p>
          <a:p>
            <a:pPr indent="-228600" defTabSz="914400" eaLnBrk="0" fontAlgn="base" hangingPunct="0">
              <a:lnSpc>
                <a:spcPct val="90000"/>
              </a:lnSpc>
              <a:spcAft>
                <a:spcPts val="1800"/>
              </a:spcAft>
            </a:pPr>
            <a:r>
              <a:rPr lang="en-US" sz="3200" b="1" dirty="0">
                <a:solidFill>
                  <a:srgbClr val="000066"/>
                </a:solidFill>
                <a:latin typeface="Calibri" pitchFamily="34" charset="0"/>
                <a:cs typeface="Calibri" pitchFamily="34" charset="0"/>
              </a:rPr>
              <a:t>How can you best meet</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    their needs?</a:t>
            </a:r>
          </a:p>
        </p:txBody>
      </p:sp>
      <p:sp>
        <p:nvSpPr>
          <p:cNvPr id="2" name="Slide Number Placeholder 1">
            <a:extLst>
              <a:ext uri="{FF2B5EF4-FFF2-40B4-BE49-F238E27FC236}">
                <a16:creationId xmlns:a16="http://schemas.microsoft.com/office/drawing/2014/main" id="{1D240B52-8719-457F-9C86-4C6507E45857}"/>
              </a:ext>
            </a:extLst>
          </p:cNvPr>
          <p:cNvSpPr>
            <a:spLocks noGrp="1"/>
          </p:cNvSpPr>
          <p:nvPr>
            <p:ph type="sldNum" sz="quarter" idx="12"/>
          </p:nvPr>
        </p:nvSpPr>
        <p:spPr/>
        <p:txBody>
          <a:bodyPr/>
          <a:lstStyle/>
          <a:p>
            <a:r>
              <a:rPr lang="en-US" dirty="0">
                <a:solidFill>
                  <a:srgbClr val="000000"/>
                </a:solidFill>
              </a:rPr>
              <a:t>18</a:t>
            </a:r>
          </a:p>
        </p:txBody>
      </p:sp>
    </p:spTree>
    <p:extLst>
      <p:ext uri="{BB962C8B-B14F-4D97-AF65-F5344CB8AC3E}">
        <p14:creationId xmlns:p14="http://schemas.microsoft.com/office/powerpoint/2010/main" val="2975502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213" y="3299097"/>
            <a:ext cx="3605842" cy="3097828"/>
          </a:xfrm>
          <a:prstGeom prst="rect">
            <a:avLst/>
          </a:prstGeom>
        </p:spPr>
      </p:pic>
      <p:sp>
        <p:nvSpPr>
          <p:cNvPr id="521218" name="Rectangle 2"/>
          <p:cNvSpPr>
            <a:spLocks noGrp="1" noChangeArrowheads="1"/>
          </p:cNvSpPr>
          <p:nvPr>
            <p:ph type="title"/>
          </p:nvPr>
        </p:nvSpPr>
        <p:spPr>
          <a:xfrm>
            <a:off x="403411" y="293298"/>
            <a:ext cx="8395531" cy="966159"/>
          </a:xfrm>
        </p:spPr>
        <p:txBody>
          <a:bodyPr/>
          <a:lstStyle/>
          <a:p>
            <a:pPr>
              <a:lnSpc>
                <a:spcPct val="85000"/>
              </a:lnSpc>
            </a:pPr>
            <a:r>
              <a:rPr lang="en-US" dirty="0">
                <a:effectLst/>
                <a:latin typeface="Calibri" pitchFamily="34" charset="0"/>
                <a:cs typeface="Calibri" pitchFamily="34" charset="0"/>
              </a:rPr>
              <a:t>One-size abstracts </a:t>
            </a:r>
            <a:r>
              <a:rPr lang="en-US" i="1" dirty="0">
                <a:effectLst/>
                <a:latin typeface="Calibri" pitchFamily="34" charset="0"/>
                <a:cs typeface="Calibri" pitchFamily="34" charset="0"/>
              </a:rPr>
              <a:t>do not</a:t>
            </a:r>
            <a:r>
              <a:rPr lang="en-US" dirty="0">
                <a:effectLst/>
                <a:latin typeface="Calibri" pitchFamily="34" charset="0"/>
                <a:cs typeface="Calibri" pitchFamily="34" charset="0"/>
              </a:rPr>
              <a:t> fit all</a:t>
            </a:r>
          </a:p>
        </p:txBody>
      </p:sp>
      <p:sp>
        <p:nvSpPr>
          <p:cNvPr id="6" name="Text Box 7"/>
          <p:cNvSpPr txBox="1">
            <a:spLocks noChangeArrowheads="1"/>
          </p:cNvSpPr>
          <p:nvPr/>
        </p:nvSpPr>
        <p:spPr bwMode="auto">
          <a:xfrm>
            <a:off x="490193" y="1216327"/>
            <a:ext cx="8653807" cy="542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228600" defTabSz="914400" eaLnBrk="0" fontAlgn="base" hangingPunct="0">
              <a:lnSpc>
                <a:spcPct val="90000"/>
              </a:lnSpc>
              <a:spcAft>
                <a:spcPts val="1800"/>
              </a:spcAft>
            </a:pPr>
            <a:r>
              <a:rPr lang="en-US" sz="3200" b="1" dirty="0">
                <a:solidFill>
                  <a:srgbClr val="000066"/>
                </a:solidFill>
                <a:latin typeface="Calibri" pitchFamily="34" charset="0"/>
                <a:cs typeface="Calibri" pitchFamily="34" charset="0"/>
              </a:rPr>
              <a:t>An abstract for a journal article is usually more specific and detailed than a meeting abstract</a:t>
            </a:r>
          </a:p>
          <a:p>
            <a:pPr indent="-228600" defTabSz="914400" eaLnBrk="0" fontAlgn="base" hangingPunct="0">
              <a:lnSpc>
                <a:spcPct val="90000"/>
              </a:lnSpc>
              <a:spcAft>
                <a:spcPts val="1800"/>
              </a:spcAft>
            </a:pPr>
            <a:r>
              <a:rPr lang="en-US" sz="3200" b="1" dirty="0">
                <a:solidFill>
                  <a:srgbClr val="000066"/>
                </a:solidFill>
                <a:latin typeface="Calibri" pitchFamily="34" charset="0"/>
                <a:cs typeface="Calibri" pitchFamily="34" charset="0"/>
              </a:rPr>
              <a:t>An abstract for a specialized journal (</a:t>
            </a:r>
            <a:r>
              <a:rPr lang="en-US" sz="3200" b="1" i="1" dirty="0">
                <a:solidFill>
                  <a:srgbClr val="000066"/>
                </a:solidFill>
                <a:latin typeface="Calibri" pitchFamily="34" charset="0"/>
                <a:cs typeface="Calibri" pitchFamily="34" charset="0"/>
              </a:rPr>
              <a:t>Phys Rev B</a:t>
            </a:r>
            <a:r>
              <a:rPr lang="en-US" sz="3200" b="1" dirty="0">
                <a:solidFill>
                  <a:srgbClr val="000066"/>
                </a:solidFill>
                <a:latin typeface="Calibri" pitchFamily="34" charset="0"/>
                <a:cs typeface="Calibri" pitchFamily="34" charset="0"/>
              </a:rPr>
              <a:t>) will be different from one for a general journal </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    (</a:t>
            </a:r>
            <a:r>
              <a:rPr lang="en-US" sz="3200" b="1" i="1" dirty="0">
                <a:solidFill>
                  <a:srgbClr val="000066"/>
                </a:solidFill>
                <a:latin typeface="Calibri" pitchFamily="34" charset="0"/>
                <a:cs typeface="Calibri" pitchFamily="34" charset="0"/>
              </a:rPr>
              <a:t>Science</a:t>
            </a:r>
            <a:r>
              <a:rPr lang="en-US" sz="3200" b="1" dirty="0">
                <a:solidFill>
                  <a:srgbClr val="000066"/>
                </a:solidFill>
                <a:latin typeface="Calibri" pitchFamily="34" charset="0"/>
                <a:cs typeface="Calibri" pitchFamily="34" charset="0"/>
              </a:rPr>
              <a:t>) </a:t>
            </a:r>
          </a:p>
          <a:p>
            <a:pPr indent="-228600" defTabSz="914400" eaLnBrk="0" fontAlgn="base" hangingPunct="0">
              <a:lnSpc>
                <a:spcPct val="90000"/>
              </a:lnSpc>
              <a:spcAft>
                <a:spcPts val="1800"/>
              </a:spcAft>
            </a:pPr>
            <a:r>
              <a:rPr lang="en-US" sz="3200" b="1" dirty="0">
                <a:solidFill>
                  <a:srgbClr val="000066"/>
                </a:solidFill>
                <a:latin typeface="Calibri" pitchFamily="34" charset="0"/>
                <a:cs typeface="Calibri" pitchFamily="34" charset="0"/>
              </a:rPr>
              <a:t>The structure (MMRC) </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will usually be the same, </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but the level of detail, </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specificity, and use of </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specialized language will </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vary with the intended audience </a:t>
            </a:r>
          </a:p>
        </p:txBody>
      </p:sp>
      <p:sp>
        <p:nvSpPr>
          <p:cNvPr id="2" name="Slide Number Placeholder 1">
            <a:extLst>
              <a:ext uri="{FF2B5EF4-FFF2-40B4-BE49-F238E27FC236}">
                <a16:creationId xmlns:a16="http://schemas.microsoft.com/office/drawing/2014/main" id="{1F009EF8-1895-4F9F-AB30-98397C341DBF}"/>
              </a:ext>
            </a:extLst>
          </p:cNvPr>
          <p:cNvSpPr>
            <a:spLocks noGrp="1"/>
          </p:cNvSpPr>
          <p:nvPr>
            <p:ph type="sldNum" sz="quarter" idx="12"/>
          </p:nvPr>
        </p:nvSpPr>
        <p:spPr/>
        <p:txBody>
          <a:bodyPr/>
          <a:lstStyle/>
          <a:p>
            <a:r>
              <a:rPr lang="en-US" dirty="0">
                <a:solidFill>
                  <a:srgbClr val="000000"/>
                </a:solidFill>
              </a:rPr>
              <a:t>19</a:t>
            </a:r>
          </a:p>
        </p:txBody>
      </p:sp>
    </p:spTree>
    <p:extLst>
      <p:ext uri="{BB962C8B-B14F-4D97-AF65-F5344CB8AC3E}">
        <p14:creationId xmlns:p14="http://schemas.microsoft.com/office/powerpoint/2010/main" val="1564441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564" y="-1028700"/>
            <a:ext cx="17456728" cy="11201400"/>
          </a:xfrm>
          <a:prstGeom prst="rect">
            <a:avLst/>
          </a:prstGeom>
        </p:spPr>
      </p:pic>
      <p:sp>
        <p:nvSpPr>
          <p:cNvPr id="539650" name="Rectangle 2"/>
          <p:cNvSpPr>
            <a:spLocks noGrp="1" noChangeArrowheads="1"/>
          </p:cNvSpPr>
          <p:nvPr>
            <p:ph type="title"/>
          </p:nvPr>
        </p:nvSpPr>
        <p:spPr>
          <a:xfrm>
            <a:off x="228600" y="76200"/>
            <a:ext cx="8839200" cy="1143000"/>
          </a:xfrm>
        </p:spPr>
        <p:txBody>
          <a:bodyPr/>
          <a:lstStyle/>
          <a:p>
            <a:pPr>
              <a:lnSpc>
                <a:spcPct val="95000"/>
              </a:lnSpc>
            </a:pPr>
            <a:r>
              <a:rPr lang="en-US" dirty="0">
                <a:effectLst/>
                <a:latin typeface="Calibri" pitchFamily="34" charset="0"/>
                <a:cs typeface="Calibri" pitchFamily="34" charset="0"/>
              </a:rPr>
              <a:t>From the editors of </a:t>
            </a:r>
            <a:r>
              <a:rPr lang="en-US" i="1" dirty="0">
                <a:effectLst/>
                <a:latin typeface="Calibri" pitchFamily="34" charset="0"/>
                <a:cs typeface="Calibri" pitchFamily="34" charset="0"/>
              </a:rPr>
              <a:t>J. Phys. Chem. </a:t>
            </a:r>
            <a:r>
              <a:rPr lang="en-US" i="1" dirty="0" err="1">
                <a:effectLst/>
                <a:latin typeface="Calibri" pitchFamily="34" charset="0"/>
                <a:cs typeface="Calibri" pitchFamily="34" charset="0"/>
              </a:rPr>
              <a:t>Lett</a:t>
            </a:r>
            <a:r>
              <a:rPr lang="en-US" i="1" dirty="0">
                <a:effectLst/>
                <a:latin typeface="Calibri" pitchFamily="34" charset="0"/>
                <a:cs typeface="Calibri" pitchFamily="34" charset="0"/>
              </a:rPr>
              <a:t>.</a:t>
            </a:r>
            <a:r>
              <a:rPr lang="en-US" dirty="0">
                <a:effectLst/>
                <a:latin typeface="Calibri" pitchFamily="34" charset="0"/>
                <a:cs typeface="Calibri" pitchFamily="34" charset="0"/>
              </a:rPr>
              <a:t> “Why Did You Accept My Paper?”</a:t>
            </a:r>
            <a:r>
              <a:rPr lang="en-US" sz="1800" dirty="0">
                <a:effectLst/>
                <a:latin typeface="Calibri" pitchFamily="34" charset="0"/>
                <a:cs typeface="Calibri" pitchFamily="34" charset="0"/>
              </a:rPr>
              <a:t> 17 Jul 2014</a:t>
            </a:r>
            <a:endParaRPr lang="en-US" dirty="0">
              <a:effectLst/>
              <a:latin typeface="Calibri" pitchFamily="34" charset="0"/>
              <a:cs typeface="Calibri" pitchFamily="34" charset="0"/>
            </a:endParaRPr>
          </a:p>
        </p:txBody>
      </p:sp>
      <p:sp>
        <p:nvSpPr>
          <p:cNvPr id="6" name="TextBox 5"/>
          <p:cNvSpPr txBox="1"/>
          <p:nvPr/>
        </p:nvSpPr>
        <p:spPr>
          <a:xfrm>
            <a:off x="2590800" y="3011031"/>
            <a:ext cx="4648200" cy="2246769"/>
          </a:xfrm>
          <a:prstGeom prst="rect">
            <a:avLst/>
          </a:prstGeom>
          <a:noFill/>
        </p:spPr>
        <p:txBody>
          <a:bodyPr wrap="square" rtlCol="0">
            <a:spAutoFit/>
          </a:bodyPr>
          <a:lstStyle/>
          <a:p>
            <a:pPr marL="182880" indent="-228600" defTabSz="914400" eaLnBrk="0" fontAlgn="base" hangingPunct="0">
              <a:spcBef>
                <a:spcPct val="0"/>
              </a:spcBef>
              <a:spcAft>
                <a:spcPct val="0"/>
              </a:spcAft>
              <a:buFont typeface="+mj-lt"/>
              <a:buAutoNum type="arabicPeriod"/>
            </a:pPr>
            <a:r>
              <a:rPr lang="en-US" sz="2000" b="1" dirty="0">
                <a:solidFill>
                  <a:srgbClr val="3333CC">
                    <a:lumMod val="50000"/>
                  </a:srgbClr>
                </a:solidFill>
                <a:latin typeface="Times New Roman" pitchFamily="18" charset="0"/>
              </a:rPr>
              <a:t>The title and abstract are written in such a way that they are simple and attractive. They draw sufficient interest and lead to the reading of the rest of the paper. The new advances and the importance of the study are clearly pointed out in the abstract.  </a:t>
            </a:r>
            <a:endParaRPr lang="en-US" b="1" dirty="0">
              <a:solidFill>
                <a:srgbClr val="3333CC">
                  <a:lumMod val="50000"/>
                </a:srgbClr>
              </a:solidFill>
              <a:latin typeface="Times New Roman" pitchFamily="18" charset="0"/>
            </a:endParaRPr>
          </a:p>
        </p:txBody>
      </p:sp>
      <p:sp>
        <p:nvSpPr>
          <p:cNvPr id="7" name="TextBox 6"/>
          <p:cNvSpPr txBox="1"/>
          <p:nvPr/>
        </p:nvSpPr>
        <p:spPr>
          <a:xfrm>
            <a:off x="3538763" y="5504259"/>
            <a:ext cx="4352474" cy="400110"/>
          </a:xfrm>
          <a:prstGeom prst="rect">
            <a:avLst/>
          </a:prstGeom>
          <a:noFill/>
        </p:spPr>
        <p:txBody>
          <a:bodyPr wrap="none" rtlCol="0">
            <a:spAutoFit/>
          </a:bodyPr>
          <a:lstStyle/>
          <a:p>
            <a:pPr defTabSz="914400" eaLnBrk="0" fontAlgn="base" hangingPunct="0">
              <a:spcBef>
                <a:spcPct val="0"/>
              </a:spcBef>
              <a:spcAft>
                <a:spcPct val="0"/>
              </a:spcAft>
            </a:pPr>
            <a:r>
              <a:rPr lang="en-US" sz="2000" b="1" dirty="0">
                <a:solidFill>
                  <a:srgbClr val="3333CC">
                    <a:lumMod val="50000"/>
                  </a:srgbClr>
                </a:solidFill>
                <a:latin typeface="Calibri" panose="020F0502020204030204" pitchFamily="34" charset="0"/>
              </a:rPr>
              <a:t>J. Phys. Chem. </a:t>
            </a:r>
            <a:r>
              <a:rPr lang="en-US" sz="2000" b="1" dirty="0" err="1">
                <a:solidFill>
                  <a:srgbClr val="3333CC">
                    <a:lumMod val="50000"/>
                  </a:srgbClr>
                </a:solidFill>
                <a:latin typeface="Calibri" panose="020F0502020204030204" pitchFamily="34" charset="0"/>
              </a:rPr>
              <a:t>Lett</a:t>
            </a:r>
            <a:r>
              <a:rPr lang="en-US" sz="2000" b="1" dirty="0">
                <a:solidFill>
                  <a:srgbClr val="3333CC">
                    <a:lumMod val="50000"/>
                  </a:srgbClr>
                </a:solidFill>
                <a:latin typeface="Calibri" panose="020F0502020204030204" pitchFamily="34" charset="0"/>
              </a:rPr>
              <a:t>. 2014, 5, 2443−2443</a:t>
            </a:r>
          </a:p>
        </p:txBody>
      </p:sp>
      <p:cxnSp>
        <p:nvCxnSpPr>
          <p:cNvPr id="3" name="Straight Connector 2"/>
          <p:cNvCxnSpPr/>
          <p:nvPr/>
        </p:nvCxnSpPr>
        <p:spPr bwMode="auto">
          <a:xfrm>
            <a:off x="5562600" y="3657600"/>
            <a:ext cx="1198577" cy="0"/>
          </a:xfrm>
          <a:prstGeom prst="line">
            <a:avLst/>
          </a:prstGeom>
          <a:solidFill>
            <a:schemeClr val="accent1"/>
          </a:solidFill>
          <a:ln w="28575" cap="flat" cmpd="sng" algn="ctr">
            <a:solidFill>
              <a:srgbClr val="EA5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2895600" y="3962400"/>
            <a:ext cx="990600" cy="0"/>
          </a:xfrm>
          <a:prstGeom prst="line">
            <a:avLst/>
          </a:prstGeom>
          <a:solidFill>
            <a:schemeClr val="accent1"/>
          </a:solidFill>
          <a:ln w="28575" cap="flat" cmpd="sng" algn="ctr">
            <a:solidFill>
              <a:srgbClr val="EA5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4648200" y="3962400"/>
            <a:ext cx="2438400" cy="0"/>
          </a:xfrm>
          <a:prstGeom prst="line">
            <a:avLst/>
          </a:prstGeom>
          <a:solidFill>
            <a:schemeClr val="accent1"/>
          </a:solidFill>
          <a:ln w="28575" cap="flat" cmpd="sng" algn="ctr">
            <a:solidFill>
              <a:srgbClr val="EA5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4495800" y="4572000"/>
            <a:ext cx="1447800" cy="0"/>
          </a:xfrm>
          <a:prstGeom prst="line">
            <a:avLst/>
          </a:prstGeom>
          <a:solidFill>
            <a:schemeClr val="accent1"/>
          </a:solidFill>
          <a:ln w="28575" cap="flat" cmpd="sng" algn="ctr">
            <a:solidFill>
              <a:srgbClr val="EA5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2895600" y="4876800"/>
            <a:ext cx="1143000" cy="0"/>
          </a:xfrm>
          <a:prstGeom prst="line">
            <a:avLst/>
          </a:prstGeom>
          <a:solidFill>
            <a:schemeClr val="accent1"/>
          </a:solidFill>
          <a:ln w="28575" cap="flat" cmpd="sng" algn="ctr">
            <a:solidFill>
              <a:srgbClr val="EA5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5943600" y="4876800"/>
            <a:ext cx="685800" cy="0"/>
          </a:xfrm>
          <a:prstGeom prst="line">
            <a:avLst/>
          </a:prstGeom>
          <a:solidFill>
            <a:schemeClr val="accent1"/>
          </a:solidFill>
          <a:ln w="28575" cap="flat" cmpd="sng" algn="ctr">
            <a:solidFill>
              <a:srgbClr val="EA5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895600" y="5181600"/>
            <a:ext cx="2819400" cy="0"/>
          </a:xfrm>
          <a:prstGeom prst="line">
            <a:avLst/>
          </a:prstGeom>
          <a:solidFill>
            <a:schemeClr val="accent1"/>
          </a:solidFill>
          <a:ln w="28575" cap="flat" cmpd="sng" algn="ctr">
            <a:solidFill>
              <a:srgbClr val="EA5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Oval 18"/>
          <p:cNvSpPr/>
          <p:nvPr/>
        </p:nvSpPr>
        <p:spPr bwMode="auto">
          <a:xfrm>
            <a:off x="2590800" y="3011031"/>
            <a:ext cx="304800" cy="378738"/>
          </a:xfrm>
          <a:prstGeom prst="ellipse">
            <a:avLst/>
          </a:prstGeom>
          <a:noFill/>
          <a:ln w="38100" cap="flat" cmpd="sng" algn="ctr">
            <a:solidFill>
              <a:srgbClr val="EA5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8" charset="0"/>
            </a:endParaRPr>
          </a:p>
        </p:txBody>
      </p:sp>
      <p:cxnSp>
        <p:nvCxnSpPr>
          <p:cNvPr id="4" name="Straight Connector 3"/>
          <p:cNvCxnSpPr/>
          <p:nvPr/>
        </p:nvCxnSpPr>
        <p:spPr bwMode="auto">
          <a:xfrm>
            <a:off x="4876800" y="5257800"/>
            <a:ext cx="838200" cy="0"/>
          </a:xfrm>
          <a:prstGeom prst="line">
            <a:avLst/>
          </a:prstGeom>
          <a:solidFill>
            <a:schemeClr val="accent1"/>
          </a:solidFill>
          <a:ln w="28575" cap="flat" cmpd="sng" algn="ctr">
            <a:solidFill>
              <a:srgbClr val="EA5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a:extLst>
              <a:ext uri="{FF2B5EF4-FFF2-40B4-BE49-F238E27FC236}">
                <a16:creationId xmlns:a16="http://schemas.microsoft.com/office/drawing/2014/main" id="{A4E877C0-C8AA-4B3B-A4F3-8EFCD3371263}"/>
              </a:ext>
            </a:extLst>
          </p:cNvPr>
          <p:cNvSpPr>
            <a:spLocks noGrp="1"/>
          </p:cNvSpPr>
          <p:nvPr>
            <p:ph type="sldNum" sz="quarter" idx="12"/>
          </p:nvPr>
        </p:nvSpPr>
        <p:spPr>
          <a:xfrm>
            <a:off x="11165915" y="9717662"/>
            <a:ext cx="1905000" cy="304800"/>
          </a:xfrm>
        </p:spPr>
        <p:txBody>
          <a:bodyPr/>
          <a:lstStyle/>
          <a:p>
            <a:r>
              <a:rPr lang="en-US" dirty="0">
                <a:solidFill>
                  <a:srgbClr val="000000"/>
                </a:solidFill>
              </a:rPr>
              <a:t>2</a:t>
            </a:r>
          </a:p>
        </p:txBody>
      </p:sp>
    </p:spTree>
    <p:extLst>
      <p:ext uri="{BB962C8B-B14F-4D97-AF65-F5344CB8AC3E}">
        <p14:creationId xmlns:p14="http://schemas.microsoft.com/office/powerpoint/2010/main" val="379615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590800"/>
            <a:ext cx="3810000" cy="3131778"/>
          </a:xfrm>
          <a:prstGeom prst="rect">
            <a:avLst/>
          </a:prstGeom>
        </p:spPr>
      </p:pic>
      <p:sp>
        <p:nvSpPr>
          <p:cNvPr id="521218" name="Rectangle 2"/>
          <p:cNvSpPr>
            <a:spLocks noGrp="1" noChangeArrowheads="1"/>
          </p:cNvSpPr>
          <p:nvPr>
            <p:ph type="title"/>
          </p:nvPr>
        </p:nvSpPr>
        <p:spPr>
          <a:xfrm>
            <a:off x="457200" y="204758"/>
            <a:ext cx="8534400" cy="838200"/>
          </a:xfrm>
        </p:spPr>
        <p:txBody>
          <a:bodyPr/>
          <a:lstStyle/>
          <a:p>
            <a:r>
              <a:rPr lang="en-US" dirty="0">
                <a:effectLst/>
                <a:latin typeface="Calibri" pitchFamily="34" charset="0"/>
                <a:cs typeface="Calibri" pitchFamily="34" charset="0"/>
              </a:rPr>
              <a:t>No fluff* in your abstract</a:t>
            </a:r>
          </a:p>
        </p:txBody>
      </p:sp>
      <p:sp>
        <p:nvSpPr>
          <p:cNvPr id="521223" name="Text Box 7"/>
          <p:cNvSpPr txBox="1">
            <a:spLocks noChangeArrowheads="1"/>
          </p:cNvSpPr>
          <p:nvPr/>
        </p:nvSpPr>
        <p:spPr bwMode="auto">
          <a:xfrm>
            <a:off x="685800" y="1025541"/>
            <a:ext cx="7924800" cy="207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lnSpc>
                <a:spcPct val="95000"/>
              </a:lnSpc>
              <a:spcBef>
                <a:spcPct val="30000"/>
              </a:spcBef>
              <a:spcAft>
                <a:spcPct val="0"/>
              </a:spcAft>
            </a:pPr>
            <a:r>
              <a:rPr lang="en-US" sz="3200" b="1" dirty="0">
                <a:solidFill>
                  <a:srgbClr val="000066"/>
                </a:solidFill>
                <a:latin typeface="Calibri" pitchFamily="34" charset="0"/>
                <a:cs typeface="Calibri" pitchFamily="34" charset="0"/>
              </a:rPr>
              <a:t>No introductory fluff—get straight to the </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      point in the first sentence</a:t>
            </a:r>
          </a:p>
          <a:p>
            <a:pPr defTabSz="914400" eaLnBrk="0" fontAlgn="base" hangingPunct="0">
              <a:lnSpc>
                <a:spcPct val="95000"/>
              </a:lnSpc>
              <a:spcBef>
                <a:spcPct val="30000"/>
              </a:spcBef>
              <a:spcAft>
                <a:spcPct val="0"/>
              </a:spcAft>
            </a:pPr>
            <a:r>
              <a:rPr lang="en-US" sz="3200" b="1" dirty="0">
                <a:solidFill>
                  <a:srgbClr val="000066"/>
                </a:solidFill>
                <a:latin typeface="Calibri" pitchFamily="34" charset="0"/>
                <a:cs typeface="Calibri" pitchFamily="34" charset="0"/>
              </a:rPr>
              <a:t>No sweeping generalizations at the end</a:t>
            </a:r>
          </a:p>
          <a:p>
            <a:pPr defTabSz="914400" eaLnBrk="0" fontAlgn="base" hangingPunct="0">
              <a:spcBef>
                <a:spcPct val="0"/>
              </a:spcBef>
              <a:spcAft>
                <a:spcPct val="0"/>
              </a:spcAft>
            </a:pPr>
            <a:endParaRPr lang="en-US" sz="2800" b="1" dirty="0">
              <a:solidFill>
                <a:srgbClr val="000066"/>
              </a:solidFill>
              <a:latin typeface="Calibri" pitchFamily="34" charset="0"/>
              <a:cs typeface="Calibri" pitchFamily="34" charset="0"/>
            </a:endParaRPr>
          </a:p>
        </p:txBody>
      </p:sp>
      <p:sp>
        <p:nvSpPr>
          <p:cNvPr id="2" name="TextBox 1"/>
          <p:cNvSpPr txBox="1"/>
          <p:nvPr/>
        </p:nvSpPr>
        <p:spPr>
          <a:xfrm>
            <a:off x="1911926" y="5553891"/>
            <a:ext cx="6267797" cy="56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95000"/>
              </a:lnSpc>
              <a:spcBef>
                <a:spcPct val="30000"/>
              </a:spcBef>
              <a:defRPr sz="3200" b="1">
                <a:solidFill>
                  <a:schemeClr val="folHlink"/>
                </a:solidFill>
                <a:latin typeface="Calibri" pitchFamily="34" charset="0"/>
                <a:cs typeface="Calibri" pitchFamily="34" charset="0"/>
              </a:defRPr>
            </a:lvl1pPr>
          </a:lstStyle>
          <a:p>
            <a:pPr defTabSz="914400" eaLnBrk="0" fontAlgn="base" hangingPunct="0">
              <a:spcAft>
                <a:spcPct val="0"/>
              </a:spcAft>
            </a:pPr>
            <a:r>
              <a:rPr lang="en-US" dirty="0">
                <a:solidFill>
                  <a:srgbClr val="000066"/>
                </a:solidFill>
              </a:rPr>
              <a:t>(No drama either—be objective!) </a:t>
            </a:r>
          </a:p>
        </p:txBody>
      </p:sp>
      <p:sp>
        <p:nvSpPr>
          <p:cNvPr id="10" name="TextBox 9"/>
          <p:cNvSpPr txBox="1"/>
          <p:nvPr/>
        </p:nvSpPr>
        <p:spPr>
          <a:xfrm>
            <a:off x="762000" y="6124275"/>
            <a:ext cx="7772400" cy="461665"/>
          </a:xfrm>
          <a:prstGeom prst="rect">
            <a:avLst/>
          </a:prstGeom>
          <a:noFill/>
        </p:spPr>
        <p:txBody>
          <a:bodyPr wrap="square" rtlCol="0">
            <a:spAutoFit/>
          </a:bodyPr>
          <a:lstStyle/>
          <a:p>
            <a:pPr defTabSz="914400" eaLnBrk="0" fontAlgn="base" hangingPunct="0">
              <a:spcBef>
                <a:spcPct val="0"/>
              </a:spcBef>
              <a:spcAft>
                <a:spcPct val="0"/>
              </a:spcAft>
            </a:pPr>
            <a:r>
              <a:rPr lang="en-US" sz="2400" b="1" dirty="0">
                <a:solidFill>
                  <a:srgbClr val="000066"/>
                </a:solidFill>
                <a:latin typeface="Calibri" pitchFamily="34" charset="0"/>
                <a:cs typeface="Calibri" pitchFamily="34" charset="0"/>
              </a:rPr>
              <a:t>* http://people.physics.illinois.edu/Celia/Lectures/Fluff.pdf</a:t>
            </a:r>
          </a:p>
        </p:txBody>
      </p:sp>
      <p:sp>
        <p:nvSpPr>
          <p:cNvPr id="4" name="Slide Number Placeholder 3">
            <a:extLst>
              <a:ext uri="{FF2B5EF4-FFF2-40B4-BE49-F238E27FC236}">
                <a16:creationId xmlns:a16="http://schemas.microsoft.com/office/drawing/2014/main" id="{9FDDA9CC-9A02-4C28-9D5C-C48E445210FD}"/>
              </a:ext>
            </a:extLst>
          </p:cNvPr>
          <p:cNvSpPr>
            <a:spLocks noGrp="1"/>
          </p:cNvSpPr>
          <p:nvPr>
            <p:ph type="sldNum" sz="quarter" idx="12"/>
          </p:nvPr>
        </p:nvSpPr>
        <p:spPr/>
        <p:txBody>
          <a:bodyPr/>
          <a:lstStyle/>
          <a:p>
            <a:r>
              <a:rPr lang="en-US" dirty="0">
                <a:solidFill>
                  <a:srgbClr val="000000"/>
                </a:solidFill>
              </a:rPr>
              <a:t>20</a:t>
            </a:r>
          </a:p>
        </p:txBody>
      </p:sp>
    </p:spTree>
    <p:extLst>
      <p:ext uri="{BB962C8B-B14F-4D97-AF65-F5344CB8AC3E}">
        <p14:creationId xmlns:p14="http://schemas.microsoft.com/office/powerpoint/2010/main" val="3833495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1223">
                                            <p:txEl>
                                              <p:pRg st="1" end="1"/>
                                            </p:txEl>
                                          </p:spTgt>
                                        </p:tgtEl>
                                        <p:attrNameLst>
                                          <p:attrName>style.visibility</p:attrName>
                                        </p:attrNameLst>
                                      </p:cBhvr>
                                      <p:to>
                                        <p:strVal val="visible"/>
                                      </p:to>
                                    </p:se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29637">
            <a:off x="7487006" y="177431"/>
            <a:ext cx="1296364" cy="1219200"/>
          </a:xfrm>
          <a:prstGeom prst="rect">
            <a:avLst/>
          </a:prstGeom>
        </p:spPr>
      </p:pic>
      <p:sp>
        <p:nvSpPr>
          <p:cNvPr id="521218" name="Rectangle 2"/>
          <p:cNvSpPr>
            <a:spLocks noGrp="1" noChangeArrowheads="1"/>
          </p:cNvSpPr>
          <p:nvPr>
            <p:ph type="title"/>
          </p:nvPr>
        </p:nvSpPr>
        <p:spPr>
          <a:xfrm>
            <a:off x="457200" y="228600"/>
            <a:ext cx="8001000" cy="838200"/>
          </a:xfrm>
        </p:spPr>
        <p:txBody>
          <a:bodyPr/>
          <a:lstStyle/>
          <a:p>
            <a:r>
              <a:rPr lang="en-US" dirty="0">
                <a:effectLst/>
                <a:latin typeface="Calibri" pitchFamily="34" charset="0"/>
                <a:cs typeface="Calibri" pitchFamily="34" charset="0"/>
              </a:rPr>
              <a:t>Here’s a “fluffy” abstract:</a:t>
            </a:r>
          </a:p>
        </p:txBody>
      </p:sp>
      <p:sp>
        <p:nvSpPr>
          <p:cNvPr id="9" name="TextBox 8"/>
          <p:cNvSpPr txBox="1"/>
          <p:nvPr/>
        </p:nvSpPr>
        <p:spPr>
          <a:xfrm>
            <a:off x="228600" y="6197025"/>
            <a:ext cx="8763000"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FFFFFF">
                    <a:lumMod val="65000"/>
                  </a:srgbClr>
                </a:solidFill>
                <a:latin typeface="Calibri" panose="020F0502020204030204" pitchFamily="34" charset="0"/>
              </a:rPr>
              <a:t>Motivation? +</a:t>
            </a:r>
            <a:r>
              <a:rPr lang="en-US" sz="3200" b="1" dirty="0">
                <a:solidFill>
                  <a:srgbClr val="3333CC">
                    <a:lumMod val="50000"/>
                  </a:srgbClr>
                </a:solidFill>
                <a:latin typeface="Calibri" panose="020F0502020204030204" pitchFamily="34" charset="0"/>
              </a:rPr>
              <a:t> </a:t>
            </a:r>
            <a:r>
              <a:rPr lang="en-US" sz="3200" b="1" dirty="0">
                <a:solidFill>
                  <a:srgbClr val="FFFFFF">
                    <a:lumMod val="65000"/>
                  </a:srgbClr>
                </a:solidFill>
                <a:latin typeface="Calibri" panose="020F0502020204030204" pitchFamily="34" charset="0"/>
              </a:rPr>
              <a:t>Methods? + Results? + Conclusions?</a:t>
            </a:r>
            <a:r>
              <a:rPr lang="en-US" sz="3200" b="1" dirty="0">
                <a:solidFill>
                  <a:srgbClr val="808080">
                    <a:lumMod val="75000"/>
                  </a:srgbClr>
                </a:solidFill>
                <a:latin typeface="Calibri" panose="020F0502020204030204" pitchFamily="34" charset="0"/>
              </a:rPr>
              <a:t> </a:t>
            </a:r>
          </a:p>
        </p:txBody>
      </p:sp>
      <p:sp>
        <p:nvSpPr>
          <p:cNvPr id="2" name="TextBox 1"/>
          <p:cNvSpPr txBox="1"/>
          <p:nvPr/>
        </p:nvSpPr>
        <p:spPr>
          <a:xfrm>
            <a:off x="533400" y="990600"/>
            <a:ext cx="8382001" cy="5324535"/>
          </a:xfrm>
          <a:prstGeom prst="rect">
            <a:avLst/>
          </a:prstGeom>
          <a:noFill/>
        </p:spPr>
        <p:txBody>
          <a:bodyPr wrap="square" rtlCol="0">
            <a:spAutoFit/>
          </a:bodyPr>
          <a:lstStyle/>
          <a:p>
            <a:pPr defTabSz="914400" eaLnBrk="0" fontAlgn="base" hangingPunct="0">
              <a:spcBef>
                <a:spcPts val="1200"/>
              </a:spcBef>
              <a:spcAft>
                <a:spcPct val="0"/>
              </a:spcAft>
            </a:pPr>
            <a:r>
              <a:rPr lang="en-US" sz="2000" b="1" dirty="0">
                <a:solidFill>
                  <a:srgbClr val="3333CC">
                    <a:lumMod val="50000"/>
                  </a:srgbClr>
                </a:solidFill>
                <a:latin typeface="Calibri" panose="020F0502020204030204" pitchFamily="34" charset="0"/>
              </a:rPr>
              <a:t>Energy and environment are two major concerns of the modern world. Transition to the sustainable clean energy globally in the future, however, depends on the development of next generation electrical energy storage systems. Among the energy storage techniques considered at present, rechargeable lithium-ion batteries, which are ubiquitous in today's portable electronic devices and now enable the electric vehicles, remain promising to facilitate the use of renewable energy on a large scale. For such application, transformational changes in battery technologies are critically needed, which require a fundamental understanding of the complex, interrelated physical and chemical processes between electrode materials and electrolytes. Soft x-ray absorption spectroscopy(</a:t>
            </a:r>
            <a:r>
              <a:rPr lang="en-US" sz="2000" b="1" dirty="0" err="1">
                <a:solidFill>
                  <a:srgbClr val="3333CC">
                    <a:lumMod val="50000"/>
                  </a:srgbClr>
                </a:solidFill>
                <a:latin typeface="Calibri" panose="020F0502020204030204" pitchFamily="34" charset="0"/>
              </a:rPr>
              <a:t>sXAS</a:t>
            </a:r>
            <a:r>
              <a:rPr lang="en-US" sz="2000" b="1" dirty="0">
                <a:solidFill>
                  <a:srgbClr val="3333CC">
                    <a:lumMod val="50000"/>
                  </a:srgbClr>
                </a:solidFill>
                <a:latin typeface="Calibri" panose="020F0502020204030204" pitchFamily="34" charset="0"/>
              </a:rPr>
              <a:t>) is a powerful tool to probe the chemical species and the electronic states with elemental sensitivity. </a:t>
            </a:r>
            <a:r>
              <a:rPr lang="en-US" sz="2000" b="1" dirty="0">
                <a:solidFill>
                  <a:srgbClr val="FFFFFF">
                    <a:lumMod val="65000"/>
                  </a:srgbClr>
                </a:solidFill>
                <a:latin typeface="Calibri" panose="020F0502020204030204" pitchFamily="34" charset="0"/>
              </a:rPr>
              <a:t>This presentation will discuss examples on using </a:t>
            </a:r>
            <a:r>
              <a:rPr lang="en-US" sz="2000" b="1" dirty="0" err="1">
                <a:solidFill>
                  <a:srgbClr val="FFFFFF">
                    <a:lumMod val="65000"/>
                  </a:srgbClr>
                </a:solidFill>
                <a:latin typeface="Calibri" panose="020F0502020204030204" pitchFamily="34" charset="0"/>
              </a:rPr>
              <a:t>sXAS</a:t>
            </a:r>
            <a:r>
              <a:rPr lang="en-US" sz="2000" b="1" dirty="0">
                <a:solidFill>
                  <a:srgbClr val="FFFFFF">
                    <a:lumMod val="65000"/>
                  </a:srgbClr>
                </a:solidFill>
                <a:latin typeface="Calibri" panose="020F0502020204030204" pitchFamily="34" charset="0"/>
              </a:rPr>
              <a:t> to study battery materials for both fundamental understanding and practical developments. We will showcase how </a:t>
            </a:r>
            <a:r>
              <a:rPr lang="en-US" sz="2000" b="1" dirty="0" err="1">
                <a:solidFill>
                  <a:srgbClr val="FFFFFF">
                    <a:lumMod val="65000"/>
                  </a:srgbClr>
                </a:solidFill>
                <a:latin typeface="Calibri" panose="020F0502020204030204" pitchFamily="34" charset="0"/>
              </a:rPr>
              <a:t>sXAS</a:t>
            </a:r>
            <a:r>
              <a:rPr lang="en-US" sz="2000" b="1" dirty="0">
                <a:solidFill>
                  <a:srgbClr val="FFFFFF">
                    <a:lumMod val="65000"/>
                  </a:srgbClr>
                </a:solidFill>
                <a:latin typeface="Calibri" panose="020F0502020204030204" pitchFamily="34" charset="0"/>
              </a:rPr>
              <a:t> fingerprints the battery operation by detecting the evolving electron states. Recent results on SEIs and Li-rich cathode materials will be discussed. Our results offer important information for improving Li batteries.</a:t>
            </a:r>
          </a:p>
        </p:txBody>
      </p:sp>
      <p:grpSp>
        <p:nvGrpSpPr>
          <p:cNvPr id="10" name="Group 9"/>
          <p:cNvGrpSpPr/>
          <p:nvPr/>
        </p:nvGrpSpPr>
        <p:grpSpPr>
          <a:xfrm>
            <a:off x="6781800" y="228600"/>
            <a:ext cx="838200" cy="461665"/>
            <a:chOff x="6781800" y="228600"/>
            <a:chExt cx="838200" cy="461665"/>
          </a:xfrm>
        </p:grpSpPr>
        <p:sp>
          <p:nvSpPr>
            <p:cNvPr id="11" name="Cloud Callout 10"/>
            <p:cNvSpPr/>
            <p:nvPr/>
          </p:nvSpPr>
          <p:spPr bwMode="auto">
            <a:xfrm>
              <a:off x="6781800" y="228600"/>
              <a:ext cx="838200" cy="457200"/>
            </a:xfrm>
            <a:prstGeom prst="cloudCallout">
              <a:avLst>
                <a:gd name="adj1" fmla="val 34232"/>
                <a:gd name="adj2" fmla="val 76214"/>
              </a:avLst>
            </a:prstGeom>
            <a:no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8" charset="0"/>
              </a:endParaRPr>
            </a:p>
          </p:txBody>
        </p:sp>
        <p:sp>
          <p:nvSpPr>
            <p:cNvPr id="12" name="TextBox 11"/>
            <p:cNvSpPr txBox="1"/>
            <p:nvPr/>
          </p:nvSpPr>
          <p:spPr>
            <a:xfrm>
              <a:off x="6934200" y="228600"/>
              <a:ext cx="559769" cy="461665"/>
            </a:xfrm>
            <a:prstGeom prst="rect">
              <a:avLst/>
            </a:prstGeom>
            <a:noFill/>
          </p:spPr>
          <p:txBody>
            <a:bodyPr wrap="none" rtlCol="0">
              <a:spAutoFit/>
            </a:bodyPr>
            <a:lstStyle/>
            <a:p>
              <a:pPr defTabSz="914400" eaLnBrk="0" fontAlgn="base" hangingPunct="0">
                <a:spcBef>
                  <a:spcPct val="0"/>
                </a:spcBef>
                <a:spcAft>
                  <a:spcPct val="0"/>
                </a:spcAft>
              </a:pPr>
              <a:r>
                <a:rPr lang="en-US" sz="2400" b="1" dirty="0">
                  <a:solidFill>
                    <a:srgbClr val="3333CC">
                      <a:lumMod val="50000"/>
                    </a:srgbClr>
                  </a:solidFill>
                  <a:latin typeface="Curlz MT" panose="04040404050702020202" pitchFamily="82" charset="0"/>
                </a:rPr>
                <a:t>???</a:t>
              </a:r>
            </a:p>
          </p:txBody>
        </p:sp>
      </p:grpSp>
      <p:sp>
        <p:nvSpPr>
          <p:cNvPr id="3" name="Slide Number Placeholder 2">
            <a:extLst>
              <a:ext uri="{FF2B5EF4-FFF2-40B4-BE49-F238E27FC236}">
                <a16:creationId xmlns:a16="http://schemas.microsoft.com/office/drawing/2014/main" id="{0098F648-FE36-4780-9E87-AA4B12D38931}"/>
              </a:ext>
            </a:extLst>
          </p:cNvPr>
          <p:cNvSpPr>
            <a:spLocks noGrp="1"/>
          </p:cNvSpPr>
          <p:nvPr>
            <p:ph type="sldNum" sz="quarter" idx="12"/>
          </p:nvPr>
        </p:nvSpPr>
        <p:spPr>
          <a:xfrm>
            <a:off x="7061580" y="6495197"/>
            <a:ext cx="1905000" cy="304800"/>
          </a:xfrm>
        </p:spPr>
        <p:txBody>
          <a:bodyPr/>
          <a:lstStyle/>
          <a:p>
            <a:r>
              <a:rPr lang="en-US" dirty="0">
                <a:solidFill>
                  <a:srgbClr val="000000"/>
                </a:solidFill>
              </a:rPr>
              <a:t>21</a:t>
            </a:r>
          </a:p>
        </p:txBody>
      </p:sp>
    </p:spTree>
    <p:extLst>
      <p:ext uri="{BB962C8B-B14F-4D97-AF65-F5344CB8AC3E}">
        <p14:creationId xmlns:p14="http://schemas.microsoft.com/office/powerpoint/2010/main" val="4173696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29637">
            <a:off x="7487006" y="177431"/>
            <a:ext cx="1296364" cy="1219200"/>
          </a:xfrm>
          <a:prstGeom prst="rect">
            <a:avLst/>
          </a:prstGeom>
        </p:spPr>
      </p:pic>
      <p:sp>
        <p:nvSpPr>
          <p:cNvPr id="521218" name="Rectangle 2"/>
          <p:cNvSpPr>
            <a:spLocks noGrp="1" noChangeArrowheads="1"/>
          </p:cNvSpPr>
          <p:nvPr>
            <p:ph type="title"/>
          </p:nvPr>
        </p:nvSpPr>
        <p:spPr>
          <a:xfrm>
            <a:off x="457200" y="228600"/>
            <a:ext cx="8001000" cy="838200"/>
          </a:xfrm>
        </p:spPr>
        <p:txBody>
          <a:bodyPr/>
          <a:lstStyle/>
          <a:p>
            <a:r>
              <a:rPr lang="en-US" dirty="0">
                <a:effectLst/>
                <a:latin typeface="Calibri" pitchFamily="34" charset="0"/>
                <a:cs typeface="Calibri" pitchFamily="34" charset="0"/>
              </a:rPr>
              <a:t>Here’s a “fluffy” abstract:</a:t>
            </a:r>
          </a:p>
        </p:txBody>
      </p:sp>
      <p:sp>
        <p:nvSpPr>
          <p:cNvPr id="2" name="TextBox 1"/>
          <p:cNvSpPr txBox="1"/>
          <p:nvPr/>
        </p:nvSpPr>
        <p:spPr>
          <a:xfrm>
            <a:off x="530525" y="990600"/>
            <a:ext cx="8382001" cy="5016758"/>
          </a:xfrm>
          <a:prstGeom prst="rect">
            <a:avLst/>
          </a:prstGeom>
          <a:noFill/>
        </p:spPr>
        <p:txBody>
          <a:bodyPr wrap="square" rtlCol="0">
            <a:spAutoFit/>
          </a:bodyPr>
          <a:lstStyle/>
          <a:p>
            <a:pPr defTabSz="914400" eaLnBrk="0" fontAlgn="base" hangingPunct="0">
              <a:spcBef>
                <a:spcPts val="1200"/>
              </a:spcBef>
              <a:spcAft>
                <a:spcPct val="0"/>
              </a:spcAft>
            </a:pPr>
            <a:r>
              <a:rPr lang="en-US" sz="2000" b="1" dirty="0" err="1">
                <a:solidFill>
                  <a:schemeClr val="bg1">
                    <a:lumMod val="65000"/>
                  </a:schemeClr>
                </a:solidFill>
                <a:latin typeface="Calibri" panose="020F0502020204030204" pitchFamily="34" charset="0"/>
              </a:rPr>
              <a:t>Lorem</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ipsum</a:t>
            </a:r>
            <a:r>
              <a:rPr lang="en-US" sz="2000" b="1" dirty="0">
                <a:solidFill>
                  <a:schemeClr val="bg1">
                    <a:lumMod val="65000"/>
                  </a:schemeClr>
                </a:solidFill>
                <a:latin typeface="Calibri" panose="020F0502020204030204" pitchFamily="34" charset="0"/>
              </a:rPr>
              <a:t> dolor sit </a:t>
            </a:r>
            <a:r>
              <a:rPr lang="en-US" sz="2000" b="1" dirty="0" err="1">
                <a:solidFill>
                  <a:schemeClr val="bg1">
                    <a:lumMod val="65000"/>
                  </a:schemeClr>
                </a:solidFill>
                <a:latin typeface="Calibri" panose="020F0502020204030204" pitchFamily="34" charset="0"/>
              </a:rPr>
              <a:t>amet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consectetur</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adipisicing</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elit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sed</a:t>
            </a:r>
            <a:r>
              <a:rPr lang="en-US" sz="2000" b="1" dirty="0">
                <a:solidFill>
                  <a:schemeClr val="bg1">
                    <a:lumMod val="65000"/>
                  </a:schemeClr>
                </a:solidFill>
                <a:latin typeface="Calibri" panose="020F0502020204030204" pitchFamily="34" charset="0"/>
              </a:rPr>
              <a:t> do </a:t>
            </a:r>
            <a:r>
              <a:rPr lang="en-US" sz="2000" b="1" dirty="0" err="1">
                <a:solidFill>
                  <a:schemeClr val="bg1">
                    <a:lumMod val="65000"/>
                  </a:schemeClr>
                </a:solidFill>
                <a:latin typeface="Calibri" panose="020F0502020204030204" pitchFamily="34" charset="0"/>
              </a:rPr>
              <a:t>eiusmod</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tempor</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incididunt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ut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labore</a:t>
            </a:r>
            <a:r>
              <a:rPr lang="en-US" sz="2000" b="1" dirty="0">
                <a:solidFill>
                  <a:schemeClr val="bg1">
                    <a:lumMod val="65000"/>
                  </a:schemeClr>
                </a:solidFill>
                <a:latin typeface="Calibri" panose="020F0502020204030204" pitchFamily="34" charset="0"/>
              </a:rPr>
              <a:t> et </a:t>
            </a:r>
            <a:r>
              <a:rPr lang="en-US" sz="2000" b="1" dirty="0" err="1">
                <a:solidFill>
                  <a:schemeClr val="bg1">
                    <a:lumMod val="65000"/>
                  </a:schemeClr>
                </a:solidFill>
                <a:latin typeface="Calibri" panose="020F0502020204030204" pitchFamily="34" charset="0"/>
              </a:rPr>
              <a:t>dolore</a:t>
            </a:r>
            <a:r>
              <a:rPr lang="en-US" sz="2000" b="1" dirty="0">
                <a:solidFill>
                  <a:schemeClr val="bg1">
                    <a:lumMod val="65000"/>
                  </a:schemeClr>
                </a:solidFill>
                <a:latin typeface="Calibri" panose="020F0502020204030204" pitchFamily="34" charset="0"/>
              </a:rPr>
              <a:t> magna </a:t>
            </a:r>
            <a:r>
              <a:rPr lang="en-US" sz="2000" b="1" dirty="0" err="1">
                <a:solidFill>
                  <a:schemeClr val="bg1">
                    <a:lumMod val="65000"/>
                  </a:schemeClr>
                </a:solidFill>
                <a:latin typeface="Calibri" panose="020F0502020204030204" pitchFamily="34" charset="0"/>
              </a:rPr>
              <a:t>aliqua</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Ut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enim</a:t>
            </a:r>
            <a:r>
              <a:rPr lang="en-US" sz="2000" b="1" dirty="0">
                <a:solidFill>
                  <a:schemeClr val="bg1">
                    <a:lumMod val="65000"/>
                  </a:schemeClr>
                </a:solidFill>
                <a:latin typeface="Calibri" panose="020F0502020204030204" pitchFamily="34" charset="0"/>
              </a:rPr>
              <a:t> ad minim </a:t>
            </a:r>
            <a:r>
              <a:rPr lang="en-US" sz="2000" b="1" dirty="0" err="1">
                <a:solidFill>
                  <a:schemeClr val="bg1">
                    <a:lumMod val="65000"/>
                  </a:schemeClr>
                </a:solidFill>
                <a:latin typeface="Calibri" panose="020F0502020204030204" pitchFamily="34" charset="0"/>
              </a:rPr>
              <a:t>veniam</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quis</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nostrud</a:t>
            </a:r>
            <a:r>
              <a:rPr lang="en-US" sz="2000" b="1" dirty="0">
                <a:solidFill>
                  <a:schemeClr val="bg1">
                    <a:lumMod val="65000"/>
                  </a:schemeClr>
                </a:solidFill>
                <a:latin typeface="Calibri" panose="020F0502020204030204" pitchFamily="34" charset="0"/>
              </a:rPr>
              <a:t> exercitation </a:t>
            </a:r>
            <a:r>
              <a:rPr lang="en-US" sz="2000" b="1" dirty="0" err="1">
                <a:solidFill>
                  <a:schemeClr val="bg1">
                    <a:lumMod val="65000"/>
                  </a:schemeClr>
                </a:solidFill>
                <a:latin typeface="Calibri" panose="020F0502020204030204" pitchFamily="34" charset="0"/>
              </a:rPr>
              <a:t>ullamco</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laboris</a:t>
            </a:r>
            <a:r>
              <a:rPr lang="en-US" sz="2000" b="1" dirty="0">
                <a:solidFill>
                  <a:schemeClr val="bg1">
                    <a:lumMod val="65000"/>
                  </a:schemeClr>
                </a:solidFill>
                <a:latin typeface="Calibri" panose="020F0502020204030204" pitchFamily="34" charset="0"/>
              </a:rPr>
              <a:t> nisi </a:t>
            </a:r>
            <a:r>
              <a:rPr lang="en-US" sz="2000" b="1" dirty="0" err="1">
                <a:solidFill>
                  <a:schemeClr val="bg1">
                    <a:lumMod val="65000"/>
                  </a:schemeClr>
                </a:solidFill>
                <a:latin typeface="Calibri" panose="020F0502020204030204" pitchFamily="34" charset="0"/>
              </a:rPr>
              <a:t>ut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aliquip</a:t>
            </a:r>
            <a:r>
              <a:rPr lang="en-US" sz="2000" b="1" dirty="0">
                <a:solidFill>
                  <a:schemeClr val="bg1">
                    <a:lumMod val="65000"/>
                  </a:schemeClr>
                </a:solidFill>
                <a:latin typeface="Calibri" panose="020F0502020204030204" pitchFamily="34" charset="0"/>
              </a:rPr>
              <a:t> ex </a:t>
            </a:r>
            <a:r>
              <a:rPr lang="en-US" sz="2000" b="1" dirty="0" err="1">
                <a:solidFill>
                  <a:schemeClr val="bg1">
                    <a:lumMod val="65000"/>
                  </a:schemeClr>
                </a:solidFill>
                <a:latin typeface="Calibri" panose="020F0502020204030204" pitchFamily="34" charset="0"/>
              </a:rPr>
              <a:t>ea</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commodo</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consequat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Duis</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aute</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irure</a:t>
            </a:r>
            <a:r>
              <a:rPr lang="en-US" sz="2000" b="1" dirty="0">
                <a:solidFill>
                  <a:schemeClr val="bg1">
                    <a:lumMod val="65000"/>
                  </a:schemeClr>
                </a:solidFill>
                <a:latin typeface="Calibri" panose="020F0502020204030204" pitchFamily="34" charset="0"/>
              </a:rPr>
              <a:t> dolor in </a:t>
            </a:r>
            <a:r>
              <a:rPr lang="en-US" sz="2000" b="1" dirty="0" err="1">
                <a:solidFill>
                  <a:schemeClr val="bg1">
                    <a:lumMod val="65000"/>
                  </a:schemeClr>
                </a:solidFill>
                <a:latin typeface="Calibri" panose="020F0502020204030204" pitchFamily="34" charset="0"/>
              </a:rPr>
              <a:t>reprehenderit</a:t>
            </a:r>
            <a:r>
              <a:rPr lang="en-US" sz="2000" b="1" dirty="0">
                <a:solidFill>
                  <a:schemeClr val="bg1">
                    <a:lumMod val="65000"/>
                  </a:schemeClr>
                </a:solidFill>
                <a:latin typeface="Calibri" panose="020F0502020204030204" pitchFamily="34" charset="0"/>
              </a:rPr>
              <a:t> in </a:t>
            </a:r>
            <a:r>
              <a:rPr lang="en-US" sz="2000" b="1" dirty="0" err="1">
                <a:solidFill>
                  <a:schemeClr val="bg1">
                    <a:lumMod val="65000"/>
                  </a:schemeClr>
                </a:solidFill>
                <a:latin typeface="Calibri" panose="020F0502020204030204" pitchFamily="34" charset="0"/>
              </a:rPr>
              <a:t>voluptate</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velit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esse</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cillum</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dolore</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eu</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fugiat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nulla</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pariatur</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Excepteur</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sint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occaecat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cupidatat</a:t>
            </a:r>
            <a:r>
              <a:rPr lang="en-US" sz="2000" b="1" dirty="0">
                <a:solidFill>
                  <a:schemeClr val="bg1">
                    <a:lumMod val="65000"/>
                  </a:schemeClr>
                </a:solidFill>
                <a:latin typeface="Calibri" panose="020F0502020204030204" pitchFamily="34" charset="0"/>
              </a:rPr>
              <a:t> non </a:t>
            </a:r>
            <a:r>
              <a:rPr lang="en-US" sz="2000" b="1" dirty="0" err="1">
                <a:solidFill>
                  <a:schemeClr val="bg1">
                    <a:lumMod val="65000"/>
                  </a:schemeClr>
                </a:solidFill>
                <a:latin typeface="Calibri" panose="020F0502020204030204" pitchFamily="34" charset="0"/>
              </a:rPr>
              <a:t>proident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sunt</a:t>
            </a:r>
            <a:r>
              <a:rPr lang="en-US" sz="2000" b="1" dirty="0">
                <a:solidFill>
                  <a:schemeClr val="bg1">
                    <a:lumMod val="65000"/>
                  </a:schemeClr>
                </a:solidFill>
                <a:latin typeface="Calibri" panose="020F0502020204030204" pitchFamily="34" charset="0"/>
              </a:rPr>
              <a:t> in culpa qui </a:t>
            </a:r>
            <a:r>
              <a:rPr lang="en-US" sz="2000" b="1" dirty="0" err="1">
                <a:solidFill>
                  <a:schemeClr val="bg1">
                    <a:lumMod val="65000"/>
                  </a:schemeClr>
                </a:solidFill>
                <a:latin typeface="Calibri" panose="020F0502020204030204" pitchFamily="34" charset="0"/>
              </a:rPr>
              <a:t>officia</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deserunt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mollit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anim</a:t>
            </a:r>
            <a:r>
              <a:rPr lang="en-US" sz="2000" b="1" dirty="0">
                <a:solidFill>
                  <a:schemeClr val="bg1">
                    <a:lumMod val="65000"/>
                  </a:schemeClr>
                </a:solidFill>
                <a:latin typeface="Calibri" panose="020F0502020204030204" pitchFamily="34" charset="0"/>
              </a:rPr>
              <a:t> id </a:t>
            </a:r>
            <a:r>
              <a:rPr lang="en-US" sz="2000" b="1" dirty="0" err="1">
                <a:solidFill>
                  <a:schemeClr val="bg1">
                    <a:lumMod val="65000"/>
                  </a:schemeClr>
                </a:solidFill>
                <a:latin typeface="Calibri" panose="020F0502020204030204" pitchFamily="34" charset="0"/>
              </a:rPr>
              <a:t>est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laborum</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Lorem</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ipsum</a:t>
            </a:r>
            <a:r>
              <a:rPr lang="en-US" sz="2000" b="1" dirty="0">
                <a:solidFill>
                  <a:schemeClr val="bg1">
                    <a:lumMod val="65000"/>
                  </a:schemeClr>
                </a:solidFill>
                <a:latin typeface="Calibri" panose="020F0502020204030204" pitchFamily="34" charset="0"/>
              </a:rPr>
              <a:t> dolor sit </a:t>
            </a:r>
            <a:r>
              <a:rPr lang="en-US" sz="2000" b="1" dirty="0" err="1">
                <a:solidFill>
                  <a:schemeClr val="bg1">
                    <a:lumMod val="65000"/>
                  </a:schemeClr>
                </a:solidFill>
                <a:latin typeface="Calibri" panose="020F0502020204030204" pitchFamily="34" charset="0"/>
              </a:rPr>
              <a:t>amet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consectetur</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adipisicing</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elit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sed</a:t>
            </a:r>
            <a:r>
              <a:rPr lang="en-US" sz="2000" b="1" dirty="0">
                <a:solidFill>
                  <a:schemeClr val="bg1">
                    <a:lumMod val="65000"/>
                  </a:schemeClr>
                </a:solidFill>
                <a:latin typeface="Calibri" panose="020F0502020204030204" pitchFamily="34" charset="0"/>
              </a:rPr>
              <a:t> do </a:t>
            </a:r>
            <a:r>
              <a:rPr lang="en-US" sz="2000" b="1" dirty="0" err="1">
                <a:solidFill>
                  <a:schemeClr val="bg1">
                    <a:lumMod val="65000"/>
                  </a:schemeClr>
                </a:solidFill>
                <a:latin typeface="Calibri" panose="020F0502020204030204" pitchFamily="34" charset="0"/>
              </a:rPr>
              <a:t>eiusmod</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tempor</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incididunt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ut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labore</a:t>
            </a:r>
            <a:r>
              <a:rPr lang="en-US" sz="2000" b="1" dirty="0">
                <a:solidFill>
                  <a:schemeClr val="bg1">
                    <a:lumMod val="65000"/>
                  </a:schemeClr>
                </a:solidFill>
                <a:latin typeface="Calibri" panose="020F0502020204030204" pitchFamily="34" charset="0"/>
              </a:rPr>
              <a:t> et </a:t>
            </a:r>
            <a:r>
              <a:rPr lang="en-US" sz="2000" b="1" dirty="0" err="1">
                <a:solidFill>
                  <a:schemeClr val="bg1">
                    <a:lumMod val="65000"/>
                  </a:schemeClr>
                </a:solidFill>
                <a:latin typeface="Calibri" panose="020F0502020204030204" pitchFamily="34" charset="0"/>
              </a:rPr>
              <a:t>dolore</a:t>
            </a:r>
            <a:r>
              <a:rPr lang="en-US" sz="2000" b="1" dirty="0">
                <a:solidFill>
                  <a:schemeClr val="bg1">
                    <a:lumMod val="65000"/>
                  </a:schemeClr>
                </a:solidFill>
                <a:latin typeface="Calibri" panose="020F0502020204030204" pitchFamily="34" charset="0"/>
              </a:rPr>
              <a:t> magna </a:t>
            </a:r>
            <a:r>
              <a:rPr lang="en-US" sz="2000" b="1" dirty="0" err="1">
                <a:solidFill>
                  <a:schemeClr val="bg1">
                    <a:lumMod val="65000"/>
                  </a:schemeClr>
                </a:solidFill>
                <a:latin typeface="Calibri" panose="020F0502020204030204" pitchFamily="34" charset="0"/>
              </a:rPr>
              <a:t>aliqua</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Ut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enim</a:t>
            </a:r>
            <a:r>
              <a:rPr lang="en-US" sz="2000" b="1" dirty="0">
                <a:solidFill>
                  <a:schemeClr val="bg1">
                    <a:lumMod val="65000"/>
                  </a:schemeClr>
                </a:solidFill>
                <a:latin typeface="Calibri" panose="020F0502020204030204" pitchFamily="34" charset="0"/>
              </a:rPr>
              <a:t> ad minim </a:t>
            </a:r>
            <a:r>
              <a:rPr lang="en-US" sz="2000" b="1" dirty="0" err="1">
                <a:solidFill>
                  <a:schemeClr val="bg1">
                    <a:lumMod val="65000"/>
                  </a:schemeClr>
                </a:solidFill>
                <a:latin typeface="Calibri" panose="020F0502020204030204" pitchFamily="34" charset="0"/>
              </a:rPr>
              <a:t>veniam</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quis</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nostrud</a:t>
            </a:r>
            <a:r>
              <a:rPr lang="en-US" sz="2000" b="1" dirty="0">
                <a:solidFill>
                  <a:schemeClr val="bg1">
                    <a:lumMod val="65000"/>
                  </a:schemeClr>
                </a:solidFill>
                <a:latin typeface="Calibri" panose="020F0502020204030204" pitchFamily="34" charset="0"/>
              </a:rPr>
              <a:t> exercitation </a:t>
            </a:r>
            <a:r>
              <a:rPr lang="en-US" sz="2000" b="1" dirty="0" err="1">
                <a:solidFill>
                  <a:schemeClr val="bg1">
                    <a:lumMod val="65000"/>
                  </a:schemeClr>
                </a:solidFill>
                <a:latin typeface="Calibri" panose="020F0502020204030204" pitchFamily="34" charset="0"/>
              </a:rPr>
              <a:t>ullamco</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laboris</a:t>
            </a:r>
            <a:r>
              <a:rPr lang="en-US" sz="2000" b="1" dirty="0">
                <a:solidFill>
                  <a:schemeClr val="bg1">
                    <a:lumMod val="65000"/>
                  </a:schemeClr>
                </a:solidFill>
                <a:latin typeface="Calibri" panose="020F0502020204030204" pitchFamily="34" charset="0"/>
              </a:rPr>
              <a:t> nisi </a:t>
            </a:r>
            <a:r>
              <a:rPr lang="en-US" sz="2000" b="1" dirty="0" err="1">
                <a:solidFill>
                  <a:schemeClr val="bg1">
                    <a:lumMod val="65000"/>
                  </a:schemeClr>
                </a:solidFill>
                <a:latin typeface="Calibri" panose="020F0502020204030204" pitchFamily="34" charset="0"/>
              </a:rPr>
              <a:t>ut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aliquip</a:t>
            </a:r>
            <a:r>
              <a:rPr lang="en-US" sz="2000" b="1" dirty="0">
                <a:solidFill>
                  <a:schemeClr val="bg1">
                    <a:lumMod val="65000"/>
                  </a:schemeClr>
                </a:solidFill>
                <a:latin typeface="Calibri" panose="020F0502020204030204" pitchFamily="34" charset="0"/>
              </a:rPr>
              <a:t> ex </a:t>
            </a:r>
            <a:r>
              <a:rPr lang="en-US" sz="2000" b="1" dirty="0" err="1">
                <a:solidFill>
                  <a:schemeClr val="bg1">
                    <a:lumMod val="65000"/>
                  </a:schemeClr>
                </a:solidFill>
                <a:latin typeface="Calibri" panose="020F0502020204030204" pitchFamily="34" charset="0"/>
              </a:rPr>
              <a:t>ea</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commodo</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consequat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Duis</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aute</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irure</a:t>
            </a:r>
            <a:r>
              <a:rPr lang="en-US" sz="2000" b="1" dirty="0">
                <a:solidFill>
                  <a:schemeClr val="bg1">
                    <a:lumMod val="65000"/>
                  </a:schemeClr>
                </a:solidFill>
                <a:latin typeface="Calibri" panose="020F0502020204030204" pitchFamily="34" charset="0"/>
              </a:rPr>
              <a:t> dolor in </a:t>
            </a:r>
            <a:r>
              <a:rPr lang="en-US" sz="2000" b="1" dirty="0" err="1">
                <a:solidFill>
                  <a:schemeClr val="bg1">
                    <a:lumMod val="65000"/>
                  </a:schemeClr>
                </a:solidFill>
                <a:latin typeface="Calibri" panose="020F0502020204030204" pitchFamily="34" charset="0"/>
              </a:rPr>
              <a:t>reprehenderit</a:t>
            </a:r>
            <a:r>
              <a:rPr lang="en-US" sz="2000" b="1" dirty="0">
                <a:solidFill>
                  <a:schemeClr val="bg1">
                    <a:lumMod val="65000"/>
                  </a:schemeClr>
                </a:solidFill>
                <a:latin typeface="Calibri" panose="020F0502020204030204" pitchFamily="34" charset="0"/>
              </a:rPr>
              <a:t> in </a:t>
            </a:r>
            <a:r>
              <a:rPr lang="en-US" sz="2000" b="1" dirty="0" err="1">
                <a:solidFill>
                  <a:schemeClr val="bg1">
                    <a:lumMod val="65000"/>
                  </a:schemeClr>
                </a:solidFill>
                <a:latin typeface="Calibri" panose="020F0502020204030204" pitchFamily="34" charset="0"/>
              </a:rPr>
              <a:t>voluptate</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velit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esse</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cillum</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dolore</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eu</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fugiat</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nulla</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pariatur</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esse</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cillum</a:t>
            </a:r>
            <a:r>
              <a:rPr lang="en-US" sz="2000" b="1" dirty="0">
                <a:solidFill>
                  <a:schemeClr val="bg1">
                    <a:lumMod val="65000"/>
                  </a:schemeClr>
                </a:solidFill>
                <a:latin typeface="Calibri" panose="020F0502020204030204" pitchFamily="34" charset="0"/>
              </a:rPr>
              <a:t> </a:t>
            </a:r>
            <a:r>
              <a:rPr lang="en-US" sz="2000" b="1" dirty="0" err="1">
                <a:solidFill>
                  <a:schemeClr val="bg1">
                    <a:lumMod val="65000"/>
                  </a:schemeClr>
                </a:solidFill>
                <a:latin typeface="Calibri" panose="020F0502020204030204" pitchFamily="34" charset="0"/>
              </a:rPr>
              <a:t>aute</a:t>
            </a:r>
            <a:r>
              <a:rPr lang="en-US" sz="2000" b="1" dirty="0">
                <a:solidFill>
                  <a:schemeClr val="bg1">
                    <a:lumMod val="65000"/>
                  </a:schemeClr>
                </a:solidFill>
                <a:latin typeface="Calibri" panose="020F0502020204030204" pitchFamily="34" charset="0"/>
              </a:rPr>
              <a:t>.</a:t>
            </a:r>
            <a:r>
              <a:rPr lang="en-US" sz="2000" b="1" dirty="0">
                <a:solidFill>
                  <a:srgbClr val="3333CC">
                    <a:lumMod val="50000"/>
                  </a:srgbClr>
                </a:solidFill>
                <a:latin typeface="Calibri" panose="020F0502020204030204" pitchFamily="34" charset="0"/>
              </a:rPr>
              <a:t> This presentation will discuss examples on using </a:t>
            </a:r>
            <a:r>
              <a:rPr lang="en-US" sz="2000" b="1" dirty="0" err="1">
                <a:solidFill>
                  <a:srgbClr val="3333CC">
                    <a:lumMod val="50000"/>
                  </a:srgbClr>
                </a:solidFill>
                <a:latin typeface="Calibri" panose="020F0502020204030204" pitchFamily="34" charset="0"/>
              </a:rPr>
              <a:t>sXAS</a:t>
            </a:r>
            <a:r>
              <a:rPr lang="en-US" sz="2000" b="1" dirty="0">
                <a:solidFill>
                  <a:srgbClr val="3333CC">
                    <a:lumMod val="50000"/>
                  </a:srgbClr>
                </a:solidFill>
                <a:latin typeface="Calibri" panose="020F0502020204030204" pitchFamily="34" charset="0"/>
              </a:rPr>
              <a:t> to study battery materials for both fundamental understanding and practical developments. We will showcase how </a:t>
            </a:r>
            <a:r>
              <a:rPr lang="en-US" sz="2000" b="1" dirty="0" err="1">
                <a:solidFill>
                  <a:srgbClr val="3333CC">
                    <a:lumMod val="50000"/>
                  </a:srgbClr>
                </a:solidFill>
                <a:latin typeface="Calibri" panose="020F0502020204030204" pitchFamily="34" charset="0"/>
              </a:rPr>
              <a:t>sXAS</a:t>
            </a:r>
            <a:r>
              <a:rPr lang="en-US" sz="2000" b="1" dirty="0">
                <a:solidFill>
                  <a:srgbClr val="3333CC">
                    <a:lumMod val="50000"/>
                  </a:srgbClr>
                </a:solidFill>
                <a:latin typeface="Calibri" panose="020F0502020204030204" pitchFamily="34" charset="0"/>
              </a:rPr>
              <a:t> fingerprints the battery operation by detecting the evolving electron states. Recent results on SEIs and Li-rich cathode materials will be discussed. Our results offer important information for improving Li batteries.</a:t>
            </a:r>
          </a:p>
        </p:txBody>
      </p:sp>
      <p:grpSp>
        <p:nvGrpSpPr>
          <p:cNvPr id="10" name="Group 9"/>
          <p:cNvGrpSpPr/>
          <p:nvPr/>
        </p:nvGrpSpPr>
        <p:grpSpPr>
          <a:xfrm>
            <a:off x="6781800" y="228600"/>
            <a:ext cx="838200" cy="461665"/>
            <a:chOff x="6781800" y="228600"/>
            <a:chExt cx="838200" cy="461665"/>
          </a:xfrm>
        </p:grpSpPr>
        <p:sp>
          <p:nvSpPr>
            <p:cNvPr id="11" name="Cloud Callout 10"/>
            <p:cNvSpPr/>
            <p:nvPr/>
          </p:nvSpPr>
          <p:spPr bwMode="auto">
            <a:xfrm>
              <a:off x="6781800" y="228600"/>
              <a:ext cx="838200" cy="457200"/>
            </a:xfrm>
            <a:prstGeom prst="cloudCallout">
              <a:avLst>
                <a:gd name="adj1" fmla="val 34232"/>
                <a:gd name="adj2" fmla="val 76214"/>
              </a:avLst>
            </a:prstGeom>
            <a:no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8" charset="0"/>
              </a:endParaRPr>
            </a:p>
          </p:txBody>
        </p:sp>
        <p:sp>
          <p:nvSpPr>
            <p:cNvPr id="12" name="TextBox 11"/>
            <p:cNvSpPr txBox="1"/>
            <p:nvPr/>
          </p:nvSpPr>
          <p:spPr>
            <a:xfrm>
              <a:off x="6934200" y="228600"/>
              <a:ext cx="559769" cy="461665"/>
            </a:xfrm>
            <a:prstGeom prst="rect">
              <a:avLst/>
            </a:prstGeom>
            <a:noFill/>
          </p:spPr>
          <p:txBody>
            <a:bodyPr wrap="none" rtlCol="0">
              <a:spAutoFit/>
            </a:bodyPr>
            <a:lstStyle/>
            <a:p>
              <a:pPr defTabSz="914400" eaLnBrk="0" fontAlgn="base" hangingPunct="0">
                <a:spcBef>
                  <a:spcPct val="0"/>
                </a:spcBef>
                <a:spcAft>
                  <a:spcPct val="0"/>
                </a:spcAft>
              </a:pPr>
              <a:r>
                <a:rPr lang="en-US" sz="2400" b="1" dirty="0">
                  <a:solidFill>
                    <a:srgbClr val="3333CC">
                      <a:lumMod val="50000"/>
                    </a:srgbClr>
                  </a:solidFill>
                  <a:latin typeface="Curlz MT" panose="04040404050702020202" pitchFamily="82" charset="0"/>
                </a:rPr>
                <a:t>???</a:t>
              </a:r>
            </a:p>
          </p:txBody>
        </p:sp>
      </p:grpSp>
      <p:sp>
        <p:nvSpPr>
          <p:cNvPr id="13" name="TextBox 12"/>
          <p:cNvSpPr txBox="1"/>
          <p:nvPr/>
        </p:nvSpPr>
        <p:spPr>
          <a:xfrm>
            <a:off x="228600" y="6060545"/>
            <a:ext cx="8763000"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FFFFFF">
                    <a:lumMod val="65000"/>
                  </a:srgbClr>
                </a:solidFill>
                <a:latin typeface="Calibri" panose="020F0502020204030204" pitchFamily="34" charset="0"/>
              </a:rPr>
              <a:t>Motivation? +</a:t>
            </a:r>
            <a:r>
              <a:rPr lang="en-US" sz="3200" b="1" dirty="0">
                <a:solidFill>
                  <a:srgbClr val="3333CC">
                    <a:lumMod val="50000"/>
                  </a:srgbClr>
                </a:solidFill>
                <a:latin typeface="Calibri" panose="020F0502020204030204" pitchFamily="34" charset="0"/>
              </a:rPr>
              <a:t> </a:t>
            </a:r>
            <a:r>
              <a:rPr lang="en-US" sz="3200" b="1" dirty="0">
                <a:solidFill>
                  <a:srgbClr val="FFFFFF">
                    <a:lumMod val="65000"/>
                  </a:srgbClr>
                </a:solidFill>
                <a:latin typeface="Calibri" panose="020F0502020204030204" pitchFamily="34" charset="0"/>
              </a:rPr>
              <a:t>Methods? + Results? + Conclusions?</a:t>
            </a:r>
            <a:r>
              <a:rPr lang="en-US" sz="3200" b="1" dirty="0">
                <a:solidFill>
                  <a:srgbClr val="808080">
                    <a:lumMod val="75000"/>
                  </a:srgbClr>
                </a:solidFill>
                <a:latin typeface="Calibri" panose="020F0502020204030204" pitchFamily="34" charset="0"/>
              </a:rPr>
              <a:t> </a:t>
            </a:r>
          </a:p>
        </p:txBody>
      </p:sp>
      <p:sp>
        <p:nvSpPr>
          <p:cNvPr id="3" name="Slide Number Placeholder 2">
            <a:extLst>
              <a:ext uri="{FF2B5EF4-FFF2-40B4-BE49-F238E27FC236}">
                <a16:creationId xmlns:a16="http://schemas.microsoft.com/office/drawing/2014/main" id="{09E12C5C-0B16-4923-A069-4E3C7372ADFF}"/>
              </a:ext>
            </a:extLst>
          </p:cNvPr>
          <p:cNvSpPr>
            <a:spLocks noGrp="1"/>
          </p:cNvSpPr>
          <p:nvPr>
            <p:ph type="sldNum" sz="quarter" idx="12"/>
          </p:nvPr>
        </p:nvSpPr>
        <p:spPr>
          <a:xfrm>
            <a:off x="7086600" y="6509595"/>
            <a:ext cx="1905000" cy="304800"/>
          </a:xfrm>
        </p:spPr>
        <p:txBody>
          <a:bodyPr/>
          <a:lstStyle/>
          <a:p>
            <a:r>
              <a:rPr lang="en-US" dirty="0">
                <a:solidFill>
                  <a:srgbClr val="000000"/>
                </a:solidFill>
              </a:rPr>
              <a:t>22</a:t>
            </a:r>
          </a:p>
        </p:txBody>
      </p:sp>
    </p:spTree>
    <p:extLst>
      <p:ext uri="{BB962C8B-B14F-4D97-AF65-F5344CB8AC3E}">
        <p14:creationId xmlns:p14="http://schemas.microsoft.com/office/powerpoint/2010/main" val="31064617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457200" y="228600"/>
            <a:ext cx="8001000" cy="838200"/>
          </a:xfrm>
        </p:spPr>
        <p:txBody>
          <a:bodyPr/>
          <a:lstStyle/>
          <a:p>
            <a:r>
              <a:rPr lang="en-US" dirty="0">
                <a:effectLst/>
                <a:latin typeface="Calibri" pitchFamily="34" charset="0"/>
                <a:cs typeface="Calibri" pitchFamily="34" charset="0"/>
              </a:rPr>
              <a:t>It’s a mystery story, too</a:t>
            </a:r>
          </a:p>
        </p:txBody>
      </p:sp>
      <p:sp>
        <p:nvSpPr>
          <p:cNvPr id="9" name="TextBox 8"/>
          <p:cNvSpPr txBox="1"/>
          <p:nvPr/>
        </p:nvSpPr>
        <p:spPr>
          <a:xfrm>
            <a:off x="304800" y="6197025"/>
            <a:ext cx="8535629"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FFFFFF">
                    <a:lumMod val="65000"/>
                  </a:srgbClr>
                </a:solidFill>
                <a:latin typeface="Calibri" panose="020F0502020204030204" pitchFamily="34" charset="0"/>
              </a:rPr>
              <a:t>Motivation + </a:t>
            </a:r>
            <a:r>
              <a:rPr lang="en-US" sz="3200" b="1" dirty="0">
                <a:solidFill>
                  <a:srgbClr val="3333CC">
                    <a:lumMod val="50000"/>
                  </a:srgbClr>
                </a:solidFill>
                <a:latin typeface="Calibri" panose="020F0502020204030204" pitchFamily="34" charset="0"/>
              </a:rPr>
              <a:t>Methods? + Results? + Conclusions?</a:t>
            </a:r>
            <a:r>
              <a:rPr lang="en-US" sz="3200" b="1" dirty="0">
                <a:solidFill>
                  <a:srgbClr val="808080">
                    <a:lumMod val="75000"/>
                  </a:srgbClr>
                </a:solidFill>
                <a:latin typeface="Calibri" panose="020F0502020204030204" pitchFamily="34" charset="0"/>
              </a:rPr>
              <a:t> </a:t>
            </a:r>
          </a:p>
        </p:txBody>
      </p:sp>
      <p:sp>
        <p:nvSpPr>
          <p:cNvPr id="2" name="TextBox 1"/>
          <p:cNvSpPr txBox="1"/>
          <p:nvPr/>
        </p:nvSpPr>
        <p:spPr>
          <a:xfrm>
            <a:off x="533400" y="990600"/>
            <a:ext cx="8382001" cy="5324535"/>
          </a:xfrm>
          <a:prstGeom prst="rect">
            <a:avLst/>
          </a:prstGeom>
          <a:noFill/>
        </p:spPr>
        <p:txBody>
          <a:bodyPr wrap="square" rtlCol="0">
            <a:spAutoFit/>
          </a:bodyPr>
          <a:lstStyle/>
          <a:p>
            <a:pPr defTabSz="914400" eaLnBrk="0" fontAlgn="base" hangingPunct="0">
              <a:spcBef>
                <a:spcPts val="1200"/>
              </a:spcBef>
              <a:spcAft>
                <a:spcPct val="0"/>
              </a:spcAft>
            </a:pPr>
            <a:r>
              <a:rPr lang="en-US" sz="2000" b="1" dirty="0">
                <a:solidFill>
                  <a:srgbClr val="FFFFFF">
                    <a:lumMod val="65000"/>
                  </a:srgbClr>
                </a:solidFill>
                <a:latin typeface="Calibri" panose="020F0502020204030204" pitchFamily="34" charset="0"/>
              </a:rPr>
              <a:t>Energy and environment are two major concerns of the modern world. Transition to the sustainable clean energy globally in the future, however, depends on the development of next generation electrical energy storage systems. Among the energy storage techniques considered at present, rechargeable lithium-ion batteries, which are ubiquitous in today's portable electronic devices and now enable the electric vehicles, remain promising to facilitate the use of renewable energy on a large scale. For such application, transformational changes in battery technologies are critically needed, which require a fundamental understanding of the complex, interrelated physical and chemical processes between electrode materials and electrolytes. Soft x-ray absorption spectroscopy(</a:t>
            </a:r>
            <a:r>
              <a:rPr lang="en-US" sz="2000" b="1" dirty="0" err="1">
                <a:solidFill>
                  <a:srgbClr val="FFFFFF">
                    <a:lumMod val="65000"/>
                  </a:srgbClr>
                </a:solidFill>
                <a:latin typeface="Calibri" panose="020F0502020204030204" pitchFamily="34" charset="0"/>
              </a:rPr>
              <a:t>sXAS</a:t>
            </a:r>
            <a:r>
              <a:rPr lang="en-US" sz="2000" b="1" dirty="0">
                <a:solidFill>
                  <a:srgbClr val="FFFFFF">
                    <a:lumMod val="65000"/>
                  </a:srgbClr>
                </a:solidFill>
                <a:latin typeface="Calibri" panose="020F0502020204030204" pitchFamily="34" charset="0"/>
              </a:rPr>
              <a:t>) is a powerful tool to probe the chemical species and the electronic states with elemental sensitivity. This presentation will discuss examples on using </a:t>
            </a:r>
            <a:r>
              <a:rPr lang="en-US" sz="2000" b="1" dirty="0" err="1">
                <a:solidFill>
                  <a:srgbClr val="FFFFFF">
                    <a:lumMod val="65000"/>
                  </a:srgbClr>
                </a:solidFill>
                <a:latin typeface="Calibri" panose="020F0502020204030204" pitchFamily="34" charset="0"/>
              </a:rPr>
              <a:t>sXAS</a:t>
            </a:r>
            <a:r>
              <a:rPr lang="en-US" sz="2000" b="1" dirty="0">
                <a:solidFill>
                  <a:srgbClr val="FFFFFF">
                    <a:lumMod val="65000"/>
                  </a:srgbClr>
                </a:solidFill>
                <a:latin typeface="Calibri" panose="020F0502020204030204" pitchFamily="34" charset="0"/>
              </a:rPr>
              <a:t> to study battery materials for both fundamental understanding and practical developments. </a:t>
            </a:r>
            <a:r>
              <a:rPr lang="en-US" sz="2000" b="1" dirty="0">
                <a:solidFill>
                  <a:srgbClr val="3333CC">
                    <a:lumMod val="50000"/>
                  </a:srgbClr>
                </a:solidFill>
                <a:latin typeface="Calibri" panose="020F0502020204030204" pitchFamily="34" charset="0"/>
              </a:rPr>
              <a:t>We will showcase how </a:t>
            </a:r>
            <a:r>
              <a:rPr lang="en-US" sz="2000" b="1" dirty="0" err="1">
                <a:solidFill>
                  <a:srgbClr val="3333CC">
                    <a:lumMod val="50000"/>
                  </a:srgbClr>
                </a:solidFill>
                <a:latin typeface="Calibri" panose="020F0502020204030204" pitchFamily="34" charset="0"/>
              </a:rPr>
              <a:t>sXAS</a:t>
            </a:r>
            <a:r>
              <a:rPr lang="en-US" sz="2000" b="1" dirty="0">
                <a:solidFill>
                  <a:srgbClr val="3333CC">
                    <a:lumMod val="50000"/>
                  </a:srgbClr>
                </a:solidFill>
                <a:latin typeface="Calibri" panose="020F0502020204030204" pitchFamily="34" charset="0"/>
              </a:rPr>
              <a:t> fingerprints the battery operation by detecting the evolving electron states. Recent results on SEIs and Li-rich cathode materials will be discussed. Our results offer important information for improving Li batteries.</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683" b="100000" l="321" r="100000"/>
                    </a14:imgEffect>
                  </a14:imgLayer>
                </a14:imgProps>
              </a:ext>
              <a:ext uri="{28A0092B-C50C-407E-A947-70E740481C1C}">
                <a14:useLocalDpi xmlns:a14="http://schemas.microsoft.com/office/drawing/2010/main" val="0"/>
              </a:ext>
            </a:extLst>
          </a:blip>
          <a:stretch>
            <a:fillRect/>
          </a:stretch>
        </p:blipFill>
        <p:spPr>
          <a:xfrm rot="19911885">
            <a:off x="7696200" y="3962400"/>
            <a:ext cx="1296364" cy="1219200"/>
          </a:xfrm>
          <a:prstGeom prst="rect">
            <a:avLst/>
          </a:prstGeom>
        </p:spPr>
      </p:pic>
      <p:grpSp>
        <p:nvGrpSpPr>
          <p:cNvPr id="10" name="Group 9"/>
          <p:cNvGrpSpPr/>
          <p:nvPr/>
        </p:nvGrpSpPr>
        <p:grpSpPr>
          <a:xfrm rot="21291879">
            <a:off x="7086600" y="3810000"/>
            <a:ext cx="838200" cy="461665"/>
            <a:chOff x="6781800" y="228600"/>
            <a:chExt cx="838200" cy="461665"/>
          </a:xfrm>
        </p:grpSpPr>
        <p:sp>
          <p:nvSpPr>
            <p:cNvPr id="11" name="Cloud Callout 10"/>
            <p:cNvSpPr/>
            <p:nvPr/>
          </p:nvSpPr>
          <p:spPr bwMode="auto">
            <a:xfrm>
              <a:off x="6781800" y="228600"/>
              <a:ext cx="838200" cy="457200"/>
            </a:xfrm>
            <a:prstGeom prst="cloudCallout">
              <a:avLst>
                <a:gd name="adj1" fmla="val 34232"/>
                <a:gd name="adj2" fmla="val 76214"/>
              </a:avLst>
            </a:prstGeom>
            <a:no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8" charset="0"/>
              </a:endParaRPr>
            </a:p>
          </p:txBody>
        </p:sp>
        <p:sp>
          <p:nvSpPr>
            <p:cNvPr id="12" name="TextBox 11"/>
            <p:cNvSpPr txBox="1"/>
            <p:nvPr/>
          </p:nvSpPr>
          <p:spPr>
            <a:xfrm>
              <a:off x="6934200" y="228600"/>
              <a:ext cx="559769" cy="461665"/>
            </a:xfrm>
            <a:prstGeom prst="rect">
              <a:avLst/>
            </a:prstGeom>
            <a:noFill/>
          </p:spPr>
          <p:txBody>
            <a:bodyPr wrap="none" rtlCol="0">
              <a:spAutoFit/>
            </a:bodyPr>
            <a:lstStyle/>
            <a:p>
              <a:pPr defTabSz="914400" eaLnBrk="0" fontAlgn="base" hangingPunct="0">
                <a:spcBef>
                  <a:spcPct val="0"/>
                </a:spcBef>
                <a:spcAft>
                  <a:spcPct val="0"/>
                </a:spcAft>
              </a:pPr>
              <a:r>
                <a:rPr lang="en-US" sz="2400" b="1" dirty="0">
                  <a:solidFill>
                    <a:srgbClr val="3333CC">
                      <a:lumMod val="50000"/>
                    </a:srgbClr>
                  </a:solidFill>
                  <a:latin typeface="Curlz MT" panose="04040404050702020202" pitchFamily="82" charset="0"/>
                </a:rPr>
                <a:t>???</a:t>
              </a:r>
            </a:p>
          </p:txBody>
        </p:sp>
      </p:grpSp>
      <p:sp>
        <p:nvSpPr>
          <p:cNvPr id="3" name="Slide Number Placeholder 2">
            <a:extLst>
              <a:ext uri="{FF2B5EF4-FFF2-40B4-BE49-F238E27FC236}">
                <a16:creationId xmlns:a16="http://schemas.microsoft.com/office/drawing/2014/main" id="{B8B2208F-1915-4617-900A-B5259B0A0F0D}"/>
              </a:ext>
            </a:extLst>
          </p:cNvPr>
          <p:cNvSpPr>
            <a:spLocks noGrp="1"/>
          </p:cNvSpPr>
          <p:nvPr>
            <p:ph type="sldNum" sz="quarter" idx="12"/>
          </p:nvPr>
        </p:nvSpPr>
        <p:spPr>
          <a:xfrm>
            <a:off x="7067620" y="6522563"/>
            <a:ext cx="1905000" cy="304800"/>
          </a:xfrm>
        </p:spPr>
        <p:txBody>
          <a:bodyPr/>
          <a:lstStyle/>
          <a:p>
            <a:r>
              <a:rPr lang="en-US" dirty="0">
                <a:solidFill>
                  <a:srgbClr val="000000"/>
                </a:solidFill>
              </a:rPr>
              <a:t>23</a:t>
            </a:r>
          </a:p>
        </p:txBody>
      </p:sp>
    </p:spTree>
    <p:extLst>
      <p:ext uri="{BB962C8B-B14F-4D97-AF65-F5344CB8AC3E}">
        <p14:creationId xmlns:p14="http://schemas.microsoft.com/office/powerpoint/2010/main" val="548630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685800" y="228600"/>
            <a:ext cx="8001000" cy="838200"/>
          </a:xfrm>
        </p:spPr>
        <p:txBody>
          <a:bodyPr/>
          <a:lstStyle/>
          <a:p>
            <a:r>
              <a:rPr lang="en-US" dirty="0">
                <a:effectLst/>
                <a:latin typeface="Calibri" pitchFamily="34" charset="0"/>
                <a:cs typeface="Calibri" pitchFamily="34" charset="0"/>
              </a:rPr>
              <a:t>Read your draft abstract critically</a:t>
            </a:r>
          </a:p>
        </p:txBody>
      </p:sp>
      <p:grpSp>
        <p:nvGrpSpPr>
          <p:cNvPr id="4" name="Group 3"/>
          <p:cNvGrpSpPr/>
          <p:nvPr/>
        </p:nvGrpSpPr>
        <p:grpSpPr>
          <a:xfrm>
            <a:off x="76200" y="2819398"/>
            <a:ext cx="3565004" cy="3352802"/>
            <a:chOff x="152400" y="2532334"/>
            <a:chExt cx="3565004" cy="335280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92938" flipH="1">
              <a:off x="152400" y="2532334"/>
              <a:ext cx="3565004" cy="3352802"/>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9827" b="89595" l="2283" r="89954"/>
                      </a14:imgEffect>
                    </a14:imgLayer>
                  </a14:imgProps>
                </a:ext>
                <a:ext uri="{28A0092B-C50C-407E-A947-70E740481C1C}">
                  <a14:useLocalDpi xmlns:a14="http://schemas.microsoft.com/office/drawing/2010/main" val="0"/>
                </a:ext>
              </a:extLst>
            </a:blip>
            <a:stretch>
              <a:fillRect/>
            </a:stretch>
          </p:blipFill>
          <p:spPr>
            <a:xfrm rot="20992938">
              <a:off x="1612760" y="3230535"/>
              <a:ext cx="1981200" cy="1185908"/>
            </a:xfrm>
            <a:prstGeom prst="rect">
              <a:avLst/>
            </a:prstGeom>
          </p:spPr>
        </p:pic>
      </p:grpSp>
      <p:grpSp>
        <p:nvGrpSpPr>
          <p:cNvPr id="7" name="Group 6"/>
          <p:cNvGrpSpPr/>
          <p:nvPr/>
        </p:nvGrpSpPr>
        <p:grpSpPr>
          <a:xfrm>
            <a:off x="685800" y="1295400"/>
            <a:ext cx="2438400" cy="1445622"/>
            <a:chOff x="685800" y="1295400"/>
            <a:chExt cx="2438400" cy="1445622"/>
          </a:xfrm>
        </p:grpSpPr>
        <p:sp>
          <p:nvSpPr>
            <p:cNvPr id="6" name="Cloud Callout 5"/>
            <p:cNvSpPr/>
            <p:nvPr/>
          </p:nvSpPr>
          <p:spPr bwMode="auto">
            <a:xfrm>
              <a:off x="685800" y="1295400"/>
              <a:ext cx="2438400" cy="1445622"/>
            </a:xfrm>
            <a:prstGeom prst="cloudCallout">
              <a:avLst>
                <a:gd name="adj1" fmla="val 20632"/>
                <a:gd name="adj2" fmla="val 102565"/>
              </a:avLst>
            </a:prstGeom>
            <a:noFill/>
            <a:ln w="2857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8" charset="0"/>
              </a:endParaRPr>
            </a:p>
          </p:txBody>
        </p:sp>
        <p:sp>
          <p:nvSpPr>
            <p:cNvPr id="10" name="TextBox 9"/>
            <p:cNvSpPr txBox="1"/>
            <p:nvPr/>
          </p:nvSpPr>
          <p:spPr>
            <a:xfrm>
              <a:off x="1067765" y="1725823"/>
              <a:ext cx="1734273" cy="584775"/>
            </a:xfrm>
            <a:prstGeom prst="rect">
              <a:avLst/>
            </a:prstGeom>
            <a:solidFill>
              <a:schemeClr val="bg1"/>
            </a:solidFill>
          </p:spPr>
          <p:txBody>
            <a:bodyPr wrap="square" rtlCol="0">
              <a:spAutoFit/>
            </a:bodyPr>
            <a:lstStyle/>
            <a:p>
              <a:pPr defTabSz="914400" eaLnBrk="0" fontAlgn="base" hangingPunct="0">
                <a:spcBef>
                  <a:spcPct val="0"/>
                </a:spcBef>
                <a:spcAft>
                  <a:spcPct val="0"/>
                </a:spcAft>
              </a:pPr>
              <a:r>
                <a:rPr lang="en-US" sz="3200" b="1" dirty="0">
                  <a:solidFill>
                    <a:srgbClr val="3333CC">
                      <a:lumMod val="50000"/>
                    </a:srgbClr>
                  </a:solidFill>
                  <a:latin typeface="Curlz MT" panose="04040404050702020202" pitchFamily="82" charset="0"/>
                </a:rPr>
                <a:t>M </a:t>
              </a:r>
              <a:r>
                <a:rPr lang="en-US" sz="3200" b="1" dirty="0" err="1">
                  <a:solidFill>
                    <a:srgbClr val="3333CC">
                      <a:lumMod val="50000"/>
                    </a:srgbClr>
                  </a:solidFill>
                  <a:latin typeface="Curlz MT" panose="04040404050702020202" pitchFamily="82" charset="0"/>
                </a:rPr>
                <a:t>M</a:t>
              </a:r>
              <a:r>
                <a:rPr lang="en-US" sz="3200" b="1" dirty="0">
                  <a:solidFill>
                    <a:srgbClr val="3333CC">
                      <a:lumMod val="50000"/>
                    </a:srgbClr>
                  </a:solidFill>
                  <a:latin typeface="Curlz MT" panose="04040404050702020202" pitchFamily="82" charset="0"/>
                </a:rPr>
                <a:t> R C</a:t>
              </a:r>
            </a:p>
          </p:txBody>
        </p:sp>
      </p:grpSp>
      <p:sp>
        <p:nvSpPr>
          <p:cNvPr id="521223" name="Text Box 7"/>
          <p:cNvSpPr txBox="1">
            <a:spLocks noChangeArrowheads="1"/>
          </p:cNvSpPr>
          <p:nvPr/>
        </p:nvSpPr>
        <p:spPr bwMode="auto">
          <a:xfrm>
            <a:off x="3810000" y="1752600"/>
            <a:ext cx="5334000" cy="5004447"/>
          </a:xfrm>
          <a:prstGeom prst="rect">
            <a:avLst/>
          </a:prstGeom>
          <a:solidFill>
            <a:schemeClr val="bg1"/>
          </a:solidFill>
          <a:ln>
            <a:noFill/>
          </a:ln>
          <a:effectLst/>
        </p:spPr>
        <p:txBody>
          <a:bodyPr>
            <a:spAutoFit/>
          </a:bodyPr>
          <a:lstStyle/>
          <a:p>
            <a:pPr defTabSz="914400" eaLnBrk="0" fontAlgn="base" hangingPunct="0">
              <a:lnSpc>
                <a:spcPct val="95000"/>
              </a:lnSpc>
              <a:spcBef>
                <a:spcPct val="30000"/>
              </a:spcBef>
              <a:spcAft>
                <a:spcPct val="0"/>
              </a:spcAft>
            </a:pPr>
            <a:r>
              <a:rPr lang="en-US" sz="3200" b="1" dirty="0">
                <a:solidFill>
                  <a:srgbClr val="000066"/>
                </a:solidFill>
                <a:latin typeface="Calibri" pitchFamily="34" charset="0"/>
                <a:cs typeface="Calibri" pitchFamily="34" charset="0"/>
              </a:rPr>
              <a:t>Ideas are clear and concise</a:t>
            </a:r>
          </a:p>
          <a:p>
            <a:pPr defTabSz="914400" eaLnBrk="0" fontAlgn="base" hangingPunct="0">
              <a:lnSpc>
                <a:spcPct val="95000"/>
              </a:lnSpc>
              <a:spcBef>
                <a:spcPct val="30000"/>
              </a:spcBef>
              <a:spcAft>
                <a:spcPct val="0"/>
              </a:spcAft>
            </a:pPr>
            <a:r>
              <a:rPr lang="en-US" sz="3200" b="1" dirty="0">
                <a:solidFill>
                  <a:srgbClr val="000066"/>
                </a:solidFill>
                <a:latin typeface="Calibri" pitchFamily="34" charset="0"/>
                <a:cs typeface="Calibri" pitchFamily="34" charset="0"/>
              </a:rPr>
              <a:t>Language is precise and familiar to your audience</a:t>
            </a:r>
          </a:p>
          <a:p>
            <a:pPr defTabSz="914400" eaLnBrk="0" fontAlgn="base" hangingPunct="0">
              <a:lnSpc>
                <a:spcPct val="95000"/>
              </a:lnSpc>
              <a:spcBef>
                <a:spcPct val="30000"/>
              </a:spcBef>
              <a:spcAft>
                <a:spcPct val="0"/>
              </a:spcAft>
            </a:pPr>
            <a:r>
              <a:rPr lang="en-US" sz="3200" b="1" dirty="0">
                <a:solidFill>
                  <a:srgbClr val="000066"/>
                </a:solidFill>
                <a:latin typeface="Calibri" pitchFamily="34" charset="0"/>
                <a:cs typeface="Calibri" pitchFamily="34" charset="0"/>
              </a:rPr>
              <a:t>Statements are specific, </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quantitative, and objective</a:t>
            </a:r>
          </a:p>
          <a:p>
            <a:pPr defTabSz="914400" eaLnBrk="0" fontAlgn="base" hangingPunct="0">
              <a:lnSpc>
                <a:spcPct val="95000"/>
              </a:lnSpc>
              <a:spcBef>
                <a:spcPct val="30000"/>
              </a:spcBef>
              <a:spcAft>
                <a:spcPct val="0"/>
              </a:spcAft>
            </a:pPr>
            <a:r>
              <a:rPr lang="en-US" sz="3200" b="1" dirty="0">
                <a:solidFill>
                  <a:srgbClr val="000066"/>
                </a:solidFill>
                <a:latin typeface="Calibri" pitchFamily="34" charset="0"/>
                <a:cs typeface="Calibri" pitchFamily="34" charset="0"/>
              </a:rPr>
              <a:t>Conclusions are supported</a:t>
            </a:r>
          </a:p>
          <a:p>
            <a:pPr defTabSz="914400" eaLnBrk="0" fontAlgn="base" hangingPunct="0">
              <a:lnSpc>
                <a:spcPct val="95000"/>
              </a:lnSpc>
              <a:spcBef>
                <a:spcPct val="30000"/>
              </a:spcBef>
              <a:spcAft>
                <a:spcPct val="0"/>
              </a:spcAft>
            </a:pPr>
            <a:r>
              <a:rPr lang="en-US" sz="3200" b="1" dirty="0">
                <a:solidFill>
                  <a:srgbClr val="000066"/>
                </a:solidFill>
                <a:latin typeface="Calibri" pitchFamily="34" charset="0"/>
                <a:cs typeface="Calibri" pitchFamily="34" charset="0"/>
              </a:rPr>
              <a:t>Text is free of errors</a:t>
            </a:r>
          </a:p>
          <a:p>
            <a:pPr defTabSz="914400" eaLnBrk="0" fontAlgn="base" hangingPunct="0">
              <a:lnSpc>
                <a:spcPct val="95000"/>
              </a:lnSpc>
              <a:spcBef>
                <a:spcPct val="30000"/>
              </a:spcBef>
              <a:spcAft>
                <a:spcPct val="0"/>
              </a:spcAft>
            </a:pPr>
            <a:r>
              <a:rPr lang="en-US" sz="3200" b="1" dirty="0">
                <a:solidFill>
                  <a:srgbClr val="000066"/>
                </a:solidFill>
                <a:latin typeface="Calibri" pitchFamily="34" charset="0"/>
                <a:cs typeface="Calibri" pitchFamily="34" charset="0"/>
              </a:rPr>
              <a:t>Length limits are observed </a:t>
            </a:r>
          </a:p>
          <a:p>
            <a:pPr defTabSz="914400" eaLnBrk="0" fontAlgn="base" hangingPunct="0">
              <a:spcBef>
                <a:spcPct val="0"/>
              </a:spcBef>
              <a:spcAft>
                <a:spcPct val="0"/>
              </a:spcAft>
            </a:pPr>
            <a:endParaRPr lang="en-US" sz="2800" b="1" dirty="0">
              <a:solidFill>
                <a:srgbClr val="000066"/>
              </a:solidFill>
              <a:latin typeface="Calibri" pitchFamily="34" charset="0"/>
              <a:cs typeface="Calibri" pitchFamily="34" charset="0"/>
            </a:endParaRPr>
          </a:p>
        </p:txBody>
      </p:sp>
      <p:sp>
        <p:nvSpPr>
          <p:cNvPr id="3" name="Slide Number Placeholder 2">
            <a:extLst>
              <a:ext uri="{FF2B5EF4-FFF2-40B4-BE49-F238E27FC236}">
                <a16:creationId xmlns:a16="http://schemas.microsoft.com/office/drawing/2014/main" id="{0ACD08C5-BAEF-4C27-A606-FCB219477172}"/>
              </a:ext>
            </a:extLst>
          </p:cNvPr>
          <p:cNvSpPr>
            <a:spLocks noGrp="1"/>
          </p:cNvSpPr>
          <p:nvPr>
            <p:ph type="sldNum" sz="quarter" idx="12"/>
          </p:nvPr>
        </p:nvSpPr>
        <p:spPr/>
        <p:txBody>
          <a:bodyPr/>
          <a:lstStyle/>
          <a:p>
            <a:r>
              <a:rPr lang="en-US" dirty="0">
                <a:solidFill>
                  <a:srgbClr val="000000"/>
                </a:solidFill>
              </a:rPr>
              <a:t>24</a:t>
            </a:r>
          </a:p>
        </p:txBody>
      </p:sp>
    </p:spTree>
    <p:extLst>
      <p:ext uri="{BB962C8B-B14F-4D97-AF65-F5344CB8AC3E}">
        <p14:creationId xmlns:p14="http://schemas.microsoft.com/office/powerpoint/2010/main" val="1135289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1" presetClass="entr" presetSubtype="0" fill="hold" nodeType="withEffect">
                                  <p:stCondLst>
                                    <p:cond delay="0"/>
                                  </p:stCondLst>
                                  <p:childTnLst>
                                    <p:set>
                                      <p:cBhvr>
                                        <p:cTn id="17" dur="1" fill="hold">
                                          <p:stCondLst>
                                            <p:cond delay="0"/>
                                          </p:stCondLst>
                                        </p:cTn>
                                        <p:tgtEl>
                                          <p:spTgt spid="52122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2122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2122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21223">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2122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212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47966E5-20E5-4FC1-B5F2-2DF01A913D2A}"/>
              </a:ext>
            </a:extLst>
          </p:cNvPr>
          <p:cNvSpPr txBox="1"/>
          <p:nvPr/>
        </p:nvSpPr>
        <p:spPr>
          <a:xfrm>
            <a:off x="652080" y="101094"/>
            <a:ext cx="5935023" cy="646331"/>
          </a:xfrm>
          <a:prstGeom prst="rect">
            <a:avLst/>
          </a:prstGeom>
          <a:noFill/>
        </p:spPr>
        <p:txBody>
          <a:bodyPr wrap="none" rtlCol="0">
            <a:spAutoFit/>
          </a:bodyPr>
          <a:lstStyle/>
          <a:p>
            <a:r>
              <a:rPr lang="en-US" sz="3600" b="1" dirty="0">
                <a:solidFill>
                  <a:schemeClr val="accent6">
                    <a:lumMod val="50000"/>
                  </a:schemeClr>
                </a:solidFill>
                <a:latin typeface="Calibri" panose="020F0502020204030204" pitchFamily="34" charset="0"/>
                <a:cs typeface="Calibri" panose="020F0502020204030204" pitchFamily="34" charset="0"/>
              </a:rPr>
              <a:t>MMRC rule-violating abstract:</a:t>
            </a:r>
          </a:p>
        </p:txBody>
      </p:sp>
      <p:sp>
        <p:nvSpPr>
          <p:cNvPr id="11" name="TextBox 10">
            <a:extLst>
              <a:ext uri="{FF2B5EF4-FFF2-40B4-BE49-F238E27FC236}">
                <a16:creationId xmlns:a16="http://schemas.microsoft.com/office/drawing/2014/main" id="{FD552EE2-BA81-4922-9441-CDE6CC1B12C4}"/>
              </a:ext>
            </a:extLst>
          </p:cNvPr>
          <p:cNvSpPr txBox="1"/>
          <p:nvPr/>
        </p:nvSpPr>
        <p:spPr>
          <a:xfrm>
            <a:off x="652080" y="4891029"/>
            <a:ext cx="8306873" cy="830997"/>
          </a:xfrm>
          <a:prstGeom prst="rect">
            <a:avLst/>
          </a:prstGeom>
          <a:noFill/>
        </p:spPr>
        <p:txBody>
          <a:bodyPr wrap="square" rtlCol="0">
            <a:spAutoFit/>
          </a:bodyPr>
          <a:lstStyle/>
          <a:p>
            <a:r>
              <a:rPr lang="en-US" sz="2400" b="1" dirty="0">
                <a:solidFill>
                  <a:srgbClr val="E84A27"/>
                </a:solidFill>
                <a:latin typeface="Calibri" panose="020F0502020204030204" pitchFamily="34" charset="0"/>
                <a:cs typeface="Calibri" panose="020F0502020204030204" pitchFamily="34" charset="0"/>
              </a:rPr>
              <a:t>I have some grave reservations about the title, too…</a:t>
            </a:r>
          </a:p>
          <a:p>
            <a:r>
              <a:rPr lang="en-US" sz="2400" b="1" dirty="0">
                <a:solidFill>
                  <a:srgbClr val="E84A27"/>
                </a:solidFill>
                <a:latin typeface="Calibri" panose="020F0502020204030204" pitchFamily="34" charset="0"/>
                <a:cs typeface="Calibri" panose="020F0502020204030204" pitchFamily="34" charset="0"/>
              </a:rPr>
              <a:t>https://arxiv.org/abs/2412.08773. </a:t>
            </a:r>
          </a:p>
        </p:txBody>
      </p:sp>
      <p:sp>
        <p:nvSpPr>
          <p:cNvPr id="2" name="Slide Number Placeholder 1">
            <a:extLst>
              <a:ext uri="{FF2B5EF4-FFF2-40B4-BE49-F238E27FC236}">
                <a16:creationId xmlns:a16="http://schemas.microsoft.com/office/drawing/2014/main" id="{21DC7028-DB1B-4F49-92F7-4464C3156719}"/>
              </a:ext>
            </a:extLst>
          </p:cNvPr>
          <p:cNvSpPr>
            <a:spLocks noGrp="1"/>
          </p:cNvSpPr>
          <p:nvPr>
            <p:ph type="sldNum" sz="quarter" idx="12"/>
          </p:nvPr>
        </p:nvSpPr>
        <p:spPr/>
        <p:txBody>
          <a:bodyPr/>
          <a:lstStyle/>
          <a:p>
            <a:r>
              <a:rPr lang="en-US" dirty="0">
                <a:solidFill>
                  <a:srgbClr val="000000"/>
                </a:solidFill>
              </a:rPr>
              <a:t>25</a:t>
            </a:r>
          </a:p>
        </p:txBody>
      </p:sp>
      <p:pic>
        <p:nvPicPr>
          <p:cNvPr id="4" name="Picture 3">
            <a:extLst>
              <a:ext uri="{FF2B5EF4-FFF2-40B4-BE49-F238E27FC236}">
                <a16:creationId xmlns:a16="http://schemas.microsoft.com/office/drawing/2014/main" id="{4654D444-F180-42AD-A5EC-9345D4F22882}"/>
              </a:ext>
            </a:extLst>
          </p:cNvPr>
          <p:cNvPicPr>
            <a:picLocks noChangeAspect="1"/>
          </p:cNvPicPr>
          <p:nvPr/>
        </p:nvPicPr>
        <p:blipFill>
          <a:blip r:embed="rId3"/>
          <a:stretch>
            <a:fillRect/>
          </a:stretch>
        </p:blipFill>
        <p:spPr>
          <a:xfrm>
            <a:off x="775855" y="1184492"/>
            <a:ext cx="7479822" cy="31126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A close up of a pan&#10;&#10;Description automatically generated">
            <a:extLst>
              <a:ext uri="{FF2B5EF4-FFF2-40B4-BE49-F238E27FC236}">
                <a16:creationId xmlns:a16="http://schemas.microsoft.com/office/drawing/2014/main" id="{B82959A5-6DB8-4D39-9312-7D2C7C2581F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518401" y="2979962"/>
            <a:ext cx="3272300" cy="1906073"/>
          </a:xfrm>
          <a:prstGeom prst="rect">
            <a:avLst/>
          </a:prstGeom>
        </p:spPr>
      </p:pic>
      <p:sp>
        <p:nvSpPr>
          <p:cNvPr id="5" name="Rectangle 4">
            <a:extLst>
              <a:ext uri="{FF2B5EF4-FFF2-40B4-BE49-F238E27FC236}">
                <a16:creationId xmlns:a16="http://schemas.microsoft.com/office/drawing/2014/main" id="{891099BD-F5D0-E9F0-AB8C-FC76994279BA}"/>
              </a:ext>
            </a:extLst>
          </p:cNvPr>
          <p:cNvSpPr/>
          <p:nvPr/>
        </p:nvSpPr>
        <p:spPr bwMode="auto">
          <a:xfrm>
            <a:off x="3223491" y="2204007"/>
            <a:ext cx="2438400" cy="33250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67DC4FF1-DF4C-B113-B50E-85A93BA11F02}"/>
              </a:ext>
            </a:extLst>
          </p:cNvPr>
          <p:cNvSpPr/>
          <p:nvPr/>
        </p:nvSpPr>
        <p:spPr bwMode="auto">
          <a:xfrm>
            <a:off x="5814291" y="2550272"/>
            <a:ext cx="1584036" cy="33250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1EC1DB0D-70B1-B709-FF06-7E12F405FEDB}"/>
              </a:ext>
            </a:extLst>
          </p:cNvPr>
          <p:cNvSpPr/>
          <p:nvPr/>
        </p:nvSpPr>
        <p:spPr bwMode="auto">
          <a:xfrm>
            <a:off x="2951019" y="2882781"/>
            <a:ext cx="2438400" cy="33250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TextBox 11">
            <a:extLst>
              <a:ext uri="{FF2B5EF4-FFF2-40B4-BE49-F238E27FC236}">
                <a16:creationId xmlns:a16="http://schemas.microsoft.com/office/drawing/2014/main" id="{0092DF8D-A2B4-842B-2250-A5AEF7E79EF1}"/>
              </a:ext>
            </a:extLst>
          </p:cNvPr>
          <p:cNvSpPr txBox="1"/>
          <p:nvPr/>
        </p:nvSpPr>
        <p:spPr>
          <a:xfrm rot="16200000">
            <a:off x="7237368" y="3076791"/>
            <a:ext cx="2447635" cy="276999"/>
          </a:xfrm>
          <a:prstGeom prst="rect">
            <a:avLst/>
          </a:prstGeom>
          <a:noFill/>
        </p:spPr>
        <p:txBody>
          <a:bodyPr wrap="square" rtlCol="0">
            <a:spAutoFit/>
          </a:bodyPr>
          <a:lstStyle/>
          <a:p>
            <a:r>
              <a:rPr lang="en-US" sz="1200" dirty="0"/>
              <a:t>https://arxiv.org/pdf/2412.08773</a:t>
            </a:r>
          </a:p>
        </p:txBody>
      </p:sp>
      <p:sp>
        <p:nvSpPr>
          <p:cNvPr id="13" name="TextBox 12">
            <a:extLst>
              <a:ext uri="{FF2B5EF4-FFF2-40B4-BE49-F238E27FC236}">
                <a16:creationId xmlns:a16="http://schemas.microsoft.com/office/drawing/2014/main" id="{C3CA546B-C1E6-720C-B9B2-5FE2C9449B80}"/>
              </a:ext>
            </a:extLst>
          </p:cNvPr>
          <p:cNvSpPr txBox="1"/>
          <p:nvPr/>
        </p:nvSpPr>
        <p:spPr>
          <a:xfrm>
            <a:off x="1192071" y="6173947"/>
            <a:ext cx="7000008" cy="369332"/>
          </a:xfrm>
          <a:prstGeom prst="rect">
            <a:avLst/>
          </a:prstGeom>
          <a:noFill/>
        </p:spPr>
        <p:txBody>
          <a:bodyPr wrap="square" rtlCol="0">
            <a:spAutoFit/>
          </a:bodyPr>
          <a:lstStyle/>
          <a:p>
            <a:r>
              <a:rPr lang="en-US" b="1" dirty="0">
                <a:solidFill>
                  <a:schemeClr val="accent2">
                    <a:lumMod val="50000"/>
                  </a:schemeClr>
                </a:solidFill>
              </a:rPr>
              <a:t>Special thanks to Chinmay Ambasht for finding and sharing!</a:t>
            </a:r>
          </a:p>
        </p:txBody>
      </p:sp>
    </p:spTree>
    <p:extLst>
      <p:ext uri="{BB962C8B-B14F-4D97-AF65-F5344CB8AC3E}">
        <p14:creationId xmlns:p14="http://schemas.microsoft.com/office/powerpoint/2010/main" val="147230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48AF2F-6415-4FE3-90C7-3B17D3973DB2}"/>
              </a:ext>
            </a:extLst>
          </p:cNvPr>
          <p:cNvPicPr>
            <a:picLocks noChangeAspect="1"/>
          </p:cNvPicPr>
          <p:nvPr/>
        </p:nvPicPr>
        <p:blipFill>
          <a:blip r:embed="rId3"/>
          <a:stretch>
            <a:fillRect/>
          </a:stretch>
        </p:blipFill>
        <p:spPr>
          <a:xfrm>
            <a:off x="793287" y="747425"/>
            <a:ext cx="7377122" cy="5330210"/>
          </a:xfrm>
          <a:prstGeom prst="rect">
            <a:avLst/>
          </a:prstGeom>
          <a:ln>
            <a:noFill/>
          </a:ln>
          <a:effectLst>
            <a:outerShdw blurRad="292100" dist="139700" dir="2700000" algn="tl" rotWithShape="0">
              <a:srgbClr val="333333">
                <a:alpha val="65000"/>
              </a:srgbClr>
            </a:outerShdw>
          </a:effectLst>
        </p:spPr>
      </p:pic>
      <p:pic>
        <p:nvPicPr>
          <p:cNvPr id="9" name="Picture 8" descr="A close up of a pan&#10;&#10;Description automatically generated">
            <a:extLst>
              <a:ext uri="{FF2B5EF4-FFF2-40B4-BE49-F238E27FC236}">
                <a16:creationId xmlns:a16="http://schemas.microsoft.com/office/drawing/2014/main" id="{B82959A5-6DB8-4D39-9312-7D2C7C2581F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726547" y="4494726"/>
            <a:ext cx="3272300" cy="1906073"/>
          </a:xfrm>
          <a:prstGeom prst="rect">
            <a:avLst/>
          </a:prstGeom>
        </p:spPr>
      </p:pic>
      <p:sp>
        <p:nvSpPr>
          <p:cNvPr id="10" name="TextBox 9">
            <a:extLst>
              <a:ext uri="{FF2B5EF4-FFF2-40B4-BE49-F238E27FC236}">
                <a16:creationId xmlns:a16="http://schemas.microsoft.com/office/drawing/2014/main" id="{447966E5-20E5-4FC1-B5F2-2DF01A913D2A}"/>
              </a:ext>
            </a:extLst>
          </p:cNvPr>
          <p:cNvSpPr txBox="1"/>
          <p:nvPr/>
        </p:nvSpPr>
        <p:spPr>
          <a:xfrm>
            <a:off x="652080" y="101094"/>
            <a:ext cx="6783395" cy="646331"/>
          </a:xfrm>
          <a:prstGeom prst="rect">
            <a:avLst/>
          </a:prstGeom>
          <a:noFill/>
        </p:spPr>
        <p:txBody>
          <a:bodyPr wrap="none" rtlCol="0">
            <a:spAutoFit/>
          </a:bodyPr>
          <a:lstStyle/>
          <a:p>
            <a:r>
              <a:rPr lang="en-US" sz="3600" b="1" dirty="0">
                <a:solidFill>
                  <a:schemeClr val="accent6">
                    <a:lumMod val="50000"/>
                  </a:schemeClr>
                </a:solidFill>
                <a:latin typeface="Calibri" panose="020F0502020204030204" pitchFamily="34" charset="0"/>
                <a:cs typeface="Calibri" panose="020F0502020204030204" pitchFamily="34" charset="0"/>
              </a:rPr>
              <a:t>Another one for the record book…</a:t>
            </a:r>
          </a:p>
        </p:txBody>
      </p:sp>
      <p:sp>
        <p:nvSpPr>
          <p:cNvPr id="11" name="TextBox 10">
            <a:extLst>
              <a:ext uri="{FF2B5EF4-FFF2-40B4-BE49-F238E27FC236}">
                <a16:creationId xmlns:a16="http://schemas.microsoft.com/office/drawing/2014/main" id="{FD552EE2-BA81-4922-9441-CDE6CC1B12C4}"/>
              </a:ext>
            </a:extLst>
          </p:cNvPr>
          <p:cNvSpPr txBox="1"/>
          <p:nvPr/>
        </p:nvSpPr>
        <p:spPr>
          <a:xfrm>
            <a:off x="2149813" y="6275939"/>
            <a:ext cx="6350243" cy="400110"/>
          </a:xfrm>
          <a:prstGeom prst="rect">
            <a:avLst/>
          </a:prstGeom>
          <a:noFill/>
        </p:spPr>
        <p:txBody>
          <a:bodyPr wrap="square" rtlCol="0">
            <a:spAutoFit/>
          </a:bodyPr>
          <a:lstStyle/>
          <a:p>
            <a:r>
              <a:rPr lang="en-US" sz="2000" b="1" dirty="0">
                <a:solidFill>
                  <a:srgbClr val="E84A27"/>
                </a:solidFill>
                <a:latin typeface="Calibri" panose="020F0502020204030204" pitchFamily="34" charset="0"/>
                <a:cs typeface="Calibri" panose="020F0502020204030204" pitchFamily="34" charset="0"/>
              </a:rPr>
              <a:t>Note that these abstracts illustrate Hinchliffe’s rule…</a:t>
            </a:r>
          </a:p>
        </p:txBody>
      </p:sp>
      <p:sp>
        <p:nvSpPr>
          <p:cNvPr id="2" name="Slide Number Placeholder 1">
            <a:extLst>
              <a:ext uri="{FF2B5EF4-FFF2-40B4-BE49-F238E27FC236}">
                <a16:creationId xmlns:a16="http://schemas.microsoft.com/office/drawing/2014/main" id="{21DC7028-DB1B-4F49-92F7-4464C3156719}"/>
              </a:ext>
            </a:extLst>
          </p:cNvPr>
          <p:cNvSpPr>
            <a:spLocks noGrp="1"/>
          </p:cNvSpPr>
          <p:nvPr>
            <p:ph type="sldNum" sz="quarter" idx="12"/>
          </p:nvPr>
        </p:nvSpPr>
        <p:spPr>
          <a:xfrm>
            <a:off x="8364364" y="6400800"/>
            <a:ext cx="440191" cy="304800"/>
          </a:xfrm>
        </p:spPr>
        <p:txBody>
          <a:bodyPr/>
          <a:lstStyle/>
          <a:p>
            <a:r>
              <a:rPr lang="en-US" dirty="0">
                <a:solidFill>
                  <a:srgbClr val="000000"/>
                </a:solidFill>
              </a:rPr>
              <a:t>26</a:t>
            </a:r>
          </a:p>
        </p:txBody>
      </p:sp>
    </p:spTree>
    <p:extLst>
      <p:ext uri="{BB962C8B-B14F-4D97-AF65-F5344CB8AC3E}">
        <p14:creationId xmlns:p14="http://schemas.microsoft.com/office/powerpoint/2010/main" val="20947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990600"/>
            <a:ext cx="2997200" cy="42164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22880">
            <a:off x="4259287" y="-522215"/>
            <a:ext cx="2051316" cy="2286000"/>
          </a:xfrm>
          <a:prstGeom prst="rect">
            <a:avLst/>
          </a:prstGeom>
        </p:spPr>
      </p:pic>
      <p:sp>
        <p:nvSpPr>
          <p:cNvPr id="521218" name="Rectangle 2"/>
          <p:cNvSpPr>
            <a:spLocks noGrp="1" noChangeArrowheads="1"/>
          </p:cNvSpPr>
          <p:nvPr>
            <p:ph type="title"/>
          </p:nvPr>
        </p:nvSpPr>
        <p:spPr>
          <a:xfrm>
            <a:off x="609600" y="381000"/>
            <a:ext cx="2438400" cy="838200"/>
          </a:xfrm>
        </p:spPr>
        <p:txBody>
          <a:bodyPr/>
          <a:lstStyle/>
          <a:p>
            <a:pPr>
              <a:lnSpc>
                <a:spcPts val="4000"/>
              </a:lnSpc>
            </a:pPr>
            <a:r>
              <a:rPr lang="en-US" dirty="0">
                <a:effectLst/>
                <a:latin typeface="Calibri" pitchFamily="34" charset="0"/>
                <a:cs typeface="Calibri" pitchFamily="34" charset="0"/>
              </a:rPr>
              <a:t>To Recap:</a:t>
            </a:r>
          </a:p>
        </p:txBody>
      </p:sp>
      <p:sp>
        <p:nvSpPr>
          <p:cNvPr id="521223" name="Text Box 7"/>
          <p:cNvSpPr txBox="1">
            <a:spLocks noChangeArrowheads="1"/>
          </p:cNvSpPr>
          <p:nvPr/>
        </p:nvSpPr>
        <p:spPr bwMode="auto">
          <a:xfrm>
            <a:off x="742024" y="1250830"/>
            <a:ext cx="8249575" cy="472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lnSpc>
                <a:spcPct val="95000"/>
              </a:lnSpc>
              <a:spcAft>
                <a:spcPts val="1200"/>
              </a:spcAft>
            </a:pPr>
            <a:r>
              <a:rPr lang="en-US" sz="3200" b="1" dirty="0">
                <a:solidFill>
                  <a:srgbClr val="000066"/>
                </a:solidFill>
                <a:latin typeface="Calibri" pitchFamily="34" charset="0"/>
                <a:cs typeface="Calibri" pitchFamily="34" charset="0"/>
              </a:rPr>
              <a:t>Know thy audience!</a:t>
            </a:r>
          </a:p>
          <a:p>
            <a:pPr defTabSz="914400" eaLnBrk="0" fontAlgn="base" hangingPunct="0">
              <a:lnSpc>
                <a:spcPct val="95000"/>
              </a:lnSpc>
              <a:spcAft>
                <a:spcPts val="1200"/>
              </a:spcAft>
            </a:pPr>
            <a:r>
              <a:rPr lang="en-US" sz="3200" b="1" dirty="0">
                <a:solidFill>
                  <a:srgbClr val="000066"/>
                </a:solidFill>
                <a:latin typeface="Calibri" pitchFamily="34" charset="0"/>
                <a:cs typeface="Calibri" pitchFamily="34" charset="0"/>
              </a:rPr>
              <a:t>Follow the MMRC recipe</a:t>
            </a:r>
          </a:p>
          <a:p>
            <a:pPr defTabSz="914400" eaLnBrk="0" fontAlgn="base" hangingPunct="0">
              <a:lnSpc>
                <a:spcPct val="95000"/>
              </a:lnSpc>
              <a:spcAft>
                <a:spcPts val="1200"/>
              </a:spcAft>
            </a:pPr>
            <a:r>
              <a:rPr lang="en-US" sz="3200" b="1" dirty="0">
                <a:solidFill>
                  <a:srgbClr val="000066"/>
                </a:solidFill>
                <a:latin typeface="Calibri" pitchFamily="34" charset="0"/>
                <a:cs typeface="Calibri" pitchFamily="34" charset="0"/>
              </a:rPr>
              <a:t>Scale your abstract by adjusting the size of the “ingredients,” not by adding or omitting any</a:t>
            </a:r>
          </a:p>
          <a:p>
            <a:pPr defTabSz="914400" eaLnBrk="0" fontAlgn="base" hangingPunct="0">
              <a:lnSpc>
                <a:spcPct val="95000"/>
              </a:lnSpc>
              <a:spcAft>
                <a:spcPts val="1200"/>
              </a:spcAft>
            </a:pPr>
            <a:r>
              <a:rPr lang="en-US" sz="3200" b="1" dirty="0">
                <a:solidFill>
                  <a:srgbClr val="000066"/>
                </a:solidFill>
                <a:latin typeface="Calibri" pitchFamily="34" charset="0"/>
                <a:cs typeface="Calibri" pitchFamily="34" charset="0"/>
              </a:rPr>
              <a:t>Eliminate introductory fluff</a:t>
            </a:r>
          </a:p>
          <a:p>
            <a:pPr defTabSz="914400" eaLnBrk="0" fontAlgn="base" hangingPunct="0">
              <a:lnSpc>
                <a:spcPct val="95000"/>
              </a:lnSpc>
              <a:spcAft>
                <a:spcPts val="1200"/>
              </a:spcAft>
            </a:pPr>
            <a:r>
              <a:rPr lang="en-US" sz="3200" b="1" dirty="0">
                <a:solidFill>
                  <a:srgbClr val="000066"/>
                </a:solidFill>
                <a:latin typeface="Calibri" pitchFamily="34" charset="0"/>
                <a:cs typeface="Calibri" pitchFamily="34" charset="0"/>
              </a:rPr>
              <a:t>Don’t write “mystery-story” abstracts </a:t>
            </a:r>
          </a:p>
          <a:p>
            <a:pPr defTabSz="914400" eaLnBrk="0" fontAlgn="base" hangingPunct="0">
              <a:lnSpc>
                <a:spcPct val="95000"/>
              </a:lnSpc>
              <a:spcAft>
                <a:spcPts val="1200"/>
              </a:spcAft>
            </a:pPr>
            <a:r>
              <a:rPr lang="en-US" sz="3200" b="1" dirty="0">
                <a:solidFill>
                  <a:srgbClr val="000066"/>
                </a:solidFill>
                <a:latin typeface="Calibri" pitchFamily="34" charset="0"/>
                <a:cs typeface="Calibri" pitchFamily="34" charset="0"/>
              </a:rPr>
              <a:t>Write with the expectation that you will rewrite</a:t>
            </a:r>
          </a:p>
          <a:p>
            <a:pPr defTabSz="914400" eaLnBrk="0" fontAlgn="base" hangingPunct="0">
              <a:spcBef>
                <a:spcPct val="0"/>
              </a:spcBef>
              <a:spcAft>
                <a:spcPct val="0"/>
              </a:spcAft>
            </a:pPr>
            <a:endParaRPr lang="en-US" sz="2800" b="1" dirty="0">
              <a:solidFill>
                <a:srgbClr val="000066"/>
              </a:solidFill>
              <a:latin typeface="Calibri" pitchFamily="34" charset="0"/>
              <a:cs typeface="Calibri" pitchFamily="34" charset="0"/>
            </a:endParaRPr>
          </a:p>
        </p:txBody>
      </p:sp>
      <p:pic>
        <p:nvPicPr>
          <p:cNvPr id="7" name="Picture 6">
            <a:extLst>
              <a:ext uri="{FF2B5EF4-FFF2-40B4-BE49-F238E27FC236}">
                <a16:creationId xmlns:a16="http://schemas.microsoft.com/office/drawing/2014/main" id="{616E4634-945C-449C-B5DA-7FF2B385F7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9169" y="5344232"/>
            <a:ext cx="1371600" cy="626488"/>
          </a:xfrm>
          <a:prstGeom prst="rect">
            <a:avLst/>
          </a:prstGeom>
        </p:spPr>
      </p:pic>
      <p:sp>
        <p:nvSpPr>
          <p:cNvPr id="8" name="TextBox 7">
            <a:extLst>
              <a:ext uri="{FF2B5EF4-FFF2-40B4-BE49-F238E27FC236}">
                <a16:creationId xmlns:a16="http://schemas.microsoft.com/office/drawing/2014/main" id="{DC4E80AB-F670-46AC-B51C-4E220A3F4657}"/>
              </a:ext>
            </a:extLst>
          </p:cNvPr>
          <p:cNvSpPr txBox="1"/>
          <p:nvPr/>
        </p:nvSpPr>
        <p:spPr>
          <a:xfrm>
            <a:off x="4325898" y="5821287"/>
            <a:ext cx="4511574" cy="646331"/>
          </a:xfrm>
          <a:prstGeom prst="rect">
            <a:avLst/>
          </a:prstGeom>
          <a:noFill/>
        </p:spPr>
        <p:txBody>
          <a:bodyPr wrap="square" rtlCol="0">
            <a:spAutoFit/>
          </a:bodyPr>
          <a:lstStyle/>
          <a:p>
            <a:pPr algn="r"/>
            <a:r>
              <a:rPr lang="en-US" sz="1800" b="1" i="1" dirty="0">
                <a:solidFill>
                  <a:srgbClr val="E84A27"/>
                </a:solidFill>
                <a:latin typeface="Calibri" panose="020F0502020204030204" pitchFamily="34" charset="0"/>
              </a:rPr>
              <a:t>cmelliot@illinois.edu</a:t>
            </a:r>
            <a:br>
              <a:rPr lang="en-US" sz="1800" b="1" i="1" dirty="0">
                <a:solidFill>
                  <a:srgbClr val="E84A27"/>
                </a:solidFill>
                <a:latin typeface="Calibri" panose="020F0502020204030204" pitchFamily="34" charset="0"/>
              </a:rPr>
            </a:br>
            <a:r>
              <a:rPr lang="en-US" sz="1800" b="1" i="1" dirty="0">
                <a:solidFill>
                  <a:srgbClr val="E84A27"/>
                </a:solidFill>
                <a:latin typeface="Calibri" panose="020F0502020204030204" pitchFamily="34" charset="0"/>
              </a:rPr>
              <a:t>http://physics.illinois.edu/people/Celia/</a:t>
            </a:r>
          </a:p>
        </p:txBody>
      </p:sp>
      <p:sp>
        <p:nvSpPr>
          <p:cNvPr id="3" name="Slide Number Placeholder 2">
            <a:extLst>
              <a:ext uri="{FF2B5EF4-FFF2-40B4-BE49-F238E27FC236}">
                <a16:creationId xmlns:a16="http://schemas.microsoft.com/office/drawing/2014/main" id="{ADFF47DF-79A4-41B5-A9C2-1CBAB28593E9}"/>
              </a:ext>
            </a:extLst>
          </p:cNvPr>
          <p:cNvSpPr>
            <a:spLocks noGrp="1"/>
          </p:cNvSpPr>
          <p:nvPr>
            <p:ph type="sldNum" sz="quarter" idx="12"/>
          </p:nvPr>
        </p:nvSpPr>
        <p:spPr>
          <a:xfrm>
            <a:off x="6932472" y="6502366"/>
            <a:ext cx="1905000" cy="304800"/>
          </a:xfrm>
        </p:spPr>
        <p:txBody>
          <a:bodyPr/>
          <a:lstStyle/>
          <a:p>
            <a:r>
              <a:rPr lang="en-US" dirty="0">
                <a:solidFill>
                  <a:srgbClr val="000000"/>
                </a:solidFill>
              </a:rPr>
              <a:t>27</a:t>
            </a:r>
          </a:p>
        </p:txBody>
      </p:sp>
    </p:spTree>
    <p:extLst>
      <p:ext uri="{BB962C8B-B14F-4D97-AF65-F5344CB8AC3E}">
        <p14:creationId xmlns:p14="http://schemas.microsoft.com/office/powerpoint/2010/main" val="960415974"/>
      </p:ext>
    </p:extLst>
  </p:cSld>
  <p:clrMapOvr>
    <a:masterClrMapping/>
  </p:clrMapOv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1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12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12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12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1223">
                                                <p:txEl>
                                                  <p:pRg st="5" end="5"/>
                                                </p:txEl>
                                              </p:spTgt>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nodeType="afterEffect">
                                      <p:stCondLst>
                                        <p:cond delay="10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childTnLst>
                                    </p:cTn>
                                  </p:par>
                                </p:childTnLst>
                              </p:cTn>
                            </p:par>
                            <p:par>
                              <p:cTn id="31" fill="hold">
                                <p:stCondLst>
                                  <p:cond delay="3000"/>
                                </p:stCondLst>
                                <p:childTnLst>
                                  <p:par>
                                    <p:cTn id="32" presetID="2" presetClass="entr" presetSubtype="6" fill="hold" nodeType="afterEffect" p14:presetBounceEnd="50000">
                                      <p:stCondLst>
                                        <p:cond delay="1000"/>
                                      </p:stCondLst>
                                      <p:childTnLst>
                                        <p:set>
                                          <p:cBhvr>
                                            <p:cTn id="33" dur="1" fill="hold">
                                              <p:stCondLst>
                                                <p:cond delay="0"/>
                                              </p:stCondLst>
                                            </p:cTn>
                                            <p:tgtEl>
                                              <p:spTgt spid="6"/>
                                            </p:tgtEl>
                                            <p:attrNameLst>
                                              <p:attrName>style.visibility</p:attrName>
                                            </p:attrNameLst>
                                          </p:cBhvr>
                                          <p:to>
                                            <p:strVal val="visible"/>
                                          </p:to>
                                        </p:set>
                                        <p:anim calcmode="lin" valueType="num" p14:bounceEnd="50000">
                                          <p:cBhvr additive="base">
                                            <p:cTn id="34" dur="5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1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12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12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12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1223">
                                                <p:txEl>
                                                  <p:pRg st="5" end="5"/>
                                                </p:txEl>
                                              </p:spTgt>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nodeType="afterEffect">
                                      <p:stCondLst>
                                        <p:cond delay="10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childTnLst>
                                    </p:cTn>
                                  </p:par>
                                </p:childTnLst>
                              </p:cTn>
                            </p:par>
                            <p:par>
                              <p:cTn id="31" fill="hold">
                                <p:stCondLst>
                                  <p:cond delay="3000"/>
                                </p:stCondLst>
                                <p:childTnLst>
                                  <p:par>
                                    <p:cTn id="32" presetID="2" presetClass="entr" presetSubtype="6" fill="hold" nodeType="afterEffect">
                                      <p:stCondLst>
                                        <p:cond delay="10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85257" y="923575"/>
            <a:ext cx="7773485" cy="5010849"/>
          </a:xfrm>
          <a:prstGeom prst="rect">
            <a:avLst/>
          </a:prstGeom>
        </p:spPr>
      </p:pic>
      <p:sp>
        <p:nvSpPr>
          <p:cNvPr id="2" name="Title 1">
            <a:extLst>
              <a:ext uri="{FF2B5EF4-FFF2-40B4-BE49-F238E27FC236}">
                <a16:creationId xmlns:a16="http://schemas.microsoft.com/office/drawing/2014/main" id="{C1CF4331-7407-4065-AF1F-7C4F0173B5D3}"/>
              </a:ext>
            </a:extLst>
          </p:cNvPr>
          <p:cNvSpPr>
            <a:spLocks noGrp="1"/>
          </p:cNvSpPr>
          <p:nvPr>
            <p:ph type="title"/>
          </p:nvPr>
        </p:nvSpPr>
        <p:spPr>
          <a:xfrm>
            <a:off x="685800" y="261258"/>
            <a:ext cx="7772400" cy="613954"/>
          </a:xfrm>
        </p:spPr>
        <p:txBody>
          <a:bodyPr/>
          <a:lstStyle/>
          <a:p>
            <a:r>
              <a:rPr lang="en-US" dirty="0">
                <a:effectLst/>
                <a:latin typeface="Calibri" panose="020F0502020204030204" pitchFamily="34" charset="0"/>
                <a:cs typeface="Calibri" panose="020F0502020204030204" pitchFamily="34" charset="0"/>
              </a:rPr>
              <a:t>For the next activity, go to </a:t>
            </a:r>
          </a:p>
        </p:txBody>
      </p:sp>
      <p:sp>
        <p:nvSpPr>
          <p:cNvPr id="7" name="Arrow: Right 6">
            <a:extLst>
              <a:ext uri="{FF2B5EF4-FFF2-40B4-BE49-F238E27FC236}">
                <a16:creationId xmlns:a16="http://schemas.microsoft.com/office/drawing/2014/main" id="{820A12D8-0D0A-4E6C-AFA7-32EADA21C052}"/>
              </a:ext>
            </a:extLst>
          </p:cNvPr>
          <p:cNvSpPr/>
          <p:nvPr/>
        </p:nvSpPr>
        <p:spPr bwMode="auto">
          <a:xfrm>
            <a:off x="0" y="4526280"/>
            <a:ext cx="685800" cy="509451"/>
          </a:xfrm>
          <a:prstGeom prst="rightArrow">
            <a:avLst/>
          </a:prstGeom>
          <a:solidFill>
            <a:srgbClr val="E84A27"/>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89CD4041-A13C-45D4-85B3-7DC67AE029C8}"/>
              </a:ext>
            </a:extLst>
          </p:cNvPr>
          <p:cNvSpPr/>
          <p:nvPr/>
        </p:nvSpPr>
        <p:spPr bwMode="auto">
          <a:xfrm>
            <a:off x="2461308" y="5265003"/>
            <a:ext cx="901337" cy="300445"/>
          </a:xfrm>
          <a:prstGeom prst="ellipse">
            <a:avLst/>
          </a:prstGeom>
          <a:noFill/>
          <a:ln w="57150" cap="flat" cmpd="sng" algn="ctr">
            <a:solidFill>
              <a:srgbClr val="E84A2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TextBox 8">
            <a:extLst>
              <a:ext uri="{FF2B5EF4-FFF2-40B4-BE49-F238E27FC236}">
                <a16:creationId xmlns:a16="http://schemas.microsoft.com/office/drawing/2014/main" id="{A9EC646F-151B-4B1D-95C7-8A9413CA6A8E}"/>
              </a:ext>
            </a:extLst>
          </p:cNvPr>
          <p:cNvSpPr txBox="1"/>
          <p:nvPr/>
        </p:nvSpPr>
        <p:spPr>
          <a:xfrm>
            <a:off x="966650" y="5944360"/>
            <a:ext cx="7628709" cy="830997"/>
          </a:xfrm>
          <a:prstGeom prst="rect">
            <a:avLst/>
          </a:prstGeom>
          <a:noFill/>
        </p:spPr>
        <p:txBody>
          <a:bodyPr wrap="square" rtlCol="0">
            <a:spAutoFit/>
          </a:bodyPr>
          <a:lstStyle/>
          <a:p>
            <a:r>
              <a:rPr lang="en-US" sz="2400" b="1" dirty="0">
                <a:solidFill>
                  <a:srgbClr val="E84A27"/>
                </a:solidFill>
                <a:latin typeface="Calibri" panose="020F0502020204030204" pitchFamily="34" charset="0"/>
                <a:cs typeface="Calibri" panose="020F0502020204030204" pitchFamily="34" charset="0"/>
              </a:rPr>
              <a:t>With your team, write an abstract for this seminal paper</a:t>
            </a:r>
          </a:p>
          <a:p>
            <a:r>
              <a:rPr lang="en-US" sz="2400" b="1" dirty="0">
                <a:solidFill>
                  <a:srgbClr val="E84A27"/>
                </a:solidFill>
                <a:latin typeface="Calibri" panose="020F0502020204030204" pitchFamily="34" charset="0"/>
                <a:cs typeface="Calibri" panose="020F0502020204030204" pitchFamily="34" charset="0"/>
              </a:rPr>
              <a:t>Remember M – M – R – C !</a:t>
            </a:r>
          </a:p>
        </p:txBody>
      </p:sp>
      <p:sp>
        <p:nvSpPr>
          <p:cNvPr id="10" name="Oval 9">
            <a:extLst>
              <a:ext uri="{FF2B5EF4-FFF2-40B4-BE49-F238E27FC236}">
                <a16:creationId xmlns:a16="http://schemas.microsoft.com/office/drawing/2014/main" id="{A910F169-43CB-4684-9692-50E69FC33165}"/>
              </a:ext>
            </a:extLst>
          </p:cNvPr>
          <p:cNvSpPr/>
          <p:nvPr/>
        </p:nvSpPr>
        <p:spPr bwMode="auto">
          <a:xfrm>
            <a:off x="1599865" y="1858544"/>
            <a:ext cx="1272124" cy="648790"/>
          </a:xfrm>
          <a:prstGeom prst="ellipse">
            <a:avLst/>
          </a:prstGeom>
          <a:noFill/>
          <a:ln w="57150" cap="flat" cmpd="sng" algn="ctr">
            <a:solidFill>
              <a:srgbClr val="E84A2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Slide Number Placeholder 2">
            <a:extLst>
              <a:ext uri="{FF2B5EF4-FFF2-40B4-BE49-F238E27FC236}">
                <a16:creationId xmlns:a16="http://schemas.microsoft.com/office/drawing/2014/main" id="{568A7252-6BD7-42EF-AF4C-FFD82B464CE8}"/>
              </a:ext>
            </a:extLst>
          </p:cNvPr>
          <p:cNvSpPr>
            <a:spLocks noGrp="1"/>
          </p:cNvSpPr>
          <p:nvPr>
            <p:ph type="sldNum" sz="quarter" idx="12"/>
          </p:nvPr>
        </p:nvSpPr>
        <p:spPr/>
        <p:txBody>
          <a:bodyPr/>
          <a:lstStyle/>
          <a:p>
            <a:r>
              <a:rPr lang="en-US" dirty="0">
                <a:solidFill>
                  <a:srgbClr val="000000"/>
                </a:solidFill>
              </a:rPr>
              <a:t>28</a:t>
            </a:r>
          </a:p>
        </p:txBody>
      </p:sp>
      <p:sp>
        <p:nvSpPr>
          <p:cNvPr id="4" name="TextBox 3">
            <a:extLst>
              <a:ext uri="{FF2B5EF4-FFF2-40B4-BE49-F238E27FC236}">
                <a16:creationId xmlns:a16="http://schemas.microsoft.com/office/drawing/2014/main" id="{BFCE171C-9940-0426-79D1-00F396490B7E}"/>
              </a:ext>
            </a:extLst>
          </p:cNvPr>
          <p:cNvSpPr txBox="1"/>
          <p:nvPr/>
        </p:nvSpPr>
        <p:spPr>
          <a:xfrm>
            <a:off x="1284202" y="1480787"/>
            <a:ext cx="1145692" cy="253916"/>
          </a:xfrm>
          <a:prstGeom prst="rect">
            <a:avLst/>
          </a:prstGeom>
          <a:solidFill>
            <a:schemeClr val="bg1"/>
          </a:solidFill>
        </p:spPr>
        <p:txBody>
          <a:bodyPr wrap="square" rtlCol="0">
            <a:spAutoFit/>
          </a:bodyPr>
          <a:lstStyle/>
          <a:p>
            <a:r>
              <a:rPr lang="en-US" sz="1050" dirty="0"/>
              <a:t>Spring 2025</a:t>
            </a:r>
          </a:p>
        </p:txBody>
      </p:sp>
    </p:spTree>
    <p:extLst>
      <p:ext uri="{BB962C8B-B14F-4D97-AF65-F5344CB8AC3E}">
        <p14:creationId xmlns:p14="http://schemas.microsoft.com/office/powerpoint/2010/main" val="186627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50156" flipH="1">
            <a:off x="-975151" y="1143000"/>
            <a:ext cx="972276" cy="914402"/>
          </a:xfrm>
          <a:prstGeom prst="rect">
            <a:avLst/>
          </a:prstGeom>
        </p:spPr>
      </p:pic>
      <p:sp>
        <p:nvSpPr>
          <p:cNvPr id="539654" name="Rectangle 6"/>
          <p:cNvSpPr>
            <a:spLocks noChangeArrowheads="1"/>
          </p:cNvSpPr>
          <p:nvPr/>
        </p:nvSpPr>
        <p:spPr bwMode="auto">
          <a:xfrm>
            <a:off x="3962400" y="3733800"/>
            <a:ext cx="129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pitchFamily="18" charset="0"/>
            </a:endParaRPr>
          </a:p>
        </p:txBody>
      </p:sp>
      <p:sp>
        <p:nvSpPr>
          <p:cNvPr id="539655" name="Text Box 7"/>
          <p:cNvSpPr txBox="1">
            <a:spLocks noChangeArrowheads="1"/>
          </p:cNvSpPr>
          <p:nvPr/>
        </p:nvSpPr>
        <p:spPr bwMode="auto">
          <a:xfrm>
            <a:off x="3962400" y="3581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endParaRPr lang="en-US" sz="2400">
              <a:solidFill>
                <a:srgbClr val="000000"/>
              </a:solidFill>
              <a:latin typeface="Times New Roman" pitchFamily="18" charset="0"/>
            </a:endParaRPr>
          </a:p>
        </p:txBody>
      </p:sp>
      <p:sp>
        <p:nvSpPr>
          <p:cNvPr id="539650" name="Rectangle 2"/>
          <p:cNvSpPr>
            <a:spLocks noGrp="1" noChangeArrowheads="1"/>
          </p:cNvSpPr>
          <p:nvPr>
            <p:ph type="title"/>
          </p:nvPr>
        </p:nvSpPr>
        <p:spPr>
          <a:xfrm>
            <a:off x="475706" y="0"/>
            <a:ext cx="8191500" cy="1143000"/>
          </a:xfrm>
        </p:spPr>
        <p:txBody>
          <a:bodyPr/>
          <a:lstStyle/>
          <a:p>
            <a:pPr>
              <a:lnSpc>
                <a:spcPct val="95000"/>
              </a:lnSpc>
            </a:pPr>
            <a:r>
              <a:rPr lang="en-US" dirty="0">
                <a:effectLst/>
                <a:latin typeface="Calibri" pitchFamily="34" charset="0"/>
                <a:cs typeface="Calibri" pitchFamily="34" charset="0"/>
              </a:rPr>
              <a:t>Three Immutable Rules for Abstracts:</a:t>
            </a:r>
          </a:p>
        </p:txBody>
      </p:sp>
      <p:sp>
        <p:nvSpPr>
          <p:cNvPr id="539659" name="Text Box 11"/>
          <p:cNvSpPr txBox="1">
            <a:spLocks noChangeArrowheads="1"/>
          </p:cNvSpPr>
          <p:nvPr/>
        </p:nvSpPr>
        <p:spPr bwMode="auto">
          <a:xfrm>
            <a:off x="1498107" y="1295400"/>
            <a:ext cx="7239000" cy="56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lnSpc>
                <a:spcPct val="95000"/>
              </a:lnSpc>
              <a:spcAft>
                <a:spcPts val="3000"/>
              </a:spcAft>
            </a:pPr>
            <a:r>
              <a:rPr lang="en-US" sz="3200" b="1" dirty="0">
                <a:solidFill>
                  <a:srgbClr val="000066"/>
                </a:solidFill>
                <a:latin typeface="Calibri" pitchFamily="34" charset="0"/>
                <a:cs typeface="Calibri" pitchFamily="34" charset="0"/>
              </a:rPr>
              <a:t>#1—Every paper or talk must have one</a:t>
            </a:r>
          </a:p>
        </p:txBody>
      </p:sp>
      <p:sp>
        <p:nvSpPr>
          <p:cNvPr id="9" name="Text Box 11"/>
          <p:cNvSpPr txBox="1">
            <a:spLocks noChangeArrowheads="1"/>
          </p:cNvSpPr>
          <p:nvPr/>
        </p:nvSpPr>
        <p:spPr bwMode="auto">
          <a:xfrm>
            <a:off x="1498107" y="4275993"/>
            <a:ext cx="7239000" cy="196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lnSpc>
                <a:spcPct val="95000"/>
              </a:lnSpc>
              <a:spcAft>
                <a:spcPct val="0"/>
              </a:spcAft>
            </a:pPr>
            <a:r>
              <a:rPr lang="en-US" sz="3200" b="1" dirty="0">
                <a:solidFill>
                  <a:srgbClr val="000066"/>
                </a:solidFill>
                <a:latin typeface="Calibri" pitchFamily="34" charset="0"/>
                <a:cs typeface="Calibri" pitchFamily="34" charset="0"/>
              </a:rPr>
              <a:t>#3—</a:t>
            </a:r>
            <a:r>
              <a:rPr lang="en-US" sz="3200" b="1" dirty="0">
                <a:solidFill>
                  <a:srgbClr val="3333CC">
                    <a:lumMod val="50000"/>
                  </a:srgbClr>
                </a:solidFill>
                <a:latin typeface="Calibri" panose="020F0502020204030204" pitchFamily="34" charset="0"/>
              </a:rPr>
              <a:t>Electronic indexing of abstracts has special implications for authors—</a:t>
            </a:r>
            <a:br>
              <a:rPr lang="en-US" sz="3200" b="1" dirty="0">
                <a:solidFill>
                  <a:srgbClr val="3333CC">
                    <a:lumMod val="50000"/>
                  </a:srgbClr>
                </a:solidFill>
                <a:latin typeface="Calibri" panose="020F0502020204030204" pitchFamily="34" charset="0"/>
              </a:rPr>
            </a:br>
            <a:r>
              <a:rPr lang="en-US" sz="3200" b="1" dirty="0">
                <a:solidFill>
                  <a:srgbClr val="3333CC">
                    <a:lumMod val="50000"/>
                  </a:srgbClr>
                </a:solidFill>
                <a:latin typeface="Calibri" panose="020F0502020204030204" pitchFamily="34" charset="0"/>
              </a:rPr>
              <a:t>don’t put anything in an abstract that cannot be rendered in plain text</a:t>
            </a:r>
            <a:endParaRPr lang="en-US" sz="3200" b="1" dirty="0">
              <a:solidFill>
                <a:srgbClr val="000066"/>
              </a:solidFill>
              <a:latin typeface="Calibri" pitchFamily="34" charset="0"/>
              <a:cs typeface="Calibri" pitchFamily="34" charset="0"/>
            </a:endParaRPr>
          </a:p>
        </p:txBody>
      </p:sp>
      <p:sp>
        <p:nvSpPr>
          <p:cNvPr id="10" name="Text Box 11"/>
          <p:cNvSpPr txBox="1">
            <a:spLocks noChangeArrowheads="1"/>
          </p:cNvSpPr>
          <p:nvPr/>
        </p:nvSpPr>
        <p:spPr bwMode="auto">
          <a:xfrm>
            <a:off x="1498107" y="2317876"/>
            <a:ext cx="7239000" cy="1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lnSpc>
                <a:spcPct val="95000"/>
              </a:lnSpc>
              <a:spcAft>
                <a:spcPts val="3000"/>
              </a:spcAft>
            </a:pPr>
            <a:r>
              <a:rPr lang="en-US" sz="3200" b="1" dirty="0">
                <a:solidFill>
                  <a:srgbClr val="000066"/>
                </a:solidFill>
                <a:latin typeface="Calibri" pitchFamily="34" charset="0"/>
                <a:cs typeface="Calibri" pitchFamily="34" charset="0"/>
              </a:rPr>
              <a:t>#2—The quality of your abstract largely determines whether anybody actually </a:t>
            </a:r>
            <a:br>
              <a:rPr lang="en-US" sz="3200" b="1" dirty="0">
                <a:solidFill>
                  <a:srgbClr val="000066"/>
                </a:solidFill>
                <a:latin typeface="Calibri" pitchFamily="34" charset="0"/>
                <a:cs typeface="Calibri" pitchFamily="34" charset="0"/>
              </a:rPr>
            </a:br>
            <a:r>
              <a:rPr lang="en-US" sz="3200" b="1" i="1" dirty="0">
                <a:solidFill>
                  <a:srgbClr val="000066"/>
                </a:solidFill>
                <a:latin typeface="Calibri" pitchFamily="34" charset="0"/>
                <a:cs typeface="Calibri" pitchFamily="34" charset="0"/>
              </a:rPr>
              <a:t>reads</a:t>
            </a:r>
            <a:r>
              <a:rPr lang="en-US" sz="3200" b="1" dirty="0">
                <a:solidFill>
                  <a:srgbClr val="000066"/>
                </a:solidFill>
                <a:latin typeface="Calibri" pitchFamily="34" charset="0"/>
                <a:cs typeface="Calibri" pitchFamily="34" charset="0"/>
              </a:rPr>
              <a:t> your paper or </a:t>
            </a:r>
            <a:r>
              <a:rPr lang="en-US" sz="3200" b="1" i="1" dirty="0">
                <a:solidFill>
                  <a:srgbClr val="000066"/>
                </a:solidFill>
                <a:latin typeface="Calibri" pitchFamily="34" charset="0"/>
                <a:cs typeface="Calibri" pitchFamily="34" charset="0"/>
              </a:rPr>
              <a:t>comes to your talk</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50156" flipH="1">
            <a:off x="-1036715" y="2526718"/>
            <a:ext cx="972276" cy="91440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50156" flipH="1">
            <a:off x="-975152" y="4611077"/>
            <a:ext cx="972276" cy="914402"/>
          </a:xfrm>
          <a:prstGeom prst="rect">
            <a:avLst/>
          </a:prstGeom>
        </p:spPr>
      </p:pic>
      <p:sp>
        <p:nvSpPr>
          <p:cNvPr id="2" name="Slide Number Placeholder 1">
            <a:extLst>
              <a:ext uri="{FF2B5EF4-FFF2-40B4-BE49-F238E27FC236}">
                <a16:creationId xmlns:a16="http://schemas.microsoft.com/office/drawing/2014/main" id="{2FA2A309-9E66-4BCD-B4EF-ED046A8D3126}"/>
              </a:ext>
            </a:extLst>
          </p:cNvPr>
          <p:cNvSpPr>
            <a:spLocks noGrp="1"/>
          </p:cNvSpPr>
          <p:nvPr>
            <p:ph type="sldNum" sz="quarter" idx="12"/>
          </p:nvPr>
        </p:nvSpPr>
        <p:spPr/>
        <p:txBody>
          <a:bodyPr/>
          <a:lstStyle/>
          <a:p>
            <a:r>
              <a:rPr lang="en-US" dirty="0">
                <a:solidFill>
                  <a:srgbClr val="000000"/>
                </a:solidFill>
              </a:rPr>
              <a:t>3</a:t>
            </a:r>
          </a:p>
        </p:txBody>
      </p:sp>
    </p:spTree>
    <p:extLst>
      <p:ext uri="{BB962C8B-B14F-4D97-AF65-F5344CB8AC3E}">
        <p14:creationId xmlns:p14="http://schemas.microsoft.com/office/powerpoint/2010/main" val="18280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9659"/>
                                        </p:tgtEl>
                                        <p:attrNameLst>
                                          <p:attrName>style.visibility</p:attrName>
                                        </p:attrNameLst>
                                      </p:cBhvr>
                                      <p:to>
                                        <p:strVal val="visible"/>
                                      </p:to>
                                    </p:set>
                                  </p:childTnLst>
                                </p:cTn>
                              </p:par>
                            </p:childTnLst>
                          </p:cTn>
                        </p:par>
                        <p:par>
                          <p:cTn id="7" fill="hold">
                            <p:stCondLst>
                              <p:cond delay="0"/>
                            </p:stCondLst>
                            <p:childTnLst>
                              <p:par>
                                <p:cTn id="8" presetID="59" presetClass="path" presetSubtype="0" accel="50000" decel="50000" fill="hold" nodeType="afterEffect">
                                  <p:stCondLst>
                                    <p:cond delay="500"/>
                                  </p:stCondLst>
                                  <p:childTnLst>
                                    <p:animMotion origin="layout" path="M -0.09653 0.0176 C -0.09653 -0.01736 -0.06858 -0.04444 -0.03455 -0.04444 C 0.00052 -0.04444 0.02847 -0.01736 0.02847 0.0176 C 0.02847 0.05255 0.05521 0.06991 0.09028 0.06991 C 0.1243 0.06991 0.15347 0.05255 0.15347 0.0176 " pathEditMode="relative" rAng="0" ptsTypes="fffff">
                                      <p:cBhvr>
                                        <p:cTn id="9" dur="2000" fill="hold"/>
                                        <p:tgtEl>
                                          <p:spTgt spid="3"/>
                                        </p:tgtEl>
                                        <p:attrNameLst>
                                          <p:attrName>ppt_x</p:attrName>
                                          <p:attrName>ppt_y</p:attrName>
                                        </p:attrNameLst>
                                      </p:cBhvr>
                                      <p:rCtr x="12500" y="-486"/>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39" presetClass="path" presetSubtype="0" accel="50000" decel="50000" fill="hold" nodeType="afterEffect">
                                  <p:stCondLst>
                                    <p:cond delay="500"/>
                                  </p:stCondLst>
                                  <p:childTnLst>
                                    <p:animMotion origin="layout" path="M -0.03143 -0.00463 C -0.03143 0.03032 -0.01615 0.04074 0.01163 0.04074 C 0.03993 0.04074 0.05746 0.01898 0.05746 -0.01598 C 0.05746 -0.05093 0.06649 -0.05741 0.09496 -0.05741 C 0.12274 -0.05741 0.15191 -0.04075 0.15191 -0.00579 " pathEditMode="relative" rAng="0" ptsTypes="fffff">
                                      <p:cBhvr>
                                        <p:cTn id="16" dur="2000" fill="hold"/>
                                        <p:tgtEl>
                                          <p:spTgt spid="13"/>
                                        </p:tgtEl>
                                        <p:attrNameLst>
                                          <p:attrName>ppt_x</p:attrName>
                                          <p:attrName>ppt_y</p:attrName>
                                        </p:attrNameLst>
                                      </p:cBhvr>
                                      <p:rCtr x="9167" y="-37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59" presetClass="path" presetSubtype="0" accel="50000" decel="50000" fill="hold" nodeType="afterEffect">
                                  <p:stCondLst>
                                    <p:cond delay="500"/>
                                  </p:stCondLst>
                                  <p:childTnLst>
                                    <p:animMotion origin="layout" path="M -0.1132 -0.01042 C -0.1132 -0.04537 -0.08525 -0.07245 -0.05122 -0.07245 C -0.01615 -0.07245 0.0118 -0.04537 0.0118 -0.01042 C 0.0118 0.02454 0.03993 0.05162 0.07482 0.05162 C 0.10885 0.05162 0.1368 0.02454 0.1368 -0.01042 " pathEditMode="relative" rAng="0" ptsTypes="fffff">
                                      <p:cBhvr>
                                        <p:cTn id="23" dur="2000" fill="hold"/>
                                        <p:tgtEl>
                                          <p:spTgt spid="1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9"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609600" y="609600"/>
            <a:ext cx="8001000" cy="838200"/>
          </a:xfrm>
        </p:spPr>
        <p:txBody>
          <a:bodyPr/>
          <a:lstStyle/>
          <a:p>
            <a:pPr>
              <a:lnSpc>
                <a:spcPts val="4000"/>
              </a:lnSpc>
            </a:pPr>
            <a:r>
              <a:rPr lang="en-US" dirty="0">
                <a:effectLst/>
                <a:latin typeface="Calibri" pitchFamily="34" charset="0"/>
                <a:cs typeface="Calibri" pitchFamily="34" charset="0"/>
              </a:rPr>
              <a:t>The purpose of an abstract is to get somebody to come to your talk or </a:t>
            </a:r>
            <a:br>
              <a:rPr lang="en-US" dirty="0">
                <a:effectLst/>
                <a:latin typeface="Calibri" pitchFamily="34" charset="0"/>
                <a:cs typeface="Calibri" pitchFamily="34" charset="0"/>
              </a:rPr>
            </a:br>
            <a:r>
              <a:rPr lang="en-US" dirty="0">
                <a:effectLst/>
                <a:latin typeface="Calibri" pitchFamily="34" charset="0"/>
                <a:cs typeface="Calibri" pitchFamily="34" charset="0"/>
              </a:rPr>
              <a:t>to read your paper</a:t>
            </a:r>
          </a:p>
        </p:txBody>
      </p:sp>
      <p:sp>
        <p:nvSpPr>
          <p:cNvPr id="521223" name="Text Box 7"/>
          <p:cNvSpPr txBox="1">
            <a:spLocks noChangeArrowheads="1"/>
          </p:cNvSpPr>
          <p:nvPr/>
        </p:nvSpPr>
        <p:spPr bwMode="auto">
          <a:xfrm>
            <a:off x="762000" y="1813314"/>
            <a:ext cx="7924800" cy="436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lnSpc>
                <a:spcPct val="95000"/>
              </a:lnSpc>
              <a:spcAft>
                <a:spcPts val="1200"/>
              </a:spcAft>
            </a:pPr>
            <a:r>
              <a:rPr lang="en-US" sz="3200" b="1" dirty="0">
                <a:solidFill>
                  <a:srgbClr val="000066"/>
                </a:solidFill>
                <a:latin typeface="Calibri" pitchFamily="34" charset="0"/>
                <a:cs typeface="Calibri" pitchFamily="34" charset="0"/>
              </a:rPr>
              <a:t>Attract her attention </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     in the first sentence</a:t>
            </a:r>
          </a:p>
          <a:p>
            <a:pPr marL="914400" lvl="1" indent="-457200" defTabSz="914400" eaLnBrk="0" fontAlgn="base" hangingPunct="0">
              <a:lnSpc>
                <a:spcPct val="95000"/>
              </a:lnSpc>
              <a:spcAft>
                <a:spcPts val="1800"/>
              </a:spcAft>
              <a:buFont typeface="Arial" pitchFamily="34" charset="0"/>
              <a:buChar char="•"/>
            </a:pPr>
            <a:r>
              <a:rPr lang="en-US" sz="3200" b="1" dirty="0">
                <a:solidFill>
                  <a:srgbClr val="000066"/>
                </a:solidFill>
                <a:latin typeface="Calibri" pitchFamily="34" charset="0"/>
                <a:cs typeface="Calibri" pitchFamily="34" charset="0"/>
              </a:rPr>
              <a:t>What did you </a:t>
            </a:r>
            <a:r>
              <a:rPr lang="en-US" sz="3200" b="1" i="1" dirty="0">
                <a:solidFill>
                  <a:srgbClr val="000066"/>
                </a:solidFill>
                <a:latin typeface="Calibri" pitchFamily="34" charset="0"/>
                <a:cs typeface="Calibri" pitchFamily="34" charset="0"/>
              </a:rPr>
              <a:t>do</a:t>
            </a:r>
            <a:r>
              <a:rPr lang="en-US" sz="3200" b="1" dirty="0">
                <a:solidFill>
                  <a:srgbClr val="000066"/>
                </a:solidFill>
                <a:latin typeface="Calibri" pitchFamily="34" charset="0"/>
                <a:cs typeface="Calibri" pitchFamily="34" charset="0"/>
              </a:rPr>
              <a:t>?</a:t>
            </a:r>
          </a:p>
          <a:p>
            <a:pPr marL="914400" lvl="1" indent="-457200" defTabSz="914400" eaLnBrk="0" fontAlgn="base" hangingPunct="0">
              <a:lnSpc>
                <a:spcPct val="95000"/>
              </a:lnSpc>
              <a:spcAft>
                <a:spcPts val="1800"/>
              </a:spcAft>
              <a:buFont typeface="Arial" pitchFamily="34" charset="0"/>
              <a:buChar char="•"/>
            </a:pPr>
            <a:r>
              <a:rPr lang="en-US" sz="3200" b="1" dirty="0">
                <a:solidFill>
                  <a:srgbClr val="000066"/>
                </a:solidFill>
                <a:latin typeface="Calibri" pitchFamily="34" charset="0"/>
                <a:cs typeface="Calibri" pitchFamily="34" charset="0"/>
              </a:rPr>
              <a:t>What’s new?</a:t>
            </a:r>
          </a:p>
          <a:p>
            <a:pPr marL="914400" lvl="1" indent="-457200" defTabSz="914400" eaLnBrk="0" fontAlgn="base" hangingPunct="0">
              <a:lnSpc>
                <a:spcPct val="95000"/>
              </a:lnSpc>
              <a:spcAft>
                <a:spcPts val="1800"/>
              </a:spcAft>
              <a:buFont typeface="Arial" pitchFamily="34" charset="0"/>
              <a:buChar char="•"/>
            </a:pPr>
            <a:r>
              <a:rPr lang="en-US" sz="3200" b="1" dirty="0">
                <a:solidFill>
                  <a:srgbClr val="000066"/>
                </a:solidFill>
                <a:latin typeface="Calibri" pitchFamily="34" charset="0"/>
                <a:cs typeface="Calibri" pitchFamily="34" charset="0"/>
              </a:rPr>
              <a:t>Why is it interesting?</a:t>
            </a:r>
            <a:endParaRPr lang="en-US" sz="1400" b="1" dirty="0">
              <a:solidFill>
                <a:srgbClr val="000066"/>
              </a:solidFill>
              <a:latin typeface="Calibri" pitchFamily="34" charset="0"/>
              <a:cs typeface="Calibri" pitchFamily="34" charset="0"/>
            </a:endParaRPr>
          </a:p>
          <a:p>
            <a:pPr defTabSz="914400" eaLnBrk="0" fontAlgn="base" hangingPunct="0">
              <a:lnSpc>
                <a:spcPct val="95000"/>
              </a:lnSpc>
              <a:spcBef>
                <a:spcPts val="1200"/>
              </a:spcBef>
              <a:spcAft>
                <a:spcPct val="0"/>
              </a:spcAft>
            </a:pPr>
            <a:r>
              <a:rPr lang="en-US" sz="3200" b="1" dirty="0">
                <a:solidFill>
                  <a:srgbClr val="000066"/>
                </a:solidFill>
                <a:latin typeface="Calibri" pitchFamily="34" charset="0"/>
                <a:cs typeface="Calibri" pitchFamily="34" charset="0"/>
              </a:rPr>
              <a:t>Don’t write “mystery-story” abstracts </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     (“</a:t>
            </a:r>
            <a:r>
              <a:rPr lang="en-US" sz="3200" b="1" i="1" dirty="0">
                <a:solidFill>
                  <a:srgbClr val="000066"/>
                </a:solidFill>
                <a:latin typeface="Calibri" pitchFamily="34" charset="0"/>
                <a:cs typeface="Calibri" pitchFamily="34" charset="0"/>
              </a:rPr>
              <a:t>all will be revealed later…</a:t>
            </a:r>
            <a:r>
              <a:rPr lang="en-US" sz="3200" b="1" dirty="0">
                <a:solidFill>
                  <a:srgbClr val="000066"/>
                </a:solidFill>
                <a:latin typeface="Calibri" pitchFamily="34" charset="0"/>
                <a:cs typeface="Calibri" pitchFamily="34" charset="0"/>
              </a:rPr>
              <a:t>”)</a:t>
            </a:r>
          </a:p>
        </p:txBody>
      </p:sp>
      <p:grpSp>
        <p:nvGrpSpPr>
          <p:cNvPr id="3" name="Group 2"/>
          <p:cNvGrpSpPr/>
          <p:nvPr/>
        </p:nvGrpSpPr>
        <p:grpSpPr>
          <a:xfrm>
            <a:off x="5486400" y="2067496"/>
            <a:ext cx="2819400" cy="2123504"/>
            <a:chOff x="5867400" y="3124200"/>
            <a:chExt cx="2819400" cy="2123504"/>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4141"/>
            <a:stretch/>
          </p:blipFill>
          <p:spPr>
            <a:xfrm>
              <a:off x="5867400" y="3124200"/>
              <a:ext cx="2819400" cy="212350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3182" b="95909" l="0" r="100000"/>
                      </a14:imgEffect>
                      <a14:imgEffect>
                        <a14:artisticCutout/>
                      </a14:imgEffect>
                    </a14:imgLayer>
                  </a14:imgProps>
                </a:ext>
                <a:ext uri="{28A0092B-C50C-407E-A947-70E740481C1C}">
                  <a14:useLocalDpi xmlns:a14="http://schemas.microsoft.com/office/drawing/2010/main" val="0"/>
                </a:ext>
              </a:extLst>
            </a:blip>
            <a:stretch>
              <a:fillRect/>
            </a:stretch>
          </p:blipFill>
          <p:spPr>
            <a:xfrm>
              <a:off x="6292319" y="4425973"/>
              <a:ext cx="413281" cy="388679"/>
            </a:xfrm>
            <a:prstGeom prst="rect">
              <a:avLst/>
            </a:prstGeom>
          </p:spPr>
        </p:pic>
      </p:grpSp>
      <p:sp>
        <p:nvSpPr>
          <p:cNvPr id="4" name="Slide Number Placeholder 3">
            <a:extLst>
              <a:ext uri="{FF2B5EF4-FFF2-40B4-BE49-F238E27FC236}">
                <a16:creationId xmlns:a16="http://schemas.microsoft.com/office/drawing/2014/main" id="{4FDB7FA8-7482-49AB-9751-51CB4FCCB544}"/>
              </a:ext>
            </a:extLst>
          </p:cNvPr>
          <p:cNvSpPr>
            <a:spLocks noGrp="1"/>
          </p:cNvSpPr>
          <p:nvPr>
            <p:ph type="sldNum" sz="quarter" idx="12"/>
          </p:nvPr>
        </p:nvSpPr>
        <p:spPr/>
        <p:txBody>
          <a:bodyPr/>
          <a:lstStyle/>
          <a:p>
            <a:r>
              <a:rPr lang="en-US" dirty="0">
                <a:solidFill>
                  <a:srgbClr val="000000"/>
                </a:solidFill>
              </a:rPr>
              <a:t>4</a:t>
            </a:r>
          </a:p>
        </p:txBody>
      </p:sp>
    </p:spTree>
    <p:extLst>
      <p:ext uri="{BB962C8B-B14F-4D97-AF65-F5344CB8AC3E}">
        <p14:creationId xmlns:p14="http://schemas.microsoft.com/office/powerpoint/2010/main" val="1284931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2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122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122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122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12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idx="4294967295"/>
          </p:nvPr>
        </p:nvSpPr>
        <p:spPr>
          <a:xfrm>
            <a:off x="533400" y="304800"/>
            <a:ext cx="8534400" cy="1143000"/>
          </a:xfrm>
        </p:spPr>
        <p:txBody>
          <a:bodyPr/>
          <a:lstStyle/>
          <a:p>
            <a:pPr>
              <a:lnSpc>
                <a:spcPct val="90000"/>
              </a:lnSpc>
            </a:pPr>
            <a:r>
              <a:rPr lang="en-US" dirty="0">
                <a:solidFill>
                  <a:schemeClr val="bg1"/>
                </a:solidFill>
                <a:effectLst/>
                <a:latin typeface="Calibri" pitchFamily="34" charset="0"/>
                <a:cs typeface="Calibri" pitchFamily="34" charset="0"/>
              </a:rPr>
              <a:t>The abstract should be the </a:t>
            </a:r>
            <a:br>
              <a:rPr lang="en-US" dirty="0">
                <a:solidFill>
                  <a:schemeClr val="bg1"/>
                </a:solidFill>
                <a:effectLst/>
                <a:latin typeface="Calibri" pitchFamily="34" charset="0"/>
                <a:cs typeface="Calibri" pitchFamily="34" charset="0"/>
              </a:rPr>
            </a:br>
            <a:r>
              <a:rPr lang="en-US" dirty="0">
                <a:solidFill>
                  <a:schemeClr val="bg1"/>
                </a:solidFill>
                <a:effectLst/>
                <a:latin typeface="Calibri" pitchFamily="34" charset="0"/>
                <a:cs typeface="Calibri" pitchFamily="34" charset="0"/>
              </a:rPr>
              <a:t>complete paper in miniature</a:t>
            </a:r>
          </a:p>
        </p:txBody>
      </p:sp>
      <p:sp>
        <p:nvSpPr>
          <p:cNvPr id="543750" name="Text Box 6"/>
          <p:cNvSpPr txBox="1">
            <a:spLocks noChangeArrowheads="1"/>
          </p:cNvSpPr>
          <p:nvPr/>
        </p:nvSpPr>
        <p:spPr bwMode="auto">
          <a:xfrm>
            <a:off x="1219200" y="5417403"/>
            <a:ext cx="388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spcBef>
                <a:spcPct val="50000"/>
              </a:spcBef>
              <a:spcAft>
                <a:spcPct val="0"/>
              </a:spcAft>
            </a:pPr>
            <a:r>
              <a:rPr lang="en-US" sz="4800" b="1" dirty="0">
                <a:solidFill>
                  <a:srgbClr val="3333CC">
                    <a:lumMod val="50000"/>
                  </a:srgbClr>
                </a:solidFill>
              </a:rPr>
              <a:t>paper or talk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916" y="1715695"/>
            <a:ext cx="4758656" cy="3166834"/>
          </a:xfrm>
          <a:prstGeom prst="rect">
            <a:avLst/>
          </a:prstGeom>
          <a:ln>
            <a:noFill/>
          </a:ln>
          <a:effectLst>
            <a:outerShdw blurRad="292100" dist="139700" dir="2700000" algn="tl" rotWithShape="0">
              <a:srgbClr val="333333">
                <a:alpha val="65000"/>
              </a:srgbClr>
            </a:outerShdw>
          </a:effectLst>
        </p:spPr>
      </p:pic>
      <p:sp>
        <p:nvSpPr>
          <p:cNvPr id="3" name="Down Arrow 2"/>
          <p:cNvSpPr/>
          <p:nvPr/>
        </p:nvSpPr>
        <p:spPr bwMode="auto">
          <a:xfrm flipV="1">
            <a:off x="2980364" y="4960203"/>
            <a:ext cx="363872" cy="609600"/>
          </a:xfrm>
          <a:prstGeom prst="downArrow">
            <a:avLst/>
          </a:prstGeom>
          <a:solidFill>
            <a:schemeClr val="accent2">
              <a:lumMod val="5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8" charset="0"/>
            </a:endParaRPr>
          </a:p>
        </p:txBody>
      </p:sp>
      <p:grpSp>
        <p:nvGrpSpPr>
          <p:cNvPr id="8" name="Group 7"/>
          <p:cNvGrpSpPr/>
          <p:nvPr/>
        </p:nvGrpSpPr>
        <p:grpSpPr>
          <a:xfrm>
            <a:off x="5943600" y="1362483"/>
            <a:ext cx="2971800" cy="2142717"/>
            <a:chOff x="5943600" y="1362483"/>
            <a:chExt cx="2971800" cy="2142717"/>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9987" y="1362483"/>
              <a:ext cx="1405047" cy="935043"/>
            </a:xfrm>
            <a:prstGeom prst="rect">
              <a:avLst/>
            </a:prstGeom>
            <a:ln>
              <a:noFill/>
            </a:ln>
            <a:effectLst>
              <a:outerShdw blurRad="292100" dist="139700" dir="2700000" algn="tl" rotWithShape="0">
                <a:srgbClr val="333333">
                  <a:alpha val="65000"/>
                </a:srgbClr>
              </a:outerShdw>
            </a:effectLst>
          </p:spPr>
        </p:pic>
        <p:sp>
          <p:nvSpPr>
            <p:cNvPr id="4" name="Down Arrow 3"/>
            <p:cNvSpPr/>
            <p:nvPr/>
          </p:nvSpPr>
          <p:spPr bwMode="auto">
            <a:xfrm flipV="1">
              <a:off x="7323562" y="2386280"/>
              <a:ext cx="211877" cy="304800"/>
            </a:xfrm>
            <a:prstGeom prst="downArrow">
              <a:avLst/>
            </a:prstGeom>
            <a:solidFill>
              <a:schemeClr val="accent2">
                <a:lumMod val="5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8" charset="0"/>
              </a:endParaRPr>
            </a:p>
          </p:txBody>
        </p:sp>
        <p:sp>
          <p:nvSpPr>
            <p:cNvPr id="5" name="TextBox 4"/>
            <p:cNvSpPr txBox="1"/>
            <p:nvPr/>
          </p:nvSpPr>
          <p:spPr>
            <a:xfrm>
              <a:off x="5943600" y="2612648"/>
              <a:ext cx="2971800" cy="892552"/>
            </a:xfrm>
            <a:prstGeom prst="rect">
              <a:avLst/>
            </a:prstGeom>
            <a:noFill/>
          </p:spPr>
          <p:txBody>
            <a:bodyPr wrap="square" rtlCol="0">
              <a:spAutoFit/>
            </a:bodyPr>
            <a:lstStyle/>
            <a:p>
              <a:pPr algn="ctr" defTabSz="914400" eaLnBrk="0" fontAlgn="base" hangingPunct="0">
                <a:spcBef>
                  <a:spcPct val="0"/>
                </a:spcBef>
                <a:spcAft>
                  <a:spcPct val="0"/>
                </a:spcAft>
              </a:pPr>
              <a:r>
                <a:rPr lang="en-US" sz="3200" b="1" dirty="0">
                  <a:solidFill>
                    <a:srgbClr val="3333CC">
                      <a:lumMod val="50000"/>
                    </a:srgbClr>
                  </a:solidFill>
                  <a:latin typeface="Calibri" panose="020F0502020204030204" pitchFamily="34" charset="0"/>
                </a:rPr>
                <a:t>“good” abstract</a:t>
              </a:r>
              <a:br>
                <a:rPr lang="en-US" sz="3200" b="1" dirty="0">
                  <a:solidFill>
                    <a:srgbClr val="3333CC">
                      <a:lumMod val="50000"/>
                    </a:srgbClr>
                  </a:solidFill>
                  <a:latin typeface="Calibri" panose="020F0502020204030204" pitchFamily="34" charset="0"/>
                </a:rPr>
              </a:br>
              <a:r>
                <a:rPr lang="en-US" sz="2000" b="1" dirty="0">
                  <a:solidFill>
                    <a:srgbClr val="E84A27"/>
                  </a:solidFill>
                  <a:latin typeface="Calibri" panose="020F0502020204030204" pitchFamily="34" charset="0"/>
                </a:rPr>
                <a:t>(contains all the fish)</a:t>
              </a:r>
            </a:p>
          </p:txBody>
        </p:sp>
      </p:grpSp>
      <p:sp>
        <p:nvSpPr>
          <p:cNvPr id="11" name="Rectangle 2"/>
          <p:cNvSpPr txBox="1">
            <a:spLocks noChangeArrowheads="1"/>
          </p:cNvSpPr>
          <p:nvPr/>
        </p:nvSpPr>
        <p:spPr>
          <a:xfrm>
            <a:off x="605901" y="228600"/>
            <a:ext cx="8001000" cy="838200"/>
          </a:xfrm>
          <a:prstGeom prst="rect">
            <a:avLst/>
          </a:prstGeom>
        </p:spPr>
        <p:txBody>
          <a:bodyPr/>
          <a:lstStyle>
            <a:lvl1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9pPr>
          </a:lstStyle>
          <a:p>
            <a:pPr defTabSz="914400">
              <a:lnSpc>
                <a:spcPts val="4000"/>
              </a:lnSpc>
            </a:pPr>
            <a:r>
              <a:rPr lang="en-US" kern="0" dirty="0">
                <a:effectLst/>
                <a:latin typeface="Calibri" pitchFamily="34" charset="0"/>
                <a:cs typeface="Calibri" pitchFamily="34" charset="0"/>
              </a:rPr>
              <a:t>The abstract must reflect the entire</a:t>
            </a:r>
            <a:br>
              <a:rPr lang="en-US" kern="0" dirty="0">
                <a:effectLst/>
                <a:latin typeface="Calibri" pitchFamily="34" charset="0"/>
                <a:cs typeface="Calibri" pitchFamily="34" charset="0"/>
              </a:rPr>
            </a:br>
            <a:r>
              <a:rPr lang="en-US" kern="0" dirty="0">
                <a:effectLst/>
                <a:latin typeface="Calibri" pitchFamily="34" charset="0"/>
                <a:cs typeface="Calibri" pitchFamily="34" charset="0"/>
              </a:rPr>
              <a:t>paper or talk, in miniature</a:t>
            </a:r>
          </a:p>
        </p:txBody>
      </p:sp>
      <p:grpSp>
        <p:nvGrpSpPr>
          <p:cNvPr id="9" name="Group 8"/>
          <p:cNvGrpSpPr/>
          <p:nvPr/>
        </p:nvGrpSpPr>
        <p:grpSpPr>
          <a:xfrm>
            <a:off x="6019800" y="3733800"/>
            <a:ext cx="2819400" cy="2305110"/>
            <a:chOff x="6019800" y="3733800"/>
            <a:chExt cx="2819400" cy="2305110"/>
          </a:xfrm>
        </p:grpSpPr>
        <p:sp>
          <p:nvSpPr>
            <p:cNvPr id="10" name="Down Arrow 9"/>
            <p:cNvSpPr/>
            <p:nvPr/>
          </p:nvSpPr>
          <p:spPr bwMode="auto">
            <a:xfrm>
              <a:off x="7323562" y="4267200"/>
              <a:ext cx="211877" cy="304800"/>
            </a:xfrm>
            <a:prstGeom prst="downArrow">
              <a:avLst/>
            </a:prstGeom>
            <a:solidFill>
              <a:schemeClr val="accent2">
                <a:lumMod val="5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8" charset="0"/>
              </a:endParaRPr>
            </a:p>
          </p:txBody>
        </p:sp>
        <p:sp>
          <p:nvSpPr>
            <p:cNvPr id="12" name="TextBox 11"/>
            <p:cNvSpPr txBox="1"/>
            <p:nvPr/>
          </p:nvSpPr>
          <p:spPr>
            <a:xfrm>
              <a:off x="6019800" y="3733800"/>
              <a:ext cx="2819400" cy="584775"/>
            </a:xfrm>
            <a:prstGeom prst="rect">
              <a:avLst/>
            </a:prstGeom>
            <a:noFill/>
          </p:spPr>
          <p:txBody>
            <a:bodyPr wrap="square" rtlCol="0">
              <a:spAutoFit/>
            </a:bodyPr>
            <a:lstStyle/>
            <a:p>
              <a:pPr algn="ctr" defTabSz="914400" eaLnBrk="0" fontAlgn="base" hangingPunct="0">
                <a:spcBef>
                  <a:spcPct val="0"/>
                </a:spcBef>
                <a:spcAft>
                  <a:spcPct val="0"/>
                </a:spcAft>
              </a:pPr>
              <a:r>
                <a:rPr lang="en-US" sz="3200" b="1" dirty="0">
                  <a:solidFill>
                    <a:srgbClr val="3333CC">
                      <a:lumMod val="50000"/>
                    </a:srgbClr>
                  </a:solidFill>
                  <a:latin typeface="Calibri" panose="020F0502020204030204" pitchFamily="34" charset="0"/>
                </a:rPr>
                <a:t>“bad” abstract</a:t>
              </a:r>
              <a:endParaRPr lang="en-US" sz="2000" b="1" dirty="0">
                <a:solidFill>
                  <a:srgbClr val="EA5F00"/>
                </a:solidFill>
                <a:latin typeface="Calibri" panose="020F0502020204030204" pitchFamily="34" charset="0"/>
              </a:endParaRPr>
            </a:p>
          </p:txBody>
        </p:sp>
        <p:sp>
          <p:nvSpPr>
            <p:cNvPr id="6" name="TextBox 5"/>
            <p:cNvSpPr txBox="1"/>
            <p:nvPr/>
          </p:nvSpPr>
          <p:spPr>
            <a:xfrm>
              <a:off x="6629400" y="5638800"/>
              <a:ext cx="1600200" cy="400110"/>
            </a:xfrm>
            <a:prstGeom prst="rect">
              <a:avLst/>
            </a:prstGeom>
            <a:noFill/>
          </p:spPr>
          <p:txBody>
            <a:bodyPr wrap="square" rtlCol="0">
              <a:spAutoFit/>
            </a:bodyPr>
            <a:lstStyle/>
            <a:p>
              <a:pPr defTabSz="914400" eaLnBrk="0" fontAlgn="base" hangingPunct="0">
                <a:spcBef>
                  <a:spcPct val="0"/>
                </a:spcBef>
                <a:spcAft>
                  <a:spcPct val="0"/>
                </a:spcAft>
              </a:pPr>
              <a:r>
                <a:rPr lang="en-US" sz="2000" b="1" dirty="0">
                  <a:solidFill>
                    <a:srgbClr val="E84A27"/>
                  </a:solidFill>
                  <a:latin typeface="Calibri" panose="020F0502020204030204" pitchFamily="34" charset="0"/>
                </a:rPr>
                <a:t>(missing fish)</a:t>
              </a:r>
              <a:endParaRPr lang="en-US" sz="2000" dirty="0">
                <a:solidFill>
                  <a:srgbClr val="E84A27"/>
                </a:solidFill>
                <a:latin typeface="Times New Roman" pitchFamily="18"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59537" t="62211" r="7497" b="6614"/>
            <a:stretch/>
          </p:blipFill>
          <p:spPr>
            <a:xfrm>
              <a:off x="6709987" y="4714043"/>
              <a:ext cx="1359815" cy="855760"/>
            </a:xfrm>
            <a:prstGeom prst="rect">
              <a:avLst/>
            </a:prstGeom>
            <a:ln>
              <a:noFill/>
            </a:ln>
            <a:effectLst>
              <a:outerShdw blurRad="292100" dist="139700" dir="2700000" algn="tl" rotWithShape="0">
                <a:srgbClr val="333333">
                  <a:alpha val="65000"/>
                </a:srgbClr>
              </a:outerShdw>
            </a:effectLst>
          </p:spPr>
        </p:pic>
      </p:grpSp>
      <p:sp>
        <p:nvSpPr>
          <p:cNvPr id="13" name="Slide Number Placeholder 12">
            <a:extLst>
              <a:ext uri="{FF2B5EF4-FFF2-40B4-BE49-F238E27FC236}">
                <a16:creationId xmlns:a16="http://schemas.microsoft.com/office/drawing/2014/main" id="{533048F4-186E-401D-965D-39E9EB1C4ABE}"/>
              </a:ext>
            </a:extLst>
          </p:cNvPr>
          <p:cNvSpPr>
            <a:spLocks noGrp="1"/>
          </p:cNvSpPr>
          <p:nvPr>
            <p:ph type="sldNum" sz="quarter" idx="12"/>
          </p:nvPr>
        </p:nvSpPr>
        <p:spPr/>
        <p:txBody>
          <a:bodyPr/>
          <a:lstStyle/>
          <a:p>
            <a:r>
              <a:rPr lang="en-US" dirty="0">
                <a:solidFill>
                  <a:srgbClr val="000000"/>
                </a:solidFill>
              </a:rPr>
              <a:t>5</a:t>
            </a:r>
          </a:p>
        </p:txBody>
      </p:sp>
    </p:spTree>
    <p:extLst>
      <p:ext uri="{BB962C8B-B14F-4D97-AF65-F5344CB8AC3E}">
        <p14:creationId xmlns:p14="http://schemas.microsoft.com/office/powerpoint/2010/main" val="1174239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457200" y="1490133"/>
            <a:ext cx="8001000" cy="1436036"/>
          </a:xfrm>
        </p:spPr>
        <p:txBody>
          <a:bodyPr/>
          <a:lstStyle/>
          <a:p>
            <a:r>
              <a:rPr lang="en-US" sz="3600" dirty="0">
                <a:effectLst/>
                <a:latin typeface="Calibri" pitchFamily="34" charset="0"/>
                <a:cs typeface="Calibri" pitchFamily="34" charset="0"/>
              </a:rPr>
              <a:t>What makes a busy scientist decide</a:t>
            </a:r>
            <a:br>
              <a:rPr lang="en-US" sz="3600" dirty="0">
                <a:effectLst/>
                <a:latin typeface="Calibri" pitchFamily="34" charset="0"/>
                <a:cs typeface="Calibri" pitchFamily="34" charset="0"/>
              </a:rPr>
            </a:br>
            <a:r>
              <a:rPr lang="en-US" sz="3600" dirty="0">
                <a:effectLst/>
                <a:latin typeface="Calibri" pitchFamily="34" charset="0"/>
                <a:cs typeface="Calibri" pitchFamily="34" charset="0"/>
              </a:rPr>
              <a:t>to read a paper or come to a talk?</a:t>
            </a:r>
            <a:endParaRPr lang="en-US" dirty="0">
              <a:effectLst/>
              <a:latin typeface="Calibri" pitchFamily="34" charset="0"/>
              <a:cs typeface="Calibri" pitchFamily="34" charset="0"/>
            </a:endParaRPr>
          </a:p>
        </p:txBody>
      </p:sp>
      <p:sp>
        <p:nvSpPr>
          <p:cNvPr id="521223" name="Text Box 7"/>
          <p:cNvSpPr txBox="1">
            <a:spLocks noChangeArrowheads="1"/>
          </p:cNvSpPr>
          <p:nvPr/>
        </p:nvSpPr>
        <p:spPr bwMode="auto">
          <a:xfrm>
            <a:off x="665570" y="3098800"/>
            <a:ext cx="8326030" cy="26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defTabSz="914400" eaLnBrk="0" fontAlgn="base" hangingPunct="0">
              <a:lnSpc>
                <a:spcPct val="95000"/>
              </a:lnSpc>
              <a:spcAft>
                <a:spcPts val="1800"/>
              </a:spcAft>
              <a:buFont typeface="+mj-lt"/>
              <a:buAutoNum type="alphaLcParenR"/>
            </a:pPr>
            <a:r>
              <a:rPr lang="en-US" sz="3200" b="1" dirty="0">
                <a:solidFill>
                  <a:srgbClr val="000066"/>
                </a:solidFill>
                <a:latin typeface="Calibri" pitchFamily="34" charset="0"/>
                <a:cs typeface="Calibri" pitchFamily="34" charset="0"/>
              </a:rPr>
              <a:t>The title</a:t>
            </a:r>
          </a:p>
          <a:p>
            <a:pPr marL="514350" indent="-514350" defTabSz="914400" eaLnBrk="0" fontAlgn="base" hangingPunct="0">
              <a:lnSpc>
                <a:spcPct val="95000"/>
              </a:lnSpc>
              <a:spcAft>
                <a:spcPts val="1800"/>
              </a:spcAft>
              <a:buFontTx/>
              <a:buAutoNum type="alphaLcParenR"/>
            </a:pPr>
            <a:r>
              <a:rPr lang="en-US" sz="3200" b="1" dirty="0">
                <a:solidFill>
                  <a:srgbClr val="000066"/>
                </a:solidFill>
                <a:latin typeface="Calibri" pitchFamily="34" charset="0"/>
                <a:cs typeface="Calibri" pitchFamily="34" charset="0"/>
              </a:rPr>
              <a:t>The reputation of the authors</a:t>
            </a:r>
          </a:p>
          <a:p>
            <a:pPr marL="514350" indent="-514350" defTabSz="914400" eaLnBrk="0" fontAlgn="base" hangingPunct="0">
              <a:lnSpc>
                <a:spcPct val="95000"/>
              </a:lnSpc>
              <a:spcAft>
                <a:spcPts val="1800"/>
              </a:spcAft>
              <a:buFontTx/>
              <a:buAutoNum type="alphaLcParenR"/>
            </a:pPr>
            <a:r>
              <a:rPr lang="en-US" sz="3200" b="1" dirty="0">
                <a:solidFill>
                  <a:srgbClr val="000066"/>
                </a:solidFill>
                <a:latin typeface="Calibri" pitchFamily="34" charset="0"/>
                <a:cs typeface="Calibri" pitchFamily="34" charset="0"/>
              </a:rPr>
              <a:t>The abstract</a:t>
            </a:r>
          </a:p>
          <a:p>
            <a:pPr marL="514350" indent="-514350" defTabSz="914400" eaLnBrk="0" fontAlgn="base" hangingPunct="0">
              <a:lnSpc>
                <a:spcPct val="95000"/>
              </a:lnSpc>
              <a:spcAft>
                <a:spcPts val="1800"/>
              </a:spcAft>
              <a:buFontTx/>
              <a:buAutoNum type="alphaLcParenR"/>
            </a:pPr>
            <a:r>
              <a:rPr lang="en-US" sz="3200" b="1" dirty="0">
                <a:solidFill>
                  <a:srgbClr val="000066"/>
                </a:solidFill>
                <a:latin typeface="Calibri" pitchFamily="34" charset="0"/>
                <a:cs typeface="Calibri" pitchFamily="34" charset="0"/>
              </a:rPr>
              <a:t>The references </a:t>
            </a:r>
            <a:r>
              <a:rPr lang="en-US" sz="2400" b="1" dirty="0">
                <a:solidFill>
                  <a:srgbClr val="000066"/>
                </a:solidFill>
                <a:latin typeface="Calibri" pitchFamily="34" charset="0"/>
                <a:cs typeface="Calibri" pitchFamily="34" charset="0"/>
              </a:rPr>
              <a:t>(is his or her own work cited?)</a:t>
            </a:r>
            <a:endParaRPr lang="en-US" sz="3200" b="1" dirty="0">
              <a:solidFill>
                <a:srgbClr val="000066"/>
              </a:solidFill>
              <a:latin typeface="Calibri" pitchFamily="34" charset="0"/>
              <a:cs typeface="Calibri" pitchFamily="34" charset="0"/>
            </a:endParaRPr>
          </a:p>
        </p:txBody>
      </p:sp>
      <p:sp>
        <p:nvSpPr>
          <p:cNvPr id="2" name="TextBox 1"/>
          <p:cNvSpPr txBox="1"/>
          <p:nvPr/>
        </p:nvSpPr>
        <p:spPr>
          <a:xfrm>
            <a:off x="457200" y="193964"/>
            <a:ext cx="5791200" cy="830997"/>
          </a:xfrm>
          <a:prstGeom prst="rect">
            <a:avLst/>
          </a:prstGeom>
          <a:noFill/>
        </p:spPr>
        <p:txBody>
          <a:bodyPr wrap="square" rtlCol="0">
            <a:spAutoFit/>
          </a:bodyPr>
          <a:lstStyle/>
          <a:p>
            <a:pPr defTabSz="914400" eaLnBrk="0" fontAlgn="base" hangingPunct="0">
              <a:spcBef>
                <a:spcPct val="0"/>
              </a:spcBef>
              <a:spcAft>
                <a:spcPct val="0"/>
              </a:spcAft>
            </a:pPr>
            <a:r>
              <a:rPr lang="en-US" sz="4800" b="1" dirty="0">
                <a:solidFill>
                  <a:srgbClr val="E84A27"/>
                </a:solidFill>
                <a:latin typeface="Calibri" panose="020F0502020204030204" pitchFamily="34" charset="0"/>
              </a:rPr>
              <a:t>Quiz Question #1</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610" y="193964"/>
            <a:ext cx="1892834" cy="125966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3BEDCB56-BBAE-44FD-A25E-FC264032EB8A}"/>
              </a:ext>
            </a:extLst>
          </p:cNvPr>
          <p:cNvSpPr>
            <a:spLocks noGrp="1"/>
          </p:cNvSpPr>
          <p:nvPr>
            <p:ph type="sldNum" sz="quarter" idx="12"/>
          </p:nvPr>
        </p:nvSpPr>
        <p:spPr/>
        <p:txBody>
          <a:bodyPr/>
          <a:lstStyle/>
          <a:p>
            <a:r>
              <a:rPr lang="en-US" dirty="0">
                <a:solidFill>
                  <a:srgbClr val="000000"/>
                </a:solidFill>
              </a:rPr>
              <a:t>6</a:t>
            </a:r>
          </a:p>
        </p:txBody>
      </p:sp>
    </p:spTree>
    <p:extLst>
      <p:ext uri="{BB962C8B-B14F-4D97-AF65-F5344CB8AC3E}">
        <p14:creationId xmlns:p14="http://schemas.microsoft.com/office/powerpoint/2010/main" val="2543868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1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12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12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24348">
            <a:off x="9174084" y="5181716"/>
            <a:ext cx="972276" cy="914402"/>
          </a:xfrm>
          <a:prstGeom prst="rect">
            <a:avLst/>
          </a:prstGeom>
        </p:spPr>
      </p:pic>
      <p:sp>
        <p:nvSpPr>
          <p:cNvPr id="521218" name="Rectangle 2"/>
          <p:cNvSpPr>
            <a:spLocks noGrp="1" noChangeArrowheads="1"/>
          </p:cNvSpPr>
          <p:nvPr>
            <p:ph type="title"/>
          </p:nvPr>
        </p:nvSpPr>
        <p:spPr>
          <a:xfrm>
            <a:off x="457200" y="228600"/>
            <a:ext cx="8001000" cy="914400"/>
          </a:xfrm>
        </p:spPr>
        <p:txBody>
          <a:bodyPr/>
          <a:lstStyle/>
          <a:p>
            <a:r>
              <a:rPr lang="en-US" dirty="0">
                <a:effectLst/>
                <a:latin typeface="Calibri" pitchFamily="34" charset="0"/>
                <a:cs typeface="Calibri" pitchFamily="34" charset="0"/>
              </a:rPr>
              <a:t>Answer: Probably all of the above </a:t>
            </a:r>
          </a:p>
        </p:txBody>
      </p:sp>
      <p:sp>
        <p:nvSpPr>
          <p:cNvPr id="521223" name="Text Box 7"/>
          <p:cNvSpPr txBox="1">
            <a:spLocks noChangeArrowheads="1"/>
          </p:cNvSpPr>
          <p:nvPr/>
        </p:nvSpPr>
        <p:spPr bwMode="auto">
          <a:xfrm>
            <a:off x="533400" y="1271977"/>
            <a:ext cx="8382000" cy="26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defTabSz="914400" eaLnBrk="0" fontAlgn="base" hangingPunct="0">
              <a:lnSpc>
                <a:spcPct val="95000"/>
              </a:lnSpc>
              <a:spcAft>
                <a:spcPts val="1800"/>
              </a:spcAft>
              <a:buFont typeface="+mj-lt"/>
              <a:buAutoNum type="alphaLcParenR"/>
            </a:pPr>
            <a:r>
              <a:rPr lang="en-US" sz="3200" b="1" dirty="0">
                <a:solidFill>
                  <a:srgbClr val="000066"/>
                </a:solidFill>
                <a:latin typeface="Calibri" pitchFamily="34" charset="0"/>
                <a:cs typeface="Calibri" pitchFamily="34" charset="0"/>
              </a:rPr>
              <a:t>The title</a:t>
            </a:r>
          </a:p>
          <a:p>
            <a:pPr marL="514350" indent="-514350" defTabSz="914400" eaLnBrk="0" fontAlgn="base" hangingPunct="0">
              <a:lnSpc>
                <a:spcPct val="95000"/>
              </a:lnSpc>
              <a:spcAft>
                <a:spcPts val="1800"/>
              </a:spcAft>
              <a:buFontTx/>
              <a:buAutoNum type="alphaLcParenR"/>
            </a:pPr>
            <a:r>
              <a:rPr lang="en-US" sz="3200" b="1" dirty="0">
                <a:solidFill>
                  <a:srgbClr val="000066"/>
                </a:solidFill>
                <a:latin typeface="Calibri" pitchFamily="34" charset="0"/>
                <a:cs typeface="Calibri" pitchFamily="34" charset="0"/>
              </a:rPr>
              <a:t>The reputation of the authors</a:t>
            </a:r>
          </a:p>
          <a:p>
            <a:pPr marL="514350" indent="-514350" defTabSz="914400" eaLnBrk="0" fontAlgn="base" hangingPunct="0">
              <a:lnSpc>
                <a:spcPct val="95000"/>
              </a:lnSpc>
              <a:spcAft>
                <a:spcPts val="1800"/>
              </a:spcAft>
              <a:buFontTx/>
              <a:buAutoNum type="alphaLcParenR"/>
            </a:pPr>
            <a:r>
              <a:rPr lang="en-US" sz="3200" b="1" dirty="0">
                <a:solidFill>
                  <a:srgbClr val="000066"/>
                </a:solidFill>
                <a:latin typeface="Calibri" pitchFamily="34" charset="0"/>
                <a:cs typeface="Calibri" pitchFamily="34" charset="0"/>
              </a:rPr>
              <a:t>The abstract</a:t>
            </a:r>
          </a:p>
          <a:p>
            <a:pPr marL="514350" indent="-514350" defTabSz="914400" eaLnBrk="0" fontAlgn="base" hangingPunct="0">
              <a:lnSpc>
                <a:spcPct val="95000"/>
              </a:lnSpc>
              <a:spcAft>
                <a:spcPts val="1800"/>
              </a:spcAft>
              <a:buFontTx/>
              <a:buAutoNum type="alphaLcParenR"/>
            </a:pPr>
            <a:r>
              <a:rPr lang="en-US" sz="3200" b="1" dirty="0">
                <a:solidFill>
                  <a:srgbClr val="3333CC">
                    <a:lumMod val="40000"/>
                    <a:lumOff val="60000"/>
                  </a:srgbClr>
                </a:solidFill>
                <a:latin typeface="Calibri" pitchFamily="34" charset="0"/>
                <a:cs typeface="Calibri" pitchFamily="34" charset="0"/>
              </a:rPr>
              <a:t>The references (</a:t>
            </a:r>
            <a:r>
              <a:rPr lang="en-US" sz="2400" b="1" dirty="0">
                <a:solidFill>
                  <a:srgbClr val="3333CC">
                    <a:lumMod val="40000"/>
                    <a:lumOff val="60000"/>
                  </a:srgbClr>
                </a:solidFill>
                <a:latin typeface="Calibri" pitchFamily="34" charset="0"/>
                <a:cs typeface="Calibri" pitchFamily="34" charset="0"/>
              </a:rPr>
              <a:t>is his or her own work cited?)</a:t>
            </a:r>
            <a:endParaRPr lang="en-US" sz="3200" b="1" dirty="0">
              <a:solidFill>
                <a:srgbClr val="3333CC">
                  <a:lumMod val="40000"/>
                  <a:lumOff val="60000"/>
                </a:srgbClr>
              </a:solidFill>
              <a:latin typeface="Calibri" pitchFamily="34" charset="0"/>
              <a:cs typeface="Calibri" pitchFamily="34" charset="0"/>
            </a:endParaRPr>
          </a:p>
        </p:txBody>
      </p:sp>
      <p:sp>
        <p:nvSpPr>
          <p:cNvPr id="2" name="TextBox 1"/>
          <p:cNvSpPr txBox="1"/>
          <p:nvPr/>
        </p:nvSpPr>
        <p:spPr>
          <a:xfrm>
            <a:off x="647330" y="6019800"/>
            <a:ext cx="7963270" cy="461665"/>
          </a:xfrm>
          <a:prstGeom prst="rect">
            <a:avLst/>
          </a:prstGeom>
          <a:noFill/>
        </p:spPr>
        <p:txBody>
          <a:bodyPr wrap="square" rtlCol="0">
            <a:spAutoFit/>
          </a:bodyPr>
          <a:lstStyle/>
          <a:p>
            <a:pPr defTabSz="914400" eaLnBrk="0" fontAlgn="base" hangingPunct="0">
              <a:spcBef>
                <a:spcPct val="0"/>
              </a:spcBef>
              <a:spcAft>
                <a:spcPct val="0"/>
              </a:spcAft>
            </a:pPr>
            <a:r>
              <a:rPr lang="en-US" sz="2400" b="1" dirty="0">
                <a:solidFill>
                  <a:srgbClr val="000066"/>
                </a:solidFill>
                <a:latin typeface="Calibri" pitchFamily="34" charset="0"/>
                <a:cs typeface="Calibri" pitchFamily="34" charset="0"/>
              </a:rPr>
              <a:t>* http://people.physics.illinois.edu/Celia/Titles.pdf</a:t>
            </a:r>
          </a:p>
        </p:txBody>
      </p:sp>
      <p:sp>
        <p:nvSpPr>
          <p:cNvPr id="4" name="TextBox 3"/>
          <p:cNvSpPr txBox="1"/>
          <p:nvPr/>
        </p:nvSpPr>
        <p:spPr>
          <a:xfrm>
            <a:off x="723530" y="4114800"/>
            <a:ext cx="7772400" cy="1384995"/>
          </a:xfrm>
          <a:prstGeom prst="rect">
            <a:avLst/>
          </a:prstGeom>
          <a:noFill/>
        </p:spPr>
        <p:txBody>
          <a:bodyPr wrap="square" rtlCol="0">
            <a:spAutoFit/>
          </a:bodyPr>
          <a:lstStyle/>
          <a:p>
            <a:pPr defTabSz="914400" eaLnBrk="0" fontAlgn="base" hangingPunct="0">
              <a:spcBef>
                <a:spcPct val="0"/>
              </a:spcBef>
              <a:spcAft>
                <a:spcPct val="0"/>
              </a:spcAft>
            </a:pPr>
            <a:r>
              <a:rPr lang="en-US" sz="2800" b="1" dirty="0">
                <a:solidFill>
                  <a:srgbClr val="3333CC">
                    <a:lumMod val="50000"/>
                  </a:srgbClr>
                </a:solidFill>
                <a:latin typeface="Calibri" pitchFamily="34" charset="0"/>
                <a:cs typeface="Calibri" pitchFamily="34" charset="0"/>
              </a:rPr>
              <a:t>If you’re a young scientist without a big reputation yet, you </a:t>
            </a:r>
            <a:r>
              <a:rPr lang="en-US" sz="2800" b="1" i="1" dirty="0">
                <a:solidFill>
                  <a:srgbClr val="3333CC">
                    <a:lumMod val="50000"/>
                  </a:srgbClr>
                </a:solidFill>
                <a:latin typeface="Calibri" pitchFamily="34" charset="0"/>
                <a:cs typeface="Calibri" pitchFamily="34" charset="0"/>
              </a:rPr>
              <a:t>must</a:t>
            </a:r>
            <a:r>
              <a:rPr lang="en-US" sz="2800" b="1" dirty="0">
                <a:solidFill>
                  <a:srgbClr val="3333CC">
                    <a:lumMod val="50000"/>
                  </a:srgbClr>
                </a:solidFill>
                <a:latin typeface="Calibri" pitchFamily="34" charset="0"/>
                <a:cs typeface="Calibri" pitchFamily="34" charset="0"/>
              </a:rPr>
              <a:t> pay particular attention to providing an effective title*</a:t>
            </a:r>
          </a:p>
        </p:txBody>
      </p:sp>
      <p:sp>
        <p:nvSpPr>
          <p:cNvPr id="3" name="TextBox 2"/>
          <p:cNvSpPr txBox="1"/>
          <p:nvPr/>
        </p:nvSpPr>
        <p:spPr>
          <a:xfrm>
            <a:off x="3429000" y="4976575"/>
            <a:ext cx="3886200" cy="523220"/>
          </a:xfrm>
          <a:prstGeom prst="rect">
            <a:avLst/>
          </a:prstGeom>
          <a:noFill/>
        </p:spPr>
        <p:txBody>
          <a:bodyPr wrap="square" rtlCol="0">
            <a:spAutoFit/>
          </a:bodyPr>
          <a:lstStyle/>
          <a:p>
            <a:pPr defTabSz="914400" eaLnBrk="0" fontAlgn="base" hangingPunct="0">
              <a:spcBef>
                <a:spcPct val="0"/>
              </a:spcBef>
              <a:spcAft>
                <a:spcPct val="0"/>
              </a:spcAft>
            </a:pPr>
            <a:r>
              <a:rPr lang="en-US" sz="2800" b="1" dirty="0">
                <a:solidFill>
                  <a:srgbClr val="3333CC">
                    <a:lumMod val="50000"/>
                  </a:srgbClr>
                </a:solidFill>
                <a:latin typeface="Calibri" panose="020F0502020204030204" pitchFamily="34" charset="0"/>
              </a:rPr>
              <a:t>and a </a:t>
            </a:r>
            <a:r>
              <a:rPr lang="en-US" sz="2800" b="1" u="sng" dirty="0">
                <a:solidFill>
                  <a:srgbClr val="E84A27"/>
                </a:solidFill>
                <a:latin typeface="Calibri" panose="020F0502020204030204" pitchFamily="34" charset="0"/>
              </a:rPr>
              <a:t>GOOD ABSTRACT!</a:t>
            </a:r>
          </a:p>
        </p:txBody>
      </p:sp>
      <p:sp>
        <p:nvSpPr>
          <p:cNvPr id="5" name="Slide Number Placeholder 4">
            <a:extLst>
              <a:ext uri="{FF2B5EF4-FFF2-40B4-BE49-F238E27FC236}">
                <a16:creationId xmlns:a16="http://schemas.microsoft.com/office/drawing/2014/main" id="{3F9E2E6D-5A53-4A29-9A10-01853BD16C34}"/>
              </a:ext>
            </a:extLst>
          </p:cNvPr>
          <p:cNvSpPr>
            <a:spLocks noGrp="1"/>
          </p:cNvSpPr>
          <p:nvPr>
            <p:ph type="sldNum" sz="quarter" idx="12"/>
          </p:nvPr>
        </p:nvSpPr>
        <p:spPr>
          <a:xfrm>
            <a:off x="6736080" y="6450985"/>
            <a:ext cx="1905000" cy="304800"/>
          </a:xfrm>
        </p:spPr>
        <p:txBody>
          <a:bodyPr/>
          <a:lstStyle/>
          <a:p>
            <a:r>
              <a:rPr lang="en-US" dirty="0">
                <a:solidFill>
                  <a:srgbClr val="000000"/>
                </a:solidFill>
              </a:rPr>
              <a:t>7</a:t>
            </a:r>
          </a:p>
        </p:txBody>
      </p:sp>
    </p:spTree>
    <p:extLst>
      <p:ext uri="{BB962C8B-B14F-4D97-AF65-F5344CB8AC3E}">
        <p14:creationId xmlns:p14="http://schemas.microsoft.com/office/powerpoint/2010/main" val="3045658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50" presetClass="path" presetSubtype="0" accel="50000" decel="50000" fill="hold" nodeType="withEffect">
                                  <p:stCondLst>
                                    <p:cond delay="0"/>
                                  </p:stCondLst>
                                  <p:childTnLst>
                                    <p:animMotion origin="layout" path="M -0.21753 -0.01875 L -0.15225 -0.0162 C -0.14079 -0.01574 -0.1092 -0.04305 -0.09409 -0.02893 C -0.07899 -0.01481 -0.07986 0.04213 -0.06111 0.06922 L 0.01858 0.13334 " pathEditMode="relative" rAng="0" ptsTypes="FfaFF">
                                      <p:cBhvr>
                                        <p:cTn id="16" dur="2000" spd="-100000" fill="hold"/>
                                        <p:tgtEl>
                                          <p:spTgt spid="7"/>
                                        </p:tgtEl>
                                        <p:attrNameLst>
                                          <p:attrName>ppt_x</p:attrName>
                                          <p:attrName>ppt_y</p:attrName>
                                        </p:attrNameLst>
                                      </p:cBhvr>
                                      <p:rCtr x="11806" y="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8802" name="Rectangle 2"/>
          <p:cNvSpPr>
            <a:spLocks noChangeArrowheads="1"/>
          </p:cNvSpPr>
          <p:nvPr/>
        </p:nvSpPr>
        <p:spPr bwMode="auto">
          <a:xfrm>
            <a:off x="838200" y="304800"/>
            <a:ext cx="7924800" cy="7620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914400" eaLnBrk="0" fontAlgn="base" hangingPunct="0">
              <a:lnSpc>
                <a:spcPct val="90000"/>
              </a:lnSpc>
              <a:spcBef>
                <a:spcPct val="0"/>
              </a:spcBef>
              <a:spcAft>
                <a:spcPct val="0"/>
              </a:spcAft>
            </a:pPr>
            <a:r>
              <a:rPr lang="en-US" sz="4000" b="1" dirty="0">
                <a:solidFill>
                  <a:srgbClr val="E84A27"/>
                </a:solidFill>
                <a:latin typeface="Calibri" pitchFamily="34" charset="0"/>
                <a:cs typeface="Calibri" pitchFamily="34" charset="0"/>
              </a:rPr>
              <a:t>To whip up a perfect abstract...</a:t>
            </a:r>
          </a:p>
        </p:txBody>
      </p:sp>
      <p:sp>
        <p:nvSpPr>
          <p:cNvPr id="2" name="Rectangle 2"/>
          <p:cNvSpPr>
            <a:spLocks noChangeArrowheads="1"/>
          </p:cNvSpPr>
          <p:nvPr/>
        </p:nvSpPr>
        <p:spPr bwMode="auto">
          <a:xfrm>
            <a:off x="2362200" y="5607050"/>
            <a:ext cx="4495800" cy="7620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914400" eaLnBrk="0" fontAlgn="base" hangingPunct="0">
              <a:lnSpc>
                <a:spcPct val="90000"/>
              </a:lnSpc>
              <a:spcBef>
                <a:spcPct val="0"/>
              </a:spcBef>
              <a:spcAft>
                <a:spcPct val="0"/>
              </a:spcAft>
            </a:pPr>
            <a:r>
              <a:rPr lang="en-US" sz="4000" b="1" dirty="0">
                <a:solidFill>
                  <a:srgbClr val="E84A27"/>
                </a:solidFill>
                <a:latin typeface="Calibri" pitchFamily="34" charset="0"/>
                <a:cs typeface="Calibri" pitchFamily="34" charset="0"/>
              </a:rPr>
              <a:t>follow the recipe!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1" y="1451301"/>
            <a:ext cx="5943598" cy="395539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987" b="100000" l="0" r="100000"/>
                    </a14:imgEffect>
                  </a14:imgLayer>
                </a14:imgProps>
              </a:ext>
              <a:ext uri="{28A0092B-C50C-407E-A947-70E740481C1C}">
                <a14:useLocalDpi xmlns:a14="http://schemas.microsoft.com/office/drawing/2010/main" val="0"/>
              </a:ext>
            </a:extLst>
          </a:blip>
          <a:stretch>
            <a:fillRect/>
          </a:stretch>
        </p:blipFill>
        <p:spPr>
          <a:xfrm flipH="1">
            <a:off x="6477000" y="4908550"/>
            <a:ext cx="1634600" cy="1460500"/>
          </a:xfrm>
          <a:prstGeom prst="rect">
            <a:avLst/>
          </a:prstGeom>
        </p:spPr>
      </p:pic>
      <p:sp>
        <p:nvSpPr>
          <p:cNvPr id="4" name="Slide Number Placeholder 3">
            <a:extLst>
              <a:ext uri="{FF2B5EF4-FFF2-40B4-BE49-F238E27FC236}">
                <a16:creationId xmlns:a16="http://schemas.microsoft.com/office/drawing/2014/main" id="{67C2879C-538C-4B20-B36F-75DB53967C00}"/>
              </a:ext>
            </a:extLst>
          </p:cNvPr>
          <p:cNvSpPr>
            <a:spLocks noGrp="1"/>
          </p:cNvSpPr>
          <p:nvPr>
            <p:ph type="sldNum" sz="quarter" idx="12"/>
          </p:nvPr>
        </p:nvSpPr>
        <p:spPr/>
        <p:txBody>
          <a:bodyPr/>
          <a:lstStyle/>
          <a:p>
            <a:r>
              <a:rPr lang="en-US" dirty="0">
                <a:solidFill>
                  <a:srgbClr val="000000"/>
                </a:solidFill>
              </a:rPr>
              <a:t>8</a:t>
            </a:r>
          </a:p>
        </p:txBody>
      </p:sp>
    </p:spTree>
    <p:extLst>
      <p:ext uri="{BB962C8B-B14F-4D97-AF65-F5344CB8AC3E}">
        <p14:creationId xmlns:p14="http://schemas.microsoft.com/office/powerpoint/2010/main" val="24250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5"/>
                                        </p:tgtEl>
                                        <p:attrNameLst>
                                          <p:attrName>r</p:attrName>
                                        </p:attrNameLst>
                                      </p:cBhvr>
                                    </p:animRot>
                                    <p:animRot by="-240000">
                                      <p:cBhvr>
                                        <p:cTn id="7" dur="400" fill="hold">
                                          <p:stCondLst>
                                            <p:cond delay="400"/>
                                          </p:stCondLst>
                                        </p:cTn>
                                        <p:tgtEl>
                                          <p:spTgt spid="5"/>
                                        </p:tgtEl>
                                        <p:attrNameLst>
                                          <p:attrName>r</p:attrName>
                                        </p:attrNameLst>
                                      </p:cBhvr>
                                    </p:animRot>
                                    <p:animRot by="240000">
                                      <p:cBhvr>
                                        <p:cTn id="8" dur="400" fill="hold">
                                          <p:stCondLst>
                                            <p:cond delay="800"/>
                                          </p:stCondLst>
                                        </p:cTn>
                                        <p:tgtEl>
                                          <p:spTgt spid="5"/>
                                        </p:tgtEl>
                                        <p:attrNameLst>
                                          <p:attrName>r</p:attrName>
                                        </p:attrNameLst>
                                      </p:cBhvr>
                                    </p:animRot>
                                    <p:animRot by="-240000">
                                      <p:cBhvr>
                                        <p:cTn id="9" dur="400" fill="hold">
                                          <p:stCondLst>
                                            <p:cond delay="1200"/>
                                          </p:stCondLst>
                                        </p:cTn>
                                        <p:tgtEl>
                                          <p:spTgt spid="5"/>
                                        </p:tgtEl>
                                        <p:attrNameLst>
                                          <p:attrName>r</p:attrName>
                                        </p:attrNameLst>
                                      </p:cBhvr>
                                    </p:animRot>
                                    <p:animRot by="120000">
                                      <p:cBhvr>
                                        <p:cTn id="10"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588802" name="Rectangle 2"/>
          <p:cNvSpPr>
            <a:spLocks noChangeArrowheads="1"/>
          </p:cNvSpPr>
          <p:nvPr/>
        </p:nvSpPr>
        <p:spPr bwMode="auto">
          <a:xfrm>
            <a:off x="381000" y="152400"/>
            <a:ext cx="8382000" cy="7620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914400" eaLnBrk="0" fontAlgn="base" hangingPunct="0">
              <a:lnSpc>
                <a:spcPct val="90000"/>
              </a:lnSpc>
              <a:spcBef>
                <a:spcPct val="0"/>
              </a:spcBef>
              <a:spcAft>
                <a:spcPct val="0"/>
              </a:spcAft>
            </a:pPr>
            <a:r>
              <a:rPr lang="en-US" sz="4000" b="1" dirty="0">
                <a:solidFill>
                  <a:srgbClr val="000066"/>
                </a:solidFill>
                <a:latin typeface="Calibri" pitchFamily="34" charset="0"/>
                <a:cs typeface="Calibri" pitchFamily="34" charset="0"/>
              </a:rPr>
              <a:t>Celia’s Foolproof Abstract</a:t>
            </a:r>
          </a:p>
        </p:txBody>
      </p:sp>
      <p:sp>
        <p:nvSpPr>
          <p:cNvPr id="547849" name="Text Box 9"/>
          <p:cNvSpPr txBox="1">
            <a:spLocks noChangeArrowheads="1"/>
          </p:cNvSpPr>
          <p:nvPr/>
        </p:nvSpPr>
        <p:spPr bwMode="auto">
          <a:xfrm>
            <a:off x="212725" y="919163"/>
            <a:ext cx="27254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sz="2400" dirty="0">
                <a:solidFill>
                  <a:srgbClr val="000000"/>
                </a:solidFill>
                <a:latin typeface="Comic Sans MS" pitchFamily="66" charset="0"/>
              </a:rPr>
              <a:t>Four Ingredients:</a:t>
            </a:r>
          </a:p>
        </p:txBody>
      </p:sp>
      <p:sp>
        <p:nvSpPr>
          <p:cNvPr id="547850" name="Text Box 10"/>
          <p:cNvSpPr txBox="1">
            <a:spLocks noChangeArrowheads="1"/>
          </p:cNvSpPr>
          <p:nvPr/>
        </p:nvSpPr>
        <p:spPr bwMode="auto">
          <a:xfrm>
            <a:off x="517525" y="1528763"/>
            <a:ext cx="7693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sz="2400" dirty="0">
                <a:solidFill>
                  <a:srgbClr val="000000"/>
                </a:solidFill>
                <a:latin typeface="Comic Sans MS" pitchFamily="66" charset="0"/>
              </a:rPr>
              <a:t>What problem did you study and why is it important?</a:t>
            </a:r>
          </a:p>
        </p:txBody>
      </p:sp>
      <p:sp>
        <p:nvSpPr>
          <p:cNvPr id="547851" name="Text Box 11"/>
          <p:cNvSpPr txBox="1">
            <a:spLocks noChangeArrowheads="1"/>
          </p:cNvSpPr>
          <p:nvPr/>
        </p:nvSpPr>
        <p:spPr bwMode="auto">
          <a:xfrm>
            <a:off x="517525" y="2062163"/>
            <a:ext cx="4366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sz="2400" dirty="0">
                <a:solidFill>
                  <a:srgbClr val="000000"/>
                </a:solidFill>
                <a:latin typeface="Comic Sans MS" pitchFamily="66" charset="0"/>
              </a:rPr>
              <a:t>What method(s) did you use?</a:t>
            </a:r>
          </a:p>
        </p:txBody>
      </p:sp>
      <p:sp>
        <p:nvSpPr>
          <p:cNvPr id="547852" name="Text Box 12"/>
          <p:cNvSpPr txBox="1">
            <a:spLocks noChangeArrowheads="1"/>
          </p:cNvSpPr>
          <p:nvPr/>
        </p:nvSpPr>
        <p:spPr bwMode="auto">
          <a:xfrm>
            <a:off x="517525" y="2590800"/>
            <a:ext cx="5005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sz="2400" dirty="0">
                <a:solidFill>
                  <a:srgbClr val="000000"/>
                </a:solidFill>
                <a:latin typeface="Comic Sans MS" pitchFamily="66" charset="0"/>
              </a:rPr>
              <a:t>What were your principal results?</a:t>
            </a:r>
          </a:p>
        </p:txBody>
      </p:sp>
      <p:sp>
        <p:nvSpPr>
          <p:cNvPr id="547853" name="Text Box 13"/>
          <p:cNvSpPr txBox="1">
            <a:spLocks noChangeArrowheads="1"/>
          </p:cNvSpPr>
          <p:nvPr/>
        </p:nvSpPr>
        <p:spPr bwMode="auto">
          <a:xfrm>
            <a:off x="517525" y="3200400"/>
            <a:ext cx="7815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sz="2400" dirty="0">
                <a:solidFill>
                  <a:srgbClr val="000000"/>
                </a:solidFill>
                <a:latin typeface="Comic Sans MS" pitchFamily="66" charset="0"/>
              </a:rPr>
              <a:t>What conclusions have you drawn from these results?</a:t>
            </a:r>
          </a:p>
        </p:txBody>
      </p:sp>
      <p:sp>
        <p:nvSpPr>
          <p:cNvPr id="547854" name="Text Box 14"/>
          <p:cNvSpPr txBox="1">
            <a:spLocks noChangeArrowheads="1"/>
          </p:cNvSpPr>
          <p:nvPr/>
        </p:nvSpPr>
        <p:spPr bwMode="auto">
          <a:xfrm>
            <a:off x="212724" y="4343400"/>
            <a:ext cx="812006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spcBef>
                <a:spcPct val="0"/>
              </a:spcBef>
              <a:spcAft>
                <a:spcPts val="1200"/>
              </a:spcAft>
            </a:pPr>
            <a:r>
              <a:rPr lang="en-US" sz="2400" dirty="0">
                <a:solidFill>
                  <a:srgbClr val="000000"/>
                </a:solidFill>
                <a:latin typeface="Comic Sans MS" pitchFamily="66" charset="0"/>
              </a:rPr>
              <a:t>Assemble all ingredients in this order.</a:t>
            </a:r>
          </a:p>
          <a:p>
            <a:pPr defTabSz="914400" eaLnBrk="0" fontAlgn="base" hangingPunct="0">
              <a:spcBef>
                <a:spcPct val="0"/>
              </a:spcBef>
              <a:spcAft>
                <a:spcPts val="1200"/>
              </a:spcAft>
            </a:pPr>
            <a:r>
              <a:rPr lang="en-US" sz="2400" dirty="0">
                <a:solidFill>
                  <a:srgbClr val="000000"/>
                </a:solidFill>
                <a:latin typeface="Comic Sans MS" pitchFamily="66" charset="0"/>
              </a:rPr>
              <a:t>Measure carefully and taste repeatedly. </a:t>
            </a:r>
          </a:p>
        </p:txBody>
      </p:sp>
      <p:sp>
        <p:nvSpPr>
          <p:cNvPr id="547855" name="Text Box 15"/>
          <p:cNvSpPr txBox="1">
            <a:spLocks noChangeArrowheads="1"/>
          </p:cNvSpPr>
          <p:nvPr/>
        </p:nvSpPr>
        <p:spPr bwMode="auto">
          <a:xfrm>
            <a:off x="212725" y="5486400"/>
            <a:ext cx="83760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en-US" sz="2400" dirty="0">
                <a:solidFill>
                  <a:srgbClr val="000000"/>
                </a:solidFill>
                <a:latin typeface="Comic Sans MS" pitchFamily="66" charset="0"/>
              </a:rPr>
              <a:t>Allow to sit overnight.  Taste again and adjust seasonings.</a:t>
            </a: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8099" l="1695" r="97034"/>
                    </a14:imgEffect>
                  </a14:imgLayer>
                </a14:imgProps>
              </a:ext>
              <a:ext uri="{28A0092B-C50C-407E-A947-70E740481C1C}">
                <a14:useLocalDpi xmlns:a14="http://schemas.microsoft.com/office/drawing/2010/main" val="0"/>
              </a:ext>
            </a:extLst>
          </a:blip>
          <a:stretch>
            <a:fillRect/>
          </a:stretch>
        </p:blipFill>
        <p:spPr>
          <a:xfrm rot="17585978" flipH="1" flipV="1">
            <a:off x="7373510" y="30220"/>
            <a:ext cx="1374774" cy="1532058"/>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backgroundRemoval t="633" b="97785" l="2381" r="98512"/>
                    </a14:imgEffect>
                  </a14:imgLayer>
                </a14:imgProps>
              </a:ext>
              <a:ext uri="{28A0092B-C50C-407E-A947-70E740481C1C}">
                <a14:useLocalDpi xmlns:a14="http://schemas.microsoft.com/office/drawing/2010/main" val="0"/>
              </a:ext>
            </a:extLst>
          </a:blip>
          <a:stretch>
            <a:fillRect/>
          </a:stretch>
        </p:blipFill>
        <p:spPr>
          <a:xfrm rot="697743">
            <a:off x="6477000" y="484414"/>
            <a:ext cx="914400" cy="859972"/>
          </a:xfrm>
          <a:prstGeom prst="rect">
            <a:avLst/>
          </a:prstGeom>
        </p:spPr>
      </p:pic>
      <p:sp>
        <p:nvSpPr>
          <p:cNvPr id="2" name="Slide Number Placeholder 1">
            <a:extLst>
              <a:ext uri="{FF2B5EF4-FFF2-40B4-BE49-F238E27FC236}">
                <a16:creationId xmlns:a16="http://schemas.microsoft.com/office/drawing/2014/main" id="{3EC3909D-F1F5-435E-B01B-46DA38DF8AD2}"/>
              </a:ext>
            </a:extLst>
          </p:cNvPr>
          <p:cNvSpPr>
            <a:spLocks noGrp="1"/>
          </p:cNvSpPr>
          <p:nvPr>
            <p:ph type="sldNum" sz="quarter" idx="12"/>
          </p:nvPr>
        </p:nvSpPr>
        <p:spPr/>
        <p:txBody>
          <a:bodyPr/>
          <a:lstStyle/>
          <a:p>
            <a:r>
              <a:rPr lang="en-US" dirty="0">
                <a:solidFill>
                  <a:srgbClr val="000000"/>
                </a:solidFill>
              </a:rPr>
              <a:t>9</a:t>
            </a:r>
          </a:p>
        </p:txBody>
      </p:sp>
    </p:spTree>
    <p:extLst>
      <p:ext uri="{BB962C8B-B14F-4D97-AF65-F5344CB8AC3E}">
        <p14:creationId xmlns:p14="http://schemas.microsoft.com/office/powerpoint/2010/main" val="2351101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7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78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78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78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785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785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7855">
                                            <p:txEl>
                                              <p:pRg st="0" end="0"/>
                                            </p:txEl>
                                          </p:spTgt>
                                        </p:tgtEl>
                                        <p:attrNameLst>
                                          <p:attrName>style.visibility</p:attrName>
                                        </p:attrNameLst>
                                      </p:cBhvr>
                                      <p:to>
                                        <p:strVal val="visible"/>
                                      </p:to>
                                    </p:se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000" fill="hold"/>
                                        <p:tgtEl>
                                          <p:spTgt spid="5"/>
                                        </p:tgtEl>
                                        <p:attrNameLst>
                                          <p:attrName>ppt_w</p:attrName>
                                        </p:attrNameLst>
                                      </p:cBhvr>
                                      <p:tavLst>
                                        <p:tav tm="0">
                                          <p:val>
                                            <p:fltVal val="0"/>
                                          </p:val>
                                        </p:tav>
                                        <p:tav tm="100000">
                                          <p:val>
                                            <p:strVal val="#ppt_w"/>
                                          </p:val>
                                        </p:tav>
                                      </p:tavLst>
                                    </p:anim>
                                    <p:anim calcmode="lin" valueType="num">
                                      <p:cBhvr>
                                        <p:cTn id="34" dur="2000" fill="hold"/>
                                        <p:tgtEl>
                                          <p:spTgt spid="5"/>
                                        </p:tgtEl>
                                        <p:attrNameLst>
                                          <p:attrName>ppt_h</p:attrName>
                                        </p:attrNameLst>
                                      </p:cBhvr>
                                      <p:tavLst>
                                        <p:tav tm="0">
                                          <p:val>
                                            <p:fltVal val="0"/>
                                          </p:val>
                                        </p:tav>
                                        <p:tav tm="100000">
                                          <p:val>
                                            <p:strVal val="#ppt_h"/>
                                          </p:val>
                                        </p:tav>
                                      </p:tavLst>
                                    </p:anim>
                                    <p:animEffect transition="in" filter="fade">
                                      <p:cBhvr>
                                        <p:cTn id="35" dur="2000"/>
                                        <p:tgtEl>
                                          <p:spTgt spid="5"/>
                                        </p:tgtEl>
                                      </p:cBhvr>
                                    </p:animEffect>
                                  </p:childTnLst>
                                </p:cTn>
                              </p:par>
                              <p:par>
                                <p:cTn id="36" presetID="31"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2000" fill="hold"/>
                                        <p:tgtEl>
                                          <p:spTgt spid="4"/>
                                        </p:tgtEl>
                                        <p:attrNameLst>
                                          <p:attrName>ppt_w</p:attrName>
                                        </p:attrNameLst>
                                      </p:cBhvr>
                                      <p:tavLst>
                                        <p:tav tm="0">
                                          <p:val>
                                            <p:fltVal val="0"/>
                                          </p:val>
                                        </p:tav>
                                        <p:tav tm="100000">
                                          <p:val>
                                            <p:strVal val="#ppt_w"/>
                                          </p:val>
                                        </p:tav>
                                      </p:tavLst>
                                    </p:anim>
                                    <p:anim calcmode="lin" valueType="num">
                                      <p:cBhvr>
                                        <p:cTn id="39" dur="2000" fill="hold"/>
                                        <p:tgtEl>
                                          <p:spTgt spid="4"/>
                                        </p:tgtEl>
                                        <p:attrNameLst>
                                          <p:attrName>ppt_h</p:attrName>
                                        </p:attrNameLst>
                                      </p:cBhvr>
                                      <p:tavLst>
                                        <p:tav tm="0">
                                          <p:val>
                                            <p:fltVal val="0"/>
                                          </p:val>
                                        </p:tav>
                                        <p:tav tm="100000">
                                          <p:val>
                                            <p:strVal val="#ppt_h"/>
                                          </p:val>
                                        </p:tav>
                                      </p:tavLst>
                                    </p:anim>
                                    <p:anim calcmode="lin" valueType="num">
                                      <p:cBhvr>
                                        <p:cTn id="40" dur="2000" fill="hold"/>
                                        <p:tgtEl>
                                          <p:spTgt spid="4"/>
                                        </p:tgtEl>
                                        <p:attrNameLst>
                                          <p:attrName>style.rotation</p:attrName>
                                        </p:attrNameLst>
                                      </p:cBhvr>
                                      <p:tavLst>
                                        <p:tav tm="0">
                                          <p:val>
                                            <p:fltVal val="90"/>
                                          </p:val>
                                        </p:tav>
                                        <p:tav tm="100000">
                                          <p:val>
                                            <p:fltVal val="0"/>
                                          </p:val>
                                        </p:tav>
                                      </p:tavLst>
                                    </p:anim>
                                    <p:animEffect transition="in" filter="fade">
                                      <p:cBhvr>
                                        <p:cTn id="4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50" grpId="0"/>
      <p:bldP spid="547851" grpId="0"/>
      <p:bldP spid="547852" grpId="0"/>
      <p:bldP spid="547853" grpId="0"/>
    </p:bldLst>
  </p:timing>
</p:sld>
</file>

<file path=ppt/theme/theme1.xml><?xml version="1.0" encoding="utf-8"?>
<a:theme xmlns:a="http://schemas.openxmlformats.org/drawingml/2006/main" name="Pub t">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000066"/>
      </a:folHlink>
    </a:clrScheme>
    <a:fontScheme name="Pub 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b 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b 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b 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b 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b 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b 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b 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12807</TotalTime>
  <Words>3839</Words>
  <Application>Microsoft Office PowerPoint</Application>
  <PresentationFormat>On-screen Show (4:3)</PresentationFormat>
  <Paragraphs>356</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Comic Sans MS</vt:lpstr>
      <vt:lpstr>Curlz MT</vt:lpstr>
      <vt:lpstr>Roboto</vt:lpstr>
      <vt:lpstr>Symbol</vt:lpstr>
      <vt:lpstr>Times New Roman</vt:lpstr>
      <vt:lpstr>Wingdings 2</vt:lpstr>
      <vt:lpstr>ZapfDingbats</vt:lpstr>
      <vt:lpstr>Pub t</vt:lpstr>
      <vt:lpstr>PowerPoint Presentation</vt:lpstr>
      <vt:lpstr>From the editors of J. Phys. Chem. Lett. “Why Did You Accept My Paper?” 17 Jul 2014</vt:lpstr>
      <vt:lpstr>Three Immutable Rules for Abstracts:</vt:lpstr>
      <vt:lpstr>The purpose of an abstract is to get somebody to come to your talk or  to read your paper</vt:lpstr>
      <vt:lpstr>The abstract should be the  complete paper in miniature</vt:lpstr>
      <vt:lpstr>What makes a busy scientist decide to read a paper or come to a talk?</vt:lpstr>
      <vt:lpstr>Answer: Probably all of the above </vt:lpstr>
      <vt:lpstr>PowerPoint Presentation</vt:lpstr>
      <vt:lpstr>PowerPoint Presentation</vt:lpstr>
      <vt:lpstr>Hew to this recipe (MMRC) witlessly</vt:lpstr>
      <vt:lpstr>Here’s an excellent* abstract:</vt:lpstr>
      <vt:lpstr>PowerPoint Presentation</vt:lpstr>
      <vt:lpstr>PowerPoint Presentation</vt:lpstr>
      <vt:lpstr>PowerPoint Presentation</vt:lpstr>
      <vt:lpstr>PowerPoint Presentation</vt:lpstr>
      <vt:lpstr>Quiz Question #2</vt:lpstr>
      <vt:lpstr>Answer: I’d say d)</vt:lpstr>
      <vt:lpstr>As in any writing project, your first question should be “Who’s the audience?”</vt:lpstr>
      <vt:lpstr>One-size abstracts do not fit all</vt:lpstr>
      <vt:lpstr>No fluff* in your abstract</vt:lpstr>
      <vt:lpstr>Here’s a “fluffy” abstract:</vt:lpstr>
      <vt:lpstr>Here’s a “fluffy” abstract:</vt:lpstr>
      <vt:lpstr>It’s a mystery story, too</vt:lpstr>
      <vt:lpstr>Read your draft abstract critically</vt:lpstr>
      <vt:lpstr>PowerPoint Presentation</vt:lpstr>
      <vt:lpstr>PowerPoint Presentation</vt:lpstr>
      <vt:lpstr>To Recap:</vt:lpstr>
      <vt:lpstr>For the next activity, go 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Chemical Society Introduction to Marketing</dc:title>
  <dc:creator>Barbara Bry</dc:creator>
  <cp:lastModifiedBy>Elliott, Celia</cp:lastModifiedBy>
  <cp:revision>499</cp:revision>
  <cp:lastPrinted>2025-01-30T15:54:06Z</cp:lastPrinted>
  <dcterms:created xsi:type="dcterms:W3CDTF">2013-06-08T14:05:00Z</dcterms:created>
  <dcterms:modified xsi:type="dcterms:W3CDTF">2025-01-30T22:19:36Z</dcterms:modified>
</cp:coreProperties>
</file>