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49" r:id="rId1"/>
  </p:sldMasterIdLst>
  <p:notesMasterIdLst>
    <p:notesMasterId r:id="rId15"/>
  </p:notesMasterIdLst>
  <p:handoutMasterIdLst>
    <p:handoutMasterId r:id="rId16"/>
  </p:handoutMasterIdLst>
  <p:sldIdLst>
    <p:sldId id="555" r:id="rId2"/>
    <p:sldId id="556" r:id="rId3"/>
    <p:sldId id="557" r:id="rId4"/>
    <p:sldId id="558" r:id="rId5"/>
    <p:sldId id="559" r:id="rId6"/>
    <p:sldId id="560" r:id="rId7"/>
    <p:sldId id="561" r:id="rId8"/>
    <p:sldId id="562" r:id="rId9"/>
    <p:sldId id="563" r:id="rId10"/>
    <p:sldId id="564" r:id="rId11"/>
    <p:sldId id="565" r:id="rId12"/>
    <p:sldId id="566" r:id="rId13"/>
    <p:sldId id="567" r:id="rId14"/>
  </p:sldIdLst>
  <p:sldSz cx="9144000" cy="6858000" type="screen4x3"/>
  <p:notesSz cx="7315200" cy="9601200"/>
  <p:embeddedFontLst>
    <p:embeddedFont>
      <p:font typeface="Calibri" panose="020F0502020204030204" pitchFamily="34" charset="0"/>
      <p:regular r:id="rId17"/>
      <p:bold r:id="rId18"/>
      <p:italic r:id="rId19"/>
      <p:boldItalic r:id="rId20"/>
    </p:embeddedFont>
    <p:embeddedFont>
      <p:font typeface="Arial Black" panose="020B0A04020102020204" pitchFamily="34" charset="0"/>
      <p:bold r:id="rId21"/>
    </p:embeddedFont>
  </p:embeddedFont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003399"/>
    <a:srgbClr val="FF9966"/>
    <a:srgbClr val="FFFF00"/>
    <a:srgbClr val="CC3300"/>
    <a:srgbClr val="009900"/>
    <a:srgbClr val="0099CC"/>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snapVertSplitter="1" vertBarState="minimized" horzBarState="maximized" preferSingleView="1">
    <p:restoredLeft sz="15585" autoAdjust="0"/>
    <p:restoredTop sz="94658" autoAdjust="0"/>
  </p:normalViewPr>
  <p:slideViewPr>
    <p:cSldViewPr>
      <p:cViewPr varScale="1">
        <p:scale>
          <a:sx n="113" d="100"/>
          <a:sy n="113" d="100"/>
        </p:scale>
        <p:origin x="238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80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5EDAB9-6995-49D3-858E-FD1064B99175}" type="doc">
      <dgm:prSet loTypeId="urn:microsoft.com/office/officeart/2005/8/layout/vList2" loCatId="list" qsTypeId="urn:microsoft.com/office/officeart/2005/8/quickstyle/simple4" qsCatId="simple" csTypeId="urn:microsoft.com/office/officeart/2005/8/colors/accent2_4" csCatId="accent2" phldr="1"/>
      <dgm:spPr/>
      <dgm:t>
        <a:bodyPr/>
        <a:lstStyle/>
        <a:p>
          <a:endParaRPr lang="en-US"/>
        </a:p>
      </dgm:t>
    </dgm:pt>
    <dgm:pt modelId="{B052A7BF-C6D7-4894-AA94-E64A19BFE63B}">
      <dgm:prSet custT="1"/>
      <dgm:spPr/>
      <dgm:t>
        <a:bodyPr/>
        <a:lstStyle/>
        <a:p>
          <a:pPr algn="ctr" rtl="0"/>
          <a:r>
            <a:rPr lang="en-US" sz="4000" b="1" dirty="0" smtClean="0"/>
            <a:t>Collaborative Writing</a:t>
          </a:r>
          <a:endParaRPr lang="en-US" sz="4000" b="1" dirty="0"/>
        </a:p>
      </dgm:t>
    </dgm:pt>
    <dgm:pt modelId="{4E4A69D6-382A-4CF9-8135-390805A7D0FD}" type="parTrans" cxnId="{CD6B2731-8BEF-46C4-AD0D-D869A7E32356}">
      <dgm:prSet/>
      <dgm:spPr/>
      <dgm:t>
        <a:bodyPr/>
        <a:lstStyle/>
        <a:p>
          <a:endParaRPr lang="en-US"/>
        </a:p>
      </dgm:t>
    </dgm:pt>
    <dgm:pt modelId="{1AD6DB1E-DECF-4D39-A6E6-9EAD2600AB29}" type="sibTrans" cxnId="{CD6B2731-8BEF-46C4-AD0D-D869A7E32356}">
      <dgm:prSet/>
      <dgm:spPr/>
      <dgm:t>
        <a:bodyPr/>
        <a:lstStyle/>
        <a:p>
          <a:endParaRPr lang="en-US"/>
        </a:p>
      </dgm:t>
    </dgm:pt>
    <dgm:pt modelId="{A3A48D59-6080-4621-B36C-5B91013E5B9D}" type="pres">
      <dgm:prSet presAssocID="{3F5EDAB9-6995-49D3-858E-FD1064B99175}" presName="linear" presStyleCnt="0">
        <dgm:presLayoutVars>
          <dgm:animLvl val="lvl"/>
          <dgm:resizeHandles val="exact"/>
        </dgm:presLayoutVars>
      </dgm:prSet>
      <dgm:spPr/>
      <dgm:t>
        <a:bodyPr/>
        <a:lstStyle/>
        <a:p>
          <a:endParaRPr lang="en-US"/>
        </a:p>
      </dgm:t>
    </dgm:pt>
    <dgm:pt modelId="{FEBF035B-3AC8-4945-B7C3-E5FAE49D5B86}" type="pres">
      <dgm:prSet presAssocID="{B052A7BF-C6D7-4894-AA94-E64A19BFE63B}" presName="parentText" presStyleLbl="node1" presStyleIdx="0" presStyleCnt="1">
        <dgm:presLayoutVars>
          <dgm:chMax val="0"/>
          <dgm:bulletEnabled val="1"/>
        </dgm:presLayoutVars>
      </dgm:prSet>
      <dgm:spPr/>
      <dgm:t>
        <a:bodyPr/>
        <a:lstStyle/>
        <a:p>
          <a:endParaRPr lang="en-US"/>
        </a:p>
      </dgm:t>
    </dgm:pt>
  </dgm:ptLst>
  <dgm:cxnLst>
    <dgm:cxn modelId="{CD6B2731-8BEF-46C4-AD0D-D869A7E32356}" srcId="{3F5EDAB9-6995-49D3-858E-FD1064B99175}" destId="{B052A7BF-C6D7-4894-AA94-E64A19BFE63B}" srcOrd="0" destOrd="0" parTransId="{4E4A69D6-382A-4CF9-8135-390805A7D0FD}" sibTransId="{1AD6DB1E-DECF-4D39-A6E6-9EAD2600AB29}"/>
    <dgm:cxn modelId="{00897349-FF3B-4BAC-88FD-CB7DC2BD4575}" type="presOf" srcId="{3F5EDAB9-6995-49D3-858E-FD1064B99175}" destId="{A3A48D59-6080-4621-B36C-5B91013E5B9D}" srcOrd="0" destOrd="0" presId="urn:microsoft.com/office/officeart/2005/8/layout/vList2"/>
    <dgm:cxn modelId="{57710FE1-5419-4EE0-8942-712CBF8119D9}" type="presOf" srcId="{B052A7BF-C6D7-4894-AA94-E64A19BFE63B}" destId="{FEBF035B-3AC8-4945-B7C3-E5FAE49D5B86}" srcOrd="0" destOrd="0" presId="urn:microsoft.com/office/officeart/2005/8/layout/vList2"/>
    <dgm:cxn modelId="{49BD80F6-7AC9-4C98-A687-2F449A5542BE}" type="presParOf" srcId="{A3A48D59-6080-4621-B36C-5B91013E5B9D}" destId="{FEBF035B-3AC8-4945-B7C3-E5FAE49D5B86}"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BF035B-3AC8-4945-B7C3-E5FAE49D5B86}">
      <dsp:nvSpPr>
        <dsp:cNvPr id="0" name=""/>
        <dsp:cNvSpPr/>
      </dsp:nvSpPr>
      <dsp:spPr>
        <a:xfrm>
          <a:off x="0" y="200"/>
          <a:ext cx="5638800" cy="707484"/>
        </a:xfrm>
        <a:prstGeom prst="roundRect">
          <a:avLst/>
        </a:prstGeom>
        <a:gradFill rotWithShape="0">
          <a:gsLst>
            <a:gs pos="0">
              <a:schemeClr val="accent2">
                <a:shade val="50000"/>
                <a:hueOff val="0"/>
                <a:satOff val="0"/>
                <a:lumOff val="0"/>
                <a:alphaOff val="0"/>
                <a:shade val="51000"/>
                <a:satMod val="130000"/>
              </a:schemeClr>
            </a:gs>
            <a:gs pos="80000">
              <a:schemeClr val="accent2">
                <a:shade val="50000"/>
                <a:hueOff val="0"/>
                <a:satOff val="0"/>
                <a:lumOff val="0"/>
                <a:alphaOff val="0"/>
                <a:shade val="93000"/>
                <a:satMod val="130000"/>
              </a:schemeClr>
            </a:gs>
            <a:gs pos="100000">
              <a:schemeClr val="accent2">
                <a:shade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r>
            <a:rPr lang="en-US" sz="4000" b="1" kern="1200" dirty="0" smtClean="0"/>
            <a:t>Collaborative Writing</a:t>
          </a:r>
          <a:endParaRPr lang="en-US" sz="4000" b="1" kern="1200" dirty="0"/>
        </a:p>
      </dsp:txBody>
      <dsp:txXfrm>
        <a:off x="34537" y="34737"/>
        <a:ext cx="5569726" cy="6384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3" name="Rectangle 5"/>
          <p:cNvSpPr>
            <a:spLocks noGrp="1" noChangeArrowheads="1"/>
          </p:cNvSpPr>
          <p:nvPr>
            <p:ph type="sldNum" sz="quarter" idx="3"/>
          </p:nvPr>
        </p:nvSpPr>
        <p:spPr bwMode="auto">
          <a:xfrm>
            <a:off x="4173538" y="9113838"/>
            <a:ext cx="3128962"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algn="r" defTabSz="955675">
              <a:defRPr sz="1200" smtClean="0"/>
            </a:lvl1pPr>
          </a:lstStyle>
          <a:p>
            <a:pPr>
              <a:defRPr/>
            </a:pPr>
            <a:fld id="{ED38AE78-74E1-48AE-BCEF-E3283D9598A8}" type="slidenum">
              <a:rPr lang="en-US">
                <a:latin typeface="+mn-lt"/>
              </a:rPr>
              <a:pPr>
                <a:defRPr/>
              </a:pPr>
              <a:t>‹#›</a:t>
            </a:fld>
            <a:endParaRPr lang="en-US" dirty="0">
              <a:latin typeface="+mn-lt"/>
            </a:endParaRPr>
          </a:p>
        </p:txBody>
      </p:sp>
      <p:sp>
        <p:nvSpPr>
          <p:cNvPr id="6"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Ms. Particular Presents: Principal vs. Principle</a:t>
            </a:r>
            <a:endParaRPr lang="en-US" dirty="0">
              <a:latin typeface="+mn-lt"/>
            </a:endParaRPr>
          </a:p>
        </p:txBody>
      </p:sp>
      <p:sp>
        <p:nvSpPr>
          <p:cNvPr id="7"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24-Feb-11</a:t>
            </a:r>
            <a:endParaRPr lang="en-US" dirty="0">
              <a:latin typeface="+mn-lt"/>
            </a:endParaRPr>
          </a:p>
        </p:txBody>
      </p:sp>
      <p:sp>
        <p:nvSpPr>
          <p:cNvPr id="8" name="Rectangle 4"/>
          <p:cNvSpPr>
            <a:spLocks noGrp="1" noChangeArrowheads="1"/>
          </p:cNvSpPr>
          <p:nvPr>
            <p:ph type="ftr" sz="quarter" idx="2"/>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2482162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atin typeface="+mn-lt"/>
              </a:defRPr>
            </a:lvl1pPr>
          </a:lstStyle>
          <a:p>
            <a:pPr>
              <a:defRPr/>
            </a:pPr>
            <a:r>
              <a:rPr lang="en-US" dirty="0" smtClean="0"/>
              <a:t>Languague Lessons, Celia M. Elliott</a:t>
            </a:r>
            <a:endParaRPr lang="en-US" dirty="0"/>
          </a:p>
        </p:txBody>
      </p:sp>
      <p:sp>
        <p:nvSpPr>
          <p:cNvPr id="8195" name="Rectangle 3"/>
          <p:cNvSpPr>
            <a:spLocks noGrp="1" noChangeArrowheads="1"/>
          </p:cNvSpPr>
          <p:nvPr>
            <p:ph type="dt"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t>24-Feb-11</a:t>
            </a:r>
            <a:endParaRPr lang="en-US" dirty="0"/>
          </a:p>
        </p:txBody>
      </p:sp>
      <p:sp>
        <p:nvSpPr>
          <p:cNvPr id="33796" name="Rectangle 4"/>
          <p:cNvSpPr>
            <a:spLocks noGrp="1" noRot="1" noChangeAspect="1" noChangeArrowheads="1" noTextEdit="1"/>
          </p:cNvSpPr>
          <p:nvPr>
            <p:ph type="sldImg" idx="2"/>
          </p:nvPr>
        </p:nvSpPr>
        <p:spPr bwMode="auto">
          <a:xfrm>
            <a:off x="1220788" y="714375"/>
            <a:ext cx="4859337" cy="36449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960438" y="4595813"/>
            <a:ext cx="5376862" cy="427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atin typeface="+mn-lt"/>
              </a:defRPr>
            </a:lvl1pPr>
          </a:lstStyle>
          <a:p>
            <a:pPr>
              <a:defRPr/>
            </a:pPr>
            <a:r>
              <a:rPr lang="en-US" dirty="0" smtClean="0"/>
              <a:t>Copyright © 2019 The Board of Trustees of the University of Illinois</a:t>
            </a:r>
            <a:endParaRPr lang="en-US" dirty="0"/>
          </a:p>
        </p:txBody>
      </p:sp>
      <p:sp>
        <p:nvSpPr>
          <p:cNvPr id="8199" name="Rectangle 7"/>
          <p:cNvSpPr>
            <a:spLocks noGrp="1" noChangeArrowheads="1"/>
          </p:cNvSpPr>
          <p:nvPr>
            <p:ph type="sldNum" sz="quarter" idx="5"/>
          </p:nvPr>
        </p:nvSpPr>
        <p:spPr bwMode="auto">
          <a:xfrm>
            <a:off x="4173538" y="9113838"/>
            <a:ext cx="3128962"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algn="r" defTabSz="955675">
              <a:defRPr sz="1200" smtClean="0">
                <a:latin typeface="+mn-lt"/>
              </a:defRPr>
            </a:lvl1pPr>
          </a:lstStyle>
          <a:p>
            <a:pPr>
              <a:defRPr/>
            </a:pPr>
            <a:fld id="{30757EAD-E3A2-4358-9ECE-08CA7E330550}" type="slidenum">
              <a:rPr lang="en-US" smtClean="0"/>
              <a:pPr>
                <a:defRPr/>
              </a:pPr>
              <a:t>‹#›</a:t>
            </a:fld>
            <a:endParaRPr lang="en-US" dirty="0"/>
          </a:p>
        </p:txBody>
      </p:sp>
    </p:spTree>
    <p:extLst>
      <p:ext uri="{BB962C8B-B14F-4D97-AF65-F5344CB8AC3E}">
        <p14:creationId xmlns:p14="http://schemas.microsoft.com/office/powerpoint/2010/main" val="2341156741"/>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7"/>
          <p:cNvSpPr>
            <a:spLocks noGrp="1" noChangeArrowheads="1"/>
          </p:cNvSpPr>
          <p:nvPr>
            <p:ph type="sldNum" sz="quarter" idx="5"/>
          </p:nvPr>
        </p:nvSpPr>
        <p:spPr>
          <a:noFill/>
        </p:spPr>
        <p:txBody>
          <a:bodyPr/>
          <a:lstStyle>
            <a:lvl1pPr defTabSz="955675">
              <a:defRPr sz="2400">
                <a:solidFill>
                  <a:schemeClr val="tx1"/>
                </a:solidFill>
                <a:latin typeface="Times New Roman" pitchFamily="18" charset="0"/>
              </a:defRPr>
            </a:lvl1pPr>
            <a:lvl2pPr marL="742950" indent="-285750" defTabSz="955675">
              <a:defRPr sz="2400">
                <a:solidFill>
                  <a:schemeClr val="tx1"/>
                </a:solidFill>
                <a:latin typeface="Times New Roman" pitchFamily="18" charset="0"/>
              </a:defRPr>
            </a:lvl2pPr>
            <a:lvl3pPr marL="1143000" indent="-228600" defTabSz="955675">
              <a:defRPr sz="2400">
                <a:solidFill>
                  <a:schemeClr val="tx1"/>
                </a:solidFill>
                <a:latin typeface="Times New Roman" pitchFamily="18" charset="0"/>
              </a:defRPr>
            </a:lvl3pPr>
            <a:lvl4pPr marL="1600200" indent="-228600" defTabSz="955675">
              <a:defRPr sz="2400">
                <a:solidFill>
                  <a:schemeClr val="tx1"/>
                </a:solidFill>
                <a:latin typeface="Times New Roman" pitchFamily="18" charset="0"/>
              </a:defRPr>
            </a:lvl4pPr>
            <a:lvl5pPr marL="2057400" indent="-228600" defTabSz="955675">
              <a:defRPr sz="2400">
                <a:solidFill>
                  <a:schemeClr val="tx1"/>
                </a:solidFill>
                <a:latin typeface="Times New Roman" pitchFamily="18" charset="0"/>
              </a:defRPr>
            </a:lvl5pPr>
            <a:lvl6pPr marL="2514600" indent="-228600" defTabSz="955675" eaLnBrk="0" fontAlgn="base" hangingPunct="0">
              <a:spcBef>
                <a:spcPct val="0"/>
              </a:spcBef>
              <a:spcAft>
                <a:spcPct val="0"/>
              </a:spcAft>
              <a:defRPr sz="2400">
                <a:solidFill>
                  <a:schemeClr val="tx1"/>
                </a:solidFill>
                <a:latin typeface="Times New Roman" pitchFamily="18" charset="0"/>
              </a:defRPr>
            </a:lvl6pPr>
            <a:lvl7pPr marL="2971800" indent="-228600" defTabSz="955675" eaLnBrk="0" fontAlgn="base" hangingPunct="0">
              <a:spcBef>
                <a:spcPct val="0"/>
              </a:spcBef>
              <a:spcAft>
                <a:spcPct val="0"/>
              </a:spcAft>
              <a:defRPr sz="2400">
                <a:solidFill>
                  <a:schemeClr val="tx1"/>
                </a:solidFill>
                <a:latin typeface="Times New Roman" pitchFamily="18" charset="0"/>
              </a:defRPr>
            </a:lvl7pPr>
            <a:lvl8pPr marL="3429000" indent="-228600" defTabSz="955675" eaLnBrk="0" fontAlgn="base" hangingPunct="0">
              <a:spcBef>
                <a:spcPct val="0"/>
              </a:spcBef>
              <a:spcAft>
                <a:spcPct val="0"/>
              </a:spcAft>
              <a:defRPr sz="2400">
                <a:solidFill>
                  <a:schemeClr val="tx1"/>
                </a:solidFill>
                <a:latin typeface="Times New Roman" pitchFamily="18" charset="0"/>
              </a:defRPr>
            </a:lvl8pPr>
            <a:lvl9pPr marL="3886200" indent="-228600" defTabSz="955675" eaLnBrk="0" fontAlgn="base" hangingPunct="0">
              <a:spcBef>
                <a:spcPct val="0"/>
              </a:spcBef>
              <a:spcAft>
                <a:spcPct val="0"/>
              </a:spcAft>
              <a:defRPr sz="2400">
                <a:solidFill>
                  <a:schemeClr val="tx1"/>
                </a:solidFill>
                <a:latin typeface="Times New Roman" pitchFamily="18" charset="0"/>
              </a:defRPr>
            </a:lvl9pPr>
          </a:lstStyle>
          <a:p>
            <a:fld id="{2BF37F75-A25D-4820-9114-36DBAE33FCB8}" type="slidenum">
              <a:rPr lang="en-US" sz="1200">
                <a:latin typeface="+mn-lt"/>
              </a:rPr>
              <a:pPr/>
              <a:t>1</a:t>
            </a:fld>
            <a:endParaRPr lang="en-US" sz="1200" dirty="0">
              <a:latin typeface="+mn-lt"/>
            </a:endParaRPr>
          </a:p>
        </p:txBody>
      </p:sp>
      <p:sp>
        <p:nvSpPr>
          <p:cNvPr id="34822" name="Rectangle 2"/>
          <p:cNvSpPr>
            <a:spLocks noGrp="1" noRot="1" noChangeAspect="1" noChangeArrowheads="1" noTextEdit="1"/>
          </p:cNvSpPr>
          <p:nvPr>
            <p:ph type="sldImg"/>
          </p:nvPr>
        </p:nvSpPr>
        <p:spPr>
          <a:xfrm>
            <a:off x="1219200" y="685800"/>
            <a:ext cx="4859338" cy="3644900"/>
          </a:xfrm>
          <a:ln/>
        </p:spPr>
      </p:sp>
      <p:sp>
        <p:nvSpPr>
          <p:cNvPr id="34823" name="Rectangle 3"/>
          <p:cNvSpPr>
            <a:spLocks noGrp="1" noChangeArrowheads="1"/>
          </p:cNvSpPr>
          <p:nvPr>
            <p:ph type="body" idx="1"/>
          </p:nvPr>
        </p:nvSpPr>
        <p:spPr>
          <a:xfrm>
            <a:off x="914400" y="4595813"/>
            <a:ext cx="5638800" cy="4395787"/>
          </a:xfrm>
          <a:noFill/>
        </p:spPr>
        <p:txBody>
          <a:bodyPr/>
          <a:lstStyle/>
          <a:p>
            <a:endParaRPr lang="en-US" dirty="0">
              <a:latin typeface="+mn-lt"/>
            </a:endParaRPr>
          </a:p>
          <a:p>
            <a:endParaRPr lang="en-US" dirty="0" smtClean="0">
              <a:latin typeface="+mn-lt"/>
            </a:endParaRPr>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1241954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9F79C5-AB70-4435-9F0C-8F3987DF5349}" type="slidenum">
              <a:rPr lang="en-US"/>
              <a:pPr/>
              <a:t>10</a:t>
            </a:fld>
            <a:endParaRPr lang="en-US"/>
          </a:p>
        </p:txBody>
      </p:sp>
      <p:sp>
        <p:nvSpPr>
          <p:cNvPr id="541698" name="Rectangle 2"/>
          <p:cNvSpPr>
            <a:spLocks noGrp="1" noRot="1" noChangeAspect="1" noChangeArrowheads="1" noTextEdit="1"/>
          </p:cNvSpPr>
          <p:nvPr>
            <p:ph type="sldImg"/>
          </p:nvPr>
        </p:nvSpPr>
        <p:spPr>
          <a:ln/>
        </p:spPr>
      </p:sp>
      <p:sp>
        <p:nvSpPr>
          <p:cNvPr id="541699" name="Rectangle 3"/>
          <p:cNvSpPr>
            <a:spLocks noGrp="1" noChangeArrowheads="1"/>
          </p:cNvSpPr>
          <p:nvPr>
            <p:ph type="body" idx="1"/>
          </p:nvPr>
        </p:nvSpPr>
        <p:spPr/>
        <p:txBody>
          <a:bodyPr/>
          <a:lstStyle/>
          <a:p>
            <a:r>
              <a:rPr lang="en-US" dirty="0">
                <a:latin typeface="+mn-lt"/>
              </a:rPr>
              <a:t>Some operating systems (Windows 3.x) will open files with long file names but then will truncate them to the first six characters, followed by a tilde and a number.  If you’ve devised a file naming strategy that includes important information in longer file names, that information </a:t>
            </a:r>
            <a:r>
              <a:rPr lang="en-US" dirty="0" smtClean="0">
                <a:latin typeface="+mn-lt"/>
              </a:rPr>
              <a:t>may </a:t>
            </a:r>
            <a:r>
              <a:rPr lang="en-US" dirty="0">
                <a:latin typeface="+mn-lt"/>
              </a:rPr>
              <a:t>be lost if someone with a incompatible  system opens the file.</a:t>
            </a:r>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18157393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6AED53-7E57-43AD-8995-25F8F655EA01}" type="slidenum">
              <a:rPr lang="en-US"/>
              <a:pPr/>
              <a:t>11</a:t>
            </a:fld>
            <a:endParaRPr lang="en-US"/>
          </a:p>
        </p:txBody>
      </p:sp>
      <p:sp>
        <p:nvSpPr>
          <p:cNvPr id="543746" name="Rectangle 2"/>
          <p:cNvSpPr>
            <a:spLocks noGrp="1" noRot="1" noChangeAspect="1" noChangeArrowheads="1" noTextEdit="1"/>
          </p:cNvSpPr>
          <p:nvPr>
            <p:ph type="sldImg"/>
          </p:nvPr>
        </p:nvSpPr>
        <p:spPr>
          <a:ln/>
        </p:spPr>
      </p:sp>
      <p:sp>
        <p:nvSpPr>
          <p:cNvPr id="543747" name="Rectangle 3"/>
          <p:cNvSpPr>
            <a:spLocks noGrp="1" noChangeArrowheads="1"/>
          </p:cNvSpPr>
          <p:nvPr>
            <p:ph type="body" idx="1"/>
          </p:nvPr>
        </p:nvSpPr>
        <p:spPr/>
        <p:txBody>
          <a:bodyPr/>
          <a:lstStyle/>
          <a:p>
            <a:r>
              <a:rPr lang="en-US" dirty="0">
                <a:latin typeface="Calibri" pitchFamily="34" charset="0"/>
                <a:cs typeface="Calibri" pitchFamily="34" charset="0"/>
              </a:rPr>
              <a:t>“Spoke” routing</a:t>
            </a:r>
          </a:p>
          <a:p>
            <a:pPr lvl="1">
              <a:spcBef>
                <a:spcPct val="0"/>
              </a:spcBef>
            </a:pPr>
            <a:r>
              <a:rPr lang="en-US" dirty="0">
                <a:latin typeface="Calibri" pitchFamily="34" charset="0"/>
                <a:cs typeface="Calibri" pitchFamily="34" charset="0"/>
              </a:rPr>
              <a:t>Document goes to all members of the group at the same time.</a:t>
            </a:r>
          </a:p>
          <a:p>
            <a:pPr lvl="1">
              <a:spcBef>
                <a:spcPct val="0"/>
              </a:spcBef>
            </a:pPr>
            <a:r>
              <a:rPr lang="en-US" dirty="0">
                <a:latin typeface="Calibri" pitchFamily="34" charset="0"/>
                <a:cs typeface="Calibri" pitchFamily="34" charset="0"/>
              </a:rPr>
              <a:t>Members make their comments and return the document to the originator. </a:t>
            </a:r>
          </a:p>
          <a:p>
            <a:pPr lvl="1">
              <a:spcBef>
                <a:spcPct val="0"/>
              </a:spcBef>
            </a:pPr>
            <a:r>
              <a:rPr lang="en-US" dirty="0">
                <a:latin typeface="Calibri" pitchFamily="34" charset="0"/>
                <a:cs typeface="Calibri" pitchFamily="34" charset="0"/>
              </a:rPr>
              <a:t>Faster turnaround.</a:t>
            </a:r>
          </a:p>
          <a:p>
            <a:pPr lvl="1">
              <a:spcBef>
                <a:spcPct val="0"/>
              </a:spcBef>
            </a:pPr>
            <a:r>
              <a:rPr lang="en-US" dirty="0">
                <a:latin typeface="Calibri" pitchFamily="34" charset="0"/>
                <a:cs typeface="Calibri" pitchFamily="34" charset="0"/>
              </a:rPr>
              <a:t>Somenone will have to incorporate all the comments into a single document for the next </a:t>
            </a:r>
            <a:r>
              <a:rPr lang="en-US" dirty="0" smtClean="0">
                <a:latin typeface="Calibri" pitchFamily="34" charset="0"/>
                <a:cs typeface="Calibri" pitchFamily="34" charset="0"/>
              </a:rPr>
              <a:t>round.</a:t>
            </a:r>
          </a:p>
          <a:p>
            <a:pPr lvl="1">
              <a:spcBef>
                <a:spcPct val="0"/>
              </a:spcBef>
            </a:pPr>
            <a:endParaRPr lang="en-US" dirty="0">
              <a:latin typeface="Calibri" pitchFamily="34" charset="0"/>
              <a:cs typeface="Calibri" pitchFamily="34" charset="0"/>
            </a:endParaRPr>
          </a:p>
          <a:p>
            <a:pPr>
              <a:spcBef>
                <a:spcPct val="0"/>
              </a:spcBef>
            </a:pPr>
            <a:r>
              <a:rPr lang="en-US" dirty="0">
                <a:latin typeface="Calibri" pitchFamily="34" charset="0"/>
                <a:cs typeface="Calibri" pitchFamily="34" charset="0"/>
              </a:rPr>
              <a:t>“Ring” routing</a:t>
            </a:r>
          </a:p>
          <a:p>
            <a:pPr lvl="1">
              <a:spcBef>
                <a:spcPct val="0"/>
              </a:spcBef>
              <a:buFontTx/>
              <a:buChar char="•"/>
            </a:pPr>
            <a:r>
              <a:rPr lang="en-US" dirty="0">
                <a:latin typeface="Calibri" pitchFamily="34" charset="0"/>
                <a:cs typeface="Calibri" pitchFamily="34" charset="0"/>
              </a:rPr>
              <a:t>Document circulates to each member of the group </a:t>
            </a:r>
            <a:r>
              <a:rPr lang="en-US" dirty="0" smtClean="0">
                <a:latin typeface="Calibri" pitchFamily="34" charset="0"/>
                <a:cs typeface="Calibri" pitchFamily="34" charset="0"/>
              </a:rPr>
              <a:t>successively.</a:t>
            </a:r>
            <a:endParaRPr lang="en-US" dirty="0">
              <a:latin typeface="Calibri" pitchFamily="34" charset="0"/>
              <a:cs typeface="Calibri" pitchFamily="34" charset="0"/>
            </a:endParaRPr>
          </a:p>
          <a:p>
            <a:pPr lvl="1">
              <a:spcBef>
                <a:spcPct val="0"/>
              </a:spcBef>
              <a:buFontTx/>
              <a:buChar char="•"/>
            </a:pPr>
            <a:r>
              <a:rPr lang="en-US" dirty="0">
                <a:latin typeface="Calibri" pitchFamily="34" charset="0"/>
                <a:cs typeface="Calibri" pitchFamily="34" charset="0"/>
              </a:rPr>
              <a:t>Each member revises the file, saves it under a new name, and passes it on to the next person in the group.</a:t>
            </a:r>
          </a:p>
          <a:p>
            <a:pPr lvl="1">
              <a:spcBef>
                <a:spcPct val="0"/>
              </a:spcBef>
              <a:buFontTx/>
              <a:buChar char="•"/>
            </a:pPr>
            <a:r>
              <a:rPr lang="en-US" dirty="0">
                <a:latin typeface="Calibri" pitchFamily="34" charset="0"/>
                <a:cs typeface="Calibri" pitchFamily="34" charset="0"/>
              </a:rPr>
              <a:t>File naming protocol very important.</a:t>
            </a:r>
          </a:p>
          <a:p>
            <a:pPr lvl="1">
              <a:spcBef>
                <a:spcPct val="0"/>
              </a:spcBef>
              <a:buFontTx/>
              <a:buChar char="•"/>
            </a:pPr>
            <a:r>
              <a:rPr lang="en-US" dirty="0">
                <a:latin typeface="Calibri" pitchFamily="34" charset="0"/>
                <a:cs typeface="Calibri" pitchFamily="34" charset="0"/>
              </a:rPr>
              <a:t>Considerably slower, as each person must wait for the ones </a:t>
            </a:r>
            <a:r>
              <a:rPr lang="en-US" dirty="0" smtClean="0">
                <a:latin typeface="Calibri" pitchFamily="34" charset="0"/>
                <a:cs typeface="Calibri" pitchFamily="34" charset="0"/>
              </a:rPr>
              <a:t>earlier in </a:t>
            </a:r>
            <a:r>
              <a:rPr lang="en-US" dirty="0">
                <a:latin typeface="Calibri" pitchFamily="34" charset="0"/>
                <a:cs typeface="Calibri" pitchFamily="34" charset="0"/>
              </a:rPr>
              <a:t>the chain to complete their work.</a:t>
            </a:r>
          </a:p>
          <a:p>
            <a:pPr lvl="1">
              <a:spcBef>
                <a:spcPct val="0"/>
              </a:spcBef>
              <a:buFontTx/>
              <a:buChar char="•"/>
            </a:pPr>
            <a:r>
              <a:rPr lang="en-US" dirty="0">
                <a:latin typeface="Calibri" pitchFamily="34" charset="0"/>
                <a:cs typeface="Calibri" pitchFamily="34" charset="0"/>
              </a:rPr>
              <a:t>As the document moves, authors at the end of the chain may not have anything left to add to the document and will start commenting on the comments.</a:t>
            </a:r>
          </a:p>
          <a:p>
            <a:pPr>
              <a:spcBef>
                <a:spcPct val="0"/>
              </a:spcBef>
            </a:pPr>
            <a:r>
              <a:rPr lang="en-US" dirty="0"/>
              <a:t>	</a:t>
            </a:r>
          </a:p>
          <a:p>
            <a:pPr>
              <a:spcBef>
                <a:spcPct val="0"/>
              </a:spcBef>
            </a:pPr>
            <a:endParaRPr lang="en-US" dirty="0"/>
          </a:p>
          <a:p>
            <a:pPr>
              <a:spcBef>
                <a:spcPct val="0"/>
              </a:spcBef>
            </a:pPr>
            <a:r>
              <a:rPr lang="en-US" dirty="0"/>
              <a:t>	</a:t>
            </a:r>
          </a:p>
          <a:p>
            <a:pPr>
              <a:spcBef>
                <a:spcPct val="0"/>
              </a:spcBef>
            </a:pPr>
            <a:endParaRPr lang="en-US" dirty="0"/>
          </a:p>
          <a:p>
            <a:endParaRPr lang="en-US" dirty="0"/>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3573372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Slide Number Placeholder 6"/>
          <p:cNvSpPr>
            <a:spLocks noGrp="1"/>
          </p:cNvSpPr>
          <p:nvPr>
            <p:ph type="sldNum" sz="quarter" idx="13"/>
          </p:nvPr>
        </p:nvSpPr>
        <p:spPr/>
        <p:txBody>
          <a:bodyPr/>
          <a:lstStyle/>
          <a:p>
            <a:pPr>
              <a:defRPr/>
            </a:pPr>
            <a:fld id="{30757EAD-E3A2-4358-9ECE-08CA7E330550}" type="slidenum">
              <a:rPr lang="en-US" smtClean="0"/>
              <a:pPr>
                <a:defRPr/>
              </a:pPr>
              <a:t>12</a:t>
            </a:fld>
            <a:endParaRPr lang="en-US" dirty="0"/>
          </a:p>
        </p:txBody>
      </p:sp>
      <p:sp>
        <p:nvSpPr>
          <p:cNvPr id="11"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12"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3"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17143003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9F79C5-AB70-4435-9F0C-8F3987DF5349}" type="slidenum">
              <a:rPr lang="en-US"/>
              <a:pPr/>
              <a:t>13</a:t>
            </a:fld>
            <a:endParaRPr lang="en-US"/>
          </a:p>
        </p:txBody>
      </p:sp>
      <p:sp>
        <p:nvSpPr>
          <p:cNvPr id="541698" name="Rectangle 2"/>
          <p:cNvSpPr>
            <a:spLocks noGrp="1" noRot="1" noChangeAspect="1" noChangeArrowheads="1" noTextEdit="1"/>
          </p:cNvSpPr>
          <p:nvPr>
            <p:ph type="sldImg"/>
          </p:nvPr>
        </p:nvSpPr>
        <p:spPr>
          <a:ln/>
        </p:spPr>
      </p:sp>
      <p:sp>
        <p:nvSpPr>
          <p:cNvPr id="541699" name="Rectangle 3"/>
          <p:cNvSpPr>
            <a:spLocks noGrp="1" noChangeArrowheads="1"/>
          </p:cNvSpPr>
          <p:nvPr>
            <p:ph type="body" idx="1"/>
          </p:nvPr>
        </p:nvSpPr>
        <p:spPr/>
        <p:txBody>
          <a:bodyPr/>
          <a:lstStyle/>
          <a:p>
            <a:r>
              <a:rPr lang="en-US" dirty="0">
                <a:latin typeface="+mn-lt"/>
              </a:rPr>
              <a:t>Some operating systems (Windows 3.x) will open files with long file names but then will truncate them to the first six characters, followed by a tilde and a number.  If you’ve devised a file naming strategy that includes important information in longer file names, that information </a:t>
            </a:r>
            <a:r>
              <a:rPr lang="en-US" dirty="0" smtClean="0">
                <a:latin typeface="+mn-lt"/>
              </a:rPr>
              <a:t>may </a:t>
            </a:r>
            <a:r>
              <a:rPr lang="en-US" dirty="0">
                <a:latin typeface="+mn-lt"/>
              </a:rPr>
              <a:t>be lost if someone with a incompatible  system opens the file.</a:t>
            </a:r>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3782327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6F8DE8-804C-49DB-BFD5-7C6DE48EDDE5}" type="slidenum">
              <a:rPr lang="en-US"/>
              <a:pPr/>
              <a:t>2</a:t>
            </a:fld>
            <a:endParaRPr lang="en-US"/>
          </a:p>
        </p:txBody>
      </p:sp>
      <p:sp>
        <p:nvSpPr>
          <p:cNvPr id="526338" name="Rectangle 2"/>
          <p:cNvSpPr>
            <a:spLocks noGrp="1" noRot="1" noChangeAspect="1" noChangeArrowheads="1" noTextEdit="1"/>
          </p:cNvSpPr>
          <p:nvPr>
            <p:ph type="sldImg"/>
          </p:nvPr>
        </p:nvSpPr>
        <p:spPr>
          <a:xfrm>
            <a:off x="1220788" y="712788"/>
            <a:ext cx="4859337" cy="3644900"/>
          </a:xfrm>
          <a:ln/>
        </p:spPr>
      </p:sp>
      <p:sp>
        <p:nvSpPr>
          <p:cNvPr id="526339" name="Rectangle 3"/>
          <p:cNvSpPr>
            <a:spLocks noGrp="1" noChangeArrowheads="1"/>
          </p:cNvSpPr>
          <p:nvPr>
            <p:ph type="body" idx="1"/>
          </p:nvPr>
        </p:nvSpPr>
        <p:spPr>
          <a:xfrm>
            <a:off x="962876" y="4595586"/>
            <a:ext cx="5376191" cy="4279046"/>
          </a:xfrm>
        </p:spPr>
        <p:txBody>
          <a:bodyPr lIns="95584" tIns="47791" rIns="95584" bIns="47791"/>
          <a:lstStyle/>
          <a:p>
            <a:pPr>
              <a:spcBef>
                <a:spcPts val="519"/>
              </a:spcBef>
              <a:spcAft>
                <a:spcPts val="519"/>
              </a:spcAft>
            </a:pPr>
            <a:r>
              <a:rPr lang="en-US" dirty="0">
                <a:latin typeface="+mn-lt"/>
              </a:rPr>
              <a:t>Generally, have those who contributed most to the success of the project, especially those who have solved major technical problems should be co-authors; lesser contributors are mentioned in the acknowledgments section.</a:t>
            </a:r>
          </a:p>
          <a:p>
            <a:pPr>
              <a:spcBef>
                <a:spcPts val="519"/>
              </a:spcBef>
              <a:spcAft>
                <a:spcPts val="519"/>
              </a:spcAft>
            </a:pPr>
            <a:r>
              <a:rPr lang="en-US" dirty="0" smtClean="0">
                <a:latin typeface="+mn-lt"/>
              </a:rPr>
              <a:t>Ideally, authors are named </a:t>
            </a:r>
            <a:r>
              <a:rPr lang="en-US" dirty="0">
                <a:latin typeface="+mn-lt"/>
              </a:rPr>
              <a:t>in descending order of their relative </a:t>
            </a:r>
            <a:r>
              <a:rPr lang="en-US" dirty="0" smtClean="0">
                <a:latin typeface="+mn-lt"/>
              </a:rPr>
              <a:t>contributions, but practices vary widely among research disciplines and groups.  </a:t>
            </a:r>
            <a:r>
              <a:rPr lang="en-US" dirty="0">
                <a:latin typeface="+mn-lt"/>
              </a:rPr>
              <a:t>Unless the list is obviously alphabetical, most readers will assume that the first author made the major contributions to the work</a:t>
            </a:r>
            <a:r>
              <a:rPr lang="en-US" dirty="0" smtClean="0">
                <a:latin typeface="+mn-lt"/>
              </a:rPr>
              <a:t>.</a:t>
            </a:r>
          </a:p>
          <a:p>
            <a:pPr>
              <a:spcBef>
                <a:spcPts val="519"/>
              </a:spcBef>
              <a:spcAft>
                <a:spcPts val="519"/>
              </a:spcAft>
            </a:pPr>
            <a:r>
              <a:rPr lang="en-US" dirty="0" smtClean="0">
                <a:latin typeface="+mn-lt"/>
              </a:rPr>
              <a:t>Some journals are now requiring a detailed statement of the contributions that each author made to the work being reported.  </a:t>
            </a:r>
            <a:r>
              <a:rPr lang="en-US" dirty="0">
                <a:latin typeface="+mn-lt"/>
              </a:rPr>
              <a:t>See, for example, the “Contributions” section of “Ultrahigh-resolution optical trap with single-fluorophore sensitivity” (http://</a:t>
            </a:r>
            <a:r>
              <a:rPr lang="en-US" dirty="0" smtClean="0">
                <a:latin typeface="+mn-lt"/>
              </a:rPr>
              <a:t>www.nature.com/nmeth/journal/vaop/ncurrent/full/nmeth.1574.html).</a:t>
            </a:r>
            <a:endParaRPr lang="en-US" dirty="0">
              <a:latin typeface="+mn-lt"/>
            </a:endParaRPr>
          </a:p>
          <a:p>
            <a:endParaRPr lang="en-US" dirty="0"/>
          </a:p>
        </p:txBody>
      </p:sp>
      <p:sp>
        <p:nvSpPr>
          <p:cNvPr id="11"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12"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3"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1595117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DC7690-E125-4FA7-98E5-CE03E2972211}" type="slidenum">
              <a:rPr lang="en-US"/>
              <a:pPr/>
              <a:t>3</a:t>
            </a:fld>
            <a:endParaRPr lang="en-US"/>
          </a:p>
        </p:txBody>
      </p:sp>
      <p:sp>
        <p:nvSpPr>
          <p:cNvPr id="528386" name="Rectangle 2"/>
          <p:cNvSpPr>
            <a:spLocks noGrp="1" noRot="1" noChangeAspect="1" noChangeArrowheads="1" noTextEdit="1"/>
          </p:cNvSpPr>
          <p:nvPr>
            <p:ph type="sldImg"/>
          </p:nvPr>
        </p:nvSpPr>
        <p:spPr>
          <a:xfrm>
            <a:off x="1220788" y="712788"/>
            <a:ext cx="4859337" cy="3644900"/>
          </a:xfrm>
          <a:ln/>
        </p:spPr>
      </p:sp>
      <p:sp>
        <p:nvSpPr>
          <p:cNvPr id="528387" name="Text Box 3"/>
          <p:cNvSpPr txBox="1">
            <a:spLocks noGrp="1" noChangeArrowheads="1"/>
          </p:cNvSpPr>
          <p:nvPr>
            <p:ph type="body" idx="1"/>
          </p:nvPr>
        </p:nvSpPr>
        <p:spPr>
          <a:xfrm>
            <a:off x="482267" y="4595586"/>
            <a:ext cx="6740126" cy="4279046"/>
          </a:xfrm>
          <a:noFill/>
          <a:ln/>
        </p:spPr>
        <p:txBody>
          <a:bodyPr lIns="95543" tIns="47773" rIns="95543" bIns="47773"/>
          <a:lstStyle/>
          <a:p>
            <a:pPr>
              <a:spcBef>
                <a:spcPts val="519"/>
              </a:spcBef>
              <a:spcAft>
                <a:spcPts val="519"/>
              </a:spcAft>
            </a:pPr>
            <a:r>
              <a:rPr lang="en-US" b="1" dirty="0" smtClean="0">
                <a:latin typeface="Calibri" pitchFamily="34" charset="0"/>
                <a:cs typeface="Calibri" pitchFamily="34" charset="0"/>
              </a:rPr>
              <a:t>This example is entirely fictitious.</a:t>
            </a:r>
          </a:p>
          <a:p>
            <a:pPr>
              <a:spcBef>
                <a:spcPts val="519"/>
              </a:spcBef>
              <a:spcAft>
                <a:spcPts val="519"/>
              </a:spcAft>
            </a:pPr>
            <a:r>
              <a:rPr lang="en-US" dirty="0">
                <a:latin typeface="Calibri" pitchFamily="34" charset="0"/>
                <a:cs typeface="Calibri" pitchFamily="34" charset="0"/>
              </a:rPr>
              <a:t>Deciding the lead author is nontrivial; do you make it the most senior person, or the person who contributed the most important idea, or the person who did most of the work?  Think about how future authors will cite it.  “The fabrication method pioneered by </a:t>
            </a:r>
            <a:r>
              <a:rPr lang="en-US" i="1" dirty="0">
                <a:latin typeface="Calibri" pitchFamily="34" charset="0"/>
                <a:cs typeface="Calibri" pitchFamily="34" charset="0"/>
              </a:rPr>
              <a:t>xxxx</a:t>
            </a:r>
            <a:r>
              <a:rPr lang="en-US" dirty="0">
                <a:latin typeface="Calibri" pitchFamily="34" charset="0"/>
                <a:cs typeface="Calibri" pitchFamily="34" charset="0"/>
              </a:rPr>
              <a:t> et al.” will sound ridiculous if you make one of the theorists (Bartholomew or Chambers) the lead author.</a:t>
            </a:r>
          </a:p>
          <a:p>
            <a:pPr>
              <a:spcBef>
                <a:spcPts val="519"/>
              </a:spcBef>
              <a:spcAft>
                <a:spcPts val="519"/>
              </a:spcAft>
            </a:pPr>
            <a:r>
              <a:rPr lang="en-US" dirty="0" smtClean="0">
                <a:latin typeface="Calibri" pitchFamily="34" charset="0"/>
                <a:cs typeface="Calibri" pitchFamily="34" charset="0"/>
              </a:rPr>
              <a:t>This paper reports on the fabrication of semiconducting thin films of CdSe </a:t>
            </a:r>
            <a:r>
              <a:rPr lang="en-US" dirty="0">
                <a:latin typeface="Calibri" pitchFamily="34" charset="0"/>
                <a:cs typeface="Calibri" pitchFamily="34" charset="0"/>
              </a:rPr>
              <a:t>to take </a:t>
            </a:r>
            <a:r>
              <a:rPr lang="en-US" dirty="0" smtClean="0">
                <a:latin typeface="Calibri" pitchFamily="34" charset="0"/>
                <a:cs typeface="Calibri" pitchFamily="34" charset="0"/>
              </a:rPr>
              <a:t>exploit </a:t>
            </a:r>
            <a:r>
              <a:rPr lang="en-US" dirty="0">
                <a:latin typeface="Calibri" pitchFamily="34" charset="0"/>
                <a:cs typeface="Calibri" pitchFamily="34" charset="0"/>
              </a:rPr>
              <a:t>their tunable opto-electronic </a:t>
            </a:r>
            <a:r>
              <a:rPr lang="en-US" dirty="0" smtClean="0">
                <a:latin typeface="Calibri" pitchFamily="34" charset="0"/>
                <a:cs typeface="Calibri" pitchFamily="34" charset="0"/>
              </a:rPr>
              <a:t>properties. </a:t>
            </a:r>
            <a:endParaRPr lang="en-US" dirty="0">
              <a:latin typeface="Calibri" pitchFamily="34" charset="0"/>
              <a:cs typeface="Calibri" pitchFamily="34" charset="0"/>
            </a:endParaRPr>
          </a:p>
          <a:p>
            <a:pPr>
              <a:spcBef>
                <a:spcPts val="519"/>
              </a:spcBef>
              <a:spcAft>
                <a:spcPts val="519"/>
              </a:spcAft>
            </a:pPr>
            <a:r>
              <a:rPr lang="en-US" dirty="0">
                <a:latin typeface="Calibri" pitchFamily="34" charset="0"/>
                <a:cs typeface="Calibri" pitchFamily="34" charset="0"/>
              </a:rPr>
              <a:t>Chambers contributed several possible theoretical explanations to account for the unexpectedly long charge carrier lifetimes that were observed experimentally.</a:t>
            </a:r>
          </a:p>
          <a:p>
            <a:pPr>
              <a:spcBef>
                <a:spcPct val="40000"/>
              </a:spcBef>
            </a:pPr>
            <a:r>
              <a:rPr lang="en-US" dirty="0" smtClean="0">
                <a:latin typeface="Calibri" pitchFamily="34" charset="0"/>
                <a:cs typeface="Calibri" pitchFamily="34" charset="0"/>
              </a:rPr>
              <a:t>In </a:t>
            </a:r>
            <a:r>
              <a:rPr lang="en-US" dirty="0">
                <a:latin typeface="Calibri" pitchFamily="34" charset="0"/>
                <a:cs typeface="Calibri" pitchFamily="34" charset="0"/>
              </a:rPr>
              <a:t>addition, Ahrends </a:t>
            </a:r>
            <a:r>
              <a:rPr lang="en-US" dirty="0" smtClean="0">
                <a:latin typeface="Calibri" pitchFamily="34" charset="0"/>
                <a:cs typeface="Calibri" pitchFamily="34" charset="0"/>
              </a:rPr>
              <a:t>stuck </a:t>
            </a:r>
            <a:r>
              <a:rPr lang="en-US" dirty="0">
                <a:latin typeface="Calibri" pitchFamily="34" charset="0"/>
                <a:cs typeface="Calibri" pitchFamily="34" charset="0"/>
              </a:rPr>
              <a:t>Anderson with most of the exacting </a:t>
            </a:r>
            <a:r>
              <a:rPr lang="en-US" dirty="0" smtClean="0">
                <a:latin typeface="Calibri" pitchFamily="34" charset="0"/>
                <a:cs typeface="Calibri" pitchFamily="34" charset="0"/>
              </a:rPr>
              <a:t>work, but Ahrends needs to find a job and Anderson has several years of graduate school left. </a:t>
            </a:r>
            <a:r>
              <a:rPr lang="en-US" dirty="0">
                <a:latin typeface="Calibri" pitchFamily="34" charset="0"/>
                <a:cs typeface="Calibri" pitchFamily="34" charset="0"/>
              </a:rPr>
              <a:t>Chambers, who can be petty and vindictive, has an ego the size of an aircraft </a:t>
            </a:r>
            <a:r>
              <a:rPr lang="en-US" dirty="0" smtClean="0">
                <a:latin typeface="Calibri" pitchFamily="34" charset="0"/>
                <a:cs typeface="Calibri" pitchFamily="34" charset="0"/>
              </a:rPr>
              <a:t>carrier. And </a:t>
            </a:r>
            <a:r>
              <a:rPr lang="en-US" dirty="0">
                <a:latin typeface="Calibri" pitchFamily="34" charset="0"/>
                <a:cs typeface="Calibri" pitchFamily="34" charset="0"/>
              </a:rPr>
              <a:t>Daniels, the only one of the group who doesn’t have a Ph.D., has a permanent chip on his shoulder because he feels under-appreciated and overworked.</a:t>
            </a:r>
          </a:p>
          <a:p>
            <a:pPr>
              <a:spcBef>
                <a:spcPct val="40000"/>
              </a:spcBef>
            </a:pPr>
            <a:r>
              <a:rPr lang="en-US" dirty="0" smtClean="0">
                <a:latin typeface="Calibri" pitchFamily="34" charset="0"/>
                <a:cs typeface="Calibri" pitchFamily="34" charset="0"/>
              </a:rPr>
              <a:t>One solution to the </a:t>
            </a:r>
            <a:r>
              <a:rPr lang="en-US" dirty="0">
                <a:latin typeface="Calibri" pitchFamily="34" charset="0"/>
                <a:cs typeface="Calibri" pitchFamily="34" charset="0"/>
              </a:rPr>
              <a:t>problem </a:t>
            </a:r>
            <a:r>
              <a:rPr lang="en-US" dirty="0" smtClean="0">
                <a:latin typeface="Calibri" pitchFamily="34" charset="0"/>
                <a:cs typeface="Calibri" pitchFamily="34" charset="0"/>
              </a:rPr>
              <a:t>might be </a:t>
            </a:r>
            <a:r>
              <a:rPr lang="en-US" dirty="0">
                <a:latin typeface="Calibri" pitchFamily="34" charset="0"/>
                <a:cs typeface="Calibri" pitchFamily="34" charset="0"/>
              </a:rPr>
              <a:t>multiple publications:  Chambers can be lead author on a theoretical paper to </a:t>
            </a:r>
            <a:r>
              <a:rPr lang="en-US" i="1" dirty="0">
                <a:latin typeface="Calibri" pitchFamily="34" charset="0"/>
                <a:cs typeface="Calibri" pitchFamily="34" charset="0"/>
              </a:rPr>
              <a:t>Phys. Rev. Lett.</a:t>
            </a:r>
            <a:r>
              <a:rPr lang="en-US" dirty="0">
                <a:latin typeface="Calibri" pitchFamily="34" charset="0"/>
                <a:cs typeface="Calibri" pitchFamily="34" charset="0"/>
              </a:rPr>
              <a:t>; Anderson can be lead author on a paper to </a:t>
            </a:r>
            <a:r>
              <a:rPr lang="en-US" i="1" dirty="0">
                <a:latin typeface="Calibri" pitchFamily="34" charset="0"/>
                <a:cs typeface="Calibri" pitchFamily="34" charset="0"/>
              </a:rPr>
              <a:t>J. Appl. Phys.</a:t>
            </a:r>
            <a:r>
              <a:rPr lang="en-US" dirty="0">
                <a:latin typeface="Calibri" pitchFamily="34" charset="0"/>
                <a:cs typeface="Calibri" pitchFamily="34" charset="0"/>
              </a:rPr>
              <a:t>, Daniels can be lead author on a technical publication in </a:t>
            </a:r>
            <a:r>
              <a:rPr lang="en-US" i="1" dirty="0">
                <a:latin typeface="Calibri" pitchFamily="34" charset="0"/>
                <a:cs typeface="Calibri" pitchFamily="34" charset="0"/>
              </a:rPr>
              <a:t>Optoelectronics</a:t>
            </a:r>
            <a:r>
              <a:rPr lang="en-US" dirty="0">
                <a:latin typeface="Calibri" pitchFamily="34" charset="0"/>
                <a:cs typeface="Calibri" pitchFamily="34" charset="0"/>
              </a:rPr>
              <a:t> or a similar trade journal.</a:t>
            </a:r>
          </a:p>
          <a:p>
            <a:pPr>
              <a:spcBef>
                <a:spcPts val="519"/>
              </a:spcBef>
              <a:spcAft>
                <a:spcPts val="519"/>
              </a:spcAft>
            </a:pPr>
            <a:endParaRPr lang="en-US" dirty="0"/>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1682906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9F4F30-4E57-4ACB-8CF4-55F58AED72A0}" type="slidenum">
              <a:rPr lang="en-US"/>
              <a:pPr/>
              <a:t>4</a:t>
            </a:fld>
            <a:endParaRPr lang="en-US"/>
          </a:p>
        </p:txBody>
      </p:sp>
      <p:sp>
        <p:nvSpPr>
          <p:cNvPr id="538626" name="Rectangle 2"/>
          <p:cNvSpPr>
            <a:spLocks noGrp="1" noRot="1" noChangeAspect="1" noChangeArrowheads="1" noTextEdit="1"/>
          </p:cNvSpPr>
          <p:nvPr>
            <p:ph type="sldImg"/>
          </p:nvPr>
        </p:nvSpPr>
        <p:spPr>
          <a:ln/>
        </p:spPr>
      </p:sp>
      <p:sp>
        <p:nvSpPr>
          <p:cNvPr id="538627" name="Rectangle 3"/>
          <p:cNvSpPr>
            <a:spLocks noGrp="1" noChangeArrowheads="1"/>
          </p:cNvSpPr>
          <p:nvPr>
            <p:ph type="body" idx="1"/>
          </p:nvPr>
        </p:nvSpPr>
        <p:spPr/>
        <p:txBody>
          <a:bodyPr/>
          <a:lstStyle/>
          <a:p>
            <a:endParaRPr lang="en-US"/>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1935885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3E44A-3637-4826-ABAC-98F690D55826}" type="slidenum">
              <a:rPr lang="en-US"/>
              <a:pPr/>
              <a:t>5</a:t>
            </a:fld>
            <a:endParaRPr lang="en-US"/>
          </a:p>
        </p:txBody>
      </p:sp>
      <p:sp>
        <p:nvSpPr>
          <p:cNvPr id="531458" name="Rectangle 2"/>
          <p:cNvSpPr>
            <a:spLocks noGrp="1" noRot="1" noChangeAspect="1" noChangeArrowheads="1" noTextEdit="1"/>
          </p:cNvSpPr>
          <p:nvPr>
            <p:ph type="sldImg"/>
          </p:nvPr>
        </p:nvSpPr>
        <p:spPr>
          <a:xfrm>
            <a:off x="1220788" y="712788"/>
            <a:ext cx="4859337" cy="3644900"/>
          </a:xfrm>
          <a:ln/>
        </p:spPr>
      </p:sp>
      <p:sp>
        <p:nvSpPr>
          <p:cNvPr id="531459" name="Rectangle 3"/>
          <p:cNvSpPr>
            <a:spLocks noGrp="1" noChangeArrowheads="1"/>
          </p:cNvSpPr>
          <p:nvPr>
            <p:ph type="body" idx="1"/>
          </p:nvPr>
        </p:nvSpPr>
        <p:spPr>
          <a:xfrm>
            <a:off x="962876" y="4595586"/>
            <a:ext cx="5376191" cy="4279046"/>
          </a:xfrm>
        </p:spPr>
        <p:txBody>
          <a:bodyPr lIns="95584" tIns="47791" rIns="95584" bIns="47791"/>
          <a:lstStyle/>
          <a:p>
            <a:endParaRPr lang="en-US"/>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2086616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E70049-D642-4466-BBC3-18F52A625FD3}" type="slidenum">
              <a:rPr lang="en-US"/>
              <a:pPr/>
              <a:t>6</a:t>
            </a:fld>
            <a:endParaRPr lang="en-US"/>
          </a:p>
        </p:txBody>
      </p:sp>
      <p:sp>
        <p:nvSpPr>
          <p:cNvPr id="533506" name="Rectangle 2"/>
          <p:cNvSpPr>
            <a:spLocks noGrp="1" noRot="1" noChangeAspect="1" noChangeArrowheads="1" noTextEdit="1"/>
          </p:cNvSpPr>
          <p:nvPr>
            <p:ph type="sldImg"/>
          </p:nvPr>
        </p:nvSpPr>
        <p:spPr>
          <a:xfrm>
            <a:off x="1220788" y="712788"/>
            <a:ext cx="4859337" cy="3644900"/>
          </a:xfrm>
          <a:ln/>
        </p:spPr>
      </p:sp>
      <p:sp>
        <p:nvSpPr>
          <p:cNvPr id="533507" name="Rectangle 3"/>
          <p:cNvSpPr>
            <a:spLocks noGrp="1" noChangeArrowheads="1"/>
          </p:cNvSpPr>
          <p:nvPr>
            <p:ph type="body" idx="1"/>
          </p:nvPr>
        </p:nvSpPr>
        <p:spPr>
          <a:xfrm>
            <a:off x="962876" y="4595586"/>
            <a:ext cx="5376191" cy="4279046"/>
          </a:xfrm>
        </p:spPr>
        <p:txBody>
          <a:bodyPr lIns="95584" tIns="47791" rIns="95584" bIns="47791"/>
          <a:lstStyle/>
          <a:p>
            <a:endParaRPr lang="en-US"/>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1488887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8C9B44-71EA-4690-8A29-8B1C17C9A03A}" type="slidenum">
              <a:rPr lang="en-US"/>
              <a:pPr/>
              <a:t>7</a:t>
            </a:fld>
            <a:endParaRPr lang="en-US"/>
          </a:p>
        </p:txBody>
      </p:sp>
      <p:sp>
        <p:nvSpPr>
          <p:cNvPr id="535554" name="Rectangle 2"/>
          <p:cNvSpPr>
            <a:spLocks noGrp="1" noRot="1" noChangeAspect="1" noChangeArrowheads="1" noTextEdit="1"/>
          </p:cNvSpPr>
          <p:nvPr>
            <p:ph type="sldImg"/>
          </p:nvPr>
        </p:nvSpPr>
        <p:spPr>
          <a:xfrm>
            <a:off x="1258888" y="720725"/>
            <a:ext cx="4799012" cy="3598863"/>
          </a:xfrm>
          <a:ln/>
        </p:spPr>
      </p:sp>
      <p:sp>
        <p:nvSpPr>
          <p:cNvPr id="535555" name="Rectangle 3"/>
          <p:cNvSpPr>
            <a:spLocks noGrp="1" noChangeArrowheads="1"/>
          </p:cNvSpPr>
          <p:nvPr>
            <p:ph type="body" idx="1"/>
          </p:nvPr>
        </p:nvSpPr>
        <p:spPr>
          <a:xfrm>
            <a:off x="974477" y="4561145"/>
            <a:ext cx="5366248" cy="4320048"/>
          </a:xfrm>
        </p:spPr>
        <p:txBody>
          <a:bodyPr lIns="96644" tIns="48322" rIns="96644" bIns="48322"/>
          <a:lstStyle/>
          <a:p>
            <a:r>
              <a:rPr lang="en-US" dirty="0">
                <a:latin typeface="+mn-lt"/>
              </a:rPr>
              <a:t>Some caveats:</a:t>
            </a:r>
          </a:p>
          <a:p>
            <a:r>
              <a:rPr lang="en-US" dirty="0">
                <a:latin typeface="+mn-lt"/>
              </a:rPr>
              <a:t>The more people involved</a:t>
            </a:r>
          </a:p>
          <a:p>
            <a:r>
              <a:rPr lang="en-US" dirty="0">
                <a:latin typeface="+mn-lt"/>
              </a:rPr>
              <a:t>	The more time it </a:t>
            </a:r>
            <a:r>
              <a:rPr lang="en-US" dirty="0" smtClean="0">
                <a:latin typeface="+mn-lt"/>
              </a:rPr>
              <a:t>takes.</a:t>
            </a:r>
            <a:endParaRPr lang="en-US" dirty="0">
              <a:latin typeface="+mn-lt"/>
            </a:endParaRPr>
          </a:p>
          <a:p>
            <a:r>
              <a:rPr lang="en-US" dirty="0">
                <a:latin typeface="+mn-lt"/>
              </a:rPr>
              <a:t>	The less any one person feels responsible for </a:t>
            </a:r>
            <a:r>
              <a:rPr lang="en-US" dirty="0" smtClean="0">
                <a:latin typeface="+mn-lt"/>
              </a:rPr>
              <a:t>finishing. </a:t>
            </a:r>
            <a:endParaRPr lang="en-US" dirty="0">
              <a:latin typeface="+mn-lt"/>
            </a:endParaRPr>
          </a:p>
          <a:p>
            <a:r>
              <a:rPr lang="en-US" dirty="0">
                <a:latin typeface="+mn-lt"/>
              </a:rPr>
              <a:t>	The more coordination and integration is </a:t>
            </a:r>
            <a:r>
              <a:rPr lang="en-US" dirty="0" smtClean="0">
                <a:latin typeface="+mn-lt"/>
              </a:rPr>
              <a:t>required.</a:t>
            </a:r>
            <a:endParaRPr lang="en-US" dirty="0">
              <a:latin typeface="+mn-lt"/>
            </a:endParaRPr>
          </a:p>
          <a:p>
            <a:r>
              <a:rPr lang="en-US" dirty="0">
                <a:latin typeface="+mn-lt"/>
              </a:rPr>
              <a:t>Multiple authors </a:t>
            </a:r>
            <a:r>
              <a:rPr lang="en-US" dirty="0" smtClean="0">
                <a:latin typeface="+mn-lt"/>
              </a:rPr>
              <a:t>may make </a:t>
            </a:r>
            <a:r>
              <a:rPr lang="en-US" dirty="0">
                <a:latin typeface="+mn-lt"/>
              </a:rPr>
              <a:t>it difficult to maintain </a:t>
            </a:r>
            <a:r>
              <a:rPr lang="en-US" dirty="0" smtClean="0">
                <a:latin typeface="+mn-lt"/>
              </a:rPr>
              <a:t>consistent tone</a:t>
            </a:r>
            <a:r>
              <a:rPr lang="en-US" dirty="0">
                <a:latin typeface="+mn-lt"/>
              </a:rPr>
              <a:t>, style, word usage.</a:t>
            </a:r>
          </a:p>
          <a:p>
            <a:endParaRPr lang="en-US" dirty="0">
              <a:latin typeface="+mn-lt"/>
            </a:endParaRPr>
          </a:p>
          <a:p>
            <a:r>
              <a:rPr lang="en-US" dirty="0">
                <a:latin typeface="+mn-lt"/>
              </a:rPr>
              <a:t>Joining individually written segments in one document can result in a disorganized, poorly written </a:t>
            </a:r>
            <a:r>
              <a:rPr lang="en-US" dirty="0" smtClean="0">
                <a:latin typeface="+mn-lt"/>
              </a:rPr>
              <a:t>mess </a:t>
            </a:r>
            <a:r>
              <a:rPr lang="en-US" dirty="0">
                <a:latin typeface="+mn-lt"/>
              </a:rPr>
              <a:t>unless one person has editorial control.</a:t>
            </a:r>
          </a:p>
          <a:p>
            <a:endParaRPr lang="en-US" dirty="0">
              <a:latin typeface="+mn-lt"/>
            </a:endParaRPr>
          </a:p>
          <a:p>
            <a:r>
              <a:rPr lang="en-US" dirty="0">
                <a:latin typeface="+mn-lt"/>
              </a:rPr>
              <a:t>Many authors preparing the entire document is </a:t>
            </a:r>
            <a:r>
              <a:rPr lang="en-US" dirty="0" smtClean="0">
                <a:latin typeface="+mn-lt"/>
              </a:rPr>
              <a:t>usually least </a:t>
            </a:r>
            <a:r>
              <a:rPr lang="en-US" dirty="0">
                <a:latin typeface="+mn-lt"/>
              </a:rPr>
              <a:t>efficient and most time-consuming.</a:t>
            </a:r>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1734446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A567FE-001E-4289-B6A6-C0E392193BD7}" type="slidenum">
              <a:rPr lang="en-US"/>
              <a:pPr/>
              <a:t>8</a:t>
            </a:fld>
            <a:endParaRPr lang="en-US"/>
          </a:p>
        </p:txBody>
      </p:sp>
      <p:sp>
        <p:nvSpPr>
          <p:cNvPr id="537602" name="Rectangle 2"/>
          <p:cNvSpPr>
            <a:spLocks noGrp="1" noRot="1" noChangeAspect="1" noChangeArrowheads="1" noTextEdit="1"/>
          </p:cNvSpPr>
          <p:nvPr>
            <p:ph type="sldImg"/>
          </p:nvPr>
        </p:nvSpPr>
        <p:spPr>
          <a:xfrm>
            <a:off x="1258888" y="720725"/>
            <a:ext cx="4799012" cy="3598863"/>
          </a:xfrm>
          <a:ln/>
        </p:spPr>
      </p:sp>
      <p:sp>
        <p:nvSpPr>
          <p:cNvPr id="537603" name="Rectangle 3"/>
          <p:cNvSpPr>
            <a:spLocks noGrp="1" noChangeArrowheads="1"/>
          </p:cNvSpPr>
          <p:nvPr>
            <p:ph type="body" idx="1"/>
          </p:nvPr>
        </p:nvSpPr>
        <p:spPr>
          <a:xfrm>
            <a:off x="974477" y="4561145"/>
            <a:ext cx="5366248" cy="4320048"/>
          </a:xfrm>
        </p:spPr>
        <p:txBody>
          <a:bodyPr lIns="96644" tIns="48322" rIns="96644" bIns="48322"/>
          <a:lstStyle/>
          <a:p>
            <a:pPr>
              <a:spcBef>
                <a:spcPct val="40000"/>
              </a:spcBef>
            </a:pPr>
            <a:r>
              <a:rPr lang="en-US" dirty="0">
                <a:latin typeface="+mn-lt"/>
              </a:rPr>
              <a:t>Limit the size of the </a:t>
            </a:r>
            <a:r>
              <a:rPr lang="en-US" dirty="0" smtClean="0">
                <a:latin typeface="+mn-lt"/>
              </a:rPr>
              <a:t>team—eliminate </a:t>
            </a:r>
            <a:r>
              <a:rPr lang="en-US" dirty="0">
                <a:latin typeface="+mn-lt"/>
              </a:rPr>
              <a:t>upfront members who cannot, or will not, contribute.  </a:t>
            </a:r>
          </a:p>
          <a:p>
            <a:pPr>
              <a:spcBef>
                <a:spcPct val="40000"/>
              </a:spcBef>
            </a:pPr>
            <a:endParaRPr lang="en-US" dirty="0">
              <a:latin typeface="+mn-lt"/>
            </a:endParaRPr>
          </a:p>
          <a:p>
            <a:pPr>
              <a:spcBef>
                <a:spcPct val="40000"/>
              </a:spcBef>
            </a:pPr>
            <a:r>
              <a:rPr lang="en-US" dirty="0">
                <a:latin typeface="+mn-lt"/>
              </a:rPr>
              <a:t>Consider </a:t>
            </a:r>
            <a:r>
              <a:rPr lang="en-US" dirty="0" smtClean="0">
                <a:latin typeface="+mn-lt"/>
              </a:rPr>
              <a:t>thanking </a:t>
            </a:r>
            <a:r>
              <a:rPr lang="en-US" dirty="0">
                <a:latin typeface="+mn-lt"/>
              </a:rPr>
              <a:t>some contributors in the “acknowledgments” section instead of making them co-authors.</a:t>
            </a:r>
          </a:p>
          <a:p>
            <a:pPr>
              <a:spcBef>
                <a:spcPct val="40000"/>
              </a:spcBef>
            </a:pPr>
            <a:endParaRPr lang="en-US" dirty="0"/>
          </a:p>
          <a:p>
            <a:pPr>
              <a:spcBef>
                <a:spcPct val="40000"/>
              </a:spcBef>
            </a:pPr>
            <a:endParaRPr lang="en-US" dirty="0"/>
          </a:p>
          <a:p>
            <a:pPr>
              <a:spcBef>
                <a:spcPct val="40000"/>
              </a:spcBef>
            </a:pPr>
            <a:endParaRPr lang="en-US" dirty="0"/>
          </a:p>
          <a:p>
            <a:endParaRPr lang="en-US" dirty="0"/>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3143427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8F9E80-5E10-4C7D-8B62-47087B116DC6}" type="slidenum">
              <a:rPr lang="en-US"/>
              <a:pPr/>
              <a:t>9</a:t>
            </a:fld>
            <a:endParaRPr lang="en-US"/>
          </a:p>
        </p:txBody>
      </p:sp>
      <p:sp>
        <p:nvSpPr>
          <p:cNvPr id="547842" name="Rectangle 2"/>
          <p:cNvSpPr>
            <a:spLocks noGrp="1" noRot="1" noChangeAspect="1" noChangeArrowheads="1" noTextEdit="1"/>
          </p:cNvSpPr>
          <p:nvPr>
            <p:ph type="sldImg"/>
          </p:nvPr>
        </p:nvSpPr>
        <p:spPr>
          <a:ln/>
        </p:spPr>
      </p:sp>
      <p:sp>
        <p:nvSpPr>
          <p:cNvPr id="547843" name="Rectangle 3"/>
          <p:cNvSpPr>
            <a:spLocks noGrp="1" noChangeArrowheads="1"/>
          </p:cNvSpPr>
          <p:nvPr>
            <p:ph type="body" idx="1"/>
          </p:nvPr>
        </p:nvSpPr>
        <p:spPr/>
        <p:txBody>
          <a:bodyPr/>
          <a:lstStyle/>
          <a:p>
            <a:endParaRPr lang="en-US"/>
          </a:p>
        </p:txBody>
      </p:sp>
      <p:sp>
        <p:nvSpPr>
          <p:cNvPr id="8" name="Rectangle 2"/>
          <p:cNvSpPr>
            <a:spLocks noGrp="1" noChangeArrowheads="1"/>
          </p:cNvSpPr>
          <p:nvPr>
            <p:ph type="hdr" sz="quarter"/>
          </p:nvPr>
        </p:nvSpPr>
        <p:spPr bwMode="auto">
          <a:xfrm>
            <a:off x="0" y="0"/>
            <a:ext cx="32099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defTabSz="955675">
              <a:defRPr sz="1200" smtClean="0"/>
            </a:lvl1pPr>
          </a:lstStyle>
          <a:p>
            <a:pPr>
              <a:defRPr/>
            </a:pPr>
            <a:r>
              <a:rPr lang="en-US" dirty="0" smtClean="0">
                <a:latin typeface="+mn-lt"/>
              </a:rPr>
              <a:t>Collaborative Writing, Celia M. Elliott</a:t>
            </a:r>
            <a:endParaRPr lang="en-US" dirty="0">
              <a:latin typeface="+mn-lt"/>
            </a:endParaRPr>
          </a:p>
        </p:txBody>
      </p:sp>
      <p:sp>
        <p:nvSpPr>
          <p:cNvPr id="9" name="Rectangle 3"/>
          <p:cNvSpPr>
            <a:spLocks noGrp="1" noChangeArrowheads="1"/>
          </p:cNvSpPr>
          <p:nvPr>
            <p:ph type="dt" sz="quarter" idx="1"/>
          </p:nvPr>
        </p:nvSpPr>
        <p:spPr bwMode="auto">
          <a:xfrm>
            <a:off x="4173538" y="0"/>
            <a:ext cx="3128962"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t" anchorCtr="0" compatLnSpc="1">
            <a:prstTxWarp prst="textNoShape">
              <a:avLst/>
            </a:prstTxWarp>
          </a:bodyPr>
          <a:lstStyle>
            <a:lvl1pPr algn="r" defTabSz="955675">
              <a:defRPr sz="1200" smtClean="0"/>
            </a:lvl1pPr>
          </a:lstStyle>
          <a:p>
            <a:pPr>
              <a:defRPr/>
            </a:pPr>
            <a:r>
              <a:rPr lang="en-US" dirty="0" smtClean="0">
                <a:latin typeface="+mn-lt"/>
              </a:rPr>
              <a:t>15 March 2019</a:t>
            </a:r>
            <a:endParaRPr lang="en-US" dirty="0">
              <a:latin typeface="+mn-lt"/>
            </a:endParaRPr>
          </a:p>
        </p:txBody>
      </p:sp>
      <p:sp>
        <p:nvSpPr>
          <p:cNvPr id="10" name="Rectangle 4"/>
          <p:cNvSpPr>
            <a:spLocks noGrp="1" noChangeArrowheads="1"/>
          </p:cNvSpPr>
          <p:nvPr>
            <p:ph type="ftr" sz="quarter" idx="4"/>
          </p:nvPr>
        </p:nvSpPr>
        <p:spPr bwMode="auto">
          <a:xfrm>
            <a:off x="0" y="9113838"/>
            <a:ext cx="3209925"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4" tIns="47773" rIns="95544" bIns="47773" numCol="1" anchor="b" anchorCtr="0" compatLnSpc="1">
            <a:prstTxWarp prst="textNoShape">
              <a:avLst/>
            </a:prstTxWarp>
          </a:bodyPr>
          <a:lstStyle>
            <a:lvl1pPr defTabSz="955675">
              <a:defRPr sz="1200" smtClean="0"/>
            </a:lvl1pPr>
          </a:lstStyle>
          <a:p>
            <a:pPr>
              <a:defRPr/>
            </a:pPr>
            <a:r>
              <a:rPr lang="en-US" dirty="0">
                <a:latin typeface="+mn-lt"/>
              </a:rPr>
              <a:t>Copyright © </a:t>
            </a:r>
            <a:r>
              <a:rPr lang="en-US" dirty="0" smtClean="0">
                <a:latin typeface="+mn-lt"/>
              </a:rPr>
              <a:t>2019 </a:t>
            </a:r>
            <a:br>
              <a:rPr lang="en-US" dirty="0" smtClean="0">
                <a:latin typeface="+mn-lt"/>
              </a:rPr>
            </a:br>
            <a:r>
              <a:rPr lang="en-US" dirty="0" smtClean="0">
                <a:latin typeface="+mn-lt"/>
              </a:rPr>
              <a:t>The </a:t>
            </a:r>
            <a:r>
              <a:rPr lang="en-US" dirty="0">
                <a:latin typeface="+mn-lt"/>
              </a:rPr>
              <a:t>Board of Trustees of the University of Illinois</a:t>
            </a:r>
          </a:p>
        </p:txBody>
      </p:sp>
    </p:spTree>
    <p:extLst>
      <p:ext uri="{BB962C8B-B14F-4D97-AF65-F5344CB8AC3E}">
        <p14:creationId xmlns:p14="http://schemas.microsoft.com/office/powerpoint/2010/main" val="699679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6" name="Rectangle 6"/>
          <p:cNvSpPr>
            <a:spLocks noGrp="1" noChangeArrowheads="1"/>
          </p:cNvSpPr>
          <p:nvPr>
            <p:ph type="sldNum" sz="quarter" idx="12"/>
          </p:nvPr>
        </p:nvSpPr>
        <p:spPr>
          <a:ln/>
        </p:spPr>
        <p:txBody>
          <a:bodyPr/>
          <a:lstStyle>
            <a:lvl1pPr>
              <a:defRPr/>
            </a:lvl1pPr>
          </a:lstStyle>
          <a:p>
            <a:pPr>
              <a:defRPr/>
            </a:pPr>
            <a:fld id="{1DC9CA92-A048-4BA3-8B46-73DD3DB7DBE9}" type="slidenum">
              <a:rPr lang="en-US"/>
              <a:pPr>
                <a:defRPr/>
              </a:pPr>
              <a:t>‹#›</a:t>
            </a:fld>
            <a:endParaRPr lang="en-US" b="0">
              <a:solidFill>
                <a:schemeClr val="tx1"/>
              </a:solidFill>
            </a:endParaRPr>
          </a:p>
        </p:txBody>
      </p:sp>
    </p:spTree>
    <p:extLst>
      <p:ext uri="{BB962C8B-B14F-4D97-AF65-F5344CB8AC3E}">
        <p14:creationId xmlns:p14="http://schemas.microsoft.com/office/powerpoint/2010/main" val="334583895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6" name="Rectangle 6"/>
          <p:cNvSpPr>
            <a:spLocks noGrp="1" noChangeArrowheads="1"/>
          </p:cNvSpPr>
          <p:nvPr>
            <p:ph type="sldNum" sz="quarter" idx="12"/>
          </p:nvPr>
        </p:nvSpPr>
        <p:spPr>
          <a:ln/>
        </p:spPr>
        <p:txBody>
          <a:bodyPr/>
          <a:lstStyle>
            <a:lvl1pPr>
              <a:defRPr/>
            </a:lvl1pPr>
          </a:lstStyle>
          <a:p>
            <a:pPr>
              <a:defRPr/>
            </a:pPr>
            <a:fld id="{C5AADB32-AFED-46EF-A3C7-4F0E449977F1}" type="slidenum">
              <a:rPr lang="en-US"/>
              <a:pPr>
                <a:defRPr/>
              </a:pPr>
              <a:t>‹#›</a:t>
            </a:fld>
            <a:endParaRPr lang="en-US" b="0">
              <a:solidFill>
                <a:schemeClr val="tx1"/>
              </a:solidFill>
            </a:endParaRPr>
          </a:p>
        </p:txBody>
      </p:sp>
    </p:spTree>
    <p:extLst>
      <p:ext uri="{BB962C8B-B14F-4D97-AF65-F5344CB8AC3E}">
        <p14:creationId xmlns:p14="http://schemas.microsoft.com/office/powerpoint/2010/main" val="239198187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6" name="Rectangle 6"/>
          <p:cNvSpPr>
            <a:spLocks noGrp="1" noChangeArrowheads="1"/>
          </p:cNvSpPr>
          <p:nvPr>
            <p:ph type="sldNum" sz="quarter" idx="12"/>
          </p:nvPr>
        </p:nvSpPr>
        <p:spPr>
          <a:ln/>
        </p:spPr>
        <p:txBody>
          <a:bodyPr/>
          <a:lstStyle>
            <a:lvl1pPr>
              <a:defRPr/>
            </a:lvl1pPr>
          </a:lstStyle>
          <a:p>
            <a:pPr>
              <a:defRPr/>
            </a:pPr>
            <a:fld id="{C58A1B98-8E06-40B4-AC87-1F3051411F65}" type="slidenum">
              <a:rPr lang="en-US"/>
              <a:pPr>
                <a:defRPr/>
              </a:pPr>
              <a:t>‹#›</a:t>
            </a:fld>
            <a:endParaRPr lang="en-US" b="0">
              <a:solidFill>
                <a:schemeClr val="tx1"/>
              </a:solidFill>
            </a:endParaRPr>
          </a:p>
        </p:txBody>
      </p:sp>
    </p:spTree>
    <p:extLst>
      <p:ext uri="{BB962C8B-B14F-4D97-AF65-F5344CB8AC3E}">
        <p14:creationId xmlns:p14="http://schemas.microsoft.com/office/powerpoint/2010/main" val="403170276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effectLst/>
                <a:latin typeface="Calibri" pitchFamily="34" charset="0"/>
                <a:cs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2E2081D-7622-4F9B-92A7-2D17BAB6DFDB}" type="slidenum">
              <a:rPr lang="en-US"/>
              <a:pPr>
                <a:defRPr/>
              </a:pPr>
              <a:t>‹#›</a:t>
            </a:fld>
            <a:endParaRPr lang="en-US" b="0">
              <a:solidFill>
                <a:schemeClr val="tx1"/>
              </a:solidFill>
            </a:endParaRPr>
          </a:p>
        </p:txBody>
      </p:sp>
    </p:spTree>
    <p:extLst>
      <p:ext uri="{BB962C8B-B14F-4D97-AF65-F5344CB8AC3E}">
        <p14:creationId xmlns:p14="http://schemas.microsoft.com/office/powerpoint/2010/main" val="1467987778"/>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6" name="Rectangle 6"/>
          <p:cNvSpPr>
            <a:spLocks noGrp="1" noChangeArrowheads="1"/>
          </p:cNvSpPr>
          <p:nvPr>
            <p:ph type="sldNum" sz="quarter" idx="12"/>
          </p:nvPr>
        </p:nvSpPr>
        <p:spPr>
          <a:ln/>
        </p:spPr>
        <p:txBody>
          <a:bodyPr/>
          <a:lstStyle>
            <a:lvl1pPr>
              <a:defRPr/>
            </a:lvl1pPr>
          </a:lstStyle>
          <a:p>
            <a:pPr>
              <a:defRPr/>
            </a:pPr>
            <a:fld id="{652BF972-F07F-4D68-B9A2-CF92434E535A}" type="slidenum">
              <a:rPr lang="en-US"/>
              <a:pPr>
                <a:defRPr/>
              </a:pPr>
              <a:t>‹#›</a:t>
            </a:fld>
            <a:endParaRPr lang="en-US" b="0">
              <a:solidFill>
                <a:schemeClr val="tx1"/>
              </a:solidFill>
            </a:endParaRPr>
          </a:p>
        </p:txBody>
      </p:sp>
    </p:spTree>
    <p:extLst>
      <p:ext uri="{BB962C8B-B14F-4D97-AF65-F5344CB8AC3E}">
        <p14:creationId xmlns:p14="http://schemas.microsoft.com/office/powerpoint/2010/main" val="242378717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7" name="Rectangle 6"/>
          <p:cNvSpPr>
            <a:spLocks noGrp="1" noChangeArrowheads="1"/>
          </p:cNvSpPr>
          <p:nvPr>
            <p:ph type="sldNum" sz="quarter" idx="12"/>
          </p:nvPr>
        </p:nvSpPr>
        <p:spPr>
          <a:ln/>
        </p:spPr>
        <p:txBody>
          <a:bodyPr/>
          <a:lstStyle>
            <a:lvl1pPr>
              <a:defRPr/>
            </a:lvl1pPr>
          </a:lstStyle>
          <a:p>
            <a:pPr>
              <a:defRPr/>
            </a:pPr>
            <a:fld id="{922B4FD9-8FB7-4A75-9FD0-7804B65F4086}" type="slidenum">
              <a:rPr lang="en-US"/>
              <a:pPr>
                <a:defRPr/>
              </a:pPr>
              <a:t>‹#›</a:t>
            </a:fld>
            <a:endParaRPr lang="en-US" b="0">
              <a:solidFill>
                <a:schemeClr val="tx1"/>
              </a:solidFill>
            </a:endParaRPr>
          </a:p>
        </p:txBody>
      </p:sp>
    </p:spTree>
    <p:extLst>
      <p:ext uri="{BB962C8B-B14F-4D97-AF65-F5344CB8AC3E}">
        <p14:creationId xmlns:p14="http://schemas.microsoft.com/office/powerpoint/2010/main" val="328665797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9" name="Rectangle 6"/>
          <p:cNvSpPr>
            <a:spLocks noGrp="1" noChangeArrowheads="1"/>
          </p:cNvSpPr>
          <p:nvPr>
            <p:ph type="sldNum" sz="quarter" idx="12"/>
          </p:nvPr>
        </p:nvSpPr>
        <p:spPr>
          <a:ln/>
        </p:spPr>
        <p:txBody>
          <a:bodyPr/>
          <a:lstStyle>
            <a:lvl1pPr>
              <a:defRPr/>
            </a:lvl1pPr>
          </a:lstStyle>
          <a:p>
            <a:pPr>
              <a:defRPr/>
            </a:pPr>
            <a:fld id="{F45F6FA2-B5F9-4CFB-B9BE-D9970A84FC08}" type="slidenum">
              <a:rPr lang="en-US"/>
              <a:pPr>
                <a:defRPr/>
              </a:pPr>
              <a:t>‹#›</a:t>
            </a:fld>
            <a:endParaRPr lang="en-US" b="0">
              <a:solidFill>
                <a:schemeClr val="tx1"/>
              </a:solidFill>
            </a:endParaRPr>
          </a:p>
        </p:txBody>
      </p:sp>
    </p:spTree>
    <p:extLst>
      <p:ext uri="{BB962C8B-B14F-4D97-AF65-F5344CB8AC3E}">
        <p14:creationId xmlns:p14="http://schemas.microsoft.com/office/powerpoint/2010/main" val="342380587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5" name="Rectangle 6"/>
          <p:cNvSpPr>
            <a:spLocks noGrp="1" noChangeArrowheads="1"/>
          </p:cNvSpPr>
          <p:nvPr>
            <p:ph type="sldNum" sz="quarter" idx="12"/>
          </p:nvPr>
        </p:nvSpPr>
        <p:spPr>
          <a:ln/>
        </p:spPr>
        <p:txBody>
          <a:bodyPr/>
          <a:lstStyle>
            <a:lvl1pPr>
              <a:defRPr/>
            </a:lvl1pPr>
          </a:lstStyle>
          <a:p>
            <a:pPr>
              <a:defRPr/>
            </a:pPr>
            <a:fld id="{5F764EBC-4511-4398-B172-E45CAC90472E}" type="slidenum">
              <a:rPr lang="en-US"/>
              <a:pPr>
                <a:defRPr/>
              </a:pPr>
              <a:t>‹#›</a:t>
            </a:fld>
            <a:endParaRPr lang="en-US" b="0">
              <a:solidFill>
                <a:schemeClr val="tx1"/>
              </a:solidFill>
            </a:endParaRPr>
          </a:p>
        </p:txBody>
      </p:sp>
    </p:spTree>
    <p:extLst>
      <p:ext uri="{BB962C8B-B14F-4D97-AF65-F5344CB8AC3E}">
        <p14:creationId xmlns:p14="http://schemas.microsoft.com/office/powerpoint/2010/main" val="94457735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4" name="Rectangle 6"/>
          <p:cNvSpPr>
            <a:spLocks noGrp="1" noChangeArrowheads="1"/>
          </p:cNvSpPr>
          <p:nvPr>
            <p:ph type="sldNum" sz="quarter" idx="12"/>
          </p:nvPr>
        </p:nvSpPr>
        <p:spPr>
          <a:ln/>
        </p:spPr>
        <p:txBody>
          <a:bodyPr/>
          <a:lstStyle>
            <a:lvl1pPr>
              <a:defRPr/>
            </a:lvl1pPr>
          </a:lstStyle>
          <a:p>
            <a:pPr>
              <a:defRPr/>
            </a:pPr>
            <a:fld id="{79560AEB-105A-44EE-AF9D-A0141C24F7AD}" type="slidenum">
              <a:rPr lang="en-US"/>
              <a:pPr>
                <a:defRPr/>
              </a:pPr>
              <a:t>‹#›</a:t>
            </a:fld>
            <a:endParaRPr lang="en-US" b="0">
              <a:solidFill>
                <a:schemeClr val="tx1"/>
              </a:solidFill>
            </a:endParaRPr>
          </a:p>
        </p:txBody>
      </p:sp>
    </p:spTree>
    <p:extLst>
      <p:ext uri="{BB962C8B-B14F-4D97-AF65-F5344CB8AC3E}">
        <p14:creationId xmlns:p14="http://schemas.microsoft.com/office/powerpoint/2010/main" val="133991201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7" name="Rectangle 6"/>
          <p:cNvSpPr>
            <a:spLocks noGrp="1" noChangeArrowheads="1"/>
          </p:cNvSpPr>
          <p:nvPr>
            <p:ph type="sldNum" sz="quarter" idx="12"/>
          </p:nvPr>
        </p:nvSpPr>
        <p:spPr>
          <a:ln/>
        </p:spPr>
        <p:txBody>
          <a:bodyPr/>
          <a:lstStyle>
            <a:lvl1pPr>
              <a:defRPr/>
            </a:lvl1pPr>
          </a:lstStyle>
          <a:p>
            <a:pPr>
              <a:defRPr/>
            </a:pPr>
            <a:fld id="{5E5CC630-5452-4AA2-99E4-F90475075D47}" type="slidenum">
              <a:rPr lang="en-US"/>
              <a:pPr>
                <a:defRPr/>
              </a:pPr>
              <a:t>‹#›</a:t>
            </a:fld>
            <a:endParaRPr lang="en-US" b="0">
              <a:solidFill>
                <a:schemeClr val="tx1"/>
              </a:solidFill>
            </a:endParaRPr>
          </a:p>
        </p:txBody>
      </p:sp>
    </p:spTree>
    <p:extLst>
      <p:ext uri="{BB962C8B-B14F-4D97-AF65-F5344CB8AC3E}">
        <p14:creationId xmlns:p14="http://schemas.microsoft.com/office/powerpoint/2010/main" val="355596335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Celia M. Elliott </a:t>
            </a:r>
          </a:p>
        </p:txBody>
      </p:sp>
      <p:sp>
        <p:nvSpPr>
          <p:cNvPr id="7" name="Rectangle 6"/>
          <p:cNvSpPr>
            <a:spLocks noGrp="1" noChangeArrowheads="1"/>
          </p:cNvSpPr>
          <p:nvPr>
            <p:ph type="sldNum" sz="quarter" idx="12"/>
          </p:nvPr>
        </p:nvSpPr>
        <p:spPr>
          <a:ln/>
        </p:spPr>
        <p:txBody>
          <a:bodyPr/>
          <a:lstStyle>
            <a:lvl1pPr>
              <a:defRPr/>
            </a:lvl1pPr>
          </a:lstStyle>
          <a:p>
            <a:pPr>
              <a:defRPr/>
            </a:pPr>
            <a:fld id="{840D78B0-2040-4D06-ADC9-9B7037A2116B}" type="slidenum">
              <a:rPr lang="en-US"/>
              <a:pPr>
                <a:defRPr/>
              </a:pPr>
              <a:t>‹#›</a:t>
            </a:fld>
            <a:endParaRPr lang="en-US" b="0">
              <a:solidFill>
                <a:schemeClr val="tx1"/>
              </a:solidFill>
            </a:endParaRPr>
          </a:p>
        </p:txBody>
      </p:sp>
    </p:spTree>
    <p:extLst>
      <p:ext uri="{BB962C8B-B14F-4D97-AF65-F5344CB8AC3E}">
        <p14:creationId xmlns:p14="http://schemas.microsoft.com/office/powerpoint/2010/main" val="99110779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600200"/>
            <a:ext cx="77724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6"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3077"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n-US"/>
              <a:t>Celia M. Elliott </a:t>
            </a:r>
          </a:p>
        </p:txBody>
      </p:sp>
      <p:sp>
        <p:nvSpPr>
          <p:cNvPr id="3078" name="Rectangle 6"/>
          <p:cNvSpPr>
            <a:spLocks noGrp="1" noChangeArrowheads="1"/>
          </p:cNvSpPr>
          <p:nvPr>
            <p:ph type="sldNum" sz="quarter" idx="4"/>
          </p:nvPr>
        </p:nvSpPr>
        <p:spPr bwMode="auto">
          <a:xfrm>
            <a:off x="6705600" y="64008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smtClean="0">
                <a:solidFill>
                  <a:srgbClr val="000066"/>
                </a:solidFill>
              </a:defRPr>
            </a:lvl1pPr>
          </a:lstStyle>
          <a:p>
            <a:pPr>
              <a:defRPr/>
            </a:pPr>
            <a:fld id="{2145F997-F5D8-4282-A501-290E6E7A654A}" type="slidenum">
              <a:rPr lang="en-US"/>
              <a:pPr>
                <a:defRPr/>
              </a:pPr>
              <a:t>‹#›</a:t>
            </a:fld>
            <a:endParaRPr lang="en-US" b="0">
              <a:solidFill>
                <a:schemeClr val="tx1"/>
              </a:solidFill>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iming>
    <p:tnLst>
      <p:par>
        <p:cTn id="1" dur="indefinite" restart="never" nodeType="tmRoot"/>
      </p:par>
    </p:tnLst>
  </p:timing>
  <p:txStyles>
    <p:titleStyle>
      <a:lvl1pPr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Arial" pitchFamily="34" charset="0"/>
        </a:defRPr>
      </a:lvl2pPr>
      <a:lvl3pPr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Arial" pitchFamily="34" charset="0"/>
        </a:defRPr>
      </a:lvl3pPr>
      <a:lvl4pPr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Arial" pitchFamily="34" charset="0"/>
        </a:defRPr>
      </a:lvl4pPr>
      <a:lvl5pPr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Arial" pitchFamily="34" charset="0"/>
        </a:defRPr>
      </a:lvl5pPr>
      <a:lvl6pPr marL="457200"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Arial" pitchFamily="34" charset="0"/>
        </a:defRPr>
      </a:lvl6pPr>
      <a:lvl7pPr marL="914400"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Arial" pitchFamily="34" charset="0"/>
        </a:defRPr>
      </a:lvl7pPr>
      <a:lvl8pPr marL="1371600"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Arial" pitchFamily="34" charset="0"/>
        </a:defRPr>
      </a:lvl8pPr>
      <a:lvl9pPr marL="1828800" algn="l" rtl="0" eaLnBrk="1" fontAlgn="base" hangingPunct="1">
        <a:spcBef>
          <a:spcPct val="0"/>
        </a:spcBef>
        <a:spcAft>
          <a:spcPct val="0"/>
        </a:spcAft>
        <a:defRPr sz="3600" b="1">
          <a:solidFill>
            <a:schemeClr val="folHlink"/>
          </a:solidFill>
          <a:effectLst>
            <a:outerShdw blurRad="38100" dist="38100" dir="2700000" algn="tl">
              <a:srgbClr val="C0C0C0"/>
            </a:outerShdw>
          </a:effectLst>
          <a:latin typeface="Arial" pitchFamily="34" charset="0"/>
        </a:defRPr>
      </a:lvl9pPr>
    </p:titleStyle>
    <p:bodyStyle>
      <a:lvl1pPr marL="342900" indent="-342900" algn="l" rtl="0" eaLnBrk="1" fontAlgn="base" hangingPunct="1">
        <a:lnSpc>
          <a:spcPct val="90000"/>
        </a:lnSpc>
        <a:spcBef>
          <a:spcPct val="20000"/>
        </a:spcBef>
        <a:spcAft>
          <a:spcPct val="0"/>
        </a:spcAft>
        <a:buClr>
          <a:srgbClr val="CC3300"/>
        </a:buClr>
        <a:buSzPct val="85000"/>
        <a:buFont typeface="Symbol" pitchFamily="18" charset="2"/>
        <a:defRPr sz="3200" b="1">
          <a:solidFill>
            <a:srgbClr val="000066"/>
          </a:solidFill>
          <a:latin typeface="+mn-lt"/>
          <a:ea typeface="+mn-ea"/>
          <a:cs typeface="+mn-cs"/>
        </a:defRPr>
      </a:lvl1pPr>
      <a:lvl2pPr marL="742950" indent="-285750" algn="l" rtl="0" eaLnBrk="1" fontAlgn="base" hangingPunct="1">
        <a:lnSpc>
          <a:spcPct val="90000"/>
        </a:lnSpc>
        <a:spcBef>
          <a:spcPct val="0"/>
        </a:spcBef>
        <a:spcAft>
          <a:spcPct val="0"/>
        </a:spcAft>
        <a:buClr>
          <a:srgbClr val="CC3300"/>
        </a:buClr>
        <a:buSzPct val="55000"/>
        <a:buFont typeface="ZapfDingbats" pitchFamily="82" charset="2"/>
        <a:defRPr sz="2800" b="1">
          <a:solidFill>
            <a:srgbClr val="000066"/>
          </a:solidFill>
          <a:latin typeface="+mn-lt"/>
        </a:defRPr>
      </a:lvl2pPr>
      <a:lvl3pPr marL="1143000" indent="-228600" algn="l" rtl="0" eaLnBrk="1" fontAlgn="base" hangingPunct="1">
        <a:lnSpc>
          <a:spcPct val="85000"/>
        </a:lnSpc>
        <a:spcBef>
          <a:spcPct val="0"/>
        </a:spcBef>
        <a:spcAft>
          <a:spcPct val="0"/>
        </a:spcAft>
        <a:buClr>
          <a:srgbClr val="FF3300"/>
        </a:buClr>
        <a:defRPr sz="2400" b="1">
          <a:solidFill>
            <a:srgbClr val="000066"/>
          </a:solidFill>
          <a:latin typeface="+mn-lt"/>
        </a:defRPr>
      </a:lvl3pPr>
      <a:lvl4pPr marL="1600200" indent="-228600" algn="l" rtl="0" eaLnBrk="1" fontAlgn="base" hangingPunct="1">
        <a:spcBef>
          <a:spcPct val="20000"/>
        </a:spcBef>
        <a:spcAft>
          <a:spcPct val="0"/>
        </a:spcAft>
        <a:defRPr sz="2000">
          <a:solidFill>
            <a:srgbClr val="000066"/>
          </a:solidFill>
          <a:latin typeface="Times New Roman" pitchFamily="18" charset="0"/>
        </a:defRPr>
      </a:lvl4pPr>
      <a:lvl5pPr marL="2057400" indent="-228600" algn="l" rtl="0" eaLnBrk="1" fontAlgn="base" hangingPunct="1">
        <a:spcBef>
          <a:spcPct val="20000"/>
        </a:spcBef>
        <a:spcAft>
          <a:spcPct val="0"/>
        </a:spcAft>
        <a:defRPr sz="2000">
          <a:solidFill>
            <a:srgbClr val="000066"/>
          </a:solidFill>
          <a:latin typeface="Times New Roman" pitchFamily="18" charset="0"/>
        </a:defRPr>
      </a:lvl5pPr>
      <a:lvl6pPr marL="2514600" indent="-228600" algn="l" rtl="0" eaLnBrk="1" fontAlgn="base" hangingPunct="1">
        <a:spcBef>
          <a:spcPct val="20000"/>
        </a:spcBef>
        <a:spcAft>
          <a:spcPct val="0"/>
        </a:spcAft>
        <a:defRPr sz="2000">
          <a:solidFill>
            <a:srgbClr val="000066"/>
          </a:solidFill>
          <a:latin typeface="Times New Roman" pitchFamily="18" charset="0"/>
        </a:defRPr>
      </a:lvl6pPr>
      <a:lvl7pPr marL="2971800" indent="-228600" algn="l" rtl="0" eaLnBrk="1" fontAlgn="base" hangingPunct="1">
        <a:spcBef>
          <a:spcPct val="20000"/>
        </a:spcBef>
        <a:spcAft>
          <a:spcPct val="0"/>
        </a:spcAft>
        <a:defRPr sz="2000">
          <a:solidFill>
            <a:srgbClr val="000066"/>
          </a:solidFill>
          <a:latin typeface="Times New Roman" pitchFamily="18" charset="0"/>
        </a:defRPr>
      </a:lvl7pPr>
      <a:lvl8pPr marL="3429000" indent="-228600" algn="l" rtl="0" eaLnBrk="1" fontAlgn="base" hangingPunct="1">
        <a:spcBef>
          <a:spcPct val="20000"/>
        </a:spcBef>
        <a:spcAft>
          <a:spcPct val="0"/>
        </a:spcAft>
        <a:defRPr sz="2000">
          <a:solidFill>
            <a:srgbClr val="000066"/>
          </a:solidFill>
          <a:latin typeface="Times New Roman" pitchFamily="18" charset="0"/>
        </a:defRPr>
      </a:lvl8pPr>
      <a:lvl9pPr marL="3886200" indent="-228600" algn="l" rtl="0" eaLnBrk="1" fontAlgn="base" hangingPunct="1">
        <a:spcBef>
          <a:spcPct val="20000"/>
        </a:spcBef>
        <a:spcAft>
          <a:spcPct val="0"/>
        </a:spcAft>
        <a:defRPr sz="2000">
          <a:solidFill>
            <a:srgbClr val="000066"/>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6"/>
          <p:cNvSpPr>
            <a:spLocks noChangeArrowheads="1"/>
          </p:cNvSpPr>
          <p:nvPr/>
        </p:nvSpPr>
        <p:spPr bwMode="auto">
          <a:xfrm>
            <a:off x="3810000" y="5410200"/>
            <a:ext cx="502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lnSpc>
                <a:spcPct val="90000"/>
              </a:lnSpc>
              <a:spcBef>
                <a:spcPct val="20000"/>
              </a:spcBef>
              <a:buClr>
                <a:srgbClr val="CC3300"/>
              </a:buClr>
              <a:buSzPct val="85000"/>
              <a:buFont typeface="Symbol" pitchFamily="18" charset="2"/>
              <a:buNone/>
            </a:pPr>
            <a:r>
              <a:rPr lang="en-US" dirty="0">
                <a:solidFill>
                  <a:schemeClr val="folHlink"/>
                </a:solidFill>
                <a:latin typeface="Arial" pitchFamily="34" charset="0"/>
              </a:rPr>
              <a:t>Celia M. Elliott</a:t>
            </a:r>
            <a:br>
              <a:rPr lang="en-US" dirty="0">
                <a:solidFill>
                  <a:schemeClr val="folHlink"/>
                </a:solidFill>
                <a:latin typeface="Arial" pitchFamily="34" charset="0"/>
              </a:rPr>
            </a:br>
            <a:r>
              <a:rPr lang="en-US" sz="2000" i="1" dirty="0">
                <a:solidFill>
                  <a:schemeClr val="folHlink"/>
                </a:solidFill>
                <a:latin typeface="Arial" pitchFamily="34" charset="0"/>
              </a:rPr>
              <a:t>Department of Physics</a:t>
            </a:r>
            <a:br>
              <a:rPr lang="en-US" sz="2000" i="1" dirty="0">
                <a:solidFill>
                  <a:schemeClr val="folHlink"/>
                </a:solidFill>
                <a:latin typeface="Arial" pitchFamily="34" charset="0"/>
              </a:rPr>
            </a:br>
            <a:r>
              <a:rPr lang="en-US" sz="2000" dirty="0">
                <a:solidFill>
                  <a:schemeClr val="folHlink"/>
                </a:solidFill>
                <a:latin typeface="Arial" pitchFamily="34" charset="0"/>
              </a:rPr>
              <a:t>University of Illinois</a:t>
            </a:r>
            <a:r>
              <a:rPr lang="en-US" sz="2000" i="1" dirty="0">
                <a:solidFill>
                  <a:schemeClr val="folHlink"/>
                </a:solidFill>
                <a:latin typeface="Arial" pitchFamily="34" charset="0"/>
              </a:rPr>
              <a:t/>
            </a:r>
            <a:br>
              <a:rPr lang="en-US" sz="2000" i="1" dirty="0">
                <a:solidFill>
                  <a:schemeClr val="folHlink"/>
                </a:solidFill>
                <a:latin typeface="Arial" pitchFamily="34" charset="0"/>
              </a:rPr>
            </a:br>
            <a:endParaRPr lang="en-US" sz="2000" dirty="0">
              <a:solidFill>
                <a:schemeClr val="folHlink"/>
              </a:solidFill>
              <a:latin typeface="Arial" pitchFamily="34" charset="0"/>
            </a:endParaRPr>
          </a:p>
        </p:txBody>
      </p:sp>
      <p:sp>
        <p:nvSpPr>
          <p:cNvPr id="3077" name="Text Box 8"/>
          <p:cNvSpPr txBox="1">
            <a:spLocks noChangeArrowheads="1"/>
          </p:cNvSpPr>
          <p:nvPr/>
        </p:nvSpPr>
        <p:spPr bwMode="auto">
          <a:xfrm>
            <a:off x="304800" y="6096000"/>
            <a:ext cx="3581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200" dirty="0" smtClean="0">
                <a:solidFill>
                  <a:schemeClr val="accent6">
                    <a:lumMod val="50000"/>
                  </a:schemeClr>
                </a:solidFill>
                <a:latin typeface="Calibri" pitchFamily="34" charset="0"/>
                <a:cs typeface="Calibri" pitchFamily="34" charset="0"/>
              </a:rPr>
              <a:t>© 2019 Board </a:t>
            </a:r>
            <a:r>
              <a:rPr lang="en-US" sz="1200" dirty="0">
                <a:solidFill>
                  <a:schemeClr val="accent6">
                    <a:lumMod val="50000"/>
                  </a:schemeClr>
                </a:solidFill>
                <a:latin typeface="Calibri" pitchFamily="34" charset="0"/>
                <a:cs typeface="Calibri" pitchFamily="34" charset="0"/>
              </a:rPr>
              <a:t>of Trustees of the University of </a:t>
            </a:r>
            <a:r>
              <a:rPr lang="en-US" sz="1200" dirty="0" smtClean="0">
                <a:solidFill>
                  <a:schemeClr val="accent6">
                    <a:lumMod val="50000"/>
                  </a:schemeClr>
                </a:solidFill>
                <a:latin typeface="Calibri" pitchFamily="34" charset="0"/>
                <a:cs typeface="Calibri" pitchFamily="34" charset="0"/>
              </a:rPr>
              <a:t>Illinois</a:t>
            </a:r>
            <a:br>
              <a:rPr lang="en-US" sz="1200" dirty="0" smtClean="0">
                <a:solidFill>
                  <a:schemeClr val="accent6">
                    <a:lumMod val="50000"/>
                  </a:schemeClr>
                </a:solidFill>
                <a:latin typeface="Calibri" pitchFamily="34" charset="0"/>
                <a:cs typeface="Calibri" pitchFamily="34" charset="0"/>
              </a:rPr>
            </a:br>
            <a:r>
              <a:rPr lang="en-US" sz="1200" dirty="0" smtClean="0">
                <a:solidFill>
                  <a:schemeClr val="accent6">
                    <a:lumMod val="50000"/>
                  </a:schemeClr>
                </a:solidFill>
                <a:latin typeface="Calibri" pitchFamily="34" charset="0"/>
                <a:cs typeface="Calibri" pitchFamily="34" charset="0"/>
              </a:rPr>
              <a:t>All rights reserved</a:t>
            </a:r>
            <a:endParaRPr lang="en-US" sz="1200" dirty="0">
              <a:solidFill>
                <a:schemeClr val="accent6">
                  <a:lumMod val="50000"/>
                </a:schemeClr>
              </a:solidFill>
              <a:latin typeface="Calibri" pitchFamily="34" charset="0"/>
              <a:cs typeface="Calibri"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399" y="361950"/>
            <a:ext cx="5788037" cy="474345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graphicFrame>
        <p:nvGraphicFramePr>
          <p:cNvPr id="8" name="Diagram 7"/>
          <p:cNvGraphicFramePr/>
          <p:nvPr>
            <p:extLst>
              <p:ext uri="{D42A27DB-BD31-4B8C-83A1-F6EECF244321}">
                <p14:modId xmlns:p14="http://schemas.microsoft.com/office/powerpoint/2010/main" val="1534553747"/>
              </p:ext>
            </p:extLst>
          </p:nvPr>
        </p:nvGraphicFramePr>
        <p:xfrm>
          <a:off x="2362201" y="2514600"/>
          <a:ext cx="5638800" cy="70788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flipH="1">
            <a:off x="8382000" y="5948063"/>
            <a:ext cx="421316" cy="609602"/>
          </a:xfrm>
          <a:prstGeom prst="rect">
            <a:avLst/>
          </a:prstGeom>
        </p:spPr>
      </p:pic>
    </p:spTree>
    <p:extLst>
      <p:ext uri="{BB962C8B-B14F-4D97-AF65-F5344CB8AC3E}">
        <p14:creationId xmlns:p14="http://schemas.microsoft.com/office/powerpoint/2010/main" val="355188659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647491B-A951-47B6-AE66-D8970A9D9044}" type="slidenum">
              <a:rPr lang="en-US">
                <a:latin typeface="Calibri" panose="020F0502020204030204" pitchFamily="34" charset="0"/>
              </a:rPr>
              <a:pPr/>
              <a:t>10</a:t>
            </a:fld>
            <a:endParaRPr lang="en-US" b="0" dirty="0">
              <a:solidFill>
                <a:schemeClr val="tx1"/>
              </a:solidFill>
              <a:latin typeface="Calibri" panose="020F0502020204030204" pitchFamily="34" charset="0"/>
            </a:endParaRPr>
          </a:p>
        </p:txBody>
      </p:sp>
      <p:sp>
        <p:nvSpPr>
          <p:cNvPr id="540674" name="Rectangle 2"/>
          <p:cNvSpPr>
            <a:spLocks noGrp="1" noChangeArrowheads="1"/>
          </p:cNvSpPr>
          <p:nvPr>
            <p:ph type="title"/>
          </p:nvPr>
        </p:nvSpPr>
        <p:spPr>
          <a:xfrm>
            <a:off x="685800" y="152400"/>
            <a:ext cx="7772400" cy="1143000"/>
          </a:xfrm>
        </p:spPr>
        <p:txBody>
          <a:bodyPr/>
          <a:lstStyle/>
          <a:p>
            <a:r>
              <a:rPr lang="en-US" dirty="0" smtClean="0"/>
              <a:t>Decide on routing and file naming</a:t>
            </a:r>
            <a:endParaRPr lang="en-US" dirty="0"/>
          </a:p>
        </p:txBody>
      </p:sp>
      <p:sp>
        <p:nvSpPr>
          <p:cNvPr id="540675" name="Rectangle 3"/>
          <p:cNvSpPr>
            <a:spLocks noGrp="1" noChangeArrowheads="1"/>
          </p:cNvSpPr>
          <p:nvPr>
            <p:ph type="body" idx="1"/>
          </p:nvPr>
        </p:nvSpPr>
        <p:spPr>
          <a:xfrm>
            <a:off x="685800" y="1219200"/>
            <a:ext cx="7772400" cy="4876800"/>
          </a:xfrm>
        </p:spPr>
        <p:txBody>
          <a:bodyPr/>
          <a:lstStyle/>
          <a:p>
            <a:pPr>
              <a:spcBef>
                <a:spcPts val="0"/>
              </a:spcBef>
              <a:spcAft>
                <a:spcPts val="1800"/>
              </a:spcAft>
            </a:pPr>
            <a:r>
              <a:rPr lang="en-US" dirty="0"/>
              <a:t>Ensure that someone retains an original </a:t>
            </a:r>
            <a:r>
              <a:rPr lang="en-US" dirty="0" smtClean="0"/>
              <a:t>of each version </a:t>
            </a:r>
            <a:r>
              <a:rPr lang="en-US" dirty="0"/>
              <a:t>of the file</a:t>
            </a:r>
          </a:p>
          <a:p>
            <a:pPr>
              <a:spcBef>
                <a:spcPts val="0"/>
              </a:spcBef>
              <a:spcAft>
                <a:spcPts val="1800"/>
              </a:spcAft>
            </a:pPr>
            <a:r>
              <a:rPr lang="en-US" dirty="0"/>
              <a:t>Ensure that </a:t>
            </a:r>
            <a:r>
              <a:rPr lang="en-US" dirty="0" smtClean="0"/>
              <a:t>the </a:t>
            </a:r>
            <a:r>
              <a:rPr lang="en-US" dirty="0"/>
              <a:t>most recent version of the </a:t>
            </a:r>
            <a:r>
              <a:rPr lang="en-US" dirty="0" smtClean="0"/>
              <a:t>file is what is circulating</a:t>
            </a:r>
            <a:endParaRPr lang="en-US" dirty="0"/>
          </a:p>
          <a:p>
            <a:pPr>
              <a:spcBef>
                <a:spcPts val="0"/>
              </a:spcBef>
              <a:spcAft>
                <a:spcPts val="1800"/>
              </a:spcAft>
            </a:pPr>
            <a:r>
              <a:rPr lang="en-US" dirty="0"/>
              <a:t>If team members are going to make revisions to the original document and save a new version, devise a file-naming strategy so that the changes can be </a:t>
            </a:r>
            <a:r>
              <a:rPr lang="en-US" dirty="0" smtClean="0"/>
              <a:t>tracked (be aware that some operating systems truncate file names)</a:t>
            </a:r>
            <a:endParaRPr lang="en-US" dirty="0"/>
          </a:p>
        </p:txBody>
      </p:sp>
    </p:spTree>
    <p:extLst>
      <p:ext uri="{BB962C8B-B14F-4D97-AF65-F5344CB8AC3E}">
        <p14:creationId xmlns:p14="http://schemas.microsoft.com/office/powerpoint/2010/main" val="83380564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Slide Number Placeholder 5"/>
          <p:cNvSpPr>
            <a:spLocks noGrp="1"/>
          </p:cNvSpPr>
          <p:nvPr>
            <p:ph type="sldNum" sz="quarter" idx="12"/>
          </p:nvPr>
        </p:nvSpPr>
        <p:spPr/>
        <p:txBody>
          <a:bodyPr/>
          <a:lstStyle/>
          <a:p>
            <a:fld id="{A3860FEF-CF8C-4374-A76F-E1CF333C37DE}" type="slidenum">
              <a:rPr lang="en-US">
                <a:latin typeface="Calibri" panose="020F0502020204030204" pitchFamily="34" charset="0"/>
              </a:rPr>
              <a:pPr/>
              <a:t>11</a:t>
            </a:fld>
            <a:endParaRPr lang="en-US" dirty="0">
              <a:latin typeface="Calibri" panose="020F0502020204030204" pitchFamily="34" charset="0"/>
            </a:endParaRPr>
          </a:p>
        </p:txBody>
      </p:sp>
      <p:sp>
        <p:nvSpPr>
          <p:cNvPr id="542722" name="Rectangle 2"/>
          <p:cNvSpPr>
            <a:spLocks noGrp="1" noChangeArrowheads="1"/>
          </p:cNvSpPr>
          <p:nvPr>
            <p:ph type="title"/>
          </p:nvPr>
        </p:nvSpPr>
        <p:spPr/>
        <p:txBody>
          <a:bodyPr/>
          <a:lstStyle/>
          <a:p>
            <a:r>
              <a:rPr lang="en-US" dirty="0" smtClean="0"/>
              <a:t>Decide on a routing procedure</a:t>
            </a:r>
            <a:endParaRPr lang="en-US" dirty="0"/>
          </a:p>
        </p:txBody>
      </p:sp>
      <p:sp>
        <p:nvSpPr>
          <p:cNvPr id="542723" name="Rectangle 3"/>
          <p:cNvSpPr>
            <a:spLocks noGrp="1" noChangeArrowheads="1"/>
          </p:cNvSpPr>
          <p:nvPr>
            <p:ph type="body" idx="1"/>
          </p:nvPr>
        </p:nvSpPr>
        <p:spPr>
          <a:xfrm>
            <a:off x="685800" y="1981200"/>
            <a:ext cx="3657600" cy="990600"/>
          </a:xfrm>
        </p:spPr>
        <p:txBody>
          <a:bodyPr/>
          <a:lstStyle/>
          <a:p>
            <a:r>
              <a:rPr lang="en-US" dirty="0"/>
              <a:t>“Spoke” routing</a:t>
            </a:r>
          </a:p>
        </p:txBody>
      </p:sp>
      <p:grpSp>
        <p:nvGrpSpPr>
          <p:cNvPr id="542738" name="Group 18"/>
          <p:cNvGrpSpPr>
            <a:grpSpLocks/>
          </p:cNvGrpSpPr>
          <p:nvPr/>
        </p:nvGrpSpPr>
        <p:grpSpPr bwMode="auto">
          <a:xfrm>
            <a:off x="5334000" y="2933700"/>
            <a:ext cx="2143125" cy="2362200"/>
            <a:chOff x="3360" y="1848"/>
            <a:chExt cx="1350" cy="1488"/>
          </a:xfrm>
        </p:grpSpPr>
        <p:pic>
          <p:nvPicPr>
            <p:cNvPr id="542725" name="Picture 5" descr="H:\CME\Physics 398ST\Collaborations\Ring.gif"/>
            <p:cNvPicPr>
              <a:picLocks noChangeAspect="1" noChangeArrowheads="1"/>
            </p:cNvPicPr>
            <p:nvPr/>
          </p:nvPicPr>
          <p:blipFill>
            <a:blip r:embed="rId3">
              <a:extLst>
                <a:ext uri="{28A0092B-C50C-407E-A947-70E740481C1C}">
                  <a14:useLocalDpi xmlns:a14="http://schemas.microsoft.com/office/drawing/2010/main" val="0"/>
                </a:ext>
              </a:extLst>
            </a:blip>
            <a:srcRect b="14186"/>
            <a:stretch>
              <a:fillRect/>
            </a:stretch>
          </p:blipFill>
          <p:spPr bwMode="auto">
            <a:xfrm>
              <a:off x="3360" y="1848"/>
              <a:ext cx="1350" cy="1488"/>
            </a:xfrm>
            <a:prstGeom prst="rect">
              <a:avLst/>
            </a:prstGeom>
            <a:noFill/>
            <a:extLst>
              <a:ext uri="{909E8E84-426E-40DD-AFC4-6F175D3DCCD1}">
                <a14:hiddenFill xmlns:a14="http://schemas.microsoft.com/office/drawing/2010/main">
                  <a:solidFill>
                    <a:srgbClr val="FFFFFF"/>
                  </a:solidFill>
                </a14:hiddenFill>
              </a:ext>
            </a:extLst>
          </p:spPr>
        </p:pic>
        <p:sp>
          <p:nvSpPr>
            <p:cNvPr id="542728" name="Oval 8"/>
            <p:cNvSpPr>
              <a:spLocks noChangeArrowheads="1"/>
            </p:cNvSpPr>
            <p:nvPr/>
          </p:nvSpPr>
          <p:spPr bwMode="auto">
            <a:xfrm>
              <a:off x="3792" y="2880"/>
              <a:ext cx="480" cy="456"/>
            </a:xfrm>
            <a:prstGeom prst="ellipse">
              <a:avLst/>
            </a:prstGeom>
            <a:solidFill>
              <a:srgbClr val="FF99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latin typeface="Arial Black" pitchFamily="34" charset="0"/>
                </a:rPr>
                <a:t>LEAD</a:t>
              </a:r>
              <a:br>
                <a:rPr lang="en-US" sz="1000">
                  <a:latin typeface="Arial Black" pitchFamily="34" charset="0"/>
                </a:rPr>
              </a:br>
              <a:r>
                <a:rPr lang="en-US" sz="1000">
                  <a:latin typeface="Arial Black" pitchFamily="34" charset="0"/>
                </a:rPr>
                <a:t>AUTHOR</a:t>
              </a:r>
              <a:endParaRPr lang="en-US"/>
            </a:p>
          </p:txBody>
        </p:sp>
      </p:grpSp>
      <p:sp>
        <p:nvSpPr>
          <p:cNvPr id="542731" name="Rectangle 11"/>
          <p:cNvSpPr>
            <a:spLocks noChangeArrowheads="1"/>
          </p:cNvSpPr>
          <p:nvPr/>
        </p:nvSpPr>
        <p:spPr bwMode="auto">
          <a:xfrm>
            <a:off x="4648200" y="1981200"/>
            <a:ext cx="320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90000"/>
              </a:lnSpc>
              <a:spcBef>
                <a:spcPct val="20000"/>
              </a:spcBef>
              <a:buClr>
                <a:srgbClr val="CC3300"/>
              </a:buClr>
              <a:buSzPct val="85000"/>
            </a:pPr>
            <a:r>
              <a:rPr lang="en-US" sz="3200" b="1" dirty="0">
                <a:solidFill>
                  <a:srgbClr val="000066"/>
                </a:solidFill>
                <a:latin typeface="Calibri" pitchFamily="34" charset="0"/>
                <a:cs typeface="Calibri" pitchFamily="34" charset="0"/>
              </a:rPr>
              <a:t>“Ring” routing</a:t>
            </a:r>
          </a:p>
        </p:txBody>
      </p:sp>
      <p:grpSp>
        <p:nvGrpSpPr>
          <p:cNvPr id="542740" name="Group 20"/>
          <p:cNvGrpSpPr>
            <a:grpSpLocks/>
          </p:cNvGrpSpPr>
          <p:nvPr/>
        </p:nvGrpSpPr>
        <p:grpSpPr bwMode="auto">
          <a:xfrm>
            <a:off x="1371600" y="2819400"/>
            <a:ext cx="2038350" cy="2362200"/>
            <a:chOff x="864" y="1776"/>
            <a:chExt cx="1284" cy="1488"/>
          </a:xfrm>
        </p:grpSpPr>
        <p:grpSp>
          <p:nvGrpSpPr>
            <p:cNvPr id="542739" name="Group 19"/>
            <p:cNvGrpSpPr>
              <a:grpSpLocks/>
            </p:cNvGrpSpPr>
            <p:nvPr/>
          </p:nvGrpSpPr>
          <p:grpSpPr bwMode="auto">
            <a:xfrm>
              <a:off x="864" y="1776"/>
              <a:ext cx="1284" cy="1488"/>
              <a:chOff x="864" y="1776"/>
              <a:chExt cx="1284" cy="1488"/>
            </a:xfrm>
          </p:grpSpPr>
          <p:pic>
            <p:nvPicPr>
              <p:cNvPr id="542724" name="Picture 4" descr="H:\CME\Physics 398ST\Collaborations\Spoke.gif"/>
              <p:cNvPicPr>
                <a:picLocks noChangeAspect="1" noChangeArrowheads="1"/>
              </p:cNvPicPr>
              <p:nvPr/>
            </p:nvPicPr>
            <p:blipFill>
              <a:blip r:embed="rId4">
                <a:extLst>
                  <a:ext uri="{28A0092B-C50C-407E-A947-70E740481C1C}">
                    <a14:useLocalDpi xmlns:a14="http://schemas.microsoft.com/office/drawing/2010/main" val="0"/>
                  </a:ext>
                </a:extLst>
              </a:blip>
              <a:srcRect b="14186"/>
              <a:stretch>
                <a:fillRect/>
              </a:stretch>
            </p:blipFill>
            <p:spPr bwMode="auto">
              <a:xfrm>
                <a:off x="864" y="1776"/>
                <a:ext cx="1284" cy="1488"/>
              </a:xfrm>
              <a:prstGeom prst="rect">
                <a:avLst/>
              </a:prstGeom>
              <a:noFill/>
              <a:extLst>
                <a:ext uri="{909E8E84-426E-40DD-AFC4-6F175D3DCCD1}">
                  <a14:hiddenFill xmlns:a14="http://schemas.microsoft.com/office/drawing/2010/main">
                    <a:solidFill>
                      <a:srgbClr val="FFFFFF"/>
                    </a:solidFill>
                  </a14:hiddenFill>
                </a:ext>
              </a:extLst>
            </p:spPr>
          </p:pic>
          <p:sp>
            <p:nvSpPr>
              <p:cNvPr id="542726" name="Oval 6"/>
              <p:cNvSpPr>
                <a:spLocks noChangeArrowheads="1"/>
              </p:cNvSpPr>
              <p:nvPr/>
            </p:nvSpPr>
            <p:spPr bwMode="auto">
              <a:xfrm>
                <a:off x="1296" y="2352"/>
                <a:ext cx="432" cy="432"/>
              </a:xfrm>
              <a:prstGeom prst="ellipse">
                <a:avLst/>
              </a:prstGeom>
              <a:solidFill>
                <a:srgbClr val="FF99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latin typeface="Arial Black" pitchFamily="34" charset="0"/>
                  </a:rPr>
                  <a:t>LEAD</a:t>
                </a:r>
                <a:br>
                  <a:rPr lang="en-US" sz="1000">
                    <a:latin typeface="Arial Black" pitchFamily="34" charset="0"/>
                  </a:rPr>
                </a:br>
                <a:r>
                  <a:rPr lang="en-US" sz="1000">
                    <a:latin typeface="Arial Black" pitchFamily="34" charset="0"/>
                  </a:rPr>
                  <a:t>AUTHOR</a:t>
                </a:r>
                <a:endParaRPr lang="en-US"/>
              </a:p>
            </p:txBody>
          </p:sp>
        </p:grpSp>
        <p:sp>
          <p:nvSpPr>
            <p:cNvPr id="542734" name="Rectangle 14"/>
            <p:cNvSpPr>
              <a:spLocks noChangeArrowheads="1"/>
            </p:cNvSpPr>
            <p:nvPr/>
          </p:nvSpPr>
          <p:spPr bwMode="auto">
            <a:xfrm>
              <a:off x="1488" y="2304"/>
              <a:ext cx="48" cy="4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66573106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42723">
                                            <p:txEl>
                                              <p:pRg st="0" end="0"/>
                                            </p:txEl>
                                          </p:spTgt>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542740"/>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542731"/>
                                        </p:tgtEl>
                                        <p:attrNameLst>
                                          <p:attrName>style.visibility</p:attrName>
                                        </p:attrNameLst>
                                      </p:cBhvr>
                                      <p:to>
                                        <p:strVal val="visible"/>
                                      </p:to>
                                    </p:set>
                                  </p:childTnLst>
                                </p:cTn>
                              </p:par>
                            </p:childTnLst>
                          </p:cTn>
                        </p:par>
                        <p:par>
                          <p:cTn id="14" fill="hold" nodeType="afterGroup">
                            <p:stCondLst>
                              <p:cond delay="500"/>
                            </p:stCondLst>
                            <p:childTnLst>
                              <p:par>
                                <p:cTn id="15" presetID="1" presetClass="entr" presetSubtype="0" fill="hold" nodeType="afterEffect">
                                  <p:stCondLst>
                                    <p:cond delay="0"/>
                                  </p:stCondLst>
                                  <p:childTnLst>
                                    <p:set>
                                      <p:cBhvr>
                                        <p:cTn id="16" dur="1" fill="hold">
                                          <p:stCondLst>
                                            <p:cond delay="499"/>
                                          </p:stCondLst>
                                        </p:cTn>
                                        <p:tgtEl>
                                          <p:spTgt spid="5427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23" grpId="0" build="p" autoUpdateAnimBg="0"/>
      <p:bldP spid="542731"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20993DF-79E2-4753-82CA-66DD5734ABF4}" type="slidenum">
              <a:rPr lang="en-US">
                <a:latin typeface="Calibri" panose="020F0502020204030204" pitchFamily="34" charset="0"/>
              </a:rPr>
              <a:pPr/>
              <a:t>12</a:t>
            </a:fld>
            <a:endParaRPr lang="en-US" dirty="0">
              <a:latin typeface="Calibri" panose="020F0502020204030204" pitchFamily="34" charset="0"/>
            </a:endParaRPr>
          </a:p>
        </p:txBody>
      </p:sp>
      <p:sp>
        <p:nvSpPr>
          <p:cNvPr id="544770" name="Rectangle 2"/>
          <p:cNvSpPr>
            <a:spLocks noGrp="1" noChangeArrowheads="1"/>
          </p:cNvSpPr>
          <p:nvPr>
            <p:ph type="title"/>
          </p:nvPr>
        </p:nvSpPr>
        <p:spPr>
          <a:xfrm>
            <a:off x="381000" y="228600"/>
            <a:ext cx="8001000" cy="1143000"/>
          </a:xfrm>
        </p:spPr>
        <p:txBody>
          <a:bodyPr/>
          <a:lstStyle/>
          <a:p>
            <a:r>
              <a:rPr lang="en-US" dirty="0" smtClean="0"/>
              <a:t>Decide on how you will comment</a:t>
            </a:r>
            <a:endParaRPr lang="en-US" dirty="0"/>
          </a:p>
        </p:txBody>
      </p:sp>
      <p:sp>
        <p:nvSpPr>
          <p:cNvPr id="544771" name="Rectangle 3"/>
          <p:cNvSpPr>
            <a:spLocks noGrp="1" noChangeArrowheads="1"/>
          </p:cNvSpPr>
          <p:nvPr>
            <p:ph type="body" idx="1"/>
          </p:nvPr>
        </p:nvSpPr>
        <p:spPr>
          <a:xfrm>
            <a:off x="304800" y="1371600"/>
            <a:ext cx="4419600" cy="4953000"/>
          </a:xfrm>
        </p:spPr>
        <p:txBody>
          <a:bodyPr/>
          <a:lstStyle/>
          <a:p>
            <a:r>
              <a:rPr lang="en-US"/>
              <a:t>Commenting via email</a:t>
            </a:r>
          </a:p>
          <a:p>
            <a:pPr lvl="1"/>
            <a:r>
              <a:rPr lang="en-US"/>
              <a:t>Someone in the group will have to collect and distill individual comments</a:t>
            </a:r>
          </a:p>
          <a:p>
            <a:r>
              <a:rPr lang="en-US"/>
              <a:t>Inserting comments directly into the text</a:t>
            </a:r>
          </a:p>
          <a:p>
            <a:pPr lvl="1"/>
            <a:r>
              <a:rPr lang="en-US"/>
              <a:t>Original document may become very hard to read</a:t>
            </a:r>
          </a:p>
        </p:txBody>
      </p:sp>
      <p:graphicFrame>
        <p:nvGraphicFramePr>
          <p:cNvPr id="544775" name="Object 7"/>
          <p:cNvGraphicFramePr>
            <a:graphicFrameLocks noChangeAspect="1"/>
          </p:cNvGraphicFramePr>
          <p:nvPr/>
        </p:nvGraphicFramePr>
        <p:xfrm>
          <a:off x="4648200" y="1295400"/>
          <a:ext cx="3749675" cy="4267200"/>
        </p:xfrm>
        <a:graphic>
          <a:graphicData uri="http://schemas.openxmlformats.org/presentationml/2006/ole">
            <mc:AlternateContent xmlns:mc="http://schemas.openxmlformats.org/markup-compatibility/2006">
              <mc:Choice xmlns:v="urn:schemas-microsoft-com:vml" Requires="v">
                <p:oleObj spid="_x0000_s1035" name="Document" r:id="rId4" imgW="5943600" imgH="6768000" progId="Word.Document.8">
                  <p:embed/>
                </p:oleObj>
              </mc:Choice>
              <mc:Fallback>
                <p:oleObj name="Document" r:id="rId4" imgW="5943600" imgH="676800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1295400"/>
                        <a:ext cx="3749675" cy="426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21718339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5447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647491B-A951-47B6-AE66-D8970A9D9044}" type="slidenum">
              <a:rPr lang="en-US">
                <a:latin typeface="Calibri" panose="020F0502020204030204" pitchFamily="34" charset="0"/>
              </a:rPr>
              <a:pPr/>
              <a:t>13</a:t>
            </a:fld>
            <a:endParaRPr lang="en-US" b="0" dirty="0">
              <a:solidFill>
                <a:schemeClr val="tx1"/>
              </a:solidFill>
              <a:latin typeface="Calibri" panose="020F0502020204030204" pitchFamily="34" charset="0"/>
            </a:endParaRPr>
          </a:p>
        </p:txBody>
      </p:sp>
      <p:sp>
        <p:nvSpPr>
          <p:cNvPr id="540674" name="Rectangle 2"/>
          <p:cNvSpPr>
            <a:spLocks noGrp="1" noChangeArrowheads="1"/>
          </p:cNvSpPr>
          <p:nvPr>
            <p:ph type="title"/>
          </p:nvPr>
        </p:nvSpPr>
        <p:spPr>
          <a:xfrm>
            <a:off x="685800" y="152400"/>
            <a:ext cx="7772400" cy="1143000"/>
          </a:xfrm>
        </p:spPr>
        <p:txBody>
          <a:bodyPr/>
          <a:lstStyle/>
          <a:p>
            <a:r>
              <a:rPr lang="en-US" dirty="0" smtClean="0"/>
              <a:t>To recap:</a:t>
            </a:r>
            <a:endParaRPr lang="en-US" dirty="0"/>
          </a:p>
        </p:txBody>
      </p:sp>
      <p:sp>
        <p:nvSpPr>
          <p:cNvPr id="540675" name="Rectangle 3"/>
          <p:cNvSpPr>
            <a:spLocks noGrp="1" noChangeArrowheads="1"/>
          </p:cNvSpPr>
          <p:nvPr>
            <p:ph type="body" idx="1"/>
          </p:nvPr>
        </p:nvSpPr>
        <p:spPr>
          <a:xfrm>
            <a:off x="685800" y="1219200"/>
            <a:ext cx="8001000" cy="3505200"/>
          </a:xfrm>
        </p:spPr>
        <p:txBody>
          <a:bodyPr/>
          <a:lstStyle/>
          <a:p>
            <a:pPr>
              <a:spcBef>
                <a:spcPts val="0"/>
              </a:spcBef>
              <a:spcAft>
                <a:spcPts val="1800"/>
              </a:spcAft>
            </a:pPr>
            <a:r>
              <a:rPr lang="en-US" dirty="0" smtClean="0"/>
              <a:t>Have clearly defined roles for each author</a:t>
            </a:r>
          </a:p>
          <a:p>
            <a:pPr>
              <a:spcBef>
                <a:spcPts val="0"/>
              </a:spcBef>
              <a:spcAft>
                <a:spcPts val="1800"/>
              </a:spcAft>
            </a:pPr>
            <a:r>
              <a:rPr lang="en-US" dirty="0" smtClean="0"/>
              <a:t>Name one person who has overall responsibility for the final product</a:t>
            </a:r>
          </a:p>
          <a:p>
            <a:pPr>
              <a:spcBef>
                <a:spcPts val="0"/>
              </a:spcBef>
              <a:spcAft>
                <a:spcPts val="1800"/>
              </a:spcAft>
            </a:pPr>
            <a:r>
              <a:rPr lang="en-US" dirty="0" smtClean="0"/>
              <a:t>Establish (and enforce) deadlines</a:t>
            </a:r>
          </a:p>
          <a:p>
            <a:pPr>
              <a:spcBef>
                <a:spcPts val="0"/>
              </a:spcBef>
              <a:spcAft>
                <a:spcPts val="1800"/>
              </a:spcAft>
            </a:pPr>
            <a:r>
              <a:rPr lang="en-US" dirty="0" smtClean="0"/>
              <a:t>Figure out how you’re going to make comments and track versions ahead of time</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50871" y="5466545"/>
            <a:ext cx="1371600" cy="626488"/>
          </a:xfrm>
          <a:prstGeom prst="rect">
            <a:avLst/>
          </a:prstGeom>
        </p:spPr>
      </p:pic>
      <p:sp>
        <p:nvSpPr>
          <p:cNvPr id="6" name="TextBox 5"/>
          <p:cNvSpPr txBox="1"/>
          <p:nvPr/>
        </p:nvSpPr>
        <p:spPr>
          <a:xfrm>
            <a:off x="3657600" y="5943600"/>
            <a:ext cx="4511574" cy="646331"/>
          </a:xfrm>
          <a:prstGeom prst="rect">
            <a:avLst/>
          </a:prstGeom>
          <a:noFill/>
        </p:spPr>
        <p:txBody>
          <a:bodyPr wrap="square" rtlCol="0">
            <a:spAutoFit/>
          </a:bodyPr>
          <a:lstStyle/>
          <a:p>
            <a:pPr algn="r"/>
            <a:r>
              <a:rPr lang="en-US" sz="1800" b="1" i="1" dirty="0" smtClean="0">
                <a:solidFill>
                  <a:srgbClr val="1294AE"/>
                </a:solidFill>
                <a:latin typeface="Calibri" panose="020F0502020204030204" pitchFamily="34" charset="0"/>
              </a:rPr>
              <a:t>cmelliot@illinois.edu</a:t>
            </a:r>
            <a:br>
              <a:rPr lang="en-US" sz="1800" b="1" i="1" dirty="0" smtClean="0">
                <a:solidFill>
                  <a:srgbClr val="1294AE"/>
                </a:solidFill>
                <a:latin typeface="Calibri" panose="020F0502020204030204" pitchFamily="34" charset="0"/>
              </a:rPr>
            </a:br>
            <a:r>
              <a:rPr lang="en-US" sz="1800" b="1" i="1" dirty="0" smtClean="0">
                <a:solidFill>
                  <a:srgbClr val="1294AE"/>
                </a:solidFill>
                <a:latin typeface="Calibri" panose="020F0502020204030204" pitchFamily="34" charset="0"/>
              </a:rPr>
              <a:t>http://physics.illinois.edu/people/Celia/</a:t>
            </a:r>
            <a:endParaRPr lang="en-US" sz="1800" b="1" i="1" dirty="0">
              <a:solidFill>
                <a:srgbClr val="1294AE"/>
              </a:solidFill>
              <a:latin typeface="Calibri" panose="020F0502020204030204" pitchFamily="34" charset="0"/>
            </a:endParaRPr>
          </a:p>
        </p:txBody>
      </p:sp>
    </p:spTree>
    <p:extLst>
      <p:ext uri="{BB962C8B-B14F-4D97-AF65-F5344CB8AC3E}">
        <p14:creationId xmlns:p14="http://schemas.microsoft.com/office/powerpoint/2010/main" val="24749815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30C0A1-9765-4B97-910E-56C0A4F988E3}" type="slidenum">
              <a:rPr lang="en-US">
                <a:latin typeface="Calibri" panose="020F0502020204030204" pitchFamily="34" charset="0"/>
              </a:rPr>
              <a:pPr/>
              <a:t>2</a:t>
            </a:fld>
            <a:endParaRPr lang="en-US" b="0" dirty="0">
              <a:solidFill>
                <a:schemeClr val="tx1"/>
              </a:solidFill>
              <a:latin typeface="Calibri" panose="020F0502020204030204" pitchFamily="34" charset="0"/>
            </a:endParaRPr>
          </a:p>
        </p:txBody>
      </p:sp>
      <p:sp>
        <p:nvSpPr>
          <p:cNvPr id="525314" name="Rectangle 2"/>
          <p:cNvSpPr>
            <a:spLocks noGrp="1" noChangeArrowheads="1"/>
          </p:cNvSpPr>
          <p:nvPr>
            <p:ph type="title"/>
          </p:nvPr>
        </p:nvSpPr>
        <p:spPr>
          <a:xfrm>
            <a:off x="601980" y="457200"/>
            <a:ext cx="7772400" cy="838200"/>
          </a:xfrm>
        </p:spPr>
        <p:txBody>
          <a:bodyPr/>
          <a:lstStyle/>
          <a:p>
            <a:pPr>
              <a:lnSpc>
                <a:spcPct val="90000"/>
              </a:lnSpc>
            </a:pPr>
            <a:r>
              <a:rPr lang="en-US" dirty="0" smtClean="0"/>
              <a:t>The first step is deciding who the authors are going to be</a:t>
            </a:r>
            <a:endParaRPr lang="en-US" dirty="0"/>
          </a:p>
        </p:txBody>
      </p:sp>
      <p:sp>
        <p:nvSpPr>
          <p:cNvPr id="525315" name="Rectangle 3"/>
          <p:cNvSpPr>
            <a:spLocks noGrp="1" noChangeArrowheads="1"/>
          </p:cNvSpPr>
          <p:nvPr>
            <p:ph type="body" idx="1"/>
          </p:nvPr>
        </p:nvSpPr>
        <p:spPr>
          <a:xfrm>
            <a:off x="601980" y="1600200"/>
            <a:ext cx="8153400" cy="4267200"/>
          </a:xfrm>
        </p:spPr>
        <p:txBody>
          <a:bodyPr/>
          <a:lstStyle/>
          <a:p>
            <a:pPr>
              <a:spcBef>
                <a:spcPts val="0"/>
              </a:spcBef>
              <a:spcAft>
                <a:spcPts val="1800"/>
              </a:spcAft>
            </a:pPr>
            <a:r>
              <a:rPr lang="en-US" dirty="0"/>
              <a:t>Ethical considerations of sharing credit with those who contributed to the work</a:t>
            </a:r>
          </a:p>
          <a:p>
            <a:pPr>
              <a:spcBef>
                <a:spcPts val="0"/>
              </a:spcBef>
              <a:spcAft>
                <a:spcPts val="1800"/>
              </a:spcAft>
            </a:pPr>
            <a:r>
              <a:rPr lang="en-US" dirty="0"/>
              <a:t>Choice of co-authors may affect the paper’s real and perceived quality</a:t>
            </a:r>
          </a:p>
          <a:p>
            <a:pPr>
              <a:spcBef>
                <a:spcPts val="0"/>
              </a:spcBef>
              <a:spcAft>
                <a:spcPts val="600"/>
              </a:spcAft>
            </a:pPr>
            <a:r>
              <a:rPr lang="en-US" dirty="0"/>
              <a:t>Things to consider when selecting co-authors</a:t>
            </a:r>
          </a:p>
          <a:p>
            <a:pPr lvl="1">
              <a:spcBef>
                <a:spcPts val="0"/>
              </a:spcBef>
              <a:spcAft>
                <a:spcPts val="0"/>
              </a:spcAft>
            </a:pPr>
            <a:r>
              <a:rPr lang="en-US" dirty="0"/>
              <a:t>Importance of the individual’s contribution</a:t>
            </a:r>
          </a:p>
          <a:p>
            <a:pPr lvl="1">
              <a:spcBef>
                <a:spcPts val="0"/>
              </a:spcBef>
              <a:spcAft>
                <a:spcPts val="0"/>
              </a:spcAft>
            </a:pPr>
            <a:r>
              <a:rPr lang="en-US" dirty="0"/>
              <a:t>Writing ability, availability, and interest</a:t>
            </a:r>
          </a:p>
          <a:p>
            <a:pPr lvl="1">
              <a:spcBef>
                <a:spcPts val="0"/>
              </a:spcBef>
              <a:spcAft>
                <a:spcPts val="1800"/>
              </a:spcAft>
            </a:pPr>
            <a:r>
              <a:rPr lang="en-US" dirty="0"/>
              <a:t>Prestige and recognition in the field</a:t>
            </a:r>
          </a:p>
          <a:p>
            <a:pPr>
              <a:spcBef>
                <a:spcPts val="0"/>
              </a:spcBef>
              <a:spcAft>
                <a:spcPts val="1800"/>
              </a:spcAft>
            </a:pPr>
            <a:r>
              <a:rPr lang="en-US" dirty="0"/>
              <a:t>Co-authors may not necessarily be </a:t>
            </a:r>
            <a:r>
              <a:rPr lang="en-US" dirty="0" smtClean="0"/>
              <a:t>co-</a:t>
            </a:r>
            <a:r>
              <a:rPr lang="en-US" b="1" i="1" dirty="0" smtClean="0"/>
              <a:t>writers</a:t>
            </a:r>
            <a:endParaRPr lang="en-US" dirty="0"/>
          </a:p>
        </p:txBody>
      </p:sp>
    </p:spTree>
    <p:extLst>
      <p:ext uri="{BB962C8B-B14F-4D97-AF65-F5344CB8AC3E}">
        <p14:creationId xmlns:p14="http://schemas.microsoft.com/office/powerpoint/2010/main" val="136911651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A5C9A6F-1C0C-454F-8262-DD1A0B91F92A}" type="slidenum">
              <a:rPr lang="en-US">
                <a:latin typeface="Calibri" panose="020F0502020204030204" pitchFamily="34" charset="0"/>
              </a:rPr>
              <a:pPr/>
              <a:t>3</a:t>
            </a:fld>
            <a:endParaRPr lang="en-US" b="0" dirty="0">
              <a:solidFill>
                <a:schemeClr val="tx1"/>
              </a:solidFill>
              <a:latin typeface="Calibri" panose="020F0502020204030204" pitchFamily="34" charset="0"/>
            </a:endParaRPr>
          </a:p>
        </p:txBody>
      </p:sp>
      <p:sp>
        <p:nvSpPr>
          <p:cNvPr id="527362" name="Rectangle 2"/>
          <p:cNvSpPr>
            <a:spLocks noGrp="1" noChangeArrowheads="1"/>
          </p:cNvSpPr>
          <p:nvPr>
            <p:ph type="title"/>
          </p:nvPr>
        </p:nvSpPr>
        <p:spPr>
          <a:xfrm>
            <a:off x="609600" y="609600"/>
            <a:ext cx="8153400" cy="609600"/>
          </a:xfrm>
        </p:spPr>
        <p:txBody>
          <a:bodyPr/>
          <a:lstStyle/>
          <a:p>
            <a:r>
              <a:rPr lang="en-US" dirty="0" smtClean="0"/>
              <a:t>Who should be authors of this paper?</a:t>
            </a:r>
            <a:endParaRPr lang="en-US" dirty="0"/>
          </a:p>
        </p:txBody>
      </p:sp>
      <p:sp>
        <p:nvSpPr>
          <p:cNvPr id="527363" name="Rectangle 3"/>
          <p:cNvSpPr>
            <a:spLocks noGrp="1" noChangeArrowheads="1"/>
          </p:cNvSpPr>
          <p:nvPr>
            <p:ph type="body" idx="1"/>
          </p:nvPr>
        </p:nvSpPr>
        <p:spPr>
          <a:xfrm>
            <a:off x="609600" y="1295400"/>
            <a:ext cx="8001000" cy="4572000"/>
          </a:xfrm>
        </p:spPr>
        <p:txBody>
          <a:bodyPr/>
          <a:lstStyle/>
          <a:p>
            <a:pPr>
              <a:spcBef>
                <a:spcPct val="25000"/>
              </a:spcBef>
            </a:pPr>
            <a:r>
              <a:rPr lang="en-US" sz="2800" dirty="0"/>
              <a:t>Ahrends (postdoc) and Anderson </a:t>
            </a:r>
            <a:r>
              <a:rPr lang="en-US" sz="2800" dirty="0" smtClean="0"/>
              <a:t>(graduate student) </a:t>
            </a:r>
            <a:r>
              <a:rPr lang="en-US" sz="2800" dirty="0"/>
              <a:t>who actually did the work</a:t>
            </a:r>
          </a:p>
          <a:p>
            <a:pPr>
              <a:spcBef>
                <a:spcPct val="25000"/>
              </a:spcBef>
            </a:pPr>
            <a:r>
              <a:rPr lang="en-US" sz="2800" dirty="0"/>
              <a:t>Arbeiter (engineer) who fixed a critical </a:t>
            </a:r>
            <a:r>
              <a:rPr lang="en-US" sz="2800" dirty="0" smtClean="0"/>
              <a:t>problem with the apparatus</a:t>
            </a:r>
            <a:endParaRPr lang="en-US" sz="2800" dirty="0"/>
          </a:p>
          <a:p>
            <a:pPr>
              <a:spcBef>
                <a:spcPct val="25000"/>
              </a:spcBef>
            </a:pPr>
            <a:r>
              <a:rPr lang="en-US" sz="2800" dirty="0"/>
              <a:t>Bartholomew </a:t>
            </a:r>
            <a:r>
              <a:rPr lang="en-US" sz="2800" dirty="0" smtClean="0"/>
              <a:t>(professor)—</a:t>
            </a:r>
            <a:r>
              <a:rPr lang="en-US" sz="2800" dirty="0"/>
              <a:t>formulated the key idea, told A</a:t>
            </a:r>
            <a:r>
              <a:rPr lang="en-US" sz="2800" baseline="30000" dirty="0"/>
              <a:t>2 </a:t>
            </a:r>
            <a:r>
              <a:rPr lang="en-US" sz="2800" dirty="0"/>
              <a:t>what experiment to do, what to look for, and what it meant when they found it</a:t>
            </a:r>
          </a:p>
          <a:p>
            <a:pPr>
              <a:spcBef>
                <a:spcPct val="25000"/>
              </a:spcBef>
            </a:pPr>
            <a:r>
              <a:rPr lang="en-US" sz="2800" dirty="0"/>
              <a:t>Chambers </a:t>
            </a:r>
            <a:r>
              <a:rPr lang="en-US" sz="2800" dirty="0" smtClean="0"/>
              <a:t>(department </a:t>
            </a:r>
            <a:r>
              <a:rPr lang="en-US" sz="2800" dirty="0"/>
              <a:t>head and internationally known theorist)— had a number of insightful discussions with Bartholomew</a:t>
            </a:r>
          </a:p>
          <a:p>
            <a:pPr>
              <a:spcBef>
                <a:spcPct val="25000"/>
              </a:spcBef>
            </a:pPr>
            <a:r>
              <a:rPr lang="en-US" sz="2800" dirty="0"/>
              <a:t>Daniels (technician)—prepared and characterized the super-pure thin films</a:t>
            </a:r>
          </a:p>
        </p:txBody>
      </p:sp>
    </p:spTree>
    <p:extLst>
      <p:ext uri="{BB962C8B-B14F-4D97-AF65-F5344CB8AC3E}">
        <p14:creationId xmlns:p14="http://schemas.microsoft.com/office/powerpoint/2010/main" val="116684533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CB59B51-4774-40F4-A825-5678A700BDDB}" type="slidenum">
              <a:rPr lang="en-US">
                <a:latin typeface="Calibri" panose="020F0502020204030204" pitchFamily="34" charset="0"/>
              </a:rPr>
              <a:pPr/>
              <a:t>4</a:t>
            </a:fld>
            <a:endParaRPr lang="en-US" b="0" dirty="0">
              <a:solidFill>
                <a:schemeClr val="tx1"/>
              </a:solidFill>
              <a:latin typeface="Calibri" panose="020F0502020204030204" pitchFamily="34" charset="0"/>
            </a:endParaRPr>
          </a:p>
        </p:txBody>
      </p:sp>
      <p:sp>
        <p:nvSpPr>
          <p:cNvPr id="529410" name="Rectangle 2050"/>
          <p:cNvSpPr>
            <a:spLocks noGrp="1" noChangeArrowheads="1"/>
          </p:cNvSpPr>
          <p:nvPr>
            <p:ph type="title"/>
          </p:nvPr>
        </p:nvSpPr>
        <p:spPr>
          <a:xfrm>
            <a:off x="685800" y="609600"/>
            <a:ext cx="7772400" cy="914400"/>
          </a:xfrm>
        </p:spPr>
        <p:txBody>
          <a:bodyPr/>
          <a:lstStyle/>
          <a:p>
            <a:r>
              <a:rPr lang="en-US" dirty="0" smtClean="0"/>
              <a:t>Acknowledgments*</a:t>
            </a:r>
            <a:endParaRPr lang="en-US" sz="4000" baseline="30000" dirty="0"/>
          </a:p>
        </p:txBody>
      </p:sp>
      <p:sp>
        <p:nvSpPr>
          <p:cNvPr id="529411" name="Rectangle 2051"/>
          <p:cNvSpPr>
            <a:spLocks noGrp="1" noChangeArrowheads="1"/>
          </p:cNvSpPr>
          <p:nvPr>
            <p:ph type="body" idx="1"/>
          </p:nvPr>
        </p:nvSpPr>
        <p:spPr>
          <a:xfrm>
            <a:off x="762000" y="1524000"/>
            <a:ext cx="8077200" cy="4495800"/>
          </a:xfrm>
        </p:spPr>
        <p:txBody>
          <a:bodyPr/>
          <a:lstStyle/>
          <a:p>
            <a:pPr>
              <a:lnSpc>
                <a:spcPct val="85000"/>
              </a:lnSpc>
              <a:spcBef>
                <a:spcPts val="0"/>
              </a:spcBef>
              <a:spcAft>
                <a:spcPts val="1800"/>
              </a:spcAft>
            </a:pPr>
            <a:r>
              <a:rPr lang="en-US" dirty="0">
                <a:sym typeface="Bookshelf Symbol 1" pitchFamily="34" charset="2"/>
              </a:rPr>
              <a:t>Acknowledge contributions by professional colleagues who are not listed as authors—</a:t>
            </a:r>
            <a:br>
              <a:rPr lang="en-US" dirty="0">
                <a:sym typeface="Bookshelf Symbol 1" pitchFamily="34" charset="2"/>
              </a:rPr>
            </a:br>
            <a:r>
              <a:rPr lang="en-US" dirty="0">
                <a:sym typeface="Bookshelf Symbol 1" pitchFamily="34" charset="2"/>
              </a:rPr>
              <a:t>do not include titles or academic degrees</a:t>
            </a:r>
          </a:p>
          <a:p>
            <a:pPr>
              <a:lnSpc>
                <a:spcPct val="85000"/>
              </a:lnSpc>
              <a:spcBef>
                <a:spcPts val="0"/>
              </a:spcBef>
              <a:spcAft>
                <a:spcPts val="1800"/>
              </a:spcAft>
            </a:pPr>
            <a:r>
              <a:rPr lang="en-US" dirty="0">
                <a:sym typeface="Bookshelf Symbol 1" pitchFamily="34" charset="2"/>
              </a:rPr>
              <a:t>Acknowledge financial support in this section, or in a footnote on the first page of the text, depending on the journal’s style</a:t>
            </a:r>
          </a:p>
          <a:p>
            <a:pPr>
              <a:lnSpc>
                <a:spcPct val="85000"/>
              </a:lnSpc>
              <a:spcBef>
                <a:spcPts val="0"/>
              </a:spcBef>
              <a:spcAft>
                <a:spcPts val="1800"/>
              </a:spcAft>
            </a:pPr>
            <a:r>
              <a:rPr lang="en-US" dirty="0">
                <a:sym typeface="Bookshelf Symbol 1" pitchFamily="34" charset="2"/>
              </a:rPr>
              <a:t>Do not include purely personal acknowledgments</a:t>
            </a:r>
          </a:p>
        </p:txBody>
      </p:sp>
      <p:sp>
        <p:nvSpPr>
          <p:cNvPr id="529412" name="Text Box 2052"/>
          <p:cNvSpPr txBox="1">
            <a:spLocks noChangeArrowheads="1"/>
          </p:cNvSpPr>
          <p:nvPr/>
        </p:nvSpPr>
        <p:spPr bwMode="auto">
          <a:xfrm>
            <a:off x="1143000" y="5680603"/>
            <a:ext cx="7331075" cy="720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5000"/>
              </a:spcBef>
            </a:pPr>
            <a:r>
              <a:rPr lang="en-US" i="1" dirty="0" smtClean="0">
                <a:solidFill>
                  <a:schemeClr val="folHlink"/>
                </a:solidFill>
                <a:latin typeface="Calibri" pitchFamily="34" charset="0"/>
                <a:cs typeface="Calibri" pitchFamily="34" charset="0"/>
                <a:sym typeface="Wingdings" pitchFamily="2" charset="2"/>
              </a:rPr>
              <a:t>*N.B</a:t>
            </a:r>
            <a:r>
              <a:rPr lang="en-US" i="1" dirty="0">
                <a:solidFill>
                  <a:schemeClr val="folHlink"/>
                </a:solidFill>
                <a:latin typeface="Calibri" pitchFamily="34" charset="0"/>
                <a:cs typeface="Calibri" pitchFamily="34" charset="0"/>
                <a:sym typeface="Wingdings" pitchFamily="2" charset="2"/>
              </a:rPr>
              <a:t>.</a:t>
            </a:r>
            <a:r>
              <a:rPr lang="en-US" dirty="0">
                <a:solidFill>
                  <a:schemeClr val="folHlink"/>
                </a:solidFill>
                <a:latin typeface="Calibri" pitchFamily="34" charset="0"/>
                <a:cs typeface="Calibri" pitchFamily="34" charset="0"/>
                <a:sym typeface="Bookshelf Symbol 1" pitchFamily="34" charset="2"/>
              </a:rPr>
              <a:t> There is no</a:t>
            </a:r>
            <a:r>
              <a:rPr lang="en-US" b="1" dirty="0">
                <a:solidFill>
                  <a:srgbClr val="003399"/>
                </a:solidFill>
                <a:latin typeface="Calibri" pitchFamily="34" charset="0"/>
                <a:cs typeface="Calibri" pitchFamily="34" charset="0"/>
                <a:sym typeface="Bookshelf Symbol 1" pitchFamily="34" charset="2"/>
              </a:rPr>
              <a:t> </a:t>
            </a:r>
            <a:r>
              <a:rPr lang="en-US" b="1" i="1" dirty="0">
                <a:solidFill>
                  <a:srgbClr val="CC0000"/>
                </a:solidFill>
                <a:latin typeface="Calibri" pitchFamily="34" charset="0"/>
                <a:cs typeface="Calibri" pitchFamily="34" charset="0"/>
                <a:sym typeface="Bookshelf Symbol 1" pitchFamily="34" charset="2"/>
              </a:rPr>
              <a:t>e</a:t>
            </a:r>
            <a:r>
              <a:rPr lang="en-US" dirty="0">
                <a:solidFill>
                  <a:srgbClr val="003399"/>
                </a:solidFill>
                <a:latin typeface="Calibri" pitchFamily="34" charset="0"/>
                <a:cs typeface="Calibri" pitchFamily="34" charset="0"/>
                <a:sym typeface="Bookshelf Symbol 1" pitchFamily="34" charset="2"/>
              </a:rPr>
              <a:t> </a:t>
            </a:r>
            <a:r>
              <a:rPr lang="en-US" dirty="0">
                <a:solidFill>
                  <a:schemeClr val="folHlink"/>
                </a:solidFill>
                <a:latin typeface="Calibri" pitchFamily="34" charset="0"/>
                <a:cs typeface="Calibri" pitchFamily="34" charset="0"/>
                <a:sym typeface="Bookshelf Symbol 1" pitchFamily="34" charset="2"/>
              </a:rPr>
              <a:t>between the</a:t>
            </a:r>
            <a:r>
              <a:rPr lang="en-US" dirty="0">
                <a:solidFill>
                  <a:srgbClr val="003399"/>
                </a:solidFill>
                <a:latin typeface="Calibri" pitchFamily="34" charset="0"/>
                <a:cs typeface="Calibri" pitchFamily="34" charset="0"/>
                <a:sym typeface="Bookshelf Symbol 1" pitchFamily="34" charset="2"/>
              </a:rPr>
              <a:t> </a:t>
            </a:r>
            <a:r>
              <a:rPr lang="en-US" b="1" i="1" dirty="0">
                <a:solidFill>
                  <a:srgbClr val="CC0000"/>
                </a:solidFill>
                <a:latin typeface="Calibri" pitchFamily="34" charset="0"/>
                <a:cs typeface="Calibri" pitchFamily="34" charset="0"/>
                <a:sym typeface="Bookshelf Symbol 1" pitchFamily="34" charset="2"/>
              </a:rPr>
              <a:t>g</a:t>
            </a:r>
            <a:r>
              <a:rPr lang="en-US" dirty="0">
                <a:solidFill>
                  <a:srgbClr val="003399"/>
                </a:solidFill>
                <a:latin typeface="Calibri" pitchFamily="34" charset="0"/>
                <a:cs typeface="Calibri" pitchFamily="34" charset="0"/>
                <a:sym typeface="Bookshelf Symbol 1" pitchFamily="34" charset="2"/>
              </a:rPr>
              <a:t> </a:t>
            </a:r>
            <a:r>
              <a:rPr lang="en-US" dirty="0">
                <a:solidFill>
                  <a:schemeClr val="folHlink"/>
                </a:solidFill>
                <a:latin typeface="Calibri" pitchFamily="34" charset="0"/>
                <a:cs typeface="Calibri" pitchFamily="34" charset="0"/>
                <a:sym typeface="Bookshelf Symbol 1" pitchFamily="34" charset="2"/>
              </a:rPr>
              <a:t>and the</a:t>
            </a:r>
            <a:r>
              <a:rPr lang="en-US" dirty="0">
                <a:solidFill>
                  <a:srgbClr val="003399"/>
                </a:solidFill>
                <a:latin typeface="Calibri" pitchFamily="34" charset="0"/>
                <a:cs typeface="Calibri" pitchFamily="34" charset="0"/>
                <a:sym typeface="Bookshelf Symbol 1" pitchFamily="34" charset="2"/>
              </a:rPr>
              <a:t> </a:t>
            </a:r>
            <a:r>
              <a:rPr lang="en-US" b="1" i="1" dirty="0">
                <a:solidFill>
                  <a:srgbClr val="CC0000"/>
                </a:solidFill>
                <a:latin typeface="Calibri" pitchFamily="34" charset="0"/>
                <a:cs typeface="Calibri" pitchFamily="34" charset="0"/>
                <a:sym typeface="Bookshelf Symbol 1" pitchFamily="34" charset="2"/>
              </a:rPr>
              <a:t>m</a:t>
            </a:r>
            <a:r>
              <a:rPr lang="en-US" dirty="0">
                <a:solidFill>
                  <a:srgbClr val="003399"/>
                </a:solidFill>
                <a:latin typeface="Calibri" pitchFamily="34" charset="0"/>
                <a:cs typeface="Calibri" pitchFamily="34" charset="0"/>
                <a:sym typeface="Bookshelf Symbol 1" pitchFamily="34" charset="2"/>
              </a:rPr>
              <a:t>  </a:t>
            </a:r>
            <a:r>
              <a:rPr lang="en-US" dirty="0">
                <a:solidFill>
                  <a:schemeClr val="folHlink"/>
                </a:solidFill>
                <a:latin typeface="Calibri" pitchFamily="34" charset="0"/>
                <a:cs typeface="Calibri" pitchFamily="34" charset="0"/>
                <a:sym typeface="Bookshelf Symbol 1" pitchFamily="34" charset="2"/>
              </a:rPr>
              <a:t>in the</a:t>
            </a:r>
            <a:br>
              <a:rPr lang="en-US" dirty="0">
                <a:solidFill>
                  <a:schemeClr val="folHlink"/>
                </a:solidFill>
                <a:latin typeface="Calibri" pitchFamily="34" charset="0"/>
                <a:cs typeface="Calibri" pitchFamily="34" charset="0"/>
                <a:sym typeface="Bookshelf Symbol 1" pitchFamily="34" charset="2"/>
              </a:rPr>
            </a:br>
            <a:r>
              <a:rPr lang="en-US" dirty="0">
                <a:solidFill>
                  <a:schemeClr val="folHlink"/>
                </a:solidFill>
                <a:latin typeface="Calibri" pitchFamily="34" charset="0"/>
                <a:cs typeface="Calibri" pitchFamily="34" charset="0"/>
                <a:sym typeface="Bookshelf Symbol 1" pitchFamily="34" charset="2"/>
              </a:rPr>
              <a:t>  spelling of </a:t>
            </a:r>
            <a:r>
              <a:rPr lang="en-US" i="1" dirty="0">
                <a:solidFill>
                  <a:schemeClr val="folHlink"/>
                </a:solidFill>
                <a:latin typeface="Calibri" pitchFamily="34" charset="0"/>
                <a:cs typeface="Calibri" pitchFamily="34" charset="0"/>
                <a:sym typeface="Bookshelf Symbol 1" pitchFamily="34" charset="2"/>
              </a:rPr>
              <a:t>acknowledgment </a:t>
            </a:r>
            <a:r>
              <a:rPr lang="en-US" dirty="0">
                <a:solidFill>
                  <a:schemeClr val="folHlink"/>
                </a:solidFill>
                <a:latin typeface="Calibri" pitchFamily="34" charset="0"/>
                <a:cs typeface="Calibri" pitchFamily="34" charset="0"/>
                <a:sym typeface="Bookshelf Symbol 1" pitchFamily="34" charset="2"/>
              </a:rPr>
              <a:t>in U.S. </a:t>
            </a:r>
            <a:r>
              <a:rPr lang="en-US" dirty="0" smtClean="0">
                <a:solidFill>
                  <a:schemeClr val="folHlink"/>
                </a:solidFill>
                <a:latin typeface="Calibri" pitchFamily="34" charset="0"/>
                <a:cs typeface="Calibri" pitchFamily="34" charset="0"/>
                <a:sym typeface="Bookshelf Symbol 1" pitchFamily="34" charset="2"/>
              </a:rPr>
              <a:t>English</a:t>
            </a:r>
            <a:endParaRPr lang="en-US" dirty="0">
              <a:solidFill>
                <a:schemeClr val="folHlink"/>
              </a:solidFill>
              <a:latin typeface="Calibri" pitchFamily="34" charset="0"/>
              <a:cs typeface="Calibri" pitchFamily="34" charset="0"/>
              <a:sym typeface="Bookshelf Symbol 1" pitchFamily="34" charset="2"/>
            </a:endParaRPr>
          </a:p>
        </p:txBody>
      </p:sp>
    </p:spTree>
    <p:extLst>
      <p:ext uri="{BB962C8B-B14F-4D97-AF65-F5344CB8AC3E}">
        <p14:creationId xmlns:p14="http://schemas.microsoft.com/office/powerpoint/2010/main" val="141695097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529412"/>
                                        </p:tgtEl>
                                        <p:attrNameLst>
                                          <p:attrName>style.visibility</p:attrName>
                                        </p:attrNameLst>
                                      </p:cBhvr>
                                      <p:to>
                                        <p:strVal val="visible"/>
                                      </p:to>
                                    </p:set>
                                    <p:anim calcmode="lin" valueType="num">
                                      <p:cBhvr>
                                        <p:cTn id="7" dur="500" fill="hold"/>
                                        <p:tgtEl>
                                          <p:spTgt spid="529412"/>
                                        </p:tgtEl>
                                        <p:attrNameLst>
                                          <p:attrName>ppt_w</p:attrName>
                                        </p:attrNameLst>
                                      </p:cBhvr>
                                      <p:tavLst>
                                        <p:tav tm="0">
                                          <p:val>
                                            <p:fltVal val="0"/>
                                          </p:val>
                                        </p:tav>
                                        <p:tav tm="100000">
                                          <p:val>
                                            <p:strVal val="#ppt_w"/>
                                          </p:val>
                                        </p:tav>
                                      </p:tavLst>
                                    </p:anim>
                                    <p:anim calcmode="lin" valueType="num">
                                      <p:cBhvr>
                                        <p:cTn id="8" dur="500" fill="hold"/>
                                        <p:tgtEl>
                                          <p:spTgt spid="5294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941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EBF8150-9165-4214-9739-DF158F7E8FFC}" type="slidenum">
              <a:rPr lang="en-US">
                <a:latin typeface="Calibri" panose="020F0502020204030204" pitchFamily="34" charset="0"/>
              </a:rPr>
              <a:pPr/>
              <a:t>5</a:t>
            </a:fld>
            <a:endParaRPr lang="en-US" b="0" dirty="0">
              <a:solidFill>
                <a:schemeClr val="tx1"/>
              </a:solidFill>
              <a:latin typeface="Calibri" panose="020F0502020204030204" pitchFamily="34" charset="0"/>
            </a:endParaRPr>
          </a:p>
        </p:txBody>
      </p:sp>
      <p:sp>
        <p:nvSpPr>
          <p:cNvPr id="530434" name="Rectangle 2"/>
          <p:cNvSpPr>
            <a:spLocks noGrp="1" noChangeArrowheads="1"/>
          </p:cNvSpPr>
          <p:nvPr>
            <p:ph type="title"/>
          </p:nvPr>
        </p:nvSpPr>
        <p:spPr>
          <a:xfrm>
            <a:off x="533400" y="609600"/>
            <a:ext cx="8458200" cy="1143000"/>
          </a:xfrm>
        </p:spPr>
        <p:txBody>
          <a:bodyPr/>
          <a:lstStyle/>
          <a:p>
            <a:r>
              <a:rPr lang="en-US" dirty="0" smtClean="0"/>
              <a:t>Why have multiple authors?</a:t>
            </a:r>
            <a:endParaRPr lang="en-US" dirty="0"/>
          </a:p>
        </p:txBody>
      </p:sp>
      <p:sp>
        <p:nvSpPr>
          <p:cNvPr id="530435" name="Rectangle 3"/>
          <p:cNvSpPr>
            <a:spLocks noGrp="1" noChangeArrowheads="1"/>
          </p:cNvSpPr>
          <p:nvPr>
            <p:ph type="body" idx="1"/>
          </p:nvPr>
        </p:nvSpPr>
        <p:spPr/>
        <p:txBody>
          <a:bodyPr/>
          <a:lstStyle/>
          <a:p>
            <a:pPr>
              <a:spcBef>
                <a:spcPts val="0"/>
              </a:spcBef>
              <a:spcAft>
                <a:spcPts val="1800"/>
              </a:spcAft>
            </a:pPr>
            <a:r>
              <a:rPr lang="en-US" dirty="0"/>
              <a:t>Subject is too large or too complex for </a:t>
            </a:r>
            <a:br>
              <a:rPr lang="en-US" dirty="0"/>
            </a:br>
            <a:r>
              <a:rPr lang="en-US" dirty="0"/>
              <a:t>one person</a:t>
            </a:r>
          </a:p>
          <a:p>
            <a:pPr>
              <a:spcBef>
                <a:spcPts val="0"/>
              </a:spcBef>
              <a:spcAft>
                <a:spcPts val="1800"/>
              </a:spcAft>
            </a:pPr>
            <a:r>
              <a:rPr lang="en-US" dirty="0"/>
              <a:t>Subject requires a variety of viewpoints </a:t>
            </a:r>
            <a:br>
              <a:rPr lang="en-US" dirty="0"/>
            </a:br>
            <a:r>
              <a:rPr lang="en-US" dirty="0"/>
              <a:t>or expertise</a:t>
            </a:r>
          </a:p>
          <a:p>
            <a:pPr>
              <a:spcBef>
                <a:spcPts val="0"/>
              </a:spcBef>
              <a:spcAft>
                <a:spcPts val="1800"/>
              </a:spcAft>
            </a:pPr>
            <a:r>
              <a:rPr lang="en-US" dirty="0"/>
              <a:t>Recognized “experts” add </a:t>
            </a:r>
            <a:r>
              <a:rPr lang="en-US" dirty="0" smtClean="0"/>
              <a:t>prestige and may assure wider readership</a:t>
            </a:r>
            <a:endParaRPr lang="en-US" dirty="0"/>
          </a:p>
        </p:txBody>
      </p:sp>
    </p:spTree>
    <p:extLst>
      <p:ext uri="{BB962C8B-B14F-4D97-AF65-F5344CB8AC3E}">
        <p14:creationId xmlns:p14="http://schemas.microsoft.com/office/powerpoint/2010/main" val="355916723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8F7A722-7208-46CF-A9EC-593F542E90AE}" type="slidenum">
              <a:rPr lang="en-US">
                <a:latin typeface="Calibri" panose="020F0502020204030204" pitchFamily="34" charset="0"/>
              </a:rPr>
              <a:pPr/>
              <a:t>6</a:t>
            </a:fld>
            <a:endParaRPr lang="en-US" b="0" dirty="0">
              <a:solidFill>
                <a:schemeClr val="tx1"/>
              </a:solidFill>
              <a:latin typeface="Calibri" panose="020F0502020204030204" pitchFamily="34" charset="0"/>
            </a:endParaRPr>
          </a:p>
        </p:txBody>
      </p:sp>
      <p:sp>
        <p:nvSpPr>
          <p:cNvPr id="532482" name="Rectangle 2"/>
          <p:cNvSpPr>
            <a:spLocks noGrp="1" noChangeArrowheads="1"/>
          </p:cNvSpPr>
          <p:nvPr>
            <p:ph type="title"/>
          </p:nvPr>
        </p:nvSpPr>
        <p:spPr/>
        <p:txBody>
          <a:bodyPr/>
          <a:lstStyle/>
          <a:p>
            <a:pPr>
              <a:lnSpc>
                <a:spcPct val="90000"/>
              </a:lnSpc>
            </a:pPr>
            <a:r>
              <a:rPr lang="en-US" dirty="0" smtClean="0"/>
              <a:t>Complications sometimes arise with multiple authorship</a:t>
            </a:r>
            <a:endParaRPr lang="en-US" dirty="0"/>
          </a:p>
        </p:txBody>
      </p:sp>
      <p:sp>
        <p:nvSpPr>
          <p:cNvPr id="532483" name="Rectangle 3"/>
          <p:cNvSpPr>
            <a:spLocks noGrp="1" noChangeArrowheads="1"/>
          </p:cNvSpPr>
          <p:nvPr>
            <p:ph type="body" idx="1"/>
          </p:nvPr>
        </p:nvSpPr>
        <p:spPr>
          <a:xfrm>
            <a:off x="685800" y="1905000"/>
            <a:ext cx="7772400" cy="4191000"/>
          </a:xfrm>
        </p:spPr>
        <p:txBody>
          <a:bodyPr/>
          <a:lstStyle/>
          <a:p>
            <a:pPr>
              <a:spcBef>
                <a:spcPct val="45000"/>
              </a:spcBef>
            </a:pPr>
            <a:r>
              <a:rPr lang="en-US" dirty="0"/>
              <a:t>Opposing judgments about manuscript length, emphasis, publication venue</a:t>
            </a:r>
          </a:p>
          <a:p>
            <a:pPr>
              <a:spcBef>
                <a:spcPct val="45000"/>
              </a:spcBef>
            </a:pPr>
            <a:r>
              <a:rPr lang="en-US" dirty="0"/>
              <a:t>Differing writing styles</a:t>
            </a:r>
          </a:p>
          <a:p>
            <a:pPr>
              <a:spcBef>
                <a:spcPct val="45000"/>
              </a:spcBef>
            </a:pPr>
            <a:r>
              <a:rPr lang="en-US" dirty="0"/>
              <a:t>Disputes about assignment of credit</a:t>
            </a:r>
          </a:p>
          <a:p>
            <a:pPr>
              <a:spcBef>
                <a:spcPct val="45000"/>
              </a:spcBef>
            </a:pPr>
            <a:r>
              <a:rPr lang="en-US" dirty="0"/>
              <a:t>Time needed to resolve differences</a:t>
            </a:r>
          </a:p>
          <a:p>
            <a:pPr>
              <a:spcBef>
                <a:spcPct val="45000"/>
              </a:spcBef>
            </a:pPr>
            <a:r>
              <a:rPr lang="en-US" dirty="0"/>
              <a:t>Dilution of responsibility</a:t>
            </a:r>
          </a:p>
        </p:txBody>
      </p:sp>
    </p:spTree>
    <p:extLst>
      <p:ext uri="{BB962C8B-B14F-4D97-AF65-F5344CB8AC3E}">
        <p14:creationId xmlns:p14="http://schemas.microsoft.com/office/powerpoint/2010/main" val="18003094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8229600" y="6400800"/>
            <a:ext cx="381000" cy="304800"/>
          </a:xfrm>
        </p:spPr>
        <p:txBody>
          <a:bodyPr/>
          <a:lstStyle/>
          <a:p>
            <a:fld id="{E5F3787D-8F32-4B50-8F05-BCA5523D3150}" type="slidenum">
              <a:rPr lang="en-US">
                <a:latin typeface="Calibri" panose="020F0502020204030204" pitchFamily="34" charset="0"/>
              </a:rPr>
              <a:pPr/>
              <a:t>7</a:t>
            </a:fld>
            <a:endParaRPr lang="en-US" b="0" dirty="0">
              <a:solidFill>
                <a:schemeClr val="tx1"/>
              </a:solidFill>
              <a:latin typeface="Calibri" panose="020F0502020204030204" pitchFamily="34" charset="0"/>
            </a:endParaRPr>
          </a:p>
        </p:txBody>
      </p:sp>
      <p:sp>
        <p:nvSpPr>
          <p:cNvPr id="534530" name="Rectangle 2"/>
          <p:cNvSpPr>
            <a:spLocks noGrp="1" noChangeArrowheads="1"/>
          </p:cNvSpPr>
          <p:nvPr>
            <p:ph type="title"/>
          </p:nvPr>
        </p:nvSpPr>
        <p:spPr>
          <a:xfrm>
            <a:off x="457200" y="0"/>
            <a:ext cx="8534400" cy="1143000"/>
          </a:xfrm>
        </p:spPr>
        <p:txBody>
          <a:bodyPr/>
          <a:lstStyle/>
          <a:p>
            <a:r>
              <a:rPr lang="en-US" dirty="0" smtClean="0"/>
              <a:t>Physicists use one of three approaches</a:t>
            </a:r>
            <a:endParaRPr lang="en-US" dirty="0"/>
          </a:p>
        </p:txBody>
      </p:sp>
      <p:sp>
        <p:nvSpPr>
          <p:cNvPr id="534531" name="Rectangle 3"/>
          <p:cNvSpPr>
            <a:spLocks noGrp="1" noChangeArrowheads="1"/>
          </p:cNvSpPr>
          <p:nvPr>
            <p:ph type="body" idx="1"/>
          </p:nvPr>
        </p:nvSpPr>
        <p:spPr>
          <a:xfrm>
            <a:off x="304800" y="914400"/>
            <a:ext cx="8610600" cy="4495800"/>
          </a:xfrm>
        </p:spPr>
        <p:txBody>
          <a:bodyPr/>
          <a:lstStyle/>
          <a:p>
            <a:pPr>
              <a:spcBef>
                <a:spcPct val="40000"/>
              </a:spcBef>
            </a:pPr>
            <a:r>
              <a:rPr lang="en-US" dirty="0"/>
              <a:t>“Plug-and-Play” method</a:t>
            </a:r>
          </a:p>
          <a:p>
            <a:pPr lvl="1"/>
            <a:r>
              <a:rPr lang="en-US" dirty="0"/>
              <a:t>Each author writes a section, which is assembled into a final draft</a:t>
            </a:r>
          </a:p>
          <a:p>
            <a:pPr lvl="1"/>
            <a:r>
              <a:rPr lang="en-US" dirty="0"/>
              <a:t>Exploits individual expertise and knowledge</a:t>
            </a:r>
          </a:p>
          <a:p>
            <a:pPr lvl="1"/>
            <a:r>
              <a:rPr lang="en-US" dirty="0"/>
              <a:t>Inconsistencies in style, tone, tense among sections</a:t>
            </a:r>
          </a:p>
          <a:p>
            <a:pPr>
              <a:spcBef>
                <a:spcPct val="40000"/>
              </a:spcBef>
            </a:pPr>
            <a:r>
              <a:rPr lang="en-US" dirty="0"/>
              <a:t>“Best ball” method</a:t>
            </a:r>
          </a:p>
          <a:p>
            <a:pPr lvl="1"/>
            <a:r>
              <a:rPr lang="en-US" dirty="0"/>
              <a:t>Everyone writes his own version of the whole article</a:t>
            </a:r>
          </a:p>
          <a:p>
            <a:pPr lvl="1"/>
            <a:r>
              <a:rPr lang="en-US" dirty="0"/>
              <a:t>Group selects the best from each</a:t>
            </a:r>
          </a:p>
          <a:p>
            <a:pPr lvl="1"/>
            <a:r>
              <a:rPr lang="en-US" dirty="0" smtClean="0"/>
              <a:t>May </a:t>
            </a:r>
            <a:r>
              <a:rPr lang="en-US" dirty="0"/>
              <a:t>still have inconsistencies in the final version</a:t>
            </a:r>
          </a:p>
          <a:p>
            <a:r>
              <a:rPr lang="en-US" dirty="0"/>
              <a:t>“Filter” method</a:t>
            </a:r>
          </a:p>
          <a:p>
            <a:pPr lvl="1"/>
            <a:r>
              <a:rPr lang="en-US" dirty="0"/>
              <a:t>Group creates a draft using either of the two methods</a:t>
            </a:r>
          </a:p>
          <a:p>
            <a:pPr lvl="1"/>
            <a:r>
              <a:rPr lang="en-US" dirty="0"/>
              <a:t>One person with “artistic control” writes the final version to ensure consistency of style and form </a:t>
            </a:r>
          </a:p>
        </p:txBody>
      </p:sp>
    </p:spTree>
    <p:extLst>
      <p:ext uri="{BB962C8B-B14F-4D97-AF65-F5344CB8AC3E}">
        <p14:creationId xmlns:p14="http://schemas.microsoft.com/office/powerpoint/2010/main" val="314952470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A3D43B7-612A-4A71-BA6F-F32BF9DF1BA4}" type="slidenum">
              <a:rPr lang="en-US">
                <a:latin typeface="Calibri" panose="020F0502020204030204" pitchFamily="34" charset="0"/>
              </a:rPr>
              <a:pPr/>
              <a:t>8</a:t>
            </a:fld>
            <a:endParaRPr lang="en-US" b="0" dirty="0">
              <a:solidFill>
                <a:schemeClr val="tx1"/>
              </a:solidFill>
              <a:latin typeface="Calibri" panose="020F0502020204030204" pitchFamily="34" charset="0"/>
            </a:endParaRPr>
          </a:p>
        </p:txBody>
      </p:sp>
      <p:sp>
        <p:nvSpPr>
          <p:cNvPr id="536578" name="Rectangle 2"/>
          <p:cNvSpPr>
            <a:spLocks noGrp="1" noChangeArrowheads="1"/>
          </p:cNvSpPr>
          <p:nvPr>
            <p:ph type="title"/>
          </p:nvPr>
        </p:nvSpPr>
        <p:spPr/>
        <p:txBody>
          <a:bodyPr/>
          <a:lstStyle/>
          <a:p>
            <a:r>
              <a:rPr lang="en-US" dirty="0"/>
              <a:t>Team-Writing </a:t>
            </a:r>
            <a:r>
              <a:rPr lang="en-US" dirty="0" smtClean="0"/>
              <a:t>commandments</a:t>
            </a:r>
            <a:endParaRPr lang="en-US" dirty="0"/>
          </a:p>
        </p:txBody>
      </p:sp>
      <p:sp>
        <p:nvSpPr>
          <p:cNvPr id="536579" name="Rectangle 3"/>
          <p:cNvSpPr>
            <a:spLocks noGrp="1" noChangeArrowheads="1"/>
          </p:cNvSpPr>
          <p:nvPr>
            <p:ph type="body" idx="1"/>
          </p:nvPr>
        </p:nvSpPr>
        <p:spPr>
          <a:xfrm>
            <a:off x="3200400" y="1752600"/>
            <a:ext cx="5486400" cy="4419600"/>
          </a:xfrm>
        </p:spPr>
        <p:txBody>
          <a:bodyPr/>
          <a:lstStyle/>
          <a:p>
            <a:pPr>
              <a:spcBef>
                <a:spcPts val="0"/>
              </a:spcBef>
              <a:spcAft>
                <a:spcPts val="1800"/>
              </a:spcAft>
            </a:pPr>
            <a:r>
              <a:rPr lang="en-US" dirty="0"/>
              <a:t>Name a lead author who has </a:t>
            </a:r>
            <a:br>
              <a:rPr lang="en-US" dirty="0"/>
            </a:br>
            <a:r>
              <a:rPr lang="en-US" dirty="0"/>
              <a:t>final editorial control</a:t>
            </a:r>
          </a:p>
          <a:p>
            <a:pPr>
              <a:spcBef>
                <a:spcPts val="0"/>
              </a:spcBef>
              <a:spcAft>
                <a:spcPts val="1800"/>
              </a:spcAft>
            </a:pPr>
            <a:r>
              <a:rPr lang="en-US" dirty="0"/>
              <a:t>Limit the size of the team</a:t>
            </a:r>
          </a:p>
          <a:p>
            <a:pPr>
              <a:spcBef>
                <a:spcPts val="0"/>
              </a:spcBef>
              <a:spcAft>
                <a:spcPts val="1800"/>
              </a:spcAft>
            </a:pPr>
            <a:r>
              <a:rPr lang="en-US" dirty="0"/>
              <a:t>Strive for a mix of “thinkers” </a:t>
            </a:r>
            <a:br>
              <a:rPr lang="en-US" dirty="0"/>
            </a:br>
            <a:r>
              <a:rPr lang="en-US" dirty="0"/>
              <a:t>and “doers”</a:t>
            </a:r>
          </a:p>
          <a:p>
            <a:pPr>
              <a:spcBef>
                <a:spcPts val="0"/>
              </a:spcBef>
              <a:spcAft>
                <a:spcPts val="1800"/>
              </a:spcAft>
            </a:pPr>
            <a:r>
              <a:rPr lang="en-US" dirty="0"/>
              <a:t>Decide who has veto power</a:t>
            </a:r>
          </a:p>
          <a:p>
            <a:pPr>
              <a:spcBef>
                <a:spcPts val="0"/>
              </a:spcBef>
              <a:spcAft>
                <a:spcPts val="1800"/>
              </a:spcAft>
            </a:pPr>
            <a:r>
              <a:rPr lang="en-US" dirty="0"/>
              <a:t>Discuss upfront how to </a:t>
            </a:r>
            <a:br>
              <a:rPr lang="en-US" dirty="0"/>
            </a:br>
            <a:r>
              <a:rPr lang="en-US" dirty="0"/>
              <a:t>resolve conflicts</a:t>
            </a:r>
          </a:p>
        </p:txBody>
      </p:sp>
      <p:pic>
        <p:nvPicPr>
          <p:cNvPr id="536580" name="Picture 4" descr="H:\CME\Physics 398ST\Collaborations\moses_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7250" y="1828800"/>
            <a:ext cx="2038350" cy="36576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487285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491E3BA-3BD3-4035-9AA2-C67AE0E2B688}" type="slidenum">
              <a:rPr lang="en-US">
                <a:latin typeface="Calibri" panose="020F0502020204030204" pitchFamily="34" charset="0"/>
              </a:rPr>
              <a:pPr/>
              <a:t>9</a:t>
            </a:fld>
            <a:endParaRPr lang="en-US" b="0" dirty="0">
              <a:solidFill>
                <a:schemeClr val="tx1"/>
              </a:solidFill>
              <a:latin typeface="Calibri" panose="020F0502020204030204" pitchFamily="34" charset="0"/>
            </a:endParaRPr>
          </a:p>
        </p:txBody>
      </p:sp>
      <p:sp>
        <p:nvSpPr>
          <p:cNvPr id="539650" name="Rectangle 2"/>
          <p:cNvSpPr>
            <a:spLocks noGrp="1" noChangeArrowheads="1"/>
          </p:cNvSpPr>
          <p:nvPr>
            <p:ph type="title"/>
          </p:nvPr>
        </p:nvSpPr>
        <p:spPr>
          <a:xfrm>
            <a:off x="685800" y="152400"/>
            <a:ext cx="7772400" cy="1143000"/>
          </a:xfrm>
        </p:spPr>
        <p:txBody>
          <a:bodyPr/>
          <a:lstStyle/>
          <a:p>
            <a:pPr>
              <a:lnSpc>
                <a:spcPct val="90000"/>
              </a:lnSpc>
            </a:pPr>
            <a:r>
              <a:rPr lang="en-US" dirty="0" smtClean="0"/>
              <a:t>Steps to creating a collaborative paper</a:t>
            </a:r>
            <a:endParaRPr lang="en-US" dirty="0"/>
          </a:p>
        </p:txBody>
      </p:sp>
      <p:sp>
        <p:nvSpPr>
          <p:cNvPr id="539651" name="Rectangle 3"/>
          <p:cNvSpPr>
            <a:spLocks noGrp="1" noChangeArrowheads="1"/>
          </p:cNvSpPr>
          <p:nvPr>
            <p:ph type="body" idx="1"/>
          </p:nvPr>
        </p:nvSpPr>
        <p:spPr>
          <a:xfrm>
            <a:off x="685800" y="1447800"/>
            <a:ext cx="7772400" cy="4648200"/>
          </a:xfrm>
        </p:spPr>
        <p:txBody>
          <a:bodyPr/>
          <a:lstStyle/>
          <a:p>
            <a:r>
              <a:rPr lang="en-US" dirty="0"/>
              <a:t>Identify the tasks that must be done</a:t>
            </a:r>
          </a:p>
          <a:p>
            <a:pPr lvl="1"/>
            <a:r>
              <a:rPr lang="en-US" dirty="0"/>
              <a:t>Assign them to specific people</a:t>
            </a:r>
          </a:p>
          <a:p>
            <a:pPr lvl="1">
              <a:spcBef>
                <a:spcPts val="0"/>
              </a:spcBef>
              <a:spcAft>
                <a:spcPts val="1500"/>
              </a:spcAft>
            </a:pPr>
            <a:r>
              <a:rPr lang="en-US" dirty="0"/>
              <a:t>Set firm deadlines</a:t>
            </a:r>
          </a:p>
          <a:p>
            <a:pPr>
              <a:spcBef>
                <a:spcPts val="0"/>
              </a:spcBef>
              <a:spcAft>
                <a:spcPts val="1500"/>
              </a:spcAft>
            </a:pPr>
            <a:r>
              <a:rPr lang="en-US" dirty="0"/>
              <a:t>Establish a routing procedure</a:t>
            </a:r>
          </a:p>
          <a:p>
            <a:pPr>
              <a:spcBef>
                <a:spcPts val="0"/>
              </a:spcBef>
              <a:spcAft>
                <a:spcPts val="1500"/>
              </a:spcAft>
            </a:pPr>
            <a:r>
              <a:rPr lang="en-US" dirty="0"/>
              <a:t>Agree on a protocol for recording comments as the manuscript circulates</a:t>
            </a:r>
          </a:p>
          <a:p>
            <a:pPr>
              <a:spcBef>
                <a:spcPts val="0"/>
              </a:spcBef>
              <a:spcAft>
                <a:spcPts val="1500"/>
              </a:spcAft>
            </a:pPr>
            <a:r>
              <a:rPr lang="en-US" dirty="0"/>
              <a:t>Collect and circulate comments</a:t>
            </a:r>
          </a:p>
          <a:p>
            <a:pPr>
              <a:spcBef>
                <a:spcPts val="0"/>
              </a:spcBef>
              <a:spcAft>
                <a:spcPts val="1500"/>
              </a:spcAft>
            </a:pPr>
            <a:r>
              <a:rPr lang="en-US" dirty="0"/>
              <a:t>Discuss and make changes to the document</a:t>
            </a:r>
          </a:p>
          <a:p>
            <a:pPr>
              <a:spcBef>
                <a:spcPts val="0"/>
              </a:spcBef>
              <a:spcAft>
                <a:spcPts val="1500"/>
              </a:spcAft>
            </a:pPr>
            <a:r>
              <a:rPr lang="en-US" dirty="0"/>
              <a:t>Circulate the final draft for all authors’ approval</a:t>
            </a:r>
          </a:p>
        </p:txBody>
      </p:sp>
    </p:spTree>
    <p:extLst>
      <p:ext uri="{BB962C8B-B14F-4D97-AF65-F5344CB8AC3E}">
        <p14:creationId xmlns:p14="http://schemas.microsoft.com/office/powerpoint/2010/main" val="396655074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cientific Presentations-Mavis11">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3399"/>
      </a:hlink>
      <a:folHlink>
        <a:srgbClr val="000066"/>
      </a:folHlink>
    </a:clrScheme>
    <a:fontScheme name="Pub 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ub 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ub 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ub 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ub 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ub 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ub 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ub 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Scientific Presentations-Mavis11</Template>
  <TotalTime>20222</TotalTime>
  <Words>1459</Words>
  <Application>Microsoft Office PowerPoint</Application>
  <PresentationFormat>On-screen Show (4:3)</PresentationFormat>
  <Paragraphs>184</Paragraphs>
  <Slides>13</Slides>
  <Notes>13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3" baseType="lpstr">
      <vt:lpstr>Arial</vt:lpstr>
      <vt:lpstr>Wingdings</vt:lpstr>
      <vt:lpstr>ZapfDingbats</vt:lpstr>
      <vt:lpstr>Bookshelf Symbol 1</vt:lpstr>
      <vt:lpstr>Symbol</vt:lpstr>
      <vt:lpstr>Calibri</vt:lpstr>
      <vt:lpstr>Times New Roman</vt:lpstr>
      <vt:lpstr>Arial Black</vt:lpstr>
      <vt:lpstr>Scientific Presentations-Mavis11</vt:lpstr>
      <vt:lpstr>Document</vt:lpstr>
      <vt:lpstr>PowerPoint Presentation</vt:lpstr>
      <vt:lpstr>The first step is deciding who the authors are going to be</vt:lpstr>
      <vt:lpstr>Who should be authors of this paper?</vt:lpstr>
      <vt:lpstr>Acknowledgments*</vt:lpstr>
      <vt:lpstr>Why have multiple authors?</vt:lpstr>
      <vt:lpstr>Complications sometimes arise with multiple authorship</vt:lpstr>
      <vt:lpstr>Physicists use one of three approaches</vt:lpstr>
      <vt:lpstr>Team-Writing commandments</vt:lpstr>
      <vt:lpstr>Steps to creating a collaborative paper</vt:lpstr>
      <vt:lpstr>Decide on routing and file naming</vt:lpstr>
      <vt:lpstr>Decide on a routing procedure</vt:lpstr>
      <vt:lpstr>Decide on how you will comment</vt:lpstr>
      <vt:lpstr>To recap:</vt:lpstr>
    </vt:vector>
  </TitlesOfParts>
  <Company>Physics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cmelliot</dc:creator>
  <cp:lastModifiedBy>Elliott, Celia M</cp:lastModifiedBy>
  <cp:revision>106</cp:revision>
  <cp:lastPrinted>2019-03-28T02:03:21Z</cp:lastPrinted>
  <dcterms:created xsi:type="dcterms:W3CDTF">2011-02-22T15:36:24Z</dcterms:created>
  <dcterms:modified xsi:type="dcterms:W3CDTF">2019-03-28T02:13:09Z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cmelliot@uiuc.edu</vt:lpwstr>
  </property>
  <property fmtid="{D5CDD505-2E9C-101B-9397-08002B2CF9AE}" pid="8" name="HomePage">
    <vt:lpwstr>http://www.physics.uiuc.edu/People/Staff/Celia/</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4194368</vt:i4>
  </property>
  <property fmtid="{D5CDD505-2E9C-101B-9397-08002B2CF9AE}" pid="15" name="LinkColor">
    <vt:i4>8404992</vt:i4>
  </property>
  <property fmtid="{D5CDD505-2E9C-101B-9397-08002B2CF9AE}" pid="16" name="VisitedColor">
    <vt:i4>12615680</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2</vt:i4>
  </property>
  <property fmtid="{D5CDD505-2E9C-101B-9397-08002B2CF9AE}" pid="21" name="OutputDir">
    <vt:lpwstr>\\Phyactw\WWW\Education\398ST</vt:lpwstr>
  </property>
</Properties>
</file>