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9" r:id="rId1"/>
  </p:sldMasterIdLst>
  <p:notesMasterIdLst>
    <p:notesMasterId r:id="rId28"/>
  </p:notesMasterIdLst>
  <p:handoutMasterIdLst>
    <p:handoutMasterId r:id="rId29"/>
  </p:handoutMasterIdLst>
  <p:sldIdLst>
    <p:sldId id="505" r:id="rId2"/>
    <p:sldId id="546" r:id="rId3"/>
    <p:sldId id="547" r:id="rId4"/>
    <p:sldId id="526" r:id="rId5"/>
    <p:sldId id="514" r:id="rId6"/>
    <p:sldId id="549" r:id="rId7"/>
    <p:sldId id="530" r:id="rId8"/>
    <p:sldId id="527" r:id="rId9"/>
    <p:sldId id="531" r:id="rId10"/>
    <p:sldId id="528" r:id="rId11"/>
    <p:sldId id="544" r:id="rId12"/>
    <p:sldId id="522" r:id="rId13"/>
    <p:sldId id="524" r:id="rId14"/>
    <p:sldId id="525" r:id="rId15"/>
    <p:sldId id="529" r:id="rId16"/>
    <p:sldId id="521" r:id="rId17"/>
    <p:sldId id="532" r:id="rId18"/>
    <p:sldId id="533" r:id="rId19"/>
    <p:sldId id="534" r:id="rId20"/>
    <p:sldId id="535" r:id="rId21"/>
    <p:sldId id="545" r:id="rId22"/>
    <p:sldId id="538" r:id="rId23"/>
    <p:sldId id="539" r:id="rId24"/>
    <p:sldId id="542" r:id="rId25"/>
    <p:sldId id="548" r:id="rId26"/>
    <p:sldId id="543" r:id="rId27"/>
  </p:sldIdLst>
  <p:sldSz cx="9144000" cy="6858000" type="screen4x3"/>
  <p:notesSz cx="7315200" cy="9601200"/>
  <p:embeddedFontLst>
    <p:embeddedFont>
      <p:font typeface="Arial Black" panose="020B0A04020102020204" pitchFamily="34" charset="0"/>
      <p:bold r:id="rId30"/>
    </p:embeddedFont>
    <p:embeddedFont>
      <p:font typeface="Cambria Math" panose="02040503050406030204" pitchFamily="18" charset="0"/>
      <p:regular r:id="rId31"/>
    </p:embeddedFont>
    <p:embeddedFont>
      <p:font typeface="Showcard Gothic" panose="04020904020102020604" pitchFamily="82" charset="0"/>
      <p:regular r:id="rId32"/>
    </p:embeddedFont>
  </p:embeddedFont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A27"/>
    <a:srgbClr val="CC3300"/>
    <a:srgbClr val="0033CC"/>
    <a:srgbClr val="003399"/>
    <a:srgbClr val="0066CC"/>
    <a:srgbClr val="FF0000"/>
    <a:srgbClr val="FF3300"/>
    <a:srgbClr val="FF99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napVertSplitter="1" vertBarState="minimized" horzBarState="maximized" preferSingleView="1">
    <p:restoredLeft sz="15591" autoAdjust="0"/>
    <p:restoredTop sz="94681" autoAdjust="0"/>
  </p:normalViewPr>
  <p:slideViewPr>
    <p:cSldViewPr>
      <p:cViewPr varScale="1">
        <p:scale>
          <a:sx n="83" d="100"/>
          <a:sy n="83" d="100"/>
        </p:scale>
        <p:origin x="2184" y="6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0" d="100"/>
          <a:sy n="60" d="100"/>
        </p:scale>
        <p:origin x="3178" y="19"/>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xfrm>
            <a:off x="0" y="0"/>
            <a:ext cx="32099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5" tIns="47778" rIns="95555" bIns="47778" numCol="1" anchor="t" anchorCtr="0" compatLnSpc="1">
            <a:prstTxWarp prst="textNoShape">
              <a:avLst/>
            </a:prstTxWarp>
          </a:bodyPr>
          <a:lstStyle>
            <a:lvl1pPr defTabSz="955675">
              <a:defRPr sz="1300"/>
            </a:lvl1pPr>
          </a:lstStyle>
          <a:p>
            <a:r>
              <a:rPr lang="en-US"/>
              <a:t>Effective Titles, Celia M. Elliott</a:t>
            </a:r>
          </a:p>
        </p:txBody>
      </p:sp>
      <p:sp>
        <p:nvSpPr>
          <p:cNvPr id="135171" name="Rectangle 3"/>
          <p:cNvSpPr>
            <a:spLocks noGrp="1" noChangeArrowheads="1"/>
          </p:cNvSpPr>
          <p:nvPr>
            <p:ph type="dt" sz="quarter" idx="1"/>
          </p:nvPr>
        </p:nvSpPr>
        <p:spPr bwMode="auto">
          <a:xfrm>
            <a:off x="4173538" y="0"/>
            <a:ext cx="3128962"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5" tIns="47778" rIns="95555" bIns="47778" numCol="1" anchor="t" anchorCtr="0" compatLnSpc="1">
            <a:prstTxWarp prst="textNoShape">
              <a:avLst/>
            </a:prstTxWarp>
          </a:bodyPr>
          <a:lstStyle>
            <a:lvl1pPr algn="r" defTabSz="955675">
              <a:defRPr sz="1300"/>
            </a:lvl1pPr>
          </a:lstStyle>
          <a:p>
            <a:fld id="{85D7A29F-8661-490B-8DC9-EA47F28D4802}" type="datetime3">
              <a:rPr lang="en-US" smtClean="0"/>
              <a:t>18 January 2025</a:t>
            </a:fld>
            <a:endParaRPr lang="en-US"/>
          </a:p>
        </p:txBody>
      </p:sp>
      <p:sp>
        <p:nvSpPr>
          <p:cNvPr id="135172" name="Rectangle 4"/>
          <p:cNvSpPr>
            <a:spLocks noGrp="1" noChangeArrowheads="1"/>
          </p:cNvSpPr>
          <p:nvPr>
            <p:ph type="ftr" sz="quarter" idx="2"/>
          </p:nvPr>
        </p:nvSpPr>
        <p:spPr bwMode="auto">
          <a:xfrm>
            <a:off x="0" y="9113838"/>
            <a:ext cx="3209925"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5" tIns="47778" rIns="95555" bIns="47778" numCol="1" anchor="b" anchorCtr="0" compatLnSpc="1">
            <a:prstTxWarp prst="textNoShape">
              <a:avLst/>
            </a:prstTxWarp>
          </a:bodyPr>
          <a:lstStyle>
            <a:lvl1pPr defTabSz="955675">
              <a:defRPr sz="1300"/>
            </a:lvl1pPr>
          </a:lstStyle>
          <a:p>
            <a:r>
              <a:rPr lang="en-US"/>
              <a:t>Copyright © 2010 The Board of Trustees of the University of Illinois</a:t>
            </a:r>
          </a:p>
        </p:txBody>
      </p:sp>
      <p:sp>
        <p:nvSpPr>
          <p:cNvPr id="135173" name="Rectangle 5"/>
          <p:cNvSpPr>
            <a:spLocks noGrp="1" noChangeArrowheads="1"/>
          </p:cNvSpPr>
          <p:nvPr>
            <p:ph type="sldNum" sz="quarter" idx="3"/>
          </p:nvPr>
        </p:nvSpPr>
        <p:spPr bwMode="auto">
          <a:xfrm>
            <a:off x="4173538" y="9113838"/>
            <a:ext cx="3128962"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5" tIns="47778" rIns="95555" bIns="47778" numCol="1" anchor="b" anchorCtr="0" compatLnSpc="1">
            <a:prstTxWarp prst="textNoShape">
              <a:avLst/>
            </a:prstTxWarp>
          </a:bodyPr>
          <a:lstStyle>
            <a:lvl1pPr algn="r" defTabSz="955675">
              <a:defRPr sz="1300"/>
            </a:lvl1pPr>
          </a:lstStyle>
          <a:p>
            <a:fld id="{27A12165-8444-4541-B643-B44E3E466146}" type="slidenum">
              <a:rPr lang="en-US"/>
              <a:pPr/>
              <a:t>‹#›</a:t>
            </a:fld>
            <a:endParaRPr lang="en-US"/>
          </a:p>
        </p:txBody>
      </p:sp>
    </p:spTree>
    <p:extLst>
      <p:ext uri="{BB962C8B-B14F-4D97-AF65-F5344CB8AC3E}">
        <p14:creationId xmlns:p14="http://schemas.microsoft.com/office/powerpoint/2010/main" val="37896814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2099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5" tIns="47778" rIns="95555" bIns="47778" numCol="1" anchor="t" anchorCtr="0" compatLnSpc="1">
            <a:prstTxWarp prst="textNoShape">
              <a:avLst/>
            </a:prstTxWarp>
          </a:bodyPr>
          <a:lstStyle>
            <a:lvl1pPr defTabSz="955675">
              <a:defRPr sz="1300"/>
            </a:lvl1pPr>
          </a:lstStyle>
          <a:p>
            <a:r>
              <a:rPr lang="en-US"/>
              <a:t>Effective Titles, Celia M. Elliott</a:t>
            </a:r>
          </a:p>
        </p:txBody>
      </p:sp>
      <p:sp>
        <p:nvSpPr>
          <p:cNvPr id="8195" name="Rectangle 3"/>
          <p:cNvSpPr>
            <a:spLocks noGrp="1" noChangeArrowheads="1"/>
          </p:cNvSpPr>
          <p:nvPr>
            <p:ph type="dt" idx="1"/>
          </p:nvPr>
        </p:nvSpPr>
        <p:spPr bwMode="auto">
          <a:xfrm>
            <a:off x="4173538" y="0"/>
            <a:ext cx="3128962"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5" tIns="47778" rIns="95555" bIns="47778" numCol="1" anchor="t" anchorCtr="0" compatLnSpc="1">
            <a:prstTxWarp prst="textNoShape">
              <a:avLst/>
            </a:prstTxWarp>
          </a:bodyPr>
          <a:lstStyle>
            <a:lvl1pPr algn="r" defTabSz="955675">
              <a:defRPr sz="1300"/>
            </a:lvl1pPr>
          </a:lstStyle>
          <a:p>
            <a:fld id="{88EACA0D-EB51-4599-B5C6-C8ECE9118DDA}" type="datetime3">
              <a:rPr lang="en-US" smtClean="0"/>
              <a:t>18 January 2025</a:t>
            </a:fld>
            <a:endParaRPr lang="en-US"/>
          </a:p>
        </p:txBody>
      </p:sp>
      <p:sp>
        <p:nvSpPr>
          <p:cNvPr id="8196" name="Rectangle 4"/>
          <p:cNvSpPr>
            <a:spLocks noGrp="1" noRot="1" noChangeAspect="1" noChangeArrowheads="1" noTextEdit="1"/>
          </p:cNvSpPr>
          <p:nvPr>
            <p:ph type="sldImg" idx="2"/>
          </p:nvPr>
        </p:nvSpPr>
        <p:spPr bwMode="auto">
          <a:xfrm>
            <a:off x="1222375" y="714375"/>
            <a:ext cx="4859338" cy="36449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62025" y="4595813"/>
            <a:ext cx="5376863" cy="427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5" tIns="47778" rIns="95555" bIns="477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9113838"/>
            <a:ext cx="3209925"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5" tIns="47778" rIns="95555" bIns="47778" numCol="1" anchor="b" anchorCtr="0" compatLnSpc="1">
            <a:prstTxWarp prst="textNoShape">
              <a:avLst/>
            </a:prstTxWarp>
          </a:bodyPr>
          <a:lstStyle>
            <a:lvl1pPr defTabSz="955675">
              <a:defRPr sz="1300"/>
            </a:lvl1pPr>
          </a:lstStyle>
          <a:p>
            <a:r>
              <a:rPr lang="en-US"/>
              <a:t>Copyright © 2010 The Board of Trustees of the University of Illinois</a:t>
            </a:r>
          </a:p>
        </p:txBody>
      </p:sp>
      <p:sp>
        <p:nvSpPr>
          <p:cNvPr id="8199" name="Rectangle 7"/>
          <p:cNvSpPr>
            <a:spLocks noGrp="1" noChangeArrowheads="1"/>
          </p:cNvSpPr>
          <p:nvPr>
            <p:ph type="sldNum" sz="quarter" idx="5"/>
          </p:nvPr>
        </p:nvSpPr>
        <p:spPr bwMode="auto">
          <a:xfrm>
            <a:off x="4173538" y="9113838"/>
            <a:ext cx="3128962"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5" tIns="47778" rIns="95555" bIns="47778" numCol="1" anchor="b" anchorCtr="0" compatLnSpc="1">
            <a:prstTxWarp prst="textNoShape">
              <a:avLst/>
            </a:prstTxWarp>
          </a:bodyPr>
          <a:lstStyle>
            <a:lvl1pPr algn="r" defTabSz="955675">
              <a:defRPr sz="1300"/>
            </a:lvl1pPr>
          </a:lstStyle>
          <a:p>
            <a:fld id="{F7652A20-E5DC-4A7D-B326-61C761CC1E2F}" type="slidenum">
              <a:rPr lang="en-US"/>
              <a:pPr/>
              <a:t>‹#›</a:t>
            </a:fld>
            <a:endParaRPr lang="en-US"/>
          </a:p>
        </p:txBody>
      </p:sp>
    </p:spTree>
    <p:extLst>
      <p:ext uri="{BB962C8B-B14F-4D97-AF65-F5344CB8AC3E}">
        <p14:creationId xmlns:p14="http://schemas.microsoft.com/office/powerpoint/2010/main" val="1672324014"/>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36B4AA-1DE1-4A11-A181-2040C6FC8F0D}" type="slidenum">
              <a:rPr lang="en-US">
                <a:latin typeface="Calibri" panose="020F0502020204030204" pitchFamily="34" charset="0"/>
              </a:rPr>
              <a:pPr/>
              <a:t>1</a:t>
            </a:fld>
            <a:endParaRPr lang="en-US" dirty="0">
              <a:latin typeface="Calibri" panose="020F0502020204030204" pitchFamily="34" charset="0"/>
            </a:endParaRPr>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r>
              <a:rPr lang="en-US" dirty="0">
                <a:latin typeface="+mn-lt"/>
              </a:rPr>
              <a:t>The title is a key element of any form of scientific communication.  </a:t>
            </a:r>
          </a:p>
          <a:p>
            <a:pPr>
              <a:spcBef>
                <a:spcPct val="100000"/>
              </a:spcBef>
            </a:pPr>
            <a:r>
              <a:rPr lang="en-US" dirty="0">
                <a:latin typeface="+mn-lt"/>
              </a:rPr>
              <a:t>The quality and effectiveness of your title is critical in attracting a reader’s attention and in getting appropriate “hits” in electronic databases.</a:t>
            </a:r>
          </a:p>
          <a:p>
            <a:pPr>
              <a:spcBef>
                <a:spcPct val="100000"/>
              </a:spcBef>
            </a:pPr>
            <a:r>
              <a:rPr lang="en-US" dirty="0">
                <a:latin typeface="+mn-lt"/>
              </a:rPr>
              <a:t>Here, we focus on how to write a title for maximum effect.</a:t>
            </a:r>
          </a:p>
          <a:p>
            <a:pPr>
              <a:spcBef>
                <a:spcPct val="100000"/>
              </a:spcBef>
            </a:pPr>
            <a:endParaRPr lang="en-US" dirty="0">
              <a:latin typeface="+mn-lt"/>
            </a:endParaRPr>
          </a:p>
        </p:txBody>
      </p:sp>
      <p:sp>
        <p:nvSpPr>
          <p:cNvPr id="8"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9" name="Rectangle 3"/>
          <p:cNvSpPr>
            <a:spLocks noGrp="1" noChangeArrowheads="1"/>
          </p:cNvSpPr>
          <p:nvPr>
            <p:ph type="dt" idx="1"/>
          </p:nvPr>
        </p:nvSpPr>
        <p:spPr>
          <a:xfrm>
            <a:off x="4358912" y="11993"/>
            <a:ext cx="2943588" cy="462669"/>
          </a:xfrm>
          <a:ln/>
        </p:spPr>
        <p:txBody>
          <a:bodyPr/>
          <a:lstStyle/>
          <a:p>
            <a:fld id="{030A2212-7D94-4ECA-804E-73A50600FD66}" type="datetime3">
              <a:rPr lang="en-US" smtClean="0">
                <a:latin typeface="+mn-lt"/>
              </a:rPr>
              <a:t>18 January 2025</a:t>
            </a:fld>
            <a:endParaRPr lang="en-US" dirty="0">
              <a:latin typeface="+mn-lt"/>
            </a:endParaRPr>
          </a:p>
        </p:txBody>
      </p:sp>
      <p:sp>
        <p:nvSpPr>
          <p:cNvPr id="10"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2037008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a:xfrm>
            <a:off x="1222376" y="4595813"/>
            <a:ext cx="4859338" cy="4278312"/>
          </a:xfrm>
        </p:spPr>
        <p:txBody>
          <a:bodyPr lIns="95593" tIns="47798" rIns="95593" bIns="47798"/>
          <a:lstStyle/>
          <a:p>
            <a:r>
              <a:rPr lang="en-US" dirty="0">
                <a:latin typeface="+mn-lt"/>
              </a:rPr>
              <a:t>Have pity on your busy, overwhelmed readers. Make it easy for them to understand the subject of your paper immediately. </a:t>
            </a:r>
          </a:p>
          <a:p>
            <a:r>
              <a:rPr lang="en-US" b="1" i="1" dirty="0">
                <a:latin typeface="+mn-lt"/>
              </a:rPr>
              <a:t>Front load</a:t>
            </a:r>
            <a:r>
              <a:rPr lang="en-US" dirty="0">
                <a:latin typeface="+mn-lt"/>
              </a:rPr>
              <a:t> the key words to attract a busy reader’s attention.</a:t>
            </a:r>
          </a:p>
          <a:p>
            <a:endParaRPr lang="en-US" dirty="0">
              <a:latin typeface="+mn-lt"/>
            </a:endParaRPr>
          </a:p>
          <a:p>
            <a:r>
              <a:rPr lang="en-US" dirty="0">
                <a:latin typeface="+mn-lt"/>
              </a:rPr>
              <a:t>Examples:</a:t>
            </a:r>
          </a:p>
          <a:p>
            <a:r>
              <a:rPr lang="en-US" dirty="0">
                <a:latin typeface="+mn-lt"/>
              </a:rPr>
              <a:t>Original Title #1:  11 words, introductory fluff</a:t>
            </a:r>
          </a:p>
          <a:p>
            <a:r>
              <a:rPr lang="en-US" dirty="0">
                <a:latin typeface="+mn-lt"/>
              </a:rPr>
              <a:t>Improvement #1:  8 words, keywords front loaded</a:t>
            </a:r>
          </a:p>
          <a:p>
            <a:endParaRPr lang="en-US" dirty="0">
              <a:latin typeface="+mn-lt"/>
            </a:endParaRPr>
          </a:p>
          <a:p>
            <a:r>
              <a:rPr lang="en-US" dirty="0">
                <a:latin typeface="+mn-lt"/>
              </a:rPr>
              <a:t>Original Title #2:  13 words, introductory fluff, “a novel approach” will be discussed next...</a:t>
            </a:r>
          </a:p>
          <a:p>
            <a:r>
              <a:rPr lang="en-US" dirty="0">
                <a:latin typeface="+mn-lt"/>
              </a:rPr>
              <a:t>Improvement #2:  8 words, keywords first</a:t>
            </a:r>
          </a:p>
          <a:p>
            <a:pPr algn="ctr"/>
            <a:endParaRPr lang="en-US" u="sng" dirty="0">
              <a:latin typeface="+mn-lt"/>
            </a:endParaRPr>
          </a:p>
          <a:p>
            <a:pPr>
              <a:spcBef>
                <a:spcPct val="40000"/>
              </a:spcBef>
            </a:pPr>
            <a:endParaRPr lang="en-US" dirty="0"/>
          </a:p>
        </p:txBody>
      </p:sp>
      <p:sp>
        <p:nvSpPr>
          <p:cNvPr id="8"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9" name="Rectangle 3"/>
          <p:cNvSpPr>
            <a:spLocks noGrp="1" noChangeArrowheads="1"/>
          </p:cNvSpPr>
          <p:nvPr>
            <p:ph type="dt" idx="1"/>
          </p:nvPr>
        </p:nvSpPr>
        <p:spPr>
          <a:xfrm>
            <a:off x="4347482" y="19613"/>
            <a:ext cx="2943588" cy="462669"/>
          </a:xfrm>
          <a:ln/>
        </p:spPr>
        <p:txBody>
          <a:bodyPr/>
          <a:lstStyle/>
          <a:p>
            <a:fld id="{3738D886-8594-4674-8A39-F59BDE6299E4}" type="datetime3">
              <a:rPr lang="en-US" smtClean="0">
                <a:latin typeface="+mn-lt"/>
              </a:rPr>
              <a:t>18 January 2025</a:t>
            </a:fld>
            <a:endParaRPr lang="en-US" dirty="0">
              <a:latin typeface="+mn-lt"/>
            </a:endParaRPr>
          </a:p>
        </p:txBody>
      </p:sp>
      <p:sp>
        <p:nvSpPr>
          <p:cNvPr id="11" name="Rectangle 7"/>
          <p:cNvSpPr>
            <a:spLocks noGrp="1" noChangeArrowheads="1"/>
          </p:cNvSpPr>
          <p:nvPr>
            <p:ph type="sldNum" sz="quarter" idx="5"/>
          </p:nvPr>
        </p:nvSpPr>
        <p:spPr>
          <a:xfrm>
            <a:off x="4173538" y="9113838"/>
            <a:ext cx="3128962" cy="474662"/>
          </a:xfrm>
          <a:ln/>
        </p:spPr>
        <p:txBody>
          <a:bodyPr/>
          <a:lstStyle/>
          <a:p>
            <a:fld id="{CB36B4AA-1DE1-4A11-A181-2040C6FC8F0D}" type="slidenum">
              <a:rPr lang="en-US">
                <a:latin typeface="Calibri" panose="020F0502020204030204" pitchFamily="34" charset="0"/>
              </a:rPr>
              <a:pPr/>
              <a:t>10</a:t>
            </a:fld>
            <a:endParaRPr lang="en-US" dirty="0">
              <a:latin typeface="Calibri" panose="020F0502020204030204" pitchFamily="34" charset="0"/>
            </a:endParaRPr>
          </a:p>
        </p:txBody>
      </p:sp>
      <p:sp>
        <p:nvSpPr>
          <p:cNvPr id="12"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4148022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dirty="0"/>
          </a:p>
          <a:p>
            <a:pPr>
              <a:spcBef>
                <a:spcPct val="40000"/>
              </a:spcBef>
            </a:pPr>
            <a:r>
              <a:rPr lang="en-US" dirty="0">
                <a:latin typeface="+mn-lt"/>
              </a:rPr>
              <a:t>Good advice from AIP: “Words that do not carry information, such as “The...,” “A...,” “On...,” “Investigation of...,” “Study of...” should be omitted from titles.”</a:t>
            </a:r>
          </a:p>
          <a:p>
            <a:pPr>
              <a:spcBef>
                <a:spcPct val="40000"/>
              </a:spcBef>
            </a:pPr>
            <a:endParaRPr lang="en-US" dirty="0">
              <a:latin typeface="+mn-lt"/>
            </a:endParaRPr>
          </a:p>
          <a:p>
            <a:pPr>
              <a:spcBef>
                <a:spcPct val="40000"/>
              </a:spcBef>
            </a:pPr>
            <a:r>
              <a:rPr lang="en-US" dirty="0">
                <a:latin typeface="+mn-lt"/>
              </a:rPr>
              <a:t>The </a:t>
            </a:r>
            <a:r>
              <a:rPr lang="en-US" i="1" dirty="0">
                <a:latin typeface="+mn-lt"/>
              </a:rPr>
              <a:t>Phys. Rev. </a:t>
            </a:r>
            <a:r>
              <a:rPr lang="en-US" dirty="0">
                <a:latin typeface="+mn-lt"/>
              </a:rPr>
              <a:t>journals also proscribe </a:t>
            </a:r>
          </a:p>
          <a:p>
            <a:pPr>
              <a:spcBef>
                <a:spcPct val="40000"/>
              </a:spcBef>
            </a:pPr>
            <a:r>
              <a:rPr lang="en-US" b="1" dirty="0">
                <a:latin typeface="+mn-lt"/>
              </a:rPr>
              <a:t>“More about…”, “…revisited”, and dangling participles (“…using…”)</a:t>
            </a:r>
          </a:p>
          <a:p>
            <a:pPr>
              <a:spcBef>
                <a:spcPct val="40000"/>
              </a:spcBef>
            </a:pPr>
            <a:endParaRPr lang="en-US" dirty="0"/>
          </a:p>
          <a:p>
            <a:pPr>
              <a:spcBef>
                <a:spcPct val="50000"/>
              </a:spcBef>
            </a:pPr>
            <a:br>
              <a:rPr lang="en-US" sz="1400" dirty="0"/>
            </a:br>
            <a:endParaRPr lang="en-US" sz="1400" dirty="0"/>
          </a:p>
        </p:txBody>
      </p:sp>
      <p:sp>
        <p:nvSpPr>
          <p:cNvPr id="8"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9" name="Rectangle 3"/>
          <p:cNvSpPr>
            <a:spLocks noGrp="1" noChangeArrowheads="1"/>
          </p:cNvSpPr>
          <p:nvPr>
            <p:ph type="dt" idx="1"/>
          </p:nvPr>
        </p:nvSpPr>
        <p:spPr>
          <a:xfrm>
            <a:off x="4358912" y="11993"/>
            <a:ext cx="2943588" cy="462669"/>
          </a:xfrm>
          <a:ln/>
        </p:spPr>
        <p:txBody>
          <a:bodyPr/>
          <a:lstStyle/>
          <a:p>
            <a:fld id="{696BA436-FF3D-4B86-AC84-D081C4FBB5E4}" type="datetime3">
              <a:rPr lang="en-US" smtClean="0">
                <a:latin typeface="+mn-lt"/>
              </a:rPr>
              <a:t>18 January 2025</a:t>
            </a:fld>
            <a:endParaRPr lang="en-US" dirty="0">
              <a:latin typeface="+mn-lt"/>
            </a:endParaRPr>
          </a:p>
        </p:txBody>
      </p:sp>
      <p:sp>
        <p:nvSpPr>
          <p:cNvPr id="11" name="Rectangle 7"/>
          <p:cNvSpPr>
            <a:spLocks noGrp="1" noChangeArrowheads="1"/>
          </p:cNvSpPr>
          <p:nvPr>
            <p:ph type="sldNum" sz="quarter" idx="5"/>
          </p:nvPr>
        </p:nvSpPr>
        <p:spPr>
          <a:xfrm>
            <a:off x="4173538" y="9113838"/>
            <a:ext cx="3128962" cy="474662"/>
          </a:xfrm>
          <a:ln/>
        </p:spPr>
        <p:txBody>
          <a:bodyPr/>
          <a:lstStyle/>
          <a:p>
            <a:fld id="{CB36B4AA-1DE1-4A11-A181-2040C6FC8F0D}" type="slidenum">
              <a:rPr lang="en-US">
                <a:latin typeface="Calibri" panose="020F0502020204030204" pitchFamily="34" charset="0"/>
              </a:rPr>
              <a:pPr/>
              <a:t>11</a:t>
            </a:fld>
            <a:endParaRPr lang="en-US" dirty="0">
              <a:latin typeface="Calibri" panose="020F0502020204030204" pitchFamily="34" charset="0"/>
            </a:endParaRPr>
          </a:p>
        </p:txBody>
      </p:sp>
      <p:sp>
        <p:nvSpPr>
          <p:cNvPr id="12"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189548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a:xfrm>
            <a:off x="962025" y="4595813"/>
            <a:ext cx="5743575" cy="4278312"/>
          </a:xfrm>
        </p:spPr>
        <p:txBody>
          <a:bodyPr/>
          <a:lstStyle/>
          <a:p>
            <a:endParaRPr lang="en-US" dirty="0"/>
          </a:p>
          <a:p>
            <a:pPr>
              <a:spcBef>
                <a:spcPct val="40000"/>
              </a:spcBef>
            </a:pPr>
            <a:r>
              <a:rPr lang="en-US" dirty="0">
                <a:latin typeface="Calibri" panose="020F0502020204030204" pitchFamily="34" charset="0"/>
              </a:rPr>
              <a:t>Write out acronyms in all titles*; not every potential reader may know what a GRB is.</a:t>
            </a:r>
          </a:p>
          <a:p>
            <a:pPr>
              <a:spcBef>
                <a:spcPct val="40000"/>
              </a:spcBef>
            </a:pPr>
            <a:endParaRPr lang="en-US" dirty="0">
              <a:latin typeface="Calibri" panose="020F0502020204030204" pitchFamily="34" charset="0"/>
            </a:endParaRPr>
          </a:p>
          <a:p>
            <a:pPr>
              <a:spcBef>
                <a:spcPct val="40000"/>
              </a:spcBef>
            </a:pPr>
            <a:r>
              <a:rPr lang="en-US" i="1" dirty="0">
                <a:latin typeface="Calibri" panose="020F0502020204030204" pitchFamily="34" charset="0"/>
              </a:rPr>
              <a:t>*HOWEVER</a:t>
            </a:r>
            <a:r>
              <a:rPr lang="en-US" dirty="0">
                <a:latin typeface="Calibri" panose="020F0502020204030204" pitchFamily="34" charset="0"/>
              </a:rPr>
              <a:t>, some acronyms are so widely recognized in physics that they need not be defined; see https://courses.physics.illinois.edu/PHYS496/sp2025/Resources/AIP_Style_4thed.pdf, Appendix D, p. 44.   </a:t>
            </a:r>
          </a:p>
          <a:p>
            <a:pPr>
              <a:spcBef>
                <a:spcPct val="40000"/>
              </a:spcBef>
            </a:pPr>
            <a:endParaRPr lang="en-US" dirty="0">
              <a:latin typeface="Calibri" panose="020F0502020204030204" pitchFamily="34" charset="0"/>
            </a:endParaRPr>
          </a:p>
          <a:p>
            <a:pPr>
              <a:spcBef>
                <a:spcPct val="40000"/>
              </a:spcBef>
            </a:pPr>
            <a:r>
              <a:rPr lang="en-US" dirty="0">
                <a:latin typeface="Calibri" panose="020F0502020204030204" pitchFamily="34" charset="0"/>
              </a:rPr>
              <a:t>*Hey, it’s English. Exceptions are the norm. </a:t>
            </a:r>
          </a:p>
          <a:p>
            <a:pPr>
              <a:spcBef>
                <a:spcPct val="40000"/>
              </a:spcBef>
            </a:pPr>
            <a:endParaRPr lang="en-US" dirty="0">
              <a:latin typeface="Calibri" panose="020F0502020204030204" pitchFamily="34" charset="0"/>
            </a:endParaRPr>
          </a:p>
          <a:p>
            <a:pPr>
              <a:spcBef>
                <a:spcPct val="50000"/>
              </a:spcBef>
            </a:pPr>
            <a:br>
              <a:rPr lang="en-US" sz="1400" dirty="0"/>
            </a:br>
            <a:endParaRPr lang="en-US" sz="1400" dirty="0"/>
          </a:p>
        </p:txBody>
      </p:sp>
      <p:sp>
        <p:nvSpPr>
          <p:cNvPr id="8"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9" name="Rectangle 3"/>
          <p:cNvSpPr>
            <a:spLocks noGrp="1" noChangeArrowheads="1"/>
          </p:cNvSpPr>
          <p:nvPr>
            <p:ph type="dt" idx="1"/>
          </p:nvPr>
        </p:nvSpPr>
        <p:spPr>
          <a:xfrm>
            <a:off x="4358912" y="11993"/>
            <a:ext cx="2943588" cy="462669"/>
          </a:xfrm>
          <a:ln/>
        </p:spPr>
        <p:txBody>
          <a:bodyPr/>
          <a:lstStyle/>
          <a:p>
            <a:fld id="{6DC2641B-1251-44AA-9929-E6B5AAA8EEE4}" type="datetime3">
              <a:rPr lang="en-US" smtClean="0">
                <a:latin typeface="+mn-lt"/>
              </a:rPr>
              <a:t>18 January 2025</a:t>
            </a:fld>
            <a:endParaRPr lang="en-US" dirty="0">
              <a:latin typeface="+mn-lt"/>
            </a:endParaRPr>
          </a:p>
        </p:txBody>
      </p:sp>
      <p:sp>
        <p:nvSpPr>
          <p:cNvPr id="11" name="Rectangle 7"/>
          <p:cNvSpPr>
            <a:spLocks noGrp="1" noChangeArrowheads="1"/>
          </p:cNvSpPr>
          <p:nvPr>
            <p:ph type="sldNum" sz="quarter" idx="5"/>
          </p:nvPr>
        </p:nvSpPr>
        <p:spPr>
          <a:xfrm>
            <a:off x="4173538" y="9113838"/>
            <a:ext cx="3128962" cy="474662"/>
          </a:xfrm>
          <a:ln/>
        </p:spPr>
        <p:txBody>
          <a:bodyPr/>
          <a:lstStyle/>
          <a:p>
            <a:fld id="{CB36B4AA-1DE1-4A11-A181-2040C6FC8F0D}" type="slidenum">
              <a:rPr lang="en-US">
                <a:latin typeface="Calibri" panose="020F0502020204030204" pitchFamily="34" charset="0"/>
              </a:rPr>
              <a:pPr/>
              <a:t>12</a:t>
            </a:fld>
            <a:endParaRPr lang="en-US" dirty="0">
              <a:latin typeface="Calibri" panose="020F0502020204030204" pitchFamily="34" charset="0"/>
            </a:endParaRPr>
          </a:p>
        </p:txBody>
      </p:sp>
      <p:sp>
        <p:nvSpPr>
          <p:cNvPr id="12"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3949177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r>
              <a:rPr lang="en-US" dirty="0">
                <a:latin typeface="+mn-lt"/>
              </a:rPr>
              <a:t>Do not use words in the title that make qualitative statements about the work being reported:</a:t>
            </a:r>
          </a:p>
          <a:p>
            <a:r>
              <a:rPr lang="en-US" dirty="0">
                <a:latin typeface="+mn-lt"/>
              </a:rPr>
              <a:t>“precise,” “accurate”</a:t>
            </a:r>
          </a:p>
          <a:p>
            <a:r>
              <a:rPr lang="en-US" dirty="0">
                <a:latin typeface="+mn-lt"/>
              </a:rPr>
              <a:t>“important,” “influential”</a:t>
            </a:r>
          </a:p>
          <a:p>
            <a:r>
              <a:rPr lang="en-US" dirty="0">
                <a:latin typeface="+mn-lt"/>
              </a:rPr>
              <a:t>“innovative,” “unique,” “unprecedented,” “ground-breaking,” “brilliant”</a:t>
            </a:r>
          </a:p>
          <a:p>
            <a:endParaRPr lang="en-US" dirty="0">
              <a:latin typeface="+mn-lt"/>
            </a:endParaRPr>
          </a:p>
          <a:p>
            <a:r>
              <a:rPr lang="en-US" dirty="0">
                <a:latin typeface="+mn-lt"/>
              </a:rPr>
              <a:t>“new”--maybe</a:t>
            </a:r>
          </a:p>
          <a:p>
            <a:endParaRPr lang="en-US" dirty="0">
              <a:latin typeface="+mn-lt"/>
            </a:endParaRPr>
          </a:p>
          <a:p>
            <a:r>
              <a:rPr lang="en-US" b="1" i="1" dirty="0">
                <a:latin typeface="+mn-lt"/>
              </a:rPr>
              <a:t>Quantitative</a:t>
            </a:r>
            <a:r>
              <a:rPr lang="en-US" dirty="0">
                <a:latin typeface="+mn-lt"/>
              </a:rPr>
              <a:t> statements are okay, e.g., “Measurement of the negative </a:t>
            </a:r>
            <a:r>
              <a:rPr lang="en-US" dirty="0" err="1">
                <a:latin typeface="+mn-lt"/>
              </a:rPr>
              <a:t>muon</a:t>
            </a:r>
            <a:r>
              <a:rPr lang="en-US" dirty="0">
                <a:latin typeface="+mn-lt"/>
              </a:rPr>
              <a:t> anomalous magnetic moment to 0.7 ppm,” G.W. Bennett et al., </a:t>
            </a:r>
            <a:r>
              <a:rPr lang="en-US" i="1" dirty="0">
                <a:latin typeface="+mn-lt"/>
              </a:rPr>
              <a:t>Phys. Rev. </a:t>
            </a:r>
            <a:r>
              <a:rPr lang="en-US" i="1" dirty="0" err="1">
                <a:latin typeface="+mn-lt"/>
              </a:rPr>
              <a:t>Lett</a:t>
            </a:r>
            <a:r>
              <a:rPr lang="en-US" i="1" dirty="0">
                <a:latin typeface="+mn-lt"/>
              </a:rPr>
              <a:t>.</a:t>
            </a:r>
            <a:r>
              <a:rPr lang="en-US" dirty="0">
                <a:latin typeface="+mn-lt"/>
              </a:rPr>
              <a:t> </a:t>
            </a:r>
            <a:r>
              <a:rPr lang="en-US" b="1" dirty="0">
                <a:latin typeface="+mn-lt"/>
              </a:rPr>
              <a:t>92</a:t>
            </a:r>
            <a:r>
              <a:rPr lang="en-US" dirty="0">
                <a:latin typeface="+mn-lt"/>
              </a:rPr>
              <a:t>, 161802 (2004). </a:t>
            </a:r>
          </a:p>
          <a:p>
            <a:endParaRPr lang="en-US" dirty="0">
              <a:latin typeface="+mn-lt"/>
            </a:endParaRPr>
          </a:p>
        </p:txBody>
      </p:sp>
      <p:sp>
        <p:nvSpPr>
          <p:cNvPr id="8"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9" name="Rectangle 3"/>
          <p:cNvSpPr>
            <a:spLocks noGrp="1" noChangeArrowheads="1"/>
          </p:cNvSpPr>
          <p:nvPr>
            <p:ph type="dt" idx="1"/>
          </p:nvPr>
        </p:nvSpPr>
        <p:spPr>
          <a:xfrm>
            <a:off x="4324622" y="10894"/>
            <a:ext cx="2943588" cy="462669"/>
          </a:xfrm>
          <a:ln/>
        </p:spPr>
        <p:txBody>
          <a:bodyPr/>
          <a:lstStyle/>
          <a:p>
            <a:fld id="{68FE175E-8E22-4F5A-BF08-B55011EBC008}" type="datetime3">
              <a:rPr lang="en-US" smtClean="0">
                <a:latin typeface="+mn-lt"/>
              </a:rPr>
              <a:t>18 January 2025</a:t>
            </a:fld>
            <a:endParaRPr lang="en-US" dirty="0">
              <a:latin typeface="+mn-lt"/>
            </a:endParaRPr>
          </a:p>
        </p:txBody>
      </p:sp>
      <p:sp>
        <p:nvSpPr>
          <p:cNvPr id="11" name="Rectangle 7"/>
          <p:cNvSpPr>
            <a:spLocks noGrp="1" noChangeArrowheads="1"/>
          </p:cNvSpPr>
          <p:nvPr>
            <p:ph type="sldNum" sz="quarter" idx="5"/>
          </p:nvPr>
        </p:nvSpPr>
        <p:spPr>
          <a:xfrm>
            <a:off x="4173538" y="9113838"/>
            <a:ext cx="3128962" cy="474662"/>
          </a:xfrm>
          <a:ln/>
        </p:spPr>
        <p:txBody>
          <a:bodyPr/>
          <a:lstStyle/>
          <a:p>
            <a:fld id="{CB36B4AA-1DE1-4A11-A181-2040C6FC8F0D}" type="slidenum">
              <a:rPr lang="en-US">
                <a:latin typeface="Calibri" panose="020F0502020204030204" pitchFamily="34" charset="0"/>
              </a:rPr>
              <a:pPr/>
              <a:t>13</a:t>
            </a:fld>
            <a:endParaRPr lang="en-US" dirty="0">
              <a:latin typeface="Calibri" panose="020F0502020204030204" pitchFamily="34" charset="0"/>
            </a:endParaRPr>
          </a:p>
        </p:txBody>
      </p:sp>
      <p:sp>
        <p:nvSpPr>
          <p:cNvPr id="12"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42230886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a:xfrm>
            <a:off x="1222375" y="4595813"/>
            <a:ext cx="5102226" cy="4278312"/>
          </a:xfrm>
        </p:spPr>
        <p:txBody>
          <a:bodyPr/>
          <a:lstStyle/>
          <a:p>
            <a:pPr>
              <a:spcBef>
                <a:spcPct val="100000"/>
              </a:spcBef>
            </a:pPr>
            <a:r>
              <a:rPr lang="en-US" dirty="0">
                <a:latin typeface="+mn-lt"/>
              </a:rPr>
              <a:t>The </a:t>
            </a:r>
            <a:r>
              <a:rPr lang="en-US" i="1" dirty="0">
                <a:latin typeface="+mn-lt"/>
              </a:rPr>
              <a:t>Phys. Rev.</a:t>
            </a:r>
            <a:r>
              <a:rPr lang="en-US" dirty="0">
                <a:latin typeface="+mn-lt"/>
              </a:rPr>
              <a:t> journals also proscribe the name of the accelerator or the type of detector used in paper titles (but the particle physicists seem to violate this rule constantly and with impunity—</a:t>
            </a:r>
            <a:r>
              <a:rPr lang="en-US" i="1" dirty="0">
                <a:latin typeface="+mn-lt"/>
              </a:rPr>
              <a:t>cme</a:t>
            </a:r>
            <a:r>
              <a:rPr lang="en-US" dirty="0">
                <a:latin typeface="+mn-lt"/>
              </a:rPr>
              <a:t>).</a:t>
            </a:r>
          </a:p>
          <a:p>
            <a:pPr>
              <a:spcBef>
                <a:spcPct val="100000"/>
              </a:spcBef>
            </a:pPr>
            <a:r>
              <a:rPr lang="en-US" dirty="0">
                <a:latin typeface="+mn-lt"/>
              </a:rPr>
              <a:t>“people’s names”—unless they are a common adjective. “Fourier transform,” “Green’s function,” “Auger spectroscopy,” “Brillouin limit” are fine.  “Amazing  New Results from the Kwiat Laboratory at the University of Illinois” is not.</a:t>
            </a:r>
          </a:p>
          <a:p>
            <a:pPr>
              <a:spcBef>
                <a:spcPct val="100000"/>
              </a:spcBef>
            </a:pPr>
            <a:r>
              <a:rPr lang="en-US" dirty="0">
                <a:latin typeface="+mn-lt"/>
              </a:rPr>
              <a:t>“coined words”—if the word isn’t used outside your own research group, don’t put it in the title; same thing goes for narrow, technical jargon.  Exception:  “Mottness,” P. Phillips, </a:t>
            </a:r>
            <a:r>
              <a:rPr lang="en-US" i="1" dirty="0">
                <a:latin typeface="+mn-lt"/>
              </a:rPr>
              <a:t>Ann. Phys.</a:t>
            </a:r>
            <a:r>
              <a:rPr lang="en-US" dirty="0">
                <a:latin typeface="+mn-lt"/>
              </a:rPr>
              <a:t> </a:t>
            </a:r>
            <a:r>
              <a:rPr lang="en-US" b="1" dirty="0">
                <a:latin typeface="+mn-lt"/>
              </a:rPr>
              <a:t>321</a:t>
            </a:r>
            <a:r>
              <a:rPr lang="en-US" dirty="0">
                <a:latin typeface="+mn-lt"/>
              </a:rPr>
              <a:t>, 1634-1650 (2006).  </a:t>
            </a:r>
            <a:r>
              <a:rPr lang="en-US" b="1" dirty="0">
                <a:latin typeface="+mn-lt"/>
              </a:rPr>
              <a:t>BUT</a:t>
            </a:r>
            <a:r>
              <a:rPr lang="en-US" dirty="0">
                <a:latin typeface="+mn-lt"/>
              </a:rPr>
              <a:t>—he’d written about 10 papers on this topic before publishing “Mottness,” and the editor fought him on it anyway.</a:t>
            </a:r>
          </a:p>
          <a:p>
            <a:pPr>
              <a:spcBef>
                <a:spcPct val="100000"/>
              </a:spcBef>
            </a:pPr>
            <a:r>
              <a:rPr lang="en-US" dirty="0">
                <a:latin typeface="+mn-lt"/>
              </a:rPr>
              <a:t>“equations”—don’t put anything in a title that cannot be rendered in straight ASCII text.</a:t>
            </a:r>
          </a:p>
        </p:txBody>
      </p:sp>
      <p:sp>
        <p:nvSpPr>
          <p:cNvPr id="8"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9" name="Rectangle 3"/>
          <p:cNvSpPr>
            <a:spLocks noGrp="1" noChangeArrowheads="1"/>
          </p:cNvSpPr>
          <p:nvPr>
            <p:ph type="dt" idx="1"/>
          </p:nvPr>
        </p:nvSpPr>
        <p:spPr>
          <a:xfrm>
            <a:off x="4347482" y="0"/>
            <a:ext cx="2943588" cy="462669"/>
          </a:xfrm>
          <a:ln/>
        </p:spPr>
        <p:txBody>
          <a:bodyPr/>
          <a:lstStyle/>
          <a:p>
            <a:fld id="{A5E5ADD4-FB6B-43A8-9F75-71BA4A2ADA63}" type="datetime3">
              <a:rPr lang="en-US" smtClean="0">
                <a:latin typeface="+mn-lt"/>
              </a:rPr>
              <a:t>18 January 2025</a:t>
            </a:fld>
            <a:endParaRPr lang="en-US" dirty="0">
              <a:latin typeface="+mn-lt"/>
            </a:endParaRPr>
          </a:p>
        </p:txBody>
      </p:sp>
      <p:sp>
        <p:nvSpPr>
          <p:cNvPr id="11" name="Rectangle 7"/>
          <p:cNvSpPr>
            <a:spLocks noGrp="1" noChangeArrowheads="1"/>
          </p:cNvSpPr>
          <p:nvPr>
            <p:ph type="sldNum" sz="quarter" idx="5"/>
          </p:nvPr>
        </p:nvSpPr>
        <p:spPr>
          <a:xfrm>
            <a:off x="4173538" y="9113838"/>
            <a:ext cx="3128962" cy="474662"/>
          </a:xfrm>
          <a:ln/>
        </p:spPr>
        <p:txBody>
          <a:bodyPr/>
          <a:lstStyle/>
          <a:p>
            <a:fld id="{CB36B4AA-1DE1-4A11-A181-2040C6FC8F0D}" type="slidenum">
              <a:rPr lang="en-US">
                <a:latin typeface="Calibri" panose="020F0502020204030204" pitchFamily="34" charset="0"/>
              </a:rPr>
              <a:pPr/>
              <a:t>14</a:t>
            </a:fld>
            <a:endParaRPr lang="en-US" dirty="0">
              <a:latin typeface="Calibri" panose="020F0502020204030204" pitchFamily="34" charset="0"/>
            </a:endParaRPr>
          </a:p>
        </p:txBody>
      </p:sp>
      <p:sp>
        <p:nvSpPr>
          <p:cNvPr id="12"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318934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Rot="1" noChangeAspect="1" noChangeArrowheads="1" noTextEdit="1"/>
          </p:cNvSpPr>
          <p:nvPr>
            <p:ph type="sldImg"/>
          </p:nvPr>
        </p:nvSpPr>
        <p:spPr>
          <a:ln/>
        </p:spPr>
      </p:sp>
      <p:sp>
        <p:nvSpPr>
          <p:cNvPr id="557059" name="Rectangle 3"/>
          <p:cNvSpPr>
            <a:spLocks noGrp="1" noChangeArrowheads="1"/>
          </p:cNvSpPr>
          <p:nvPr>
            <p:ph type="body" idx="1"/>
          </p:nvPr>
        </p:nvSpPr>
        <p:spPr>
          <a:xfrm>
            <a:off x="1066800" y="4595813"/>
            <a:ext cx="5562600" cy="4278312"/>
          </a:xfrm>
        </p:spPr>
        <p:txBody>
          <a:bodyPr/>
          <a:lstStyle/>
          <a:p>
            <a:pPr>
              <a:spcBef>
                <a:spcPct val="100000"/>
              </a:spcBef>
            </a:pPr>
            <a:r>
              <a:rPr lang="en-US" dirty="0">
                <a:latin typeface="+mn-lt"/>
              </a:rPr>
              <a:t>“unfamiliar acronyms”—the AIP Style Guide provides a list of acronyms that are so common they don’t have to be defined at first use; anything else, leave out of the title or define it.</a:t>
            </a:r>
          </a:p>
          <a:p>
            <a:pPr>
              <a:spcBef>
                <a:spcPct val="100000"/>
              </a:spcBef>
            </a:pPr>
            <a:r>
              <a:rPr lang="en-US" dirty="0">
                <a:latin typeface="+mn-lt"/>
              </a:rPr>
              <a:t>Examples of allowed acronyms:  BCS, bcc, cw, EPR, ESR, fcc, ir, NMR, QCD, QED, rf, RNA, uv </a:t>
            </a:r>
          </a:p>
          <a:p>
            <a:pPr>
              <a:spcBef>
                <a:spcPct val="100000"/>
              </a:spcBef>
            </a:pPr>
            <a:r>
              <a:rPr lang="en-US" u="sng" dirty="0">
                <a:latin typeface="+mn-lt"/>
              </a:rPr>
              <a:t>Original Title</a:t>
            </a:r>
            <a:r>
              <a:rPr lang="en-US" dirty="0">
                <a:latin typeface="+mn-lt"/>
              </a:rPr>
              <a:t>:  One-dimensional SPH method</a:t>
            </a:r>
          </a:p>
          <a:p>
            <a:pPr>
              <a:spcBef>
                <a:spcPct val="0"/>
              </a:spcBef>
            </a:pPr>
            <a:r>
              <a:rPr lang="en-US" u="sng" dirty="0">
                <a:latin typeface="+mn-lt"/>
              </a:rPr>
              <a:t>IMPROVED Title</a:t>
            </a:r>
            <a:r>
              <a:rPr lang="en-US" dirty="0">
                <a:latin typeface="+mn-lt"/>
              </a:rPr>
              <a:t>:  </a:t>
            </a:r>
            <a:r>
              <a:rPr lang="en-US" i="1" dirty="0">
                <a:latin typeface="+mn-lt"/>
              </a:rPr>
              <a:t>Smoothed-particle hydrodynamics 1D method for gas dynamics applications</a:t>
            </a:r>
          </a:p>
          <a:p>
            <a:pPr>
              <a:spcBef>
                <a:spcPct val="0"/>
              </a:spcBef>
            </a:pPr>
            <a:endParaRPr lang="en-US" dirty="0">
              <a:latin typeface="+mn-lt"/>
            </a:endParaRPr>
          </a:p>
          <a:p>
            <a:pPr>
              <a:spcBef>
                <a:spcPct val="0"/>
              </a:spcBef>
            </a:pPr>
            <a:r>
              <a:rPr lang="en-US" dirty="0">
                <a:latin typeface="+mn-lt"/>
              </a:rPr>
              <a:t>NOTE: Although this title is longer than the original, it avoids the unfamiliar acronym and provides specific information that may be needed by the reader; the original title is probably too generic to be useful.</a:t>
            </a:r>
          </a:p>
          <a:p>
            <a:pPr>
              <a:spcBef>
                <a:spcPct val="100000"/>
              </a:spcBef>
            </a:pPr>
            <a:r>
              <a:rPr lang="en-US" u="sng" dirty="0">
                <a:latin typeface="+mn-lt"/>
              </a:rPr>
              <a:t>Original Title</a:t>
            </a:r>
            <a:r>
              <a:rPr lang="en-US" dirty="0">
                <a:latin typeface="+mn-lt"/>
              </a:rPr>
              <a:t>:  Application of CVS filtering to mixing in two-dimensional homogeneous turbulence</a:t>
            </a:r>
          </a:p>
          <a:p>
            <a:pPr>
              <a:spcBef>
                <a:spcPct val="0"/>
              </a:spcBef>
            </a:pPr>
            <a:r>
              <a:rPr lang="en-US" u="sng" dirty="0">
                <a:latin typeface="+mn-lt"/>
              </a:rPr>
              <a:t>IMPROVED Title*</a:t>
            </a:r>
            <a:r>
              <a:rPr lang="en-US" dirty="0">
                <a:latin typeface="+mn-lt"/>
              </a:rPr>
              <a:t>: </a:t>
            </a:r>
            <a:r>
              <a:rPr lang="en-US" i="1" dirty="0">
                <a:latin typeface="+mn-lt"/>
              </a:rPr>
              <a:t>Coherent-vortex-simulation filtering for 2D homogeneous turbulence</a:t>
            </a:r>
          </a:p>
          <a:p>
            <a:pPr>
              <a:spcBef>
                <a:spcPct val="0"/>
              </a:spcBef>
            </a:pPr>
            <a:endParaRPr lang="en-US" i="1" dirty="0">
              <a:latin typeface="+mn-lt"/>
            </a:endParaRPr>
          </a:p>
          <a:p>
            <a:pPr>
              <a:spcBef>
                <a:spcPct val="0"/>
              </a:spcBef>
            </a:pPr>
            <a:r>
              <a:rPr lang="en-US" dirty="0">
                <a:latin typeface="+mn-lt"/>
              </a:rPr>
              <a:t>*This example may or may not be an “improved” title; it depends on what the author deems is most important and would be of most interest to readers. </a:t>
            </a:r>
          </a:p>
        </p:txBody>
      </p:sp>
      <p:sp>
        <p:nvSpPr>
          <p:cNvPr id="8"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9" name="Rectangle 3"/>
          <p:cNvSpPr>
            <a:spLocks noGrp="1" noChangeArrowheads="1"/>
          </p:cNvSpPr>
          <p:nvPr>
            <p:ph type="dt" idx="1"/>
          </p:nvPr>
        </p:nvSpPr>
        <p:spPr>
          <a:xfrm>
            <a:off x="4336052" y="11993"/>
            <a:ext cx="2943588" cy="462669"/>
          </a:xfrm>
          <a:ln/>
        </p:spPr>
        <p:txBody>
          <a:bodyPr/>
          <a:lstStyle/>
          <a:p>
            <a:fld id="{BE9ED9FE-2E9E-4003-B93A-BBB6B872F05A}" type="datetime3">
              <a:rPr lang="en-US" smtClean="0">
                <a:latin typeface="+mn-lt"/>
              </a:rPr>
              <a:t>18 January 2025</a:t>
            </a:fld>
            <a:endParaRPr lang="en-US" dirty="0">
              <a:latin typeface="+mn-lt"/>
            </a:endParaRPr>
          </a:p>
        </p:txBody>
      </p:sp>
      <p:sp>
        <p:nvSpPr>
          <p:cNvPr id="11" name="Rectangle 7"/>
          <p:cNvSpPr>
            <a:spLocks noGrp="1" noChangeArrowheads="1"/>
          </p:cNvSpPr>
          <p:nvPr>
            <p:ph type="sldNum" sz="quarter" idx="5"/>
          </p:nvPr>
        </p:nvSpPr>
        <p:spPr>
          <a:xfrm>
            <a:off x="4173538" y="9113838"/>
            <a:ext cx="3128962" cy="474662"/>
          </a:xfrm>
          <a:ln/>
        </p:spPr>
        <p:txBody>
          <a:bodyPr/>
          <a:lstStyle/>
          <a:p>
            <a:fld id="{CB36B4AA-1DE1-4A11-A181-2040C6FC8F0D}" type="slidenum">
              <a:rPr lang="en-US">
                <a:latin typeface="Calibri" panose="020F0502020204030204" pitchFamily="34" charset="0"/>
              </a:rPr>
              <a:pPr/>
              <a:t>15</a:t>
            </a:fld>
            <a:endParaRPr lang="en-US" dirty="0">
              <a:latin typeface="Calibri" panose="020F0502020204030204" pitchFamily="34" charset="0"/>
            </a:endParaRPr>
          </a:p>
        </p:txBody>
      </p:sp>
      <p:sp>
        <p:nvSpPr>
          <p:cNvPr id="12"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3447484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a:xfrm>
            <a:off x="609600" y="4491038"/>
            <a:ext cx="6400799" cy="4395787"/>
          </a:xfrm>
        </p:spPr>
        <p:txBody>
          <a:bodyPr/>
          <a:lstStyle/>
          <a:p>
            <a:r>
              <a:rPr lang="en-US" dirty="0">
                <a:latin typeface="+mn-lt"/>
              </a:rPr>
              <a:t>There’s no consistency to the use of capitalization in paper titles—not even among journals published by the same organization.  Just look it up.  If you’re sure you know, look it up anyway;   </a:t>
            </a:r>
            <a:br>
              <a:rPr lang="en-US" dirty="0">
                <a:latin typeface="+mn-lt"/>
              </a:rPr>
            </a:br>
            <a:r>
              <a:rPr lang="en-US" dirty="0">
                <a:latin typeface="+mn-lt"/>
              </a:rPr>
              <a:t>you will learn humility. </a:t>
            </a:r>
          </a:p>
          <a:p>
            <a:pPr lvl="1">
              <a:spcBef>
                <a:spcPts val="0"/>
              </a:spcBef>
              <a:spcAft>
                <a:spcPts val="600"/>
              </a:spcAft>
            </a:pPr>
            <a:r>
              <a:rPr lang="en-US" i="1" dirty="0" err="1">
                <a:latin typeface="+mn-lt"/>
              </a:rPr>
              <a:t>Acta</a:t>
            </a:r>
            <a:r>
              <a:rPr lang="en-US" i="1" dirty="0">
                <a:latin typeface="+mn-lt"/>
              </a:rPr>
              <a:t> </a:t>
            </a:r>
            <a:r>
              <a:rPr lang="en-US" i="1" dirty="0" err="1">
                <a:latin typeface="+mn-lt"/>
              </a:rPr>
              <a:t>Crystallographica</a:t>
            </a:r>
            <a:r>
              <a:rPr lang="en-US" dirty="0">
                <a:latin typeface="+mn-lt"/>
              </a:rPr>
              <a:t> </a:t>
            </a:r>
            <a:br>
              <a:rPr lang="en-US" dirty="0">
                <a:latin typeface="+mn-lt"/>
              </a:rPr>
            </a:br>
            <a:r>
              <a:rPr lang="en-US" dirty="0">
                <a:latin typeface="+mn-lt"/>
              </a:rPr>
              <a:t>Crystallography of a new metastable phase in </a:t>
            </a:r>
            <a:r>
              <a:rPr lang="en-US" dirty="0" err="1">
                <a:latin typeface="+mn-lt"/>
              </a:rPr>
              <a:t>Zr</a:t>
            </a:r>
            <a:r>
              <a:rPr lang="en-US" dirty="0">
                <a:latin typeface="+mn-lt"/>
              </a:rPr>
              <a:t>-N alloy </a:t>
            </a:r>
          </a:p>
          <a:p>
            <a:pPr lvl="1">
              <a:spcBef>
                <a:spcPts val="0"/>
              </a:spcBef>
              <a:spcAft>
                <a:spcPts val="600"/>
              </a:spcAft>
            </a:pPr>
            <a:r>
              <a:rPr lang="en-US" i="1" dirty="0">
                <a:latin typeface="+mn-lt"/>
              </a:rPr>
              <a:t>Nuclear Physics B</a:t>
            </a:r>
            <a:br>
              <a:rPr lang="en-US" dirty="0">
                <a:latin typeface="+mn-lt"/>
              </a:rPr>
            </a:br>
            <a:r>
              <a:rPr lang="en-US" dirty="0">
                <a:latin typeface="+mn-lt"/>
              </a:rPr>
              <a:t>Five-loop </a:t>
            </a:r>
            <a:r>
              <a:rPr lang="el-GR" dirty="0">
                <a:latin typeface="+mn-lt"/>
                <a:cs typeface="Times New Roman" pitchFamily="18" charset="0"/>
              </a:rPr>
              <a:t>ε</a:t>
            </a:r>
            <a:r>
              <a:rPr lang="en-US" dirty="0">
                <a:latin typeface="+mn-lt"/>
              </a:rPr>
              <a:t> expansion for </a:t>
            </a:r>
            <a:r>
              <a:rPr lang="en-US" i="1" dirty="0">
                <a:latin typeface="+mn-lt"/>
              </a:rPr>
              <a:t>O</a:t>
            </a:r>
            <a:r>
              <a:rPr lang="en-US" dirty="0">
                <a:latin typeface="+mn-lt"/>
              </a:rPr>
              <a:t>(</a:t>
            </a:r>
            <a:r>
              <a:rPr lang="en-US" i="1" dirty="0">
                <a:latin typeface="+mn-lt"/>
              </a:rPr>
              <a:t>n</a:t>
            </a:r>
            <a:r>
              <a:rPr lang="en-US" dirty="0">
                <a:latin typeface="+mn-lt"/>
              </a:rPr>
              <a:t>) × </a:t>
            </a:r>
            <a:r>
              <a:rPr lang="en-US" i="1" dirty="0">
                <a:latin typeface="+mn-lt"/>
              </a:rPr>
              <a:t>O</a:t>
            </a:r>
            <a:r>
              <a:rPr lang="en-US" dirty="0">
                <a:latin typeface="+mn-lt"/>
              </a:rPr>
              <a:t>(</a:t>
            </a:r>
            <a:r>
              <a:rPr lang="en-US" i="1" dirty="0">
                <a:latin typeface="+mn-lt"/>
              </a:rPr>
              <a:t>m</a:t>
            </a:r>
            <a:r>
              <a:rPr lang="en-US" dirty="0">
                <a:latin typeface="+mn-lt"/>
              </a:rPr>
              <a:t>) spin models  </a:t>
            </a:r>
          </a:p>
          <a:p>
            <a:pPr lvl="1">
              <a:spcBef>
                <a:spcPts val="0"/>
              </a:spcBef>
              <a:spcAft>
                <a:spcPts val="600"/>
              </a:spcAft>
            </a:pPr>
            <a:r>
              <a:rPr lang="en-US" i="1" dirty="0">
                <a:latin typeface="+mn-lt"/>
              </a:rPr>
              <a:t>Physical Review Letters</a:t>
            </a:r>
            <a:br>
              <a:rPr lang="en-US" dirty="0">
                <a:latin typeface="+mn-lt"/>
              </a:rPr>
            </a:br>
            <a:r>
              <a:rPr lang="en-US" dirty="0">
                <a:latin typeface="+mn-lt"/>
              </a:rPr>
              <a:t>Extracting Information about the Initial State from Black Hole Radiation</a:t>
            </a:r>
          </a:p>
          <a:p>
            <a:pPr lvl="1">
              <a:spcBef>
                <a:spcPts val="0"/>
              </a:spcBef>
              <a:spcAft>
                <a:spcPts val="600"/>
              </a:spcAft>
            </a:pPr>
            <a:r>
              <a:rPr lang="en-US" i="1" dirty="0">
                <a:latin typeface="+mn-lt"/>
              </a:rPr>
              <a:t>Physical Review B</a:t>
            </a:r>
            <a:br>
              <a:rPr lang="en-US" i="1" dirty="0">
                <a:latin typeface="+mn-lt"/>
              </a:rPr>
            </a:br>
            <a:r>
              <a:rPr lang="en-US" dirty="0">
                <a:latin typeface="+mn-lt"/>
              </a:rPr>
              <a:t>Emergence of integer quantum Hall effect from chaos</a:t>
            </a:r>
          </a:p>
          <a:p>
            <a:pPr lvl="1">
              <a:spcBef>
                <a:spcPts val="0"/>
              </a:spcBef>
              <a:spcAft>
                <a:spcPts val="1200"/>
              </a:spcAft>
            </a:pPr>
            <a:r>
              <a:rPr lang="en-US" i="1" dirty="0">
                <a:latin typeface="+mn-lt"/>
              </a:rPr>
              <a:t>Science</a:t>
            </a:r>
            <a:br>
              <a:rPr lang="en-US" i="1" dirty="0">
                <a:latin typeface="+mn-lt"/>
              </a:rPr>
            </a:br>
            <a:r>
              <a:rPr lang="en-US" dirty="0">
                <a:latin typeface="+mn-lt"/>
              </a:rPr>
              <a:t>Activation of Cu(111) surface by decomposition into nanoclusters driven by C) adsorption</a:t>
            </a:r>
          </a:p>
          <a:p>
            <a:pPr>
              <a:spcBef>
                <a:spcPts val="0"/>
              </a:spcBef>
              <a:spcAft>
                <a:spcPts val="1200"/>
              </a:spcAft>
            </a:pPr>
            <a:r>
              <a:rPr lang="en-US" dirty="0">
                <a:latin typeface="+mn-lt"/>
              </a:rPr>
              <a:t>In “title” capitalization, the first word and all words except prepositions and articles are capitalized.</a:t>
            </a:r>
          </a:p>
          <a:p>
            <a:pPr>
              <a:spcBef>
                <a:spcPts val="0"/>
              </a:spcBef>
              <a:spcAft>
                <a:spcPts val="1200"/>
              </a:spcAft>
            </a:pPr>
            <a:r>
              <a:rPr lang="en-US" dirty="0">
                <a:latin typeface="+mn-lt"/>
              </a:rPr>
              <a:t>In “sentence” capitalization, only the first word, proper nouns, and some acronyms are capitalized. </a:t>
            </a:r>
          </a:p>
          <a:p>
            <a:r>
              <a:rPr lang="en-US" dirty="0">
                <a:latin typeface="+mn-lt"/>
              </a:rPr>
              <a:t>More capitalization rules for science writing:</a:t>
            </a:r>
          </a:p>
          <a:p>
            <a:r>
              <a:rPr lang="en-US" dirty="0">
                <a:latin typeface="+mn-lt"/>
              </a:rPr>
              <a:t>Celia Elliott’s Field Guide to Capitalization and Acronyms in Physics</a:t>
            </a:r>
            <a:br>
              <a:rPr lang="en-US" dirty="0">
                <a:latin typeface="+mn-lt"/>
              </a:rPr>
            </a:br>
            <a:r>
              <a:rPr lang="en-US" dirty="0"/>
              <a:t>https://people.physics.illinois.edu/Celia/Caps&amp;Acronyms.pdf</a:t>
            </a:r>
            <a:endParaRPr lang="en-US" dirty="0">
              <a:latin typeface="+mn-lt"/>
            </a:endParaRPr>
          </a:p>
        </p:txBody>
      </p:sp>
      <p:sp>
        <p:nvSpPr>
          <p:cNvPr id="8"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9" name="Rectangle 3"/>
          <p:cNvSpPr>
            <a:spLocks noGrp="1" noChangeArrowheads="1"/>
          </p:cNvSpPr>
          <p:nvPr>
            <p:ph type="dt" idx="1"/>
          </p:nvPr>
        </p:nvSpPr>
        <p:spPr>
          <a:xfrm>
            <a:off x="4347482" y="15169"/>
            <a:ext cx="2943588" cy="462669"/>
          </a:xfrm>
          <a:ln/>
        </p:spPr>
        <p:txBody>
          <a:bodyPr/>
          <a:lstStyle/>
          <a:p>
            <a:fld id="{FF724D63-EF51-4786-9666-6683B65CBAF5}" type="datetime3">
              <a:rPr lang="en-US" smtClean="0">
                <a:latin typeface="+mn-lt"/>
              </a:rPr>
              <a:t>18 January 2025</a:t>
            </a:fld>
            <a:endParaRPr lang="en-US" dirty="0">
              <a:latin typeface="+mn-lt"/>
            </a:endParaRPr>
          </a:p>
        </p:txBody>
      </p:sp>
      <p:sp>
        <p:nvSpPr>
          <p:cNvPr id="11" name="Rectangle 7"/>
          <p:cNvSpPr>
            <a:spLocks noGrp="1" noChangeArrowheads="1"/>
          </p:cNvSpPr>
          <p:nvPr>
            <p:ph type="sldNum" sz="quarter" idx="5"/>
          </p:nvPr>
        </p:nvSpPr>
        <p:spPr>
          <a:xfrm>
            <a:off x="4173538" y="9113838"/>
            <a:ext cx="3128962" cy="474662"/>
          </a:xfrm>
          <a:ln/>
        </p:spPr>
        <p:txBody>
          <a:bodyPr/>
          <a:lstStyle/>
          <a:p>
            <a:fld id="{CB36B4AA-1DE1-4A11-A181-2040C6FC8F0D}" type="slidenum">
              <a:rPr lang="en-US">
                <a:latin typeface="Calibri" panose="020F0502020204030204" pitchFamily="34" charset="0"/>
              </a:rPr>
              <a:pPr/>
              <a:t>16</a:t>
            </a:fld>
            <a:endParaRPr lang="en-US" dirty="0">
              <a:latin typeface="Calibri" panose="020F0502020204030204" pitchFamily="34" charset="0"/>
            </a:endParaRPr>
          </a:p>
        </p:txBody>
      </p:sp>
      <p:sp>
        <p:nvSpPr>
          <p:cNvPr id="12"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3162616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9" name="Rectangle 3"/>
          <p:cNvSpPr>
            <a:spLocks noGrp="1" noChangeArrowheads="1"/>
          </p:cNvSpPr>
          <p:nvPr>
            <p:ph type="dt" idx="1"/>
          </p:nvPr>
        </p:nvSpPr>
        <p:spPr>
          <a:xfrm>
            <a:off x="4358912" y="0"/>
            <a:ext cx="2943588" cy="462669"/>
          </a:xfrm>
          <a:ln/>
        </p:spPr>
        <p:txBody>
          <a:bodyPr/>
          <a:lstStyle/>
          <a:p>
            <a:fld id="{333D3220-83D9-41D5-B167-6EC4530B2313}" type="datetime3">
              <a:rPr lang="en-US" smtClean="0">
                <a:latin typeface="+mn-lt"/>
              </a:rPr>
              <a:t>18 January 2025</a:t>
            </a:fld>
            <a:endParaRPr lang="en-US" dirty="0">
              <a:latin typeface="+mn-lt"/>
            </a:endParaRPr>
          </a:p>
        </p:txBody>
      </p:sp>
      <p:sp>
        <p:nvSpPr>
          <p:cNvPr id="11" name="Rectangle 7"/>
          <p:cNvSpPr>
            <a:spLocks noGrp="1" noChangeArrowheads="1"/>
          </p:cNvSpPr>
          <p:nvPr>
            <p:ph type="sldNum" sz="quarter" idx="5"/>
          </p:nvPr>
        </p:nvSpPr>
        <p:spPr>
          <a:xfrm>
            <a:off x="4173538" y="9113838"/>
            <a:ext cx="3128962" cy="474662"/>
          </a:xfrm>
          <a:ln/>
        </p:spPr>
        <p:txBody>
          <a:bodyPr/>
          <a:lstStyle/>
          <a:p>
            <a:fld id="{CB36B4AA-1DE1-4A11-A181-2040C6FC8F0D}" type="slidenum">
              <a:rPr lang="en-US">
                <a:latin typeface="Calibri" panose="020F0502020204030204" pitchFamily="34" charset="0"/>
              </a:rPr>
              <a:pPr/>
              <a:t>17</a:t>
            </a:fld>
            <a:endParaRPr lang="en-US" dirty="0">
              <a:latin typeface="Calibri" panose="020F0502020204030204" pitchFamily="34" charset="0"/>
            </a:endParaRPr>
          </a:p>
        </p:txBody>
      </p:sp>
      <p:sp>
        <p:nvSpPr>
          <p:cNvPr id="12"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2814562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9" name="Rectangle 3"/>
          <p:cNvSpPr>
            <a:spLocks noGrp="1" noChangeArrowheads="1"/>
          </p:cNvSpPr>
          <p:nvPr>
            <p:ph type="dt" idx="1"/>
          </p:nvPr>
        </p:nvSpPr>
        <p:spPr>
          <a:xfrm>
            <a:off x="4358912" y="23983"/>
            <a:ext cx="2943588" cy="462669"/>
          </a:xfrm>
          <a:ln/>
        </p:spPr>
        <p:txBody>
          <a:bodyPr/>
          <a:lstStyle/>
          <a:p>
            <a:fld id="{A6A4646D-F219-4CFB-8870-253C2EE7E38C}" type="datetime3">
              <a:rPr lang="en-US" smtClean="0">
                <a:latin typeface="+mn-lt"/>
              </a:rPr>
              <a:t>18 January 2025</a:t>
            </a:fld>
            <a:endParaRPr lang="en-US" dirty="0">
              <a:latin typeface="+mn-lt"/>
            </a:endParaRPr>
          </a:p>
        </p:txBody>
      </p:sp>
      <p:sp>
        <p:nvSpPr>
          <p:cNvPr id="11" name="Rectangle 7"/>
          <p:cNvSpPr>
            <a:spLocks noGrp="1" noChangeArrowheads="1"/>
          </p:cNvSpPr>
          <p:nvPr>
            <p:ph type="sldNum" sz="quarter" idx="5"/>
          </p:nvPr>
        </p:nvSpPr>
        <p:spPr>
          <a:xfrm>
            <a:off x="4173538" y="9113838"/>
            <a:ext cx="3128962" cy="474662"/>
          </a:xfrm>
          <a:ln/>
        </p:spPr>
        <p:txBody>
          <a:bodyPr/>
          <a:lstStyle/>
          <a:p>
            <a:fld id="{CB36B4AA-1DE1-4A11-A181-2040C6FC8F0D}" type="slidenum">
              <a:rPr lang="en-US">
                <a:latin typeface="Calibri" panose="020F0502020204030204" pitchFamily="34" charset="0"/>
              </a:rPr>
              <a:pPr/>
              <a:t>18</a:t>
            </a:fld>
            <a:endParaRPr lang="en-US" dirty="0">
              <a:latin typeface="Calibri" panose="020F0502020204030204" pitchFamily="34" charset="0"/>
            </a:endParaRPr>
          </a:p>
        </p:txBody>
      </p:sp>
      <p:sp>
        <p:nvSpPr>
          <p:cNvPr id="12"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3865613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9" name="Rectangle 3"/>
          <p:cNvSpPr>
            <a:spLocks noGrp="1" noChangeArrowheads="1"/>
          </p:cNvSpPr>
          <p:nvPr>
            <p:ph type="dt" idx="1"/>
          </p:nvPr>
        </p:nvSpPr>
        <p:spPr>
          <a:xfrm>
            <a:off x="4355102" y="11993"/>
            <a:ext cx="2943588" cy="462669"/>
          </a:xfrm>
          <a:ln/>
        </p:spPr>
        <p:txBody>
          <a:bodyPr/>
          <a:lstStyle/>
          <a:p>
            <a:fld id="{8A5F1F36-C202-4ACE-853A-32DAE17D9CC8}" type="datetime3">
              <a:rPr lang="en-US" smtClean="0">
                <a:latin typeface="+mn-lt"/>
              </a:rPr>
              <a:t>18 January 2025</a:t>
            </a:fld>
            <a:endParaRPr lang="en-US" dirty="0">
              <a:latin typeface="+mn-lt"/>
            </a:endParaRPr>
          </a:p>
        </p:txBody>
      </p:sp>
      <p:sp>
        <p:nvSpPr>
          <p:cNvPr id="11" name="Rectangle 7"/>
          <p:cNvSpPr>
            <a:spLocks noGrp="1" noChangeArrowheads="1"/>
          </p:cNvSpPr>
          <p:nvPr>
            <p:ph type="sldNum" sz="quarter" idx="5"/>
          </p:nvPr>
        </p:nvSpPr>
        <p:spPr>
          <a:xfrm>
            <a:off x="4173538" y="9113838"/>
            <a:ext cx="3128962" cy="474662"/>
          </a:xfrm>
          <a:ln/>
        </p:spPr>
        <p:txBody>
          <a:bodyPr/>
          <a:lstStyle/>
          <a:p>
            <a:fld id="{CB36B4AA-1DE1-4A11-A181-2040C6FC8F0D}" type="slidenum">
              <a:rPr lang="en-US">
                <a:latin typeface="Calibri" panose="020F0502020204030204" pitchFamily="34" charset="0"/>
              </a:rPr>
              <a:pPr/>
              <a:t>19</a:t>
            </a:fld>
            <a:endParaRPr lang="en-US" dirty="0">
              <a:latin typeface="Calibri" panose="020F0502020204030204" pitchFamily="34" charset="0"/>
            </a:endParaRPr>
          </a:p>
        </p:txBody>
      </p:sp>
      <p:sp>
        <p:nvSpPr>
          <p:cNvPr id="12"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2548541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Rot="1" noChangeAspect="1" noChangeArrowheads="1" noTextEdit="1"/>
          </p:cNvSpPr>
          <p:nvPr>
            <p:ph type="sldImg"/>
          </p:nvPr>
        </p:nvSpPr>
        <p:spPr>
          <a:ln/>
        </p:spPr>
      </p:sp>
      <p:sp>
        <p:nvSpPr>
          <p:cNvPr id="555011" name="Rectangle 3"/>
          <p:cNvSpPr>
            <a:spLocks noGrp="1" noChangeArrowheads="1"/>
          </p:cNvSpPr>
          <p:nvPr>
            <p:ph type="body" idx="1"/>
          </p:nvPr>
        </p:nvSpPr>
        <p:spPr/>
        <p:txBody>
          <a:bodyPr lIns="95593" tIns="47798" rIns="95593" bIns="47798"/>
          <a:lstStyle/>
          <a:p>
            <a:pPr>
              <a:spcBef>
                <a:spcPct val="40000"/>
              </a:spcBef>
            </a:pPr>
            <a:r>
              <a:rPr lang="en-US" dirty="0">
                <a:latin typeface="+mn-lt"/>
              </a:rPr>
              <a:t>Learning to write effective titles is important for more people than academic physicists who write journal articles.  </a:t>
            </a:r>
          </a:p>
        </p:txBody>
      </p:sp>
      <p:sp>
        <p:nvSpPr>
          <p:cNvPr id="8"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9" name="Rectangle 3"/>
          <p:cNvSpPr>
            <a:spLocks noGrp="1" noChangeArrowheads="1"/>
          </p:cNvSpPr>
          <p:nvPr>
            <p:ph type="dt" idx="1"/>
          </p:nvPr>
        </p:nvSpPr>
        <p:spPr>
          <a:xfrm>
            <a:off x="3926278" y="0"/>
            <a:ext cx="3376222" cy="462669"/>
          </a:xfrm>
          <a:ln/>
        </p:spPr>
        <p:txBody>
          <a:bodyPr/>
          <a:lstStyle/>
          <a:p>
            <a:fld id="{ABD21FFF-DC94-4BAD-968E-EBD311598FFE}" type="datetime3">
              <a:rPr lang="en-US" smtClean="0">
                <a:latin typeface="+mn-lt"/>
              </a:rPr>
              <a:t>18 January 2025</a:t>
            </a:fld>
            <a:endParaRPr lang="en-US" dirty="0">
              <a:latin typeface="+mn-lt"/>
            </a:endParaRPr>
          </a:p>
        </p:txBody>
      </p:sp>
      <p:sp>
        <p:nvSpPr>
          <p:cNvPr id="11" name="Rectangle 7"/>
          <p:cNvSpPr>
            <a:spLocks noGrp="1" noChangeArrowheads="1"/>
          </p:cNvSpPr>
          <p:nvPr>
            <p:ph type="sldNum" sz="quarter" idx="5"/>
          </p:nvPr>
        </p:nvSpPr>
        <p:spPr>
          <a:xfrm>
            <a:off x="4173538" y="9113838"/>
            <a:ext cx="3128962" cy="474662"/>
          </a:xfrm>
          <a:ln/>
        </p:spPr>
        <p:txBody>
          <a:bodyPr/>
          <a:lstStyle/>
          <a:p>
            <a:fld id="{CB36B4AA-1DE1-4A11-A181-2040C6FC8F0D}" type="slidenum">
              <a:rPr lang="en-US">
                <a:latin typeface="Calibri" panose="020F0502020204030204" pitchFamily="34" charset="0"/>
              </a:rPr>
              <a:pPr/>
              <a:t>2</a:t>
            </a:fld>
            <a:endParaRPr lang="en-US" dirty="0">
              <a:latin typeface="Calibri" panose="020F0502020204030204" pitchFamily="34" charset="0"/>
            </a:endParaRPr>
          </a:p>
        </p:txBody>
      </p:sp>
      <p:sp>
        <p:nvSpPr>
          <p:cNvPr id="12"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2976070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9" name="Rectangle 3"/>
          <p:cNvSpPr>
            <a:spLocks noGrp="1" noChangeArrowheads="1"/>
          </p:cNvSpPr>
          <p:nvPr>
            <p:ph type="dt" idx="1"/>
          </p:nvPr>
        </p:nvSpPr>
        <p:spPr>
          <a:xfrm>
            <a:off x="4358912" y="0"/>
            <a:ext cx="2943588" cy="462669"/>
          </a:xfrm>
          <a:ln/>
        </p:spPr>
        <p:txBody>
          <a:bodyPr/>
          <a:lstStyle/>
          <a:p>
            <a:fld id="{5079B1AC-E9FF-4089-8E4B-63FF1F65821B}" type="datetime3">
              <a:rPr lang="en-US" smtClean="0">
                <a:latin typeface="+mn-lt"/>
              </a:rPr>
              <a:t>18 January 2025</a:t>
            </a:fld>
            <a:endParaRPr lang="en-US" dirty="0">
              <a:latin typeface="+mn-lt"/>
            </a:endParaRPr>
          </a:p>
        </p:txBody>
      </p:sp>
      <p:sp>
        <p:nvSpPr>
          <p:cNvPr id="11" name="Rectangle 7"/>
          <p:cNvSpPr>
            <a:spLocks noGrp="1" noChangeArrowheads="1"/>
          </p:cNvSpPr>
          <p:nvPr>
            <p:ph type="sldNum" sz="quarter" idx="5"/>
          </p:nvPr>
        </p:nvSpPr>
        <p:spPr>
          <a:xfrm>
            <a:off x="4173538" y="9113838"/>
            <a:ext cx="3128962" cy="474662"/>
          </a:xfrm>
          <a:ln/>
        </p:spPr>
        <p:txBody>
          <a:bodyPr/>
          <a:lstStyle/>
          <a:p>
            <a:fld id="{CB36B4AA-1DE1-4A11-A181-2040C6FC8F0D}" type="slidenum">
              <a:rPr lang="en-US">
                <a:latin typeface="Calibri" panose="020F0502020204030204" pitchFamily="34" charset="0"/>
              </a:rPr>
              <a:pPr/>
              <a:t>20</a:t>
            </a:fld>
            <a:endParaRPr lang="en-US" dirty="0">
              <a:latin typeface="Calibri" panose="020F0502020204030204" pitchFamily="34" charset="0"/>
            </a:endParaRPr>
          </a:p>
        </p:txBody>
      </p:sp>
      <p:sp>
        <p:nvSpPr>
          <p:cNvPr id="12"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1953959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9" name="Rectangle 3"/>
          <p:cNvSpPr>
            <a:spLocks noGrp="1" noChangeArrowheads="1"/>
          </p:cNvSpPr>
          <p:nvPr>
            <p:ph type="dt" idx="1"/>
          </p:nvPr>
        </p:nvSpPr>
        <p:spPr>
          <a:xfrm>
            <a:off x="4358912" y="11993"/>
            <a:ext cx="2943588" cy="462669"/>
          </a:xfrm>
          <a:ln/>
        </p:spPr>
        <p:txBody>
          <a:bodyPr/>
          <a:lstStyle/>
          <a:p>
            <a:fld id="{6EA1E83B-8A2A-43D1-8858-9868C9C5132B}" type="datetime3">
              <a:rPr lang="en-US" smtClean="0">
                <a:latin typeface="+mn-lt"/>
              </a:rPr>
              <a:t>18 January 2025</a:t>
            </a:fld>
            <a:endParaRPr lang="en-US" dirty="0">
              <a:latin typeface="+mn-lt"/>
            </a:endParaRPr>
          </a:p>
        </p:txBody>
      </p:sp>
      <p:sp>
        <p:nvSpPr>
          <p:cNvPr id="11" name="Rectangle 7"/>
          <p:cNvSpPr>
            <a:spLocks noGrp="1" noChangeArrowheads="1"/>
          </p:cNvSpPr>
          <p:nvPr>
            <p:ph type="sldNum" sz="quarter" idx="5"/>
          </p:nvPr>
        </p:nvSpPr>
        <p:spPr>
          <a:xfrm>
            <a:off x="4173538" y="9113838"/>
            <a:ext cx="3128962" cy="474662"/>
          </a:xfrm>
          <a:ln/>
        </p:spPr>
        <p:txBody>
          <a:bodyPr/>
          <a:lstStyle/>
          <a:p>
            <a:fld id="{CB36B4AA-1DE1-4A11-A181-2040C6FC8F0D}" type="slidenum">
              <a:rPr lang="en-US">
                <a:latin typeface="Calibri" panose="020F0502020204030204" pitchFamily="34" charset="0"/>
              </a:rPr>
              <a:pPr/>
              <a:t>21</a:t>
            </a:fld>
            <a:endParaRPr lang="en-US" dirty="0">
              <a:latin typeface="Calibri" panose="020F0502020204030204" pitchFamily="34" charset="0"/>
            </a:endParaRPr>
          </a:p>
        </p:txBody>
      </p:sp>
      <p:sp>
        <p:nvSpPr>
          <p:cNvPr id="12"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777643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9" name="Rectangle 3"/>
          <p:cNvSpPr>
            <a:spLocks noGrp="1" noChangeArrowheads="1"/>
          </p:cNvSpPr>
          <p:nvPr>
            <p:ph type="dt" idx="1"/>
          </p:nvPr>
        </p:nvSpPr>
        <p:spPr>
          <a:xfrm>
            <a:off x="4336052" y="0"/>
            <a:ext cx="2943588" cy="462669"/>
          </a:xfrm>
          <a:ln/>
        </p:spPr>
        <p:txBody>
          <a:bodyPr/>
          <a:lstStyle/>
          <a:p>
            <a:fld id="{1FF4CAB7-2916-45A7-A488-3188BA7DC26D}" type="datetime3">
              <a:rPr lang="en-US" smtClean="0">
                <a:latin typeface="+mn-lt"/>
              </a:rPr>
              <a:t>18 January 2025</a:t>
            </a:fld>
            <a:endParaRPr lang="en-US" dirty="0">
              <a:latin typeface="+mn-lt"/>
            </a:endParaRPr>
          </a:p>
        </p:txBody>
      </p:sp>
      <p:sp>
        <p:nvSpPr>
          <p:cNvPr id="11" name="Rectangle 7"/>
          <p:cNvSpPr>
            <a:spLocks noGrp="1" noChangeArrowheads="1"/>
          </p:cNvSpPr>
          <p:nvPr>
            <p:ph type="sldNum" sz="quarter" idx="5"/>
          </p:nvPr>
        </p:nvSpPr>
        <p:spPr>
          <a:xfrm>
            <a:off x="4173538" y="9113838"/>
            <a:ext cx="3128962" cy="474662"/>
          </a:xfrm>
          <a:ln/>
        </p:spPr>
        <p:txBody>
          <a:bodyPr/>
          <a:lstStyle/>
          <a:p>
            <a:fld id="{CB36B4AA-1DE1-4A11-A181-2040C6FC8F0D}" type="slidenum">
              <a:rPr lang="en-US">
                <a:latin typeface="Calibri" panose="020F0502020204030204" pitchFamily="34" charset="0"/>
              </a:rPr>
              <a:pPr/>
              <a:t>22</a:t>
            </a:fld>
            <a:endParaRPr lang="en-US" dirty="0">
              <a:latin typeface="Calibri" panose="020F0502020204030204" pitchFamily="34" charset="0"/>
            </a:endParaRPr>
          </a:p>
        </p:txBody>
      </p:sp>
      <p:sp>
        <p:nvSpPr>
          <p:cNvPr id="12"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347282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The QCD abbreviation for quantum chromodynamics is okay in this title, because QCD is considered by the American Institute of Physics to be so commonly recognized in physics that it need not be defined. </a:t>
            </a:r>
          </a:p>
          <a:p>
            <a:endParaRPr lang="en-US" dirty="0">
              <a:latin typeface="+mn-lt"/>
            </a:endParaRPr>
          </a:p>
          <a:p>
            <a:r>
              <a:rPr lang="en-US" dirty="0">
                <a:latin typeface="+mn-lt"/>
              </a:rPr>
              <a:t>Copy editor’s marks:</a:t>
            </a:r>
          </a:p>
          <a:p>
            <a:r>
              <a:rPr lang="en-US" dirty="0">
                <a:latin typeface="+mn-lt"/>
              </a:rPr>
              <a:t>The horizontal line with a squiggle at the right end, written over a word or phrase, means “delete.” </a:t>
            </a:r>
          </a:p>
          <a:p>
            <a:endParaRPr lang="en-US" dirty="0">
              <a:latin typeface="+mn-lt"/>
            </a:endParaRPr>
          </a:p>
          <a:p>
            <a:r>
              <a:rPr lang="en-US" dirty="0">
                <a:latin typeface="+mn-lt"/>
              </a:rPr>
              <a:t>The three horizontal lines beneath a letter means “capitalize this letter.” </a:t>
            </a:r>
          </a:p>
        </p:txBody>
      </p:sp>
      <p:sp>
        <p:nvSpPr>
          <p:cNvPr id="8"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9" name="Rectangle 3"/>
          <p:cNvSpPr>
            <a:spLocks noGrp="1" noChangeArrowheads="1"/>
          </p:cNvSpPr>
          <p:nvPr>
            <p:ph type="dt" idx="1"/>
          </p:nvPr>
        </p:nvSpPr>
        <p:spPr>
          <a:xfrm>
            <a:off x="4348752" y="0"/>
            <a:ext cx="2943588" cy="462669"/>
          </a:xfrm>
          <a:ln/>
        </p:spPr>
        <p:txBody>
          <a:bodyPr/>
          <a:lstStyle/>
          <a:p>
            <a:fld id="{411CDF33-E6B1-4ED2-9E4B-5E85AF943CD4}" type="datetime3">
              <a:rPr lang="en-US" smtClean="0">
                <a:latin typeface="+mn-lt"/>
              </a:rPr>
              <a:t>18 January 2025</a:t>
            </a:fld>
            <a:endParaRPr lang="en-US" dirty="0">
              <a:latin typeface="+mn-lt"/>
            </a:endParaRPr>
          </a:p>
        </p:txBody>
      </p:sp>
      <p:sp>
        <p:nvSpPr>
          <p:cNvPr id="11" name="Rectangle 7"/>
          <p:cNvSpPr>
            <a:spLocks noGrp="1" noChangeArrowheads="1"/>
          </p:cNvSpPr>
          <p:nvPr>
            <p:ph type="sldNum" sz="quarter" idx="5"/>
          </p:nvPr>
        </p:nvSpPr>
        <p:spPr>
          <a:xfrm>
            <a:off x="4173538" y="9113838"/>
            <a:ext cx="3128962" cy="474662"/>
          </a:xfrm>
          <a:ln/>
        </p:spPr>
        <p:txBody>
          <a:bodyPr/>
          <a:lstStyle/>
          <a:p>
            <a:fld id="{CB36B4AA-1DE1-4A11-A181-2040C6FC8F0D}" type="slidenum">
              <a:rPr lang="en-US">
                <a:latin typeface="Calibri" panose="020F0502020204030204" pitchFamily="34" charset="0"/>
              </a:rPr>
              <a:pPr/>
              <a:t>23</a:t>
            </a:fld>
            <a:endParaRPr lang="en-US" dirty="0">
              <a:latin typeface="Calibri" panose="020F0502020204030204" pitchFamily="34" charset="0"/>
            </a:endParaRPr>
          </a:p>
        </p:txBody>
      </p:sp>
      <p:sp>
        <p:nvSpPr>
          <p:cNvPr id="12"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3320343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9" name="Rectangle 3"/>
          <p:cNvSpPr>
            <a:spLocks noGrp="1" noChangeArrowheads="1"/>
          </p:cNvSpPr>
          <p:nvPr>
            <p:ph type="dt" idx="1"/>
          </p:nvPr>
        </p:nvSpPr>
        <p:spPr>
          <a:xfrm>
            <a:off x="4358912" y="11993"/>
            <a:ext cx="2943588" cy="462669"/>
          </a:xfrm>
          <a:ln/>
        </p:spPr>
        <p:txBody>
          <a:bodyPr/>
          <a:lstStyle/>
          <a:p>
            <a:fld id="{6CDA6F48-DC51-4821-B120-834CC1A4679C}" type="datetime3">
              <a:rPr lang="en-US" smtClean="0">
                <a:latin typeface="+mn-lt"/>
              </a:rPr>
              <a:t>18 January 2025</a:t>
            </a:fld>
            <a:endParaRPr lang="en-US" dirty="0">
              <a:latin typeface="+mn-lt"/>
            </a:endParaRPr>
          </a:p>
        </p:txBody>
      </p:sp>
      <p:sp>
        <p:nvSpPr>
          <p:cNvPr id="11" name="Rectangle 7"/>
          <p:cNvSpPr>
            <a:spLocks noGrp="1" noChangeArrowheads="1"/>
          </p:cNvSpPr>
          <p:nvPr>
            <p:ph type="sldNum" sz="quarter" idx="5"/>
          </p:nvPr>
        </p:nvSpPr>
        <p:spPr>
          <a:xfrm>
            <a:off x="4173538" y="9113838"/>
            <a:ext cx="3128962" cy="474662"/>
          </a:xfrm>
          <a:ln/>
        </p:spPr>
        <p:txBody>
          <a:bodyPr/>
          <a:lstStyle/>
          <a:p>
            <a:fld id="{CB36B4AA-1DE1-4A11-A181-2040C6FC8F0D}" type="slidenum">
              <a:rPr lang="en-US">
                <a:latin typeface="Calibri" panose="020F0502020204030204" pitchFamily="34" charset="0"/>
              </a:rPr>
              <a:pPr/>
              <a:t>24</a:t>
            </a:fld>
            <a:endParaRPr lang="en-US" dirty="0">
              <a:latin typeface="Calibri" panose="020F0502020204030204" pitchFamily="34" charset="0"/>
            </a:endParaRPr>
          </a:p>
        </p:txBody>
      </p:sp>
      <p:sp>
        <p:nvSpPr>
          <p:cNvPr id="12"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21041412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9" name="Rectangle 3"/>
          <p:cNvSpPr>
            <a:spLocks noGrp="1" noChangeArrowheads="1"/>
          </p:cNvSpPr>
          <p:nvPr>
            <p:ph type="dt" idx="1"/>
          </p:nvPr>
        </p:nvSpPr>
        <p:spPr>
          <a:xfrm>
            <a:off x="4360182" y="-15776"/>
            <a:ext cx="2943588" cy="462669"/>
          </a:xfrm>
          <a:ln/>
        </p:spPr>
        <p:txBody>
          <a:bodyPr/>
          <a:lstStyle/>
          <a:p>
            <a:fld id="{B828610F-F760-421A-B114-60680ACF3D57}" type="datetime3">
              <a:rPr lang="en-US" smtClean="0">
                <a:latin typeface="+mn-lt"/>
              </a:rPr>
              <a:t>18 January 2025</a:t>
            </a:fld>
            <a:endParaRPr lang="en-US" dirty="0">
              <a:latin typeface="+mn-lt"/>
            </a:endParaRPr>
          </a:p>
        </p:txBody>
      </p:sp>
      <p:sp>
        <p:nvSpPr>
          <p:cNvPr id="11" name="Rectangle 7"/>
          <p:cNvSpPr>
            <a:spLocks noGrp="1" noChangeArrowheads="1"/>
          </p:cNvSpPr>
          <p:nvPr>
            <p:ph type="sldNum" sz="quarter" idx="5"/>
          </p:nvPr>
        </p:nvSpPr>
        <p:spPr>
          <a:xfrm>
            <a:off x="4173538" y="9113838"/>
            <a:ext cx="3128962" cy="474662"/>
          </a:xfrm>
          <a:ln/>
        </p:spPr>
        <p:txBody>
          <a:bodyPr/>
          <a:lstStyle/>
          <a:p>
            <a:fld id="{CB36B4AA-1DE1-4A11-A181-2040C6FC8F0D}" type="slidenum">
              <a:rPr lang="en-US">
                <a:latin typeface="Calibri" panose="020F0502020204030204" pitchFamily="34" charset="0"/>
              </a:rPr>
              <a:pPr/>
              <a:t>25</a:t>
            </a:fld>
            <a:endParaRPr lang="en-US" dirty="0">
              <a:latin typeface="Calibri" panose="020F0502020204030204" pitchFamily="34" charset="0"/>
            </a:endParaRPr>
          </a:p>
        </p:txBody>
      </p:sp>
      <p:sp>
        <p:nvSpPr>
          <p:cNvPr id="12"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2243567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8"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9" name="Rectangle 3"/>
          <p:cNvSpPr>
            <a:spLocks noGrp="1" noChangeArrowheads="1"/>
          </p:cNvSpPr>
          <p:nvPr>
            <p:ph type="dt" idx="1"/>
          </p:nvPr>
        </p:nvSpPr>
        <p:spPr>
          <a:xfrm>
            <a:off x="4347482" y="0"/>
            <a:ext cx="2943588" cy="462669"/>
          </a:xfrm>
          <a:ln/>
        </p:spPr>
        <p:txBody>
          <a:bodyPr/>
          <a:lstStyle/>
          <a:p>
            <a:fld id="{D1673DA9-A337-481C-BDE5-1A88BDAB853D}" type="datetime3">
              <a:rPr lang="en-US" smtClean="0">
                <a:latin typeface="+mn-lt"/>
              </a:rPr>
              <a:t>18 January 2025</a:t>
            </a:fld>
            <a:endParaRPr lang="en-US" dirty="0">
              <a:latin typeface="+mn-lt"/>
            </a:endParaRPr>
          </a:p>
        </p:txBody>
      </p:sp>
      <p:sp>
        <p:nvSpPr>
          <p:cNvPr id="11" name="Rectangle 7"/>
          <p:cNvSpPr>
            <a:spLocks noGrp="1" noChangeArrowheads="1"/>
          </p:cNvSpPr>
          <p:nvPr>
            <p:ph type="sldNum" sz="quarter" idx="5"/>
          </p:nvPr>
        </p:nvSpPr>
        <p:spPr>
          <a:xfrm>
            <a:off x="4173538" y="9113838"/>
            <a:ext cx="3128962" cy="474662"/>
          </a:xfrm>
          <a:ln/>
        </p:spPr>
        <p:txBody>
          <a:bodyPr/>
          <a:lstStyle/>
          <a:p>
            <a:fld id="{CB36B4AA-1DE1-4A11-A181-2040C6FC8F0D}" type="slidenum">
              <a:rPr lang="en-US">
                <a:latin typeface="Calibri" panose="020F0502020204030204" pitchFamily="34" charset="0"/>
              </a:rPr>
              <a:pPr/>
              <a:t>26</a:t>
            </a:fld>
            <a:endParaRPr lang="en-US" dirty="0">
              <a:latin typeface="Calibri" panose="020F0502020204030204" pitchFamily="34" charset="0"/>
            </a:endParaRPr>
          </a:p>
        </p:txBody>
      </p:sp>
      <p:sp>
        <p:nvSpPr>
          <p:cNvPr id="12"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1130139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rPr>
              <a:t>Scientists scan down a list of titles in the table of contents in a journal, or the latest postings to one of the electronic archives, or to the results of an electronic lit search; you have ≈1 s to capture their attention.</a:t>
            </a:r>
          </a:p>
          <a:p>
            <a:endParaRPr lang="en-US" dirty="0">
              <a:latin typeface="Calibri" panose="020F0502020204030204" pitchFamily="34" charset="0"/>
            </a:endParaRPr>
          </a:p>
          <a:p>
            <a:r>
              <a:rPr lang="en-US" dirty="0">
                <a:latin typeface="Calibri" panose="020F0502020204030204" pitchFamily="34" charset="0"/>
              </a:rPr>
              <a:t>Try an experiment.  Go to http://arXiv.org/list/physics/recent, and see how much time you spend looking at the titles of each article as you scan down the list before you decide whether a paper looks interesting and worth investigating further. </a:t>
            </a:r>
          </a:p>
          <a:p>
            <a:endParaRPr lang="en-US" dirty="0">
              <a:latin typeface="Calibri" panose="020F0502020204030204" pitchFamily="34" charset="0"/>
            </a:endParaRPr>
          </a:p>
          <a:p>
            <a:endParaRPr lang="en-US" dirty="0"/>
          </a:p>
        </p:txBody>
      </p:sp>
      <p:sp>
        <p:nvSpPr>
          <p:cNvPr id="7" name="Slide Number Placeholder 6"/>
          <p:cNvSpPr>
            <a:spLocks noGrp="1"/>
          </p:cNvSpPr>
          <p:nvPr>
            <p:ph type="sldNum" sz="quarter" idx="13"/>
          </p:nvPr>
        </p:nvSpPr>
        <p:spPr/>
        <p:txBody>
          <a:bodyPr/>
          <a:lstStyle/>
          <a:p>
            <a:fld id="{F7652A20-E5DC-4A7D-B326-61C761CC1E2F}" type="slidenum">
              <a:rPr lang="en-US" smtClean="0">
                <a:latin typeface="+mn-lt"/>
              </a:rPr>
              <a:pPr/>
              <a:t>3</a:t>
            </a:fld>
            <a:endParaRPr lang="en-US" dirty="0">
              <a:latin typeface="+mn-lt"/>
            </a:endParaRPr>
          </a:p>
        </p:txBody>
      </p:sp>
      <p:sp>
        <p:nvSpPr>
          <p:cNvPr id="8"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9" name="Rectangle 3"/>
          <p:cNvSpPr>
            <a:spLocks noGrp="1" noChangeArrowheads="1"/>
          </p:cNvSpPr>
          <p:nvPr>
            <p:ph type="dt" idx="1"/>
          </p:nvPr>
        </p:nvSpPr>
        <p:spPr>
          <a:xfrm>
            <a:off x="3926278" y="0"/>
            <a:ext cx="3376222" cy="462669"/>
          </a:xfrm>
          <a:ln/>
        </p:spPr>
        <p:txBody>
          <a:bodyPr/>
          <a:lstStyle/>
          <a:p>
            <a:fld id="{FFDF4F71-531C-43E8-B292-7FBD6E95DB4D}" type="datetime3">
              <a:rPr lang="en-US" smtClean="0">
                <a:latin typeface="+mn-lt"/>
              </a:rPr>
              <a:t>18 January 2025</a:t>
            </a:fld>
            <a:endParaRPr lang="en-US" dirty="0">
              <a:latin typeface="+mn-lt"/>
            </a:endParaRPr>
          </a:p>
        </p:txBody>
      </p:sp>
      <p:sp>
        <p:nvSpPr>
          <p:cNvPr id="10"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473741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22" name="Rectangle 2"/>
          <p:cNvSpPr>
            <a:spLocks noGrp="1" noRot="1" noChangeAspect="1" noChangeArrowheads="1" noTextEdit="1"/>
          </p:cNvSpPr>
          <p:nvPr>
            <p:ph type="sldImg"/>
          </p:nvPr>
        </p:nvSpPr>
        <p:spPr>
          <a:xfrm>
            <a:off x="1222375" y="712788"/>
            <a:ext cx="4859338" cy="3644900"/>
          </a:xfrm>
          <a:ln/>
        </p:spPr>
      </p:sp>
      <p:sp>
        <p:nvSpPr>
          <p:cNvPr id="546823" name="Rectangle 3"/>
          <p:cNvSpPr>
            <a:spLocks noGrp="1" noChangeArrowheads="1"/>
          </p:cNvSpPr>
          <p:nvPr>
            <p:ph type="body" idx="1"/>
          </p:nvPr>
        </p:nvSpPr>
        <p:spPr>
          <a:xfrm>
            <a:off x="685800" y="4572000"/>
            <a:ext cx="6096000" cy="4278313"/>
          </a:xfrm>
        </p:spPr>
        <p:txBody>
          <a:bodyPr lIns="95561" tIns="47781" rIns="95561" bIns="47781"/>
          <a:lstStyle/>
          <a:p>
            <a:pPr>
              <a:spcBef>
                <a:spcPts val="0"/>
              </a:spcBef>
              <a:spcAft>
                <a:spcPts val="1200"/>
              </a:spcAft>
            </a:pPr>
            <a:r>
              <a:rPr lang="en-US" dirty="0">
                <a:latin typeface="+mn-lt"/>
              </a:rPr>
              <a:t>Busy scientists employ three criteria when deciding if they will invest their time in reading a paper or attending a talk:</a:t>
            </a:r>
          </a:p>
          <a:p>
            <a:pPr marL="685800" lvl="1" indent="-228600">
              <a:spcBef>
                <a:spcPts val="0"/>
              </a:spcBef>
              <a:spcAft>
                <a:spcPts val="1200"/>
              </a:spcAft>
              <a:buFont typeface="+mj-lt"/>
              <a:buAutoNum type="arabicPeriod"/>
            </a:pPr>
            <a:r>
              <a:rPr lang="en-US" dirty="0">
                <a:latin typeface="+mn-lt"/>
              </a:rPr>
              <a:t>The information conveyed in the title.</a:t>
            </a:r>
          </a:p>
          <a:p>
            <a:pPr marL="685800" lvl="1" indent="-228600">
              <a:spcBef>
                <a:spcPts val="0"/>
              </a:spcBef>
              <a:spcAft>
                <a:spcPts val="1200"/>
              </a:spcAft>
              <a:buFont typeface="+mj-lt"/>
              <a:buAutoNum type="arabicPeriod"/>
            </a:pPr>
            <a:r>
              <a:rPr lang="en-US" dirty="0">
                <a:latin typeface="+mn-lt"/>
              </a:rPr>
              <a:t>The reputation of the author—if you’re a young scientist without a reputation yet, </a:t>
            </a:r>
            <a:br>
              <a:rPr lang="en-US" dirty="0">
                <a:latin typeface="+mn-lt"/>
              </a:rPr>
            </a:br>
            <a:r>
              <a:rPr lang="en-US" dirty="0">
                <a:latin typeface="+mn-lt"/>
              </a:rPr>
              <a:t>      see #1 and #3.</a:t>
            </a:r>
          </a:p>
          <a:p>
            <a:pPr marL="685800" lvl="1" indent="-228600">
              <a:spcBef>
                <a:spcPts val="0"/>
              </a:spcBef>
              <a:spcAft>
                <a:spcPts val="1200"/>
              </a:spcAft>
              <a:buFont typeface="+mj-lt"/>
              <a:buAutoNum type="arabicPeriod"/>
            </a:pPr>
            <a:r>
              <a:rPr lang="en-US" dirty="0">
                <a:latin typeface="+mn-lt"/>
              </a:rPr>
              <a:t>The abstract (more about abstracts next week...)</a:t>
            </a:r>
          </a:p>
          <a:p>
            <a:pPr>
              <a:spcBef>
                <a:spcPct val="35000"/>
              </a:spcBef>
            </a:pPr>
            <a:r>
              <a:rPr lang="en-US" dirty="0">
                <a:latin typeface="+mn-lt"/>
              </a:rPr>
              <a:t>The title must accurately and succinctly convey the content of the paper and allow a busy reader to immediately decide if the paper is applicable to his or her work. </a:t>
            </a:r>
          </a:p>
        </p:txBody>
      </p:sp>
      <p:sp>
        <p:nvSpPr>
          <p:cNvPr id="8"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9" name="Rectangle 3"/>
          <p:cNvSpPr>
            <a:spLocks noGrp="1" noChangeArrowheads="1"/>
          </p:cNvSpPr>
          <p:nvPr>
            <p:ph type="dt" idx="1"/>
          </p:nvPr>
        </p:nvSpPr>
        <p:spPr>
          <a:xfrm>
            <a:off x="3926278" y="0"/>
            <a:ext cx="3376222" cy="462669"/>
          </a:xfrm>
          <a:ln/>
        </p:spPr>
        <p:txBody>
          <a:bodyPr/>
          <a:lstStyle/>
          <a:p>
            <a:fld id="{CE643C49-3100-496F-BA84-7855EC59DCB3}" type="datetime3">
              <a:rPr lang="en-US" smtClean="0">
                <a:latin typeface="+mn-lt"/>
              </a:rPr>
              <a:t>18 January 2025</a:t>
            </a:fld>
            <a:endParaRPr lang="en-US" dirty="0">
              <a:latin typeface="+mn-lt"/>
            </a:endParaRPr>
          </a:p>
        </p:txBody>
      </p:sp>
      <p:sp>
        <p:nvSpPr>
          <p:cNvPr id="11" name="Rectangle 7"/>
          <p:cNvSpPr>
            <a:spLocks noGrp="1" noChangeArrowheads="1"/>
          </p:cNvSpPr>
          <p:nvPr>
            <p:ph type="sldNum" sz="quarter" idx="5"/>
          </p:nvPr>
        </p:nvSpPr>
        <p:spPr>
          <a:xfrm>
            <a:off x="4173538" y="9113838"/>
            <a:ext cx="3128962" cy="474662"/>
          </a:xfrm>
          <a:ln/>
        </p:spPr>
        <p:txBody>
          <a:bodyPr/>
          <a:lstStyle/>
          <a:p>
            <a:fld id="{CB36B4AA-1DE1-4A11-A181-2040C6FC8F0D}" type="slidenum">
              <a:rPr lang="en-US">
                <a:latin typeface="Calibri" panose="020F0502020204030204" pitchFamily="34" charset="0"/>
              </a:rPr>
              <a:pPr/>
              <a:t>4</a:t>
            </a:fld>
            <a:endParaRPr lang="en-US" dirty="0">
              <a:latin typeface="Calibri" panose="020F0502020204030204" pitchFamily="34" charset="0"/>
            </a:endParaRPr>
          </a:p>
        </p:txBody>
      </p:sp>
      <p:sp>
        <p:nvSpPr>
          <p:cNvPr id="12"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135101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Rot="1" noChangeAspect="1" noChangeArrowheads="1" noTextEdit="1"/>
          </p:cNvSpPr>
          <p:nvPr>
            <p:ph type="sldImg"/>
          </p:nvPr>
        </p:nvSpPr>
        <p:spPr>
          <a:ln/>
        </p:spPr>
      </p:sp>
      <p:sp>
        <p:nvSpPr>
          <p:cNvPr id="499715" name="Rectangle 3"/>
          <p:cNvSpPr>
            <a:spLocks noGrp="1" noChangeArrowheads="1"/>
          </p:cNvSpPr>
          <p:nvPr>
            <p:ph type="body" idx="1"/>
          </p:nvPr>
        </p:nvSpPr>
        <p:spPr>
          <a:xfrm>
            <a:off x="990600" y="4572000"/>
            <a:ext cx="5376863" cy="4278312"/>
          </a:xfrm>
        </p:spPr>
        <p:txBody>
          <a:bodyPr lIns="95593" tIns="47798" rIns="95593" bIns="47798"/>
          <a:lstStyle/>
          <a:p>
            <a:endParaRPr lang="en-US" dirty="0"/>
          </a:p>
          <a:p>
            <a:pPr>
              <a:spcBef>
                <a:spcPts val="0"/>
              </a:spcBef>
              <a:spcAft>
                <a:spcPts val="1800"/>
              </a:spcAft>
            </a:pPr>
            <a:r>
              <a:rPr lang="en-US" dirty="0">
                <a:latin typeface="+mn-lt"/>
              </a:rPr>
              <a:t>Write down key words that </a:t>
            </a:r>
            <a:r>
              <a:rPr lang="en-US" u="sng" dirty="0">
                <a:latin typeface="+mn-lt"/>
              </a:rPr>
              <a:t>define</a:t>
            </a:r>
            <a:r>
              <a:rPr lang="en-US" dirty="0">
                <a:latin typeface="+mn-lt"/>
              </a:rPr>
              <a:t> and </a:t>
            </a:r>
            <a:r>
              <a:rPr lang="en-US" u="sng" dirty="0">
                <a:latin typeface="+mn-lt"/>
              </a:rPr>
              <a:t>describe</a:t>
            </a:r>
            <a:r>
              <a:rPr lang="en-US" dirty="0">
                <a:latin typeface="+mn-lt"/>
              </a:rPr>
              <a:t> your paper.  These are the words that belong in your title.</a:t>
            </a:r>
          </a:p>
          <a:p>
            <a:pPr>
              <a:spcBef>
                <a:spcPts val="0"/>
              </a:spcBef>
              <a:spcAft>
                <a:spcPts val="1800"/>
              </a:spcAft>
            </a:pPr>
            <a:r>
              <a:rPr lang="en-US" dirty="0">
                <a:latin typeface="+mn-lt"/>
              </a:rPr>
              <a:t>A title cannot capture every nuance of every detail of the paper, but it should accurately and specifically represent “the big picture.”</a:t>
            </a:r>
          </a:p>
          <a:p>
            <a:endParaRPr lang="en-US" dirty="0">
              <a:latin typeface="+mn-lt"/>
            </a:endParaRPr>
          </a:p>
          <a:p>
            <a:pPr algn="ctr"/>
            <a:endParaRPr lang="en-US" u="sng" dirty="0">
              <a:latin typeface="+mn-lt"/>
            </a:endParaRPr>
          </a:p>
        </p:txBody>
      </p:sp>
      <p:sp>
        <p:nvSpPr>
          <p:cNvPr id="8"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9" name="Rectangle 3"/>
          <p:cNvSpPr>
            <a:spLocks noGrp="1" noChangeArrowheads="1"/>
          </p:cNvSpPr>
          <p:nvPr>
            <p:ph type="dt" idx="1"/>
          </p:nvPr>
        </p:nvSpPr>
        <p:spPr>
          <a:xfrm>
            <a:off x="3926278" y="0"/>
            <a:ext cx="3376222" cy="462669"/>
          </a:xfrm>
          <a:ln/>
        </p:spPr>
        <p:txBody>
          <a:bodyPr/>
          <a:lstStyle/>
          <a:p>
            <a:fld id="{7872233A-A0FE-4FA8-A1FD-7D39406F3B7F}" type="datetime3">
              <a:rPr lang="en-US" smtClean="0">
                <a:latin typeface="+mn-lt"/>
              </a:rPr>
              <a:t>18 January 2025</a:t>
            </a:fld>
            <a:endParaRPr lang="en-US" dirty="0">
              <a:latin typeface="+mn-lt"/>
            </a:endParaRPr>
          </a:p>
        </p:txBody>
      </p:sp>
      <p:sp>
        <p:nvSpPr>
          <p:cNvPr id="11" name="Rectangle 7"/>
          <p:cNvSpPr>
            <a:spLocks noGrp="1" noChangeArrowheads="1"/>
          </p:cNvSpPr>
          <p:nvPr>
            <p:ph type="sldNum" sz="quarter" idx="5"/>
          </p:nvPr>
        </p:nvSpPr>
        <p:spPr>
          <a:xfrm>
            <a:off x="4173538" y="9113838"/>
            <a:ext cx="3128962" cy="474662"/>
          </a:xfrm>
          <a:ln/>
        </p:spPr>
        <p:txBody>
          <a:bodyPr/>
          <a:lstStyle/>
          <a:p>
            <a:fld id="{CB36B4AA-1DE1-4A11-A181-2040C6FC8F0D}" type="slidenum">
              <a:rPr lang="en-US">
                <a:latin typeface="Calibri" panose="020F0502020204030204" pitchFamily="34" charset="0"/>
              </a:rPr>
              <a:pPr/>
              <a:t>5</a:t>
            </a:fld>
            <a:endParaRPr lang="en-US" dirty="0">
              <a:latin typeface="Calibri" panose="020F0502020204030204" pitchFamily="34" charset="0"/>
            </a:endParaRPr>
          </a:p>
        </p:txBody>
      </p:sp>
      <p:sp>
        <p:nvSpPr>
          <p:cNvPr id="12"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479728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This title is too vague to help a reader.  Is the paper about elementary arithmetic, forestry, environmental science, computer science?  Only the author knows. </a:t>
            </a:r>
          </a:p>
        </p:txBody>
      </p:sp>
      <p:sp>
        <p:nvSpPr>
          <p:cNvPr id="7" name="Slide Number Placeholder 6"/>
          <p:cNvSpPr>
            <a:spLocks noGrp="1"/>
          </p:cNvSpPr>
          <p:nvPr>
            <p:ph type="sldNum" sz="quarter" idx="5"/>
          </p:nvPr>
        </p:nvSpPr>
        <p:spPr/>
        <p:txBody>
          <a:bodyPr/>
          <a:lstStyle/>
          <a:p>
            <a:fld id="{F7652A20-E5DC-4A7D-B326-61C761CC1E2F}" type="slidenum">
              <a:rPr lang="en-US" smtClean="0"/>
              <a:pPr/>
              <a:t>6</a:t>
            </a:fld>
            <a:endParaRPr lang="en-US"/>
          </a:p>
        </p:txBody>
      </p:sp>
      <p:sp>
        <p:nvSpPr>
          <p:cNvPr id="8" name="Rectangle 2">
            <a:extLst>
              <a:ext uri="{FF2B5EF4-FFF2-40B4-BE49-F238E27FC236}">
                <a16:creationId xmlns:a16="http://schemas.microsoft.com/office/drawing/2014/main" id="{9F707416-1602-587E-BD35-A02006AFED13}"/>
              </a:ext>
            </a:extLst>
          </p:cNvPr>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9" name="Rectangle 3">
            <a:extLst>
              <a:ext uri="{FF2B5EF4-FFF2-40B4-BE49-F238E27FC236}">
                <a16:creationId xmlns:a16="http://schemas.microsoft.com/office/drawing/2014/main" id="{6EA948AE-4C36-7C4E-6A10-2CABB30EA9E4}"/>
              </a:ext>
            </a:extLst>
          </p:cNvPr>
          <p:cNvSpPr>
            <a:spLocks noGrp="1" noChangeArrowheads="1"/>
          </p:cNvSpPr>
          <p:nvPr>
            <p:ph type="dt" idx="1"/>
          </p:nvPr>
        </p:nvSpPr>
        <p:spPr>
          <a:xfrm>
            <a:off x="3926278" y="0"/>
            <a:ext cx="3376222" cy="462669"/>
          </a:xfrm>
          <a:ln/>
        </p:spPr>
        <p:txBody>
          <a:bodyPr/>
          <a:lstStyle/>
          <a:p>
            <a:fld id="{7872233A-A0FE-4FA8-A1FD-7D39406F3B7F}" type="datetime3">
              <a:rPr lang="en-US" smtClean="0">
                <a:latin typeface="+mn-lt"/>
              </a:rPr>
              <a:t>18 January 2025</a:t>
            </a:fld>
            <a:endParaRPr lang="en-US" dirty="0">
              <a:latin typeface="+mn-lt"/>
            </a:endParaRPr>
          </a:p>
        </p:txBody>
      </p:sp>
      <p:sp>
        <p:nvSpPr>
          <p:cNvPr id="10" name="Rectangle 6">
            <a:extLst>
              <a:ext uri="{FF2B5EF4-FFF2-40B4-BE49-F238E27FC236}">
                <a16:creationId xmlns:a16="http://schemas.microsoft.com/office/drawing/2014/main" id="{1FCBFF21-558C-F275-FF32-AEA814A94702}"/>
              </a:ext>
            </a:extLst>
          </p:cNvPr>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3346314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7" name="Rectangle 2"/>
          <p:cNvSpPr>
            <a:spLocks noGrp="1" noRot="1" noChangeAspect="1" noChangeArrowheads="1" noTextEdit="1"/>
          </p:cNvSpPr>
          <p:nvPr>
            <p:ph type="sldImg"/>
          </p:nvPr>
        </p:nvSpPr>
        <p:spPr>
          <a:xfrm>
            <a:off x="1222375" y="712788"/>
            <a:ext cx="4859338" cy="3644900"/>
          </a:xfrm>
          <a:ln/>
        </p:spPr>
      </p:sp>
      <p:sp>
        <p:nvSpPr>
          <p:cNvPr id="559108" name="Rectangle 3"/>
          <p:cNvSpPr>
            <a:spLocks noGrp="1" noChangeArrowheads="1"/>
          </p:cNvSpPr>
          <p:nvPr>
            <p:ph type="body" idx="1"/>
          </p:nvPr>
        </p:nvSpPr>
        <p:spPr>
          <a:xfrm>
            <a:off x="1222375" y="4572000"/>
            <a:ext cx="4949826" cy="4278313"/>
          </a:xfrm>
        </p:spPr>
        <p:txBody>
          <a:bodyPr lIns="95561" tIns="47781" rIns="95561" bIns="47781"/>
          <a:lstStyle/>
          <a:p>
            <a:pPr>
              <a:spcBef>
                <a:spcPct val="35000"/>
              </a:spcBef>
            </a:pPr>
            <a:r>
              <a:rPr lang="en-US" dirty="0">
                <a:latin typeface="+mn-lt"/>
              </a:rPr>
              <a:t>The title must accurately and succinctly convey the content of the paper.</a:t>
            </a:r>
          </a:p>
          <a:p>
            <a:pPr>
              <a:spcBef>
                <a:spcPct val="100000"/>
              </a:spcBef>
            </a:pPr>
            <a:r>
              <a:rPr lang="en-US" dirty="0">
                <a:latin typeface="+mn-lt"/>
              </a:rPr>
              <a:t>Play fair; don’t “trick” people into reading your paper by a misleading title. </a:t>
            </a:r>
          </a:p>
          <a:p>
            <a:pPr lvl="1">
              <a:spcBef>
                <a:spcPct val="0"/>
              </a:spcBef>
            </a:pPr>
            <a:r>
              <a:rPr lang="en-US" dirty="0">
                <a:latin typeface="+mn-lt"/>
              </a:rPr>
              <a:t>Wastes their time.</a:t>
            </a:r>
          </a:p>
          <a:p>
            <a:pPr lvl="1">
              <a:spcBef>
                <a:spcPct val="0"/>
              </a:spcBef>
            </a:pPr>
            <a:r>
              <a:rPr lang="en-US" dirty="0">
                <a:latin typeface="+mn-lt"/>
              </a:rPr>
              <a:t>Ruins your reputation (see point #2 on Slide 4).</a:t>
            </a:r>
          </a:p>
        </p:txBody>
      </p:sp>
      <p:sp>
        <p:nvSpPr>
          <p:cNvPr id="8"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9" name="Rectangle 3"/>
          <p:cNvSpPr>
            <a:spLocks noGrp="1" noChangeArrowheads="1"/>
          </p:cNvSpPr>
          <p:nvPr>
            <p:ph type="dt" idx="1"/>
          </p:nvPr>
        </p:nvSpPr>
        <p:spPr>
          <a:xfrm>
            <a:off x="4347482" y="17074"/>
            <a:ext cx="2943588" cy="462669"/>
          </a:xfrm>
          <a:ln/>
        </p:spPr>
        <p:txBody>
          <a:bodyPr/>
          <a:lstStyle/>
          <a:p>
            <a:fld id="{A457B1AE-7E67-449C-834E-00F86A509B19}" type="datetime3">
              <a:rPr lang="en-US" smtClean="0">
                <a:latin typeface="+mn-lt"/>
              </a:rPr>
              <a:t>18 January 2025</a:t>
            </a:fld>
            <a:endParaRPr lang="en-US" dirty="0">
              <a:latin typeface="+mn-lt"/>
            </a:endParaRPr>
          </a:p>
        </p:txBody>
      </p:sp>
      <p:sp>
        <p:nvSpPr>
          <p:cNvPr id="11" name="Rectangle 7"/>
          <p:cNvSpPr>
            <a:spLocks noGrp="1" noChangeArrowheads="1"/>
          </p:cNvSpPr>
          <p:nvPr>
            <p:ph type="sldNum" sz="quarter" idx="5"/>
          </p:nvPr>
        </p:nvSpPr>
        <p:spPr>
          <a:xfrm>
            <a:off x="4173538" y="9113838"/>
            <a:ext cx="3128962" cy="474662"/>
          </a:xfrm>
          <a:ln/>
        </p:spPr>
        <p:txBody>
          <a:bodyPr/>
          <a:lstStyle/>
          <a:p>
            <a:fld id="{CB36B4AA-1DE1-4A11-A181-2040C6FC8F0D}" type="slidenum">
              <a:rPr lang="en-US">
                <a:latin typeface="Calibri" panose="020F0502020204030204" pitchFamily="34" charset="0"/>
              </a:rPr>
              <a:pPr/>
              <a:t>7</a:t>
            </a:fld>
            <a:endParaRPr lang="en-US" dirty="0">
              <a:latin typeface="Calibri" panose="020F0502020204030204" pitchFamily="34" charset="0"/>
            </a:endParaRPr>
          </a:p>
        </p:txBody>
      </p:sp>
      <p:sp>
        <p:nvSpPr>
          <p:cNvPr id="12"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516679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8CA54F0-B3B9-4CC3-8D84-F477C438508E}" type="slidenum">
              <a:rPr lang="en-US"/>
              <a:pPr/>
              <a:t>8</a:t>
            </a:fld>
            <a:endParaRPr lang="en-US"/>
          </a:p>
        </p:txBody>
      </p:sp>
      <p:sp>
        <p:nvSpPr>
          <p:cNvPr id="552964" name="Rectangle 2"/>
          <p:cNvSpPr>
            <a:spLocks noGrp="1" noRot="1" noChangeAspect="1" noChangeArrowheads="1" noTextEdit="1"/>
          </p:cNvSpPr>
          <p:nvPr>
            <p:ph type="sldImg"/>
          </p:nvPr>
        </p:nvSpPr>
        <p:spPr>
          <a:xfrm>
            <a:off x="1222375" y="712788"/>
            <a:ext cx="4859338" cy="3644900"/>
          </a:xfrm>
          <a:ln/>
        </p:spPr>
      </p:sp>
      <p:sp>
        <p:nvSpPr>
          <p:cNvPr id="552965" name="Rectangle 3"/>
          <p:cNvSpPr>
            <a:spLocks noGrp="1" noChangeArrowheads="1"/>
          </p:cNvSpPr>
          <p:nvPr>
            <p:ph type="body" idx="1"/>
          </p:nvPr>
        </p:nvSpPr>
        <p:spPr>
          <a:xfrm>
            <a:off x="1222375" y="4595813"/>
            <a:ext cx="4859338" cy="4278312"/>
          </a:xfrm>
        </p:spPr>
        <p:txBody>
          <a:bodyPr lIns="95561" tIns="47781" rIns="95561" bIns="47781"/>
          <a:lstStyle/>
          <a:p>
            <a:pPr>
              <a:spcBef>
                <a:spcPct val="0"/>
              </a:spcBef>
            </a:pPr>
            <a:r>
              <a:rPr lang="en-US" dirty="0">
                <a:latin typeface="+mn-lt"/>
              </a:rPr>
              <a:t>While a good title helps a reader visualize the likely content of the paper, be careful. </a:t>
            </a:r>
          </a:p>
        </p:txBody>
      </p:sp>
      <p:sp>
        <p:nvSpPr>
          <p:cNvPr id="9"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10" name="Rectangle 3"/>
          <p:cNvSpPr>
            <a:spLocks noGrp="1" noChangeArrowheads="1"/>
          </p:cNvSpPr>
          <p:nvPr>
            <p:ph type="dt" idx="1"/>
          </p:nvPr>
        </p:nvSpPr>
        <p:spPr>
          <a:xfrm>
            <a:off x="4336052" y="10406"/>
            <a:ext cx="2943588" cy="462669"/>
          </a:xfrm>
          <a:ln/>
        </p:spPr>
        <p:txBody>
          <a:bodyPr/>
          <a:lstStyle/>
          <a:p>
            <a:fld id="{FE1EF8C0-F456-4548-AE04-CB845D708319}" type="datetime3">
              <a:rPr lang="en-US" smtClean="0">
                <a:latin typeface="+mn-lt"/>
              </a:rPr>
              <a:t>18 January 2025</a:t>
            </a:fld>
            <a:endParaRPr lang="en-US" dirty="0">
              <a:latin typeface="+mn-lt"/>
            </a:endParaRPr>
          </a:p>
        </p:txBody>
      </p:sp>
      <p:sp>
        <p:nvSpPr>
          <p:cNvPr id="12" name="Rectangle 7"/>
          <p:cNvSpPr txBox="1">
            <a:spLocks noChangeArrowheads="1"/>
          </p:cNvSpPr>
          <p:nvPr/>
        </p:nvSpPr>
        <p:spPr bwMode="auto">
          <a:xfrm>
            <a:off x="4173538" y="9113838"/>
            <a:ext cx="3128962"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5" tIns="47778" rIns="95555" bIns="47778" numCol="1" anchor="b" anchorCtr="0" compatLnSpc="1">
            <a:prstTxWarp prst="textNoShape">
              <a:avLst/>
            </a:prstTxWarp>
          </a:bodyPr>
          <a:lstStyle>
            <a:defPPr>
              <a:defRPr lang="en-US"/>
            </a:defPPr>
            <a:lvl1pPr algn="r" defTabSz="955675" rtl="0" eaLnBrk="0" fontAlgn="base" hangingPunct="0">
              <a:spcBef>
                <a:spcPct val="0"/>
              </a:spcBef>
              <a:spcAft>
                <a:spcPct val="0"/>
              </a:spcAft>
              <a:defRPr sz="13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CB36B4AA-1DE1-4A11-A181-2040C6FC8F0D}" type="slidenum">
              <a:rPr lang="en-US" smtClean="0">
                <a:latin typeface="Calibri" panose="020F0502020204030204" pitchFamily="34" charset="0"/>
              </a:rPr>
              <a:pPr/>
              <a:t>8</a:t>
            </a:fld>
            <a:endParaRPr lang="en-US" dirty="0">
              <a:latin typeface="Calibri" panose="020F0502020204030204" pitchFamily="34" charset="0"/>
            </a:endParaRPr>
          </a:p>
        </p:txBody>
      </p:sp>
      <p:sp>
        <p:nvSpPr>
          <p:cNvPr id="13"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3542610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77C30EB-DDE8-44DA-84EA-FBAF99550F82}" type="slidenum">
              <a:rPr lang="en-US"/>
              <a:pPr/>
              <a:t>9</a:t>
            </a:fld>
            <a:endParaRPr lang="en-US"/>
          </a:p>
        </p:txBody>
      </p:sp>
      <p:sp>
        <p:nvSpPr>
          <p:cNvPr id="561156" name="Rectangle 2"/>
          <p:cNvSpPr>
            <a:spLocks noGrp="1" noRot="1" noChangeAspect="1" noChangeArrowheads="1" noTextEdit="1"/>
          </p:cNvSpPr>
          <p:nvPr>
            <p:ph type="sldImg"/>
          </p:nvPr>
        </p:nvSpPr>
        <p:spPr>
          <a:xfrm>
            <a:off x="1222375" y="712788"/>
            <a:ext cx="4859338" cy="3644900"/>
          </a:xfrm>
          <a:ln/>
        </p:spPr>
      </p:sp>
      <p:sp>
        <p:nvSpPr>
          <p:cNvPr id="561157" name="Rectangle 3"/>
          <p:cNvSpPr>
            <a:spLocks noGrp="1" noChangeArrowheads="1"/>
          </p:cNvSpPr>
          <p:nvPr>
            <p:ph type="body" idx="1"/>
          </p:nvPr>
        </p:nvSpPr>
        <p:spPr>
          <a:xfrm>
            <a:off x="1143000" y="4595812"/>
            <a:ext cx="5334000" cy="4395787"/>
          </a:xfrm>
        </p:spPr>
        <p:txBody>
          <a:bodyPr lIns="95561" tIns="47781" rIns="95561" bIns="47781"/>
          <a:lstStyle/>
          <a:p>
            <a:pPr>
              <a:spcBef>
                <a:spcPts val="0"/>
              </a:spcBef>
              <a:spcAft>
                <a:spcPts val="1200"/>
              </a:spcAft>
            </a:pPr>
            <a:r>
              <a:rPr lang="en-US" dirty="0">
                <a:latin typeface="+mn-lt"/>
              </a:rPr>
              <a:t>Limit titles to &lt;12 words; &lt;10 is even better.  That’s about the span of words the human eye can recognize and process as it is scanning down a list.</a:t>
            </a:r>
          </a:p>
          <a:p>
            <a:pPr>
              <a:spcBef>
                <a:spcPts val="0"/>
              </a:spcBef>
              <a:spcAft>
                <a:spcPts val="300"/>
              </a:spcAft>
            </a:pPr>
            <a:r>
              <a:rPr lang="en-US" dirty="0">
                <a:latin typeface="+mn-lt"/>
              </a:rPr>
              <a:t>Important papers don’t have to have long, “impressive” titles:</a:t>
            </a:r>
          </a:p>
          <a:p>
            <a:pPr>
              <a:spcBef>
                <a:spcPts val="0"/>
              </a:spcBef>
              <a:spcAft>
                <a:spcPts val="1200"/>
              </a:spcAft>
            </a:pPr>
            <a:r>
              <a:rPr lang="en-US" dirty="0">
                <a:latin typeface="+mn-lt"/>
              </a:rPr>
              <a:t>“Theory of superconductivity,” J. Bardeen, L. Cooper, and J.R. Schrieffer, </a:t>
            </a:r>
            <a:r>
              <a:rPr lang="en-US" i="1" dirty="0">
                <a:latin typeface="+mn-lt"/>
              </a:rPr>
              <a:t>Phys. Rev. </a:t>
            </a:r>
            <a:r>
              <a:rPr lang="en-US" b="1" dirty="0">
                <a:latin typeface="+mn-lt"/>
              </a:rPr>
              <a:t>108</a:t>
            </a:r>
            <a:r>
              <a:rPr lang="en-US" dirty="0">
                <a:latin typeface="+mn-lt"/>
              </a:rPr>
              <a:t>, 1175 (1957). Three words; cited 8 970 times (Scopus, 01/18/2025).</a:t>
            </a:r>
          </a:p>
          <a:p>
            <a:pPr>
              <a:spcBef>
                <a:spcPts val="0"/>
              </a:spcBef>
              <a:spcAft>
                <a:spcPts val="1200"/>
              </a:spcAft>
            </a:pPr>
            <a:r>
              <a:rPr lang="en-US" i="1" dirty="0">
                <a:latin typeface="+mn-lt"/>
              </a:rPr>
              <a:t>Principles of Magnetic Resonance</a:t>
            </a:r>
            <a:r>
              <a:rPr lang="en-US" dirty="0">
                <a:latin typeface="+mn-lt"/>
              </a:rPr>
              <a:t>, Charles P. Slichter, 3rd. ed. (New York, Springer, 1990). Four words; cited 120111 times (Google Scholar, 01/18/2025).</a:t>
            </a:r>
            <a:endParaRPr lang="en-US" i="1" dirty="0">
              <a:latin typeface="+mn-lt"/>
            </a:endParaRPr>
          </a:p>
          <a:p>
            <a:pPr>
              <a:spcBef>
                <a:spcPts val="0"/>
              </a:spcBef>
              <a:spcAft>
                <a:spcPts val="1200"/>
              </a:spcAft>
            </a:pPr>
            <a:r>
              <a:rPr lang="en-US" dirty="0">
                <a:latin typeface="+mn-lt"/>
              </a:rPr>
              <a:t>“Ground state of the electron gas by a stochastic method,” D.M. Ceperley and B.J. Alder, </a:t>
            </a:r>
            <a:r>
              <a:rPr lang="en-US" i="1" dirty="0">
                <a:latin typeface="+mn-lt"/>
              </a:rPr>
              <a:t>Phys. Rev. Lett.</a:t>
            </a:r>
            <a:r>
              <a:rPr lang="en-US" dirty="0">
                <a:latin typeface="+mn-lt"/>
              </a:rPr>
              <a:t> </a:t>
            </a:r>
            <a:r>
              <a:rPr lang="en-US" b="1" dirty="0">
                <a:latin typeface="+mn-lt"/>
              </a:rPr>
              <a:t>45</a:t>
            </a:r>
            <a:r>
              <a:rPr lang="en-US" dirty="0">
                <a:latin typeface="+mn-lt"/>
              </a:rPr>
              <a:t>, 566 (1980).  Ten words; cited  13 366 times (Scopus, 01/18/2025)</a:t>
            </a:r>
          </a:p>
          <a:p>
            <a:pPr>
              <a:spcBef>
                <a:spcPts val="0"/>
              </a:spcBef>
              <a:spcAft>
                <a:spcPts val="1200"/>
              </a:spcAft>
            </a:pPr>
            <a:r>
              <a:rPr lang="en-US" dirty="0">
                <a:latin typeface="+mn-lt"/>
              </a:rPr>
              <a:t>“Dynamics of the dissipative two-state system,” A.J. Leggett et al., </a:t>
            </a:r>
            <a:r>
              <a:rPr lang="en-US" i="1" dirty="0">
                <a:latin typeface="+mn-lt"/>
              </a:rPr>
              <a:t>Rev. Mod. Phys. </a:t>
            </a:r>
            <a:r>
              <a:rPr lang="en-US" b="1" dirty="0">
                <a:latin typeface="+mn-lt"/>
              </a:rPr>
              <a:t>59</a:t>
            </a:r>
            <a:r>
              <a:rPr lang="en-US" dirty="0">
                <a:latin typeface="+mn-lt"/>
              </a:rPr>
              <a:t>, 1 (1987). Seven words; cited  4 438 times (Scopus, 01/18/2025)</a:t>
            </a:r>
          </a:p>
          <a:p>
            <a:pPr>
              <a:spcBef>
                <a:spcPts val="0"/>
              </a:spcBef>
              <a:spcAft>
                <a:spcPts val="1200"/>
              </a:spcAft>
            </a:pPr>
            <a:r>
              <a:rPr lang="en-US" dirty="0">
                <a:latin typeface="+mn-lt"/>
              </a:rPr>
              <a:t>“Spin echoes,” E.L. Hahn, </a:t>
            </a:r>
            <a:r>
              <a:rPr lang="en-US" i="1" dirty="0">
                <a:latin typeface="+mn-lt"/>
              </a:rPr>
              <a:t>Phys. Rev. </a:t>
            </a:r>
            <a:r>
              <a:rPr lang="en-US" b="1" dirty="0">
                <a:latin typeface="+mn-lt"/>
              </a:rPr>
              <a:t>80</a:t>
            </a:r>
            <a:r>
              <a:rPr lang="en-US" dirty="0">
                <a:latin typeface="+mn-lt"/>
              </a:rPr>
              <a:t>, 580 (1950). Two words; cited 4 251 times (Scopus, 01/18/20251)</a:t>
            </a:r>
          </a:p>
        </p:txBody>
      </p:sp>
      <p:sp>
        <p:nvSpPr>
          <p:cNvPr id="9" name="Rectangle 2"/>
          <p:cNvSpPr>
            <a:spLocks noGrp="1" noChangeArrowheads="1"/>
          </p:cNvSpPr>
          <p:nvPr>
            <p:ph type="hdr" sz="quarter"/>
          </p:nvPr>
        </p:nvSpPr>
        <p:spPr>
          <a:xfrm>
            <a:off x="0" y="0"/>
            <a:ext cx="3019754" cy="462669"/>
          </a:xfrm>
          <a:ln/>
        </p:spPr>
        <p:txBody>
          <a:bodyPr/>
          <a:lstStyle/>
          <a:p>
            <a:r>
              <a:rPr lang="en-US" dirty="0">
                <a:latin typeface="+mn-lt"/>
              </a:rPr>
              <a:t>Effective Titles, Celia M. Elliott</a:t>
            </a:r>
          </a:p>
        </p:txBody>
      </p:sp>
      <p:sp>
        <p:nvSpPr>
          <p:cNvPr id="10" name="Rectangle 3"/>
          <p:cNvSpPr>
            <a:spLocks noGrp="1" noChangeArrowheads="1"/>
          </p:cNvSpPr>
          <p:nvPr>
            <p:ph type="dt" idx="1"/>
          </p:nvPr>
        </p:nvSpPr>
        <p:spPr>
          <a:xfrm>
            <a:off x="3926278" y="0"/>
            <a:ext cx="3376222" cy="462669"/>
          </a:xfrm>
          <a:ln/>
        </p:spPr>
        <p:txBody>
          <a:bodyPr/>
          <a:lstStyle/>
          <a:p>
            <a:fld id="{63A737B0-912C-4A96-989B-05E810AD9559}" type="datetime3">
              <a:rPr lang="en-US" smtClean="0">
                <a:latin typeface="+mn-lt"/>
              </a:rPr>
              <a:t>18 January 2025</a:t>
            </a:fld>
            <a:endParaRPr lang="en-US" dirty="0">
              <a:latin typeface="+mn-lt"/>
            </a:endParaRPr>
          </a:p>
        </p:txBody>
      </p:sp>
      <p:sp>
        <p:nvSpPr>
          <p:cNvPr id="12" name="Rectangle 7"/>
          <p:cNvSpPr txBox="1">
            <a:spLocks noChangeArrowheads="1"/>
          </p:cNvSpPr>
          <p:nvPr/>
        </p:nvSpPr>
        <p:spPr bwMode="auto">
          <a:xfrm>
            <a:off x="4173538" y="9113838"/>
            <a:ext cx="3128962"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5" tIns="47778" rIns="95555" bIns="47778" numCol="1" anchor="b" anchorCtr="0" compatLnSpc="1">
            <a:prstTxWarp prst="textNoShape">
              <a:avLst/>
            </a:prstTxWarp>
          </a:bodyPr>
          <a:lstStyle>
            <a:defPPr>
              <a:defRPr lang="en-US"/>
            </a:defPPr>
            <a:lvl1pPr algn="r" defTabSz="955675" rtl="0" eaLnBrk="0" fontAlgn="base" hangingPunct="0">
              <a:spcBef>
                <a:spcPct val="0"/>
              </a:spcBef>
              <a:spcAft>
                <a:spcPct val="0"/>
              </a:spcAft>
              <a:defRPr sz="13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CB36B4AA-1DE1-4A11-A181-2040C6FC8F0D}" type="slidenum">
              <a:rPr lang="en-US" smtClean="0">
                <a:latin typeface="Calibri" panose="020F0502020204030204" pitchFamily="34" charset="0"/>
              </a:rPr>
              <a:pPr/>
              <a:t>9</a:t>
            </a:fld>
            <a:endParaRPr lang="en-US" dirty="0">
              <a:latin typeface="Calibri" panose="020F0502020204030204" pitchFamily="34" charset="0"/>
            </a:endParaRPr>
          </a:p>
        </p:txBody>
      </p:sp>
      <p:sp>
        <p:nvSpPr>
          <p:cNvPr id="13" name="Rectangle 6"/>
          <p:cNvSpPr>
            <a:spLocks noGrp="1" noChangeArrowheads="1"/>
          </p:cNvSpPr>
          <p:nvPr>
            <p:ph type="ftr" sz="quarter" idx="4"/>
          </p:nvPr>
        </p:nvSpPr>
        <p:spPr>
          <a:xfrm>
            <a:off x="0" y="9141607"/>
            <a:ext cx="3810000" cy="459593"/>
          </a:xfrm>
          <a:ln/>
        </p:spPr>
        <p:txBody>
          <a:bodyPr/>
          <a:lstStyle/>
          <a:p>
            <a:r>
              <a:rPr lang="en-US" sz="1200" dirty="0">
                <a:latin typeface="+mn-lt"/>
              </a:rPr>
              <a:t>© 2025 The Board of Trustees of the University of Illinois</a:t>
            </a:r>
            <a:br>
              <a:rPr lang="en-US" sz="1200" dirty="0">
                <a:latin typeface="+mn-lt"/>
              </a:rPr>
            </a:br>
            <a:r>
              <a:rPr lang="en-US" sz="1200" dirty="0">
                <a:latin typeface="+mn-lt"/>
              </a:rPr>
              <a:t>All rights reserved. </a:t>
            </a:r>
          </a:p>
        </p:txBody>
      </p:sp>
    </p:spTree>
    <p:extLst>
      <p:ext uri="{BB962C8B-B14F-4D97-AF65-F5344CB8AC3E}">
        <p14:creationId xmlns:p14="http://schemas.microsoft.com/office/powerpoint/2010/main" val="503515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Celia M. Elliott </a:t>
            </a:r>
          </a:p>
        </p:txBody>
      </p:sp>
      <p:sp>
        <p:nvSpPr>
          <p:cNvPr id="6" name="Slide Number Placeholder 5"/>
          <p:cNvSpPr>
            <a:spLocks noGrp="1"/>
          </p:cNvSpPr>
          <p:nvPr>
            <p:ph type="sldNum" sz="quarter" idx="12"/>
          </p:nvPr>
        </p:nvSpPr>
        <p:spPr/>
        <p:txBody>
          <a:bodyPr/>
          <a:lstStyle>
            <a:lvl1pPr>
              <a:defRPr/>
            </a:lvl1pPr>
          </a:lstStyle>
          <a:p>
            <a:fld id="{83957C02-9F17-493A-BDA4-41188A1F7C58}" type="slidenum">
              <a:rPr lang="en-US"/>
              <a:pPr/>
              <a:t>‹#›</a:t>
            </a:fld>
            <a:endParaRPr lang="en-US" b="0">
              <a:solidFill>
                <a:schemeClr val="tx1"/>
              </a:solidFill>
            </a:endParaRPr>
          </a:p>
        </p:txBody>
      </p:sp>
    </p:spTree>
    <p:extLst>
      <p:ext uri="{BB962C8B-B14F-4D97-AF65-F5344CB8AC3E}">
        <p14:creationId xmlns:p14="http://schemas.microsoft.com/office/powerpoint/2010/main" val="250687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Celia M. Elliott </a:t>
            </a:r>
          </a:p>
        </p:txBody>
      </p:sp>
      <p:sp>
        <p:nvSpPr>
          <p:cNvPr id="6" name="Slide Number Placeholder 5"/>
          <p:cNvSpPr>
            <a:spLocks noGrp="1"/>
          </p:cNvSpPr>
          <p:nvPr>
            <p:ph type="sldNum" sz="quarter" idx="12"/>
          </p:nvPr>
        </p:nvSpPr>
        <p:spPr/>
        <p:txBody>
          <a:bodyPr/>
          <a:lstStyle>
            <a:lvl1pPr>
              <a:defRPr/>
            </a:lvl1pPr>
          </a:lstStyle>
          <a:p>
            <a:fld id="{3E69A620-3C6D-41EE-97FF-386F2BF9E2D3}" type="slidenum">
              <a:rPr lang="en-US"/>
              <a:pPr/>
              <a:t>‹#›</a:t>
            </a:fld>
            <a:endParaRPr lang="en-US" b="0">
              <a:solidFill>
                <a:schemeClr val="tx1"/>
              </a:solidFill>
            </a:endParaRPr>
          </a:p>
        </p:txBody>
      </p:sp>
    </p:spTree>
    <p:extLst>
      <p:ext uri="{BB962C8B-B14F-4D97-AF65-F5344CB8AC3E}">
        <p14:creationId xmlns:p14="http://schemas.microsoft.com/office/powerpoint/2010/main" val="166126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Celia M. Elliott </a:t>
            </a:r>
          </a:p>
        </p:txBody>
      </p:sp>
      <p:sp>
        <p:nvSpPr>
          <p:cNvPr id="6" name="Slide Number Placeholder 5"/>
          <p:cNvSpPr>
            <a:spLocks noGrp="1"/>
          </p:cNvSpPr>
          <p:nvPr>
            <p:ph type="sldNum" sz="quarter" idx="12"/>
          </p:nvPr>
        </p:nvSpPr>
        <p:spPr/>
        <p:txBody>
          <a:bodyPr/>
          <a:lstStyle>
            <a:lvl1pPr>
              <a:defRPr/>
            </a:lvl1pPr>
          </a:lstStyle>
          <a:p>
            <a:fld id="{9F80DBED-F8EF-456B-ABC3-BE104EED31CA}" type="slidenum">
              <a:rPr lang="en-US"/>
              <a:pPr/>
              <a:t>‹#›</a:t>
            </a:fld>
            <a:endParaRPr lang="en-US" b="0">
              <a:solidFill>
                <a:schemeClr val="tx1"/>
              </a:solidFill>
            </a:endParaRPr>
          </a:p>
        </p:txBody>
      </p:sp>
    </p:spTree>
    <p:extLst>
      <p:ext uri="{BB962C8B-B14F-4D97-AF65-F5344CB8AC3E}">
        <p14:creationId xmlns:p14="http://schemas.microsoft.com/office/powerpoint/2010/main" val="4216138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lvl1pPr algn="l">
              <a:defRPr/>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Celia M. Elliott </a:t>
            </a:r>
          </a:p>
        </p:txBody>
      </p:sp>
      <p:sp>
        <p:nvSpPr>
          <p:cNvPr id="6" name="Slide Number Placeholder 5"/>
          <p:cNvSpPr>
            <a:spLocks noGrp="1"/>
          </p:cNvSpPr>
          <p:nvPr>
            <p:ph type="sldNum" sz="quarter" idx="12"/>
          </p:nvPr>
        </p:nvSpPr>
        <p:spPr/>
        <p:txBody>
          <a:bodyPr/>
          <a:lstStyle/>
          <a:p>
            <a:fld id="{39FCD584-78D9-4F29-A08F-9FFEE04AFAB4}" type="slidenum">
              <a:rPr lang="en-US" smtClean="0"/>
              <a:t>‹#›</a:t>
            </a:fld>
            <a:endParaRPr lang="en-US"/>
          </a:p>
        </p:txBody>
      </p:sp>
    </p:spTree>
    <p:extLst>
      <p:ext uri="{BB962C8B-B14F-4D97-AF65-F5344CB8AC3E}">
        <p14:creationId xmlns:p14="http://schemas.microsoft.com/office/powerpoint/2010/main" val="943812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lvl1pPr algn="l">
              <a:defRPr/>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Celia M. Elliott </a:t>
            </a:r>
          </a:p>
        </p:txBody>
      </p:sp>
      <p:sp>
        <p:nvSpPr>
          <p:cNvPr id="6" name="Slide Number Placeholder 5"/>
          <p:cNvSpPr>
            <a:spLocks noGrp="1"/>
          </p:cNvSpPr>
          <p:nvPr>
            <p:ph type="sldNum" sz="quarter" idx="12"/>
          </p:nvPr>
        </p:nvSpPr>
        <p:spPr/>
        <p:txBody>
          <a:bodyPr/>
          <a:lstStyle/>
          <a:p>
            <a:fld id="{39FCD584-78D9-4F29-A08F-9FFEE04AFAB4}" type="slidenum">
              <a:rPr lang="en-US" smtClean="0"/>
              <a:t>‹#›</a:t>
            </a:fld>
            <a:endParaRPr lang="en-US"/>
          </a:p>
        </p:txBody>
      </p:sp>
    </p:spTree>
    <p:extLst>
      <p:ext uri="{BB962C8B-B14F-4D97-AF65-F5344CB8AC3E}">
        <p14:creationId xmlns:p14="http://schemas.microsoft.com/office/powerpoint/2010/main" val="943812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lvl1pPr algn="l">
              <a:defRPr/>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Celia M. Elliott </a:t>
            </a:r>
          </a:p>
        </p:txBody>
      </p:sp>
      <p:sp>
        <p:nvSpPr>
          <p:cNvPr id="6" name="Slide Number Placeholder 5"/>
          <p:cNvSpPr>
            <a:spLocks noGrp="1"/>
          </p:cNvSpPr>
          <p:nvPr>
            <p:ph type="sldNum" sz="quarter" idx="12"/>
          </p:nvPr>
        </p:nvSpPr>
        <p:spPr/>
        <p:txBody>
          <a:bodyPr/>
          <a:lstStyle/>
          <a:p>
            <a:fld id="{39FCD584-78D9-4F29-A08F-9FFEE04AFAB4}" type="slidenum">
              <a:rPr lang="en-US" smtClean="0"/>
              <a:t>‹#›</a:t>
            </a:fld>
            <a:endParaRPr lang="en-US"/>
          </a:p>
        </p:txBody>
      </p:sp>
    </p:spTree>
    <p:extLst>
      <p:ext uri="{BB962C8B-B14F-4D97-AF65-F5344CB8AC3E}">
        <p14:creationId xmlns:p14="http://schemas.microsoft.com/office/powerpoint/2010/main" val="943812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lvl1pPr algn="l">
              <a:defRPr/>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Celia M. Elliott </a:t>
            </a:r>
          </a:p>
        </p:txBody>
      </p:sp>
      <p:sp>
        <p:nvSpPr>
          <p:cNvPr id="6" name="Slide Number Placeholder 5"/>
          <p:cNvSpPr>
            <a:spLocks noGrp="1"/>
          </p:cNvSpPr>
          <p:nvPr>
            <p:ph type="sldNum" sz="quarter" idx="12"/>
          </p:nvPr>
        </p:nvSpPr>
        <p:spPr/>
        <p:txBody>
          <a:bodyPr/>
          <a:lstStyle/>
          <a:p>
            <a:fld id="{39FCD584-78D9-4F29-A08F-9FFEE04AFAB4}" type="slidenum">
              <a:rPr lang="en-US" smtClean="0"/>
              <a:t>‹#›</a:t>
            </a:fld>
            <a:endParaRPr lang="en-US"/>
          </a:p>
        </p:txBody>
      </p:sp>
    </p:spTree>
    <p:extLst>
      <p:ext uri="{BB962C8B-B14F-4D97-AF65-F5344CB8AC3E}">
        <p14:creationId xmlns:p14="http://schemas.microsoft.com/office/powerpoint/2010/main" val="943812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lvl1pPr algn="l">
              <a:defRPr/>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Celia M. Elliott </a:t>
            </a:r>
          </a:p>
        </p:txBody>
      </p:sp>
      <p:sp>
        <p:nvSpPr>
          <p:cNvPr id="6" name="Slide Number Placeholder 5"/>
          <p:cNvSpPr>
            <a:spLocks noGrp="1"/>
          </p:cNvSpPr>
          <p:nvPr>
            <p:ph type="sldNum" sz="quarter" idx="12"/>
          </p:nvPr>
        </p:nvSpPr>
        <p:spPr/>
        <p:txBody>
          <a:bodyPr/>
          <a:lstStyle/>
          <a:p>
            <a:fld id="{39FCD584-78D9-4F29-A08F-9FFEE04AFAB4}" type="slidenum">
              <a:rPr lang="en-US" smtClean="0"/>
              <a:t>‹#›</a:t>
            </a:fld>
            <a:endParaRPr lang="en-US"/>
          </a:p>
        </p:txBody>
      </p:sp>
    </p:spTree>
    <p:extLst>
      <p:ext uri="{BB962C8B-B14F-4D97-AF65-F5344CB8AC3E}">
        <p14:creationId xmlns:p14="http://schemas.microsoft.com/office/powerpoint/2010/main" val="943812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lvl1pPr algn="l">
              <a:defRPr/>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Celia M. Elliott </a:t>
            </a:r>
          </a:p>
        </p:txBody>
      </p:sp>
      <p:sp>
        <p:nvSpPr>
          <p:cNvPr id="6" name="Slide Number Placeholder 5"/>
          <p:cNvSpPr>
            <a:spLocks noGrp="1"/>
          </p:cNvSpPr>
          <p:nvPr>
            <p:ph type="sldNum" sz="quarter" idx="12"/>
          </p:nvPr>
        </p:nvSpPr>
        <p:spPr/>
        <p:txBody>
          <a:bodyPr/>
          <a:lstStyle/>
          <a:p>
            <a:fld id="{39FCD584-78D9-4F29-A08F-9FFEE04AFAB4}" type="slidenum">
              <a:rPr lang="en-US" smtClean="0"/>
              <a:t>‹#›</a:t>
            </a:fld>
            <a:endParaRPr lang="en-US"/>
          </a:p>
        </p:txBody>
      </p:sp>
    </p:spTree>
    <p:extLst>
      <p:ext uri="{BB962C8B-B14F-4D97-AF65-F5344CB8AC3E}">
        <p14:creationId xmlns:p14="http://schemas.microsoft.com/office/powerpoint/2010/main" val="943812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Celia M. Elliott </a:t>
            </a:r>
          </a:p>
        </p:txBody>
      </p:sp>
      <p:sp>
        <p:nvSpPr>
          <p:cNvPr id="6" name="Slide Number Placeholder 5"/>
          <p:cNvSpPr>
            <a:spLocks noGrp="1"/>
          </p:cNvSpPr>
          <p:nvPr>
            <p:ph type="sldNum" sz="quarter" idx="12"/>
          </p:nvPr>
        </p:nvSpPr>
        <p:spPr/>
        <p:txBody>
          <a:bodyPr/>
          <a:lstStyle>
            <a:lvl1pPr>
              <a:defRPr/>
            </a:lvl1pPr>
          </a:lstStyle>
          <a:p>
            <a:fld id="{3F5CFCBC-74B6-448B-991D-A4042CA2E5DF}" type="slidenum">
              <a:rPr lang="en-US"/>
              <a:pPr/>
              <a:t>‹#›</a:t>
            </a:fld>
            <a:endParaRPr lang="en-US" b="0">
              <a:solidFill>
                <a:schemeClr val="tx1"/>
              </a:solidFill>
            </a:endParaRPr>
          </a:p>
        </p:txBody>
      </p:sp>
    </p:spTree>
    <p:extLst>
      <p:ext uri="{BB962C8B-B14F-4D97-AF65-F5344CB8AC3E}">
        <p14:creationId xmlns:p14="http://schemas.microsoft.com/office/powerpoint/2010/main" val="1157866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Celia M. Elliott </a:t>
            </a:r>
          </a:p>
        </p:txBody>
      </p:sp>
      <p:sp>
        <p:nvSpPr>
          <p:cNvPr id="6" name="Slide Number Placeholder 5"/>
          <p:cNvSpPr>
            <a:spLocks noGrp="1"/>
          </p:cNvSpPr>
          <p:nvPr>
            <p:ph type="sldNum" sz="quarter" idx="12"/>
          </p:nvPr>
        </p:nvSpPr>
        <p:spPr/>
        <p:txBody>
          <a:bodyPr/>
          <a:lstStyle>
            <a:lvl1pPr>
              <a:defRPr/>
            </a:lvl1pPr>
          </a:lstStyle>
          <a:p>
            <a:fld id="{34FB192F-3DD4-4EC5-80CD-97EC6A8537E0}" type="slidenum">
              <a:rPr lang="en-US"/>
              <a:pPr/>
              <a:t>‹#›</a:t>
            </a:fld>
            <a:endParaRPr lang="en-US" b="0">
              <a:solidFill>
                <a:schemeClr val="tx1"/>
              </a:solidFill>
            </a:endParaRPr>
          </a:p>
        </p:txBody>
      </p:sp>
    </p:spTree>
    <p:extLst>
      <p:ext uri="{BB962C8B-B14F-4D97-AF65-F5344CB8AC3E}">
        <p14:creationId xmlns:p14="http://schemas.microsoft.com/office/powerpoint/2010/main" val="524484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Celia M. Elliott </a:t>
            </a:r>
          </a:p>
        </p:txBody>
      </p:sp>
      <p:sp>
        <p:nvSpPr>
          <p:cNvPr id="7" name="Slide Number Placeholder 6"/>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16002FE0-FE43-4AA5-84DA-B93875E598EF}" type="slidenum">
              <a:rPr lang="en-US" smtClean="0"/>
              <a:pPr/>
              <a:t>‹#›</a:t>
            </a:fld>
            <a:endParaRPr lang="en-US" b="0" dirty="0">
              <a:solidFill>
                <a:schemeClr val="tx1"/>
              </a:solidFill>
            </a:endParaRPr>
          </a:p>
        </p:txBody>
      </p:sp>
    </p:spTree>
    <p:extLst>
      <p:ext uri="{BB962C8B-B14F-4D97-AF65-F5344CB8AC3E}">
        <p14:creationId xmlns:p14="http://schemas.microsoft.com/office/powerpoint/2010/main" val="333471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Celia M. Elliott </a:t>
            </a:r>
          </a:p>
        </p:txBody>
      </p:sp>
      <p:sp>
        <p:nvSpPr>
          <p:cNvPr id="9" name="Slide Number Placeholder 8"/>
          <p:cNvSpPr>
            <a:spLocks noGrp="1"/>
          </p:cNvSpPr>
          <p:nvPr>
            <p:ph type="sldNum" sz="quarter" idx="12"/>
          </p:nvPr>
        </p:nvSpPr>
        <p:spPr/>
        <p:txBody>
          <a:bodyPr/>
          <a:lstStyle>
            <a:lvl1pPr>
              <a:defRPr/>
            </a:lvl1pPr>
          </a:lstStyle>
          <a:p>
            <a:fld id="{1BD3D2FE-A7AD-44EA-ADB2-2DC60554A1B9}" type="slidenum">
              <a:rPr lang="en-US"/>
              <a:pPr/>
              <a:t>‹#›</a:t>
            </a:fld>
            <a:endParaRPr lang="en-US" b="0">
              <a:solidFill>
                <a:schemeClr val="tx1"/>
              </a:solidFill>
            </a:endParaRPr>
          </a:p>
        </p:txBody>
      </p:sp>
    </p:spTree>
    <p:extLst>
      <p:ext uri="{BB962C8B-B14F-4D97-AF65-F5344CB8AC3E}">
        <p14:creationId xmlns:p14="http://schemas.microsoft.com/office/powerpoint/2010/main" val="671494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Celia M. Elliott </a:t>
            </a:r>
          </a:p>
        </p:txBody>
      </p:sp>
      <p:sp>
        <p:nvSpPr>
          <p:cNvPr id="5" name="Slide Number Placeholder 4"/>
          <p:cNvSpPr>
            <a:spLocks noGrp="1"/>
          </p:cNvSpPr>
          <p:nvPr>
            <p:ph type="sldNum" sz="quarter" idx="12"/>
          </p:nvPr>
        </p:nvSpPr>
        <p:spPr/>
        <p:txBody>
          <a:bodyPr/>
          <a:lstStyle>
            <a:lvl1pPr>
              <a:defRPr/>
            </a:lvl1pPr>
          </a:lstStyle>
          <a:p>
            <a:fld id="{4A281DF1-2C11-44D9-AD0B-28BB00E679F4}" type="slidenum">
              <a:rPr lang="en-US"/>
              <a:pPr/>
              <a:t>‹#›</a:t>
            </a:fld>
            <a:endParaRPr lang="en-US" b="0">
              <a:solidFill>
                <a:schemeClr val="tx1"/>
              </a:solidFill>
            </a:endParaRPr>
          </a:p>
        </p:txBody>
      </p:sp>
    </p:spTree>
    <p:extLst>
      <p:ext uri="{BB962C8B-B14F-4D97-AF65-F5344CB8AC3E}">
        <p14:creationId xmlns:p14="http://schemas.microsoft.com/office/powerpoint/2010/main" val="109822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Celia M. Elliott </a:t>
            </a:r>
          </a:p>
        </p:txBody>
      </p:sp>
      <p:sp>
        <p:nvSpPr>
          <p:cNvPr id="4" name="Slide Number Placeholder 3"/>
          <p:cNvSpPr>
            <a:spLocks noGrp="1"/>
          </p:cNvSpPr>
          <p:nvPr>
            <p:ph type="sldNum" sz="quarter" idx="12"/>
          </p:nvPr>
        </p:nvSpPr>
        <p:spPr/>
        <p:txBody>
          <a:bodyPr/>
          <a:lstStyle>
            <a:lvl1pPr>
              <a:defRPr/>
            </a:lvl1pPr>
          </a:lstStyle>
          <a:p>
            <a:fld id="{644D062C-6D58-4F59-9F69-6FBDE26E3020}" type="slidenum">
              <a:rPr lang="en-US"/>
              <a:pPr/>
              <a:t>‹#›</a:t>
            </a:fld>
            <a:endParaRPr lang="en-US" b="0">
              <a:solidFill>
                <a:schemeClr val="tx1"/>
              </a:solidFill>
            </a:endParaRPr>
          </a:p>
        </p:txBody>
      </p:sp>
    </p:spTree>
    <p:extLst>
      <p:ext uri="{BB962C8B-B14F-4D97-AF65-F5344CB8AC3E}">
        <p14:creationId xmlns:p14="http://schemas.microsoft.com/office/powerpoint/2010/main" val="55913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Celia M. Elliott </a:t>
            </a:r>
          </a:p>
        </p:txBody>
      </p:sp>
      <p:sp>
        <p:nvSpPr>
          <p:cNvPr id="7" name="Slide Number Placeholder 6"/>
          <p:cNvSpPr>
            <a:spLocks noGrp="1"/>
          </p:cNvSpPr>
          <p:nvPr>
            <p:ph type="sldNum" sz="quarter" idx="12"/>
          </p:nvPr>
        </p:nvSpPr>
        <p:spPr/>
        <p:txBody>
          <a:bodyPr/>
          <a:lstStyle>
            <a:lvl1pPr>
              <a:defRPr/>
            </a:lvl1pPr>
          </a:lstStyle>
          <a:p>
            <a:fld id="{D6949B89-55A0-4611-A251-1AB601A09EE9}" type="slidenum">
              <a:rPr lang="en-US"/>
              <a:pPr/>
              <a:t>‹#›</a:t>
            </a:fld>
            <a:endParaRPr lang="en-US" b="0">
              <a:solidFill>
                <a:schemeClr val="tx1"/>
              </a:solidFill>
            </a:endParaRPr>
          </a:p>
        </p:txBody>
      </p:sp>
    </p:spTree>
    <p:extLst>
      <p:ext uri="{BB962C8B-B14F-4D97-AF65-F5344CB8AC3E}">
        <p14:creationId xmlns:p14="http://schemas.microsoft.com/office/powerpoint/2010/main" val="4135589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Celia M. Elliott </a:t>
            </a:r>
          </a:p>
        </p:txBody>
      </p:sp>
      <p:sp>
        <p:nvSpPr>
          <p:cNvPr id="7" name="Slide Number Placeholder 6"/>
          <p:cNvSpPr>
            <a:spLocks noGrp="1"/>
          </p:cNvSpPr>
          <p:nvPr>
            <p:ph type="sldNum" sz="quarter" idx="12"/>
          </p:nvPr>
        </p:nvSpPr>
        <p:spPr/>
        <p:txBody>
          <a:bodyPr/>
          <a:lstStyle>
            <a:lvl1pPr>
              <a:defRPr/>
            </a:lvl1pPr>
          </a:lstStyle>
          <a:p>
            <a:fld id="{5A2E6833-22D1-493F-947C-95CB638C0399}" type="slidenum">
              <a:rPr lang="en-US"/>
              <a:pPr/>
              <a:t>‹#›</a:t>
            </a:fld>
            <a:endParaRPr lang="en-US" b="0">
              <a:solidFill>
                <a:schemeClr val="tx1"/>
              </a:solidFill>
            </a:endParaRPr>
          </a:p>
        </p:txBody>
      </p:sp>
    </p:spTree>
    <p:extLst>
      <p:ext uri="{BB962C8B-B14F-4D97-AF65-F5344CB8AC3E}">
        <p14:creationId xmlns:p14="http://schemas.microsoft.com/office/powerpoint/2010/main" val="2779551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600200"/>
            <a:ext cx="7772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t>Celia M. Elliott </a:t>
            </a:r>
          </a:p>
        </p:txBody>
      </p:sp>
      <p:sp>
        <p:nvSpPr>
          <p:cNvPr id="3078" name="Rectangle 6"/>
          <p:cNvSpPr>
            <a:spLocks noGrp="1" noChangeArrowheads="1"/>
          </p:cNvSpPr>
          <p:nvPr>
            <p:ph type="sldNum" sz="quarter" idx="4"/>
          </p:nvPr>
        </p:nvSpPr>
        <p:spPr bwMode="auto">
          <a:xfrm>
            <a:off x="67056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000066"/>
                </a:solidFill>
              </a:defRPr>
            </a:lvl1pPr>
          </a:lstStyle>
          <a:p>
            <a:fld id="{CE7987ED-7F52-4BA2-8B56-D29E763EE851}" type="slidenum">
              <a:rPr lang="en-US"/>
              <a:pPr/>
              <a:t>‹#›</a:t>
            </a:fld>
            <a:endParaRPr lang="en-US" b="0">
              <a:solidFill>
                <a:schemeClr val="tx1"/>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6" r:id="rId15"/>
    <p:sldLayoutId id="2147483667" r:id="rId16"/>
    <p:sldLayoutId id="2147483670" r:id="rId17"/>
  </p:sldLayoutIdLst>
  <p:hf hdr="0" ftr="0" dt="0"/>
  <p:txStyles>
    <p:titleStyle>
      <a:lvl1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9pPr>
    </p:titleStyle>
    <p:bodyStyle>
      <a:lvl1pPr marL="342900" indent="-342900" algn="l" rtl="0" eaLnBrk="0" fontAlgn="base" hangingPunct="0">
        <a:lnSpc>
          <a:spcPct val="90000"/>
        </a:lnSpc>
        <a:spcBef>
          <a:spcPct val="20000"/>
        </a:spcBef>
        <a:spcAft>
          <a:spcPct val="0"/>
        </a:spcAft>
        <a:buClr>
          <a:srgbClr val="CC3300"/>
        </a:buClr>
        <a:buSzPct val="85000"/>
        <a:buFont typeface="Symbol" pitchFamily="18" charset="2"/>
        <a:defRPr sz="3200">
          <a:solidFill>
            <a:srgbClr val="000066"/>
          </a:solidFill>
          <a:latin typeface="+mn-lt"/>
          <a:ea typeface="+mn-ea"/>
          <a:cs typeface="+mn-cs"/>
        </a:defRPr>
      </a:lvl1pPr>
      <a:lvl2pPr marL="742950" indent="-285750" algn="l" rtl="0" eaLnBrk="0" fontAlgn="base" hangingPunct="0">
        <a:lnSpc>
          <a:spcPct val="90000"/>
        </a:lnSpc>
        <a:spcBef>
          <a:spcPct val="0"/>
        </a:spcBef>
        <a:spcAft>
          <a:spcPct val="0"/>
        </a:spcAft>
        <a:buClr>
          <a:srgbClr val="CC3300"/>
        </a:buClr>
        <a:buSzPct val="55000"/>
        <a:buFont typeface="ZapfDingbats" pitchFamily="82" charset="2"/>
        <a:defRPr sz="2800">
          <a:solidFill>
            <a:srgbClr val="000066"/>
          </a:solidFill>
          <a:latin typeface="+mn-lt"/>
        </a:defRPr>
      </a:lvl2pPr>
      <a:lvl3pPr marL="1143000" indent="-228600" algn="l" rtl="0" eaLnBrk="0" fontAlgn="base" hangingPunct="0">
        <a:lnSpc>
          <a:spcPct val="85000"/>
        </a:lnSpc>
        <a:spcBef>
          <a:spcPct val="0"/>
        </a:spcBef>
        <a:spcAft>
          <a:spcPct val="0"/>
        </a:spcAft>
        <a:buClr>
          <a:srgbClr val="FF3300"/>
        </a:buClr>
        <a:defRPr sz="2400">
          <a:solidFill>
            <a:srgbClr val="000066"/>
          </a:solidFill>
          <a:latin typeface="+mn-lt"/>
        </a:defRPr>
      </a:lvl3pPr>
      <a:lvl4pPr marL="1600200" indent="-228600" algn="l" rtl="0" eaLnBrk="0" fontAlgn="base" hangingPunct="0">
        <a:spcBef>
          <a:spcPct val="20000"/>
        </a:spcBef>
        <a:spcAft>
          <a:spcPct val="0"/>
        </a:spcAft>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Times New Roman" pitchFamily="18" charset="0"/>
        </a:defRPr>
      </a:lvl5pPr>
      <a:lvl6pPr marL="2514600" indent="-228600" algn="l" rtl="0" eaLnBrk="0" fontAlgn="base" hangingPunct="0">
        <a:spcBef>
          <a:spcPct val="20000"/>
        </a:spcBef>
        <a:spcAft>
          <a:spcPct val="0"/>
        </a:spcAft>
        <a:buChar char="»"/>
        <a:defRPr sz="2000">
          <a:solidFill>
            <a:srgbClr val="000066"/>
          </a:solidFill>
          <a:latin typeface="Times New Roman" pitchFamily="18" charset="0"/>
        </a:defRPr>
      </a:lvl6pPr>
      <a:lvl7pPr marL="2971800" indent="-228600" algn="l" rtl="0" eaLnBrk="0" fontAlgn="base" hangingPunct="0">
        <a:spcBef>
          <a:spcPct val="20000"/>
        </a:spcBef>
        <a:spcAft>
          <a:spcPct val="0"/>
        </a:spcAft>
        <a:buChar char="»"/>
        <a:defRPr sz="2000">
          <a:solidFill>
            <a:srgbClr val="000066"/>
          </a:solidFill>
          <a:latin typeface="Times New Roman" pitchFamily="18" charset="0"/>
        </a:defRPr>
      </a:lvl7pPr>
      <a:lvl8pPr marL="3429000" indent="-228600" algn="l" rtl="0" eaLnBrk="0" fontAlgn="base" hangingPunct="0">
        <a:spcBef>
          <a:spcPct val="20000"/>
        </a:spcBef>
        <a:spcAft>
          <a:spcPct val="0"/>
        </a:spcAft>
        <a:buChar char="»"/>
        <a:defRPr sz="2000">
          <a:solidFill>
            <a:srgbClr val="000066"/>
          </a:solidFill>
          <a:latin typeface="Times New Roman" pitchFamily="18" charset="0"/>
        </a:defRPr>
      </a:lvl8pPr>
      <a:lvl9pPr marL="3886200" indent="-228600" algn="l" rtl="0" eaLnBrk="0" fontAlgn="base" hangingPunct="0">
        <a:spcBef>
          <a:spcPct val="20000"/>
        </a:spcBef>
        <a:spcAft>
          <a:spcPct val="0"/>
        </a:spcAft>
        <a:buChar char="»"/>
        <a:defRPr sz="2000">
          <a:solidFill>
            <a:srgbClr val="000066"/>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ctrTitle"/>
          </p:nvPr>
        </p:nvSpPr>
        <p:spPr>
          <a:xfrm>
            <a:off x="762000" y="609600"/>
            <a:ext cx="7620000" cy="990600"/>
          </a:xfrm>
        </p:spPr>
        <p:txBody>
          <a:bodyPr/>
          <a:lstStyle/>
          <a:p>
            <a:pPr algn="ctr">
              <a:lnSpc>
                <a:spcPct val="90000"/>
              </a:lnSpc>
            </a:pPr>
            <a:r>
              <a:rPr lang="en-US" sz="4800" dirty="0">
                <a:latin typeface="Calibri" pitchFamily="34" charset="0"/>
                <a:cs typeface="Calibri" pitchFamily="34" charset="0"/>
              </a:rPr>
              <a:t>Writing Effective Titles</a:t>
            </a:r>
          </a:p>
        </p:txBody>
      </p:sp>
      <p:sp>
        <p:nvSpPr>
          <p:cNvPr id="470019" name="Rectangle 3"/>
          <p:cNvSpPr>
            <a:spLocks noGrp="1" noChangeArrowheads="1"/>
          </p:cNvSpPr>
          <p:nvPr>
            <p:ph type="subTitle" idx="1"/>
          </p:nvPr>
        </p:nvSpPr>
        <p:spPr>
          <a:xfrm>
            <a:off x="5410200" y="4038600"/>
            <a:ext cx="3352800" cy="838200"/>
          </a:xfrm>
        </p:spPr>
        <p:txBody>
          <a:bodyPr/>
          <a:lstStyle/>
          <a:p>
            <a:pPr>
              <a:spcBef>
                <a:spcPct val="0"/>
              </a:spcBef>
            </a:pPr>
            <a:r>
              <a:rPr lang="ru-RU" sz="2800" dirty="0">
                <a:latin typeface="Calibri" pitchFamily="34" charset="0"/>
                <a:cs typeface="Calibri" pitchFamily="34" charset="0"/>
              </a:rPr>
              <a:t>Celia M. Elliott</a:t>
            </a:r>
            <a:endParaRPr lang="ru-RU" sz="2400" dirty="0">
              <a:latin typeface="Calibri" pitchFamily="34" charset="0"/>
              <a:cs typeface="Calibri" pitchFamily="34" charset="0"/>
            </a:endParaRPr>
          </a:p>
          <a:p>
            <a:pPr>
              <a:spcBef>
                <a:spcPct val="0"/>
              </a:spcBef>
            </a:pPr>
            <a:r>
              <a:rPr lang="ru-RU" sz="2800" b="1" i="1" dirty="0">
                <a:solidFill>
                  <a:srgbClr val="E84A27"/>
                </a:solidFill>
                <a:latin typeface="Calibri" pitchFamily="34" charset="0"/>
                <a:cs typeface="Calibri" pitchFamily="34" charset="0"/>
              </a:rPr>
              <a:t>University of Illinois</a:t>
            </a:r>
            <a:r>
              <a:rPr lang="ru-RU" sz="2800" i="1" dirty="0">
                <a:solidFill>
                  <a:srgbClr val="CC3300"/>
                </a:solidFill>
                <a:latin typeface="Calibri" pitchFamily="34" charset="0"/>
                <a:cs typeface="Calibri" pitchFamily="34" charset="0"/>
              </a:rPr>
              <a:t> </a:t>
            </a:r>
          </a:p>
          <a:p>
            <a:pPr>
              <a:spcBef>
                <a:spcPct val="0"/>
              </a:spcBef>
            </a:pPr>
            <a:r>
              <a:rPr lang="ru-RU" sz="2400" i="1" dirty="0">
                <a:latin typeface="Calibri" pitchFamily="34" charset="0"/>
                <a:cs typeface="Calibri" pitchFamily="34" charset="0"/>
              </a:rPr>
              <a:t>cmelliot@</a:t>
            </a:r>
            <a:r>
              <a:rPr lang="en-US" sz="2400" i="1" dirty="0" err="1">
                <a:latin typeface="Calibri" pitchFamily="34" charset="0"/>
                <a:cs typeface="Calibri" pitchFamily="34" charset="0"/>
              </a:rPr>
              <a:t>illinois</a:t>
            </a:r>
            <a:r>
              <a:rPr lang="ru-RU" sz="2400" i="1" dirty="0">
                <a:latin typeface="Calibri" pitchFamily="34" charset="0"/>
                <a:cs typeface="Calibri" pitchFamily="34" charset="0"/>
              </a:rPr>
              <a:t>.edu</a:t>
            </a:r>
            <a:r>
              <a:rPr lang="ru-RU" sz="2400" dirty="0">
                <a:latin typeface="Calibri" pitchFamily="34" charset="0"/>
                <a:cs typeface="Calibri" pitchFamily="34" charset="0"/>
              </a:rPr>
              <a:t> </a:t>
            </a:r>
            <a:endParaRPr lang="en-US" dirty="0">
              <a:latin typeface="Calibri" pitchFamily="34" charset="0"/>
              <a:cs typeface="Calibri" pitchFamily="34" charset="0"/>
            </a:endParaRPr>
          </a:p>
        </p:txBody>
      </p:sp>
      <p:pic>
        <p:nvPicPr>
          <p:cNvPr id="470027" name="Picture 11">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33" y="2133600"/>
            <a:ext cx="4881563" cy="3656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0029" name="Text Box 13"/>
          <p:cNvSpPr txBox="1">
            <a:spLocks noChangeArrowheads="1"/>
          </p:cNvSpPr>
          <p:nvPr/>
        </p:nvSpPr>
        <p:spPr bwMode="auto">
          <a:xfrm>
            <a:off x="212725" y="6459379"/>
            <a:ext cx="46640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500"/>
              </a:spcBef>
              <a:spcAft>
                <a:spcPts val="500"/>
              </a:spcAft>
            </a:pPr>
            <a:r>
              <a:rPr lang="en-US" sz="1000" dirty="0">
                <a:latin typeface="Calibri" pitchFamily="34" charset="0"/>
                <a:cs typeface="Calibri" pitchFamily="34" charset="0"/>
              </a:rPr>
              <a:t>© 2025 The Board of Trustees of the University of Illinois</a:t>
            </a:r>
            <a:br>
              <a:rPr lang="en-US" sz="1000" dirty="0">
                <a:latin typeface="Calibri" pitchFamily="34" charset="0"/>
                <a:cs typeface="Calibri" pitchFamily="34" charset="0"/>
              </a:rPr>
            </a:br>
            <a:r>
              <a:rPr lang="en-US" sz="1000" dirty="0">
                <a:latin typeface="Calibri" pitchFamily="34" charset="0"/>
                <a:cs typeface="Calibri" pitchFamily="34" charset="0"/>
              </a:rPr>
              <a:t>All rights reserved.</a:t>
            </a:r>
            <a:endParaRPr lang="en-US" dirty="0">
              <a:latin typeface="Calibri" pitchFamily="34" charset="0"/>
              <a:cs typeface="Calibri" pitchFamily="34" charset="0"/>
            </a:endParaRP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458200" y="5997910"/>
            <a:ext cx="457200" cy="6615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457200" y="304800"/>
            <a:ext cx="5943600" cy="1295400"/>
          </a:xfrm>
        </p:spPr>
        <p:txBody>
          <a:bodyPr/>
          <a:lstStyle/>
          <a:p>
            <a:pPr>
              <a:lnSpc>
                <a:spcPct val="85000"/>
              </a:lnSpc>
            </a:pPr>
            <a:r>
              <a:rPr lang="en-US" sz="4000" dirty="0">
                <a:effectLst/>
                <a:latin typeface="Calibri" pitchFamily="34" charset="0"/>
                <a:cs typeface="Calibri" pitchFamily="34" charset="0"/>
              </a:rPr>
              <a:t>Help your poor reader;</a:t>
            </a:r>
            <a:br>
              <a:rPr lang="en-US" sz="4000" dirty="0">
                <a:effectLst/>
                <a:latin typeface="Calibri" pitchFamily="34" charset="0"/>
                <a:cs typeface="Calibri" pitchFamily="34" charset="0"/>
              </a:rPr>
            </a:br>
            <a:r>
              <a:rPr lang="en-US" sz="4000" dirty="0">
                <a:effectLst/>
                <a:latin typeface="Calibri" pitchFamily="34" charset="0"/>
                <a:cs typeface="Calibri" pitchFamily="34" charset="0"/>
              </a:rPr>
              <a:t>put keywords first</a:t>
            </a:r>
          </a:p>
        </p:txBody>
      </p:sp>
      <p:pic>
        <p:nvPicPr>
          <p:cNvPr id="553987" name="Picture 3">
            <a:extLs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5975" y="197350"/>
            <a:ext cx="2113600" cy="1402850"/>
          </a:xfrm>
          <a:prstGeom prst="ellipse">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53988" name="Rectangle 4"/>
          <p:cNvSpPr>
            <a:spLocks noChangeArrowheads="1"/>
          </p:cNvSpPr>
          <p:nvPr/>
        </p:nvSpPr>
        <p:spPr bwMode="auto">
          <a:xfrm>
            <a:off x="381000" y="1676400"/>
            <a:ext cx="8610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Aft>
                <a:spcPts val="1200"/>
              </a:spcAft>
            </a:pPr>
            <a:r>
              <a:rPr lang="en-US" sz="2800" b="1" u="sng" dirty="0">
                <a:solidFill>
                  <a:schemeClr val="accent2">
                    <a:lumMod val="50000"/>
                  </a:schemeClr>
                </a:solidFill>
                <a:latin typeface="Calibri" panose="020F0502020204030204" pitchFamily="34" charset="0"/>
              </a:rPr>
              <a:t>Original Title:</a:t>
            </a:r>
            <a:r>
              <a:rPr lang="en-US" sz="2800" b="1" dirty="0">
                <a:solidFill>
                  <a:schemeClr val="accent2">
                    <a:lumMod val="50000"/>
                  </a:schemeClr>
                </a:solidFill>
                <a:latin typeface="Calibri" panose="020F0502020204030204" pitchFamily="34" charset="0"/>
              </a:rPr>
              <a:t>   Application of the time-dependent local</a:t>
            </a:r>
            <a:br>
              <a:rPr lang="en-US" sz="2800" b="1" dirty="0">
                <a:solidFill>
                  <a:schemeClr val="accent2">
                    <a:lumMod val="50000"/>
                  </a:schemeClr>
                </a:solidFill>
                <a:latin typeface="Calibri" panose="020F0502020204030204" pitchFamily="34" charset="0"/>
              </a:rPr>
            </a:br>
            <a:r>
              <a:rPr lang="en-US" sz="2800" b="1" dirty="0">
                <a:solidFill>
                  <a:schemeClr val="accent2">
                    <a:lumMod val="50000"/>
                  </a:schemeClr>
                </a:solidFill>
                <a:latin typeface="Calibri" panose="020F0502020204030204" pitchFamily="34" charset="0"/>
              </a:rPr>
              <a:t>                           density approximation to conjugated</a:t>
            </a:r>
            <a:br>
              <a:rPr lang="en-US" sz="2800" b="1" dirty="0">
                <a:solidFill>
                  <a:schemeClr val="accent2">
                    <a:lumMod val="50000"/>
                  </a:schemeClr>
                </a:solidFill>
                <a:latin typeface="Calibri" panose="020F0502020204030204" pitchFamily="34" charset="0"/>
              </a:rPr>
            </a:br>
            <a:r>
              <a:rPr lang="en-US" sz="2800" b="1" dirty="0">
                <a:solidFill>
                  <a:schemeClr val="accent2">
                    <a:lumMod val="50000"/>
                  </a:schemeClr>
                </a:solidFill>
                <a:latin typeface="Calibri" panose="020F0502020204030204" pitchFamily="34" charset="0"/>
              </a:rPr>
              <a:t>                           molecules </a:t>
            </a:r>
            <a:r>
              <a:rPr lang="en-US" sz="2000" b="1" dirty="0">
                <a:solidFill>
                  <a:schemeClr val="accent2">
                    <a:lumMod val="50000"/>
                  </a:schemeClr>
                </a:solidFill>
                <a:latin typeface="Calibri" panose="020F0502020204030204" pitchFamily="34" charset="0"/>
              </a:rPr>
              <a:t>(11 words)</a:t>
            </a:r>
          </a:p>
          <a:p>
            <a:pPr>
              <a:spcAft>
                <a:spcPts val="2400"/>
              </a:spcAft>
            </a:pPr>
            <a:r>
              <a:rPr lang="en-US" sz="2800" b="1" dirty="0">
                <a:solidFill>
                  <a:schemeClr val="accent2">
                    <a:lumMod val="50000"/>
                  </a:schemeClr>
                </a:solidFill>
                <a:latin typeface="Calibri" panose="020F0502020204030204" pitchFamily="34" charset="0"/>
              </a:rPr>
              <a:t>My edit:  </a:t>
            </a:r>
            <a:r>
              <a:rPr lang="en-US" sz="2800" b="1" i="1" dirty="0">
                <a:solidFill>
                  <a:schemeClr val="accent2">
                    <a:lumMod val="50000"/>
                  </a:schemeClr>
                </a:solidFill>
                <a:latin typeface="Calibri" panose="020F0502020204030204" pitchFamily="34" charset="0"/>
              </a:rPr>
              <a:t>Time-dependent local density approximation </a:t>
            </a:r>
            <a:br>
              <a:rPr lang="en-US" sz="2800" b="1" i="1" dirty="0">
                <a:solidFill>
                  <a:schemeClr val="accent2">
                    <a:lumMod val="50000"/>
                  </a:schemeClr>
                </a:solidFill>
                <a:latin typeface="Calibri" panose="020F0502020204030204" pitchFamily="34" charset="0"/>
              </a:rPr>
            </a:br>
            <a:r>
              <a:rPr lang="en-US" sz="2800" b="1" i="1" dirty="0">
                <a:solidFill>
                  <a:schemeClr val="accent2">
                    <a:lumMod val="50000"/>
                  </a:schemeClr>
                </a:solidFill>
                <a:latin typeface="Calibri" panose="020F0502020204030204" pitchFamily="34" charset="0"/>
              </a:rPr>
              <a:t>                 for conjugated molecules </a:t>
            </a:r>
            <a:r>
              <a:rPr lang="en-US" sz="2000" b="1" dirty="0">
                <a:solidFill>
                  <a:schemeClr val="accent2">
                    <a:lumMod val="50000"/>
                  </a:schemeClr>
                </a:solidFill>
                <a:latin typeface="Calibri" panose="020F0502020204030204" pitchFamily="34" charset="0"/>
              </a:rPr>
              <a:t>(8 words)</a:t>
            </a:r>
            <a:endParaRPr lang="en-US" sz="2800" b="1" u="sng" dirty="0">
              <a:solidFill>
                <a:schemeClr val="accent2">
                  <a:lumMod val="50000"/>
                </a:schemeClr>
              </a:solidFill>
              <a:latin typeface="Calibri" panose="020F0502020204030204" pitchFamily="34" charset="0"/>
            </a:endParaRPr>
          </a:p>
          <a:p>
            <a:pPr>
              <a:spcAft>
                <a:spcPts val="1200"/>
              </a:spcAft>
            </a:pPr>
            <a:r>
              <a:rPr lang="en-US" sz="2800" b="1" u="sng" dirty="0">
                <a:solidFill>
                  <a:schemeClr val="accent2">
                    <a:lumMod val="50000"/>
                  </a:schemeClr>
                </a:solidFill>
                <a:latin typeface="Calibri" panose="020F0502020204030204" pitchFamily="34" charset="0"/>
              </a:rPr>
              <a:t>Original Title:</a:t>
            </a:r>
            <a:r>
              <a:rPr lang="en-US" sz="2800" b="1" dirty="0">
                <a:solidFill>
                  <a:schemeClr val="accent2">
                    <a:lumMod val="50000"/>
                  </a:schemeClr>
                </a:solidFill>
                <a:latin typeface="Calibri" panose="020F0502020204030204" pitchFamily="34" charset="0"/>
              </a:rPr>
              <a:t>   A novel approach to estimate the</a:t>
            </a:r>
            <a:br>
              <a:rPr lang="en-US" sz="2800" b="1" dirty="0">
                <a:solidFill>
                  <a:schemeClr val="accent2">
                    <a:lumMod val="50000"/>
                  </a:schemeClr>
                </a:solidFill>
                <a:latin typeface="Calibri" panose="020F0502020204030204" pitchFamily="34" charset="0"/>
              </a:rPr>
            </a:br>
            <a:r>
              <a:rPr lang="en-US" sz="2800" b="1" dirty="0">
                <a:solidFill>
                  <a:schemeClr val="accent2">
                    <a:lumMod val="50000"/>
                  </a:schemeClr>
                </a:solidFill>
                <a:latin typeface="Calibri" panose="020F0502020204030204" pitchFamily="34" charset="0"/>
              </a:rPr>
              <a:t>		     stability of one-dimensional quantum</a:t>
            </a:r>
            <a:br>
              <a:rPr lang="en-US" sz="2800" b="1" dirty="0">
                <a:solidFill>
                  <a:schemeClr val="accent2">
                    <a:lumMod val="50000"/>
                  </a:schemeClr>
                </a:solidFill>
                <a:latin typeface="Calibri" panose="020F0502020204030204" pitchFamily="34" charset="0"/>
              </a:rPr>
            </a:br>
            <a:r>
              <a:rPr lang="en-US" sz="2800" b="1" dirty="0">
                <a:solidFill>
                  <a:schemeClr val="accent2">
                    <a:lumMod val="50000"/>
                  </a:schemeClr>
                </a:solidFill>
                <a:latin typeface="Calibri" panose="020F0502020204030204" pitchFamily="34" charset="0"/>
              </a:rPr>
              <a:t>		     inverse scattering </a:t>
            </a:r>
            <a:r>
              <a:rPr lang="en-US" sz="2000" b="1" dirty="0">
                <a:solidFill>
                  <a:schemeClr val="accent2">
                    <a:lumMod val="50000"/>
                  </a:schemeClr>
                </a:solidFill>
                <a:latin typeface="Calibri" panose="020F0502020204030204" pitchFamily="34" charset="0"/>
              </a:rPr>
              <a:t>(13 words)</a:t>
            </a:r>
          </a:p>
          <a:p>
            <a:pPr>
              <a:spcAft>
                <a:spcPts val="1200"/>
              </a:spcAft>
            </a:pPr>
            <a:r>
              <a:rPr lang="en-US" sz="2800" b="1" dirty="0">
                <a:solidFill>
                  <a:schemeClr val="accent2">
                    <a:lumMod val="50000"/>
                  </a:schemeClr>
                </a:solidFill>
                <a:latin typeface="Calibri" panose="020F0502020204030204" pitchFamily="34" charset="0"/>
              </a:rPr>
              <a:t>My edit:   </a:t>
            </a:r>
            <a:r>
              <a:rPr lang="en-US" sz="2800" b="1" i="1" dirty="0">
                <a:solidFill>
                  <a:schemeClr val="accent2">
                    <a:lumMod val="50000"/>
                  </a:schemeClr>
                </a:solidFill>
                <a:latin typeface="Calibri" panose="020F0502020204030204" pitchFamily="34" charset="0"/>
              </a:rPr>
              <a:t>New stability estimate for 1D quantum inverse </a:t>
            </a:r>
            <a:br>
              <a:rPr lang="en-US" sz="2800" b="1" i="1" dirty="0">
                <a:solidFill>
                  <a:schemeClr val="accent2">
                    <a:lumMod val="50000"/>
                  </a:schemeClr>
                </a:solidFill>
                <a:latin typeface="Calibri" panose="020F0502020204030204" pitchFamily="34" charset="0"/>
              </a:rPr>
            </a:br>
            <a:r>
              <a:rPr lang="en-US" sz="2800" b="1" i="1" dirty="0">
                <a:solidFill>
                  <a:schemeClr val="accent2">
                    <a:lumMod val="50000"/>
                  </a:schemeClr>
                </a:solidFill>
                <a:latin typeface="Calibri" panose="020F0502020204030204" pitchFamily="34" charset="0"/>
              </a:rPr>
              <a:t>                  scattering </a:t>
            </a:r>
            <a:r>
              <a:rPr lang="en-US" sz="2000" b="1" dirty="0">
                <a:solidFill>
                  <a:schemeClr val="accent2">
                    <a:lumMod val="50000"/>
                  </a:schemeClr>
                </a:solidFill>
                <a:latin typeface="Calibri" panose="020F0502020204030204" pitchFamily="34" charset="0"/>
              </a:rPr>
              <a:t>(8 words)</a:t>
            </a:r>
            <a:endParaRPr lang="en-US" sz="2800" b="1" dirty="0">
              <a:solidFill>
                <a:schemeClr val="accent2">
                  <a:lumMod val="50000"/>
                </a:schemeClr>
              </a:solidFill>
              <a:latin typeface="Calibri" panose="020F0502020204030204" pitchFamily="34" charset="0"/>
            </a:endParaRPr>
          </a:p>
        </p:txBody>
      </p:sp>
      <p:sp>
        <p:nvSpPr>
          <p:cNvPr id="2" name="Slide Number Placeholder 1">
            <a:extLst>
              <a:ext uri="{FF2B5EF4-FFF2-40B4-BE49-F238E27FC236}">
                <a16:creationId xmlns:a16="http://schemas.microsoft.com/office/drawing/2014/main" id="{8870F45E-2F37-45BA-9EC9-B0F15EEF66CD}"/>
              </a:ext>
            </a:extLst>
          </p:cNvPr>
          <p:cNvSpPr>
            <a:spLocks noGrp="1"/>
          </p:cNvSpPr>
          <p:nvPr>
            <p:ph type="sldNum" sz="quarter" idx="12"/>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fld id="{16002FE0-FE43-4AA5-84DA-B93875E598EF}" type="slidenum">
              <a:rPr lang="en-US"/>
              <a:pPr/>
              <a:t>10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39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9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39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39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516" name="Picture 1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063625"/>
            <a:ext cx="3857625" cy="4727575"/>
          </a:xfrm>
          <a:prstGeom prst="rect">
            <a:avLst/>
          </a:prstGeom>
          <a:noFill/>
          <a:extLst>
            <a:ext uri="{909E8E84-426E-40DD-AFC4-6F175D3DCCD1}">
              <a14:hiddenFill xmlns:a14="http://schemas.microsoft.com/office/drawing/2010/main">
                <a:solidFill>
                  <a:srgbClr val="FFFFFF"/>
                </a:solidFill>
              </a14:hiddenFill>
            </a:ext>
          </a:extLst>
        </p:spPr>
      </p:pic>
      <p:sp>
        <p:nvSpPr>
          <p:cNvPr id="533506" name="Rectangle 2"/>
          <p:cNvSpPr>
            <a:spLocks noGrp="1" noChangeArrowheads="1"/>
          </p:cNvSpPr>
          <p:nvPr>
            <p:ph type="title"/>
          </p:nvPr>
        </p:nvSpPr>
        <p:spPr>
          <a:xfrm>
            <a:off x="354239" y="228600"/>
            <a:ext cx="6172200" cy="1143000"/>
          </a:xfrm>
        </p:spPr>
        <p:txBody>
          <a:bodyPr/>
          <a:lstStyle/>
          <a:p>
            <a:r>
              <a:rPr lang="en-US" sz="4000" dirty="0">
                <a:effectLst/>
                <a:latin typeface="Calibri" pitchFamily="34" charset="0"/>
                <a:cs typeface="Calibri" pitchFamily="34" charset="0"/>
              </a:rPr>
              <a:t>No introductory fluff</a:t>
            </a:r>
          </a:p>
        </p:txBody>
      </p:sp>
      <p:sp>
        <p:nvSpPr>
          <p:cNvPr id="533518" name="AutoShape 14">
            <a:extLst>
              <a:ext uri="{C183D7F6-B498-43B3-948B-1728B52AA6E4}">
                <adec:decorative xmlns:adec="http://schemas.microsoft.com/office/drawing/2017/decorative" val="1"/>
              </a:ext>
            </a:extLst>
          </p:cNvPr>
          <p:cNvSpPr>
            <a:spLocks noChangeArrowheads="1"/>
          </p:cNvSpPr>
          <p:nvPr/>
        </p:nvSpPr>
        <p:spPr bwMode="auto">
          <a:xfrm>
            <a:off x="6705600" y="682625"/>
            <a:ext cx="1905000" cy="838200"/>
          </a:xfrm>
          <a:prstGeom prst="cloudCallout">
            <a:avLst>
              <a:gd name="adj1" fmla="val -43750"/>
              <a:gd name="adj2" fmla="val 70000"/>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dirty="0">
                <a:solidFill>
                  <a:schemeClr val="folHlink"/>
                </a:solidFill>
                <a:latin typeface="Showcard Gothic" pitchFamily="82" charset="0"/>
              </a:rPr>
              <a:t>???</a:t>
            </a:r>
          </a:p>
        </p:txBody>
      </p:sp>
      <p:sp>
        <p:nvSpPr>
          <p:cNvPr id="533519" name="Text Box 15"/>
          <p:cNvSpPr txBox="1">
            <a:spLocks noChangeArrowheads="1"/>
          </p:cNvSpPr>
          <p:nvPr/>
        </p:nvSpPr>
        <p:spPr bwMode="auto">
          <a:xfrm>
            <a:off x="362948" y="1407616"/>
            <a:ext cx="5349875"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solidFill>
                  <a:srgbClr val="002060"/>
                </a:solidFill>
              </a:rPr>
              <a:t>On the nature of the “</a:t>
            </a:r>
            <a:r>
              <a:rPr lang="en-US" dirty="0" err="1">
                <a:solidFill>
                  <a:srgbClr val="002060"/>
                </a:solidFill>
              </a:rPr>
              <a:t>hostless</a:t>
            </a:r>
            <a:r>
              <a:rPr lang="en-US" dirty="0">
                <a:solidFill>
                  <a:srgbClr val="002060"/>
                </a:solidFill>
              </a:rPr>
              <a:t>” short GRBs  </a:t>
            </a:r>
          </a:p>
          <a:p>
            <a:endParaRPr lang="en-US" dirty="0">
              <a:solidFill>
                <a:srgbClr val="002060"/>
              </a:solidFill>
            </a:endParaRPr>
          </a:p>
          <a:p>
            <a:r>
              <a:rPr lang="en-US" dirty="0">
                <a:solidFill>
                  <a:srgbClr val="002060"/>
                </a:solidFill>
              </a:rPr>
              <a:t>Capabilities of parallel analyses of the structure of materials by field ion and scanning probe microscopy</a:t>
            </a:r>
          </a:p>
          <a:p>
            <a:endParaRPr lang="en-US" dirty="0">
              <a:solidFill>
                <a:srgbClr val="002060"/>
              </a:solidFill>
            </a:endParaRPr>
          </a:p>
          <a:p>
            <a:r>
              <a:rPr lang="en-US" dirty="0">
                <a:solidFill>
                  <a:srgbClr val="002060"/>
                </a:solidFill>
              </a:rPr>
              <a:t>Unveiling the impurity band induced ferromagnetism in the magnetic semiconductor (</a:t>
            </a:r>
            <a:r>
              <a:rPr lang="en-US" dirty="0" err="1">
                <a:solidFill>
                  <a:srgbClr val="002060"/>
                </a:solidFill>
              </a:rPr>
              <a:t>Ga,Mn</a:t>
            </a:r>
            <a:r>
              <a:rPr lang="en-US" dirty="0">
                <a:solidFill>
                  <a:srgbClr val="002060"/>
                </a:solidFill>
              </a:rPr>
              <a:t>)As </a:t>
            </a:r>
          </a:p>
        </p:txBody>
      </p:sp>
      <p:sp>
        <p:nvSpPr>
          <p:cNvPr id="533520" name="Line 16"/>
          <p:cNvSpPr>
            <a:spLocks noChangeShapeType="1"/>
          </p:cNvSpPr>
          <p:nvPr/>
        </p:nvSpPr>
        <p:spPr bwMode="auto">
          <a:xfrm>
            <a:off x="457200" y="1671140"/>
            <a:ext cx="2438400" cy="1587"/>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521" name="Line 17"/>
          <p:cNvSpPr>
            <a:spLocks noChangeShapeType="1"/>
          </p:cNvSpPr>
          <p:nvPr/>
        </p:nvSpPr>
        <p:spPr bwMode="auto">
          <a:xfrm>
            <a:off x="457200" y="2743200"/>
            <a:ext cx="17526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533400" y="5553891"/>
            <a:ext cx="7924800" cy="1077218"/>
          </a:xfrm>
          <a:prstGeom prst="rect">
            <a:avLst/>
          </a:prstGeom>
          <a:noFill/>
        </p:spPr>
        <p:txBody>
          <a:bodyPr wrap="square" rtlCol="0">
            <a:spAutoFit/>
          </a:bodyPr>
          <a:lstStyle/>
          <a:p>
            <a:r>
              <a:rPr lang="en-US" sz="3200" b="1" dirty="0">
                <a:solidFill>
                  <a:schemeClr val="accent2">
                    <a:lumMod val="50000"/>
                  </a:schemeClr>
                </a:solidFill>
                <a:latin typeface="Calibri" panose="020F0502020204030204" pitchFamily="34" charset="0"/>
              </a:rPr>
              <a:t>“Frontload” key words; get them on the left side of the list to grab a reader’s attention</a:t>
            </a:r>
          </a:p>
        </p:txBody>
      </p:sp>
      <p:sp>
        <p:nvSpPr>
          <p:cNvPr id="11" name="Line 17"/>
          <p:cNvSpPr>
            <a:spLocks noChangeShapeType="1"/>
          </p:cNvSpPr>
          <p:nvPr/>
        </p:nvSpPr>
        <p:spPr bwMode="auto">
          <a:xfrm>
            <a:off x="455023" y="4191000"/>
            <a:ext cx="16764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Slide Number Placeholder 2">
            <a:extLst>
              <a:ext uri="{FF2B5EF4-FFF2-40B4-BE49-F238E27FC236}">
                <a16:creationId xmlns:a16="http://schemas.microsoft.com/office/drawing/2014/main" id="{5728BA23-B0D7-4CA9-A126-7DBA33283138}"/>
              </a:ext>
            </a:extLst>
          </p:cNvPr>
          <p:cNvSpPr>
            <a:spLocks noGrp="1"/>
          </p:cNvSpPr>
          <p:nvPr>
            <p:ph type="sldNum" sz="quarter" idx="12"/>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fld id="{3F5CFCBC-74B6-448B-991D-A4042CA2E5DF}" type="slidenum">
              <a:rPr lang="en-US">
                <a:latin typeface="Calibri" panose="020F0502020204030204" pitchFamily="34" charset="0"/>
                <a:cs typeface="Calibri" panose="020F0502020204030204" pitchFamily="34" charset="0"/>
              </a:rPr>
              <a:pPr/>
              <a:t>11</a:t>
            </a:fld>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74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35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35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520" grpId="0" animBg="1"/>
      <p:bldP spid="533521"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3516" name="Picture 1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063625"/>
            <a:ext cx="3857625" cy="4727575"/>
          </a:xfrm>
          <a:prstGeom prst="rect">
            <a:avLst/>
          </a:prstGeom>
          <a:noFill/>
          <a:extLst>
            <a:ext uri="{909E8E84-426E-40DD-AFC4-6F175D3DCCD1}">
              <a14:hiddenFill xmlns:a14="http://schemas.microsoft.com/office/drawing/2010/main">
                <a:solidFill>
                  <a:srgbClr val="FFFFFF"/>
                </a:solidFill>
              </a14:hiddenFill>
            </a:ext>
          </a:extLst>
        </p:spPr>
      </p:pic>
      <p:sp>
        <p:nvSpPr>
          <p:cNvPr id="533506" name="Rectangle 2"/>
          <p:cNvSpPr>
            <a:spLocks noGrp="1" noChangeArrowheads="1"/>
          </p:cNvSpPr>
          <p:nvPr>
            <p:ph type="title"/>
          </p:nvPr>
        </p:nvSpPr>
        <p:spPr>
          <a:xfrm>
            <a:off x="354239" y="228600"/>
            <a:ext cx="6172200" cy="1143000"/>
          </a:xfrm>
        </p:spPr>
        <p:txBody>
          <a:bodyPr/>
          <a:lstStyle/>
          <a:p>
            <a:r>
              <a:rPr lang="en-US" sz="4000" dirty="0">
                <a:effectLst/>
                <a:latin typeface="Calibri" pitchFamily="34" charset="0"/>
                <a:cs typeface="Calibri" pitchFamily="34" charset="0"/>
              </a:rPr>
              <a:t>No introductory fluff</a:t>
            </a:r>
          </a:p>
        </p:txBody>
      </p:sp>
      <p:sp>
        <p:nvSpPr>
          <p:cNvPr id="533518" name="AutoShape 14">
            <a:extLst>
              <a:ext uri="{C183D7F6-B498-43B3-948B-1728B52AA6E4}">
                <adec:decorative xmlns:adec="http://schemas.microsoft.com/office/drawing/2017/decorative" val="1"/>
              </a:ext>
            </a:extLst>
          </p:cNvPr>
          <p:cNvSpPr>
            <a:spLocks noChangeArrowheads="1"/>
          </p:cNvSpPr>
          <p:nvPr/>
        </p:nvSpPr>
        <p:spPr bwMode="auto">
          <a:xfrm>
            <a:off x="6705600" y="682625"/>
            <a:ext cx="1905000" cy="838200"/>
          </a:xfrm>
          <a:prstGeom prst="cloudCallout">
            <a:avLst>
              <a:gd name="adj1" fmla="val -43750"/>
              <a:gd name="adj2" fmla="val 70000"/>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dirty="0">
                <a:solidFill>
                  <a:schemeClr val="folHlink"/>
                </a:solidFill>
                <a:latin typeface="Showcard Gothic" pitchFamily="82" charset="0"/>
              </a:rPr>
              <a:t>!!!</a:t>
            </a:r>
          </a:p>
        </p:txBody>
      </p:sp>
      <p:sp>
        <p:nvSpPr>
          <p:cNvPr id="533519" name="Text Box 15"/>
          <p:cNvSpPr txBox="1">
            <a:spLocks noChangeArrowheads="1"/>
          </p:cNvSpPr>
          <p:nvPr/>
        </p:nvSpPr>
        <p:spPr bwMode="auto">
          <a:xfrm>
            <a:off x="365125" y="1407616"/>
            <a:ext cx="565467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solidFill>
                  <a:schemeClr val="accent2">
                    <a:lumMod val="50000"/>
                  </a:schemeClr>
                </a:solidFill>
              </a:rPr>
              <a:t>On the nature of the “</a:t>
            </a:r>
            <a:r>
              <a:rPr lang="en-US" dirty="0" err="1">
                <a:solidFill>
                  <a:schemeClr val="accent2">
                    <a:lumMod val="50000"/>
                  </a:schemeClr>
                </a:solidFill>
              </a:rPr>
              <a:t>hostless</a:t>
            </a:r>
            <a:r>
              <a:rPr lang="en-US" dirty="0">
                <a:solidFill>
                  <a:schemeClr val="accent2">
                    <a:lumMod val="50000"/>
                  </a:schemeClr>
                </a:solidFill>
              </a:rPr>
              <a:t>” short GRBs  </a:t>
            </a:r>
          </a:p>
          <a:p>
            <a:r>
              <a:rPr lang="en-US" b="1" dirty="0">
                <a:solidFill>
                  <a:schemeClr val="accent2">
                    <a:lumMod val="50000"/>
                  </a:schemeClr>
                </a:solidFill>
                <a:latin typeface="Calibri" panose="020F0502020204030204" pitchFamily="34" charset="0"/>
              </a:rPr>
              <a:t>“</a:t>
            </a:r>
            <a:r>
              <a:rPr lang="en-US" b="1" dirty="0" err="1">
                <a:solidFill>
                  <a:schemeClr val="accent2">
                    <a:lumMod val="50000"/>
                  </a:schemeClr>
                </a:solidFill>
                <a:latin typeface="Calibri" panose="020F0502020204030204" pitchFamily="34" charset="0"/>
              </a:rPr>
              <a:t>Hostless</a:t>
            </a:r>
            <a:r>
              <a:rPr lang="en-US" b="1" dirty="0">
                <a:solidFill>
                  <a:schemeClr val="accent2">
                    <a:lumMod val="50000"/>
                  </a:schemeClr>
                </a:solidFill>
                <a:latin typeface="Calibri" panose="020F0502020204030204" pitchFamily="34" charset="0"/>
              </a:rPr>
              <a:t>” short gamma ray bursts</a:t>
            </a:r>
          </a:p>
          <a:p>
            <a:endParaRPr lang="en-US" dirty="0">
              <a:solidFill>
                <a:schemeClr val="accent2">
                  <a:lumMod val="50000"/>
                </a:schemeClr>
              </a:solidFill>
            </a:endParaRPr>
          </a:p>
          <a:p>
            <a:r>
              <a:rPr lang="en-US" dirty="0">
                <a:solidFill>
                  <a:schemeClr val="accent2">
                    <a:lumMod val="50000"/>
                  </a:schemeClr>
                </a:solidFill>
              </a:rPr>
              <a:t>Capabilities of parallel analyses of the structure of materials by field ion and scanning probe microscopy </a:t>
            </a:r>
            <a:r>
              <a:rPr lang="en-US" sz="1600" dirty="0">
                <a:solidFill>
                  <a:schemeClr val="accent2">
                    <a:lumMod val="50000"/>
                  </a:schemeClr>
                </a:solidFill>
                <a:latin typeface="Calibri" panose="020F0502020204030204" pitchFamily="34" charset="0"/>
              </a:rPr>
              <a:t>(14 words)</a:t>
            </a:r>
            <a:endParaRPr lang="en-US" dirty="0">
              <a:solidFill>
                <a:schemeClr val="accent2">
                  <a:lumMod val="50000"/>
                </a:schemeClr>
              </a:solidFill>
              <a:latin typeface="Calibri" panose="020F0502020204030204" pitchFamily="34" charset="0"/>
            </a:endParaRPr>
          </a:p>
          <a:p>
            <a:r>
              <a:rPr lang="en-US" b="1" dirty="0">
                <a:solidFill>
                  <a:schemeClr val="accent2">
                    <a:lumMod val="50000"/>
                  </a:schemeClr>
                </a:solidFill>
                <a:latin typeface="Calibri" panose="020F0502020204030204" pitchFamily="34" charset="0"/>
              </a:rPr>
              <a:t>Field ion vs scanning probe microscopy </a:t>
            </a:r>
            <a:br>
              <a:rPr lang="en-US" b="1" dirty="0">
                <a:solidFill>
                  <a:schemeClr val="accent2">
                    <a:lumMod val="50000"/>
                  </a:schemeClr>
                </a:solidFill>
                <a:latin typeface="Calibri" panose="020F0502020204030204" pitchFamily="34" charset="0"/>
              </a:rPr>
            </a:br>
            <a:r>
              <a:rPr lang="en-US" b="1" dirty="0">
                <a:solidFill>
                  <a:schemeClr val="accent2">
                    <a:lumMod val="50000"/>
                  </a:schemeClr>
                </a:solidFill>
                <a:latin typeface="Calibri" panose="020F0502020204030204" pitchFamily="34" charset="0"/>
              </a:rPr>
              <a:t>for materials characterization </a:t>
            </a:r>
            <a:r>
              <a:rPr lang="en-US" sz="1600" dirty="0">
                <a:solidFill>
                  <a:schemeClr val="accent2">
                    <a:lumMod val="50000"/>
                  </a:schemeClr>
                </a:solidFill>
                <a:latin typeface="Calibri" panose="020F0502020204030204" pitchFamily="34" charset="0"/>
              </a:rPr>
              <a:t>(9 words)</a:t>
            </a:r>
          </a:p>
          <a:p>
            <a:endParaRPr lang="en-US" dirty="0">
              <a:solidFill>
                <a:schemeClr val="accent2">
                  <a:lumMod val="50000"/>
                </a:schemeClr>
              </a:solidFill>
            </a:endParaRPr>
          </a:p>
          <a:p>
            <a:r>
              <a:rPr lang="en-US" dirty="0">
                <a:solidFill>
                  <a:schemeClr val="accent2">
                    <a:lumMod val="50000"/>
                  </a:schemeClr>
                </a:solidFill>
              </a:rPr>
              <a:t>Unveiling the impurity band induced ferromagnetism in the magnetic semiconductor (</a:t>
            </a:r>
            <a:r>
              <a:rPr lang="en-US" dirty="0" err="1">
                <a:solidFill>
                  <a:schemeClr val="accent2">
                    <a:lumMod val="50000"/>
                  </a:schemeClr>
                </a:solidFill>
              </a:rPr>
              <a:t>Ga,Mn</a:t>
            </a:r>
            <a:r>
              <a:rPr lang="en-US" dirty="0">
                <a:solidFill>
                  <a:schemeClr val="accent2">
                    <a:lumMod val="50000"/>
                  </a:schemeClr>
                </a:solidFill>
              </a:rPr>
              <a:t>)As </a:t>
            </a:r>
            <a:r>
              <a:rPr lang="en-US" sz="1600" dirty="0">
                <a:solidFill>
                  <a:schemeClr val="accent2">
                    <a:lumMod val="50000"/>
                  </a:schemeClr>
                </a:solidFill>
              </a:rPr>
              <a:t> </a:t>
            </a:r>
            <a:r>
              <a:rPr lang="en-US" sz="1600" dirty="0">
                <a:solidFill>
                  <a:schemeClr val="accent2">
                    <a:lumMod val="50000"/>
                  </a:schemeClr>
                </a:solidFill>
                <a:latin typeface="Calibri" panose="020F0502020204030204" pitchFamily="34" charset="0"/>
              </a:rPr>
              <a:t>(11 words)</a:t>
            </a:r>
            <a:r>
              <a:rPr lang="en-US" sz="1600" dirty="0">
                <a:solidFill>
                  <a:schemeClr val="accent2">
                    <a:lumMod val="50000"/>
                  </a:schemeClr>
                </a:solidFill>
              </a:rPr>
              <a:t> </a:t>
            </a:r>
          </a:p>
          <a:p>
            <a:r>
              <a:rPr lang="en-US" b="1" dirty="0">
                <a:solidFill>
                  <a:schemeClr val="accent2">
                    <a:lumMod val="50000"/>
                  </a:schemeClr>
                </a:solidFill>
                <a:latin typeface="Calibri" panose="020F0502020204030204" pitchFamily="34" charset="0"/>
              </a:rPr>
              <a:t>Impurity-band-induced ferromagnetism </a:t>
            </a:r>
            <a:br>
              <a:rPr lang="en-US" b="1" dirty="0">
                <a:solidFill>
                  <a:schemeClr val="accent2">
                    <a:lumMod val="50000"/>
                  </a:schemeClr>
                </a:solidFill>
                <a:latin typeface="Calibri" panose="020F0502020204030204" pitchFamily="34" charset="0"/>
              </a:rPr>
            </a:br>
            <a:r>
              <a:rPr lang="en-US" b="1" dirty="0">
                <a:solidFill>
                  <a:schemeClr val="accent2">
                    <a:lumMod val="50000"/>
                  </a:schemeClr>
                </a:solidFill>
                <a:latin typeface="Calibri" panose="020F0502020204030204" pitchFamily="34" charset="0"/>
              </a:rPr>
              <a:t>in (</a:t>
            </a:r>
            <a:r>
              <a:rPr lang="en-US" b="1" dirty="0" err="1">
                <a:solidFill>
                  <a:schemeClr val="accent2">
                    <a:lumMod val="50000"/>
                  </a:schemeClr>
                </a:solidFill>
                <a:latin typeface="Calibri" panose="020F0502020204030204" pitchFamily="34" charset="0"/>
              </a:rPr>
              <a:t>Ga,Mn</a:t>
            </a:r>
            <a:r>
              <a:rPr lang="en-US" b="1" dirty="0">
                <a:solidFill>
                  <a:schemeClr val="accent2">
                    <a:lumMod val="50000"/>
                  </a:schemeClr>
                </a:solidFill>
                <a:latin typeface="Calibri" panose="020F0502020204030204" pitchFamily="34" charset="0"/>
              </a:rPr>
              <a:t>)As</a:t>
            </a:r>
            <a:r>
              <a:rPr lang="en-US" dirty="0">
                <a:solidFill>
                  <a:schemeClr val="accent2">
                    <a:lumMod val="50000"/>
                  </a:schemeClr>
                </a:solidFill>
              </a:rPr>
              <a:t> </a:t>
            </a:r>
            <a:r>
              <a:rPr lang="en-US" sz="1600" dirty="0">
                <a:solidFill>
                  <a:schemeClr val="accent2">
                    <a:lumMod val="50000"/>
                  </a:schemeClr>
                </a:solidFill>
                <a:latin typeface="Calibri" panose="020F0502020204030204" pitchFamily="34" charset="0"/>
                <a:cs typeface="Calibri" panose="020F0502020204030204" pitchFamily="34" charset="0"/>
              </a:rPr>
              <a:t>(6 words)</a:t>
            </a:r>
            <a:endParaRPr lang="en-US" dirty="0">
              <a:solidFill>
                <a:schemeClr val="accent2">
                  <a:lumMod val="50000"/>
                </a:schemeClr>
              </a:solidFill>
            </a:endParaRPr>
          </a:p>
        </p:txBody>
      </p:sp>
      <p:sp>
        <p:nvSpPr>
          <p:cNvPr id="533520" name="Line 16"/>
          <p:cNvSpPr>
            <a:spLocks noChangeShapeType="1"/>
          </p:cNvSpPr>
          <p:nvPr/>
        </p:nvSpPr>
        <p:spPr bwMode="auto">
          <a:xfrm>
            <a:off x="457200" y="1671140"/>
            <a:ext cx="2438400" cy="1587"/>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3521" name="Line 17"/>
          <p:cNvSpPr>
            <a:spLocks noChangeShapeType="1"/>
          </p:cNvSpPr>
          <p:nvPr/>
        </p:nvSpPr>
        <p:spPr bwMode="auto">
          <a:xfrm>
            <a:off x="457200" y="2743200"/>
            <a:ext cx="17526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Line 17"/>
          <p:cNvSpPr>
            <a:spLocks noChangeShapeType="1"/>
          </p:cNvSpPr>
          <p:nvPr/>
        </p:nvSpPr>
        <p:spPr bwMode="auto">
          <a:xfrm>
            <a:off x="365125" y="4953000"/>
            <a:ext cx="1676400" cy="0"/>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Slide Number Placeholder 1">
            <a:extLst>
              <a:ext uri="{FF2B5EF4-FFF2-40B4-BE49-F238E27FC236}">
                <a16:creationId xmlns:a16="http://schemas.microsoft.com/office/drawing/2014/main" id="{BC581051-81B1-4D2B-A669-942C8996B0C1}"/>
              </a:ext>
            </a:extLst>
          </p:cNvPr>
          <p:cNvSpPr>
            <a:spLocks noGrp="1"/>
          </p:cNvSpPr>
          <p:nvPr>
            <p:ph type="sldNum" sz="quarter" idx="12"/>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fld id="{3F5CFCBC-74B6-448B-991D-A4042CA2E5DF}" type="slidenum">
              <a:rPr lang="en-US">
                <a:latin typeface="Calibri" panose="020F0502020204030204" pitchFamily="34" charset="0"/>
                <a:cs typeface="Calibri" panose="020F0502020204030204" pitchFamily="34" charset="0"/>
              </a:rPr>
              <a:pPr/>
              <a:t>12</a:t>
            </a:fld>
            <a:endParaRPr lang="en-US"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35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351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35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ChangeArrowheads="1"/>
          </p:cNvSpPr>
          <p:nvPr>
            <p:ph type="title"/>
          </p:nvPr>
        </p:nvSpPr>
        <p:spPr/>
        <p:txBody>
          <a:bodyPr/>
          <a:lstStyle/>
          <a:p>
            <a:pPr>
              <a:lnSpc>
                <a:spcPct val="90000"/>
              </a:lnSpc>
            </a:pPr>
            <a:r>
              <a:rPr lang="en-US" sz="4000" dirty="0">
                <a:effectLst/>
                <a:latin typeface="Calibri" pitchFamily="34" charset="0"/>
                <a:cs typeface="Calibri" pitchFamily="34" charset="0"/>
              </a:rPr>
              <a:t>Do not use qualitative words</a:t>
            </a:r>
          </a:p>
        </p:txBody>
      </p:sp>
      <p:grpSp>
        <p:nvGrpSpPr>
          <p:cNvPr id="543752" name="Group 8">
            <a:extLst>
              <a:ext uri="{C183D7F6-B498-43B3-948B-1728B52AA6E4}">
                <adec:decorative xmlns:adec="http://schemas.microsoft.com/office/drawing/2017/decorative" val="1"/>
              </a:ext>
            </a:extLst>
          </p:cNvPr>
          <p:cNvGrpSpPr>
            <a:grpSpLocks/>
          </p:cNvGrpSpPr>
          <p:nvPr/>
        </p:nvGrpSpPr>
        <p:grpSpPr bwMode="auto">
          <a:xfrm>
            <a:off x="3048000" y="1828800"/>
            <a:ext cx="2590800" cy="2590800"/>
            <a:chOff x="1584" y="1008"/>
            <a:chExt cx="2496" cy="2496"/>
          </a:xfrm>
        </p:grpSpPr>
        <p:pic>
          <p:nvPicPr>
            <p:cNvPr id="543748" name="Picture 4" descr="appla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 y="1415"/>
              <a:ext cx="2496" cy="1657"/>
            </a:xfrm>
            <a:prstGeom prst="rect">
              <a:avLst/>
            </a:prstGeom>
            <a:noFill/>
            <a:extLst>
              <a:ext uri="{909E8E84-426E-40DD-AFC4-6F175D3DCCD1}">
                <a14:hiddenFill xmlns:a14="http://schemas.microsoft.com/office/drawing/2010/main">
                  <a:solidFill>
                    <a:srgbClr val="FFFFFF"/>
                  </a:solidFill>
                </a14:hiddenFill>
              </a:ext>
            </a:extLst>
          </p:spPr>
        </p:pic>
        <p:sp>
          <p:nvSpPr>
            <p:cNvPr id="543750" name="Oval 6"/>
            <p:cNvSpPr>
              <a:spLocks noChangeArrowheads="1"/>
            </p:cNvSpPr>
            <p:nvPr/>
          </p:nvSpPr>
          <p:spPr bwMode="auto">
            <a:xfrm>
              <a:off x="1728" y="1008"/>
              <a:ext cx="2304" cy="2496"/>
            </a:xfrm>
            <a:prstGeom prst="ellipse">
              <a:avLst/>
            </a:prstGeom>
            <a:noFill/>
            <a:ln w="2286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751" name="Line 7"/>
            <p:cNvSpPr>
              <a:spLocks noChangeShapeType="1"/>
            </p:cNvSpPr>
            <p:nvPr/>
          </p:nvSpPr>
          <p:spPr bwMode="auto">
            <a:xfrm>
              <a:off x="2077" y="1346"/>
              <a:ext cx="1558" cy="1772"/>
            </a:xfrm>
            <a:prstGeom prst="line">
              <a:avLst/>
            </a:prstGeom>
            <a:noFill/>
            <a:ln w="2286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43754" name="Rectangle 10"/>
          <p:cNvSpPr>
            <a:spLocks noChangeArrowheads="1"/>
          </p:cNvSpPr>
          <p:nvPr/>
        </p:nvSpPr>
        <p:spPr bwMode="auto">
          <a:xfrm>
            <a:off x="914400" y="5029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en-US" sz="4000" b="1" dirty="0">
                <a:solidFill>
                  <a:srgbClr val="000066"/>
                </a:solidFill>
                <a:latin typeface="Calibri" pitchFamily="34" charset="0"/>
                <a:cs typeface="Calibri" pitchFamily="34" charset="0"/>
              </a:rPr>
              <a:t>“novel” “interesting” “important”</a:t>
            </a:r>
          </a:p>
          <a:p>
            <a:pPr>
              <a:lnSpc>
                <a:spcPct val="90000"/>
              </a:lnSpc>
            </a:pPr>
            <a:endParaRPr lang="en-US" sz="4000" b="1" dirty="0">
              <a:solidFill>
                <a:srgbClr val="000066"/>
              </a:solidFill>
              <a:latin typeface="Calibri" pitchFamily="34" charset="0"/>
              <a:cs typeface="Calibri" pitchFamily="34" charset="0"/>
            </a:endParaRPr>
          </a:p>
          <a:p>
            <a:pPr>
              <a:lnSpc>
                <a:spcPct val="90000"/>
              </a:lnSpc>
            </a:pPr>
            <a:r>
              <a:rPr lang="en-US" b="1" dirty="0">
                <a:solidFill>
                  <a:srgbClr val="000066"/>
                </a:solidFill>
                <a:latin typeface="Calibri" pitchFamily="34" charset="0"/>
                <a:cs typeface="Calibri" pitchFamily="34" charset="0"/>
              </a:rPr>
              <a:t>               </a:t>
            </a:r>
            <a:r>
              <a:rPr lang="en-US" sz="2800" b="1" dirty="0">
                <a:solidFill>
                  <a:srgbClr val="000066"/>
                </a:solidFill>
                <a:latin typeface="Calibri" pitchFamily="34" charset="0"/>
                <a:cs typeface="Calibri" pitchFamily="34" charset="0"/>
              </a:rPr>
              <a:t>(that’s up to the reader to decide)</a:t>
            </a:r>
            <a:endParaRPr lang="en-US" b="1" dirty="0">
              <a:solidFill>
                <a:srgbClr val="000066"/>
              </a:solidFill>
              <a:latin typeface="Calibri" pitchFamily="34" charset="0"/>
              <a:cs typeface="Calibri" pitchFamily="34" charset="0"/>
            </a:endParaRPr>
          </a:p>
        </p:txBody>
      </p:sp>
      <p:sp>
        <p:nvSpPr>
          <p:cNvPr id="2" name="Slide Number Placeholder 1">
            <a:extLst>
              <a:ext uri="{FF2B5EF4-FFF2-40B4-BE49-F238E27FC236}">
                <a16:creationId xmlns:a16="http://schemas.microsoft.com/office/drawing/2014/main" id="{3FCF716E-BC24-461E-99DF-040DEDDA4B30}"/>
              </a:ext>
            </a:extLst>
          </p:cNvPr>
          <p:cNvSpPr>
            <a:spLocks noGrp="1"/>
          </p:cNvSpPr>
          <p:nvPr>
            <p:ph type="sldNum" sz="quarter" idx="12"/>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fld id="{3F5CFCBC-74B6-448B-991D-A4042CA2E5DF}" type="slidenum">
              <a:rPr lang="en-US">
                <a:latin typeface="Calibri" panose="020F0502020204030204" pitchFamily="34" charset="0"/>
                <a:cs typeface="Calibri" panose="020F0502020204030204" pitchFamily="34" charset="0"/>
              </a:rPr>
              <a:pPr/>
              <a:t>13</a:t>
            </a:fld>
            <a:endParaRPr lang="en-US">
              <a:latin typeface="Calibri" panose="020F0502020204030204" pitchFamily="34" charset="0"/>
              <a:cs typeface="Calibri" panose="020F05020202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4773" name="Picture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658" b="10007"/>
          <a:stretch>
            <a:fillRect/>
          </a:stretch>
        </p:blipFill>
        <p:spPr bwMode="auto">
          <a:xfrm>
            <a:off x="2209800" y="1676400"/>
            <a:ext cx="4424136" cy="3720057"/>
          </a:xfrm>
          <a:prstGeom prst="rect">
            <a:avLst/>
          </a:prstGeom>
          <a:noFill/>
          <a:extLst>
            <a:ext uri="{909E8E84-426E-40DD-AFC4-6F175D3DCCD1}">
              <a14:hiddenFill xmlns:a14="http://schemas.microsoft.com/office/drawing/2010/main">
                <a:solidFill>
                  <a:srgbClr val="FFFFFF"/>
                </a:solidFill>
              </a14:hiddenFill>
            </a:ext>
          </a:extLst>
        </p:spPr>
      </p:pic>
      <p:sp>
        <p:nvSpPr>
          <p:cNvPr id="544770" name="Rectangle 2"/>
          <p:cNvSpPr>
            <a:spLocks noGrp="1" noChangeArrowheads="1"/>
          </p:cNvSpPr>
          <p:nvPr>
            <p:ph type="title"/>
          </p:nvPr>
        </p:nvSpPr>
        <p:spPr/>
        <p:txBody>
          <a:bodyPr/>
          <a:lstStyle/>
          <a:p>
            <a:pPr>
              <a:lnSpc>
                <a:spcPct val="90000"/>
              </a:lnSpc>
            </a:pPr>
            <a:r>
              <a:rPr lang="en-US" sz="4000" dirty="0">
                <a:effectLst/>
                <a:latin typeface="Calibri" pitchFamily="34" charset="0"/>
                <a:cs typeface="Calibri" pitchFamily="34" charset="0"/>
              </a:rPr>
              <a:t>Do not use the names of people*, places*, coined words, equations</a:t>
            </a:r>
          </a:p>
        </p:txBody>
      </p:sp>
      <p:sp>
        <p:nvSpPr>
          <p:cNvPr id="2" name="TextBox 1"/>
          <p:cNvSpPr txBox="1"/>
          <p:nvPr/>
        </p:nvSpPr>
        <p:spPr>
          <a:xfrm>
            <a:off x="838200" y="5334000"/>
            <a:ext cx="6911829" cy="1421928"/>
          </a:xfrm>
          <a:prstGeom prst="rect">
            <a:avLst/>
          </a:prstGeom>
          <a:noFill/>
        </p:spPr>
        <p:txBody>
          <a:bodyPr wrap="none" rtlCol="0">
            <a:spAutoFit/>
          </a:bodyPr>
          <a:lstStyle/>
          <a:p>
            <a:pPr>
              <a:lnSpc>
                <a:spcPct val="90000"/>
              </a:lnSpc>
            </a:pPr>
            <a:r>
              <a:rPr lang="en-US" sz="3200" b="1" dirty="0">
                <a:solidFill>
                  <a:srgbClr val="000066"/>
                </a:solidFill>
                <a:latin typeface="Calibri" pitchFamily="34" charset="0"/>
                <a:ea typeface="+mj-ea"/>
                <a:cs typeface="Calibri" pitchFamily="34" charset="0"/>
              </a:rPr>
              <a:t>*unless it’s standard nomenclature, </a:t>
            </a:r>
            <a:br>
              <a:rPr lang="en-US" sz="3200" b="1" dirty="0">
                <a:solidFill>
                  <a:srgbClr val="000066"/>
                </a:solidFill>
                <a:latin typeface="Calibri" pitchFamily="34" charset="0"/>
                <a:ea typeface="+mj-ea"/>
                <a:cs typeface="Calibri" pitchFamily="34" charset="0"/>
              </a:rPr>
            </a:br>
            <a:r>
              <a:rPr lang="en-US" sz="3200" b="1" dirty="0">
                <a:solidFill>
                  <a:srgbClr val="000066"/>
                </a:solidFill>
                <a:latin typeface="Calibri" pitchFamily="34" charset="0"/>
                <a:ea typeface="+mj-ea"/>
                <a:cs typeface="Calibri" pitchFamily="34" charset="0"/>
              </a:rPr>
              <a:t>e.g., Lorentz force, quantum Hall effect,</a:t>
            </a:r>
            <a:br>
              <a:rPr lang="en-US" sz="3200" b="1" dirty="0">
                <a:solidFill>
                  <a:srgbClr val="000066"/>
                </a:solidFill>
                <a:latin typeface="Calibri" pitchFamily="34" charset="0"/>
                <a:ea typeface="+mj-ea"/>
                <a:cs typeface="Calibri" pitchFamily="34" charset="0"/>
              </a:rPr>
            </a:br>
            <a:r>
              <a:rPr lang="en-US" sz="3200" b="1" dirty="0">
                <a:solidFill>
                  <a:srgbClr val="000066"/>
                </a:solidFill>
                <a:latin typeface="Calibri" pitchFamily="34" charset="0"/>
                <a:ea typeface="+mj-ea"/>
                <a:cs typeface="Calibri" pitchFamily="34" charset="0"/>
              </a:rPr>
              <a:t>de Broglie wavelength</a:t>
            </a:r>
          </a:p>
        </p:txBody>
      </p:sp>
      <p:sp>
        <p:nvSpPr>
          <p:cNvPr id="3" name="Slide Number Placeholder 2">
            <a:extLst>
              <a:ext uri="{FF2B5EF4-FFF2-40B4-BE49-F238E27FC236}">
                <a16:creationId xmlns:a16="http://schemas.microsoft.com/office/drawing/2014/main" id="{8CA4D78E-9CB8-45F3-9ED5-B0A9C1DEE22A}"/>
              </a:ext>
            </a:extLst>
          </p:cNvPr>
          <p:cNvSpPr>
            <a:spLocks noGrp="1"/>
          </p:cNvSpPr>
          <p:nvPr>
            <p:ph type="sldNum" sz="quarter" idx="12"/>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fld id="{3F5CFCBC-74B6-448B-991D-A4042CA2E5DF}" type="slidenum">
              <a:rPr lang="en-US">
                <a:latin typeface="Calibri" panose="020F0502020204030204" pitchFamily="34" charset="0"/>
                <a:cs typeface="Calibri" panose="020F0502020204030204" pitchFamily="34" charset="0"/>
              </a:rPr>
              <a:pPr/>
              <a:t>14</a:t>
            </a:fld>
            <a:endParaRPr lang="en-US" dirty="0">
              <a:latin typeface="Calibri" panose="020F0502020204030204" pitchFamily="34" charset="0"/>
              <a:cs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6035"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658" b="10007"/>
          <a:stretch>
            <a:fillRect/>
          </a:stretch>
        </p:blipFill>
        <p:spPr bwMode="auto">
          <a:xfrm>
            <a:off x="228600" y="228600"/>
            <a:ext cx="2222500" cy="1868488"/>
          </a:xfrm>
          <a:prstGeom prst="rect">
            <a:avLst/>
          </a:prstGeom>
          <a:noFill/>
          <a:extLst>
            <a:ext uri="{909E8E84-426E-40DD-AFC4-6F175D3DCCD1}">
              <a14:hiddenFill xmlns:a14="http://schemas.microsoft.com/office/drawing/2010/main">
                <a:solidFill>
                  <a:srgbClr val="FFFFFF"/>
                </a:solidFill>
              </a14:hiddenFill>
            </a:ext>
          </a:extLst>
        </p:spPr>
      </p:pic>
      <p:sp>
        <p:nvSpPr>
          <p:cNvPr id="556034" name="Rectangle 2"/>
          <p:cNvSpPr>
            <a:spLocks noGrp="1" noChangeArrowheads="1"/>
          </p:cNvSpPr>
          <p:nvPr>
            <p:ph type="title"/>
          </p:nvPr>
        </p:nvSpPr>
        <p:spPr>
          <a:xfrm>
            <a:off x="2286000" y="609600"/>
            <a:ext cx="6172200" cy="1143000"/>
          </a:xfrm>
        </p:spPr>
        <p:txBody>
          <a:bodyPr/>
          <a:lstStyle/>
          <a:p>
            <a:pPr>
              <a:lnSpc>
                <a:spcPct val="90000"/>
              </a:lnSpc>
            </a:pPr>
            <a:r>
              <a:rPr lang="en-US" sz="4000" dirty="0">
                <a:effectLst/>
                <a:latin typeface="Calibri" pitchFamily="34" charset="0"/>
                <a:cs typeface="Calibri" pitchFamily="34" charset="0"/>
              </a:rPr>
              <a:t>No unfamiliar acronyms</a:t>
            </a:r>
          </a:p>
        </p:txBody>
      </p:sp>
      <p:sp>
        <p:nvSpPr>
          <p:cNvPr id="556036" name="Rectangle 4"/>
          <p:cNvSpPr>
            <a:spLocks noChangeArrowheads="1"/>
          </p:cNvSpPr>
          <p:nvPr/>
        </p:nvSpPr>
        <p:spPr bwMode="auto">
          <a:xfrm>
            <a:off x="304800" y="2286000"/>
            <a:ext cx="8839200" cy="384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u="sng" dirty="0">
                <a:solidFill>
                  <a:schemeClr val="accent2">
                    <a:lumMod val="50000"/>
                  </a:schemeClr>
                </a:solidFill>
                <a:latin typeface="Calibri" panose="020F0502020204030204" pitchFamily="34" charset="0"/>
              </a:rPr>
              <a:t>Original Title</a:t>
            </a:r>
            <a:r>
              <a:rPr lang="en-US" sz="2800" b="1" dirty="0">
                <a:solidFill>
                  <a:schemeClr val="accent2">
                    <a:lumMod val="50000"/>
                  </a:schemeClr>
                </a:solidFill>
                <a:latin typeface="Calibri" panose="020F0502020204030204" pitchFamily="34" charset="0"/>
              </a:rPr>
              <a:t>:  One-dimensional SPH method</a:t>
            </a:r>
          </a:p>
          <a:p>
            <a:pPr>
              <a:spcBef>
                <a:spcPct val="35000"/>
              </a:spcBef>
            </a:pPr>
            <a:r>
              <a:rPr lang="en-US" sz="2800" b="1" dirty="0">
                <a:solidFill>
                  <a:schemeClr val="accent2">
                    <a:lumMod val="50000"/>
                  </a:schemeClr>
                </a:solidFill>
                <a:latin typeface="Calibri" panose="020F0502020204030204" pitchFamily="34" charset="0"/>
              </a:rPr>
              <a:t>My edit:  Smoothed-particle hydrodynamics 1D method</a:t>
            </a:r>
            <a:br>
              <a:rPr lang="en-US" sz="2800" b="1" dirty="0">
                <a:solidFill>
                  <a:schemeClr val="accent2">
                    <a:lumMod val="50000"/>
                  </a:schemeClr>
                </a:solidFill>
                <a:latin typeface="Calibri" panose="020F0502020204030204" pitchFamily="34" charset="0"/>
              </a:rPr>
            </a:br>
            <a:r>
              <a:rPr lang="en-US" sz="2800" b="1" dirty="0">
                <a:solidFill>
                  <a:schemeClr val="accent2">
                    <a:lumMod val="50000"/>
                  </a:schemeClr>
                </a:solidFill>
                <a:latin typeface="Calibri" panose="020F0502020204030204" pitchFamily="34" charset="0"/>
              </a:rPr>
              <a:t>                 for gas dynamics applications</a:t>
            </a:r>
          </a:p>
          <a:p>
            <a:endParaRPr lang="en-US" sz="2800" b="1" dirty="0">
              <a:solidFill>
                <a:schemeClr val="accent2">
                  <a:lumMod val="50000"/>
                </a:schemeClr>
              </a:solidFill>
              <a:latin typeface="Calibri" panose="020F0502020204030204" pitchFamily="34" charset="0"/>
            </a:endParaRPr>
          </a:p>
          <a:p>
            <a:r>
              <a:rPr lang="en-US" sz="2800" b="1" u="sng" dirty="0">
                <a:solidFill>
                  <a:schemeClr val="accent2">
                    <a:lumMod val="50000"/>
                  </a:schemeClr>
                </a:solidFill>
                <a:latin typeface="Calibri" panose="020F0502020204030204" pitchFamily="34" charset="0"/>
              </a:rPr>
              <a:t>Original Title</a:t>
            </a:r>
            <a:r>
              <a:rPr lang="en-US" sz="2800" b="1" dirty="0">
                <a:solidFill>
                  <a:schemeClr val="accent2">
                    <a:lumMod val="50000"/>
                  </a:schemeClr>
                </a:solidFill>
                <a:latin typeface="Calibri" panose="020F0502020204030204" pitchFamily="34" charset="0"/>
              </a:rPr>
              <a:t>:  Application of CVS filtering to mixing in </a:t>
            </a:r>
            <a:br>
              <a:rPr lang="en-US" sz="2800" b="1" dirty="0">
                <a:solidFill>
                  <a:schemeClr val="accent2">
                    <a:lumMod val="50000"/>
                  </a:schemeClr>
                </a:solidFill>
                <a:latin typeface="Calibri" panose="020F0502020204030204" pitchFamily="34" charset="0"/>
              </a:rPr>
            </a:br>
            <a:r>
              <a:rPr lang="en-US" sz="2800" b="1" dirty="0">
                <a:solidFill>
                  <a:schemeClr val="accent2">
                    <a:lumMod val="50000"/>
                  </a:schemeClr>
                </a:solidFill>
                <a:latin typeface="Calibri" panose="020F0502020204030204" pitchFamily="34" charset="0"/>
              </a:rPr>
              <a:t>                          two-dimensional homogeneous turbulence</a:t>
            </a:r>
          </a:p>
          <a:p>
            <a:pPr>
              <a:spcBef>
                <a:spcPct val="35000"/>
              </a:spcBef>
            </a:pPr>
            <a:r>
              <a:rPr lang="en-US" sz="2800" b="1" dirty="0">
                <a:solidFill>
                  <a:schemeClr val="accent2">
                    <a:lumMod val="50000"/>
                  </a:schemeClr>
                </a:solidFill>
                <a:latin typeface="Calibri" panose="020F0502020204030204" pitchFamily="34" charset="0"/>
              </a:rPr>
              <a:t>My edit: Coherent-vortex-simulation filtering for 2D </a:t>
            </a:r>
            <a:br>
              <a:rPr lang="en-US" sz="2800" b="1" dirty="0">
                <a:solidFill>
                  <a:schemeClr val="accent2">
                    <a:lumMod val="50000"/>
                  </a:schemeClr>
                </a:solidFill>
                <a:latin typeface="Calibri" panose="020F0502020204030204" pitchFamily="34" charset="0"/>
              </a:rPr>
            </a:br>
            <a:r>
              <a:rPr lang="en-US" sz="2800" b="1" dirty="0">
                <a:solidFill>
                  <a:schemeClr val="accent2">
                    <a:lumMod val="50000"/>
                  </a:schemeClr>
                </a:solidFill>
                <a:latin typeface="Calibri" panose="020F0502020204030204" pitchFamily="34" charset="0"/>
              </a:rPr>
              <a:t>                homogeneous turbulence</a:t>
            </a:r>
          </a:p>
        </p:txBody>
      </p:sp>
      <p:sp>
        <p:nvSpPr>
          <p:cNvPr id="2" name="Slide Number Placeholder 1">
            <a:extLst>
              <a:ext uri="{FF2B5EF4-FFF2-40B4-BE49-F238E27FC236}">
                <a16:creationId xmlns:a16="http://schemas.microsoft.com/office/drawing/2014/main" id="{FD5FC318-D813-443E-B009-7F8A8A457DC8}"/>
              </a:ext>
            </a:extLst>
          </p:cNvPr>
          <p:cNvSpPr>
            <a:spLocks noGrp="1"/>
          </p:cNvSpPr>
          <p:nvPr>
            <p:ph type="sldNum" sz="quarter" idx="12"/>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fld id="{3F5CFCBC-74B6-448B-991D-A4042CA2E5DF}" type="slidenum">
              <a:rPr lang="en-US">
                <a:latin typeface="Calibri" panose="020F0502020204030204" pitchFamily="34" charset="0"/>
                <a:cs typeface="Calibri" panose="020F0502020204030204" pitchFamily="34" charset="0"/>
              </a:rPr>
              <a:pPr/>
              <a:t>15</a:t>
            </a:fld>
            <a:endParaRPr lang="en-US"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60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60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603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60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498149" y="381000"/>
            <a:ext cx="8458200" cy="1143000"/>
          </a:xfrm>
        </p:spPr>
        <p:txBody>
          <a:bodyPr/>
          <a:lstStyle/>
          <a:p>
            <a:r>
              <a:rPr lang="en-US" sz="4000" dirty="0">
                <a:effectLst/>
                <a:latin typeface="Calibri" pitchFamily="34" charset="0"/>
                <a:cs typeface="Calibri" pitchFamily="34" charset="0"/>
              </a:rPr>
              <a:t>How do I decide what words </a:t>
            </a:r>
            <a:br>
              <a:rPr lang="en-US" sz="4000" dirty="0">
                <a:effectLst/>
                <a:latin typeface="Calibri" pitchFamily="34" charset="0"/>
                <a:cs typeface="Calibri" pitchFamily="34" charset="0"/>
              </a:rPr>
            </a:br>
            <a:r>
              <a:rPr lang="en-US" sz="4000" dirty="0">
                <a:effectLst/>
                <a:latin typeface="Calibri" pitchFamily="34" charset="0"/>
                <a:cs typeface="Calibri" pitchFamily="34" charset="0"/>
              </a:rPr>
              <a:t>to capitalize in a title?*</a:t>
            </a:r>
            <a:br>
              <a:rPr lang="en-US" dirty="0">
                <a:effectLst/>
              </a:rPr>
            </a:br>
            <a:endParaRPr lang="en-US" dirty="0">
              <a:effectLst/>
            </a:endParaRPr>
          </a:p>
        </p:txBody>
      </p:sp>
      <p:pic>
        <p:nvPicPr>
          <p:cNvPr id="532485" name="Picture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917" r="51384" b="39583"/>
          <a:stretch>
            <a:fillRect/>
          </a:stretch>
        </p:blipFill>
        <p:spPr bwMode="auto">
          <a:xfrm>
            <a:off x="6897798" y="115957"/>
            <a:ext cx="2081742" cy="1066800"/>
          </a:xfrm>
          <a:prstGeom prst="rect">
            <a:avLst/>
          </a:prstGeom>
          <a:noFill/>
          <a:extLst>
            <a:ext uri="{909E8E84-426E-40DD-AFC4-6F175D3DCCD1}">
              <a14:hiddenFill xmlns:a14="http://schemas.microsoft.com/office/drawing/2010/main">
                <a:solidFill>
                  <a:srgbClr val="FFFFFF"/>
                </a:solidFill>
              </a14:hiddenFill>
            </a:ext>
          </a:extLst>
        </p:spPr>
      </p:pic>
      <p:sp>
        <p:nvSpPr>
          <p:cNvPr id="532486" name="Rectangle 6"/>
          <p:cNvSpPr>
            <a:spLocks noChangeArrowheads="1"/>
          </p:cNvSpPr>
          <p:nvPr/>
        </p:nvSpPr>
        <p:spPr bwMode="auto">
          <a:xfrm>
            <a:off x="536249" y="1433517"/>
            <a:ext cx="8382000" cy="4727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5000"/>
              </a:lnSpc>
            </a:pPr>
            <a:r>
              <a:rPr lang="en-US" sz="2800" b="1" dirty="0">
                <a:solidFill>
                  <a:schemeClr val="accent2">
                    <a:lumMod val="50000"/>
                  </a:schemeClr>
                </a:solidFill>
                <a:latin typeface="Calibri" panose="020F0502020204030204" pitchFamily="34" charset="0"/>
              </a:rPr>
              <a:t>Some journals use “title” capitalization and some use “sentence” capitalization</a:t>
            </a:r>
          </a:p>
          <a:p>
            <a:pPr lvl="1">
              <a:lnSpc>
                <a:spcPct val="95000"/>
              </a:lnSpc>
            </a:pPr>
            <a:r>
              <a:rPr lang="en-US" b="1" i="1" u="sng" dirty="0">
                <a:solidFill>
                  <a:schemeClr val="accent2">
                    <a:lumMod val="50000"/>
                  </a:schemeClr>
                </a:solidFill>
                <a:latin typeface="Calibri" panose="020F0502020204030204" pitchFamily="34" charset="0"/>
              </a:rPr>
              <a:t>Physical Review Letters</a:t>
            </a:r>
          </a:p>
          <a:p>
            <a:pPr lvl="1">
              <a:lnSpc>
                <a:spcPct val="95000"/>
              </a:lnSpc>
              <a:spcAft>
                <a:spcPts val="600"/>
              </a:spcAft>
            </a:pPr>
            <a:r>
              <a:rPr lang="en-US" b="1" dirty="0">
                <a:solidFill>
                  <a:schemeClr val="accent2">
                    <a:lumMod val="50000"/>
                  </a:schemeClr>
                </a:solidFill>
                <a:latin typeface="Calibri" panose="020F0502020204030204" pitchFamily="34" charset="0"/>
              </a:rPr>
              <a:t>“Complexity of Small Silicon Self-Interstitial Defects”</a:t>
            </a:r>
          </a:p>
          <a:p>
            <a:pPr lvl="1">
              <a:lnSpc>
                <a:spcPct val="95000"/>
              </a:lnSpc>
            </a:pPr>
            <a:r>
              <a:rPr lang="en-US" b="1" i="1" u="sng" dirty="0">
                <a:solidFill>
                  <a:schemeClr val="accent2">
                    <a:lumMod val="50000"/>
                  </a:schemeClr>
                </a:solidFill>
                <a:latin typeface="Calibri" panose="020F0502020204030204" pitchFamily="34" charset="0"/>
              </a:rPr>
              <a:t>Physical Review B</a:t>
            </a:r>
          </a:p>
          <a:p>
            <a:pPr lvl="1">
              <a:lnSpc>
                <a:spcPct val="95000"/>
              </a:lnSpc>
              <a:spcAft>
                <a:spcPts val="600"/>
              </a:spcAft>
            </a:pPr>
            <a:r>
              <a:rPr lang="en-US" b="1" dirty="0">
                <a:solidFill>
                  <a:schemeClr val="accent2">
                    <a:lumMod val="50000"/>
                  </a:schemeClr>
                </a:solidFill>
                <a:latin typeface="Calibri" panose="020F0502020204030204" pitchFamily="34" charset="0"/>
              </a:rPr>
              <a:t>“Electronic excitations on silver surfaces”</a:t>
            </a:r>
          </a:p>
          <a:p>
            <a:pPr lvl="1">
              <a:lnSpc>
                <a:spcPct val="95000"/>
              </a:lnSpc>
            </a:pPr>
            <a:r>
              <a:rPr lang="en-US" b="1" i="1" u="sng" dirty="0">
                <a:solidFill>
                  <a:schemeClr val="accent2">
                    <a:lumMod val="50000"/>
                  </a:schemeClr>
                </a:solidFill>
                <a:latin typeface="Calibri" panose="020F0502020204030204" pitchFamily="34" charset="0"/>
              </a:rPr>
              <a:t>Science</a:t>
            </a:r>
          </a:p>
          <a:p>
            <a:pPr lvl="1">
              <a:lnSpc>
                <a:spcPct val="95000"/>
              </a:lnSpc>
              <a:spcAft>
                <a:spcPts val="1200"/>
              </a:spcAft>
            </a:pPr>
            <a:r>
              <a:rPr lang="en-US" b="1" dirty="0">
                <a:solidFill>
                  <a:schemeClr val="accent2">
                    <a:lumMod val="50000"/>
                  </a:schemeClr>
                </a:solidFill>
                <a:latin typeface="Calibri" panose="020F0502020204030204" pitchFamily="34" charset="0"/>
              </a:rPr>
              <a:t>“Evidence for 2D </a:t>
            </a:r>
            <a:r>
              <a:rPr lang="en-US" b="1" dirty="0" err="1">
                <a:solidFill>
                  <a:schemeClr val="accent2">
                    <a:lumMod val="50000"/>
                  </a:schemeClr>
                </a:solidFill>
                <a:latin typeface="Calibri" panose="020F0502020204030204" pitchFamily="34" charset="0"/>
              </a:rPr>
              <a:t>Ising</a:t>
            </a:r>
            <a:r>
              <a:rPr lang="en-US" b="1" dirty="0">
                <a:solidFill>
                  <a:schemeClr val="accent2">
                    <a:lumMod val="50000"/>
                  </a:schemeClr>
                </a:solidFill>
                <a:latin typeface="Calibri" panose="020F0502020204030204" pitchFamily="34" charset="0"/>
              </a:rPr>
              <a:t> superconductivity in gated MoS</a:t>
            </a:r>
            <a:r>
              <a:rPr lang="en-US" b="1" baseline="-25000" dirty="0">
                <a:solidFill>
                  <a:schemeClr val="accent2">
                    <a:lumMod val="50000"/>
                  </a:schemeClr>
                </a:solidFill>
                <a:latin typeface="Calibri" panose="020F0502020204030204" pitchFamily="34" charset="0"/>
              </a:rPr>
              <a:t>2</a:t>
            </a:r>
            <a:r>
              <a:rPr lang="en-US" b="1" dirty="0">
                <a:solidFill>
                  <a:schemeClr val="accent2">
                    <a:lumMod val="50000"/>
                  </a:schemeClr>
                </a:solidFill>
                <a:latin typeface="Calibri" panose="020F0502020204030204" pitchFamily="34" charset="0"/>
              </a:rPr>
              <a:t>”</a:t>
            </a:r>
          </a:p>
          <a:p>
            <a:pPr>
              <a:lnSpc>
                <a:spcPct val="95000"/>
              </a:lnSpc>
            </a:pPr>
            <a:r>
              <a:rPr lang="en-US" sz="2800" b="1" dirty="0">
                <a:solidFill>
                  <a:schemeClr val="accent2">
                    <a:lumMod val="50000"/>
                  </a:schemeClr>
                </a:solidFill>
                <a:latin typeface="Calibri" panose="020F0502020204030204" pitchFamily="34" charset="0"/>
              </a:rPr>
              <a:t>Always capitalize the names of proper nouns, even when using sentence capitalization</a:t>
            </a:r>
          </a:p>
          <a:p>
            <a:pPr lvl="1">
              <a:lnSpc>
                <a:spcPct val="95000"/>
              </a:lnSpc>
            </a:pPr>
            <a:r>
              <a:rPr lang="en-US" b="1" dirty="0">
                <a:solidFill>
                  <a:schemeClr val="accent2">
                    <a:lumMod val="50000"/>
                  </a:schemeClr>
                </a:solidFill>
                <a:latin typeface="Calibri" panose="020F0502020204030204" pitchFamily="34" charset="0"/>
              </a:rPr>
              <a:t>“Classification of gapless </a:t>
            </a:r>
            <a:r>
              <a:rPr lang="en-US" b="1" dirty="0">
                <a:solidFill>
                  <a:schemeClr val="accent2">
                    <a:lumMod val="50000"/>
                  </a:schemeClr>
                </a:solidFill>
                <a:latin typeface="Cambria Math" panose="02040503050406030204" pitchFamily="18" charset="0"/>
                <a:ea typeface="Cambria Math" panose="02040503050406030204" pitchFamily="18" charset="0"/>
              </a:rPr>
              <a:t>ℤ</a:t>
            </a:r>
            <a:r>
              <a:rPr lang="en-US" b="1" baseline="-25000" dirty="0">
                <a:solidFill>
                  <a:schemeClr val="accent2">
                    <a:lumMod val="50000"/>
                  </a:schemeClr>
                </a:solidFill>
                <a:latin typeface="Calibri" panose="020F0502020204030204" pitchFamily="34" charset="0"/>
                <a:ea typeface="Cambria Math" panose="02040503050406030204" pitchFamily="18" charset="0"/>
              </a:rPr>
              <a:t>2 </a:t>
            </a:r>
            <a:r>
              <a:rPr lang="en-US" b="1" dirty="0">
                <a:solidFill>
                  <a:schemeClr val="accent2">
                    <a:lumMod val="50000"/>
                  </a:schemeClr>
                </a:solidFill>
                <a:latin typeface="Calibri" panose="020F0502020204030204" pitchFamily="34" charset="0"/>
                <a:ea typeface="Cambria Math" panose="02040503050406030204" pitchFamily="18" charset="0"/>
              </a:rPr>
              <a:t>spin liquids in 3D </a:t>
            </a:r>
            <a:r>
              <a:rPr lang="en-US" b="1" dirty="0" err="1">
                <a:solidFill>
                  <a:schemeClr val="accent2">
                    <a:lumMod val="50000"/>
                  </a:schemeClr>
                </a:solidFill>
                <a:latin typeface="Calibri" panose="020F0502020204030204" pitchFamily="34" charset="0"/>
                <a:ea typeface="Cambria Math" panose="02040503050406030204" pitchFamily="18" charset="0"/>
              </a:rPr>
              <a:t>Kitaev</a:t>
            </a:r>
            <a:r>
              <a:rPr lang="en-US" b="1" dirty="0">
                <a:solidFill>
                  <a:schemeClr val="accent2">
                    <a:lumMod val="50000"/>
                  </a:schemeClr>
                </a:solidFill>
                <a:latin typeface="Calibri" panose="020F0502020204030204" pitchFamily="34" charset="0"/>
                <a:ea typeface="Cambria Math" panose="02040503050406030204" pitchFamily="18" charset="0"/>
              </a:rPr>
              <a:t> models”</a:t>
            </a:r>
            <a:br>
              <a:rPr lang="en-US" b="1" dirty="0">
                <a:solidFill>
                  <a:schemeClr val="accent2">
                    <a:lumMod val="50000"/>
                  </a:schemeClr>
                </a:solidFill>
                <a:latin typeface="Calibri" panose="020F0502020204030204" pitchFamily="34" charset="0"/>
                <a:ea typeface="Cambria Math" panose="02040503050406030204" pitchFamily="18" charset="0"/>
              </a:rPr>
            </a:br>
            <a:endParaRPr lang="en-US" b="1" baseline="-25000" dirty="0">
              <a:solidFill>
                <a:schemeClr val="accent2">
                  <a:lumMod val="50000"/>
                </a:schemeClr>
              </a:solidFill>
              <a:latin typeface="Calibri" panose="020F0502020204030204" pitchFamily="34" charset="0"/>
            </a:endParaRPr>
          </a:p>
        </p:txBody>
      </p:sp>
      <p:sp>
        <p:nvSpPr>
          <p:cNvPr id="532487" name="Rectangle 7"/>
          <p:cNvSpPr>
            <a:spLocks noChangeArrowheads="1"/>
          </p:cNvSpPr>
          <p:nvPr/>
        </p:nvSpPr>
        <p:spPr bwMode="auto">
          <a:xfrm>
            <a:off x="4572000" y="6100743"/>
            <a:ext cx="3810000" cy="68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sz="3600" b="1" dirty="0">
                <a:solidFill>
                  <a:srgbClr val="000066"/>
                </a:solidFill>
                <a:latin typeface="Calibri" pitchFamily="34" charset="0"/>
                <a:cs typeface="Calibri" pitchFamily="34" charset="0"/>
              </a:rPr>
              <a:t>*Just look it up...</a:t>
            </a:r>
          </a:p>
        </p:txBody>
      </p:sp>
      <p:sp>
        <p:nvSpPr>
          <p:cNvPr id="2" name="Slide Number Placeholder 1">
            <a:extLst>
              <a:ext uri="{FF2B5EF4-FFF2-40B4-BE49-F238E27FC236}">
                <a16:creationId xmlns:a16="http://schemas.microsoft.com/office/drawing/2014/main" id="{BCF74955-98FA-4473-8214-9CBE7D11D973}"/>
              </a:ext>
            </a:extLst>
          </p:cNvPr>
          <p:cNvSpPr>
            <a:spLocks noGrp="1"/>
          </p:cNvSpPr>
          <p:nvPr>
            <p:ph type="sldNum" sz="quarter" idx="12"/>
          </p:nvPr>
        </p:nvSpPr>
        <p:spPr/>
        <p:txBody>
          <a:bodyPr/>
          <a:lstStyle/>
          <a:p>
            <a:fld id="{3F5CFCBC-74B6-448B-991D-A4042CA2E5DF}" type="slidenum">
              <a:rPr lang="en-US" smtClean="0">
                <a:latin typeface="Calibri" panose="020F0502020204030204" pitchFamily="34" charset="0"/>
                <a:cs typeface="Calibri" panose="020F0502020204030204" pitchFamily="34" charset="0"/>
              </a:rPr>
              <a:pPr/>
              <a:t>16</a:t>
            </a:fld>
            <a:endParaRPr lang="en-US" b="0" dirty="0">
              <a:solidFill>
                <a:schemeClr val="tx1"/>
              </a:solidFill>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7C3FD845-B2CD-F358-3E72-AD3D89BD52B0}"/>
              </a:ext>
            </a:extLst>
          </p:cNvPr>
          <p:cNvSpPr/>
          <p:nvPr/>
        </p:nvSpPr>
        <p:spPr bwMode="auto">
          <a:xfrm>
            <a:off x="3124200" y="4114800"/>
            <a:ext cx="838200" cy="457200"/>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Oval 4">
            <a:extLst>
              <a:ext uri="{FF2B5EF4-FFF2-40B4-BE49-F238E27FC236}">
                <a16:creationId xmlns:a16="http://schemas.microsoft.com/office/drawing/2014/main" id="{FD943647-CBAC-DA64-66CE-0D17BEC9C3CC}"/>
              </a:ext>
            </a:extLst>
          </p:cNvPr>
          <p:cNvSpPr/>
          <p:nvPr/>
        </p:nvSpPr>
        <p:spPr bwMode="auto">
          <a:xfrm>
            <a:off x="6705600" y="5424483"/>
            <a:ext cx="1024812" cy="457200"/>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cxnSp>
        <p:nvCxnSpPr>
          <p:cNvPr id="7" name="Straight Connector 6">
            <a:extLst>
              <a:ext uri="{FF2B5EF4-FFF2-40B4-BE49-F238E27FC236}">
                <a16:creationId xmlns:a16="http://schemas.microsoft.com/office/drawing/2014/main" id="{2D2C5ABC-1985-8A6B-7F93-659997911DDF}"/>
              </a:ext>
            </a:extLst>
          </p:cNvPr>
          <p:cNvCxnSpPr/>
          <p:nvPr/>
        </p:nvCxnSpPr>
        <p:spPr bwMode="auto">
          <a:xfrm>
            <a:off x="1752600" y="5029200"/>
            <a:ext cx="3124200" cy="0"/>
          </a:xfrm>
          <a:prstGeom prst="line">
            <a:avLst/>
          </a:prstGeom>
          <a:solidFill>
            <a:schemeClr val="accent1"/>
          </a:solidFill>
          <a:ln w="5715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4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48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48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48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48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248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248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248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248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3248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7" grpId="0"/>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5034" b="-9069"/>
          <a:stretch/>
        </p:blipFill>
        <p:spPr>
          <a:xfrm>
            <a:off x="4114800" y="2133600"/>
            <a:ext cx="2463800" cy="2711751"/>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4230" r="32885"/>
          <a:stretch/>
        </p:blipFill>
        <p:spPr>
          <a:xfrm flipH="1">
            <a:off x="4430005" y="0"/>
            <a:ext cx="622286" cy="2835106"/>
          </a:xfrm>
          <a:prstGeom prst="rect">
            <a:avLst/>
          </a:prstGeom>
        </p:spPr>
      </p:pic>
      <p:sp>
        <p:nvSpPr>
          <p:cNvPr id="2" name="Title 1"/>
          <p:cNvSpPr>
            <a:spLocks noGrp="1"/>
          </p:cNvSpPr>
          <p:nvPr>
            <p:ph type="ctrTitle"/>
          </p:nvPr>
        </p:nvSpPr>
        <p:spPr>
          <a:xfrm>
            <a:off x="838200" y="731753"/>
            <a:ext cx="7772400" cy="1371600"/>
          </a:xfrm>
        </p:spPr>
        <p:txBody>
          <a:bodyPr>
            <a:noAutofit/>
          </a:bodyPr>
          <a:lstStyle/>
          <a:p>
            <a:r>
              <a:rPr lang="en-US" sz="4000" b="1" dirty="0">
                <a:solidFill>
                  <a:schemeClr val="accent2">
                    <a:lumMod val="50000"/>
                  </a:schemeClr>
                </a:solidFill>
                <a:effectLst/>
                <a:latin typeface="Calibri" panose="020F0502020204030204" pitchFamily="34" charset="0"/>
              </a:rPr>
              <a:t>Now for some </a:t>
            </a:r>
            <a:br>
              <a:rPr lang="en-US" sz="4000" b="1" dirty="0">
                <a:solidFill>
                  <a:schemeClr val="accent2">
                    <a:lumMod val="50000"/>
                  </a:schemeClr>
                </a:solidFill>
                <a:effectLst/>
                <a:latin typeface="Calibri" panose="020F0502020204030204" pitchFamily="34" charset="0"/>
              </a:rPr>
            </a:br>
            <a:r>
              <a:rPr lang="en-US" sz="4000" b="1" dirty="0">
                <a:solidFill>
                  <a:schemeClr val="accent2">
                    <a:lumMod val="50000"/>
                  </a:schemeClr>
                </a:solidFill>
                <a:effectLst/>
                <a:latin typeface="Calibri" panose="020F0502020204030204" pitchFamily="34" charset="0"/>
              </a:rPr>
              <a:t>practice:</a:t>
            </a:r>
            <a:endParaRPr lang="en-US" b="1" dirty="0">
              <a:solidFill>
                <a:schemeClr val="accent2">
                  <a:lumMod val="50000"/>
                </a:schemeClr>
              </a:solidFill>
              <a:effectLst/>
              <a:latin typeface="Calibri" panose="020F0502020204030204" pitchFamily="34" charset="0"/>
            </a:endParaRPr>
          </a:p>
        </p:txBody>
      </p:sp>
      <p:sp>
        <p:nvSpPr>
          <p:cNvPr id="3" name="Rectangle 2"/>
          <p:cNvSpPr/>
          <p:nvPr/>
        </p:nvSpPr>
        <p:spPr>
          <a:xfrm>
            <a:off x="1143000" y="4800600"/>
            <a:ext cx="7467600" cy="1323439"/>
          </a:xfrm>
          <a:prstGeom prst="rect">
            <a:avLst/>
          </a:prstGeom>
        </p:spPr>
        <p:txBody>
          <a:bodyPr wrap="square">
            <a:spAutoFit/>
          </a:bodyPr>
          <a:lstStyle/>
          <a:p>
            <a:pPr lvl="0"/>
            <a:r>
              <a:rPr lang="en-US" sz="4000" b="1" kern="0" dirty="0">
                <a:solidFill>
                  <a:srgbClr val="E84A27"/>
                </a:solidFill>
                <a:latin typeface="Calibri" panose="020F0502020204030204" pitchFamily="34" charset="0"/>
              </a:rPr>
              <a:t>Remember: A good title is </a:t>
            </a:r>
            <a:br>
              <a:rPr lang="en-US" sz="4000" b="1" kern="0" dirty="0">
                <a:solidFill>
                  <a:srgbClr val="E84A27"/>
                </a:solidFill>
                <a:latin typeface="Calibri" panose="020F0502020204030204" pitchFamily="34" charset="0"/>
              </a:rPr>
            </a:br>
            <a:r>
              <a:rPr lang="en-US" sz="4000" b="1" kern="0" dirty="0">
                <a:solidFill>
                  <a:srgbClr val="E84A27"/>
                </a:solidFill>
                <a:latin typeface="Calibri" panose="020F0502020204030204" pitchFamily="34" charset="0"/>
              </a:rPr>
              <a:t>concise, descriptive, interesting</a:t>
            </a:r>
          </a:p>
        </p:txBody>
      </p:sp>
      <p:sp>
        <p:nvSpPr>
          <p:cNvPr id="6" name="Slide Number Placeholder 1">
            <a:extLst>
              <a:ext uri="{FF2B5EF4-FFF2-40B4-BE49-F238E27FC236}">
                <a16:creationId xmlns:a16="http://schemas.microsoft.com/office/drawing/2014/main" id="{58F2A94B-1E77-4A88-8F0C-94B5F40F522A}"/>
              </a:ext>
            </a:extLst>
          </p:cNvPr>
          <p:cNvSpPr>
            <a:spLocks noGrp="1"/>
          </p:cNvSpPr>
          <p:nvPr>
            <p:ph type="sldNum" sz="quarter" idx="12"/>
          </p:nvPr>
        </p:nvSpPr>
        <p:spPr>
          <a:xfrm>
            <a:off x="6705600" y="6400800"/>
            <a:ext cx="1905000" cy="304800"/>
          </a:xfrm>
        </p:spPr>
        <p:txBody>
          <a:bodyPr/>
          <a:lstStyle/>
          <a:p>
            <a:fld id="{3F5CFCBC-74B6-448B-991D-A4042CA2E5DF}" type="slidenum">
              <a:rPr lang="en-US" smtClean="0">
                <a:latin typeface="Calibri" panose="020F0502020204030204" pitchFamily="34" charset="0"/>
                <a:cs typeface="Calibri" panose="020F0502020204030204" pitchFamily="34" charset="0"/>
              </a:rPr>
              <a:pPr/>
              <a:t>17</a:t>
            </a:fld>
            <a:endParaRPr lang="en-US" b="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7602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844040"/>
          </a:xfrm>
        </p:spPr>
        <p:txBody>
          <a:bodyPr/>
          <a:lstStyle/>
          <a:p>
            <a:r>
              <a:rPr lang="en-US" dirty="0">
                <a:solidFill>
                  <a:srgbClr val="002060"/>
                </a:solidFill>
                <a:effectLst/>
                <a:latin typeface="Calibri" panose="020F0502020204030204" pitchFamily="34" charset="0"/>
              </a:rPr>
              <a:t>“Investigation of accumulation, evolution, and penetration of gaseous products produced by nuclear fission reactions”</a:t>
            </a:r>
            <a:br>
              <a:rPr lang="en-US" dirty="0">
                <a:solidFill>
                  <a:srgbClr val="002060"/>
                </a:solidFill>
              </a:rPr>
            </a:br>
            <a:endParaRPr lang="en-US" dirty="0">
              <a:solidFill>
                <a:srgbClr val="002060"/>
              </a:solidFill>
            </a:endParaRPr>
          </a:p>
        </p:txBody>
      </p:sp>
      <p:sp>
        <p:nvSpPr>
          <p:cNvPr id="3" name="TextBox 2"/>
          <p:cNvSpPr txBox="1"/>
          <p:nvPr/>
        </p:nvSpPr>
        <p:spPr>
          <a:xfrm>
            <a:off x="731520" y="2971800"/>
            <a:ext cx="7848600" cy="584775"/>
          </a:xfrm>
          <a:prstGeom prst="rect">
            <a:avLst/>
          </a:prstGeom>
          <a:noFill/>
        </p:spPr>
        <p:txBody>
          <a:bodyPr wrap="square" rtlCol="0">
            <a:spAutoFit/>
          </a:bodyPr>
          <a:lstStyle/>
          <a:p>
            <a:r>
              <a:rPr lang="en-US" sz="3200" b="1" i="1" dirty="0">
                <a:solidFill>
                  <a:srgbClr val="002060"/>
                </a:solidFill>
                <a:latin typeface="Calibri" panose="020F0502020204030204" pitchFamily="34" charset="0"/>
              </a:rPr>
              <a:t>Behavior of gaseous nuclear-fission products</a:t>
            </a:r>
          </a:p>
        </p:txBody>
      </p:sp>
      <p:sp>
        <p:nvSpPr>
          <p:cNvPr id="4" name="Slide Number Placeholder 3">
            <a:extLst>
              <a:ext uri="{FF2B5EF4-FFF2-40B4-BE49-F238E27FC236}">
                <a16:creationId xmlns:a16="http://schemas.microsoft.com/office/drawing/2014/main" id="{293EB920-7EC6-4ACF-BB73-EFCF83CFB81E}"/>
              </a:ext>
            </a:extLst>
          </p:cNvPr>
          <p:cNvSpPr>
            <a:spLocks noGrp="1"/>
          </p:cNvSpPr>
          <p:nvPr>
            <p:ph type="sldNum" sz="quarter" idx="12"/>
          </p:nvPr>
        </p:nvSpPr>
        <p:spPr/>
        <p:txBody>
          <a:bodyPr/>
          <a:lstStyle/>
          <a:p>
            <a:fld id="{39FCD584-78D9-4F29-A08F-9FFEE04AFAB4}" type="slidenum">
              <a:rPr lang="en-US" smtClean="0">
                <a:latin typeface="Calibri" panose="020F0502020204030204" pitchFamily="34" charset="0"/>
                <a:cs typeface="Calibri" panose="020F0502020204030204" pitchFamily="34" charset="0"/>
              </a:rPr>
              <a:t>18</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721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458200" cy="2209800"/>
          </a:xfrm>
        </p:spPr>
        <p:txBody>
          <a:bodyPr/>
          <a:lstStyle/>
          <a:p>
            <a:r>
              <a:rPr lang="en-US" dirty="0">
                <a:solidFill>
                  <a:srgbClr val="002060"/>
                </a:solidFill>
                <a:effectLst/>
                <a:latin typeface="Calibri" panose="020F0502020204030204" pitchFamily="34" charset="0"/>
              </a:rPr>
              <a:t>“An Overall Picture of the Gas Flow in Massive Cluster Forming Region: The Case of G10.6-0.4”</a:t>
            </a:r>
            <a:br>
              <a:rPr lang="en-US" dirty="0">
                <a:effectLst/>
                <a:latin typeface="Calibri" panose="020F0502020204030204" pitchFamily="34" charset="0"/>
              </a:rPr>
            </a:br>
            <a:endParaRPr lang="en-US" dirty="0">
              <a:effectLst/>
              <a:latin typeface="Calibri" panose="020F0502020204030204" pitchFamily="34" charset="0"/>
            </a:endParaRPr>
          </a:p>
        </p:txBody>
      </p:sp>
      <p:sp>
        <p:nvSpPr>
          <p:cNvPr id="3" name="TextBox 2"/>
          <p:cNvSpPr txBox="1"/>
          <p:nvPr/>
        </p:nvSpPr>
        <p:spPr>
          <a:xfrm>
            <a:off x="838200" y="3124668"/>
            <a:ext cx="7315200" cy="1077218"/>
          </a:xfrm>
          <a:prstGeom prst="rect">
            <a:avLst/>
          </a:prstGeom>
          <a:noFill/>
        </p:spPr>
        <p:txBody>
          <a:bodyPr wrap="square" rtlCol="0">
            <a:spAutoFit/>
          </a:bodyPr>
          <a:lstStyle/>
          <a:p>
            <a:r>
              <a:rPr lang="en-US" sz="3200" b="1" i="1" dirty="0">
                <a:solidFill>
                  <a:srgbClr val="002060"/>
                </a:solidFill>
                <a:latin typeface="Calibri" panose="020F0502020204030204" pitchFamily="34" charset="0"/>
              </a:rPr>
              <a:t>Gas Flow in Massive Cluster-Forming Region G10.6-0.4</a:t>
            </a:r>
          </a:p>
        </p:txBody>
      </p:sp>
      <p:sp>
        <p:nvSpPr>
          <p:cNvPr id="4" name="TextBox 3"/>
          <p:cNvSpPr txBox="1"/>
          <p:nvPr/>
        </p:nvSpPr>
        <p:spPr>
          <a:xfrm>
            <a:off x="1371600" y="4876800"/>
            <a:ext cx="6248400" cy="1384995"/>
          </a:xfrm>
          <a:prstGeom prst="rect">
            <a:avLst/>
          </a:prstGeom>
          <a:noFill/>
        </p:spPr>
        <p:txBody>
          <a:bodyPr wrap="square" rtlCol="0">
            <a:spAutoFit/>
          </a:bodyPr>
          <a:lstStyle/>
          <a:p>
            <a:r>
              <a:rPr lang="en-US" sz="2800" b="1" dirty="0">
                <a:solidFill>
                  <a:srgbClr val="002060"/>
                </a:solidFill>
                <a:latin typeface="Calibri" panose="020F0502020204030204" pitchFamily="34" charset="0"/>
              </a:rPr>
              <a:t>As a matter of principle, I don’t like colon-</a:t>
            </a:r>
            <a:r>
              <a:rPr lang="en-US" sz="2800" b="1" dirty="0" err="1">
                <a:solidFill>
                  <a:srgbClr val="002060"/>
                </a:solidFill>
                <a:latin typeface="Calibri" panose="020F0502020204030204" pitchFamily="34" charset="0"/>
              </a:rPr>
              <a:t>ated</a:t>
            </a:r>
            <a:r>
              <a:rPr lang="en-US" sz="2800" b="1" dirty="0">
                <a:solidFill>
                  <a:srgbClr val="002060"/>
                </a:solidFill>
                <a:latin typeface="Calibri" panose="020F0502020204030204" pitchFamily="34" charset="0"/>
              </a:rPr>
              <a:t> titles; they are often just </a:t>
            </a:r>
            <a:br>
              <a:rPr lang="en-US" sz="2800" b="1" dirty="0">
                <a:solidFill>
                  <a:srgbClr val="002060"/>
                </a:solidFill>
                <a:latin typeface="Calibri" panose="020F0502020204030204" pitchFamily="34" charset="0"/>
              </a:rPr>
            </a:br>
            <a:r>
              <a:rPr lang="en-US" sz="2800" b="1" dirty="0">
                <a:solidFill>
                  <a:srgbClr val="002060"/>
                </a:solidFill>
                <a:latin typeface="Calibri" panose="020F0502020204030204" pitchFamily="34" charset="0"/>
              </a:rPr>
              <a:t>an excuse for a run-on title—</a:t>
            </a:r>
            <a:r>
              <a:rPr lang="en-US" sz="2800" b="1" i="1" dirty="0" err="1">
                <a:solidFill>
                  <a:srgbClr val="002060"/>
                </a:solidFill>
                <a:latin typeface="Calibri" panose="020F0502020204030204" pitchFamily="34" charset="0"/>
              </a:rPr>
              <a:t>cme</a:t>
            </a:r>
            <a:endParaRPr lang="en-US" sz="2800" b="1" dirty="0">
              <a:solidFill>
                <a:srgbClr val="002060"/>
              </a:solidFill>
              <a:latin typeface="Calibri" panose="020F0502020204030204" pitchFamily="34" charset="0"/>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276" y="4114800"/>
            <a:ext cx="1837448" cy="1219200"/>
          </a:xfrm>
          <a:prstGeom prst="ellipse">
            <a:avLst/>
          </a:prstGeom>
        </p:spPr>
      </p:pic>
      <p:sp>
        <p:nvSpPr>
          <p:cNvPr id="6" name="Slide Number Placeholder 5">
            <a:extLst>
              <a:ext uri="{FF2B5EF4-FFF2-40B4-BE49-F238E27FC236}">
                <a16:creationId xmlns:a16="http://schemas.microsoft.com/office/drawing/2014/main" id="{16CBD517-F10F-4F80-A2E1-D11935CA17D2}"/>
              </a:ext>
            </a:extLst>
          </p:cNvPr>
          <p:cNvSpPr>
            <a:spLocks noGrp="1"/>
          </p:cNvSpPr>
          <p:nvPr>
            <p:ph type="sldNum" sz="quarter" idx="12"/>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fld id="{39FCD584-78D9-4F29-A08F-9FFEE04AFAB4}" type="slidenum">
              <a:rPr lang="en-US">
                <a:latin typeface="Calibri" panose="020F0502020204030204" pitchFamily="34" charset="0"/>
                <a:cs typeface="Calibri" panose="020F0502020204030204" pitchFamily="34" charset="0"/>
              </a:rPr>
              <a:pPr/>
              <a:t>19</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209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457200" y="304800"/>
            <a:ext cx="8382000" cy="1295400"/>
          </a:xfrm>
        </p:spPr>
        <p:txBody>
          <a:bodyPr/>
          <a:lstStyle/>
          <a:p>
            <a:pPr>
              <a:lnSpc>
                <a:spcPct val="85000"/>
              </a:lnSpc>
            </a:pPr>
            <a:r>
              <a:rPr lang="en-US" sz="4000" dirty="0">
                <a:effectLst/>
                <a:latin typeface="Calibri" pitchFamily="34" charset="0"/>
                <a:cs typeface="Calibri" pitchFamily="34" charset="0"/>
              </a:rPr>
              <a:t>You’ll need effective titles for all sorts of things, not just journal articles </a:t>
            </a:r>
          </a:p>
        </p:txBody>
      </p:sp>
      <p:sp>
        <p:nvSpPr>
          <p:cNvPr id="5" name="TextBox 4"/>
          <p:cNvSpPr txBox="1"/>
          <p:nvPr/>
        </p:nvSpPr>
        <p:spPr>
          <a:xfrm>
            <a:off x="571500" y="1676400"/>
            <a:ext cx="8153400" cy="3477875"/>
          </a:xfrm>
          <a:prstGeom prst="rect">
            <a:avLst/>
          </a:prstGeom>
          <a:noFill/>
        </p:spPr>
        <p:txBody>
          <a:bodyPr wrap="square" rtlCol="0">
            <a:spAutoFit/>
          </a:bodyPr>
          <a:lstStyle/>
          <a:p>
            <a:pPr>
              <a:spcAft>
                <a:spcPts val="1800"/>
              </a:spcAft>
            </a:pPr>
            <a:r>
              <a:rPr lang="en-US" sz="3200" b="1" dirty="0">
                <a:solidFill>
                  <a:srgbClr val="000066"/>
                </a:solidFill>
                <a:latin typeface="Calibri" pitchFamily="34" charset="0"/>
                <a:cs typeface="Calibri" pitchFamily="34" charset="0"/>
              </a:rPr>
              <a:t>Internal reports to bosses</a:t>
            </a:r>
          </a:p>
          <a:p>
            <a:pPr>
              <a:spcAft>
                <a:spcPts val="1800"/>
              </a:spcAft>
            </a:pPr>
            <a:r>
              <a:rPr lang="en-US" sz="3200" b="1" dirty="0">
                <a:solidFill>
                  <a:srgbClr val="000066"/>
                </a:solidFill>
                <a:latin typeface="Calibri" pitchFamily="34" charset="0"/>
                <a:cs typeface="Calibri" pitchFamily="34" charset="0"/>
              </a:rPr>
              <a:t>Technical reports to customers</a:t>
            </a:r>
          </a:p>
          <a:p>
            <a:pPr>
              <a:spcAft>
                <a:spcPts val="1800"/>
              </a:spcAft>
            </a:pPr>
            <a:r>
              <a:rPr lang="en-US" sz="3200" b="1" dirty="0">
                <a:solidFill>
                  <a:srgbClr val="000066"/>
                </a:solidFill>
                <a:latin typeface="Calibri" pitchFamily="34" charset="0"/>
                <a:cs typeface="Calibri" pitchFamily="34" charset="0"/>
              </a:rPr>
              <a:t>Proposals to customers and funding agencies</a:t>
            </a:r>
          </a:p>
          <a:p>
            <a:pPr>
              <a:spcAft>
                <a:spcPts val="1800"/>
              </a:spcAft>
            </a:pPr>
            <a:r>
              <a:rPr lang="en-US" sz="3200" b="1" dirty="0">
                <a:solidFill>
                  <a:srgbClr val="000066"/>
                </a:solidFill>
                <a:latin typeface="Calibri" pitchFamily="34" charset="0"/>
                <a:cs typeface="Calibri" pitchFamily="34" charset="0"/>
              </a:rPr>
              <a:t>Talks</a:t>
            </a:r>
          </a:p>
          <a:p>
            <a:pPr>
              <a:spcAft>
                <a:spcPts val="1800"/>
              </a:spcAft>
            </a:pPr>
            <a:r>
              <a:rPr lang="en-US" sz="3200" b="1" dirty="0">
                <a:solidFill>
                  <a:srgbClr val="000066"/>
                </a:solidFill>
                <a:latin typeface="Calibri" pitchFamily="34" charset="0"/>
                <a:cs typeface="Calibri" pitchFamily="34" charset="0"/>
              </a:rPr>
              <a:t>Websites and electronic media</a:t>
            </a:r>
          </a:p>
        </p:txBody>
      </p:sp>
      <p:sp>
        <p:nvSpPr>
          <p:cNvPr id="2" name="Slide Number Placeholder 1">
            <a:extLst>
              <a:ext uri="{FF2B5EF4-FFF2-40B4-BE49-F238E27FC236}">
                <a16:creationId xmlns:a16="http://schemas.microsoft.com/office/drawing/2014/main" id="{36801C6B-A529-48BD-93E8-C2C9E3042F7D}"/>
              </a:ext>
            </a:extLst>
          </p:cNvPr>
          <p:cNvSpPr>
            <a:spLocks noGrp="1"/>
          </p:cNvSpPr>
          <p:nvPr>
            <p:ph type="sldNum" sz="quarter" idx="12"/>
          </p:nvPr>
        </p:nvSpPr>
        <p:spPr/>
        <p:txBody>
          <a:bodyPr/>
          <a:lstStyle/>
          <a:p>
            <a:fld id="{16002FE0-FE43-4AA5-84DA-B93875E598EF}" type="slidenum">
              <a:rPr lang="en-US" smtClean="0">
                <a:latin typeface="Calibri" panose="020F0502020204030204" pitchFamily="34" charset="0"/>
                <a:cs typeface="Calibri" panose="020F0502020204030204" pitchFamily="34" charset="0"/>
              </a:rPr>
              <a:pPr/>
              <a:t>2</a:t>
            </a:fld>
            <a:endParaRPr lang="en-US" b="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8697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686800" cy="1981200"/>
          </a:xfrm>
        </p:spPr>
        <p:txBody>
          <a:bodyPr/>
          <a:lstStyle/>
          <a:p>
            <a:r>
              <a:rPr lang="en-US" dirty="0">
                <a:solidFill>
                  <a:srgbClr val="002060"/>
                </a:solidFill>
                <a:effectLst/>
                <a:latin typeface="Calibri" panose="020F0502020204030204" pitchFamily="34" charset="0"/>
              </a:rPr>
              <a:t>“Pair contact process with diffusion of pairs”</a:t>
            </a:r>
            <a:endParaRPr lang="en-US" dirty="0">
              <a:effectLst/>
              <a:latin typeface="Calibri" panose="020F0502020204030204" pitchFamily="34" charset="0"/>
            </a:endParaRPr>
          </a:p>
        </p:txBody>
      </p:sp>
      <p:sp>
        <p:nvSpPr>
          <p:cNvPr id="3" name="Slide Number Placeholder 2">
            <a:extLst>
              <a:ext uri="{FF2B5EF4-FFF2-40B4-BE49-F238E27FC236}">
                <a16:creationId xmlns:a16="http://schemas.microsoft.com/office/drawing/2014/main" id="{F4828A32-9A34-42ED-897C-231D0D92CAAF}"/>
              </a:ext>
            </a:extLst>
          </p:cNvPr>
          <p:cNvSpPr>
            <a:spLocks noGrp="1"/>
          </p:cNvSpPr>
          <p:nvPr>
            <p:ph type="sldNum" sz="quarter" idx="12"/>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fld id="{39FCD584-78D9-4F29-A08F-9FFEE04AFAB4}" type="slidenum">
              <a:rPr lang="en-US">
                <a:latin typeface="Calibri" panose="020F0502020204030204" pitchFamily="34" charset="0"/>
                <a:cs typeface="Calibri" panose="020F0502020204030204" pitchFamily="34" charset="0"/>
              </a:rPr>
              <a:pPr/>
              <a:t>20</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0282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8686800" cy="1981200"/>
          </a:xfrm>
        </p:spPr>
        <p:txBody>
          <a:bodyPr/>
          <a:lstStyle/>
          <a:p>
            <a:r>
              <a:rPr lang="en-US" dirty="0">
                <a:solidFill>
                  <a:srgbClr val="002060"/>
                </a:solidFill>
                <a:effectLst/>
                <a:latin typeface="Calibri" panose="020F0502020204030204" pitchFamily="34" charset="0"/>
              </a:rPr>
              <a:t>“Pair contact process with diffusion of pairs”</a:t>
            </a:r>
            <a:endParaRPr lang="en-US" dirty="0">
              <a:effectLst/>
              <a:latin typeface="Calibri" panose="020F0502020204030204" pitchFamily="34" charset="0"/>
            </a:endParaRP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3200400"/>
            <a:ext cx="3200400" cy="3200400"/>
          </a:xfrm>
          <a:prstGeom prst="rect">
            <a:avLst/>
          </a:prstGeom>
          <a:ln>
            <a:noFill/>
          </a:ln>
          <a:effectLst>
            <a:outerShdw blurRad="292100" dist="139700" dir="2700000" algn="tl" rotWithShape="0">
              <a:srgbClr val="333333">
                <a:alpha val="65000"/>
              </a:srgbClr>
            </a:outerShdw>
          </a:effectLst>
        </p:spPr>
      </p:pic>
      <p:sp>
        <p:nvSpPr>
          <p:cNvPr id="4" name="TextBox 3">
            <a:extLst>
              <a:ext uri="{C183D7F6-B498-43B3-948B-1728B52AA6E4}">
                <adec:decorative xmlns:adec="http://schemas.microsoft.com/office/drawing/2017/decorative" val="1"/>
              </a:ext>
            </a:extLst>
          </p:cNvPr>
          <p:cNvSpPr txBox="1"/>
          <p:nvPr/>
        </p:nvSpPr>
        <p:spPr>
          <a:xfrm>
            <a:off x="7696200" y="3048000"/>
            <a:ext cx="762000" cy="1569660"/>
          </a:xfrm>
          <a:prstGeom prst="rect">
            <a:avLst/>
          </a:prstGeom>
          <a:noFill/>
        </p:spPr>
        <p:txBody>
          <a:bodyPr wrap="square" rtlCol="0">
            <a:spAutoFit/>
          </a:bodyPr>
          <a:lstStyle/>
          <a:p>
            <a:r>
              <a:rPr lang="en-US" sz="9600" dirty="0">
                <a:solidFill>
                  <a:schemeClr val="accent6">
                    <a:lumMod val="50000"/>
                  </a:schemeClr>
                </a:solidFill>
                <a:latin typeface="Showcard Gothic" panose="04020904020102020604" pitchFamily="82" charset="0"/>
              </a:rPr>
              <a:t>?</a:t>
            </a:r>
          </a:p>
        </p:txBody>
      </p:sp>
      <p:sp>
        <p:nvSpPr>
          <p:cNvPr id="5" name="Slide Number Placeholder 4">
            <a:extLst>
              <a:ext uri="{FF2B5EF4-FFF2-40B4-BE49-F238E27FC236}">
                <a16:creationId xmlns:a16="http://schemas.microsoft.com/office/drawing/2014/main" id="{79681E7A-E19C-44EE-8B69-3DCAF04E8BBD}"/>
              </a:ext>
            </a:extLst>
          </p:cNvPr>
          <p:cNvSpPr>
            <a:spLocks noGrp="1"/>
          </p:cNvSpPr>
          <p:nvPr>
            <p:ph type="sldNum" sz="quarter" idx="12"/>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fld id="{39FCD584-78D9-4F29-A08F-9FFEE04AFAB4}" type="slidenum">
              <a:rPr lang="en-US">
                <a:latin typeface="Calibri" panose="020F0502020204030204" pitchFamily="34" charset="0"/>
                <a:cs typeface="Calibri" panose="020F0502020204030204" pitchFamily="34" charset="0"/>
              </a:rPr>
              <a:pPr/>
              <a:t>21</a:t>
            </a:fld>
            <a:endParaRPr lang="en-US" dirty="0">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842EFB1F-7E47-C98E-AD8C-DC6871F15B56}"/>
              </a:ext>
            </a:extLst>
          </p:cNvPr>
          <p:cNvSpPr txBox="1">
            <a:spLocks/>
          </p:cNvSpPr>
          <p:nvPr/>
        </p:nvSpPr>
        <p:spPr bwMode="auto">
          <a:xfrm>
            <a:off x="457200" y="3429000"/>
            <a:ext cx="4800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9pPr>
          </a:lstStyle>
          <a:p>
            <a:r>
              <a:rPr lang="en-US" kern="0" dirty="0">
                <a:solidFill>
                  <a:srgbClr val="002060"/>
                </a:solidFill>
                <a:effectLst/>
                <a:latin typeface="Calibri" panose="020F0502020204030204" pitchFamily="34" charset="0"/>
              </a:rPr>
              <a:t>Socks and washing machines?</a:t>
            </a:r>
            <a:endParaRPr lang="en-US" kern="0" dirty="0">
              <a:effectLst/>
              <a:latin typeface="Calibri" panose="020F0502020204030204" pitchFamily="34" charset="0"/>
            </a:endParaRPr>
          </a:p>
        </p:txBody>
      </p:sp>
    </p:spTree>
    <p:extLst>
      <p:ext uri="{BB962C8B-B14F-4D97-AF65-F5344CB8AC3E}">
        <p14:creationId xmlns:p14="http://schemas.microsoft.com/office/powerpoint/2010/main" val="3206996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305800" cy="1524000"/>
          </a:xfrm>
        </p:spPr>
        <p:txBody>
          <a:bodyPr/>
          <a:lstStyle/>
          <a:p>
            <a:pPr lvl="0"/>
            <a:r>
              <a:rPr lang="en-US" dirty="0">
                <a:solidFill>
                  <a:srgbClr val="002060"/>
                </a:solidFill>
                <a:effectLst/>
                <a:latin typeface="Calibri" panose="020F0502020204030204" pitchFamily="34" charset="0"/>
              </a:rPr>
              <a:t>“Optimization of the Neutrino Factory, revisited”</a:t>
            </a:r>
            <a:br>
              <a:rPr lang="en-US" dirty="0"/>
            </a:br>
            <a:endParaRPr lang="en-US" dirty="0"/>
          </a:p>
        </p:txBody>
      </p:sp>
      <p:sp>
        <p:nvSpPr>
          <p:cNvPr id="3" name="Freeform 2">
            <a:extLst>
              <a:ext uri="{C183D7F6-B498-43B3-948B-1728B52AA6E4}">
                <adec:decorative xmlns:adec="http://schemas.microsoft.com/office/drawing/2017/decorative" val="1"/>
              </a:ext>
            </a:extLst>
          </p:cNvPr>
          <p:cNvSpPr/>
          <p:nvPr/>
        </p:nvSpPr>
        <p:spPr>
          <a:xfrm>
            <a:off x="609600" y="1371600"/>
            <a:ext cx="2057400" cy="443883"/>
          </a:xfrm>
          <a:custGeom>
            <a:avLst/>
            <a:gdLst>
              <a:gd name="connsiteX0" fmla="*/ 0 w 2361645"/>
              <a:gd name="connsiteY0" fmla="*/ 443883 h 443883"/>
              <a:gd name="connsiteX1" fmla="*/ 346229 w 2361645"/>
              <a:gd name="connsiteY1" fmla="*/ 435006 h 443883"/>
              <a:gd name="connsiteX2" fmla="*/ 941033 w 2361645"/>
              <a:gd name="connsiteY2" fmla="*/ 426128 h 443883"/>
              <a:gd name="connsiteX3" fmla="*/ 1020932 w 2361645"/>
              <a:gd name="connsiteY3" fmla="*/ 408373 h 443883"/>
              <a:gd name="connsiteX4" fmla="*/ 1118586 w 2361645"/>
              <a:gd name="connsiteY4" fmla="*/ 399495 h 443883"/>
              <a:gd name="connsiteX5" fmla="*/ 1828800 w 2361645"/>
              <a:gd name="connsiteY5" fmla="*/ 390617 h 443883"/>
              <a:gd name="connsiteX6" fmla="*/ 2068497 w 2361645"/>
              <a:gd name="connsiteY6" fmla="*/ 381740 h 443883"/>
              <a:gd name="connsiteX7" fmla="*/ 2175029 w 2361645"/>
              <a:gd name="connsiteY7" fmla="*/ 363984 h 443883"/>
              <a:gd name="connsiteX8" fmla="*/ 2192784 w 2361645"/>
              <a:gd name="connsiteY8" fmla="*/ 337351 h 443883"/>
              <a:gd name="connsiteX9" fmla="*/ 2219417 w 2361645"/>
              <a:gd name="connsiteY9" fmla="*/ 284085 h 443883"/>
              <a:gd name="connsiteX10" fmla="*/ 2210540 w 2361645"/>
              <a:gd name="connsiteY10" fmla="*/ 186431 h 443883"/>
              <a:gd name="connsiteX11" fmla="*/ 2175029 w 2361645"/>
              <a:gd name="connsiteY11" fmla="*/ 150920 h 443883"/>
              <a:gd name="connsiteX12" fmla="*/ 2121763 w 2361645"/>
              <a:gd name="connsiteY12" fmla="*/ 133165 h 443883"/>
              <a:gd name="connsiteX13" fmla="*/ 2086252 w 2361645"/>
              <a:gd name="connsiteY13" fmla="*/ 142043 h 443883"/>
              <a:gd name="connsiteX14" fmla="*/ 2104008 w 2361645"/>
              <a:gd name="connsiteY14" fmla="*/ 159798 h 443883"/>
              <a:gd name="connsiteX15" fmla="*/ 2192784 w 2361645"/>
              <a:gd name="connsiteY15" fmla="*/ 150920 h 443883"/>
              <a:gd name="connsiteX16" fmla="*/ 2290439 w 2361645"/>
              <a:gd name="connsiteY16" fmla="*/ 115410 h 443883"/>
              <a:gd name="connsiteX17" fmla="*/ 2334827 w 2361645"/>
              <a:gd name="connsiteY17" fmla="*/ 71021 h 443883"/>
              <a:gd name="connsiteX18" fmla="*/ 2343705 w 2361645"/>
              <a:gd name="connsiteY18" fmla="*/ 44388 h 443883"/>
              <a:gd name="connsiteX19" fmla="*/ 2361460 w 2361645"/>
              <a:gd name="connsiteY19" fmla="*/ 0 h 44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1645" h="443883">
                <a:moveTo>
                  <a:pt x="0" y="443883"/>
                </a:moveTo>
                <a:lnTo>
                  <a:pt x="346229" y="435006"/>
                </a:lnTo>
                <a:lnTo>
                  <a:pt x="941033" y="426128"/>
                </a:lnTo>
                <a:cubicBezTo>
                  <a:pt x="973973" y="425213"/>
                  <a:pt x="989714" y="412535"/>
                  <a:pt x="1020932" y="408373"/>
                </a:cubicBezTo>
                <a:cubicBezTo>
                  <a:pt x="1053331" y="404053"/>
                  <a:pt x="1085908" y="400213"/>
                  <a:pt x="1118586" y="399495"/>
                </a:cubicBezTo>
                <a:lnTo>
                  <a:pt x="1828800" y="390617"/>
                </a:lnTo>
                <a:lnTo>
                  <a:pt x="2068497" y="381740"/>
                </a:lnTo>
                <a:cubicBezTo>
                  <a:pt x="2139856" y="377776"/>
                  <a:pt x="2129205" y="379259"/>
                  <a:pt x="2175029" y="363984"/>
                </a:cubicBezTo>
                <a:cubicBezTo>
                  <a:pt x="2180947" y="355106"/>
                  <a:pt x="2188012" y="346894"/>
                  <a:pt x="2192784" y="337351"/>
                </a:cubicBezTo>
                <a:cubicBezTo>
                  <a:pt x="2229539" y="263841"/>
                  <a:pt x="2168534" y="360411"/>
                  <a:pt x="2219417" y="284085"/>
                </a:cubicBezTo>
                <a:cubicBezTo>
                  <a:pt x="2216458" y="251534"/>
                  <a:pt x="2220876" y="217439"/>
                  <a:pt x="2210540" y="186431"/>
                </a:cubicBezTo>
                <a:cubicBezTo>
                  <a:pt x="2205246" y="170550"/>
                  <a:pt x="2186866" y="162757"/>
                  <a:pt x="2175029" y="150920"/>
                </a:cubicBezTo>
                <a:cubicBezTo>
                  <a:pt x="2161795" y="137686"/>
                  <a:pt x="2121763" y="133165"/>
                  <a:pt x="2121763" y="133165"/>
                </a:cubicBezTo>
                <a:cubicBezTo>
                  <a:pt x="2109926" y="136124"/>
                  <a:pt x="2093020" y="131891"/>
                  <a:pt x="2086252" y="142043"/>
                </a:cubicBezTo>
                <a:cubicBezTo>
                  <a:pt x="2081609" y="149007"/>
                  <a:pt x="2095667" y="159103"/>
                  <a:pt x="2104008" y="159798"/>
                </a:cubicBezTo>
                <a:cubicBezTo>
                  <a:pt x="2133645" y="162268"/>
                  <a:pt x="2163192" y="153879"/>
                  <a:pt x="2192784" y="150920"/>
                </a:cubicBezTo>
                <a:cubicBezTo>
                  <a:pt x="2238371" y="139524"/>
                  <a:pt x="2259149" y="142789"/>
                  <a:pt x="2290439" y="115410"/>
                </a:cubicBezTo>
                <a:cubicBezTo>
                  <a:pt x="2306187" y="101631"/>
                  <a:pt x="2334827" y="71021"/>
                  <a:pt x="2334827" y="71021"/>
                </a:cubicBezTo>
                <a:cubicBezTo>
                  <a:pt x="2337786" y="62143"/>
                  <a:pt x="2339520" y="52758"/>
                  <a:pt x="2343705" y="44388"/>
                </a:cubicBezTo>
                <a:cubicBezTo>
                  <a:pt x="2364743" y="2312"/>
                  <a:pt x="2361460" y="34259"/>
                  <a:pt x="236146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81200" y="3810000"/>
            <a:ext cx="6562630" cy="1077218"/>
          </a:xfrm>
          <a:prstGeom prst="rect">
            <a:avLst/>
          </a:prstGeom>
          <a:noFill/>
        </p:spPr>
        <p:txBody>
          <a:bodyPr wrap="none" rtlCol="0">
            <a:spAutoFit/>
          </a:bodyPr>
          <a:lstStyle/>
          <a:p>
            <a:r>
              <a:rPr lang="en-US" sz="3200" b="1" dirty="0">
                <a:solidFill>
                  <a:schemeClr val="accent2">
                    <a:lumMod val="50000"/>
                  </a:schemeClr>
                </a:solidFill>
                <a:latin typeface="Calibri" panose="020F0502020204030204" pitchFamily="34" charset="0"/>
              </a:rPr>
              <a:t>Knowing what kind of “optimization” </a:t>
            </a:r>
            <a:br>
              <a:rPr lang="en-US" sz="3200" b="1" dirty="0">
                <a:solidFill>
                  <a:schemeClr val="accent2">
                    <a:lumMod val="50000"/>
                  </a:schemeClr>
                </a:solidFill>
                <a:latin typeface="Calibri" panose="020F0502020204030204" pitchFamily="34" charset="0"/>
              </a:rPr>
            </a:br>
            <a:r>
              <a:rPr lang="en-US" sz="3200" b="1" dirty="0">
                <a:solidFill>
                  <a:schemeClr val="accent2">
                    <a:lumMod val="50000"/>
                  </a:schemeClr>
                </a:solidFill>
                <a:latin typeface="Calibri" panose="020F0502020204030204" pitchFamily="34" charset="0"/>
              </a:rPr>
              <a:t>would be nice, too </a:t>
            </a:r>
          </a:p>
        </p:txBody>
      </p:sp>
      <p:sp>
        <p:nvSpPr>
          <p:cNvPr id="5" name="Slide Number Placeholder 4">
            <a:extLst>
              <a:ext uri="{FF2B5EF4-FFF2-40B4-BE49-F238E27FC236}">
                <a16:creationId xmlns:a16="http://schemas.microsoft.com/office/drawing/2014/main" id="{72636B7C-272C-4B2B-B5BB-BE244976F02B}"/>
              </a:ext>
            </a:extLst>
          </p:cNvPr>
          <p:cNvSpPr>
            <a:spLocks noGrp="1"/>
          </p:cNvSpPr>
          <p:nvPr>
            <p:ph type="sldNum" sz="quarter" idx="12"/>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fld id="{39FCD584-78D9-4F29-A08F-9FFEE04AFAB4}" type="slidenum">
              <a:rPr lang="en-US">
                <a:latin typeface="Calibri" panose="020F0502020204030204" pitchFamily="34" charset="0"/>
                <a:cs typeface="Calibri" panose="020F0502020204030204" pitchFamily="34" charset="0"/>
              </a:rPr>
              <a:pPr/>
              <a:t>22</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398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2514600"/>
          </a:xfrm>
        </p:spPr>
        <p:txBody>
          <a:bodyPr/>
          <a:lstStyle/>
          <a:p>
            <a:pPr lvl="0"/>
            <a:r>
              <a:rPr lang="en-US" dirty="0">
                <a:solidFill>
                  <a:srgbClr val="002060"/>
                </a:solidFill>
                <a:effectLst/>
                <a:latin typeface="Calibri" panose="020F0502020204030204" pitchFamily="34" charset="0"/>
              </a:rPr>
              <a:t>“A note on the implications of gauge invariance in QCD”</a:t>
            </a:r>
          </a:p>
        </p:txBody>
      </p:sp>
      <p:sp>
        <p:nvSpPr>
          <p:cNvPr id="3" name="Slide Number Placeholder 2">
            <a:extLst>
              <a:ext uri="{FF2B5EF4-FFF2-40B4-BE49-F238E27FC236}">
                <a16:creationId xmlns:a16="http://schemas.microsoft.com/office/drawing/2014/main" id="{DEB4CEDA-7CCB-4503-946B-C5FA27D8BC96}"/>
              </a:ext>
            </a:extLst>
          </p:cNvPr>
          <p:cNvSpPr>
            <a:spLocks noGrp="1"/>
          </p:cNvSpPr>
          <p:nvPr>
            <p:ph type="sldNum" sz="quarter" idx="12"/>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fld id="{39FCD584-78D9-4F29-A08F-9FFEE04AFAB4}" type="slidenum">
              <a:rPr lang="en-US">
                <a:latin typeface="Calibri" panose="020F0502020204030204" pitchFamily="34" charset="0"/>
                <a:cs typeface="Calibri" panose="020F0502020204030204" pitchFamily="34" charset="0"/>
              </a:rPr>
              <a:pPr/>
              <a:t>23</a:t>
            </a:fld>
            <a:endParaRPr lang="en-US" dirty="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43BB15E5-FAE1-4512-A80C-1DAA252785D2}"/>
              </a:ext>
            </a:extLst>
          </p:cNvPr>
          <p:cNvGrpSpPr/>
          <p:nvPr/>
        </p:nvGrpSpPr>
        <p:grpSpPr>
          <a:xfrm>
            <a:off x="1371599" y="2971800"/>
            <a:ext cx="8414747" cy="2514600"/>
            <a:chOff x="1371599" y="2971800"/>
            <a:chExt cx="8414747" cy="2514600"/>
          </a:xfrm>
        </p:grpSpPr>
        <p:sp>
          <p:nvSpPr>
            <p:cNvPr id="9" name="Title 1">
              <a:extLst>
                <a:ext uri="{FF2B5EF4-FFF2-40B4-BE49-F238E27FC236}">
                  <a16:creationId xmlns:a16="http://schemas.microsoft.com/office/drawing/2014/main" id="{53273820-AD78-43CE-81CB-83CC95802827}"/>
                </a:ext>
              </a:extLst>
            </p:cNvPr>
            <p:cNvSpPr txBox="1">
              <a:spLocks/>
            </p:cNvSpPr>
            <p:nvPr/>
          </p:nvSpPr>
          <p:spPr bwMode="auto">
            <a:xfrm>
              <a:off x="1371599" y="2971800"/>
              <a:ext cx="8414747"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5pPr>
              <a:lvl6pPr marL="457200"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3600" b="1">
                  <a:solidFill>
                    <a:srgbClr val="000066"/>
                  </a:solidFill>
                  <a:effectLst>
                    <a:outerShdw blurRad="38100" dist="38100" dir="2700000" algn="tl">
                      <a:srgbClr val="C0C0C0"/>
                    </a:outerShdw>
                  </a:effectLst>
                  <a:latin typeface="Arial" charset="0"/>
                </a:defRPr>
              </a:lvl9pPr>
            </a:lstStyle>
            <a:p>
              <a:r>
                <a:rPr lang="en-US" kern="0">
                  <a:solidFill>
                    <a:srgbClr val="002060"/>
                  </a:solidFill>
                  <a:effectLst/>
                  <a:latin typeface="Calibri" panose="020F0502020204030204" pitchFamily="34" charset="0"/>
                </a:rPr>
                <a:t>“A note on the implications of gauge invariance in QCD”</a:t>
              </a:r>
              <a:endParaRPr lang="en-US" kern="0" dirty="0">
                <a:solidFill>
                  <a:srgbClr val="002060"/>
                </a:solidFill>
                <a:effectLst/>
                <a:latin typeface="Calibri" panose="020F0502020204030204" pitchFamily="34" charset="0"/>
              </a:endParaRPr>
            </a:p>
          </p:txBody>
        </p:sp>
        <p:sp>
          <p:nvSpPr>
            <p:cNvPr id="10" name="Freeform 5">
              <a:extLst>
                <a:ext uri="{FF2B5EF4-FFF2-40B4-BE49-F238E27FC236}">
                  <a16:creationId xmlns:a16="http://schemas.microsoft.com/office/drawing/2014/main" id="{43DEFB79-99DC-4313-A8AF-7DD7DBF31F17}"/>
                </a:ext>
              </a:extLst>
            </p:cNvPr>
            <p:cNvSpPr/>
            <p:nvPr/>
          </p:nvSpPr>
          <p:spPr>
            <a:xfrm>
              <a:off x="4378910" y="4165847"/>
              <a:ext cx="143907" cy="0"/>
            </a:xfrm>
            <a:custGeom>
              <a:avLst/>
              <a:gdLst>
                <a:gd name="connsiteX0" fmla="*/ 0 w 142043"/>
                <a:gd name="connsiteY0" fmla="*/ 0 h 0"/>
                <a:gd name="connsiteX1" fmla="*/ 142043 w 142043"/>
                <a:gd name="connsiteY1" fmla="*/ 0 h 0"/>
              </a:gdLst>
              <a:ahLst/>
              <a:cxnLst>
                <a:cxn ang="0">
                  <a:pos x="connsiteX0" y="connsiteY0"/>
                </a:cxn>
                <a:cxn ang="0">
                  <a:pos x="connsiteX1" y="connsiteY1"/>
                </a:cxn>
              </a:cxnLst>
              <a:rect l="l" t="t" r="r" b="b"/>
              <a:pathLst>
                <a:path w="142043">
                  <a:moveTo>
                    <a:pt x="0" y="0"/>
                  </a:moveTo>
                  <a:lnTo>
                    <a:pt x="142043"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ED2BDF81-9D2C-46FC-85E7-C6F4DD1A64B2}"/>
                </a:ext>
                <a:ext uri="{C183D7F6-B498-43B3-948B-1728B52AA6E4}">
                  <adec:decorative xmlns:adec="http://schemas.microsoft.com/office/drawing/2017/decorative" val="1"/>
                </a:ext>
              </a:extLst>
            </p:cNvPr>
            <p:cNvSpPr/>
            <p:nvPr/>
          </p:nvSpPr>
          <p:spPr>
            <a:xfrm>
              <a:off x="4352277" y="4245746"/>
              <a:ext cx="188878" cy="11250"/>
            </a:xfrm>
            <a:custGeom>
              <a:avLst/>
              <a:gdLst>
                <a:gd name="connsiteX0" fmla="*/ 0 w 186432"/>
                <a:gd name="connsiteY0" fmla="*/ 0 h 11250"/>
                <a:gd name="connsiteX1" fmla="*/ 186432 w 186432"/>
                <a:gd name="connsiteY1" fmla="*/ 8877 h 11250"/>
              </a:gdLst>
              <a:ahLst/>
              <a:cxnLst>
                <a:cxn ang="0">
                  <a:pos x="connsiteX0" y="connsiteY0"/>
                </a:cxn>
                <a:cxn ang="0">
                  <a:pos x="connsiteX1" y="connsiteY1"/>
                </a:cxn>
              </a:cxnLst>
              <a:rect l="l" t="t" r="r" b="b"/>
              <a:pathLst>
                <a:path w="186432" h="11250">
                  <a:moveTo>
                    <a:pt x="0" y="0"/>
                  </a:moveTo>
                  <a:cubicBezTo>
                    <a:pt x="90817" y="18162"/>
                    <a:pt x="29300" y="8877"/>
                    <a:pt x="186432" y="887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A68F613F-75DD-4682-A8A2-52A60D08E460}"/>
                </a:ext>
              </a:extLst>
            </p:cNvPr>
            <p:cNvSpPr/>
            <p:nvPr/>
          </p:nvSpPr>
          <p:spPr>
            <a:xfrm>
              <a:off x="4343400" y="4361155"/>
              <a:ext cx="206865" cy="0"/>
            </a:xfrm>
            <a:custGeom>
              <a:avLst/>
              <a:gdLst>
                <a:gd name="connsiteX0" fmla="*/ 0 w 204186"/>
                <a:gd name="connsiteY0" fmla="*/ 0 h 0"/>
                <a:gd name="connsiteX1" fmla="*/ 204186 w 204186"/>
                <a:gd name="connsiteY1" fmla="*/ 0 h 0"/>
              </a:gdLst>
              <a:ahLst/>
              <a:cxnLst>
                <a:cxn ang="0">
                  <a:pos x="connsiteX0" y="connsiteY0"/>
                </a:cxn>
                <a:cxn ang="0">
                  <a:pos x="connsiteX1" y="connsiteY1"/>
                </a:cxn>
              </a:cxnLst>
              <a:rect l="l" t="t" r="r" b="b"/>
              <a:pathLst>
                <a:path w="204186">
                  <a:moveTo>
                    <a:pt x="0" y="0"/>
                  </a:moveTo>
                  <a:lnTo>
                    <a:pt x="204186" y="0"/>
                  </a:ln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FEFE680-90F1-4064-B24A-4EF8DBD7B264}"/>
                </a:ext>
              </a:extLst>
            </p:cNvPr>
            <p:cNvSpPr/>
            <p:nvPr/>
          </p:nvSpPr>
          <p:spPr bwMode="auto">
            <a:xfrm>
              <a:off x="1608910" y="3546394"/>
              <a:ext cx="2886890" cy="496560"/>
            </a:xfrm>
            <a:custGeom>
              <a:avLst/>
              <a:gdLst>
                <a:gd name="connsiteX0" fmla="*/ 0 w 2849513"/>
                <a:gd name="connsiteY0" fmla="*/ 444309 h 496560"/>
                <a:gd name="connsiteX1" fmla="*/ 627017 w 2849513"/>
                <a:gd name="connsiteY1" fmla="*/ 431246 h 496560"/>
                <a:gd name="connsiteX2" fmla="*/ 705394 w 2849513"/>
                <a:gd name="connsiteY2" fmla="*/ 418183 h 496560"/>
                <a:gd name="connsiteX3" fmla="*/ 1227908 w 2849513"/>
                <a:gd name="connsiteY3" fmla="*/ 431246 h 496560"/>
                <a:gd name="connsiteX4" fmla="*/ 1449977 w 2849513"/>
                <a:gd name="connsiteY4" fmla="*/ 457372 h 496560"/>
                <a:gd name="connsiteX5" fmla="*/ 1580605 w 2849513"/>
                <a:gd name="connsiteY5" fmla="*/ 483497 h 496560"/>
                <a:gd name="connsiteX6" fmla="*/ 1619794 w 2849513"/>
                <a:gd name="connsiteY6" fmla="*/ 496560 h 496560"/>
                <a:gd name="connsiteX7" fmla="*/ 1711234 w 2849513"/>
                <a:gd name="connsiteY7" fmla="*/ 483497 h 496560"/>
                <a:gd name="connsiteX8" fmla="*/ 1776548 w 2849513"/>
                <a:gd name="connsiteY8" fmla="*/ 470435 h 496560"/>
                <a:gd name="connsiteX9" fmla="*/ 2233748 w 2849513"/>
                <a:gd name="connsiteY9" fmla="*/ 457372 h 496560"/>
                <a:gd name="connsiteX10" fmla="*/ 2495005 w 2849513"/>
                <a:gd name="connsiteY10" fmla="*/ 444309 h 496560"/>
                <a:gd name="connsiteX11" fmla="*/ 2534194 w 2849513"/>
                <a:gd name="connsiteY11" fmla="*/ 431246 h 496560"/>
                <a:gd name="connsiteX12" fmla="*/ 2573382 w 2849513"/>
                <a:gd name="connsiteY12" fmla="*/ 405120 h 496560"/>
                <a:gd name="connsiteX13" fmla="*/ 2638697 w 2849513"/>
                <a:gd name="connsiteY13" fmla="*/ 326743 h 496560"/>
                <a:gd name="connsiteX14" fmla="*/ 2664822 w 2849513"/>
                <a:gd name="connsiteY14" fmla="*/ 274492 h 496560"/>
                <a:gd name="connsiteX15" fmla="*/ 2651760 w 2849513"/>
                <a:gd name="connsiteY15" fmla="*/ 143863 h 496560"/>
                <a:gd name="connsiteX16" fmla="*/ 2599508 w 2849513"/>
                <a:gd name="connsiteY16" fmla="*/ 65486 h 496560"/>
                <a:gd name="connsiteX17" fmla="*/ 2495005 w 2849513"/>
                <a:gd name="connsiteY17" fmla="*/ 78549 h 496560"/>
                <a:gd name="connsiteX18" fmla="*/ 2573382 w 2849513"/>
                <a:gd name="connsiteY18" fmla="*/ 130800 h 496560"/>
                <a:gd name="connsiteX19" fmla="*/ 2664822 w 2849513"/>
                <a:gd name="connsiteY19" fmla="*/ 117737 h 496560"/>
                <a:gd name="connsiteX20" fmla="*/ 2730137 w 2849513"/>
                <a:gd name="connsiteY20" fmla="*/ 91612 h 496560"/>
                <a:gd name="connsiteX21" fmla="*/ 2821577 w 2849513"/>
                <a:gd name="connsiteY21" fmla="*/ 39360 h 496560"/>
                <a:gd name="connsiteX22" fmla="*/ 2847702 w 2849513"/>
                <a:gd name="connsiteY22" fmla="*/ 65486 h 49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49513" h="496560">
                  <a:moveTo>
                    <a:pt x="0" y="444309"/>
                  </a:moveTo>
                  <a:lnTo>
                    <a:pt x="627017" y="431246"/>
                  </a:lnTo>
                  <a:cubicBezTo>
                    <a:pt x="653485" y="430266"/>
                    <a:pt x="678908" y="418183"/>
                    <a:pt x="705394" y="418183"/>
                  </a:cubicBezTo>
                  <a:cubicBezTo>
                    <a:pt x="879620" y="418183"/>
                    <a:pt x="1053737" y="426892"/>
                    <a:pt x="1227908" y="431246"/>
                  </a:cubicBezTo>
                  <a:cubicBezTo>
                    <a:pt x="1350086" y="443464"/>
                    <a:pt x="1342719" y="440871"/>
                    <a:pt x="1449977" y="457372"/>
                  </a:cubicBezTo>
                  <a:cubicBezTo>
                    <a:pt x="1505568" y="465925"/>
                    <a:pt x="1530107" y="469069"/>
                    <a:pt x="1580605" y="483497"/>
                  </a:cubicBezTo>
                  <a:cubicBezTo>
                    <a:pt x="1593845" y="487280"/>
                    <a:pt x="1606731" y="492206"/>
                    <a:pt x="1619794" y="496560"/>
                  </a:cubicBezTo>
                  <a:cubicBezTo>
                    <a:pt x="1650274" y="492206"/>
                    <a:pt x="1680863" y="488559"/>
                    <a:pt x="1711234" y="483497"/>
                  </a:cubicBezTo>
                  <a:cubicBezTo>
                    <a:pt x="1733134" y="479847"/>
                    <a:pt x="1754373" y="471544"/>
                    <a:pt x="1776548" y="470435"/>
                  </a:cubicBezTo>
                  <a:cubicBezTo>
                    <a:pt x="1928820" y="462822"/>
                    <a:pt x="2081387" y="462912"/>
                    <a:pt x="2233748" y="457372"/>
                  </a:cubicBezTo>
                  <a:cubicBezTo>
                    <a:pt x="2320885" y="454203"/>
                    <a:pt x="2407919" y="448663"/>
                    <a:pt x="2495005" y="444309"/>
                  </a:cubicBezTo>
                  <a:cubicBezTo>
                    <a:pt x="2508068" y="439955"/>
                    <a:pt x="2521878" y="437404"/>
                    <a:pt x="2534194" y="431246"/>
                  </a:cubicBezTo>
                  <a:cubicBezTo>
                    <a:pt x="2548236" y="424225"/>
                    <a:pt x="2561321" y="415171"/>
                    <a:pt x="2573382" y="405120"/>
                  </a:cubicBezTo>
                  <a:cubicBezTo>
                    <a:pt x="2602857" y="380557"/>
                    <a:pt x="2620014" y="359439"/>
                    <a:pt x="2638697" y="326743"/>
                  </a:cubicBezTo>
                  <a:cubicBezTo>
                    <a:pt x="2648358" y="309836"/>
                    <a:pt x="2656114" y="291909"/>
                    <a:pt x="2664822" y="274492"/>
                  </a:cubicBezTo>
                  <a:cubicBezTo>
                    <a:pt x="2660468" y="230949"/>
                    <a:pt x="2664812" y="185631"/>
                    <a:pt x="2651760" y="143863"/>
                  </a:cubicBezTo>
                  <a:cubicBezTo>
                    <a:pt x="2642394" y="113893"/>
                    <a:pt x="2599508" y="65486"/>
                    <a:pt x="2599508" y="65486"/>
                  </a:cubicBezTo>
                  <a:cubicBezTo>
                    <a:pt x="2564674" y="69840"/>
                    <a:pt x="2508043" y="45954"/>
                    <a:pt x="2495005" y="78549"/>
                  </a:cubicBezTo>
                  <a:cubicBezTo>
                    <a:pt x="2483344" y="107702"/>
                    <a:pt x="2573382" y="130800"/>
                    <a:pt x="2573382" y="130800"/>
                  </a:cubicBezTo>
                  <a:cubicBezTo>
                    <a:pt x="2603862" y="126446"/>
                    <a:pt x="2634952" y="125204"/>
                    <a:pt x="2664822" y="117737"/>
                  </a:cubicBezTo>
                  <a:cubicBezTo>
                    <a:pt x="2687571" y="112050"/>
                    <a:pt x="2708709" y="101135"/>
                    <a:pt x="2730137" y="91612"/>
                  </a:cubicBezTo>
                  <a:cubicBezTo>
                    <a:pt x="2779853" y="69516"/>
                    <a:pt x="2779551" y="67377"/>
                    <a:pt x="2821577" y="39360"/>
                  </a:cubicBezTo>
                  <a:cubicBezTo>
                    <a:pt x="2859778" y="-17943"/>
                    <a:pt x="2847702" y="-15527"/>
                    <a:pt x="2847702" y="65486"/>
                  </a:cubicBezTo>
                </a:path>
              </a:pathLst>
            </a:custGeom>
            <a:no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61260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305800" cy="4114800"/>
          </a:xfrm>
        </p:spPr>
        <p:txBody>
          <a:bodyPr/>
          <a:lstStyle/>
          <a:p>
            <a:pPr lvl="0"/>
            <a:r>
              <a:rPr lang="en-US" dirty="0">
                <a:solidFill>
                  <a:srgbClr val="002060"/>
                </a:solidFill>
                <a:effectLst/>
                <a:latin typeface="Calibri" panose="020F0502020204030204" pitchFamily="34" charset="0"/>
              </a:rPr>
              <a:t>“Unique nature of the lowest Landau level in finite graphene samples with zigzag edges: Dirac electrons with mixed bulk-edge character”</a:t>
            </a:r>
            <a:br>
              <a:rPr lang="en-US" dirty="0"/>
            </a:br>
            <a:br>
              <a:rPr lang="en-US" dirty="0"/>
            </a:br>
            <a:endParaRPr lang="en-US"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759" r="9338"/>
          <a:stretch/>
        </p:blipFill>
        <p:spPr>
          <a:xfrm>
            <a:off x="5257800" y="3200400"/>
            <a:ext cx="2895600" cy="3342474"/>
          </a:xfrm>
          <a:prstGeom prst="rect">
            <a:avLst/>
          </a:prstGeom>
          <a:ln>
            <a:noFill/>
          </a:ln>
          <a:effectLst>
            <a:outerShdw blurRad="292100" dist="139700" dir="2700000" algn="tl" rotWithShape="0">
              <a:srgbClr val="333333">
                <a:alpha val="65000"/>
              </a:srgbClr>
            </a:outerShdw>
          </a:effectLst>
        </p:spPr>
      </p:pic>
      <p:sp>
        <p:nvSpPr>
          <p:cNvPr id="4" name="Slide Number Placeholder 3">
            <a:extLst>
              <a:ext uri="{FF2B5EF4-FFF2-40B4-BE49-F238E27FC236}">
                <a16:creationId xmlns:a16="http://schemas.microsoft.com/office/drawing/2014/main" id="{700142D5-3CB4-450F-B073-5154A984E3A6}"/>
              </a:ext>
            </a:extLst>
          </p:cNvPr>
          <p:cNvSpPr>
            <a:spLocks noGrp="1"/>
          </p:cNvSpPr>
          <p:nvPr>
            <p:ph type="sldNum" sz="quarter" idx="12"/>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fld id="{39FCD584-78D9-4F29-A08F-9FFEE04AFAB4}" type="slidenum">
              <a:rPr lang="en-US">
                <a:latin typeface="Calibri" panose="020F0502020204030204" pitchFamily="34" charset="0"/>
                <a:cs typeface="Calibri" panose="020F0502020204030204" pitchFamily="34" charset="0"/>
              </a:rPr>
              <a:pPr/>
              <a:t>24</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960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066800"/>
          </a:xfrm>
        </p:spPr>
        <p:txBody>
          <a:bodyPr/>
          <a:lstStyle/>
          <a:p>
            <a:pPr lvl="0"/>
            <a:r>
              <a:rPr lang="en-US" dirty="0">
                <a:solidFill>
                  <a:srgbClr val="002060"/>
                </a:solidFill>
                <a:effectLst/>
                <a:latin typeface="Calibri" panose="020F0502020204030204" pitchFamily="34" charset="0"/>
              </a:rPr>
              <a:t>Hinchliffe’s rule for titles: </a:t>
            </a:r>
            <a:endParaRPr lang="en-US" dirty="0"/>
          </a:p>
        </p:txBody>
      </p:sp>
      <p:pic>
        <p:nvPicPr>
          <p:cNvPr id="4" name="Picture 3" descr="Title and abstract of a technical paper. Title: Is Hinchliffe's Rule True?&#10;Abstract: Hinchliffe has asserted that whenever the title of a paper is a question with a yes/no answer, the answer is always no. This paper demonstrates that Hinchliffe's assertion is false, but only if it is true. "/>
          <p:cNvPicPr>
            <a:picLocks noChangeAspect="1"/>
          </p:cNvPicPr>
          <p:nvPr/>
        </p:nvPicPr>
        <p:blipFill rotWithShape="1">
          <a:blip r:embed="rId3">
            <a:extLst>
              <a:ext uri="{28A0092B-C50C-407E-A947-70E740481C1C}">
                <a14:useLocalDpi xmlns:a14="http://schemas.microsoft.com/office/drawing/2010/main" val="0"/>
              </a:ext>
            </a:extLst>
          </a:blip>
          <a:srcRect r="2433" b="4292"/>
          <a:stretch/>
        </p:blipFill>
        <p:spPr>
          <a:xfrm>
            <a:off x="762000" y="1219200"/>
            <a:ext cx="7434649" cy="5486400"/>
          </a:xfrm>
          <a:prstGeom prst="rect">
            <a:avLst/>
          </a:prstGeom>
        </p:spPr>
      </p:pic>
      <p:sp>
        <p:nvSpPr>
          <p:cNvPr id="5" name="Oval Callout 4">
            <a:extLst>
              <a:ext uri="{C183D7F6-B498-43B3-948B-1728B52AA6E4}">
                <adec:decorative xmlns:adec="http://schemas.microsoft.com/office/drawing/2017/decorative" val="1"/>
              </a:ext>
            </a:extLst>
          </p:cNvPr>
          <p:cNvSpPr/>
          <p:nvPr/>
        </p:nvSpPr>
        <p:spPr bwMode="auto">
          <a:xfrm>
            <a:off x="5029200" y="2971800"/>
            <a:ext cx="3581400" cy="1752600"/>
          </a:xfrm>
          <a:prstGeom prst="wedgeEllipseCallout">
            <a:avLst>
              <a:gd name="adj1" fmla="val -50045"/>
              <a:gd name="adj2" fmla="val 56859"/>
            </a:avLst>
          </a:prstGeom>
          <a:noFill/>
          <a:ln w="38100" cap="flat" cmpd="sng" algn="ctr">
            <a:solidFill>
              <a:schemeClr val="accent6">
                <a:lumMod val="50000"/>
              </a:schemeClr>
            </a:solidFill>
            <a:prstDash val="solid"/>
            <a:round/>
            <a:headEnd type="none" w="med" len="med"/>
            <a:tailEnd type="none" w="med" len="med"/>
          </a:ln>
          <a:effectLst>
            <a:outerShdw blurRad="50800" dist="38100" dir="16200000" rotWithShape="0">
              <a:prstClr val="black">
                <a:alpha val="40000"/>
              </a:prstClr>
            </a:out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6" name="TextBox 5">
            <a:extLst>
              <a:ext uri="{C183D7F6-B498-43B3-948B-1728B52AA6E4}">
                <adec:decorative xmlns:adec="http://schemas.microsoft.com/office/drawing/2017/decorative" val="1"/>
              </a:ext>
            </a:extLst>
          </p:cNvPr>
          <p:cNvSpPr txBox="1"/>
          <p:nvPr/>
        </p:nvSpPr>
        <p:spPr>
          <a:xfrm>
            <a:off x="5324473" y="3371046"/>
            <a:ext cx="3155351" cy="954107"/>
          </a:xfrm>
          <a:prstGeom prst="rect">
            <a:avLst/>
          </a:prstGeom>
          <a:noFill/>
        </p:spPr>
        <p:txBody>
          <a:bodyPr wrap="none" rtlCol="0">
            <a:spAutoFit/>
          </a:bodyPr>
          <a:lstStyle/>
          <a:p>
            <a:r>
              <a:rPr lang="en-US" sz="2800" b="1" dirty="0">
                <a:solidFill>
                  <a:srgbClr val="CC3300"/>
                </a:solidFill>
                <a:latin typeface="Calibri" panose="020F0502020204030204" pitchFamily="34" charset="0"/>
              </a:rPr>
              <a:t>We’ll talk about </a:t>
            </a:r>
            <a:br>
              <a:rPr lang="en-US" sz="2800" b="1" dirty="0">
                <a:solidFill>
                  <a:srgbClr val="CC3300"/>
                </a:solidFill>
                <a:latin typeface="Calibri" panose="020F0502020204030204" pitchFamily="34" charset="0"/>
              </a:rPr>
            </a:br>
            <a:r>
              <a:rPr lang="en-US" sz="2800" b="1" dirty="0">
                <a:solidFill>
                  <a:srgbClr val="CC3300"/>
                </a:solidFill>
                <a:latin typeface="Calibri" panose="020F0502020204030204" pitchFamily="34" charset="0"/>
              </a:rPr>
              <a:t>abstracts next week</a:t>
            </a:r>
          </a:p>
        </p:txBody>
      </p:sp>
      <p:sp>
        <p:nvSpPr>
          <p:cNvPr id="3" name="Slide Number Placeholder 2">
            <a:extLst>
              <a:ext uri="{FF2B5EF4-FFF2-40B4-BE49-F238E27FC236}">
                <a16:creationId xmlns:a16="http://schemas.microsoft.com/office/drawing/2014/main" id="{8A585E4F-C867-4C9D-BB02-E91DDD4EC3F5}"/>
              </a:ext>
            </a:extLst>
          </p:cNvPr>
          <p:cNvSpPr>
            <a:spLocks noGrp="1"/>
          </p:cNvSpPr>
          <p:nvPr>
            <p:ph type="sldNum" sz="quarter" idx="12"/>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fld id="{39FCD584-78D9-4F29-A08F-9FFEE04AFAB4}" type="slidenum">
              <a:rPr lang="en-US">
                <a:latin typeface="Calibri" panose="020F0502020204030204" pitchFamily="34" charset="0"/>
                <a:cs typeface="Calibri" panose="020F0502020204030204" pitchFamily="34" charset="0"/>
              </a:rPr>
              <a:pPr/>
              <a:t>25</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668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72199" y="0"/>
            <a:ext cx="1892300" cy="2835106"/>
          </a:xfrm>
          <a:prstGeom prst="rect">
            <a:avLst/>
          </a:prstGeom>
        </p:spPr>
      </p:pic>
      <p:sp>
        <p:nvSpPr>
          <p:cNvPr id="2" name="Title 1"/>
          <p:cNvSpPr>
            <a:spLocks noGrp="1"/>
          </p:cNvSpPr>
          <p:nvPr>
            <p:ph type="ctrTitle"/>
          </p:nvPr>
        </p:nvSpPr>
        <p:spPr>
          <a:xfrm>
            <a:off x="838200" y="381000"/>
            <a:ext cx="7772400" cy="914400"/>
          </a:xfrm>
        </p:spPr>
        <p:txBody>
          <a:bodyPr>
            <a:noAutofit/>
          </a:bodyPr>
          <a:lstStyle/>
          <a:p>
            <a:pPr algn="l"/>
            <a:r>
              <a:rPr lang="en-US" b="1" dirty="0">
                <a:solidFill>
                  <a:schemeClr val="accent2">
                    <a:lumMod val="50000"/>
                  </a:schemeClr>
                </a:solidFill>
                <a:effectLst/>
              </a:rPr>
              <a:t>To recap:</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15034" b="-9069"/>
          <a:stretch/>
        </p:blipFill>
        <p:spPr>
          <a:xfrm>
            <a:off x="6527800" y="2567126"/>
            <a:ext cx="2463800" cy="2711751"/>
          </a:xfrm>
          <a:prstGeom prst="rect">
            <a:avLst/>
          </a:prstGeom>
        </p:spPr>
      </p:pic>
      <p:sp>
        <p:nvSpPr>
          <p:cNvPr id="3" name="TextBox 2"/>
          <p:cNvSpPr txBox="1"/>
          <p:nvPr/>
        </p:nvSpPr>
        <p:spPr>
          <a:xfrm>
            <a:off x="849744" y="1460212"/>
            <a:ext cx="6008256" cy="3000821"/>
          </a:xfrm>
          <a:prstGeom prst="rect">
            <a:avLst/>
          </a:prstGeom>
          <a:noFill/>
        </p:spPr>
        <p:txBody>
          <a:bodyPr wrap="square" rtlCol="0">
            <a:spAutoFit/>
          </a:bodyPr>
          <a:lstStyle/>
          <a:p>
            <a:pPr>
              <a:spcAft>
                <a:spcPts val="1800"/>
              </a:spcAft>
            </a:pPr>
            <a:r>
              <a:rPr lang="en-US" sz="3600" b="1" dirty="0">
                <a:solidFill>
                  <a:schemeClr val="accent2">
                    <a:lumMod val="50000"/>
                  </a:schemeClr>
                </a:solidFill>
                <a:latin typeface="Calibri" panose="020F0502020204030204" pitchFamily="34" charset="0"/>
              </a:rPr>
              <a:t>Keep it short</a:t>
            </a:r>
          </a:p>
          <a:p>
            <a:pPr>
              <a:spcAft>
                <a:spcPts val="1800"/>
              </a:spcAft>
            </a:pPr>
            <a:r>
              <a:rPr lang="en-US" sz="3600" b="1" dirty="0">
                <a:solidFill>
                  <a:schemeClr val="accent2">
                    <a:lumMod val="50000"/>
                  </a:schemeClr>
                </a:solidFill>
                <a:latin typeface="Calibri" panose="020F0502020204030204" pitchFamily="34" charset="0"/>
              </a:rPr>
              <a:t>Frontload key words</a:t>
            </a:r>
          </a:p>
          <a:p>
            <a:pPr>
              <a:spcAft>
                <a:spcPts val="1800"/>
              </a:spcAft>
            </a:pPr>
            <a:r>
              <a:rPr lang="en-US" sz="3600" b="1" dirty="0">
                <a:solidFill>
                  <a:schemeClr val="accent2">
                    <a:lumMod val="50000"/>
                  </a:schemeClr>
                </a:solidFill>
                <a:latin typeface="Calibri" panose="020F0502020204030204" pitchFamily="34" charset="0"/>
              </a:rPr>
              <a:t>Provide specific information</a:t>
            </a:r>
          </a:p>
          <a:p>
            <a:pPr>
              <a:spcAft>
                <a:spcPts val="1800"/>
              </a:spcAft>
            </a:pPr>
            <a:r>
              <a:rPr lang="en-US" sz="3600" b="1" dirty="0">
                <a:solidFill>
                  <a:schemeClr val="accent2">
                    <a:lumMod val="50000"/>
                  </a:schemeClr>
                </a:solidFill>
                <a:latin typeface="Calibri" panose="020F0502020204030204" pitchFamily="34" charset="0"/>
              </a:rPr>
              <a:t>Make it interesting </a:t>
            </a:r>
            <a:r>
              <a:rPr lang="en-US" sz="1600" b="1" dirty="0">
                <a:solidFill>
                  <a:schemeClr val="accent2">
                    <a:lumMod val="50000"/>
                  </a:schemeClr>
                </a:solidFill>
                <a:latin typeface="Calibri" panose="020F0502020204030204" pitchFamily="34" charset="0"/>
              </a:rPr>
              <a:t>(but not too interesting)</a:t>
            </a:r>
            <a:endParaRPr lang="en-US" sz="3600" b="1" dirty="0">
              <a:solidFill>
                <a:schemeClr val="accent2">
                  <a:lumMod val="50000"/>
                </a:schemeClr>
              </a:solidFill>
              <a:latin typeface="Calibri" panose="020F0502020204030204" pitchFamily="34" charset="0"/>
            </a:endParaRPr>
          </a:p>
        </p:txBody>
      </p:sp>
      <p:pic>
        <p:nvPicPr>
          <p:cNvPr id="7" name="Picture 6">
            <a:extLst>
              <a:ext uri="{FF2B5EF4-FFF2-40B4-BE49-F238E27FC236}">
                <a16:creationId xmlns:a16="http://schemas.microsoft.com/office/drawing/2014/main" id="{6F45DBE1-CCF0-45A3-9165-76731DA35156}"/>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9169" y="5562600"/>
            <a:ext cx="1371600" cy="626488"/>
          </a:xfrm>
          <a:prstGeom prst="rect">
            <a:avLst/>
          </a:prstGeom>
        </p:spPr>
      </p:pic>
      <p:sp>
        <p:nvSpPr>
          <p:cNvPr id="8" name="TextBox 7">
            <a:extLst>
              <a:ext uri="{FF2B5EF4-FFF2-40B4-BE49-F238E27FC236}">
                <a16:creationId xmlns:a16="http://schemas.microsoft.com/office/drawing/2014/main" id="{F2195E9F-F621-4029-AB5B-74AFF133961E}"/>
              </a:ext>
            </a:extLst>
          </p:cNvPr>
          <p:cNvSpPr txBox="1"/>
          <p:nvPr/>
        </p:nvSpPr>
        <p:spPr>
          <a:xfrm>
            <a:off x="4325898" y="6039655"/>
            <a:ext cx="4511574" cy="646331"/>
          </a:xfrm>
          <a:prstGeom prst="rect">
            <a:avLst/>
          </a:prstGeom>
          <a:noFill/>
        </p:spPr>
        <p:txBody>
          <a:bodyPr wrap="square" rtlCol="0">
            <a:spAutoFit/>
          </a:bodyPr>
          <a:lstStyle/>
          <a:p>
            <a:pPr algn="r"/>
            <a:r>
              <a:rPr lang="en-US" sz="1800" b="1" i="1" dirty="0">
                <a:solidFill>
                  <a:srgbClr val="E84A27"/>
                </a:solidFill>
                <a:latin typeface="Calibri" panose="020F0502020204030204" pitchFamily="34" charset="0"/>
              </a:rPr>
              <a:t>cmelliot@illinois.edu</a:t>
            </a:r>
            <a:br>
              <a:rPr lang="en-US" sz="1800" b="1" i="1" dirty="0">
                <a:solidFill>
                  <a:srgbClr val="E84A27"/>
                </a:solidFill>
                <a:latin typeface="Calibri" panose="020F0502020204030204" pitchFamily="34" charset="0"/>
              </a:rPr>
            </a:br>
            <a:r>
              <a:rPr lang="en-US" sz="1800" b="1" i="1" dirty="0">
                <a:solidFill>
                  <a:srgbClr val="E84A27"/>
                </a:solidFill>
                <a:latin typeface="Calibri" panose="020F0502020204030204" pitchFamily="34" charset="0"/>
              </a:rPr>
              <a:t>http://physics.illinois.edu/people/Celia/</a:t>
            </a:r>
          </a:p>
        </p:txBody>
      </p:sp>
    </p:spTree>
    <p:extLst>
      <p:ext uri="{BB962C8B-B14F-4D97-AF65-F5344CB8AC3E}">
        <p14:creationId xmlns:p14="http://schemas.microsoft.com/office/powerpoint/2010/main" val="113271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pPr>
              <a:lnSpc>
                <a:spcPct val="90000"/>
              </a:lnSpc>
            </a:pPr>
            <a:r>
              <a:rPr lang="en-US" dirty="0">
                <a:effectLst/>
                <a:latin typeface="Calibri" panose="020F0502020204030204" pitchFamily="34" charset="0"/>
              </a:rPr>
              <a:t>How do you decide which article to read, or which talk to go to?</a:t>
            </a:r>
          </a:p>
        </p:txBody>
      </p:sp>
      <p:pic>
        <p:nvPicPr>
          <p:cNvPr id="6" name="Content Placeholder 5" descr="Screen shot of a list of talks from an APS conference.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91348" y="1524472"/>
            <a:ext cx="3719252" cy="457152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62000" y="6274036"/>
            <a:ext cx="8001000" cy="457200"/>
          </a:xfrm>
          <a:prstGeom prst="rect">
            <a:avLst/>
          </a:prstGeom>
          <a:noFill/>
        </p:spPr>
        <p:txBody>
          <a:bodyPr wrap="square" rtlCol="0">
            <a:spAutoFit/>
          </a:bodyPr>
          <a:lstStyle/>
          <a:p>
            <a:r>
              <a:rPr lang="en-US" b="1" dirty="0">
                <a:solidFill>
                  <a:srgbClr val="E84A27"/>
                </a:solidFill>
                <a:latin typeface="Calibri" panose="020F0502020204030204" pitchFamily="34" charset="0"/>
              </a:rPr>
              <a:t>You usually make a snap judgment based on the title…</a:t>
            </a:r>
          </a:p>
        </p:txBody>
      </p:sp>
      <p:pic>
        <p:nvPicPr>
          <p:cNvPr id="4" name="Picture 3" descr="Screen shot of a list of articles pulled from a journal databas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916" y="1524472"/>
            <a:ext cx="4119070" cy="4571528"/>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9E950D69-07B1-46B7-9CB5-AC08701208D4}"/>
              </a:ext>
            </a:extLst>
          </p:cNvPr>
          <p:cNvSpPr>
            <a:spLocks noGrp="1"/>
          </p:cNvSpPr>
          <p:nvPr>
            <p:ph type="sldNum" sz="quarter" idx="12"/>
          </p:nvPr>
        </p:nvSpPr>
        <p:spPr/>
        <p:txBody>
          <a:bodyPr/>
          <a:lstStyle/>
          <a:p>
            <a:fld id="{16002FE0-FE43-4AA5-84DA-B93875E598EF}" type="slidenum">
              <a:rPr lang="en-US" smtClean="0"/>
              <a:pPr/>
              <a:t>3</a:t>
            </a:fld>
            <a:endParaRPr lang="en-US" b="0" dirty="0">
              <a:solidFill>
                <a:schemeClr val="tx1"/>
              </a:solidFill>
            </a:endParaRPr>
          </a:p>
        </p:txBody>
      </p:sp>
    </p:spTree>
    <p:extLst>
      <p:ext uri="{BB962C8B-B14F-4D97-AF65-F5344CB8AC3E}">
        <p14:creationId xmlns:p14="http://schemas.microsoft.com/office/powerpoint/2010/main" val="29265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08930" name="Rectangle 1026"/>
          <p:cNvSpPr>
            <a:spLocks noGrp="1" noChangeArrowheads="1"/>
          </p:cNvSpPr>
          <p:nvPr>
            <p:ph type="title" idx="4294967295"/>
          </p:nvPr>
        </p:nvSpPr>
        <p:spPr>
          <a:xfrm>
            <a:off x="685800" y="304800"/>
            <a:ext cx="8077200" cy="1143000"/>
          </a:xfrm>
        </p:spPr>
        <p:txBody>
          <a:bodyPr/>
          <a:lstStyle/>
          <a:p>
            <a:pPr>
              <a:lnSpc>
                <a:spcPct val="90000"/>
              </a:lnSpc>
            </a:pPr>
            <a:r>
              <a:rPr lang="en-US" sz="4000" dirty="0">
                <a:effectLst/>
                <a:latin typeface="Calibri" pitchFamily="34" charset="0"/>
                <a:cs typeface="Calibri" pitchFamily="34" charset="0"/>
              </a:rPr>
              <a:t>The title is the first hook to your prospective audience...</a:t>
            </a:r>
          </a:p>
        </p:txBody>
      </p:sp>
      <p:sp>
        <p:nvSpPr>
          <p:cNvPr id="2" name="Rectangle 1026"/>
          <p:cNvSpPr>
            <a:spLocks noChangeArrowheads="1"/>
          </p:cNvSpPr>
          <p:nvPr/>
        </p:nvSpPr>
        <p:spPr bwMode="auto">
          <a:xfrm>
            <a:off x="4876800" y="5791200"/>
            <a:ext cx="3733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en-US" sz="3600" b="1" dirty="0">
                <a:solidFill>
                  <a:srgbClr val="000066"/>
                </a:solidFill>
                <a:latin typeface="Arial" charset="0"/>
              </a:rPr>
              <a:t>...make it count!</a:t>
            </a:r>
          </a:p>
        </p:txBody>
      </p:sp>
      <p:sp>
        <p:nvSpPr>
          <p:cNvPr id="3" name="Slide Number Placeholder 2">
            <a:extLst>
              <a:ext uri="{FF2B5EF4-FFF2-40B4-BE49-F238E27FC236}">
                <a16:creationId xmlns:a16="http://schemas.microsoft.com/office/drawing/2014/main" id="{E9041304-6D2E-4BA0-AB84-6F61E9DA7CB5}"/>
              </a:ext>
            </a:extLst>
          </p:cNvPr>
          <p:cNvSpPr>
            <a:spLocks noGrp="1"/>
          </p:cNvSpPr>
          <p:nvPr>
            <p:ph type="sldNum" sz="quarter" idx="12"/>
          </p:nvPr>
        </p:nvSpPr>
        <p:spPr/>
        <p:txBody>
          <a:bodyPr/>
          <a:lstStyle/>
          <a:p>
            <a:fld id="{644D062C-6D58-4F59-9F69-6FBDE26E3020}" type="slidenum">
              <a:rPr lang="en-US" smtClean="0">
                <a:latin typeface="Calibri" panose="020F0502020204030204" pitchFamily="34" charset="0"/>
                <a:cs typeface="Calibri" panose="020F0502020204030204" pitchFamily="34" charset="0"/>
              </a:rPr>
              <a:pPr/>
              <a:t>4</a:t>
            </a:fld>
            <a:endParaRPr lang="en-US" b="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a:xfrm>
            <a:off x="762000" y="76200"/>
            <a:ext cx="8262996" cy="1295400"/>
          </a:xfrm>
        </p:spPr>
        <p:txBody>
          <a:bodyPr/>
          <a:lstStyle/>
          <a:p>
            <a:pPr>
              <a:lnSpc>
                <a:spcPct val="85000"/>
              </a:lnSpc>
            </a:pPr>
            <a:r>
              <a:rPr lang="en-US" sz="4000" dirty="0">
                <a:effectLst/>
                <a:latin typeface="Calibri" pitchFamily="34" charset="0"/>
                <a:cs typeface="Calibri" pitchFamily="34" charset="0"/>
              </a:rPr>
              <a:t>Your title should </a:t>
            </a:r>
            <a:r>
              <a:rPr lang="en-US" sz="4000" i="1" u="sng" dirty="0">
                <a:effectLst/>
                <a:latin typeface="Calibri" pitchFamily="34" charset="0"/>
                <a:cs typeface="Calibri" pitchFamily="34" charset="0"/>
              </a:rPr>
              <a:t>define</a:t>
            </a:r>
            <a:r>
              <a:rPr lang="en-US" sz="4000" dirty="0">
                <a:effectLst/>
                <a:latin typeface="Calibri" pitchFamily="34" charset="0"/>
                <a:cs typeface="Calibri" pitchFamily="34" charset="0"/>
              </a:rPr>
              <a:t> and  </a:t>
            </a:r>
            <a:r>
              <a:rPr lang="en-US" sz="4000" i="1" u="sng" dirty="0">
                <a:effectLst/>
                <a:latin typeface="Calibri" pitchFamily="34" charset="0"/>
                <a:cs typeface="Calibri" pitchFamily="34" charset="0"/>
              </a:rPr>
              <a:t>describe</a:t>
            </a:r>
            <a:r>
              <a:rPr lang="en-US" sz="4000" dirty="0">
                <a:effectLst/>
                <a:latin typeface="Calibri" pitchFamily="34" charset="0"/>
                <a:cs typeface="Calibri" pitchFamily="34" charset="0"/>
              </a:rPr>
              <a:t> the content of your document or talk </a:t>
            </a:r>
          </a:p>
        </p:txBody>
      </p:sp>
      <p:sp>
        <p:nvSpPr>
          <p:cNvPr id="2" name="TextBox 1"/>
          <p:cNvSpPr txBox="1"/>
          <p:nvPr/>
        </p:nvSpPr>
        <p:spPr>
          <a:xfrm>
            <a:off x="6295979" y="1447800"/>
            <a:ext cx="2729017" cy="2603790"/>
          </a:xfrm>
          <a:prstGeom prst="rect">
            <a:avLst/>
          </a:prstGeom>
          <a:noFill/>
        </p:spPr>
        <p:txBody>
          <a:bodyPr wrap="none" rtlCol="0">
            <a:spAutoFit/>
          </a:bodyPr>
          <a:lstStyle/>
          <a:p>
            <a:pPr>
              <a:lnSpc>
                <a:spcPct val="85000"/>
              </a:lnSpc>
            </a:pPr>
            <a:r>
              <a:rPr lang="en-US" sz="3200" b="1" dirty="0">
                <a:solidFill>
                  <a:srgbClr val="000066"/>
                </a:solidFill>
                <a:latin typeface="Calibri" pitchFamily="34" charset="0"/>
                <a:ea typeface="+mj-ea"/>
                <a:cs typeface="Calibri" pitchFamily="34" charset="0"/>
              </a:rPr>
              <a:t>A busy reader </a:t>
            </a:r>
            <a:br>
              <a:rPr lang="en-US" sz="3200" b="1" dirty="0">
                <a:solidFill>
                  <a:srgbClr val="000066"/>
                </a:solidFill>
                <a:latin typeface="Calibri" pitchFamily="34" charset="0"/>
                <a:ea typeface="+mj-ea"/>
                <a:cs typeface="Calibri" pitchFamily="34" charset="0"/>
              </a:rPr>
            </a:br>
            <a:r>
              <a:rPr lang="en-US" sz="3200" b="1" dirty="0">
                <a:solidFill>
                  <a:srgbClr val="000066"/>
                </a:solidFill>
                <a:latin typeface="Calibri" pitchFamily="34" charset="0"/>
                <a:ea typeface="+mj-ea"/>
                <a:cs typeface="Calibri" pitchFamily="34" charset="0"/>
              </a:rPr>
              <a:t>should be able</a:t>
            </a:r>
            <a:br>
              <a:rPr lang="en-US" sz="3200" b="1" dirty="0">
                <a:solidFill>
                  <a:srgbClr val="000066"/>
                </a:solidFill>
                <a:latin typeface="Calibri" pitchFamily="34" charset="0"/>
                <a:ea typeface="+mj-ea"/>
                <a:cs typeface="Calibri" pitchFamily="34" charset="0"/>
              </a:rPr>
            </a:br>
            <a:r>
              <a:rPr lang="en-US" sz="3200" b="1" dirty="0">
                <a:solidFill>
                  <a:srgbClr val="000066"/>
                </a:solidFill>
                <a:latin typeface="Calibri" pitchFamily="34" charset="0"/>
                <a:ea typeface="+mj-ea"/>
                <a:cs typeface="Calibri" pitchFamily="34" charset="0"/>
              </a:rPr>
              <a:t>to tell </a:t>
            </a:r>
            <a:r>
              <a:rPr lang="en-US" sz="3200" b="1" i="1" dirty="0">
                <a:solidFill>
                  <a:srgbClr val="000066"/>
                </a:solidFill>
                <a:latin typeface="Calibri" pitchFamily="34" charset="0"/>
                <a:ea typeface="+mj-ea"/>
                <a:cs typeface="Calibri" pitchFamily="34" charset="0"/>
              </a:rPr>
              <a:t>at once</a:t>
            </a:r>
            <a:br>
              <a:rPr lang="en-US" sz="3200" b="1" i="1" dirty="0">
                <a:solidFill>
                  <a:srgbClr val="000066"/>
                </a:solidFill>
                <a:latin typeface="Calibri" pitchFamily="34" charset="0"/>
                <a:ea typeface="+mj-ea"/>
                <a:cs typeface="Calibri" pitchFamily="34" charset="0"/>
              </a:rPr>
            </a:br>
            <a:r>
              <a:rPr lang="en-US" sz="3200" b="1" dirty="0">
                <a:solidFill>
                  <a:srgbClr val="000066"/>
                </a:solidFill>
                <a:latin typeface="Calibri" pitchFamily="34" charset="0"/>
                <a:ea typeface="+mj-ea"/>
                <a:cs typeface="Calibri" pitchFamily="34" charset="0"/>
              </a:rPr>
              <a:t>if your doc is</a:t>
            </a:r>
            <a:br>
              <a:rPr lang="en-US" sz="3200" b="1" dirty="0">
                <a:solidFill>
                  <a:srgbClr val="000066"/>
                </a:solidFill>
                <a:latin typeface="Calibri" pitchFamily="34" charset="0"/>
                <a:ea typeface="+mj-ea"/>
                <a:cs typeface="Calibri" pitchFamily="34" charset="0"/>
              </a:rPr>
            </a:br>
            <a:r>
              <a:rPr lang="en-US" sz="3200" b="1" dirty="0">
                <a:solidFill>
                  <a:srgbClr val="000066"/>
                </a:solidFill>
                <a:latin typeface="Calibri" pitchFamily="34" charset="0"/>
                <a:ea typeface="+mj-ea"/>
                <a:cs typeface="Calibri" pitchFamily="34" charset="0"/>
              </a:rPr>
              <a:t>relevant to her</a:t>
            </a:r>
            <a:br>
              <a:rPr lang="en-US" sz="3200" b="1" dirty="0">
                <a:solidFill>
                  <a:srgbClr val="000066"/>
                </a:solidFill>
                <a:latin typeface="Calibri" pitchFamily="34" charset="0"/>
                <a:ea typeface="+mj-ea"/>
                <a:cs typeface="Calibri" pitchFamily="34" charset="0"/>
              </a:rPr>
            </a:br>
            <a:r>
              <a:rPr lang="en-US" sz="3200" b="1" dirty="0">
                <a:solidFill>
                  <a:srgbClr val="000066"/>
                </a:solidFill>
                <a:latin typeface="Calibri" pitchFamily="34" charset="0"/>
                <a:ea typeface="+mj-ea"/>
                <a:cs typeface="Calibri" pitchFamily="34" charset="0"/>
              </a:rPr>
              <a:t>  research</a:t>
            </a:r>
            <a:r>
              <a:rPr lang="en-US" sz="3200" b="1" i="1" dirty="0">
                <a:solidFill>
                  <a:srgbClr val="000066"/>
                </a:solidFill>
                <a:latin typeface="Calibri" pitchFamily="34" charset="0"/>
                <a:ea typeface="+mj-ea"/>
                <a:cs typeface="Calibri" pitchFamily="34" charset="0"/>
              </a:rPr>
              <a:t> </a:t>
            </a:r>
            <a:endParaRPr lang="en-US" sz="3200" b="1" dirty="0">
              <a:solidFill>
                <a:srgbClr val="000066"/>
              </a:solidFill>
              <a:latin typeface="Calibri" pitchFamily="34" charset="0"/>
              <a:ea typeface="+mj-ea"/>
              <a:cs typeface="Calibri" pitchFamily="34" charset="0"/>
            </a:endParaRPr>
          </a:p>
        </p:txBody>
      </p:sp>
      <p:sp>
        <p:nvSpPr>
          <p:cNvPr id="3" name="Slide Number Placeholder 2">
            <a:extLst>
              <a:ext uri="{FF2B5EF4-FFF2-40B4-BE49-F238E27FC236}">
                <a16:creationId xmlns:a16="http://schemas.microsoft.com/office/drawing/2014/main" id="{C8D495B8-47E2-4003-A9B4-A53176685D65}"/>
              </a:ext>
            </a:extLst>
          </p:cNvPr>
          <p:cNvSpPr>
            <a:spLocks noGrp="1"/>
          </p:cNvSpPr>
          <p:nvPr>
            <p:ph type="sldNum" sz="quarter" idx="12"/>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fld id="{16002FE0-FE43-4AA5-84DA-B93875E598EF}" type="slidenum">
              <a:rPr lang="en-US"/>
              <a:pPr/>
              <a:t>5</a:t>
            </a:fld>
            <a:endParaRPr lang="en-US"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5A2D56-258D-7974-561C-70DF25332E42}"/>
              </a:ext>
            </a:extLst>
          </p:cNvPr>
          <p:cNvSpPr>
            <a:spLocks noGrp="1"/>
          </p:cNvSpPr>
          <p:nvPr>
            <p:ph type="sldNum" sz="quarter" idx="12"/>
          </p:nvPr>
        </p:nvSpPr>
        <p:spPr/>
        <p:txBody>
          <a:bodyPr/>
          <a:lstStyle/>
          <a:p>
            <a:fld id="{16002FE0-FE43-4AA5-84DA-B93875E598EF}" type="slidenum">
              <a:rPr lang="en-US" smtClean="0"/>
              <a:pPr/>
              <a:t>6</a:t>
            </a:fld>
            <a:endParaRPr lang="en-US" b="0" dirty="0">
              <a:solidFill>
                <a:schemeClr val="tx1"/>
              </a:solidFill>
            </a:endParaRPr>
          </a:p>
        </p:txBody>
      </p:sp>
      <p:pic>
        <p:nvPicPr>
          <p:cNvPr id="1026" name="Picture 2">
            <a:extLst>
              <a:ext uri="{FF2B5EF4-FFF2-40B4-BE49-F238E27FC236}">
                <a16:creationId xmlns:a16="http://schemas.microsoft.com/office/drawing/2014/main" id="{1550CFBF-356F-85F0-3D4D-BC2221F7A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31347"/>
            <a:ext cx="5013374" cy="359530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id="{03BD3ECF-180B-DA56-F1F5-584759254F1C}"/>
              </a:ext>
            </a:extLst>
          </p:cNvPr>
          <p:cNvSpPr>
            <a:spLocks noGrp="1" noChangeArrowheads="1"/>
          </p:cNvSpPr>
          <p:nvPr>
            <p:ph type="title"/>
          </p:nvPr>
        </p:nvSpPr>
        <p:spPr>
          <a:xfrm>
            <a:off x="228600" y="76200"/>
            <a:ext cx="8796396" cy="1295400"/>
          </a:xfrm>
        </p:spPr>
        <p:txBody>
          <a:bodyPr/>
          <a:lstStyle/>
          <a:p>
            <a:pPr>
              <a:lnSpc>
                <a:spcPct val="85000"/>
              </a:lnSpc>
            </a:pPr>
            <a:r>
              <a:rPr lang="en-US" sz="4000" dirty="0">
                <a:effectLst/>
                <a:latin typeface="Calibri" pitchFamily="34" charset="0"/>
                <a:cs typeface="Calibri" pitchFamily="34" charset="0"/>
              </a:rPr>
              <a:t>Useless title: “How to count trees?”* </a:t>
            </a:r>
          </a:p>
        </p:txBody>
      </p:sp>
      <p:sp>
        <p:nvSpPr>
          <p:cNvPr id="7" name="Rectangle 5">
            <a:extLst>
              <a:ext uri="{FF2B5EF4-FFF2-40B4-BE49-F238E27FC236}">
                <a16:creationId xmlns:a16="http://schemas.microsoft.com/office/drawing/2014/main" id="{7007B332-F8EA-E471-D715-96556AECDFCE}"/>
              </a:ext>
            </a:extLst>
          </p:cNvPr>
          <p:cNvSpPr>
            <a:spLocks noChangeArrowheads="1"/>
          </p:cNvSpPr>
          <p:nvPr/>
        </p:nvSpPr>
        <p:spPr bwMode="auto">
          <a:xfrm>
            <a:off x="1524000" y="6029159"/>
            <a:ext cx="64963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5000"/>
              </a:spcBef>
            </a:pPr>
            <a:r>
              <a:rPr lang="en-US" sz="1800" b="1" dirty="0">
                <a:solidFill>
                  <a:srgbClr val="000066"/>
                </a:solidFill>
                <a:latin typeface="Calibri" pitchFamily="34" charset="0"/>
                <a:cs typeface="Calibri" pitchFamily="34" charset="0"/>
              </a:rPr>
              <a:t>*I am not making this up—</a:t>
            </a:r>
            <a:r>
              <a:rPr lang="da-DK" sz="1800" b="1" i="1" dirty="0">
                <a:solidFill>
                  <a:srgbClr val="000066"/>
                </a:solidFill>
                <a:latin typeface="Calibri" pitchFamily="34" charset="0"/>
                <a:cs typeface="Calibri" pitchFamily="34" charset="0"/>
              </a:rPr>
              <a:t>Int J Mod Phys </a:t>
            </a:r>
            <a:r>
              <a:rPr lang="da-DK" sz="1800" b="1" dirty="0">
                <a:solidFill>
                  <a:srgbClr val="000066"/>
                </a:solidFill>
                <a:latin typeface="Calibri" pitchFamily="34" charset="0"/>
                <a:cs typeface="Calibri" pitchFamily="34" charset="0"/>
              </a:rPr>
              <a:t>C</a:t>
            </a:r>
            <a:r>
              <a:rPr lang="en-US" sz="1800" b="1" dirty="0">
                <a:solidFill>
                  <a:srgbClr val="000066"/>
                </a:solidFill>
                <a:latin typeface="Calibri" pitchFamily="34" charset="0"/>
                <a:cs typeface="Calibri" pitchFamily="34" charset="0"/>
              </a:rPr>
              <a:t>16, 1527–1534 (2005). </a:t>
            </a:r>
          </a:p>
        </p:txBody>
      </p:sp>
    </p:spTree>
    <p:extLst>
      <p:ext uri="{BB962C8B-B14F-4D97-AF65-F5344CB8AC3E}">
        <p14:creationId xmlns:p14="http://schemas.microsoft.com/office/powerpoint/2010/main" val="319881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58084" name="Text Box 4"/>
          <p:cNvSpPr txBox="1">
            <a:spLocks noChangeArrowheads="1"/>
          </p:cNvSpPr>
          <p:nvPr/>
        </p:nvSpPr>
        <p:spPr bwMode="auto">
          <a:xfrm>
            <a:off x="3886200" y="2574925"/>
            <a:ext cx="3352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000">
                <a:solidFill>
                  <a:schemeClr val="bg1"/>
                </a:solidFill>
                <a:latin typeface="Arial Black" pitchFamily="34" charset="0"/>
              </a:rPr>
              <a:t>Don’t trick the reader</a:t>
            </a:r>
          </a:p>
        </p:txBody>
      </p:sp>
      <p:sp>
        <p:nvSpPr>
          <p:cNvPr id="508930" name="Rectangle 1026"/>
          <p:cNvSpPr>
            <a:spLocks noChangeArrowheads="1"/>
          </p:cNvSpPr>
          <p:nvPr/>
        </p:nvSpPr>
        <p:spPr bwMode="auto">
          <a:xfrm>
            <a:off x="3505200" y="228600"/>
            <a:ext cx="5257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en-US" sz="4000" b="1" dirty="0">
                <a:solidFill>
                  <a:srgbClr val="000066"/>
                </a:solidFill>
                <a:latin typeface="Calibri" pitchFamily="34" charset="0"/>
                <a:cs typeface="Calibri" pitchFamily="34" charset="0"/>
              </a:rPr>
              <a:t>Play fair with your title</a:t>
            </a:r>
          </a:p>
        </p:txBody>
      </p:sp>
      <p:sp>
        <p:nvSpPr>
          <p:cNvPr id="2" name="Slide Number Placeholder 1">
            <a:extLst>
              <a:ext uri="{FF2B5EF4-FFF2-40B4-BE49-F238E27FC236}">
                <a16:creationId xmlns:a16="http://schemas.microsoft.com/office/drawing/2014/main" id="{82DDF04B-C4A3-4EB7-BD04-64885C4961E0}"/>
              </a:ext>
            </a:extLst>
          </p:cNvPr>
          <p:cNvSpPr>
            <a:spLocks noGrp="1"/>
          </p:cNvSpPr>
          <p:nvPr>
            <p:ph type="sldNum" sz="quarter" idx="12"/>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fld id="{644D062C-6D58-4F59-9F69-6FBDE26E3020}" type="slidenum">
              <a:rPr lang="en-US">
                <a:latin typeface="Calibri" panose="020F0502020204030204" pitchFamily="34" charset="0"/>
                <a:cs typeface="Calibri" panose="020F0502020204030204" pitchFamily="34" charset="0"/>
              </a:rPr>
              <a:pPr/>
              <a:t>7</a:t>
            </a:fld>
            <a:endParaRPr lang="en-US" dirty="0">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1026"/>
          <p:cNvSpPr>
            <a:spLocks noGrp="1" noChangeArrowheads="1"/>
          </p:cNvSpPr>
          <p:nvPr>
            <p:ph type="title" idx="4294967295"/>
          </p:nvPr>
        </p:nvSpPr>
        <p:spPr>
          <a:xfrm>
            <a:off x="609600" y="381000"/>
            <a:ext cx="8077200" cy="1143000"/>
          </a:xfrm>
        </p:spPr>
        <p:txBody>
          <a:bodyPr/>
          <a:lstStyle/>
          <a:p>
            <a:pPr>
              <a:lnSpc>
                <a:spcPct val="90000"/>
              </a:lnSpc>
            </a:pPr>
            <a:r>
              <a:rPr lang="en-US" sz="4000" dirty="0">
                <a:effectLst/>
                <a:latin typeface="Calibri" pitchFamily="34" charset="0"/>
                <a:cs typeface="Calibri" pitchFamily="34" charset="0"/>
              </a:rPr>
              <a:t>Make it interesting, but not </a:t>
            </a:r>
            <a:br>
              <a:rPr lang="en-US" sz="4000" dirty="0">
                <a:effectLst/>
                <a:latin typeface="Calibri" pitchFamily="34" charset="0"/>
                <a:cs typeface="Calibri" pitchFamily="34" charset="0"/>
              </a:rPr>
            </a:br>
            <a:r>
              <a:rPr lang="en-US" sz="4000" i="1" dirty="0">
                <a:effectLst/>
                <a:latin typeface="Calibri" pitchFamily="34" charset="0"/>
                <a:cs typeface="Calibri" pitchFamily="34" charset="0"/>
              </a:rPr>
              <a:t>too interesting...</a:t>
            </a:r>
            <a:endParaRPr lang="en-US" sz="4000" dirty="0">
              <a:effectLst/>
              <a:latin typeface="Calibri" pitchFamily="34" charset="0"/>
              <a:cs typeface="Calibri" pitchFamily="34" charset="0"/>
            </a:endParaRPr>
          </a:p>
        </p:txBody>
      </p:sp>
      <p:sp>
        <p:nvSpPr>
          <p:cNvPr id="551941" name="Rectangle 5"/>
          <p:cNvSpPr>
            <a:spLocks noChangeArrowheads="1"/>
          </p:cNvSpPr>
          <p:nvPr/>
        </p:nvSpPr>
        <p:spPr bwMode="auto">
          <a:xfrm>
            <a:off x="1166813" y="6167438"/>
            <a:ext cx="69125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5000"/>
              </a:spcBef>
            </a:pPr>
            <a:r>
              <a:rPr lang="en-US" sz="1800" b="1" dirty="0">
                <a:solidFill>
                  <a:srgbClr val="000066"/>
                </a:solidFill>
                <a:latin typeface="Calibri" pitchFamily="34" charset="0"/>
                <a:cs typeface="Calibri" pitchFamily="34" charset="0"/>
              </a:rPr>
              <a:t>I am not making this up either—</a:t>
            </a:r>
            <a:r>
              <a:rPr lang="en-US" sz="1800" b="1" i="1" dirty="0">
                <a:solidFill>
                  <a:srgbClr val="000066"/>
                </a:solidFill>
                <a:latin typeface="Calibri" pitchFamily="34" charset="0"/>
                <a:cs typeface="Calibri" pitchFamily="34" charset="0"/>
              </a:rPr>
              <a:t>http://arxiv.org/abs/hep-ph/0203157</a:t>
            </a:r>
          </a:p>
        </p:txBody>
      </p:sp>
      <p:pic>
        <p:nvPicPr>
          <p:cNvPr id="551942" name="Picture 6">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0543"/>
          <a:stretch>
            <a:fillRect/>
          </a:stretch>
        </p:blipFill>
        <p:spPr bwMode="auto">
          <a:xfrm>
            <a:off x="3200400" y="2667000"/>
            <a:ext cx="2514600" cy="2971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Rectangle 1026"/>
          <p:cNvSpPr>
            <a:spLocks noChangeArrowheads="1"/>
          </p:cNvSpPr>
          <p:nvPr/>
        </p:nvSpPr>
        <p:spPr bwMode="auto">
          <a:xfrm>
            <a:off x="838200" y="1524000"/>
            <a:ext cx="8153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spcBef>
                <a:spcPct val="35000"/>
              </a:spcBef>
            </a:pPr>
            <a:r>
              <a:rPr lang="en-US" sz="2800" b="1" dirty="0"/>
              <a:t>“Looking from the East at an Elephant Trotting West: Direct CP Violation in B</a:t>
            </a:r>
            <a:r>
              <a:rPr lang="en-US" sz="2800" b="1" baseline="30000" dirty="0"/>
              <a:t>0</a:t>
            </a:r>
            <a:r>
              <a:rPr lang="en-US" sz="2800" b="1" dirty="0"/>
              <a:t> Decays”</a:t>
            </a:r>
            <a:endParaRPr lang="en-US" sz="2800" b="1" i="1" dirty="0">
              <a:effectLst>
                <a:outerShdw blurRad="38100" dist="38100" dir="2700000" algn="tl">
                  <a:srgbClr val="C0C0C0"/>
                </a:outerShdw>
              </a:effectLst>
            </a:endParaRPr>
          </a:p>
        </p:txBody>
      </p:sp>
      <p:sp>
        <p:nvSpPr>
          <p:cNvPr id="3" name="Slide Number Placeholder 2">
            <a:extLst>
              <a:ext uri="{FF2B5EF4-FFF2-40B4-BE49-F238E27FC236}">
                <a16:creationId xmlns:a16="http://schemas.microsoft.com/office/drawing/2014/main" id="{8B2D5AC8-C240-4A49-8AF1-A46060D6595D}"/>
              </a:ext>
            </a:extLst>
          </p:cNvPr>
          <p:cNvSpPr>
            <a:spLocks noGrp="1"/>
          </p:cNvSpPr>
          <p:nvPr>
            <p:ph type="sldNum" sz="quarter" idx="12"/>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fld id="{644D062C-6D58-4F59-9F69-6FBDE26E3020}" type="slidenum">
              <a:rPr lang="en-US">
                <a:latin typeface="Calibri" panose="020F0502020204030204" pitchFamily="34" charset="0"/>
                <a:cs typeface="Calibri" panose="020F0502020204030204" pitchFamily="34" charset="0"/>
              </a:rPr>
              <a:pPr/>
              <a:t>8</a:t>
            </a:fld>
            <a:endParaRPr lang="en-US"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19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1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4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1026"/>
          <p:cNvSpPr>
            <a:spLocks noGrp="1" noChangeArrowheads="1"/>
          </p:cNvSpPr>
          <p:nvPr>
            <p:ph type="title" idx="4294967295"/>
          </p:nvPr>
        </p:nvSpPr>
        <p:spPr>
          <a:xfrm>
            <a:off x="533400" y="685800"/>
            <a:ext cx="8305800" cy="1143000"/>
          </a:xfrm>
        </p:spPr>
        <p:txBody>
          <a:bodyPr/>
          <a:lstStyle/>
          <a:p>
            <a:pPr>
              <a:lnSpc>
                <a:spcPct val="90000"/>
              </a:lnSpc>
            </a:pPr>
            <a:r>
              <a:rPr lang="en-US" sz="4000" dirty="0">
                <a:effectLst/>
                <a:latin typeface="Calibri" pitchFamily="34" charset="0"/>
                <a:cs typeface="Calibri" pitchFamily="34" charset="0"/>
              </a:rPr>
              <a:t>Keep titles as short as possible</a:t>
            </a:r>
          </a:p>
        </p:txBody>
      </p:sp>
      <p:pic>
        <p:nvPicPr>
          <p:cNvPr id="560131"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6169" b="36171"/>
          <a:stretch>
            <a:fillRect/>
          </a:stretch>
        </p:blipFill>
        <p:spPr bwMode="auto">
          <a:xfrm>
            <a:off x="152400" y="1866900"/>
            <a:ext cx="5397500" cy="990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026"/>
          <p:cNvSpPr>
            <a:spLocks noChangeArrowheads="1"/>
          </p:cNvSpPr>
          <p:nvPr/>
        </p:nvSpPr>
        <p:spPr bwMode="auto">
          <a:xfrm>
            <a:off x="4495800" y="1752600"/>
            <a:ext cx="4572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nSpc>
                <a:spcPct val="90000"/>
              </a:lnSpc>
            </a:pPr>
            <a:r>
              <a:rPr lang="en-US" sz="4000" b="1" dirty="0">
                <a:solidFill>
                  <a:srgbClr val="000066"/>
                </a:solidFill>
                <a:latin typeface="Calibri" pitchFamily="34" charset="0"/>
                <a:cs typeface="Calibri" pitchFamily="34" charset="0"/>
              </a:rPr>
              <a:t>&lt;12 words; </a:t>
            </a:r>
            <a:br>
              <a:rPr lang="en-US" sz="4000" b="1" dirty="0">
                <a:solidFill>
                  <a:srgbClr val="000066"/>
                </a:solidFill>
                <a:latin typeface="Calibri" pitchFamily="34" charset="0"/>
                <a:cs typeface="Calibri" pitchFamily="34" charset="0"/>
              </a:rPr>
            </a:br>
            <a:r>
              <a:rPr lang="en-US" sz="4000" b="1" dirty="0">
                <a:solidFill>
                  <a:srgbClr val="000066"/>
                </a:solidFill>
                <a:latin typeface="Calibri" pitchFamily="34" charset="0"/>
                <a:cs typeface="Calibri" pitchFamily="34" charset="0"/>
              </a:rPr>
              <a:t>&lt;10 is even better*</a:t>
            </a:r>
          </a:p>
        </p:txBody>
      </p:sp>
      <p:sp>
        <p:nvSpPr>
          <p:cNvPr id="3" name="TextBox 2"/>
          <p:cNvSpPr txBox="1"/>
          <p:nvPr/>
        </p:nvSpPr>
        <p:spPr>
          <a:xfrm>
            <a:off x="468086" y="5257800"/>
            <a:ext cx="8153400" cy="1077218"/>
          </a:xfrm>
          <a:prstGeom prst="rect">
            <a:avLst/>
          </a:prstGeom>
          <a:noFill/>
        </p:spPr>
        <p:txBody>
          <a:bodyPr wrap="square" rtlCol="0">
            <a:spAutoFit/>
          </a:bodyPr>
          <a:lstStyle/>
          <a:p>
            <a:r>
              <a:rPr lang="en-US" sz="3200" b="1" dirty="0">
                <a:solidFill>
                  <a:srgbClr val="000066"/>
                </a:solidFill>
                <a:latin typeface="Calibri" pitchFamily="34" charset="0"/>
                <a:cs typeface="Calibri" pitchFamily="34" charset="0"/>
              </a:rPr>
              <a:t>Your prospective reader is not going to remember more than that many words anyway</a:t>
            </a:r>
          </a:p>
        </p:txBody>
      </p:sp>
      <p:sp>
        <p:nvSpPr>
          <p:cNvPr id="4" name="TextBox 3"/>
          <p:cNvSpPr txBox="1"/>
          <p:nvPr/>
        </p:nvSpPr>
        <p:spPr>
          <a:xfrm>
            <a:off x="468086" y="3505200"/>
            <a:ext cx="8447314" cy="1323439"/>
          </a:xfrm>
          <a:prstGeom prst="rect">
            <a:avLst/>
          </a:prstGeom>
          <a:noFill/>
        </p:spPr>
        <p:txBody>
          <a:bodyPr wrap="square" rtlCol="0">
            <a:spAutoFit/>
          </a:bodyPr>
          <a:lstStyle/>
          <a:p>
            <a:r>
              <a:rPr lang="en-US" sz="2800" b="1" dirty="0">
                <a:solidFill>
                  <a:srgbClr val="000066"/>
                </a:solidFill>
                <a:latin typeface="Calibri" pitchFamily="34" charset="0"/>
                <a:cs typeface="Calibri" pitchFamily="34" charset="0"/>
              </a:rPr>
              <a:t>*That’s about the number of words a reader can take in and process as he or she is scanning down a list </a:t>
            </a:r>
          </a:p>
          <a:p>
            <a:endParaRPr lang="en-US" dirty="0"/>
          </a:p>
        </p:txBody>
      </p:sp>
      <p:sp>
        <p:nvSpPr>
          <p:cNvPr id="5" name="Slide Number Placeholder 4">
            <a:extLst>
              <a:ext uri="{FF2B5EF4-FFF2-40B4-BE49-F238E27FC236}">
                <a16:creationId xmlns:a16="http://schemas.microsoft.com/office/drawing/2014/main" id="{9B0853B1-B1FA-4D07-A91D-545E43190699}"/>
              </a:ext>
            </a:extLst>
          </p:cNvPr>
          <p:cNvSpPr>
            <a:spLocks noGrp="1"/>
          </p:cNvSpPr>
          <p:nvPr>
            <p:ph type="sldNum" sz="quarter" idx="12"/>
          </p:nvPr>
        </p:nvSpPr>
        <p:spPr>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fld id="{644D062C-6D58-4F59-9F69-6FBDE26E3020}" type="slidenum">
              <a:rPr lang="en-US">
                <a:latin typeface="Calibri" panose="020F0502020204030204" pitchFamily="34" charset="0"/>
                <a:cs typeface="Calibri" panose="020F0502020204030204" pitchFamily="34" charset="0"/>
              </a:rPr>
              <a:pPr/>
              <a:t>9</a:t>
            </a:fld>
            <a:endParaRPr lang="en-US"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Pub t">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000066"/>
      </a:folHlink>
    </a:clrScheme>
    <a:fontScheme name="Pub 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ub 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ub 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ub 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ub 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ub 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ub 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ub 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A:\Pub t.pot</Template>
  <TotalTime>28026</TotalTime>
  <Words>3232</Words>
  <Application>Microsoft Office PowerPoint</Application>
  <PresentationFormat>On-screen Show (4:3)</PresentationFormat>
  <Paragraphs>318</Paragraphs>
  <Slides>26</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Calibri</vt:lpstr>
      <vt:lpstr>Arial</vt:lpstr>
      <vt:lpstr>Arial Black</vt:lpstr>
      <vt:lpstr>Showcard Gothic</vt:lpstr>
      <vt:lpstr>ZapfDingbats</vt:lpstr>
      <vt:lpstr>Cambria Math</vt:lpstr>
      <vt:lpstr>Symbol</vt:lpstr>
      <vt:lpstr>Times New Roman</vt:lpstr>
      <vt:lpstr>Pub t</vt:lpstr>
      <vt:lpstr>Writing Effective Titles</vt:lpstr>
      <vt:lpstr>You’ll need effective titles for all sorts of things, not just journal articles </vt:lpstr>
      <vt:lpstr>How do you decide which article to read, or which talk to go to?</vt:lpstr>
      <vt:lpstr>The title is the first hook to your prospective audience...</vt:lpstr>
      <vt:lpstr>Your title should define and  describe the content of your document or talk </vt:lpstr>
      <vt:lpstr>Useless title: “How to count trees?”* </vt:lpstr>
      <vt:lpstr>PowerPoint Presentation</vt:lpstr>
      <vt:lpstr>Make it interesting, but not  too interesting...</vt:lpstr>
      <vt:lpstr>Keep titles as short as possible</vt:lpstr>
      <vt:lpstr>Help your poor reader; put keywords first</vt:lpstr>
      <vt:lpstr>No introductory fluff</vt:lpstr>
      <vt:lpstr>No introductory fluff</vt:lpstr>
      <vt:lpstr>Do not use qualitative words</vt:lpstr>
      <vt:lpstr>Do not use the names of people*, places*, coined words, equations</vt:lpstr>
      <vt:lpstr>No unfamiliar acronyms</vt:lpstr>
      <vt:lpstr>How do I decide what words  to capitalize in a title?* </vt:lpstr>
      <vt:lpstr>Now for some  practice:</vt:lpstr>
      <vt:lpstr>“Investigation of accumulation, evolution, and penetration of gaseous products produced by nuclear fission reactions” </vt:lpstr>
      <vt:lpstr>“An Overall Picture of the Gas Flow in Massive Cluster Forming Region: The Case of G10.6-0.4” </vt:lpstr>
      <vt:lpstr>“Pair contact process with diffusion of pairs”</vt:lpstr>
      <vt:lpstr>“Pair contact process with diffusion of pairs”</vt:lpstr>
      <vt:lpstr>“Optimization of the Neutrino Factory, revisited” </vt:lpstr>
      <vt:lpstr>“A note on the implications of gauge invariance in QCD”</vt:lpstr>
      <vt:lpstr>“Unique nature of the lowest Landau level in finite graphene samples with zigzag edges: Dirac electrons with mixed bulk-edge character”  </vt:lpstr>
      <vt:lpstr>Hinchliffe’s rule for titles: </vt:lpstr>
      <vt:lpstr>To recap:</vt:lpstr>
    </vt:vector>
  </TitlesOfParts>
  <Company>Simplified Computer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Celia Elliott</dc:creator>
  <cp:lastModifiedBy>Elliott, Celia</cp:lastModifiedBy>
  <cp:revision>275</cp:revision>
  <cp:lastPrinted>2024-08-22T17:04:03Z</cp:lastPrinted>
  <dcterms:created xsi:type="dcterms:W3CDTF">1998-08-22T04:56:06Z</dcterms:created>
  <dcterms:modified xsi:type="dcterms:W3CDTF">2025-01-18T21:19:02Z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cmelliot@uiuc.edu</vt:lpwstr>
  </property>
  <property fmtid="{D5CDD505-2E9C-101B-9397-08002B2CF9AE}" pid="8" name="HomePage">
    <vt:lpwstr>http://www.physics.uiuc.edu/Education/398IPR/LectureNotes.html</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4194368</vt:i4>
  </property>
  <property fmtid="{D5CDD505-2E9C-101B-9397-08002B2CF9AE}" pid="15" name="LinkColor">
    <vt:i4>8404992</vt:i4>
  </property>
  <property fmtid="{D5CDD505-2E9C-101B-9397-08002B2CF9AE}" pid="16" name="VisitedColor">
    <vt:i4>12615680</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2</vt:i4>
  </property>
  <property fmtid="{D5CDD505-2E9C-101B-9397-08002B2CF9AE}" pid="21" name="OutputDir">
    <vt:lpwstr>\\Phyactw\WWW\Education\398IPR</vt:lpwstr>
  </property>
</Properties>
</file>