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9" r:id="rId4"/>
  </p:sldMasterIdLst>
  <p:notesMasterIdLst>
    <p:notesMasterId r:id="rId20"/>
  </p:notesMasterIdLst>
  <p:handoutMasterIdLst>
    <p:handoutMasterId r:id="rId21"/>
  </p:handoutMasterIdLst>
  <p:sldIdLst>
    <p:sldId id="552" r:id="rId5"/>
    <p:sldId id="661" r:id="rId6"/>
    <p:sldId id="658" r:id="rId7"/>
    <p:sldId id="720" r:id="rId8"/>
    <p:sldId id="716" r:id="rId9"/>
    <p:sldId id="717" r:id="rId10"/>
    <p:sldId id="619" r:id="rId11"/>
    <p:sldId id="627" r:id="rId12"/>
    <p:sldId id="689" r:id="rId13"/>
    <p:sldId id="721" r:id="rId14"/>
    <p:sldId id="722" r:id="rId15"/>
    <p:sldId id="675" r:id="rId16"/>
    <p:sldId id="637" r:id="rId17"/>
    <p:sldId id="718" r:id="rId18"/>
    <p:sldId id="719" r:id="rId19"/>
  </p:sldIdLst>
  <p:sldSz cx="9144000" cy="6858000" type="screen4x3"/>
  <p:notesSz cx="7315200" cy="9601200"/>
  <p:embeddedFontLst>
    <p:embeddedFont>
      <p:font typeface="Calibri" panose="020F0502020204030204" pitchFamily="34" charset="0"/>
      <p:regular r:id="rId22"/>
      <p:bold r:id="rId23"/>
      <p:italic r:id="rId24"/>
      <p:boldItalic r:id="rId25"/>
    </p:embeddedFont>
    <p:embeddedFont>
      <p:font typeface="Cambria Math" panose="02040503050406030204" pitchFamily="18" charset="0"/>
      <p:regular r:id="rId26"/>
    </p:embeddedFont>
    <p:embeddedFont>
      <p:font typeface="Informal Roman" panose="020B0604020202020204" pitchFamily="34" charset="0"/>
      <p:regular r:id="rId27"/>
      <p:bold r:id="rId28"/>
      <p:italic r:id="rId29"/>
      <p:boldItalic r:id="rId30"/>
    </p:embeddedFont>
    <p:embeddedFont>
      <p:font typeface="Ink Free" panose="03080402000500000000" pitchFamily="66" charset="0"/>
      <p:regular r:id="rId31"/>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9900"/>
    <a:srgbClr val="CC0066"/>
    <a:srgbClr val="FF9966"/>
    <a:srgbClr val="FFCC66"/>
    <a:srgbClr val="003399"/>
    <a:srgbClr val="FFFF00"/>
    <a:srgbClr val="0099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51" autoAdjust="0"/>
    <p:restoredTop sz="94675" autoAdjust="0"/>
  </p:normalViewPr>
  <p:slideViewPr>
    <p:cSldViewPr>
      <p:cViewPr varScale="1">
        <p:scale>
          <a:sx n="128" d="100"/>
          <a:sy n="128" d="100"/>
        </p:scale>
        <p:origin x="26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4288" y="19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32099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4" tIns="47773" rIns="95544" bIns="47773" numCol="1" anchor="t" anchorCtr="0" compatLnSpc="1">
            <a:prstTxWarp prst="textNoShape">
              <a:avLst/>
            </a:prstTxWarp>
          </a:bodyPr>
          <a:lstStyle>
            <a:lvl1pPr defTabSz="955675">
              <a:defRPr sz="1200"/>
            </a:lvl1pPr>
          </a:lstStyle>
          <a:p>
            <a:pPr>
              <a:defRPr/>
            </a:pPr>
            <a:r>
              <a:rPr lang="en-US"/>
              <a:t>Effective Science Talks, Celia M. Elliott</a:t>
            </a:r>
          </a:p>
        </p:txBody>
      </p:sp>
      <p:sp>
        <p:nvSpPr>
          <p:cNvPr id="135171" name="Rectangle 3"/>
          <p:cNvSpPr>
            <a:spLocks noGrp="1" noChangeArrowheads="1"/>
          </p:cNvSpPr>
          <p:nvPr>
            <p:ph type="dt" sz="quarter" idx="1"/>
          </p:nvPr>
        </p:nvSpPr>
        <p:spPr bwMode="auto">
          <a:xfrm>
            <a:off x="4173538" y="0"/>
            <a:ext cx="3128962"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4" tIns="47773" rIns="95544" bIns="47773" numCol="1" anchor="t" anchorCtr="0" compatLnSpc="1">
            <a:prstTxWarp prst="textNoShape">
              <a:avLst/>
            </a:prstTxWarp>
          </a:bodyPr>
          <a:lstStyle>
            <a:lvl1pPr algn="r" defTabSz="955675">
              <a:defRPr sz="1200"/>
            </a:lvl1pPr>
          </a:lstStyle>
          <a:p>
            <a:pPr>
              <a:defRPr/>
            </a:pPr>
            <a:r>
              <a:rPr lang="en-US"/>
              <a:t>Summer 2010</a:t>
            </a:r>
          </a:p>
        </p:txBody>
      </p:sp>
      <p:sp>
        <p:nvSpPr>
          <p:cNvPr id="135172" name="Rectangle 4"/>
          <p:cNvSpPr>
            <a:spLocks noGrp="1" noChangeArrowheads="1"/>
          </p:cNvSpPr>
          <p:nvPr>
            <p:ph type="ftr" sz="quarter" idx="2"/>
          </p:nvPr>
        </p:nvSpPr>
        <p:spPr bwMode="auto">
          <a:xfrm>
            <a:off x="0" y="9113838"/>
            <a:ext cx="3209925"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4" tIns="47773" rIns="95544" bIns="47773" numCol="1" anchor="b" anchorCtr="0" compatLnSpc="1">
            <a:prstTxWarp prst="textNoShape">
              <a:avLst/>
            </a:prstTxWarp>
          </a:bodyPr>
          <a:lstStyle>
            <a:lvl1pPr defTabSz="955675">
              <a:defRPr sz="1200"/>
            </a:lvl1pPr>
          </a:lstStyle>
          <a:p>
            <a:pPr>
              <a:defRPr/>
            </a:pPr>
            <a:r>
              <a:rPr lang="en-US"/>
              <a:t>Copyright © 2010 The Board of Trustees of the University of Illinois</a:t>
            </a:r>
          </a:p>
        </p:txBody>
      </p:sp>
      <p:sp>
        <p:nvSpPr>
          <p:cNvPr id="135173" name="Rectangle 5"/>
          <p:cNvSpPr>
            <a:spLocks noGrp="1" noChangeArrowheads="1"/>
          </p:cNvSpPr>
          <p:nvPr>
            <p:ph type="sldNum" sz="quarter" idx="3"/>
          </p:nvPr>
        </p:nvSpPr>
        <p:spPr bwMode="auto">
          <a:xfrm>
            <a:off x="4173538" y="9113838"/>
            <a:ext cx="3128962"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4" tIns="47773" rIns="95544" bIns="47773" numCol="1" anchor="b" anchorCtr="0" compatLnSpc="1">
            <a:prstTxWarp prst="textNoShape">
              <a:avLst/>
            </a:prstTxWarp>
          </a:bodyPr>
          <a:lstStyle>
            <a:lvl1pPr algn="r" defTabSz="955675">
              <a:defRPr sz="1200"/>
            </a:lvl1pPr>
          </a:lstStyle>
          <a:p>
            <a:pPr>
              <a:defRPr/>
            </a:pPr>
            <a:fld id="{2C07BA68-B6A8-4E10-AC4C-BCC4ED73D684}" type="slidenum">
              <a:rPr lang="en-US"/>
              <a:pPr>
                <a:defRPr/>
              </a:pPr>
              <a:t>‹#›</a:t>
            </a:fld>
            <a:endParaRPr lang="en-US"/>
          </a:p>
        </p:txBody>
      </p:sp>
    </p:spTree>
    <p:extLst>
      <p:ext uri="{BB962C8B-B14F-4D97-AF65-F5344CB8AC3E}">
        <p14:creationId xmlns:p14="http://schemas.microsoft.com/office/powerpoint/2010/main" val="1826792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2099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4" tIns="47773" rIns="95544" bIns="47773" numCol="1" anchor="t" anchorCtr="0" compatLnSpc="1">
            <a:prstTxWarp prst="textNoShape">
              <a:avLst/>
            </a:prstTxWarp>
          </a:bodyPr>
          <a:lstStyle>
            <a:lvl1pPr defTabSz="955675">
              <a:defRPr sz="1200">
                <a:latin typeface="+mn-lt"/>
              </a:defRPr>
            </a:lvl1pPr>
          </a:lstStyle>
          <a:p>
            <a:pPr>
              <a:defRPr/>
            </a:pPr>
            <a:r>
              <a:rPr lang="en-US" dirty="0"/>
              <a:t>Effective Science Talks, Celia M. Elliott</a:t>
            </a:r>
          </a:p>
        </p:txBody>
      </p:sp>
      <p:sp>
        <p:nvSpPr>
          <p:cNvPr id="8195" name="Rectangle 3"/>
          <p:cNvSpPr>
            <a:spLocks noGrp="1" noChangeArrowheads="1"/>
          </p:cNvSpPr>
          <p:nvPr>
            <p:ph type="dt" idx="1"/>
          </p:nvPr>
        </p:nvSpPr>
        <p:spPr bwMode="auto">
          <a:xfrm>
            <a:off x="4173538" y="0"/>
            <a:ext cx="3128962"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4" tIns="47773" rIns="95544" bIns="47773" numCol="1" anchor="t" anchorCtr="0" compatLnSpc="1">
            <a:prstTxWarp prst="textNoShape">
              <a:avLst/>
            </a:prstTxWarp>
          </a:bodyPr>
          <a:lstStyle>
            <a:lvl1pPr algn="r" defTabSz="955675">
              <a:defRPr sz="1200"/>
            </a:lvl1pPr>
          </a:lstStyle>
          <a:p>
            <a:pPr>
              <a:defRPr/>
            </a:pPr>
            <a:r>
              <a:rPr lang="en-US" dirty="0"/>
              <a:t>&lt;Date&gt;</a:t>
            </a:r>
          </a:p>
        </p:txBody>
      </p:sp>
      <p:sp>
        <p:nvSpPr>
          <p:cNvPr id="33796" name="Rectangle 4"/>
          <p:cNvSpPr>
            <a:spLocks noGrp="1" noRot="1" noChangeAspect="1" noChangeArrowheads="1" noTextEdit="1"/>
          </p:cNvSpPr>
          <p:nvPr>
            <p:ph type="sldImg" idx="2"/>
          </p:nvPr>
        </p:nvSpPr>
        <p:spPr bwMode="auto">
          <a:xfrm>
            <a:off x="1220788" y="714375"/>
            <a:ext cx="4859337" cy="3644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60438" y="4595813"/>
            <a:ext cx="5376862" cy="42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4" tIns="47773" rIns="95544" bIns="477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113838"/>
            <a:ext cx="3209925"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4" tIns="47773" rIns="95544" bIns="47773" numCol="1" anchor="b" anchorCtr="0" compatLnSpc="1">
            <a:prstTxWarp prst="textNoShape">
              <a:avLst/>
            </a:prstTxWarp>
          </a:bodyPr>
          <a:lstStyle>
            <a:lvl1pPr defTabSz="955675">
              <a:defRPr sz="1200">
                <a:latin typeface="+mn-lt"/>
              </a:defRPr>
            </a:lvl1pPr>
          </a:lstStyle>
          <a:p>
            <a:pPr>
              <a:defRPr/>
            </a:pPr>
            <a:r>
              <a:rPr lang="en-US" dirty="0"/>
              <a:t>Copyright © 2011 </a:t>
            </a:r>
            <a:br>
              <a:rPr lang="en-US" dirty="0"/>
            </a:br>
            <a:r>
              <a:rPr lang="en-US" dirty="0"/>
              <a:t>The Board of Trustees of the University of Illinois</a:t>
            </a:r>
          </a:p>
        </p:txBody>
      </p:sp>
      <p:sp>
        <p:nvSpPr>
          <p:cNvPr id="8199" name="Rectangle 7"/>
          <p:cNvSpPr>
            <a:spLocks noGrp="1" noChangeArrowheads="1"/>
          </p:cNvSpPr>
          <p:nvPr>
            <p:ph type="sldNum" sz="quarter" idx="5"/>
          </p:nvPr>
        </p:nvSpPr>
        <p:spPr bwMode="auto">
          <a:xfrm>
            <a:off x="4173538" y="9113838"/>
            <a:ext cx="3128962"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4" tIns="47773" rIns="95544" bIns="47773" numCol="1" anchor="b" anchorCtr="0" compatLnSpc="1">
            <a:prstTxWarp prst="textNoShape">
              <a:avLst/>
            </a:prstTxWarp>
          </a:bodyPr>
          <a:lstStyle>
            <a:lvl1pPr algn="r" defTabSz="955675">
              <a:defRPr sz="1200"/>
            </a:lvl1pPr>
          </a:lstStyle>
          <a:p>
            <a:pPr>
              <a:defRPr/>
            </a:pPr>
            <a:fld id="{5BD83366-EFB3-4E56-9A8D-DCE04C1919D9}" type="slidenum">
              <a:rPr lang="en-US"/>
              <a:pPr>
                <a:defRPr/>
              </a:pPr>
              <a:t>‹#›</a:t>
            </a:fld>
            <a:endParaRPr lang="en-US"/>
          </a:p>
        </p:txBody>
      </p:sp>
    </p:spTree>
    <p:extLst>
      <p:ext uri="{BB962C8B-B14F-4D97-AF65-F5344CB8AC3E}">
        <p14:creationId xmlns:p14="http://schemas.microsoft.com/office/powerpoint/2010/main" val="60820593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3482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34821"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A31EBA02-5F4C-4661-BF18-ABDB218109C5}" type="slidenum">
              <a:rPr lang="en-US" sz="1200" smtClean="0"/>
              <a:pPr/>
              <a:t>1</a:t>
            </a:fld>
            <a:endParaRPr lang="en-US" sz="1200"/>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xfrm>
            <a:off x="838200" y="4595813"/>
            <a:ext cx="5638800" cy="4167187"/>
          </a:xfrm>
        </p:spPr>
        <p:txBody>
          <a:bodyPr/>
          <a:lstStyle/>
          <a:p>
            <a:pPr>
              <a:spcBef>
                <a:spcPct val="0"/>
              </a:spcBef>
              <a:defRPr/>
            </a:pPr>
            <a:r>
              <a:rPr lang="en-US" dirty="0">
                <a:latin typeface="+mn-lt"/>
              </a:rPr>
              <a:t>One of our goals for this class is not only to teach you how to present good talks, but also how to listen to them. </a:t>
            </a:r>
          </a:p>
          <a:p>
            <a:pPr>
              <a:spcBef>
                <a:spcPct val="0"/>
              </a:spcBef>
              <a:defRPr/>
            </a:pPr>
            <a:endParaRPr lang="en-US" dirty="0">
              <a:latin typeface="+mn-lt"/>
            </a:endParaRPr>
          </a:p>
          <a:p>
            <a:pPr>
              <a:spcBef>
                <a:spcPct val="0"/>
              </a:spcBef>
              <a:defRPr/>
            </a:pPr>
            <a:r>
              <a:rPr lang="en-US" dirty="0">
                <a:latin typeface="+mn-lt"/>
              </a:rPr>
              <a:t>A good communicator recognizes the three major constraints on speakers and plans his talk with them in mind:</a:t>
            </a:r>
          </a:p>
          <a:p>
            <a:pPr marL="228600" indent="-228600">
              <a:spcBef>
                <a:spcPct val="0"/>
              </a:spcBef>
              <a:buAutoNum type="arabicPeriod"/>
              <a:defRPr/>
            </a:pPr>
            <a:r>
              <a:rPr lang="en-US" dirty="0">
                <a:latin typeface="+mn-lt"/>
              </a:rPr>
              <a:t>Who is the audience?  What is their level of expertise? How motivated are they to listen? What is likely to confuse or bore them? </a:t>
            </a:r>
          </a:p>
          <a:p>
            <a:pPr marL="228600" indent="-228600">
              <a:spcBef>
                <a:spcPct val="0"/>
              </a:spcBef>
              <a:buAutoNum type="arabicPeriod"/>
              <a:defRPr/>
            </a:pPr>
            <a:r>
              <a:rPr lang="en-US" dirty="0">
                <a:latin typeface="+mn-lt"/>
              </a:rPr>
              <a:t>What is the purpose of the talk? To present new results? To inform? To solicit feedback on a new idea? To entertain? To get a job? </a:t>
            </a:r>
          </a:p>
          <a:p>
            <a:pPr marL="228600" indent="-228600">
              <a:spcBef>
                <a:spcPct val="0"/>
              </a:spcBef>
              <a:buAutoNum type="arabicPeriod"/>
              <a:defRPr/>
            </a:pPr>
            <a:r>
              <a:rPr lang="en-US" dirty="0">
                <a:latin typeface="+mn-lt"/>
              </a:rPr>
              <a:t>How much time has been allotted?  It takes about 5–7 minutes to adequately motivate, explain, and summarize one main point in an oral talk.  A speaker cannot cover six main points in a 10-min. APS-style presentation, no matter how fast he talks. </a:t>
            </a:r>
          </a:p>
          <a:p>
            <a:pPr>
              <a:defRPr/>
            </a:pPr>
            <a:endParaRPr lang="en-US" dirty="0">
              <a:latin typeface="+mn-lt"/>
            </a:endParaRPr>
          </a:p>
          <a:p>
            <a:pPr>
              <a:defRPr/>
            </a:pPr>
            <a:r>
              <a:rPr lang="en-US" dirty="0">
                <a:latin typeface="+mn-lt"/>
              </a:rPr>
              <a:t>As you listen to a talk, ask yourself how well the speaker planned for these three constraints. </a:t>
            </a:r>
          </a:p>
          <a:p>
            <a:pPr>
              <a:spcBef>
                <a:spcPct val="0"/>
              </a:spcBef>
              <a:defRPr/>
            </a:pPr>
            <a:endParaRPr lang="en-US" dirty="0">
              <a:latin typeface="+mn-lt"/>
            </a:endParaRPr>
          </a:p>
          <a:p>
            <a:pPr>
              <a:spcBef>
                <a:spcPct val="0"/>
              </a:spcBef>
              <a:defRPr/>
            </a:pPr>
            <a:endParaRPr lang="en-US" dirty="0">
              <a:latin typeface="+mn-lt"/>
            </a:endParaRPr>
          </a:p>
        </p:txBody>
      </p:sp>
      <p:sp>
        <p:nvSpPr>
          <p:cNvPr id="8"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2098585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19EBDAD3-123C-418D-B87F-C04796339F7F}" type="slidenum">
              <a:rPr lang="en-US" sz="1200" smtClean="0"/>
              <a:pPr/>
              <a:t>10</a:t>
            </a:fld>
            <a:endParaRPr lang="en-US" sz="1200"/>
          </a:p>
        </p:txBody>
      </p:sp>
      <p:sp>
        <p:nvSpPr>
          <p:cNvPr id="52227" name="Rectangle 2"/>
          <p:cNvSpPr>
            <a:spLocks noGrp="1" noRot="1" noChangeAspect="1" noChangeArrowheads="1" noTextEdit="1"/>
          </p:cNvSpPr>
          <p:nvPr>
            <p:ph type="sldImg"/>
          </p:nvPr>
        </p:nvSpPr>
        <p:spPr>
          <a:ln/>
        </p:spPr>
      </p:sp>
      <p:sp>
        <p:nvSpPr>
          <p:cNvPr id="52231" name="Rectangle 3"/>
          <p:cNvSpPr>
            <a:spLocks noGrp="1" noChangeArrowheads="1"/>
          </p:cNvSpPr>
          <p:nvPr>
            <p:ph type="body" idx="1"/>
          </p:nvPr>
        </p:nvSpPr>
        <p:spPr/>
        <p:txBody>
          <a:bodyPr/>
          <a:lstStyle/>
          <a:p>
            <a:pPr>
              <a:spcBef>
                <a:spcPct val="50000"/>
              </a:spcBef>
              <a:defRPr/>
            </a:pPr>
            <a:r>
              <a:rPr lang="en-US" dirty="0">
                <a:latin typeface="+mn-lt"/>
              </a:rPr>
              <a:t>A speaker should maintain an even pace throughout the talk, not rush through the last 10 slides in a panic because he failed to rehearse and check his timing. </a:t>
            </a: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379237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19EBDAD3-123C-418D-B87F-C04796339F7F}" type="slidenum">
              <a:rPr lang="en-US" sz="1200" smtClean="0"/>
              <a:pPr/>
              <a:t>11</a:t>
            </a:fld>
            <a:endParaRPr lang="en-US" sz="1200"/>
          </a:p>
        </p:txBody>
      </p:sp>
      <p:sp>
        <p:nvSpPr>
          <p:cNvPr id="52227" name="Rectangle 2"/>
          <p:cNvSpPr>
            <a:spLocks noGrp="1" noRot="1" noChangeAspect="1" noChangeArrowheads="1" noTextEdit="1"/>
          </p:cNvSpPr>
          <p:nvPr>
            <p:ph type="sldImg"/>
          </p:nvPr>
        </p:nvSpPr>
        <p:spPr>
          <a:ln/>
        </p:spPr>
      </p:sp>
      <p:sp>
        <p:nvSpPr>
          <p:cNvPr id="52231" name="Rectangle 3"/>
          <p:cNvSpPr>
            <a:spLocks noGrp="1" noChangeArrowheads="1"/>
          </p:cNvSpPr>
          <p:nvPr>
            <p:ph type="body" idx="1"/>
          </p:nvPr>
        </p:nvSpPr>
        <p:spPr/>
        <p:txBody>
          <a:bodyPr/>
          <a:lstStyle/>
          <a:p>
            <a:pPr>
              <a:spcBef>
                <a:spcPct val="50000"/>
              </a:spcBef>
              <a:defRPr/>
            </a:pPr>
            <a:r>
              <a:rPr lang="en-US" dirty="0">
                <a:latin typeface="+mn-lt"/>
              </a:rPr>
              <a:t>Even if you’re a native English speaker, remember that many members of your audience may not be.  Slow down and pronounce every word distinctly. </a:t>
            </a:r>
          </a:p>
          <a:p>
            <a:pPr>
              <a:spcBef>
                <a:spcPct val="50000"/>
              </a:spcBef>
              <a:defRPr/>
            </a:pPr>
            <a:r>
              <a:rPr lang="en-US" dirty="0">
                <a:latin typeface="+mn-lt"/>
              </a:rPr>
              <a:t>If you’re a non-native English speaker, slow down and pronounce every word distinctly. </a:t>
            </a:r>
          </a:p>
          <a:p>
            <a:pPr>
              <a:spcBef>
                <a:spcPct val="50000"/>
              </a:spcBef>
              <a:defRPr/>
            </a:pPr>
            <a:endParaRPr lang="en-US" dirty="0">
              <a:latin typeface="+mn-lt"/>
            </a:endParaRPr>
          </a:p>
          <a:p>
            <a:pPr>
              <a:spcBef>
                <a:spcPct val="50000"/>
              </a:spcBef>
              <a:defRPr/>
            </a:pPr>
            <a:r>
              <a:rPr lang="en-US" dirty="0">
                <a:latin typeface="+mn-lt"/>
              </a:rPr>
              <a:t>Factor the need to speak slowly and distinctly into your calculations of how much material you can cover in </a:t>
            </a:r>
            <a:r>
              <a:rPr lang="en-US">
                <a:latin typeface="+mn-lt"/>
              </a:rPr>
              <a:t>your allotted time. </a:t>
            </a:r>
            <a:endParaRPr lang="en-US" dirty="0">
              <a:latin typeface="+mn-lt"/>
            </a:endParaRP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4279349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A6C65FA4-35D8-4E18-958D-666EFBBC460D}" type="slidenum">
              <a:rPr lang="en-US" sz="1200" smtClean="0"/>
              <a:pPr/>
              <a:t>12</a:t>
            </a:fld>
            <a:endParaRPr lang="en-US" sz="1200"/>
          </a:p>
        </p:txBody>
      </p:sp>
      <p:sp>
        <p:nvSpPr>
          <p:cNvPr id="53251" name="Rectangle 2"/>
          <p:cNvSpPr>
            <a:spLocks noGrp="1" noRot="1" noChangeAspect="1" noChangeArrowheads="1" noTextEdit="1"/>
          </p:cNvSpPr>
          <p:nvPr>
            <p:ph type="sldImg"/>
          </p:nvPr>
        </p:nvSpPr>
        <p:spPr>
          <a:xfrm>
            <a:off x="1120775" y="652463"/>
            <a:ext cx="4749800" cy="3562350"/>
          </a:xfrm>
          <a:ln w="12700" cap="flat">
            <a:solidFill>
              <a:schemeClr val="tx1"/>
            </a:solidFill>
          </a:ln>
        </p:spPr>
      </p:sp>
      <p:sp>
        <p:nvSpPr>
          <p:cNvPr id="53255" name="Rectangle 3"/>
          <p:cNvSpPr>
            <a:spLocks noGrp="1" noChangeArrowheads="1"/>
          </p:cNvSpPr>
          <p:nvPr>
            <p:ph type="body" idx="1"/>
          </p:nvPr>
        </p:nvSpPr>
        <p:spPr>
          <a:xfrm>
            <a:off x="914400" y="4495800"/>
            <a:ext cx="5362575" cy="4375150"/>
          </a:xfrm>
        </p:spPr>
        <p:txBody>
          <a:bodyPr lIns="97315" tIns="48656" rIns="97315" bIns="48656"/>
          <a:lstStyle/>
          <a:p>
            <a:pPr>
              <a:spcBef>
                <a:spcPct val="50000"/>
              </a:spcBef>
              <a:defRPr/>
            </a:pPr>
            <a:r>
              <a:rPr lang="en-US" dirty="0">
                <a:latin typeface="+mn-lt"/>
              </a:rPr>
              <a:t>The speaker should provide a summary slide that recaps key points and cues the audience that the Q&amp;A is about to start.  The summary slide should help people review what they’ve learned and remind them of questions they want to ask.</a:t>
            </a:r>
          </a:p>
          <a:p>
            <a:pPr>
              <a:spcBef>
                <a:spcPct val="50000"/>
              </a:spcBef>
              <a:buFontTx/>
              <a:buChar char="-"/>
              <a:defRPr/>
            </a:pPr>
            <a:endParaRPr lang="en-US" dirty="0">
              <a:latin typeface="+mn-lt"/>
            </a:endParaRPr>
          </a:p>
          <a:p>
            <a:pPr>
              <a:lnSpc>
                <a:spcPct val="85000"/>
              </a:lnSpc>
              <a:spcBef>
                <a:spcPct val="50000"/>
              </a:spcBef>
              <a:defRPr/>
            </a:pPr>
            <a:endParaRPr lang="en-US" dirty="0">
              <a:latin typeface="+mn-lt"/>
            </a:endParaRPr>
          </a:p>
          <a:p>
            <a:pPr>
              <a:spcBef>
                <a:spcPct val="50000"/>
              </a:spcBef>
              <a:defRPr/>
            </a:pPr>
            <a:endParaRPr lang="en-US" dirty="0">
              <a:latin typeface="+mn-lt"/>
            </a:endParaRP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9"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0"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385422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F3E9CDC0-D9FC-40DF-987F-A17BC46D3CC1}" type="slidenum">
              <a:rPr lang="en-US" sz="1200" smtClean="0"/>
              <a:pPr/>
              <a:t>13</a:t>
            </a:fld>
            <a:endParaRPr lang="en-US" sz="1200"/>
          </a:p>
        </p:txBody>
      </p:sp>
      <p:sp>
        <p:nvSpPr>
          <p:cNvPr id="54275" name="Rectangle 2"/>
          <p:cNvSpPr>
            <a:spLocks noGrp="1" noRot="1" noChangeAspect="1" noChangeArrowheads="1" noTextEdit="1"/>
          </p:cNvSpPr>
          <p:nvPr>
            <p:ph type="sldImg"/>
          </p:nvPr>
        </p:nvSpPr>
        <p:spPr>
          <a:xfrm>
            <a:off x="1282700" y="731838"/>
            <a:ext cx="4749800" cy="3562350"/>
          </a:xfrm>
          <a:ln w="12700" cap="flat"/>
        </p:spPr>
      </p:sp>
      <p:sp>
        <p:nvSpPr>
          <p:cNvPr id="54279" name="Rectangle 3"/>
          <p:cNvSpPr>
            <a:spLocks noGrp="1" noChangeArrowheads="1"/>
          </p:cNvSpPr>
          <p:nvPr>
            <p:ph type="body" idx="1"/>
          </p:nvPr>
        </p:nvSpPr>
        <p:spPr>
          <a:xfrm>
            <a:off x="990600" y="4495800"/>
            <a:ext cx="5362575" cy="4375150"/>
          </a:xfrm>
        </p:spPr>
        <p:txBody>
          <a:bodyPr lIns="97315" tIns="48656" rIns="97315" bIns="48656"/>
          <a:lstStyle/>
          <a:p>
            <a:pPr>
              <a:spcBef>
                <a:spcPct val="50000"/>
              </a:spcBef>
              <a:defRPr/>
            </a:pPr>
            <a:r>
              <a:rPr lang="en-US" dirty="0">
                <a:latin typeface="+mn-lt"/>
              </a:rPr>
              <a:t>Learning how to handle questions  is an important skill for all speakers. Later on in this class we’ll explore strategies for you to use to master questions. </a:t>
            </a:r>
          </a:p>
          <a:p>
            <a:pPr>
              <a:spcBef>
                <a:spcPct val="50000"/>
              </a:spcBef>
              <a:defRPr/>
            </a:pPr>
            <a:endParaRPr lang="en-US" dirty="0">
              <a:latin typeface="+mn-lt"/>
            </a:endParaRPr>
          </a:p>
          <a:p>
            <a:pPr>
              <a:spcBef>
                <a:spcPct val="50000"/>
              </a:spcBef>
              <a:defRPr/>
            </a:pPr>
            <a:endParaRPr lang="en-US" dirty="0">
              <a:latin typeface="+mn-lt"/>
            </a:endParaRP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2988492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F3E9CDC0-D9FC-40DF-987F-A17BC46D3CC1}" type="slidenum">
              <a:rPr lang="en-US" sz="1200" smtClean="0"/>
              <a:pPr/>
              <a:t>14</a:t>
            </a:fld>
            <a:endParaRPr lang="en-US" sz="1200"/>
          </a:p>
        </p:txBody>
      </p:sp>
      <p:sp>
        <p:nvSpPr>
          <p:cNvPr id="54275" name="Rectangle 2"/>
          <p:cNvSpPr>
            <a:spLocks noGrp="1" noRot="1" noChangeAspect="1" noChangeArrowheads="1" noTextEdit="1"/>
          </p:cNvSpPr>
          <p:nvPr>
            <p:ph type="sldImg"/>
          </p:nvPr>
        </p:nvSpPr>
        <p:spPr>
          <a:xfrm>
            <a:off x="1282700" y="731838"/>
            <a:ext cx="4749800" cy="3562350"/>
          </a:xfrm>
          <a:ln w="12700" cap="flat"/>
        </p:spPr>
      </p:sp>
      <p:sp>
        <p:nvSpPr>
          <p:cNvPr id="54279" name="Rectangle 3"/>
          <p:cNvSpPr>
            <a:spLocks noGrp="1" noChangeArrowheads="1"/>
          </p:cNvSpPr>
          <p:nvPr>
            <p:ph type="body" idx="1"/>
          </p:nvPr>
        </p:nvSpPr>
        <p:spPr>
          <a:xfrm>
            <a:off x="990600" y="4495800"/>
            <a:ext cx="5362575" cy="4375150"/>
          </a:xfrm>
        </p:spPr>
        <p:txBody>
          <a:bodyPr lIns="97315" tIns="48656" rIns="97315" bIns="48656"/>
          <a:lstStyle/>
          <a:p>
            <a:pPr>
              <a:spcBef>
                <a:spcPct val="50000"/>
              </a:spcBef>
              <a:defRPr/>
            </a:pPr>
            <a:endParaRPr lang="en-US" dirty="0">
              <a:latin typeface="+mn-lt"/>
            </a:endParaRPr>
          </a:p>
          <a:p>
            <a:pPr>
              <a:spcBef>
                <a:spcPct val="50000"/>
              </a:spcBef>
              <a:defRPr/>
            </a:pPr>
            <a:endParaRPr lang="en-US" dirty="0">
              <a:latin typeface="+mn-lt"/>
            </a:endParaRPr>
          </a:p>
          <a:p>
            <a:pPr>
              <a:spcBef>
                <a:spcPct val="50000"/>
              </a:spcBef>
              <a:defRPr/>
            </a:pPr>
            <a:endParaRPr lang="en-US" dirty="0">
              <a:latin typeface="+mn-lt"/>
            </a:endParaRPr>
          </a:p>
        </p:txBody>
      </p:sp>
      <p:sp>
        <p:nvSpPr>
          <p:cNvPr id="8" name="Rectangle 3"/>
          <p:cNvSpPr txBox="1">
            <a:spLocks noChangeArrowheads="1"/>
          </p:cNvSpPr>
          <p:nvPr/>
        </p:nvSpPr>
        <p:spPr bwMode="auto">
          <a:xfrm>
            <a:off x="1143000" y="4648200"/>
            <a:ext cx="5362575"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15" tIns="48656" rIns="97315" bIns="48656"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ct val="50000"/>
              </a:spcBef>
              <a:defRPr/>
            </a:pPr>
            <a:r>
              <a:rPr lang="en-US" dirty="0">
                <a:latin typeface="+mn-lt"/>
              </a:rPr>
              <a:t>Did the speaker have any annoying mannerisms that made it hard for you to pay attention?  Make note of them and resolve to correct your own bad habits. </a:t>
            </a:r>
          </a:p>
          <a:p>
            <a:pPr>
              <a:spcBef>
                <a:spcPct val="50000"/>
              </a:spcBef>
              <a:defRPr/>
            </a:pPr>
            <a:endParaRPr lang="en-US" dirty="0">
              <a:latin typeface="+mn-lt"/>
            </a:endParaRPr>
          </a:p>
          <a:p>
            <a:pPr>
              <a:spcBef>
                <a:spcPct val="50000"/>
              </a:spcBef>
              <a:defRPr/>
            </a:pPr>
            <a:endParaRPr lang="en-US" dirty="0">
              <a:latin typeface="+mn-lt"/>
            </a:endParaRPr>
          </a:p>
        </p:txBody>
      </p:sp>
      <p:sp>
        <p:nvSpPr>
          <p:cNvPr id="10"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11"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4"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819071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F3E9CDC0-D9FC-40DF-987F-A17BC46D3CC1}" type="slidenum">
              <a:rPr lang="en-US" sz="1200" smtClean="0"/>
              <a:pPr/>
              <a:t>15</a:t>
            </a:fld>
            <a:endParaRPr lang="en-US" sz="1200"/>
          </a:p>
        </p:txBody>
      </p:sp>
      <p:sp>
        <p:nvSpPr>
          <p:cNvPr id="54275" name="Rectangle 2"/>
          <p:cNvSpPr>
            <a:spLocks noGrp="1" noRot="1" noChangeAspect="1" noChangeArrowheads="1" noTextEdit="1"/>
          </p:cNvSpPr>
          <p:nvPr>
            <p:ph type="sldImg"/>
          </p:nvPr>
        </p:nvSpPr>
        <p:spPr>
          <a:xfrm>
            <a:off x="1282700" y="731838"/>
            <a:ext cx="4749800" cy="3562350"/>
          </a:xfrm>
          <a:ln w="12700" cap="flat"/>
        </p:spPr>
      </p:sp>
      <p:sp>
        <p:nvSpPr>
          <p:cNvPr id="54279" name="Rectangle 3"/>
          <p:cNvSpPr>
            <a:spLocks noGrp="1" noChangeArrowheads="1"/>
          </p:cNvSpPr>
          <p:nvPr>
            <p:ph type="body" idx="1"/>
          </p:nvPr>
        </p:nvSpPr>
        <p:spPr>
          <a:xfrm>
            <a:off x="990600" y="4495800"/>
            <a:ext cx="5362575" cy="4375150"/>
          </a:xfrm>
        </p:spPr>
        <p:txBody>
          <a:bodyPr lIns="97315" tIns="48656" rIns="97315" bIns="48656"/>
          <a:lstStyle/>
          <a:p>
            <a:pPr>
              <a:spcBef>
                <a:spcPct val="50000"/>
              </a:spcBef>
              <a:defRPr/>
            </a:pPr>
            <a:endParaRPr lang="en-US" dirty="0">
              <a:latin typeface="+mn-lt"/>
            </a:endParaRPr>
          </a:p>
          <a:p>
            <a:pPr>
              <a:spcBef>
                <a:spcPct val="50000"/>
              </a:spcBef>
              <a:defRPr/>
            </a:pPr>
            <a:endParaRPr lang="en-US" dirty="0">
              <a:latin typeface="+mn-lt"/>
            </a:endParaRPr>
          </a:p>
          <a:p>
            <a:pPr>
              <a:spcBef>
                <a:spcPct val="50000"/>
              </a:spcBef>
              <a:defRPr/>
            </a:pPr>
            <a:endParaRPr lang="en-US" dirty="0">
              <a:latin typeface="+mn-lt"/>
            </a:endParaRPr>
          </a:p>
        </p:txBody>
      </p:sp>
      <p:sp>
        <p:nvSpPr>
          <p:cNvPr id="8" name="Rectangle 3"/>
          <p:cNvSpPr txBox="1">
            <a:spLocks noChangeArrowheads="1"/>
          </p:cNvSpPr>
          <p:nvPr/>
        </p:nvSpPr>
        <p:spPr bwMode="auto">
          <a:xfrm>
            <a:off x="1143000" y="4648200"/>
            <a:ext cx="5362575"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15" tIns="48656" rIns="97315" bIns="48656"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ct val="50000"/>
              </a:spcBef>
              <a:defRPr/>
            </a:pPr>
            <a:r>
              <a:rPr lang="en-US" dirty="0">
                <a:latin typeface="+mn-lt"/>
              </a:rPr>
              <a:t>Download the “</a:t>
            </a:r>
            <a:r>
              <a:rPr lang="en-US" dirty="0" err="1">
                <a:latin typeface="+mn-lt"/>
              </a:rPr>
              <a:t>URS_Review</a:t>
            </a:r>
            <a:r>
              <a:rPr lang="en-US" dirty="0">
                <a:latin typeface="+mn-lt"/>
              </a:rPr>
              <a:t>” document to use for your review.  See the course website for a complete description of Homework Assignment #1.</a:t>
            </a:r>
          </a:p>
          <a:p>
            <a:pPr>
              <a:spcBef>
                <a:spcPct val="50000"/>
              </a:spcBef>
              <a:defRPr/>
            </a:pPr>
            <a:endParaRPr lang="en-US" dirty="0">
              <a:latin typeface="+mn-lt"/>
            </a:endParaRPr>
          </a:p>
          <a:p>
            <a:pPr>
              <a:spcBef>
                <a:spcPct val="50000"/>
              </a:spcBef>
              <a:defRPr/>
            </a:pPr>
            <a:endParaRPr lang="en-US" dirty="0">
              <a:latin typeface="+mn-lt"/>
            </a:endParaRPr>
          </a:p>
        </p:txBody>
      </p:sp>
      <p:sp>
        <p:nvSpPr>
          <p:cNvPr id="10"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11"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4"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14077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208902AC-EA09-43F8-84F6-7F81C220B0C7}" type="slidenum">
              <a:rPr lang="en-US" sz="1200" smtClean="0"/>
              <a:pPr/>
              <a:t>2</a:t>
            </a:fld>
            <a:endParaRPr lang="en-US" sz="1200"/>
          </a:p>
        </p:txBody>
      </p:sp>
      <p:sp>
        <p:nvSpPr>
          <p:cNvPr id="38915" name="Rectangle 2"/>
          <p:cNvSpPr>
            <a:spLocks noGrp="1" noRot="1" noChangeAspect="1" noChangeArrowheads="1" noTextEdit="1"/>
          </p:cNvSpPr>
          <p:nvPr>
            <p:ph type="sldImg"/>
          </p:nvPr>
        </p:nvSpPr>
        <p:spPr>
          <a:xfrm>
            <a:off x="1282700" y="731838"/>
            <a:ext cx="4749800" cy="3562350"/>
          </a:xfrm>
          <a:ln w="12700" cap="flat"/>
        </p:spPr>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
        <p:nvSpPr>
          <p:cNvPr id="2" name="Notes Placeholder 1"/>
          <p:cNvSpPr>
            <a:spLocks noGrp="1"/>
          </p:cNvSpPr>
          <p:nvPr>
            <p:ph type="body" sz="quarter" idx="10"/>
          </p:nvPr>
        </p:nvSpPr>
        <p:spPr/>
        <p:txBody>
          <a:bodyPr/>
          <a:lstStyle/>
          <a:p>
            <a:r>
              <a:rPr lang="en-US" dirty="0">
                <a:latin typeface="+mn-lt"/>
              </a:rPr>
              <a:t>Giving good talks is not an art, it is a </a:t>
            </a:r>
            <a:r>
              <a:rPr lang="en-US" b="1" i="1" dirty="0">
                <a:latin typeface="+mn-lt"/>
              </a:rPr>
              <a:t>craft</a:t>
            </a:r>
            <a:r>
              <a:rPr lang="en-US" dirty="0">
                <a:latin typeface="+mn-lt"/>
              </a:rPr>
              <a:t>.  </a:t>
            </a:r>
          </a:p>
          <a:p>
            <a:endParaRPr lang="en-US" dirty="0">
              <a:latin typeface="+mn-lt"/>
            </a:endParaRPr>
          </a:p>
          <a:p>
            <a:r>
              <a:rPr lang="en-US" dirty="0">
                <a:latin typeface="+mn-lt"/>
              </a:rPr>
              <a:t>And like any other skill, it requires learning specific techniques, practicing them over and over, getting feedback from experts, and listening to a </a:t>
            </a:r>
            <a:r>
              <a:rPr lang="en-US" b="1" i="1" dirty="0">
                <a:latin typeface="+mn-lt"/>
              </a:rPr>
              <a:t>lot</a:t>
            </a:r>
            <a:r>
              <a:rPr lang="en-US" dirty="0">
                <a:latin typeface="+mn-lt"/>
              </a:rPr>
              <a:t> of talks so that you learn to recognize excellence and emulate it. </a:t>
            </a:r>
          </a:p>
        </p:txBody>
      </p:sp>
    </p:spTree>
    <p:extLst>
      <p:ext uri="{BB962C8B-B14F-4D97-AF65-F5344CB8AC3E}">
        <p14:creationId xmlns:p14="http://schemas.microsoft.com/office/powerpoint/2010/main" val="256935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D0128789-945C-4153-82E4-8B5684487544}" type="slidenum">
              <a:rPr lang="en-US" sz="1200" smtClean="0"/>
              <a:pPr/>
              <a:t>3</a:t>
            </a:fld>
            <a:endParaRPr lang="en-US" sz="1200"/>
          </a:p>
        </p:txBody>
      </p:sp>
      <p:sp>
        <p:nvSpPr>
          <p:cNvPr id="40963" name="Rectangle 2"/>
          <p:cNvSpPr>
            <a:spLocks noGrp="1" noRot="1" noChangeAspect="1" noChangeArrowheads="1" noTextEdit="1"/>
          </p:cNvSpPr>
          <p:nvPr>
            <p:ph type="sldImg"/>
          </p:nvPr>
        </p:nvSpPr>
        <p:spPr>
          <a:xfrm>
            <a:off x="1282700" y="731838"/>
            <a:ext cx="4749800" cy="3562350"/>
          </a:xfrm>
          <a:ln w="12700" cap="flat"/>
        </p:spPr>
      </p:sp>
      <p:sp>
        <p:nvSpPr>
          <p:cNvPr id="40967" name="Rectangle 3"/>
          <p:cNvSpPr>
            <a:spLocks noGrp="1" noChangeArrowheads="1"/>
          </p:cNvSpPr>
          <p:nvPr>
            <p:ph type="body" idx="1"/>
          </p:nvPr>
        </p:nvSpPr>
        <p:spPr>
          <a:xfrm>
            <a:off x="976313" y="4538663"/>
            <a:ext cx="5362575" cy="4375150"/>
          </a:xfrm>
        </p:spPr>
        <p:txBody>
          <a:bodyPr lIns="97315" tIns="48656" rIns="97315" bIns="48656"/>
          <a:lstStyle/>
          <a:p>
            <a:pPr>
              <a:spcBef>
                <a:spcPct val="50000"/>
              </a:spcBef>
              <a:defRPr/>
            </a:pPr>
            <a:r>
              <a:rPr lang="en-US" dirty="0">
                <a:latin typeface="+mn-lt"/>
              </a:rPr>
              <a:t>Excellent advice from Professor DeMarco: </a:t>
            </a:r>
          </a:p>
          <a:p>
            <a:pPr>
              <a:spcBef>
                <a:spcPct val="50000"/>
              </a:spcBef>
              <a:defRPr/>
            </a:pPr>
            <a:r>
              <a:rPr lang="en-US" dirty="0">
                <a:latin typeface="+mn-lt"/>
              </a:rPr>
              <a:t>“Few people take the time to evaluate a talk that they have heard.  Doing so is really the key to learning how to give a better talk. </a:t>
            </a:r>
          </a:p>
          <a:p>
            <a:pPr>
              <a:spcBef>
                <a:spcPct val="50000"/>
              </a:spcBef>
              <a:defRPr/>
            </a:pPr>
            <a:r>
              <a:rPr lang="en-US" dirty="0">
                <a:latin typeface="+mn-lt"/>
              </a:rPr>
              <a:t>“If you want to become a better speaker, after giving or listening to a talk *</a:t>
            </a:r>
            <a:r>
              <a:rPr lang="en-US" b="1" dirty="0">
                <a:latin typeface="+mn-lt"/>
              </a:rPr>
              <a:t>every time*:</a:t>
            </a:r>
          </a:p>
          <a:p>
            <a:pPr lvl="1">
              <a:spcBef>
                <a:spcPct val="50000"/>
              </a:spcBef>
              <a:defRPr/>
            </a:pPr>
            <a:r>
              <a:rPr lang="en-US" b="1" dirty="0">
                <a:latin typeface="+mn-lt"/>
              </a:rPr>
              <a:t>Think:</a:t>
            </a:r>
            <a:r>
              <a:rPr lang="en-US" dirty="0">
                <a:latin typeface="+mn-lt"/>
              </a:rPr>
              <a:t> What was ineffective about the talk? What are a few things that could be improved? Be specific. Try to identify details and larger issues.</a:t>
            </a:r>
          </a:p>
          <a:p>
            <a:pPr lvl="1">
              <a:spcBef>
                <a:spcPct val="50000"/>
              </a:spcBef>
              <a:defRPr/>
            </a:pPr>
            <a:r>
              <a:rPr lang="en-US" b="1" dirty="0">
                <a:latin typeface="+mn-lt"/>
              </a:rPr>
              <a:t>Think</a:t>
            </a:r>
            <a:r>
              <a:rPr lang="en-US" dirty="0">
                <a:latin typeface="+mn-lt"/>
              </a:rPr>
              <a:t>: What was effective? Find three things. Be specific. Try to identify details and larger issues.”</a:t>
            </a:r>
            <a:endParaRPr lang="en-US" b="1" dirty="0">
              <a:latin typeface="+mn-lt"/>
            </a:endParaRP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69125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208902AC-EA09-43F8-84F6-7F81C220B0C7}" type="slidenum">
              <a:rPr lang="en-US" sz="1200" smtClean="0"/>
              <a:pPr/>
              <a:t>4</a:t>
            </a:fld>
            <a:endParaRPr lang="en-US" sz="1200"/>
          </a:p>
        </p:txBody>
      </p:sp>
      <p:sp>
        <p:nvSpPr>
          <p:cNvPr id="38915" name="Rectangle 2"/>
          <p:cNvSpPr>
            <a:spLocks noGrp="1" noRot="1" noChangeAspect="1" noChangeArrowheads="1" noTextEdit="1"/>
          </p:cNvSpPr>
          <p:nvPr>
            <p:ph type="sldImg"/>
          </p:nvPr>
        </p:nvSpPr>
        <p:spPr>
          <a:xfrm>
            <a:off x="1282700" y="731838"/>
            <a:ext cx="4749800" cy="3562350"/>
          </a:xfrm>
          <a:ln w="12700" cap="flat"/>
        </p:spPr>
      </p:sp>
      <p:sp>
        <p:nvSpPr>
          <p:cNvPr id="38919" name="Rectangle 3"/>
          <p:cNvSpPr>
            <a:spLocks noGrp="1" noChangeArrowheads="1"/>
          </p:cNvSpPr>
          <p:nvPr>
            <p:ph type="body" idx="1"/>
          </p:nvPr>
        </p:nvSpPr>
        <p:spPr>
          <a:xfrm>
            <a:off x="976313" y="4419600"/>
            <a:ext cx="5056187" cy="4494213"/>
          </a:xfrm>
        </p:spPr>
        <p:txBody>
          <a:bodyPr lIns="97315" tIns="48656" rIns="97315" bIns="48656"/>
          <a:lstStyle/>
          <a:p>
            <a:pPr>
              <a:spcBef>
                <a:spcPct val="0"/>
              </a:spcBef>
              <a:defRPr/>
            </a:pPr>
            <a:r>
              <a:rPr lang="en-US" dirty="0">
                <a:latin typeface="+mn-lt"/>
              </a:rPr>
              <a:t>A good communicator recognizes the three major constraints on speakers and plans his talk with them in mind:</a:t>
            </a:r>
          </a:p>
          <a:p>
            <a:pPr marL="228600" indent="-228600">
              <a:spcBef>
                <a:spcPct val="0"/>
              </a:spcBef>
              <a:buAutoNum type="arabicPeriod"/>
              <a:defRPr/>
            </a:pPr>
            <a:r>
              <a:rPr lang="en-US" b="1" dirty="0">
                <a:latin typeface="+mn-lt"/>
              </a:rPr>
              <a:t>Who is the audience? </a:t>
            </a:r>
            <a:r>
              <a:rPr lang="en-US" dirty="0">
                <a:latin typeface="+mn-lt"/>
              </a:rPr>
              <a:t> What is their level of expertise? How motivated are they to listen? What is likely to confuse or bore them? </a:t>
            </a:r>
          </a:p>
          <a:p>
            <a:pPr marL="228600" indent="-228600">
              <a:spcBef>
                <a:spcPct val="0"/>
              </a:spcBef>
              <a:buAutoNum type="arabicPeriod"/>
              <a:defRPr/>
            </a:pPr>
            <a:r>
              <a:rPr lang="en-US" b="1" dirty="0">
                <a:latin typeface="+mn-lt"/>
              </a:rPr>
              <a:t>What is the purpose of the talk?</a:t>
            </a:r>
            <a:r>
              <a:rPr lang="en-US" dirty="0">
                <a:latin typeface="+mn-lt"/>
              </a:rPr>
              <a:t> To present new results? To inform? To solicit feedback on a new idea? To entertain? To get a job? </a:t>
            </a:r>
          </a:p>
          <a:p>
            <a:pPr marL="228600" indent="-228600">
              <a:spcBef>
                <a:spcPct val="0"/>
              </a:spcBef>
              <a:buAutoNum type="arabicPeriod"/>
              <a:defRPr/>
            </a:pPr>
            <a:r>
              <a:rPr lang="en-US" b="1" dirty="0">
                <a:latin typeface="+mn-lt"/>
              </a:rPr>
              <a:t>How much time has been allotted?  </a:t>
            </a:r>
            <a:r>
              <a:rPr lang="en-US" dirty="0">
                <a:latin typeface="+mn-lt"/>
              </a:rPr>
              <a:t>It takes about 5–7 minutes to adequately motivate, explain, and summarize one main point in an oral talk.  A speaker cannot cover six main points in a 10-min. APS-style presentation, no matter how fast he talks. </a:t>
            </a:r>
            <a:endParaRPr lang="en-US" b="1" dirty="0">
              <a:latin typeface="+mn-lt"/>
            </a:endParaRPr>
          </a:p>
          <a:p>
            <a:pPr>
              <a:defRPr/>
            </a:pPr>
            <a:endParaRPr lang="en-US" dirty="0"/>
          </a:p>
          <a:p>
            <a:pPr>
              <a:defRPr/>
            </a:pPr>
            <a:r>
              <a:rPr lang="en-US" dirty="0">
                <a:latin typeface="+mn-lt"/>
              </a:rPr>
              <a:t>As you listen to a talk, ask yourself how well the speaker planned for these three constraints. </a:t>
            </a:r>
          </a:p>
          <a:p>
            <a:pPr>
              <a:defRPr/>
            </a:pPr>
            <a:endParaRPr lang="en-US" dirty="0"/>
          </a:p>
          <a:p>
            <a:pPr>
              <a:defRPr/>
            </a:pPr>
            <a:endParaRPr lang="en-US" dirty="0"/>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32923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B5C4E0FF-741D-4D4E-8BBE-A34A16736EDA}" type="slidenum">
              <a:rPr lang="en-US" sz="1200" smtClean="0"/>
              <a:pPr/>
              <a:t>5</a:t>
            </a:fld>
            <a:endParaRPr lang="en-US" sz="1200"/>
          </a:p>
        </p:txBody>
      </p:sp>
      <p:sp>
        <p:nvSpPr>
          <p:cNvPr id="37891" name="Rectangle 2"/>
          <p:cNvSpPr>
            <a:spLocks noGrp="1" noRot="1" noChangeAspect="1" noChangeArrowheads="1" noTextEdit="1"/>
          </p:cNvSpPr>
          <p:nvPr>
            <p:ph type="sldImg"/>
          </p:nvPr>
        </p:nvSpPr>
        <p:spPr>
          <a:xfrm>
            <a:off x="1282700" y="731838"/>
            <a:ext cx="4749800" cy="3562350"/>
          </a:xfrm>
          <a:ln w="12700" cap="flat"/>
        </p:spPr>
      </p:sp>
      <p:sp>
        <p:nvSpPr>
          <p:cNvPr id="37895" name="Rectangle 3"/>
          <p:cNvSpPr>
            <a:spLocks noGrp="1" noChangeArrowheads="1"/>
          </p:cNvSpPr>
          <p:nvPr>
            <p:ph type="body" idx="1"/>
          </p:nvPr>
        </p:nvSpPr>
        <p:spPr>
          <a:xfrm>
            <a:off x="976313" y="4538663"/>
            <a:ext cx="5362575" cy="4375150"/>
          </a:xfrm>
        </p:spPr>
        <p:txBody>
          <a:bodyPr lIns="97315" tIns="48656" rIns="97315" bIns="48656"/>
          <a:lstStyle/>
          <a:p>
            <a:pPr>
              <a:defRPr/>
            </a:pPr>
            <a:endParaRPr lang="en-US" dirty="0">
              <a:latin typeface="+mn-lt"/>
            </a:endParaRPr>
          </a:p>
          <a:p>
            <a:pPr>
              <a:defRPr/>
            </a:pPr>
            <a:endParaRPr lang="en-US" dirty="0">
              <a:latin typeface="+mn-lt"/>
            </a:endParaRPr>
          </a:p>
        </p:txBody>
      </p:sp>
      <p:sp>
        <p:nvSpPr>
          <p:cNvPr id="8" name="Rectangle 3"/>
          <p:cNvSpPr txBox="1">
            <a:spLocks noChangeArrowheads="1"/>
          </p:cNvSpPr>
          <p:nvPr/>
        </p:nvSpPr>
        <p:spPr bwMode="auto">
          <a:xfrm>
            <a:off x="914400" y="4495800"/>
            <a:ext cx="5562600"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15" tIns="48656" rIns="97315" bIns="48656"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ct val="50000"/>
              </a:spcBef>
              <a:defRPr/>
            </a:pPr>
            <a:r>
              <a:rPr lang="en-US" dirty="0">
                <a:latin typeface="+mn-lt"/>
              </a:rPr>
              <a:t>Every aspect of a talk should be evaluated in light of the overarching goal for giving the talk: How well does this aspect (the title, the appearance of the slides, the structure of the talk, the language, the figures,  the summary) help my audience understand the important points that I’m trying to communicate? </a:t>
            </a:r>
          </a:p>
        </p:txBody>
      </p:sp>
      <p:sp>
        <p:nvSpPr>
          <p:cNvPr id="10"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11"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4"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3414537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A6C65FA4-35D8-4E18-958D-666EFBBC460D}" type="slidenum">
              <a:rPr lang="en-US" sz="1200" smtClean="0"/>
              <a:pPr/>
              <a:t>6</a:t>
            </a:fld>
            <a:endParaRPr lang="en-US" sz="1200"/>
          </a:p>
        </p:txBody>
      </p:sp>
      <p:sp>
        <p:nvSpPr>
          <p:cNvPr id="53251" name="Rectangle 2"/>
          <p:cNvSpPr>
            <a:spLocks noGrp="1" noRot="1" noChangeAspect="1" noChangeArrowheads="1" noTextEdit="1"/>
          </p:cNvSpPr>
          <p:nvPr>
            <p:ph type="sldImg"/>
          </p:nvPr>
        </p:nvSpPr>
        <p:spPr>
          <a:xfrm>
            <a:off x="1120775" y="652463"/>
            <a:ext cx="4749800" cy="3562350"/>
          </a:xfrm>
          <a:ln w="12700" cap="flat">
            <a:solidFill>
              <a:schemeClr val="tx1"/>
            </a:solidFill>
          </a:ln>
        </p:spPr>
      </p:sp>
      <p:sp>
        <p:nvSpPr>
          <p:cNvPr id="53255" name="Rectangle 3"/>
          <p:cNvSpPr>
            <a:spLocks noGrp="1" noChangeArrowheads="1"/>
          </p:cNvSpPr>
          <p:nvPr>
            <p:ph type="body" idx="1"/>
          </p:nvPr>
        </p:nvSpPr>
        <p:spPr>
          <a:xfrm>
            <a:off x="914400" y="4495800"/>
            <a:ext cx="5362575" cy="4375150"/>
          </a:xfrm>
        </p:spPr>
        <p:txBody>
          <a:bodyPr lIns="97315" tIns="48656" rIns="97315" bIns="48656"/>
          <a:lstStyle/>
          <a:p>
            <a:pPr>
              <a:spcBef>
                <a:spcPct val="50000"/>
              </a:spcBef>
              <a:defRPr/>
            </a:pPr>
            <a:r>
              <a:rPr lang="en-US" dirty="0">
                <a:latin typeface="+mn-lt"/>
              </a:rPr>
              <a:t>Unlike printed materials, where we can flip back and reread something if we need to understand it before proceeding, we cannot “rewind” an oral talk.  Good speakers anticipate this need and tell you the important points more than once.</a:t>
            </a:r>
          </a:p>
          <a:p>
            <a:pPr>
              <a:spcBef>
                <a:spcPct val="50000"/>
              </a:spcBef>
              <a:defRPr/>
            </a:pPr>
            <a:endParaRPr lang="en-US" dirty="0">
              <a:latin typeface="+mn-lt"/>
            </a:endParaRPr>
          </a:p>
          <a:p>
            <a:pPr>
              <a:spcBef>
                <a:spcPct val="50000"/>
              </a:spcBef>
              <a:defRPr/>
            </a:pPr>
            <a:r>
              <a:rPr lang="en-US" dirty="0">
                <a:latin typeface="+mn-lt"/>
              </a:rPr>
              <a:t>Common advice to speakers is to tell the audience your important points three times:</a:t>
            </a:r>
          </a:p>
          <a:p>
            <a:pPr marL="228600" indent="-228600">
              <a:spcBef>
                <a:spcPct val="50000"/>
              </a:spcBef>
              <a:buAutoNum type="arabicPeriod"/>
              <a:defRPr/>
            </a:pPr>
            <a:r>
              <a:rPr lang="en-US" dirty="0">
                <a:latin typeface="+mn-lt"/>
              </a:rPr>
              <a:t>Tell them what you’re going to tell them (preview).</a:t>
            </a:r>
          </a:p>
          <a:p>
            <a:pPr marL="228600" indent="-228600">
              <a:spcBef>
                <a:spcPct val="50000"/>
              </a:spcBef>
              <a:buAutoNum type="arabicPeriod"/>
              <a:defRPr/>
            </a:pPr>
            <a:r>
              <a:rPr lang="en-US" dirty="0">
                <a:latin typeface="+mn-lt"/>
              </a:rPr>
              <a:t>Tell them (body of the talk).</a:t>
            </a:r>
          </a:p>
          <a:p>
            <a:pPr marL="228600" indent="-228600">
              <a:spcBef>
                <a:spcPct val="50000"/>
              </a:spcBef>
              <a:buAutoNum type="arabicPeriod"/>
              <a:defRPr/>
            </a:pPr>
            <a:r>
              <a:rPr lang="en-US" dirty="0">
                <a:latin typeface="+mn-lt"/>
              </a:rPr>
              <a:t>Tell them what you told them (summary at the end).</a:t>
            </a:r>
          </a:p>
          <a:p>
            <a:pPr marL="228600" indent="-228600">
              <a:spcBef>
                <a:spcPct val="50000"/>
              </a:spcBef>
              <a:buAutoNum type="arabicPeriod"/>
              <a:defRPr/>
            </a:pPr>
            <a:endParaRPr lang="en-US" dirty="0">
              <a:latin typeface="+mn-lt"/>
            </a:endParaRPr>
          </a:p>
          <a:p>
            <a:pPr>
              <a:spcBef>
                <a:spcPct val="50000"/>
              </a:spcBef>
              <a:defRPr/>
            </a:pPr>
            <a:r>
              <a:rPr lang="en-US" dirty="0">
                <a:latin typeface="+mn-lt"/>
              </a:rPr>
              <a:t>Take it from a mother, telling somebody something important three times is </a:t>
            </a:r>
            <a:r>
              <a:rPr lang="en-US" b="1" i="1" dirty="0">
                <a:latin typeface="+mn-lt"/>
              </a:rPr>
              <a:t>not</a:t>
            </a:r>
            <a:r>
              <a:rPr lang="en-US" dirty="0">
                <a:latin typeface="+mn-lt"/>
              </a:rPr>
              <a:t> overkill. </a:t>
            </a: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9"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0"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139168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E288F2D8-5D88-43F8-9854-6B5CBCAC8B05}" type="slidenum">
              <a:rPr lang="en-US" sz="1200" smtClean="0"/>
              <a:pPr/>
              <a:t>7</a:t>
            </a:fld>
            <a:endParaRPr lang="en-US" sz="1200" dirty="0"/>
          </a:p>
        </p:txBody>
      </p:sp>
      <p:sp>
        <p:nvSpPr>
          <p:cNvPr id="50179"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p:txBody>
          <a:bodyPr/>
          <a:lstStyle/>
          <a:p>
            <a:pPr>
              <a:spcBef>
                <a:spcPct val="50000"/>
              </a:spcBef>
              <a:defRPr/>
            </a:pPr>
            <a:r>
              <a:rPr lang="en-US" dirty="0">
                <a:latin typeface="+mn-lt"/>
              </a:rPr>
              <a:t>Most people remember images much longer and more clearly than they remember words. Every illustration shown in a talk should be directly related to one of the speaker’s important points and should explain, amplify, or clarify it.  </a:t>
            </a:r>
          </a:p>
          <a:p>
            <a:pPr>
              <a:spcBef>
                <a:spcPct val="50000"/>
              </a:spcBef>
              <a:defRPr/>
            </a:pPr>
            <a:r>
              <a:rPr lang="en-US" dirty="0">
                <a:latin typeface="+mn-lt"/>
              </a:rPr>
              <a:t>If somebody else’s figure has been used, the speaker should at a minimum give credit for it and perhaps provide a URL or bibliographic reference for where the original may be found. </a:t>
            </a:r>
          </a:p>
          <a:p>
            <a:pPr>
              <a:spcBef>
                <a:spcPct val="50000"/>
              </a:spcBef>
              <a:defRPr/>
            </a:pPr>
            <a:r>
              <a:rPr lang="en-US" dirty="0">
                <a:latin typeface="+mn-lt"/>
              </a:rPr>
              <a:t>Another tip for ALL figures—a photograph or drawing of something should include some sort of visual clue to its scale.  The audience may have no idea if the apparatus shown below is something that sits on a tabletop or has to be hauled around on a truck.</a:t>
            </a:r>
          </a:p>
        </p:txBody>
      </p:sp>
      <p:pic>
        <p:nvPicPr>
          <p:cNvPr id="50181" name="Picture 4" descr="cryostat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8580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11"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2"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2765505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4F5D7B8F-43BA-4292-9BC9-5369F171C4CA}" type="slidenum">
              <a:rPr lang="en-US" sz="1200" smtClean="0"/>
              <a:pPr/>
              <a:t>8</a:t>
            </a:fld>
            <a:endParaRPr lang="en-US" sz="1200"/>
          </a:p>
        </p:txBody>
      </p:sp>
      <p:sp>
        <p:nvSpPr>
          <p:cNvPr id="51203"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p:txBody>
          <a:bodyPr/>
          <a:lstStyle/>
          <a:p>
            <a:pPr>
              <a:spcBef>
                <a:spcPct val="50000"/>
              </a:spcBef>
              <a:defRPr/>
            </a:pPr>
            <a:r>
              <a:rPr lang="en-US" dirty="0">
                <a:latin typeface="+mn-lt"/>
              </a:rPr>
              <a:t>The example on the left shows how a plot  can quickly show a trend or reveal an underlying relationship.  The actual numerical data are not as important  as the slope of the line. </a:t>
            </a:r>
          </a:p>
          <a:p>
            <a:pPr>
              <a:spcBef>
                <a:spcPct val="50000"/>
              </a:spcBef>
              <a:defRPr/>
            </a:pPr>
            <a:r>
              <a:rPr lang="en-US" dirty="0">
                <a:latin typeface="+mn-lt"/>
              </a:rPr>
              <a:t>Note also that this plot has axis labels and tick marks that are large enough to be seen by somebody sitting in the back row. </a:t>
            </a:r>
          </a:p>
          <a:p>
            <a:pPr>
              <a:spcBef>
                <a:spcPct val="50000"/>
              </a:spcBef>
              <a:defRPr/>
            </a:pPr>
            <a:r>
              <a:rPr lang="en-US" dirty="0">
                <a:latin typeface="+mn-lt"/>
              </a:rPr>
              <a:t>The example on the right shows how tabular data can be presented in a form that people listening to a talk can immediately process.  Highlighting the relevant line  conveys the main idea—that Illinois was ranked far down the list.  The audience probably doesn’t care that Illinois’s score was 4.66 and Harvard’s was 4.91; they care that Illinois is ranked toward the bottom of its peers, and its percent of women was in single digits.  (We’ve improved substantially since 1998.) </a:t>
            </a: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11"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3"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1579303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19EBDAD3-123C-418D-B87F-C04796339F7F}" type="slidenum">
              <a:rPr lang="en-US" sz="1200" smtClean="0"/>
              <a:pPr/>
              <a:t>9</a:t>
            </a:fld>
            <a:endParaRPr lang="en-US" sz="1200"/>
          </a:p>
        </p:txBody>
      </p:sp>
      <p:sp>
        <p:nvSpPr>
          <p:cNvPr id="52227"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52231" name="Rectangle 3"/>
              <p:cNvSpPr>
                <a:spLocks noGrp="1" noChangeArrowheads="1"/>
              </p:cNvSpPr>
              <p:nvPr>
                <p:ph type="body" idx="1"/>
              </p:nvPr>
            </p:nvSpPr>
            <p:spPr/>
            <p:txBody>
              <a:bodyPr/>
              <a:lstStyle/>
              <a:p>
                <a:pPr>
                  <a:spcBef>
                    <a:spcPct val="50000"/>
                  </a:spcBef>
                  <a:defRPr/>
                </a:pPr>
                <a:r>
                  <a:rPr lang="en-US" dirty="0">
                    <a:latin typeface="+mn-lt"/>
                  </a:rPr>
                  <a:t>Equations should not be sprinkled  thoughtlessly through talks; they should be used only when they’re essential to understanding one of the speaker’s key points.   It’s often helpful to substitute words for blocks of standard terms in equations; words are usually easier for the audience to process.  </a:t>
                </a:r>
              </a:p>
              <a:p>
                <a:pPr>
                  <a:spcBef>
                    <a:spcPct val="50000"/>
                  </a:spcBef>
                  <a:defRPr/>
                </a:pPr>
                <a:r>
                  <a:rPr lang="en-US" dirty="0">
                    <a:latin typeface="+mn-lt"/>
                  </a:rPr>
                  <a:t>Here’s an example:</a:t>
                </a:r>
              </a:p>
              <a:p>
                <a:pPr>
                  <a:spcBef>
                    <a:spcPct val="50000"/>
                  </a:spcBef>
                  <a:defRPr/>
                </a:pPr>
                <a:r>
                  <a:rPr lang="en-US" dirty="0">
                    <a:latin typeface="+mn-lt"/>
                  </a:rPr>
                  <a:t>Γ </a:t>
                </a:r>
                <a14:m>
                  <m:oMath xmlns:m="http://schemas.openxmlformats.org/officeDocument/2006/math">
                    <m:r>
                      <a:rPr lang="en-US" i="1" smtClean="0">
                        <a:latin typeface="Cambria Math"/>
                        <a:sym typeface="Symbol"/>
                      </a:rPr>
                      <m:t></m:t>
                    </m:r>
                  </m:oMath>
                </a14:m>
                <a:r>
                  <a:rPr lang="en-US" dirty="0">
                    <a:latin typeface="+mn-lt"/>
                  </a:rPr>
                  <a:t> (phase space) </a:t>
                </a:r>
                <a:r>
                  <a:rPr lang="en-US" dirty="0">
                    <a:latin typeface="+mn-lt"/>
                    <a:sym typeface="Symbol"/>
                  </a:rPr>
                  <a:t> </a:t>
                </a:r>
                <a:r>
                  <a:rPr lang="en-US" dirty="0" err="1">
                    <a:latin typeface="+mn-lt"/>
                    <a:sym typeface="Symbol"/>
                  </a:rPr>
                  <a:t>M</a:t>
                </a:r>
                <a:r>
                  <a:rPr lang="en-US" baseline="-25000" dirty="0" err="1">
                    <a:latin typeface="+mn-lt"/>
                    <a:sym typeface="Symbol"/>
                  </a:rPr>
                  <a:t>ij</a:t>
                </a:r>
                <a:endParaRPr lang="en-US" baseline="-25000" dirty="0">
                  <a:latin typeface="+mn-lt"/>
                </a:endParaRPr>
              </a:p>
              <a:p>
                <a:pPr>
                  <a:spcBef>
                    <a:spcPct val="50000"/>
                  </a:spcBef>
                  <a:defRPr/>
                </a:pPr>
                <a:endParaRPr lang="en-US" dirty="0">
                  <a:latin typeface="+mn-lt"/>
                </a:endParaRPr>
              </a:p>
            </p:txBody>
          </p:sp>
        </mc:Choice>
        <mc:Fallback xmlns="">
          <p:sp>
            <p:nvSpPr>
              <p:cNvPr id="52231" name="Rectangle 3"/>
              <p:cNvSpPr>
                <a:spLocks noGrp="1" noChangeArrowheads="1"/>
              </p:cNvSpPr>
              <p:nvPr>
                <p:ph type="body" idx="1"/>
              </p:nvPr>
            </p:nvSpPr>
            <p:spPr/>
            <p:txBody>
              <a:bodyPr/>
              <a:lstStyle/>
              <a:p>
                <a:pPr>
                  <a:spcBef>
                    <a:spcPct val="50000"/>
                  </a:spcBef>
                  <a:defRPr/>
                </a:pPr>
                <a:r>
                  <a:rPr lang="en-US" dirty="0" smtClean="0">
                    <a:latin typeface="+mn-lt"/>
                  </a:rPr>
                  <a:t>Equations should not be sprinkled  thoughtlessly through talks; they should be used only when they’re essential to understanding </a:t>
                </a:r>
                <a:r>
                  <a:rPr lang="en-US" dirty="0" smtClean="0">
                    <a:latin typeface="+mn-lt"/>
                  </a:rPr>
                  <a:t>one </a:t>
                </a:r>
                <a:r>
                  <a:rPr lang="en-US" dirty="0" smtClean="0">
                    <a:latin typeface="+mn-lt"/>
                  </a:rPr>
                  <a:t>of the speaker’s key points.   It’s often helpful to substitute words for blocks of standard terms in equations; words are usually easier for the audience to process.  </a:t>
                </a:r>
              </a:p>
              <a:p>
                <a:pPr>
                  <a:spcBef>
                    <a:spcPct val="50000"/>
                  </a:spcBef>
                  <a:defRPr/>
                </a:pPr>
                <a:r>
                  <a:rPr lang="en-US" dirty="0" smtClean="0">
                    <a:latin typeface="+mn-lt"/>
                  </a:rPr>
                  <a:t>Here’s an example:</a:t>
                </a:r>
              </a:p>
              <a:p>
                <a:pPr>
                  <a:spcBef>
                    <a:spcPct val="50000"/>
                  </a:spcBef>
                  <a:defRPr/>
                </a:pPr>
                <a:r>
                  <a:rPr lang="en-US" dirty="0" smtClean="0">
                    <a:latin typeface="+mn-lt"/>
                  </a:rPr>
                  <a:t>Γ </a:t>
                </a:r>
                <a:r>
                  <a:rPr lang="en-US" i="0" smtClean="0">
                    <a:latin typeface="Cambria Math"/>
                    <a:sym typeface="Symbol"/>
                  </a:rPr>
                  <a:t></a:t>
                </a:r>
                <a:r>
                  <a:rPr lang="en-US" dirty="0" smtClean="0">
                    <a:latin typeface="+mn-lt"/>
                  </a:rPr>
                  <a:t> (phase space) </a:t>
                </a:r>
                <a:r>
                  <a:rPr lang="en-US" dirty="0" smtClean="0">
                    <a:latin typeface="+mn-lt"/>
                    <a:sym typeface="Symbol"/>
                  </a:rPr>
                  <a:t> </a:t>
                </a:r>
                <a:r>
                  <a:rPr lang="en-US" dirty="0" err="1" smtClean="0">
                    <a:latin typeface="+mn-lt"/>
                    <a:sym typeface="Symbol"/>
                  </a:rPr>
                  <a:t>M</a:t>
                </a:r>
                <a:r>
                  <a:rPr lang="en-US" baseline="-25000" dirty="0" err="1" smtClean="0">
                    <a:latin typeface="+mn-lt"/>
                    <a:sym typeface="Symbol"/>
                  </a:rPr>
                  <a:t>ij</a:t>
                </a:r>
                <a:endParaRPr lang="en-US" baseline="-25000" dirty="0">
                  <a:latin typeface="+mn-lt"/>
                </a:endParaRPr>
              </a:p>
              <a:p>
                <a:pPr>
                  <a:spcBef>
                    <a:spcPct val="50000"/>
                  </a:spcBef>
                  <a:defRPr/>
                </a:pPr>
                <a:endParaRPr lang="en-US" dirty="0">
                  <a:latin typeface="+mn-lt"/>
                </a:endParaRPr>
              </a:p>
            </p:txBody>
          </p:sp>
        </mc:Fallback>
      </mc:AlternateContent>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What makes a good talk? </a:t>
            </a:r>
            <a:br>
              <a:rPr lang="en-US" sz="1200" dirty="0">
                <a:latin typeface="+mn-lt"/>
              </a:rPr>
            </a:br>
            <a:r>
              <a:rPr lang="en-US" sz="1200" dirty="0">
                <a:latin typeface="+mn-lt"/>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 2023 The Board of Trustees of the University of Illinois</a:t>
            </a:r>
            <a:br>
              <a:rPr lang="en-US" sz="1200" dirty="0">
                <a:latin typeface="+mn-lt"/>
              </a:rPr>
            </a:br>
            <a:r>
              <a:rPr lang="en-US" sz="1200" dirty="0">
                <a:latin typeface="+mn-lt"/>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a:defRPr/>
            </a:pPr>
            <a:r>
              <a:rPr lang="en-US" sz="1200" dirty="0">
                <a:latin typeface="+mn-lt"/>
              </a:rPr>
              <a:t>31 January 2023</a:t>
            </a:r>
          </a:p>
        </p:txBody>
      </p:sp>
    </p:spTree>
    <p:extLst>
      <p:ext uri="{BB962C8B-B14F-4D97-AF65-F5344CB8AC3E}">
        <p14:creationId xmlns:p14="http://schemas.microsoft.com/office/powerpoint/2010/main" val="227058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A76A8465-19CE-4569-BEBD-B1006A668FCC}" type="slidenum">
              <a:rPr lang="en-US"/>
              <a:pPr>
                <a:defRPr/>
              </a:pPr>
              <a:t>‹#›</a:t>
            </a:fld>
            <a:endParaRPr lang="en-US" b="0">
              <a:solidFill>
                <a:schemeClr val="tx1"/>
              </a:solidFill>
            </a:endParaRPr>
          </a:p>
        </p:txBody>
      </p:sp>
    </p:spTree>
    <p:extLst>
      <p:ext uri="{BB962C8B-B14F-4D97-AF65-F5344CB8AC3E}">
        <p14:creationId xmlns:p14="http://schemas.microsoft.com/office/powerpoint/2010/main" val="7859362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37329769-097E-41A6-A142-5458807BF6D9}" type="slidenum">
              <a:rPr lang="en-US"/>
              <a:pPr>
                <a:defRPr/>
              </a:pPr>
              <a:t>‹#›</a:t>
            </a:fld>
            <a:endParaRPr lang="en-US" b="0">
              <a:solidFill>
                <a:schemeClr val="tx1"/>
              </a:solidFill>
            </a:endParaRPr>
          </a:p>
        </p:txBody>
      </p:sp>
    </p:spTree>
    <p:extLst>
      <p:ext uri="{BB962C8B-B14F-4D97-AF65-F5344CB8AC3E}">
        <p14:creationId xmlns:p14="http://schemas.microsoft.com/office/powerpoint/2010/main" val="342133377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43B74ABA-895C-449B-8D58-07B12745EE51}" type="slidenum">
              <a:rPr lang="en-US"/>
              <a:pPr>
                <a:defRPr/>
              </a:pPr>
              <a:t>‹#›</a:t>
            </a:fld>
            <a:endParaRPr lang="en-US" b="0">
              <a:solidFill>
                <a:schemeClr val="tx1"/>
              </a:solidFill>
            </a:endParaRPr>
          </a:p>
        </p:txBody>
      </p:sp>
    </p:spTree>
    <p:extLst>
      <p:ext uri="{BB962C8B-B14F-4D97-AF65-F5344CB8AC3E}">
        <p14:creationId xmlns:p14="http://schemas.microsoft.com/office/powerpoint/2010/main" val="13742857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2B560EFD-DD32-4DBA-8FE9-429FF8A46776}" type="slidenum">
              <a:rPr lang="en-US"/>
              <a:pPr>
                <a:defRPr/>
              </a:pPr>
              <a:t>‹#›</a:t>
            </a:fld>
            <a:endParaRPr lang="en-US" b="0">
              <a:solidFill>
                <a:schemeClr val="tx1"/>
              </a:solidFill>
            </a:endParaRPr>
          </a:p>
        </p:txBody>
      </p:sp>
    </p:spTree>
    <p:extLst>
      <p:ext uri="{BB962C8B-B14F-4D97-AF65-F5344CB8AC3E}">
        <p14:creationId xmlns:p14="http://schemas.microsoft.com/office/powerpoint/2010/main" val="29690766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3810000" cy="4495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2480BD52-F224-49B6-8B16-9BD52BE45A34}" type="slidenum">
              <a:rPr lang="en-US"/>
              <a:pPr>
                <a:defRPr/>
              </a:pPr>
              <a:t>‹#›</a:t>
            </a:fld>
            <a:endParaRPr lang="en-US" b="0">
              <a:solidFill>
                <a:schemeClr val="tx1"/>
              </a:solidFill>
            </a:endParaRPr>
          </a:p>
        </p:txBody>
      </p:sp>
    </p:spTree>
    <p:extLst>
      <p:ext uri="{BB962C8B-B14F-4D97-AF65-F5344CB8AC3E}">
        <p14:creationId xmlns:p14="http://schemas.microsoft.com/office/powerpoint/2010/main" val="21495850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effectLst/>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AED8BDB6-B4F9-4D07-819D-758A12A11F21}" type="slidenum">
              <a:rPr lang="en-US"/>
              <a:pPr>
                <a:defRPr/>
              </a:pPr>
              <a:t>‹#›</a:t>
            </a:fld>
            <a:endParaRPr lang="en-US" b="0">
              <a:solidFill>
                <a:schemeClr val="tx1"/>
              </a:solidFill>
            </a:endParaRPr>
          </a:p>
        </p:txBody>
      </p:sp>
    </p:spTree>
    <p:extLst>
      <p:ext uri="{BB962C8B-B14F-4D97-AF65-F5344CB8AC3E}">
        <p14:creationId xmlns:p14="http://schemas.microsoft.com/office/powerpoint/2010/main" val="33778686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3986B8EE-0B7C-4B42-AD8D-A77D55EE4773}" type="slidenum">
              <a:rPr lang="en-US"/>
              <a:pPr>
                <a:defRPr/>
              </a:pPr>
              <a:t>‹#›</a:t>
            </a:fld>
            <a:endParaRPr lang="en-US" b="0">
              <a:solidFill>
                <a:schemeClr val="tx1"/>
              </a:solidFill>
            </a:endParaRPr>
          </a:p>
        </p:txBody>
      </p:sp>
    </p:spTree>
    <p:extLst>
      <p:ext uri="{BB962C8B-B14F-4D97-AF65-F5344CB8AC3E}">
        <p14:creationId xmlns:p14="http://schemas.microsoft.com/office/powerpoint/2010/main" val="21038909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6AA6D5BC-92D2-43DB-8BB7-73B9D4AE6C7A}" type="slidenum">
              <a:rPr lang="en-US"/>
              <a:pPr>
                <a:defRPr/>
              </a:pPr>
              <a:t>‹#›</a:t>
            </a:fld>
            <a:endParaRPr lang="en-US" b="0">
              <a:solidFill>
                <a:schemeClr val="tx1"/>
              </a:solidFill>
            </a:endParaRPr>
          </a:p>
        </p:txBody>
      </p:sp>
    </p:spTree>
    <p:extLst>
      <p:ext uri="{BB962C8B-B14F-4D97-AF65-F5344CB8AC3E}">
        <p14:creationId xmlns:p14="http://schemas.microsoft.com/office/powerpoint/2010/main" val="38285176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9" name="Rectangle 6"/>
          <p:cNvSpPr>
            <a:spLocks noGrp="1" noChangeArrowheads="1"/>
          </p:cNvSpPr>
          <p:nvPr>
            <p:ph type="sldNum" sz="quarter" idx="12"/>
          </p:nvPr>
        </p:nvSpPr>
        <p:spPr>
          <a:ln/>
        </p:spPr>
        <p:txBody>
          <a:bodyPr/>
          <a:lstStyle>
            <a:lvl1pPr>
              <a:defRPr/>
            </a:lvl1pPr>
          </a:lstStyle>
          <a:p>
            <a:pPr>
              <a:defRPr/>
            </a:pPr>
            <a:fld id="{B7216ED2-94D2-4C98-A437-52C7F458D18F}" type="slidenum">
              <a:rPr lang="en-US"/>
              <a:pPr>
                <a:defRPr/>
              </a:pPr>
              <a:t>‹#›</a:t>
            </a:fld>
            <a:endParaRPr lang="en-US" b="0">
              <a:solidFill>
                <a:schemeClr val="tx1"/>
              </a:solidFill>
            </a:endParaRPr>
          </a:p>
        </p:txBody>
      </p:sp>
    </p:spTree>
    <p:extLst>
      <p:ext uri="{BB962C8B-B14F-4D97-AF65-F5344CB8AC3E}">
        <p14:creationId xmlns:p14="http://schemas.microsoft.com/office/powerpoint/2010/main" val="21835389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5" name="Rectangle 6"/>
          <p:cNvSpPr>
            <a:spLocks noGrp="1" noChangeArrowheads="1"/>
          </p:cNvSpPr>
          <p:nvPr>
            <p:ph type="sldNum" sz="quarter" idx="12"/>
          </p:nvPr>
        </p:nvSpPr>
        <p:spPr>
          <a:ln/>
        </p:spPr>
        <p:txBody>
          <a:bodyPr/>
          <a:lstStyle>
            <a:lvl1pPr>
              <a:defRPr/>
            </a:lvl1pPr>
          </a:lstStyle>
          <a:p>
            <a:pPr>
              <a:defRPr/>
            </a:pPr>
            <a:fld id="{AE5332EF-2D4E-499C-ADAD-C2878088C767}" type="slidenum">
              <a:rPr lang="en-US"/>
              <a:pPr>
                <a:defRPr/>
              </a:pPr>
              <a:t>‹#›</a:t>
            </a:fld>
            <a:endParaRPr lang="en-US" b="0">
              <a:solidFill>
                <a:schemeClr val="tx1"/>
              </a:solidFill>
            </a:endParaRPr>
          </a:p>
        </p:txBody>
      </p:sp>
    </p:spTree>
    <p:extLst>
      <p:ext uri="{BB962C8B-B14F-4D97-AF65-F5344CB8AC3E}">
        <p14:creationId xmlns:p14="http://schemas.microsoft.com/office/powerpoint/2010/main" val="5834274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4" name="Rectangle 6"/>
          <p:cNvSpPr>
            <a:spLocks noGrp="1" noChangeArrowheads="1"/>
          </p:cNvSpPr>
          <p:nvPr>
            <p:ph type="sldNum" sz="quarter" idx="12"/>
          </p:nvPr>
        </p:nvSpPr>
        <p:spPr>
          <a:ln/>
        </p:spPr>
        <p:txBody>
          <a:bodyPr/>
          <a:lstStyle>
            <a:lvl1pPr>
              <a:defRPr/>
            </a:lvl1pPr>
          </a:lstStyle>
          <a:p>
            <a:pPr>
              <a:defRPr/>
            </a:pPr>
            <a:fld id="{B7054030-0949-4D1F-BAA3-13FBBA214CFC}" type="slidenum">
              <a:rPr lang="en-US"/>
              <a:pPr>
                <a:defRPr/>
              </a:pPr>
              <a:t>‹#›</a:t>
            </a:fld>
            <a:endParaRPr lang="en-US" b="0">
              <a:solidFill>
                <a:schemeClr val="tx1"/>
              </a:solidFill>
            </a:endParaRPr>
          </a:p>
        </p:txBody>
      </p:sp>
    </p:spTree>
    <p:extLst>
      <p:ext uri="{BB962C8B-B14F-4D97-AF65-F5344CB8AC3E}">
        <p14:creationId xmlns:p14="http://schemas.microsoft.com/office/powerpoint/2010/main" val="17551490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3481103F-E400-4B9E-80A6-18101519538B}" type="slidenum">
              <a:rPr lang="en-US"/>
              <a:pPr>
                <a:defRPr/>
              </a:pPr>
              <a:t>‹#›</a:t>
            </a:fld>
            <a:endParaRPr lang="en-US" b="0">
              <a:solidFill>
                <a:schemeClr val="tx1"/>
              </a:solidFill>
            </a:endParaRPr>
          </a:p>
        </p:txBody>
      </p:sp>
    </p:spTree>
    <p:extLst>
      <p:ext uri="{BB962C8B-B14F-4D97-AF65-F5344CB8AC3E}">
        <p14:creationId xmlns:p14="http://schemas.microsoft.com/office/powerpoint/2010/main" val="32309676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B902F361-8D7C-4BA5-BF5B-13712A4285A0}" type="slidenum">
              <a:rPr lang="en-US"/>
              <a:pPr>
                <a:defRPr/>
              </a:pPr>
              <a:t>‹#›</a:t>
            </a:fld>
            <a:endParaRPr lang="en-US" b="0">
              <a:solidFill>
                <a:schemeClr val="tx1"/>
              </a:solidFill>
            </a:endParaRPr>
          </a:p>
        </p:txBody>
      </p:sp>
    </p:spTree>
    <p:extLst>
      <p:ext uri="{BB962C8B-B14F-4D97-AF65-F5344CB8AC3E}">
        <p14:creationId xmlns:p14="http://schemas.microsoft.com/office/powerpoint/2010/main" val="16805086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Celia M. Elliott </a:t>
            </a:r>
          </a:p>
        </p:txBody>
      </p:sp>
      <p:sp>
        <p:nvSpPr>
          <p:cNvPr id="3078" name="Rectangle 6"/>
          <p:cNvSpPr>
            <a:spLocks noGrp="1" noChangeArrowheads="1"/>
          </p:cNvSpPr>
          <p:nvPr>
            <p:ph type="sldNum" sz="quarter" idx="4"/>
          </p:nvPr>
        </p:nvSpPr>
        <p:spPr bwMode="auto">
          <a:xfrm>
            <a:off x="6705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66"/>
                </a:solidFill>
              </a:defRPr>
            </a:lvl1pPr>
          </a:lstStyle>
          <a:p>
            <a:pPr>
              <a:defRPr/>
            </a:pPr>
            <a:fld id="{2F0E7034-545C-4672-9F61-45096DB679CC}" type="slidenum">
              <a:rPr lang="en-US"/>
              <a:pPr>
                <a:defRPr/>
              </a:pPr>
              <a:t>‹#›</a:t>
            </a:fld>
            <a:endParaRPr lang="en-US" b="0">
              <a:solidFill>
                <a:schemeClr val="tx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5" r:id="rId12"/>
    <p:sldLayoutId id="2147483676" r:id="rId13"/>
  </p:sldLayoutIdLst>
  <p:transition/>
  <p:txStyles>
    <p:titleStyle>
      <a:lvl1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2pPr>
      <a:lvl3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3pPr>
      <a:lvl4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4pPr>
      <a:lvl5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5pPr>
      <a:lvl6pPr marL="4572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6pPr>
      <a:lvl7pPr marL="9144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7pPr>
      <a:lvl8pPr marL="13716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8pPr>
      <a:lvl9pPr marL="18288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lnSpc>
          <a:spcPct val="90000"/>
        </a:lnSpc>
        <a:spcBef>
          <a:spcPct val="20000"/>
        </a:spcBef>
        <a:spcAft>
          <a:spcPct val="0"/>
        </a:spcAft>
        <a:buClr>
          <a:srgbClr val="CC3300"/>
        </a:buClr>
        <a:buSzPct val="85000"/>
        <a:buFont typeface="Symbol" pitchFamily="18" charset="2"/>
        <a:defRPr sz="3200" b="1">
          <a:solidFill>
            <a:srgbClr val="000066"/>
          </a:solidFill>
          <a:latin typeface="+mn-lt"/>
          <a:ea typeface="+mn-ea"/>
          <a:cs typeface="+mn-cs"/>
        </a:defRPr>
      </a:lvl1pPr>
      <a:lvl2pPr marL="742950" indent="-285750" algn="l" rtl="0" eaLnBrk="0" fontAlgn="base" hangingPunct="0">
        <a:lnSpc>
          <a:spcPct val="90000"/>
        </a:lnSpc>
        <a:spcBef>
          <a:spcPct val="0"/>
        </a:spcBef>
        <a:spcAft>
          <a:spcPct val="0"/>
        </a:spcAft>
        <a:buClr>
          <a:srgbClr val="CC3300"/>
        </a:buClr>
        <a:buSzPct val="55000"/>
        <a:buFont typeface="ZapfDingbats" pitchFamily="82" charset="2"/>
        <a:defRPr sz="2800" b="1">
          <a:solidFill>
            <a:srgbClr val="000066"/>
          </a:solidFill>
          <a:latin typeface="+mn-lt"/>
        </a:defRPr>
      </a:lvl2pPr>
      <a:lvl3pPr marL="1143000" indent="-228600" algn="l" rtl="0" eaLnBrk="0" fontAlgn="base" hangingPunct="0">
        <a:lnSpc>
          <a:spcPct val="85000"/>
        </a:lnSpc>
        <a:spcBef>
          <a:spcPct val="0"/>
        </a:spcBef>
        <a:spcAft>
          <a:spcPct val="0"/>
        </a:spcAft>
        <a:buClr>
          <a:srgbClr val="FF3300"/>
        </a:buClr>
        <a:defRPr sz="2400" b="1">
          <a:solidFill>
            <a:srgbClr val="000066"/>
          </a:solidFill>
          <a:latin typeface="+mn-lt"/>
        </a:defRPr>
      </a:lvl3pPr>
      <a:lvl4pPr marL="1600200" indent="-228600" algn="l" rtl="0" eaLnBrk="0" fontAlgn="base" hangingPunct="0">
        <a:spcBef>
          <a:spcPct val="20000"/>
        </a:spcBef>
        <a:spcAft>
          <a:spcPct val="0"/>
        </a:spcAft>
        <a:defRPr sz="2000">
          <a:solidFill>
            <a:srgbClr val="000066"/>
          </a:solidFill>
          <a:latin typeface="Times New Roman" pitchFamily="18" charset="0"/>
        </a:defRPr>
      </a:lvl4pPr>
      <a:lvl5pPr marL="2057400" indent="-228600" algn="l" rtl="0" eaLnBrk="0" fontAlgn="base" hangingPunct="0">
        <a:spcBef>
          <a:spcPct val="20000"/>
        </a:spcBef>
        <a:spcAft>
          <a:spcPct val="0"/>
        </a:spcAft>
        <a:defRPr sz="2000">
          <a:solidFill>
            <a:srgbClr val="000066"/>
          </a:solidFill>
          <a:latin typeface="Times New Roman" pitchFamily="18" charset="0"/>
        </a:defRPr>
      </a:lvl5pPr>
      <a:lvl6pPr marL="2514600" indent="-228600" algn="l" rtl="0" eaLnBrk="0" fontAlgn="base" hangingPunct="0">
        <a:spcBef>
          <a:spcPct val="20000"/>
        </a:spcBef>
        <a:spcAft>
          <a:spcPct val="0"/>
        </a:spcAft>
        <a:defRPr sz="2000">
          <a:solidFill>
            <a:srgbClr val="000066"/>
          </a:solidFill>
          <a:latin typeface="Times New Roman" pitchFamily="18" charset="0"/>
        </a:defRPr>
      </a:lvl6pPr>
      <a:lvl7pPr marL="2971800" indent="-228600" algn="l" rtl="0" eaLnBrk="0" fontAlgn="base" hangingPunct="0">
        <a:spcBef>
          <a:spcPct val="20000"/>
        </a:spcBef>
        <a:spcAft>
          <a:spcPct val="0"/>
        </a:spcAft>
        <a:defRPr sz="2000">
          <a:solidFill>
            <a:srgbClr val="000066"/>
          </a:solidFill>
          <a:latin typeface="Times New Roman" pitchFamily="18" charset="0"/>
        </a:defRPr>
      </a:lvl7pPr>
      <a:lvl8pPr marL="3429000" indent="-228600" algn="l" rtl="0" eaLnBrk="0" fontAlgn="base" hangingPunct="0">
        <a:spcBef>
          <a:spcPct val="20000"/>
        </a:spcBef>
        <a:spcAft>
          <a:spcPct val="0"/>
        </a:spcAft>
        <a:defRPr sz="2000">
          <a:solidFill>
            <a:srgbClr val="000066"/>
          </a:solidFill>
          <a:latin typeface="Times New Roman" pitchFamily="18" charset="0"/>
        </a:defRPr>
      </a:lvl8pPr>
      <a:lvl9pPr marL="3886200" indent="-228600" algn="l" rtl="0" eaLnBrk="0" fontAlgn="base" hangingPunct="0">
        <a:spcBef>
          <a:spcPct val="20000"/>
        </a:spcBef>
        <a:spcAft>
          <a:spcPct val="0"/>
        </a:spcAft>
        <a:defRPr sz="2000">
          <a:solidFill>
            <a:srgbClr val="000066"/>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81000" y="428237"/>
            <a:ext cx="8458200" cy="1066800"/>
          </a:xfrm>
        </p:spPr>
        <p:txBody>
          <a:bodyPr/>
          <a:lstStyle/>
          <a:p>
            <a:r>
              <a:rPr lang="en-US" sz="4800" dirty="0">
                <a:solidFill>
                  <a:schemeClr val="folHlink"/>
                </a:solidFill>
                <a:latin typeface="Calibri" pitchFamily="34" charset="0"/>
                <a:cs typeface="Calibri" pitchFamily="34" charset="0"/>
              </a:rPr>
              <a:t>What makes a good talk?</a:t>
            </a:r>
          </a:p>
        </p:txBody>
      </p:sp>
      <p:sp>
        <p:nvSpPr>
          <p:cNvPr id="3077" name="Text Box 8"/>
          <p:cNvSpPr txBox="1">
            <a:spLocks noChangeArrowheads="1"/>
          </p:cNvSpPr>
          <p:nvPr/>
        </p:nvSpPr>
        <p:spPr bwMode="auto">
          <a:xfrm>
            <a:off x="304800" y="6096000"/>
            <a:ext cx="286649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dirty="0">
                <a:latin typeface="Arial" pitchFamily="34" charset="0"/>
                <a:cs typeface="Times New Roman" pitchFamily="18" charset="0"/>
              </a:rPr>
              <a:t>© </a:t>
            </a:r>
            <a:r>
              <a:rPr lang="en-US" sz="1100" dirty="0">
                <a:latin typeface="Calibri" pitchFamily="34" charset="0"/>
                <a:cs typeface="Calibri" pitchFamily="34" charset="0"/>
              </a:rPr>
              <a:t>Board of Trustees of the University of Illinois</a:t>
            </a:r>
            <a:br>
              <a:rPr lang="en-US" sz="1100" dirty="0">
                <a:latin typeface="Calibri" pitchFamily="34" charset="0"/>
                <a:cs typeface="Calibri" pitchFamily="34" charset="0"/>
              </a:rPr>
            </a:br>
            <a:r>
              <a:rPr lang="en-US" sz="1100" dirty="0">
                <a:latin typeface="Calibri" pitchFamily="34" charset="0"/>
                <a:cs typeface="Calibri" pitchFamily="34" charset="0"/>
              </a:rPr>
              <a:t>All rights reserved</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14" t="2895" r="2954" b="18861"/>
          <a:stretch/>
        </p:blipFill>
        <p:spPr>
          <a:xfrm>
            <a:off x="2277214" y="1371652"/>
            <a:ext cx="4605251" cy="3557847"/>
          </a:xfrm>
          <a:prstGeom prst="rect">
            <a:avLst/>
          </a:prstGeom>
          <a:ln>
            <a:noFill/>
          </a:ln>
          <a:effectLst>
            <a:outerShdw blurRad="292100" dist="139700" dir="2700000" algn="tl" rotWithShape="0">
              <a:srgbClr val="333333">
                <a:alpha val="65000"/>
              </a:srgbClr>
            </a:outerShdw>
          </a:effectLst>
        </p:spPr>
      </p:pic>
      <p:sp>
        <p:nvSpPr>
          <p:cNvPr id="3076" name="Rectangle 6"/>
          <p:cNvSpPr>
            <a:spLocks noChangeArrowheads="1"/>
          </p:cNvSpPr>
          <p:nvPr/>
        </p:nvSpPr>
        <p:spPr bwMode="auto">
          <a:xfrm>
            <a:off x="3810000" y="5224541"/>
            <a:ext cx="502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spcBef>
                <a:spcPct val="20000"/>
              </a:spcBef>
              <a:buClr>
                <a:srgbClr val="CC3300"/>
              </a:buClr>
              <a:buSzPct val="85000"/>
              <a:buFont typeface="Symbol" pitchFamily="18" charset="2"/>
              <a:buNone/>
            </a:pPr>
            <a:r>
              <a:rPr lang="en-US" sz="2800" dirty="0">
                <a:solidFill>
                  <a:schemeClr val="folHlink"/>
                </a:solidFill>
                <a:latin typeface="Calibri" pitchFamily="34" charset="0"/>
                <a:cs typeface="Calibri" pitchFamily="34" charset="0"/>
              </a:rPr>
              <a:t>Celia M. Elliott</a:t>
            </a:r>
            <a:br>
              <a:rPr lang="en-US" sz="2800" dirty="0">
                <a:solidFill>
                  <a:schemeClr val="folHlink"/>
                </a:solidFill>
                <a:latin typeface="Calibri" pitchFamily="34" charset="0"/>
                <a:cs typeface="Calibri" pitchFamily="34" charset="0"/>
              </a:rPr>
            </a:br>
            <a:r>
              <a:rPr lang="en-US" i="1" dirty="0">
                <a:solidFill>
                  <a:schemeClr val="folHlink"/>
                </a:solidFill>
                <a:latin typeface="Calibri" pitchFamily="34" charset="0"/>
                <a:cs typeface="Calibri" pitchFamily="34" charset="0"/>
              </a:rPr>
              <a:t>Department of Physics</a:t>
            </a:r>
            <a:br>
              <a:rPr lang="en-US" i="1" dirty="0">
                <a:solidFill>
                  <a:schemeClr val="folHlink"/>
                </a:solidFill>
                <a:latin typeface="Calibri" pitchFamily="34" charset="0"/>
                <a:cs typeface="Calibri" pitchFamily="34" charset="0"/>
              </a:rPr>
            </a:br>
            <a:r>
              <a:rPr lang="en-US" dirty="0">
                <a:solidFill>
                  <a:schemeClr val="folHlink"/>
                </a:solidFill>
                <a:latin typeface="Calibri" pitchFamily="34" charset="0"/>
                <a:cs typeface="Calibri" pitchFamily="34" charset="0"/>
              </a:rPr>
              <a:t>University of Illinois</a:t>
            </a:r>
            <a:br>
              <a:rPr lang="en-US" i="1" dirty="0">
                <a:solidFill>
                  <a:schemeClr val="folHlink"/>
                </a:solidFill>
                <a:latin typeface="Calibri" pitchFamily="34" charset="0"/>
                <a:cs typeface="Calibri" pitchFamily="34" charset="0"/>
              </a:rPr>
            </a:br>
            <a:endParaRPr lang="en-US" dirty="0">
              <a:solidFill>
                <a:schemeClr val="folHlink"/>
              </a:solidFill>
              <a:latin typeface="Calibri" pitchFamily="34" charset="0"/>
              <a:cs typeface="Calibri" pitchFamily="34" charset="0"/>
            </a:endParaRPr>
          </a:p>
        </p:txBody>
      </p:sp>
      <p:sp>
        <p:nvSpPr>
          <p:cNvPr id="3" name="TextBox 2"/>
          <p:cNvSpPr txBox="1"/>
          <p:nvPr/>
        </p:nvSpPr>
        <p:spPr>
          <a:xfrm>
            <a:off x="3743674" y="4343400"/>
            <a:ext cx="2945037" cy="400110"/>
          </a:xfrm>
          <a:prstGeom prst="rect">
            <a:avLst/>
          </a:prstGeom>
          <a:noFill/>
        </p:spPr>
        <p:txBody>
          <a:bodyPr wrap="none" rtlCol="0">
            <a:spAutoFit/>
          </a:bodyPr>
          <a:lstStyle/>
          <a:p>
            <a:r>
              <a:rPr lang="en-US" sz="2000" b="1" dirty="0">
                <a:latin typeface="Ink Free" panose="03080402000500000000" pitchFamily="66" charset="0"/>
              </a:rPr>
              <a:t>Astrophysics made simple</a:t>
            </a:r>
          </a:p>
        </p:txBody>
      </p:sp>
      <p:sp>
        <p:nvSpPr>
          <p:cNvPr id="9" name="TextBox 8"/>
          <p:cNvSpPr txBox="1"/>
          <p:nvPr/>
        </p:nvSpPr>
        <p:spPr>
          <a:xfrm rot="16200000">
            <a:off x="5587206" y="3265959"/>
            <a:ext cx="2971800" cy="338554"/>
          </a:xfrm>
          <a:prstGeom prst="rect">
            <a:avLst/>
          </a:prstGeom>
          <a:noFill/>
        </p:spPr>
        <p:txBody>
          <a:bodyPr>
            <a:spAutoFit/>
          </a:bodyPr>
          <a:lstStyle/>
          <a:p>
            <a:pPr>
              <a:defRPr/>
            </a:pPr>
            <a:r>
              <a:rPr lang="en-US" sz="800" dirty="0">
                <a:latin typeface="Arial" pitchFamily="34" charset="0"/>
                <a:cs typeface="Times New Roman" pitchFamily="18" charset="0"/>
              </a:rPr>
              <a:t>© Nick Kim, CSL </a:t>
            </a:r>
            <a:r>
              <a:rPr lang="en-US" sz="800" dirty="0" err="1">
                <a:latin typeface="Arial" pitchFamily="34" charset="0"/>
                <a:cs typeface="Times New Roman" pitchFamily="18" charset="0"/>
              </a:rPr>
              <a:t>Cartoonstock</a:t>
            </a:r>
            <a:br>
              <a:rPr lang="en-US" sz="800" dirty="0">
                <a:latin typeface="Arial" pitchFamily="34" charset="0"/>
                <a:cs typeface="Times New Roman" pitchFamily="18" charset="0"/>
              </a:rPr>
            </a:br>
            <a:r>
              <a:rPr lang="en-US" sz="800" dirty="0">
                <a:latin typeface="Arial" pitchFamily="34" charset="0"/>
                <a:cs typeface="Times New Roman" pitchFamily="18" charset="0"/>
              </a:rPr>
              <a:t>Used with Permission</a:t>
            </a:r>
            <a:endParaRPr lang="en-US" sz="800" dirty="0"/>
          </a:p>
        </p:txBody>
      </p:sp>
      <p:sp>
        <p:nvSpPr>
          <p:cNvPr id="4" name="TextBox 3"/>
          <p:cNvSpPr txBox="1"/>
          <p:nvPr/>
        </p:nvSpPr>
        <p:spPr>
          <a:xfrm>
            <a:off x="3810000" y="6375532"/>
            <a:ext cx="4678845" cy="338554"/>
          </a:xfrm>
          <a:prstGeom prst="rect">
            <a:avLst/>
          </a:prstGeom>
          <a:noFill/>
        </p:spPr>
        <p:txBody>
          <a:bodyPr wrap="none" rtlCol="0">
            <a:spAutoFit/>
          </a:bodyPr>
          <a:lstStyle/>
          <a:p>
            <a:r>
              <a:rPr lang="en-US" sz="1600" b="1" i="1" dirty="0">
                <a:solidFill>
                  <a:schemeClr val="accent2">
                    <a:lumMod val="50000"/>
                  </a:schemeClr>
                </a:solidFill>
                <a:latin typeface="Calibri" panose="020F0502020204030204" pitchFamily="34" charset="0"/>
              </a:rPr>
              <a:t>With thanks to Brian DeMarco for useful suggestions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a:xfrm>
            <a:off x="381000" y="304800"/>
            <a:ext cx="8534400" cy="1143000"/>
          </a:xfrm>
        </p:spPr>
        <p:txBody>
          <a:bodyPr/>
          <a:lstStyle/>
          <a:p>
            <a:pPr eaLnBrk="1" hangingPunct="1">
              <a:defRPr/>
            </a:pPr>
            <a:r>
              <a:rPr lang="en-US" dirty="0">
                <a:solidFill>
                  <a:schemeClr val="accent6">
                    <a:lumMod val="50000"/>
                  </a:schemeClr>
                </a:solidFill>
              </a:rPr>
              <a:t>The speaker maintains a uniform pace throughout the talk</a:t>
            </a:r>
            <a:endParaRPr lang="en-US" sz="4000" dirty="0">
              <a:solidFill>
                <a:schemeClr val="accent6">
                  <a:lumMod val="50000"/>
                </a:schemeClr>
              </a:solidFill>
              <a:effectLst/>
              <a:latin typeface="Calibri" pitchFamily="34" charset="0"/>
              <a:cs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600200"/>
            <a:ext cx="5943600" cy="39624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62000" y="5729243"/>
            <a:ext cx="6934199" cy="954107"/>
          </a:xfrm>
          <a:prstGeom prst="rect">
            <a:avLst/>
          </a:prstGeom>
          <a:noFill/>
        </p:spPr>
        <p:txBody>
          <a:bodyPr wrap="square" rtlCol="0">
            <a:spAutoFit/>
          </a:bodyPr>
          <a:lstStyle/>
          <a:p>
            <a:r>
              <a:rPr lang="en-US" sz="2800" b="1" dirty="0">
                <a:solidFill>
                  <a:schemeClr val="accent2">
                    <a:lumMod val="50000"/>
                  </a:schemeClr>
                </a:solidFill>
                <a:latin typeface="Calibri" panose="020F0502020204030204" pitchFamily="34" charset="0"/>
              </a:rPr>
              <a:t>No skipping slides or rushing to cover half the talk in the last 5 min</a:t>
            </a:r>
          </a:p>
        </p:txBody>
      </p:sp>
    </p:spTree>
    <p:extLst>
      <p:ext uri="{BB962C8B-B14F-4D97-AF65-F5344CB8AC3E}">
        <p14:creationId xmlns:p14="http://schemas.microsoft.com/office/powerpoint/2010/main" val="206245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a:xfrm>
            <a:off x="457200" y="381000"/>
            <a:ext cx="8458200" cy="1143000"/>
          </a:xfrm>
        </p:spPr>
        <p:txBody>
          <a:bodyPr/>
          <a:lstStyle/>
          <a:p>
            <a:pPr eaLnBrk="1" hangingPunct="1">
              <a:lnSpc>
                <a:spcPct val="90000"/>
              </a:lnSpc>
              <a:defRPr/>
            </a:pPr>
            <a:r>
              <a:rPr lang="en-US" dirty="0">
                <a:solidFill>
                  <a:schemeClr val="accent6">
                    <a:lumMod val="50000"/>
                  </a:schemeClr>
                </a:solidFill>
              </a:rPr>
              <a:t>The speaker enunciates words clearly </a:t>
            </a:r>
            <a:br>
              <a:rPr lang="en-US" dirty="0">
                <a:solidFill>
                  <a:schemeClr val="accent6">
                    <a:lumMod val="50000"/>
                  </a:schemeClr>
                </a:solidFill>
              </a:rPr>
            </a:br>
            <a:r>
              <a:rPr lang="en-US" dirty="0">
                <a:solidFill>
                  <a:schemeClr val="accent6">
                    <a:lumMod val="50000"/>
                  </a:schemeClr>
                </a:solidFill>
              </a:rPr>
              <a:t>and distinctly and speaks in a conversational tone of voice </a:t>
            </a:r>
            <a:endParaRPr lang="en-US" sz="4000" dirty="0">
              <a:solidFill>
                <a:schemeClr val="accent6">
                  <a:lumMod val="50000"/>
                </a:schemeClr>
              </a:solidFill>
              <a:effectLst/>
              <a:latin typeface="Calibri" pitchFamily="34" charset="0"/>
              <a:cs typeface="Calibri" pitchFamily="34" charset="0"/>
            </a:endParaRPr>
          </a:p>
        </p:txBody>
      </p:sp>
      <p:sp>
        <p:nvSpPr>
          <p:cNvPr id="3" name="TextBox 2"/>
          <p:cNvSpPr txBox="1"/>
          <p:nvPr/>
        </p:nvSpPr>
        <p:spPr>
          <a:xfrm>
            <a:off x="304800" y="2667000"/>
            <a:ext cx="8991600" cy="1815882"/>
          </a:xfrm>
          <a:prstGeom prst="rect">
            <a:avLst/>
          </a:prstGeom>
          <a:noFill/>
        </p:spPr>
        <p:txBody>
          <a:bodyPr wrap="square" rtlCol="0">
            <a:spAutoFit/>
          </a:bodyPr>
          <a:lstStyle/>
          <a:p>
            <a:r>
              <a:rPr lang="en-US" sz="2800" b="1" dirty="0">
                <a:solidFill>
                  <a:schemeClr val="accent2">
                    <a:lumMod val="50000"/>
                  </a:schemeClr>
                </a:solidFill>
                <a:latin typeface="Calibri" panose="020F0502020204030204" pitchFamily="34" charset="0"/>
              </a:rPr>
              <a:t>Avoid mumbling</a:t>
            </a:r>
          </a:p>
          <a:p>
            <a:r>
              <a:rPr lang="en-US" sz="2800" b="1" dirty="0">
                <a:solidFill>
                  <a:schemeClr val="accent2">
                    <a:lumMod val="50000"/>
                  </a:schemeClr>
                </a:solidFill>
                <a:latin typeface="Calibri" panose="020F0502020204030204" pitchFamily="34" charset="0"/>
              </a:rPr>
              <a:t>Avoid monotone</a:t>
            </a:r>
          </a:p>
          <a:p>
            <a:r>
              <a:rPr lang="en-US" sz="2800" b="1" dirty="0">
                <a:solidFill>
                  <a:schemeClr val="accent2">
                    <a:lumMod val="50000"/>
                  </a:schemeClr>
                </a:solidFill>
                <a:latin typeface="Calibri" panose="020F0502020204030204" pitchFamily="34" charset="0"/>
              </a:rPr>
              <a:t>Avoid sing-song intonation</a:t>
            </a:r>
          </a:p>
          <a:p>
            <a:r>
              <a:rPr lang="en-US" sz="2800" b="1" dirty="0">
                <a:solidFill>
                  <a:schemeClr val="accent2">
                    <a:lumMod val="50000"/>
                  </a:schemeClr>
                </a:solidFill>
                <a:latin typeface="Calibri" panose="020F0502020204030204" pitchFamily="34" charset="0"/>
              </a:rPr>
              <a:t>Avoid extra noises or </a:t>
            </a:r>
            <a:r>
              <a:rPr lang="en-US" sz="2800" b="1" dirty="0" err="1">
                <a:solidFill>
                  <a:schemeClr val="accent2">
                    <a:lumMod val="50000"/>
                  </a:schemeClr>
                </a:solidFill>
                <a:latin typeface="Calibri" panose="020F0502020204030204" pitchFamily="34" charset="0"/>
              </a:rPr>
              <a:t>hesitatating</a:t>
            </a:r>
            <a:r>
              <a:rPr lang="en-US" sz="2800" b="1" dirty="0">
                <a:solidFill>
                  <a:schemeClr val="accent2">
                    <a:lumMod val="50000"/>
                  </a:schemeClr>
                </a:solidFill>
                <a:latin typeface="Calibri" panose="020F0502020204030204" pitchFamily="34" charset="0"/>
              </a:rPr>
              <a:t> interjections (um, </a:t>
            </a:r>
            <a:r>
              <a:rPr lang="en-US" sz="2800" b="1" dirty="0" err="1">
                <a:solidFill>
                  <a:schemeClr val="accent2">
                    <a:lumMod val="50000"/>
                  </a:schemeClr>
                </a:solidFill>
                <a:latin typeface="Calibri" panose="020F0502020204030204" pitchFamily="34" charset="0"/>
              </a:rPr>
              <a:t>er</a:t>
            </a:r>
            <a:r>
              <a:rPr lang="en-US" sz="2800" b="1" dirty="0">
                <a:solidFill>
                  <a:schemeClr val="accent2">
                    <a:lumMod val="50000"/>
                  </a:schemeClr>
                </a:solidFill>
                <a:latin typeface="Calibri" panose="020F0502020204030204" pitchFamily="34" charset="0"/>
              </a:rPr>
              <a:t>, uh)</a:t>
            </a:r>
          </a:p>
        </p:txBody>
      </p:sp>
    </p:spTree>
    <p:extLst>
      <p:ext uri="{BB962C8B-B14F-4D97-AF65-F5344CB8AC3E}">
        <p14:creationId xmlns:p14="http://schemas.microsoft.com/office/powerpoint/2010/main" val="169713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381000" y="609600"/>
            <a:ext cx="8534400" cy="838200"/>
          </a:xfrm>
        </p:spPr>
        <p:txBody>
          <a:bodyPr lIns="92075" tIns="46038" rIns="92075" bIns="46038" anchor="b"/>
          <a:lstStyle/>
          <a:p>
            <a:pPr eaLnBrk="1" hangingPunct="1">
              <a:defRPr/>
            </a:pPr>
            <a:r>
              <a:rPr lang="en-US" dirty="0">
                <a:solidFill>
                  <a:schemeClr val="accent6">
                    <a:lumMod val="50000"/>
                  </a:schemeClr>
                </a:solidFill>
              </a:rPr>
              <a:t>The important points are reiterated at the end of the talk (“Rule of 3”)</a:t>
            </a:r>
            <a:endParaRPr lang="en-US" sz="4000" dirty="0">
              <a:solidFill>
                <a:schemeClr val="accent6">
                  <a:lumMod val="50000"/>
                </a:schemeClr>
              </a:solidFill>
              <a:effectLst/>
              <a:latin typeface="Calibri" pitchFamily="34" charset="0"/>
              <a:cs typeface="Calibri" pitchFamily="34" charset="0"/>
            </a:endParaRPr>
          </a:p>
        </p:txBody>
      </p:sp>
      <p:sp>
        <p:nvSpPr>
          <p:cNvPr id="21507" name="Rectangle 3"/>
          <p:cNvSpPr>
            <a:spLocks noGrp="1" noChangeArrowheads="1"/>
          </p:cNvSpPr>
          <p:nvPr>
            <p:ph idx="1"/>
          </p:nvPr>
        </p:nvSpPr>
        <p:spPr>
          <a:xfrm>
            <a:off x="914400" y="1524000"/>
            <a:ext cx="7772400" cy="4495800"/>
          </a:xfrm>
          <a:noFill/>
        </p:spPr>
        <p:txBody>
          <a:bodyPr lIns="92075" tIns="46038" rIns="92075" bIns="46038"/>
          <a:lstStyle/>
          <a:p>
            <a:pPr eaLnBrk="1" hangingPunct="1">
              <a:lnSpc>
                <a:spcPct val="85000"/>
              </a:lnSpc>
              <a:spcBef>
                <a:spcPct val="15000"/>
              </a:spcBef>
            </a:pPr>
            <a:r>
              <a:rPr lang="en-US" dirty="0">
                <a:latin typeface="Calibri" pitchFamily="34" charset="0"/>
                <a:cs typeface="Calibri" pitchFamily="34" charset="0"/>
              </a:rPr>
              <a:t>Recap key results</a:t>
            </a:r>
          </a:p>
          <a:p>
            <a:pPr eaLnBrk="1" hangingPunct="1">
              <a:lnSpc>
                <a:spcPct val="85000"/>
              </a:lnSpc>
              <a:spcBef>
                <a:spcPct val="15000"/>
              </a:spcBef>
            </a:pPr>
            <a:r>
              <a:rPr lang="en-US" dirty="0">
                <a:latin typeface="Calibri" pitchFamily="34" charset="0"/>
                <a:cs typeface="Calibri" pitchFamily="34" charset="0"/>
              </a:rPr>
              <a:t>Reiterate principal conclusions</a:t>
            </a:r>
          </a:p>
        </p:txBody>
      </p:sp>
      <p:pic>
        <p:nvPicPr>
          <p:cNvPr id="21508" name="Picture 4" descr="Summ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667000"/>
            <a:ext cx="5257800" cy="3895725"/>
          </a:xfrm>
          <a:prstGeom prst="rect">
            <a:avLst/>
          </a:prstGeom>
          <a:ln/>
        </p:spPr>
        <p:style>
          <a:lnRef idx="0">
            <a:schemeClr val="accent4"/>
          </a:lnRef>
          <a:fillRef idx="3">
            <a:schemeClr val="accent4"/>
          </a:fillRef>
          <a:effectRef idx="3">
            <a:schemeClr val="accent4"/>
          </a:effectRef>
          <a:fontRef idx="minor">
            <a:schemeClr val="lt1"/>
          </a:fontRef>
        </p:style>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pe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836" y="3657600"/>
            <a:ext cx="3429000" cy="2274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5778" name="Rectangle 2"/>
          <p:cNvSpPr>
            <a:spLocks noGrp="1" noChangeArrowheads="1"/>
          </p:cNvSpPr>
          <p:nvPr>
            <p:ph type="title"/>
          </p:nvPr>
        </p:nvSpPr>
        <p:spPr>
          <a:xfrm>
            <a:off x="533400" y="381000"/>
            <a:ext cx="8229600" cy="762000"/>
          </a:xfrm>
        </p:spPr>
        <p:txBody>
          <a:bodyPr lIns="92075" tIns="46038" rIns="92075" bIns="46038" anchor="b"/>
          <a:lstStyle/>
          <a:p>
            <a:pPr eaLnBrk="1" hangingPunct="1">
              <a:lnSpc>
                <a:spcPct val="85000"/>
              </a:lnSpc>
              <a:defRPr/>
            </a:pPr>
            <a:r>
              <a:rPr lang="en-US" sz="4000" dirty="0">
                <a:solidFill>
                  <a:schemeClr val="accent6">
                    <a:lumMod val="50000"/>
                  </a:schemeClr>
                </a:solidFill>
                <a:effectLst/>
                <a:latin typeface="Calibri" pitchFamily="34" charset="0"/>
                <a:cs typeface="Calibri" pitchFamily="34" charset="0"/>
              </a:rPr>
              <a:t>Questions are handled appropriately</a:t>
            </a:r>
          </a:p>
        </p:txBody>
      </p:sp>
      <p:sp>
        <p:nvSpPr>
          <p:cNvPr id="22532" name="Rectangle 3"/>
          <p:cNvSpPr>
            <a:spLocks noGrp="1" noChangeArrowheads="1"/>
          </p:cNvSpPr>
          <p:nvPr>
            <p:ph idx="1"/>
          </p:nvPr>
        </p:nvSpPr>
        <p:spPr>
          <a:xfrm>
            <a:off x="609600" y="1371600"/>
            <a:ext cx="8305800" cy="3962400"/>
          </a:xfrm>
          <a:noFill/>
        </p:spPr>
        <p:txBody>
          <a:bodyPr lIns="92075" tIns="46038" rIns="92075" bIns="46038"/>
          <a:lstStyle/>
          <a:p>
            <a:pPr eaLnBrk="1" hangingPunct="1">
              <a:spcBef>
                <a:spcPts val="0"/>
              </a:spcBef>
              <a:spcAft>
                <a:spcPts val="1800"/>
              </a:spcAft>
            </a:pPr>
            <a:r>
              <a:rPr lang="en-US" sz="3600" dirty="0">
                <a:latin typeface="Calibri" pitchFamily="34" charset="0"/>
                <a:cs typeface="Calibri" pitchFamily="34" charset="0"/>
              </a:rPr>
              <a:t>Did the speaker: </a:t>
            </a:r>
          </a:p>
          <a:p>
            <a:pPr lvl="1" eaLnBrk="1" hangingPunct="1">
              <a:spcAft>
                <a:spcPts val="1800"/>
              </a:spcAft>
            </a:pPr>
            <a:r>
              <a:rPr lang="en-US" sz="3200" dirty="0">
                <a:latin typeface="Calibri" pitchFamily="34" charset="0"/>
                <a:cs typeface="Calibri" pitchFamily="34" charset="0"/>
              </a:rPr>
              <a:t>Ask for questions at the end of the talk?</a:t>
            </a:r>
          </a:p>
          <a:p>
            <a:pPr lvl="1" eaLnBrk="1" hangingPunct="1">
              <a:spcAft>
                <a:spcPts val="1800"/>
              </a:spcAft>
            </a:pPr>
            <a:r>
              <a:rPr lang="en-US" sz="3200" dirty="0"/>
              <a:t>Repeat a question so everyone in the room heard it?</a:t>
            </a:r>
          </a:p>
          <a:p>
            <a:pPr lvl="1" eaLnBrk="1" hangingPunct="1">
              <a:spcAft>
                <a:spcPts val="1800"/>
              </a:spcAft>
            </a:pPr>
            <a:r>
              <a:rPr lang="en-US" sz="3200" dirty="0"/>
              <a:t>Treat questioners with </a:t>
            </a:r>
            <a:br>
              <a:rPr lang="en-US" sz="3200" dirty="0"/>
            </a:br>
            <a:r>
              <a:rPr lang="en-US" sz="3200" dirty="0"/>
              <a:t>respect?</a:t>
            </a:r>
          </a:p>
          <a:p>
            <a:pPr lvl="1" eaLnBrk="1" hangingPunct="1">
              <a:spcAft>
                <a:spcPts val="1800"/>
              </a:spcAft>
            </a:pPr>
            <a:r>
              <a:rPr lang="en-US" sz="3200" dirty="0"/>
              <a:t>Respond appropriately</a:t>
            </a:r>
            <a:br>
              <a:rPr lang="en-US" sz="3200" dirty="0"/>
            </a:br>
            <a:r>
              <a:rPr lang="en-US" sz="3200" dirty="0"/>
              <a:t>if he didn’t know the </a:t>
            </a:r>
            <a:br>
              <a:rPr lang="en-US" sz="3200" dirty="0"/>
            </a:br>
            <a:r>
              <a:rPr lang="en-US" sz="3200" dirty="0"/>
              <a:t>answer?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533400" y="228600"/>
            <a:ext cx="8305800" cy="762000"/>
          </a:xfrm>
        </p:spPr>
        <p:txBody>
          <a:bodyPr lIns="92075" tIns="46038" rIns="92075" bIns="46038" anchor="b"/>
          <a:lstStyle/>
          <a:p>
            <a:pPr eaLnBrk="1" hangingPunct="1">
              <a:lnSpc>
                <a:spcPct val="85000"/>
              </a:lnSpc>
              <a:defRPr/>
            </a:pPr>
            <a:r>
              <a:rPr lang="en-US" sz="4000" dirty="0">
                <a:solidFill>
                  <a:schemeClr val="accent6">
                    <a:lumMod val="50000"/>
                  </a:schemeClr>
                </a:solidFill>
                <a:effectLst/>
                <a:latin typeface="Calibri" pitchFamily="34" charset="0"/>
                <a:cs typeface="Calibri" pitchFamily="34" charset="0"/>
              </a:rPr>
              <a:t>No annoying mannerisms </a:t>
            </a:r>
          </a:p>
        </p:txBody>
      </p:sp>
      <p:sp>
        <p:nvSpPr>
          <p:cNvPr id="22532" name="Rectangle 3"/>
          <p:cNvSpPr>
            <a:spLocks noGrp="1" noChangeArrowheads="1"/>
          </p:cNvSpPr>
          <p:nvPr>
            <p:ph idx="1"/>
          </p:nvPr>
        </p:nvSpPr>
        <p:spPr>
          <a:xfrm>
            <a:off x="609600" y="1066800"/>
            <a:ext cx="8305800" cy="4419600"/>
          </a:xfrm>
          <a:noFill/>
        </p:spPr>
        <p:txBody>
          <a:bodyPr lIns="92075" tIns="46038" rIns="92075" bIns="46038"/>
          <a:lstStyle/>
          <a:p>
            <a:pPr eaLnBrk="1" hangingPunct="1"/>
            <a:r>
              <a:rPr lang="en-US" sz="3600" dirty="0">
                <a:latin typeface="Calibri" pitchFamily="34" charset="0"/>
                <a:cs typeface="Calibri" pitchFamily="34" charset="0"/>
              </a:rPr>
              <a:t>Pacing, arm-waving, distracting gestures</a:t>
            </a:r>
          </a:p>
          <a:p>
            <a:pPr eaLnBrk="1" hangingPunct="1"/>
            <a:r>
              <a:rPr lang="en-US" sz="3600" dirty="0"/>
              <a:t>Verbal fillers, “and, um, like…you know”</a:t>
            </a:r>
          </a:p>
          <a:p>
            <a:pPr eaLnBrk="1" hangingPunct="1"/>
            <a:r>
              <a:rPr lang="en-US" sz="3600" dirty="0">
                <a:latin typeface="Calibri" pitchFamily="34" charset="0"/>
                <a:cs typeface="Calibri" pitchFamily="34" charset="0"/>
              </a:rPr>
              <a:t>Jingling keys or coins </a:t>
            </a:r>
          </a:p>
          <a:p>
            <a:pPr eaLnBrk="1" hangingPunct="1"/>
            <a:r>
              <a:rPr lang="en-US" sz="3600" dirty="0"/>
              <a:t>Fiddling with the microphone</a:t>
            </a:r>
            <a:endParaRPr lang="en-US" sz="3600" dirty="0">
              <a:latin typeface="Calibri" pitchFamily="34" charset="0"/>
              <a:cs typeface="Calibri" pitchFamily="34" charset="0"/>
            </a:endParaRPr>
          </a:p>
          <a:p>
            <a:pPr eaLnBrk="1" hangingPunct="1"/>
            <a:r>
              <a:rPr lang="en-US" sz="3600" dirty="0"/>
              <a:t>Forgetting to TURN OFF a cell phone or other electronica</a:t>
            </a:r>
          </a:p>
          <a:p>
            <a:pPr eaLnBrk="1" hangingPunct="1"/>
            <a:r>
              <a:rPr lang="en-US" sz="3600" dirty="0"/>
              <a:t>Turning away from the audience and reading off the screen</a:t>
            </a:r>
          </a:p>
          <a:p>
            <a:pPr eaLnBrk="1" hangingPunct="1"/>
            <a:r>
              <a:rPr lang="en-US" sz="3600" dirty="0"/>
              <a:t>Laser-pointer acrobatics </a:t>
            </a:r>
          </a:p>
          <a:p>
            <a:pPr eaLnBrk="1" hangingPunct="1"/>
            <a:endParaRPr lang="en-US" sz="3600" dirty="0"/>
          </a:p>
        </p:txBody>
      </p:sp>
      <p:sp>
        <p:nvSpPr>
          <p:cNvPr id="3" name="Freeform 2"/>
          <p:cNvSpPr/>
          <p:nvPr/>
        </p:nvSpPr>
        <p:spPr bwMode="auto">
          <a:xfrm>
            <a:off x="5401733" y="5562600"/>
            <a:ext cx="3401846" cy="804334"/>
          </a:xfrm>
          <a:custGeom>
            <a:avLst/>
            <a:gdLst>
              <a:gd name="connsiteX0" fmla="*/ 0 w 3401846"/>
              <a:gd name="connsiteY0" fmla="*/ 719667 h 804334"/>
              <a:gd name="connsiteX1" fmla="*/ 397934 w 3401846"/>
              <a:gd name="connsiteY1" fmla="*/ 694267 h 804334"/>
              <a:gd name="connsiteX2" fmla="*/ 448734 w 3401846"/>
              <a:gd name="connsiteY2" fmla="*/ 677334 h 804334"/>
              <a:gd name="connsiteX3" fmla="*/ 550334 w 3401846"/>
              <a:gd name="connsiteY3" fmla="*/ 626534 h 804334"/>
              <a:gd name="connsiteX4" fmla="*/ 601134 w 3401846"/>
              <a:gd name="connsiteY4" fmla="*/ 601134 h 804334"/>
              <a:gd name="connsiteX5" fmla="*/ 626534 w 3401846"/>
              <a:gd name="connsiteY5" fmla="*/ 575734 h 804334"/>
              <a:gd name="connsiteX6" fmla="*/ 651934 w 3401846"/>
              <a:gd name="connsiteY6" fmla="*/ 558800 h 804334"/>
              <a:gd name="connsiteX7" fmla="*/ 685800 w 3401846"/>
              <a:gd name="connsiteY7" fmla="*/ 516467 h 804334"/>
              <a:gd name="connsiteX8" fmla="*/ 719667 w 3401846"/>
              <a:gd name="connsiteY8" fmla="*/ 465667 h 804334"/>
              <a:gd name="connsiteX9" fmla="*/ 694267 w 3401846"/>
              <a:gd name="connsiteY9" fmla="*/ 279400 h 804334"/>
              <a:gd name="connsiteX10" fmla="*/ 635000 w 3401846"/>
              <a:gd name="connsiteY10" fmla="*/ 211667 h 804334"/>
              <a:gd name="connsiteX11" fmla="*/ 601134 w 3401846"/>
              <a:gd name="connsiteY11" fmla="*/ 186267 h 804334"/>
              <a:gd name="connsiteX12" fmla="*/ 558800 w 3401846"/>
              <a:gd name="connsiteY12" fmla="*/ 177800 h 804334"/>
              <a:gd name="connsiteX13" fmla="*/ 465667 w 3401846"/>
              <a:gd name="connsiteY13" fmla="*/ 186267 h 804334"/>
              <a:gd name="connsiteX14" fmla="*/ 414867 w 3401846"/>
              <a:gd name="connsiteY14" fmla="*/ 220134 h 804334"/>
              <a:gd name="connsiteX15" fmla="*/ 381000 w 3401846"/>
              <a:gd name="connsiteY15" fmla="*/ 245534 h 804334"/>
              <a:gd name="connsiteX16" fmla="*/ 355600 w 3401846"/>
              <a:gd name="connsiteY16" fmla="*/ 262467 h 804334"/>
              <a:gd name="connsiteX17" fmla="*/ 296334 w 3401846"/>
              <a:gd name="connsiteY17" fmla="*/ 304800 h 804334"/>
              <a:gd name="connsiteX18" fmla="*/ 287867 w 3401846"/>
              <a:gd name="connsiteY18" fmla="*/ 330200 h 804334"/>
              <a:gd name="connsiteX19" fmla="*/ 389467 w 3401846"/>
              <a:gd name="connsiteY19" fmla="*/ 304800 h 804334"/>
              <a:gd name="connsiteX20" fmla="*/ 414867 w 3401846"/>
              <a:gd name="connsiteY20" fmla="*/ 279400 h 804334"/>
              <a:gd name="connsiteX21" fmla="*/ 440267 w 3401846"/>
              <a:gd name="connsiteY21" fmla="*/ 270934 h 804334"/>
              <a:gd name="connsiteX22" fmla="*/ 457200 w 3401846"/>
              <a:gd name="connsiteY22" fmla="*/ 245534 h 804334"/>
              <a:gd name="connsiteX23" fmla="*/ 499534 w 3401846"/>
              <a:gd name="connsiteY23" fmla="*/ 220134 h 804334"/>
              <a:gd name="connsiteX24" fmla="*/ 516467 w 3401846"/>
              <a:gd name="connsiteY24" fmla="*/ 203200 h 804334"/>
              <a:gd name="connsiteX25" fmla="*/ 575734 w 3401846"/>
              <a:gd name="connsiteY25" fmla="*/ 169334 h 804334"/>
              <a:gd name="connsiteX26" fmla="*/ 601134 w 3401846"/>
              <a:gd name="connsiteY26" fmla="*/ 160867 h 804334"/>
              <a:gd name="connsiteX27" fmla="*/ 668867 w 3401846"/>
              <a:gd name="connsiteY27" fmla="*/ 177800 h 804334"/>
              <a:gd name="connsiteX28" fmla="*/ 719667 w 3401846"/>
              <a:gd name="connsiteY28" fmla="*/ 220134 h 804334"/>
              <a:gd name="connsiteX29" fmla="*/ 762000 w 3401846"/>
              <a:gd name="connsiteY29" fmla="*/ 237067 h 804334"/>
              <a:gd name="connsiteX30" fmla="*/ 812800 w 3401846"/>
              <a:gd name="connsiteY30" fmla="*/ 321734 h 804334"/>
              <a:gd name="connsiteX31" fmla="*/ 872067 w 3401846"/>
              <a:gd name="connsiteY31" fmla="*/ 397934 h 804334"/>
              <a:gd name="connsiteX32" fmla="*/ 922867 w 3401846"/>
              <a:gd name="connsiteY32" fmla="*/ 465667 h 804334"/>
              <a:gd name="connsiteX33" fmla="*/ 931334 w 3401846"/>
              <a:gd name="connsiteY33" fmla="*/ 516467 h 804334"/>
              <a:gd name="connsiteX34" fmla="*/ 922867 w 3401846"/>
              <a:gd name="connsiteY34" fmla="*/ 575734 h 804334"/>
              <a:gd name="connsiteX35" fmla="*/ 855134 w 3401846"/>
              <a:gd name="connsiteY35" fmla="*/ 592667 h 804334"/>
              <a:gd name="connsiteX36" fmla="*/ 905934 w 3401846"/>
              <a:gd name="connsiteY36" fmla="*/ 575734 h 804334"/>
              <a:gd name="connsiteX37" fmla="*/ 999067 w 3401846"/>
              <a:gd name="connsiteY37" fmla="*/ 558800 h 804334"/>
              <a:gd name="connsiteX38" fmla="*/ 1058334 w 3401846"/>
              <a:gd name="connsiteY38" fmla="*/ 541867 h 804334"/>
              <a:gd name="connsiteX39" fmla="*/ 1126067 w 3401846"/>
              <a:gd name="connsiteY39" fmla="*/ 524934 h 804334"/>
              <a:gd name="connsiteX40" fmla="*/ 1337734 w 3401846"/>
              <a:gd name="connsiteY40" fmla="*/ 465667 h 804334"/>
              <a:gd name="connsiteX41" fmla="*/ 1363134 w 3401846"/>
              <a:gd name="connsiteY41" fmla="*/ 448734 h 804334"/>
              <a:gd name="connsiteX42" fmla="*/ 1405467 w 3401846"/>
              <a:gd name="connsiteY42" fmla="*/ 431800 h 804334"/>
              <a:gd name="connsiteX43" fmla="*/ 1430867 w 3401846"/>
              <a:gd name="connsiteY43" fmla="*/ 406400 h 804334"/>
              <a:gd name="connsiteX44" fmla="*/ 1447800 w 3401846"/>
              <a:gd name="connsiteY44" fmla="*/ 381000 h 804334"/>
              <a:gd name="connsiteX45" fmla="*/ 1464734 w 3401846"/>
              <a:gd name="connsiteY45" fmla="*/ 321734 h 804334"/>
              <a:gd name="connsiteX46" fmla="*/ 1422400 w 3401846"/>
              <a:gd name="connsiteY46" fmla="*/ 160867 h 804334"/>
              <a:gd name="connsiteX47" fmla="*/ 1397000 w 3401846"/>
              <a:gd name="connsiteY47" fmla="*/ 127000 h 804334"/>
              <a:gd name="connsiteX48" fmla="*/ 1371600 w 3401846"/>
              <a:gd name="connsiteY48" fmla="*/ 84667 h 804334"/>
              <a:gd name="connsiteX49" fmla="*/ 1270000 w 3401846"/>
              <a:gd name="connsiteY49" fmla="*/ 33867 h 804334"/>
              <a:gd name="connsiteX50" fmla="*/ 1151467 w 3401846"/>
              <a:gd name="connsiteY50" fmla="*/ 50800 h 804334"/>
              <a:gd name="connsiteX51" fmla="*/ 1134534 w 3401846"/>
              <a:gd name="connsiteY51" fmla="*/ 67734 h 804334"/>
              <a:gd name="connsiteX52" fmla="*/ 1109134 w 3401846"/>
              <a:gd name="connsiteY52" fmla="*/ 76200 h 804334"/>
              <a:gd name="connsiteX53" fmla="*/ 1092200 w 3401846"/>
              <a:gd name="connsiteY53" fmla="*/ 93134 h 804334"/>
              <a:gd name="connsiteX54" fmla="*/ 1168400 w 3401846"/>
              <a:gd name="connsiteY54" fmla="*/ 59267 h 804334"/>
              <a:gd name="connsiteX55" fmla="*/ 1185334 w 3401846"/>
              <a:gd name="connsiteY55" fmla="*/ 42334 h 804334"/>
              <a:gd name="connsiteX56" fmla="*/ 1397000 w 3401846"/>
              <a:gd name="connsiteY56" fmla="*/ 50800 h 804334"/>
              <a:gd name="connsiteX57" fmla="*/ 1549400 w 3401846"/>
              <a:gd name="connsiteY57" fmla="*/ 110067 h 804334"/>
              <a:gd name="connsiteX58" fmla="*/ 1651000 w 3401846"/>
              <a:gd name="connsiteY58" fmla="*/ 152400 h 804334"/>
              <a:gd name="connsiteX59" fmla="*/ 1701800 w 3401846"/>
              <a:gd name="connsiteY59" fmla="*/ 194734 h 804334"/>
              <a:gd name="connsiteX60" fmla="*/ 1735667 w 3401846"/>
              <a:gd name="connsiteY60" fmla="*/ 245534 h 804334"/>
              <a:gd name="connsiteX61" fmla="*/ 1761067 w 3401846"/>
              <a:gd name="connsiteY61" fmla="*/ 338667 h 804334"/>
              <a:gd name="connsiteX62" fmla="*/ 1752600 w 3401846"/>
              <a:gd name="connsiteY62" fmla="*/ 440267 h 804334"/>
              <a:gd name="connsiteX63" fmla="*/ 1735667 w 3401846"/>
              <a:gd name="connsiteY63" fmla="*/ 465667 h 804334"/>
              <a:gd name="connsiteX64" fmla="*/ 1710267 w 3401846"/>
              <a:gd name="connsiteY64" fmla="*/ 499534 h 804334"/>
              <a:gd name="connsiteX65" fmla="*/ 1676400 w 3401846"/>
              <a:gd name="connsiteY65" fmla="*/ 516467 h 804334"/>
              <a:gd name="connsiteX66" fmla="*/ 1583267 w 3401846"/>
              <a:gd name="connsiteY66" fmla="*/ 550334 h 804334"/>
              <a:gd name="connsiteX67" fmla="*/ 1524000 w 3401846"/>
              <a:gd name="connsiteY67" fmla="*/ 558800 h 804334"/>
              <a:gd name="connsiteX68" fmla="*/ 1151467 w 3401846"/>
              <a:gd name="connsiteY68" fmla="*/ 541867 h 804334"/>
              <a:gd name="connsiteX69" fmla="*/ 1083734 w 3401846"/>
              <a:gd name="connsiteY69" fmla="*/ 516467 h 804334"/>
              <a:gd name="connsiteX70" fmla="*/ 914400 w 3401846"/>
              <a:gd name="connsiteY70" fmla="*/ 448734 h 804334"/>
              <a:gd name="connsiteX71" fmla="*/ 838200 w 3401846"/>
              <a:gd name="connsiteY71" fmla="*/ 414867 h 804334"/>
              <a:gd name="connsiteX72" fmla="*/ 685800 w 3401846"/>
              <a:gd name="connsiteY72" fmla="*/ 304800 h 804334"/>
              <a:gd name="connsiteX73" fmla="*/ 660400 w 3401846"/>
              <a:gd name="connsiteY73" fmla="*/ 287867 h 804334"/>
              <a:gd name="connsiteX74" fmla="*/ 643467 w 3401846"/>
              <a:gd name="connsiteY74" fmla="*/ 262467 h 804334"/>
              <a:gd name="connsiteX75" fmla="*/ 711200 w 3401846"/>
              <a:gd name="connsiteY75" fmla="*/ 245534 h 804334"/>
              <a:gd name="connsiteX76" fmla="*/ 931334 w 3401846"/>
              <a:gd name="connsiteY76" fmla="*/ 254000 h 804334"/>
              <a:gd name="connsiteX77" fmla="*/ 990600 w 3401846"/>
              <a:gd name="connsiteY77" fmla="*/ 270934 h 804334"/>
              <a:gd name="connsiteX78" fmla="*/ 1117600 w 3401846"/>
              <a:gd name="connsiteY78" fmla="*/ 330200 h 804334"/>
              <a:gd name="connsiteX79" fmla="*/ 1193800 w 3401846"/>
              <a:gd name="connsiteY79" fmla="*/ 397934 h 804334"/>
              <a:gd name="connsiteX80" fmla="*/ 1253067 w 3401846"/>
              <a:gd name="connsiteY80" fmla="*/ 457200 h 804334"/>
              <a:gd name="connsiteX81" fmla="*/ 1261534 w 3401846"/>
              <a:gd name="connsiteY81" fmla="*/ 508000 h 804334"/>
              <a:gd name="connsiteX82" fmla="*/ 1227667 w 3401846"/>
              <a:gd name="connsiteY82" fmla="*/ 609600 h 804334"/>
              <a:gd name="connsiteX83" fmla="*/ 1202267 w 3401846"/>
              <a:gd name="connsiteY83" fmla="*/ 635000 h 804334"/>
              <a:gd name="connsiteX84" fmla="*/ 1151467 w 3401846"/>
              <a:gd name="connsiteY84" fmla="*/ 651934 h 804334"/>
              <a:gd name="connsiteX85" fmla="*/ 1083734 w 3401846"/>
              <a:gd name="connsiteY85" fmla="*/ 643467 h 804334"/>
              <a:gd name="connsiteX86" fmla="*/ 939800 w 3401846"/>
              <a:gd name="connsiteY86" fmla="*/ 558800 h 804334"/>
              <a:gd name="connsiteX87" fmla="*/ 905934 w 3401846"/>
              <a:gd name="connsiteY87" fmla="*/ 524934 h 804334"/>
              <a:gd name="connsiteX88" fmla="*/ 880534 w 3401846"/>
              <a:gd name="connsiteY88" fmla="*/ 491067 h 804334"/>
              <a:gd name="connsiteX89" fmla="*/ 863600 w 3401846"/>
              <a:gd name="connsiteY89" fmla="*/ 440267 h 804334"/>
              <a:gd name="connsiteX90" fmla="*/ 872067 w 3401846"/>
              <a:gd name="connsiteY90" fmla="*/ 296334 h 804334"/>
              <a:gd name="connsiteX91" fmla="*/ 897467 w 3401846"/>
              <a:gd name="connsiteY91" fmla="*/ 254000 h 804334"/>
              <a:gd name="connsiteX92" fmla="*/ 990600 w 3401846"/>
              <a:gd name="connsiteY92" fmla="*/ 152400 h 804334"/>
              <a:gd name="connsiteX93" fmla="*/ 1202267 w 3401846"/>
              <a:gd name="connsiteY93" fmla="*/ 42334 h 804334"/>
              <a:gd name="connsiteX94" fmla="*/ 1286934 w 3401846"/>
              <a:gd name="connsiteY94" fmla="*/ 16934 h 804334"/>
              <a:gd name="connsiteX95" fmla="*/ 1430867 w 3401846"/>
              <a:gd name="connsiteY95" fmla="*/ 0 h 804334"/>
              <a:gd name="connsiteX96" fmla="*/ 1667934 w 3401846"/>
              <a:gd name="connsiteY96" fmla="*/ 42334 h 804334"/>
              <a:gd name="connsiteX97" fmla="*/ 1735667 w 3401846"/>
              <a:gd name="connsiteY97" fmla="*/ 76200 h 804334"/>
              <a:gd name="connsiteX98" fmla="*/ 1854200 w 3401846"/>
              <a:gd name="connsiteY98" fmla="*/ 177800 h 804334"/>
              <a:gd name="connsiteX99" fmla="*/ 1896534 w 3401846"/>
              <a:gd name="connsiteY99" fmla="*/ 228600 h 804334"/>
              <a:gd name="connsiteX100" fmla="*/ 1913467 w 3401846"/>
              <a:gd name="connsiteY100" fmla="*/ 279400 h 804334"/>
              <a:gd name="connsiteX101" fmla="*/ 1930400 w 3401846"/>
              <a:gd name="connsiteY101" fmla="*/ 313267 h 804334"/>
              <a:gd name="connsiteX102" fmla="*/ 1913467 w 3401846"/>
              <a:gd name="connsiteY102" fmla="*/ 465667 h 804334"/>
              <a:gd name="connsiteX103" fmla="*/ 1879600 w 3401846"/>
              <a:gd name="connsiteY103" fmla="*/ 508000 h 804334"/>
              <a:gd name="connsiteX104" fmla="*/ 1854200 w 3401846"/>
              <a:gd name="connsiteY104" fmla="*/ 524934 h 804334"/>
              <a:gd name="connsiteX105" fmla="*/ 1761067 w 3401846"/>
              <a:gd name="connsiteY105" fmla="*/ 575734 h 804334"/>
              <a:gd name="connsiteX106" fmla="*/ 1727200 w 3401846"/>
              <a:gd name="connsiteY106" fmla="*/ 584200 h 804334"/>
              <a:gd name="connsiteX107" fmla="*/ 1608667 w 3401846"/>
              <a:gd name="connsiteY107" fmla="*/ 567267 h 804334"/>
              <a:gd name="connsiteX108" fmla="*/ 1583267 w 3401846"/>
              <a:gd name="connsiteY108" fmla="*/ 541867 h 804334"/>
              <a:gd name="connsiteX109" fmla="*/ 1557867 w 3401846"/>
              <a:gd name="connsiteY109" fmla="*/ 524934 h 804334"/>
              <a:gd name="connsiteX110" fmla="*/ 1540934 w 3401846"/>
              <a:gd name="connsiteY110" fmla="*/ 499534 h 804334"/>
              <a:gd name="connsiteX111" fmla="*/ 1532467 w 3401846"/>
              <a:gd name="connsiteY111" fmla="*/ 457200 h 804334"/>
              <a:gd name="connsiteX112" fmla="*/ 1524000 w 3401846"/>
              <a:gd name="connsiteY112" fmla="*/ 431800 h 804334"/>
              <a:gd name="connsiteX113" fmla="*/ 1532467 w 3401846"/>
              <a:gd name="connsiteY113" fmla="*/ 296334 h 804334"/>
              <a:gd name="connsiteX114" fmla="*/ 1549400 w 3401846"/>
              <a:gd name="connsiteY114" fmla="*/ 262467 h 804334"/>
              <a:gd name="connsiteX115" fmla="*/ 1600200 w 3401846"/>
              <a:gd name="connsiteY115" fmla="*/ 177800 h 804334"/>
              <a:gd name="connsiteX116" fmla="*/ 1625600 w 3401846"/>
              <a:gd name="connsiteY116" fmla="*/ 135467 h 804334"/>
              <a:gd name="connsiteX117" fmla="*/ 1693334 w 3401846"/>
              <a:gd name="connsiteY117" fmla="*/ 84667 h 804334"/>
              <a:gd name="connsiteX118" fmla="*/ 1718734 w 3401846"/>
              <a:gd name="connsiteY118" fmla="*/ 67734 h 804334"/>
              <a:gd name="connsiteX119" fmla="*/ 1761067 w 3401846"/>
              <a:gd name="connsiteY119" fmla="*/ 59267 h 804334"/>
              <a:gd name="connsiteX120" fmla="*/ 1820334 w 3401846"/>
              <a:gd name="connsiteY120" fmla="*/ 67734 h 804334"/>
              <a:gd name="connsiteX121" fmla="*/ 1981200 w 3401846"/>
              <a:gd name="connsiteY121" fmla="*/ 194734 h 804334"/>
              <a:gd name="connsiteX122" fmla="*/ 2023534 w 3401846"/>
              <a:gd name="connsiteY122" fmla="*/ 245534 h 804334"/>
              <a:gd name="connsiteX123" fmla="*/ 2099734 w 3401846"/>
              <a:gd name="connsiteY123" fmla="*/ 347134 h 804334"/>
              <a:gd name="connsiteX124" fmla="*/ 2108200 w 3401846"/>
              <a:gd name="connsiteY124" fmla="*/ 397934 h 804334"/>
              <a:gd name="connsiteX125" fmla="*/ 2125134 w 3401846"/>
              <a:gd name="connsiteY125" fmla="*/ 448734 h 804334"/>
              <a:gd name="connsiteX126" fmla="*/ 2116667 w 3401846"/>
              <a:gd name="connsiteY126" fmla="*/ 567267 h 804334"/>
              <a:gd name="connsiteX127" fmla="*/ 2091267 w 3401846"/>
              <a:gd name="connsiteY127" fmla="*/ 601134 h 804334"/>
              <a:gd name="connsiteX128" fmla="*/ 1972734 w 3401846"/>
              <a:gd name="connsiteY128" fmla="*/ 635000 h 804334"/>
              <a:gd name="connsiteX129" fmla="*/ 1905000 w 3401846"/>
              <a:gd name="connsiteY129" fmla="*/ 643467 h 804334"/>
              <a:gd name="connsiteX130" fmla="*/ 1667934 w 3401846"/>
              <a:gd name="connsiteY130" fmla="*/ 626534 h 804334"/>
              <a:gd name="connsiteX131" fmla="*/ 1413934 w 3401846"/>
              <a:gd name="connsiteY131" fmla="*/ 491067 h 804334"/>
              <a:gd name="connsiteX132" fmla="*/ 1346200 w 3401846"/>
              <a:gd name="connsiteY132" fmla="*/ 457200 h 804334"/>
              <a:gd name="connsiteX133" fmla="*/ 1270000 w 3401846"/>
              <a:gd name="connsiteY133" fmla="*/ 389467 h 804334"/>
              <a:gd name="connsiteX134" fmla="*/ 1253067 w 3401846"/>
              <a:gd name="connsiteY134" fmla="*/ 355600 h 804334"/>
              <a:gd name="connsiteX135" fmla="*/ 1295400 w 3401846"/>
              <a:gd name="connsiteY135" fmla="*/ 228600 h 804334"/>
              <a:gd name="connsiteX136" fmla="*/ 1346200 w 3401846"/>
              <a:gd name="connsiteY136" fmla="*/ 169334 h 804334"/>
              <a:gd name="connsiteX137" fmla="*/ 1413934 w 3401846"/>
              <a:gd name="connsiteY137" fmla="*/ 127000 h 804334"/>
              <a:gd name="connsiteX138" fmla="*/ 1566334 w 3401846"/>
              <a:gd name="connsiteY138" fmla="*/ 67734 h 804334"/>
              <a:gd name="connsiteX139" fmla="*/ 1667934 w 3401846"/>
              <a:gd name="connsiteY139" fmla="*/ 50800 h 804334"/>
              <a:gd name="connsiteX140" fmla="*/ 1955800 w 3401846"/>
              <a:gd name="connsiteY140" fmla="*/ 59267 h 804334"/>
              <a:gd name="connsiteX141" fmla="*/ 2108200 w 3401846"/>
              <a:gd name="connsiteY141" fmla="*/ 118534 h 804334"/>
              <a:gd name="connsiteX142" fmla="*/ 2184400 w 3401846"/>
              <a:gd name="connsiteY142" fmla="*/ 160867 h 804334"/>
              <a:gd name="connsiteX143" fmla="*/ 2235200 w 3401846"/>
              <a:gd name="connsiteY143" fmla="*/ 211667 h 804334"/>
              <a:gd name="connsiteX144" fmla="*/ 2302934 w 3401846"/>
              <a:gd name="connsiteY144" fmla="*/ 262467 h 804334"/>
              <a:gd name="connsiteX145" fmla="*/ 2379134 w 3401846"/>
              <a:gd name="connsiteY145" fmla="*/ 389467 h 804334"/>
              <a:gd name="connsiteX146" fmla="*/ 2413000 w 3401846"/>
              <a:gd name="connsiteY146" fmla="*/ 448734 h 804334"/>
              <a:gd name="connsiteX147" fmla="*/ 2421467 w 3401846"/>
              <a:gd name="connsiteY147" fmla="*/ 719667 h 804334"/>
              <a:gd name="connsiteX148" fmla="*/ 2396067 w 3401846"/>
              <a:gd name="connsiteY148" fmla="*/ 745067 h 804334"/>
              <a:gd name="connsiteX149" fmla="*/ 2370667 w 3401846"/>
              <a:gd name="connsiteY149" fmla="*/ 778934 h 804334"/>
              <a:gd name="connsiteX150" fmla="*/ 2269067 w 3401846"/>
              <a:gd name="connsiteY150" fmla="*/ 804334 h 804334"/>
              <a:gd name="connsiteX151" fmla="*/ 2159000 w 3401846"/>
              <a:gd name="connsiteY151" fmla="*/ 795867 h 804334"/>
              <a:gd name="connsiteX152" fmla="*/ 2091267 w 3401846"/>
              <a:gd name="connsiteY152" fmla="*/ 762000 h 804334"/>
              <a:gd name="connsiteX153" fmla="*/ 1938867 w 3401846"/>
              <a:gd name="connsiteY153" fmla="*/ 685800 h 804334"/>
              <a:gd name="connsiteX154" fmla="*/ 1888067 w 3401846"/>
              <a:gd name="connsiteY154" fmla="*/ 635000 h 804334"/>
              <a:gd name="connsiteX155" fmla="*/ 1794934 w 3401846"/>
              <a:gd name="connsiteY155" fmla="*/ 550334 h 804334"/>
              <a:gd name="connsiteX156" fmla="*/ 1769534 w 3401846"/>
              <a:gd name="connsiteY156" fmla="*/ 516467 h 804334"/>
              <a:gd name="connsiteX157" fmla="*/ 1752600 w 3401846"/>
              <a:gd name="connsiteY157" fmla="*/ 474134 h 804334"/>
              <a:gd name="connsiteX158" fmla="*/ 1794934 w 3401846"/>
              <a:gd name="connsiteY158" fmla="*/ 313267 h 804334"/>
              <a:gd name="connsiteX159" fmla="*/ 1888067 w 3401846"/>
              <a:gd name="connsiteY159" fmla="*/ 220134 h 804334"/>
              <a:gd name="connsiteX160" fmla="*/ 1964267 w 3401846"/>
              <a:gd name="connsiteY160" fmla="*/ 177800 h 804334"/>
              <a:gd name="connsiteX161" fmla="*/ 2167467 w 3401846"/>
              <a:gd name="connsiteY161" fmla="*/ 118534 h 804334"/>
              <a:gd name="connsiteX162" fmla="*/ 2252134 w 3401846"/>
              <a:gd name="connsiteY162" fmla="*/ 110067 h 804334"/>
              <a:gd name="connsiteX163" fmla="*/ 2607734 w 3401846"/>
              <a:gd name="connsiteY163" fmla="*/ 127000 h 804334"/>
              <a:gd name="connsiteX164" fmla="*/ 2633134 w 3401846"/>
              <a:gd name="connsiteY164" fmla="*/ 135467 h 804334"/>
              <a:gd name="connsiteX165" fmla="*/ 2658534 w 3401846"/>
              <a:gd name="connsiteY165" fmla="*/ 160867 h 804334"/>
              <a:gd name="connsiteX166" fmla="*/ 2667000 w 3401846"/>
              <a:gd name="connsiteY166" fmla="*/ 186267 h 804334"/>
              <a:gd name="connsiteX167" fmla="*/ 2658534 w 3401846"/>
              <a:gd name="connsiteY167" fmla="*/ 228600 h 804334"/>
              <a:gd name="connsiteX168" fmla="*/ 2616200 w 3401846"/>
              <a:gd name="connsiteY168" fmla="*/ 287867 h 804334"/>
              <a:gd name="connsiteX169" fmla="*/ 2599267 w 3401846"/>
              <a:gd name="connsiteY169" fmla="*/ 321734 h 804334"/>
              <a:gd name="connsiteX170" fmla="*/ 2506134 w 3401846"/>
              <a:gd name="connsiteY170" fmla="*/ 381000 h 804334"/>
              <a:gd name="connsiteX171" fmla="*/ 2472267 w 3401846"/>
              <a:gd name="connsiteY171" fmla="*/ 372534 h 804334"/>
              <a:gd name="connsiteX172" fmla="*/ 2463800 w 3401846"/>
              <a:gd name="connsiteY172" fmla="*/ 321734 h 804334"/>
              <a:gd name="connsiteX173" fmla="*/ 2455334 w 3401846"/>
              <a:gd name="connsiteY173" fmla="*/ 296334 h 804334"/>
              <a:gd name="connsiteX174" fmla="*/ 2489200 w 3401846"/>
              <a:gd name="connsiteY174" fmla="*/ 194734 h 804334"/>
              <a:gd name="connsiteX175" fmla="*/ 2523067 w 3401846"/>
              <a:gd name="connsiteY175" fmla="*/ 160867 h 804334"/>
              <a:gd name="connsiteX176" fmla="*/ 2540000 w 3401846"/>
              <a:gd name="connsiteY176" fmla="*/ 127000 h 804334"/>
              <a:gd name="connsiteX177" fmla="*/ 2573867 w 3401846"/>
              <a:gd name="connsiteY177" fmla="*/ 118534 h 804334"/>
              <a:gd name="connsiteX178" fmla="*/ 2633134 w 3401846"/>
              <a:gd name="connsiteY178" fmla="*/ 93134 h 804334"/>
              <a:gd name="connsiteX179" fmla="*/ 2667000 w 3401846"/>
              <a:gd name="connsiteY179" fmla="*/ 101600 h 804334"/>
              <a:gd name="connsiteX180" fmla="*/ 2683934 w 3401846"/>
              <a:gd name="connsiteY180" fmla="*/ 127000 h 804334"/>
              <a:gd name="connsiteX181" fmla="*/ 2743200 w 3401846"/>
              <a:gd name="connsiteY181" fmla="*/ 211667 h 804334"/>
              <a:gd name="connsiteX182" fmla="*/ 2768600 w 3401846"/>
              <a:gd name="connsiteY182" fmla="*/ 287867 h 804334"/>
              <a:gd name="connsiteX183" fmla="*/ 2827867 w 3401846"/>
              <a:gd name="connsiteY183" fmla="*/ 406400 h 804334"/>
              <a:gd name="connsiteX184" fmla="*/ 2878667 w 3401846"/>
              <a:gd name="connsiteY184" fmla="*/ 533400 h 804334"/>
              <a:gd name="connsiteX185" fmla="*/ 2870200 w 3401846"/>
              <a:gd name="connsiteY185" fmla="*/ 668867 h 804334"/>
              <a:gd name="connsiteX186" fmla="*/ 2794000 w 3401846"/>
              <a:gd name="connsiteY186" fmla="*/ 702734 h 804334"/>
              <a:gd name="connsiteX187" fmla="*/ 2582334 w 3401846"/>
              <a:gd name="connsiteY187" fmla="*/ 677334 h 804334"/>
              <a:gd name="connsiteX188" fmla="*/ 2506134 w 3401846"/>
              <a:gd name="connsiteY188" fmla="*/ 643467 h 804334"/>
              <a:gd name="connsiteX189" fmla="*/ 2336800 w 3401846"/>
              <a:gd name="connsiteY189" fmla="*/ 524934 h 804334"/>
              <a:gd name="connsiteX190" fmla="*/ 2302934 w 3401846"/>
              <a:gd name="connsiteY190" fmla="*/ 491067 h 804334"/>
              <a:gd name="connsiteX191" fmla="*/ 2286000 w 3401846"/>
              <a:gd name="connsiteY191" fmla="*/ 448734 h 804334"/>
              <a:gd name="connsiteX192" fmla="*/ 2269067 w 3401846"/>
              <a:gd name="connsiteY192" fmla="*/ 423334 h 804334"/>
              <a:gd name="connsiteX193" fmla="*/ 2277534 w 3401846"/>
              <a:gd name="connsiteY193" fmla="*/ 338667 h 804334"/>
              <a:gd name="connsiteX194" fmla="*/ 2336800 w 3401846"/>
              <a:gd name="connsiteY194" fmla="*/ 270934 h 804334"/>
              <a:gd name="connsiteX195" fmla="*/ 2463800 w 3401846"/>
              <a:gd name="connsiteY195" fmla="*/ 237067 h 804334"/>
              <a:gd name="connsiteX196" fmla="*/ 2760134 w 3401846"/>
              <a:gd name="connsiteY196" fmla="*/ 254000 h 804334"/>
              <a:gd name="connsiteX197" fmla="*/ 2861734 w 3401846"/>
              <a:gd name="connsiteY197" fmla="*/ 287867 h 804334"/>
              <a:gd name="connsiteX198" fmla="*/ 3039534 w 3401846"/>
              <a:gd name="connsiteY198" fmla="*/ 381000 h 804334"/>
              <a:gd name="connsiteX199" fmla="*/ 3073400 w 3401846"/>
              <a:gd name="connsiteY199" fmla="*/ 414867 h 804334"/>
              <a:gd name="connsiteX200" fmla="*/ 3141134 w 3401846"/>
              <a:gd name="connsiteY200" fmla="*/ 482600 h 804334"/>
              <a:gd name="connsiteX201" fmla="*/ 3166534 w 3401846"/>
              <a:gd name="connsiteY201" fmla="*/ 567267 h 804334"/>
              <a:gd name="connsiteX202" fmla="*/ 3175000 w 3401846"/>
              <a:gd name="connsiteY202" fmla="*/ 609600 h 804334"/>
              <a:gd name="connsiteX203" fmla="*/ 3183467 w 3401846"/>
              <a:gd name="connsiteY203" fmla="*/ 347134 h 804334"/>
              <a:gd name="connsiteX204" fmla="*/ 3217334 w 3401846"/>
              <a:gd name="connsiteY204" fmla="*/ 279400 h 804334"/>
              <a:gd name="connsiteX205" fmla="*/ 3310467 w 3401846"/>
              <a:gd name="connsiteY205" fmla="*/ 203200 h 804334"/>
              <a:gd name="connsiteX206" fmla="*/ 3369734 w 3401846"/>
              <a:gd name="connsiteY206" fmla="*/ 474134 h 804334"/>
              <a:gd name="connsiteX207" fmla="*/ 3369734 w 3401846"/>
              <a:gd name="connsiteY207" fmla="*/ 482600 h 80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3401846" h="804334">
                <a:moveTo>
                  <a:pt x="0" y="719667"/>
                </a:moveTo>
                <a:cubicBezTo>
                  <a:pt x="240061" y="713511"/>
                  <a:pt x="247355" y="737288"/>
                  <a:pt x="397934" y="694267"/>
                </a:cubicBezTo>
                <a:cubicBezTo>
                  <a:pt x="415097" y="689364"/>
                  <a:pt x="432423" y="684583"/>
                  <a:pt x="448734" y="677334"/>
                </a:cubicBezTo>
                <a:cubicBezTo>
                  <a:pt x="483335" y="661956"/>
                  <a:pt x="516467" y="643467"/>
                  <a:pt x="550334" y="626534"/>
                </a:cubicBezTo>
                <a:cubicBezTo>
                  <a:pt x="567267" y="618067"/>
                  <a:pt x="587747" y="614521"/>
                  <a:pt x="601134" y="601134"/>
                </a:cubicBezTo>
                <a:cubicBezTo>
                  <a:pt x="609601" y="592667"/>
                  <a:pt x="617336" y="583399"/>
                  <a:pt x="626534" y="575734"/>
                </a:cubicBezTo>
                <a:cubicBezTo>
                  <a:pt x="634351" y="569220"/>
                  <a:pt x="644739" y="565995"/>
                  <a:pt x="651934" y="558800"/>
                </a:cubicBezTo>
                <a:cubicBezTo>
                  <a:pt x="664712" y="546022"/>
                  <a:pt x="675171" y="531082"/>
                  <a:pt x="685800" y="516467"/>
                </a:cubicBezTo>
                <a:cubicBezTo>
                  <a:pt x="697770" y="500008"/>
                  <a:pt x="719667" y="465667"/>
                  <a:pt x="719667" y="465667"/>
                </a:cubicBezTo>
                <a:cubicBezTo>
                  <a:pt x="711200" y="403578"/>
                  <a:pt x="709465" y="340193"/>
                  <a:pt x="694267" y="279400"/>
                </a:cubicBezTo>
                <a:cubicBezTo>
                  <a:pt x="683591" y="236697"/>
                  <a:pt x="662916" y="231607"/>
                  <a:pt x="635000" y="211667"/>
                </a:cubicBezTo>
                <a:cubicBezTo>
                  <a:pt x="623517" y="203465"/>
                  <a:pt x="614029" y="191998"/>
                  <a:pt x="601134" y="186267"/>
                </a:cubicBezTo>
                <a:cubicBezTo>
                  <a:pt x="587984" y="180422"/>
                  <a:pt x="572911" y="180622"/>
                  <a:pt x="558800" y="177800"/>
                </a:cubicBezTo>
                <a:cubicBezTo>
                  <a:pt x="527756" y="180622"/>
                  <a:pt x="495573" y="177471"/>
                  <a:pt x="465667" y="186267"/>
                </a:cubicBezTo>
                <a:cubicBezTo>
                  <a:pt x="446143" y="192010"/>
                  <a:pt x="431148" y="207923"/>
                  <a:pt x="414867" y="220134"/>
                </a:cubicBezTo>
                <a:cubicBezTo>
                  <a:pt x="403578" y="228601"/>
                  <a:pt x="392483" y="237332"/>
                  <a:pt x="381000" y="245534"/>
                </a:cubicBezTo>
                <a:cubicBezTo>
                  <a:pt x="372720" y="251448"/>
                  <a:pt x="363417" y="255953"/>
                  <a:pt x="355600" y="262467"/>
                </a:cubicBezTo>
                <a:cubicBezTo>
                  <a:pt x="304112" y="305373"/>
                  <a:pt x="359001" y="273467"/>
                  <a:pt x="296334" y="304800"/>
                </a:cubicBezTo>
                <a:cubicBezTo>
                  <a:pt x="293512" y="313267"/>
                  <a:pt x="278942" y="330200"/>
                  <a:pt x="287867" y="330200"/>
                </a:cubicBezTo>
                <a:cubicBezTo>
                  <a:pt x="322776" y="330200"/>
                  <a:pt x="389467" y="304800"/>
                  <a:pt x="389467" y="304800"/>
                </a:cubicBezTo>
                <a:cubicBezTo>
                  <a:pt x="397934" y="296333"/>
                  <a:pt x="404904" y="286042"/>
                  <a:pt x="414867" y="279400"/>
                </a:cubicBezTo>
                <a:cubicBezTo>
                  <a:pt x="422293" y="274450"/>
                  <a:pt x="433298" y="276509"/>
                  <a:pt x="440267" y="270934"/>
                </a:cubicBezTo>
                <a:cubicBezTo>
                  <a:pt x="448213" y="264577"/>
                  <a:pt x="449474" y="252156"/>
                  <a:pt x="457200" y="245534"/>
                </a:cubicBezTo>
                <a:cubicBezTo>
                  <a:pt x="469695" y="234824"/>
                  <a:pt x="486143" y="229699"/>
                  <a:pt x="499534" y="220134"/>
                </a:cubicBezTo>
                <a:cubicBezTo>
                  <a:pt x="506030" y="215494"/>
                  <a:pt x="510234" y="208187"/>
                  <a:pt x="516467" y="203200"/>
                </a:cubicBezTo>
                <a:cubicBezTo>
                  <a:pt x="532818" y="190119"/>
                  <a:pt x="557015" y="177356"/>
                  <a:pt x="575734" y="169334"/>
                </a:cubicBezTo>
                <a:cubicBezTo>
                  <a:pt x="583937" y="165818"/>
                  <a:pt x="592667" y="163689"/>
                  <a:pt x="601134" y="160867"/>
                </a:cubicBezTo>
                <a:cubicBezTo>
                  <a:pt x="623712" y="166511"/>
                  <a:pt x="646996" y="169847"/>
                  <a:pt x="668867" y="177800"/>
                </a:cubicBezTo>
                <a:cubicBezTo>
                  <a:pt x="702972" y="190202"/>
                  <a:pt x="688552" y="200687"/>
                  <a:pt x="719667" y="220134"/>
                </a:cubicBezTo>
                <a:cubicBezTo>
                  <a:pt x="732555" y="228189"/>
                  <a:pt x="747889" y="231423"/>
                  <a:pt x="762000" y="237067"/>
                </a:cubicBezTo>
                <a:lnTo>
                  <a:pt x="812800" y="321734"/>
                </a:lnTo>
                <a:cubicBezTo>
                  <a:pt x="829356" y="349327"/>
                  <a:pt x="852186" y="372632"/>
                  <a:pt x="872067" y="397934"/>
                </a:cubicBezTo>
                <a:cubicBezTo>
                  <a:pt x="916314" y="454248"/>
                  <a:pt x="893645" y="421833"/>
                  <a:pt x="922867" y="465667"/>
                </a:cubicBezTo>
                <a:cubicBezTo>
                  <a:pt x="925689" y="482600"/>
                  <a:pt x="927967" y="499633"/>
                  <a:pt x="931334" y="516467"/>
                </a:cubicBezTo>
                <a:cubicBezTo>
                  <a:pt x="935418" y="536885"/>
                  <a:pt x="952245" y="561045"/>
                  <a:pt x="922867" y="575734"/>
                </a:cubicBezTo>
                <a:cubicBezTo>
                  <a:pt x="902051" y="586142"/>
                  <a:pt x="833056" y="600026"/>
                  <a:pt x="855134" y="592667"/>
                </a:cubicBezTo>
                <a:cubicBezTo>
                  <a:pt x="872067" y="587023"/>
                  <a:pt x="888714" y="580430"/>
                  <a:pt x="905934" y="575734"/>
                </a:cubicBezTo>
                <a:cubicBezTo>
                  <a:pt x="945786" y="564865"/>
                  <a:pt x="957113" y="568482"/>
                  <a:pt x="999067" y="558800"/>
                </a:cubicBezTo>
                <a:cubicBezTo>
                  <a:pt x="1019087" y="554180"/>
                  <a:pt x="1038482" y="547161"/>
                  <a:pt x="1058334" y="541867"/>
                </a:cubicBezTo>
                <a:cubicBezTo>
                  <a:pt x="1080821" y="535871"/>
                  <a:pt x="1103656" y="531209"/>
                  <a:pt x="1126067" y="524934"/>
                </a:cubicBezTo>
                <a:cubicBezTo>
                  <a:pt x="1370557" y="456476"/>
                  <a:pt x="1185078" y="503830"/>
                  <a:pt x="1337734" y="465667"/>
                </a:cubicBezTo>
                <a:cubicBezTo>
                  <a:pt x="1346201" y="460023"/>
                  <a:pt x="1354033" y="453285"/>
                  <a:pt x="1363134" y="448734"/>
                </a:cubicBezTo>
                <a:cubicBezTo>
                  <a:pt x="1376728" y="441937"/>
                  <a:pt x="1392579" y="439855"/>
                  <a:pt x="1405467" y="431800"/>
                </a:cubicBezTo>
                <a:cubicBezTo>
                  <a:pt x="1415621" y="425454"/>
                  <a:pt x="1423202" y="415598"/>
                  <a:pt x="1430867" y="406400"/>
                </a:cubicBezTo>
                <a:cubicBezTo>
                  <a:pt x="1437381" y="398583"/>
                  <a:pt x="1443249" y="390101"/>
                  <a:pt x="1447800" y="381000"/>
                </a:cubicBezTo>
                <a:cubicBezTo>
                  <a:pt x="1453873" y="368853"/>
                  <a:pt x="1462021" y="332586"/>
                  <a:pt x="1464734" y="321734"/>
                </a:cubicBezTo>
                <a:cubicBezTo>
                  <a:pt x="1456884" y="285102"/>
                  <a:pt x="1446543" y="204324"/>
                  <a:pt x="1422400" y="160867"/>
                </a:cubicBezTo>
                <a:cubicBezTo>
                  <a:pt x="1415547" y="148532"/>
                  <a:pt x="1404827" y="138741"/>
                  <a:pt x="1397000" y="127000"/>
                </a:cubicBezTo>
                <a:cubicBezTo>
                  <a:pt x="1387872" y="113308"/>
                  <a:pt x="1383832" y="95676"/>
                  <a:pt x="1371600" y="84667"/>
                </a:cubicBezTo>
                <a:cubicBezTo>
                  <a:pt x="1346753" y="62305"/>
                  <a:pt x="1301655" y="46529"/>
                  <a:pt x="1270000" y="33867"/>
                </a:cubicBezTo>
                <a:cubicBezTo>
                  <a:pt x="1230489" y="39511"/>
                  <a:pt x="1190187" y="41120"/>
                  <a:pt x="1151467" y="50800"/>
                </a:cubicBezTo>
                <a:cubicBezTo>
                  <a:pt x="1143723" y="52736"/>
                  <a:pt x="1141379" y="63627"/>
                  <a:pt x="1134534" y="67734"/>
                </a:cubicBezTo>
                <a:cubicBezTo>
                  <a:pt x="1126881" y="72326"/>
                  <a:pt x="1117601" y="73378"/>
                  <a:pt x="1109134" y="76200"/>
                </a:cubicBezTo>
                <a:cubicBezTo>
                  <a:pt x="1103489" y="81845"/>
                  <a:pt x="1084217" y="93134"/>
                  <a:pt x="1092200" y="93134"/>
                </a:cubicBezTo>
                <a:cubicBezTo>
                  <a:pt x="1115696" y="93134"/>
                  <a:pt x="1149217" y="74613"/>
                  <a:pt x="1168400" y="59267"/>
                </a:cubicBezTo>
                <a:cubicBezTo>
                  <a:pt x="1174633" y="54280"/>
                  <a:pt x="1179689" y="47978"/>
                  <a:pt x="1185334" y="42334"/>
                </a:cubicBezTo>
                <a:cubicBezTo>
                  <a:pt x="1255889" y="45156"/>
                  <a:pt x="1326678" y="44407"/>
                  <a:pt x="1397000" y="50800"/>
                </a:cubicBezTo>
                <a:cubicBezTo>
                  <a:pt x="1457098" y="56263"/>
                  <a:pt x="1495773" y="83254"/>
                  <a:pt x="1549400" y="110067"/>
                </a:cubicBezTo>
                <a:cubicBezTo>
                  <a:pt x="1616165" y="143449"/>
                  <a:pt x="1582239" y="129480"/>
                  <a:pt x="1651000" y="152400"/>
                </a:cubicBezTo>
                <a:cubicBezTo>
                  <a:pt x="1664074" y="162205"/>
                  <a:pt x="1690264" y="179353"/>
                  <a:pt x="1701800" y="194734"/>
                </a:cubicBezTo>
                <a:cubicBezTo>
                  <a:pt x="1714011" y="211015"/>
                  <a:pt x="1724378" y="228601"/>
                  <a:pt x="1735667" y="245534"/>
                </a:cubicBezTo>
                <a:cubicBezTo>
                  <a:pt x="1747942" y="263947"/>
                  <a:pt x="1756523" y="315949"/>
                  <a:pt x="1761067" y="338667"/>
                </a:cubicBezTo>
                <a:cubicBezTo>
                  <a:pt x="1758245" y="372534"/>
                  <a:pt x="1759265" y="406943"/>
                  <a:pt x="1752600" y="440267"/>
                </a:cubicBezTo>
                <a:cubicBezTo>
                  <a:pt x="1750604" y="450245"/>
                  <a:pt x="1741581" y="457387"/>
                  <a:pt x="1735667" y="465667"/>
                </a:cubicBezTo>
                <a:cubicBezTo>
                  <a:pt x="1727465" y="477150"/>
                  <a:pt x="1720981" y="490351"/>
                  <a:pt x="1710267" y="499534"/>
                </a:cubicBezTo>
                <a:cubicBezTo>
                  <a:pt x="1700684" y="507748"/>
                  <a:pt x="1687934" y="511341"/>
                  <a:pt x="1676400" y="516467"/>
                </a:cubicBezTo>
                <a:cubicBezTo>
                  <a:pt x="1656405" y="525353"/>
                  <a:pt x="1602786" y="545830"/>
                  <a:pt x="1583267" y="550334"/>
                </a:cubicBezTo>
                <a:cubicBezTo>
                  <a:pt x="1563822" y="554821"/>
                  <a:pt x="1543756" y="555978"/>
                  <a:pt x="1524000" y="558800"/>
                </a:cubicBezTo>
                <a:cubicBezTo>
                  <a:pt x="1399822" y="553156"/>
                  <a:pt x="1275202" y="553765"/>
                  <a:pt x="1151467" y="541867"/>
                </a:cubicBezTo>
                <a:cubicBezTo>
                  <a:pt x="1127465" y="539559"/>
                  <a:pt x="1106493" y="524433"/>
                  <a:pt x="1083734" y="516467"/>
                </a:cubicBezTo>
                <a:cubicBezTo>
                  <a:pt x="906467" y="454423"/>
                  <a:pt x="1050635" y="512844"/>
                  <a:pt x="914400" y="448734"/>
                </a:cubicBezTo>
                <a:cubicBezTo>
                  <a:pt x="889250" y="436899"/>
                  <a:pt x="861943" y="429319"/>
                  <a:pt x="838200" y="414867"/>
                </a:cubicBezTo>
                <a:cubicBezTo>
                  <a:pt x="585285" y="260917"/>
                  <a:pt x="794229" y="377084"/>
                  <a:pt x="685800" y="304800"/>
                </a:cubicBezTo>
                <a:lnTo>
                  <a:pt x="660400" y="287867"/>
                </a:lnTo>
                <a:cubicBezTo>
                  <a:pt x="654756" y="279400"/>
                  <a:pt x="635650" y="268981"/>
                  <a:pt x="643467" y="262467"/>
                </a:cubicBezTo>
                <a:cubicBezTo>
                  <a:pt x="661345" y="247568"/>
                  <a:pt x="711200" y="245534"/>
                  <a:pt x="711200" y="245534"/>
                </a:cubicBezTo>
                <a:cubicBezTo>
                  <a:pt x="784578" y="248356"/>
                  <a:pt x="858203" y="247352"/>
                  <a:pt x="931334" y="254000"/>
                </a:cubicBezTo>
                <a:cubicBezTo>
                  <a:pt x="951796" y="255860"/>
                  <a:pt x="971251" y="264024"/>
                  <a:pt x="990600" y="270934"/>
                </a:cubicBezTo>
                <a:cubicBezTo>
                  <a:pt x="1031835" y="285661"/>
                  <a:pt x="1079068" y="310934"/>
                  <a:pt x="1117600" y="330200"/>
                </a:cubicBezTo>
                <a:cubicBezTo>
                  <a:pt x="1232011" y="444611"/>
                  <a:pt x="1062296" y="277389"/>
                  <a:pt x="1193800" y="397934"/>
                </a:cubicBezTo>
                <a:cubicBezTo>
                  <a:pt x="1214395" y="416813"/>
                  <a:pt x="1253067" y="457200"/>
                  <a:pt x="1253067" y="457200"/>
                </a:cubicBezTo>
                <a:cubicBezTo>
                  <a:pt x="1255889" y="474133"/>
                  <a:pt x="1262676" y="490871"/>
                  <a:pt x="1261534" y="508000"/>
                </a:cubicBezTo>
                <a:cubicBezTo>
                  <a:pt x="1258701" y="550501"/>
                  <a:pt x="1252655" y="579614"/>
                  <a:pt x="1227667" y="609600"/>
                </a:cubicBezTo>
                <a:cubicBezTo>
                  <a:pt x="1220002" y="618798"/>
                  <a:pt x="1212734" y="629185"/>
                  <a:pt x="1202267" y="635000"/>
                </a:cubicBezTo>
                <a:cubicBezTo>
                  <a:pt x="1186664" y="643669"/>
                  <a:pt x="1168400" y="646289"/>
                  <a:pt x="1151467" y="651934"/>
                </a:cubicBezTo>
                <a:cubicBezTo>
                  <a:pt x="1128889" y="649112"/>
                  <a:pt x="1105210" y="650984"/>
                  <a:pt x="1083734" y="643467"/>
                </a:cubicBezTo>
                <a:cubicBezTo>
                  <a:pt x="1023600" y="622420"/>
                  <a:pt x="984196" y="598263"/>
                  <a:pt x="939800" y="558800"/>
                </a:cubicBezTo>
                <a:cubicBezTo>
                  <a:pt x="927868" y="548194"/>
                  <a:pt x="916447" y="536949"/>
                  <a:pt x="905934" y="524934"/>
                </a:cubicBezTo>
                <a:cubicBezTo>
                  <a:pt x="896642" y="514314"/>
                  <a:pt x="889001" y="502356"/>
                  <a:pt x="880534" y="491067"/>
                </a:cubicBezTo>
                <a:cubicBezTo>
                  <a:pt x="874889" y="474134"/>
                  <a:pt x="864375" y="458100"/>
                  <a:pt x="863600" y="440267"/>
                </a:cubicBezTo>
                <a:cubicBezTo>
                  <a:pt x="861512" y="392252"/>
                  <a:pt x="863470" y="343619"/>
                  <a:pt x="872067" y="296334"/>
                </a:cubicBezTo>
                <a:cubicBezTo>
                  <a:pt x="875011" y="280143"/>
                  <a:pt x="888632" y="267884"/>
                  <a:pt x="897467" y="254000"/>
                </a:cubicBezTo>
                <a:cubicBezTo>
                  <a:pt x="930370" y="202295"/>
                  <a:pt x="935568" y="189922"/>
                  <a:pt x="990600" y="152400"/>
                </a:cubicBezTo>
                <a:cubicBezTo>
                  <a:pt x="1073986" y="95546"/>
                  <a:pt x="1114663" y="72995"/>
                  <a:pt x="1202267" y="42334"/>
                </a:cubicBezTo>
                <a:cubicBezTo>
                  <a:pt x="1230078" y="32600"/>
                  <a:pt x="1258171" y="23326"/>
                  <a:pt x="1286934" y="16934"/>
                </a:cubicBezTo>
                <a:cubicBezTo>
                  <a:pt x="1298572" y="14348"/>
                  <a:pt x="1423541" y="814"/>
                  <a:pt x="1430867" y="0"/>
                </a:cubicBezTo>
                <a:cubicBezTo>
                  <a:pt x="1509889" y="14111"/>
                  <a:pt x="1590058" y="22865"/>
                  <a:pt x="1667934" y="42334"/>
                </a:cubicBezTo>
                <a:cubicBezTo>
                  <a:pt x="1692423" y="48456"/>
                  <a:pt x="1714261" y="62822"/>
                  <a:pt x="1735667" y="76200"/>
                </a:cubicBezTo>
                <a:cubicBezTo>
                  <a:pt x="1782975" y="105767"/>
                  <a:pt x="1817031" y="137253"/>
                  <a:pt x="1854200" y="177800"/>
                </a:cubicBezTo>
                <a:cubicBezTo>
                  <a:pt x="1869095" y="194049"/>
                  <a:pt x="1882423" y="211667"/>
                  <a:pt x="1896534" y="228600"/>
                </a:cubicBezTo>
                <a:cubicBezTo>
                  <a:pt x="1902178" y="245533"/>
                  <a:pt x="1906838" y="262827"/>
                  <a:pt x="1913467" y="279400"/>
                </a:cubicBezTo>
                <a:cubicBezTo>
                  <a:pt x="1918154" y="291119"/>
                  <a:pt x="1930400" y="300646"/>
                  <a:pt x="1930400" y="313267"/>
                </a:cubicBezTo>
                <a:cubicBezTo>
                  <a:pt x="1930400" y="364380"/>
                  <a:pt x="1926369" y="416210"/>
                  <a:pt x="1913467" y="465667"/>
                </a:cubicBezTo>
                <a:cubicBezTo>
                  <a:pt x="1908905" y="483153"/>
                  <a:pt x="1892378" y="495222"/>
                  <a:pt x="1879600" y="508000"/>
                </a:cubicBezTo>
                <a:cubicBezTo>
                  <a:pt x="1872405" y="515195"/>
                  <a:pt x="1862829" y="519541"/>
                  <a:pt x="1854200" y="524934"/>
                </a:cubicBezTo>
                <a:cubicBezTo>
                  <a:pt x="1827453" y="541651"/>
                  <a:pt x="1789978" y="564170"/>
                  <a:pt x="1761067" y="575734"/>
                </a:cubicBezTo>
                <a:cubicBezTo>
                  <a:pt x="1750263" y="580056"/>
                  <a:pt x="1738489" y="581378"/>
                  <a:pt x="1727200" y="584200"/>
                </a:cubicBezTo>
                <a:cubicBezTo>
                  <a:pt x="1687689" y="578556"/>
                  <a:pt x="1646957" y="578529"/>
                  <a:pt x="1608667" y="567267"/>
                </a:cubicBezTo>
                <a:cubicBezTo>
                  <a:pt x="1597180" y="563888"/>
                  <a:pt x="1592465" y="549532"/>
                  <a:pt x="1583267" y="541867"/>
                </a:cubicBezTo>
                <a:cubicBezTo>
                  <a:pt x="1575450" y="535353"/>
                  <a:pt x="1566334" y="530578"/>
                  <a:pt x="1557867" y="524934"/>
                </a:cubicBezTo>
                <a:cubicBezTo>
                  <a:pt x="1552223" y="516467"/>
                  <a:pt x="1544507" y="509062"/>
                  <a:pt x="1540934" y="499534"/>
                </a:cubicBezTo>
                <a:cubicBezTo>
                  <a:pt x="1535881" y="486059"/>
                  <a:pt x="1535957" y="471161"/>
                  <a:pt x="1532467" y="457200"/>
                </a:cubicBezTo>
                <a:cubicBezTo>
                  <a:pt x="1530302" y="448542"/>
                  <a:pt x="1526822" y="440267"/>
                  <a:pt x="1524000" y="431800"/>
                </a:cubicBezTo>
                <a:cubicBezTo>
                  <a:pt x="1526822" y="386645"/>
                  <a:pt x="1525756" y="341077"/>
                  <a:pt x="1532467" y="296334"/>
                </a:cubicBezTo>
                <a:cubicBezTo>
                  <a:pt x="1534339" y="283852"/>
                  <a:pt x="1543138" y="273425"/>
                  <a:pt x="1549400" y="262467"/>
                </a:cubicBezTo>
                <a:cubicBezTo>
                  <a:pt x="1565729" y="233891"/>
                  <a:pt x="1583267" y="206022"/>
                  <a:pt x="1600200" y="177800"/>
                </a:cubicBezTo>
                <a:cubicBezTo>
                  <a:pt x="1608667" y="163689"/>
                  <a:pt x="1612435" y="145341"/>
                  <a:pt x="1625600" y="135467"/>
                </a:cubicBezTo>
                <a:lnTo>
                  <a:pt x="1693334" y="84667"/>
                </a:lnTo>
                <a:cubicBezTo>
                  <a:pt x="1701475" y="78562"/>
                  <a:pt x="1709206" y="71307"/>
                  <a:pt x="1718734" y="67734"/>
                </a:cubicBezTo>
                <a:cubicBezTo>
                  <a:pt x="1732208" y="62681"/>
                  <a:pt x="1746956" y="62089"/>
                  <a:pt x="1761067" y="59267"/>
                </a:cubicBezTo>
                <a:cubicBezTo>
                  <a:pt x="1780823" y="62089"/>
                  <a:pt x="1802299" y="59191"/>
                  <a:pt x="1820334" y="67734"/>
                </a:cubicBezTo>
                <a:cubicBezTo>
                  <a:pt x="1888131" y="99848"/>
                  <a:pt x="1932312" y="141772"/>
                  <a:pt x="1981200" y="194734"/>
                </a:cubicBezTo>
                <a:cubicBezTo>
                  <a:pt x="1996151" y="210931"/>
                  <a:pt x="2010094" y="228063"/>
                  <a:pt x="2023534" y="245534"/>
                </a:cubicBezTo>
                <a:cubicBezTo>
                  <a:pt x="2182096" y="451663"/>
                  <a:pt x="1972003" y="187469"/>
                  <a:pt x="2099734" y="347134"/>
                </a:cubicBezTo>
                <a:cubicBezTo>
                  <a:pt x="2102556" y="364067"/>
                  <a:pt x="2104036" y="381280"/>
                  <a:pt x="2108200" y="397934"/>
                </a:cubicBezTo>
                <a:cubicBezTo>
                  <a:pt x="2112529" y="415250"/>
                  <a:pt x="2124243" y="430907"/>
                  <a:pt x="2125134" y="448734"/>
                </a:cubicBezTo>
                <a:cubicBezTo>
                  <a:pt x="2127112" y="488296"/>
                  <a:pt x="2125260" y="528599"/>
                  <a:pt x="2116667" y="567267"/>
                </a:cubicBezTo>
                <a:cubicBezTo>
                  <a:pt x="2113606" y="581042"/>
                  <a:pt x="2102827" y="593042"/>
                  <a:pt x="2091267" y="601134"/>
                </a:cubicBezTo>
                <a:cubicBezTo>
                  <a:pt x="2052289" y="628419"/>
                  <a:pt x="2017410" y="629043"/>
                  <a:pt x="1972734" y="635000"/>
                </a:cubicBezTo>
                <a:lnTo>
                  <a:pt x="1905000" y="643467"/>
                </a:lnTo>
                <a:cubicBezTo>
                  <a:pt x="1825978" y="637823"/>
                  <a:pt x="1744883" y="645379"/>
                  <a:pt x="1667934" y="626534"/>
                </a:cubicBezTo>
                <a:cubicBezTo>
                  <a:pt x="1536656" y="594384"/>
                  <a:pt x="1510300" y="547753"/>
                  <a:pt x="1413934" y="491067"/>
                </a:cubicBezTo>
                <a:cubicBezTo>
                  <a:pt x="1392176" y="478268"/>
                  <a:pt x="1367698" y="470430"/>
                  <a:pt x="1346200" y="457200"/>
                </a:cubicBezTo>
                <a:cubicBezTo>
                  <a:pt x="1317703" y="439664"/>
                  <a:pt x="1293407" y="412874"/>
                  <a:pt x="1270000" y="389467"/>
                </a:cubicBezTo>
                <a:cubicBezTo>
                  <a:pt x="1264356" y="378178"/>
                  <a:pt x="1254035" y="368184"/>
                  <a:pt x="1253067" y="355600"/>
                </a:cubicBezTo>
                <a:cubicBezTo>
                  <a:pt x="1248142" y="291572"/>
                  <a:pt x="1259812" y="274864"/>
                  <a:pt x="1295400" y="228600"/>
                </a:cubicBezTo>
                <a:cubicBezTo>
                  <a:pt x="1311264" y="207976"/>
                  <a:pt x="1326445" y="186267"/>
                  <a:pt x="1346200" y="169334"/>
                </a:cubicBezTo>
                <a:cubicBezTo>
                  <a:pt x="1366415" y="152007"/>
                  <a:pt x="1390403" y="139458"/>
                  <a:pt x="1413934" y="127000"/>
                </a:cubicBezTo>
                <a:cubicBezTo>
                  <a:pt x="1450425" y="107681"/>
                  <a:pt x="1525581" y="77437"/>
                  <a:pt x="1566334" y="67734"/>
                </a:cubicBezTo>
                <a:cubicBezTo>
                  <a:pt x="1599734" y="59781"/>
                  <a:pt x="1634067" y="56445"/>
                  <a:pt x="1667934" y="50800"/>
                </a:cubicBezTo>
                <a:cubicBezTo>
                  <a:pt x="1763889" y="53622"/>
                  <a:pt x="1860047" y="52428"/>
                  <a:pt x="1955800" y="59267"/>
                </a:cubicBezTo>
                <a:cubicBezTo>
                  <a:pt x="2011041" y="63213"/>
                  <a:pt x="2061159" y="93775"/>
                  <a:pt x="2108200" y="118534"/>
                </a:cubicBezTo>
                <a:cubicBezTo>
                  <a:pt x="2133913" y="132067"/>
                  <a:pt x="2160969" y="143684"/>
                  <a:pt x="2184400" y="160867"/>
                </a:cubicBezTo>
                <a:cubicBezTo>
                  <a:pt x="2203711" y="175029"/>
                  <a:pt x="2217018" y="196082"/>
                  <a:pt x="2235200" y="211667"/>
                </a:cubicBezTo>
                <a:cubicBezTo>
                  <a:pt x="2256628" y="230034"/>
                  <a:pt x="2280356" y="245534"/>
                  <a:pt x="2302934" y="262467"/>
                </a:cubicBezTo>
                <a:cubicBezTo>
                  <a:pt x="2328334" y="304800"/>
                  <a:pt x="2354019" y="346964"/>
                  <a:pt x="2379134" y="389467"/>
                </a:cubicBezTo>
                <a:cubicBezTo>
                  <a:pt x="2390709" y="409056"/>
                  <a:pt x="2413000" y="448734"/>
                  <a:pt x="2413000" y="448734"/>
                </a:cubicBezTo>
                <a:cubicBezTo>
                  <a:pt x="2441179" y="561445"/>
                  <a:pt x="2446044" y="553775"/>
                  <a:pt x="2421467" y="719667"/>
                </a:cubicBezTo>
                <a:cubicBezTo>
                  <a:pt x="2419712" y="731511"/>
                  <a:pt x="2403859" y="735976"/>
                  <a:pt x="2396067" y="745067"/>
                </a:cubicBezTo>
                <a:cubicBezTo>
                  <a:pt x="2386884" y="755781"/>
                  <a:pt x="2382408" y="771107"/>
                  <a:pt x="2370667" y="778934"/>
                </a:cubicBezTo>
                <a:cubicBezTo>
                  <a:pt x="2348306" y="793841"/>
                  <a:pt x="2294458" y="800102"/>
                  <a:pt x="2269067" y="804334"/>
                </a:cubicBezTo>
                <a:cubicBezTo>
                  <a:pt x="2232378" y="801512"/>
                  <a:pt x="2194797" y="804390"/>
                  <a:pt x="2159000" y="795867"/>
                </a:cubicBezTo>
                <a:cubicBezTo>
                  <a:pt x="2134444" y="790020"/>
                  <a:pt x="2113576" y="773811"/>
                  <a:pt x="2091267" y="762000"/>
                </a:cubicBezTo>
                <a:cubicBezTo>
                  <a:pt x="1959852" y="692427"/>
                  <a:pt x="2071195" y="744613"/>
                  <a:pt x="1938867" y="685800"/>
                </a:cubicBezTo>
                <a:cubicBezTo>
                  <a:pt x="1921934" y="668867"/>
                  <a:pt x="1905720" y="651182"/>
                  <a:pt x="1888067" y="635000"/>
                </a:cubicBezTo>
                <a:cubicBezTo>
                  <a:pt x="1833869" y="585318"/>
                  <a:pt x="1842050" y="603340"/>
                  <a:pt x="1794934" y="550334"/>
                </a:cubicBezTo>
                <a:cubicBezTo>
                  <a:pt x="1785559" y="539787"/>
                  <a:pt x="1776387" y="528802"/>
                  <a:pt x="1769534" y="516467"/>
                </a:cubicBezTo>
                <a:cubicBezTo>
                  <a:pt x="1762153" y="503182"/>
                  <a:pt x="1758245" y="488245"/>
                  <a:pt x="1752600" y="474134"/>
                </a:cubicBezTo>
                <a:cubicBezTo>
                  <a:pt x="1760171" y="424926"/>
                  <a:pt x="1759177" y="356687"/>
                  <a:pt x="1794934" y="313267"/>
                </a:cubicBezTo>
                <a:cubicBezTo>
                  <a:pt x="1822844" y="279377"/>
                  <a:pt x="1849689" y="241456"/>
                  <a:pt x="1888067" y="220134"/>
                </a:cubicBezTo>
                <a:cubicBezTo>
                  <a:pt x="1913467" y="206023"/>
                  <a:pt x="1937289" y="188591"/>
                  <a:pt x="1964267" y="177800"/>
                </a:cubicBezTo>
                <a:cubicBezTo>
                  <a:pt x="1980322" y="171378"/>
                  <a:pt x="2123506" y="125861"/>
                  <a:pt x="2167467" y="118534"/>
                </a:cubicBezTo>
                <a:cubicBezTo>
                  <a:pt x="2195444" y="113871"/>
                  <a:pt x="2223912" y="112889"/>
                  <a:pt x="2252134" y="110067"/>
                </a:cubicBezTo>
                <a:cubicBezTo>
                  <a:pt x="2318517" y="111911"/>
                  <a:pt x="2499845" y="103025"/>
                  <a:pt x="2607734" y="127000"/>
                </a:cubicBezTo>
                <a:cubicBezTo>
                  <a:pt x="2616446" y="128936"/>
                  <a:pt x="2624667" y="132645"/>
                  <a:pt x="2633134" y="135467"/>
                </a:cubicBezTo>
                <a:cubicBezTo>
                  <a:pt x="2641601" y="143934"/>
                  <a:pt x="2651892" y="150904"/>
                  <a:pt x="2658534" y="160867"/>
                </a:cubicBezTo>
                <a:cubicBezTo>
                  <a:pt x="2663484" y="168293"/>
                  <a:pt x="2667000" y="177342"/>
                  <a:pt x="2667000" y="186267"/>
                </a:cubicBezTo>
                <a:cubicBezTo>
                  <a:pt x="2667000" y="200657"/>
                  <a:pt x="2663587" y="215126"/>
                  <a:pt x="2658534" y="228600"/>
                </a:cubicBezTo>
                <a:cubicBezTo>
                  <a:pt x="2655177" y="237551"/>
                  <a:pt x="2618022" y="284951"/>
                  <a:pt x="2616200" y="287867"/>
                </a:cubicBezTo>
                <a:cubicBezTo>
                  <a:pt x="2609511" y="298570"/>
                  <a:pt x="2607652" y="312301"/>
                  <a:pt x="2599267" y="321734"/>
                </a:cubicBezTo>
                <a:cubicBezTo>
                  <a:pt x="2561926" y="363743"/>
                  <a:pt x="2551603" y="362813"/>
                  <a:pt x="2506134" y="381000"/>
                </a:cubicBezTo>
                <a:cubicBezTo>
                  <a:pt x="2494845" y="378178"/>
                  <a:pt x="2479031" y="382003"/>
                  <a:pt x="2472267" y="372534"/>
                </a:cubicBezTo>
                <a:cubicBezTo>
                  <a:pt x="2462289" y="358565"/>
                  <a:pt x="2467524" y="338492"/>
                  <a:pt x="2463800" y="321734"/>
                </a:cubicBezTo>
                <a:cubicBezTo>
                  <a:pt x="2461864" y="313022"/>
                  <a:pt x="2458156" y="304801"/>
                  <a:pt x="2455334" y="296334"/>
                </a:cubicBezTo>
                <a:cubicBezTo>
                  <a:pt x="2462725" y="266771"/>
                  <a:pt x="2468694" y="222075"/>
                  <a:pt x="2489200" y="194734"/>
                </a:cubicBezTo>
                <a:cubicBezTo>
                  <a:pt x="2498779" y="181962"/>
                  <a:pt x="2511778" y="172156"/>
                  <a:pt x="2523067" y="160867"/>
                </a:cubicBezTo>
                <a:cubicBezTo>
                  <a:pt x="2528711" y="149578"/>
                  <a:pt x="2530304" y="135080"/>
                  <a:pt x="2540000" y="127000"/>
                </a:cubicBezTo>
                <a:cubicBezTo>
                  <a:pt x="2548939" y="119551"/>
                  <a:pt x="2563171" y="123118"/>
                  <a:pt x="2573867" y="118534"/>
                </a:cubicBezTo>
                <a:cubicBezTo>
                  <a:pt x="2655725" y="83452"/>
                  <a:pt x="2535905" y="117439"/>
                  <a:pt x="2633134" y="93134"/>
                </a:cubicBezTo>
                <a:cubicBezTo>
                  <a:pt x="2644423" y="95956"/>
                  <a:pt x="2657318" y="95146"/>
                  <a:pt x="2667000" y="101600"/>
                </a:cubicBezTo>
                <a:cubicBezTo>
                  <a:pt x="2675467" y="107244"/>
                  <a:pt x="2678541" y="118371"/>
                  <a:pt x="2683934" y="127000"/>
                </a:cubicBezTo>
                <a:cubicBezTo>
                  <a:pt x="2725244" y="193096"/>
                  <a:pt x="2691792" y="147406"/>
                  <a:pt x="2743200" y="211667"/>
                </a:cubicBezTo>
                <a:cubicBezTo>
                  <a:pt x="2751667" y="237067"/>
                  <a:pt x="2757868" y="263338"/>
                  <a:pt x="2768600" y="287867"/>
                </a:cubicBezTo>
                <a:cubicBezTo>
                  <a:pt x="2843920" y="460027"/>
                  <a:pt x="2764420" y="237209"/>
                  <a:pt x="2827867" y="406400"/>
                </a:cubicBezTo>
                <a:cubicBezTo>
                  <a:pt x="2874948" y="531949"/>
                  <a:pt x="2830196" y="436457"/>
                  <a:pt x="2878667" y="533400"/>
                </a:cubicBezTo>
                <a:cubicBezTo>
                  <a:pt x="2888118" y="590104"/>
                  <a:pt x="2896784" y="605066"/>
                  <a:pt x="2870200" y="668867"/>
                </a:cubicBezTo>
                <a:cubicBezTo>
                  <a:pt x="2863708" y="684447"/>
                  <a:pt x="2795234" y="702323"/>
                  <a:pt x="2794000" y="702734"/>
                </a:cubicBezTo>
                <a:cubicBezTo>
                  <a:pt x="2723445" y="694267"/>
                  <a:pt x="2651936" y="691664"/>
                  <a:pt x="2582334" y="677334"/>
                </a:cubicBezTo>
                <a:cubicBezTo>
                  <a:pt x="2555109" y="671729"/>
                  <a:pt x="2530995" y="655898"/>
                  <a:pt x="2506134" y="643467"/>
                </a:cubicBezTo>
                <a:cubicBezTo>
                  <a:pt x="2444476" y="612638"/>
                  <a:pt x="2387921" y="570943"/>
                  <a:pt x="2336800" y="524934"/>
                </a:cubicBezTo>
                <a:cubicBezTo>
                  <a:pt x="2324933" y="514254"/>
                  <a:pt x="2314223" y="502356"/>
                  <a:pt x="2302934" y="491067"/>
                </a:cubicBezTo>
                <a:cubicBezTo>
                  <a:pt x="2297289" y="476956"/>
                  <a:pt x="2292797" y="462328"/>
                  <a:pt x="2286000" y="448734"/>
                </a:cubicBezTo>
                <a:cubicBezTo>
                  <a:pt x="2281449" y="439633"/>
                  <a:pt x="2269847" y="433480"/>
                  <a:pt x="2269067" y="423334"/>
                </a:cubicBezTo>
                <a:cubicBezTo>
                  <a:pt x="2266892" y="395054"/>
                  <a:pt x="2271591" y="366401"/>
                  <a:pt x="2277534" y="338667"/>
                </a:cubicBezTo>
                <a:cubicBezTo>
                  <a:pt x="2284353" y="306844"/>
                  <a:pt x="2310662" y="286617"/>
                  <a:pt x="2336800" y="270934"/>
                </a:cubicBezTo>
                <a:cubicBezTo>
                  <a:pt x="2371330" y="250216"/>
                  <a:pt x="2429612" y="243905"/>
                  <a:pt x="2463800" y="237067"/>
                </a:cubicBezTo>
                <a:cubicBezTo>
                  <a:pt x="2562578" y="242711"/>
                  <a:pt x="2661991" y="241471"/>
                  <a:pt x="2760134" y="254000"/>
                </a:cubicBezTo>
                <a:cubicBezTo>
                  <a:pt x="2795545" y="258521"/>
                  <a:pt x="2828236" y="275526"/>
                  <a:pt x="2861734" y="287867"/>
                </a:cubicBezTo>
                <a:cubicBezTo>
                  <a:pt x="2932872" y="314076"/>
                  <a:pt x="2965763" y="338846"/>
                  <a:pt x="3039534" y="381000"/>
                </a:cubicBezTo>
                <a:cubicBezTo>
                  <a:pt x="3053395" y="388921"/>
                  <a:pt x="3061468" y="404260"/>
                  <a:pt x="3073400" y="414867"/>
                </a:cubicBezTo>
                <a:cubicBezTo>
                  <a:pt x="3137426" y="471779"/>
                  <a:pt x="3096557" y="423165"/>
                  <a:pt x="3141134" y="482600"/>
                </a:cubicBezTo>
                <a:cubicBezTo>
                  <a:pt x="3153929" y="533784"/>
                  <a:pt x="3145920" y="505428"/>
                  <a:pt x="3166534" y="567267"/>
                </a:cubicBezTo>
                <a:cubicBezTo>
                  <a:pt x="3171085" y="580919"/>
                  <a:pt x="3172178" y="595489"/>
                  <a:pt x="3175000" y="609600"/>
                </a:cubicBezTo>
                <a:cubicBezTo>
                  <a:pt x="3177822" y="522111"/>
                  <a:pt x="3172336" y="433958"/>
                  <a:pt x="3183467" y="347134"/>
                </a:cubicBezTo>
                <a:cubicBezTo>
                  <a:pt x="3186677" y="322096"/>
                  <a:pt x="3199485" y="297249"/>
                  <a:pt x="3217334" y="279400"/>
                </a:cubicBezTo>
                <a:cubicBezTo>
                  <a:pt x="3285525" y="211209"/>
                  <a:pt x="3251611" y="232629"/>
                  <a:pt x="3310467" y="203200"/>
                </a:cubicBezTo>
                <a:cubicBezTo>
                  <a:pt x="3465133" y="222534"/>
                  <a:pt x="3378647" y="188890"/>
                  <a:pt x="3369734" y="474134"/>
                </a:cubicBezTo>
                <a:cubicBezTo>
                  <a:pt x="3369646" y="476955"/>
                  <a:pt x="3369734" y="479778"/>
                  <a:pt x="3369734" y="482600"/>
                </a:cubicBezTo>
              </a:path>
            </a:pathLst>
          </a:custGeom>
          <a:noFill/>
          <a:ln w="571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691287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152400" y="152400"/>
            <a:ext cx="9296400" cy="762000"/>
          </a:xfrm>
        </p:spPr>
        <p:txBody>
          <a:bodyPr lIns="92075" tIns="46038" rIns="92075" bIns="46038" anchor="b"/>
          <a:lstStyle/>
          <a:p>
            <a:pPr eaLnBrk="1" hangingPunct="1">
              <a:lnSpc>
                <a:spcPct val="85000"/>
              </a:lnSpc>
              <a:defRPr/>
            </a:pPr>
            <a:r>
              <a:rPr lang="en-US" sz="4000" dirty="0">
                <a:solidFill>
                  <a:schemeClr val="accent6">
                    <a:lumMod val="50000"/>
                  </a:schemeClr>
                </a:solidFill>
                <a:effectLst/>
                <a:latin typeface="Calibri" pitchFamily="34" charset="0"/>
                <a:cs typeface="Calibri" pitchFamily="34" charset="0"/>
              </a:rPr>
              <a:t>For your first colloquium report </a:t>
            </a:r>
            <a:r>
              <a:rPr lang="en-US" sz="2400" dirty="0">
                <a:solidFill>
                  <a:schemeClr val="accent6">
                    <a:lumMod val="50000"/>
                  </a:schemeClr>
                </a:solidFill>
                <a:effectLst/>
                <a:latin typeface="Calibri" pitchFamily="34" charset="0"/>
                <a:cs typeface="Calibri" pitchFamily="34" charset="0"/>
              </a:rPr>
              <a:t>(Due 10/10/25)</a:t>
            </a:r>
            <a:endParaRPr lang="en-US" sz="4000" dirty="0">
              <a:solidFill>
                <a:schemeClr val="accent6">
                  <a:lumMod val="50000"/>
                </a:schemeClr>
              </a:solidFill>
              <a:effectLst/>
              <a:latin typeface="Calibri" pitchFamily="34" charset="0"/>
              <a:cs typeface="Calibri" pitchFamily="34" charset="0"/>
            </a:endParaRPr>
          </a:p>
        </p:txBody>
      </p:sp>
      <p:sp>
        <p:nvSpPr>
          <p:cNvPr id="22532" name="Rectangle 3"/>
          <p:cNvSpPr>
            <a:spLocks noGrp="1" noChangeArrowheads="1"/>
          </p:cNvSpPr>
          <p:nvPr>
            <p:ph idx="1"/>
          </p:nvPr>
        </p:nvSpPr>
        <p:spPr>
          <a:xfrm>
            <a:off x="457200" y="990600"/>
            <a:ext cx="8534400" cy="5562600"/>
          </a:xfrm>
          <a:noFill/>
        </p:spPr>
        <p:txBody>
          <a:bodyPr lIns="92075" tIns="46038" rIns="92075" bIns="46038"/>
          <a:lstStyle/>
          <a:p>
            <a:pPr eaLnBrk="1" hangingPunct="1">
              <a:spcBef>
                <a:spcPts val="0"/>
              </a:spcBef>
              <a:spcAft>
                <a:spcPts val="1200"/>
              </a:spcAft>
            </a:pPr>
            <a:r>
              <a:rPr lang="en-US" dirty="0"/>
              <a:t>Attend a Physics colloquium* </a:t>
            </a:r>
            <a:br>
              <a:rPr lang="en-US" dirty="0"/>
            </a:br>
            <a:r>
              <a:rPr lang="en-US" sz="2800" dirty="0"/>
              <a:t>(Wednesdays, 4 pm, 141 Loomis)</a:t>
            </a:r>
            <a:endParaRPr lang="en-US" cap="small" dirty="0"/>
          </a:p>
          <a:p>
            <a:pPr eaLnBrk="1" hangingPunct="1">
              <a:spcBef>
                <a:spcPts val="0"/>
              </a:spcBef>
              <a:spcAft>
                <a:spcPts val="1200"/>
              </a:spcAft>
            </a:pPr>
            <a:r>
              <a:rPr lang="en-US" dirty="0"/>
              <a:t>Listen actively and attentively; take notes and formulate questions</a:t>
            </a:r>
          </a:p>
          <a:p>
            <a:pPr eaLnBrk="1" hangingPunct="1">
              <a:spcBef>
                <a:spcPts val="0"/>
              </a:spcBef>
              <a:spcAft>
                <a:spcPts val="1200"/>
              </a:spcAft>
            </a:pPr>
            <a:r>
              <a:rPr lang="en-US" dirty="0"/>
              <a:t>Think critically about the science being presented; could you follow the talk?</a:t>
            </a:r>
          </a:p>
          <a:p>
            <a:pPr eaLnBrk="1" hangingPunct="1">
              <a:spcBef>
                <a:spcPts val="0"/>
              </a:spcBef>
              <a:spcAft>
                <a:spcPts val="1200"/>
              </a:spcAft>
            </a:pPr>
            <a:r>
              <a:rPr lang="en-US" dirty="0"/>
              <a:t>Note the speaker’s strengths and weaknesses</a:t>
            </a:r>
          </a:p>
          <a:p>
            <a:pPr eaLnBrk="1" hangingPunct="1">
              <a:spcBef>
                <a:spcPts val="0"/>
              </a:spcBef>
              <a:spcAft>
                <a:spcPts val="1200"/>
              </a:spcAft>
            </a:pPr>
            <a:r>
              <a:rPr lang="en-US" dirty="0"/>
              <a:t>Identify styles you’d like to emulate (or avoid)</a:t>
            </a:r>
          </a:p>
          <a:p>
            <a:pPr eaLnBrk="1" hangingPunct="1">
              <a:spcBef>
                <a:spcPts val="0"/>
              </a:spcBef>
              <a:spcAft>
                <a:spcPts val="1200"/>
              </a:spcAft>
            </a:pPr>
            <a:r>
              <a:rPr lang="en-US" dirty="0"/>
              <a:t>Write your report immediately after the talk while details are fresh in your mind</a:t>
            </a:r>
          </a:p>
          <a:p>
            <a:pPr eaLnBrk="1" hangingPunct="1"/>
            <a:r>
              <a:rPr lang="en-US" sz="3600" dirty="0"/>
              <a:t>*or an alternative, TLH-approved talk</a:t>
            </a:r>
          </a:p>
        </p:txBody>
      </p:sp>
    </p:spTree>
    <p:extLst>
      <p:ext uri="{BB962C8B-B14F-4D97-AF65-F5344CB8AC3E}">
        <p14:creationId xmlns:p14="http://schemas.microsoft.com/office/powerpoint/2010/main" val="39913242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endParaRPr lang="en-US" sz="3600" b="1" dirty="0">
              <a:solidFill>
                <a:srgbClr val="CC3300"/>
              </a:solidFill>
              <a:latin typeface="Calibri" pitchFamily="34" charset="0"/>
              <a:cs typeface="Calibri" pitchFamily="34" charset="0"/>
            </a:endParaRPr>
          </a:p>
        </p:txBody>
      </p:sp>
      <p:sp>
        <p:nvSpPr>
          <p:cNvPr id="9" name="Rectangle 2"/>
          <p:cNvSpPr txBox="1">
            <a:spLocks noChangeArrowheads="1"/>
          </p:cNvSpPr>
          <p:nvPr/>
        </p:nvSpPr>
        <p:spPr bwMode="auto">
          <a:xfrm>
            <a:off x="228599" y="228600"/>
            <a:ext cx="876300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000" b="1">
                <a:solidFill>
                  <a:schemeClr val="folHlink"/>
                </a:solidFill>
                <a:effectLst/>
                <a:latin typeface="Calibri" pitchFamily="34" charset="0"/>
                <a:ea typeface="+mj-ea"/>
                <a:cs typeface="Calibri" pitchFamily="34" charset="0"/>
              </a:defRPr>
            </a:lvl1pPr>
            <a:lvl2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2pPr>
            <a:lvl3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3pPr>
            <a:lvl4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4pPr>
            <a:lvl5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5pPr>
            <a:lvl6pPr marL="4572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6pPr>
            <a:lvl7pPr marL="9144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7pPr>
            <a:lvl8pPr marL="13716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8pPr>
            <a:lvl9pPr marL="18288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9pPr>
          </a:lstStyle>
          <a:p>
            <a:pPr>
              <a:lnSpc>
                <a:spcPct val="90000"/>
              </a:lnSpc>
            </a:pPr>
            <a:r>
              <a:rPr lang="en-US" dirty="0"/>
              <a:t>Listening to talks and evaluating them </a:t>
            </a:r>
          </a:p>
          <a:p>
            <a:pPr>
              <a:lnSpc>
                <a:spcPct val="90000"/>
              </a:lnSpc>
            </a:pPr>
            <a:r>
              <a:rPr lang="en-US" dirty="0"/>
              <a:t>critically will make </a:t>
            </a:r>
            <a:r>
              <a:rPr lang="en-US" u="sng" dirty="0"/>
              <a:t>you</a:t>
            </a:r>
            <a:r>
              <a:rPr lang="en-US" dirty="0"/>
              <a:t> a better speaker</a:t>
            </a:r>
          </a:p>
        </p:txBody>
      </p:sp>
      <p:sp>
        <p:nvSpPr>
          <p:cNvPr id="2" name="TextBox 1"/>
          <p:cNvSpPr txBox="1"/>
          <p:nvPr/>
        </p:nvSpPr>
        <p:spPr>
          <a:xfrm>
            <a:off x="647699" y="5850418"/>
            <a:ext cx="8039101" cy="830997"/>
          </a:xfrm>
          <a:prstGeom prst="rect">
            <a:avLst/>
          </a:prstGeom>
          <a:noFill/>
        </p:spPr>
        <p:txBody>
          <a:bodyPr wrap="square" rtlCol="0">
            <a:spAutoFit/>
          </a:bodyPr>
          <a:lstStyle/>
          <a:p>
            <a:r>
              <a:rPr lang="en-US" b="1" dirty="0">
                <a:solidFill>
                  <a:srgbClr val="000066"/>
                </a:solidFill>
                <a:latin typeface="Calibri" pitchFamily="34" charset="0"/>
                <a:cs typeface="Calibri" pitchFamily="34" charset="0"/>
              </a:rPr>
              <a:t>Learning to give effective talks will have enormous benefits for your future career success, whatever you path you pursue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167" t="2801" r="29166" b="19212"/>
          <a:stretch/>
        </p:blipFill>
        <p:spPr>
          <a:xfrm>
            <a:off x="1905000" y="1447800"/>
            <a:ext cx="4425152" cy="428594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rot="21333480">
            <a:off x="3187566" y="3517881"/>
            <a:ext cx="2362200" cy="1727909"/>
          </a:xfrm>
          <a:prstGeom prst="rect">
            <a:avLst/>
          </a:prstGeom>
          <a:noFill/>
        </p:spPr>
        <p:txBody>
          <a:bodyPr wrap="square" rtlCol="0">
            <a:spAutoFit/>
          </a:bodyPr>
          <a:lstStyle/>
          <a:p>
            <a:pPr>
              <a:lnSpc>
                <a:spcPct val="80000"/>
              </a:lnSpc>
            </a:pPr>
            <a:r>
              <a:rPr lang="en-US" sz="4400" b="1" dirty="0">
                <a:latin typeface="Informal Roman" panose="030604020304060B0204" pitchFamily="66" charset="0"/>
              </a:rPr>
              <a:t>Will work </a:t>
            </a:r>
            <a:br>
              <a:rPr lang="en-US" sz="4400" b="1" dirty="0">
                <a:latin typeface="Informal Roman" panose="030604020304060B0204" pitchFamily="66" charset="0"/>
              </a:rPr>
            </a:br>
            <a:r>
              <a:rPr lang="en-US" sz="4400" b="1" dirty="0">
                <a:latin typeface="Informal Roman" panose="030604020304060B0204" pitchFamily="66" charset="0"/>
              </a:rPr>
              <a:t>equations </a:t>
            </a:r>
            <a:br>
              <a:rPr lang="en-US" sz="4400" b="1" dirty="0">
                <a:latin typeface="Informal Roman" panose="030604020304060B0204" pitchFamily="66" charset="0"/>
              </a:rPr>
            </a:br>
            <a:r>
              <a:rPr lang="en-US" sz="4400" b="1" dirty="0">
                <a:latin typeface="Informal Roman" panose="030604020304060B0204" pitchFamily="66" charset="0"/>
              </a:rPr>
              <a:t>for food</a:t>
            </a:r>
          </a:p>
        </p:txBody>
      </p:sp>
      <p:cxnSp>
        <p:nvCxnSpPr>
          <p:cNvPr id="7" name="Straight Arrow Connector 6"/>
          <p:cNvCxnSpPr/>
          <p:nvPr/>
        </p:nvCxnSpPr>
        <p:spPr bwMode="auto">
          <a:xfrm flipH="1" flipV="1">
            <a:off x="4953000" y="2476106"/>
            <a:ext cx="1752600" cy="402478"/>
          </a:xfrm>
          <a:prstGeom prst="straightConnector1">
            <a:avLst/>
          </a:prstGeom>
          <a:solidFill>
            <a:schemeClr val="accent1"/>
          </a:solidFill>
          <a:ln w="57150" cap="flat" cmpd="sng" algn="ctr">
            <a:solidFill>
              <a:schemeClr val="accent2">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6705600" y="2684804"/>
            <a:ext cx="2061783" cy="923330"/>
          </a:xfrm>
          <a:prstGeom prst="rect">
            <a:avLst/>
          </a:prstGeom>
          <a:noFill/>
        </p:spPr>
        <p:txBody>
          <a:bodyPr wrap="none" rtlCol="0">
            <a:spAutoFit/>
          </a:bodyPr>
          <a:lstStyle/>
          <a:p>
            <a:pPr>
              <a:lnSpc>
                <a:spcPct val="90000"/>
              </a:lnSpc>
            </a:pPr>
            <a:r>
              <a:rPr lang="en-US" sz="2000" i="1" dirty="0">
                <a:solidFill>
                  <a:schemeClr val="accent2">
                    <a:lumMod val="50000"/>
                  </a:schemeClr>
                </a:solidFill>
                <a:cs typeface="Times New Roman" panose="02020603050405020304" pitchFamily="18" charset="0"/>
              </a:rPr>
              <a:t>Physicist who</a:t>
            </a:r>
            <a:br>
              <a:rPr lang="en-US" sz="2000" i="1" dirty="0">
                <a:solidFill>
                  <a:schemeClr val="accent2">
                    <a:lumMod val="50000"/>
                  </a:schemeClr>
                </a:solidFill>
                <a:cs typeface="Times New Roman" panose="02020603050405020304" pitchFamily="18" charset="0"/>
              </a:rPr>
            </a:br>
            <a:r>
              <a:rPr lang="en-US" sz="2000" i="1" dirty="0">
                <a:solidFill>
                  <a:schemeClr val="accent2">
                    <a:lumMod val="50000"/>
                  </a:schemeClr>
                </a:solidFill>
                <a:cs typeface="Times New Roman" panose="02020603050405020304" pitchFamily="18" charset="0"/>
              </a:rPr>
              <a:t>never learned </a:t>
            </a:r>
            <a:br>
              <a:rPr lang="en-US" sz="2000" i="1" dirty="0">
                <a:solidFill>
                  <a:schemeClr val="accent2">
                    <a:lumMod val="50000"/>
                  </a:schemeClr>
                </a:solidFill>
                <a:cs typeface="Times New Roman" panose="02020603050405020304" pitchFamily="18" charset="0"/>
              </a:rPr>
            </a:br>
            <a:r>
              <a:rPr lang="en-US" sz="2000" i="1" dirty="0">
                <a:solidFill>
                  <a:schemeClr val="accent2">
                    <a:lumMod val="50000"/>
                  </a:schemeClr>
                </a:solidFill>
                <a:cs typeface="Times New Roman" panose="02020603050405020304" pitchFamily="18" charset="0"/>
              </a:rPr>
              <a:t>to give good talks</a:t>
            </a:r>
            <a:r>
              <a:rPr lang="en-US" sz="2000" dirty="0">
                <a:cs typeface="Times New Roman" panose="02020603050405020304" pitchFamily="18" charset="0"/>
              </a:rPr>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28600"/>
            <a:ext cx="8763000" cy="1676400"/>
          </a:xfrm>
        </p:spPr>
        <p:txBody>
          <a:bodyPr lIns="92075" tIns="46038" rIns="92075" bIns="46038" anchor="b"/>
          <a:lstStyle/>
          <a:p>
            <a:r>
              <a:rPr lang="en-US" sz="3600" dirty="0"/>
              <a:t>Learn to evaluate talks analytically and critically—think about the delivery as well</a:t>
            </a:r>
            <a:br>
              <a:rPr lang="en-US" sz="3600" dirty="0"/>
            </a:br>
            <a:r>
              <a:rPr lang="en-US" sz="3600" dirty="0"/>
              <a:t>as the scientific content</a:t>
            </a:r>
          </a:p>
        </p:txBody>
      </p:sp>
      <p:sp>
        <p:nvSpPr>
          <p:cNvPr id="9219" name="Text Box 4"/>
          <p:cNvSpPr txBox="1">
            <a:spLocks noChangeArrowheads="1"/>
          </p:cNvSpPr>
          <p:nvPr/>
        </p:nvSpPr>
        <p:spPr bwMode="auto">
          <a:xfrm>
            <a:off x="457200" y="2057400"/>
            <a:ext cx="8229600"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lvl="1">
              <a:lnSpc>
                <a:spcPct val="90000"/>
              </a:lnSpc>
            </a:pPr>
            <a:r>
              <a:rPr lang="en-US" sz="3200" b="1" dirty="0">
                <a:solidFill>
                  <a:schemeClr val="folHlink"/>
                </a:solidFill>
                <a:latin typeface="Calibri" pitchFamily="34" charset="0"/>
                <a:cs typeface="Calibri" pitchFamily="34" charset="0"/>
              </a:rPr>
              <a:t>What was ineffective?</a:t>
            </a:r>
          </a:p>
          <a:p>
            <a:pPr marL="685800" lvl="2">
              <a:lnSpc>
                <a:spcPct val="90000"/>
              </a:lnSpc>
            </a:pPr>
            <a:endParaRPr lang="en-US" sz="3200" b="1" dirty="0">
              <a:solidFill>
                <a:schemeClr val="folHlink"/>
              </a:solidFill>
              <a:latin typeface="Calibri" pitchFamily="34" charset="0"/>
              <a:cs typeface="Calibri" pitchFamily="34" charset="0"/>
            </a:endParaRPr>
          </a:p>
          <a:p>
            <a:pPr marL="0" lvl="1">
              <a:lnSpc>
                <a:spcPct val="90000"/>
              </a:lnSpc>
            </a:pPr>
            <a:r>
              <a:rPr lang="en-US" sz="3200" b="1" dirty="0">
                <a:solidFill>
                  <a:schemeClr val="folHlink"/>
                </a:solidFill>
                <a:latin typeface="Calibri" pitchFamily="34" charset="0"/>
                <a:cs typeface="Calibri" pitchFamily="34" charset="0"/>
              </a:rPr>
              <a:t>What could have been done better?</a:t>
            </a:r>
          </a:p>
          <a:p>
            <a:pPr marL="0" lvl="1">
              <a:lnSpc>
                <a:spcPct val="90000"/>
              </a:lnSpc>
            </a:pPr>
            <a:endParaRPr lang="en-US" sz="3200" b="1" dirty="0">
              <a:solidFill>
                <a:schemeClr val="folHlink"/>
              </a:solidFill>
              <a:latin typeface="Calibri" pitchFamily="34" charset="0"/>
              <a:cs typeface="Calibri" pitchFamily="34" charset="0"/>
            </a:endParaRPr>
          </a:p>
          <a:p>
            <a:pPr marL="0" lvl="1">
              <a:lnSpc>
                <a:spcPct val="90000"/>
              </a:lnSpc>
            </a:pPr>
            <a:r>
              <a:rPr lang="en-US" sz="3200" b="1" dirty="0">
                <a:solidFill>
                  <a:schemeClr val="folHlink"/>
                </a:solidFill>
                <a:latin typeface="Calibri" pitchFamily="34" charset="0"/>
                <a:cs typeface="Calibri" pitchFamily="34" charset="0"/>
              </a:rPr>
              <a:t>What was well done?</a:t>
            </a:r>
          </a:p>
          <a:p>
            <a:pPr marL="0" lvl="1">
              <a:lnSpc>
                <a:spcPct val="90000"/>
              </a:lnSpc>
            </a:pPr>
            <a:endParaRPr lang="en-US" sz="3200" b="1" dirty="0">
              <a:solidFill>
                <a:schemeClr val="folHlink"/>
              </a:solidFill>
              <a:latin typeface="Calibri" pitchFamily="34" charset="0"/>
              <a:cs typeface="Calibri" pitchFamily="34" charset="0"/>
            </a:endParaRPr>
          </a:p>
          <a:p>
            <a:pPr marL="0" lvl="1">
              <a:lnSpc>
                <a:spcPct val="90000"/>
              </a:lnSpc>
            </a:pPr>
            <a:r>
              <a:rPr lang="en-US" sz="3200" b="1" dirty="0">
                <a:solidFill>
                  <a:schemeClr val="folHlink"/>
                </a:solidFill>
                <a:latin typeface="Calibri" pitchFamily="34" charset="0"/>
                <a:cs typeface="Calibri" pitchFamily="34" charset="0"/>
              </a:rPr>
              <a:t>What do I want to emulate? </a:t>
            </a:r>
          </a:p>
        </p:txBody>
      </p:sp>
      <p:sp>
        <p:nvSpPr>
          <p:cNvPr id="8" name="Rectangle 2"/>
          <p:cNvSpPr txBox="1">
            <a:spLocks noChangeArrowheads="1"/>
          </p:cNvSpPr>
          <p:nvPr/>
        </p:nvSpPr>
        <p:spPr bwMode="auto">
          <a:xfrm>
            <a:off x="1219201" y="5486400"/>
            <a:ext cx="6324600" cy="95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000" b="1">
                <a:solidFill>
                  <a:schemeClr val="folHlink"/>
                </a:solidFill>
                <a:effectLst/>
                <a:latin typeface="Calibri" pitchFamily="34" charset="0"/>
                <a:ea typeface="+mj-ea"/>
                <a:cs typeface="Calibri" pitchFamily="34" charset="0"/>
              </a:defRPr>
            </a:lvl1pPr>
            <a:lvl2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2pPr>
            <a:lvl3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3pPr>
            <a:lvl4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4pPr>
            <a:lvl5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5pPr>
            <a:lvl6pPr marL="4572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6pPr>
            <a:lvl7pPr marL="9144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7pPr>
            <a:lvl8pPr marL="13716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8pPr>
            <a:lvl9pPr marL="18288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9pPr>
          </a:lstStyle>
          <a:p>
            <a:pPr>
              <a:lnSpc>
                <a:spcPct val="90000"/>
              </a:lnSpc>
            </a:pPr>
            <a:r>
              <a:rPr lang="en-US" sz="3200" kern="0" dirty="0">
                <a:solidFill>
                  <a:srgbClr val="CC3300"/>
                </a:solidFill>
              </a:rPr>
              <a:t>Be specific—identify details as well as larger issues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5867400"/>
            <a:ext cx="8686800" cy="803366"/>
          </a:xfrm>
        </p:spPr>
        <p:txBody>
          <a:bodyPr lIns="92075" tIns="46038" rIns="92075" bIns="46038" anchor="b"/>
          <a:lstStyle/>
          <a:p>
            <a:pPr>
              <a:lnSpc>
                <a:spcPct val="90000"/>
              </a:lnSpc>
            </a:pPr>
            <a:r>
              <a:rPr lang="en-US" sz="3200" dirty="0">
                <a:solidFill>
                  <a:srgbClr val="CC3300"/>
                </a:solidFill>
              </a:rPr>
              <a:t>A successful talk must be  tailored for the listeners</a:t>
            </a:r>
          </a:p>
        </p:txBody>
      </p:sp>
      <p:sp>
        <p:nvSpPr>
          <p:cNvPr id="7171" name="Rectangle 4"/>
          <p:cNvSpPr>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endParaRPr lang="en-US" sz="3600" b="1" dirty="0">
              <a:solidFill>
                <a:srgbClr val="CC3300"/>
              </a:solidFill>
              <a:latin typeface="Calibri" pitchFamily="34" charset="0"/>
              <a:cs typeface="Calibri" pitchFamily="34" charset="0"/>
            </a:endParaRPr>
          </a:p>
        </p:txBody>
      </p:sp>
      <p:pic>
        <p:nvPicPr>
          <p:cNvPr id="7172" name="Picture 7" descr="NPL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869" y="3505200"/>
            <a:ext cx="3048000" cy="2219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9"/>
          <p:cNvSpPr>
            <a:spLocks noChangeArrowheads="1"/>
          </p:cNvSpPr>
          <p:nvPr/>
        </p:nvSpPr>
        <p:spPr bwMode="auto">
          <a:xfrm>
            <a:off x="483550" y="2775948"/>
            <a:ext cx="8285980" cy="222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nSpc>
                <a:spcPct val="85000"/>
              </a:lnSpc>
              <a:spcBef>
                <a:spcPct val="10000"/>
              </a:spcBef>
              <a:buClr>
                <a:srgbClr val="CC3300"/>
              </a:buClr>
              <a:buSzPct val="85000"/>
              <a:buFont typeface="Symbol" pitchFamily="18" charset="2"/>
              <a:buNone/>
            </a:pPr>
            <a:r>
              <a:rPr lang="en-US" sz="3200" b="1" dirty="0">
                <a:solidFill>
                  <a:srgbClr val="000066"/>
                </a:solidFill>
                <a:latin typeface="Calibri" pitchFamily="34" charset="0"/>
                <a:cs typeface="Calibri" pitchFamily="34" charset="0"/>
              </a:rPr>
              <a:t>You’ll give a variety over the course of your career:</a:t>
            </a:r>
          </a:p>
          <a:p>
            <a:pPr marL="800100" lvl="1" indent="-342900">
              <a:lnSpc>
                <a:spcPct val="85000"/>
              </a:lnSpc>
              <a:spcBef>
                <a:spcPct val="10000"/>
              </a:spcBef>
              <a:buClr>
                <a:srgbClr val="CC3300"/>
              </a:buClr>
              <a:buSzPct val="85000"/>
              <a:buFont typeface="Symbol" pitchFamily="18" charset="2"/>
              <a:buNone/>
            </a:pPr>
            <a:r>
              <a:rPr lang="en-US" sz="2800" b="1" dirty="0">
                <a:solidFill>
                  <a:srgbClr val="000066"/>
                </a:solidFill>
                <a:latin typeface="Calibri" pitchFamily="34" charset="0"/>
                <a:cs typeface="Calibri" pitchFamily="34" charset="0"/>
              </a:rPr>
              <a:t>Group meeting</a:t>
            </a:r>
          </a:p>
          <a:p>
            <a:pPr marL="800100" lvl="1" indent="-342900">
              <a:lnSpc>
                <a:spcPct val="85000"/>
              </a:lnSpc>
              <a:spcBef>
                <a:spcPct val="10000"/>
              </a:spcBef>
              <a:buClr>
                <a:srgbClr val="CC3300"/>
              </a:buClr>
              <a:buSzPct val="85000"/>
              <a:buFont typeface="Symbol" pitchFamily="18" charset="2"/>
              <a:buNone/>
            </a:pPr>
            <a:r>
              <a:rPr lang="en-US" sz="2800" b="1" dirty="0">
                <a:solidFill>
                  <a:srgbClr val="000066"/>
                </a:solidFill>
                <a:latin typeface="Calibri" pitchFamily="34" charset="0"/>
                <a:cs typeface="Calibri" pitchFamily="34" charset="0"/>
              </a:rPr>
              <a:t>Conference talk</a:t>
            </a:r>
          </a:p>
          <a:p>
            <a:pPr marL="800100" lvl="1" indent="-342900">
              <a:lnSpc>
                <a:spcPct val="85000"/>
              </a:lnSpc>
              <a:spcBef>
                <a:spcPct val="10000"/>
              </a:spcBef>
              <a:buClr>
                <a:srgbClr val="CC3300"/>
              </a:buClr>
              <a:buSzPct val="85000"/>
              <a:buFont typeface="Symbol" pitchFamily="18" charset="2"/>
              <a:buNone/>
            </a:pPr>
            <a:r>
              <a:rPr lang="en-US" sz="2800" b="1" dirty="0">
                <a:solidFill>
                  <a:srgbClr val="000066"/>
                </a:solidFill>
                <a:latin typeface="Calibri" pitchFamily="34" charset="0"/>
                <a:cs typeface="Calibri" pitchFamily="34" charset="0"/>
              </a:rPr>
              <a:t>Report to a boss, customer, or </a:t>
            </a:r>
            <a:br>
              <a:rPr lang="en-US" sz="2800" b="1" dirty="0">
                <a:solidFill>
                  <a:srgbClr val="000066"/>
                </a:solidFill>
                <a:latin typeface="Calibri" pitchFamily="34" charset="0"/>
                <a:cs typeface="Calibri" pitchFamily="34" charset="0"/>
              </a:rPr>
            </a:br>
            <a:r>
              <a:rPr lang="en-US" sz="2800" b="1" dirty="0">
                <a:solidFill>
                  <a:srgbClr val="000066"/>
                </a:solidFill>
                <a:latin typeface="Calibri" pitchFamily="34" charset="0"/>
                <a:cs typeface="Calibri" pitchFamily="34" charset="0"/>
              </a:rPr>
              <a:t>funder</a:t>
            </a:r>
          </a:p>
          <a:p>
            <a:pPr marL="800100" lvl="1" indent="-342900">
              <a:lnSpc>
                <a:spcPct val="85000"/>
              </a:lnSpc>
              <a:spcBef>
                <a:spcPct val="10000"/>
              </a:spcBef>
              <a:buClr>
                <a:srgbClr val="CC3300"/>
              </a:buClr>
              <a:buSzPct val="85000"/>
              <a:buFont typeface="Symbol" pitchFamily="18" charset="2"/>
              <a:buNone/>
            </a:pPr>
            <a:r>
              <a:rPr lang="en-US" sz="2800" b="1" dirty="0">
                <a:solidFill>
                  <a:srgbClr val="000066"/>
                </a:solidFill>
                <a:latin typeface="Calibri" pitchFamily="34" charset="0"/>
                <a:cs typeface="Calibri" pitchFamily="34" charset="0"/>
              </a:rPr>
              <a:t>Job interview</a:t>
            </a:r>
          </a:p>
          <a:p>
            <a:pPr marL="800100" lvl="1" indent="-342900">
              <a:lnSpc>
                <a:spcPct val="85000"/>
              </a:lnSpc>
              <a:spcBef>
                <a:spcPct val="10000"/>
              </a:spcBef>
              <a:buClr>
                <a:srgbClr val="CC3300"/>
              </a:buClr>
              <a:buSzPct val="85000"/>
              <a:buFont typeface="Symbol" pitchFamily="18" charset="2"/>
              <a:buNone/>
            </a:pPr>
            <a:r>
              <a:rPr lang="en-US" sz="2800" b="1" dirty="0">
                <a:solidFill>
                  <a:srgbClr val="000066"/>
                </a:solidFill>
                <a:latin typeface="Calibri" pitchFamily="34" charset="0"/>
                <a:cs typeface="Calibri" pitchFamily="34" charset="0"/>
              </a:rPr>
              <a:t>Club or volunteer group</a:t>
            </a:r>
          </a:p>
        </p:txBody>
      </p:sp>
      <p:sp>
        <p:nvSpPr>
          <p:cNvPr id="9" name="Rectangle 2"/>
          <p:cNvSpPr txBox="1">
            <a:spLocks noChangeArrowheads="1"/>
          </p:cNvSpPr>
          <p:nvPr/>
        </p:nvSpPr>
        <p:spPr bwMode="auto">
          <a:xfrm>
            <a:off x="453070" y="76200"/>
            <a:ext cx="830579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000" b="1">
                <a:solidFill>
                  <a:schemeClr val="folHlink"/>
                </a:solidFill>
                <a:effectLst/>
                <a:latin typeface="Calibri" pitchFamily="34" charset="0"/>
                <a:ea typeface="+mj-ea"/>
                <a:cs typeface="Calibri" pitchFamily="34" charset="0"/>
              </a:defRPr>
            </a:lvl1pPr>
            <a:lvl2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2pPr>
            <a:lvl3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3pPr>
            <a:lvl4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4pPr>
            <a:lvl5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5pPr>
            <a:lvl6pPr marL="4572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6pPr>
            <a:lvl7pPr marL="9144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7pPr>
            <a:lvl8pPr marL="13716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8pPr>
            <a:lvl9pPr marL="18288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9pPr>
          </a:lstStyle>
          <a:p>
            <a:pPr>
              <a:lnSpc>
                <a:spcPct val="90000"/>
              </a:lnSpc>
            </a:pPr>
            <a:r>
              <a:rPr lang="en-US" dirty="0"/>
              <a:t>Good talks are presented at a level appropriate for the audience</a:t>
            </a:r>
          </a:p>
        </p:txBody>
      </p:sp>
      <p:sp>
        <p:nvSpPr>
          <p:cNvPr id="2" name="TextBox 1"/>
          <p:cNvSpPr txBox="1"/>
          <p:nvPr/>
        </p:nvSpPr>
        <p:spPr>
          <a:xfrm>
            <a:off x="483550" y="1237948"/>
            <a:ext cx="8203250" cy="1569660"/>
          </a:xfrm>
          <a:prstGeom prst="rect">
            <a:avLst/>
          </a:prstGeom>
          <a:noFill/>
        </p:spPr>
        <p:txBody>
          <a:bodyPr wrap="square" rtlCol="0">
            <a:spAutoFit/>
          </a:bodyPr>
          <a:lstStyle/>
          <a:p>
            <a:r>
              <a:rPr lang="en-US" sz="3200" b="1" dirty="0">
                <a:solidFill>
                  <a:srgbClr val="000066"/>
                </a:solidFill>
                <a:latin typeface="Calibri" pitchFamily="34" charset="0"/>
                <a:cs typeface="Calibri" pitchFamily="34" charset="0"/>
              </a:rPr>
              <a:t>In general, technical talks are all the same—you’re reporting results and interpreting data</a:t>
            </a:r>
            <a:br>
              <a:rPr lang="en-US" sz="3200" b="1" dirty="0">
                <a:solidFill>
                  <a:srgbClr val="000066"/>
                </a:solidFill>
                <a:latin typeface="Calibri" pitchFamily="34" charset="0"/>
                <a:cs typeface="Calibri" pitchFamily="34" charset="0"/>
              </a:rPr>
            </a:br>
            <a:r>
              <a:rPr lang="en-US" sz="3200" b="1" dirty="0">
                <a:solidFill>
                  <a:srgbClr val="000066"/>
                </a:solidFill>
                <a:latin typeface="Calibri" pitchFamily="34" charset="0"/>
                <a:cs typeface="Calibri" pitchFamily="34" charset="0"/>
              </a:rPr>
              <a:t>—but the audiences are different </a:t>
            </a:r>
          </a:p>
        </p:txBody>
      </p:sp>
    </p:spTree>
    <p:extLst>
      <p:ext uri="{BB962C8B-B14F-4D97-AF65-F5344CB8AC3E}">
        <p14:creationId xmlns:p14="http://schemas.microsoft.com/office/powerpoint/2010/main" val="474167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81000"/>
            <a:ext cx="7772400" cy="533400"/>
          </a:xfrm>
        </p:spPr>
        <p:txBody>
          <a:bodyPr lIns="92075" tIns="46038" rIns="92075" bIns="46038" anchor="b"/>
          <a:lstStyle/>
          <a:p>
            <a:r>
              <a:rPr lang="en-US" dirty="0"/>
              <a:t>The important points (IPs) are clear</a:t>
            </a:r>
          </a:p>
        </p:txBody>
      </p:sp>
      <p:sp>
        <p:nvSpPr>
          <p:cNvPr id="6147" name="Rectangle 3"/>
          <p:cNvSpPr>
            <a:spLocks noGrp="1" noChangeArrowheads="1"/>
          </p:cNvSpPr>
          <p:nvPr>
            <p:ph type="body" idx="1"/>
          </p:nvPr>
        </p:nvSpPr>
        <p:spPr>
          <a:xfrm>
            <a:off x="533400" y="3858657"/>
            <a:ext cx="8458200" cy="2618343"/>
          </a:xfrm>
          <a:noFill/>
        </p:spPr>
        <p:txBody>
          <a:bodyPr lIns="92075" tIns="46038" rIns="92075" bIns="46038"/>
          <a:lstStyle/>
          <a:p>
            <a:pPr>
              <a:spcBef>
                <a:spcPts val="0"/>
              </a:spcBef>
              <a:spcAft>
                <a:spcPts val="600"/>
              </a:spcAft>
            </a:pPr>
            <a:r>
              <a:rPr lang="en-US" dirty="0">
                <a:solidFill>
                  <a:schemeClr val="folHlink"/>
                </a:solidFill>
              </a:rPr>
              <a:t>Was the terminology and level of detail appropriate for the audience?</a:t>
            </a:r>
          </a:p>
          <a:p>
            <a:pPr>
              <a:spcBef>
                <a:spcPts val="0"/>
              </a:spcBef>
              <a:spcAft>
                <a:spcPts val="600"/>
              </a:spcAft>
            </a:pPr>
            <a:r>
              <a:rPr lang="en-US" dirty="0">
                <a:solidFill>
                  <a:schemeClr val="folHlink"/>
                </a:solidFill>
              </a:rPr>
              <a:t>Did the speaker emphasize IPs and explain </a:t>
            </a:r>
            <a:r>
              <a:rPr lang="en-US" i="1" dirty="0">
                <a:solidFill>
                  <a:schemeClr val="folHlink"/>
                </a:solidFill>
              </a:rPr>
              <a:t>why</a:t>
            </a:r>
            <a:r>
              <a:rPr lang="en-US" dirty="0">
                <a:solidFill>
                  <a:schemeClr val="folHlink"/>
                </a:solidFill>
              </a:rPr>
              <a:t> they are important?</a:t>
            </a:r>
          </a:p>
          <a:p>
            <a:pPr>
              <a:spcBef>
                <a:spcPts val="0"/>
              </a:spcBef>
              <a:spcAft>
                <a:spcPts val="600"/>
              </a:spcAft>
            </a:pPr>
            <a:r>
              <a:rPr lang="en-US" dirty="0">
                <a:solidFill>
                  <a:schemeClr val="folHlink"/>
                </a:solidFill>
              </a:rPr>
              <a:t>Was the talk logically structured around the IPs?</a:t>
            </a:r>
          </a:p>
          <a:p>
            <a:pPr>
              <a:spcBef>
                <a:spcPts val="0"/>
              </a:spcBef>
              <a:spcAft>
                <a:spcPts val="600"/>
              </a:spcAft>
            </a:pPr>
            <a:r>
              <a:rPr lang="en-US" dirty="0">
                <a:solidFill>
                  <a:schemeClr val="folHlink"/>
                </a:solidFill>
              </a:rPr>
              <a:t>Were figures used to make IPs memorable?</a:t>
            </a:r>
          </a:p>
        </p:txBody>
      </p:sp>
      <p:grpSp>
        <p:nvGrpSpPr>
          <p:cNvPr id="4" name="Group 3"/>
          <p:cNvGrpSpPr>
            <a:grpSpLocks/>
          </p:cNvGrpSpPr>
          <p:nvPr/>
        </p:nvGrpSpPr>
        <p:grpSpPr bwMode="auto">
          <a:xfrm>
            <a:off x="381000" y="838200"/>
            <a:ext cx="8201025" cy="2727325"/>
            <a:chOff x="432" y="240"/>
            <a:chExt cx="4552" cy="1498"/>
          </a:xfrm>
        </p:grpSpPr>
        <p:pic>
          <p:nvPicPr>
            <p:cNvPr id="5" name="Picture 4" descr="dilbe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240"/>
              <a:ext cx="4512" cy="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5400000">
              <a:off x="4561" y="1057"/>
              <a:ext cx="710"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000"/>
                <a:t>Used with permission</a:t>
              </a:r>
              <a:endParaRPr lang="en-US"/>
            </a:p>
          </p:txBody>
        </p:sp>
      </p:grpSp>
      <p:sp>
        <p:nvSpPr>
          <p:cNvPr id="9" name="Line 13"/>
          <p:cNvSpPr>
            <a:spLocks noChangeShapeType="1"/>
          </p:cNvSpPr>
          <p:nvPr/>
        </p:nvSpPr>
        <p:spPr bwMode="auto">
          <a:xfrm flipH="1" flipV="1">
            <a:off x="1355725" y="3276600"/>
            <a:ext cx="854075" cy="381000"/>
          </a:xfrm>
          <a:prstGeom prst="line">
            <a:avLst/>
          </a:prstGeom>
          <a:noFill/>
          <a:ln w="57150">
            <a:solidFill>
              <a:schemeClr val="accent6">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14"/>
          <p:cNvSpPr txBox="1">
            <a:spLocks noChangeArrowheads="1"/>
          </p:cNvSpPr>
          <p:nvPr/>
        </p:nvSpPr>
        <p:spPr bwMode="auto">
          <a:xfrm>
            <a:off x="2162175" y="3489325"/>
            <a:ext cx="21018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solidFill>
                  <a:srgbClr val="000066"/>
                </a:solidFill>
              </a:rPr>
              <a:t>Scientificus physicus</a:t>
            </a:r>
          </a:p>
        </p:txBody>
      </p:sp>
    </p:spTree>
    <p:extLst>
      <p:ext uri="{BB962C8B-B14F-4D97-AF65-F5344CB8AC3E}">
        <p14:creationId xmlns:p14="http://schemas.microsoft.com/office/powerpoint/2010/main" val="24787396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381000" y="457200"/>
            <a:ext cx="8534400" cy="838200"/>
          </a:xfrm>
        </p:spPr>
        <p:txBody>
          <a:bodyPr lIns="92075" tIns="46038" rIns="92075" bIns="46038" anchor="b"/>
          <a:lstStyle/>
          <a:p>
            <a:pPr eaLnBrk="1" hangingPunct="1">
              <a:lnSpc>
                <a:spcPct val="85000"/>
              </a:lnSpc>
              <a:defRPr/>
            </a:pPr>
            <a:r>
              <a:rPr lang="en-US" dirty="0">
                <a:solidFill>
                  <a:schemeClr val="accent6">
                    <a:lumMod val="50000"/>
                  </a:schemeClr>
                </a:solidFill>
              </a:rPr>
              <a:t>The important points are previewed </a:t>
            </a:r>
            <a:br>
              <a:rPr lang="en-US" dirty="0">
                <a:solidFill>
                  <a:schemeClr val="accent6">
                    <a:lumMod val="50000"/>
                  </a:schemeClr>
                </a:solidFill>
              </a:rPr>
            </a:br>
            <a:r>
              <a:rPr lang="en-US" dirty="0">
                <a:solidFill>
                  <a:schemeClr val="accent6">
                    <a:lumMod val="50000"/>
                  </a:schemeClr>
                </a:solidFill>
              </a:rPr>
              <a:t>at the beginning of the talk</a:t>
            </a:r>
            <a:endParaRPr lang="en-US" sz="4000" dirty="0">
              <a:solidFill>
                <a:schemeClr val="accent6">
                  <a:lumMod val="50000"/>
                </a:schemeClr>
              </a:solidFill>
              <a:effectLst/>
              <a:latin typeface="Calibri" pitchFamily="34" charset="0"/>
              <a:cs typeface="Calibri" pitchFamily="34" charset="0"/>
            </a:endParaRPr>
          </a:p>
        </p:txBody>
      </p:sp>
      <p:sp>
        <p:nvSpPr>
          <p:cNvPr id="21507" name="Rectangle 3"/>
          <p:cNvSpPr>
            <a:spLocks noGrp="1" noChangeArrowheads="1"/>
          </p:cNvSpPr>
          <p:nvPr>
            <p:ph idx="1"/>
          </p:nvPr>
        </p:nvSpPr>
        <p:spPr>
          <a:xfrm>
            <a:off x="914400" y="1295400"/>
            <a:ext cx="7772400" cy="2590800"/>
          </a:xfrm>
          <a:noFill/>
        </p:spPr>
        <p:txBody>
          <a:bodyPr lIns="92075" tIns="46038" rIns="92075" bIns="46038"/>
          <a:lstStyle/>
          <a:p>
            <a:pPr eaLnBrk="1" hangingPunct="1">
              <a:lnSpc>
                <a:spcPct val="85000"/>
              </a:lnSpc>
              <a:spcBef>
                <a:spcPct val="15000"/>
              </a:spcBef>
            </a:pPr>
            <a:r>
              <a:rPr lang="en-US" dirty="0"/>
              <a:t>Adhere to the speaker’s “Rule of 3”: </a:t>
            </a:r>
          </a:p>
          <a:p>
            <a:pPr marL="914400" lvl="1" indent="-457200" eaLnBrk="1" hangingPunct="1">
              <a:lnSpc>
                <a:spcPct val="85000"/>
              </a:lnSpc>
              <a:spcBef>
                <a:spcPct val="15000"/>
              </a:spcBef>
              <a:buFont typeface="Wingdings" panose="05000000000000000000" pitchFamily="2" charset="2"/>
              <a:buChar char="§"/>
            </a:pPr>
            <a:r>
              <a:rPr lang="en-US" dirty="0"/>
              <a:t>tell ’em what you’re going to tell ’em</a:t>
            </a:r>
          </a:p>
          <a:p>
            <a:pPr marL="914400" lvl="1" indent="-457200" eaLnBrk="1" hangingPunct="1">
              <a:lnSpc>
                <a:spcPct val="85000"/>
              </a:lnSpc>
              <a:spcBef>
                <a:spcPct val="15000"/>
              </a:spcBef>
              <a:buFont typeface="Wingdings" panose="05000000000000000000" pitchFamily="2" charset="2"/>
              <a:buChar char="§"/>
            </a:pPr>
            <a:r>
              <a:rPr lang="en-US" dirty="0"/>
              <a:t>tell ’em</a:t>
            </a:r>
          </a:p>
          <a:p>
            <a:pPr marL="914400" lvl="1" indent="-457200" eaLnBrk="1" hangingPunct="1">
              <a:lnSpc>
                <a:spcPct val="85000"/>
              </a:lnSpc>
              <a:spcBef>
                <a:spcPct val="15000"/>
              </a:spcBef>
              <a:buFont typeface="Wingdings" panose="05000000000000000000" pitchFamily="2" charset="2"/>
              <a:buChar char="§"/>
            </a:pPr>
            <a:r>
              <a:rPr lang="en-US" dirty="0"/>
              <a:t>tell ’em what you told ’em</a:t>
            </a:r>
          </a:p>
          <a:p>
            <a:pPr eaLnBrk="1" hangingPunct="1">
              <a:lnSpc>
                <a:spcPct val="85000"/>
              </a:lnSpc>
              <a:spcBef>
                <a:spcPct val="15000"/>
              </a:spcBef>
            </a:pPr>
            <a:r>
              <a:rPr lang="en-US" dirty="0">
                <a:latin typeface="Calibri" pitchFamily="34" charset="0"/>
                <a:cs typeface="Calibri" pitchFamily="34" charset="0"/>
              </a:rPr>
              <a:t>An outline slide can be used for longer talks</a:t>
            </a:r>
          </a:p>
        </p:txBody>
      </p:sp>
      <p:grpSp>
        <p:nvGrpSpPr>
          <p:cNvPr id="8" name="Group 7"/>
          <p:cNvGrpSpPr/>
          <p:nvPr/>
        </p:nvGrpSpPr>
        <p:grpSpPr>
          <a:xfrm>
            <a:off x="251707" y="3677496"/>
            <a:ext cx="4821828" cy="2743200"/>
            <a:chOff x="251707" y="3677496"/>
            <a:chExt cx="4821828" cy="27432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07" y="3677496"/>
              <a:ext cx="4821828" cy="2743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306014" y="4572000"/>
              <a:ext cx="2667000" cy="215444"/>
            </a:xfrm>
            <a:prstGeom prst="rect">
              <a:avLst/>
            </a:prstGeom>
            <a:solidFill>
              <a:schemeClr val="bg1"/>
            </a:solidFill>
          </p:spPr>
          <p:txBody>
            <a:bodyPr wrap="square" rtlCol="0">
              <a:spAutoFit/>
            </a:bodyPr>
            <a:lstStyle/>
            <a:p>
              <a:endParaRPr lang="en-US" sz="800" dirty="0"/>
            </a:p>
          </p:txBody>
        </p:sp>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4210896"/>
            <a:ext cx="3925479" cy="2342304"/>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81000" y="6553200"/>
            <a:ext cx="2890535" cy="276999"/>
          </a:xfrm>
          <a:prstGeom prst="rect">
            <a:avLst/>
          </a:prstGeom>
          <a:noFill/>
        </p:spPr>
        <p:txBody>
          <a:bodyPr wrap="none" rtlCol="0">
            <a:spAutoFit/>
          </a:bodyPr>
          <a:lstStyle/>
          <a:p>
            <a:r>
              <a:rPr lang="en-US" sz="1200" b="1" dirty="0">
                <a:latin typeface="Calibri" panose="020F0502020204030204" pitchFamily="34" charset="0"/>
              </a:rPr>
              <a:t>Example from a PHYS 596 journal club talk</a:t>
            </a:r>
          </a:p>
        </p:txBody>
      </p:sp>
    </p:spTree>
    <p:extLst>
      <p:ext uri="{BB962C8B-B14F-4D97-AF65-F5344CB8AC3E}">
        <p14:creationId xmlns:p14="http://schemas.microsoft.com/office/powerpoint/2010/main" val="5910031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685800" y="228600"/>
            <a:ext cx="7772400" cy="1066800"/>
          </a:xfrm>
        </p:spPr>
        <p:txBody>
          <a:bodyPr/>
          <a:lstStyle/>
          <a:p>
            <a:pPr eaLnBrk="1" hangingPunct="1">
              <a:lnSpc>
                <a:spcPct val="90000"/>
              </a:lnSpc>
            </a:pPr>
            <a:r>
              <a:rPr lang="en-US" sz="4000" dirty="0">
                <a:solidFill>
                  <a:schemeClr val="folHlink"/>
                </a:solidFill>
                <a:effectLst/>
                <a:latin typeface="Calibri" pitchFamily="34" charset="0"/>
                <a:cs typeface="Calibri" pitchFamily="34" charset="0"/>
              </a:rPr>
              <a:t>Figures inform, clarify, and give evidence for important points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08" t="1619" r="908" b="1162"/>
          <a:stretch/>
        </p:blipFill>
        <p:spPr>
          <a:xfrm>
            <a:off x="457200" y="1600200"/>
            <a:ext cx="8229600" cy="4572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867400" y="6320135"/>
            <a:ext cx="1524000" cy="461665"/>
          </a:xfrm>
          <a:prstGeom prst="rect">
            <a:avLst/>
          </a:prstGeom>
          <a:noFill/>
        </p:spPr>
        <p:txBody>
          <a:bodyPr wrap="square" rtlCol="0">
            <a:spAutoFit/>
          </a:bodyPr>
          <a:lstStyle/>
          <a:p>
            <a:r>
              <a:rPr lang="en-US" b="1" i="1" dirty="0">
                <a:solidFill>
                  <a:schemeClr val="accent2">
                    <a:lumMod val="50000"/>
                  </a:schemeClr>
                </a:solidFill>
                <a:latin typeface="Calibri" panose="020F0502020204030204" pitchFamily="34" charset="0"/>
              </a:rPr>
              <a:t>eye candy</a:t>
            </a:r>
          </a:p>
        </p:txBody>
      </p:sp>
      <p:cxnSp>
        <p:nvCxnSpPr>
          <p:cNvPr id="11" name="Straight Arrow Connector 10"/>
          <p:cNvCxnSpPr/>
          <p:nvPr/>
        </p:nvCxnSpPr>
        <p:spPr bwMode="auto">
          <a:xfrm flipV="1">
            <a:off x="6629400" y="5257801"/>
            <a:ext cx="0" cy="1142999"/>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685800" y="438944"/>
            <a:ext cx="7772400" cy="533400"/>
          </a:xfrm>
        </p:spPr>
        <p:txBody>
          <a:bodyPr/>
          <a:lstStyle/>
          <a:p>
            <a:pPr eaLnBrk="1" hangingPunct="1">
              <a:defRPr/>
            </a:pPr>
            <a:r>
              <a:rPr lang="en-US" sz="4000" dirty="0">
                <a:solidFill>
                  <a:schemeClr val="accent6">
                    <a:lumMod val="50000"/>
                  </a:schemeClr>
                </a:solidFill>
                <a:effectLst/>
                <a:latin typeface="Calibri" pitchFamily="34" charset="0"/>
                <a:cs typeface="Calibri" pitchFamily="34" charset="0"/>
              </a:rPr>
              <a:t>Graphs and tables are kept simple</a:t>
            </a:r>
          </a:p>
        </p:txBody>
      </p:sp>
      <p:graphicFrame>
        <p:nvGraphicFramePr>
          <p:cNvPr id="19459" name="Object 3"/>
          <p:cNvGraphicFramePr>
            <a:graphicFrameLocks noChangeAspect="1"/>
          </p:cNvGraphicFramePr>
          <p:nvPr>
            <p:extLst>
              <p:ext uri="{D42A27DB-BD31-4B8C-83A1-F6EECF244321}">
                <p14:modId xmlns:p14="http://schemas.microsoft.com/office/powerpoint/2010/main" val="3852375856"/>
              </p:ext>
            </p:extLst>
          </p:nvPr>
        </p:nvGraphicFramePr>
        <p:xfrm>
          <a:off x="304800" y="990600"/>
          <a:ext cx="3808413" cy="4495800"/>
        </p:xfrm>
        <a:graphic>
          <a:graphicData uri="http://schemas.openxmlformats.org/presentationml/2006/ole">
            <mc:AlternateContent xmlns:mc="http://schemas.openxmlformats.org/markup-compatibility/2006">
              <mc:Choice xmlns:v="urn:schemas-microsoft-com:vml" Requires="v">
                <p:oleObj spid="_x0000_s1027" name="Chart" r:id="rId4" imgW="3809838" imgH="4495784" progId="MSGraph.Chart.8">
                  <p:embed followColorScheme="full"/>
                </p:oleObj>
              </mc:Choice>
              <mc:Fallback>
                <p:oleObj name="Chart" r:id="rId4" imgW="3809838" imgH="4495784" progId="MSGraph.Chart.8">
                  <p:embed followColorScheme="full"/>
                  <p:pic>
                    <p:nvPicPr>
                      <p:cNvPr id="0" name="Object 3"/>
                      <p:cNvPicPr>
                        <a:picLocks noChangeAspect="1" noChangeArrowheads="1"/>
                      </p:cNvPicPr>
                      <p:nvPr/>
                    </p:nvPicPr>
                    <p:blipFill>
                      <a:blip r:embed="rId5"/>
                      <a:srcRect/>
                      <a:stretch>
                        <a:fillRect/>
                      </a:stretch>
                    </p:blipFill>
                    <p:spPr bwMode="auto">
                      <a:xfrm>
                        <a:off x="304800" y="990600"/>
                        <a:ext cx="38084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4"/>
          <p:cNvSpPr txBox="1">
            <a:spLocks noChangeArrowheads="1"/>
          </p:cNvSpPr>
          <p:nvPr/>
        </p:nvSpPr>
        <p:spPr bwMode="auto">
          <a:xfrm>
            <a:off x="364628" y="5279223"/>
            <a:ext cx="411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a:solidFill>
                  <a:schemeClr val="folHlink"/>
                </a:solidFill>
                <a:latin typeface="Calibri" pitchFamily="34" charset="0"/>
                <a:cs typeface="Calibri" pitchFamily="34" charset="0"/>
              </a:rPr>
              <a:t>Illustration only, does not represent actual data</a:t>
            </a:r>
            <a:endParaRPr lang="en-US" sz="1800" dirty="0">
              <a:latin typeface="Calibri" pitchFamily="34" charset="0"/>
              <a:cs typeface="Calibri" pitchFamily="34" charset="0"/>
            </a:endParaRPr>
          </a:p>
        </p:txBody>
      </p:sp>
      <p:graphicFrame>
        <p:nvGraphicFramePr>
          <p:cNvPr id="19461" name="Object 5"/>
          <p:cNvGraphicFramePr>
            <a:graphicFrameLocks noChangeAspect="1"/>
          </p:cNvGraphicFramePr>
          <p:nvPr>
            <p:extLst>
              <p:ext uri="{D42A27DB-BD31-4B8C-83A1-F6EECF244321}">
                <p14:modId xmlns:p14="http://schemas.microsoft.com/office/powerpoint/2010/main" val="2431787061"/>
              </p:ext>
            </p:extLst>
          </p:nvPr>
        </p:nvGraphicFramePr>
        <p:xfrm>
          <a:off x="4038600" y="2068512"/>
          <a:ext cx="4857750" cy="2362200"/>
        </p:xfrm>
        <a:graphic>
          <a:graphicData uri="http://schemas.openxmlformats.org/presentationml/2006/ole">
            <mc:AlternateContent xmlns:mc="http://schemas.openxmlformats.org/markup-compatibility/2006">
              <mc:Choice xmlns:v="urn:schemas-microsoft-com:vml" Requires="v">
                <p:oleObj spid="_x0000_s1028" name="Document" r:id="rId6" imgW="8375904" imgH="4076700" progId="Word.Document.8">
                  <p:embed/>
                </p:oleObj>
              </mc:Choice>
              <mc:Fallback>
                <p:oleObj name="Document" r:id="rId6" imgW="8375904" imgH="4076700" progId="Word.Documen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068512"/>
                        <a:ext cx="48577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Rectangle 6"/>
          <p:cNvSpPr>
            <a:spLocks noChangeArrowheads="1"/>
          </p:cNvSpPr>
          <p:nvPr/>
        </p:nvSpPr>
        <p:spPr bwMode="auto">
          <a:xfrm>
            <a:off x="4572000" y="4430712"/>
            <a:ext cx="3417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solidFill>
                  <a:schemeClr val="folHlink"/>
                </a:solidFill>
                <a:latin typeface="Calibri" pitchFamily="34" charset="0"/>
                <a:cs typeface="Calibri" pitchFamily="34" charset="0"/>
              </a:rPr>
              <a:t>Regrettably, </a:t>
            </a:r>
            <a:r>
              <a:rPr lang="en-US" sz="1400" b="1" i="1" dirty="0">
                <a:solidFill>
                  <a:schemeClr val="folHlink"/>
                </a:solidFill>
                <a:latin typeface="Calibri" pitchFamily="34" charset="0"/>
                <a:cs typeface="Calibri" pitchFamily="34" charset="0"/>
              </a:rPr>
              <a:t>does</a:t>
            </a:r>
            <a:r>
              <a:rPr lang="en-US" sz="1400" dirty="0">
                <a:solidFill>
                  <a:schemeClr val="folHlink"/>
                </a:solidFill>
                <a:latin typeface="Calibri" pitchFamily="34" charset="0"/>
                <a:cs typeface="Calibri" pitchFamily="34" charset="0"/>
              </a:rPr>
              <a:t> represent actual data,</a:t>
            </a:r>
            <a:br>
              <a:rPr lang="en-US" sz="1400" dirty="0">
                <a:solidFill>
                  <a:schemeClr val="folHlink"/>
                </a:solidFill>
                <a:latin typeface="Calibri" pitchFamily="34" charset="0"/>
                <a:cs typeface="Calibri" pitchFamily="34" charset="0"/>
              </a:rPr>
            </a:br>
            <a:r>
              <a:rPr lang="en-US" sz="1400" dirty="0">
                <a:solidFill>
                  <a:schemeClr val="folHlink"/>
                </a:solidFill>
                <a:latin typeface="Calibri" pitchFamily="34" charset="0"/>
                <a:cs typeface="Calibri" pitchFamily="34" charset="0"/>
              </a:rPr>
              <a:t>but we’ve improved substantially since 1998</a:t>
            </a:r>
          </a:p>
        </p:txBody>
      </p:sp>
      <p:sp>
        <p:nvSpPr>
          <p:cNvPr id="19463" name="Text Box 7"/>
          <p:cNvSpPr txBox="1">
            <a:spLocks noChangeArrowheads="1"/>
          </p:cNvSpPr>
          <p:nvPr/>
        </p:nvSpPr>
        <p:spPr bwMode="auto">
          <a:xfrm>
            <a:off x="4098925" y="1825625"/>
            <a:ext cx="4716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a:t>Women in Top-Ranked Physics Ph.D. Programs (1998)</a:t>
            </a:r>
            <a:endParaRPr lang="en-US" dirty="0"/>
          </a:p>
        </p:txBody>
      </p:sp>
      <p:sp>
        <p:nvSpPr>
          <p:cNvPr id="2" name="TextBox 1"/>
          <p:cNvSpPr txBox="1"/>
          <p:nvPr/>
        </p:nvSpPr>
        <p:spPr>
          <a:xfrm>
            <a:off x="4274315" y="5129589"/>
            <a:ext cx="4365682" cy="1569660"/>
          </a:xfrm>
          <a:prstGeom prst="rect">
            <a:avLst/>
          </a:prstGeom>
          <a:noFill/>
        </p:spPr>
        <p:txBody>
          <a:bodyPr wrap="none" rtlCol="0">
            <a:spAutoFit/>
          </a:bodyPr>
          <a:lstStyle/>
          <a:p>
            <a:r>
              <a:rPr lang="en-US" sz="3200" b="1" dirty="0">
                <a:solidFill>
                  <a:schemeClr val="accent2">
                    <a:lumMod val="50000"/>
                  </a:schemeClr>
                </a:solidFill>
                <a:latin typeface="Calibri" panose="020F0502020204030204" pitchFamily="34" charset="0"/>
              </a:rPr>
              <a:t>Was their relation to IPs </a:t>
            </a:r>
            <a:br>
              <a:rPr lang="en-US" sz="3200" b="1" dirty="0">
                <a:solidFill>
                  <a:schemeClr val="accent2">
                    <a:lumMod val="50000"/>
                  </a:schemeClr>
                </a:solidFill>
                <a:latin typeface="Calibri" panose="020F0502020204030204" pitchFamily="34" charset="0"/>
              </a:rPr>
            </a:br>
            <a:r>
              <a:rPr lang="en-US" sz="3200" b="1" dirty="0">
                <a:solidFill>
                  <a:schemeClr val="accent2">
                    <a:lumMod val="50000"/>
                  </a:schemeClr>
                </a:solidFill>
                <a:latin typeface="Calibri" panose="020F0502020204030204" pitchFamily="34" charset="0"/>
              </a:rPr>
              <a:t>clear and immediately </a:t>
            </a:r>
            <a:br>
              <a:rPr lang="en-US" sz="3200" b="1" dirty="0">
                <a:solidFill>
                  <a:schemeClr val="accent2">
                    <a:lumMod val="50000"/>
                  </a:schemeClr>
                </a:solidFill>
                <a:latin typeface="Calibri" panose="020F0502020204030204" pitchFamily="34" charset="0"/>
              </a:rPr>
            </a:br>
            <a:r>
              <a:rPr lang="en-US" sz="3200" b="1" dirty="0">
                <a:solidFill>
                  <a:schemeClr val="accent2">
                    <a:lumMod val="50000"/>
                  </a:schemeClr>
                </a:solidFill>
                <a:latin typeface="Calibri" panose="020F0502020204030204" pitchFamily="34" charset="0"/>
              </a:rPr>
              <a:t>obvious?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533400" y="4191000"/>
            <a:ext cx="8001000" cy="2286000"/>
          </a:xfrm>
        </p:spPr>
        <p:txBody>
          <a:bodyPr/>
          <a:lstStyle/>
          <a:p>
            <a:pPr eaLnBrk="1" hangingPunct="1"/>
            <a:endParaRPr lang="en-US" sz="800" dirty="0"/>
          </a:p>
          <a:p>
            <a:pPr eaLnBrk="1" hangingPunct="1"/>
            <a:r>
              <a:rPr lang="en-US" dirty="0">
                <a:latin typeface="Calibri" pitchFamily="34" charset="0"/>
                <a:cs typeface="Calibri" pitchFamily="34" charset="0"/>
              </a:rPr>
              <a:t>Did the speaker…</a:t>
            </a:r>
          </a:p>
          <a:p>
            <a:pPr lvl="1" eaLnBrk="1" hangingPunct="1"/>
            <a:r>
              <a:rPr lang="en-US" dirty="0"/>
              <a:t>Define terms?</a:t>
            </a:r>
          </a:p>
          <a:p>
            <a:pPr lvl="1" eaLnBrk="1" hangingPunct="1"/>
            <a:r>
              <a:rPr lang="en-US" dirty="0">
                <a:latin typeface="Calibri" pitchFamily="34" charset="0"/>
                <a:cs typeface="Calibri" pitchFamily="34" charset="0"/>
              </a:rPr>
              <a:t>Talk through </a:t>
            </a:r>
            <a:r>
              <a:rPr lang="en-US" dirty="0"/>
              <a:t>the equation </a:t>
            </a:r>
            <a:r>
              <a:rPr lang="en-US" dirty="0">
                <a:latin typeface="Calibri" pitchFamily="34" charset="0"/>
                <a:cs typeface="Calibri" pitchFamily="34" charset="0"/>
              </a:rPr>
              <a:t>step by step?</a:t>
            </a:r>
          </a:p>
          <a:p>
            <a:pPr lvl="1" eaLnBrk="1" hangingPunct="1"/>
            <a:r>
              <a:rPr lang="en-US" dirty="0">
                <a:latin typeface="Calibri" pitchFamily="34" charset="0"/>
                <a:cs typeface="Calibri" pitchFamily="34" charset="0"/>
              </a:rPr>
              <a:t>Explain relevance?</a:t>
            </a:r>
          </a:p>
          <a:p>
            <a:pPr lvl="1" eaLnBrk="1" hangingPunct="1"/>
            <a:r>
              <a:rPr lang="en-US" dirty="0">
                <a:latin typeface="Calibri" pitchFamily="34" charset="0"/>
                <a:cs typeface="Calibri" pitchFamily="34" charset="0"/>
              </a:rPr>
              <a:t>Make equations large enough to be easily read?</a:t>
            </a:r>
          </a:p>
          <a:p>
            <a:pPr lvl="1" eaLnBrk="1" hangingPunct="1"/>
            <a:r>
              <a:rPr lang="en-US" dirty="0"/>
              <a:t>			</a:t>
            </a:r>
          </a:p>
        </p:txBody>
      </p:sp>
      <p:pic>
        <p:nvPicPr>
          <p:cNvPr id="20483" name="Picture 7" descr="white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47775"/>
            <a:ext cx="65055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equ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514600"/>
            <a:ext cx="42672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1010" name="Rectangle 2"/>
          <p:cNvSpPr>
            <a:spLocks noGrp="1" noChangeArrowheads="1"/>
          </p:cNvSpPr>
          <p:nvPr>
            <p:ph type="title"/>
          </p:nvPr>
        </p:nvSpPr>
        <p:spPr>
          <a:xfrm>
            <a:off x="381000" y="304800"/>
            <a:ext cx="8534400" cy="1143000"/>
          </a:xfrm>
        </p:spPr>
        <p:txBody>
          <a:bodyPr/>
          <a:lstStyle/>
          <a:p>
            <a:pPr eaLnBrk="1" hangingPunct="1">
              <a:defRPr/>
            </a:pPr>
            <a:r>
              <a:rPr lang="en-US" sz="4000" dirty="0">
                <a:solidFill>
                  <a:schemeClr val="accent6">
                    <a:lumMod val="50000"/>
                  </a:schemeClr>
                </a:solidFill>
                <a:effectLst/>
                <a:latin typeface="Calibri" pitchFamily="34" charset="0"/>
                <a:cs typeface="Calibri" pitchFamily="34" charset="0"/>
              </a:rPr>
              <a:t>Equations are tied to important points and are needed to understand them</a:t>
            </a:r>
          </a:p>
        </p:txBody>
      </p:sp>
    </p:spTree>
  </p:cSld>
  <p:clrMapOvr>
    <a:masterClrMapping/>
  </p:clrMapOvr>
</p:sld>
</file>

<file path=ppt/theme/theme1.xml><?xml version="1.0" encoding="utf-8"?>
<a:theme xmlns:a="http://schemas.openxmlformats.org/drawingml/2006/main" name="Pub t">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000066"/>
      </a:folHlink>
    </a:clrScheme>
    <a:fontScheme name="Pub 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b 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b 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b 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b 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b 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b 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b 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5F84347143A545B59F761453AF657B" ma:contentTypeVersion="12" ma:contentTypeDescription="Create a new document." ma:contentTypeScope="" ma:versionID="6ab96e23b25bebf6247563e1d2ae24f2">
  <xsd:schema xmlns:xsd="http://www.w3.org/2001/XMLSchema" xmlns:xs="http://www.w3.org/2001/XMLSchema" xmlns:p="http://schemas.microsoft.com/office/2006/metadata/properties" xmlns:ns3="58b1ded3-4a4e-4486-9c0e-d9a4bde0955c" xmlns:ns4="af8c61d7-6c4f-4e6b-a880-853beb992e90" targetNamespace="http://schemas.microsoft.com/office/2006/metadata/properties" ma:root="true" ma:fieldsID="f89f045265d59fc9597e62a5ecfe2c4a" ns3:_="" ns4:_="">
    <xsd:import namespace="58b1ded3-4a4e-4486-9c0e-d9a4bde0955c"/>
    <xsd:import namespace="af8c61d7-6c4f-4e6b-a880-853beb992e9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1ded3-4a4e-4486-9c0e-d9a4bde095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8c61d7-6c4f-4e6b-a880-853beb992e9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5B7EBA-4EA3-4D97-928F-1DF5168CC2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b1ded3-4a4e-4486-9c0e-d9a4bde0955c"/>
    <ds:schemaRef ds:uri="af8c61d7-6c4f-4e6b-a880-853beb992e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BD9F9D-1884-4A87-8588-88C0E1285942}">
  <ds:schemaRefs>
    <ds:schemaRef ds:uri="http://www.w3.org/XML/1998/namespace"/>
    <ds:schemaRef ds:uri="http://purl.org/dc/terms/"/>
    <ds:schemaRef ds:uri="58b1ded3-4a4e-4486-9c0e-d9a4bde0955c"/>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 ds:uri="af8c61d7-6c4f-4e6b-a880-853beb992e90"/>
    <ds:schemaRef ds:uri="http://purl.org/dc/dcmitype/"/>
  </ds:schemaRefs>
</ds:datastoreItem>
</file>

<file path=customXml/itemProps3.xml><?xml version="1.0" encoding="utf-8"?>
<ds:datastoreItem xmlns:ds="http://schemas.openxmlformats.org/officeDocument/2006/customXml" ds:itemID="{75D71726-468A-4FD7-8727-9D965ABB04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45781</TotalTime>
  <Words>2421</Words>
  <Application>Microsoft Macintosh PowerPoint</Application>
  <PresentationFormat>On-screen Show (4:3)</PresentationFormat>
  <Paragraphs>202</Paragraphs>
  <Slides>15</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7" baseType="lpstr">
      <vt:lpstr>Calibri</vt:lpstr>
      <vt:lpstr>Cambria Math</vt:lpstr>
      <vt:lpstr>Informal Roman</vt:lpstr>
      <vt:lpstr>Arial</vt:lpstr>
      <vt:lpstr>Wingdings</vt:lpstr>
      <vt:lpstr>Symbol</vt:lpstr>
      <vt:lpstr>ZapfDingbats</vt:lpstr>
      <vt:lpstr>Ink Free</vt:lpstr>
      <vt:lpstr>Times New Roman</vt:lpstr>
      <vt:lpstr>Pub t</vt:lpstr>
      <vt:lpstr>Chart</vt:lpstr>
      <vt:lpstr>Document</vt:lpstr>
      <vt:lpstr>PowerPoint Presentation</vt:lpstr>
      <vt:lpstr>PowerPoint Presentation</vt:lpstr>
      <vt:lpstr>Learn to evaluate talks analytically and critically—think about the delivery as well as the scientific content</vt:lpstr>
      <vt:lpstr>A successful talk must be  tailored for the listeners</vt:lpstr>
      <vt:lpstr>The important points (IPs) are clear</vt:lpstr>
      <vt:lpstr>The important points are previewed  at the beginning of the talk</vt:lpstr>
      <vt:lpstr>Figures inform, clarify, and give evidence for important points</vt:lpstr>
      <vt:lpstr>Graphs and tables are kept simple</vt:lpstr>
      <vt:lpstr>Equations are tied to important points and are needed to understand them</vt:lpstr>
      <vt:lpstr>The speaker maintains a uniform pace throughout the talk</vt:lpstr>
      <vt:lpstr>The speaker enunciates words clearly  and distinctly and speaks in a conversational tone of voice </vt:lpstr>
      <vt:lpstr>The important points are reiterated at the end of the talk (“Rule of 3”)</vt:lpstr>
      <vt:lpstr>Questions are handled appropriately</vt:lpstr>
      <vt:lpstr>No annoying mannerisms </vt:lpstr>
      <vt:lpstr>For your first colloquium report (Due 10/10/25)</vt:lpstr>
    </vt:vector>
  </TitlesOfParts>
  <Company>Simplified 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Celia Elliott</dc:creator>
  <cp:lastModifiedBy>Hughes, Taylor L</cp:lastModifiedBy>
  <cp:revision>348</cp:revision>
  <cp:lastPrinted>2023-01-31T17:49:49Z</cp:lastPrinted>
  <dcterms:created xsi:type="dcterms:W3CDTF">1998-08-22T04:56:06Z</dcterms:created>
  <dcterms:modified xsi:type="dcterms:W3CDTF">2025-09-12T14:17:16Z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cmelliot@uiuc.edu</vt:lpwstr>
  </property>
  <property fmtid="{D5CDD505-2E9C-101B-9397-08002B2CF9AE}" pid="8" name="HomePage">
    <vt:lpwstr>http://www.physics.uiuc.edu/People/Staff/Celia/</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4194368</vt:i4>
  </property>
  <property fmtid="{D5CDD505-2E9C-101B-9397-08002B2CF9AE}" pid="15" name="LinkColor">
    <vt:i4>8404992</vt:i4>
  </property>
  <property fmtid="{D5CDD505-2E9C-101B-9397-08002B2CF9AE}" pid="16" name="VisitedColor">
    <vt:i4>12615680</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2</vt:i4>
  </property>
  <property fmtid="{D5CDD505-2E9C-101B-9397-08002B2CF9AE}" pid="21" name="OutputDir">
    <vt:lpwstr>\\Phyactw\WWW\Education\398ST</vt:lpwstr>
  </property>
  <property fmtid="{D5CDD505-2E9C-101B-9397-08002B2CF9AE}" pid="22" name="ContentTypeId">
    <vt:lpwstr>0x010100B55F84347143A545B59F761453AF657B</vt:lpwstr>
  </property>
</Properties>
</file>