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Lst>
  <p:notesMasterIdLst>
    <p:notesMasterId r:id="rId28"/>
  </p:notesMasterIdLst>
  <p:handoutMasterIdLst>
    <p:handoutMasterId r:id="rId29"/>
  </p:handoutMasterIdLst>
  <p:sldIdLst>
    <p:sldId id="523" r:id="rId2"/>
    <p:sldId id="565" r:id="rId3"/>
    <p:sldId id="603" r:id="rId4"/>
    <p:sldId id="604" r:id="rId5"/>
    <p:sldId id="600" r:id="rId6"/>
    <p:sldId id="566" r:id="rId7"/>
    <p:sldId id="568" r:id="rId8"/>
    <p:sldId id="567" r:id="rId9"/>
    <p:sldId id="538" r:id="rId10"/>
    <p:sldId id="544" r:id="rId11"/>
    <p:sldId id="540" r:id="rId12"/>
    <p:sldId id="539" r:id="rId13"/>
    <p:sldId id="542" r:id="rId14"/>
    <p:sldId id="582" r:id="rId15"/>
    <p:sldId id="605" r:id="rId16"/>
    <p:sldId id="617" r:id="rId17"/>
    <p:sldId id="545" r:id="rId18"/>
    <p:sldId id="618" r:id="rId19"/>
    <p:sldId id="569" r:id="rId20"/>
    <p:sldId id="615" r:id="rId21"/>
    <p:sldId id="546" r:id="rId22"/>
    <p:sldId id="547" r:id="rId23"/>
    <p:sldId id="548" r:id="rId24"/>
    <p:sldId id="616" r:id="rId25"/>
    <p:sldId id="598" r:id="rId26"/>
    <p:sldId id="564" r:id="rId27"/>
  </p:sldIdLst>
  <p:sldSz cx="9144000" cy="6858000" type="screen4x3"/>
  <p:notesSz cx="7315200" cy="9601200"/>
  <p:embeddedFontLst>
    <p:embeddedFont>
      <p:font typeface="Calibri" panose="020F0502020204030204" pitchFamily="34" charset="0"/>
      <p:regular r:id="rId30"/>
      <p:bold r:id="rId31"/>
      <p:italic r:id="rId32"/>
      <p:boldItalic r:id="rId33"/>
    </p:embeddedFont>
    <p:embeddedFont>
      <p:font typeface="Blackadder ITC" panose="04020505051007020D02" pitchFamily="82" charset="0"/>
      <p:regular r:id="rId34"/>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9900"/>
    <a:srgbClr val="E84A27"/>
    <a:srgbClr val="CC3300"/>
    <a:srgbClr val="FF3300"/>
    <a:srgbClr val="E1E6F7"/>
    <a:srgbClr val="FF6600"/>
    <a:srgbClr val="009900"/>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ferSingleView="1">
    <p:restoredLeft sz="15723" autoAdjust="0"/>
    <p:restoredTop sz="94718" autoAdjust="0"/>
  </p:normalViewPr>
  <p:slideViewPr>
    <p:cSldViewPr showGuides="1">
      <p:cViewPr varScale="1">
        <p:scale>
          <a:sx n="74" d="100"/>
          <a:sy n="74" d="100"/>
        </p:scale>
        <p:origin x="192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966"/>
    </p:cViewPr>
  </p:sorterViewPr>
  <p:notesViewPr>
    <p:cSldViewPr showGuides="1">
      <p:cViewPr>
        <p:scale>
          <a:sx n="100" d="100"/>
          <a:sy n="100" d="100"/>
        </p:scale>
        <p:origin x="174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1" y="0"/>
            <a:ext cx="3886199"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defTabSz="955546">
              <a:defRPr sz="1200" smtClean="0"/>
            </a:lvl1pPr>
          </a:lstStyle>
          <a:p>
            <a:pPr>
              <a:defRPr/>
            </a:pPr>
            <a:r>
              <a:rPr lang="en-US" dirty="0">
                <a:latin typeface="+mn-lt"/>
              </a:rPr>
              <a:t>A Science Writer’s Advice for Scientists &amp; Engineers,</a:t>
            </a:r>
            <a:br>
              <a:rPr lang="en-US" dirty="0">
                <a:latin typeface="+mn-lt"/>
              </a:rPr>
            </a:br>
            <a:r>
              <a:rPr lang="en-US" dirty="0">
                <a:latin typeface="+mn-lt"/>
              </a:rPr>
              <a:t>Celia M. Elliott</a:t>
            </a:r>
          </a:p>
        </p:txBody>
      </p:sp>
      <p:sp>
        <p:nvSpPr>
          <p:cNvPr id="135171" name="Rectangle 3"/>
          <p:cNvSpPr>
            <a:spLocks noGrp="1" noChangeArrowheads="1"/>
          </p:cNvSpPr>
          <p:nvPr>
            <p:ph type="dt" sz="quarter" idx="1"/>
          </p:nvPr>
        </p:nvSpPr>
        <p:spPr bwMode="auto">
          <a:xfrm>
            <a:off x="4173538" y="0"/>
            <a:ext cx="312896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algn="r" defTabSz="955546">
              <a:defRPr sz="1200" smtClean="0"/>
            </a:lvl1pPr>
          </a:lstStyle>
          <a:p>
            <a:pPr>
              <a:defRPr/>
            </a:pPr>
            <a:fld id="{21B58937-4F11-489E-8392-80EDDD46E42F}" type="datetime1">
              <a:rPr lang="en-US" smtClean="0">
                <a:latin typeface="Calibri" panose="020F0502020204030204" pitchFamily="34" charset="0"/>
              </a:rPr>
              <a:pPr>
                <a:defRPr/>
              </a:pPr>
              <a:t>2/9/2023</a:t>
            </a:fld>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REU </a:t>
            </a:r>
            <a:r>
              <a:rPr lang="en-US" dirty="0" smtClean="0">
                <a:latin typeface="Calibri" panose="020F0502020204030204" pitchFamily="34" charset="0"/>
              </a:rPr>
              <a:t>2023</a:t>
            </a:r>
            <a:endParaRPr lang="en-US" dirty="0">
              <a:latin typeface="Calibri" panose="020F0502020204030204" pitchFamily="34" charset="0"/>
            </a:endParaRPr>
          </a:p>
        </p:txBody>
      </p:sp>
      <p:sp>
        <p:nvSpPr>
          <p:cNvPr id="135172" name="Rectangle 4"/>
          <p:cNvSpPr>
            <a:spLocks noGrp="1" noChangeArrowheads="1"/>
          </p:cNvSpPr>
          <p:nvPr>
            <p:ph type="ftr" sz="quarter" idx="2"/>
          </p:nvPr>
        </p:nvSpPr>
        <p:spPr bwMode="auto">
          <a:xfrm>
            <a:off x="1" y="9113839"/>
            <a:ext cx="3809999"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defTabSz="955546">
              <a:defRPr sz="1200" smtClean="0"/>
            </a:lvl1pPr>
          </a:lstStyle>
          <a:p>
            <a:pPr>
              <a:defRPr/>
            </a:pPr>
            <a:r>
              <a:rPr lang="en-US" dirty="0">
                <a:latin typeface="Calibri" panose="020F0502020204030204" pitchFamily="34" charset="0"/>
              </a:rPr>
              <a:t>© </a:t>
            </a:r>
            <a:r>
              <a:rPr lang="en-US" dirty="0" smtClean="0">
                <a:latin typeface="Calibri" panose="020F0502020204030204" pitchFamily="34" charset="0"/>
              </a:rPr>
              <a:t>2023  </a:t>
            </a:r>
            <a:r>
              <a:rPr lang="en-US" dirty="0">
                <a:latin typeface="Calibri" panose="020F0502020204030204" pitchFamily="34" charset="0"/>
              </a:rPr>
              <a:t>The Board of Trustees of the University of Illinois</a:t>
            </a:r>
          </a:p>
          <a:p>
            <a:pPr>
              <a:defRPr/>
            </a:pPr>
            <a:r>
              <a:rPr lang="en-US" dirty="0">
                <a:latin typeface="Calibri" panose="020F0502020204030204" pitchFamily="34" charset="0"/>
              </a:rPr>
              <a:t>All rights reserved. </a:t>
            </a:r>
          </a:p>
        </p:txBody>
      </p:sp>
      <p:sp>
        <p:nvSpPr>
          <p:cNvPr id="135173" name="Rectangle 5"/>
          <p:cNvSpPr>
            <a:spLocks noGrp="1" noChangeArrowheads="1"/>
          </p:cNvSpPr>
          <p:nvPr>
            <p:ph type="sldNum" sz="quarter" idx="3"/>
          </p:nvPr>
        </p:nvSpPr>
        <p:spPr bwMode="auto">
          <a:xfrm>
            <a:off x="4173538" y="9113839"/>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algn="r" defTabSz="955546">
              <a:defRPr sz="1200" smtClean="0"/>
            </a:lvl1pPr>
          </a:lstStyle>
          <a:p>
            <a:pPr>
              <a:defRPr/>
            </a:pPr>
            <a:fld id="{609DEC7B-CBCA-4491-8E64-EE133A84C82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180441718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2099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defTabSz="955546">
              <a:defRPr sz="1200" smtClean="0"/>
            </a:lvl1pPr>
          </a:lstStyle>
          <a:p>
            <a:pPr>
              <a:defRPr/>
            </a:pPr>
            <a:endParaRPr lang="en-US" dirty="0"/>
          </a:p>
        </p:txBody>
      </p:sp>
      <p:sp>
        <p:nvSpPr>
          <p:cNvPr id="8195" name="Rectangle 3"/>
          <p:cNvSpPr>
            <a:spLocks noGrp="1" noChangeArrowheads="1"/>
          </p:cNvSpPr>
          <p:nvPr>
            <p:ph type="dt" idx="1"/>
          </p:nvPr>
        </p:nvSpPr>
        <p:spPr bwMode="auto">
          <a:xfrm>
            <a:off x="4173538" y="0"/>
            <a:ext cx="312896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algn="r" defTabSz="955546">
              <a:defRPr sz="1200" smtClean="0"/>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220788" y="714375"/>
            <a:ext cx="4859337" cy="3644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60438" y="4595813"/>
            <a:ext cx="5376862"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9113839"/>
            <a:ext cx="3209925"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defTabSz="955546">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4173538" y="9113839"/>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lvl1pPr algn="r" defTabSz="955546">
              <a:defRPr sz="1200" smtClean="0"/>
            </a:lvl1pPr>
          </a:lstStyle>
          <a:p>
            <a:pPr>
              <a:defRPr/>
            </a:pPr>
            <a:fld id="{6FBB747C-8ACE-44A9-B819-2C4C48E7EAA9}" type="slidenum">
              <a:rPr lang="en-US"/>
              <a:pPr>
                <a:defRPr/>
              </a:pPr>
              <a:t>‹#›</a:t>
            </a:fld>
            <a:endParaRPr lang="en-US"/>
          </a:p>
        </p:txBody>
      </p:sp>
    </p:spTree>
    <p:extLst>
      <p:ext uri="{BB962C8B-B14F-4D97-AF65-F5344CB8AC3E}">
        <p14:creationId xmlns:p14="http://schemas.microsoft.com/office/powerpoint/2010/main" val="212654615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0788" y="4595812"/>
            <a:ext cx="4859337" cy="4482255"/>
          </a:xfrm>
        </p:spPr>
        <p:txBody>
          <a:bodyPr/>
          <a:lstStyle/>
          <a:p>
            <a:r>
              <a:rPr lang="en-US" dirty="0">
                <a:latin typeface="Calibri" pitchFamily="34" charset="0"/>
              </a:rPr>
              <a:t>All images used in this talk, unless otherwise identified, are royalty-free and have been purchased from istockphoto.com.  </a:t>
            </a:r>
            <a:r>
              <a:rPr lang="en-US" i="1" dirty="0">
                <a:latin typeface="Calibri" pitchFamily="34" charset="0"/>
              </a:rPr>
              <a:t>http://www.istockphoto.com</a:t>
            </a:r>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
        <p:nvSpPr>
          <p:cNvPr id="7" name="Slide Number Placeholder 6"/>
          <p:cNvSpPr>
            <a:spLocks noGrp="1"/>
          </p:cNvSpPr>
          <p:nvPr>
            <p:ph type="sldNum" sz="quarter" idx="13"/>
          </p:nvPr>
        </p:nvSpPr>
        <p:spPr/>
        <p:txBody>
          <a:bodyPr/>
          <a:lstStyle/>
          <a:p>
            <a:pPr>
              <a:defRPr/>
            </a:pPr>
            <a:fld id="{2DCDB891-D508-4FA3-9DF4-91300FD85157}" type="slidenum">
              <a:rPr lang="en-US" smtClean="0">
                <a:latin typeface="+mn-lt"/>
              </a:rPr>
              <a:pPr>
                <a:defRPr/>
              </a:pPr>
              <a:t>1</a:t>
            </a:fld>
            <a:endParaRPr lang="en-US" dirty="0">
              <a:latin typeface="+mn-lt"/>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1"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5" name="TextBox 4"/>
          <p:cNvSpPr txBox="1"/>
          <p:nvPr/>
        </p:nvSpPr>
        <p:spPr>
          <a:xfrm>
            <a:off x="4867275" y="11723"/>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1514162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Rot="1" noChangeAspect="1" noChangeArrowheads="1" noTextEdit="1"/>
          </p:cNvSpPr>
          <p:nvPr>
            <p:ph type="sldImg"/>
          </p:nvPr>
        </p:nvSpPr>
        <p:spPr>
          <a:xfrm>
            <a:off x="1282700" y="731838"/>
            <a:ext cx="4749800" cy="3562350"/>
          </a:xfrm>
          <a:ln w="12700" cap="flat"/>
        </p:spPr>
      </p:sp>
      <p:sp>
        <p:nvSpPr>
          <p:cNvPr id="2" name="TextBox 1"/>
          <p:cNvSpPr txBox="1"/>
          <p:nvPr/>
        </p:nvSpPr>
        <p:spPr>
          <a:xfrm>
            <a:off x="1282700" y="4495801"/>
            <a:ext cx="4749800" cy="646319"/>
          </a:xfrm>
          <a:prstGeom prst="rect">
            <a:avLst/>
          </a:prstGeom>
          <a:noFill/>
        </p:spPr>
        <p:txBody>
          <a:bodyPr wrap="square" lIns="91428" tIns="45714" rIns="91428" bIns="45714" rtlCol="0">
            <a:spAutoFit/>
          </a:bodyPr>
          <a:lstStyle/>
          <a:p>
            <a:pPr>
              <a:spcBef>
                <a:spcPts val="1199"/>
              </a:spcBef>
            </a:pPr>
            <a:r>
              <a:rPr lang="en-US" sz="1200" dirty="0">
                <a:latin typeface="+mn-lt"/>
              </a:rPr>
              <a:t>Novice writers often just word-spew and then try to go back and “fix” what they’ve written.  It’s inefficient, time-consuming, and usually produces bad results. </a:t>
            </a:r>
          </a:p>
        </p:txBody>
      </p:sp>
      <p:sp>
        <p:nvSpPr>
          <p:cNvPr id="4" name="Slide Number Placeholder 3"/>
          <p:cNvSpPr>
            <a:spLocks noGrp="1"/>
          </p:cNvSpPr>
          <p:nvPr>
            <p:ph type="sldNum" sz="quarter" idx="10"/>
          </p:nvPr>
        </p:nvSpPr>
        <p:spPr/>
        <p:txBody>
          <a:bodyPr/>
          <a:lstStyle/>
          <a:p>
            <a:pPr>
              <a:defRPr/>
            </a:pPr>
            <a:fld id="{6FBB747C-8ACE-44A9-B819-2C4C48E7EAA9}" type="slidenum">
              <a:rPr lang="en-US" smtClean="0">
                <a:latin typeface="Calibri" pitchFamily="34" charset="0"/>
              </a:rPr>
              <a:pPr>
                <a:defRPr/>
              </a:pPr>
              <a:t>10</a:t>
            </a:fld>
            <a:endParaRPr lang="en-US"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48392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0788" y="4595813"/>
            <a:ext cx="4859337" cy="4278312"/>
          </a:xfrm>
        </p:spPr>
        <p:txBody>
          <a:bodyPr/>
          <a:lstStyle/>
          <a:p>
            <a:r>
              <a:rPr lang="en-US" dirty="0">
                <a:latin typeface="+mn-lt"/>
              </a:rPr>
              <a:t>The idea of creating separate holding pens for various parts of a technical document was first articulated, as far as I know, by F. Peter Woodford in </a:t>
            </a:r>
            <a:r>
              <a:rPr lang="en-US" i="1" dirty="0">
                <a:latin typeface="+mn-lt"/>
              </a:rPr>
              <a:t>Scientific Writing for Graduate Students: A CBE Manual</a:t>
            </a:r>
            <a:r>
              <a:rPr lang="en-US" dirty="0">
                <a:latin typeface="+mn-lt"/>
              </a:rPr>
              <a:t> (Rockefeller University Press, New York, 1968).  Although targeted to graduate students in the life sciences and dated in language (not </a:t>
            </a:r>
            <a:r>
              <a:rPr lang="en-US" b="1" i="1" dirty="0">
                <a:latin typeface="+mn-lt"/>
              </a:rPr>
              <a:t>all</a:t>
            </a:r>
            <a:r>
              <a:rPr lang="en-US" dirty="0">
                <a:latin typeface="+mn-lt"/>
              </a:rPr>
              <a:t> scientists are men!), the fundamentals of Woodford’s approach remain sound. </a:t>
            </a:r>
          </a:p>
          <a:p>
            <a:endParaRPr lang="en-US" dirty="0">
              <a:latin typeface="+mn-lt"/>
            </a:endParaRPr>
          </a:p>
          <a:p>
            <a:r>
              <a:rPr lang="en-US" dirty="0">
                <a:latin typeface="+mn-lt"/>
              </a:rPr>
              <a:t>Vernon Booth, a major god in my pantheon (</a:t>
            </a:r>
            <a:r>
              <a:rPr lang="en-US" i="1" dirty="0">
                <a:latin typeface="+mn-lt"/>
              </a:rPr>
              <a:t>Communicating in Science: Writing a scientific paper and speaking at scientific meetings</a:t>
            </a:r>
            <a:r>
              <a:rPr lang="en-US" dirty="0">
                <a:latin typeface="+mn-lt"/>
              </a:rPr>
              <a:t>, 2nd ed. [Cambridge University Press, Cambridge, 1993]) also recommends the use of writing reservoirs.  </a:t>
            </a:r>
          </a:p>
          <a:p>
            <a:endParaRPr lang="en-US" dirty="0"/>
          </a:p>
        </p:txBody>
      </p:sp>
      <p:sp>
        <p:nvSpPr>
          <p:cNvPr id="5" name="Slide Number Placeholder 4"/>
          <p:cNvSpPr>
            <a:spLocks noGrp="1"/>
          </p:cNvSpPr>
          <p:nvPr>
            <p:ph type="sldNum" sz="quarter" idx="11"/>
          </p:nvPr>
        </p:nvSpPr>
        <p:spPr/>
        <p:txBody>
          <a:bodyPr/>
          <a:lstStyle/>
          <a:p>
            <a:pPr>
              <a:defRPr/>
            </a:pPr>
            <a:fld id="{6FBB747C-8ACE-44A9-B819-2C4C48E7EAA9}" type="slidenum">
              <a:rPr lang="en-US" smtClean="0">
                <a:latin typeface="+mj-lt"/>
              </a:rPr>
              <a:pPr>
                <a:defRPr/>
              </a:pPr>
              <a:t>11</a:t>
            </a:fld>
            <a:endParaRPr lang="en-US" dirty="0">
              <a:latin typeface="+mj-lt"/>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9"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0" name="TextBox 9"/>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231663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0788" y="4595813"/>
            <a:ext cx="4859337" cy="4278312"/>
          </a:xfrm>
        </p:spPr>
        <p:txBody>
          <a:bodyPr/>
          <a:lstStyle/>
          <a:p>
            <a:r>
              <a:rPr lang="en-US" dirty="0">
                <a:latin typeface="+mn-lt"/>
              </a:rPr>
              <a:t>At this stage, don’t worry too much about niceties of language—concentrate on including essentials, eliminating superfluities, and getting things sorted into the right categories. </a:t>
            </a:r>
          </a:p>
          <a:p>
            <a:endParaRPr lang="en-US" dirty="0">
              <a:latin typeface="+mn-lt"/>
            </a:endParaRPr>
          </a:p>
        </p:txBody>
      </p:sp>
      <p:sp>
        <p:nvSpPr>
          <p:cNvPr id="5" name="Slide Number Placeholder 4"/>
          <p:cNvSpPr>
            <a:spLocks noGrp="1"/>
          </p:cNvSpPr>
          <p:nvPr>
            <p:ph type="sldNum" sz="quarter" idx="11"/>
          </p:nvPr>
        </p:nvSpPr>
        <p:spPr/>
        <p:txBody>
          <a:bodyPr/>
          <a:lstStyle/>
          <a:p>
            <a:pPr>
              <a:defRPr/>
            </a:pPr>
            <a:fld id="{6FBB747C-8ACE-44A9-B819-2C4C48E7EAA9}" type="slidenum">
              <a:rPr lang="en-US" smtClean="0">
                <a:latin typeface="+mn-lt"/>
              </a:rPr>
              <a:pPr>
                <a:defRPr/>
              </a:pPr>
              <a:t>12</a:t>
            </a:fld>
            <a:endParaRPr lang="en-US" dirty="0">
              <a:latin typeface="+mn-lt"/>
            </a:endParaRPr>
          </a:p>
        </p:txBody>
      </p:sp>
      <p:sp>
        <p:nvSpPr>
          <p:cNvPr id="9"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231663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595812"/>
            <a:ext cx="5954021" cy="4482255"/>
          </a:xfrm>
        </p:spPr>
        <p:txBody>
          <a:bodyPr/>
          <a:lstStyle/>
          <a:p>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
        <p:nvSpPr>
          <p:cNvPr id="7" name="Slide Number Placeholder 6"/>
          <p:cNvSpPr>
            <a:spLocks noGrp="1"/>
          </p:cNvSpPr>
          <p:nvPr>
            <p:ph type="sldNum" sz="quarter" idx="13"/>
          </p:nvPr>
        </p:nvSpPr>
        <p:spPr/>
        <p:txBody>
          <a:bodyPr/>
          <a:lstStyle/>
          <a:p>
            <a:pPr>
              <a:defRPr/>
            </a:pPr>
            <a:fld id="{2DCDB891-D508-4FA3-9DF4-91300FD85157}" type="slidenum">
              <a:rPr lang="en-US" smtClean="0">
                <a:latin typeface="+mn-lt"/>
              </a:rPr>
              <a:pPr>
                <a:defRPr/>
              </a:pPr>
              <a:t>13</a:t>
            </a:fld>
            <a:endParaRPr lang="en-US" dirty="0">
              <a:latin typeface="+mn-lt"/>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151416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0788" y="4595813"/>
            <a:ext cx="4859337" cy="4278312"/>
          </a:xfrm>
        </p:spPr>
        <p:txBody>
          <a:bodyPr/>
          <a:lstStyle/>
          <a:p>
            <a:r>
              <a:rPr lang="en-US" dirty="0">
                <a:latin typeface="Calibri" panose="020F0502020204030204" pitchFamily="34" charset="0"/>
              </a:rPr>
              <a:t>Think carefully about who you want to read your paper, and craft your message to engage that reader. </a:t>
            </a:r>
          </a:p>
        </p:txBody>
      </p:sp>
      <p:sp>
        <p:nvSpPr>
          <p:cNvPr id="5" name="Slide Number Placeholder 4"/>
          <p:cNvSpPr>
            <a:spLocks noGrp="1"/>
          </p:cNvSpPr>
          <p:nvPr>
            <p:ph type="sldNum" sz="quarter" idx="11"/>
          </p:nvPr>
        </p:nvSpPr>
        <p:spPr/>
        <p:txBody>
          <a:bodyPr/>
          <a:lstStyle/>
          <a:p>
            <a:pPr>
              <a:defRPr/>
            </a:pPr>
            <a:fld id="{6FBB747C-8ACE-44A9-B819-2C4C48E7EAA9}" type="slidenum">
              <a:rPr lang="en-US" smtClean="0">
                <a:latin typeface="+mn-lt"/>
              </a:rPr>
              <a:pPr>
                <a:defRPr/>
              </a:pPr>
              <a:t>14</a:t>
            </a:fld>
            <a:endParaRPr lang="en-US" dirty="0">
              <a:latin typeface="+mn-lt"/>
            </a:endParaRPr>
          </a:p>
        </p:txBody>
      </p:sp>
      <p:sp>
        <p:nvSpPr>
          <p:cNvPr id="8" name="Text Box 2054">
            <a:extLst>
              <a:ext uri="{FF2B5EF4-FFF2-40B4-BE49-F238E27FC236}">
                <a16:creationId xmlns:a16="http://schemas.microsoft.com/office/drawing/2014/main" id="{3206B589-603E-4C02-B2AA-79AE143E2742}"/>
              </a:ext>
            </a:extLst>
          </p:cNvPr>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2" name="Rectangle 2">
            <a:extLst>
              <a:ext uri="{FF2B5EF4-FFF2-40B4-BE49-F238E27FC236}">
                <a16:creationId xmlns:a16="http://schemas.microsoft.com/office/drawing/2014/main" id="{32B899EF-3115-419B-B695-0B6CEAFA7E01}"/>
              </a:ext>
            </a:extLst>
          </p:cNvPr>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3" name="TextBox 12">
            <a:extLst>
              <a:ext uri="{FF2B5EF4-FFF2-40B4-BE49-F238E27FC236}">
                <a16:creationId xmlns:a16="http://schemas.microsoft.com/office/drawing/2014/main" id="{1CB33DCD-16EC-41FA-A8DB-6CBE3E11C663}"/>
              </a:ext>
            </a:extLst>
          </p:cNvPr>
          <p:cNvSpPr txBox="1"/>
          <p:nvPr/>
        </p:nvSpPr>
        <p:spPr>
          <a:xfrm>
            <a:off x="4867275" y="11723"/>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20481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4595813"/>
            <a:ext cx="5516562" cy="4278312"/>
          </a:xfrm>
        </p:spPr>
        <p:txBody>
          <a:bodyPr/>
          <a:lstStyle/>
          <a:p>
            <a:r>
              <a:rPr lang="en-US" dirty="0">
                <a:latin typeface="+mn-lt"/>
              </a:rPr>
              <a:t>If the first rule of writing a successful paper is to know your audience, the second rule is </a:t>
            </a:r>
            <a:r>
              <a:rPr lang="en-US" b="1" i="1" dirty="0">
                <a:latin typeface="+mn-lt"/>
              </a:rPr>
              <a:t>tell a good story</a:t>
            </a:r>
            <a:r>
              <a:rPr lang="en-US" dirty="0">
                <a:latin typeface="+mn-lt"/>
              </a:rPr>
              <a:t>, </a:t>
            </a:r>
            <a:r>
              <a:rPr lang="en-US" dirty="0">
                <a:latin typeface="Calibri" panose="020F0502020204030204" pitchFamily="34" charset="0"/>
              </a:rPr>
              <a:t>in </a:t>
            </a:r>
            <a:r>
              <a:rPr lang="en-US" u="sng" dirty="0">
                <a:latin typeface="Calibri" panose="020F0502020204030204" pitchFamily="34" charset="0"/>
              </a:rPr>
              <a:t>language that your reader will understand</a:t>
            </a:r>
            <a:r>
              <a:rPr lang="en-US" dirty="0">
                <a:latin typeface="Calibri" panose="020F0502020204030204" pitchFamily="34" charset="0"/>
              </a:rPr>
              <a:t>. </a:t>
            </a:r>
          </a:p>
        </p:txBody>
      </p:sp>
      <p:sp>
        <p:nvSpPr>
          <p:cNvPr id="5" name="Slide Number Placeholder 4"/>
          <p:cNvSpPr>
            <a:spLocks noGrp="1"/>
          </p:cNvSpPr>
          <p:nvPr>
            <p:ph type="sldNum" sz="quarter" idx="11"/>
          </p:nvPr>
        </p:nvSpPr>
        <p:spPr/>
        <p:txBody>
          <a:bodyPr/>
          <a:lstStyle/>
          <a:p>
            <a:pPr>
              <a:defRPr/>
            </a:pPr>
            <a:fld id="{6FBB747C-8ACE-44A9-B819-2C4C48E7EAA9}" type="slidenum">
              <a:rPr lang="en-US" smtClean="0">
                <a:latin typeface="+mn-lt"/>
              </a:rPr>
              <a:pPr>
                <a:defRPr/>
              </a:pPr>
              <a:t>15</a:t>
            </a:fld>
            <a:endParaRPr lang="en-US" dirty="0">
              <a:latin typeface="+mn-lt"/>
            </a:endParaRPr>
          </a:p>
        </p:txBody>
      </p:sp>
      <p:sp>
        <p:nvSpPr>
          <p:cNvPr id="8" name="Text Box 2054">
            <a:extLst>
              <a:ext uri="{FF2B5EF4-FFF2-40B4-BE49-F238E27FC236}">
                <a16:creationId xmlns:a16="http://schemas.microsoft.com/office/drawing/2014/main" id="{9361946A-E9C2-45AB-A0D6-C34F6E3378BC}"/>
              </a:ext>
            </a:extLst>
          </p:cNvPr>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2" name="Rectangle 2">
            <a:extLst>
              <a:ext uri="{FF2B5EF4-FFF2-40B4-BE49-F238E27FC236}">
                <a16:creationId xmlns:a16="http://schemas.microsoft.com/office/drawing/2014/main" id="{C167667F-3215-4D60-AC3F-1F1582D2F673}"/>
              </a:ext>
            </a:extLst>
          </p:cNvPr>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3" name="TextBox 12">
            <a:extLst>
              <a:ext uri="{FF2B5EF4-FFF2-40B4-BE49-F238E27FC236}">
                <a16:creationId xmlns:a16="http://schemas.microsoft.com/office/drawing/2014/main" id="{8DB0CDDE-D4DA-4A5D-80AB-6B754B5E8559}"/>
              </a:ext>
            </a:extLst>
          </p:cNvPr>
          <p:cNvSpPr txBox="1"/>
          <p:nvPr/>
        </p:nvSpPr>
        <p:spPr>
          <a:xfrm>
            <a:off x="4867275" y="11723"/>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147132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4595813"/>
            <a:ext cx="5745162" cy="4278312"/>
          </a:xfrm>
        </p:spPr>
        <p:txBody>
          <a:bodyPr/>
          <a:lstStyle/>
          <a:p>
            <a:endParaRPr lang="en-US" dirty="0">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6FBB747C-8ACE-44A9-B819-2C4C48E7EAA9}" type="slidenum">
              <a:rPr lang="en-US" smtClean="0">
                <a:latin typeface="+mn-lt"/>
              </a:rPr>
              <a:pPr>
                <a:defRPr/>
              </a:pPr>
              <a:t>16</a:t>
            </a:fld>
            <a:endParaRPr lang="en-US" dirty="0">
              <a:latin typeface="+mn-lt"/>
            </a:endParaRPr>
          </a:p>
        </p:txBody>
      </p:sp>
      <p:sp>
        <p:nvSpPr>
          <p:cNvPr id="10" name="TextBox 9"/>
          <p:cNvSpPr txBox="1"/>
          <p:nvPr/>
        </p:nvSpPr>
        <p:spPr>
          <a:xfrm>
            <a:off x="5791200" y="13902"/>
            <a:ext cx="1524000" cy="284139"/>
          </a:xfrm>
          <a:prstGeom prst="rect">
            <a:avLst/>
          </a:prstGeom>
          <a:noFill/>
        </p:spPr>
        <p:txBody>
          <a:bodyPr wrap="square" lIns="91415" tIns="45708" rIns="91415" bIns="45708" rtlCol="0">
            <a:spAutoFit/>
          </a:bodyPr>
          <a:lstStyle/>
          <a:p>
            <a:pPr algn="r"/>
            <a:r>
              <a:rPr lang="en-US" sz="1200" dirty="0" smtClean="0">
                <a:latin typeface="Calibri" pitchFamily="34" charset="0"/>
                <a:cs typeface="Calibri" pitchFamily="34" charset="0"/>
              </a:rPr>
              <a:t>02/08/2023 </a:t>
            </a:r>
            <a:endParaRPr lang="en-US" sz="1200" dirty="0">
              <a:latin typeface="Calibri" pitchFamily="34" charset="0"/>
              <a:cs typeface="Calibri" pitchFamily="34" charset="0"/>
            </a:endParaRPr>
          </a:p>
        </p:txBody>
      </p:sp>
      <p:sp>
        <p:nvSpPr>
          <p:cNvPr id="8" name="Text Box 2054">
            <a:extLst>
              <a:ext uri="{FF2B5EF4-FFF2-40B4-BE49-F238E27FC236}">
                <a16:creationId xmlns:a16="http://schemas.microsoft.com/office/drawing/2014/main" id="{F909C40B-86AD-4152-89E5-1B703FF1B6CD}"/>
              </a:ext>
            </a:extLst>
          </p:cNvPr>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2" name="Rectangle 2">
            <a:extLst>
              <a:ext uri="{FF2B5EF4-FFF2-40B4-BE49-F238E27FC236}">
                <a16:creationId xmlns:a16="http://schemas.microsoft.com/office/drawing/2014/main" id="{B91F09D4-2CB8-4E12-99FC-DDACCABB5A84}"/>
              </a:ext>
            </a:extLst>
          </p:cNvPr>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3" name="TextBox 12">
            <a:extLst>
              <a:ext uri="{FF2B5EF4-FFF2-40B4-BE49-F238E27FC236}">
                <a16:creationId xmlns:a16="http://schemas.microsoft.com/office/drawing/2014/main" id="{0E18D6D1-C375-4D78-9DF3-7FCAC9CD3CA5}"/>
              </a:ext>
            </a:extLst>
          </p:cNvPr>
          <p:cNvSpPr txBox="1"/>
          <p:nvPr/>
        </p:nvSpPr>
        <p:spPr>
          <a:xfrm>
            <a:off x="4867275" y="11723"/>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286833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1220788" y="4595576"/>
            <a:ext cx="4860926"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pPr>
              <a:spcBef>
                <a:spcPct val="0"/>
              </a:spcBef>
            </a:pPr>
            <a:r>
              <a:rPr lang="en-US" dirty="0">
                <a:latin typeface="+mn-lt"/>
              </a:rPr>
              <a:t>Writing a synopsis is a good way to get started, because it defines the content and scope of your paper. </a:t>
            </a:r>
          </a:p>
          <a:p>
            <a:pPr>
              <a:spcBef>
                <a:spcPct val="0"/>
              </a:spcBef>
            </a:pPr>
            <a:endParaRPr lang="en-US" dirty="0">
              <a:latin typeface="+mn-lt"/>
            </a:endParaRPr>
          </a:p>
          <a:p>
            <a:pPr>
              <a:spcBef>
                <a:spcPct val="0"/>
              </a:spcBef>
            </a:pPr>
            <a:r>
              <a:rPr lang="en-US" dirty="0">
                <a:latin typeface="+mn-lt"/>
              </a:rPr>
              <a:t>Note that the synopsis looks a lot like the recipe for an abstract that we looked at last week, but the synopsis serves a different purpose. It is a </a:t>
            </a:r>
            <a:r>
              <a:rPr lang="en-US" i="1" dirty="0">
                <a:latin typeface="+mn-lt"/>
              </a:rPr>
              <a:t>planning document </a:t>
            </a:r>
            <a:r>
              <a:rPr lang="en-US" dirty="0">
                <a:latin typeface="+mn-lt"/>
              </a:rPr>
              <a:t>to guide you as you develop the ideas in the paper. But writing is a process, and your content or emphasis may change as you draft and revise your paper. The abstract must represent the final </a:t>
            </a:r>
            <a:r>
              <a:rPr lang="en-US" i="1" dirty="0">
                <a:latin typeface="+mn-lt"/>
              </a:rPr>
              <a:t>finished</a:t>
            </a:r>
            <a:r>
              <a:rPr lang="en-US" dirty="0">
                <a:latin typeface="+mn-lt"/>
              </a:rPr>
              <a:t> paper. </a:t>
            </a:r>
          </a:p>
          <a:p>
            <a:pPr>
              <a:spcBef>
                <a:spcPct val="0"/>
              </a:spcBef>
            </a:pPr>
            <a:endParaRPr lang="en-US" dirty="0">
              <a:latin typeface="+mn-lt"/>
            </a:endParaRPr>
          </a:p>
          <a:p>
            <a:pPr>
              <a:spcBef>
                <a:spcPct val="0"/>
              </a:spcBef>
            </a:pPr>
            <a:endParaRPr lang="en-US" dirty="0">
              <a:latin typeface="+mn-lt"/>
            </a:endParaRPr>
          </a:p>
          <a:p>
            <a:pPr>
              <a:spcBef>
                <a:spcPct val="0"/>
              </a:spcBef>
            </a:pPr>
            <a:r>
              <a:rPr lang="en-US" dirty="0">
                <a:latin typeface="+mn-lt"/>
              </a:rPr>
              <a:t>Think of the synopsis as the skeleton—it gives the whole paper its shape and supports your evidence and arguments. </a:t>
            </a:r>
          </a:p>
          <a:p>
            <a:pPr>
              <a:spcBef>
                <a:spcPct val="0"/>
              </a:spcBef>
            </a:pPr>
            <a:endParaRPr lang="en-US" dirty="0">
              <a:latin typeface="+mn-lt"/>
            </a:endParaRPr>
          </a:p>
          <a:p>
            <a:pPr>
              <a:spcBef>
                <a:spcPct val="0"/>
              </a:spcBef>
            </a:pPr>
            <a:endParaRPr lang="en-US" dirty="0">
              <a:latin typeface="+mn-lt"/>
            </a:endParaRPr>
          </a:p>
          <a:p>
            <a:pPr>
              <a:spcBef>
                <a:spcPct val="0"/>
              </a:spcBef>
            </a:pPr>
            <a:endParaRPr lang="en-US" dirty="0">
              <a:latin typeface="+mn-lt"/>
            </a:endParaRPr>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17</a:t>
            </a:fld>
            <a:endParaRPr lang="en-US" sz="1200"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1774974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1220788" y="4595576"/>
            <a:ext cx="4860926"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pPr>
              <a:spcBef>
                <a:spcPts val="0"/>
              </a:spcBef>
              <a:spcAft>
                <a:spcPts val="1200"/>
              </a:spcAft>
            </a:pPr>
            <a:r>
              <a:rPr lang="en-US" dirty="0">
                <a:latin typeface="+mn-lt"/>
              </a:rPr>
              <a:t>Some beginning authors think that if they spent 90 percent of their time on some aspect of the experiment, they should devote 90 percent of the paper to that topic, or they should  present a chronological history of the experiment.</a:t>
            </a:r>
          </a:p>
          <a:p>
            <a:pPr>
              <a:spcBef>
                <a:spcPts val="0"/>
              </a:spcBef>
              <a:spcAft>
                <a:spcPts val="1200"/>
              </a:spcAft>
            </a:pPr>
            <a:r>
              <a:rPr lang="en-US" dirty="0">
                <a:latin typeface="+mn-lt"/>
              </a:rPr>
              <a:t>Readers don’t want to know all the things that went wrong, all the components that failed, all the adjustments that had to be made to get the data. They want to know what worked, how it worked, what the results are, and what you think they mean.  </a:t>
            </a:r>
          </a:p>
          <a:p>
            <a:pPr>
              <a:spcBef>
                <a:spcPts val="0"/>
              </a:spcBef>
              <a:spcAft>
                <a:spcPts val="1200"/>
              </a:spcAft>
            </a:pPr>
            <a:r>
              <a:rPr lang="en-US" dirty="0">
                <a:latin typeface="+mn-lt"/>
              </a:rPr>
              <a:t>Remember, a journal is an archive of your results and how you got them so others can reproduce them, not a cemetery where you bury all your mistakes. </a:t>
            </a:r>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18</a:t>
            </a:fld>
            <a:endParaRPr lang="en-US" sz="1200" dirty="0">
              <a:latin typeface="Calibri" pitchFamily="34" charset="0"/>
            </a:endParaRPr>
          </a:p>
        </p:txBody>
      </p:sp>
      <p:sp>
        <p:nvSpPr>
          <p:cNvPr id="11" name="Text Box 2054">
            <a:extLst>
              <a:ext uri="{FF2B5EF4-FFF2-40B4-BE49-F238E27FC236}">
                <a16:creationId xmlns:a16="http://schemas.microsoft.com/office/drawing/2014/main" id="{D8496A7B-F04D-4F85-A408-C47874BB2E7E}"/>
              </a:ext>
            </a:extLst>
          </p:cNvPr>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2" name="Rectangle 2">
            <a:extLst>
              <a:ext uri="{FF2B5EF4-FFF2-40B4-BE49-F238E27FC236}">
                <a16:creationId xmlns:a16="http://schemas.microsoft.com/office/drawing/2014/main" id="{6784304D-B2EE-4253-8B2F-ABB17BB4F62E}"/>
              </a:ext>
            </a:extLst>
          </p:cNvPr>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3" name="TextBox 12">
            <a:extLst>
              <a:ext uri="{FF2B5EF4-FFF2-40B4-BE49-F238E27FC236}">
                <a16:creationId xmlns:a16="http://schemas.microsoft.com/office/drawing/2014/main" id="{0A3CEC14-F09A-460A-AAEB-B435382E2B69}"/>
              </a:ext>
            </a:extLst>
          </p:cNvPr>
          <p:cNvSpPr txBox="1"/>
          <p:nvPr/>
        </p:nvSpPr>
        <p:spPr>
          <a:xfrm>
            <a:off x="4867275" y="11723"/>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449085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963509" y="4595576"/>
            <a:ext cx="5374640"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pPr>
              <a:spcBef>
                <a:spcPct val="0"/>
              </a:spcBef>
            </a:pPr>
            <a:r>
              <a:rPr lang="en-US" dirty="0">
                <a:latin typeface="Calibri" pitchFamily="34" charset="0"/>
              </a:rPr>
              <a:t>Formal scientific papers are </a:t>
            </a:r>
            <a:r>
              <a:rPr lang="en-US" b="1" i="1" dirty="0">
                <a:latin typeface="Calibri" pitchFamily="34" charset="0"/>
              </a:rPr>
              <a:t>always </a:t>
            </a:r>
            <a:r>
              <a:rPr lang="en-US" dirty="0">
                <a:latin typeface="Calibri" pitchFamily="34" charset="0"/>
              </a:rPr>
              <a:t>presented in this order, but they’re not written in this order.  </a:t>
            </a:r>
          </a:p>
          <a:p>
            <a:pPr>
              <a:spcBef>
                <a:spcPct val="0"/>
              </a:spcBef>
            </a:pPr>
            <a:endParaRPr lang="en-US" dirty="0">
              <a:latin typeface="Calibri" pitchFamily="34" charset="0"/>
            </a:endParaRPr>
          </a:p>
          <a:p>
            <a:pPr>
              <a:spcBef>
                <a:spcPct val="0"/>
              </a:spcBef>
            </a:pPr>
            <a:r>
              <a:rPr lang="en-US" dirty="0">
                <a:latin typeface="Calibri" pitchFamily="34" charset="0"/>
              </a:rPr>
              <a:t>No experienced researcher that I know starts with the title and writes a paper sequentially.  Nobody.  </a:t>
            </a:r>
          </a:p>
          <a:p>
            <a:pPr>
              <a:spcBef>
                <a:spcPct val="0"/>
              </a:spcBef>
            </a:pPr>
            <a:endParaRPr lang="en-US" dirty="0">
              <a:latin typeface="Calibri" pitchFamily="34" charset="0"/>
            </a:endParaRPr>
          </a:p>
          <a:p>
            <a:pPr>
              <a:spcBef>
                <a:spcPct val="0"/>
              </a:spcBef>
            </a:pPr>
            <a:r>
              <a:rPr lang="en-US" dirty="0">
                <a:latin typeface="Calibri" pitchFamily="34" charset="0"/>
              </a:rPr>
              <a:t>Most scientists and engineers usually write papers in the following order:</a:t>
            </a:r>
          </a:p>
          <a:p>
            <a:pPr marL="228600" indent="-228600">
              <a:spcBef>
                <a:spcPct val="0"/>
              </a:spcBef>
              <a:buAutoNum type="arabicPeriod"/>
            </a:pPr>
            <a:r>
              <a:rPr lang="en-US" dirty="0">
                <a:latin typeface="Calibri" pitchFamily="34" charset="0"/>
              </a:rPr>
              <a:t>Methods </a:t>
            </a:r>
          </a:p>
          <a:p>
            <a:pPr marL="228600" indent="-228600">
              <a:spcBef>
                <a:spcPct val="0"/>
              </a:spcBef>
              <a:buAutoNum type="arabicPeriod"/>
            </a:pPr>
            <a:r>
              <a:rPr lang="en-US" dirty="0">
                <a:latin typeface="Calibri" pitchFamily="34" charset="0"/>
              </a:rPr>
              <a:t>Results</a:t>
            </a:r>
          </a:p>
          <a:p>
            <a:pPr marL="228600" indent="-228600">
              <a:spcBef>
                <a:spcPct val="0"/>
              </a:spcBef>
              <a:buAutoNum type="arabicPeriod"/>
            </a:pPr>
            <a:r>
              <a:rPr lang="en-US" dirty="0">
                <a:latin typeface="Calibri" pitchFamily="34" charset="0"/>
              </a:rPr>
              <a:t>Discussion</a:t>
            </a:r>
          </a:p>
          <a:p>
            <a:pPr marL="228600" indent="-228600">
              <a:spcBef>
                <a:spcPct val="0"/>
              </a:spcBef>
              <a:buAutoNum type="arabicPeriod"/>
            </a:pPr>
            <a:r>
              <a:rPr lang="en-US" dirty="0">
                <a:latin typeface="Calibri" pitchFamily="34" charset="0"/>
              </a:rPr>
              <a:t>Conclusions</a:t>
            </a:r>
          </a:p>
          <a:p>
            <a:pPr marL="228600" indent="-228600">
              <a:spcBef>
                <a:spcPct val="0"/>
              </a:spcBef>
              <a:buAutoNum type="arabicPeriod"/>
            </a:pPr>
            <a:r>
              <a:rPr lang="en-US" dirty="0">
                <a:latin typeface="Calibri" pitchFamily="34" charset="0"/>
              </a:rPr>
              <a:t>Background and Introduction</a:t>
            </a:r>
          </a:p>
          <a:p>
            <a:pPr marL="228600" indent="-228600">
              <a:spcBef>
                <a:spcPct val="0"/>
              </a:spcBef>
              <a:buFontTx/>
              <a:buAutoNum type="arabicPeriod"/>
            </a:pPr>
            <a:r>
              <a:rPr lang="en-US" dirty="0">
                <a:latin typeface="Calibri" pitchFamily="34" charset="0"/>
              </a:rPr>
              <a:t>References</a:t>
            </a:r>
          </a:p>
          <a:p>
            <a:pPr marL="228600" indent="-228600">
              <a:spcBef>
                <a:spcPct val="0"/>
              </a:spcBef>
              <a:buAutoNum type="arabicPeriod"/>
            </a:pPr>
            <a:r>
              <a:rPr lang="en-US" dirty="0">
                <a:latin typeface="Calibri" pitchFamily="34" charset="0"/>
              </a:rPr>
              <a:t>Acknowledgments</a:t>
            </a:r>
          </a:p>
          <a:p>
            <a:pPr marL="228600" indent="-228600">
              <a:spcBef>
                <a:spcPct val="0"/>
              </a:spcBef>
              <a:buAutoNum type="arabicPeriod"/>
            </a:pPr>
            <a:r>
              <a:rPr lang="en-US" dirty="0">
                <a:latin typeface="Calibri" pitchFamily="34" charset="0"/>
              </a:rPr>
              <a:t>Abstract &amp; Final Title </a:t>
            </a:r>
          </a:p>
          <a:p>
            <a:pPr marL="228600" indent="-228600">
              <a:spcBef>
                <a:spcPct val="0"/>
              </a:spcBef>
              <a:buAutoNum type="arabicPeriod"/>
            </a:pPr>
            <a:endParaRPr lang="en-US" dirty="0">
              <a:latin typeface="Calibri" pitchFamily="34" charset="0"/>
            </a:endParaRPr>
          </a:p>
          <a:p>
            <a:pPr>
              <a:spcBef>
                <a:spcPct val="0"/>
              </a:spcBef>
            </a:pPr>
            <a:endParaRPr lang="en-US" dirty="0">
              <a:latin typeface="Calibri" pitchFamily="34" charset="0"/>
            </a:endParaRPr>
          </a:p>
          <a:p>
            <a:pPr>
              <a:spcBef>
                <a:spcPct val="0"/>
              </a:spcBef>
            </a:pPr>
            <a:r>
              <a:rPr lang="en-US" dirty="0">
                <a:latin typeface="Calibri" pitchFamily="34" charset="0"/>
              </a:rPr>
              <a:t>You </a:t>
            </a:r>
            <a:r>
              <a:rPr lang="en-US" b="1" i="1" dirty="0">
                <a:latin typeface="Calibri" pitchFamily="34" charset="0"/>
              </a:rPr>
              <a:t>must</a:t>
            </a:r>
            <a:r>
              <a:rPr lang="en-US" dirty="0">
                <a:latin typeface="Calibri" pitchFamily="34" charset="0"/>
              </a:rPr>
              <a:t> have an outline to keep a coherent narrative flow as you write the separate sections of a paper. </a:t>
            </a:r>
          </a:p>
          <a:p>
            <a:pPr>
              <a:spcBef>
                <a:spcPct val="0"/>
              </a:spcBef>
            </a:pPr>
            <a:endParaRPr lang="en-US" dirty="0">
              <a:latin typeface="Calibri" pitchFamily="34" charset="0"/>
            </a:endParaRPr>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19</a:t>
            </a:fld>
            <a:endParaRPr lang="en-US" sz="1200" dirty="0">
              <a:latin typeface="Calibri" pitchFamily="34" charset="0"/>
            </a:endParaRPr>
          </a:p>
        </p:txBody>
      </p:sp>
      <p:sp>
        <p:nvSpPr>
          <p:cNvPr id="3" name="Up-Down Arrow 2"/>
          <p:cNvSpPr/>
          <p:nvPr/>
        </p:nvSpPr>
        <p:spPr>
          <a:xfrm>
            <a:off x="1943100" y="6019800"/>
            <a:ext cx="76200" cy="228600"/>
          </a:xfrm>
          <a:prstGeom prst="upDownArrow">
            <a:avLst/>
          </a:prstGeom>
          <a:solidFill>
            <a:srgbClr val="E84A27"/>
          </a:solidFill>
          <a:ln>
            <a:solidFill>
              <a:srgbClr val="E84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054">
            <a:extLst>
              <a:ext uri="{FF2B5EF4-FFF2-40B4-BE49-F238E27FC236}">
                <a16:creationId xmlns:a16="http://schemas.microsoft.com/office/drawing/2014/main" id="{5F9DE714-D2A9-4744-B793-43A6B6781276}"/>
              </a:ext>
            </a:extLst>
          </p:cNvPr>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1" name="Rectangle 2">
            <a:extLst>
              <a:ext uri="{FF2B5EF4-FFF2-40B4-BE49-F238E27FC236}">
                <a16:creationId xmlns:a16="http://schemas.microsoft.com/office/drawing/2014/main" id="{2FA30919-5F0A-416F-B3E8-A333501034A8}"/>
              </a:ext>
            </a:extLst>
          </p:cNvPr>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2" name="TextBox 11">
            <a:extLst>
              <a:ext uri="{FF2B5EF4-FFF2-40B4-BE49-F238E27FC236}">
                <a16:creationId xmlns:a16="http://schemas.microsoft.com/office/drawing/2014/main" id="{9F50981E-49C2-4985-AB27-5823938913B2}"/>
              </a:ext>
            </a:extLst>
          </p:cNvPr>
          <p:cNvSpPr txBox="1"/>
          <p:nvPr/>
        </p:nvSpPr>
        <p:spPr>
          <a:xfrm>
            <a:off x="4867275" y="11723"/>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5428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963509" y="4595576"/>
            <a:ext cx="5374640"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endParaRPr lang="en-US" dirty="0">
              <a:latin typeface="+mn-lt"/>
            </a:endParaRPr>
          </a:p>
          <a:p>
            <a:endParaRPr lang="en-US" dirty="0">
              <a:latin typeface="+mn-lt"/>
            </a:endParaRPr>
          </a:p>
          <a:p>
            <a:pPr marL="228569" indent="-228569">
              <a:spcBef>
                <a:spcPct val="0"/>
              </a:spcBef>
              <a:spcAft>
                <a:spcPts val="1199"/>
              </a:spcAft>
              <a:buFont typeface="+mj-lt"/>
              <a:buAutoNum type="arabicPeriod"/>
            </a:pPr>
            <a:endParaRPr lang="en-US" dirty="0">
              <a:latin typeface="+mn-lt"/>
            </a:endParaRPr>
          </a:p>
          <a:p>
            <a:pPr>
              <a:spcBef>
                <a:spcPct val="0"/>
              </a:spcBef>
            </a:pPr>
            <a:endParaRPr lang="en-US" dirty="0">
              <a:latin typeface="+mn-lt"/>
            </a:endParaRPr>
          </a:p>
          <a:p>
            <a:pPr>
              <a:spcBef>
                <a:spcPct val="0"/>
              </a:spcBef>
            </a:pPr>
            <a:endParaRPr lang="en-US" dirty="0"/>
          </a:p>
          <a:p>
            <a:pPr>
              <a:spcBef>
                <a:spcPct val="0"/>
              </a:spcBef>
            </a:pPr>
            <a:endParaRPr lang="en-US" dirty="0"/>
          </a:p>
        </p:txBody>
      </p:sp>
      <p:sp>
        <p:nvSpPr>
          <p:cNvPr id="14" name="TextBox 13"/>
          <p:cNvSpPr txBox="1"/>
          <p:nvPr/>
        </p:nvSpPr>
        <p:spPr>
          <a:xfrm>
            <a:off x="6007100" y="9278866"/>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2</a:t>
            </a:fld>
            <a:endParaRPr lang="en-US" sz="1200"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9" name="Notes Placeholder 2"/>
          <p:cNvSpPr txBox="1">
            <a:spLocks/>
          </p:cNvSpPr>
          <p:nvPr/>
        </p:nvSpPr>
        <p:spPr bwMode="auto">
          <a:xfrm>
            <a:off x="1220788" y="4595813"/>
            <a:ext cx="4859337" cy="38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mn-lt"/>
              </a:rPr>
              <a:t>In this lecture, I’ll talk mostly about writing papers, but the advice and techniques apply to any form of communication—oral, written, or visual.</a:t>
            </a:r>
            <a:r>
              <a:rPr lang="en-US" dirty="0"/>
              <a:t>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3" name="TextBox 12"/>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012440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1220788" y="4595576"/>
            <a:ext cx="4860926"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pPr>
              <a:spcBef>
                <a:spcPts val="1200"/>
              </a:spcBef>
            </a:pPr>
            <a:r>
              <a:rPr lang="en-US" dirty="0">
                <a:latin typeface="Calibri" panose="020F0502020204030204" pitchFamily="34" charset="0"/>
              </a:rPr>
              <a:t>An outline is a tool that enables you to look systematically at how a paper or presentation is organized. Learning to write from an outline is one of the easiest ways to (1) get started and (2) improve the content and coherence of your scientific writing.</a:t>
            </a:r>
          </a:p>
          <a:p>
            <a:r>
              <a:rPr lang="en-US" dirty="0">
                <a:latin typeface="Calibri" panose="020F0502020204030204" pitchFamily="34" charset="0"/>
              </a:rPr>
              <a:t>Today, we’ll look at how to use outlines to get started on any writing project. </a:t>
            </a:r>
          </a:p>
          <a:p>
            <a:pPr>
              <a:spcBef>
                <a:spcPct val="0"/>
              </a:spcBef>
            </a:pPr>
            <a:endParaRPr lang="en-US" dirty="0">
              <a:latin typeface="+mn-lt"/>
            </a:endParaRPr>
          </a:p>
          <a:p>
            <a:pPr>
              <a:spcBef>
                <a:spcPct val="0"/>
              </a:spcBef>
            </a:pPr>
            <a:r>
              <a:rPr lang="en-US" dirty="0">
                <a:latin typeface="+mn-lt"/>
              </a:rPr>
              <a:t>A topic outline</a:t>
            </a:r>
            <a:r>
              <a:rPr lang="en-US" dirty="0"/>
              <a:t> </a:t>
            </a:r>
            <a:r>
              <a:rPr lang="en-US" dirty="0">
                <a:latin typeface="+mn-lt"/>
              </a:rPr>
              <a:t>consists of short phrases.   Here’s an example of a topic outline for a paper on carbon sequestration in deep saline geological formations. </a:t>
            </a:r>
          </a:p>
          <a:p>
            <a:pPr>
              <a:spcBef>
                <a:spcPct val="0"/>
              </a:spcBef>
            </a:pPr>
            <a:endParaRPr lang="en-US" dirty="0">
              <a:latin typeface="+mn-lt"/>
            </a:endParaRPr>
          </a:p>
          <a:p>
            <a:pPr>
              <a:spcBef>
                <a:spcPct val="0"/>
              </a:spcBef>
            </a:pPr>
            <a:r>
              <a:rPr lang="en-US" dirty="0">
                <a:latin typeface="+mn-lt"/>
              </a:rPr>
              <a:t>A topic outline may be best for organizing a number of issues or ideas that could be presented in a several different ways, where the order of presentation is not important.  Unfortunately, that is not typically the case for science papers. </a:t>
            </a:r>
          </a:p>
          <a:p>
            <a:pPr>
              <a:spcBef>
                <a:spcPct val="0"/>
              </a:spcBef>
            </a:pPr>
            <a:endParaRPr lang="en-US" dirty="0">
              <a:latin typeface="+mn-lt"/>
            </a:endParaRPr>
          </a:p>
          <a:p>
            <a:pPr>
              <a:spcBef>
                <a:spcPct val="0"/>
              </a:spcBef>
            </a:pPr>
            <a:endParaRPr lang="en-US" dirty="0">
              <a:latin typeface="+mn-lt"/>
            </a:endParaRPr>
          </a:p>
          <a:p>
            <a:pPr>
              <a:spcBef>
                <a:spcPct val="0"/>
              </a:spcBef>
            </a:pPr>
            <a:endParaRPr lang="en-US" dirty="0">
              <a:latin typeface="+mn-lt"/>
            </a:endParaRPr>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20</a:t>
            </a:fld>
            <a:endParaRPr lang="en-US" sz="1200"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64682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1220788" y="4595576"/>
            <a:ext cx="4860926"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r>
              <a:rPr lang="en-US" dirty="0">
                <a:latin typeface="+mn-lt"/>
              </a:rPr>
              <a:t>Today we’ll look at the sentence outline, which is  better suited for papers  (and talks) that require complex information to be presented in strict logical order. </a:t>
            </a:r>
          </a:p>
          <a:p>
            <a:r>
              <a:rPr lang="en-US" dirty="0">
                <a:latin typeface="+mn-lt"/>
              </a:rPr>
              <a:t>Topic outlines are fast and easy to write.  You might find it helpful to sketch out a topic outline first and then expand it into a full-sentence outline.</a:t>
            </a:r>
          </a:p>
          <a:p>
            <a:r>
              <a:rPr lang="en-US" dirty="0">
                <a:latin typeface="Calibri" panose="020F0502020204030204" pitchFamily="34" charset="0"/>
              </a:rPr>
              <a:t>Many of the ideas about full-sentence outlining  are taken from a course given by Ohio Eminent Scholar and Professor of Physics at The Ohio State University, John W. Wilkins (who is also a Physics Illinois alumnus). His trenchant thinking and incisive writing on communicating in physics are gratefully acknowledged.</a:t>
            </a:r>
          </a:p>
          <a:p>
            <a:r>
              <a:rPr lang="en-US" dirty="0">
                <a:latin typeface="+mn-lt"/>
              </a:rPr>
              <a:t> </a:t>
            </a:r>
          </a:p>
          <a:p>
            <a:endParaRPr lang="en-US" dirty="0">
              <a:latin typeface="+mn-lt"/>
            </a:endParaRPr>
          </a:p>
          <a:p>
            <a:pPr>
              <a:spcBef>
                <a:spcPct val="0"/>
              </a:spcBef>
            </a:pPr>
            <a:endParaRPr lang="en-US" dirty="0">
              <a:latin typeface="+mn-lt"/>
            </a:endParaRPr>
          </a:p>
          <a:p>
            <a:pPr marL="228569" indent="-228569">
              <a:spcBef>
                <a:spcPct val="0"/>
              </a:spcBef>
              <a:spcAft>
                <a:spcPts val="1199"/>
              </a:spcAft>
              <a:buFont typeface="+mj-lt"/>
              <a:buAutoNum type="arabicPeriod"/>
            </a:pPr>
            <a:endParaRPr lang="en-US" dirty="0">
              <a:latin typeface="+mn-lt"/>
            </a:endParaRPr>
          </a:p>
          <a:p>
            <a:pPr>
              <a:spcBef>
                <a:spcPct val="0"/>
              </a:spcBef>
            </a:pPr>
            <a:endParaRPr lang="en-US" dirty="0">
              <a:latin typeface="+mn-lt"/>
            </a:endParaRPr>
          </a:p>
          <a:p>
            <a:pPr>
              <a:spcBef>
                <a:spcPct val="0"/>
              </a:spcBef>
            </a:pPr>
            <a:endParaRPr lang="en-US" dirty="0"/>
          </a:p>
          <a:p>
            <a:pPr>
              <a:spcBef>
                <a:spcPct val="0"/>
              </a:spcBef>
            </a:pPr>
            <a:endParaRPr lang="en-US" dirty="0"/>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21</a:t>
            </a:fld>
            <a:endParaRPr lang="en-US" sz="1200"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123953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Rot="1" noChangeAspect="1" noChangeArrowheads="1" noTextEdit="1"/>
          </p:cNvSpPr>
          <p:nvPr>
            <p:ph type="sldImg"/>
          </p:nvPr>
        </p:nvSpPr>
        <p:spPr>
          <a:xfrm>
            <a:off x="1281113" y="523875"/>
            <a:ext cx="4749800" cy="3562350"/>
          </a:xfrm>
          <a:ln w="12700" cap="flat"/>
        </p:spPr>
      </p:sp>
      <p:sp>
        <p:nvSpPr>
          <p:cNvPr id="13317" name="Rectangle 3"/>
          <p:cNvSpPr>
            <a:spLocks noGrp="1" noChangeArrowheads="1"/>
          </p:cNvSpPr>
          <p:nvPr>
            <p:ph type="body" idx="1"/>
          </p:nvPr>
        </p:nvSpPr>
        <p:spPr>
          <a:xfrm>
            <a:off x="381000" y="4246114"/>
            <a:ext cx="6553201" cy="4593086"/>
          </a:xfrm>
          <a:noFill/>
        </p:spPr>
        <p:txBody>
          <a:bodyPr lIns="97302" tIns="48649" rIns="97302" bIns="48649"/>
          <a:lstStyle/>
          <a:p>
            <a:r>
              <a:rPr lang="en-US" dirty="0">
                <a:latin typeface="+mn-lt"/>
              </a:rPr>
              <a:t>Writing a sentence outline will help you as a writer in a variety of ways:</a:t>
            </a:r>
          </a:p>
          <a:p>
            <a:pPr marL="228569" indent="-228569">
              <a:buFont typeface="Arial" pitchFamily="34" charset="0"/>
              <a:buChar char="•"/>
            </a:pPr>
            <a:r>
              <a:rPr lang="en-US" dirty="0">
                <a:latin typeface="+mn-lt"/>
              </a:rPr>
              <a:t>Your writing will be clearer and more direct.  It’s unlikely that you’ll write a cogent paragraph until you can write a sentence that plainly articulates the point of that paragraph.</a:t>
            </a:r>
          </a:p>
          <a:p>
            <a:pPr marL="228569" indent="-228569">
              <a:buFont typeface="Arial" pitchFamily="34" charset="0"/>
              <a:buChar char="•"/>
            </a:pPr>
            <a:r>
              <a:rPr lang="en-US" dirty="0">
                <a:latin typeface="+mn-lt"/>
              </a:rPr>
              <a:t>Your arguments will be stronger.  A sentence outline shows you the narrative flow of the paper.  Are your ideas arranged in the most logical, persuasive way to lead the reader to the conclusions you want him or her to reach?  It’s much easier to move sentences around as you are planning a paper than it is whole pages. </a:t>
            </a:r>
          </a:p>
          <a:p>
            <a:pPr marL="228569" indent="-228569">
              <a:buFont typeface="Arial" pitchFamily="34" charset="0"/>
              <a:buChar char="•"/>
            </a:pPr>
            <a:r>
              <a:rPr lang="en-US" dirty="0">
                <a:latin typeface="+mn-lt"/>
              </a:rPr>
              <a:t>Your paper will be more cohesive, because you’ll be more aware of where transitions are needed to move the reader from one idea to the next. </a:t>
            </a:r>
          </a:p>
          <a:p>
            <a:pPr marL="228569" indent="-228569">
              <a:buFont typeface="Arial" pitchFamily="34" charset="0"/>
              <a:buChar char="•"/>
            </a:pPr>
            <a:r>
              <a:rPr lang="en-US" dirty="0">
                <a:latin typeface="+mn-lt"/>
              </a:rPr>
              <a:t>Your writing will be more concise. A sentence outline will help you spot superfluous material that stands in the way of a straightforward narrative.</a:t>
            </a:r>
          </a:p>
          <a:p>
            <a:pPr marL="228569" indent="-228569">
              <a:buFont typeface="Arial" pitchFamily="34" charset="0"/>
              <a:buChar char="•"/>
            </a:pPr>
            <a:r>
              <a:rPr lang="en-US" dirty="0">
                <a:latin typeface="+mn-lt"/>
              </a:rPr>
              <a:t>You will get a better idea of the size and scope of your final paper.  The length of proposals, journal articles, and conference papers is usually strictly limited.  A sentence outline makes it easier to estimate what the final length of your document will be and allows you to make any needed adjustments earlier in the writing process.  It’s agonizing to make major cuts after you’ve already gotten something written, and you’ll avoid the temptation of leaving digressions in your paper because of pride of authorship.</a:t>
            </a:r>
          </a:p>
          <a:p>
            <a:pPr marL="228569" indent="-228569">
              <a:buFont typeface="Arial" pitchFamily="34" charset="0"/>
              <a:buChar char="•"/>
            </a:pPr>
            <a:r>
              <a:rPr lang="en-US" dirty="0">
                <a:latin typeface="+mn-lt"/>
              </a:rPr>
              <a:t> You will ultimately save time. The investment in planning and getting organized now will pay off in an easier-to-write, coherent, clear final document.</a:t>
            </a:r>
          </a:p>
          <a:p>
            <a:pPr marL="228569" indent="-228569">
              <a:buFont typeface="Arial" pitchFamily="34" charset="0"/>
              <a:buChar char="•"/>
            </a:pPr>
            <a:r>
              <a:rPr lang="en-US" dirty="0">
                <a:latin typeface="+mn-lt"/>
              </a:rPr>
              <a:t>Your colleagues will eagerly look forward to hearing your next talk or reading your next paper. Your reviewers will expedite your publications. Funders will shower you with $$$.  (Okay, maybe not #3...).</a:t>
            </a:r>
          </a:p>
        </p:txBody>
      </p:sp>
      <p:sp>
        <p:nvSpPr>
          <p:cNvPr id="2" name="Slide Number Placeholder 1"/>
          <p:cNvSpPr>
            <a:spLocks noGrp="1"/>
          </p:cNvSpPr>
          <p:nvPr>
            <p:ph type="sldNum" sz="quarter" idx="10"/>
          </p:nvPr>
        </p:nvSpPr>
        <p:spPr/>
        <p:txBody>
          <a:bodyPr/>
          <a:lstStyle/>
          <a:p>
            <a:pPr>
              <a:defRPr/>
            </a:pPr>
            <a:fld id="{6FBB747C-8ACE-44A9-B819-2C4C48E7EAA9}" type="slidenum">
              <a:rPr lang="en-US" smtClean="0">
                <a:latin typeface="Calibri" panose="020F0502020204030204" pitchFamily="34" charset="0"/>
              </a:rPr>
              <a:pPr>
                <a:defRPr/>
              </a:pPr>
              <a:t>22</a:t>
            </a:fld>
            <a:endParaRPr lang="en-US" dirty="0">
              <a:latin typeface="Calibri" panose="020F0502020204030204" pitchFamily="34" charset="0"/>
            </a:endParaRPr>
          </a:p>
        </p:txBody>
      </p:sp>
      <p:sp>
        <p:nvSpPr>
          <p:cNvPr id="9"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1988948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Rot="1" noChangeAspect="1" noChangeArrowheads="1" noTextEdit="1"/>
          </p:cNvSpPr>
          <p:nvPr>
            <p:ph type="sldImg"/>
          </p:nvPr>
        </p:nvSpPr>
        <p:spPr>
          <a:xfrm>
            <a:off x="1282700" y="731838"/>
            <a:ext cx="4749800" cy="3562350"/>
          </a:xfrm>
          <a:ln w="12700" cap="flat"/>
        </p:spPr>
      </p:sp>
      <p:sp>
        <p:nvSpPr>
          <p:cNvPr id="13317" name="Rectangle 3"/>
          <p:cNvSpPr>
            <a:spLocks noGrp="1" noChangeArrowheads="1"/>
          </p:cNvSpPr>
          <p:nvPr>
            <p:ph type="body" idx="1"/>
          </p:nvPr>
        </p:nvSpPr>
        <p:spPr>
          <a:xfrm>
            <a:off x="1282700" y="4419601"/>
            <a:ext cx="4749800" cy="3505200"/>
          </a:xfrm>
          <a:noFill/>
        </p:spPr>
        <p:txBody>
          <a:bodyPr lIns="97302" tIns="48649" rIns="97302" bIns="48649"/>
          <a:lstStyle/>
          <a:p>
            <a:pPr>
              <a:spcBef>
                <a:spcPts val="0"/>
              </a:spcBef>
              <a:spcAft>
                <a:spcPts val="1200"/>
              </a:spcAft>
            </a:pPr>
            <a:r>
              <a:rPr lang="en-US" dirty="0">
                <a:latin typeface="+mn-lt"/>
              </a:rPr>
              <a:t>Make your sentences as specific as possible. The purpose of the sentence outline is to help you spot missing or superfluous material.  If your sentences are vague and general, you’ll lose the main advantage of sentence outlining.</a:t>
            </a:r>
          </a:p>
          <a:p>
            <a:pPr>
              <a:spcBef>
                <a:spcPts val="0"/>
              </a:spcBef>
              <a:spcAft>
                <a:spcPts val="1200"/>
              </a:spcAft>
            </a:pPr>
            <a:r>
              <a:rPr lang="en-US" dirty="0">
                <a:latin typeface="+mn-lt"/>
              </a:rPr>
              <a:t>If you have two sentences that say about the same thing, eliminate one of them, combine them, or differentiate them.</a:t>
            </a:r>
          </a:p>
          <a:p>
            <a:pPr>
              <a:spcBef>
                <a:spcPts val="0"/>
              </a:spcBef>
              <a:spcAft>
                <a:spcPts val="1200"/>
              </a:spcAft>
            </a:pPr>
            <a:r>
              <a:rPr lang="en-US" dirty="0">
                <a:latin typeface="+mn-lt"/>
              </a:rPr>
              <a:t>Ideally in science writing, the narrative should flow logically and incrementally from Point A to Point B to Point C to the conclusions. If your outline does not reveal a logical progression of ideas, move things around until it does.</a:t>
            </a:r>
          </a:p>
          <a:p>
            <a:pPr>
              <a:spcBef>
                <a:spcPts val="0"/>
              </a:spcBef>
              <a:spcAft>
                <a:spcPts val="1200"/>
              </a:spcAft>
            </a:pPr>
            <a:r>
              <a:rPr lang="en-US" dirty="0">
                <a:latin typeface="+mn-lt"/>
              </a:rPr>
              <a:t>A word processing document that displays only part of your outline at a time may not be the best way to get an overall look at your paper.  Experiment with other methods—index cards dealt out on a big table, Post-It notes stuck on a wall—use your imagination. </a:t>
            </a:r>
          </a:p>
          <a:p>
            <a:endParaRPr lang="en-US" dirty="0">
              <a:latin typeface="+mn-lt"/>
            </a:endParaRPr>
          </a:p>
          <a:p>
            <a:endParaRPr lang="en-US" dirty="0">
              <a:latin typeface="+mn-lt"/>
            </a:endParaRPr>
          </a:p>
        </p:txBody>
      </p:sp>
      <p:sp>
        <p:nvSpPr>
          <p:cNvPr id="2" name="Slide Number Placeholder 1"/>
          <p:cNvSpPr>
            <a:spLocks noGrp="1"/>
          </p:cNvSpPr>
          <p:nvPr>
            <p:ph type="sldNum" sz="quarter" idx="10"/>
          </p:nvPr>
        </p:nvSpPr>
        <p:spPr/>
        <p:txBody>
          <a:bodyPr/>
          <a:lstStyle/>
          <a:p>
            <a:pPr>
              <a:defRPr/>
            </a:pPr>
            <a:fld id="{6FBB747C-8ACE-44A9-B819-2C4C48E7EAA9}" type="slidenum">
              <a:rPr lang="en-US" smtClean="0">
                <a:latin typeface="Calibri" panose="020F0502020204030204" pitchFamily="34" charset="0"/>
              </a:rPr>
              <a:pPr>
                <a:defRPr/>
              </a:pPr>
              <a:t>23</a:t>
            </a:fld>
            <a:endParaRPr lang="en-US">
              <a:latin typeface="Calibri" panose="020F0502020204030204" pitchFamily="34" charset="0"/>
            </a:endParaRPr>
          </a:p>
        </p:txBody>
      </p:sp>
      <p:sp>
        <p:nvSpPr>
          <p:cNvPr id="9"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81632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1220788" y="4595576"/>
            <a:ext cx="4860926"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r>
              <a:rPr lang="en-US" dirty="0">
                <a:latin typeface="+mn-lt"/>
              </a:rPr>
              <a:t>Commit to writing incrementally; writing should be an integral part of your research work—remember “feedback loop.”</a:t>
            </a:r>
          </a:p>
          <a:p>
            <a:pPr marL="228600" indent="-228600">
              <a:lnSpc>
                <a:spcPct val="90000"/>
              </a:lnSpc>
            </a:pPr>
            <a:endParaRPr lang="en-US" dirty="0">
              <a:latin typeface="+mn-lt"/>
            </a:endParaRPr>
          </a:p>
          <a:p>
            <a:pPr marL="228600" indent="-228600">
              <a:lnSpc>
                <a:spcPct val="90000"/>
              </a:lnSpc>
            </a:pPr>
            <a:r>
              <a:rPr lang="en-US" dirty="0">
                <a:latin typeface="+mn-lt"/>
              </a:rPr>
              <a:t>Advantages of the incremental method:</a:t>
            </a:r>
          </a:p>
          <a:p>
            <a:pPr marL="228600" indent="-228600">
              <a:lnSpc>
                <a:spcPct val="90000"/>
              </a:lnSpc>
              <a:buFont typeface="+mj-lt"/>
              <a:buAutoNum type="arabicPeriod"/>
            </a:pPr>
            <a:r>
              <a:rPr lang="en-US" dirty="0">
                <a:latin typeface="+mn-lt"/>
              </a:rPr>
              <a:t>You may discover additional data that are needed while the equipment is still set up and the project ongoing.</a:t>
            </a:r>
          </a:p>
          <a:p>
            <a:pPr marL="228600" indent="-228600">
              <a:lnSpc>
                <a:spcPct val="90000"/>
              </a:lnSpc>
              <a:buFont typeface="+mj-lt"/>
              <a:buAutoNum type="arabicPeriod"/>
            </a:pPr>
            <a:r>
              <a:rPr lang="en-US" dirty="0">
                <a:latin typeface="+mn-lt"/>
              </a:rPr>
              <a:t>You get a finished paper faster, with more time to revise and edit.</a:t>
            </a:r>
          </a:p>
          <a:p>
            <a:pPr marL="228600" indent="-228600">
              <a:lnSpc>
                <a:spcPct val="90000"/>
              </a:lnSpc>
            </a:pPr>
            <a:endParaRPr lang="en-US" dirty="0">
              <a:latin typeface="+mn-lt"/>
            </a:endParaRPr>
          </a:p>
          <a:p>
            <a:pPr marL="228600" indent="-228600">
              <a:lnSpc>
                <a:spcPct val="90000"/>
              </a:lnSpc>
            </a:pPr>
            <a:r>
              <a:rPr lang="en-US" dirty="0">
                <a:latin typeface="+mn-lt"/>
              </a:rPr>
              <a:t>H.B. Michaelson, How to Write and Publish Engineering Reports and Papers (Oryx Press, Phoenix, 1990).</a:t>
            </a:r>
          </a:p>
          <a:p>
            <a:endParaRPr lang="en-US" dirty="0">
              <a:latin typeface="+mn-lt"/>
            </a:endParaRPr>
          </a:p>
          <a:p>
            <a:pPr>
              <a:spcBef>
                <a:spcPct val="0"/>
              </a:spcBef>
            </a:pPr>
            <a:endParaRPr lang="en-US" dirty="0">
              <a:latin typeface="+mn-lt"/>
            </a:endParaRPr>
          </a:p>
          <a:p>
            <a:pPr marL="228569" indent="-228569">
              <a:spcBef>
                <a:spcPct val="0"/>
              </a:spcBef>
              <a:spcAft>
                <a:spcPts val="1199"/>
              </a:spcAft>
              <a:buFont typeface="+mj-lt"/>
              <a:buAutoNum type="arabicPeriod"/>
            </a:pPr>
            <a:endParaRPr lang="en-US" dirty="0">
              <a:latin typeface="+mn-lt"/>
            </a:endParaRPr>
          </a:p>
          <a:p>
            <a:pPr>
              <a:spcBef>
                <a:spcPct val="0"/>
              </a:spcBef>
            </a:pPr>
            <a:endParaRPr lang="en-US" dirty="0">
              <a:latin typeface="+mn-lt"/>
            </a:endParaRPr>
          </a:p>
          <a:p>
            <a:pPr>
              <a:spcBef>
                <a:spcPct val="0"/>
              </a:spcBef>
            </a:pPr>
            <a:endParaRPr lang="en-US" dirty="0"/>
          </a:p>
          <a:p>
            <a:pPr>
              <a:spcBef>
                <a:spcPct val="0"/>
              </a:spcBef>
            </a:pPr>
            <a:endParaRPr lang="en-US" dirty="0"/>
          </a:p>
        </p:txBody>
      </p:sp>
      <p:sp>
        <p:nvSpPr>
          <p:cNvPr id="14" name="TextBox 13"/>
          <p:cNvSpPr txBox="1"/>
          <p:nvPr/>
        </p:nvSpPr>
        <p:spPr>
          <a:xfrm>
            <a:off x="5943600" y="9324201"/>
            <a:ext cx="1295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defPPr>
              <a:defRPr lang="en-US"/>
            </a:defPPr>
            <a:lvl1pPr algn="r" defTabSz="955546">
              <a:defRPr sz="1200" smtClean="0">
                <a:latin typeface="Calibri" panose="020F0502020204030204" pitchFamily="34" charset="0"/>
              </a:defRPr>
            </a:lvl1pPr>
          </a:lstStyle>
          <a:p>
            <a:fld id="{17763618-62C8-46A8-8BDB-9EADDF65526A}" type="slidenum">
              <a:rPr lang="en-US"/>
              <a:pPr/>
              <a:t>24</a:t>
            </a:fld>
            <a:endParaRPr lang="en-US" dirty="0"/>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4206442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6D0FE63C-62AF-4267-AF19-E55B11E9F73B}" type="slidenum">
              <a:rPr lang="en-US" sz="1300">
                <a:latin typeface="Calibri" panose="020F0502020204030204" pitchFamily="34" charset="0"/>
              </a:rPr>
              <a:pPr/>
              <a:t>25</a:t>
            </a:fld>
            <a:endParaRPr lang="en-US" sz="1300" dirty="0">
              <a:latin typeface="Calibri" panose="020F0502020204030204" pitchFamily="34"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xfrm>
            <a:off x="1143000" y="4595813"/>
            <a:ext cx="4937126" cy="409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Aft>
                <a:spcPct val="35000"/>
              </a:spcAft>
            </a:pPr>
            <a:r>
              <a:rPr lang="en-US" dirty="0">
                <a:latin typeface="+mn-lt"/>
              </a:rPr>
              <a:t>The probability that a first draft will not require revision asymptotically approaches 0.</a:t>
            </a:r>
          </a:p>
          <a:p>
            <a:pPr marL="228600" indent="-228600">
              <a:spcAft>
                <a:spcPct val="35000"/>
              </a:spcAft>
            </a:pPr>
            <a:r>
              <a:rPr lang="en-US" dirty="0">
                <a:latin typeface="+mn-lt"/>
              </a:rPr>
              <a:t>“Perfection is achieved, not when there is nothing left to add, but when there is nothing left to take away.”</a:t>
            </a:r>
            <a:br>
              <a:rPr lang="en-US" dirty="0">
                <a:latin typeface="+mn-lt"/>
              </a:rPr>
            </a:br>
            <a:r>
              <a:rPr lang="en-US" dirty="0">
                <a:latin typeface="+mn-lt"/>
              </a:rPr>
              <a:t>—Antoine-Marie-Roger de Saint-Exupery</a:t>
            </a:r>
          </a:p>
          <a:p>
            <a:pPr marL="228600" indent="-228600">
              <a:spcAft>
                <a:spcPct val="35000"/>
              </a:spcAft>
            </a:pPr>
            <a:r>
              <a:rPr lang="en-US" dirty="0">
                <a:latin typeface="+mn-lt"/>
              </a:rPr>
              <a:t>Brevity is a key goal.  Use your revisions to clarify and simplify.  </a:t>
            </a:r>
          </a:p>
          <a:p>
            <a:pPr marL="228600" indent="-228600">
              <a:spcAft>
                <a:spcPct val="35000"/>
              </a:spcAft>
            </a:pPr>
            <a:r>
              <a:rPr lang="en-US" dirty="0">
                <a:latin typeface="+mn-lt"/>
              </a:rPr>
              <a:t>Give yourself adequate time to reflect and rewrite.</a:t>
            </a:r>
          </a:p>
          <a:p>
            <a:pPr marL="228600" indent="-228600">
              <a:spcBef>
                <a:spcPct val="0"/>
              </a:spcBef>
            </a:pPr>
            <a:r>
              <a:rPr lang="en-US" dirty="0">
                <a:latin typeface="+mn-lt"/>
              </a:rPr>
              <a:t>Writing well is a learned skill—train yourself to recognize good writing; emulate good examples, and practice, practice, practice.  </a:t>
            </a:r>
          </a:p>
          <a:p>
            <a:pPr marL="228600" indent="-228600"/>
            <a:endParaRPr lang="en-US" dirty="0">
              <a:latin typeface="+mn-lt"/>
            </a:endParaRPr>
          </a:p>
        </p:txBody>
      </p:sp>
      <p:sp>
        <p:nvSpPr>
          <p:cNvPr id="11"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9"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2" name="TextBox 11"/>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652080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p>
            <a:fld id="{8F9071F5-7B25-4770-A92B-649A6E8D91ED}" type="slidenum">
              <a:rPr lang="en-US" altLang="en-US">
                <a:latin typeface="Calibri" panose="020F0502020204030204" pitchFamily="34" charset="0"/>
              </a:rPr>
              <a:pPr/>
              <a:t>26</a:t>
            </a:fld>
            <a:endParaRPr lang="en-US" altLang="en-US">
              <a:latin typeface="Calibri" panose="020F050202020403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a:latin typeface="Calibri" pitchFamily="34" charset="0"/>
              </a:rPr>
              <a:t>NOTES:</a:t>
            </a:r>
          </a:p>
        </p:txBody>
      </p:sp>
      <p:sp>
        <p:nvSpPr>
          <p:cNvPr id="10"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9"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255864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p:txBody>
          <a:bodyPr/>
          <a:lstStyle/>
          <a:p>
            <a:pPr>
              <a:lnSpc>
                <a:spcPct val="85000"/>
              </a:lnSpc>
              <a:spcBef>
                <a:spcPct val="25000"/>
              </a:spcBef>
              <a:defRPr/>
            </a:pPr>
            <a:endParaRPr lang="en-US" dirty="0">
              <a:latin typeface="+mn-lt"/>
            </a:endParaRPr>
          </a:p>
          <a:p>
            <a:pPr>
              <a:defRPr/>
            </a:pPr>
            <a:endParaRPr lang="en-US" dirty="0">
              <a:latin typeface="+mn-lt"/>
            </a:endParaRPr>
          </a:p>
        </p:txBody>
      </p:sp>
      <p:sp>
        <p:nvSpPr>
          <p:cNvPr id="14" name="Rectangle 7"/>
          <p:cNvSpPr>
            <a:spLocks noGrp="1" noChangeArrowheads="1"/>
          </p:cNvSpPr>
          <p:nvPr>
            <p:ph type="sldNum" sz="quarter" idx="5"/>
          </p:nvPr>
        </p:nvSpPr>
        <p:spPr>
          <a:xfrm>
            <a:off x="4173538" y="9113841"/>
            <a:ext cx="3128962" cy="4746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97" tIns="48199" rIns="96397" bIns="48199" numCol="1" anchor="b" anchorCtr="0" compatLnSpc="1">
            <a:prstTxWarp prst="textNoShape">
              <a:avLst/>
            </a:prstTxWarp>
          </a:bodyPr>
          <a:lstStyle/>
          <a:p>
            <a:pPr defTabSz="925923"/>
            <a:fld id="{21E36013-A076-44C1-85FF-6467D596B9D3}" type="slidenum">
              <a:rPr lang="en-US" altLang="en-US">
                <a:latin typeface="+mn-lt"/>
              </a:rPr>
              <a:pPr defTabSz="925923"/>
              <a:t>3</a:t>
            </a:fld>
            <a:endParaRPr lang="en-US" altLang="en-US" dirty="0">
              <a:latin typeface="+mn-lt"/>
            </a:endParaRPr>
          </a:p>
        </p:txBody>
      </p:sp>
      <p:sp>
        <p:nvSpPr>
          <p:cNvPr id="12" name="Text Box 8"/>
          <p:cNvSpPr txBox="1">
            <a:spLocks noChangeArrowheads="1"/>
          </p:cNvSpPr>
          <p:nvPr/>
        </p:nvSpPr>
        <p:spPr bwMode="auto">
          <a:xfrm>
            <a:off x="3" y="9144002"/>
            <a:ext cx="3466688" cy="46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11" tIns="47855" rIns="95711" bIns="47855">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dirty="0">
                <a:latin typeface="Calibri" pitchFamily="34" charset="0"/>
              </a:rPr>
              <a:t>© </a:t>
            </a:r>
            <a:r>
              <a:rPr lang="en-US" sz="1200" dirty="0" smtClean="0">
                <a:latin typeface="Calibri" pitchFamily="34" charset="0"/>
              </a:rPr>
              <a:t>2023 </a:t>
            </a:r>
            <a:r>
              <a:rPr lang="en-US" sz="1200" dirty="0">
                <a:latin typeface="Calibri" pitchFamily="34" charset="0"/>
              </a:rPr>
              <a:t>Board of Trustees of the University of Illinois</a:t>
            </a:r>
            <a:br>
              <a:rPr lang="en-US" sz="1200" dirty="0">
                <a:latin typeface="Calibri" pitchFamily="34" charset="0"/>
              </a:rPr>
            </a:br>
            <a:r>
              <a:rPr lang="en-US" sz="1200" dirty="0">
                <a:latin typeface="Calibri" pitchFamily="34" charset="0"/>
              </a:rPr>
              <a:t>All rights Reserved</a:t>
            </a:r>
          </a:p>
        </p:txBody>
      </p:sp>
      <p:sp>
        <p:nvSpPr>
          <p:cNvPr id="10" name="TextBox 9"/>
          <p:cNvSpPr txBox="1"/>
          <p:nvPr/>
        </p:nvSpPr>
        <p:spPr>
          <a:xfrm>
            <a:off x="5791200" y="13902"/>
            <a:ext cx="1524000" cy="284139"/>
          </a:xfrm>
          <a:prstGeom prst="rect">
            <a:avLst/>
          </a:prstGeom>
          <a:noFill/>
        </p:spPr>
        <p:txBody>
          <a:bodyPr wrap="square" lIns="91415" tIns="45708" rIns="91415" bIns="45708" rtlCol="0">
            <a:spAutoFit/>
          </a:bodyPr>
          <a:lstStyle/>
          <a:p>
            <a:pPr algn="r"/>
            <a:r>
              <a:rPr lang="en-US" sz="1200" dirty="0" smtClean="0">
                <a:latin typeface="Calibri" pitchFamily="34" charset="0"/>
                <a:cs typeface="Calibri" pitchFamily="34" charset="0"/>
              </a:rPr>
              <a:t>02/08/2023 </a:t>
            </a:r>
            <a:endParaRPr lang="en-US" sz="1200" dirty="0">
              <a:latin typeface="Calibri" pitchFamily="34" charset="0"/>
              <a:cs typeface="Calibri" pitchFamily="34" charset="0"/>
            </a:endParaRPr>
          </a:p>
        </p:txBody>
      </p:sp>
      <p:sp>
        <p:nvSpPr>
          <p:cNvPr id="11"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a:t>
            </a:r>
            <a:br>
              <a:rPr lang="en-US" sz="1200" dirty="0">
                <a:latin typeface="+mn-lt"/>
              </a:rPr>
            </a:br>
            <a:r>
              <a:rPr lang="en-US" sz="1200" dirty="0">
                <a:latin typeface="+mn-lt"/>
              </a:rPr>
              <a:t>Celia M. Elliott</a:t>
            </a:r>
          </a:p>
        </p:txBody>
      </p:sp>
    </p:spTree>
    <p:extLst>
      <p:ext uri="{BB962C8B-B14F-4D97-AF65-F5344CB8AC3E}">
        <p14:creationId xmlns:p14="http://schemas.microsoft.com/office/powerpoint/2010/main" val="381004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p:txBody>
          <a:bodyPr/>
          <a:lstStyle/>
          <a:p>
            <a:pPr>
              <a:lnSpc>
                <a:spcPct val="85000"/>
              </a:lnSpc>
              <a:spcBef>
                <a:spcPct val="25000"/>
              </a:spcBef>
              <a:defRPr/>
            </a:pPr>
            <a:r>
              <a:rPr lang="en-US" dirty="0">
                <a:latin typeface="+mn-lt"/>
              </a:rPr>
              <a:t>Think about what made a good story when you were 5 years old.  The same elements that attracted you as a child still work—interesting pictures, words you understand, simple, direct storyline, a logical structure, analogy, an enthusiastic narrator, something that stimulates your imagination and makes you think. </a:t>
            </a:r>
          </a:p>
          <a:p>
            <a:pPr>
              <a:lnSpc>
                <a:spcPct val="85000"/>
              </a:lnSpc>
              <a:spcBef>
                <a:spcPct val="25000"/>
              </a:spcBef>
              <a:defRPr/>
            </a:pPr>
            <a:endParaRPr lang="en-US" b="1" i="1" dirty="0">
              <a:latin typeface="+mn-lt"/>
            </a:endParaRPr>
          </a:p>
          <a:p>
            <a:pPr>
              <a:defRPr/>
            </a:pPr>
            <a:endParaRPr lang="en-US" dirty="0">
              <a:latin typeface="+mn-lt"/>
            </a:endParaRPr>
          </a:p>
        </p:txBody>
      </p:sp>
      <p:sp>
        <p:nvSpPr>
          <p:cNvPr id="14" name="Rectangle 7"/>
          <p:cNvSpPr>
            <a:spLocks noGrp="1" noChangeArrowheads="1"/>
          </p:cNvSpPr>
          <p:nvPr>
            <p:ph type="sldNum" sz="quarter" idx="5"/>
          </p:nvPr>
        </p:nvSpPr>
        <p:spPr>
          <a:xfrm>
            <a:off x="4173538" y="9113841"/>
            <a:ext cx="3128962" cy="4746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97" tIns="48199" rIns="96397" bIns="48199" numCol="1" anchor="b" anchorCtr="0" compatLnSpc="1">
            <a:prstTxWarp prst="textNoShape">
              <a:avLst/>
            </a:prstTxWarp>
          </a:bodyPr>
          <a:lstStyle/>
          <a:p>
            <a:pPr defTabSz="925923"/>
            <a:fld id="{21E36013-A076-44C1-85FF-6467D596B9D3}" type="slidenum">
              <a:rPr lang="en-US" altLang="en-US">
                <a:latin typeface="+mn-lt"/>
              </a:rPr>
              <a:pPr defTabSz="925923"/>
              <a:t>4</a:t>
            </a:fld>
            <a:endParaRPr lang="en-US" altLang="en-US" dirty="0">
              <a:latin typeface="+mn-lt"/>
            </a:endParaRPr>
          </a:p>
        </p:txBody>
      </p:sp>
      <p:sp>
        <p:nvSpPr>
          <p:cNvPr id="12" name="Text Box 8"/>
          <p:cNvSpPr txBox="1">
            <a:spLocks noChangeArrowheads="1"/>
          </p:cNvSpPr>
          <p:nvPr/>
        </p:nvSpPr>
        <p:spPr bwMode="auto">
          <a:xfrm>
            <a:off x="3" y="9144002"/>
            <a:ext cx="3466688" cy="46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11" tIns="47855" rIns="95711" bIns="47855">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dirty="0">
                <a:latin typeface="Calibri" pitchFamily="34" charset="0"/>
              </a:rPr>
              <a:t>© </a:t>
            </a:r>
            <a:r>
              <a:rPr lang="en-US" sz="1200" dirty="0" smtClean="0">
                <a:latin typeface="Calibri" pitchFamily="34" charset="0"/>
              </a:rPr>
              <a:t>2023 </a:t>
            </a:r>
            <a:r>
              <a:rPr lang="en-US" sz="1200" dirty="0">
                <a:latin typeface="Calibri" pitchFamily="34" charset="0"/>
              </a:rPr>
              <a:t>Board of Trustees of the University of Illinois</a:t>
            </a:r>
            <a:br>
              <a:rPr lang="en-US" sz="1200" dirty="0">
                <a:latin typeface="Calibri" pitchFamily="34" charset="0"/>
              </a:rPr>
            </a:br>
            <a:r>
              <a:rPr lang="en-US" sz="1200" dirty="0">
                <a:latin typeface="Calibri" pitchFamily="34" charset="0"/>
              </a:rPr>
              <a:t>All rights Reserved</a:t>
            </a:r>
          </a:p>
        </p:txBody>
      </p:sp>
      <p:sp>
        <p:nvSpPr>
          <p:cNvPr id="10" name="TextBox 9"/>
          <p:cNvSpPr txBox="1"/>
          <p:nvPr/>
        </p:nvSpPr>
        <p:spPr>
          <a:xfrm>
            <a:off x="5791200" y="13902"/>
            <a:ext cx="1524000" cy="284139"/>
          </a:xfrm>
          <a:prstGeom prst="rect">
            <a:avLst/>
          </a:prstGeom>
          <a:noFill/>
        </p:spPr>
        <p:txBody>
          <a:bodyPr wrap="square" lIns="91415" tIns="45708" rIns="91415" bIns="45708" rtlCol="0">
            <a:spAutoFit/>
          </a:bodyPr>
          <a:lstStyle/>
          <a:p>
            <a:pPr algn="r"/>
            <a:r>
              <a:rPr lang="en-US" sz="1200" dirty="0" smtClean="0">
                <a:latin typeface="Calibri" pitchFamily="34" charset="0"/>
                <a:cs typeface="Calibri" pitchFamily="34" charset="0"/>
              </a:rPr>
              <a:t>02/08/2023 </a:t>
            </a:r>
            <a:endParaRPr lang="en-US" sz="1200" dirty="0">
              <a:latin typeface="Calibri" pitchFamily="34" charset="0"/>
              <a:cs typeface="Calibri" pitchFamily="34" charset="0"/>
            </a:endParaRPr>
          </a:p>
        </p:txBody>
      </p:sp>
      <p:sp>
        <p:nvSpPr>
          <p:cNvPr id="11"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br>
              <a:rPr lang="en-US" sz="1200" dirty="0">
                <a:latin typeface="+mn-lt"/>
              </a:rPr>
            </a:br>
            <a:r>
              <a:rPr lang="en-US" sz="1200" dirty="0">
                <a:latin typeface="+mn-lt"/>
              </a:rPr>
              <a:t>Celia M. Elliott, PHYS 496</a:t>
            </a:r>
          </a:p>
        </p:txBody>
      </p:sp>
    </p:spTree>
    <p:extLst>
      <p:ext uri="{BB962C8B-B14F-4D97-AF65-F5344CB8AC3E}">
        <p14:creationId xmlns:p14="http://schemas.microsoft.com/office/powerpoint/2010/main" val="358500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963509" y="4595576"/>
            <a:ext cx="5374640"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endParaRPr lang="en-US" dirty="0">
              <a:latin typeface="+mn-lt"/>
            </a:endParaRPr>
          </a:p>
          <a:p>
            <a:endParaRPr lang="en-US" dirty="0">
              <a:latin typeface="+mn-lt"/>
            </a:endParaRPr>
          </a:p>
          <a:p>
            <a:pPr marL="228569" indent="-228569">
              <a:spcBef>
                <a:spcPct val="0"/>
              </a:spcBef>
              <a:spcAft>
                <a:spcPts val="1199"/>
              </a:spcAft>
              <a:buFont typeface="+mj-lt"/>
              <a:buAutoNum type="arabicPeriod"/>
            </a:pPr>
            <a:endParaRPr lang="en-US" dirty="0">
              <a:latin typeface="+mn-lt"/>
            </a:endParaRPr>
          </a:p>
          <a:p>
            <a:pPr>
              <a:spcBef>
                <a:spcPct val="0"/>
              </a:spcBef>
            </a:pPr>
            <a:endParaRPr lang="en-US" dirty="0">
              <a:latin typeface="+mn-lt"/>
            </a:endParaRPr>
          </a:p>
          <a:p>
            <a:pPr>
              <a:spcBef>
                <a:spcPct val="0"/>
              </a:spcBef>
            </a:pPr>
            <a:endParaRPr lang="en-US" dirty="0"/>
          </a:p>
          <a:p>
            <a:pPr>
              <a:spcBef>
                <a:spcPct val="0"/>
              </a:spcBef>
            </a:pPr>
            <a:endParaRPr lang="en-US" dirty="0"/>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5</a:t>
            </a:fld>
            <a:endParaRPr lang="en-US" sz="1200"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9" name="Notes Placeholder 2"/>
          <p:cNvSpPr txBox="1">
            <a:spLocks/>
          </p:cNvSpPr>
          <p:nvPr/>
        </p:nvSpPr>
        <p:spPr bwMode="auto">
          <a:xfrm>
            <a:off x="1220788" y="4595812"/>
            <a:ext cx="4859337" cy="448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0"/>
              </a:spcBef>
              <a:spcAft>
                <a:spcPts val="1200"/>
              </a:spcAft>
            </a:pPr>
            <a:r>
              <a:rPr lang="en-US" dirty="0">
                <a:latin typeface="Calibri" pitchFamily="34" charset="0"/>
                <a:cs typeface="Calibri" pitchFamily="34" charset="0"/>
              </a:rPr>
              <a:t>Scientific writing is fundamentally different from other kinds of writing—in tone, in style, in content, in organization. </a:t>
            </a:r>
          </a:p>
          <a:p>
            <a:pPr>
              <a:spcBef>
                <a:spcPts val="0"/>
              </a:spcBef>
              <a:spcAft>
                <a:spcPts val="1200"/>
              </a:spcAft>
            </a:pPr>
            <a:r>
              <a:rPr lang="en-US" dirty="0">
                <a:latin typeface="Calibri" pitchFamily="34" charset="0"/>
                <a:cs typeface="Calibri" pitchFamily="34" charset="0"/>
              </a:rPr>
              <a:t>Good scientific writing is concise, direct, concrete, and unambiguous. </a:t>
            </a:r>
          </a:p>
          <a:p>
            <a:pPr>
              <a:spcBef>
                <a:spcPts val="0"/>
              </a:spcBef>
              <a:spcAft>
                <a:spcPts val="1200"/>
              </a:spcAft>
            </a:pPr>
            <a:r>
              <a:rPr lang="en-US" dirty="0">
                <a:latin typeface="Calibri" pitchFamily="34" charset="0"/>
                <a:cs typeface="Calibri" pitchFamily="34" charset="0"/>
              </a:rPr>
              <a:t>The harder the concepts, the simpler and more transparent the writing should be. </a:t>
            </a:r>
          </a:p>
          <a:p>
            <a:endParaRPr lang="en-US" dirty="0">
              <a:latin typeface="Calibri" pitchFamily="34" charset="0"/>
              <a:cs typeface="Calibri" pitchFamily="34" charset="0"/>
            </a:endParaRPr>
          </a:p>
        </p:txBody>
      </p:sp>
      <p:sp>
        <p:nvSpPr>
          <p:cNvPr id="11"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3" name="TextBox 12"/>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119370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1220787" y="4595576"/>
            <a:ext cx="5117361"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r>
              <a:rPr lang="en-US" dirty="0">
                <a:latin typeface="Calibri" pitchFamily="34" charset="0"/>
              </a:rPr>
              <a:t>Learning to write in the style described here will not only make you a better writer, it will also make you a better scientist.  It will force you to see holes in your thinking, areas where you’ve made assumptions, places where you should add references, or data, or further analysis.  </a:t>
            </a:r>
          </a:p>
          <a:p>
            <a:endParaRPr lang="en-US" dirty="0">
              <a:latin typeface="+mn-lt"/>
            </a:endParaRPr>
          </a:p>
          <a:p>
            <a:pPr marL="228569" indent="-228569">
              <a:spcBef>
                <a:spcPct val="0"/>
              </a:spcBef>
              <a:spcAft>
                <a:spcPts val="1199"/>
              </a:spcAft>
              <a:buFont typeface="+mj-lt"/>
              <a:buAutoNum type="arabicPeriod"/>
            </a:pPr>
            <a:endParaRPr lang="en-US" dirty="0">
              <a:latin typeface="+mn-lt"/>
            </a:endParaRPr>
          </a:p>
          <a:p>
            <a:pPr>
              <a:spcBef>
                <a:spcPct val="0"/>
              </a:spcBef>
            </a:pPr>
            <a:endParaRPr lang="en-US" dirty="0">
              <a:latin typeface="+mn-lt"/>
            </a:endParaRPr>
          </a:p>
          <a:p>
            <a:pPr>
              <a:spcBef>
                <a:spcPct val="0"/>
              </a:spcBef>
            </a:pPr>
            <a:endParaRPr lang="en-US" dirty="0"/>
          </a:p>
          <a:p>
            <a:pPr>
              <a:spcBef>
                <a:spcPct val="0"/>
              </a:spcBef>
            </a:pPr>
            <a:endParaRPr lang="en-US" dirty="0"/>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6</a:t>
            </a:fld>
            <a:endParaRPr lang="en-US" sz="1200"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74624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1220787" y="4595576"/>
            <a:ext cx="5117361"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endParaRPr lang="en-US" dirty="0">
              <a:latin typeface="+mn-lt"/>
            </a:endParaRPr>
          </a:p>
          <a:p>
            <a:r>
              <a:rPr lang="en-US" dirty="0">
                <a:latin typeface="+mn-lt"/>
              </a:rPr>
              <a:t>The first step in </a:t>
            </a:r>
            <a:r>
              <a:rPr lang="en-US" i="1" dirty="0">
                <a:latin typeface="+mn-lt"/>
              </a:rPr>
              <a:t>any</a:t>
            </a:r>
            <a:r>
              <a:rPr lang="en-US" dirty="0">
                <a:latin typeface="+mn-lt"/>
              </a:rPr>
              <a:t> writing project should be an analysis of the audience for whom the document is intended.  </a:t>
            </a:r>
          </a:p>
          <a:p>
            <a:endParaRPr lang="en-US" dirty="0">
              <a:latin typeface="+mn-lt"/>
            </a:endParaRPr>
          </a:p>
          <a:p>
            <a:pPr>
              <a:spcBef>
                <a:spcPct val="0"/>
              </a:spcBef>
              <a:spcAft>
                <a:spcPts val="1199"/>
              </a:spcAft>
            </a:pPr>
            <a:endParaRPr lang="en-US" dirty="0">
              <a:latin typeface="+mn-lt"/>
            </a:endParaRPr>
          </a:p>
          <a:p>
            <a:pPr>
              <a:spcBef>
                <a:spcPct val="0"/>
              </a:spcBef>
            </a:pPr>
            <a:endParaRPr lang="en-US" dirty="0">
              <a:latin typeface="+mn-lt"/>
            </a:endParaRPr>
          </a:p>
          <a:p>
            <a:pPr>
              <a:spcBef>
                <a:spcPct val="0"/>
              </a:spcBef>
            </a:pPr>
            <a:endParaRPr lang="en-US" dirty="0"/>
          </a:p>
          <a:p>
            <a:pPr>
              <a:spcBef>
                <a:spcPct val="0"/>
              </a:spcBef>
            </a:pPr>
            <a:endParaRPr lang="en-US" dirty="0"/>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7</a:t>
            </a:fld>
            <a:endParaRPr lang="en-US" sz="1200" dirty="0">
              <a:latin typeface="Calibri" pitchFamily="34" charset="0"/>
            </a:endParaRPr>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0"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219414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031"/>
          <p:cNvSpPr>
            <a:spLocks noGrp="1" noChangeArrowheads="1"/>
          </p:cNvSpPr>
          <p:nvPr>
            <p:ph type="sldNum" sz="quarter" idx="5"/>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1" tIns="47766" rIns="95531" bIns="47766" numCol="1" anchor="b" anchorCtr="0" compatLnSpc="1">
            <a:prstTxWarp prst="textNoShape">
              <a:avLst/>
            </a:prstTxWarp>
          </a:bodyPr>
          <a:lstStyle/>
          <a:p>
            <a:fld id="{8D3E6C41-4006-42A3-89F8-542531FE2B36}" type="slidenum">
              <a:rPr lang="en-US">
                <a:latin typeface="Calibri" panose="020F0502020204030204" pitchFamily="34" charset="0"/>
              </a:rPr>
              <a:pPr/>
              <a:t>8</a:t>
            </a:fld>
            <a:endParaRPr lang="en-US">
              <a:latin typeface="Calibri" panose="020F0502020204030204" pitchFamily="34" charset="0"/>
            </a:endParaRPr>
          </a:p>
        </p:txBody>
      </p:sp>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963509" y="4595576"/>
            <a:ext cx="5374640"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pPr>
              <a:spcBef>
                <a:spcPct val="0"/>
              </a:spcBef>
            </a:pPr>
            <a:endParaRPr lang="en-US" dirty="0">
              <a:latin typeface="+mn-lt"/>
            </a:endParaRPr>
          </a:p>
          <a:p>
            <a:pPr>
              <a:spcBef>
                <a:spcPct val="0"/>
              </a:spcBef>
            </a:pPr>
            <a:endParaRPr lang="en-US" dirty="0">
              <a:latin typeface="+mn-lt"/>
            </a:endParaRPr>
          </a:p>
          <a:p>
            <a:pPr>
              <a:spcBef>
                <a:spcPct val="0"/>
              </a:spcBef>
            </a:pPr>
            <a:endParaRPr lang="en-US" dirty="0"/>
          </a:p>
          <a:p>
            <a:pPr>
              <a:spcBef>
                <a:spcPct val="0"/>
              </a:spcBef>
            </a:pPr>
            <a:endParaRPr lang="en-US" dirty="0"/>
          </a:p>
        </p:txBody>
      </p:sp>
      <p:sp>
        <p:nvSpPr>
          <p:cNvPr id="8"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2" name="Rectangle 1"/>
          <p:cNvSpPr/>
          <p:nvPr/>
        </p:nvSpPr>
        <p:spPr>
          <a:xfrm>
            <a:off x="1220788" y="4653542"/>
            <a:ext cx="4987740" cy="646331"/>
          </a:xfrm>
          <a:prstGeom prst="rect">
            <a:avLst/>
          </a:prstGeom>
        </p:spPr>
        <p:txBody>
          <a:bodyPr wrap="square">
            <a:spAutoFit/>
          </a:bodyPr>
          <a:lstStyle/>
          <a:p>
            <a:pPr>
              <a:spcAft>
                <a:spcPts val="1199"/>
              </a:spcAft>
            </a:pPr>
            <a:r>
              <a:rPr lang="en-US" sz="1200" dirty="0">
                <a:latin typeface="Calibri" panose="020F0502020204030204" pitchFamily="34" charset="0"/>
              </a:rPr>
              <a:t>At this stage of your writing project, think about what you want to convey to your audience.  What are the important points that you want them to understand and remember?  </a:t>
            </a:r>
          </a:p>
        </p:txBody>
      </p:sp>
      <p:sp>
        <p:nvSpPr>
          <p:cNvPr id="9"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1" name="TextBox 10"/>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52905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Rot="1" noChangeAspect="1" noChangeArrowheads="1" noTextEdit="1"/>
          </p:cNvSpPr>
          <p:nvPr>
            <p:ph type="sldImg"/>
          </p:nvPr>
        </p:nvSpPr>
        <p:spPr>
          <a:xfrm>
            <a:off x="1282700" y="731838"/>
            <a:ext cx="4749800" cy="3562350"/>
          </a:xfrm>
          <a:ln w="12700" cap="flat"/>
        </p:spPr>
      </p:sp>
      <p:sp>
        <p:nvSpPr>
          <p:cNvPr id="2" name="TextBox 1"/>
          <p:cNvSpPr txBox="1"/>
          <p:nvPr/>
        </p:nvSpPr>
        <p:spPr>
          <a:xfrm>
            <a:off x="445477" y="4495801"/>
            <a:ext cx="6629400" cy="800207"/>
          </a:xfrm>
          <a:prstGeom prst="rect">
            <a:avLst/>
          </a:prstGeom>
          <a:noFill/>
        </p:spPr>
        <p:txBody>
          <a:bodyPr wrap="square" lIns="91428" tIns="45714" rIns="91428" bIns="45714" rtlCol="0">
            <a:spAutoFit/>
          </a:bodyPr>
          <a:lstStyle/>
          <a:p>
            <a:pPr>
              <a:spcBef>
                <a:spcPts val="1199"/>
              </a:spcBef>
            </a:pPr>
            <a:endParaRPr lang="en-US" sz="1200" dirty="0">
              <a:latin typeface="+mn-lt"/>
            </a:endParaRPr>
          </a:p>
          <a:p>
            <a:pPr>
              <a:spcBef>
                <a:spcPts val="1199"/>
              </a:spcBef>
            </a:pPr>
            <a:endParaRPr lang="en-US" sz="1200" dirty="0">
              <a:latin typeface="+mn-lt"/>
            </a:endParaRPr>
          </a:p>
          <a:p>
            <a:endParaRPr lang="en-US" sz="1200" dirty="0">
              <a:latin typeface="+mn-lt"/>
            </a:endParaRPr>
          </a:p>
        </p:txBody>
      </p:sp>
      <p:sp>
        <p:nvSpPr>
          <p:cNvPr id="3" name="TextBox 2"/>
          <p:cNvSpPr txBox="1"/>
          <p:nvPr/>
        </p:nvSpPr>
        <p:spPr>
          <a:xfrm>
            <a:off x="1282700" y="4648200"/>
            <a:ext cx="4749800" cy="2308312"/>
          </a:xfrm>
          <a:prstGeom prst="rect">
            <a:avLst/>
          </a:prstGeom>
          <a:noFill/>
        </p:spPr>
        <p:txBody>
          <a:bodyPr wrap="square" lIns="91428" tIns="45714" rIns="91428" bIns="45714" rtlCol="0">
            <a:spAutoFit/>
          </a:bodyPr>
          <a:lstStyle/>
          <a:p>
            <a:r>
              <a:rPr lang="en-US" sz="1200" dirty="0" err="1">
                <a:latin typeface="+mn-lt"/>
              </a:rPr>
              <a:t>logikí</a:t>
            </a:r>
            <a:r>
              <a:rPr lang="en-US" sz="1200" dirty="0">
                <a:latin typeface="+mn-lt"/>
              </a:rPr>
              <a:t>̱ </a:t>
            </a:r>
            <a:r>
              <a:rPr lang="en-US" sz="1200" dirty="0" err="1">
                <a:latin typeface="+mn-lt"/>
              </a:rPr>
              <a:t>prin</a:t>
            </a:r>
            <a:r>
              <a:rPr lang="en-US" sz="1200" dirty="0">
                <a:latin typeface="+mn-lt"/>
              </a:rPr>
              <a:t> </a:t>
            </a:r>
            <a:r>
              <a:rPr lang="en-US" sz="1200" dirty="0" err="1">
                <a:latin typeface="+mn-lt"/>
              </a:rPr>
              <a:t>gló̱ssa</a:t>
            </a:r>
            <a:r>
              <a:rPr lang="en-US" sz="1200" dirty="0">
                <a:latin typeface="+mn-lt"/>
              </a:rPr>
              <a:t>  (</a:t>
            </a:r>
            <a:r>
              <a:rPr lang="en-US" sz="1200" dirty="0" err="1">
                <a:latin typeface="+mn-lt"/>
              </a:rPr>
              <a:t>loyeekee</a:t>
            </a:r>
            <a:r>
              <a:rPr lang="en-US" sz="1200" dirty="0">
                <a:latin typeface="+mn-lt"/>
              </a:rPr>
              <a:t> </a:t>
            </a:r>
            <a:r>
              <a:rPr lang="en-US" sz="1200" dirty="0" err="1">
                <a:latin typeface="+mn-lt"/>
              </a:rPr>
              <a:t>prin</a:t>
            </a:r>
            <a:r>
              <a:rPr lang="en-US" sz="1200" dirty="0">
                <a:latin typeface="+mn-lt"/>
              </a:rPr>
              <a:t> </a:t>
            </a:r>
            <a:r>
              <a:rPr lang="en-US" sz="1200" dirty="0" err="1">
                <a:latin typeface="+mn-lt"/>
              </a:rPr>
              <a:t>glōssuh</a:t>
            </a:r>
            <a:r>
              <a:rPr lang="en-US" sz="1200" dirty="0">
                <a:latin typeface="+mn-lt"/>
              </a:rPr>
              <a:t>)</a:t>
            </a:r>
          </a:p>
          <a:p>
            <a:endParaRPr lang="en-US" sz="1200" dirty="0">
              <a:latin typeface="+mn-lt"/>
            </a:endParaRPr>
          </a:p>
          <a:p>
            <a:r>
              <a:rPr lang="en-US" sz="1200" dirty="0">
                <a:latin typeface="Calibri" pitchFamily="34" charset="0"/>
              </a:rPr>
              <a:t>Too often, scientists think of doing research and writing as discrete tasks that have little to do with one another. Today, I’d like you to think of them as a feedback loop, where progress in one informs and drives progress in the other. </a:t>
            </a:r>
          </a:p>
          <a:p>
            <a:endParaRPr lang="en-US" sz="1200" dirty="0">
              <a:latin typeface="Calibri" pitchFamily="34" charset="0"/>
            </a:endParaRPr>
          </a:p>
          <a:p>
            <a:r>
              <a:rPr lang="en-US" sz="1200" dirty="0">
                <a:latin typeface="Calibri" pitchFamily="34" charset="0"/>
              </a:rPr>
              <a:t>From Peter Woodford: “Somehow the discipline of crystallizing a thought into a grammatical sentence with a beginning, a middle, and an end clarifies, sharpens, and delimits the thought.” </a:t>
            </a:r>
          </a:p>
          <a:p>
            <a:endParaRPr lang="en-US" sz="1200" dirty="0">
              <a:latin typeface="Calibri"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6FBB747C-8ACE-44A9-B819-2C4C48E7EAA9}" type="slidenum">
              <a:rPr lang="en-US" smtClean="0">
                <a:latin typeface="Calibri" pitchFamily="34" charset="0"/>
              </a:rPr>
              <a:pPr>
                <a:defRPr/>
              </a:pPr>
              <a:t>9</a:t>
            </a:fld>
            <a:endParaRPr lang="en-US" dirty="0">
              <a:latin typeface="Calibri" pitchFamily="34" charset="0"/>
            </a:endParaRPr>
          </a:p>
        </p:txBody>
      </p:sp>
      <p:sp>
        <p:nvSpPr>
          <p:cNvPr id="9" name="Text Box 2054"/>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a:t>
            </a:r>
            <a:r>
              <a:rPr lang="en-US" sz="1100" dirty="0" smtClean="0">
                <a:latin typeface="+mn-lt"/>
              </a:rPr>
              <a:t>2023 </a:t>
            </a:r>
            <a:r>
              <a:rPr lang="en-US" sz="1100" dirty="0">
                <a:latin typeface="+mn-lt"/>
              </a:rPr>
              <a:t>The Board of Trustees of the University of Illinois</a:t>
            </a:r>
            <a:br>
              <a:rPr lang="en-US" sz="1100" dirty="0">
                <a:latin typeface="+mn-lt"/>
              </a:rPr>
            </a:br>
            <a:r>
              <a:rPr lang="en-US" sz="1100" dirty="0">
                <a:latin typeface="+mn-lt"/>
              </a:rPr>
              <a:t>All rights reserved. </a:t>
            </a:r>
          </a:p>
        </p:txBody>
      </p:sp>
      <p:sp>
        <p:nvSpPr>
          <p:cNvPr id="11" name="Rectangle 2"/>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How to Get Started if You Hate to Write, Part I</a:t>
            </a:r>
          </a:p>
          <a:p>
            <a:r>
              <a:rPr lang="en-US" sz="1200" dirty="0">
                <a:latin typeface="+mn-lt"/>
              </a:rPr>
              <a:t>Celia M. Elliott, PHYS 496</a:t>
            </a:r>
          </a:p>
        </p:txBody>
      </p:sp>
      <p:sp>
        <p:nvSpPr>
          <p:cNvPr id="12" name="TextBox 11"/>
          <p:cNvSpPr txBox="1"/>
          <p:nvPr/>
        </p:nvSpPr>
        <p:spPr>
          <a:xfrm>
            <a:off x="4876800" y="0"/>
            <a:ext cx="2425700" cy="276999"/>
          </a:xfrm>
          <a:prstGeom prst="rect">
            <a:avLst/>
          </a:prstGeom>
          <a:noFill/>
        </p:spPr>
        <p:txBody>
          <a:bodyPr wrap="square" rtlCol="0">
            <a:spAutoFit/>
          </a:bodyPr>
          <a:lstStyle/>
          <a:p>
            <a:pPr algn="r"/>
            <a:r>
              <a:rPr lang="en-US" sz="1200" dirty="0" smtClean="0">
                <a:latin typeface="Calibri" panose="020F0502020204030204" pitchFamily="34" charset="0"/>
              </a:rPr>
              <a:t>02/08/2023 </a:t>
            </a:r>
            <a:endParaRPr lang="en-US" sz="1200" dirty="0">
              <a:latin typeface="Calibri" panose="020F0502020204030204" pitchFamily="34" charset="0"/>
            </a:endParaRPr>
          </a:p>
        </p:txBody>
      </p:sp>
    </p:spTree>
    <p:extLst>
      <p:ext uri="{BB962C8B-B14F-4D97-AF65-F5344CB8AC3E}">
        <p14:creationId xmlns:p14="http://schemas.microsoft.com/office/powerpoint/2010/main" val="374418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F5145FCD-9A54-45FC-879B-1826BCF44314}" type="slidenum">
              <a:rPr lang="en-US"/>
              <a:pPr>
                <a:defRPr/>
              </a:pPr>
              <a:t>‹#›</a:t>
            </a:fld>
            <a:endParaRPr lang="en-US" b="0">
              <a:solidFill>
                <a:schemeClr val="tx1"/>
              </a:solidFill>
            </a:endParaRPr>
          </a:p>
        </p:txBody>
      </p:sp>
    </p:spTree>
    <p:extLst>
      <p:ext uri="{BB962C8B-B14F-4D97-AF65-F5344CB8AC3E}">
        <p14:creationId xmlns:p14="http://schemas.microsoft.com/office/powerpoint/2010/main" val="5364442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32DF9B02-025B-4440-A31F-4385D045D835}" type="slidenum">
              <a:rPr lang="en-US"/>
              <a:pPr>
                <a:defRPr/>
              </a:pPr>
              <a:t>‹#›</a:t>
            </a:fld>
            <a:endParaRPr lang="en-US" b="0">
              <a:solidFill>
                <a:schemeClr val="tx1"/>
              </a:solidFill>
            </a:endParaRPr>
          </a:p>
        </p:txBody>
      </p:sp>
    </p:spTree>
    <p:extLst>
      <p:ext uri="{BB962C8B-B14F-4D97-AF65-F5344CB8AC3E}">
        <p14:creationId xmlns:p14="http://schemas.microsoft.com/office/powerpoint/2010/main" val="19576858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A913FBB0-47B0-42A6-B528-8EDBF18CFB7D}" type="slidenum">
              <a:rPr lang="en-US"/>
              <a:pPr>
                <a:defRPr/>
              </a:pPr>
              <a:t>‹#›</a:t>
            </a:fld>
            <a:endParaRPr lang="en-US" b="0">
              <a:solidFill>
                <a:schemeClr val="tx1"/>
              </a:solidFill>
            </a:endParaRPr>
          </a:p>
        </p:txBody>
      </p:sp>
    </p:spTree>
    <p:extLst>
      <p:ext uri="{BB962C8B-B14F-4D97-AF65-F5344CB8AC3E}">
        <p14:creationId xmlns:p14="http://schemas.microsoft.com/office/powerpoint/2010/main" val="35986793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18CFB257-024B-4E3E-8445-4B43C69D8813}" type="slidenum">
              <a:rPr lang="en-US"/>
              <a:pPr>
                <a:defRPr/>
              </a:pPr>
              <a:t>‹#›</a:t>
            </a:fld>
            <a:endParaRPr lang="en-US" b="0">
              <a:solidFill>
                <a:schemeClr val="tx1"/>
              </a:solidFill>
            </a:endParaRPr>
          </a:p>
        </p:txBody>
      </p:sp>
    </p:spTree>
    <p:extLst>
      <p:ext uri="{BB962C8B-B14F-4D97-AF65-F5344CB8AC3E}">
        <p14:creationId xmlns:p14="http://schemas.microsoft.com/office/powerpoint/2010/main" val="41817475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46714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p>
            <a:pPr>
              <a:defRPr/>
            </a:pPr>
            <a:r>
              <a:rPr lang="en-US"/>
              <a:t>Celia M. Elliott </a:t>
            </a:r>
          </a:p>
        </p:txBody>
      </p:sp>
      <p:sp>
        <p:nvSpPr>
          <p:cNvPr id="5" name="Slide Number Placeholder 4"/>
          <p:cNvSpPr>
            <a:spLocks noGrp="1"/>
          </p:cNvSpPr>
          <p:nvPr>
            <p:ph type="sldNum" sz="quarter" idx="12"/>
          </p:nvPr>
        </p:nvSpPr>
        <p:spPr/>
        <p:txBody>
          <a:bodyPr/>
          <a:lstStyle/>
          <a:p>
            <a:pPr>
              <a:defRPr/>
            </a:pPr>
            <a:fld id="{A692B3FE-7A87-41F4-BC3F-417DB61E9257}"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41331656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EB5C99BE-C183-446C-86DF-F670443BF130}" type="slidenum">
              <a:rPr lang="en-US"/>
              <a:pPr>
                <a:defRPr/>
              </a:pPr>
              <a:t>‹#›</a:t>
            </a:fld>
            <a:endParaRPr lang="en-US" b="0">
              <a:solidFill>
                <a:schemeClr val="tx1"/>
              </a:solidFill>
            </a:endParaRPr>
          </a:p>
        </p:txBody>
      </p:sp>
    </p:spTree>
    <p:extLst>
      <p:ext uri="{BB962C8B-B14F-4D97-AF65-F5344CB8AC3E}">
        <p14:creationId xmlns:p14="http://schemas.microsoft.com/office/powerpoint/2010/main" val="35900424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BFBF9494-4C0B-4E3C-B522-CEF3087F4AF1}" type="slidenum">
              <a:rPr lang="en-US"/>
              <a:pPr>
                <a:defRPr/>
              </a:pPr>
              <a:t>‹#›</a:t>
            </a:fld>
            <a:endParaRPr lang="en-US" b="0">
              <a:solidFill>
                <a:schemeClr val="tx1"/>
              </a:solidFill>
            </a:endParaRPr>
          </a:p>
        </p:txBody>
      </p:sp>
    </p:spTree>
    <p:extLst>
      <p:ext uri="{BB962C8B-B14F-4D97-AF65-F5344CB8AC3E}">
        <p14:creationId xmlns:p14="http://schemas.microsoft.com/office/powerpoint/2010/main" val="11459016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9" name="Rectangle 6"/>
          <p:cNvSpPr>
            <a:spLocks noGrp="1" noChangeArrowheads="1"/>
          </p:cNvSpPr>
          <p:nvPr>
            <p:ph type="sldNum" sz="quarter" idx="12"/>
          </p:nvPr>
        </p:nvSpPr>
        <p:spPr>
          <a:ln/>
        </p:spPr>
        <p:txBody>
          <a:bodyPr/>
          <a:lstStyle>
            <a:lvl1pPr>
              <a:defRPr/>
            </a:lvl1pPr>
          </a:lstStyle>
          <a:p>
            <a:pPr>
              <a:defRPr/>
            </a:pPr>
            <a:fld id="{1981E9AE-31AB-4C2C-BE5A-7F8B8DFCBA9A}" type="slidenum">
              <a:rPr lang="en-US"/>
              <a:pPr>
                <a:defRPr/>
              </a:pPr>
              <a:t>‹#›</a:t>
            </a:fld>
            <a:endParaRPr lang="en-US" b="0">
              <a:solidFill>
                <a:schemeClr val="tx1"/>
              </a:solidFill>
            </a:endParaRPr>
          </a:p>
        </p:txBody>
      </p:sp>
    </p:spTree>
    <p:extLst>
      <p:ext uri="{BB962C8B-B14F-4D97-AF65-F5344CB8AC3E}">
        <p14:creationId xmlns:p14="http://schemas.microsoft.com/office/powerpoint/2010/main" val="33154929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5" name="Rectangle 6"/>
          <p:cNvSpPr>
            <a:spLocks noGrp="1" noChangeArrowheads="1"/>
          </p:cNvSpPr>
          <p:nvPr>
            <p:ph type="sldNum" sz="quarter" idx="12"/>
          </p:nvPr>
        </p:nvSpPr>
        <p:spPr>
          <a:ln/>
        </p:spPr>
        <p:txBody>
          <a:bodyPr/>
          <a:lstStyle>
            <a:lvl1pPr>
              <a:defRPr/>
            </a:lvl1pPr>
          </a:lstStyle>
          <a:p>
            <a:pPr>
              <a:defRPr/>
            </a:pPr>
            <a:fld id="{8F2C99DC-6828-49BC-884A-9643B4569E25}" type="slidenum">
              <a:rPr lang="en-US"/>
              <a:pPr>
                <a:defRPr/>
              </a:pPr>
              <a:t>‹#›</a:t>
            </a:fld>
            <a:endParaRPr lang="en-US" b="0">
              <a:solidFill>
                <a:schemeClr val="tx1"/>
              </a:solidFill>
            </a:endParaRPr>
          </a:p>
        </p:txBody>
      </p:sp>
    </p:spTree>
    <p:extLst>
      <p:ext uri="{BB962C8B-B14F-4D97-AF65-F5344CB8AC3E}">
        <p14:creationId xmlns:p14="http://schemas.microsoft.com/office/powerpoint/2010/main" val="24194772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4" name="Rectangle 6"/>
          <p:cNvSpPr>
            <a:spLocks noGrp="1" noChangeArrowheads="1"/>
          </p:cNvSpPr>
          <p:nvPr>
            <p:ph type="sldNum" sz="quarter" idx="12"/>
          </p:nvPr>
        </p:nvSpPr>
        <p:spPr>
          <a:ln/>
        </p:spPr>
        <p:txBody>
          <a:bodyPr/>
          <a:lstStyle>
            <a:lvl1pPr>
              <a:defRPr/>
            </a:lvl1pPr>
          </a:lstStyle>
          <a:p>
            <a:pPr>
              <a:defRPr/>
            </a:pPr>
            <a:fld id="{737D2514-F133-43EE-B44D-5F009CE13C58}" type="slidenum">
              <a:rPr lang="en-US"/>
              <a:pPr>
                <a:defRPr/>
              </a:pPr>
              <a:t>‹#›</a:t>
            </a:fld>
            <a:endParaRPr lang="en-US" b="0">
              <a:solidFill>
                <a:schemeClr val="tx1"/>
              </a:solidFill>
            </a:endParaRPr>
          </a:p>
        </p:txBody>
      </p:sp>
    </p:spTree>
    <p:extLst>
      <p:ext uri="{BB962C8B-B14F-4D97-AF65-F5344CB8AC3E}">
        <p14:creationId xmlns:p14="http://schemas.microsoft.com/office/powerpoint/2010/main" val="37818841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E90D078A-3E5F-48D7-98E2-67F52890A42F}" type="slidenum">
              <a:rPr lang="en-US"/>
              <a:pPr>
                <a:defRPr/>
              </a:pPr>
              <a:t>‹#›</a:t>
            </a:fld>
            <a:endParaRPr lang="en-US" b="0">
              <a:solidFill>
                <a:schemeClr val="tx1"/>
              </a:solidFill>
            </a:endParaRPr>
          </a:p>
        </p:txBody>
      </p:sp>
    </p:spTree>
    <p:extLst>
      <p:ext uri="{BB962C8B-B14F-4D97-AF65-F5344CB8AC3E}">
        <p14:creationId xmlns:p14="http://schemas.microsoft.com/office/powerpoint/2010/main" val="27630016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6705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smtClean="0">
                <a:solidFill>
                  <a:srgbClr val="000066"/>
                </a:solidFill>
              </a:defRPr>
            </a:lvl1pPr>
          </a:lstStyle>
          <a:p>
            <a:pPr>
              <a:defRPr/>
            </a:pPr>
            <a:fld id="{A692B3FE-7A87-41F4-BC3F-417DB61E9257}" type="slidenum">
              <a:rPr lang="en-US"/>
              <a:pPr>
                <a:defRPr/>
              </a:pPr>
              <a:t>‹#›</a:t>
            </a:fld>
            <a:endParaRPr lang="en-US" b="0">
              <a:solidFill>
                <a:schemeClr val="tx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90000"/>
        </a:lnSpc>
        <a:spcBef>
          <a:spcPct val="20000"/>
        </a:spcBef>
        <a:spcAft>
          <a:spcPct val="0"/>
        </a:spcAft>
        <a:buClr>
          <a:srgbClr val="CC3300"/>
        </a:buClr>
        <a:buSzPct val="85000"/>
        <a:buFont typeface="Symbol" pitchFamily="18" charset="2"/>
        <a:buChar char="·"/>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Char char="o"/>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buChar char="•"/>
        <a:defRPr sz="2400" b="1">
          <a:solidFill>
            <a:srgbClr val="000066"/>
          </a:solidFill>
          <a:latin typeface="+mn-lt"/>
        </a:defRPr>
      </a:lvl3pPr>
      <a:lvl4pPr marL="1600200" indent="-228600" algn="l" rtl="0" eaLnBrk="0" fontAlgn="base" hangingPunct="0">
        <a:spcBef>
          <a:spcPct val="20000"/>
        </a:spcBef>
        <a:spcAft>
          <a:spcPct val="0"/>
        </a:spcAft>
        <a:buChar char="–"/>
        <a:defRPr sz="2000" b="1">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defRPr>
      </a:lvl5pPr>
      <a:lvl6pPr marL="2514600" indent="-228600" algn="l" rtl="0" eaLnBrk="0" fontAlgn="base" hangingPunct="0">
        <a:spcBef>
          <a:spcPct val="20000"/>
        </a:spcBef>
        <a:spcAft>
          <a:spcPct val="0"/>
        </a:spcAft>
        <a:buChar char="»"/>
        <a:defRPr sz="2000">
          <a:solidFill>
            <a:srgbClr val="000066"/>
          </a:solidFill>
          <a:latin typeface="Times New Roman" pitchFamily="18" charset="0"/>
        </a:defRPr>
      </a:lvl6pPr>
      <a:lvl7pPr marL="2971800" indent="-228600" algn="l" rtl="0" eaLnBrk="0" fontAlgn="base" hangingPunct="0">
        <a:spcBef>
          <a:spcPct val="20000"/>
        </a:spcBef>
        <a:spcAft>
          <a:spcPct val="0"/>
        </a:spcAft>
        <a:buChar char="»"/>
        <a:defRPr sz="2000">
          <a:solidFill>
            <a:srgbClr val="000066"/>
          </a:solidFill>
          <a:latin typeface="Times New Roman" pitchFamily="18" charset="0"/>
        </a:defRPr>
      </a:lvl7pPr>
      <a:lvl8pPr marL="3429000" indent="-228600" algn="l" rtl="0" eaLnBrk="0" fontAlgn="base" hangingPunct="0">
        <a:spcBef>
          <a:spcPct val="20000"/>
        </a:spcBef>
        <a:spcAft>
          <a:spcPct val="0"/>
        </a:spcAft>
        <a:buChar char="»"/>
        <a:defRPr sz="2000">
          <a:solidFill>
            <a:srgbClr val="000066"/>
          </a:solidFill>
          <a:latin typeface="Times New Roman" pitchFamily="18" charset="0"/>
        </a:defRPr>
      </a:lvl8pPr>
      <a:lvl9pPr marL="3886200" indent="-228600" algn="l" rtl="0" eaLnBrk="0" fontAlgn="base" hangingPunct="0">
        <a:spcBef>
          <a:spcPct val="20000"/>
        </a:spcBef>
        <a:spcAft>
          <a:spcPct val="0"/>
        </a:spcAft>
        <a:buChar char="»"/>
        <a:defRPr sz="2000">
          <a:solidFill>
            <a:srgbClr val="000066"/>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1447800"/>
          </a:xfrm>
        </p:spPr>
        <p:txBody>
          <a:bodyPr/>
          <a:lstStyle/>
          <a:p>
            <a:pPr algn="ctr"/>
            <a:r>
              <a:rPr lang="en-US" dirty="0">
                <a:effectLst>
                  <a:outerShdw blurRad="38100" dist="38100" dir="2700000" algn="tl">
                    <a:srgbClr val="000000">
                      <a:alpha val="43137"/>
                    </a:srgbClr>
                  </a:outerShdw>
                </a:effectLst>
                <a:latin typeface="Calibri" pitchFamily="34" charset="0"/>
                <a:cs typeface="Calibri" pitchFamily="34" charset="0"/>
              </a:rPr>
              <a:t>How to Get Started if You Hate to Write</a:t>
            </a:r>
          </a:p>
        </p:txBody>
      </p:sp>
      <p:sp>
        <p:nvSpPr>
          <p:cNvPr id="6" name="Text Box 2054"/>
          <p:cNvSpPr txBox="1">
            <a:spLocks noChangeArrowheads="1"/>
          </p:cNvSpPr>
          <p:nvPr/>
        </p:nvSpPr>
        <p:spPr bwMode="auto">
          <a:xfrm>
            <a:off x="457200" y="6254946"/>
            <a:ext cx="3142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0"/>
              </a:spcBef>
              <a:spcAft>
                <a:spcPts val="0"/>
              </a:spcAft>
            </a:pPr>
            <a:r>
              <a:rPr lang="en-US" sz="1000" dirty="0">
                <a:solidFill>
                  <a:schemeClr val="folHlink"/>
                </a:solidFill>
                <a:latin typeface="Calibri" pitchFamily="34" charset="0"/>
                <a:cs typeface="Calibri" pitchFamily="34" charset="0"/>
              </a:rPr>
              <a:t>© </a:t>
            </a:r>
            <a:r>
              <a:rPr lang="en-US" sz="1000" dirty="0" smtClean="0">
                <a:solidFill>
                  <a:schemeClr val="folHlink"/>
                </a:solidFill>
                <a:latin typeface="Calibri" pitchFamily="34" charset="0"/>
                <a:cs typeface="Calibri" pitchFamily="34" charset="0"/>
              </a:rPr>
              <a:t>2023 </a:t>
            </a:r>
            <a:r>
              <a:rPr lang="en-US" sz="1000" dirty="0">
                <a:solidFill>
                  <a:schemeClr val="folHlink"/>
                </a:solidFill>
                <a:latin typeface="Calibri" pitchFamily="34" charset="0"/>
                <a:cs typeface="Calibri" pitchFamily="34" charset="0"/>
              </a:rPr>
              <a:t>The Board of Trustees of the University of Illinois</a:t>
            </a:r>
          </a:p>
          <a:p>
            <a:pPr>
              <a:spcBef>
                <a:spcPts val="0"/>
              </a:spcBef>
              <a:spcAft>
                <a:spcPts val="0"/>
              </a:spcAft>
            </a:pPr>
            <a:r>
              <a:rPr lang="en-US" sz="1000" dirty="0">
                <a:solidFill>
                  <a:schemeClr val="folHlink"/>
                </a:solidFill>
                <a:latin typeface="Calibri" pitchFamily="34" charset="0"/>
                <a:cs typeface="Calibri" pitchFamily="34" charset="0"/>
              </a:rPr>
              <a:t>All rights reserved. </a:t>
            </a:r>
            <a:endParaRPr lang="en-US" dirty="0">
              <a:solidFill>
                <a:schemeClr val="folHlink"/>
              </a:solidFill>
              <a:latin typeface="Calibri" pitchFamily="34" charset="0"/>
              <a:cs typeface="Calibri" pitchFamily="34" charset="0"/>
            </a:endParaRPr>
          </a:p>
        </p:txBody>
      </p:sp>
      <p:sp>
        <p:nvSpPr>
          <p:cNvPr id="5" name="Rectangle 3"/>
          <p:cNvSpPr txBox="1">
            <a:spLocks noChangeArrowheads="1"/>
          </p:cNvSpPr>
          <p:nvPr/>
        </p:nvSpPr>
        <p:spPr bwMode="auto">
          <a:xfrm>
            <a:off x="5791200" y="5712837"/>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a:solidFill>
                  <a:srgbClr val="000066"/>
                </a:solidFill>
                <a:latin typeface="+mn-lt"/>
              </a:defRPr>
            </a:lvl2pPr>
            <a:lvl3pPr marL="1143000" indent="-228600" algn="l" rtl="0" eaLnBrk="0" fontAlgn="base" hangingPunct="0">
              <a:lnSpc>
                <a:spcPct val="85000"/>
              </a:lnSpc>
              <a:spcBef>
                <a:spcPct val="0"/>
              </a:spcBef>
              <a:spcAft>
                <a:spcPct val="0"/>
              </a:spcAft>
              <a:buClr>
                <a:srgbClr val="CC3300"/>
              </a:buClr>
              <a:buChar char="•"/>
              <a:defRPr sz="2400">
                <a:solidFill>
                  <a:srgbClr val="000066"/>
                </a:solidFill>
                <a:latin typeface="Times New Roman" pitchFamily="18" charset="0"/>
              </a:defRPr>
            </a:lvl3pPr>
            <a:lvl4pPr marL="1600200" indent="-228600" algn="l" rtl="0" eaLnBrk="0" fontAlgn="base" hangingPunct="0">
              <a:spcBef>
                <a:spcPct val="20000"/>
              </a:spcBef>
              <a:spcAft>
                <a:spcPct val="0"/>
              </a:spcAft>
              <a:buChar char="–"/>
              <a:defRPr sz="2000">
                <a:solidFill>
                  <a:srgbClr val="000066"/>
                </a:solidFill>
                <a:latin typeface="Times New Roman" pitchFamily="18" charset="0"/>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defRPr>
            </a:lvl5pPr>
            <a:lvl6pPr marL="2514600" indent="-228600" algn="l" rtl="0" eaLnBrk="0" fontAlgn="base" hangingPunct="0">
              <a:spcBef>
                <a:spcPct val="20000"/>
              </a:spcBef>
              <a:spcAft>
                <a:spcPct val="0"/>
              </a:spcAft>
              <a:buChar char="»"/>
              <a:defRPr sz="2000">
                <a:solidFill>
                  <a:srgbClr val="000066"/>
                </a:solidFill>
                <a:latin typeface="Times New Roman" pitchFamily="18" charset="0"/>
              </a:defRPr>
            </a:lvl6pPr>
            <a:lvl7pPr marL="2971800" indent="-228600" algn="l" rtl="0" eaLnBrk="0" fontAlgn="base" hangingPunct="0">
              <a:spcBef>
                <a:spcPct val="20000"/>
              </a:spcBef>
              <a:spcAft>
                <a:spcPct val="0"/>
              </a:spcAft>
              <a:buChar char="»"/>
              <a:defRPr sz="2000">
                <a:solidFill>
                  <a:srgbClr val="000066"/>
                </a:solidFill>
                <a:latin typeface="Times New Roman" pitchFamily="18" charset="0"/>
              </a:defRPr>
            </a:lvl7pPr>
            <a:lvl8pPr marL="3429000" indent="-228600" algn="l" rtl="0" eaLnBrk="0" fontAlgn="base" hangingPunct="0">
              <a:spcBef>
                <a:spcPct val="20000"/>
              </a:spcBef>
              <a:spcAft>
                <a:spcPct val="0"/>
              </a:spcAft>
              <a:buChar char="»"/>
              <a:defRPr sz="2000">
                <a:solidFill>
                  <a:srgbClr val="000066"/>
                </a:solidFill>
                <a:latin typeface="Times New Roman" pitchFamily="18" charset="0"/>
              </a:defRPr>
            </a:lvl8pPr>
            <a:lvl9pPr marL="3886200" indent="-228600" algn="l" rtl="0" eaLnBrk="0" fontAlgn="base" hangingPunct="0">
              <a:spcBef>
                <a:spcPct val="20000"/>
              </a:spcBef>
              <a:spcAft>
                <a:spcPct val="0"/>
              </a:spcAft>
              <a:buChar char="»"/>
              <a:defRPr sz="2000">
                <a:solidFill>
                  <a:srgbClr val="000066"/>
                </a:solidFill>
                <a:latin typeface="Times New Roman" pitchFamily="18" charset="0"/>
              </a:defRPr>
            </a:lvl9pPr>
          </a:lstStyle>
          <a:p>
            <a:pPr algn="ctr">
              <a:spcBef>
                <a:spcPct val="0"/>
              </a:spcBef>
            </a:pPr>
            <a:r>
              <a:rPr lang="ru-RU" sz="2400" b="1" dirty="0">
                <a:latin typeface="Calibri" pitchFamily="34" charset="0"/>
                <a:cs typeface="Calibri" pitchFamily="34" charset="0"/>
              </a:rPr>
              <a:t>Celia M. Elliott</a:t>
            </a:r>
            <a:endParaRPr lang="ru-RU" sz="2000" b="1" dirty="0">
              <a:latin typeface="Calibri" pitchFamily="34" charset="0"/>
              <a:cs typeface="Calibri" pitchFamily="34" charset="0"/>
            </a:endParaRPr>
          </a:p>
          <a:p>
            <a:pPr algn="ctr">
              <a:spcBef>
                <a:spcPct val="0"/>
              </a:spcBef>
            </a:pPr>
            <a:r>
              <a:rPr lang="en-US" sz="2000" b="1" dirty="0">
                <a:solidFill>
                  <a:srgbClr val="E84A27"/>
                </a:solidFill>
                <a:latin typeface="Calibri" pitchFamily="34" charset="0"/>
                <a:cs typeface="Calibri" pitchFamily="34" charset="0"/>
              </a:rPr>
              <a:t>Department of Physics</a:t>
            </a:r>
          </a:p>
          <a:p>
            <a:pPr algn="ctr">
              <a:spcBef>
                <a:spcPct val="0"/>
              </a:spcBef>
            </a:pPr>
            <a:r>
              <a:rPr lang="en-US" sz="1800" b="1" i="1" dirty="0">
                <a:solidFill>
                  <a:schemeClr val="folHlink"/>
                </a:solidFill>
                <a:latin typeface="Calibri" pitchFamily="34" charset="0"/>
                <a:cs typeface="Calibri" pitchFamily="34" charset="0"/>
              </a:rPr>
              <a:t>cmelliot@illinois.edu</a:t>
            </a:r>
            <a:endParaRPr lang="ru-RU" sz="1800" b="1" i="1" dirty="0">
              <a:solidFill>
                <a:schemeClr val="folHlink"/>
              </a:solidFill>
              <a:latin typeface="Calibri" pitchFamily="34" charset="0"/>
              <a:cs typeface="Calibri" pitchFamily="34" charset="0"/>
            </a:endParaRPr>
          </a:p>
        </p:txBody>
      </p:sp>
      <p:grpSp>
        <p:nvGrpSpPr>
          <p:cNvPr id="8" name="Group 7"/>
          <p:cNvGrpSpPr/>
          <p:nvPr/>
        </p:nvGrpSpPr>
        <p:grpSpPr>
          <a:xfrm>
            <a:off x="2874433" y="1524000"/>
            <a:ext cx="3318933" cy="3160186"/>
            <a:chOff x="3310466" y="1792814"/>
            <a:chExt cx="3318933" cy="3160186"/>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66" y="1792814"/>
              <a:ext cx="3318933" cy="316018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rot="10800000">
              <a:off x="3677272" y="4266203"/>
              <a:ext cx="1110425" cy="646331"/>
            </a:xfrm>
            <a:prstGeom prst="rect">
              <a:avLst/>
            </a:prstGeom>
            <a:noFill/>
          </p:spPr>
          <p:txBody>
            <a:bodyPr wrap="square" rtlCol="0">
              <a:spAutoFit/>
            </a:bodyPr>
            <a:lstStyle/>
            <a:p>
              <a:r>
                <a:rPr lang="en-US" sz="1800" dirty="0">
                  <a:latin typeface="Calibri" panose="020F0502020204030204" pitchFamily="34" charset="0"/>
                </a:rPr>
                <a:t>writer’s</a:t>
              </a:r>
              <a:br>
                <a:rPr lang="en-US" sz="1800" dirty="0">
                  <a:latin typeface="Calibri" panose="020F0502020204030204" pitchFamily="34" charset="0"/>
                </a:rPr>
              </a:br>
              <a:r>
                <a:rPr lang="en-US" sz="1800" dirty="0">
                  <a:latin typeface="Calibri" panose="020F0502020204030204" pitchFamily="34" charset="0"/>
                </a:rPr>
                <a:t>block</a:t>
              </a:r>
            </a:p>
          </p:txBody>
        </p:sp>
      </p:grpSp>
      <p:sp>
        <p:nvSpPr>
          <p:cNvPr id="10" name="Title 1"/>
          <p:cNvSpPr txBox="1">
            <a:spLocks/>
          </p:cNvSpPr>
          <p:nvPr/>
        </p:nvSpPr>
        <p:spPr bwMode="auto">
          <a:xfrm>
            <a:off x="1905000" y="4440866"/>
            <a:ext cx="525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0066"/>
                </a:solidFill>
                <a:effectLst/>
                <a:latin typeface="Calibri" pitchFamily="34" charset="0"/>
                <a:ea typeface="+mj-ea"/>
                <a:cs typeface="Calibri" pitchFamily="34" charset="0"/>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9pPr>
          </a:lstStyle>
          <a:p>
            <a:pPr algn="ctr"/>
            <a:r>
              <a:rPr lang="en-US" sz="3600" kern="0" dirty="0">
                <a:effectLst>
                  <a:outerShdw blurRad="38100" dist="38100" dir="2700000" algn="tl">
                    <a:srgbClr val="000000">
                      <a:alpha val="43137"/>
                    </a:srgbClr>
                  </a:outerShdw>
                </a:effectLst>
              </a:rPr>
              <a:t>Part I―Outlining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093835"/>
            <a:ext cx="315986" cy="457202"/>
          </a:xfrm>
          <a:prstGeom prst="rect">
            <a:avLst/>
          </a:prstGeom>
        </p:spPr>
      </p:pic>
    </p:spTree>
    <p:extLst>
      <p:ext uri="{BB962C8B-B14F-4D97-AF65-F5344CB8AC3E}">
        <p14:creationId xmlns:p14="http://schemas.microsoft.com/office/powerpoint/2010/main" val="29686019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591844" y="0"/>
            <a:ext cx="5299145" cy="2590800"/>
          </a:xfrm>
        </p:spPr>
        <p:txBody>
          <a:bodyPr lIns="92075" tIns="46038" rIns="92075" bIns="46038" anchor="b"/>
          <a:lstStyle/>
          <a:p>
            <a:pPr>
              <a:lnSpc>
                <a:spcPct val="90000"/>
              </a:lnSpc>
              <a:defRPr/>
            </a:pPr>
            <a:r>
              <a:rPr lang="en-US" dirty="0"/>
              <a:t>Novice writers use the </a:t>
            </a:r>
            <a:br>
              <a:rPr lang="en-US" dirty="0"/>
            </a:br>
            <a:r>
              <a:rPr lang="en-US" dirty="0"/>
              <a:t>“core dump” method</a:t>
            </a:r>
            <a:br>
              <a:rPr lang="en-US" dirty="0"/>
            </a:br>
            <a:r>
              <a:rPr lang="en-US" dirty="0"/>
              <a:t>—inefficient and</a:t>
            </a:r>
            <a:br>
              <a:rPr lang="en-US" dirty="0"/>
            </a:br>
            <a:r>
              <a:rPr lang="en-US" dirty="0"/>
              <a:t>    produces poor results</a:t>
            </a:r>
            <a:endParaRPr lang="en-US" dirty="0">
              <a:effectLst/>
              <a:latin typeface="Calibri" pitchFamily="34" charset="0"/>
              <a:cs typeface="Calibri" pitchFamily="34" charset="0"/>
            </a:endParaRPr>
          </a:p>
        </p:txBody>
      </p:sp>
      <p:sp>
        <p:nvSpPr>
          <p:cNvPr id="3075" name="Rectangle 3"/>
          <p:cNvSpPr>
            <a:spLocks noGrp="1" noChangeArrowheads="1"/>
          </p:cNvSpPr>
          <p:nvPr>
            <p:ph type="body" idx="1"/>
          </p:nvPr>
        </p:nvSpPr>
        <p:spPr>
          <a:xfrm>
            <a:off x="533400" y="2743200"/>
            <a:ext cx="8382000" cy="3048000"/>
          </a:xfrm>
          <a:noFill/>
        </p:spPr>
        <p:txBody>
          <a:bodyPr lIns="92075" tIns="46038" rIns="92075" bIns="46038"/>
          <a:lstStyle/>
          <a:p>
            <a:pPr>
              <a:spcBef>
                <a:spcPct val="25000"/>
              </a:spcBef>
              <a:buFont typeface="Symbol" pitchFamily="18" charset="2"/>
              <a:buNone/>
            </a:pPr>
            <a:r>
              <a:rPr lang="en-US" sz="4000" dirty="0">
                <a:latin typeface="Calibri" pitchFamily="34" charset="0"/>
                <a:cs typeface="Calibri" pitchFamily="34" charset="0"/>
              </a:rPr>
              <a:t>Always start from a plan—always!</a:t>
            </a:r>
          </a:p>
          <a:p>
            <a:pPr marL="742950" indent="-457200">
              <a:spcBef>
                <a:spcPts val="0"/>
              </a:spcBef>
              <a:buClr>
                <a:srgbClr val="E84A27"/>
              </a:buClr>
              <a:buFont typeface="+mj-lt"/>
              <a:buAutoNum type="arabicPeriod"/>
            </a:pPr>
            <a:r>
              <a:rPr lang="en-US" dirty="0"/>
              <a:t>Promotes thinking</a:t>
            </a:r>
          </a:p>
          <a:p>
            <a:pPr marL="742950" indent="-457200">
              <a:spcBef>
                <a:spcPts val="0"/>
              </a:spcBef>
              <a:buClr>
                <a:srgbClr val="E84A27"/>
              </a:buClr>
              <a:buFont typeface="+mj-lt"/>
              <a:buAutoNum type="arabicPeriod"/>
            </a:pPr>
            <a:r>
              <a:rPr lang="en-US" dirty="0"/>
              <a:t>Easiest way to get started if you don’t like </a:t>
            </a:r>
            <a:br>
              <a:rPr lang="en-US" dirty="0"/>
            </a:br>
            <a:r>
              <a:rPr lang="en-US" dirty="0"/>
              <a:t>to write</a:t>
            </a:r>
          </a:p>
          <a:p>
            <a:pPr marL="742950" indent="-457200">
              <a:spcBef>
                <a:spcPts val="0"/>
              </a:spcBef>
              <a:buClr>
                <a:srgbClr val="E84A27"/>
              </a:buClr>
              <a:buFont typeface="+mj-lt"/>
              <a:buAutoNum type="arabicPeriod"/>
            </a:pPr>
            <a:r>
              <a:rPr lang="en-US" dirty="0"/>
              <a:t>Gives you control over length and focus</a:t>
            </a:r>
          </a:p>
          <a:p>
            <a:pPr marL="742950" indent="-457200">
              <a:spcBef>
                <a:spcPts val="0"/>
              </a:spcBef>
              <a:buClr>
                <a:srgbClr val="E84A27"/>
              </a:buClr>
              <a:buFont typeface="+mj-lt"/>
              <a:buAutoNum type="arabicPeriod"/>
            </a:pPr>
            <a:r>
              <a:rPr lang="en-US" dirty="0"/>
              <a:t>Increases the logical persuasiveness* and coherence of your final paper (or talk)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52400"/>
            <a:ext cx="2653936" cy="238666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33400" y="6046857"/>
            <a:ext cx="6052041" cy="707886"/>
          </a:xfrm>
          <a:prstGeom prst="rect">
            <a:avLst/>
          </a:prstGeom>
          <a:noFill/>
        </p:spPr>
        <p:txBody>
          <a:bodyPr wrap="none" rtlCol="0">
            <a:spAutoFit/>
          </a:bodyPr>
          <a:lstStyle/>
          <a:p>
            <a:r>
              <a:rPr lang="en-US" sz="2000" b="1" dirty="0">
                <a:solidFill>
                  <a:schemeClr val="accent2">
                    <a:lumMod val="50000"/>
                  </a:schemeClr>
                </a:solidFill>
                <a:latin typeface="Calibri" panose="020F0502020204030204" pitchFamily="34" charset="0"/>
              </a:rPr>
              <a:t>*“Persuasion in Technical Communications,” </a:t>
            </a:r>
            <a:br>
              <a:rPr lang="en-US" sz="2000" b="1" dirty="0">
                <a:solidFill>
                  <a:schemeClr val="accent2">
                    <a:lumMod val="50000"/>
                  </a:schemeClr>
                </a:solidFill>
                <a:latin typeface="Calibri" panose="020F0502020204030204" pitchFamily="34" charset="0"/>
              </a:rPr>
            </a:br>
            <a:r>
              <a:rPr lang="en-US" sz="2000" b="1" dirty="0">
                <a:solidFill>
                  <a:schemeClr val="accent2">
                    <a:lumMod val="50000"/>
                  </a:schemeClr>
                </a:solidFill>
                <a:latin typeface="Calibri" panose="020F0502020204030204" pitchFamily="34" charset="0"/>
              </a:rPr>
              <a:t>http://people.physics.illinois.edu/Celia/Persuasion.pdf</a:t>
            </a:r>
          </a:p>
        </p:txBody>
      </p:sp>
      <p:sp>
        <p:nvSpPr>
          <p:cNvPr id="6" name="TextBox 5"/>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1275721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dirty="0"/>
              <a:t>Use the “reservoir” system* </a:t>
            </a:r>
          </a:p>
        </p:txBody>
      </p:sp>
      <p:sp>
        <p:nvSpPr>
          <p:cNvPr id="3" name="Content Placeholder 2"/>
          <p:cNvSpPr>
            <a:spLocks noGrp="1"/>
          </p:cNvSpPr>
          <p:nvPr>
            <p:ph idx="1"/>
          </p:nvPr>
        </p:nvSpPr>
        <p:spPr>
          <a:xfrm>
            <a:off x="457200" y="914400"/>
            <a:ext cx="8534400" cy="5029200"/>
          </a:xfrm>
        </p:spPr>
        <p:txBody>
          <a:bodyPr/>
          <a:lstStyle/>
          <a:p>
            <a:pPr marL="0" indent="0">
              <a:spcBef>
                <a:spcPts val="0"/>
              </a:spcBef>
              <a:buNone/>
            </a:pPr>
            <a:r>
              <a:rPr lang="en-US" dirty="0"/>
              <a:t>Create separate reservoirs for</a:t>
            </a:r>
            <a:br>
              <a:rPr lang="en-US" dirty="0"/>
            </a:br>
            <a:r>
              <a:rPr lang="en-US" dirty="0"/>
              <a:t>     Background</a:t>
            </a:r>
            <a:br>
              <a:rPr lang="en-US" dirty="0"/>
            </a:br>
            <a:r>
              <a:rPr lang="en-US" dirty="0"/>
              <a:t>	Materials &amp; Methods</a:t>
            </a:r>
          </a:p>
          <a:p>
            <a:pPr marL="0" indent="0">
              <a:spcBef>
                <a:spcPts val="0"/>
              </a:spcBef>
              <a:buNone/>
            </a:pPr>
            <a:r>
              <a:rPr lang="en-US" dirty="0"/>
              <a:t>		Results</a:t>
            </a:r>
          </a:p>
          <a:p>
            <a:pPr marL="0" indent="0">
              <a:spcBef>
                <a:spcPts val="0"/>
              </a:spcBef>
              <a:buNone/>
            </a:pPr>
            <a:r>
              <a:rPr lang="en-US" dirty="0"/>
              <a:t>			Discussion</a:t>
            </a:r>
            <a:br>
              <a:rPr lang="en-US" dirty="0"/>
            </a:br>
            <a:r>
              <a:rPr lang="en-US" dirty="0"/>
              <a:t>				Refs</a:t>
            </a:r>
          </a:p>
          <a:p>
            <a:pPr marL="0" indent="0">
              <a:spcBef>
                <a:spcPts val="0"/>
              </a:spcBef>
              <a:spcAft>
                <a:spcPts val="1200"/>
              </a:spcAft>
              <a:buNone/>
            </a:pPr>
            <a:r>
              <a:rPr lang="en-US" dirty="0">
                <a:solidFill>
                  <a:schemeClr val="accent6">
                    <a:lumMod val="50000"/>
                  </a:schemeClr>
                </a:solidFill>
              </a:rPr>
              <a:t>Concentrate on facts, ideas, images,</a:t>
            </a:r>
            <a:br>
              <a:rPr lang="en-US" dirty="0">
                <a:solidFill>
                  <a:schemeClr val="accent6">
                    <a:lumMod val="50000"/>
                  </a:schemeClr>
                </a:solidFill>
              </a:rPr>
            </a:br>
            <a:r>
              <a:rPr lang="en-US" dirty="0">
                <a:solidFill>
                  <a:schemeClr val="accent6">
                    <a:lumMod val="50000"/>
                  </a:schemeClr>
                </a:solidFill>
              </a:rPr>
              <a:t>      logical connections</a:t>
            </a:r>
          </a:p>
          <a:p>
            <a:pPr marL="0" indent="0">
              <a:spcBef>
                <a:spcPts val="0"/>
              </a:spcBef>
              <a:spcAft>
                <a:spcPts val="1200"/>
              </a:spcAft>
              <a:buNone/>
            </a:pPr>
            <a:r>
              <a:rPr lang="en-US" dirty="0"/>
              <a:t>Add to your reservoirs as you take </a:t>
            </a:r>
            <a:br>
              <a:rPr lang="en-US" dirty="0"/>
            </a:br>
            <a:r>
              <a:rPr lang="en-US" dirty="0"/>
              <a:t>    and analyze data</a:t>
            </a:r>
          </a:p>
          <a:p>
            <a:pPr marL="0" indent="0">
              <a:spcBef>
                <a:spcPts val="0"/>
              </a:spcBef>
              <a:spcAft>
                <a:spcPts val="1200"/>
              </a:spcAft>
              <a:buNone/>
            </a:pPr>
            <a:r>
              <a:rPr lang="en-US" dirty="0"/>
              <a:t>Experiment with different reservoir methods</a:t>
            </a:r>
            <a:br>
              <a:rPr lang="en-US" dirty="0"/>
            </a:br>
            <a:r>
              <a:rPr lang="en-US" dirty="0"/>
              <a:t>    to find what works best for you  </a:t>
            </a:r>
            <a:br>
              <a:rPr lang="en-US" dirty="0"/>
            </a:br>
            <a:r>
              <a:rPr lang="en-US" dirty="0"/>
              <a:t> </a:t>
            </a:r>
          </a:p>
        </p:txBody>
      </p:sp>
      <p:sp>
        <p:nvSpPr>
          <p:cNvPr id="4" name="TextBox 3"/>
          <p:cNvSpPr txBox="1"/>
          <p:nvPr/>
        </p:nvSpPr>
        <p:spPr>
          <a:xfrm>
            <a:off x="0" y="6519446"/>
            <a:ext cx="9144000" cy="369332"/>
          </a:xfrm>
          <a:prstGeom prst="rect">
            <a:avLst/>
          </a:prstGeom>
          <a:noFill/>
        </p:spPr>
        <p:txBody>
          <a:bodyPr wrap="square" rtlCol="0">
            <a:spAutoFit/>
          </a:bodyPr>
          <a:lstStyle/>
          <a:p>
            <a:r>
              <a:rPr lang="en-US" sz="1800" b="1" i="1" dirty="0">
                <a:solidFill>
                  <a:schemeClr val="accent6">
                    <a:lumMod val="50000"/>
                  </a:schemeClr>
                </a:solidFill>
                <a:latin typeface="Calibri" panose="020F0502020204030204" pitchFamily="34" charset="0"/>
              </a:rPr>
              <a:t>*Scientific Writing for Graduate Students</a:t>
            </a:r>
            <a:r>
              <a:rPr lang="en-US" sz="1800" b="1" dirty="0">
                <a:solidFill>
                  <a:schemeClr val="accent6">
                    <a:lumMod val="50000"/>
                  </a:schemeClr>
                </a:solidFill>
                <a:latin typeface="Calibri" panose="020F0502020204030204" pitchFamily="34" charset="0"/>
              </a:rPr>
              <a:t>,</a:t>
            </a:r>
            <a:r>
              <a:rPr lang="en-US" sz="1600" b="1" dirty="0">
                <a:solidFill>
                  <a:schemeClr val="accent6">
                    <a:lumMod val="50000"/>
                  </a:schemeClr>
                </a:solidFill>
                <a:latin typeface="Calibri" panose="020F0502020204030204" pitchFamily="34" charset="0"/>
              </a:rPr>
              <a:t> ed. F. Peter Woodford (Rockefeller University Press, 1968).</a:t>
            </a:r>
            <a:endParaRPr lang="en-US" sz="1600" b="1" i="1" dirty="0">
              <a:solidFill>
                <a:schemeClr val="accent6">
                  <a:lumMod val="50000"/>
                </a:schemeClr>
              </a:solidFill>
              <a:latin typeface="Calibri" panose="020F0502020204030204" pitchFamily="34" charset="0"/>
            </a:endParaRPr>
          </a:p>
        </p:txBody>
      </p:sp>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4081775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43000"/>
          </a:xfrm>
        </p:spPr>
        <p:txBody>
          <a:bodyPr/>
          <a:lstStyle/>
          <a:p>
            <a:pPr>
              <a:lnSpc>
                <a:spcPct val="90000"/>
              </a:lnSpc>
            </a:pPr>
            <a:r>
              <a:rPr lang="en-US" dirty="0"/>
              <a:t>Fill your reservoirs thoughtfully</a:t>
            </a:r>
          </a:p>
        </p:txBody>
      </p:sp>
      <p:sp>
        <p:nvSpPr>
          <p:cNvPr id="3" name="Content Placeholder 2"/>
          <p:cNvSpPr>
            <a:spLocks noGrp="1"/>
          </p:cNvSpPr>
          <p:nvPr>
            <p:ph idx="1"/>
          </p:nvPr>
        </p:nvSpPr>
        <p:spPr>
          <a:xfrm>
            <a:off x="457200" y="1219200"/>
            <a:ext cx="8382000" cy="4876800"/>
          </a:xfrm>
        </p:spPr>
        <p:txBody>
          <a:bodyPr/>
          <a:lstStyle/>
          <a:p>
            <a:pPr marL="0" indent="-228600">
              <a:spcBef>
                <a:spcPts val="0"/>
              </a:spcBef>
              <a:spcAft>
                <a:spcPts val="1200"/>
              </a:spcAft>
              <a:buNone/>
            </a:pPr>
            <a:r>
              <a:rPr lang="en-US" dirty="0">
                <a:solidFill>
                  <a:schemeClr val="accent6">
                    <a:lumMod val="50000"/>
                  </a:schemeClr>
                </a:solidFill>
              </a:rPr>
              <a:t>Is the item really necessary?</a:t>
            </a:r>
          </a:p>
          <a:p>
            <a:pPr marL="0" indent="-228600">
              <a:spcBef>
                <a:spcPts val="0"/>
              </a:spcBef>
              <a:spcAft>
                <a:spcPts val="1200"/>
              </a:spcAft>
              <a:buNone/>
            </a:pPr>
            <a:r>
              <a:rPr lang="en-US" dirty="0">
                <a:solidFill>
                  <a:schemeClr val="accent6">
                    <a:lumMod val="50000"/>
                  </a:schemeClr>
                </a:solidFill>
              </a:rPr>
              <a:t>To what reservoir does it logically belong?</a:t>
            </a:r>
          </a:p>
          <a:p>
            <a:pPr marL="0" indent="-228600">
              <a:spcBef>
                <a:spcPts val="0"/>
              </a:spcBef>
              <a:spcAft>
                <a:spcPts val="0"/>
              </a:spcAft>
              <a:buNone/>
            </a:pPr>
            <a:r>
              <a:rPr lang="en-US" dirty="0">
                <a:solidFill>
                  <a:schemeClr val="accent6">
                    <a:lumMod val="50000"/>
                  </a:schemeClr>
                </a:solidFill>
              </a:rPr>
              <a:t>Content for reservoirs:</a:t>
            </a:r>
          </a:p>
          <a:p>
            <a:pPr marL="0" indent="-228600">
              <a:spcBef>
                <a:spcPts val="0"/>
              </a:spcBef>
              <a:spcAft>
                <a:spcPts val="300"/>
              </a:spcAft>
              <a:buNone/>
            </a:pPr>
            <a:r>
              <a:rPr lang="en-US" dirty="0">
                <a:solidFill>
                  <a:schemeClr val="accent6">
                    <a:lumMod val="50000"/>
                  </a:schemeClr>
                </a:solidFill>
              </a:rPr>
              <a:t>	Facts, observations, data</a:t>
            </a:r>
          </a:p>
          <a:p>
            <a:pPr marL="0" indent="-228600">
              <a:spcBef>
                <a:spcPts val="0"/>
              </a:spcBef>
              <a:spcAft>
                <a:spcPts val="300"/>
              </a:spcAft>
              <a:buNone/>
            </a:pPr>
            <a:r>
              <a:rPr lang="en-US" dirty="0">
                <a:solidFill>
                  <a:schemeClr val="accent6">
                    <a:lumMod val="50000"/>
                  </a:schemeClr>
                </a:solidFill>
              </a:rPr>
              <a:t>	Figures and captions</a:t>
            </a:r>
          </a:p>
          <a:p>
            <a:pPr marL="0" indent="-228600">
              <a:spcBef>
                <a:spcPts val="0"/>
              </a:spcBef>
              <a:spcAft>
                <a:spcPts val="300"/>
              </a:spcAft>
              <a:buNone/>
            </a:pPr>
            <a:r>
              <a:rPr lang="en-US" dirty="0">
                <a:solidFill>
                  <a:schemeClr val="accent6">
                    <a:lumMod val="50000"/>
                  </a:schemeClr>
                </a:solidFill>
              </a:rPr>
              <a:t>	Tables</a:t>
            </a:r>
          </a:p>
          <a:p>
            <a:pPr marL="0" indent="-228600">
              <a:spcBef>
                <a:spcPts val="0"/>
              </a:spcBef>
              <a:spcAft>
                <a:spcPts val="300"/>
              </a:spcAft>
              <a:buNone/>
            </a:pPr>
            <a:r>
              <a:rPr lang="en-US" dirty="0">
                <a:solidFill>
                  <a:schemeClr val="accent6">
                    <a:lumMod val="50000"/>
                  </a:schemeClr>
                </a:solidFill>
              </a:rPr>
              <a:t>	Analogies</a:t>
            </a:r>
          </a:p>
          <a:p>
            <a:pPr marL="0" indent="-228600">
              <a:spcBef>
                <a:spcPts val="0"/>
              </a:spcBef>
              <a:spcAft>
                <a:spcPts val="300"/>
              </a:spcAft>
              <a:buNone/>
            </a:pPr>
            <a:r>
              <a:rPr lang="en-US" dirty="0">
                <a:solidFill>
                  <a:schemeClr val="accent6">
                    <a:lumMod val="50000"/>
                  </a:schemeClr>
                </a:solidFill>
              </a:rPr>
              <a:t>	Ideas and speculations</a:t>
            </a:r>
            <a:br>
              <a:rPr lang="en-US" dirty="0">
                <a:solidFill>
                  <a:schemeClr val="accent6">
                    <a:lumMod val="50000"/>
                  </a:schemeClr>
                </a:solidFill>
              </a:rPr>
            </a:br>
            <a:r>
              <a:rPr lang="en-US" dirty="0">
                <a:solidFill>
                  <a:schemeClr val="accent6">
                    <a:lumMod val="50000"/>
                  </a:schemeClr>
                </a:solidFill>
              </a:rPr>
              <a:t>	Unanswered questions	</a:t>
            </a:r>
          </a:p>
          <a:p>
            <a:pPr marL="0" indent="-228600">
              <a:spcBef>
                <a:spcPts val="0"/>
              </a:spcBef>
              <a:spcAft>
                <a:spcPts val="300"/>
              </a:spcAft>
              <a:buNone/>
            </a:pPr>
            <a:r>
              <a:rPr lang="en-US" dirty="0">
                <a:solidFill>
                  <a:schemeClr val="accent6">
                    <a:lumMod val="50000"/>
                  </a:schemeClr>
                </a:solidFill>
              </a:rPr>
              <a:t>	Key words</a:t>
            </a:r>
          </a:p>
          <a:p>
            <a:pPr marL="0" indent="-228600">
              <a:spcBef>
                <a:spcPts val="0"/>
              </a:spcBef>
              <a:spcAft>
                <a:spcPts val="300"/>
              </a:spcAft>
              <a:buNone/>
            </a:pPr>
            <a:r>
              <a:rPr lang="en-US" dirty="0">
                <a:solidFill>
                  <a:schemeClr val="accent6">
                    <a:lumMod val="50000"/>
                  </a:schemeClr>
                </a:solidFill>
              </a:rPr>
              <a:t>	Felicitous phrases</a:t>
            </a:r>
          </a:p>
          <a:p>
            <a:pPr marL="0" indent="-228600">
              <a:spcBef>
                <a:spcPts val="0"/>
              </a:spcBef>
              <a:spcAft>
                <a:spcPts val="300"/>
              </a:spcAft>
              <a:buNone/>
            </a:pPr>
            <a:r>
              <a:rPr lang="en-US" dirty="0">
                <a:solidFill>
                  <a:schemeClr val="accent6">
                    <a:lumMod val="50000"/>
                  </a:schemeClr>
                </a:solidFill>
              </a:rPr>
              <a:t>	</a:t>
            </a:r>
          </a:p>
          <a:p>
            <a:pPr marL="0" indent="-228600">
              <a:spcBef>
                <a:spcPts val="0"/>
              </a:spcBef>
              <a:spcAft>
                <a:spcPts val="300"/>
              </a:spcAft>
              <a:buNone/>
            </a:pPr>
            <a:r>
              <a:rPr lang="en-US" dirty="0">
                <a:solidFill>
                  <a:schemeClr val="accent6">
                    <a:lumMod val="50000"/>
                  </a:schemeClr>
                </a:solidFill>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200400"/>
            <a:ext cx="3253644" cy="2133600"/>
          </a:xfrm>
          <a:prstGeom prst="ellipse">
            <a:avLst/>
          </a:prstGeom>
          <a:ln>
            <a:noFill/>
          </a:ln>
          <a:effectLst>
            <a:outerShdw blurRad="292100" dist="139700" dir="2700000" algn="tl" rotWithShape="0">
              <a:srgbClr val="333333">
                <a:alpha val="65000"/>
              </a:srgbClr>
            </a:outerShdw>
          </a:effectLst>
        </p:spPr>
      </p:pic>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2910631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3" y="304800"/>
            <a:ext cx="7772400" cy="1143000"/>
          </a:xfrm>
        </p:spPr>
        <p:txBody>
          <a:bodyPr/>
          <a:lstStyle/>
          <a:p>
            <a:pPr>
              <a:lnSpc>
                <a:spcPct val="90000"/>
              </a:lnSpc>
            </a:pPr>
            <a:r>
              <a:rPr lang="en-US" dirty="0">
                <a:latin typeface="Calibri" pitchFamily="34" charset="0"/>
                <a:cs typeface="Calibri" pitchFamily="34" charset="0"/>
              </a:rPr>
              <a:t>Now you’re ready to start building a coherent narrative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710" r="11791"/>
          <a:stretch/>
        </p:blipFill>
        <p:spPr>
          <a:xfrm>
            <a:off x="4065788" y="3666744"/>
            <a:ext cx="4773412" cy="307264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5788" y="1447800"/>
            <a:ext cx="4773412" cy="2066544"/>
          </a:xfrm>
          <a:prstGeom prst="rect">
            <a:avLst/>
          </a:prstGeom>
          <a:ln>
            <a:noFill/>
          </a:ln>
          <a:effectLst>
            <a:outerShdw blurRad="292100" dist="139700" dir="2700000" algn="tl" rotWithShape="0">
              <a:srgbClr val="333333">
                <a:alpha val="65000"/>
              </a:srgbClr>
            </a:outerShdw>
          </a:effectLst>
        </p:spPr>
      </p:pic>
      <p:sp>
        <p:nvSpPr>
          <p:cNvPr id="8" name="Down Arrow 7"/>
          <p:cNvSpPr/>
          <p:nvPr/>
        </p:nvSpPr>
        <p:spPr bwMode="auto">
          <a:xfrm>
            <a:off x="6248400" y="3200400"/>
            <a:ext cx="484388" cy="1143000"/>
          </a:xfrm>
          <a:prstGeom prst="downArrow">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50800" dist="38100" dir="2700000" algn="tl" rotWithShape="0">
                  <a:prstClr val="black">
                    <a:alpha val="40000"/>
                  </a:prstClr>
                </a:outerShdw>
              </a:effectLst>
              <a:latin typeface="Times New Roman" pitchFamily="18" charset="0"/>
            </a:endParaRPr>
          </a:p>
        </p:txBody>
      </p:sp>
      <p:sp>
        <p:nvSpPr>
          <p:cNvPr id="10" name="TextBox 9"/>
          <p:cNvSpPr txBox="1"/>
          <p:nvPr/>
        </p:nvSpPr>
        <p:spPr>
          <a:xfrm>
            <a:off x="533400" y="1752600"/>
            <a:ext cx="3276600" cy="3539430"/>
          </a:xfrm>
          <a:prstGeom prst="rect">
            <a:avLst/>
          </a:prstGeom>
          <a:noFill/>
        </p:spPr>
        <p:txBody>
          <a:bodyPr wrap="square" rtlCol="0">
            <a:spAutoFit/>
          </a:bodyPr>
          <a:lstStyle/>
          <a:p>
            <a:r>
              <a:rPr lang="en-US" sz="3200" b="1" dirty="0">
                <a:solidFill>
                  <a:schemeClr val="accent6">
                    <a:lumMod val="50000"/>
                  </a:schemeClr>
                </a:solidFill>
                <a:latin typeface="Calibri" panose="020F0502020204030204" pitchFamily="34" charset="0"/>
              </a:rPr>
              <a:t>In the next steps, </a:t>
            </a:r>
            <a:br>
              <a:rPr lang="en-US" sz="3200" b="1" dirty="0">
                <a:solidFill>
                  <a:schemeClr val="accent6">
                    <a:lumMod val="50000"/>
                  </a:schemeClr>
                </a:solidFill>
                <a:latin typeface="Calibri" panose="020F0502020204030204" pitchFamily="34" charset="0"/>
              </a:rPr>
            </a:br>
            <a:r>
              <a:rPr lang="en-US" sz="3200" b="1" dirty="0">
                <a:solidFill>
                  <a:schemeClr val="accent6">
                    <a:lumMod val="50000"/>
                  </a:schemeClr>
                </a:solidFill>
                <a:latin typeface="Calibri" panose="020F0502020204030204" pitchFamily="34" charset="0"/>
              </a:rPr>
              <a:t>we’ll take the </a:t>
            </a:r>
            <a:r>
              <a:rPr lang="en-US" sz="3200" b="1" dirty="0">
                <a:solidFill>
                  <a:srgbClr val="E84A27"/>
                </a:solidFill>
                <a:latin typeface="Calibri" panose="020F0502020204030204" pitchFamily="34" charset="0"/>
              </a:rPr>
              <a:t>content</a:t>
            </a:r>
            <a:r>
              <a:rPr lang="en-US" sz="3200" b="1" dirty="0">
                <a:solidFill>
                  <a:schemeClr val="accent6">
                    <a:lumMod val="50000"/>
                  </a:schemeClr>
                </a:solidFill>
                <a:latin typeface="Calibri" panose="020F0502020204030204" pitchFamily="34" charset="0"/>
              </a:rPr>
              <a:t> of our reservoirs and make a </a:t>
            </a:r>
            <a:r>
              <a:rPr lang="en-US" sz="3200" b="1" dirty="0">
                <a:solidFill>
                  <a:srgbClr val="E84A27"/>
                </a:solidFill>
                <a:latin typeface="Calibri" panose="020F0502020204030204" pitchFamily="34" charset="0"/>
              </a:rPr>
              <a:t>plan</a:t>
            </a:r>
            <a:r>
              <a:rPr lang="en-US" sz="3200" b="1" dirty="0">
                <a:solidFill>
                  <a:schemeClr val="accent6">
                    <a:lumMod val="50000"/>
                  </a:schemeClr>
                </a:solidFill>
                <a:latin typeface="Calibri" panose="020F0502020204030204" pitchFamily="34" charset="0"/>
              </a:rPr>
              <a:t> to guide the building</a:t>
            </a:r>
          </a:p>
          <a:p>
            <a:r>
              <a:rPr lang="en-US" sz="3200" b="1" dirty="0">
                <a:solidFill>
                  <a:schemeClr val="accent6">
                    <a:lumMod val="50000"/>
                  </a:schemeClr>
                </a:solidFill>
                <a:latin typeface="Calibri" panose="020F0502020204030204" pitchFamily="34" charset="0"/>
              </a:rPr>
              <a:t>of our paper </a:t>
            </a:r>
          </a:p>
        </p:txBody>
      </p:sp>
      <p:sp>
        <p:nvSpPr>
          <p:cNvPr id="9" name="TextBox 8"/>
          <p:cNvSpPr txBox="1"/>
          <p:nvPr/>
        </p:nvSpPr>
        <p:spPr>
          <a:xfrm>
            <a:off x="87630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5208950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36" y="457200"/>
            <a:ext cx="8199664" cy="1143000"/>
          </a:xfrm>
        </p:spPr>
        <p:txBody>
          <a:bodyPr/>
          <a:lstStyle/>
          <a:p>
            <a:pPr>
              <a:lnSpc>
                <a:spcPct val="90000"/>
              </a:lnSpc>
            </a:pPr>
            <a:r>
              <a:rPr lang="en-US" dirty="0"/>
              <a:t>RULE #1:  Never write </a:t>
            </a:r>
            <a:r>
              <a:rPr lang="en-US" i="1" dirty="0"/>
              <a:t>anything</a:t>
            </a:r>
            <a:r>
              <a:rPr lang="en-US" dirty="0"/>
              <a:t> without first analyzing your audience</a:t>
            </a:r>
          </a:p>
        </p:txBody>
      </p:sp>
      <p:sp>
        <p:nvSpPr>
          <p:cNvPr id="7" name="TextBox 6"/>
          <p:cNvSpPr txBox="1"/>
          <p:nvPr/>
        </p:nvSpPr>
        <p:spPr>
          <a:xfrm>
            <a:off x="533400" y="1752600"/>
            <a:ext cx="8458200" cy="4841325"/>
          </a:xfrm>
          <a:prstGeom prst="rect">
            <a:avLst/>
          </a:prstGeom>
          <a:noFill/>
        </p:spPr>
        <p:txBody>
          <a:bodyPr wrap="square" rtlCol="0">
            <a:spAutoFit/>
          </a:bodyPr>
          <a:lstStyle/>
          <a:p>
            <a:pPr>
              <a:lnSpc>
                <a:spcPct val="90000"/>
              </a:lnSpc>
              <a:spcAft>
                <a:spcPts val="1800"/>
              </a:spcAft>
            </a:pPr>
            <a:r>
              <a:rPr lang="en-US" sz="3200" b="1" dirty="0">
                <a:solidFill>
                  <a:schemeClr val="accent6">
                    <a:lumMod val="50000"/>
                  </a:schemeClr>
                </a:solidFill>
                <a:latin typeface="Calibri" panose="020F0502020204030204" pitchFamily="34" charset="0"/>
              </a:rPr>
              <a:t>Who is going to read my paper?</a:t>
            </a:r>
          </a:p>
          <a:p>
            <a:pPr indent="-228600">
              <a:lnSpc>
                <a:spcPct val="90000"/>
              </a:lnSpc>
              <a:spcAft>
                <a:spcPts val="1800"/>
              </a:spcAft>
            </a:pPr>
            <a:r>
              <a:rPr lang="en-US" sz="3200" b="1" dirty="0">
                <a:solidFill>
                  <a:schemeClr val="accent6">
                    <a:lumMod val="50000"/>
                  </a:schemeClr>
                </a:solidFill>
                <a:latin typeface="Calibri" panose="020F0502020204030204" pitchFamily="34" charset="0"/>
              </a:rPr>
              <a:t>What do they already know? </a:t>
            </a:r>
            <a:br>
              <a:rPr lang="en-US" sz="3200" b="1" dirty="0">
                <a:solidFill>
                  <a:schemeClr val="accent6">
                    <a:lumMod val="50000"/>
                  </a:schemeClr>
                </a:solidFill>
                <a:latin typeface="Calibri" panose="020F0502020204030204" pitchFamily="34" charset="0"/>
              </a:rPr>
            </a:br>
            <a:r>
              <a:rPr lang="en-US" sz="3200" b="1" dirty="0">
                <a:solidFill>
                  <a:schemeClr val="accent6">
                    <a:lumMod val="50000"/>
                  </a:schemeClr>
                </a:solidFill>
                <a:latin typeface="Calibri" panose="020F0502020204030204" pitchFamily="34" charset="0"/>
              </a:rPr>
              <a:t>    (words, concepts, methods)</a:t>
            </a:r>
          </a:p>
          <a:p>
            <a:pPr indent="-228600">
              <a:lnSpc>
                <a:spcPct val="90000"/>
              </a:lnSpc>
              <a:spcAft>
                <a:spcPts val="1800"/>
              </a:spcAft>
            </a:pPr>
            <a:r>
              <a:rPr lang="en-US" sz="3200" b="1" dirty="0">
                <a:solidFill>
                  <a:schemeClr val="accent6">
                    <a:lumMod val="50000"/>
                  </a:schemeClr>
                </a:solidFill>
                <a:latin typeface="Calibri" panose="020F0502020204030204" pitchFamily="34" charset="0"/>
              </a:rPr>
              <a:t>What </a:t>
            </a:r>
            <a:r>
              <a:rPr lang="en-US" sz="3200" b="1" i="1" dirty="0">
                <a:solidFill>
                  <a:schemeClr val="accent6">
                    <a:lumMod val="50000"/>
                  </a:schemeClr>
                </a:solidFill>
                <a:latin typeface="Calibri" panose="020F0502020204030204" pitchFamily="34" charset="0"/>
              </a:rPr>
              <a:t>don’t </a:t>
            </a:r>
            <a:r>
              <a:rPr lang="en-US" sz="3200" b="1" dirty="0">
                <a:solidFill>
                  <a:schemeClr val="accent6">
                    <a:lumMod val="50000"/>
                  </a:schemeClr>
                </a:solidFill>
                <a:latin typeface="Calibri" panose="020F0502020204030204" pitchFamily="34" charset="0"/>
              </a:rPr>
              <a:t>they know that </a:t>
            </a:r>
            <a:br>
              <a:rPr lang="en-US" sz="3200" b="1" dirty="0">
                <a:solidFill>
                  <a:schemeClr val="accent6">
                    <a:lumMod val="50000"/>
                  </a:schemeClr>
                </a:solidFill>
                <a:latin typeface="Calibri" panose="020F0502020204030204" pitchFamily="34" charset="0"/>
              </a:rPr>
            </a:br>
            <a:r>
              <a:rPr lang="en-US" sz="3200" b="1" dirty="0">
                <a:solidFill>
                  <a:schemeClr val="accent6">
                    <a:lumMod val="50000"/>
                  </a:schemeClr>
                </a:solidFill>
                <a:latin typeface="Calibri" panose="020F0502020204030204" pitchFamily="34" charset="0"/>
              </a:rPr>
              <a:t>    I will have to explain?</a:t>
            </a:r>
          </a:p>
          <a:p>
            <a:pPr indent="-228600">
              <a:lnSpc>
                <a:spcPct val="90000"/>
              </a:lnSpc>
              <a:spcAft>
                <a:spcPts val="1800"/>
              </a:spcAft>
            </a:pPr>
            <a:r>
              <a:rPr lang="en-US" sz="3200" b="1" dirty="0">
                <a:solidFill>
                  <a:schemeClr val="accent6">
                    <a:lumMod val="50000"/>
                  </a:schemeClr>
                </a:solidFill>
                <a:latin typeface="Calibri" panose="020F0502020204030204" pitchFamily="34" charset="0"/>
              </a:rPr>
              <a:t>Where might they become confused?</a:t>
            </a:r>
          </a:p>
          <a:p>
            <a:pPr indent="-228600">
              <a:lnSpc>
                <a:spcPct val="90000"/>
              </a:lnSpc>
              <a:spcAft>
                <a:spcPts val="1800"/>
              </a:spcAft>
            </a:pPr>
            <a:r>
              <a:rPr lang="en-US" sz="3200" b="1" dirty="0">
                <a:solidFill>
                  <a:schemeClr val="accent6">
                    <a:lumMod val="50000"/>
                  </a:schemeClr>
                </a:solidFill>
                <a:latin typeface="Calibri" panose="020F0502020204030204" pitchFamily="34" charset="0"/>
              </a:rPr>
              <a:t>Where can I send them for more information?</a:t>
            </a:r>
          </a:p>
          <a:p>
            <a:r>
              <a:rPr lang="en-US" sz="3200" b="1" dirty="0">
                <a:solidFill>
                  <a:schemeClr val="accent6">
                    <a:lumMod val="50000"/>
                  </a:schemeClr>
                </a:solidFill>
                <a:latin typeface="Calibri" panose="020F0502020204030204" pitchFamily="34" charset="0"/>
              </a:rPr>
              <a:t>What is most important for them to understand?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362200"/>
            <a:ext cx="2934222" cy="193095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1469966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603" y="304800"/>
            <a:ext cx="8199664" cy="685800"/>
          </a:xfrm>
        </p:spPr>
        <p:txBody>
          <a:bodyPr/>
          <a:lstStyle/>
          <a:p>
            <a:pPr>
              <a:lnSpc>
                <a:spcPct val="90000"/>
              </a:lnSpc>
            </a:pPr>
            <a:r>
              <a:rPr lang="en-US" dirty="0"/>
              <a:t>RULE #2:  Tell a good story</a:t>
            </a:r>
          </a:p>
        </p:txBody>
      </p:sp>
      <p:sp>
        <p:nvSpPr>
          <p:cNvPr id="7" name="TextBox 6"/>
          <p:cNvSpPr txBox="1"/>
          <p:nvPr/>
        </p:nvSpPr>
        <p:spPr>
          <a:xfrm>
            <a:off x="457200" y="1066800"/>
            <a:ext cx="8656864" cy="5678478"/>
          </a:xfrm>
          <a:prstGeom prst="rect">
            <a:avLst/>
          </a:prstGeom>
          <a:noFill/>
        </p:spPr>
        <p:txBody>
          <a:bodyPr wrap="square" rtlCol="0">
            <a:spAutoFit/>
          </a:bodyPr>
          <a:lstStyle/>
          <a:p>
            <a:pPr>
              <a:lnSpc>
                <a:spcPct val="90000"/>
              </a:lnSpc>
              <a:spcAft>
                <a:spcPts val="1800"/>
              </a:spcAft>
            </a:pPr>
            <a:r>
              <a:rPr lang="en-US" sz="3200" b="1" dirty="0">
                <a:solidFill>
                  <a:schemeClr val="accent6">
                    <a:lumMod val="50000"/>
                  </a:schemeClr>
                </a:solidFill>
                <a:latin typeface="Calibri" panose="020F0502020204030204" pitchFamily="34" charset="0"/>
              </a:rPr>
              <a:t>Orient the reader with a solid </a:t>
            </a:r>
            <a:br>
              <a:rPr lang="en-US" sz="3200" b="1" dirty="0">
                <a:solidFill>
                  <a:schemeClr val="accent6">
                    <a:lumMod val="50000"/>
                  </a:schemeClr>
                </a:solidFill>
                <a:latin typeface="Calibri" panose="020F0502020204030204" pitchFamily="34" charset="0"/>
              </a:rPr>
            </a:br>
            <a:r>
              <a:rPr lang="en-US" sz="3200" b="1" dirty="0">
                <a:solidFill>
                  <a:schemeClr val="accent6">
                    <a:lumMod val="50000"/>
                  </a:schemeClr>
                </a:solidFill>
                <a:latin typeface="Calibri" panose="020F0502020204030204" pitchFamily="34" charset="0"/>
              </a:rPr>
              <a:t>   introduction</a:t>
            </a:r>
          </a:p>
          <a:p>
            <a:pPr>
              <a:lnSpc>
                <a:spcPct val="90000"/>
              </a:lnSpc>
              <a:spcAft>
                <a:spcPts val="1800"/>
              </a:spcAft>
            </a:pPr>
            <a:r>
              <a:rPr lang="en-US" sz="3200" b="1" dirty="0">
                <a:solidFill>
                  <a:schemeClr val="accent6">
                    <a:lumMod val="50000"/>
                  </a:schemeClr>
                </a:solidFill>
                <a:latin typeface="Calibri" panose="020F0502020204030204" pitchFamily="34" charset="0"/>
              </a:rPr>
              <a:t>Emphasize what is new</a:t>
            </a:r>
          </a:p>
          <a:p>
            <a:pPr>
              <a:lnSpc>
                <a:spcPct val="90000"/>
              </a:lnSpc>
              <a:spcAft>
                <a:spcPts val="1800"/>
              </a:spcAft>
            </a:pPr>
            <a:r>
              <a:rPr lang="en-US" sz="3200" b="1" dirty="0">
                <a:solidFill>
                  <a:schemeClr val="accent6">
                    <a:lumMod val="50000"/>
                  </a:schemeClr>
                </a:solidFill>
                <a:latin typeface="Calibri" panose="020F0502020204030204" pitchFamily="34" charset="0"/>
              </a:rPr>
              <a:t>Use language that is understandable and</a:t>
            </a:r>
            <a:br>
              <a:rPr lang="en-US" sz="3200" b="1" dirty="0">
                <a:solidFill>
                  <a:schemeClr val="accent6">
                    <a:lumMod val="50000"/>
                  </a:schemeClr>
                </a:solidFill>
                <a:latin typeface="Calibri" panose="020F0502020204030204" pitchFamily="34" charset="0"/>
              </a:rPr>
            </a:br>
            <a:r>
              <a:rPr lang="en-US" sz="3200" b="1" dirty="0">
                <a:solidFill>
                  <a:schemeClr val="accent6">
                    <a:lumMod val="50000"/>
                  </a:schemeClr>
                </a:solidFill>
                <a:latin typeface="Calibri" panose="020F0502020204030204" pitchFamily="34" charset="0"/>
              </a:rPr>
              <a:t>   meaningful for your reader</a:t>
            </a:r>
          </a:p>
          <a:p>
            <a:pPr indent="-228600">
              <a:lnSpc>
                <a:spcPct val="90000"/>
              </a:lnSpc>
              <a:spcAft>
                <a:spcPts val="1800"/>
              </a:spcAft>
            </a:pPr>
            <a:r>
              <a:rPr lang="en-US" sz="3200" b="1" dirty="0">
                <a:solidFill>
                  <a:schemeClr val="accent6">
                    <a:lumMod val="50000"/>
                  </a:schemeClr>
                </a:solidFill>
                <a:latin typeface="Calibri" panose="020F0502020204030204" pitchFamily="34" charset="0"/>
              </a:rPr>
              <a:t>Arrange the narrative so the logic is clear—</a:t>
            </a:r>
            <a:br>
              <a:rPr lang="en-US" sz="3200" b="1" dirty="0">
                <a:solidFill>
                  <a:schemeClr val="accent6">
                    <a:lumMod val="50000"/>
                  </a:schemeClr>
                </a:solidFill>
                <a:latin typeface="Calibri" panose="020F0502020204030204" pitchFamily="34" charset="0"/>
              </a:rPr>
            </a:br>
            <a:r>
              <a:rPr lang="en-US" sz="3200" b="1" dirty="0">
                <a:solidFill>
                  <a:schemeClr val="accent6">
                    <a:lumMod val="50000"/>
                  </a:schemeClr>
                </a:solidFill>
                <a:latin typeface="Calibri" panose="020F0502020204030204" pitchFamily="34" charset="0"/>
              </a:rPr>
              <a:t>   use transitional statements to guide your reader</a:t>
            </a:r>
          </a:p>
          <a:p>
            <a:pPr indent="-228600">
              <a:lnSpc>
                <a:spcPct val="90000"/>
              </a:lnSpc>
              <a:spcAft>
                <a:spcPts val="1800"/>
              </a:spcAft>
            </a:pPr>
            <a:r>
              <a:rPr lang="en-US" sz="3200" b="1" dirty="0">
                <a:solidFill>
                  <a:schemeClr val="accent6">
                    <a:lumMod val="50000"/>
                  </a:schemeClr>
                </a:solidFill>
                <a:latin typeface="Calibri" panose="020F0502020204030204" pitchFamily="34" charset="0"/>
              </a:rPr>
              <a:t>Provide clear, visually interesting, memorable</a:t>
            </a:r>
            <a:br>
              <a:rPr lang="en-US" sz="3200" b="1" dirty="0">
                <a:solidFill>
                  <a:schemeClr val="accent6">
                    <a:lumMod val="50000"/>
                  </a:schemeClr>
                </a:solidFill>
                <a:latin typeface="Calibri" panose="020F0502020204030204" pitchFamily="34" charset="0"/>
              </a:rPr>
            </a:br>
            <a:r>
              <a:rPr lang="en-US" sz="3200" b="1" dirty="0">
                <a:solidFill>
                  <a:schemeClr val="accent6">
                    <a:lumMod val="50000"/>
                  </a:schemeClr>
                </a:solidFill>
                <a:latin typeface="Calibri" panose="020F0502020204030204" pitchFamily="34" charset="0"/>
              </a:rPr>
              <a:t>   figures</a:t>
            </a:r>
          </a:p>
          <a:p>
            <a:pPr indent="-228600">
              <a:lnSpc>
                <a:spcPct val="90000"/>
              </a:lnSpc>
              <a:spcAft>
                <a:spcPts val="1800"/>
              </a:spcAft>
            </a:pPr>
            <a:r>
              <a:rPr lang="en-US" sz="3200" b="1" dirty="0">
                <a:solidFill>
                  <a:schemeClr val="accent6">
                    <a:lumMod val="50000"/>
                  </a:schemeClr>
                </a:solidFill>
                <a:latin typeface="Calibri" panose="020F0502020204030204" pitchFamily="34" charset="0"/>
              </a:rPr>
              <a:t>Provide a strong summary; don’t </a:t>
            </a:r>
            <a:r>
              <a:rPr lang="en-US" sz="2800" b="1" dirty="0">
                <a:solidFill>
                  <a:schemeClr val="accent6">
                    <a:lumMod val="50000"/>
                  </a:schemeClr>
                </a:solidFill>
                <a:latin typeface="Calibri" panose="020F0502020204030204" pitchFamily="34" charset="0"/>
              </a:rPr>
              <a:t>just</a:t>
            </a:r>
            <a:r>
              <a:rPr lang="en-US" sz="3200" b="1" dirty="0">
                <a:solidFill>
                  <a:schemeClr val="accent6">
                    <a:lumMod val="50000"/>
                  </a:schemeClr>
                </a:solidFill>
                <a:latin typeface="Calibri" panose="020F0502020204030204" pitchFamily="34" charset="0"/>
              </a:rPr>
              <a:t> </a:t>
            </a:r>
            <a:r>
              <a:rPr lang="en-US" b="1" dirty="0">
                <a:solidFill>
                  <a:schemeClr val="accent6">
                    <a:lumMod val="50000"/>
                  </a:schemeClr>
                </a:solidFill>
                <a:latin typeface="Calibri" panose="020F0502020204030204" pitchFamily="34" charset="0"/>
              </a:rPr>
              <a:t>trail</a:t>
            </a:r>
            <a:r>
              <a:rPr lang="en-US" sz="2800" b="1" dirty="0">
                <a:solidFill>
                  <a:schemeClr val="accent6">
                    <a:lumMod val="50000"/>
                  </a:schemeClr>
                </a:solidFill>
                <a:latin typeface="Calibri" panose="020F0502020204030204" pitchFamily="34" charset="0"/>
              </a:rPr>
              <a:t> </a:t>
            </a:r>
            <a:r>
              <a:rPr lang="en-US" sz="2000" b="1" dirty="0">
                <a:solidFill>
                  <a:schemeClr val="accent6">
                    <a:lumMod val="50000"/>
                  </a:schemeClr>
                </a:solidFill>
                <a:latin typeface="Calibri" panose="020F0502020204030204" pitchFamily="34" charset="0"/>
              </a:rPr>
              <a:t>off</a:t>
            </a:r>
            <a:r>
              <a:rPr lang="en-US" b="1" dirty="0">
                <a:solidFill>
                  <a:schemeClr val="accent6">
                    <a:lumMod val="50000"/>
                  </a:schemeClr>
                </a:solidFill>
                <a:latin typeface="Calibri" panose="020F0502020204030204" pitchFamily="34" charset="0"/>
              </a:rPr>
              <a:t> </a:t>
            </a:r>
            <a:r>
              <a:rPr lang="en-US" sz="1800" b="1" dirty="0">
                <a:solidFill>
                  <a:schemeClr val="accent6">
                    <a:lumMod val="50000"/>
                  </a:schemeClr>
                </a:solidFill>
                <a:latin typeface="Calibri" panose="020F0502020204030204" pitchFamily="34" charset="0"/>
              </a:rPr>
              <a:t>at</a:t>
            </a:r>
            <a:r>
              <a:rPr lang="en-US" sz="2000" b="1" dirty="0">
                <a:solidFill>
                  <a:schemeClr val="accent6">
                    <a:lumMod val="50000"/>
                  </a:schemeClr>
                </a:solidFill>
                <a:latin typeface="Calibri" panose="020F0502020204030204" pitchFamily="34" charset="0"/>
              </a:rPr>
              <a:t> </a:t>
            </a:r>
            <a:r>
              <a:rPr lang="en-US" sz="1600" b="1" dirty="0">
                <a:solidFill>
                  <a:schemeClr val="accent6">
                    <a:lumMod val="50000"/>
                  </a:schemeClr>
                </a:solidFill>
                <a:latin typeface="Calibri" panose="020F0502020204030204" pitchFamily="34" charset="0"/>
              </a:rPr>
              <a:t>the </a:t>
            </a:r>
            <a:r>
              <a:rPr lang="en-US" sz="1400" b="1" dirty="0">
                <a:solidFill>
                  <a:schemeClr val="accent6">
                    <a:lumMod val="50000"/>
                  </a:schemeClr>
                </a:solidFill>
                <a:latin typeface="Calibri" panose="020F0502020204030204" pitchFamily="34" charset="0"/>
              </a:rPr>
              <a:t>end</a:t>
            </a:r>
            <a:endParaRPr lang="en-US" sz="3200" b="1" dirty="0">
              <a:solidFill>
                <a:schemeClr val="accent6">
                  <a:lumMod val="50000"/>
                </a:schemeClr>
              </a:solidFill>
              <a:latin typeface="Calibri" panose="020F050202020403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667" t="31797" r="5833" b="33"/>
          <a:stretch/>
        </p:blipFill>
        <p:spPr>
          <a:xfrm>
            <a:off x="6400800" y="228600"/>
            <a:ext cx="2209800" cy="174543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3816362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7" y="50800"/>
            <a:ext cx="7772400" cy="2082800"/>
          </a:xfrm>
        </p:spPr>
        <p:txBody>
          <a:bodyPr/>
          <a:lstStyle/>
          <a:p>
            <a:pPr>
              <a:lnSpc>
                <a:spcPct val="90000"/>
              </a:lnSpc>
            </a:pPr>
            <a:r>
              <a:rPr lang="en-US" dirty="0"/>
              <a:t>RULE #3:  Never write </a:t>
            </a:r>
            <a:r>
              <a:rPr lang="en-US" i="1" dirty="0"/>
              <a:t>anything</a:t>
            </a:r>
            <a:r>
              <a:rPr lang="en-US" dirty="0"/>
              <a:t> without first writing a synopsis and an outline!</a:t>
            </a:r>
          </a:p>
        </p:txBody>
      </p:sp>
      <p:sp>
        <p:nvSpPr>
          <p:cNvPr id="3" name="Content Placeholder 2"/>
          <p:cNvSpPr>
            <a:spLocks noGrp="1"/>
          </p:cNvSpPr>
          <p:nvPr>
            <p:ph idx="1"/>
          </p:nvPr>
        </p:nvSpPr>
        <p:spPr>
          <a:xfrm>
            <a:off x="4495800" y="2133600"/>
            <a:ext cx="4038600" cy="2362200"/>
          </a:xfrm>
        </p:spPr>
        <p:txBody>
          <a:bodyPr/>
          <a:lstStyle/>
          <a:p>
            <a:pPr marL="0" indent="-228600">
              <a:spcBef>
                <a:spcPts val="0"/>
              </a:spcBef>
              <a:spcAft>
                <a:spcPts val="300"/>
              </a:spcAft>
              <a:buNone/>
            </a:pPr>
            <a:r>
              <a:rPr lang="en-US" dirty="0">
                <a:solidFill>
                  <a:schemeClr val="accent6">
                    <a:lumMod val="50000"/>
                  </a:schemeClr>
                </a:solidFill>
              </a:rPr>
              <a:t>“If you don’t know where you are going, you might wind up someplace else.”</a:t>
            </a:r>
          </a:p>
          <a:p>
            <a:pPr marL="0" indent="-228600">
              <a:spcBef>
                <a:spcPts val="0"/>
              </a:spcBef>
              <a:spcAft>
                <a:spcPts val="300"/>
              </a:spcAft>
              <a:buNone/>
            </a:pPr>
            <a:r>
              <a:rPr lang="en-US" dirty="0">
                <a:solidFill>
                  <a:schemeClr val="accent6">
                    <a:lumMod val="50000"/>
                  </a:schemeClr>
                </a:solidFill>
              </a:rPr>
              <a:t>      		</a:t>
            </a:r>
            <a:r>
              <a:rPr lang="en-US" sz="2400" dirty="0">
                <a:solidFill>
                  <a:schemeClr val="accent6">
                    <a:lumMod val="50000"/>
                  </a:schemeClr>
                </a:solidFill>
              </a:rPr>
              <a:t>—Yogi Berra</a:t>
            </a:r>
            <a:endParaRPr lang="en-US" dirty="0">
              <a:solidFill>
                <a:schemeClr val="accent6">
                  <a:lumMod val="50000"/>
                </a:schemeClr>
              </a:solidFill>
            </a:endParaRPr>
          </a:p>
          <a:p>
            <a:pPr marL="0" indent="-228600">
              <a:spcBef>
                <a:spcPts val="0"/>
              </a:spcBef>
              <a:spcAft>
                <a:spcPts val="300"/>
              </a:spcAft>
              <a:buNone/>
            </a:pPr>
            <a:r>
              <a:rPr lang="en-US" dirty="0">
                <a:solidFill>
                  <a:schemeClr val="accent6">
                    <a:lumMod val="50000"/>
                  </a:schemeClr>
                </a:solidFill>
              </a:rPr>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6000"/>
            <a:ext cx="3015776" cy="402771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5464" y="4572000"/>
            <a:ext cx="25146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990600" y="2438400"/>
            <a:ext cx="2514600" cy="584775"/>
          </a:xfrm>
          <a:prstGeom prst="rect">
            <a:avLst/>
          </a:prstGeom>
          <a:noFill/>
        </p:spPr>
        <p:txBody>
          <a:bodyPr wrap="square" rtlCol="0">
            <a:spAutoFit/>
          </a:bodyPr>
          <a:lstStyle/>
          <a:p>
            <a:r>
              <a:rPr lang="en-US" sz="1600" b="1" dirty="0">
                <a:solidFill>
                  <a:schemeClr val="bg1"/>
                </a:solidFill>
                <a:latin typeface="Calibri" panose="020F0502020204030204" pitchFamily="34" charset="0"/>
              </a:rPr>
              <a:t>Paper written without a synopsis or outline….</a:t>
            </a:r>
          </a:p>
        </p:txBody>
      </p:sp>
      <p:sp>
        <p:nvSpPr>
          <p:cNvPr id="7" name="TextBox 6"/>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15</a:t>
            </a:r>
          </a:p>
        </p:txBody>
      </p:sp>
    </p:spTree>
    <p:extLst>
      <p:ext uri="{BB962C8B-B14F-4D97-AF65-F5344CB8AC3E}">
        <p14:creationId xmlns:p14="http://schemas.microsoft.com/office/powerpoint/2010/main" val="28821255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03767" y="228600"/>
            <a:ext cx="84582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Start out with a five-sentence synopsis</a:t>
            </a:r>
          </a:p>
        </p:txBody>
      </p:sp>
      <p:sp>
        <p:nvSpPr>
          <p:cNvPr id="16388" name="TextBox 7"/>
          <p:cNvSpPr txBox="1">
            <a:spLocks noChangeArrowheads="1"/>
          </p:cNvSpPr>
          <p:nvPr/>
        </p:nvSpPr>
        <p:spPr bwMode="auto">
          <a:xfrm>
            <a:off x="605367" y="1143000"/>
            <a:ext cx="8255000" cy="38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514350" indent="-514350">
              <a:lnSpc>
                <a:spcPct val="90000"/>
              </a:lnSpc>
              <a:spcAft>
                <a:spcPts val="1200"/>
              </a:spcAft>
              <a:buFont typeface="+mj-lt"/>
              <a:buAutoNum type="arabicPeriod"/>
            </a:pPr>
            <a:r>
              <a:rPr lang="en-US" sz="3200" b="1" dirty="0">
                <a:solidFill>
                  <a:schemeClr val="accent6">
                    <a:lumMod val="50000"/>
                  </a:schemeClr>
                </a:solidFill>
              </a:rPr>
              <a:t>What was the goal?</a:t>
            </a:r>
          </a:p>
          <a:p>
            <a:pPr marL="514350" indent="-514350">
              <a:lnSpc>
                <a:spcPct val="90000"/>
              </a:lnSpc>
              <a:spcAft>
                <a:spcPts val="1200"/>
              </a:spcAft>
              <a:buFont typeface="+mj-lt"/>
              <a:buAutoNum type="arabicPeriod"/>
            </a:pPr>
            <a:r>
              <a:rPr lang="en-US" sz="3200" b="1" dirty="0">
                <a:solidFill>
                  <a:schemeClr val="accent6">
                    <a:lumMod val="50000"/>
                  </a:schemeClr>
                </a:solidFill>
              </a:rPr>
              <a:t>How does it fit into the </a:t>
            </a:r>
            <a:br>
              <a:rPr lang="en-US" sz="3200" b="1" dirty="0">
                <a:solidFill>
                  <a:schemeClr val="accent6">
                    <a:lumMod val="50000"/>
                  </a:schemeClr>
                </a:solidFill>
              </a:rPr>
            </a:br>
            <a:r>
              <a:rPr lang="en-US" sz="3200" b="1" dirty="0">
                <a:solidFill>
                  <a:schemeClr val="accent6">
                    <a:lumMod val="50000"/>
                  </a:schemeClr>
                </a:solidFill>
              </a:rPr>
              <a:t>context of prior work?</a:t>
            </a:r>
          </a:p>
          <a:p>
            <a:pPr marL="514350" indent="-514350">
              <a:lnSpc>
                <a:spcPct val="90000"/>
              </a:lnSpc>
              <a:spcAft>
                <a:spcPts val="1200"/>
              </a:spcAft>
              <a:buFont typeface="+mj-lt"/>
              <a:buAutoNum type="arabicPeriod"/>
            </a:pPr>
            <a:r>
              <a:rPr lang="en-US" sz="3200" b="1" dirty="0">
                <a:solidFill>
                  <a:schemeClr val="accent6">
                    <a:lumMod val="50000"/>
                  </a:schemeClr>
                </a:solidFill>
              </a:rPr>
              <a:t>What method(s) did </a:t>
            </a:r>
            <a:br>
              <a:rPr lang="en-US" sz="3200" b="1" dirty="0">
                <a:solidFill>
                  <a:schemeClr val="accent6">
                    <a:lumMod val="50000"/>
                  </a:schemeClr>
                </a:solidFill>
              </a:rPr>
            </a:br>
            <a:r>
              <a:rPr lang="en-US" sz="3200" b="1" dirty="0">
                <a:solidFill>
                  <a:schemeClr val="accent6">
                    <a:lumMod val="50000"/>
                  </a:schemeClr>
                </a:solidFill>
              </a:rPr>
              <a:t>you use?</a:t>
            </a:r>
          </a:p>
          <a:p>
            <a:pPr marL="514350" indent="-514350">
              <a:lnSpc>
                <a:spcPct val="90000"/>
              </a:lnSpc>
              <a:spcAft>
                <a:spcPts val="1200"/>
              </a:spcAft>
              <a:buFont typeface="+mj-lt"/>
              <a:buAutoNum type="arabicPeriod"/>
            </a:pPr>
            <a:r>
              <a:rPr lang="en-US" sz="3200" b="1" dirty="0">
                <a:solidFill>
                  <a:schemeClr val="accent6">
                    <a:lumMod val="50000"/>
                  </a:schemeClr>
                </a:solidFill>
              </a:rPr>
              <a:t>What were your results?</a:t>
            </a:r>
          </a:p>
          <a:p>
            <a:pPr marL="514350" indent="-514350">
              <a:lnSpc>
                <a:spcPct val="90000"/>
              </a:lnSpc>
              <a:spcAft>
                <a:spcPts val="1200"/>
              </a:spcAft>
              <a:buFont typeface="+mj-lt"/>
              <a:buAutoNum type="arabicPeriod"/>
            </a:pPr>
            <a:r>
              <a:rPr lang="en-US" sz="3200" b="1" dirty="0">
                <a:solidFill>
                  <a:schemeClr val="accent6">
                    <a:lumMod val="50000"/>
                  </a:schemeClr>
                </a:solidFill>
              </a:rPr>
              <a:t>What do they mean?</a:t>
            </a:r>
          </a:p>
        </p:txBody>
      </p:sp>
      <p:sp>
        <p:nvSpPr>
          <p:cNvPr id="2" name="TextBox 1"/>
          <p:cNvSpPr txBox="1"/>
          <p:nvPr/>
        </p:nvSpPr>
        <p:spPr>
          <a:xfrm>
            <a:off x="503767" y="5037833"/>
            <a:ext cx="8534400" cy="1578894"/>
          </a:xfrm>
          <a:prstGeom prst="rect">
            <a:avLst/>
          </a:prstGeom>
          <a:noFill/>
        </p:spPr>
        <p:txBody>
          <a:bodyPr wrap="square" rtlCol="0">
            <a:spAutoFit/>
          </a:bodyPr>
          <a:lstStyle/>
          <a:p>
            <a:pPr indent="-228600">
              <a:lnSpc>
                <a:spcPct val="85000"/>
              </a:lnSpc>
              <a:spcAft>
                <a:spcPts val="1800"/>
              </a:spcAft>
            </a:pPr>
            <a:r>
              <a:rPr lang="en-US" sz="3200" b="1" dirty="0">
                <a:solidFill>
                  <a:schemeClr val="accent6">
                    <a:lumMod val="50000"/>
                  </a:schemeClr>
                </a:solidFill>
                <a:latin typeface="Calibri" panose="020F0502020204030204" pitchFamily="34" charset="0"/>
              </a:rPr>
              <a:t>Answer each question in one coherent sentence</a:t>
            </a:r>
          </a:p>
          <a:p>
            <a:pPr indent="-228600">
              <a:lnSpc>
                <a:spcPct val="85000"/>
              </a:lnSpc>
              <a:spcAft>
                <a:spcPts val="1200"/>
              </a:spcAft>
            </a:pPr>
            <a:r>
              <a:rPr lang="en-US" sz="3200" b="1" dirty="0">
                <a:solidFill>
                  <a:srgbClr val="E84A27"/>
                </a:solidFill>
                <a:latin typeface="Calibri" panose="020F0502020204030204" pitchFamily="34" charset="0"/>
              </a:rPr>
              <a:t>The synopsis is the skeleton that will hold up the rest of your story</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582"/>
          <a:stretch/>
        </p:blipFill>
        <p:spPr>
          <a:xfrm flipH="1">
            <a:off x="5638799" y="1295292"/>
            <a:ext cx="3221567" cy="350568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16</a:t>
            </a:r>
          </a:p>
        </p:txBody>
      </p:sp>
    </p:spTree>
    <p:extLst>
      <p:ext uri="{BB962C8B-B14F-4D97-AF65-F5344CB8AC3E}">
        <p14:creationId xmlns:p14="http://schemas.microsoft.com/office/powerpoint/2010/main" val="3869436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09600"/>
            <a:ext cx="8153400" cy="990600"/>
          </a:xfrm>
        </p:spPr>
        <p:txBody>
          <a:bodyPr/>
          <a:lstStyle/>
          <a:p>
            <a:pPr>
              <a:lnSpc>
                <a:spcPct val="85000"/>
              </a:lnSpc>
            </a:pPr>
            <a:r>
              <a:rPr lang="en-US" b="1" dirty="0">
                <a:solidFill>
                  <a:schemeClr val="accent6">
                    <a:lumMod val="50000"/>
                  </a:schemeClr>
                </a:solidFill>
                <a:effectLst/>
                <a:latin typeface="Calibri" pitchFamily="34" charset="0"/>
                <a:cs typeface="Calibri" pitchFamily="34" charset="0"/>
              </a:rPr>
              <a:t>Next, make an outline to avoid </a:t>
            </a:r>
            <a:r>
              <a:rPr lang="en-US" dirty="0">
                <a:solidFill>
                  <a:schemeClr val="accent6">
                    <a:lumMod val="50000"/>
                  </a:schemeClr>
                </a:solidFill>
                <a:effectLst/>
                <a:latin typeface="Calibri" pitchFamily="34" charset="0"/>
                <a:cs typeface="Calibri" pitchFamily="34" charset="0"/>
              </a:rPr>
              <a:t>an amateur’s </a:t>
            </a:r>
            <a:r>
              <a:rPr lang="en-US" b="1" dirty="0">
                <a:solidFill>
                  <a:schemeClr val="accent6">
                    <a:lumMod val="50000"/>
                  </a:schemeClr>
                </a:solidFill>
                <a:effectLst/>
                <a:latin typeface="Calibri" pitchFamily="34" charset="0"/>
                <a:cs typeface="Calibri" pitchFamily="34" charset="0"/>
              </a:rPr>
              <a:t>mistakes</a:t>
            </a:r>
          </a:p>
        </p:txBody>
      </p:sp>
      <p:sp>
        <p:nvSpPr>
          <p:cNvPr id="6" name="TextBox 7"/>
          <p:cNvSpPr txBox="1">
            <a:spLocks noChangeArrowheads="1"/>
          </p:cNvSpPr>
          <p:nvPr/>
        </p:nvSpPr>
        <p:spPr bwMode="auto">
          <a:xfrm>
            <a:off x="3124200" y="1867930"/>
            <a:ext cx="5880100" cy="194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nSpc>
                <a:spcPct val="90000"/>
              </a:lnSpc>
              <a:spcAft>
                <a:spcPts val="600"/>
              </a:spcAft>
            </a:pPr>
            <a:r>
              <a:rPr lang="en-US" sz="3200" b="1" dirty="0">
                <a:solidFill>
                  <a:schemeClr val="accent6">
                    <a:lumMod val="50000"/>
                  </a:schemeClr>
                </a:solidFill>
              </a:rPr>
              <a:t>Using chronological instead of </a:t>
            </a:r>
            <a:br>
              <a:rPr lang="en-US" sz="3200" b="1" dirty="0">
                <a:solidFill>
                  <a:schemeClr val="accent6">
                    <a:lumMod val="50000"/>
                  </a:schemeClr>
                </a:solidFill>
              </a:rPr>
            </a:br>
            <a:r>
              <a:rPr lang="en-US" sz="3200" b="1" dirty="0">
                <a:solidFill>
                  <a:schemeClr val="accent6">
                    <a:lumMod val="50000"/>
                  </a:schemeClr>
                </a:solidFill>
              </a:rPr>
              <a:t>    analytical order</a:t>
            </a:r>
          </a:p>
          <a:p>
            <a:pPr marL="0" indent="0">
              <a:lnSpc>
                <a:spcPct val="90000"/>
              </a:lnSpc>
              <a:spcAft>
                <a:spcPts val="600"/>
              </a:spcAft>
            </a:pPr>
            <a:r>
              <a:rPr lang="en-US" sz="3200" b="1" dirty="0">
                <a:solidFill>
                  <a:schemeClr val="accent6">
                    <a:lumMod val="50000"/>
                  </a:schemeClr>
                </a:solidFill>
              </a:rPr>
              <a:t>Devoting the most ink to the parts that took the longest to do</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11245"/>
            <a:ext cx="2587752" cy="172212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42900" y="3761394"/>
            <a:ext cx="8839200" cy="2785378"/>
          </a:xfrm>
          <a:prstGeom prst="rect">
            <a:avLst/>
          </a:prstGeom>
          <a:noFill/>
        </p:spPr>
        <p:txBody>
          <a:bodyPr wrap="square" rtlCol="0">
            <a:spAutoFit/>
          </a:bodyPr>
          <a:lstStyle/>
          <a:p>
            <a:pPr marL="0" indent="0">
              <a:spcAft>
                <a:spcPts val="600"/>
              </a:spcAft>
            </a:pPr>
            <a:r>
              <a:rPr lang="en-US" sz="3200" b="1" dirty="0">
                <a:solidFill>
                  <a:schemeClr val="accent6">
                    <a:lumMod val="50000"/>
                  </a:schemeClr>
                </a:solidFill>
                <a:latin typeface="Calibri" pitchFamily="34" charset="0"/>
              </a:rPr>
              <a:t>Including superfluous or discursive information</a:t>
            </a:r>
          </a:p>
          <a:p>
            <a:pPr marL="0" indent="0">
              <a:spcAft>
                <a:spcPts val="600"/>
              </a:spcAft>
            </a:pPr>
            <a:r>
              <a:rPr lang="en-US" sz="3200" b="1" dirty="0">
                <a:solidFill>
                  <a:schemeClr val="accent6">
                    <a:lumMod val="50000"/>
                  </a:schemeClr>
                </a:solidFill>
                <a:latin typeface="Calibri" pitchFamily="34" charset="0"/>
              </a:rPr>
              <a:t>Omitting discussion of assumptions</a:t>
            </a:r>
          </a:p>
          <a:p>
            <a:pPr marL="0" indent="0">
              <a:spcAft>
                <a:spcPts val="600"/>
              </a:spcAft>
            </a:pPr>
            <a:r>
              <a:rPr lang="en-US" sz="3200" b="1" dirty="0">
                <a:solidFill>
                  <a:schemeClr val="accent6">
                    <a:lumMod val="50000"/>
                  </a:schemeClr>
                </a:solidFill>
                <a:latin typeface="Calibri" pitchFamily="34" charset="0"/>
              </a:rPr>
              <a:t>Failing to provide logical transitions</a:t>
            </a:r>
          </a:p>
          <a:p>
            <a:pPr marL="0" indent="0">
              <a:lnSpc>
                <a:spcPct val="90000"/>
              </a:lnSpc>
              <a:spcAft>
                <a:spcPts val="600"/>
              </a:spcAft>
            </a:pPr>
            <a:r>
              <a:rPr lang="en-US" sz="3200" b="1" dirty="0">
                <a:solidFill>
                  <a:srgbClr val="E84A27"/>
                </a:solidFill>
                <a:latin typeface="Calibri" pitchFamily="34" charset="0"/>
              </a:rPr>
              <a:t>Each sentence in your synopsis becomes a section</a:t>
            </a:r>
            <a:br>
              <a:rPr lang="en-US" sz="3200" b="1" dirty="0">
                <a:solidFill>
                  <a:srgbClr val="E84A27"/>
                </a:solidFill>
                <a:latin typeface="Calibri" pitchFamily="34" charset="0"/>
              </a:rPr>
            </a:br>
            <a:r>
              <a:rPr lang="en-US" sz="3200" b="1" dirty="0">
                <a:solidFill>
                  <a:srgbClr val="E84A27"/>
                </a:solidFill>
                <a:latin typeface="Calibri" pitchFamily="34" charset="0"/>
              </a:rPr>
              <a:t>     of your outline</a:t>
            </a:r>
          </a:p>
        </p:txBody>
      </p:sp>
      <p:sp>
        <p:nvSpPr>
          <p:cNvPr id="7" name="TextBox 6"/>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2523149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304800"/>
            <a:ext cx="81534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Your outline should accommodate the standard model of physics papers</a:t>
            </a:r>
          </a:p>
        </p:txBody>
      </p:sp>
      <p:sp>
        <p:nvSpPr>
          <p:cNvPr id="4" name="Rectangle 2"/>
          <p:cNvSpPr txBox="1">
            <a:spLocks noChangeArrowheads="1"/>
          </p:cNvSpPr>
          <p:nvPr/>
        </p:nvSpPr>
        <p:spPr bwMode="auto">
          <a:xfrm>
            <a:off x="783167" y="5555873"/>
            <a:ext cx="7467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9pPr>
          </a:lstStyle>
          <a:p>
            <a:pPr>
              <a:lnSpc>
                <a:spcPct val="85000"/>
              </a:lnSpc>
            </a:pPr>
            <a:r>
              <a:rPr lang="en-US" dirty="0">
                <a:solidFill>
                  <a:srgbClr val="E84A27"/>
                </a:solidFill>
                <a:effectLst/>
                <a:latin typeface="Calibri" pitchFamily="34" charset="0"/>
                <a:cs typeface="Calibri" pitchFamily="34" charset="0"/>
              </a:rPr>
              <a:t>Make outlines for §I. through §V.</a:t>
            </a:r>
          </a:p>
        </p:txBody>
      </p:sp>
      <p:sp>
        <p:nvSpPr>
          <p:cNvPr id="6" name="TextBox 7"/>
          <p:cNvSpPr txBox="1">
            <a:spLocks noChangeArrowheads="1"/>
          </p:cNvSpPr>
          <p:nvPr/>
        </p:nvSpPr>
        <p:spPr bwMode="auto">
          <a:xfrm>
            <a:off x="749300" y="1524000"/>
            <a:ext cx="8255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571500" indent="-571500">
              <a:spcAft>
                <a:spcPts val="1200"/>
              </a:spcAft>
              <a:buFont typeface="+mj-lt"/>
              <a:buAutoNum type="romanUcPeriod"/>
            </a:pPr>
            <a:r>
              <a:rPr lang="en-US" sz="2800" b="1" dirty="0">
                <a:solidFill>
                  <a:schemeClr val="accent6">
                    <a:lumMod val="50000"/>
                  </a:schemeClr>
                </a:solidFill>
              </a:rPr>
              <a:t>Background and Introduction</a:t>
            </a:r>
          </a:p>
          <a:p>
            <a:pPr marL="571500" indent="-571500">
              <a:spcAft>
                <a:spcPts val="1200"/>
              </a:spcAft>
              <a:buFont typeface="+mj-lt"/>
              <a:buAutoNum type="romanUcPeriod"/>
            </a:pPr>
            <a:r>
              <a:rPr lang="en-US" sz="2800" b="1" dirty="0">
                <a:solidFill>
                  <a:schemeClr val="accent6">
                    <a:lumMod val="50000"/>
                  </a:schemeClr>
                </a:solidFill>
              </a:rPr>
              <a:t>Methods/Procedure</a:t>
            </a:r>
          </a:p>
          <a:p>
            <a:pPr marL="571500" indent="-571500">
              <a:spcAft>
                <a:spcPts val="1200"/>
              </a:spcAft>
              <a:buFont typeface="+mj-lt"/>
              <a:buAutoNum type="romanUcPeriod"/>
            </a:pPr>
            <a:r>
              <a:rPr lang="en-US" sz="2800" b="1" dirty="0">
                <a:solidFill>
                  <a:schemeClr val="accent6">
                    <a:lumMod val="50000"/>
                  </a:schemeClr>
                </a:solidFill>
              </a:rPr>
              <a:t>Results</a:t>
            </a:r>
          </a:p>
          <a:p>
            <a:pPr marL="571500" indent="-571500">
              <a:spcAft>
                <a:spcPts val="1200"/>
              </a:spcAft>
              <a:buFont typeface="+mj-lt"/>
              <a:buAutoNum type="romanUcPeriod"/>
            </a:pPr>
            <a:r>
              <a:rPr lang="en-US" sz="2800" b="1" dirty="0">
                <a:solidFill>
                  <a:schemeClr val="accent6">
                    <a:lumMod val="50000"/>
                  </a:schemeClr>
                </a:solidFill>
              </a:rPr>
              <a:t>Discussion</a:t>
            </a:r>
          </a:p>
          <a:p>
            <a:pPr marL="571500" indent="-571500">
              <a:spcAft>
                <a:spcPts val="1200"/>
              </a:spcAft>
              <a:buFont typeface="+mj-lt"/>
              <a:buAutoNum type="romanUcPeriod"/>
            </a:pPr>
            <a:r>
              <a:rPr lang="en-US" sz="2800" b="1" dirty="0">
                <a:solidFill>
                  <a:schemeClr val="accent6">
                    <a:lumMod val="50000"/>
                  </a:schemeClr>
                </a:solidFill>
              </a:rPr>
              <a:t>Conclusions</a:t>
            </a:r>
          </a:p>
          <a:p>
            <a:pPr marL="571500" indent="-571500">
              <a:spcAft>
                <a:spcPts val="1200"/>
              </a:spcAft>
              <a:buFont typeface="+mj-lt"/>
              <a:buAutoNum type="romanUcPeriod"/>
            </a:pPr>
            <a:r>
              <a:rPr lang="en-US" sz="2800" b="1" dirty="0">
                <a:solidFill>
                  <a:schemeClr val="accent6">
                    <a:lumMod val="50000"/>
                  </a:schemeClr>
                </a:solidFill>
              </a:rPr>
              <a:t>Acknowledgments</a:t>
            </a:r>
          </a:p>
          <a:p>
            <a:pPr marL="571500" indent="-571500">
              <a:spcAft>
                <a:spcPts val="1200"/>
              </a:spcAft>
              <a:buFont typeface="+mj-lt"/>
              <a:buAutoNum type="romanUcPeriod"/>
            </a:pPr>
            <a:r>
              <a:rPr lang="en-US" sz="2800" b="1" dirty="0">
                <a:solidFill>
                  <a:schemeClr val="accent6">
                    <a:lumMod val="50000"/>
                  </a:schemeClr>
                </a:solidFill>
              </a:rPr>
              <a:t>References</a:t>
            </a:r>
          </a:p>
        </p:txBody>
      </p:sp>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18</a:t>
            </a:r>
          </a:p>
        </p:txBody>
      </p:sp>
    </p:spTree>
    <p:extLst>
      <p:ext uri="{BB962C8B-B14F-4D97-AF65-F5344CB8AC3E}">
        <p14:creationId xmlns:p14="http://schemas.microsoft.com/office/powerpoint/2010/main" val="3126219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228600"/>
            <a:ext cx="8153400" cy="1752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One thing I’ve learned in physics, </a:t>
            </a:r>
            <a:br>
              <a:rPr lang="en-US" b="1" dirty="0">
                <a:solidFill>
                  <a:schemeClr val="accent6">
                    <a:lumMod val="50000"/>
                  </a:schemeClr>
                </a:solidFill>
                <a:effectLst/>
                <a:latin typeface="Calibri" pitchFamily="34" charset="0"/>
                <a:cs typeface="Calibri" pitchFamily="34" charset="0"/>
              </a:rPr>
            </a:br>
            <a:r>
              <a:rPr lang="en-US" b="1" dirty="0">
                <a:solidFill>
                  <a:schemeClr val="accent6">
                    <a:lumMod val="50000"/>
                  </a:schemeClr>
                </a:solidFill>
                <a:effectLst/>
                <a:latin typeface="Calibri" pitchFamily="34" charset="0"/>
                <a:cs typeface="Calibri" pitchFamily="34" charset="0"/>
              </a:rPr>
              <a:t>you have to satisfy both the theorists and the experimentalists… </a:t>
            </a:r>
          </a:p>
        </p:txBody>
      </p:sp>
      <p:sp>
        <p:nvSpPr>
          <p:cNvPr id="7" name="TextBox 7"/>
          <p:cNvSpPr txBox="1">
            <a:spLocks noChangeArrowheads="1"/>
          </p:cNvSpPr>
          <p:nvPr/>
        </p:nvSpPr>
        <p:spPr bwMode="auto">
          <a:xfrm>
            <a:off x="990600" y="4267200"/>
            <a:ext cx="680720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228600">
              <a:spcAft>
                <a:spcPts val="900"/>
              </a:spcAft>
            </a:pPr>
            <a:r>
              <a:rPr lang="en-US" sz="3200" b="1" dirty="0">
                <a:solidFill>
                  <a:schemeClr val="accent6">
                    <a:lumMod val="50000"/>
                  </a:schemeClr>
                </a:solidFill>
              </a:rPr>
              <a:t>…so this talk has two parts:</a:t>
            </a:r>
          </a:p>
          <a:p>
            <a:pPr marL="342900" indent="-571500">
              <a:spcAft>
                <a:spcPts val="900"/>
              </a:spcAft>
              <a:buAutoNum type="romanUcPeriod"/>
            </a:pPr>
            <a:r>
              <a:rPr lang="en-US" sz="3200" b="1" dirty="0">
                <a:solidFill>
                  <a:schemeClr val="accent6">
                    <a:lumMod val="50000"/>
                  </a:schemeClr>
                </a:solidFill>
              </a:rPr>
              <a:t>a theory of technical writing</a:t>
            </a:r>
          </a:p>
          <a:p>
            <a:pPr marL="342900" indent="-571500">
              <a:spcAft>
                <a:spcPts val="900"/>
              </a:spcAft>
              <a:buAutoNum type="romanUcPeriod"/>
            </a:pPr>
            <a:r>
              <a:rPr lang="en-US" sz="3200" b="1" dirty="0">
                <a:solidFill>
                  <a:schemeClr val="accent6">
                    <a:lumMod val="50000"/>
                  </a:schemeClr>
                </a:solidFill>
              </a:rPr>
              <a:t>the nuts and bolts of first putting together a scientific paper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057400"/>
            <a:ext cx="3200400" cy="21336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10875374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304800"/>
            <a:ext cx="81534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Writers use two kinds of outlines—</a:t>
            </a:r>
            <a:br>
              <a:rPr lang="en-US" b="1" dirty="0">
                <a:solidFill>
                  <a:schemeClr val="accent6">
                    <a:lumMod val="50000"/>
                  </a:schemeClr>
                </a:solidFill>
                <a:effectLst/>
                <a:latin typeface="Calibri" pitchFamily="34" charset="0"/>
                <a:cs typeface="Calibri" pitchFamily="34" charset="0"/>
              </a:rPr>
            </a:br>
            <a:r>
              <a:rPr lang="en-US" b="1" dirty="0">
                <a:solidFill>
                  <a:schemeClr val="accent6">
                    <a:lumMod val="50000"/>
                  </a:schemeClr>
                </a:solidFill>
                <a:effectLst/>
                <a:latin typeface="Calibri" pitchFamily="34" charset="0"/>
                <a:cs typeface="Calibri" pitchFamily="34" charset="0"/>
              </a:rPr>
              <a:t>“topic” and “sentence”</a:t>
            </a:r>
          </a:p>
        </p:txBody>
      </p:sp>
      <p:sp>
        <p:nvSpPr>
          <p:cNvPr id="16388" name="TextBox 7"/>
          <p:cNvSpPr txBox="1">
            <a:spLocks noChangeArrowheads="1"/>
          </p:cNvSpPr>
          <p:nvPr/>
        </p:nvSpPr>
        <p:spPr bwMode="auto">
          <a:xfrm>
            <a:off x="584200" y="1357729"/>
            <a:ext cx="8255000" cy="21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spcAft>
                <a:spcPts val="0"/>
              </a:spcAft>
            </a:pPr>
            <a:r>
              <a:rPr lang="en-US" sz="3200" b="1" u="sng" dirty="0">
                <a:solidFill>
                  <a:schemeClr val="accent6">
                    <a:lumMod val="50000"/>
                  </a:schemeClr>
                </a:solidFill>
              </a:rPr>
              <a:t>Topic</a:t>
            </a:r>
            <a:r>
              <a:rPr lang="en-US" sz="3200" b="1" dirty="0">
                <a:solidFill>
                  <a:schemeClr val="accent6">
                    <a:lumMod val="50000"/>
                  </a:schemeClr>
                </a:solidFill>
              </a:rPr>
              <a:t> outlines use short phrases</a:t>
            </a:r>
          </a:p>
          <a:p>
            <a:pPr lvl="1">
              <a:lnSpc>
                <a:spcPct val="90000"/>
              </a:lnSpc>
              <a:spcAft>
                <a:spcPts val="0"/>
              </a:spcAft>
              <a:buFont typeface="Arial" pitchFamily="34" charset="0"/>
              <a:buChar char="•"/>
            </a:pPr>
            <a:r>
              <a:rPr lang="en-US" sz="2800" b="1" dirty="0">
                <a:solidFill>
                  <a:schemeClr val="accent6">
                    <a:lumMod val="50000"/>
                  </a:schemeClr>
                </a:solidFill>
              </a:rPr>
              <a:t>CO</a:t>
            </a:r>
            <a:r>
              <a:rPr lang="en-US" sz="2800" b="1" baseline="-25000" dirty="0">
                <a:solidFill>
                  <a:schemeClr val="accent6">
                    <a:lumMod val="50000"/>
                  </a:schemeClr>
                </a:solidFill>
              </a:rPr>
              <a:t>2</a:t>
            </a:r>
            <a:r>
              <a:rPr lang="en-US" sz="2800" b="1" dirty="0">
                <a:solidFill>
                  <a:schemeClr val="accent6">
                    <a:lumMod val="50000"/>
                  </a:schemeClr>
                </a:solidFill>
              </a:rPr>
              <a:t> underground storage—motivation</a:t>
            </a:r>
          </a:p>
          <a:p>
            <a:pPr lvl="1">
              <a:lnSpc>
                <a:spcPct val="90000"/>
              </a:lnSpc>
              <a:spcAft>
                <a:spcPts val="0"/>
              </a:spcAft>
              <a:buFont typeface="Arial" pitchFamily="34" charset="0"/>
              <a:buChar char="•"/>
            </a:pPr>
            <a:r>
              <a:rPr lang="en-US" sz="2800" b="1" dirty="0">
                <a:solidFill>
                  <a:schemeClr val="accent6">
                    <a:lumMod val="50000"/>
                  </a:schemeClr>
                </a:solidFill>
              </a:rPr>
              <a:t>Advantages of deep saline formations</a:t>
            </a:r>
          </a:p>
          <a:p>
            <a:pPr lvl="1">
              <a:lnSpc>
                <a:spcPct val="90000"/>
              </a:lnSpc>
              <a:spcAft>
                <a:spcPts val="0"/>
              </a:spcAft>
              <a:buFont typeface="Arial" pitchFamily="34" charset="0"/>
              <a:buChar char="•"/>
            </a:pPr>
            <a:r>
              <a:rPr lang="en-US" sz="2800" b="1" dirty="0">
                <a:solidFill>
                  <a:schemeClr val="accent6">
                    <a:lumMod val="50000"/>
                  </a:schemeClr>
                </a:solidFill>
              </a:rPr>
              <a:t>Convection could provide “stirring”</a:t>
            </a:r>
          </a:p>
          <a:p>
            <a:pPr lvl="1">
              <a:lnSpc>
                <a:spcPct val="90000"/>
              </a:lnSpc>
              <a:spcAft>
                <a:spcPts val="0"/>
              </a:spcAft>
              <a:buFont typeface="Arial" pitchFamily="34" charset="0"/>
              <a:buChar char="•"/>
            </a:pPr>
            <a:r>
              <a:rPr lang="en-US" sz="2800" b="1" dirty="0">
                <a:solidFill>
                  <a:schemeClr val="accent6">
                    <a:lumMod val="50000"/>
                  </a:schemeClr>
                </a:solidFill>
              </a:rPr>
              <a:t>Boycott effect </a:t>
            </a:r>
          </a:p>
        </p:txBody>
      </p:sp>
      <p:sp>
        <p:nvSpPr>
          <p:cNvPr id="2" name="TextBox 1"/>
          <p:cNvSpPr txBox="1"/>
          <p:nvPr/>
        </p:nvSpPr>
        <p:spPr>
          <a:xfrm>
            <a:off x="304800" y="3912144"/>
            <a:ext cx="8534400" cy="1588127"/>
          </a:xfrm>
          <a:prstGeom prst="rect">
            <a:avLst/>
          </a:prstGeom>
          <a:noFill/>
        </p:spPr>
        <p:txBody>
          <a:bodyPr wrap="square" rtlCol="0">
            <a:spAutoFit/>
          </a:bodyPr>
          <a:lstStyle/>
          <a:p>
            <a:pPr>
              <a:lnSpc>
                <a:spcPct val="90000"/>
              </a:lnSpc>
            </a:pPr>
            <a:r>
              <a:rPr lang="en-US" sz="3600" b="1" dirty="0">
                <a:solidFill>
                  <a:schemeClr val="accent6">
                    <a:lumMod val="50000"/>
                  </a:schemeClr>
                </a:solidFill>
                <a:latin typeface="Calibri" panose="020F0502020204030204" pitchFamily="34" charset="0"/>
              </a:rPr>
              <a:t>A topic outline is a good way to get started, but it may not be detailed enough for science writing</a:t>
            </a:r>
          </a:p>
        </p:txBody>
      </p:sp>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1041339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304800"/>
            <a:ext cx="81534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Writers use two kinds of outlines—</a:t>
            </a:r>
            <a:br>
              <a:rPr lang="en-US" b="1" dirty="0">
                <a:solidFill>
                  <a:schemeClr val="accent6">
                    <a:lumMod val="50000"/>
                  </a:schemeClr>
                </a:solidFill>
                <a:effectLst/>
                <a:latin typeface="Calibri" pitchFamily="34" charset="0"/>
                <a:cs typeface="Calibri" pitchFamily="34" charset="0"/>
              </a:rPr>
            </a:br>
            <a:r>
              <a:rPr lang="en-US" b="1" dirty="0">
                <a:solidFill>
                  <a:schemeClr val="accent6">
                    <a:lumMod val="50000"/>
                  </a:schemeClr>
                </a:solidFill>
                <a:effectLst/>
                <a:latin typeface="Calibri" pitchFamily="34" charset="0"/>
                <a:cs typeface="Calibri" pitchFamily="34" charset="0"/>
              </a:rPr>
              <a:t>“topic” and “sentence”</a:t>
            </a:r>
          </a:p>
        </p:txBody>
      </p:sp>
      <p:sp>
        <p:nvSpPr>
          <p:cNvPr id="16388" name="TextBox 7"/>
          <p:cNvSpPr txBox="1">
            <a:spLocks noChangeArrowheads="1"/>
          </p:cNvSpPr>
          <p:nvPr/>
        </p:nvSpPr>
        <p:spPr bwMode="auto">
          <a:xfrm>
            <a:off x="584200" y="1357729"/>
            <a:ext cx="8255000" cy="53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spcAft>
                <a:spcPts val="0"/>
              </a:spcAft>
            </a:pPr>
            <a:r>
              <a:rPr lang="en-US" sz="3200" b="1" dirty="0">
                <a:solidFill>
                  <a:schemeClr val="accent6">
                    <a:lumMod val="50000"/>
                  </a:schemeClr>
                </a:solidFill>
              </a:rPr>
              <a:t>Topic outlines use short phrases</a:t>
            </a:r>
          </a:p>
          <a:p>
            <a:pPr lvl="1">
              <a:lnSpc>
                <a:spcPct val="90000"/>
              </a:lnSpc>
              <a:spcAft>
                <a:spcPts val="0"/>
              </a:spcAft>
              <a:buFont typeface="Arial" pitchFamily="34" charset="0"/>
              <a:buChar char="•"/>
            </a:pPr>
            <a:r>
              <a:rPr lang="en-US" sz="2800" b="1" dirty="0">
                <a:solidFill>
                  <a:schemeClr val="accent6">
                    <a:lumMod val="50000"/>
                  </a:schemeClr>
                </a:solidFill>
              </a:rPr>
              <a:t>CO</a:t>
            </a:r>
            <a:r>
              <a:rPr lang="en-US" sz="2800" b="1" baseline="-25000" dirty="0">
                <a:solidFill>
                  <a:schemeClr val="accent6">
                    <a:lumMod val="50000"/>
                  </a:schemeClr>
                </a:solidFill>
              </a:rPr>
              <a:t>2</a:t>
            </a:r>
            <a:r>
              <a:rPr lang="en-US" sz="2800" b="1" dirty="0">
                <a:solidFill>
                  <a:schemeClr val="accent6">
                    <a:lumMod val="50000"/>
                  </a:schemeClr>
                </a:solidFill>
              </a:rPr>
              <a:t> underground storage—motivation</a:t>
            </a:r>
          </a:p>
          <a:p>
            <a:pPr lvl="1">
              <a:lnSpc>
                <a:spcPct val="90000"/>
              </a:lnSpc>
              <a:spcAft>
                <a:spcPts val="0"/>
              </a:spcAft>
              <a:buFont typeface="Arial" pitchFamily="34" charset="0"/>
              <a:buChar char="•"/>
            </a:pPr>
            <a:r>
              <a:rPr lang="en-US" sz="2800" b="1" dirty="0">
                <a:solidFill>
                  <a:schemeClr val="accent6">
                    <a:lumMod val="50000"/>
                  </a:schemeClr>
                </a:solidFill>
              </a:rPr>
              <a:t>Advantages of deep saline formations</a:t>
            </a:r>
          </a:p>
          <a:p>
            <a:pPr lvl="1">
              <a:lnSpc>
                <a:spcPct val="90000"/>
              </a:lnSpc>
              <a:spcAft>
                <a:spcPts val="0"/>
              </a:spcAft>
              <a:buFont typeface="Arial" pitchFamily="34" charset="0"/>
              <a:buChar char="•"/>
            </a:pPr>
            <a:r>
              <a:rPr lang="en-US" sz="2800" b="1" dirty="0">
                <a:solidFill>
                  <a:schemeClr val="accent6">
                    <a:lumMod val="50000"/>
                  </a:schemeClr>
                </a:solidFill>
              </a:rPr>
              <a:t>Convection could provide “stirring”</a:t>
            </a:r>
          </a:p>
          <a:p>
            <a:pPr lvl="1">
              <a:lnSpc>
                <a:spcPct val="90000"/>
              </a:lnSpc>
              <a:spcAft>
                <a:spcPts val="0"/>
              </a:spcAft>
              <a:buFont typeface="Arial" pitchFamily="34" charset="0"/>
              <a:buChar char="•"/>
            </a:pPr>
            <a:r>
              <a:rPr lang="en-US" sz="2800" b="1" dirty="0">
                <a:solidFill>
                  <a:schemeClr val="accent6">
                    <a:lumMod val="50000"/>
                  </a:schemeClr>
                </a:solidFill>
              </a:rPr>
              <a:t>Boycott effect </a:t>
            </a:r>
          </a:p>
          <a:p>
            <a:pPr marL="0" indent="0">
              <a:spcAft>
                <a:spcPts val="0"/>
              </a:spcAft>
            </a:pPr>
            <a:r>
              <a:rPr lang="en-US" sz="3200" b="1" u="sng" dirty="0">
                <a:solidFill>
                  <a:schemeClr val="accent6">
                    <a:lumMod val="50000"/>
                  </a:schemeClr>
                </a:solidFill>
              </a:rPr>
              <a:t>Sentence</a:t>
            </a:r>
            <a:r>
              <a:rPr lang="en-US" sz="3200" b="1" dirty="0">
                <a:solidFill>
                  <a:schemeClr val="accent6">
                    <a:lumMod val="50000"/>
                  </a:schemeClr>
                </a:solidFill>
              </a:rPr>
              <a:t> outlines use full sentences (duh!)</a:t>
            </a:r>
          </a:p>
          <a:p>
            <a:pPr lvl="1">
              <a:lnSpc>
                <a:spcPct val="90000"/>
              </a:lnSpc>
              <a:spcAft>
                <a:spcPts val="0"/>
              </a:spcAft>
              <a:buFont typeface="Arial" pitchFamily="34" charset="0"/>
              <a:buChar char="•"/>
            </a:pPr>
            <a:r>
              <a:rPr lang="en-US" sz="2800" b="1" dirty="0">
                <a:solidFill>
                  <a:schemeClr val="accent6">
                    <a:lumMod val="50000"/>
                  </a:schemeClr>
                </a:solidFill>
              </a:rPr>
              <a:t>Deep saline aquifers (DSAs) are underground salt-water reservoirs capped by impermeable rocks.</a:t>
            </a:r>
          </a:p>
          <a:p>
            <a:pPr lvl="1">
              <a:lnSpc>
                <a:spcPct val="90000"/>
              </a:lnSpc>
              <a:spcAft>
                <a:spcPts val="0"/>
              </a:spcAft>
              <a:buFont typeface="Arial" pitchFamily="34" charset="0"/>
              <a:buChar char="•"/>
            </a:pPr>
            <a:r>
              <a:rPr lang="en-US" sz="2800" b="1" dirty="0">
                <a:solidFill>
                  <a:schemeClr val="accent6">
                    <a:lumMod val="50000"/>
                  </a:schemeClr>
                </a:solidFill>
              </a:rPr>
              <a:t>DSAs offer large storage capacity for carbon capture and sequestration.</a:t>
            </a:r>
          </a:p>
          <a:p>
            <a:pPr lvl="1">
              <a:lnSpc>
                <a:spcPct val="90000"/>
              </a:lnSpc>
              <a:spcAft>
                <a:spcPts val="0"/>
              </a:spcAft>
              <a:buFont typeface="Arial" pitchFamily="34" charset="0"/>
              <a:buChar char="•"/>
            </a:pPr>
            <a:r>
              <a:rPr lang="en-US" sz="2800" b="1" dirty="0">
                <a:solidFill>
                  <a:schemeClr val="accent6">
                    <a:lumMod val="50000"/>
                  </a:schemeClr>
                </a:solidFill>
              </a:rPr>
              <a:t>Sequestered CO</a:t>
            </a:r>
            <a:r>
              <a:rPr lang="en-US" sz="2800" b="1" baseline="-25000" dirty="0">
                <a:solidFill>
                  <a:schemeClr val="accent6">
                    <a:lumMod val="50000"/>
                  </a:schemeClr>
                </a:solidFill>
              </a:rPr>
              <a:t>2</a:t>
            </a:r>
            <a:r>
              <a:rPr lang="en-US" sz="2800" b="1" dirty="0">
                <a:solidFill>
                  <a:schemeClr val="accent6">
                    <a:lumMod val="50000"/>
                  </a:schemeClr>
                </a:solidFill>
              </a:rPr>
              <a:t> rises and forms a separate layer that restricts dissolution.</a:t>
            </a:r>
          </a:p>
        </p:txBody>
      </p:sp>
      <p:sp>
        <p:nvSpPr>
          <p:cNvPr id="2" name="Right Arrow 1"/>
          <p:cNvSpPr/>
          <p:nvPr/>
        </p:nvSpPr>
        <p:spPr bwMode="auto">
          <a:xfrm>
            <a:off x="0" y="3505200"/>
            <a:ext cx="584200" cy="304800"/>
          </a:xfrm>
          <a:prstGeom prst="rightArrow">
            <a:avLst/>
          </a:prstGeom>
          <a:solidFill>
            <a:srgbClr val="E84A2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6269330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013" y="1295400"/>
            <a:ext cx="3419475" cy="3181350"/>
          </a:xfrm>
          <a:prstGeom prst="rect">
            <a:avLst/>
          </a:prstGeom>
        </p:spPr>
      </p:pic>
      <p:sp>
        <p:nvSpPr>
          <p:cNvPr id="533506" name="Rectangle 2"/>
          <p:cNvSpPr>
            <a:spLocks noGrp="1" noChangeArrowheads="1"/>
          </p:cNvSpPr>
          <p:nvPr>
            <p:ph type="title"/>
          </p:nvPr>
        </p:nvSpPr>
        <p:spPr>
          <a:xfrm>
            <a:off x="409575" y="354651"/>
            <a:ext cx="8267700" cy="762000"/>
          </a:xfrm>
        </p:spPr>
        <p:txBody>
          <a:bodyPr lIns="92075" tIns="46038" rIns="92075" bIns="46038" anchor="b"/>
          <a:lstStyle/>
          <a:p>
            <a:pPr>
              <a:defRPr/>
            </a:pPr>
            <a:r>
              <a:rPr lang="en-US" dirty="0">
                <a:effectLst/>
                <a:latin typeface="Calibri" pitchFamily="34" charset="0"/>
                <a:cs typeface="Calibri" pitchFamily="34" charset="0"/>
              </a:rPr>
              <a:t>Practice full-sentence outlining</a:t>
            </a:r>
          </a:p>
        </p:txBody>
      </p:sp>
      <p:sp>
        <p:nvSpPr>
          <p:cNvPr id="3075" name="Rectangle 3"/>
          <p:cNvSpPr>
            <a:spLocks noGrp="1" noChangeArrowheads="1"/>
          </p:cNvSpPr>
          <p:nvPr>
            <p:ph type="body" idx="1"/>
          </p:nvPr>
        </p:nvSpPr>
        <p:spPr>
          <a:xfrm>
            <a:off x="685800" y="1371600"/>
            <a:ext cx="8001000" cy="4419600"/>
          </a:xfrm>
          <a:noFill/>
        </p:spPr>
        <p:txBody>
          <a:bodyPr lIns="92075" tIns="46038" rIns="92075" bIns="46038"/>
          <a:lstStyle/>
          <a:p>
            <a:pPr>
              <a:spcBef>
                <a:spcPct val="25000"/>
              </a:spcBef>
              <a:buFont typeface="Symbol" pitchFamily="18" charset="2"/>
              <a:buNone/>
            </a:pPr>
            <a:r>
              <a:rPr lang="en-US" dirty="0">
                <a:latin typeface="Calibri" pitchFamily="34" charset="0"/>
                <a:cs typeface="Calibri" pitchFamily="34" charset="0"/>
              </a:rPr>
              <a:t>Improved clarity</a:t>
            </a:r>
          </a:p>
          <a:p>
            <a:pPr>
              <a:spcBef>
                <a:spcPct val="25000"/>
              </a:spcBef>
              <a:buFont typeface="Symbol" pitchFamily="18" charset="2"/>
              <a:buNone/>
            </a:pPr>
            <a:r>
              <a:rPr lang="en-US" dirty="0">
                <a:latin typeface="Calibri" pitchFamily="34" charset="0"/>
                <a:cs typeface="Calibri" pitchFamily="34" charset="0"/>
              </a:rPr>
              <a:t>Improved logical argument</a:t>
            </a:r>
          </a:p>
          <a:p>
            <a:pPr>
              <a:spcBef>
                <a:spcPct val="25000"/>
              </a:spcBef>
              <a:buFont typeface="Symbol" pitchFamily="18" charset="2"/>
              <a:buNone/>
            </a:pPr>
            <a:r>
              <a:rPr lang="en-US" dirty="0">
                <a:latin typeface="Calibri" pitchFamily="34" charset="0"/>
                <a:cs typeface="Calibri" pitchFamily="34" charset="0"/>
              </a:rPr>
              <a:t>Improved cohesiveness; better transitions</a:t>
            </a:r>
          </a:p>
          <a:p>
            <a:pPr>
              <a:spcBef>
                <a:spcPct val="25000"/>
              </a:spcBef>
              <a:buFont typeface="Symbol" pitchFamily="18" charset="2"/>
              <a:buNone/>
            </a:pPr>
            <a:r>
              <a:rPr lang="en-US" dirty="0">
                <a:latin typeface="Calibri" pitchFamily="34" charset="0"/>
                <a:cs typeface="Calibri" pitchFamily="34" charset="0"/>
              </a:rPr>
              <a:t>Improved conciseness</a:t>
            </a:r>
          </a:p>
          <a:p>
            <a:pPr>
              <a:spcBef>
                <a:spcPct val="25000"/>
              </a:spcBef>
              <a:buFont typeface="Symbol" pitchFamily="18" charset="2"/>
              <a:buNone/>
            </a:pPr>
            <a:r>
              <a:rPr lang="en-US" dirty="0">
                <a:latin typeface="Calibri" pitchFamily="34" charset="0"/>
                <a:cs typeface="Calibri" pitchFamily="34" charset="0"/>
              </a:rPr>
              <a:t>Improved control of length</a:t>
            </a:r>
          </a:p>
          <a:p>
            <a:pPr>
              <a:spcBef>
                <a:spcPct val="25000"/>
              </a:spcBef>
              <a:buFont typeface="Symbol" pitchFamily="18" charset="2"/>
              <a:buNone/>
            </a:pPr>
            <a:r>
              <a:rPr lang="en-US" dirty="0">
                <a:latin typeface="Calibri" pitchFamily="34" charset="0"/>
                <a:cs typeface="Calibri" pitchFamily="34" charset="0"/>
              </a:rPr>
              <a:t>Improved writing efficiency</a:t>
            </a:r>
          </a:p>
          <a:p>
            <a:pPr>
              <a:spcBef>
                <a:spcPct val="25000"/>
              </a:spcBef>
              <a:buFont typeface="Symbol" pitchFamily="18" charset="2"/>
              <a:buNone/>
            </a:pPr>
            <a:r>
              <a:rPr lang="en-US" dirty="0">
                <a:latin typeface="Calibri" pitchFamily="34" charset="0"/>
                <a:cs typeface="Calibri" pitchFamily="34" charset="0"/>
              </a:rPr>
              <a:t>Improved reader experience</a:t>
            </a:r>
          </a:p>
        </p:txBody>
      </p:sp>
      <p:sp>
        <p:nvSpPr>
          <p:cNvPr id="3" name="TextBox 2"/>
          <p:cNvSpPr txBox="1"/>
          <p:nvPr/>
        </p:nvSpPr>
        <p:spPr>
          <a:xfrm>
            <a:off x="876300" y="5630650"/>
            <a:ext cx="7620000" cy="830997"/>
          </a:xfrm>
          <a:prstGeom prst="rect">
            <a:avLst/>
          </a:prstGeom>
          <a:noFill/>
        </p:spPr>
        <p:txBody>
          <a:bodyPr wrap="square" rtlCol="0">
            <a:spAutoFit/>
          </a:bodyPr>
          <a:lstStyle/>
          <a:p>
            <a:r>
              <a:rPr lang="en-US" b="1" dirty="0">
                <a:solidFill>
                  <a:srgbClr val="E84A27"/>
                </a:solidFill>
                <a:latin typeface="Calibri" pitchFamily="34" charset="0"/>
              </a:rPr>
              <a:t>This slide is an example of a “topic” outline—the order that the points are presented in doesn’t really matter</a:t>
            </a:r>
          </a:p>
        </p:txBody>
      </p:sp>
      <p:sp>
        <p:nvSpPr>
          <p:cNvPr id="6" name="TextBox 5"/>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21</a:t>
            </a:r>
          </a:p>
        </p:txBody>
      </p:sp>
    </p:spTree>
    <p:extLst>
      <p:ext uri="{BB962C8B-B14F-4D97-AF65-F5344CB8AC3E}">
        <p14:creationId xmlns:p14="http://schemas.microsoft.com/office/powerpoint/2010/main" val="2748674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381000" y="304800"/>
            <a:ext cx="8267700" cy="762000"/>
          </a:xfrm>
        </p:spPr>
        <p:txBody>
          <a:bodyPr lIns="92075" tIns="46038" rIns="92075" bIns="46038" anchor="b"/>
          <a:lstStyle/>
          <a:p>
            <a:pPr>
              <a:defRPr/>
            </a:pPr>
            <a:r>
              <a:rPr lang="en-US" dirty="0">
                <a:effectLst/>
                <a:latin typeface="Calibri" pitchFamily="34" charset="0"/>
                <a:cs typeface="Calibri" pitchFamily="34" charset="0"/>
              </a:rPr>
              <a:t>Tips for writing a sentence outline</a:t>
            </a:r>
          </a:p>
        </p:txBody>
      </p:sp>
      <p:sp>
        <p:nvSpPr>
          <p:cNvPr id="3075" name="Rectangle 3"/>
          <p:cNvSpPr>
            <a:spLocks noGrp="1" noChangeArrowheads="1"/>
          </p:cNvSpPr>
          <p:nvPr>
            <p:ph type="body" idx="1"/>
          </p:nvPr>
        </p:nvSpPr>
        <p:spPr>
          <a:xfrm>
            <a:off x="635000" y="1066800"/>
            <a:ext cx="8001000" cy="4876800"/>
          </a:xfrm>
          <a:noFill/>
        </p:spPr>
        <p:txBody>
          <a:bodyPr lIns="92075" tIns="46038" rIns="92075" bIns="46038"/>
          <a:lstStyle/>
          <a:p>
            <a:pPr>
              <a:spcBef>
                <a:spcPts val="1200"/>
              </a:spcBef>
              <a:buFont typeface="Symbol" pitchFamily="18" charset="2"/>
              <a:buNone/>
            </a:pPr>
            <a:r>
              <a:rPr lang="en-US" dirty="0">
                <a:latin typeface="Calibri" pitchFamily="34" charset="0"/>
                <a:cs typeface="Calibri" pitchFamily="34" charset="0"/>
              </a:rPr>
              <a:t>Make your sentences as specific and quantitative as possible.</a:t>
            </a:r>
          </a:p>
          <a:p>
            <a:pPr>
              <a:spcBef>
                <a:spcPts val="1200"/>
              </a:spcBef>
              <a:buFont typeface="Symbol" pitchFamily="18" charset="2"/>
              <a:buNone/>
            </a:pPr>
            <a:r>
              <a:rPr lang="en-US" dirty="0">
                <a:latin typeface="Calibri" pitchFamily="34" charset="0"/>
                <a:cs typeface="Calibri" pitchFamily="34" charset="0"/>
              </a:rPr>
              <a:t>If you have two closely related sentences, combine, differentiate, or eliminate one.</a:t>
            </a:r>
          </a:p>
          <a:p>
            <a:pPr>
              <a:spcBef>
                <a:spcPts val="1200"/>
              </a:spcBef>
              <a:buFont typeface="Symbol" pitchFamily="18" charset="2"/>
              <a:buNone/>
            </a:pPr>
            <a:r>
              <a:rPr lang="en-US" dirty="0">
                <a:latin typeface="Calibri" pitchFamily="34" charset="0"/>
                <a:cs typeface="Calibri" pitchFamily="34" charset="0"/>
              </a:rPr>
              <a:t>Make a logic map of your sentences; can you show a linear progression of your ideas?</a:t>
            </a:r>
          </a:p>
          <a:p>
            <a:pPr>
              <a:spcBef>
                <a:spcPts val="1200"/>
              </a:spcBef>
              <a:buFont typeface="Symbol" pitchFamily="18" charset="2"/>
              <a:buNone/>
            </a:pPr>
            <a:r>
              <a:rPr lang="en-US" dirty="0">
                <a:latin typeface="Calibri" pitchFamily="34" charset="0"/>
                <a:cs typeface="Calibri" pitchFamily="34" charset="0"/>
              </a:rPr>
              <a:t>Devise a method that makes it easier to move sentences around and “see” the overall structure of the paper.</a:t>
            </a:r>
          </a:p>
          <a:p>
            <a:pPr>
              <a:spcBef>
                <a:spcPct val="25000"/>
              </a:spcBef>
              <a:buFont typeface="Symbol" pitchFamily="18" charset="2"/>
              <a:buNone/>
            </a:pPr>
            <a:endParaRPr lang="en-US" dirty="0">
              <a:latin typeface="Calibri" pitchFamily="34" charset="0"/>
              <a:cs typeface="Calibri" pitchFamily="34" charset="0"/>
            </a:endParaRPr>
          </a:p>
        </p:txBody>
      </p:sp>
      <p:sp>
        <p:nvSpPr>
          <p:cNvPr id="4" name="TextBox 3"/>
          <p:cNvSpPr txBox="1"/>
          <p:nvPr/>
        </p:nvSpPr>
        <p:spPr>
          <a:xfrm>
            <a:off x="457200" y="5638800"/>
            <a:ext cx="8229600" cy="1089529"/>
          </a:xfrm>
          <a:prstGeom prst="rect">
            <a:avLst/>
          </a:prstGeom>
          <a:noFill/>
        </p:spPr>
        <p:txBody>
          <a:bodyPr wrap="square" rtlCol="0">
            <a:spAutoFit/>
          </a:bodyPr>
          <a:lstStyle/>
          <a:p>
            <a:pPr>
              <a:lnSpc>
                <a:spcPct val="90000"/>
              </a:lnSpc>
            </a:pPr>
            <a:r>
              <a:rPr lang="en-US" b="1" dirty="0">
                <a:solidFill>
                  <a:srgbClr val="E84A27"/>
                </a:solidFill>
                <a:latin typeface="Calibri" pitchFamily="34" charset="0"/>
              </a:rPr>
              <a:t>This slide is an example of a “sentence” outline—use it for writing projects (papers, proposals, talks) where it’s important to show a logical progression of your ideas</a:t>
            </a:r>
          </a:p>
        </p:txBody>
      </p:sp>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201463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161866"/>
            <a:ext cx="81534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Commit to writing incrementally</a:t>
            </a:r>
          </a:p>
        </p:txBody>
      </p:sp>
      <p:sp>
        <p:nvSpPr>
          <p:cNvPr id="16388" name="TextBox 7"/>
          <p:cNvSpPr txBox="1">
            <a:spLocks noChangeArrowheads="1"/>
          </p:cNvSpPr>
          <p:nvPr/>
        </p:nvSpPr>
        <p:spPr bwMode="auto">
          <a:xfrm>
            <a:off x="684784" y="1066800"/>
            <a:ext cx="8255000" cy="583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nSpc>
                <a:spcPct val="90000"/>
              </a:lnSpc>
              <a:spcAft>
                <a:spcPts val="1800"/>
              </a:spcAft>
            </a:pPr>
            <a:r>
              <a:rPr lang="en-US" sz="3200" b="1" dirty="0">
                <a:solidFill>
                  <a:schemeClr val="accent6">
                    <a:lumMod val="50000"/>
                  </a:schemeClr>
                </a:solidFill>
              </a:rPr>
              <a:t>Think “feedback loop”</a:t>
            </a:r>
          </a:p>
          <a:p>
            <a:pPr marL="228600" indent="-228600">
              <a:lnSpc>
                <a:spcPct val="90000"/>
              </a:lnSpc>
            </a:pPr>
            <a:r>
              <a:rPr lang="en-US" sz="3200" b="1" dirty="0">
                <a:solidFill>
                  <a:schemeClr val="accent6">
                    <a:lumMod val="50000"/>
                  </a:schemeClr>
                </a:solidFill>
              </a:rPr>
              <a:t>Write in increments:</a:t>
            </a:r>
          </a:p>
          <a:p>
            <a:pPr marL="514350" indent="-514350">
              <a:lnSpc>
                <a:spcPct val="90000"/>
              </a:lnSpc>
              <a:spcAft>
                <a:spcPts val="600"/>
              </a:spcAft>
              <a:buFont typeface="+mj-lt"/>
              <a:buAutoNum type="arabicPeriod"/>
            </a:pPr>
            <a:r>
              <a:rPr lang="en-US" sz="2800" b="1" dirty="0">
                <a:solidFill>
                  <a:schemeClr val="accent6">
                    <a:lumMod val="50000"/>
                  </a:schemeClr>
                </a:solidFill>
              </a:rPr>
              <a:t>Construct a preliminary outline, based on your initial goals for the project</a:t>
            </a:r>
          </a:p>
          <a:p>
            <a:pPr marL="514350" indent="-514350">
              <a:lnSpc>
                <a:spcPct val="90000"/>
              </a:lnSpc>
              <a:spcAft>
                <a:spcPts val="600"/>
              </a:spcAft>
              <a:buFont typeface="+mj-lt"/>
              <a:buAutoNum type="arabicPeriod"/>
            </a:pPr>
            <a:r>
              <a:rPr lang="en-US" sz="2800" b="1" dirty="0">
                <a:solidFill>
                  <a:schemeClr val="accent6">
                    <a:lumMod val="50000"/>
                  </a:schemeClr>
                </a:solidFill>
              </a:rPr>
              <a:t>Write portions of the “results” and “discussion” sections while you’re taking and analyzing data</a:t>
            </a:r>
          </a:p>
          <a:p>
            <a:pPr marL="514350" indent="-514350">
              <a:lnSpc>
                <a:spcPct val="90000"/>
              </a:lnSpc>
              <a:spcAft>
                <a:spcPts val="600"/>
              </a:spcAft>
              <a:buFont typeface="+mj-lt"/>
              <a:buAutoNum type="arabicPeriod"/>
            </a:pPr>
            <a:r>
              <a:rPr lang="en-US" sz="2800" b="1" dirty="0">
                <a:solidFill>
                  <a:schemeClr val="accent6">
                    <a:lumMod val="50000"/>
                  </a:schemeClr>
                </a:solidFill>
              </a:rPr>
              <a:t>Add to your references as you go</a:t>
            </a:r>
          </a:p>
          <a:p>
            <a:pPr marL="514350" indent="-514350">
              <a:lnSpc>
                <a:spcPct val="90000"/>
              </a:lnSpc>
              <a:spcAft>
                <a:spcPts val="1800"/>
              </a:spcAft>
              <a:buFont typeface="+mj-lt"/>
              <a:buAutoNum type="arabicPeriod"/>
            </a:pPr>
            <a:r>
              <a:rPr lang="en-US" sz="2800" b="1" dirty="0">
                <a:solidFill>
                  <a:schemeClr val="accent6">
                    <a:lumMod val="50000"/>
                  </a:schemeClr>
                </a:solidFill>
              </a:rPr>
              <a:t>Make your figures and tables early</a:t>
            </a:r>
          </a:p>
          <a:p>
            <a:pPr marL="0" indent="0">
              <a:lnSpc>
                <a:spcPct val="90000"/>
              </a:lnSpc>
            </a:pPr>
            <a:r>
              <a:rPr lang="en-US" sz="3200" b="1" dirty="0">
                <a:solidFill>
                  <a:schemeClr val="accent6">
                    <a:lumMod val="50000"/>
                  </a:schemeClr>
                </a:solidFill>
              </a:rPr>
              <a:t>Advantages:</a:t>
            </a:r>
          </a:p>
          <a:p>
            <a:pPr>
              <a:lnSpc>
                <a:spcPct val="90000"/>
              </a:lnSpc>
              <a:spcAft>
                <a:spcPts val="600"/>
              </a:spcAft>
              <a:buFont typeface="Arial" panose="020B0604020202020204" pitchFamily="34" charset="0"/>
              <a:buChar char="•"/>
            </a:pPr>
            <a:r>
              <a:rPr lang="en-US" sz="2800" b="1" dirty="0">
                <a:solidFill>
                  <a:schemeClr val="accent6">
                    <a:lumMod val="50000"/>
                  </a:schemeClr>
                </a:solidFill>
              </a:rPr>
              <a:t>More complete, persuasive paper</a:t>
            </a:r>
          </a:p>
          <a:p>
            <a:pPr>
              <a:lnSpc>
                <a:spcPct val="90000"/>
              </a:lnSpc>
              <a:buFont typeface="Arial" panose="020B0604020202020204" pitchFamily="34" charset="0"/>
              <a:buChar char="•"/>
            </a:pPr>
            <a:r>
              <a:rPr lang="en-US" sz="2800" b="1" dirty="0">
                <a:solidFill>
                  <a:schemeClr val="accent6">
                    <a:lumMod val="50000"/>
                  </a:schemeClr>
                </a:solidFill>
              </a:rPr>
              <a:t>Finished result faster, giving you </a:t>
            </a:r>
            <a:br>
              <a:rPr lang="en-US" sz="2800" b="1" dirty="0">
                <a:solidFill>
                  <a:schemeClr val="accent6">
                    <a:lumMod val="50000"/>
                  </a:schemeClr>
                </a:solidFill>
              </a:rPr>
            </a:br>
            <a:r>
              <a:rPr lang="en-US" sz="2800" b="1" dirty="0">
                <a:solidFill>
                  <a:schemeClr val="accent6">
                    <a:lumMod val="50000"/>
                  </a:schemeClr>
                </a:solidFill>
              </a:rPr>
              <a:t>more time to edit and polish</a:t>
            </a:r>
            <a:endParaRPr lang="en-US" sz="3200" b="1" dirty="0">
              <a:solidFill>
                <a:schemeClr val="accent6">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761158"/>
            <a:ext cx="2538984" cy="1753542"/>
          </a:xfrm>
          <a:prstGeom prst="ellipse">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24400" y="883073"/>
            <a:ext cx="1006646" cy="1165860"/>
          </a:xfrm>
          <a:prstGeom prst="ellipse">
            <a:avLst/>
          </a:prstGeom>
        </p:spPr>
      </p:pic>
      <p:sp>
        <p:nvSpPr>
          <p:cNvPr id="6" name="TextBox 5"/>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535071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1447800" y="4267200"/>
            <a:ext cx="6858000" cy="1143000"/>
          </a:xfrm>
        </p:spPr>
        <p:txBody>
          <a:bodyPr/>
          <a:lstStyle/>
          <a:p>
            <a:pPr>
              <a:defRPr/>
            </a:pPr>
            <a:r>
              <a:rPr lang="en-US" dirty="0">
                <a:effectLst/>
                <a:latin typeface="Calibri" pitchFamily="34" charset="0"/>
              </a:rPr>
              <a:t>Expect to rewrite</a:t>
            </a:r>
            <a:r>
              <a:rPr lang="en-US" dirty="0">
                <a:effectLst/>
                <a:latin typeface="Calibri" pitchFamily="34" charset="0"/>
                <a:cs typeface="Arial" charset="0"/>
              </a:rPr>
              <a:t>—many times</a:t>
            </a:r>
          </a:p>
        </p:txBody>
      </p:sp>
      <p:sp>
        <p:nvSpPr>
          <p:cNvPr id="3" name="TextBox 2"/>
          <p:cNvSpPr txBox="1"/>
          <p:nvPr/>
        </p:nvSpPr>
        <p:spPr>
          <a:xfrm>
            <a:off x="8686800" y="6393865"/>
            <a:ext cx="381000" cy="311735"/>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1656052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7117" y="233136"/>
            <a:ext cx="2895600" cy="838200"/>
          </a:xfrm>
        </p:spPr>
        <p:txBody>
          <a:bodyPr/>
          <a:lstStyle/>
          <a:p>
            <a:pPr>
              <a:lnSpc>
                <a:spcPct val="90000"/>
              </a:lnSpc>
            </a:pPr>
            <a:r>
              <a:rPr lang="en-US" altLang="en-US" dirty="0">
                <a:latin typeface="Calibri" pitchFamily="34" charset="0"/>
                <a:ea typeface="Calibri" pitchFamily="34" charset="0"/>
                <a:cs typeface="Calibri" pitchFamily="34" charset="0"/>
              </a:rPr>
              <a:t>To recap...</a:t>
            </a:r>
          </a:p>
        </p:txBody>
      </p:sp>
      <p:sp>
        <p:nvSpPr>
          <p:cNvPr id="19461" name="Rectangle 1"/>
          <p:cNvSpPr>
            <a:spLocks noChangeArrowheads="1"/>
          </p:cNvSpPr>
          <p:nvPr/>
        </p:nvSpPr>
        <p:spPr bwMode="auto">
          <a:xfrm>
            <a:off x="5246998" y="1328716"/>
            <a:ext cx="144462" cy="76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573" r="12659"/>
          <a:stretch/>
        </p:blipFill>
        <p:spPr>
          <a:xfrm>
            <a:off x="3371166" y="1176316"/>
            <a:ext cx="1096532" cy="939418"/>
          </a:xfrm>
          <a:prstGeom prst="ellipse">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205"/>
          <a:stretch/>
        </p:blipFill>
        <p:spPr>
          <a:xfrm>
            <a:off x="1295400" y="1176316"/>
            <a:ext cx="1053181" cy="939418"/>
          </a:xfrm>
          <a:prstGeom prst="ellipse">
            <a:avLst/>
          </a:prstGeom>
          <a:ln>
            <a:noFill/>
          </a:ln>
          <a:effectLst>
            <a:outerShdw blurRad="292100" dist="139700" dir="2700000" algn="tl" rotWithShape="0">
              <a:srgbClr val="333333">
                <a:alpha val="65000"/>
              </a:srgbClr>
            </a:outerShdw>
          </a:effectLst>
        </p:spPr>
      </p:pic>
      <p:sp>
        <p:nvSpPr>
          <p:cNvPr id="6" name="Right Arrow 5"/>
          <p:cNvSpPr/>
          <p:nvPr/>
        </p:nvSpPr>
        <p:spPr bwMode="auto">
          <a:xfrm>
            <a:off x="2506939" y="1575385"/>
            <a:ext cx="685800" cy="273649"/>
          </a:xfrm>
          <a:prstGeom prst="rightArrow">
            <a:avLst/>
          </a:prstGeom>
          <a:solidFill>
            <a:srgbClr val="E84A2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7660" y="1176316"/>
            <a:ext cx="1223248" cy="939418"/>
          </a:xfrm>
          <a:prstGeom prst="ellipse">
            <a:avLst/>
          </a:prstGeom>
          <a:ln>
            <a:noFill/>
          </a:ln>
          <a:effectLst>
            <a:outerShdw blurRad="292100" dist="139700" dir="2700000" algn="tl" rotWithShape="0">
              <a:srgbClr val="333333">
                <a:alpha val="65000"/>
              </a:srgbClr>
            </a:outerShdw>
          </a:effectLst>
        </p:spPr>
      </p:pic>
      <p:sp>
        <p:nvSpPr>
          <p:cNvPr id="12" name="Right Arrow 11"/>
          <p:cNvSpPr/>
          <p:nvPr/>
        </p:nvSpPr>
        <p:spPr bwMode="auto">
          <a:xfrm>
            <a:off x="4656052" y="1575384"/>
            <a:ext cx="685800" cy="273649"/>
          </a:xfrm>
          <a:prstGeom prst="rightArrow">
            <a:avLst/>
          </a:prstGeom>
          <a:solidFill>
            <a:srgbClr val="E84A2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1429060" y="2166916"/>
            <a:ext cx="889987" cy="461665"/>
          </a:xfrm>
          <a:prstGeom prst="rect">
            <a:avLst/>
          </a:prstGeom>
          <a:noFill/>
        </p:spPr>
        <p:txBody>
          <a:bodyPr wrap="none" rtlCol="0">
            <a:spAutoFit/>
          </a:bodyPr>
          <a:lstStyle/>
          <a:p>
            <a:r>
              <a:rPr lang="en-US" b="1" dirty="0">
                <a:solidFill>
                  <a:srgbClr val="E84A27"/>
                </a:solidFill>
                <a:latin typeface="Calibri" panose="020F0502020204030204" pitchFamily="34" charset="0"/>
              </a:rPr>
              <a:t>Think</a:t>
            </a:r>
          </a:p>
        </p:txBody>
      </p:sp>
      <p:sp>
        <p:nvSpPr>
          <p:cNvPr id="14" name="TextBox 13"/>
          <p:cNvSpPr txBox="1"/>
          <p:nvPr/>
        </p:nvSpPr>
        <p:spPr>
          <a:xfrm>
            <a:off x="5690420" y="2166916"/>
            <a:ext cx="898644" cy="461665"/>
          </a:xfrm>
          <a:prstGeom prst="rect">
            <a:avLst/>
          </a:prstGeom>
          <a:noFill/>
        </p:spPr>
        <p:txBody>
          <a:bodyPr wrap="none" rtlCol="0">
            <a:spAutoFit/>
          </a:bodyPr>
          <a:lstStyle/>
          <a:p>
            <a:r>
              <a:rPr lang="en-US" b="1" dirty="0">
                <a:solidFill>
                  <a:srgbClr val="E84A27"/>
                </a:solidFill>
                <a:latin typeface="Calibri" panose="020F0502020204030204" pitchFamily="34" charset="0"/>
              </a:rPr>
              <a:t>Write</a:t>
            </a:r>
          </a:p>
        </p:txBody>
      </p:sp>
      <p:sp>
        <p:nvSpPr>
          <p:cNvPr id="15" name="TextBox 14"/>
          <p:cNvSpPr txBox="1"/>
          <p:nvPr/>
        </p:nvSpPr>
        <p:spPr>
          <a:xfrm>
            <a:off x="3583752" y="2166916"/>
            <a:ext cx="740908" cy="461665"/>
          </a:xfrm>
          <a:prstGeom prst="rect">
            <a:avLst/>
          </a:prstGeom>
          <a:noFill/>
        </p:spPr>
        <p:txBody>
          <a:bodyPr wrap="none" rtlCol="0">
            <a:spAutoFit/>
          </a:bodyPr>
          <a:lstStyle/>
          <a:p>
            <a:r>
              <a:rPr lang="en-US" b="1" dirty="0">
                <a:solidFill>
                  <a:srgbClr val="E84A27"/>
                </a:solidFill>
                <a:latin typeface="Calibri" panose="020F0502020204030204" pitchFamily="34" charset="0"/>
              </a:rPr>
              <a:t>Plan</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9169" y="5562600"/>
            <a:ext cx="1371600" cy="626488"/>
          </a:xfrm>
          <a:prstGeom prst="rect">
            <a:avLst/>
          </a:prstGeom>
        </p:spPr>
      </p:pic>
      <p:sp>
        <p:nvSpPr>
          <p:cNvPr id="17" name="TextBox 16"/>
          <p:cNvSpPr txBox="1"/>
          <p:nvPr/>
        </p:nvSpPr>
        <p:spPr>
          <a:xfrm>
            <a:off x="4325898" y="6039655"/>
            <a:ext cx="4511574" cy="646331"/>
          </a:xfrm>
          <a:prstGeom prst="rect">
            <a:avLst/>
          </a:prstGeom>
          <a:noFill/>
        </p:spPr>
        <p:txBody>
          <a:bodyPr wrap="square" rtlCol="0">
            <a:spAutoFit/>
          </a:bodyPr>
          <a:lstStyle/>
          <a:p>
            <a:pPr algn="r"/>
            <a:r>
              <a:rPr lang="en-US" sz="1800" b="1" i="1" dirty="0">
                <a:solidFill>
                  <a:srgbClr val="E84A27"/>
                </a:solidFill>
                <a:latin typeface="Calibri" panose="020F0502020204030204" pitchFamily="34" charset="0"/>
              </a:rPr>
              <a:t>cmelliot@illinois.edu</a:t>
            </a:r>
            <a:br>
              <a:rPr lang="en-US" sz="1800" b="1" i="1" dirty="0">
                <a:solidFill>
                  <a:srgbClr val="E84A27"/>
                </a:solidFill>
                <a:latin typeface="Calibri" panose="020F0502020204030204" pitchFamily="34" charset="0"/>
              </a:rPr>
            </a:br>
            <a:r>
              <a:rPr lang="en-US" sz="1800" b="1" i="1" dirty="0">
                <a:solidFill>
                  <a:srgbClr val="E84A27"/>
                </a:solidFill>
                <a:latin typeface="Calibri" panose="020F0502020204030204" pitchFamily="34" charset="0"/>
              </a:rPr>
              <a:t>http://physics.illinois.edu/people/Celia/</a:t>
            </a:r>
          </a:p>
        </p:txBody>
      </p:sp>
      <p:sp>
        <p:nvSpPr>
          <p:cNvPr id="18" name="Rectangle 17"/>
          <p:cNvSpPr/>
          <p:nvPr/>
        </p:nvSpPr>
        <p:spPr>
          <a:xfrm>
            <a:off x="533400" y="2679763"/>
            <a:ext cx="8545944" cy="3674852"/>
          </a:xfrm>
          <a:prstGeom prst="rect">
            <a:avLst/>
          </a:prstGeom>
        </p:spPr>
        <p:txBody>
          <a:bodyPr wrap="square">
            <a:spAutoFit/>
          </a:bodyPr>
          <a:lstStyle/>
          <a:p>
            <a:pPr>
              <a:lnSpc>
                <a:spcPct val="90000"/>
              </a:lnSpc>
              <a:spcAft>
                <a:spcPts val="1800"/>
              </a:spcAft>
            </a:pPr>
            <a:r>
              <a:rPr lang="en-US" sz="3200" b="1" dirty="0">
                <a:solidFill>
                  <a:schemeClr val="accent6">
                    <a:lumMod val="50000"/>
                  </a:schemeClr>
                </a:solidFill>
                <a:latin typeface="Calibri" pitchFamily="34" charset="0"/>
                <a:cs typeface="Calibri" pitchFamily="34" charset="0"/>
              </a:rPr>
              <a:t>Think first</a:t>
            </a:r>
          </a:p>
          <a:p>
            <a:pPr indent="-228600">
              <a:lnSpc>
                <a:spcPct val="90000"/>
              </a:lnSpc>
              <a:spcAft>
                <a:spcPts val="1800"/>
              </a:spcAft>
            </a:pPr>
            <a:r>
              <a:rPr lang="en-US" sz="3200" b="1" dirty="0">
                <a:solidFill>
                  <a:schemeClr val="accent6">
                    <a:lumMod val="50000"/>
                  </a:schemeClr>
                </a:solidFill>
                <a:latin typeface="Calibri" pitchFamily="34" charset="0"/>
                <a:cs typeface="Calibri" pitchFamily="34" charset="0"/>
              </a:rPr>
              <a:t>Analyze your audience and </a:t>
            </a:r>
            <a:r>
              <a:rPr lang="en-US" sz="3200" b="1">
                <a:solidFill>
                  <a:schemeClr val="accent6">
                    <a:lumMod val="50000"/>
                  </a:schemeClr>
                </a:solidFill>
                <a:latin typeface="Calibri" pitchFamily="34" charset="0"/>
                <a:cs typeface="Calibri" pitchFamily="34" charset="0"/>
              </a:rPr>
              <a:t>know your purpose</a:t>
            </a:r>
            <a:endParaRPr lang="en-US" sz="3200" b="1" dirty="0">
              <a:solidFill>
                <a:schemeClr val="accent6">
                  <a:lumMod val="50000"/>
                </a:schemeClr>
              </a:solidFill>
              <a:latin typeface="Calibri" pitchFamily="34" charset="0"/>
              <a:cs typeface="Calibri" pitchFamily="34" charset="0"/>
            </a:endParaRPr>
          </a:p>
          <a:p>
            <a:pPr indent="-228600">
              <a:lnSpc>
                <a:spcPct val="90000"/>
              </a:lnSpc>
              <a:spcAft>
                <a:spcPts val="1800"/>
              </a:spcAft>
            </a:pPr>
            <a:r>
              <a:rPr lang="en-US" sz="3200" b="1" dirty="0">
                <a:solidFill>
                  <a:schemeClr val="accent6">
                    <a:lumMod val="50000"/>
                  </a:schemeClr>
                </a:solidFill>
                <a:latin typeface="Calibri" pitchFamily="34" charset="0"/>
                <a:cs typeface="Calibri" pitchFamily="34" charset="0"/>
              </a:rPr>
              <a:t>Commit to writing incrementally—start filling</a:t>
            </a:r>
            <a:br>
              <a:rPr lang="en-US" sz="3200" b="1" dirty="0">
                <a:solidFill>
                  <a:schemeClr val="accent6">
                    <a:lumMod val="50000"/>
                  </a:schemeClr>
                </a:solidFill>
                <a:latin typeface="Calibri" pitchFamily="34" charset="0"/>
                <a:cs typeface="Calibri" pitchFamily="34" charset="0"/>
              </a:rPr>
            </a:br>
            <a:r>
              <a:rPr lang="en-US" sz="3200" b="1" dirty="0">
                <a:solidFill>
                  <a:schemeClr val="accent6">
                    <a:lumMod val="50000"/>
                  </a:schemeClr>
                </a:solidFill>
                <a:latin typeface="Calibri" pitchFamily="34" charset="0"/>
                <a:cs typeface="Calibri" pitchFamily="34" charset="0"/>
              </a:rPr>
              <a:t>      your reservoirs while you’re still taking data</a:t>
            </a:r>
          </a:p>
          <a:p>
            <a:pPr>
              <a:lnSpc>
                <a:spcPct val="90000"/>
              </a:lnSpc>
              <a:spcAft>
                <a:spcPts val="1800"/>
              </a:spcAft>
            </a:pPr>
            <a:r>
              <a:rPr lang="en-US" sz="3200" b="1" u="sng" dirty="0">
                <a:solidFill>
                  <a:schemeClr val="accent6">
                    <a:lumMod val="50000"/>
                  </a:schemeClr>
                </a:solidFill>
                <a:latin typeface="Calibri" pitchFamily="34" charset="0"/>
                <a:cs typeface="Calibri" pitchFamily="34" charset="0"/>
              </a:rPr>
              <a:t>Make an outline</a:t>
            </a:r>
            <a:r>
              <a:rPr lang="en-US" sz="3200" b="1" dirty="0">
                <a:solidFill>
                  <a:schemeClr val="accent6">
                    <a:lumMod val="50000"/>
                  </a:schemeClr>
                </a:solidFill>
                <a:latin typeface="Calibri" pitchFamily="34" charset="0"/>
                <a:cs typeface="Calibri" pitchFamily="34" charset="0"/>
              </a:rPr>
              <a:t> and </a:t>
            </a:r>
            <a:r>
              <a:rPr lang="en-US" sz="3200" b="1" i="1" dirty="0">
                <a:solidFill>
                  <a:schemeClr val="accent6">
                    <a:lumMod val="50000"/>
                  </a:schemeClr>
                </a:solidFill>
                <a:latin typeface="Calibri" pitchFamily="34" charset="0"/>
                <a:cs typeface="Calibri" pitchFamily="34" charset="0"/>
              </a:rPr>
              <a:t>use</a:t>
            </a:r>
            <a:r>
              <a:rPr lang="en-US" sz="3200" b="1" dirty="0">
                <a:solidFill>
                  <a:schemeClr val="accent6">
                    <a:lumMod val="50000"/>
                  </a:schemeClr>
                </a:solidFill>
                <a:latin typeface="Calibri" pitchFamily="34" charset="0"/>
                <a:cs typeface="Calibri" pitchFamily="34" charset="0"/>
              </a:rPr>
              <a:t> it</a:t>
            </a:r>
          </a:p>
          <a:p>
            <a:pPr>
              <a:lnSpc>
                <a:spcPct val="90000"/>
              </a:lnSpc>
              <a:spcAft>
                <a:spcPts val="1800"/>
              </a:spcAft>
            </a:pPr>
            <a:r>
              <a:rPr lang="en-US" sz="3200" b="1" dirty="0">
                <a:solidFill>
                  <a:schemeClr val="accent6">
                    <a:lumMod val="50000"/>
                  </a:schemeClr>
                </a:solidFill>
                <a:latin typeface="Calibri" pitchFamily="34" charset="0"/>
                <a:cs typeface="Calibri" pitchFamily="34" charset="0"/>
              </a:rPr>
              <a:t>Writing well is a learned skill!</a:t>
            </a:r>
          </a:p>
        </p:txBody>
      </p:sp>
    </p:spTree>
    <p:extLst>
      <p:ext uri="{BB962C8B-B14F-4D97-AF65-F5344CB8AC3E}">
        <p14:creationId xmlns:p14="http://schemas.microsoft.com/office/powerpoint/2010/main" val="2100607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2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8"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3262">
            <a:off x="5289375" y="1892926"/>
            <a:ext cx="2371725" cy="2381250"/>
          </a:xfrm>
          <a:prstGeom prst="rect">
            <a:avLst/>
          </a:prstGeom>
          <a:ln>
            <a:noFill/>
          </a:ln>
          <a:effectLst>
            <a:outerShdw blurRad="292100" dist="139700" dir="2700000" algn="tl" rotWithShape="0">
              <a:srgbClr val="333333">
                <a:alpha val="65000"/>
              </a:srgbClr>
            </a:outerShdw>
          </a:effectLst>
        </p:spPr>
      </p:pic>
      <p:sp>
        <p:nvSpPr>
          <p:cNvPr id="6" name="Rectangle 2"/>
          <p:cNvSpPr txBox="1">
            <a:spLocks noChangeArrowheads="1"/>
          </p:cNvSpPr>
          <p:nvPr/>
        </p:nvSpPr>
        <p:spPr bwMode="auto">
          <a:xfrm>
            <a:off x="1114359" y="5789456"/>
            <a:ext cx="6962841" cy="98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pPr>
            <a:r>
              <a:rPr lang="en-US" sz="3200" b="1" dirty="0">
                <a:solidFill>
                  <a:srgbClr val="E84A27"/>
                </a:solidFill>
                <a:latin typeface="Calibri" pitchFamily="34" charset="0"/>
                <a:ea typeface="Calibri" pitchFamily="34" charset="0"/>
                <a:cs typeface="Calibri" pitchFamily="34" charset="0"/>
              </a:rPr>
              <a:t>What made it so attractive to you? </a:t>
            </a:r>
            <a:endParaRPr lang="en-US" sz="2800" b="1" dirty="0">
              <a:solidFill>
                <a:srgbClr val="E84A27"/>
              </a:solidFill>
              <a:latin typeface="Calibri" pitchFamily="34" charset="0"/>
              <a:ea typeface="Calibri" pitchFamily="34" charset="0"/>
              <a:cs typeface="Calibri"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1132">
            <a:off x="765452" y="1907065"/>
            <a:ext cx="1790700" cy="220168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5685" y="1810989"/>
            <a:ext cx="2000250" cy="28194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8392" y="3646522"/>
            <a:ext cx="1466480" cy="198728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94633">
            <a:off x="1377625" y="3341530"/>
            <a:ext cx="2447925" cy="2257425"/>
          </a:xfrm>
          <a:prstGeom prst="rect">
            <a:avLst/>
          </a:prstGeom>
          <a:ln>
            <a:noFill/>
          </a:ln>
          <a:effectLst>
            <a:outerShdw blurRad="292100" dist="139700" dir="2700000" algn="tl" rotWithShape="0">
              <a:srgbClr val="333333">
                <a:alpha val="65000"/>
              </a:srgbClr>
            </a:outerShdw>
          </a:effectLst>
        </p:spPr>
      </p:pic>
      <p:sp>
        <p:nvSpPr>
          <p:cNvPr id="9" name="Title 8"/>
          <p:cNvSpPr>
            <a:spLocks noGrp="1"/>
          </p:cNvSpPr>
          <p:nvPr>
            <p:ph type="title"/>
          </p:nvPr>
        </p:nvSpPr>
        <p:spPr>
          <a:xfrm>
            <a:off x="709579" y="276549"/>
            <a:ext cx="7772400" cy="1247451"/>
          </a:xfrm>
        </p:spPr>
        <p:txBody>
          <a:bodyPr/>
          <a:lstStyle/>
          <a:p>
            <a:pPr>
              <a:lnSpc>
                <a:spcPct val="90000"/>
              </a:lnSpc>
            </a:pPr>
            <a:r>
              <a:rPr lang="en-US" dirty="0">
                <a:effectLst/>
                <a:latin typeface="Calibri" panose="020F0502020204030204" pitchFamily="34" charset="0"/>
              </a:rPr>
              <a:t>Close your eyes and picture in your mind your favorite childhood storybook </a:t>
            </a: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12089" r="10549"/>
          <a:stretch/>
        </p:blipFill>
        <p:spPr>
          <a:xfrm rot="1265741">
            <a:off x="4481184" y="3540028"/>
            <a:ext cx="1676401" cy="220027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34063187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09663" y="5562600"/>
            <a:ext cx="81723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dirty="0">
                <a:solidFill>
                  <a:srgbClr val="E84A27"/>
                </a:solidFill>
                <a:latin typeface="Calibri" pitchFamily="34" charset="0"/>
                <a:ea typeface="Calibri" pitchFamily="34" charset="0"/>
                <a:cs typeface="Calibri" pitchFamily="34" charset="0"/>
              </a:rPr>
              <a:t>Guess what! </a:t>
            </a:r>
            <a:br>
              <a:rPr lang="en-US" sz="3200" b="1" dirty="0">
                <a:solidFill>
                  <a:srgbClr val="E84A27"/>
                </a:solidFill>
                <a:latin typeface="Calibri" pitchFamily="34" charset="0"/>
                <a:ea typeface="Calibri" pitchFamily="34" charset="0"/>
                <a:cs typeface="Calibri" pitchFamily="34" charset="0"/>
              </a:rPr>
            </a:br>
            <a:r>
              <a:rPr lang="en-US" sz="3200" b="1" dirty="0">
                <a:solidFill>
                  <a:srgbClr val="E84A27"/>
                </a:solidFill>
                <a:latin typeface="Calibri" pitchFamily="34" charset="0"/>
                <a:ea typeface="Calibri" pitchFamily="34" charset="0"/>
                <a:cs typeface="Calibri" pitchFamily="34" charset="0"/>
              </a:rPr>
              <a:t>Nothing has really changed since you were 5.</a:t>
            </a:r>
          </a:p>
        </p:txBody>
      </p:sp>
      <p:sp>
        <p:nvSpPr>
          <p:cNvPr id="9" name="Title 8"/>
          <p:cNvSpPr>
            <a:spLocks noGrp="1"/>
          </p:cNvSpPr>
          <p:nvPr>
            <p:ph type="title"/>
          </p:nvPr>
        </p:nvSpPr>
        <p:spPr>
          <a:xfrm>
            <a:off x="381000" y="381000"/>
            <a:ext cx="8510621" cy="942651"/>
          </a:xfrm>
        </p:spPr>
        <p:txBody>
          <a:bodyPr/>
          <a:lstStyle/>
          <a:p>
            <a:pPr>
              <a:lnSpc>
                <a:spcPct val="90000"/>
              </a:lnSpc>
            </a:pPr>
            <a:r>
              <a:rPr lang="en-US" dirty="0">
                <a:effectLst/>
                <a:latin typeface="Calibri" panose="020F0502020204030204" pitchFamily="34" charset="0"/>
              </a:rPr>
              <a:t>I’m going to guess that book had</a:t>
            </a:r>
          </a:p>
        </p:txBody>
      </p:sp>
      <p:sp>
        <p:nvSpPr>
          <p:cNvPr id="10" name="Content Placeholder 2"/>
          <p:cNvSpPr>
            <a:spLocks noGrp="1"/>
          </p:cNvSpPr>
          <p:nvPr>
            <p:ph idx="1"/>
          </p:nvPr>
        </p:nvSpPr>
        <p:spPr>
          <a:xfrm>
            <a:off x="709578" y="1524000"/>
            <a:ext cx="7772400" cy="4109808"/>
          </a:xfrm>
        </p:spPr>
        <p:txBody>
          <a:bodyPr/>
          <a:lstStyle/>
          <a:p>
            <a:pPr>
              <a:spcBef>
                <a:spcPts val="0"/>
              </a:spcBef>
              <a:spcAft>
                <a:spcPts val="1200"/>
              </a:spcAft>
            </a:pPr>
            <a:r>
              <a:rPr lang="en-US" dirty="0">
                <a:latin typeface="Calibri" panose="020F0502020204030204" pitchFamily="34" charset="0"/>
              </a:rPr>
              <a:t>Words you understood</a:t>
            </a:r>
          </a:p>
          <a:p>
            <a:pPr>
              <a:spcBef>
                <a:spcPts val="0"/>
              </a:spcBef>
              <a:spcAft>
                <a:spcPts val="1200"/>
              </a:spcAft>
            </a:pPr>
            <a:r>
              <a:rPr lang="en-US" dirty="0">
                <a:latin typeface="Calibri" panose="020F0502020204030204" pitchFamily="34" charset="0"/>
              </a:rPr>
              <a:t>Interesting, engaging pictures</a:t>
            </a:r>
          </a:p>
          <a:p>
            <a:pPr>
              <a:spcBef>
                <a:spcPts val="0"/>
              </a:spcBef>
              <a:spcAft>
                <a:spcPts val="1200"/>
              </a:spcAft>
            </a:pPr>
            <a:r>
              <a:rPr lang="en-US" dirty="0">
                <a:latin typeface="Calibri" panose="020F0502020204030204" pitchFamily="34" charset="0"/>
              </a:rPr>
              <a:t>A simple, direct storyline </a:t>
            </a:r>
          </a:p>
          <a:p>
            <a:pPr>
              <a:spcBef>
                <a:spcPts val="0"/>
              </a:spcBef>
              <a:spcAft>
                <a:spcPts val="1200"/>
              </a:spcAft>
            </a:pPr>
            <a:r>
              <a:rPr lang="en-US" dirty="0">
                <a:latin typeface="Calibri" panose="020F0502020204030204" pitchFamily="34" charset="0"/>
              </a:rPr>
              <a:t>Clear connections and transitions</a:t>
            </a:r>
          </a:p>
          <a:p>
            <a:pPr>
              <a:spcBef>
                <a:spcPts val="0"/>
              </a:spcBef>
              <a:spcAft>
                <a:spcPts val="1200"/>
              </a:spcAft>
            </a:pPr>
            <a:r>
              <a:rPr lang="en-US" dirty="0">
                <a:latin typeface="Calibri" panose="020F0502020204030204" pitchFamily="34" charset="0"/>
              </a:rPr>
              <a:t>A satisfying ending</a:t>
            </a:r>
          </a:p>
          <a:p>
            <a:pPr>
              <a:spcBef>
                <a:spcPts val="0"/>
              </a:spcBef>
              <a:spcAft>
                <a:spcPts val="1200"/>
              </a:spcAft>
            </a:pPr>
            <a:r>
              <a:rPr lang="en-US" dirty="0">
                <a:latin typeface="Calibri" panose="020F0502020204030204" pitchFamily="34" charset="0"/>
              </a:rPr>
              <a:t>Ideas that </a:t>
            </a:r>
            <a:r>
              <a:rPr lang="en-US" dirty="0"/>
              <a:t>captured your imagination and expanded </a:t>
            </a:r>
            <a:r>
              <a:rPr lang="en-US" dirty="0">
                <a:latin typeface="Calibri" panose="020F0502020204030204" pitchFamily="34" charset="0"/>
              </a:rPr>
              <a:t>your horizons</a:t>
            </a:r>
          </a:p>
        </p:txBody>
      </p:sp>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212101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163010"/>
            <a:ext cx="81534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First step, throw out most of what you’ve been taught about “writin</a:t>
            </a:r>
            <a:r>
              <a:rPr lang="en-US" dirty="0">
                <a:solidFill>
                  <a:schemeClr val="accent6">
                    <a:lumMod val="50000"/>
                  </a:schemeClr>
                </a:solidFill>
                <a:effectLst/>
                <a:latin typeface="Calibri" pitchFamily="34" charset="0"/>
                <a:cs typeface="Calibri" pitchFamily="34" charset="0"/>
              </a:rPr>
              <a:t>g”</a:t>
            </a:r>
            <a:endParaRPr lang="en-US" b="1" dirty="0">
              <a:solidFill>
                <a:schemeClr val="accent6">
                  <a:lumMod val="50000"/>
                </a:schemeClr>
              </a:solidFill>
              <a:effectLst/>
              <a:latin typeface="Calibri" pitchFamily="34" charset="0"/>
              <a:cs typeface="Calibri" pitchFamily="34" charset="0"/>
            </a:endParaRP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3" b="100000" l="0" r="100000">
                        <a14:foregroundMark x1="65500" y1="5313" x2="71417" y2="9063"/>
                        <a14:foregroundMark x1="85333" y1="96188" x2="85333" y2="96188"/>
                        <a14:foregroundMark x1="51583" y1="55563" x2="40333" y2="50063"/>
                        <a14:foregroundMark x1="27583" y1="59688" x2="20250" y2="64438"/>
                        <a14:foregroundMark x1="20417" y1="63438" x2="17750" y2="67563"/>
                        <a14:foregroundMark x1="77833" y1="37188" x2="81917" y2="39250"/>
                        <a14:foregroundMark x1="88083" y1="37375" x2="88083" y2="37375"/>
                        <a14:backgroundMark x1="77583" y1="36188" x2="81917" y2="35125"/>
                        <a14:backgroundMark x1="77833" y1="36313" x2="81750" y2="39063"/>
                        <a14:backgroundMark x1="81250" y1="35000" x2="81750" y2="35125"/>
                        <a14:backgroundMark x1="27083" y1="59313" x2="19750" y2="64125"/>
                      </a14:backgroundRemoval>
                    </a14:imgEffect>
                  </a14:imgLayer>
                </a14:imgProps>
              </a:ext>
              <a:ext uri="{28A0092B-C50C-407E-A947-70E740481C1C}">
                <a14:useLocalDpi xmlns:a14="http://schemas.microsoft.com/office/drawing/2010/main" val="0"/>
              </a:ext>
            </a:extLst>
          </a:blip>
          <a:srcRect l="28094" b="16649"/>
          <a:stretch/>
        </p:blipFill>
        <p:spPr>
          <a:xfrm rot="920683">
            <a:off x="6653576" y="1330179"/>
            <a:ext cx="1945154" cy="3006327"/>
          </a:xfrm>
          <a:prstGeom prst="rect">
            <a:avLst/>
          </a:prstGeom>
        </p:spPr>
      </p:pic>
      <p:pic>
        <p:nvPicPr>
          <p:cNvPr id="3" name="Picture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38" b="90438" l="4000" r="95417"/>
                    </a14:imgEffect>
                  </a14:imgLayer>
                </a14:imgProps>
              </a:ext>
              <a:ext uri="{28A0092B-C50C-407E-A947-70E740481C1C}">
                <a14:useLocalDpi xmlns:a14="http://schemas.microsoft.com/office/drawing/2010/main" val="0"/>
              </a:ext>
            </a:extLst>
          </a:blip>
          <a:srcRect l="5035" t="8944" r="4438" b="9364"/>
          <a:stretch/>
        </p:blipFill>
        <p:spPr>
          <a:xfrm>
            <a:off x="6248400" y="3257006"/>
            <a:ext cx="2743200" cy="3300548"/>
          </a:xfrm>
          <a:prstGeom prst="rect">
            <a:avLst/>
          </a:prstGeom>
        </p:spPr>
      </p:pic>
      <p:sp>
        <p:nvSpPr>
          <p:cNvPr id="7" name="TextBox 7"/>
          <p:cNvSpPr txBox="1">
            <a:spLocks noChangeArrowheads="1"/>
          </p:cNvSpPr>
          <p:nvPr/>
        </p:nvSpPr>
        <p:spPr bwMode="auto">
          <a:xfrm>
            <a:off x="533400" y="1371600"/>
            <a:ext cx="6807200" cy="54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228600">
              <a:lnSpc>
                <a:spcPct val="90000"/>
              </a:lnSpc>
              <a:spcAft>
                <a:spcPts val="1200"/>
              </a:spcAft>
            </a:pPr>
            <a:r>
              <a:rPr lang="en-US" sz="3200" b="1" dirty="0">
                <a:solidFill>
                  <a:schemeClr val="accent6">
                    <a:lumMod val="50000"/>
                  </a:schemeClr>
                </a:solidFill>
              </a:rPr>
              <a:t>Scientific writing </a:t>
            </a:r>
            <a:r>
              <a:rPr lang="en-US" sz="3200" b="1" dirty="0" err="1">
                <a:solidFill>
                  <a:schemeClr val="accent6">
                    <a:lumMod val="50000"/>
                  </a:schemeClr>
                </a:solidFill>
              </a:rPr>
              <a:t>ain’t</a:t>
            </a:r>
            <a:r>
              <a:rPr lang="en-US" sz="3200" b="1" dirty="0">
                <a:solidFill>
                  <a:schemeClr val="accent6">
                    <a:lumMod val="50000"/>
                  </a:schemeClr>
                </a:solidFill>
              </a:rPr>
              <a:t> Shakespeare</a:t>
            </a:r>
          </a:p>
          <a:p>
            <a:pPr marL="0" indent="-228600">
              <a:lnSpc>
                <a:spcPct val="90000"/>
              </a:lnSpc>
              <a:spcAft>
                <a:spcPts val="1200"/>
              </a:spcAft>
            </a:pPr>
            <a:r>
              <a:rPr lang="en-US" sz="3200" b="1" dirty="0">
                <a:solidFill>
                  <a:schemeClr val="accent6">
                    <a:lumMod val="50000"/>
                  </a:schemeClr>
                </a:solidFill>
              </a:rPr>
              <a:t>Your purpose is to inform, educate,</a:t>
            </a:r>
            <a:br>
              <a:rPr lang="en-US" sz="3200" b="1" dirty="0">
                <a:solidFill>
                  <a:schemeClr val="accent6">
                    <a:lumMod val="50000"/>
                  </a:schemeClr>
                </a:solidFill>
              </a:rPr>
            </a:br>
            <a:r>
              <a:rPr lang="en-US" sz="3200" b="1" dirty="0">
                <a:solidFill>
                  <a:schemeClr val="accent6">
                    <a:lumMod val="50000"/>
                  </a:schemeClr>
                </a:solidFill>
              </a:rPr>
              <a:t>    and persuade—not to entertain</a:t>
            </a:r>
          </a:p>
          <a:p>
            <a:pPr marL="0" indent="-228600">
              <a:lnSpc>
                <a:spcPct val="90000"/>
              </a:lnSpc>
              <a:spcAft>
                <a:spcPts val="1200"/>
              </a:spcAft>
            </a:pPr>
            <a:r>
              <a:rPr lang="en-US" sz="3200" b="1" dirty="0">
                <a:solidFill>
                  <a:schemeClr val="accent6">
                    <a:lumMod val="50000"/>
                  </a:schemeClr>
                </a:solidFill>
              </a:rPr>
              <a:t>Write with concrete, quantitative </a:t>
            </a:r>
            <a:br>
              <a:rPr lang="en-US" sz="3200" b="1" dirty="0">
                <a:solidFill>
                  <a:schemeClr val="accent6">
                    <a:lumMod val="50000"/>
                  </a:schemeClr>
                </a:solidFill>
              </a:rPr>
            </a:br>
            <a:r>
              <a:rPr lang="en-US" sz="3200" b="1" dirty="0">
                <a:solidFill>
                  <a:schemeClr val="accent6">
                    <a:lumMod val="50000"/>
                  </a:schemeClr>
                </a:solidFill>
              </a:rPr>
              <a:t>    nouns and strong verbs, not </a:t>
            </a:r>
            <a:br>
              <a:rPr lang="en-US" sz="3200" b="1" dirty="0">
                <a:solidFill>
                  <a:schemeClr val="accent6">
                    <a:lumMod val="50000"/>
                  </a:schemeClr>
                </a:solidFill>
              </a:rPr>
            </a:br>
            <a:r>
              <a:rPr lang="en-US" sz="3200" b="1" dirty="0">
                <a:solidFill>
                  <a:schemeClr val="accent6">
                    <a:lumMod val="50000"/>
                  </a:schemeClr>
                </a:solidFill>
              </a:rPr>
              <a:t>    adjectives and adverbs</a:t>
            </a:r>
          </a:p>
          <a:p>
            <a:pPr marL="0" indent="-228600">
              <a:lnSpc>
                <a:spcPct val="90000"/>
              </a:lnSpc>
              <a:spcAft>
                <a:spcPts val="1200"/>
              </a:spcAft>
            </a:pPr>
            <a:r>
              <a:rPr lang="en-US" sz="3200" b="1" dirty="0">
                <a:solidFill>
                  <a:schemeClr val="accent6">
                    <a:lumMod val="50000"/>
                  </a:schemeClr>
                </a:solidFill>
              </a:rPr>
              <a:t>Use the simplest word</a:t>
            </a:r>
          </a:p>
          <a:p>
            <a:pPr marL="0" indent="-228600">
              <a:lnSpc>
                <a:spcPct val="90000"/>
              </a:lnSpc>
              <a:spcAft>
                <a:spcPts val="1200"/>
              </a:spcAft>
            </a:pPr>
            <a:r>
              <a:rPr lang="en-US" sz="3200" b="1" dirty="0">
                <a:solidFill>
                  <a:schemeClr val="accent6">
                    <a:lumMod val="50000"/>
                  </a:schemeClr>
                </a:solidFill>
              </a:rPr>
              <a:t>Write short sentences and </a:t>
            </a:r>
            <a:br>
              <a:rPr lang="en-US" sz="3200" b="1" dirty="0">
                <a:solidFill>
                  <a:schemeClr val="accent6">
                    <a:lumMod val="50000"/>
                  </a:schemeClr>
                </a:solidFill>
              </a:rPr>
            </a:br>
            <a:r>
              <a:rPr lang="en-US" sz="3200" b="1" dirty="0">
                <a:solidFill>
                  <a:schemeClr val="accent6">
                    <a:lumMod val="50000"/>
                  </a:schemeClr>
                </a:solidFill>
              </a:rPr>
              <a:t>    control your modifiers</a:t>
            </a:r>
          </a:p>
          <a:p>
            <a:pPr marL="0" indent="-228600">
              <a:lnSpc>
                <a:spcPct val="90000"/>
              </a:lnSpc>
              <a:spcAft>
                <a:spcPts val="1200"/>
              </a:spcAft>
            </a:pPr>
            <a:r>
              <a:rPr lang="en-US" sz="4000" b="1" dirty="0">
                <a:solidFill>
                  <a:schemeClr val="accent6">
                    <a:lumMod val="50000"/>
                  </a:schemeClr>
                </a:solidFill>
                <a:latin typeface="Blackadder ITC" panose="04020505051007020D02" pitchFamily="82" charset="0"/>
              </a:rPr>
              <a:t>No literary flourishes</a:t>
            </a:r>
          </a:p>
        </p:txBody>
      </p:sp>
      <p:pic>
        <p:nvPicPr>
          <p:cNvPr id="6" name="Picture 5">
            <a:extLst>
              <a:ext uri="{FF2B5EF4-FFF2-40B4-BE49-F238E27FC236}">
                <a16:creationId xmlns:a16="http://schemas.microsoft.com/office/drawing/2014/main" id="{F492A462-C5E6-4750-BD1B-D08BC875F9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279">
            <a:off x="4064022" y="5106835"/>
            <a:ext cx="1751849" cy="1761069"/>
          </a:xfrm>
          <a:prstGeom prst="rect">
            <a:avLst/>
          </a:prstGeom>
        </p:spPr>
      </p:pic>
      <p:sp>
        <p:nvSpPr>
          <p:cNvPr id="8" name="TextBox 7"/>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3497833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152400"/>
            <a:ext cx="81534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Technical writing is a </a:t>
            </a:r>
            <a:r>
              <a:rPr lang="en-US" b="1" i="1" dirty="0">
                <a:solidFill>
                  <a:schemeClr val="accent6">
                    <a:lumMod val="50000"/>
                  </a:schemeClr>
                </a:solidFill>
                <a:effectLst/>
                <a:latin typeface="Calibri" pitchFamily="34" charset="0"/>
                <a:cs typeface="Calibri" pitchFamily="34" charset="0"/>
              </a:rPr>
              <a:t>craft</a:t>
            </a:r>
            <a:r>
              <a:rPr lang="en-US" b="1" dirty="0">
                <a:solidFill>
                  <a:schemeClr val="accent6">
                    <a:lumMod val="50000"/>
                  </a:schemeClr>
                </a:solidFill>
                <a:effectLst/>
                <a:latin typeface="Calibri" pitchFamily="34" charset="0"/>
                <a:cs typeface="Calibri" pitchFamily="34" charset="0"/>
              </a:rPr>
              <a:t>, not an art</a:t>
            </a:r>
          </a:p>
        </p:txBody>
      </p:sp>
      <p:sp>
        <p:nvSpPr>
          <p:cNvPr id="7" name="TextBox 7"/>
          <p:cNvSpPr txBox="1">
            <a:spLocks noChangeArrowheads="1"/>
          </p:cNvSpPr>
          <p:nvPr/>
        </p:nvSpPr>
        <p:spPr bwMode="auto">
          <a:xfrm>
            <a:off x="584200" y="1073289"/>
            <a:ext cx="7950200"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228600">
              <a:lnSpc>
                <a:spcPct val="90000"/>
              </a:lnSpc>
              <a:spcAft>
                <a:spcPts val="1800"/>
              </a:spcAft>
            </a:pPr>
            <a:r>
              <a:rPr lang="en-US" sz="3200" b="1" dirty="0">
                <a:solidFill>
                  <a:schemeClr val="accent6">
                    <a:lumMod val="50000"/>
                  </a:schemeClr>
                </a:solidFill>
              </a:rPr>
              <a:t>Like any other craft,</a:t>
            </a:r>
            <a:br>
              <a:rPr lang="en-US" sz="3200" b="1" dirty="0">
                <a:solidFill>
                  <a:schemeClr val="accent6">
                    <a:lumMod val="50000"/>
                  </a:schemeClr>
                </a:solidFill>
              </a:rPr>
            </a:br>
            <a:r>
              <a:rPr lang="en-US" sz="3200" b="1" dirty="0">
                <a:solidFill>
                  <a:schemeClr val="accent6">
                    <a:lumMod val="50000"/>
                  </a:schemeClr>
                </a:solidFill>
              </a:rPr>
              <a:t>   you have to learn</a:t>
            </a:r>
            <a:br>
              <a:rPr lang="en-US" sz="3200" b="1" dirty="0">
                <a:solidFill>
                  <a:schemeClr val="accent6">
                    <a:lumMod val="50000"/>
                  </a:schemeClr>
                </a:solidFill>
              </a:rPr>
            </a:br>
            <a:r>
              <a:rPr lang="en-US" sz="3200" b="1" dirty="0">
                <a:solidFill>
                  <a:schemeClr val="accent6">
                    <a:lumMod val="50000"/>
                  </a:schemeClr>
                </a:solidFill>
              </a:rPr>
              <a:t>   the techniques </a:t>
            </a:r>
          </a:p>
          <a:p>
            <a:pPr marL="0" indent="-228600">
              <a:lnSpc>
                <a:spcPct val="90000"/>
              </a:lnSpc>
              <a:spcAft>
                <a:spcPts val="1800"/>
              </a:spcAft>
            </a:pPr>
            <a:r>
              <a:rPr lang="en-US" sz="3200" b="1" dirty="0">
                <a:solidFill>
                  <a:schemeClr val="accent6">
                    <a:lumMod val="50000"/>
                  </a:schemeClr>
                </a:solidFill>
              </a:rPr>
              <a:t>You have to get feed-</a:t>
            </a:r>
            <a:br>
              <a:rPr lang="en-US" sz="3200" b="1" dirty="0">
                <a:solidFill>
                  <a:schemeClr val="accent6">
                    <a:lumMod val="50000"/>
                  </a:schemeClr>
                </a:solidFill>
              </a:rPr>
            </a:br>
            <a:r>
              <a:rPr lang="en-US" sz="3200" b="1" dirty="0">
                <a:solidFill>
                  <a:schemeClr val="accent6">
                    <a:lumMod val="50000"/>
                  </a:schemeClr>
                </a:solidFill>
              </a:rPr>
              <a:t>   back from experts</a:t>
            </a:r>
          </a:p>
          <a:p>
            <a:pPr marL="0" indent="-228600">
              <a:lnSpc>
                <a:spcPct val="90000"/>
              </a:lnSpc>
              <a:spcAft>
                <a:spcPts val="0"/>
              </a:spcAft>
            </a:pPr>
            <a:r>
              <a:rPr lang="en-US" sz="3200" b="1" dirty="0">
                <a:solidFill>
                  <a:schemeClr val="accent6">
                    <a:lumMod val="50000"/>
                  </a:schemeClr>
                </a:solidFill>
              </a:rPr>
              <a:t>The same skills that</a:t>
            </a:r>
            <a:br>
              <a:rPr lang="en-US" sz="3200" b="1" dirty="0">
                <a:solidFill>
                  <a:schemeClr val="accent6">
                    <a:lumMod val="50000"/>
                  </a:schemeClr>
                </a:solidFill>
              </a:rPr>
            </a:br>
            <a:r>
              <a:rPr lang="en-US" sz="3200" b="1" dirty="0">
                <a:solidFill>
                  <a:schemeClr val="accent6">
                    <a:lumMod val="50000"/>
                  </a:schemeClr>
                </a:solidFill>
              </a:rPr>
              <a:t>   make you a good scientist or engineer will</a:t>
            </a:r>
            <a:br>
              <a:rPr lang="en-US" sz="3200" b="1" dirty="0">
                <a:solidFill>
                  <a:schemeClr val="accent6">
                    <a:lumMod val="50000"/>
                  </a:schemeClr>
                </a:solidFill>
              </a:rPr>
            </a:br>
            <a:r>
              <a:rPr lang="en-US" sz="3200" b="1" dirty="0">
                <a:solidFill>
                  <a:schemeClr val="accent6">
                    <a:lumMod val="50000"/>
                  </a:schemeClr>
                </a:solidFill>
              </a:rPr>
              <a:t>   make you a good technical writer</a:t>
            </a:r>
          </a:p>
          <a:p>
            <a:pPr marL="914400" lvl="1">
              <a:lnSpc>
                <a:spcPct val="90000"/>
              </a:lnSpc>
              <a:spcAft>
                <a:spcPts val="0"/>
              </a:spcAft>
              <a:buFont typeface="Arial" panose="020B0604020202020204" pitchFamily="34" charset="0"/>
              <a:buChar char="•"/>
            </a:pPr>
            <a:r>
              <a:rPr lang="en-US" sz="2800" b="1" dirty="0">
                <a:solidFill>
                  <a:schemeClr val="accent6">
                    <a:lumMod val="50000"/>
                  </a:schemeClr>
                </a:solidFill>
              </a:rPr>
              <a:t>logic</a:t>
            </a:r>
          </a:p>
          <a:p>
            <a:pPr marL="914400" lvl="1">
              <a:lnSpc>
                <a:spcPct val="90000"/>
              </a:lnSpc>
              <a:spcAft>
                <a:spcPts val="0"/>
              </a:spcAft>
              <a:buFont typeface="Arial" panose="020B0604020202020204" pitchFamily="34" charset="0"/>
              <a:buChar char="•"/>
            </a:pPr>
            <a:r>
              <a:rPr lang="en-US" sz="2800" b="1" dirty="0">
                <a:solidFill>
                  <a:schemeClr val="accent6">
                    <a:lumMod val="50000"/>
                  </a:schemeClr>
                </a:solidFill>
              </a:rPr>
              <a:t>precision</a:t>
            </a:r>
          </a:p>
          <a:p>
            <a:pPr marL="914400" lvl="1">
              <a:lnSpc>
                <a:spcPct val="90000"/>
              </a:lnSpc>
              <a:spcAft>
                <a:spcPts val="0"/>
              </a:spcAft>
              <a:buFont typeface="Arial" panose="020B0604020202020204" pitchFamily="34" charset="0"/>
              <a:buChar char="•"/>
            </a:pPr>
            <a:r>
              <a:rPr lang="en-US" sz="2800" b="1" dirty="0">
                <a:solidFill>
                  <a:schemeClr val="accent6">
                    <a:lumMod val="50000"/>
                  </a:schemeClr>
                </a:solidFill>
              </a:rPr>
              <a:t>the ability to recognize patterns and sort out what’s important</a:t>
            </a:r>
            <a:r>
              <a:rPr lang="en-US" sz="3200" b="1" dirty="0">
                <a:solidFill>
                  <a:schemeClr val="accent6">
                    <a:lumMod val="50000"/>
                  </a:schemeClr>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079820"/>
            <a:ext cx="4436146" cy="2954818"/>
          </a:xfrm>
          <a:prstGeom prst="ellipse">
            <a:avLst/>
          </a:prstGeom>
          <a:ln>
            <a:noFill/>
          </a:ln>
          <a:effectLst>
            <a:outerShdw blurRad="292100" dist="139700" dir="2700000" algn="tl" rotWithShape="0">
              <a:srgbClr val="333333">
                <a:alpha val="65000"/>
              </a:srgbClr>
            </a:outerShdw>
          </a:effectLst>
        </p:spPr>
      </p:pic>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522719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304800"/>
            <a:ext cx="8153400" cy="990600"/>
          </a:xfrm>
        </p:spPr>
        <p:txBody>
          <a:bodyPr/>
          <a:lstStyle/>
          <a:p>
            <a:pPr algn="l">
              <a:lnSpc>
                <a:spcPct val="85000"/>
              </a:lnSpc>
            </a:pPr>
            <a:r>
              <a:rPr lang="en-US" b="1" dirty="0">
                <a:solidFill>
                  <a:schemeClr val="accent6">
                    <a:lumMod val="50000"/>
                  </a:schemeClr>
                </a:solidFill>
                <a:effectLst/>
                <a:latin typeface="Calibri" pitchFamily="34" charset="0"/>
                <a:cs typeface="Calibri" pitchFamily="34" charset="0"/>
              </a:rPr>
              <a:t>Successful science writing is </a:t>
            </a:r>
          </a:p>
        </p:txBody>
      </p:sp>
      <p:sp>
        <p:nvSpPr>
          <p:cNvPr id="7" name="TextBox 7"/>
          <p:cNvSpPr txBox="1">
            <a:spLocks noChangeArrowheads="1"/>
          </p:cNvSpPr>
          <p:nvPr/>
        </p:nvSpPr>
        <p:spPr bwMode="auto">
          <a:xfrm>
            <a:off x="584200" y="1447800"/>
            <a:ext cx="680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228600">
              <a:spcAft>
                <a:spcPts val="1800"/>
              </a:spcAft>
            </a:pPr>
            <a:r>
              <a:rPr lang="en-US" sz="3200" b="1" dirty="0">
                <a:solidFill>
                  <a:schemeClr val="accent6">
                    <a:lumMod val="50000"/>
                  </a:schemeClr>
                </a:solidFill>
              </a:rPr>
              <a:t>Written with the </a:t>
            </a:r>
            <a:r>
              <a:rPr lang="en-US" sz="3200" b="1" i="1" dirty="0">
                <a:solidFill>
                  <a:schemeClr val="accent6">
                    <a:lumMod val="50000"/>
                  </a:schemeClr>
                </a:solidFill>
              </a:rPr>
              <a:t>reader </a:t>
            </a:r>
            <a:r>
              <a:rPr lang="en-US" sz="3200" b="1" dirty="0">
                <a:solidFill>
                  <a:schemeClr val="accent6">
                    <a:lumMod val="50000"/>
                  </a:schemeClr>
                </a:solidFill>
              </a:rPr>
              <a:t>in mind</a:t>
            </a:r>
          </a:p>
          <a:p>
            <a:pPr marL="0" indent="-228600">
              <a:spcAft>
                <a:spcPts val="1800"/>
              </a:spcAft>
            </a:pPr>
            <a:r>
              <a:rPr lang="en-US" sz="3200" b="1" dirty="0">
                <a:solidFill>
                  <a:schemeClr val="accent6">
                    <a:lumMod val="50000"/>
                  </a:schemeClr>
                </a:solidFill>
              </a:rPr>
              <a:t>Logically constructed—think “linear”</a:t>
            </a:r>
          </a:p>
          <a:p>
            <a:pPr marL="0" indent="-228600">
              <a:spcAft>
                <a:spcPts val="1800"/>
              </a:spcAft>
            </a:pPr>
            <a:r>
              <a:rPr lang="en-US" sz="3200" b="1" dirty="0">
                <a:solidFill>
                  <a:schemeClr val="accent6">
                    <a:lumMod val="50000"/>
                  </a:schemeClr>
                </a:solidFill>
              </a:rPr>
              <a:t>Clearly and succinctly expressed</a:t>
            </a:r>
          </a:p>
          <a:p>
            <a:pPr marL="0" indent="-228600">
              <a:spcAft>
                <a:spcPts val="1800"/>
              </a:spcAft>
            </a:pPr>
            <a:r>
              <a:rPr lang="en-US" sz="3200" b="1" dirty="0">
                <a:solidFill>
                  <a:schemeClr val="accent6">
                    <a:lumMod val="50000"/>
                  </a:schemeClr>
                </a:solidFill>
              </a:rPr>
              <a:t>Precisely and simply worded</a:t>
            </a:r>
          </a:p>
          <a:p>
            <a:pPr marL="0" indent="-228600">
              <a:spcAft>
                <a:spcPts val="1800"/>
              </a:spcAft>
            </a:pPr>
            <a:r>
              <a:rPr lang="en-US" sz="3200" b="1" dirty="0">
                <a:solidFill>
                  <a:schemeClr val="accent6">
                    <a:lumMod val="50000"/>
                  </a:schemeClr>
                </a:solidFill>
              </a:rPr>
              <a:t>Written to inform and </a:t>
            </a:r>
            <a:br>
              <a:rPr lang="en-US" sz="3200" b="1" dirty="0">
                <a:solidFill>
                  <a:schemeClr val="accent6">
                    <a:lumMod val="50000"/>
                  </a:schemeClr>
                </a:solidFill>
              </a:rPr>
            </a:br>
            <a:r>
              <a:rPr lang="en-US" sz="3200" b="1" dirty="0">
                <a:solidFill>
                  <a:schemeClr val="accent6">
                    <a:lumMod val="50000"/>
                  </a:schemeClr>
                </a:solidFill>
              </a:rPr>
              <a:t>     persuade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44" r="7222"/>
          <a:stretch/>
        </p:blipFill>
        <p:spPr>
          <a:xfrm>
            <a:off x="5791200" y="3657600"/>
            <a:ext cx="3088640" cy="2895600"/>
          </a:xfrm>
          <a:prstGeom prst="ellipse">
            <a:avLst/>
          </a:prstGeom>
          <a:ln>
            <a:noFill/>
          </a:ln>
          <a:effectLst>
            <a:outerShdw blurRad="292100" dist="139700" dir="2700000" algn="tl" rotWithShape="0">
              <a:srgbClr val="333333">
                <a:alpha val="65000"/>
              </a:srgbClr>
            </a:outerShdw>
          </a:effectLst>
        </p:spPr>
      </p:pic>
      <p:sp>
        <p:nvSpPr>
          <p:cNvPr id="5" name="TextBox 4"/>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3271899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66570" y="0"/>
            <a:ext cx="2377430" cy="2370578"/>
          </a:xfrm>
          <a:prstGeom prst="rect">
            <a:avLst/>
          </a:prstGeom>
        </p:spPr>
      </p:pic>
      <p:sp>
        <p:nvSpPr>
          <p:cNvPr id="16386" name="Rectangle 2"/>
          <p:cNvSpPr>
            <a:spLocks noGrp="1" noChangeArrowheads="1"/>
          </p:cNvSpPr>
          <p:nvPr>
            <p:ph type="ctrTitle"/>
          </p:nvPr>
        </p:nvSpPr>
        <p:spPr>
          <a:xfrm>
            <a:off x="304800" y="385189"/>
            <a:ext cx="7010400" cy="1600200"/>
          </a:xfrm>
        </p:spPr>
        <p:txBody>
          <a:bodyPr/>
          <a:lstStyle/>
          <a:p>
            <a:pPr>
              <a:lnSpc>
                <a:spcPct val="90000"/>
              </a:lnSpc>
              <a:spcAft>
                <a:spcPts val="0"/>
              </a:spcAft>
            </a:pPr>
            <a:r>
              <a:rPr lang="en-US" dirty="0">
                <a:effectLst/>
                <a:latin typeface="Calibri" panose="020F0502020204030204" pitchFamily="34" charset="0"/>
              </a:rPr>
              <a:t>As you are thinking about your writing task, first ask yourself four questions:</a:t>
            </a:r>
            <a:endParaRPr lang="en-US" dirty="0">
              <a:effectLst/>
            </a:endParaRPr>
          </a:p>
        </p:txBody>
      </p:sp>
      <p:sp>
        <p:nvSpPr>
          <p:cNvPr id="16388" name="TextBox 7"/>
          <p:cNvSpPr txBox="1">
            <a:spLocks noChangeArrowheads="1"/>
          </p:cNvSpPr>
          <p:nvPr/>
        </p:nvSpPr>
        <p:spPr bwMode="auto">
          <a:xfrm>
            <a:off x="496389" y="2209800"/>
            <a:ext cx="8419011"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28569">
              <a:lnSpc>
                <a:spcPct val="90000"/>
              </a:lnSpc>
              <a:spcAft>
                <a:spcPts val="1800"/>
              </a:spcAft>
              <a:buClr>
                <a:srgbClr val="00B050"/>
              </a:buClr>
              <a:buFont typeface="+mj-lt"/>
              <a:buAutoNum type="arabicPeriod"/>
            </a:pPr>
            <a:r>
              <a:rPr lang="en-US" sz="3200" b="1" dirty="0">
                <a:solidFill>
                  <a:schemeClr val="accent6">
                    <a:lumMod val="50000"/>
                  </a:schemeClr>
                </a:solidFill>
              </a:rPr>
              <a:t>What is my </a:t>
            </a:r>
            <a:r>
              <a:rPr lang="en-US" sz="3200" b="1" i="1" dirty="0">
                <a:solidFill>
                  <a:srgbClr val="00B050"/>
                </a:solidFill>
              </a:rPr>
              <a:t>purpose</a:t>
            </a:r>
            <a:r>
              <a:rPr lang="en-US" sz="3200" b="1" dirty="0">
                <a:solidFill>
                  <a:schemeClr val="accent6">
                    <a:lumMod val="50000"/>
                  </a:schemeClr>
                </a:solidFill>
              </a:rPr>
              <a:t> in writing this document?  What’s my ultimate goal?</a:t>
            </a:r>
          </a:p>
          <a:p>
            <a:pPr marL="228569">
              <a:lnSpc>
                <a:spcPct val="90000"/>
              </a:lnSpc>
              <a:spcAft>
                <a:spcPts val="1800"/>
              </a:spcAft>
              <a:buClr>
                <a:srgbClr val="FF9900"/>
              </a:buClr>
              <a:buFont typeface="+mj-lt"/>
              <a:buAutoNum type="arabicPeriod"/>
            </a:pPr>
            <a:r>
              <a:rPr lang="en-US" sz="3200" b="1" dirty="0">
                <a:solidFill>
                  <a:srgbClr val="FF9900"/>
                </a:solidFill>
              </a:rPr>
              <a:t>Who</a:t>
            </a:r>
            <a:r>
              <a:rPr lang="en-US" sz="3200" b="1" dirty="0">
                <a:solidFill>
                  <a:schemeClr val="accent6">
                    <a:lumMod val="50000"/>
                  </a:schemeClr>
                </a:solidFill>
              </a:rPr>
              <a:t> is going to read it? What do they already know, and what am I going to have to explain? What do </a:t>
            </a:r>
            <a:r>
              <a:rPr lang="en-US" sz="3200" b="1" i="1" dirty="0">
                <a:solidFill>
                  <a:schemeClr val="accent6">
                    <a:lumMod val="50000"/>
                  </a:schemeClr>
                </a:solidFill>
              </a:rPr>
              <a:t>they</a:t>
            </a:r>
            <a:r>
              <a:rPr lang="en-US" sz="3200" b="1" dirty="0">
                <a:solidFill>
                  <a:schemeClr val="accent6">
                    <a:lumMod val="50000"/>
                  </a:schemeClr>
                </a:solidFill>
              </a:rPr>
              <a:t> want to get out of this paper?</a:t>
            </a:r>
          </a:p>
          <a:p>
            <a:pPr marL="228569">
              <a:lnSpc>
                <a:spcPct val="90000"/>
              </a:lnSpc>
              <a:spcAft>
                <a:spcPts val="1800"/>
              </a:spcAft>
              <a:buClr>
                <a:srgbClr val="0070C0"/>
              </a:buClr>
              <a:buFont typeface="+mj-lt"/>
              <a:buAutoNum type="arabicPeriod"/>
            </a:pPr>
            <a:r>
              <a:rPr lang="en-US" sz="3200" b="1" dirty="0">
                <a:solidFill>
                  <a:schemeClr val="accent6">
                    <a:lumMod val="50000"/>
                  </a:schemeClr>
                </a:solidFill>
              </a:rPr>
              <a:t>What </a:t>
            </a:r>
            <a:r>
              <a:rPr lang="en-US" sz="3200" b="1" i="1" dirty="0">
                <a:solidFill>
                  <a:srgbClr val="0066CC"/>
                </a:solidFill>
              </a:rPr>
              <a:t>one thing</a:t>
            </a:r>
            <a:r>
              <a:rPr lang="en-US" sz="3200" b="1" dirty="0">
                <a:solidFill>
                  <a:schemeClr val="accent6">
                    <a:lumMod val="50000"/>
                  </a:schemeClr>
                </a:solidFill>
              </a:rPr>
              <a:t> do I want the reader to remember?  What’s the “take-away” message?</a:t>
            </a:r>
          </a:p>
          <a:p>
            <a:pPr marL="228569">
              <a:lnSpc>
                <a:spcPct val="90000"/>
              </a:lnSpc>
              <a:spcAft>
                <a:spcPts val="1800"/>
              </a:spcAft>
              <a:buClr>
                <a:srgbClr val="FF0000"/>
              </a:buClr>
              <a:buFont typeface="+mj-lt"/>
              <a:buAutoNum type="arabicPeriod"/>
            </a:pPr>
            <a:r>
              <a:rPr lang="en-US" sz="3200" b="1" dirty="0">
                <a:solidFill>
                  <a:schemeClr val="accent6">
                    <a:lumMod val="50000"/>
                  </a:schemeClr>
                </a:solidFill>
              </a:rPr>
              <a:t>What are my space/time/page </a:t>
            </a:r>
            <a:r>
              <a:rPr lang="en-US" sz="3200" b="1" i="1" dirty="0">
                <a:solidFill>
                  <a:srgbClr val="FF0000"/>
                </a:solidFill>
              </a:rPr>
              <a:t>constraints</a:t>
            </a:r>
            <a:r>
              <a:rPr lang="en-US" sz="3200" b="1" dirty="0">
                <a:solidFill>
                  <a:schemeClr val="accent6">
                    <a:lumMod val="50000"/>
                  </a:schemeClr>
                </a:solidFill>
              </a:rPr>
              <a:t>?</a:t>
            </a:r>
          </a:p>
        </p:txBody>
      </p:sp>
      <p:sp>
        <p:nvSpPr>
          <p:cNvPr id="6" name="TextBox 5"/>
          <p:cNvSpPr txBox="1"/>
          <p:nvPr/>
        </p:nvSpPr>
        <p:spPr>
          <a:xfrm>
            <a:off x="8686800" y="6393865"/>
            <a:ext cx="381000" cy="31173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099046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304800" y="609600"/>
            <a:ext cx="6324600" cy="1371600"/>
          </a:xfrm>
        </p:spPr>
        <p:txBody>
          <a:bodyPr lIns="92075" tIns="46038" rIns="92075" bIns="46038" anchor="b"/>
          <a:lstStyle/>
          <a:p>
            <a:pPr>
              <a:defRPr/>
            </a:pPr>
            <a:r>
              <a:rPr lang="en-US" dirty="0">
                <a:effectLst/>
                <a:latin typeface="Calibri" pitchFamily="34" charset="0"/>
                <a:cs typeface="Calibri" pitchFamily="34" charset="0"/>
              </a:rPr>
              <a:t>Logic before language! </a:t>
            </a:r>
            <a:r>
              <a:rPr lang="en-US" i="1" dirty="0">
                <a:effectLst/>
                <a:latin typeface="Calibri" pitchFamily="34" charset="0"/>
                <a:cs typeface="Calibri" pitchFamily="34" charset="0"/>
              </a:rPr>
              <a:t>or</a:t>
            </a:r>
            <a:br>
              <a:rPr lang="en-US" i="1" dirty="0">
                <a:effectLst/>
                <a:latin typeface="Calibri" pitchFamily="34" charset="0"/>
                <a:cs typeface="Calibri" pitchFamily="34" charset="0"/>
              </a:rPr>
            </a:br>
            <a:r>
              <a:rPr lang="en-US" dirty="0">
                <a:effectLst/>
                <a:latin typeface="Calibri" pitchFamily="34" charset="0"/>
                <a:cs typeface="Calibri" pitchFamily="34" charset="0"/>
              </a:rPr>
              <a:t>    Think first, then write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66608" y="0"/>
            <a:ext cx="4577392"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244465" cy="6858000"/>
          </a:xfrm>
          <a:prstGeom prst="rect">
            <a:avLst/>
          </a:prstGeom>
        </p:spPr>
      </p:pic>
      <p:sp>
        <p:nvSpPr>
          <p:cNvPr id="6" name="Oval Callout 5"/>
          <p:cNvSpPr/>
          <p:nvPr/>
        </p:nvSpPr>
        <p:spPr bwMode="auto">
          <a:xfrm>
            <a:off x="4724400" y="1066800"/>
            <a:ext cx="2276736" cy="1198364"/>
          </a:xfrm>
          <a:prstGeom prst="wedgeEllipseCallout">
            <a:avLst>
              <a:gd name="adj1" fmla="val 46645"/>
              <a:gd name="adj2" fmla="val 68262"/>
            </a:avLst>
          </a:prstGeom>
          <a:solidFill>
            <a:schemeClr val="bg1"/>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Rectangle 6"/>
          <p:cNvSpPr/>
          <p:nvPr/>
        </p:nvSpPr>
        <p:spPr>
          <a:xfrm>
            <a:off x="4870929" y="1231071"/>
            <a:ext cx="2215671" cy="978729"/>
          </a:xfrm>
          <a:prstGeom prst="rect">
            <a:avLst/>
          </a:prstGeom>
        </p:spPr>
        <p:txBody>
          <a:bodyPr wrap="none">
            <a:spAutoFit/>
          </a:bodyPr>
          <a:lstStyle/>
          <a:p>
            <a:pPr>
              <a:lnSpc>
                <a:spcPct val="90000"/>
              </a:lnSpc>
            </a:pPr>
            <a:r>
              <a:rPr lang="el-GR" sz="3200" dirty="0">
                <a:solidFill>
                  <a:schemeClr val="accent6">
                    <a:lumMod val="50000"/>
                  </a:schemeClr>
                </a:solidFill>
                <a:cs typeface="Times New Roman" panose="02020603050405020304" pitchFamily="18" charset="0"/>
              </a:rPr>
              <a:t>λογική πριν </a:t>
            </a:r>
            <a:r>
              <a:rPr lang="en-US" sz="3200" dirty="0">
                <a:solidFill>
                  <a:schemeClr val="accent6">
                    <a:lumMod val="50000"/>
                  </a:schemeClr>
                </a:solidFill>
                <a:cs typeface="Times New Roman" panose="02020603050405020304" pitchFamily="18" charset="0"/>
              </a:rPr>
              <a:t/>
            </a:r>
            <a:br>
              <a:rPr lang="en-US" sz="3200" dirty="0">
                <a:solidFill>
                  <a:schemeClr val="accent6">
                    <a:lumMod val="50000"/>
                  </a:schemeClr>
                </a:solidFill>
                <a:cs typeface="Times New Roman" panose="02020603050405020304" pitchFamily="18" charset="0"/>
              </a:rPr>
            </a:br>
            <a:r>
              <a:rPr lang="en-US" sz="3200" dirty="0">
                <a:solidFill>
                  <a:schemeClr val="accent6">
                    <a:lumMod val="50000"/>
                  </a:schemeClr>
                </a:solidFill>
                <a:cs typeface="Times New Roman" panose="02020603050405020304" pitchFamily="18" charset="0"/>
              </a:rPr>
              <a:t>   </a:t>
            </a:r>
            <a:r>
              <a:rPr lang="el-GR" sz="3200" dirty="0">
                <a:solidFill>
                  <a:schemeClr val="accent6">
                    <a:lumMod val="50000"/>
                  </a:schemeClr>
                </a:solidFill>
                <a:cs typeface="Times New Roman" panose="02020603050405020304" pitchFamily="18" charset="0"/>
              </a:rPr>
              <a:t>γλώσσα</a:t>
            </a:r>
            <a:endParaRPr lang="en-US" sz="3200" dirty="0">
              <a:solidFill>
                <a:schemeClr val="accent6">
                  <a:lumMod val="50000"/>
                </a:schemeClr>
              </a:solidFill>
              <a:cs typeface="Times New Roman" panose="02020603050405020304" pitchFamily="18" charset="0"/>
            </a:endParaRPr>
          </a:p>
        </p:txBody>
      </p:sp>
      <p:sp>
        <p:nvSpPr>
          <p:cNvPr id="13" name="TextBox 12"/>
          <p:cNvSpPr txBox="1"/>
          <p:nvPr/>
        </p:nvSpPr>
        <p:spPr>
          <a:xfrm>
            <a:off x="381000" y="228600"/>
            <a:ext cx="647430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“Logic before language”</a:t>
            </a:r>
          </a:p>
        </p:txBody>
      </p:sp>
      <p:sp>
        <p:nvSpPr>
          <p:cNvPr id="3075" name="Rectangle 3"/>
          <p:cNvSpPr>
            <a:spLocks noGrp="1" noChangeArrowheads="1"/>
          </p:cNvSpPr>
          <p:nvPr>
            <p:ph type="body" idx="1"/>
          </p:nvPr>
        </p:nvSpPr>
        <p:spPr>
          <a:xfrm>
            <a:off x="381000" y="1231071"/>
            <a:ext cx="4648200" cy="1435929"/>
          </a:xfrm>
          <a:noFill/>
        </p:spPr>
        <p:txBody>
          <a:bodyPr lIns="92075" tIns="46038" rIns="92075" bIns="46038"/>
          <a:lstStyle/>
          <a:p>
            <a:pPr>
              <a:spcBef>
                <a:spcPct val="25000"/>
              </a:spcBef>
              <a:buFont typeface="Symbol" pitchFamily="18" charset="2"/>
              <a:buNone/>
            </a:pPr>
            <a:r>
              <a:rPr lang="en-US" dirty="0">
                <a:solidFill>
                  <a:schemeClr val="bg1"/>
                </a:solidFill>
                <a:latin typeface="Calibri" pitchFamily="34" charset="0"/>
                <a:cs typeface="Calibri" pitchFamily="34" charset="0"/>
              </a:rPr>
              <a:t>Two-way relationship between thinking and writing—feedback loop</a:t>
            </a:r>
          </a:p>
        </p:txBody>
      </p:sp>
      <p:sp>
        <p:nvSpPr>
          <p:cNvPr id="17" name="Rectangle 3"/>
          <p:cNvSpPr txBox="1">
            <a:spLocks noChangeArrowheads="1"/>
          </p:cNvSpPr>
          <p:nvPr/>
        </p:nvSpPr>
        <p:spPr bwMode="auto">
          <a:xfrm>
            <a:off x="381000" y="2791097"/>
            <a:ext cx="6858000" cy="406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rgbClr val="CC3300"/>
              </a:buClr>
              <a:buSzPct val="85000"/>
              <a:buFont typeface="Symbol" pitchFamily="18" charset="2"/>
              <a:buChar char="·"/>
              <a:defRPr sz="3200" b="1">
                <a:solidFill>
                  <a:srgbClr val="000066"/>
                </a:solidFill>
                <a:latin typeface="Calibri" pitchFamily="34" charset="0"/>
                <a:ea typeface="+mn-ea"/>
                <a:cs typeface="Calibri" pitchFamily="34" charset="0"/>
              </a:defRPr>
            </a:lvl1pPr>
            <a:lvl2pPr marL="742950" indent="-285750" algn="l" rtl="0" eaLnBrk="0" fontAlgn="base" hangingPunct="0">
              <a:lnSpc>
                <a:spcPct val="90000"/>
              </a:lnSpc>
              <a:spcBef>
                <a:spcPct val="0"/>
              </a:spcBef>
              <a:spcAft>
                <a:spcPct val="0"/>
              </a:spcAft>
              <a:buClr>
                <a:srgbClr val="CC3300"/>
              </a:buClr>
              <a:buSzPct val="55000"/>
              <a:buChar char="o"/>
              <a:defRPr sz="2800" b="1">
                <a:solidFill>
                  <a:srgbClr val="000066"/>
                </a:solidFill>
                <a:latin typeface="Calibri" pitchFamily="34" charset="0"/>
                <a:cs typeface="Calibri" pitchFamily="34" charset="0"/>
              </a:defRPr>
            </a:lvl2pPr>
            <a:lvl3pPr marL="1143000" indent="-228600" algn="l" rtl="0" eaLnBrk="0" fontAlgn="base" hangingPunct="0">
              <a:lnSpc>
                <a:spcPct val="85000"/>
              </a:lnSpc>
              <a:spcBef>
                <a:spcPct val="0"/>
              </a:spcBef>
              <a:spcAft>
                <a:spcPct val="0"/>
              </a:spcAft>
              <a:buClr>
                <a:srgbClr val="FF3300"/>
              </a:buClr>
              <a:buChar char="•"/>
              <a:defRPr sz="2400" b="1">
                <a:solidFill>
                  <a:srgbClr val="000066"/>
                </a:solidFill>
                <a:latin typeface="+mn-lt"/>
              </a:defRPr>
            </a:lvl3pPr>
            <a:lvl4pPr marL="1600200" indent="-228600" algn="l" rtl="0" eaLnBrk="0" fontAlgn="base" hangingPunct="0">
              <a:spcBef>
                <a:spcPct val="20000"/>
              </a:spcBef>
              <a:spcAft>
                <a:spcPct val="0"/>
              </a:spcAft>
              <a:buChar char="–"/>
              <a:defRPr sz="2000" b="1">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defRPr>
            </a:lvl5pPr>
            <a:lvl6pPr marL="2514600" indent="-228600" algn="l" rtl="0" eaLnBrk="0" fontAlgn="base" hangingPunct="0">
              <a:spcBef>
                <a:spcPct val="20000"/>
              </a:spcBef>
              <a:spcAft>
                <a:spcPct val="0"/>
              </a:spcAft>
              <a:buChar char="»"/>
              <a:defRPr sz="2000">
                <a:solidFill>
                  <a:srgbClr val="000066"/>
                </a:solidFill>
                <a:latin typeface="Times New Roman" pitchFamily="18" charset="0"/>
              </a:defRPr>
            </a:lvl6pPr>
            <a:lvl7pPr marL="2971800" indent="-228600" algn="l" rtl="0" eaLnBrk="0" fontAlgn="base" hangingPunct="0">
              <a:spcBef>
                <a:spcPct val="20000"/>
              </a:spcBef>
              <a:spcAft>
                <a:spcPct val="0"/>
              </a:spcAft>
              <a:buChar char="»"/>
              <a:defRPr sz="2000">
                <a:solidFill>
                  <a:srgbClr val="000066"/>
                </a:solidFill>
                <a:latin typeface="Times New Roman" pitchFamily="18" charset="0"/>
              </a:defRPr>
            </a:lvl7pPr>
            <a:lvl8pPr marL="3429000" indent="-228600" algn="l" rtl="0" eaLnBrk="0" fontAlgn="base" hangingPunct="0">
              <a:spcBef>
                <a:spcPct val="20000"/>
              </a:spcBef>
              <a:spcAft>
                <a:spcPct val="0"/>
              </a:spcAft>
              <a:buChar char="»"/>
              <a:defRPr sz="2000">
                <a:solidFill>
                  <a:srgbClr val="000066"/>
                </a:solidFill>
                <a:latin typeface="Times New Roman" pitchFamily="18" charset="0"/>
              </a:defRPr>
            </a:lvl8pPr>
            <a:lvl9pPr marL="3886200" indent="-228600" algn="l" rtl="0" eaLnBrk="0" fontAlgn="base" hangingPunct="0">
              <a:spcBef>
                <a:spcPct val="20000"/>
              </a:spcBef>
              <a:spcAft>
                <a:spcPct val="0"/>
              </a:spcAft>
              <a:buChar char="»"/>
              <a:defRPr sz="2000">
                <a:solidFill>
                  <a:srgbClr val="000066"/>
                </a:solidFill>
                <a:latin typeface="Times New Roman" pitchFamily="18" charset="0"/>
              </a:defRPr>
            </a:lvl9pPr>
          </a:lstStyle>
          <a:p>
            <a:pPr>
              <a:spcBef>
                <a:spcPts val="0"/>
              </a:spcBef>
              <a:spcAft>
                <a:spcPts val="1800"/>
              </a:spcAft>
              <a:buFont typeface="Symbol" pitchFamily="18" charset="2"/>
              <a:buNone/>
            </a:pPr>
            <a:r>
              <a:rPr lang="en-US" kern="0" dirty="0">
                <a:solidFill>
                  <a:schemeClr val="bg1"/>
                </a:solidFill>
              </a:rPr>
              <a:t>Careful, </a:t>
            </a:r>
            <a:r>
              <a:rPr lang="en-US" i="1" kern="0" dirty="0">
                <a:solidFill>
                  <a:schemeClr val="bg1"/>
                </a:solidFill>
              </a:rPr>
              <a:t>deliberate</a:t>
            </a:r>
            <a:r>
              <a:rPr lang="en-US" kern="0" dirty="0">
                <a:solidFill>
                  <a:schemeClr val="bg1"/>
                </a:solidFill>
              </a:rPr>
              <a:t> writing assists in developing logical scientific thought</a:t>
            </a:r>
          </a:p>
          <a:p>
            <a:pPr>
              <a:spcBef>
                <a:spcPts val="0"/>
              </a:spcBef>
              <a:spcAft>
                <a:spcPts val="1800"/>
              </a:spcAft>
              <a:buNone/>
            </a:pPr>
            <a:r>
              <a:rPr lang="en-US" kern="0" dirty="0">
                <a:solidFill>
                  <a:schemeClr val="bg1"/>
                </a:solidFill>
              </a:rPr>
              <a:t>Scientific writing is a </a:t>
            </a:r>
            <a:r>
              <a:rPr lang="en-US" i="1" kern="0" dirty="0">
                <a:solidFill>
                  <a:schemeClr val="bg1"/>
                </a:solidFill>
              </a:rPr>
              <a:t>process</a:t>
            </a:r>
            <a:r>
              <a:rPr lang="en-US" kern="0" dirty="0">
                <a:solidFill>
                  <a:schemeClr val="bg1"/>
                </a:solidFill>
              </a:rPr>
              <a:t>;</a:t>
            </a:r>
            <a:br>
              <a:rPr lang="en-US" kern="0" dirty="0">
                <a:solidFill>
                  <a:schemeClr val="bg1"/>
                </a:solidFill>
              </a:rPr>
            </a:br>
            <a:r>
              <a:rPr lang="en-US" kern="0" dirty="0">
                <a:solidFill>
                  <a:schemeClr val="bg1"/>
                </a:solidFill>
              </a:rPr>
              <a:t>good writing evolves as your</a:t>
            </a:r>
            <a:br>
              <a:rPr lang="en-US" kern="0" dirty="0">
                <a:solidFill>
                  <a:schemeClr val="bg1"/>
                </a:solidFill>
              </a:rPr>
            </a:br>
            <a:r>
              <a:rPr lang="en-US" kern="0" dirty="0">
                <a:solidFill>
                  <a:schemeClr val="bg1"/>
                </a:solidFill>
              </a:rPr>
              <a:t>thinking matures</a:t>
            </a:r>
          </a:p>
          <a:p>
            <a:pPr>
              <a:spcBef>
                <a:spcPts val="0"/>
              </a:spcBef>
              <a:spcAft>
                <a:spcPts val="1800"/>
              </a:spcAft>
              <a:buNone/>
            </a:pPr>
            <a:r>
              <a:rPr lang="en-US" kern="0" dirty="0">
                <a:solidFill>
                  <a:schemeClr val="bg1"/>
                </a:solidFill>
              </a:rPr>
              <a:t>Learning to write well will make </a:t>
            </a:r>
            <a:br>
              <a:rPr lang="en-US" kern="0" dirty="0">
                <a:solidFill>
                  <a:schemeClr val="bg1"/>
                </a:solidFill>
              </a:rPr>
            </a:br>
            <a:r>
              <a:rPr lang="en-US" kern="0" dirty="0">
                <a:solidFill>
                  <a:schemeClr val="bg1"/>
                </a:solidFill>
              </a:rPr>
              <a:t>you a better physicist </a:t>
            </a:r>
            <a:endParaRPr lang="en-US" i="1" u="sng" kern="0" dirty="0">
              <a:solidFill>
                <a:schemeClr val="bg1"/>
              </a:solidFill>
            </a:endParaRPr>
          </a:p>
        </p:txBody>
      </p:sp>
      <p:sp>
        <p:nvSpPr>
          <p:cNvPr id="10" name="TextBox 9"/>
          <p:cNvSpPr txBox="1"/>
          <p:nvPr/>
        </p:nvSpPr>
        <p:spPr>
          <a:xfrm>
            <a:off x="8686800" y="6393865"/>
            <a:ext cx="381000" cy="311735"/>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2886812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Lst>
  </p:timing>
</p:sld>
</file>

<file path=ppt/theme/theme1.xml><?xml version="1.0" encoding="utf-8"?>
<a:theme xmlns:a="http://schemas.openxmlformats.org/drawingml/2006/main" name="Pub t">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E36517"/>
      </a:hlink>
      <a:folHlink>
        <a:srgbClr val="000066"/>
      </a:folHlink>
    </a:clrScheme>
    <a:fontScheme name="Pub 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b 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b 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b 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b 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b 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b 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b 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A:\Pub t.pot</Template>
  <TotalTime>52436</TotalTime>
  <Words>4287</Words>
  <Application>Microsoft Office PowerPoint</Application>
  <PresentationFormat>On-screen Show (4:3)</PresentationFormat>
  <Paragraphs>443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Blackadder ITC</vt:lpstr>
      <vt:lpstr>Symbol</vt:lpstr>
      <vt:lpstr>Arial</vt:lpstr>
      <vt:lpstr>Times New Roman</vt:lpstr>
      <vt:lpstr>Pub t</vt:lpstr>
      <vt:lpstr>How to Get Started if You Hate to Write</vt:lpstr>
      <vt:lpstr>One thing I’ve learned in physics,  you have to satisfy both the theorists and the experimentalists… </vt:lpstr>
      <vt:lpstr>Close your eyes and picture in your mind your favorite childhood storybook </vt:lpstr>
      <vt:lpstr>I’m going to guess that book had</vt:lpstr>
      <vt:lpstr>First step, throw out most of what you’ve been taught about “writing”</vt:lpstr>
      <vt:lpstr>Technical writing is a craft, not an art</vt:lpstr>
      <vt:lpstr>Successful science writing is </vt:lpstr>
      <vt:lpstr>As you are thinking about your writing task, first ask yourself four questions:</vt:lpstr>
      <vt:lpstr>Logic before language! or     Think first, then write</vt:lpstr>
      <vt:lpstr>Novice writers use the  “core dump” method —inefficient and     produces poor results</vt:lpstr>
      <vt:lpstr>Use the “reservoir” system* </vt:lpstr>
      <vt:lpstr>Fill your reservoirs thoughtfully</vt:lpstr>
      <vt:lpstr>Now you’re ready to start building a coherent narrative</vt:lpstr>
      <vt:lpstr>RULE #1:  Never write anything without first analyzing your audience</vt:lpstr>
      <vt:lpstr>RULE #2:  Tell a good story</vt:lpstr>
      <vt:lpstr>RULE #3:  Never write anything without first writing a synopsis and an outline!</vt:lpstr>
      <vt:lpstr>Start out with a five-sentence synopsis</vt:lpstr>
      <vt:lpstr>Next, make an outline to avoid an amateur’s mistakes</vt:lpstr>
      <vt:lpstr>Your outline should accommodate the standard model of physics papers</vt:lpstr>
      <vt:lpstr>Writers use two kinds of outlines— “topic” and “sentence”</vt:lpstr>
      <vt:lpstr>Writers use two kinds of outlines— “topic” and “sentence”</vt:lpstr>
      <vt:lpstr>Practice full-sentence outlining</vt:lpstr>
      <vt:lpstr>Tips for writing a sentence outline</vt:lpstr>
      <vt:lpstr>Commit to writing incrementally</vt:lpstr>
      <vt:lpstr>Expect to rewrite—many times</vt:lpstr>
      <vt:lpstr>To recap...</vt:lpstr>
    </vt:vector>
  </TitlesOfParts>
  <Company>Simplified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Celia Elliott</dc:creator>
  <cp:lastModifiedBy>Elliott, Celia</cp:lastModifiedBy>
  <cp:revision>595</cp:revision>
  <cp:lastPrinted>2020-02-19T20:56:53Z</cp:lastPrinted>
  <dcterms:created xsi:type="dcterms:W3CDTF">1998-08-22T04:56:06Z</dcterms:created>
  <dcterms:modified xsi:type="dcterms:W3CDTF">2023-02-10T05:52:10Z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cmelliot@uiuc.edu</vt:lpwstr>
  </property>
  <property fmtid="{D5CDD505-2E9C-101B-9397-08002B2CF9AE}" pid="8" name="HomePage">
    <vt:lpwstr>http://www.physics.uiuc.edu/People/Staff/Celia/</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4194368</vt:i4>
  </property>
  <property fmtid="{D5CDD505-2E9C-101B-9397-08002B2CF9AE}" pid="15" name="LinkColor">
    <vt:i4>8404992</vt:i4>
  </property>
  <property fmtid="{D5CDD505-2E9C-101B-9397-08002B2CF9AE}" pid="16" name="VisitedColor">
    <vt:i4>12615680</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\\Phyactw\WWW\Education\398ST</vt:lpwstr>
  </property>
</Properties>
</file>