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275" r:id="rId6"/>
    <p:sldId id="276" r:id="rId7"/>
    <p:sldId id="257" r:id="rId8"/>
    <p:sldId id="272" r:id="rId9"/>
    <p:sldId id="273" r:id="rId10"/>
    <p:sldId id="258" r:id="rId11"/>
    <p:sldId id="259" r:id="rId12"/>
    <p:sldId id="265" r:id="rId13"/>
    <p:sldId id="271" r:id="rId14"/>
    <p:sldId id="266" r:id="rId15"/>
    <p:sldId id="260" r:id="rId16"/>
    <p:sldId id="261" r:id="rId17"/>
    <p:sldId id="274" r:id="rId18"/>
    <p:sldId id="262" r:id="rId19"/>
    <p:sldId id="268" r:id="rId20"/>
    <p:sldId id="269" r:id="rId21"/>
    <p:sldId id="270" r:id="rId2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A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72" autoAdjust="0"/>
    <p:restoredTop sz="86395"/>
  </p:normalViewPr>
  <p:slideViewPr>
    <p:cSldViewPr snapToGrid="0">
      <p:cViewPr varScale="1">
        <p:scale>
          <a:sx n="127" d="100"/>
          <a:sy n="127" d="100"/>
        </p:scale>
        <p:origin x="192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75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dirty="0"/>
              <a:t>Welcome to PHYS 496 </a:t>
            </a:r>
            <a:br>
              <a:rPr lang="en-US" dirty="0"/>
            </a:br>
            <a:r>
              <a:rPr lang="en-US" dirty="0"/>
              <a:t>Clicker Questions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dirty="0"/>
              <a:t>1/19/2018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90521"/>
            <a:ext cx="3687337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dirty="0"/>
              <a:t>© The Board of Trustees of the University of Illinois</a:t>
            </a:r>
          </a:p>
          <a:p>
            <a:r>
              <a:rPr lang="en-US" dirty="0"/>
              <a:t>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8990521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05FF452-939F-42F5-A275-CF2941F4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32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E2FCF-6DCF-44A1-BFD8-29C3F0C21F12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4AB43-AF15-4CA5-80A7-C52D4ED8F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59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84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84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85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350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33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90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67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400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990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06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07EE-DF99-4D4A-B6C6-3E7B2A2997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2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207EE-DF99-4D4A-B6C6-3E7B2A2997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31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52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41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25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71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30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4AB43-AF15-4CA5-80A7-C52D4ED8FB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38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7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1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8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14350" indent="-514350">
              <a:buFont typeface="+mj-lt"/>
              <a:buAutoNum type="alphaLcParenR"/>
              <a:defRPr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1/20/2017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1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5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0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9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6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7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7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1/20/2017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93523-222F-415F-8CCF-FAF9C46F5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1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1430" y="523121"/>
            <a:ext cx="8551333" cy="2387600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Welcome to PHYS 496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5096" y="3250358"/>
            <a:ext cx="9144000" cy="1895741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Jessica Raley, jlraley@Illinois.edu </a:t>
            </a:r>
          </a:p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Taylor Hughes,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hughest@Illinois.edu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 descr="Artist's portrait of Sir Isaac Newto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21" y="1053302"/>
            <a:ext cx="1466850" cy="1666875"/>
          </a:xfrm>
          <a:prstGeom prst="rect">
            <a:avLst/>
          </a:prstGeom>
        </p:spPr>
      </p:pic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384105" y="5903119"/>
            <a:ext cx="430456" cy="6228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96975" y="5955767"/>
            <a:ext cx="4037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2023 © The Board of Trustees of the University of Illinois</a:t>
            </a:r>
            <a:br>
              <a:rPr lang="en-US" sz="12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3515506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/>
          <a:lstStyle/>
          <a:p>
            <a:r>
              <a:rPr lang="en-US" dirty="0"/>
              <a:t>3. Can any homework assignment be revised for additional points after it has been graded?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311399"/>
            <a:ext cx="10803467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Yes.</a:t>
            </a:r>
          </a:p>
          <a:p>
            <a:pPr>
              <a:spcAft>
                <a:spcPts val="1800"/>
              </a:spcAft>
            </a:pPr>
            <a:r>
              <a:rPr lang="en-US" dirty="0"/>
              <a:t>No.</a:t>
            </a:r>
          </a:p>
          <a:p>
            <a:pPr>
              <a:spcAft>
                <a:spcPts val="1800"/>
              </a:spcAft>
            </a:pPr>
            <a:r>
              <a:rPr lang="en-US" dirty="0"/>
              <a:t>It depends</a:t>
            </a:r>
          </a:p>
          <a:p>
            <a:pPr>
              <a:spcAft>
                <a:spcPts val="1800"/>
              </a:spcAft>
            </a:pPr>
            <a:r>
              <a:rPr lang="en-US" dirty="0"/>
              <a:t>I don’t know. </a:t>
            </a:r>
          </a:p>
        </p:txBody>
      </p:sp>
      <p:sp>
        <p:nvSpPr>
          <p:cNvPr id="6" name="Rounded Rectangle 5" descr="indicates correct answer"/>
          <p:cNvSpPr/>
          <p:nvPr/>
        </p:nvSpPr>
        <p:spPr>
          <a:xfrm>
            <a:off x="618066" y="3723480"/>
            <a:ext cx="2650067" cy="594520"/>
          </a:xfrm>
          <a:prstGeom prst="roundRect">
            <a:avLst/>
          </a:prstGeom>
          <a:noFill/>
          <a:ln w="3810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34533" y="5284460"/>
            <a:ext cx="93387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E84A27"/>
                </a:solidFill>
              </a:rPr>
              <a:t>Assignments submitted after the posted deadline may</a:t>
            </a:r>
          </a:p>
          <a:p>
            <a:r>
              <a:rPr lang="en-US" sz="2800" b="1" i="1" dirty="0">
                <a:solidFill>
                  <a:srgbClr val="E84A27"/>
                </a:solidFill>
              </a:rPr>
              <a:t>never</a:t>
            </a:r>
            <a:r>
              <a:rPr lang="en-US" sz="2800" b="1" dirty="0">
                <a:solidFill>
                  <a:srgbClr val="E84A27"/>
                </a:solidFill>
              </a:rPr>
              <a:t> be revised for additional points, no matter how much you beg. Get your assignments turned in by the deadline. </a:t>
            </a:r>
            <a:endParaRPr lang="en-US" sz="2800" b="1" i="1" dirty="0">
              <a:solidFill>
                <a:srgbClr val="E84A27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3F97E0-F93B-4FFD-84D1-EEE89C622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82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>
            <a:normAutofit fontScale="90000"/>
          </a:bodyPr>
          <a:lstStyle/>
          <a:p>
            <a:r>
              <a:rPr lang="en-US" dirty="0"/>
              <a:t>4. Which is an acceptable reason for requesting</a:t>
            </a:r>
            <a:br>
              <a:rPr lang="en-US" dirty="0"/>
            </a:br>
            <a:r>
              <a:rPr lang="en-US" dirty="0"/>
              <a:t>a deadline extension on a homework assignment?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1399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Too much homework for other classes.</a:t>
            </a:r>
          </a:p>
          <a:p>
            <a:pPr>
              <a:spcAft>
                <a:spcPts val="1800"/>
              </a:spcAft>
            </a:pPr>
            <a:r>
              <a:rPr lang="en-US" dirty="0"/>
              <a:t>Partied too hard on Thursday night.</a:t>
            </a:r>
          </a:p>
          <a:p>
            <a:pPr>
              <a:spcAft>
                <a:spcPts val="1800"/>
              </a:spcAft>
            </a:pPr>
            <a:r>
              <a:rPr lang="en-US" dirty="0"/>
              <a:t>Uncontrolled bleeding from a major artery.</a:t>
            </a:r>
          </a:p>
          <a:p>
            <a:pPr>
              <a:spcAft>
                <a:spcPts val="1800"/>
              </a:spcAft>
            </a:pPr>
            <a:r>
              <a:rPr lang="en-US" dirty="0"/>
              <a:t>Just didn’t get around to it.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DC1E6-08CC-4922-AB5D-C4C2ABD0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94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>
            <a:normAutofit fontScale="90000"/>
          </a:bodyPr>
          <a:lstStyle/>
          <a:p>
            <a:r>
              <a:rPr lang="en-US" dirty="0"/>
              <a:t>4. Which is an acceptable reason for requesting</a:t>
            </a:r>
            <a:br>
              <a:rPr lang="en-US" dirty="0"/>
            </a:br>
            <a:r>
              <a:rPr lang="en-US" dirty="0"/>
              <a:t>a deadline extension on a homework assignment?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1399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Too much homework for other classes.</a:t>
            </a:r>
          </a:p>
          <a:p>
            <a:pPr>
              <a:spcAft>
                <a:spcPts val="1800"/>
              </a:spcAft>
            </a:pPr>
            <a:r>
              <a:rPr lang="en-US" dirty="0"/>
              <a:t>Partied too hard on Thursday night.</a:t>
            </a:r>
          </a:p>
          <a:p>
            <a:pPr>
              <a:spcAft>
                <a:spcPts val="1800"/>
              </a:spcAft>
            </a:pPr>
            <a:r>
              <a:rPr lang="en-US" dirty="0"/>
              <a:t>Uncontrolled bleeding from a major artery.</a:t>
            </a:r>
          </a:p>
          <a:p>
            <a:pPr>
              <a:spcAft>
                <a:spcPts val="1800"/>
              </a:spcAft>
            </a:pPr>
            <a:r>
              <a:rPr lang="en-US" dirty="0"/>
              <a:t>Just didn’t get around to it. </a:t>
            </a:r>
          </a:p>
        </p:txBody>
      </p:sp>
      <p:sp>
        <p:nvSpPr>
          <p:cNvPr id="5" name="Rectangle: Rounded Corners 4" descr="indicates correct answer">
            <a:extLst>
              <a:ext uri="{FF2B5EF4-FFF2-40B4-BE49-F238E27FC236}">
                <a16:creationId xmlns:a16="http://schemas.microsoft.com/office/drawing/2014/main" id="{AEB45B10-0B98-476E-8C0D-B783E3763914}"/>
              </a:ext>
            </a:extLst>
          </p:cNvPr>
          <p:cNvSpPr/>
          <p:nvPr/>
        </p:nvSpPr>
        <p:spPr>
          <a:xfrm>
            <a:off x="651933" y="3631096"/>
            <a:ext cx="7272867" cy="715617"/>
          </a:xfrm>
          <a:prstGeom prst="roundRect">
            <a:avLst/>
          </a:prstGeom>
          <a:noFill/>
          <a:ln w="5715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BA5F0-9656-4707-9312-682E67574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5014594"/>
            <a:ext cx="105156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rgbClr val="E84A27"/>
                </a:solidFill>
              </a:rPr>
              <a:t>Don’t let yourself fall behind with your homework assignments—getting back on track is HARD.  The PHYS 496 schedule is relentless.</a:t>
            </a:r>
          </a:p>
          <a:p>
            <a:r>
              <a:rPr lang="en-US" sz="2800" b="1" dirty="0">
                <a:solidFill>
                  <a:srgbClr val="E84A27"/>
                </a:solidFill>
              </a:rPr>
              <a:t>Get your assignments turned in by the deadline. </a:t>
            </a:r>
            <a:endParaRPr lang="en-US" sz="2800" b="1" i="1" dirty="0">
              <a:solidFill>
                <a:srgbClr val="E84A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30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/>
          <a:lstStyle/>
          <a:p>
            <a:r>
              <a:rPr lang="en-US" dirty="0"/>
              <a:t>5. How many colloquium reports are required?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45732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One.</a:t>
            </a:r>
          </a:p>
          <a:p>
            <a:pPr>
              <a:spcAft>
                <a:spcPts val="1800"/>
              </a:spcAft>
            </a:pPr>
            <a:r>
              <a:rPr lang="en-US" dirty="0"/>
              <a:t>Four.</a:t>
            </a:r>
          </a:p>
          <a:p>
            <a:pPr>
              <a:spcAft>
                <a:spcPts val="1800"/>
              </a:spcAft>
            </a:pPr>
            <a:r>
              <a:rPr lang="en-US" dirty="0"/>
              <a:t>Two.</a:t>
            </a:r>
          </a:p>
          <a:p>
            <a:pPr>
              <a:spcAft>
                <a:spcPts val="1800"/>
              </a:spcAft>
            </a:pPr>
            <a:r>
              <a:rPr lang="en-US" dirty="0"/>
              <a:t>Twelve.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DF60F6-7364-476D-A4F0-A7270C4B7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87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/>
          <a:lstStyle/>
          <a:p>
            <a:r>
              <a:rPr lang="en-US" dirty="0"/>
              <a:t>5. How many colloquium reports are required?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45732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One.</a:t>
            </a:r>
          </a:p>
          <a:p>
            <a:pPr>
              <a:spcAft>
                <a:spcPts val="1800"/>
              </a:spcAft>
            </a:pPr>
            <a:r>
              <a:rPr lang="en-US" dirty="0"/>
              <a:t>Four.</a:t>
            </a:r>
          </a:p>
          <a:p>
            <a:pPr>
              <a:spcAft>
                <a:spcPts val="1800"/>
              </a:spcAft>
            </a:pPr>
            <a:r>
              <a:rPr lang="en-US" dirty="0"/>
              <a:t>Two.</a:t>
            </a:r>
          </a:p>
          <a:p>
            <a:pPr>
              <a:spcAft>
                <a:spcPts val="1800"/>
              </a:spcAft>
            </a:pPr>
            <a:r>
              <a:rPr lang="en-US" dirty="0"/>
              <a:t>Twelve. </a:t>
            </a:r>
          </a:p>
        </p:txBody>
      </p:sp>
      <p:sp>
        <p:nvSpPr>
          <p:cNvPr id="5" name="Rectangle: Rounded Corners 4" descr="indicates correct answer">
            <a:extLst>
              <a:ext uri="{FF2B5EF4-FFF2-40B4-BE49-F238E27FC236}">
                <a16:creationId xmlns:a16="http://schemas.microsoft.com/office/drawing/2014/main" id="{5206B1B5-38A8-467C-B738-6F18557D97CC}"/>
              </a:ext>
            </a:extLst>
          </p:cNvPr>
          <p:cNvSpPr/>
          <p:nvPr/>
        </p:nvSpPr>
        <p:spPr>
          <a:xfrm>
            <a:off x="651933" y="3284007"/>
            <a:ext cx="1775793" cy="609600"/>
          </a:xfrm>
          <a:prstGeom prst="roundRect">
            <a:avLst/>
          </a:prstGeom>
          <a:noFill/>
          <a:ln w="5715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BCB9C2-78EF-48CC-9884-59EE31EEC83E}"/>
              </a:ext>
            </a:extLst>
          </p:cNvPr>
          <p:cNvSpPr txBox="1"/>
          <p:nvPr/>
        </p:nvSpPr>
        <p:spPr>
          <a:xfrm>
            <a:off x="1081524" y="4768840"/>
            <a:ext cx="93387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E84A27"/>
                </a:solidFill>
              </a:rPr>
              <a:t>Only two colloquium reports are required. They are much easier to do if you write them immediately after colloquium; </a:t>
            </a:r>
            <a:br>
              <a:rPr lang="en-US" sz="2800" b="1" dirty="0">
                <a:solidFill>
                  <a:srgbClr val="E84A27"/>
                </a:solidFill>
              </a:rPr>
            </a:br>
            <a:r>
              <a:rPr lang="en-US" sz="2800" b="1" dirty="0">
                <a:solidFill>
                  <a:srgbClr val="E84A27"/>
                </a:solidFill>
              </a:rPr>
              <a:t>you can turn them in at any time before the deadline. </a:t>
            </a:r>
            <a:endParaRPr lang="en-US" sz="2800" b="1" i="1" dirty="0">
              <a:solidFill>
                <a:srgbClr val="E84A27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C3B844-3B09-4BBC-9D3D-568BE5478F6A}"/>
              </a:ext>
            </a:extLst>
          </p:cNvPr>
          <p:cNvSpPr txBox="1"/>
          <p:nvPr/>
        </p:nvSpPr>
        <p:spPr>
          <a:xfrm>
            <a:off x="2616200" y="3111753"/>
            <a:ext cx="93387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E84A27"/>
                </a:solidFill>
              </a:rPr>
              <a:t>#1—Due by September 26</a:t>
            </a:r>
          </a:p>
          <a:p>
            <a:r>
              <a:rPr lang="en-US" sz="2800" b="1" dirty="0">
                <a:solidFill>
                  <a:srgbClr val="E84A27"/>
                </a:solidFill>
              </a:rPr>
              <a:t>#2—Due by November 7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1B20888-8542-40F0-9961-556915856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66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/>
          <a:lstStyle/>
          <a:p>
            <a:r>
              <a:rPr lang="en-US" dirty="0"/>
              <a:t>5. Where can you get help for written assignments?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934" y="2125133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From the </a:t>
            </a:r>
            <a:r>
              <a:rPr lang="en-US" i="1" dirty="0"/>
              <a:t>Writer’s Workshop</a:t>
            </a:r>
            <a:r>
              <a:rPr lang="en-US" dirty="0"/>
              <a:t> in Grainger Engineering Library.</a:t>
            </a:r>
          </a:p>
          <a:p>
            <a:pPr>
              <a:spcAft>
                <a:spcPts val="1800"/>
              </a:spcAft>
            </a:pPr>
            <a:r>
              <a:rPr lang="en-US" dirty="0"/>
              <a:t>From the instructors.</a:t>
            </a:r>
          </a:p>
          <a:p>
            <a:pPr>
              <a:spcAft>
                <a:spcPts val="1800"/>
              </a:spcAft>
            </a:pPr>
            <a:r>
              <a:rPr lang="en-US" dirty="0"/>
              <a:t>In-person consultations at the Main Library.</a:t>
            </a:r>
          </a:p>
          <a:p>
            <a:pPr>
              <a:spcAft>
                <a:spcPts val="1800"/>
              </a:spcAft>
            </a:pPr>
            <a:r>
              <a:rPr lang="en-US" dirty="0"/>
              <a:t>Drop-in consultations via Zoom. </a:t>
            </a:r>
          </a:p>
          <a:p>
            <a:pPr>
              <a:spcAft>
                <a:spcPts val="1800"/>
              </a:spcAft>
            </a:pPr>
            <a:r>
              <a:rPr lang="en-US" dirty="0"/>
              <a:t>All of the above.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5303F1-61B8-4083-916E-987FCDEC4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15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/>
          <a:lstStyle/>
          <a:p>
            <a:r>
              <a:rPr lang="en-US" dirty="0"/>
              <a:t>5. Where can you get help for written assignments?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934" y="2125133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From the </a:t>
            </a:r>
            <a:r>
              <a:rPr lang="en-US" i="1" dirty="0"/>
              <a:t>Writer’s Workshop</a:t>
            </a:r>
            <a:r>
              <a:rPr lang="en-US" dirty="0"/>
              <a:t> in Grainger Engineering Library.</a:t>
            </a:r>
          </a:p>
          <a:p>
            <a:pPr>
              <a:spcAft>
                <a:spcPts val="1800"/>
              </a:spcAft>
            </a:pPr>
            <a:r>
              <a:rPr lang="en-US" dirty="0"/>
              <a:t>From the instructors.</a:t>
            </a:r>
          </a:p>
          <a:p>
            <a:pPr>
              <a:spcAft>
                <a:spcPts val="1800"/>
              </a:spcAft>
            </a:pPr>
            <a:r>
              <a:rPr lang="en-US" dirty="0"/>
              <a:t>In-person consultations at the Main Library.</a:t>
            </a:r>
          </a:p>
          <a:p>
            <a:pPr>
              <a:spcAft>
                <a:spcPts val="1800"/>
              </a:spcAft>
            </a:pPr>
            <a:r>
              <a:rPr lang="en-US" dirty="0"/>
              <a:t>Drop-in consultations via Zoom.  </a:t>
            </a:r>
          </a:p>
          <a:p>
            <a:pPr>
              <a:spcAft>
                <a:spcPts val="1800"/>
              </a:spcAft>
            </a:pPr>
            <a:r>
              <a:rPr lang="en-US" dirty="0"/>
              <a:t>All of the above. </a:t>
            </a:r>
          </a:p>
        </p:txBody>
      </p:sp>
      <p:sp>
        <p:nvSpPr>
          <p:cNvPr id="7" name="Rectangle: Rounded Corners 6" descr="indicates correct answer">
            <a:extLst>
              <a:ext uri="{FF2B5EF4-FFF2-40B4-BE49-F238E27FC236}">
                <a16:creationId xmlns:a16="http://schemas.microsoft.com/office/drawing/2014/main" id="{70FA34A0-43A1-4F7C-8A7E-2C700AD4F111}"/>
              </a:ext>
            </a:extLst>
          </p:cNvPr>
          <p:cNvSpPr/>
          <p:nvPr/>
        </p:nvSpPr>
        <p:spPr>
          <a:xfrm>
            <a:off x="651933" y="5009629"/>
            <a:ext cx="3469493" cy="609600"/>
          </a:xfrm>
          <a:prstGeom prst="roundRect">
            <a:avLst/>
          </a:prstGeom>
          <a:noFill/>
          <a:ln w="5715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B8E57-5B2D-47D0-810D-E8339B762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52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PHYS 496 motto?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Never confuse motion with action—</a:t>
            </a:r>
            <a:r>
              <a:rPr lang="en-US" i="1" dirty="0"/>
              <a:t>Benjamin Franklin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/>
              <a:t>Ask early! Ask often!</a:t>
            </a:r>
          </a:p>
          <a:p>
            <a:pPr>
              <a:spcAft>
                <a:spcPts val="1800"/>
              </a:spcAft>
            </a:pPr>
            <a:r>
              <a:rPr lang="en-US" dirty="0"/>
              <a:t>Hypothetical questions get hypothetical answers—</a:t>
            </a:r>
            <a:r>
              <a:rPr lang="en-US" i="1" dirty="0"/>
              <a:t>Joan Baez</a:t>
            </a:r>
            <a:r>
              <a:rPr lang="en-US" dirty="0"/>
              <a:t> </a:t>
            </a:r>
          </a:p>
          <a:p>
            <a:pPr>
              <a:spcAft>
                <a:spcPts val="1800"/>
              </a:spcAft>
            </a:pPr>
            <a:r>
              <a:rPr lang="en-US" dirty="0"/>
              <a:t>All models are wrong, but some are useful—</a:t>
            </a:r>
            <a:r>
              <a:rPr lang="en-US" i="1" dirty="0"/>
              <a:t>G.E.P. Box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/>
              <a:t>   = milk chocolate</a:t>
            </a:r>
            <a:r>
              <a:rPr lang="en-US" baseline="30000" dirty="0"/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3865" y="4614334"/>
            <a:ext cx="406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chemeClr val="accent5">
                    <a:lumMod val="50000"/>
                  </a:schemeClr>
                </a:solidFill>
              </a:rPr>
              <a:t>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EAFE7-9557-4F5E-BF38-2FF480E4A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54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PHYS 496 motto?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Never confuse motion with action—</a:t>
            </a:r>
            <a:r>
              <a:rPr lang="en-US" i="1" dirty="0"/>
              <a:t>Benjamin Franklin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/>
              <a:t>Ask early! Ask often!</a:t>
            </a:r>
          </a:p>
          <a:p>
            <a:pPr>
              <a:spcAft>
                <a:spcPts val="1800"/>
              </a:spcAft>
            </a:pPr>
            <a:r>
              <a:rPr lang="en-US" dirty="0"/>
              <a:t>Hypothetical questions get hypothetical answers—</a:t>
            </a:r>
            <a:r>
              <a:rPr lang="en-US" i="1" dirty="0"/>
              <a:t>Joan Baez</a:t>
            </a:r>
            <a:r>
              <a:rPr lang="en-US" dirty="0"/>
              <a:t> </a:t>
            </a:r>
          </a:p>
          <a:p>
            <a:pPr>
              <a:spcAft>
                <a:spcPts val="1800"/>
              </a:spcAft>
            </a:pPr>
            <a:r>
              <a:rPr lang="en-US" dirty="0"/>
              <a:t>All models are wrong, but some are useful—</a:t>
            </a:r>
            <a:r>
              <a:rPr lang="en-US" i="1" dirty="0"/>
              <a:t>G.E.P. Box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/>
              <a:t>   = milk chocolate</a:t>
            </a:r>
            <a:r>
              <a:rPr lang="en-US" baseline="300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03865" y="4614334"/>
            <a:ext cx="406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chemeClr val="accent5">
                    <a:lumMod val="50000"/>
                  </a:schemeClr>
                </a:solidFill>
              </a:rPr>
              <a:t>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69144" y="4875944"/>
            <a:ext cx="517828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b="1">
                <a:solidFill>
                  <a:srgbClr val="E84A27"/>
                </a:solidFill>
              </a:rPr>
              <a:t>Jessica </a:t>
            </a:r>
            <a:r>
              <a:rPr lang="en-US" sz="2400" b="1" dirty="0">
                <a:solidFill>
                  <a:srgbClr val="E84A27"/>
                </a:solidFill>
              </a:rPr>
              <a:t>Raley    </a:t>
            </a:r>
            <a:r>
              <a:rPr lang="en-US" sz="2400" b="1" i="1" dirty="0">
                <a:solidFill>
                  <a:srgbClr val="E84A27"/>
                </a:solidFill>
              </a:rPr>
              <a:t>jlraley@Illinois.edu</a:t>
            </a:r>
          </a:p>
          <a:p>
            <a:pPr algn="r">
              <a:spcAft>
                <a:spcPts val="600"/>
              </a:spcAft>
            </a:pPr>
            <a:r>
              <a:rPr lang="en-US" sz="2400" b="1" dirty="0">
                <a:solidFill>
                  <a:srgbClr val="E84A27"/>
                </a:solidFill>
              </a:rPr>
              <a:t>Taylor Hughes </a:t>
            </a:r>
            <a:r>
              <a:rPr lang="en-US" sz="2400" b="1" i="1" dirty="0" err="1">
                <a:solidFill>
                  <a:srgbClr val="E84A27"/>
                </a:solidFill>
              </a:rPr>
              <a:t>hughest@Illinois.edu</a:t>
            </a:r>
            <a:endParaRPr lang="en-US" sz="2400" b="1" i="1" dirty="0">
              <a:solidFill>
                <a:srgbClr val="E84A27"/>
              </a:solidFill>
            </a:endParaRPr>
          </a:p>
          <a:p>
            <a:pPr algn="r"/>
            <a:r>
              <a:rPr lang="en-US" sz="2400" b="1" i="1" dirty="0">
                <a:solidFill>
                  <a:srgbClr val="E84A27"/>
                </a:solidFill>
              </a:rPr>
              <a:t>phys496@physics.illinois.edu</a:t>
            </a:r>
            <a:endParaRPr lang="en-US" sz="2400" b="1" dirty="0">
              <a:solidFill>
                <a:srgbClr val="E84A27"/>
              </a:solidFill>
            </a:endParaRPr>
          </a:p>
        </p:txBody>
      </p:sp>
      <p:sp>
        <p:nvSpPr>
          <p:cNvPr id="9" name="Rectangle: Rounded Corners 8" descr="indicates correct answer">
            <a:extLst>
              <a:ext uri="{FF2B5EF4-FFF2-40B4-BE49-F238E27FC236}">
                <a16:creationId xmlns:a16="http://schemas.microsoft.com/office/drawing/2014/main" id="{72F5E9E8-BE85-4729-8C10-FB233A3892FD}"/>
              </a:ext>
            </a:extLst>
          </p:cNvPr>
          <p:cNvSpPr/>
          <p:nvPr/>
        </p:nvSpPr>
        <p:spPr>
          <a:xfrm>
            <a:off x="619168" y="2349404"/>
            <a:ext cx="4191371" cy="609600"/>
          </a:xfrm>
          <a:prstGeom prst="roundRect">
            <a:avLst/>
          </a:prstGeom>
          <a:noFill/>
          <a:ln w="5715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58527F-22A1-4BD4-A86B-357E03DE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3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altLang="en-US" b="0" dirty="0"/>
              <a:t>Physics 496</a:t>
            </a:r>
            <a:br>
              <a:rPr lang="en-US" altLang="en-US" b="0" dirty="0"/>
            </a:br>
            <a:r>
              <a:rPr lang="en-US" altLang="en-US" sz="3200" dirty="0"/>
              <a:t>“Effective </a:t>
            </a:r>
            <a:r>
              <a:rPr lang="en-US" altLang="en-US" sz="3200" dirty="0" err="1"/>
              <a:t>Communicatio</a:t>
            </a:r>
            <a:r>
              <a:rPr lang="en-US" altLang="en-US" sz="3200" dirty="0"/>
              <a:t> in Science”</a:t>
            </a:r>
            <a:endParaRPr lang="en-US" altLang="en-US" b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14500" y="2863121"/>
            <a:ext cx="8763000" cy="434340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endParaRPr lang="en-US" altLang="en-US" b="0" dirty="0">
              <a:solidFill>
                <a:srgbClr val="990033"/>
              </a:solidFill>
            </a:endParaRPr>
          </a:p>
          <a:p>
            <a:pPr lvl="1">
              <a:buFontTx/>
              <a:buNone/>
            </a:pPr>
            <a:r>
              <a:rPr lang="en-US" altLang="en-US" dirty="0"/>
              <a:t>“Introduction to Physics Research”</a:t>
            </a:r>
          </a:p>
          <a:p>
            <a:pPr lvl="1">
              <a:buFontTx/>
              <a:buNone/>
            </a:pPr>
            <a:r>
              <a:rPr lang="en-US" altLang="en-US" dirty="0"/>
              <a:t>“A hodgepodge of what physicists/scientists should know”</a:t>
            </a:r>
          </a:p>
          <a:p>
            <a:pPr lvl="1">
              <a:buFontTx/>
              <a:buNone/>
            </a:pPr>
            <a:r>
              <a:rPr lang="en-US" altLang="en-US" dirty="0"/>
              <a:t>“Things I wished my advisor had told me”</a:t>
            </a:r>
          </a:p>
          <a:p>
            <a:pPr lvl="1">
              <a:buFontTx/>
              <a:buNone/>
            </a:pPr>
            <a:r>
              <a:rPr lang="en-US" altLang="en-US" dirty="0"/>
              <a:t>“How the science world works”</a:t>
            </a:r>
          </a:p>
          <a:p>
            <a:pPr lvl="1">
              <a:buFontTx/>
              <a:buNone/>
            </a:pPr>
            <a:endParaRPr lang="en-US" altLang="en-US" sz="900" dirty="0"/>
          </a:p>
          <a:p>
            <a:pPr lvl="1">
              <a:buFontTx/>
              <a:buNone/>
            </a:pPr>
            <a:endParaRPr lang="en-US" altLang="en-US" sz="900" dirty="0"/>
          </a:p>
          <a:p>
            <a:pPr>
              <a:buFontTx/>
              <a:buNone/>
            </a:pPr>
            <a:endParaRPr lang="en-US" altLang="en-US" b="0" dirty="0"/>
          </a:p>
          <a:p>
            <a:endParaRPr lang="en-US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1606446" y="2863122"/>
            <a:ext cx="2837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altLang="en-US" sz="3200" dirty="0">
                <a:solidFill>
                  <a:srgbClr val="00B0F0"/>
                </a:solidFill>
              </a:rPr>
              <a:t>Alternate Titles:</a:t>
            </a:r>
          </a:p>
        </p:txBody>
      </p:sp>
    </p:spTree>
    <p:extLst>
      <p:ext uri="{BB962C8B-B14F-4D97-AF65-F5344CB8AC3E}">
        <p14:creationId xmlns:p14="http://schemas.microsoft.com/office/powerpoint/2010/main" val="262252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39153" y="107576"/>
            <a:ext cx="9144000" cy="1143000"/>
          </a:xfrm>
        </p:spPr>
        <p:txBody>
          <a:bodyPr/>
          <a:lstStyle/>
          <a:p>
            <a:r>
              <a:rPr lang="en-US" altLang="en-US" b="0" dirty="0"/>
              <a:t>Our goals for you in PHYS496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0" y="1066800"/>
            <a:ext cx="8382000" cy="5791200"/>
          </a:xfrm>
        </p:spPr>
        <p:txBody>
          <a:bodyPr>
            <a:noAutofit/>
          </a:bodyPr>
          <a:lstStyle/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0B0F0"/>
                </a:solidFill>
              </a:rPr>
              <a:t>Help you learn to think critically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	</a:t>
            </a:r>
            <a:r>
              <a:rPr lang="en-US" altLang="en-US" sz="2000" dirty="0"/>
              <a:t>About others work and yours!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8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0B0F0"/>
                </a:solidFill>
              </a:rPr>
              <a:t>Help you learn methods to write and speak persuasively </a:t>
            </a:r>
          </a:p>
          <a:p>
            <a:pPr marL="1004888" lvl="2" indent="-373063">
              <a:buNone/>
            </a:pPr>
            <a:r>
              <a:rPr lang="en-US" altLang="en-US" dirty="0"/>
              <a:t>The scientific community (and just about everyone else!) tends to be skeptical, so you can’t rely just on great results!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altLang="en-US" sz="8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0B0F0"/>
                </a:solidFill>
              </a:rPr>
              <a:t>Help you learn to navigate the scientific literature </a:t>
            </a:r>
          </a:p>
          <a:p>
            <a:pPr marL="1004888" lvl="2" indent="-373063">
              <a:buNone/>
            </a:pPr>
            <a:r>
              <a:rPr lang="en-US" altLang="en-US" dirty="0"/>
              <a:t>Researching existing literature is critical for planning future work, writing proposals, writing papers, etc.</a:t>
            </a:r>
          </a:p>
          <a:p>
            <a:pPr marL="1004888" lvl="2" indent="-373063">
              <a:buNone/>
            </a:pPr>
            <a:endParaRPr lang="en-US" altLang="en-US" sz="7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0B0F0"/>
                </a:solidFill>
              </a:rPr>
              <a:t>Teach you how the “world of science” works</a:t>
            </a:r>
            <a:br>
              <a:rPr lang="en-US" altLang="en-US" dirty="0">
                <a:solidFill>
                  <a:srgbClr val="00B0F0"/>
                </a:solidFill>
              </a:rPr>
            </a:br>
            <a:endParaRPr lang="en-US" altLang="en-US" dirty="0">
              <a:solidFill>
                <a:srgbClr val="00B0F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rgbClr val="00B0F0"/>
              </a:solidFill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dirty="0"/>
              <a:t>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1874520" y="5550516"/>
            <a:ext cx="92430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want to teach you how to become effective scientists and communicators!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38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How is homework submitted?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Hard copies are turned in during class.</a:t>
            </a:r>
          </a:p>
          <a:p>
            <a:pPr>
              <a:spcAft>
                <a:spcPts val="1800"/>
              </a:spcAft>
            </a:pPr>
            <a:r>
              <a:rPr lang="en-US" dirty="0"/>
              <a:t>Hard copies are deposited in the homework boxes in the 2</a:t>
            </a:r>
            <a:r>
              <a:rPr lang="en-US" baseline="30000" dirty="0"/>
              <a:t>nd</a:t>
            </a:r>
            <a:r>
              <a:rPr lang="en-US" dirty="0"/>
              <a:t>-floor Loomis </a:t>
            </a:r>
            <a:r>
              <a:rPr lang="en-US" dirty="0" err="1"/>
              <a:t>interpass</a:t>
            </a:r>
            <a:r>
              <a:rPr lang="en-US" dirty="0"/>
              <a:t>.</a:t>
            </a:r>
          </a:p>
          <a:p>
            <a:pPr>
              <a:spcAft>
                <a:spcPts val="1800"/>
              </a:spcAft>
            </a:pPr>
            <a:r>
              <a:rPr lang="en-US" dirty="0"/>
              <a:t>Electronic copies are emailed to Jessica (</a:t>
            </a:r>
            <a:r>
              <a:rPr lang="en-US" dirty="0" err="1"/>
              <a:t>jlraley@Illinois.edu</a:t>
            </a:r>
            <a:r>
              <a:rPr lang="en-US" dirty="0"/>
              <a:t>).</a:t>
            </a:r>
          </a:p>
          <a:p>
            <a:pPr>
              <a:spcAft>
                <a:spcPts val="1800"/>
              </a:spcAft>
            </a:pPr>
            <a:r>
              <a:rPr lang="en-US" dirty="0"/>
              <a:t>Electronic copies are deposited in </a:t>
            </a:r>
            <a:r>
              <a:rPr lang="en-US" dirty="0" err="1"/>
              <a:t>gradescope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95618C-C18C-413C-8B59-6F26EF834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2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 descr="indicates correct answer">
            <a:extLst>
              <a:ext uri="{FF2B5EF4-FFF2-40B4-BE49-F238E27FC236}">
                <a16:creationId xmlns:a16="http://schemas.microsoft.com/office/drawing/2014/main" id="{1CC54CC6-484B-41E0-9887-57D5A9B7C6EB}"/>
              </a:ext>
            </a:extLst>
          </p:cNvPr>
          <p:cNvSpPr/>
          <p:nvPr/>
        </p:nvSpPr>
        <p:spPr>
          <a:xfrm>
            <a:off x="569843" y="4333461"/>
            <a:ext cx="9475305" cy="675861"/>
          </a:xfrm>
          <a:prstGeom prst="roundRect">
            <a:avLst/>
          </a:prstGeom>
          <a:noFill/>
          <a:ln w="5715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Hard copies are turned in during class.</a:t>
            </a:r>
          </a:p>
          <a:p>
            <a:pPr>
              <a:spcAft>
                <a:spcPts val="1800"/>
              </a:spcAft>
            </a:pPr>
            <a:r>
              <a:rPr lang="en-US" dirty="0"/>
              <a:t>Hard copies are deposited in the homework boxes in the 2</a:t>
            </a:r>
            <a:r>
              <a:rPr lang="en-US" baseline="30000" dirty="0"/>
              <a:t>nd</a:t>
            </a:r>
            <a:r>
              <a:rPr lang="en-US" dirty="0"/>
              <a:t>-floor Loomis </a:t>
            </a:r>
            <a:r>
              <a:rPr lang="en-US" dirty="0" err="1"/>
              <a:t>interpass</a:t>
            </a:r>
            <a:r>
              <a:rPr lang="en-US" dirty="0"/>
              <a:t>.</a:t>
            </a:r>
          </a:p>
          <a:p>
            <a:pPr>
              <a:spcAft>
                <a:spcPts val="1800"/>
              </a:spcAft>
            </a:pPr>
            <a:r>
              <a:rPr lang="en-US" dirty="0"/>
              <a:t>Electronic copies are emailed to Jessica (</a:t>
            </a:r>
            <a:r>
              <a:rPr lang="en-US" dirty="0" err="1"/>
              <a:t>jlraley@Illinois.edu</a:t>
            </a:r>
            <a:r>
              <a:rPr lang="en-US" dirty="0"/>
              <a:t>).</a:t>
            </a:r>
          </a:p>
          <a:p>
            <a:pPr>
              <a:spcAft>
                <a:spcPts val="1800"/>
              </a:spcAft>
            </a:pPr>
            <a:r>
              <a:rPr lang="en-US" dirty="0"/>
              <a:t>Electronic copies are deposited in </a:t>
            </a:r>
            <a:r>
              <a:rPr lang="en-US" dirty="0" err="1"/>
              <a:t>gradscope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How is homework submitted?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727BC1-7C58-406E-8393-BA862D8C06B0}"/>
              </a:ext>
            </a:extLst>
          </p:cNvPr>
          <p:cNvSpPr txBox="1"/>
          <p:nvPr/>
        </p:nvSpPr>
        <p:spPr>
          <a:xfrm>
            <a:off x="569843" y="5207466"/>
            <a:ext cx="10137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E84A27"/>
                </a:solidFill>
              </a:rPr>
              <a:t>The link for uploading an assignment “expires” after 9:00 p.m. on the due date. You can upload a late assignment up to 48 hours after the due date, and then that link expires, too.  To turn in assignments &gt;48 hours late, you will have to email Celia and grovel. Get </a:t>
            </a:r>
            <a:r>
              <a:rPr lang="en-US" sz="2400" b="1" i="1" dirty="0">
                <a:solidFill>
                  <a:srgbClr val="E84A27"/>
                </a:solidFill>
              </a:rPr>
              <a:t>something </a:t>
            </a:r>
            <a:r>
              <a:rPr lang="en-US" sz="2400" b="1" dirty="0">
                <a:solidFill>
                  <a:srgbClr val="E84A27"/>
                </a:solidFill>
              </a:rPr>
              <a:t>turned in by the deadline!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A8AEA-4D31-4E0D-BB8F-5F6B587ED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9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What should you do if you must miss a class?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Nothing, just turn the homework in on time.</a:t>
            </a:r>
          </a:p>
          <a:p>
            <a:pPr>
              <a:spcAft>
                <a:spcPts val="1800"/>
              </a:spcAft>
            </a:pPr>
            <a:r>
              <a:rPr lang="en-US" dirty="0"/>
              <a:t>Email phys496@physics.illinois.edu in advance, explain why you will be absent, and arrange to make up missed class activities. </a:t>
            </a:r>
          </a:p>
          <a:p>
            <a:pPr>
              <a:spcAft>
                <a:spcPts val="1800"/>
              </a:spcAft>
            </a:pPr>
            <a:r>
              <a:rPr lang="en-US" dirty="0"/>
              <a:t>Call the instructors before 6:00 a.m. on Friday morning, explain why you will be absent, and arrange to turn in homework the following week. </a:t>
            </a:r>
          </a:p>
          <a:p>
            <a:pPr>
              <a:spcAft>
                <a:spcPts val="1800"/>
              </a:spcAft>
            </a:pPr>
            <a:r>
              <a:rPr lang="en-US" dirty="0"/>
              <a:t>Have a friend take notes and hope nobody notices you’re gone.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B202D-B8B4-4E2D-A628-55FF2ACA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33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What should you do if you have to miss a class?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Nothing, just turn the homework in on time.</a:t>
            </a:r>
          </a:p>
          <a:p>
            <a:pPr>
              <a:spcAft>
                <a:spcPts val="1800"/>
              </a:spcAft>
            </a:pPr>
            <a:r>
              <a:rPr lang="en-US" dirty="0"/>
              <a:t>Email phys496@physics.illinois.edu in advance, explain why you will be absent, and arrange to make up missed class activities. </a:t>
            </a:r>
          </a:p>
          <a:p>
            <a:pPr>
              <a:spcAft>
                <a:spcPts val="1800"/>
              </a:spcAft>
            </a:pPr>
            <a:r>
              <a:rPr lang="en-US" dirty="0"/>
              <a:t>Call the instructors before 6:00 a.m. on Friday morning, explain why you will be absent, and arrange to turn in homework the following week. </a:t>
            </a:r>
          </a:p>
          <a:p>
            <a:pPr>
              <a:spcAft>
                <a:spcPts val="1800"/>
              </a:spcAft>
            </a:pPr>
            <a:r>
              <a:rPr lang="en-US" dirty="0"/>
              <a:t>Have a friend take notes and hope nobody notices you’re gone.</a:t>
            </a:r>
          </a:p>
        </p:txBody>
      </p:sp>
      <p:sp>
        <p:nvSpPr>
          <p:cNvPr id="5" name="Rectangle: Rounded Corners 4" descr="indicates correct answer">
            <a:extLst>
              <a:ext uri="{FF2B5EF4-FFF2-40B4-BE49-F238E27FC236}">
                <a16:creationId xmlns:a16="http://schemas.microsoft.com/office/drawing/2014/main" id="{B46A592A-E907-4935-AD1C-4CB50E507B4B}"/>
              </a:ext>
            </a:extLst>
          </p:cNvPr>
          <p:cNvSpPr/>
          <p:nvPr/>
        </p:nvSpPr>
        <p:spPr>
          <a:xfrm>
            <a:off x="636103" y="2517913"/>
            <a:ext cx="10515600" cy="911087"/>
          </a:xfrm>
          <a:prstGeom prst="roundRect">
            <a:avLst/>
          </a:prstGeom>
          <a:noFill/>
          <a:ln w="5715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3568DD-8690-4E5A-AAB7-8787779B1631}"/>
              </a:ext>
            </a:extLst>
          </p:cNvPr>
          <p:cNvSpPr txBox="1"/>
          <p:nvPr/>
        </p:nvSpPr>
        <p:spPr>
          <a:xfrm>
            <a:off x="1997766" y="5681881"/>
            <a:ext cx="9356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E84A27"/>
                </a:solidFill>
              </a:rPr>
              <a:t>Do c) at your peril.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D20EF-E46E-4A0C-9CFB-160D42ED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0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>
            <a:normAutofit fontScale="90000"/>
          </a:bodyPr>
          <a:lstStyle/>
          <a:p>
            <a:r>
              <a:rPr lang="en-US" dirty="0"/>
              <a:t>3. If you miss the deadline for submitting a homework assignment, can you still rewrite it for additional points?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1399"/>
            <a:ext cx="10515600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Yes.</a:t>
            </a:r>
          </a:p>
          <a:p>
            <a:pPr>
              <a:spcAft>
                <a:spcPts val="1800"/>
              </a:spcAft>
            </a:pPr>
            <a:r>
              <a:rPr lang="en-US" dirty="0"/>
              <a:t>No.</a:t>
            </a:r>
          </a:p>
          <a:p>
            <a:pPr>
              <a:spcAft>
                <a:spcPts val="1800"/>
              </a:spcAft>
            </a:pPr>
            <a:r>
              <a:rPr lang="en-US" dirty="0"/>
              <a:t>It depends.</a:t>
            </a:r>
          </a:p>
          <a:p>
            <a:pPr>
              <a:spcAft>
                <a:spcPts val="1800"/>
              </a:spcAft>
            </a:pPr>
            <a:r>
              <a:rPr lang="en-US" dirty="0"/>
              <a:t>I don’t know.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1E6E2-5122-4814-B80C-53DD6F240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3" y="382058"/>
            <a:ext cx="11303000" cy="1743075"/>
          </a:xfrm>
        </p:spPr>
        <p:txBody>
          <a:bodyPr/>
          <a:lstStyle/>
          <a:p>
            <a:r>
              <a:rPr lang="en-US" dirty="0"/>
              <a:t>3. Can any homework assignment be revised for additional points after it has been graded?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311399"/>
            <a:ext cx="10803467" cy="386556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/>
              <a:t>Yes.</a:t>
            </a:r>
          </a:p>
          <a:p>
            <a:pPr>
              <a:spcAft>
                <a:spcPts val="1800"/>
              </a:spcAft>
            </a:pPr>
            <a:r>
              <a:rPr lang="en-US" dirty="0"/>
              <a:t>No.</a:t>
            </a:r>
          </a:p>
          <a:p>
            <a:pPr>
              <a:spcAft>
                <a:spcPts val="1800"/>
              </a:spcAft>
            </a:pPr>
            <a:r>
              <a:rPr lang="en-US" dirty="0"/>
              <a:t>It depends</a:t>
            </a:r>
          </a:p>
          <a:p>
            <a:pPr>
              <a:spcAft>
                <a:spcPts val="1800"/>
              </a:spcAft>
            </a:pPr>
            <a:r>
              <a:rPr lang="en-US" dirty="0"/>
              <a:t>I don’t know.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4533" y="5284460"/>
            <a:ext cx="105071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E84A27"/>
                </a:solidFill>
              </a:rPr>
              <a:t>Some assignments are and some are </a:t>
            </a:r>
            <a:r>
              <a:rPr lang="en-US" sz="2800" b="1" u="sng" dirty="0">
                <a:solidFill>
                  <a:srgbClr val="E84A27"/>
                </a:solidFill>
              </a:rPr>
              <a:t>not</a:t>
            </a:r>
            <a:r>
              <a:rPr lang="en-US" sz="2800" b="1" dirty="0">
                <a:solidFill>
                  <a:srgbClr val="E84A27"/>
                </a:solidFill>
              </a:rPr>
              <a:t> rewrite eligible.  Life doesn’t always give you a do-over. Check the homework instructions or assignment summary on the course website for rewrite eligibility. </a:t>
            </a:r>
          </a:p>
        </p:txBody>
      </p:sp>
      <p:sp>
        <p:nvSpPr>
          <p:cNvPr id="8" name="Rectangle: Rounded Corners 7" descr="indicates correct answer">
            <a:extLst>
              <a:ext uri="{FF2B5EF4-FFF2-40B4-BE49-F238E27FC236}">
                <a16:creationId xmlns:a16="http://schemas.microsoft.com/office/drawing/2014/main" id="{FF7230B6-3B90-403A-A75B-14A8DC23C3CE}"/>
              </a:ext>
            </a:extLst>
          </p:cNvPr>
          <p:cNvSpPr/>
          <p:nvPr/>
        </p:nvSpPr>
        <p:spPr>
          <a:xfrm>
            <a:off x="550334" y="3670852"/>
            <a:ext cx="2669944" cy="757145"/>
          </a:xfrm>
          <a:prstGeom prst="roundRect">
            <a:avLst/>
          </a:prstGeom>
          <a:noFill/>
          <a:ln w="57150">
            <a:solidFill>
              <a:srgbClr val="E84A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D2881C-8A84-4A17-AEED-F59AF934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3523-222F-415F-8CCF-FAF9C46F5C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5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5F84347143A545B59F761453AF657B" ma:contentTypeVersion="12" ma:contentTypeDescription="Create a new document." ma:contentTypeScope="" ma:versionID="6ab96e23b25bebf6247563e1d2ae24f2">
  <xsd:schema xmlns:xsd="http://www.w3.org/2001/XMLSchema" xmlns:xs="http://www.w3.org/2001/XMLSchema" xmlns:p="http://schemas.microsoft.com/office/2006/metadata/properties" xmlns:ns3="58b1ded3-4a4e-4486-9c0e-d9a4bde0955c" xmlns:ns4="af8c61d7-6c4f-4e6b-a880-853beb992e90" targetNamespace="http://schemas.microsoft.com/office/2006/metadata/properties" ma:root="true" ma:fieldsID="f89f045265d59fc9597e62a5ecfe2c4a" ns3:_="" ns4:_="">
    <xsd:import namespace="58b1ded3-4a4e-4486-9c0e-d9a4bde0955c"/>
    <xsd:import namespace="af8c61d7-6c4f-4e6b-a880-853beb992e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b1ded3-4a4e-4486-9c0e-d9a4bde095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8c61d7-6c4f-4e6b-a880-853beb992e9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9EE201-63FA-442F-AC67-EE376C575A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287CFD-8EC0-4994-9765-17EBBE1CD7DB}">
  <ds:schemaRefs>
    <ds:schemaRef ds:uri="af8c61d7-6c4f-4e6b-a880-853beb992e90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8b1ded3-4a4e-4486-9c0e-d9a4bde0955c"/>
  </ds:schemaRefs>
</ds:datastoreItem>
</file>

<file path=customXml/itemProps3.xml><?xml version="1.0" encoding="utf-8"?>
<ds:datastoreItem xmlns:ds="http://schemas.openxmlformats.org/officeDocument/2006/customXml" ds:itemID="{D3BC2AA2-74A9-4077-8F89-2AEF436C3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b1ded3-4a4e-4486-9c0e-d9a4bde0955c"/>
    <ds:schemaRef ds:uri="af8c61d7-6c4f-4e6b-a880-853beb992e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6122</TotalTime>
  <Words>1141</Words>
  <Application>Microsoft Macintosh PowerPoint</Application>
  <PresentationFormat>Widescreen</PresentationFormat>
  <Paragraphs>157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Welcome to PHYS 496</vt:lpstr>
      <vt:lpstr>Physics 496 “Effective Communicatio in Science”</vt:lpstr>
      <vt:lpstr>Our goals for you in PHYS496</vt:lpstr>
      <vt:lpstr>1. How is homework submitted? </vt:lpstr>
      <vt:lpstr>1. How is homework submitted? </vt:lpstr>
      <vt:lpstr>2. What should you do if you must miss a class?</vt:lpstr>
      <vt:lpstr>2. What should you do if you have to miss a class?</vt:lpstr>
      <vt:lpstr>3. If you miss the deadline for submitting a homework assignment, can you still rewrite it for additional points?</vt:lpstr>
      <vt:lpstr>3. Can any homework assignment be revised for additional points after it has been graded?</vt:lpstr>
      <vt:lpstr>3. Can any homework assignment be revised for additional points after it has been graded?</vt:lpstr>
      <vt:lpstr>4. Which is an acceptable reason for requesting a deadline extension on a homework assignment?  </vt:lpstr>
      <vt:lpstr>4. Which is an acceptable reason for requesting a deadline extension on a homework assignment?  </vt:lpstr>
      <vt:lpstr>5. How many colloquium reports are required?</vt:lpstr>
      <vt:lpstr>5. How many colloquium reports are required?</vt:lpstr>
      <vt:lpstr>5. Where can you get help for written assignments? </vt:lpstr>
      <vt:lpstr>5. Where can you get help for written assignments? </vt:lpstr>
      <vt:lpstr>What is the PHYS 496 motto? </vt:lpstr>
      <vt:lpstr>What is the PHYS 496 motto?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PHYS 496</dc:title>
  <dc:creator>Elliott, Celia M</dc:creator>
  <cp:lastModifiedBy>Hughes, Taylor L</cp:lastModifiedBy>
  <cp:revision>71</cp:revision>
  <cp:lastPrinted>2021-08-26T19:40:41Z</cp:lastPrinted>
  <dcterms:created xsi:type="dcterms:W3CDTF">2017-01-19T15:22:12Z</dcterms:created>
  <dcterms:modified xsi:type="dcterms:W3CDTF">2025-08-29T16:37:38Z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0x010100B55F84347143A545B59F761453AF657B</vt:lpwstr>
  </property>
</Properties>
</file>