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4"/>
  </p:sldMasterIdLst>
  <p:notesMasterIdLst>
    <p:notesMasterId r:id="rId25"/>
  </p:notesMasterIdLst>
  <p:handoutMasterIdLst>
    <p:handoutMasterId r:id="rId26"/>
  </p:handoutMasterIdLst>
  <p:sldIdLst>
    <p:sldId id="256" r:id="rId5"/>
    <p:sldId id="590" r:id="rId6"/>
    <p:sldId id="269" r:id="rId7"/>
    <p:sldId id="591" r:id="rId8"/>
    <p:sldId id="267" r:id="rId9"/>
    <p:sldId id="261" r:id="rId10"/>
    <p:sldId id="264" r:id="rId11"/>
    <p:sldId id="258" r:id="rId12"/>
    <p:sldId id="259" r:id="rId13"/>
    <p:sldId id="260" r:id="rId14"/>
    <p:sldId id="268" r:id="rId15"/>
    <p:sldId id="578" r:id="rId16"/>
    <p:sldId id="586" r:id="rId17"/>
    <p:sldId id="270" r:id="rId18"/>
    <p:sldId id="580" r:id="rId19"/>
    <p:sldId id="581" r:id="rId20"/>
    <p:sldId id="588" r:id="rId21"/>
    <p:sldId id="589" r:id="rId22"/>
    <p:sldId id="579" r:id="rId23"/>
    <p:sldId id="262" r:id="rId24"/>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4A27"/>
    <a:srgbClr val="0000CC"/>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21567" autoAdjust="0"/>
    <p:restoredTop sz="88776" autoAdjust="0"/>
  </p:normalViewPr>
  <p:slideViewPr>
    <p:cSldViewPr>
      <p:cViewPr varScale="1">
        <p:scale>
          <a:sx n="83" d="100"/>
          <a:sy n="83" d="100"/>
        </p:scale>
        <p:origin x="2184"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60" d="100"/>
          <a:sy n="60" d="100"/>
        </p:scale>
        <p:origin x="3178" y="3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r>
              <a:rPr lang="en-US" dirty="0"/>
              <a:t>How to Read a Physics Paper</a:t>
            </a:r>
            <a:r>
              <a:rPr lang="en-US"/>
              <a:t>, </a:t>
            </a:r>
            <a:br>
              <a:rPr lang="en-US"/>
            </a:br>
            <a:r>
              <a:rPr lang="en-US"/>
              <a:t>Celia </a:t>
            </a:r>
            <a:r>
              <a:rPr lang="en-US" dirty="0"/>
              <a:t>M. Elliott</a:t>
            </a:r>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r>
              <a:rPr lang="en-US" dirty="0"/>
              <a:t>01/26/2023</a:t>
            </a:r>
          </a:p>
        </p:txBody>
      </p:sp>
      <p:sp>
        <p:nvSpPr>
          <p:cNvPr id="4" name="Footer Placeholder 3"/>
          <p:cNvSpPr>
            <a:spLocks noGrp="1"/>
          </p:cNvSpPr>
          <p:nvPr>
            <p:ph type="ftr" sz="quarter" idx="2"/>
          </p:nvPr>
        </p:nvSpPr>
        <p:spPr>
          <a:xfrm>
            <a:off x="0" y="9120188"/>
            <a:ext cx="4800600" cy="479425"/>
          </a:xfrm>
          <a:prstGeom prst="rect">
            <a:avLst/>
          </a:prstGeom>
        </p:spPr>
        <p:txBody>
          <a:bodyPr vert="horz" lIns="91440" tIns="45720" rIns="91440" bIns="45720" rtlCol="0" anchor="b"/>
          <a:lstStyle>
            <a:lvl1pPr algn="l">
              <a:defRPr sz="1200"/>
            </a:lvl1pPr>
          </a:lstStyle>
          <a:p>
            <a:r>
              <a:rPr lang="en-US" dirty="0"/>
              <a:t>Copyright © 2023 Board of Trustees of the University of Illinois</a:t>
            </a:r>
          </a:p>
          <a:p>
            <a:r>
              <a:rPr lang="en-US" dirty="0"/>
              <a:t>All rights reserved.</a:t>
            </a:r>
          </a:p>
        </p:txBody>
      </p:sp>
      <p:sp>
        <p:nvSpPr>
          <p:cNvPr id="5" name="Slide Number Placeholder 4"/>
          <p:cNvSpPr>
            <a:spLocks noGrp="1"/>
          </p:cNvSpPr>
          <p:nvPr>
            <p:ph type="sldNum" sz="quarter" idx="3"/>
          </p:nvPr>
        </p:nvSpPr>
        <p:spPr>
          <a:xfrm>
            <a:off x="5181599" y="9120188"/>
            <a:ext cx="2132013" cy="479425"/>
          </a:xfrm>
          <a:prstGeom prst="rect">
            <a:avLst/>
          </a:prstGeom>
        </p:spPr>
        <p:txBody>
          <a:bodyPr vert="horz" lIns="91440" tIns="45720" rIns="91440" bIns="45720" rtlCol="0" anchor="b"/>
          <a:lstStyle>
            <a:lvl1pPr algn="r">
              <a:defRPr sz="1200"/>
            </a:lvl1pPr>
          </a:lstStyle>
          <a:p>
            <a:fld id="{31DE99BE-E25F-4B49-B214-425E76CB0B31}" type="slidenum">
              <a:rPr lang="en-US" smtClean="0"/>
              <a:t>‹#›</a:t>
            </a:fld>
            <a:endParaRPr lang="en-US" dirty="0"/>
          </a:p>
        </p:txBody>
      </p:sp>
    </p:spTree>
    <p:extLst>
      <p:ext uri="{BB962C8B-B14F-4D97-AF65-F5344CB8AC3E}">
        <p14:creationId xmlns:p14="http://schemas.microsoft.com/office/powerpoint/2010/main" val="3902691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fontAlgn="auto">
              <a:spcBef>
                <a:spcPts val="0"/>
              </a:spcBef>
              <a:spcAft>
                <a:spcPts val="0"/>
              </a:spcAft>
              <a:defRPr sz="1000">
                <a:latin typeface="+mn-lt"/>
              </a:defRPr>
            </a:lvl1pPr>
          </a:lstStyle>
          <a:p>
            <a:pPr>
              <a:defRPr/>
            </a:pPr>
            <a:r>
              <a:rPr lang="en-US" dirty="0"/>
              <a:t>How to Read a Physics Paper,</a:t>
            </a:r>
            <a:br>
              <a:rPr lang="en-US" dirty="0"/>
            </a:br>
            <a:r>
              <a:rPr lang="en-US" dirty="0"/>
              <a:t>Matthias Perdekamp</a:t>
            </a:r>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000" smtClean="0">
                <a:latin typeface="+mn-lt"/>
              </a:defRPr>
            </a:lvl1pPr>
          </a:lstStyle>
          <a:p>
            <a:pPr>
              <a:defRPr/>
            </a:pPr>
            <a:r>
              <a:rPr lang="en-US" dirty="0"/>
              <a:t>Celia M. Elliott</a:t>
            </a:r>
            <a:br>
              <a:rPr lang="en-US" dirty="0"/>
            </a:br>
            <a:r>
              <a:rPr lang="en-US" dirty="0"/>
              <a:t>1/26/2023</a:t>
            </a:r>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fontAlgn="auto">
              <a:spcBef>
                <a:spcPts val="0"/>
              </a:spcBef>
              <a:spcAft>
                <a:spcPts val="0"/>
              </a:spcAft>
              <a:defRPr sz="1000">
                <a:latin typeface="+mn-lt"/>
              </a:defRPr>
            </a:lvl1pPr>
          </a:lstStyle>
          <a:p>
            <a:pPr>
              <a:defRPr/>
            </a:pPr>
            <a:r>
              <a:rPr lang="en-US" dirty="0"/>
              <a:t>2023 © The Board of Trustees of the University of Illinois</a:t>
            </a:r>
          </a:p>
          <a:p>
            <a:pPr>
              <a:defRPr/>
            </a:pPr>
            <a:r>
              <a:rPr lang="en-US" dirty="0"/>
              <a:t>All rights reserved.</a:t>
            </a:r>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000" smtClean="0">
                <a:latin typeface="+mn-lt"/>
              </a:defRPr>
            </a:lvl1pPr>
          </a:lstStyle>
          <a:p>
            <a:pPr>
              <a:defRPr/>
            </a:pPr>
            <a:fld id="{D28573DD-2EF1-45FD-BFAD-4629297FCBA6}" type="slidenum">
              <a:rPr lang="en-US" smtClean="0"/>
              <a:pPr>
                <a:defRPr/>
              </a:pPr>
              <a:t>‹#›</a:t>
            </a:fld>
            <a:endParaRPr lang="en-US" dirty="0"/>
          </a:p>
        </p:txBody>
      </p:sp>
    </p:spTree>
    <p:extLst>
      <p:ext uri="{BB962C8B-B14F-4D97-AF65-F5344CB8AC3E}">
        <p14:creationId xmlns:p14="http://schemas.microsoft.com/office/powerpoint/2010/main" val="274641960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talk, we’ll look at how scientists read journal articles—which generally is not to begin at the beginning and read every word through to the end.  We’ll consider why this unconventional reading style is advantageous and how you can use it to identify papers that are worth the time and effort to read thoroughly. </a:t>
            </a:r>
          </a:p>
        </p:txBody>
      </p:sp>
      <p:sp>
        <p:nvSpPr>
          <p:cNvPr id="4" name="Slide Number Placeholder 3"/>
          <p:cNvSpPr>
            <a:spLocks noGrp="1"/>
          </p:cNvSpPr>
          <p:nvPr>
            <p:ph type="sldNum" sz="quarter" idx="10"/>
          </p:nvPr>
        </p:nvSpPr>
        <p:spPr/>
        <p:txBody>
          <a:bodyPr/>
          <a:lstStyle/>
          <a:p>
            <a:pPr>
              <a:defRPr/>
            </a:pPr>
            <a:fld id="{D28573DD-2EF1-45FD-BFAD-4629297FCBA6}" type="slidenum">
              <a:rPr lang="en-US" smtClean="0"/>
              <a:pPr>
                <a:defRPr/>
              </a:pPr>
              <a:t>1</a:t>
            </a:fld>
            <a:endParaRPr lang="en-US"/>
          </a:p>
        </p:txBody>
      </p:sp>
      <p:sp>
        <p:nvSpPr>
          <p:cNvPr id="5" name="Header Placeholder 1"/>
          <p:cNvSpPr>
            <a:spLocks noGrp="1"/>
          </p:cNvSpPr>
          <p:nvPr>
            <p:ph type="hdr" sz="quarter"/>
          </p:nvPr>
        </p:nvSpPr>
        <p:spPr>
          <a:xfrm>
            <a:off x="1693" y="0"/>
            <a:ext cx="3169920" cy="480060"/>
          </a:xfrm>
          <a:prstGeom prst="rect">
            <a:avLst/>
          </a:prstGeom>
        </p:spPr>
        <p:txBody>
          <a:bodyPr vert="horz" lIns="96661" tIns="48331" rIns="96661" bIns="48331" rtlCol="0"/>
          <a:lstStyle>
            <a:lvl1pPr algn="l" fontAlgn="auto">
              <a:spcBef>
                <a:spcPts val="0"/>
              </a:spcBef>
              <a:spcAft>
                <a:spcPts val="0"/>
              </a:spcAft>
              <a:defRPr sz="1000">
                <a:latin typeface="+mn-lt"/>
              </a:defRPr>
            </a:lvl1pPr>
          </a:lstStyle>
          <a:p>
            <a:pPr>
              <a:defRPr/>
            </a:pPr>
            <a:r>
              <a:rPr lang="en-US" dirty="0"/>
              <a:t>How to Read a Physics Paper, PHYS 496</a:t>
            </a:r>
          </a:p>
        </p:txBody>
      </p:sp>
      <p:sp>
        <p:nvSpPr>
          <p:cNvPr id="6" name="Date Placeholder 2"/>
          <p:cNvSpPr>
            <a:spLocks noGrp="1"/>
          </p:cNvSpPr>
          <p:nvPr>
            <p:ph type="dt" idx="1"/>
          </p:nvPr>
        </p:nvSpPr>
        <p:spPr>
          <a:xfrm>
            <a:off x="4145280" y="0"/>
            <a:ext cx="3169920" cy="480060"/>
          </a:xfrm>
          <a:prstGeom prst="rect">
            <a:avLst/>
          </a:prstGeom>
        </p:spPr>
        <p:txBody>
          <a:bodyPr vert="horz" lIns="96661" tIns="48331" rIns="96661" bIns="48331" rtlCol="0"/>
          <a:lstStyle>
            <a:lvl1pPr algn="r" fontAlgn="auto">
              <a:spcBef>
                <a:spcPts val="0"/>
              </a:spcBef>
              <a:spcAft>
                <a:spcPts val="0"/>
              </a:spcAft>
              <a:defRPr sz="1000" smtClean="0">
                <a:latin typeface="+mn-lt"/>
              </a:defRPr>
            </a:lvl1pPr>
          </a:lstStyle>
          <a:p>
            <a:pPr>
              <a:defRPr/>
            </a:pPr>
            <a:r>
              <a:rPr lang="en-US" dirty="0"/>
              <a:t>01/18/2023</a:t>
            </a:r>
          </a:p>
        </p:txBody>
      </p:sp>
      <p:sp>
        <p:nvSpPr>
          <p:cNvPr id="7" name="Footer Placeholder 5"/>
          <p:cNvSpPr>
            <a:spLocks noGrp="1"/>
          </p:cNvSpPr>
          <p:nvPr>
            <p:ph type="ftr" sz="quarter" idx="4"/>
          </p:nvPr>
        </p:nvSpPr>
        <p:spPr>
          <a:xfrm>
            <a:off x="1693" y="9119474"/>
            <a:ext cx="3169920" cy="480060"/>
          </a:xfrm>
          <a:prstGeom prst="rect">
            <a:avLst/>
          </a:prstGeom>
        </p:spPr>
        <p:txBody>
          <a:bodyPr vert="horz" lIns="96661" tIns="48331" rIns="96661" bIns="48331" rtlCol="0" anchor="b"/>
          <a:lstStyle>
            <a:lvl1pPr algn="l" fontAlgn="auto">
              <a:spcBef>
                <a:spcPts val="0"/>
              </a:spcBef>
              <a:spcAft>
                <a:spcPts val="0"/>
              </a:spcAft>
              <a:defRPr sz="1000">
                <a:latin typeface="+mn-lt"/>
              </a:defRPr>
            </a:lvl1pPr>
          </a:lstStyle>
          <a:p>
            <a:pPr>
              <a:defRPr/>
            </a:pPr>
            <a:r>
              <a:rPr lang="en-US" dirty="0"/>
              <a:t>2023 © The Board of Trustees of the University of Illinois</a:t>
            </a:r>
            <a:br>
              <a:rPr lang="en-US" dirty="0"/>
            </a:br>
            <a:r>
              <a:rPr lang="en-US" dirty="0"/>
              <a:t>All rights reserved. </a:t>
            </a:r>
          </a:p>
        </p:txBody>
      </p:sp>
      <p:sp>
        <p:nvSpPr>
          <p:cNvPr id="8" name="Slide Number Placeholder 6"/>
          <p:cNvSpPr txBox="1">
            <a:spLocks/>
          </p:cNvSpPr>
          <p:nvPr/>
        </p:nvSpPr>
        <p:spPr>
          <a:xfrm>
            <a:off x="4145280" y="9119474"/>
            <a:ext cx="3169920" cy="480060"/>
          </a:xfrm>
          <a:prstGeom prst="rect">
            <a:avLst/>
          </a:prstGeom>
        </p:spPr>
        <p:txBody>
          <a:bodyPr vert="horz" lIns="96661" tIns="48331" rIns="96661" bIns="48331" rtlCol="0" anchor="b"/>
          <a:lstStyle>
            <a:defPPr>
              <a:defRPr lang="en-US"/>
            </a:defPPr>
            <a:lvl1pPr algn="r" rtl="0" fontAlgn="auto">
              <a:spcBef>
                <a:spcPts val="0"/>
              </a:spcBef>
              <a:spcAft>
                <a:spcPts val="0"/>
              </a:spcAft>
              <a:defRPr sz="1000" kern="1200" smtClean="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D28573DD-2EF1-45FD-BFAD-4629297FCBA6}" type="slidenum">
              <a:rPr lang="en-US" smtClean="0"/>
              <a:pPr>
                <a:defRPr/>
              </a:pPr>
              <a:t>1</a:t>
            </a:fld>
            <a:endParaRPr lang="en-US" dirty="0"/>
          </a:p>
        </p:txBody>
      </p:sp>
    </p:spTree>
    <p:extLst>
      <p:ext uri="{BB962C8B-B14F-4D97-AF65-F5344CB8AC3E}">
        <p14:creationId xmlns:p14="http://schemas.microsoft.com/office/powerpoint/2010/main" val="2538548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28573DD-2EF1-45FD-BFAD-4629297FCBA6}" type="slidenum">
              <a:rPr lang="en-US" smtClean="0"/>
              <a:pPr>
                <a:defRPr/>
              </a:pPr>
              <a:t>10</a:t>
            </a:fld>
            <a:endParaRPr lang="en-US"/>
          </a:p>
        </p:txBody>
      </p:sp>
      <p:sp>
        <p:nvSpPr>
          <p:cNvPr id="7" name="Footer Placeholder 5"/>
          <p:cNvSpPr>
            <a:spLocks noGrp="1"/>
          </p:cNvSpPr>
          <p:nvPr>
            <p:ph type="ftr" sz="quarter" idx="4"/>
          </p:nvPr>
        </p:nvSpPr>
        <p:spPr>
          <a:xfrm>
            <a:off x="1693" y="9119474"/>
            <a:ext cx="3169920" cy="480060"/>
          </a:xfrm>
          <a:prstGeom prst="rect">
            <a:avLst/>
          </a:prstGeom>
        </p:spPr>
        <p:txBody>
          <a:bodyPr vert="horz" lIns="96661" tIns="48331" rIns="96661" bIns="48331" rtlCol="0" anchor="b"/>
          <a:lstStyle>
            <a:lvl1pPr algn="l" fontAlgn="auto">
              <a:spcBef>
                <a:spcPts val="0"/>
              </a:spcBef>
              <a:spcAft>
                <a:spcPts val="0"/>
              </a:spcAft>
              <a:defRPr sz="1000">
                <a:latin typeface="+mn-lt"/>
              </a:defRPr>
            </a:lvl1pPr>
          </a:lstStyle>
          <a:p>
            <a:pPr>
              <a:defRPr/>
            </a:pPr>
            <a:r>
              <a:rPr lang="en-US" dirty="0"/>
              <a:t>2023 © The Board of Trustees of the University of Illinois</a:t>
            </a:r>
            <a:br>
              <a:rPr lang="en-US" dirty="0"/>
            </a:br>
            <a:r>
              <a:rPr lang="en-US" dirty="0"/>
              <a:t>All rights reserved. </a:t>
            </a:r>
          </a:p>
        </p:txBody>
      </p:sp>
      <p:sp>
        <p:nvSpPr>
          <p:cNvPr id="8" name="Header Placeholder 1"/>
          <p:cNvSpPr>
            <a:spLocks noGrp="1"/>
          </p:cNvSpPr>
          <p:nvPr>
            <p:ph type="hdr" sz="quarter"/>
          </p:nvPr>
        </p:nvSpPr>
        <p:spPr>
          <a:xfrm>
            <a:off x="1693" y="0"/>
            <a:ext cx="3169920" cy="480060"/>
          </a:xfrm>
          <a:prstGeom prst="rect">
            <a:avLst/>
          </a:prstGeom>
        </p:spPr>
        <p:txBody>
          <a:bodyPr vert="horz" lIns="96661" tIns="48331" rIns="96661" bIns="48331" rtlCol="0"/>
          <a:lstStyle>
            <a:lvl1pPr algn="l" fontAlgn="auto">
              <a:spcBef>
                <a:spcPts val="0"/>
              </a:spcBef>
              <a:spcAft>
                <a:spcPts val="0"/>
              </a:spcAft>
              <a:defRPr sz="1000">
                <a:latin typeface="+mn-lt"/>
              </a:defRPr>
            </a:lvl1pPr>
          </a:lstStyle>
          <a:p>
            <a:pPr>
              <a:defRPr/>
            </a:pPr>
            <a:r>
              <a:rPr lang="en-US" dirty="0"/>
              <a:t>How to Read a Physics Paper, PHYS 496</a:t>
            </a:r>
          </a:p>
        </p:txBody>
      </p:sp>
      <p:sp>
        <p:nvSpPr>
          <p:cNvPr id="9" name="Date Placeholder 2"/>
          <p:cNvSpPr>
            <a:spLocks noGrp="1"/>
          </p:cNvSpPr>
          <p:nvPr>
            <p:ph type="dt" idx="1"/>
          </p:nvPr>
        </p:nvSpPr>
        <p:spPr>
          <a:xfrm>
            <a:off x="4145280" y="0"/>
            <a:ext cx="3169920" cy="480060"/>
          </a:xfrm>
          <a:prstGeom prst="rect">
            <a:avLst/>
          </a:prstGeom>
        </p:spPr>
        <p:txBody>
          <a:bodyPr vert="horz" lIns="96661" tIns="48331" rIns="96661" bIns="48331" rtlCol="0"/>
          <a:lstStyle>
            <a:lvl1pPr algn="r" fontAlgn="auto">
              <a:spcBef>
                <a:spcPts val="0"/>
              </a:spcBef>
              <a:spcAft>
                <a:spcPts val="0"/>
              </a:spcAft>
              <a:defRPr sz="1000" smtClean="0">
                <a:latin typeface="+mn-lt"/>
              </a:defRPr>
            </a:lvl1pPr>
          </a:lstStyle>
          <a:p>
            <a:pPr>
              <a:defRPr/>
            </a:pPr>
            <a:r>
              <a:rPr lang="en-US" dirty="0"/>
              <a:t>01/18/2023</a:t>
            </a:r>
          </a:p>
        </p:txBody>
      </p:sp>
    </p:spTree>
    <p:extLst>
      <p:ext uri="{BB962C8B-B14F-4D97-AF65-F5344CB8AC3E}">
        <p14:creationId xmlns:p14="http://schemas.microsoft.com/office/powerpoint/2010/main" val="2586132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entering the bibliographic information for a paper in your citation manager, think about keeping a separate “reading” notebook, where you keep additional notes/questions/observations about the paper.  Then in the citation manager, record the notebook number and page number where you have additional notes about the content of the paper. </a:t>
            </a:r>
          </a:p>
          <a:p>
            <a:endParaRPr lang="en-US" dirty="0"/>
          </a:p>
        </p:txBody>
      </p:sp>
      <p:sp>
        <p:nvSpPr>
          <p:cNvPr id="4" name="Slide Number Placeholder 3"/>
          <p:cNvSpPr>
            <a:spLocks noGrp="1"/>
          </p:cNvSpPr>
          <p:nvPr>
            <p:ph type="sldNum" sz="quarter" idx="10"/>
          </p:nvPr>
        </p:nvSpPr>
        <p:spPr/>
        <p:txBody>
          <a:bodyPr/>
          <a:lstStyle/>
          <a:p>
            <a:pPr>
              <a:defRPr/>
            </a:pPr>
            <a:fld id="{D28573DD-2EF1-45FD-BFAD-4629297FCBA6}" type="slidenum">
              <a:rPr lang="en-US" smtClean="0"/>
              <a:pPr>
                <a:defRPr/>
              </a:pPr>
              <a:t>11</a:t>
            </a:fld>
            <a:endParaRPr lang="en-US"/>
          </a:p>
        </p:txBody>
      </p:sp>
      <p:sp>
        <p:nvSpPr>
          <p:cNvPr id="7" name="Footer Placeholder 5"/>
          <p:cNvSpPr>
            <a:spLocks noGrp="1"/>
          </p:cNvSpPr>
          <p:nvPr>
            <p:ph type="ftr" sz="quarter" idx="4"/>
          </p:nvPr>
        </p:nvSpPr>
        <p:spPr>
          <a:xfrm>
            <a:off x="1693" y="9119474"/>
            <a:ext cx="3169920" cy="480060"/>
          </a:xfrm>
          <a:prstGeom prst="rect">
            <a:avLst/>
          </a:prstGeom>
        </p:spPr>
        <p:txBody>
          <a:bodyPr vert="horz" lIns="96661" tIns="48331" rIns="96661" bIns="48331" rtlCol="0" anchor="b"/>
          <a:lstStyle>
            <a:lvl1pPr algn="l" fontAlgn="auto">
              <a:spcBef>
                <a:spcPts val="0"/>
              </a:spcBef>
              <a:spcAft>
                <a:spcPts val="0"/>
              </a:spcAft>
              <a:defRPr sz="1000">
                <a:latin typeface="+mn-lt"/>
              </a:defRPr>
            </a:lvl1pPr>
          </a:lstStyle>
          <a:p>
            <a:pPr>
              <a:defRPr/>
            </a:pPr>
            <a:r>
              <a:rPr lang="en-US" dirty="0"/>
              <a:t>2023 © The Board of Trustees of the University of Illinois</a:t>
            </a:r>
            <a:br>
              <a:rPr lang="en-US" dirty="0"/>
            </a:br>
            <a:r>
              <a:rPr lang="en-US" dirty="0"/>
              <a:t>All rights reserved. </a:t>
            </a:r>
          </a:p>
        </p:txBody>
      </p:sp>
      <p:sp>
        <p:nvSpPr>
          <p:cNvPr id="8" name="Header Placeholder 1"/>
          <p:cNvSpPr>
            <a:spLocks noGrp="1"/>
          </p:cNvSpPr>
          <p:nvPr>
            <p:ph type="hdr" sz="quarter"/>
          </p:nvPr>
        </p:nvSpPr>
        <p:spPr>
          <a:xfrm>
            <a:off x="1693" y="0"/>
            <a:ext cx="3169920" cy="480060"/>
          </a:xfrm>
          <a:prstGeom prst="rect">
            <a:avLst/>
          </a:prstGeom>
        </p:spPr>
        <p:txBody>
          <a:bodyPr vert="horz" lIns="96661" tIns="48331" rIns="96661" bIns="48331" rtlCol="0"/>
          <a:lstStyle>
            <a:lvl1pPr algn="l" fontAlgn="auto">
              <a:spcBef>
                <a:spcPts val="0"/>
              </a:spcBef>
              <a:spcAft>
                <a:spcPts val="0"/>
              </a:spcAft>
              <a:defRPr sz="1000">
                <a:latin typeface="+mn-lt"/>
              </a:defRPr>
            </a:lvl1pPr>
          </a:lstStyle>
          <a:p>
            <a:pPr>
              <a:defRPr/>
            </a:pPr>
            <a:r>
              <a:rPr lang="en-US" dirty="0"/>
              <a:t>How to Read a Physics Paper, PHYS 496</a:t>
            </a:r>
          </a:p>
        </p:txBody>
      </p:sp>
      <p:sp>
        <p:nvSpPr>
          <p:cNvPr id="9" name="Date Placeholder 2"/>
          <p:cNvSpPr>
            <a:spLocks noGrp="1"/>
          </p:cNvSpPr>
          <p:nvPr>
            <p:ph type="dt" idx="1"/>
          </p:nvPr>
        </p:nvSpPr>
        <p:spPr>
          <a:xfrm>
            <a:off x="4145280" y="0"/>
            <a:ext cx="3169920" cy="480060"/>
          </a:xfrm>
          <a:prstGeom prst="rect">
            <a:avLst/>
          </a:prstGeom>
        </p:spPr>
        <p:txBody>
          <a:bodyPr vert="horz" lIns="96661" tIns="48331" rIns="96661" bIns="48331" rtlCol="0"/>
          <a:lstStyle>
            <a:lvl1pPr algn="r" fontAlgn="auto">
              <a:spcBef>
                <a:spcPts val="0"/>
              </a:spcBef>
              <a:spcAft>
                <a:spcPts val="0"/>
              </a:spcAft>
              <a:defRPr sz="1000" smtClean="0">
                <a:latin typeface="+mn-lt"/>
              </a:defRPr>
            </a:lvl1pPr>
          </a:lstStyle>
          <a:p>
            <a:pPr>
              <a:defRPr/>
            </a:pPr>
            <a:r>
              <a:rPr lang="en-US" dirty="0"/>
              <a:t>01/18/2023</a:t>
            </a:r>
          </a:p>
        </p:txBody>
      </p:sp>
    </p:spTree>
    <p:extLst>
      <p:ext uri="{BB962C8B-B14F-4D97-AF65-F5344CB8AC3E}">
        <p14:creationId xmlns:p14="http://schemas.microsoft.com/office/powerpoint/2010/main" val="3006507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28573DD-2EF1-45FD-BFAD-4629297FCBA6}" type="slidenum">
              <a:rPr lang="en-US" smtClean="0"/>
              <a:pPr>
                <a:defRPr/>
              </a:pPr>
              <a:t>12</a:t>
            </a:fld>
            <a:endParaRPr lang="en-US"/>
          </a:p>
        </p:txBody>
      </p:sp>
      <p:sp>
        <p:nvSpPr>
          <p:cNvPr id="7" name="Footer Placeholder 5"/>
          <p:cNvSpPr>
            <a:spLocks noGrp="1"/>
          </p:cNvSpPr>
          <p:nvPr>
            <p:ph type="ftr" sz="quarter" idx="4"/>
          </p:nvPr>
        </p:nvSpPr>
        <p:spPr>
          <a:xfrm>
            <a:off x="1693" y="9119474"/>
            <a:ext cx="3169920" cy="480060"/>
          </a:xfrm>
          <a:prstGeom prst="rect">
            <a:avLst/>
          </a:prstGeom>
        </p:spPr>
        <p:txBody>
          <a:bodyPr vert="horz" lIns="96661" tIns="48331" rIns="96661" bIns="48331" rtlCol="0" anchor="b"/>
          <a:lstStyle>
            <a:lvl1pPr algn="l" fontAlgn="auto">
              <a:spcBef>
                <a:spcPts val="0"/>
              </a:spcBef>
              <a:spcAft>
                <a:spcPts val="0"/>
              </a:spcAft>
              <a:defRPr sz="1000">
                <a:latin typeface="+mn-lt"/>
              </a:defRPr>
            </a:lvl1pPr>
          </a:lstStyle>
          <a:p>
            <a:pPr>
              <a:defRPr/>
            </a:pPr>
            <a:r>
              <a:rPr lang="en-US" dirty="0"/>
              <a:t>2023 © The Board of Trustees of the University of Illinois</a:t>
            </a:r>
            <a:br>
              <a:rPr lang="en-US" dirty="0"/>
            </a:br>
            <a:r>
              <a:rPr lang="en-US" dirty="0"/>
              <a:t>All rights reserved. </a:t>
            </a:r>
          </a:p>
        </p:txBody>
      </p:sp>
      <p:sp>
        <p:nvSpPr>
          <p:cNvPr id="8" name="Header Placeholder 1"/>
          <p:cNvSpPr>
            <a:spLocks noGrp="1"/>
          </p:cNvSpPr>
          <p:nvPr>
            <p:ph type="hdr" sz="quarter"/>
          </p:nvPr>
        </p:nvSpPr>
        <p:spPr>
          <a:xfrm>
            <a:off x="1693" y="0"/>
            <a:ext cx="3169920" cy="480060"/>
          </a:xfrm>
          <a:prstGeom prst="rect">
            <a:avLst/>
          </a:prstGeom>
        </p:spPr>
        <p:txBody>
          <a:bodyPr vert="horz" lIns="96661" tIns="48331" rIns="96661" bIns="48331" rtlCol="0"/>
          <a:lstStyle>
            <a:lvl1pPr algn="l" fontAlgn="auto">
              <a:spcBef>
                <a:spcPts val="0"/>
              </a:spcBef>
              <a:spcAft>
                <a:spcPts val="0"/>
              </a:spcAft>
              <a:defRPr sz="1000">
                <a:latin typeface="+mn-lt"/>
              </a:defRPr>
            </a:lvl1pPr>
          </a:lstStyle>
          <a:p>
            <a:pPr>
              <a:defRPr/>
            </a:pPr>
            <a:r>
              <a:rPr lang="en-US" dirty="0"/>
              <a:t>How to Read a Physics Paper, PHYS 496</a:t>
            </a:r>
          </a:p>
        </p:txBody>
      </p:sp>
      <p:sp>
        <p:nvSpPr>
          <p:cNvPr id="9" name="Date Placeholder 2"/>
          <p:cNvSpPr>
            <a:spLocks noGrp="1"/>
          </p:cNvSpPr>
          <p:nvPr>
            <p:ph type="dt" idx="1"/>
          </p:nvPr>
        </p:nvSpPr>
        <p:spPr>
          <a:xfrm>
            <a:off x="4145280" y="0"/>
            <a:ext cx="3169920" cy="480060"/>
          </a:xfrm>
          <a:prstGeom prst="rect">
            <a:avLst/>
          </a:prstGeom>
        </p:spPr>
        <p:txBody>
          <a:bodyPr vert="horz" lIns="96661" tIns="48331" rIns="96661" bIns="48331" rtlCol="0"/>
          <a:lstStyle>
            <a:lvl1pPr algn="r" fontAlgn="auto">
              <a:spcBef>
                <a:spcPts val="0"/>
              </a:spcBef>
              <a:spcAft>
                <a:spcPts val="0"/>
              </a:spcAft>
              <a:defRPr sz="1000" smtClean="0">
                <a:latin typeface="+mn-lt"/>
              </a:defRPr>
            </a:lvl1pPr>
          </a:lstStyle>
          <a:p>
            <a:pPr>
              <a:defRPr/>
            </a:pPr>
            <a:r>
              <a:rPr lang="en-US" dirty="0"/>
              <a:t>01/18/2023</a:t>
            </a:r>
          </a:p>
        </p:txBody>
      </p:sp>
    </p:spTree>
    <p:extLst>
      <p:ext uri="{BB962C8B-B14F-4D97-AF65-F5344CB8AC3E}">
        <p14:creationId xmlns:p14="http://schemas.microsoft.com/office/powerpoint/2010/main" val="3253422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BiTeI</a:t>
            </a:r>
            <a:r>
              <a:rPr lang="en-US" dirty="0"/>
              <a:t>	bismuth tellurium iodide</a:t>
            </a:r>
          </a:p>
        </p:txBody>
      </p:sp>
      <p:sp>
        <p:nvSpPr>
          <p:cNvPr id="4" name="Slide Number Placeholder 3"/>
          <p:cNvSpPr>
            <a:spLocks noGrp="1"/>
          </p:cNvSpPr>
          <p:nvPr>
            <p:ph type="sldNum" sz="quarter" idx="10"/>
          </p:nvPr>
        </p:nvSpPr>
        <p:spPr/>
        <p:txBody>
          <a:bodyPr/>
          <a:lstStyle/>
          <a:p>
            <a:pPr>
              <a:defRPr/>
            </a:pPr>
            <a:fld id="{D28573DD-2EF1-45FD-BFAD-4629297FCBA6}" type="slidenum">
              <a:rPr lang="en-US" smtClean="0"/>
              <a:pPr>
                <a:defRPr/>
              </a:pPr>
              <a:t>13</a:t>
            </a:fld>
            <a:endParaRPr lang="en-US" dirty="0"/>
          </a:p>
        </p:txBody>
      </p:sp>
      <p:sp>
        <p:nvSpPr>
          <p:cNvPr id="7" name="Header Placeholder 1">
            <a:extLst>
              <a:ext uri="{FF2B5EF4-FFF2-40B4-BE49-F238E27FC236}">
                <a16:creationId xmlns:a16="http://schemas.microsoft.com/office/drawing/2014/main" id="{46AFD1C5-23EB-4E79-A446-4F5F3239D187}"/>
              </a:ext>
            </a:extLst>
          </p:cNvPr>
          <p:cNvSpPr>
            <a:spLocks noGrp="1"/>
          </p:cNvSpPr>
          <p:nvPr>
            <p:ph type="hdr" sz="quarter"/>
          </p:nvPr>
        </p:nvSpPr>
        <p:spPr>
          <a:xfrm>
            <a:off x="1693" y="0"/>
            <a:ext cx="3169920" cy="480060"/>
          </a:xfrm>
          <a:prstGeom prst="rect">
            <a:avLst/>
          </a:prstGeom>
        </p:spPr>
        <p:txBody>
          <a:bodyPr vert="horz" lIns="96661" tIns="48331" rIns="96661" bIns="48331" rtlCol="0"/>
          <a:lstStyle>
            <a:lvl1pPr algn="l" fontAlgn="auto">
              <a:spcBef>
                <a:spcPts val="0"/>
              </a:spcBef>
              <a:spcAft>
                <a:spcPts val="0"/>
              </a:spcAft>
              <a:defRPr sz="1000">
                <a:latin typeface="+mn-lt"/>
              </a:defRPr>
            </a:lvl1pPr>
          </a:lstStyle>
          <a:p>
            <a:pPr>
              <a:defRPr/>
            </a:pPr>
            <a:r>
              <a:rPr lang="en-US" dirty="0"/>
              <a:t>How to Read a Physics Paper, PHYS 496</a:t>
            </a:r>
          </a:p>
        </p:txBody>
      </p:sp>
      <p:sp>
        <p:nvSpPr>
          <p:cNvPr id="8" name="Date Placeholder 2">
            <a:extLst>
              <a:ext uri="{FF2B5EF4-FFF2-40B4-BE49-F238E27FC236}">
                <a16:creationId xmlns:a16="http://schemas.microsoft.com/office/drawing/2014/main" id="{6B32E848-7E72-414D-8E9F-58E33DE6150A}"/>
              </a:ext>
            </a:extLst>
          </p:cNvPr>
          <p:cNvSpPr>
            <a:spLocks noGrp="1"/>
          </p:cNvSpPr>
          <p:nvPr>
            <p:ph type="dt" idx="1"/>
          </p:nvPr>
        </p:nvSpPr>
        <p:spPr>
          <a:xfrm>
            <a:off x="4145280" y="0"/>
            <a:ext cx="3169920" cy="480060"/>
          </a:xfrm>
          <a:prstGeom prst="rect">
            <a:avLst/>
          </a:prstGeom>
        </p:spPr>
        <p:txBody>
          <a:bodyPr vert="horz" lIns="96661" tIns="48331" rIns="96661" bIns="48331" rtlCol="0"/>
          <a:lstStyle>
            <a:lvl1pPr algn="r" fontAlgn="auto">
              <a:spcBef>
                <a:spcPts val="0"/>
              </a:spcBef>
              <a:spcAft>
                <a:spcPts val="0"/>
              </a:spcAft>
              <a:defRPr sz="1000" smtClean="0">
                <a:latin typeface="+mn-lt"/>
              </a:defRPr>
            </a:lvl1pPr>
          </a:lstStyle>
          <a:p>
            <a:pPr>
              <a:defRPr/>
            </a:pPr>
            <a:r>
              <a:rPr lang="en-US" dirty="0"/>
              <a:t>01/18/2023</a:t>
            </a:r>
          </a:p>
        </p:txBody>
      </p:sp>
      <p:sp>
        <p:nvSpPr>
          <p:cNvPr id="9" name="Footer Placeholder 5">
            <a:extLst>
              <a:ext uri="{FF2B5EF4-FFF2-40B4-BE49-F238E27FC236}">
                <a16:creationId xmlns:a16="http://schemas.microsoft.com/office/drawing/2014/main" id="{956A8AA3-962B-4107-BC81-C495A5E0C609}"/>
              </a:ext>
            </a:extLst>
          </p:cNvPr>
          <p:cNvSpPr>
            <a:spLocks noGrp="1"/>
          </p:cNvSpPr>
          <p:nvPr>
            <p:ph type="ftr" sz="quarter" idx="4"/>
          </p:nvPr>
        </p:nvSpPr>
        <p:spPr>
          <a:xfrm>
            <a:off x="1693" y="9119474"/>
            <a:ext cx="3169920" cy="480060"/>
          </a:xfrm>
          <a:prstGeom prst="rect">
            <a:avLst/>
          </a:prstGeom>
        </p:spPr>
        <p:txBody>
          <a:bodyPr vert="horz" lIns="96661" tIns="48331" rIns="96661" bIns="48331" rtlCol="0" anchor="b"/>
          <a:lstStyle>
            <a:lvl1pPr algn="l" fontAlgn="auto">
              <a:spcBef>
                <a:spcPts val="0"/>
              </a:spcBef>
              <a:spcAft>
                <a:spcPts val="0"/>
              </a:spcAft>
              <a:defRPr sz="1000">
                <a:latin typeface="+mn-lt"/>
              </a:defRPr>
            </a:lvl1pPr>
          </a:lstStyle>
          <a:p>
            <a:pPr>
              <a:defRPr/>
            </a:pPr>
            <a:r>
              <a:rPr lang="en-US" dirty="0"/>
              <a:t>2023 © The Board of Trustees of the University of Illinois</a:t>
            </a:r>
            <a:br>
              <a:rPr lang="en-US" dirty="0"/>
            </a:br>
            <a:r>
              <a:rPr lang="en-US" dirty="0"/>
              <a:t>All rights reserved. </a:t>
            </a:r>
          </a:p>
        </p:txBody>
      </p:sp>
    </p:spTree>
    <p:extLst>
      <p:ext uri="{BB962C8B-B14F-4D97-AF65-F5344CB8AC3E}">
        <p14:creationId xmlns:p14="http://schemas.microsoft.com/office/powerpoint/2010/main" val="1758384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Writing down a description of the figure will make you really </a:t>
            </a:r>
            <a:r>
              <a:rPr lang="en-US" i="1" dirty="0"/>
              <a:t>look</a:t>
            </a:r>
            <a:r>
              <a:rPr lang="en-US" dirty="0"/>
              <a:t> at the figure and understand it.  Make a note of any questions you have about the figure. </a:t>
            </a:r>
          </a:p>
        </p:txBody>
      </p:sp>
      <p:sp>
        <p:nvSpPr>
          <p:cNvPr id="4" name="Slide Number Placeholder 3"/>
          <p:cNvSpPr>
            <a:spLocks noGrp="1"/>
          </p:cNvSpPr>
          <p:nvPr>
            <p:ph type="sldNum" sz="quarter" idx="10"/>
          </p:nvPr>
        </p:nvSpPr>
        <p:spPr/>
        <p:txBody>
          <a:bodyPr/>
          <a:lstStyle/>
          <a:p>
            <a:pPr>
              <a:defRPr/>
            </a:pPr>
            <a:fld id="{D28573DD-2EF1-45FD-BFAD-4629297FCBA6}" type="slidenum">
              <a:rPr lang="en-US" smtClean="0"/>
              <a:pPr>
                <a:defRPr/>
              </a:pPr>
              <a:t>14</a:t>
            </a:fld>
            <a:endParaRPr lang="en-US" dirty="0"/>
          </a:p>
        </p:txBody>
      </p:sp>
      <p:sp>
        <p:nvSpPr>
          <p:cNvPr id="8" name="Header Placeholder 1">
            <a:extLst>
              <a:ext uri="{FF2B5EF4-FFF2-40B4-BE49-F238E27FC236}">
                <a16:creationId xmlns:a16="http://schemas.microsoft.com/office/drawing/2014/main" id="{A9FA7608-5CD6-4103-A0A7-98B2F1F8115E}"/>
              </a:ext>
            </a:extLst>
          </p:cNvPr>
          <p:cNvSpPr>
            <a:spLocks noGrp="1"/>
          </p:cNvSpPr>
          <p:nvPr>
            <p:ph type="hdr" sz="quarter"/>
          </p:nvPr>
        </p:nvSpPr>
        <p:spPr>
          <a:xfrm>
            <a:off x="1693" y="0"/>
            <a:ext cx="3169920" cy="480060"/>
          </a:xfrm>
          <a:prstGeom prst="rect">
            <a:avLst/>
          </a:prstGeom>
        </p:spPr>
        <p:txBody>
          <a:bodyPr vert="horz" lIns="96661" tIns="48331" rIns="96661" bIns="48331" rtlCol="0"/>
          <a:lstStyle>
            <a:lvl1pPr algn="l" fontAlgn="auto">
              <a:spcBef>
                <a:spcPts val="0"/>
              </a:spcBef>
              <a:spcAft>
                <a:spcPts val="0"/>
              </a:spcAft>
              <a:defRPr sz="1000">
                <a:latin typeface="+mn-lt"/>
              </a:defRPr>
            </a:lvl1pPr>
          </a:lstStyle>
          <a:p>
            <a:pPr>
              <a:defRPr/>
            </a:pPr>
            <a:r>
              <a:rPr lang="en-US" dirty="0"/>
              <a:t>How to Read a Physics Paper, PHYS 496</a:t>
            </a:r>
          </a:p>
        </p:txBody>
      </p:sp>
      <p:sp>
        <p:nvSpPr>
          <p:cNvPr id="9" name="Date Placeholder 2">
            <a:extLst>
              <a:ext uri="{FF2B5EF4-FFF2-40B4-BE49-F238E27FC236}">
                <a16:creationId xmlns:a16="http://schemas.microsoft.com/office/drawing/2014/main" id="{D52EFB46-2434-4006-8489-6EC1D4D5B04E}"/>
              </a:ext>
            </a:extLst>
          </p:cNvPr>
          <p:cNvSpPr>
            <a:spLocks noGrp="1"/>
          </p:cNvSpPr>
          <p:nvPr>
            <p:ph type="dt" idx="1"/>
          </p:nvPr>
        </p:nvSpPr>
        <p:spPr>
          <a:xfrm>
            <a:off x="4145280" y="0"/>
            <a:ext cx="3169920" cy="480060"/>
          </a:xfrm>
          <a:prstGeom prst="rect">
            <a:avLst/>
          </a:prstGeom>
        </p:spPr>
        <p:txBody>
          <a:bodyPr vert="horz" lIns="96661" tIns="48331" rIns="96661" bIns="48331" rtlCol="0"/>
          <a:lstStyle>
            <a:lvl1pPr algn="r" fontAlgn="auto">
              <a:spcBef>
                <a:spcPts val="0"/>
              </a:spcBef>
              <a:spcAft>
                <a:spcPts val="0"/>
              </a:spcAft>
              <a:defRPr sz="1000" smtClean="0">
                <a:latin typeface="+mn-lt"/>
              </a:defRPr>
            </a:lvl1pPr>
          </a:lstStyle>
          <a:p>
            <a:pPr>
              <a:defRPr/>
            </a:pPr>
            <a:r>
              <a:rPr lang="en-US" dirty="0"/>
              <a:t>01/18/2023</a:t>
            </a:r>
          </a:p>
        </p:txBody>
      </p:sp>
      <p:sp>
        <p:nvSpPr>
          <p:cNvPr id="10" name="Footer Placeholder 5">
            <a:extLst>
              <a:ext uri="{FF2B5EF4-FFF2-40B4-BE49-F238E27FC236}">
                <a16:creationId xmlns:a16="http://schemas.microsoft.com/office/drawing/2014/main" id="{B7567B27-EBD8-46A2-A3C5-20810C7F7A0B}"/>
              </a:ext>
            </a:extLst>
          </p:cNvPr>
          <p:cNvSpPr>
            <a:spLocks noGrp="1"/>
          </p:cNvSpPr>
          <p:nvPr>
            <p:ph type="ftr" sz="quarter" idx="4"/>
          </p:nvPr>
        </p:nvSpPr>
        <p:spPr>
          <a:xfrm>
            <a:off x="1693" y="9119474"/>
            <a:ext cx="3169920" cy="480060"/>
          </a:xfrm>
          <a:prstGeom prst="rect">
            <a:avLst/>
          </a:prstGeom>
        </p:spPr>
        <p:txBody>
          <a:bodyPr vert="horz" lIns="96661" tIns="48331" rIns="96661" bIns="48331" rtlCol="0" anchor="b"/>
          <a:lstStyle>
            <a:lvl1pPr algn="l" fontAlgn="auto">
              <a:spcBef>
                <a:spcPts val="0"/>
              </a:spcBef>
              <a:spcAft>
                <a:spcPts val="0"/>
              </a:spcAft>
              <a:defRPr sz="1000">
                <a:latin typeface="+mn-lt"/>
              </a:defRPr>
            </a:lvl1pPr>
          </a:lstStyle>
          <a:p>
            <a:pPr>
              <a:defRPr/>
            </a:pPr>
            <a:r>
              <a:rPr lang="en-US" dirty="0"/>
              <a:t>2023 © The Board of Trustees of the University of Illinois</a:t>
            </a:r>
            <a:br>
              <a:rPr lang="en-US" dirty="0"/>
            </a:br>
            <a:r>
              <a:rPr lang="en-US" dirty="0"/>
              <a:t>All rights reserved. </a:t>
            </a:r>
          </a:p>
        </p:txBody>
      </p:sp>
    </p:spTree>
    <p:extLst>
      <p:ext uri="{BB962C8B-B14F-4D97-AF65-F5344CB8AC3E}">
        <p14:creationId xmlns:p14="http://schemas.microsoft.com/office/powerpoint/2010/main" val="3111619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scientific writing, the first sentence in a paragraph is (should be) the topic sentence of that paragraph.  Additional sentences in the paragraph should explain, amplify, give evidence for, add examples or counterevidence for, and summarize the first sentence.  </a:t>
            </a:r>
          </a:p>
        </p:txBody>
      </p:sp>
      <p:sp>
        <p:nvSpPr>
          <p:cNvPr id="4" name="Slide Number Placeholder 3"/>
          <p:cNvSpPr>
            <a:spLocks noGrp="1"/>
          </p:cNvSpPr>
          <p:nvPr>
            <p:ph type="sldNum" sz="quarter" idx="10"/>
          </p:nvPr>
        </p:nvSpPr>
        <p:spPr/>
        <p:txBody>
          <a:bodyPr/>
          <a:lstStyle/>
          <a:p>
            <a:pPr>
              <a:defRPr/>
            </a:pPr>
            <a:fld id="{D28573DD-2EF1-45FD-BFAD-4629297FCBA6}" type="slidenum">
              <a:rPr lang="en-US" smtClean="0"/>
              <a:pPr>
                <a:defRPr/>
              </a:pPr>
              <a:t>15</a:t>
            </a:fld>
            <a:endParaRPr lang="en-US" dirty="0"/>
          </a:p>
        </p:txBody>
      </p:sp>
      <p:sp>
        <p:nvSpPr>
          <p:cNvPr id="8" name="Header Placeholder 1">
            <a:extLst>
              <a:ext uri="{FF2B5EF4-FFF2-40B4-BE49-F238E27FC236}">
                <a16:creationId xmlns:a16="http://schemas.microsoft.com/office/drawing/2014/main" id="{7268E959-5967-4465-95E8-4F5D3DC5236D}"/>
              </a:ext>
            </a:extLst>
          </p:cNvPr>
          <p:cNvSpPr>
            <a:spLocks noGrp="1"/>
          </p:cNvSpPr>
          <p:nvPr>
            <p:ph type="hdr" sz="quarter"/>
          </p:nvPr>
        </p:nvSpPr>
        <p:spPr>
          <a:xfrm>
            <a:off x="1693" y="0"/>
            <a:ext cx="3169920" cy="480060"/>
          </a:xfrm>
          <a:prstGeom prst="rect">
            <a:avLst/>
          </a:prstGeom>
        </p:spPr>
        <p:txBody>
          <a:bodyPr vert="horz" lIns="96661" tIns="48331" rIns="96661" bIns="48331" rtlCol="0"/>
          <a:lstStyle>
            <a:lvl1pPr algn="l" fontAlgn="auto">
              <a:spcBef>
                <a:spcPts val="0"/>
              </a:spcBef>
              <a:spcAft>
                <a:spcPts val="0"/>
              </a:spcAft>
              <a:defRPr sz="1000">
                <a:latin typeface="+mn-lt"/>
              </a:defRPr>
            </a:lvl1pPr>
          </a:lstStyle>
          <a:p>
            <a:pPr>
              <a:defRPr/>
            </a:pPr>
            <a:r>
              <a:rPr lang="en-US" dirty="0"/>
              <a:t>How to Read a Physics Paper, PHYS 496</a:t>
            </a:r>
          </a:p>
        </p:txBody>
      </p:sp>
      <p:sp>
        <p:nvSpPr>
          <p:cNvPr id="9" name="Date Placeholder 2">
            <a:extLst>
              <a:ext uri="{FF2B5EF4-FFF2-40B4-BE49-F238E27FC236}">
                <a16:creationId xmlns:a16="http://schemas.microsoft.com/office/drawing/2014/main" id="{F7A5A35D-23DE-414F-A82B-4861CF305B59}"/>
              </a:ext>
            </a:extLst>
          </p:cNvPr>
          <p:cNvSpPr>
            <a:spLocks noGrp="1"/>
          </p:cNvSpPr>
          <p:nvPr>
            <p:ph type="dt" idx="1"/>
          </p:nvPr>
        </p:nvSpPr>
        <p:spPr>
          <a:xfrm>
            <a:off x="4145280" y="0"/>
            <a:ext cx="3169920" cy="480060"/>
          </a:xfrm>
          <a:prstGeom prst="rect">
            <a:avLst/>
          </a:prstGeom>
        </p:spPr>
        <p:txBody>
          <a:bodyPr vert="horz" lIns="96661" tIns="48331" rIns="96661" bIns="48331" rtlCol="0"/>
          <a:lstStyle>
            <a:lvl1pPr algn="r" fontAlgn="auto">
              <a:spcBef>
                <a:spcPts val="0"/>
              </a:spcBef>
              <a:spcAft>
                <a:spcPts val="0"/>
              </a:spcAft>
              <a:defRPr sz="1000" smtClean="0">
                <a:latin typeface="+mn-lt"/>
              </a:defRPr>
            </a:lvl1pPr>
          </a:lstStyle>
          <a:p>
            <a:pPr>
              <a:defRPr/>
            </a:pPr>
            <a:r>
              <a:rPr lang="en-US" dirty="0"/>
              <a:t>01/18/2023</a:t>
            </a:r>
          </a:p>
        </p:txBody>
      </p:sp>
      <p:sp>
        <p:nvSpPr>
          <p:cNvPr id="10" name="Footer Placeholder 5">
            <a:extLst>
              <a:ext uri="{FF2B5EF4-FFF2-40B4-BE49-F238E27FC236}">
                <a16:creationId xmlns:a16="http://schemas.microsoft.com/office/drawing/2014/main" id="{9F0917B3-16AD-45AD-8DA0-ED549A460814}"/>
              </a:ext>
            </a:extLst>
          </p:cNvPr>
          <p:cNvSpPr>
            <a:spLocks noGrp="1"/>
          </p:cNvSpPr>
          <p:nvPr>
            <p:ph type="ftr" sz="quarter" idx="4"/>
          </p:nvPr>
        </p:nvSpPr>
        <p:spPr>
          <a:xfrm>
            <a:off x="1693" y="9119474"/>
            <a:ext cx="3169920" cy="480060"/>
          </a:xfrm>
          <a:prstGeom prst="rect">
            <a:avLst/>
          </a:prstGeom>
        </p:spPr>
        <p:txBody>
          <a:bodyPr vert="horz" lIns="96661" tIns="48331" rIns="96661" bIns="48331" rtlCol="0" anchor="b"/>
          <a:lstStyle>
            <a:lvl1pPr algn="l" fontAlgn="auto">
              <a:spcBef>
                <a:spcPts val="0"/>
              </a:spcBef>
              <a:spcAft>
                <a:spcPts val="0"/>
              </a:spcAft>
              <a:defRPr sz="1000">
                <a:latin typeface="+mn-lt"/>
              </a:defRPr>
            </a:lvl1pPr>
          </a:lstStyle>
          <a:p>
            <a:pPr>
              <a:defRPr/>
            </a:pPr>
            <a:r>
              <a:rPr lang="en-US" dirty="0"/>
              <a:t>2023 © The Board of Trustees of the University of Illinois</a:t>
            </a:r>
            <a:br>
              <a:rPr lang="en-US" dirty="0"/>
            </a:br>
            <a:r>
              <a:rPr lang="en-US" dirty="0"/>
              <a:t>All rights reserved. </a:t>
            </a:r>
          </a:p>
        </p:txBody>
      </p:sp>
    </p:spTree>
    <p:extLst>
      <p:ext uri="{BB962C8B-B14F-4D97-AF65-F5344CB8AC3E}">
        <p14:creationId xmlns:p14="http://schemas.microsoft.com/office/powerpoint/2010/main" val="32726017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28573DD-2EF1-45FD-BFAD-4629297FCBA6}" type="slidenum">
              <a:rPr lang="en-US" smtClean="0"/>
              <a:pPr>
                <a:defRPr/>
              </a:pPr>
              <a:t>16</a:t>
            </a:fld>
            <a:endParaRPr lang="en-US" dirty="0"/>
          </a:p>
        </p:txBody>
      </p:sp>
      <p:sp>
        <p:nvSpPr>
          <p:cNvPr id="8" name="Header Placeholder 1">
            <a:extLst>
              <a:ext uri="{FF2B5EF4-FFF2-40B4-BE49-F238E27FC236}">
                <a16:creationId xmlns:a16="http://schemas.microsoft.com/office/drawing/2014/main" id="{A308E730-53CC-40D2-B739-814A48FB8274}"/>
              </a:ext>
            </a:extLst>
          </p:cNvPr>
          <p:cNvSpPr>
            <a:spLocks noGrp="1"/>
          </p:cNvSpPr>
          <p:nvPr>
            <p:ph type="hdr" sz="quarter"/>
          </p:nvPr>
        </p:nvSpPr>
        <p:spPr>
          <a:xfrm>
            <a:off x="1693" y="0"/>
            <a:ext cx="3169920" cy="480060"/>
          </a:xfrm>
          <a:prstGeom prst="rect">
            <a:avLst/>
          </a:prstGeom>
        </p:spPr>
        <p:txBody>
          <a:bodyPr vert="horz" lIns="96661" tIns="48331" rIns="96661" bIns="48331" rtlCol="0"/>
          <a:lstStyle>
            <a:lvl1pPr algn="l" fontAlgn="auto">
              <a:spcBef>
                <a:spcPts val="0"/>
              </a:spcBef>
              <a:spcAft>
                <a:spcPts val="0"/>
              </a:spcAft>
              <a:defRPr sz="1000">
                <a:latin typeface="+mn-lt"/>
              </a:defRPr>
            </a:lvl1pPr>
          </a:lstStyle>
          <a:p>
            <a:pPr>
              <a:defRPr/>
            </a:pPr>
            <a:r>
              <a:rPr lang="en-US" dirty="0"/>
              <a:t>How to Read a Physics Paper, PHYS 496</a:t>
            </a:r>
          </a:p>
        </p:txBody>
      </p:sp>
      <p:sp>
        <p:nvSpPr>
          <p:cNvPr id="9" name="Date Placeholder 2">
            <a:extLst>
              <a:ext uri="{FF2B5EF4-FFF2-40B4-BE49-F238E27FC236}">
                <a16:creationId xmlns:a16="http://schemas.microsoft.com/office/drawing/2014/main" id="{B389CAD0-1342-4465-8D3C-81610D73FBC1}"/>
              </a:ext>
            </a:extLst>
          </p:cNvPr>
          <p:cNvSpPr>
            <a:spLocks noGrp="1"/>
          </p:cNvSpPr>
          <p:nvPr>
            <p:ph type="dt" idx="1"/>
          </p:nvPr>
        </p:nvSpPr>
        <p:spPr>
          <a:xfrm>
            <a:off x="4145280" y="0"/>
            <a:ext cx="3169920" cy="480060"/>
          </a:xfrm>
          <a:prstGeom prst="rect">
            <a:avLst/>
          </a:prstGeom>
        </p:spPr>
        <p:txBody>
          <a:bodyPr vert="horz" lIns="96661" tIns="48331" rIns="96661" bIns="48331" rtlCol="0"/>
          <a:lstStyle>
            <a:lvl1pPr algn="r" fontAlgn="auto">
              <a:spcBef>
                <a:spcPts val="0"/>
              </a:spcBef>
              <a:spcAft>
                <a:spcPts val="0"/>
              </a:spcAft>
              <a:defRPr sz="1000" smtClean="0">
                <a:latin typeface="+mn-lt"/>
              </a:defRPr>
            </a:lvl1pPr>
          </a:lstStyle>
          <a:p>
            <a:pPr>
              <a:defRPr/>
            </a:pPr>
            <a:r>
              <a:rPr lang="en-US" dirty="0"/>
              <a:t>01/18/2023</a:t>
            </a:r>
          </a:p>
        </p:txBody>
      </p:sp>
      <p:sp>
        <p:nvSpPr>
          <p:cNvPr id="10" name="Footer Placeholder 5">
            <a:extLst>
              <a:ext uri="{FF2B5EF4-FFF2-40B4-BE49-F238E27FC236}">
                <a16:creationId xmlns:a16="http://schemas.microsoft.com/office/drawing/2014/main" id="{E78E7169-72CA-42E6-BEB9-8CFD71BE5618}"/>
              </a:ext>
            </a:extLst>
          </p:cNvPr>
          <p:cNvSpPr>
            <a:spLocks noGrp="1"/>
          </p:cNvSpPr>
          <p:nvPr>
            <p:ph type="ftr" sz="quarter" idx="4"/>
          </p:nvPr>
        </p:nvSpPr>
        <p:spPr>
          <a:xfrm>
            <a:off x="1693" y="9119474"/>
            <a:ext cx="3169920" cy="480060"/>
          </a:xfrm>
          <a:prstGeom prst="rect">
            <a:avLst/>
          </a:prstGeom>
        </p:spPr>
        <p:txBody>
          <a:bodyPr vert="horz" lIns="96661" tIns="48331" rIns="96661" bIns="48331" rtlCol="0" anchor="b"/>
          <a:lstStyle>
            <a:lvl1pPr algn="l" fontAlgn="auto">
              <a:spcBef>
                <a:spcPts val="0"/>
              </a:spcBef>
              <a:spcAft>
                <a:spcPts val="0"/>
              </a:spcAft>
              <a:defRPr sz="1000">
                <a:latin typeface="+mn-lt"/>
              </a:defRPr>
            </a:lvl1pPr>
          </a:lstStyle>
          <a:p>
            <a:pPr>
              <a:defRPr/>
            </a:pPr>
            <a:r>
              <a:rPr lang="en-US" dirty="0"/>
              <a:t>2023 © The Board of Trustees of the University of Illinois</a:t>
            </a:r>
            <a:br>
              <a:rPr lang="en-US" dirty="0"/>
            </a:br>
            <a:r>
              <a:rPr lang="en-US" dirty="0"/>
              <a:t>All rights reserved. </a:t>
            </a:r>
          </a:p>
        </p:txBody>
      </p:sp>
    </p:spTree>
    <p:extLst>
      <p:ext uri="{BB962C8B-B14F-4D97-AF65-F5344CB8AC3E}">
        <p14:creationId xmlns:p14="http://schemas.microsoft.com/office/powerpoint/2010/main" val="2311785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28573DD-2EF1-45FD-BFAD-4629297FCBA6}" type="slidenum">
              <a:rPr lang="en-US" smtClean="0"/>
              <a:pPr>
                <a:defRPr/>
              </a:pPr>
              <a:t>17</a:t>
            </a:fld>
            <a:endParaRPr lang="en-US" dirty="0"/>
          </a:p>
        </p:txBody>
      </p:sp>
      <p:sp>
        <p:nvSpPr>
          <p:cNvPr id="8" name="Header Placeholder 1">
            <a:extLst>
              <a:ext uri="{FF2B5EF4-FFF2-40B4-BE49-F238E27FC236}">
                <a16:creationId xmlns:a16="http://schemas.microsoft.com/office/drawing/2014/main" id="{81A3B160-E05E-4DCA-A94E-6599EE1F77E4}"/>
              </a:ext>
            </a:extLst>
          </p:cNvPr>
          <p:cNvSpPr>
            <a:spLocks noGrp="1"/>
          </p:cNvSpPr>
          <p:nvPr>
            <p:ph type="hdr" sz="quarter"/>
          </p:nvPr>
        </p:nvSpPr>
        <p:spPr>
          <a:xfrm>
            <a:off x="1693" y="0"/>
            <a:ext cx="3169920" cy="480060"/>
          </a:xfrm>
          <a:prstGeom prst="rect">
            <a:avLst/>
          </a:prstGeom>
        </p:spPr>
        <p:txBody>
          <a:bodyPr vert="horz" lIns="96661" tIns="48331" rIns="96661" bIns="48331" rtlCol="0"/>
          <a:lstStyle>
            <a:lvl1pPr algn="l" fontAlgn="auto">
              <a:spcBef>
                <a:spcPts val="0"/>
              </a:spcBef>
              <a:spcAft>
                <a:spcPts val="0"/>
              </a:spcAft>
              <a:defRPr sz="1000">
                <a:latin typeface="+mn-lt"/>
              </a:defRPr>
            </a:lvl1pPr>
          </a:lstStyle>
          <a:p>
            <a:pPr>
              <a:defRPr/>
            </a:pPr>
            <a:r>
              <a:rPr lang="en-US" dirty="0"/>
              <a:t>How to Read a Physics Paper, PHYS 496</a:t>
            </a:r>
          </a:p>
        </p:txBody>
      </p:sp>
      <p:sp>
        <p:nvSpPr>
          <p:cNvPr id="9" name="Date Placeholder 2">
            <a:extLst>
              <a:ext uri="{FF2B5EF4-FFF2-40B4-BE49-F238E27FC236}">
                <a16:creationId xmlns:a16="http://schemas.microsoft.com/office/drawing/2014/main" id="{DF737271-E913-4470-AFE5-C5469D7CA09E}"/>
              </a:ext>
            </a:extLst>
          </p:cNvPr>
          <p:cNvSpPr>
            <a:spLocks noGrp="1"/>
          </p:cNvSpPr>
          <p:nvPr>
            <p:ph type="dt" idx="1"/>
          </p:nvPr>
        </p:nvSpPr>
        <p:spPr>
          <a:xfrm>
            <a:off x="4145280" y="0"/>
            <a:ext cx="3169920" cy="480060"/>
          </a:xfrm>
          <a:prstGeom prst="rect">
            <a:avLst/>
          </a:prstGeom>
        </p:spPr>
        <p:txBody>
          <a:bodyPr vert="horz" lIns="96661" tIns="48331" rIns="96661" bIns="48331" rtlCol="0"/>
          <a:lstStyle>
            <a:lvl1pPr algn="r" fontAlgn="auto">
              <a:spcBef>
                <a:spcPts val="0"/>
              </a:spcBef>
              <a:spcAft>
                <a:spcPts val="0"/>
              </a:spcAft>
              <a:defRPr sz="1000" smtClean="0">
                <a:latin typeface="+mn-lt"/>
              </a:defRPr>
            </a:lvl1pPr>
          </a:lstStyle>
          <a:p>
            <a:pPr>
              <a:defRPr/>
            </a:pPr>
            <a:r>
              <a:rPr lang="en-US" dirty="0"/>
              <a:t>01/18/2023</a:t>
            </a:r>
          </a:p>
        </p:txBody>
      </p:sp>
      <p:sp>
        <p:nvSpPr>
          <p:cNvPr id="10" name="Footer Placeholder 5">
            <a:extLst>
              <a:ext uri="{FF2B5EF4-FFF2-40B4-BE49-F238E27FC236}">
                <a16:creationId xmlns:a16="http://schemas.microsoft.com/office/drawing/2014/main" id="{1516BF0A-24B6-4D22-8685-004C858D4980}"/>
              </a:ext>
            </a:extLst>
          </p:cNvPr>
          <p:cNvSpPr>
            <a:spLocks noGrp="1"/>
          </p:cNvSpPr>
          <p:nvPr>
            <p:ph type="ftr" sz="quarter" idx="4"/>
          </p:nvPr>
        </p:nvSpPr>
        <p:spPr>
          <a:xfrm>
            <a:off x="1693" y="9119474"/>
            <a:ext cx="3169920" cy="480060"/>
          </a:xfrm>
          <a:prstGeom prst="rect">
            <a:avLst/>
          </a:prstGeom>
        </p:spPr>
        <p:txBody>
          <a:bodyPr vert="horz" lIns="96661" tIns="48331" rIns="96661" bIns="48331" rtlCol="0" anchor="b"/>
          <a:lstStyle>
            <a:lvl1pPr algn="l" fontAlgn="auto">
              <a:spcBef>
                <a:spcPts val="0"/>
              </a:spcBef>
              <a:spcAft>
                <a:spcPts val="0"/>
              </a:spcAft>
              <a:defRPr sz="1000">
                <a:latin typeface="+mn-lt"/>
              </a:defRPr>
            </a:lvl1pPr>
          </a:lstStyle>
          <a:p>
            <a:pPr>
              <a:defRPr/>
            </a:pPr>
            <a:r>
              <a:rPr lang="en-US" dirty="0"/>
              <a:t>2023 © The Board of Trustees of the University of Illinois</a:t>
            </a:r>
            <a:br>
              <a:rPr lang="en-US" dirty="0"/>
            </a:br>
            <a:r>
              <a:rPr lang="en-US" dirty="0"/>
              <a:t>All rights reserved. </a:t>
            </a:r>
          </a:p>
        </p:txBody>
      </p:sp>
    </p:spTree>
    <p:extLst>
      <p:ext uri="{BB962C8B-B14F-4D97-AF65-F5344CB8AC3E}">
        <p14:creationId xmlns:p14="http://schemas.microsoft.com/office/powerpoint/2010/main" val="5389268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8573DD-2EF1-45FD-BFAD-4629297FCBA6}" type="slidenum">
              <a:rPr lang="en-US" smtClean="0"/>
              <a:pPr>
                <a:defRPr/>
              </a:pPr>
              <a:t>18</a:t>
            </a:fld>
            <a:endParaRPr lang="en-US" dirty="0"/>
          </a:p>
        </p:txBody>
      </p:sp>
      <p:sp>
        <p:nvSpPr>
          <p:cNvPr id="8" name="Header Placeholder 1">
            <a:extLst>
              <a:ext uri="{FF2B5EF4-FFF2-40B4-BE49-F238E27FC236}">
                <a16:creationId xmlns:a16="http://schemas.microsoft.com/office/drawing/2014/main" id="{A5344E28-F63C-4193-B09D-EB1B255A6B51}"/>
              </a:ext>
            </a:extLst>
          </p:cNvPr>
          <p:cNvSpPr>
            <a:spLocks noGrp="1"/>
          </p:cNvSpPr>
          <p:nvPr>
            <p:ph type="hdr" sz="quarter"/>
          </p:nvPr>
        </p:nvSpPr>
        <p:spPr>
          <a:xfrm>
            <a:off x="1693" y="0"/>
            <a:ext cx="3169920" cy="480060"/>
          </a:xfrm>
          <a:prstGeom prst="rect">
            <a:avLst/>
          </a:prstGeom>
        </p:spPr>
        <p:txBody>
          <a:bodyPr vert="horz" lIns="96661" tIns="48331" rIns="96661" bIns="48331" rtlCol="0"/>
          <a:lstStyle>
            <a:lvl1pPr algn="l" fontAlgn="auto">
              <a:spcBef>
                <a:spcPts val="0"/>
              </a:spcBef>
              <a:spcAft>
                <a:spcPts val="0"/>
              </a:spcAft>
              <a:defRPr sz="1000">
                <a:latin typeface="+mn-lt"/>
              </a:defRPr>
            </a:lvl1pPr>
          </a:lstStyle>
          <a:p>
            <a:pPr>
              <a:defRPr/>
            </a:pPr>
            <a:r>
              <a:rPr lang="en-US" dirty="0"/>
              <a:t>How to Read a Physics Paper, PHYS 496</a:t>
            </a:r>
          </a:p>
        </p:txBody>
      </p:sp>
      <p:sp>
        <p:nvSpPr>
          <p:cNvPr id="9" name="Date Placeholder 2">
            <a:extLst>
              <a:ext uri="{FF2B5EF4-FFF2-40B4-BE49-F238E27FC236}">
                <a16:creationId xmlns:a16="http://schemas.microsoft.com/office/drawing/2014/main" id="{A253E3B7-7D92-47FD-9EA1-DBF3D1CBE385}"/>
              </a:ext>
            </a:extLst>
          </p:cNvPr>
          <p:cNvSpPr>
            <a:spLocks noGrp="1"/>
          </p:cNvSpPr>
          <p:nvPr>
            <p:ph type="dt" idx="1"/>
          </p:nvPr>
        </p:nvSpPr>
        <p:spPr>
          <a:xfrm>
            <a:off x="4145280" y="0"/>
            <a:ext cx="3169920" cy="480060"/>
          </a:xfrm>
          <a:prstGeom prst="rect">
            <a:avLst/>
          </a:prstGeom>
        </p:spPr>
        <p:txBody>
          <a:bodyPr vert="horz" lIns="96661" tIns="48331" rIns="96661" bIns="48331" rtlCol="0"/>
          <a:lstStyle>
            <a:lvl1pPr algn="r" fontAlgn="auto">
              <a:spcBef>
                <a:spcPts val="0"/>
              </a:spcBef>
              <a:spcAft>
                <a:spcPts val="0"/>
              </a:spcAft>
              <a:defRPr sz="1000" smtClean="0">
                <a:latin typeface="+mn-lt"/>
              </a:defRPr>
            </a:lvl1pPr>
          </a:lstStyle>
          <a:p>
            <a:pPr>
              <a:defRPr/>
            </a:pPr>
            <a:r>
              <a:rPr lang="en-US" dirty="0"/>
              <a:t>01/18/2023</a:t>
            </a:r>
          </a:p>
        </p:txBody>
      </p:sp>
      <p:sp>
        <p:nvSpPr>
          <p:cNvPr id="10" name="Footer Placeholder 5">
            <a:extLst>
              <a:ext uri="{FF2B5EF4-FFF2-40B4-BE49-F238E27FC236}">
                <a16:creationId xmlns:a16="http://schemas.microsoft.com/office/drawing/2014/main" id="{CB8281D6-DA4E-44BC-AF39-A47287FED579}"/>
              </a:ext>
            </a:extLst>
          </p:cNvPr>
          <p:cNvSpPr>
            <a:spLocks noGrp="1"/>
          </p:cNvSpPr>
          <p:nvPr>
            <p:ph type="ftr" sz="quarter" idx="4"/>
          </p:nvPr>
        </p:nvSpPr>
        <p:spPr>
          <a:xfrm>
            <a:off x="1693" y="9119474"/>
            <a:ext cx="3169920" cy="480060"/>
          </a:xfrm>
          <a:prstGeom prst="rect">
            <a:avLst/>
          </a:prstGeom>
        </p:spPr>
        <p:txBody>
          <a:bodyPr vert="horz" lIns="96661" tIns="48331" rIns="96661" bIns="48331" rtlCol="0" anchor="b"/>
          <a:lstStyle>
            <a:lvl1pPr algn="l" fontAlgn="auto">
              <a:spcBef>
                <a:spcPts val="0"/>
              </a:spcBef>
              <a:spcAft>
                <a:spcPts val="0"/>
              </a:spcAft>
              <a:defRPr sz="1000">
                <a:latin typeface="+mn-lt"/>
              </a:defRPr>
            </a:lvl1pPr>
          </a:lstStyle>
          <a:p>
            <a:pPr>
              <a:defRPr/>
            </a:pPr>
            <a:r>
              <a:rPr lang="en-US" dirty="0"/>
              <a:t>2023 © The Board of Trustees of the University of Illinois</a:t>
            </a:r>
            <a:br>
              <a:rPr lang="en-US" dirty="0"/>
            </a:br>
            <a:r>
              <a:rPr lang="en-US" dirty="0"/>
              <a:t>All rights reserved. </a:t>
            </a:r>
          </a:p>
        </p:txBody>
      </p:sp>
    </p:spTree>
    <p:extLst>
      <p:ext uri="{BB962C8B-B14F-4D97-AF65-F5344CB8AC3E}">
        <p14:creationId xmlns:p14="http://schemas.microsoft.com/office/powerpoint/2010/main" val="30419112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p:txBody>
      </p:sp>
      <p:sp>
        <p:nvSpPr>
          <p:cNvPr id="4" name="Slide Number Placeholder 3"/>
          <p:cNvSpPr>
            <a:spLocks noGrp="1"/>
          </p:cNvSpPr>
          <p:nvPr>
            <p:ph type="sldNum" sz="quarter" idx="10"/>
          </p:nvPr>
        </p:nvSpPr>
        <p:spPr/>
        <p:txBody>
          <a:bodyPr/>
          <a:lstStyle/>
          <a:p>
            <a:pPr>
              <a:defRPr/>
            </a:pPr>
            <a:fld id="{D28573DD-2EF1-45FD-BFAD-4629297FCBA6}" type="slidenum">
              <a:rPr lang="en-US" smtClean="0"/>
              <a:pPr>
                <a:defRPr/>
              </a:pPr>
              <a:t>19</a:t>
            </a:fld>
            <a:endParaRPr lang="en-US" dirty="0"/>
          </a:p>
        </p:txBody>
      </p:sp>
      <p:sp>
        <p:nvSpPr>
          <p:cNvPr id="8" name="Header Placeholder 1">
            <a:extLst>
              <a:ext uri="{FF2B5EF4-FFF2-40B4-BE49-F238E27FC236}">
                <a16:creationId xmlns:a16="http://schemas.microsoft.com/office/drawing/2014/main" id="{40073E9B-1803-4A6B-AAB3-FDD7F9F287B0}"/>
              </a:ext>
            </a:extLst>
          </p:cNvPr>
          <p:cNvSpPr>
            <a:spLocks noGrp="1"/>
          </p:cNvSpPr>
          <p:nvPr>
            <p:ph type="hdr" sz="quarter"/>
          </p:nvPr>
        </p:nvSpPr>
        <p:spPr>
          <a:xfrm>
            <a:off x="1693" y="0"/>
            <a:ext cx="3169920" cy="480060"/>
          </a:xfrm>
          <a:prstGeom prst="rect">
            <a:avLst/>
          </a:prstGeom>
        </p:spPr>
        <p:txBody>
          <a:bodyPr vert="horz" lIns="96661" tIns="48331" rIns="96661" bIns="48331" rtlCol="0"/>
          <a:lstStyle>
            <a:lvl1pPr algn="l" fontAlgn="auto">
              <a:spcBef>
                <a:spcPts val="0"/>
              </a:spcBef>
              <a:spcAft>
                <a:spcPts val="0"/>
              </a:spcAft>
              <a:defRPr sz="1000">
                <a:latin typeface="+mn-lt"/>
              </a:defRPr>
            </a:lvl1pPr>
          </a:lstStyle>
          <a:p>
            <a:pPr>
              <a:defRPr/>
            </a:pPr>
            <a:r>
              <a:rPr lang="en-US" dirty="0"/>
              <a:t>How to Read a Physics Paper, PHYS 496</a:t>
            </a:r>
          </a:p>
        </p:txBody>
      </p:sp>
      <p:sp>
        <p:nvSpPr>
          <p:cNvPr id="9" name="Date Placeholder 2">
            <a:extLst>
              <a:ext uri="{FF2B5EF4-FFF2-40B4-BE49-F238E27FC236}">
                <a16:creationId xmlns:a16="http://schemas.microsoft.com/office/drawing/2014/main" id="{B43ECDAC-DFBE-4972-8DE7-972CB3073F3D}"/>
              </a:ext>
            </a:extLst>
          </p:cNvPr>
          <p:cNvSpPr>
            <a:spLocks noGrp="1"/>
          </p:cNvSpPr>
          <p:nvPr>
            <p:ph type="dt" idx="1"/>
          </p:nvPr>
        </p:nvSpPr>
        <p:spPr>
          <a:xfrm>
            <a:off x="4145280" y="0"/>
            <a:ext cx="3169920" cy="480060"/>
          </a:xfrm>
          <a:prstGeom prst="rect">
            <a:avLst/>
          </a:prstGeom>
        </p:spPr>
        <p:txBody>
          <a:bodyPr vert="horz" lIns="96661" tIns="48331" rIns="96661" bIns="48331" rtlCol="0"/>
          <a:lstStyle>
            <a:lvl1pPr algn="r" fontAlgn="auto">
              <a:spcBef>
                <a:spcPts val="0"/>
              </a:spcBef>
              <a:spcAft>
                <a:spcPts val="0"/>
              </a:spcAft>
              <a:defRPr sz="1000" smtClean="0">
                <a:latin typeface="+mn-lt"/>
              </a:defRPr>
            </a:lvl1pPr>
          </a:lstStyle>
          <a:p>
            <a:pPr>
              <a:defRPr/>
            </a:pPr>
            <a:r>
              <a:rPr lang="en-US" dirty="0"/>
              <a:t>01/18/2023</a:t>
            </a:r>
          </a:p>
        </p:txBody>
      </p:sp>
      <p:sp>
        <p:nvSpPr>
          <p:cNvPr id="10" name="Footer Placeholder 5">
            <a:extLst>
              <a:ext uri="{FF2B5EF4-FFF2-40B4-BE49-F238E27FC236}">
                <a16:creationId xmlns:a16="http://schemas.microsoft.com/office/drawing/2014/main" id="{6864DC16-EE54-401C-AEF7-2E1DCC87445E}"/>
              </a:ext>
            </a:extLst>
          </p:cNvPr>
          <p:cNvSpPr>
            <a:spLocks noGrp="1"/>
          </p:cNvSpPr>
          <p:nvPr>
            <p:ph type="ftr" sz="quarter" idx="4"/>
          </p:nvPr>
        </p:nvSpPr>
        <p:spPr>
          <a:xfrm>
            <a:off x="1693" y="9119474"/>
            <a:ext cx="3169920" cy="480060"/>
          </a:xfrm>
          <a:prstGeom prst="rect">
            <a:avLst/>
          </a:prstGeom>
        </p:spPr>
        <p:txBody>
          <a:bodyPr vert="horz" lIns="96661" tIns="48331" rIns="96661" bIns="48331" rtlCol="0" anchor="b"/>
          <a:lstStyle>
            <a:lvl1pPr algn="l" fontAlgn="auto">
              <a:spcBef>
                <a:spcPts val="0"/>
              </a:spcBef>
              <a:spcAft>
                <a:spcPts val="0"/>
              </a:spcAft>
              <a:defRPr sz="1000">
                <a:latin typeface="+mn-lt"/>
              </a:defRPr>
            </a:lvl1pPr>
          </a:lstStyle>
          <a:p>
            <a:pPr>
              <a:defRPr/>
            </a:pPr>
            <a:r>
              <a:rPr lang="en-US" dirty="0"/>
              <a:t>2023 © The Board of Trustees of the University of Illinois</a:t>
            </a:r>
            <a:br>
              <a:rPr lang="en-US" dirty="0"/>
            </a:br>
            <a:r>
              <a:rPr lang="en-US" dirty="0"/>
              <a:t>All rights reserved. </a:t>
            </a:r>
          </a:p>
        </p:txBody>
      </p:sp>
    </p:spTree>
    <p:extLst>
      <p:ext uri="{BB962C8B-B14F-4D97-AF65-F5344CB8AC3E}">
        <p14:creationId xmlns:p14="http://schemas.microsoft.com/office/powerpoint/2010/main" val="3466865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a:t>Earth &amp; Space Science Open Archive—American Geophysical Union; also contains posters presented at major meetings</a:t>
            </a: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85372" indent="-302066">
              <a:defRPr>
                <a:solidFill>
                  <a:schemeClr val="tx1"/>
                </a:solidFill>
                <a:latin typeface="Calibri" pitchFamily="34" charset="0"/>
              </a:defRPr>
            </a:lvl2pPr>
            <a:lvl3pPr marL="1208265" indent="-241653">
              <a:defRPr>
                <a:solidFill>
                  <a:schemeClr val="tx1"/>
                </a:solidFill>
                <a:latin typeface="Calibri" pitchFamily="34" charset="0"/>
              </a:defRPr>
            </a:lvl3pPr>
            <a:lvl4pPr marL="1691571" indent="-241653">
              <a:defRPr>
                <a:solidFill>
                  <a:schemeClr val="tx1"/>
                </a:solidFill>
                <a:latin typeface="Calibri" pitchFamily="34" charset="0"/>
              </a:defRPr>
            </a:lvl4pPr>
            <a:lvl5pPr marL="2174878" indent="-241653">
              <a:defRPr>
                <a:solidFill>
                  <a:schemeClr val="tx1"/>
                </a:solidFill>
                <a:latin typeface="Calibri" pitchFamily="34" charset="0"/>
              </a:defRPr>
            </a:lvl5pPr>
            <a:lvl6pPr marL="2658184" indent="-241653" fontAlgn="base">
              <a:spcBef>
                <a:spcPct val="0"/>
              </a:spcBef>
              <a:spcAft>
                <a:spcPct val="0"/>
              </a:spcAft>
              <a:defRPr>
                <a:solidFill>
                  <a:schemeClr val="tx1"/>
                </a:solidFill>
                <a:latin typeface="Calibri" pitchFamily="34" charset="0"/>
              </a:defRPr>
            </a:lvl6pPr>
            <a:lvl7pPr marL="3141490" indent="-241653" fontAlgn="base">
              <a:spcBef>
                <a:spcPct val="0"/>
              </a:spcBef>
              <a:spcAft>
                <a:spcPct val="0"/>
              </a:spcAft>
              <a:defRPr>
                <a:solidFill>
                  <a:schemeClr val="tx1"/>
                </a:solidFill>
                <a:latin typeface="Calibri" pitchFamily="34" charset="0"/>
              </a:defRPr>
            </a:lvl7pPr>
            <a:lvl8pPr marL="3624796" indent="-241653" fontAlgn="base">
              <a:spcBef>
                <a:spcPct val="0"/>
              </a:spcBef>
              <a:spcAft>
                <a:spcPct val="0"/>
              </a:spcAft>
              <a:defRPr>
                <a:solidFill>
                  <a:schemeClr val="tx1"/>
                </a:solidFill>
                <a:latin typeface="Calibri" pitchFamily="34" charset="0"/>
              </a:defRPr>
            </a:lvl8pPr>
            <a:lvl9pPr marL="4108102" indent="-241653"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E0319C-D671-43D5-83F4-9F2CAD450CBF}" type="slidenum">
              <a:rPr kumimoji="0" lang="en-US" sz="10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00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7" name="Footer Placeholder 5"/>
          <p:cNvSpPr>
            <a:spLocks noGrp="1"/>
          </p:cNvSpPr>
          <p:nvPr>
            <p:ph type="ftr" sz="quarter" idx="4"/>
          </p:nvPr>
        </p:nvSpPr>
        <p:spPr>
          <a:xfrm>
            <a:off x="1693" y="9119474"/>
            <a:ext cx="3169920" cy="480060"/>
          </a:xfrm>
          <a:prstGeom prst="rect">
            <a:avLst/>
          </a:prstGeom>
        </p:spPr>
        <p:txBody>
          <a:bodyPr vert="horz" lIns="96661" tIns="48331" rIns="96661" bIns="48331" rtlCol="0" anchor="b"/>
          <a:lstStyle>
            <a:lvl1pPr algn="l" fontAlgn="auto">
              <a:spcBef>
                <a:spcPts val="0"/>
              </a:spcBef>
              <a:spcAft>
                <a:spcPts val="0"/>
              </a:spcAft>
              <a:defRPr sz="1000">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2023 © The Board of Trustees of the University of Illinois</a:t>
            </a:r>
            <a:br>
              <a:rPr kumimoji="0" lang="en-US" sz="1000" b="0" i="0" u="none" strike="noStrike" kern="1200" cap="none" spc="0" normalizeH="0" baseline="0" noProof="0" dirty="0">
                <a:ln>
                  <a:noFill/>
                </a:ln>
                <a:solidFill>
                  <a:prstClr val="black"/>
                </a:solidFill>
                <a:effectLst/>
                <a:uLnTx/>
                <a:uFillTx/>
                <a:latin typeface="Calibri"/>
                <a:ea typeface="+mn-ea"/>
                <a:cs typeface="+mn-cs"/>
              </a:rPr>
            </a:br>
            <a:r>
              <a:rPr kumimoji="0" lang="en-US" sz="1000" b="0" i="0" u="none" strike="noStrike" kern="1200" cap="none" spc="0" normalizeH="0" baseline="0" noProof="0" dirty="0">
                <a:ln>
                  <a:noFill/>
                </a:ln>
                <a:solidFill>
                  <a:prstClr val="black"/>
                </a:solidFill>
                <a:effectLst/>
                <a:uLnTx/>
                <a:uFillTx/>
                <a:latin typeface="Calibri"/>
                <a:ea typeface="+mn-ea"/>
                <a:cs typeface="+mn-cs"/>
              </a:rPr>
              <a:t>All rights reserved. </a:t>
            </a:r>
          </a:p>
        </p:txBody>
      </p:sp>
      <p:sp>
        <p:nvSpPr>
          <p:cNvPr id="8" name="Header Placeholder 1"/>
          <p:cNvSpPr>
            <a:spLocks noGrp="1"/>
          </p:cNvSpPr>
          <p:nvPr>
            <p:ph type="hdr" sz="quarter"/>
          </p:nvPr>
        </p:nvSpPr>
        <p:spPr>
          <a:xfrm>
            <a:off x="1693" y="0"/>
            <a:ext cx="3169920" cy="480060"/>
          </a:xfrm>
          <a:prstGeom prst="rect">
            <a:avLst/>
          </a:prstGeom>
        </p:spPr>
        <p:txBody>
          <a:bodyPr vert="horz" lIns="96661" tIns="48331" rIns="96661" bIns="48331" rtlCol="0"/>
          <a:lstStyle>
            <a:lvl1pPr algn="l" fontAlgn="auto">
              <a:spcBef>
                <a:spcPts val="0"/>
              </a:spcBef>
              <a:spcAft>
                <a:spcPts val="0"/>
              </a:spcAft>
              <a:defRPr sz="1000">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How to Read a Physics Paper, PHYS</a:t>
            </a:r>
            <a:r>
              <a:rPr kumimoji="0" lang="en-US" sz="1000" b="0" i="0" u="none" strike="noStrike" kern="1200" cap="none" spc="0" normalizeH="0" noProof="0" dirty="0">
                <a:ln>
                  <a:noFill/>
                </a:ln>
                <a:solidFill>
                  <a:prstClr val="black"/>
                </a:solidFill>
                <a:effectLst/>
                <a:uLnTx/>
                <a:uFillTx/>
                <a:latin typeface="Calibri"/>
                <a:ea typeface="+mn-ea"/>
                <a:cs typeface="+mn-cs"/>
              </a:rPr>
              <a:t> 496</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Date Placeholder 2"/>
          <p:cNvSpPr>
            <a:spLocks noGrp="1"/>
          </p:cNvSpPr>
          <p:nvPr>
            <p:ph type="dt" idx="1"/>
          </p:nvPr>
        </p:nvSpPr>
        <p:spPr>
          <a:xfrm>
            <a:off x="4145280" y="0"/>
            <a:ext cx="3169920" cy="480060"/>
          </a:xfrm>
          <a:prstGeom prst="rect">
            <a:avLst/>
          </a:prstGeom>
        </p:spPr>
        <p:txBody>
          <a:bodyPr vert="horz" lIns="96661" tIns="48331" rIns="96661" bIns="48331" rtlCol="0"/>
          <a:lstStyle>
            <a:lvl1pPr algn="r" fontAlgn="auto">
              <a:spcBef>
                <a:spcPts val="0"/>
              </a:spcBef>
              <a:spcAft>
                <a:spcPts val="0"/>
              </a:spcAft>
              <a:defRPr sz="1000" smtClean="0">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01/18/2023</a:t>
            </a:r>
          </a:p>
        </p:txBody>
      </p:sp>
    </p:spTree>
    <p:extLst>
      <p:ext uri="{BB962C8B-B14F-4D97-AF65-F5344CB8AC3E}">
        <p14:creationId xmlns:p14="http://schemas.microsoft.com/office/powerpoint/2010/main" val="32740170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85372" indent="-302066">
              <a:defRPr>
                <a:solidFill>
                  <a:schemeClr val="tx1"/>
                </a:solidFill>
                <a:latin typeface="Calibri" pitchFamily="34" charset="0"/>
              </a:defRPr>
            </a:lvl2pPr>
            <a:lvl3pPr marL="1208265" indent="-241653">
              <a:defRPr>
                <a:solidFill>
                  <a:schemeClr val="tx1"/>
                </a:solidFill>
                <a:latin typeface="Calibri" pitchFamily="34" charset="0"/>
              </a:defRPr>
            </a:lvl3pPr>
            <a:lvl4pPr marL="1691571" indent="-241653">
              <a:defRPr>
                <a:solidFill>
                  <a:schemeClr val="tx1"/>
                </a:solidFill>
                <a:latin typeface="Calibri" pitchFamily="34" charset="0"/>
              </a:defRPr>
            </a:lvl4pPr>
            <a:lvl5pPr marL="2174878" indent="-241653">
              <a:defRPr>
                <a:solidFill>
                  <a:schemeClr val="tx1"/>
                </a:solidFill>
                <a:latin typeface="Calibri" pitchFamily="34" charset="0"/>
              </a:defRPr>
            </a:lvl5pPr>
            <a:lvl6pPr marL="2658184" indent="-241653" fontAlgn="base">
              <a:spcBef>
                <a:spcPct val="0"/>
              </a:spcBef>
              <a:spcAft>
                <a:spcPct val="0"/>
              </a:spcAft>
              <a:defRPr>
                <a:solidFill>
                  <a:schemeClr val="tx1"/>
                </a:solidFill>
                <a:latin typeface="Calibri" pitchFamily="34" charset="0"/>
              </a:defRPr>
            </a:lvl6pPr>
            <a:lvl7pPr marL="3141490" indent="-241653" fontAlgn="base">
              <a:spcBef>
                <a:spcPct val="0"/>
              </a:spcBef>
              <a:spcAft>
                <a:spcPct val="0"/>
              </a:spcAft>
              <a:defRPr>
                <a:solidFill>
                  <a:schemeClr val="tx1"/>
                </a:solidFill>
                <a:latin typeface="Calibri" pitchFamily="34" charset="0"/>
              </a:defRPr>
            </a:lvl7pPr>
            <a:lvl8pPr marL="3624796" indent="-241653" fontAlgn="base">
              <a:spcBef>
                <a:spcPct val="0"/>
              </a:spcBef>
              <a:spcAft>
                <a:spcPct val="0"/>
              </a:spcAft>
              <a:defRPr>
                <a:solidFill>
                  <a:schemeClr val="tx1"/>
                </a:solidFill>
                <a:latin typeface="Calibri" pitchFamily="34" charset="0"/>
              </a:defRPr>
            </a:lvl8pPr>
            <a:lvl9pPr marL="4108102" indent="-241653"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6E0319C-D671-43D5-83F4-9F2CAD450CBF}" type="slidenum">
              <a:rPr lang="en-US"/>
              <a:pPr fontAlgn="base">
                <a:spcBef>
                  <a:spcPct val="0"/>
                </a:spcBef>
                <a:spcAft>
                  <a:spcPct val="0"/>
                </a:spcAft>
              </a:pPr>
              <a:t>20</a:t>
            </a:fld>
            <a:endParaRPr lang="en-US"/>
          </a:p>
        </p:txBody>
      </p:sp>
      <p:sp>
        <p:nvSpPr>
          <p:cNvPr id="7" name="Footer Placeholder 5"/>
          <p:cNvSpPr>
            <a:spLocks noGrp="1"/>
          </p:cNvSpPr>
          <p:nvPr>
            <p:ph type="ftr" sz="quarter" idx="4"/>
          </p:nvPr>
        </p:nvSpPr>
        <p:spPr>
          <a:xfrm>
            <a:off x="1693" y="9119474"/>
            <a:ext cx="3169920" cy="480060"/>
          </a:xfrm>
          <a:prstGeom prst="rect">
            <a:avLst/>
          </a:prstGeom>
        </p:spPr>
        <p:txBody>
          <a:bodyPr vert="horz" lIns="96661" tIns="48331" rIns="96661" bIns="48331" rtlCol="0" anchor="b"/>
          <a:lstStyle>
            <a:lvl1pPr algn="l" fontAlgn="auto">
              <a:spcBef>
                <a:spcPts val="0"/>
              </a:spcBef>
              <a:spcAft>
                <a:spcPts val="0"/>
              </a:spcAft>
              <a:defRPr sz="1000">
                <a:latin typeface="+mn-lt"/>
              </a:defRPr>
            </a:lvl1pPr>
          </a:lstStyle>
          <a:p>
            <a:pPr>
              <a:defRPr/>
            </a:pPr>
            <a:r>
              <a:rPr lang="en-US" dirty="0"/>
              <a:t>2023 © The Board of Trustees of the University of Illinois</a:t>
            </a:r>
            <a:br>
              <a:rPr lang="en-US" dirty="0"/>
            </a:br>
            <a:r>
              <a:rPr lang="en-US" dirty="0"/>
              <a:t>All rights reserved. </a:t>
            </a:r>
          </a:p>
        </p:txBody>
      </p:sp>
      <p:sp>
        <p:nvSpPr>
          <p:cNvPr id="8" name="Header Placeholder 1"/>
          <p:cNvSpPr>
            <a:spLocks noGrp="1"/>
          </p:cNvSpPr>
          <p:nvPr>
            <p:ph type="hdr" sz="quarter"/>
          </p:nvPr>
        </p:nvSpPr>
        <p:spPr>
          <a:xfrm>
            <a:off x="1693" y="0"/>
            <a:ext cx="3169920" cy="480060"/>
          </a:xfrm>
          <a:prstGeom prst="rect">
            <a:avLst/>
          </a:prstGeom>
        </p:spPr>
        <p:txBody>
          <a:bodyPr vert="horz" lIns="96661" tIns="48331" rIns="96661" bIns="48331" rtlCol="0"/>
          <a:lstStyle>
            <a:lvl1pPr algn="l" fontAlgn="auto">
              <a:spcBef>
                <a:spcPts val="0"/>
              </a:spcBef>
              <a:spcAft>
                <a:spcPts val="0"/>
              </a:spcAft>
              <a:defRPr sz="1000">
                <a:latin typeface="+mn-lt"/>
              </a:defRPr>
            </a:lvl1pPr>
          </a:lstStyle>
          <a:p>
            <a:pPr>
              <a:defRPr/>
            </a:pPr>
            <a:r>
              <a:rPr lang="en-US" dirty="0"/>
              <a:t>How to Read a Physics Paper, PHYS 496</a:t>
            </a:r>
          </a:p>
        </p:txBody>
      </p:sp>
      <p:sp>
        <p:nvSpPr>
          <p:cNvPr id="9" name="Date Placeholder 2"/>
          <p:cNvSpPr>
            <a:spLocks noGrp="1"/>
          </p:cNvSpPr>
          <p:nvPr>
            <p:ph type="dt" idx="1"/>
          </p:nvPr>
        </p:nvSpPr>
        <p:spPr>
          <a:xfrm>
            <a:off x="4145280" y="0"/>
            <a:ext cx="3169920" cy="480060"/>
          </a:xfrm>
          <a:prstGeom prst="rect">
            <a:avLst/>
          </a:prstGeom>
        </p:spPr>
        <p:txBody>
          <a:bodyPr vert="horz" lIns="96661" tIns="48331" rIns="96661" bIns="48331" rtlCol="0"/>
          <a:lstStyle>
            <a:lvl1pPr algn="r" fontAlgn="auto">
              <a:spcBef>
                <a:spcPts val="0"/>
              </a:spcBef>
              <a:spcAft>
                <a:spcPts val="0"/>
              </a:spcAft>
              <a:defRPr sz="1000" smtClean="0">
                <a:latin typeface="+mn-lt"/>
              </a:defRPr>
            </a:lvl1pPr>
          </a:lstStyle>
          <a:p>
            <a:pPr>
              <a:defRPr/>
            </a:pPr>
            <a:r>
              <a:rPr lang="en-US" dirty="0"/>
              <a:t>01/18/2023</a:t>
            </a:r>
          </a:p>
        </p:txBody>
      </p:sp>
    </p:spTree>
    <p:extLst>
      <p:ext uri="{BB962C8B-B14F-4D97-AF65-F5344CB8AC3E}">
        <p14:creationId xmlns:p14="http://schemas.microsoft.com/office/powerpoint/2010/main" val="1790398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85372" indent="-302066">
              <a:defRPr>
                <a:solidFill>
                  <a:schemeClr val="tx1"/>
                </a:solidFill>
                <a:latin typeface="Calibri" pitchFamily="34" charset="0"/>
              </a:defRPr>
            </a:lvl2pPr>
            <a:lvl3pPr marL="1208265" indent="-241653">
              <a:defRPr>
                <a:solidFill>
                  <a:schemeClr val="tx1"/>
                </a:solidFill>
                <a:latin typeface="Calibri" pitchFamily="34" charset="0"/>
              </a:defRPr>
            </a:lvl3pPr>
            <a:lvl4pPr marL="1691571" indent="-241653">
              <a:defRPr>
                <a:solidFill>
                  <a:schemeClr val="tx1"/>
                </a:solidFill>
                <a:latin typeface="Calibri" pitchFamily="34" charset="0"/>
              </a:defRPr>
            </a:lvl4pPr>
            <a:lvl5pPr marL="2174878" indent="-241653">
              <a:defRPr>
                <a:solidFill>
                  <a:schemeClr val="tx1"/>
                </a:solidFill>
                <a:latin typeface="Calibri" pitchFamily="34" charset="0"/>
              </a:defRPr>
            </a:lvl5pPr>
            <a:lvl6pPr marL="2658184" indent="-241653" fontAlgn="base">
              <a:spcBef>
                <a:spcPct val="0"/>
              </a:spcBef>
              <a:spcAft>
                <a:spcPct val="0"/>
              </a:spcAft>
              <a:defRPr>
                <a:solidFill>
                  <a:schemeClr val="tx1"/>
                </a:solidFill>
                <a:latin typeface="Calibri" pitchFamily="34" charset="0"/>
              </a:defRPr>
            </a:lvl6pPr>
            <a:lvl7pPr marL="3141490" indent="-241653" fontAlgn="base">
              <a:spcBef>
                <a:spcPct val="0"/>
              </a:spcBef>
              <a:spcAft>
                <a:spcPct val="0"/>
              </a:spcAft>
              <a:defRPr>
                <a:solidFill>
                  <a:schemeClr val="tx1"/>
                </a:solidFill>
                <a:latin typeface="Calibri" pitchFamily="34" charset="0"/>
              </a:defRPr>
            </a:lvl7pPr>
            <a:lvl8pPr marL="3624796" indent="-241653" fontAlgn="base">
              <a:spcBef>
                <a:spcPct val="0"/>
              </a:spcBef>
              <a:spcAft>
                <a:spcPct val="0"/>
              </a:spcAft>
              <a:defRPr>
                <a:solidFill>
                  <a:schemeClr val="tx1"/>
                </a:solidFill>
                <a:latin typeface="Calibri" pitchFamily="34" charset="0"/>
              </a:defRPr>
            </a:lvl8pPr>
            <a:lvl9pPr marL="4108102" indent="-241653"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6E0319C-D671-43D5-83F4-9F2CAD450CBF}" type="slidenum">
              <a:rPr lang="en-US"/>
              <a:pPr fontAlgn="base">
                <a:spcBef>
                  <a:spcPct val="0"/>
                </a:spcBef>
                <a:spcAft>
                  <a:spcPct val="0"/>
                </a:spcAft>
              </a:pPr>
              <a:t>3</a:t>
            </a:fld>
            <a:endParaRPr lang="en-US"/>
          </a:p>
        </p:txBody>
      </p:sp>
      <p:sp>
        <p:nvSpPr>
          <p:cNvPr id="7" name="Footer Placeholder 5"/>
          <p:cNvSpPr>
            <a:spLocks noGrp="1"/>
          </p:cNvSpPr>
          <p:nvPr>
            <p:ph type="ftr" sz="quarter" idx="4"/>
          </p:nvPr>
        </p:nvSpPr>
        <p:spPr>
          <a:xfrm>
            <a:off x="1693" y="9119474"/>
            <a:ext cx="3169920" cy="480060"/>
          </a:xfrm>
          <a:prstGeom prst="rect">
            <a:avLst/>
          </a:prstGeom>
        </p:spPr>
        <p:txBody>
          <a:bodyPr vert="horz" lIns="96661" tIns="48331" rIns="96661" bIns="48331" rtlCol="0" anchor="b"/>
          <a:lstStyle>
            <a:lvl1pPr algn="l" fontAlgn="auto">
              <a:spcBef>
                <a:spcPts val="0"/>
              </a:spcBef>
              <a:spcAft>
                <a:spcPts val="0"/>
              </a:spcAft>
              <a:defRPr sz="1000">
                <a:latin typeface="+mn-lt"/>
              </a:defRPr>
            </a:lvl1pPr>
          </a:lstStyle>
          <a:p>
            <a:pPr>
              <a:defRPr/>
            </a:pPr>
            <a:r>
              <a:rPr lang="en-US" dirty="0"/>
              <a:t>2023 © The Board of Trustees of the University of Illinois</a:t>
            </a:r>
            <a:br>
              <a:rPr lang="en-US" dirty="0"/>
            </a:br>
            <a:r>
              <a:rPr lang="en-US" dirty="0"/>
              <a:t>All rights reserved. </a:t>
            </a:r>
          </a:p>
        </p:txBody>
      </p:sp>
      <p:sp>
        <p:nvSpPr>
          <p:cNvPr id="8" name="Header Placeholder 1"/>
          <p:cNvSpPr>
            <a:spLocks noGrp="1"/>
          </p:cNvSpPr>
          <p:nvPr>
            <p:ph type="hdr" sz="quarter"/>
          </p:nvPr>
        </p:nvSpPr>
        <p:spPr>
          <a:xfrm>
            <a:off x="1693" y="0"/>
            <a:ext cx="3169920" cy="480060"/>
          </a:xfrm>
          <a:prstGeom prst="rect">
            <a:avLst/>
          </a:prstGeom>
        </p:spPr>
        <p:txBody>
          <a:bodyPr vert="horz" lIns="96661" tIns="48331" rIns="96661" bIns="48331" rtlCol="0"/>
          <a:lstStyle>
            <a:lvl1pPr algn="l" fontAlgn="auto">
              <a:spcBef>
                <a:spcPts val="0"/>
              </a:spcBef>
              <a:spcAft>
                <a:spcPts val="0"/>
              </a:spcAft>
              <a:defRPr sz="1000">
                <a:latin typeface="+mn-lt"/>
              </a:defRPr>
            </a:lvl1pPr>
          </a:lstStyle>
          <a:p>
            <a:pPr>
              <a:defRPr/>
            </a:pPr>
            <a:r>
              <a:rPr lang="en-US" dirty="0"/>
              <a:t>How to Read a Physics Paper, PHYS 496</a:t>
            </a:r>
          </a:p>
        </p:txBody>
      </p:sp>
      <p:sp>
        <p:nvSpPr>
          <p:cNvPr id="9" name="Date Placeholder 2"/>
          <p:cNvSpPr>
            <a:spLocks noGrp="1"/>
          </p:cNvSpPr>
          <p:nvPr>
            <p:ph type="dt" idx="1"/>
          </p:nvPr>
        </p:nvSpPr>
        <p:spPr>
          <a:xfrm>
            <a:off x="4145280" y="0"/>
            <a:ext cx="3169920" cy="480060"/>
          </a:xfrm>
          <a:prstGeom prst="rect">
            <a:avLst/>
          </a:prstGeom>
        </p:spPr>
        <p:txBody>
          <a:bodyPr vert="horz" lIns="96661" tIns="48331" rIns="96661" bIns="48331" rtlCol="0"/>
          <a:lstStyle>
            <a:lvl1pPr algn="r" fontAlgn="auto">
              <a:spcBef>
                <a:spcPts val="0"/>
              </a:spcBef>
              <a:spcAft>
                <a:spcPts val="0"/>
              </a:spcAft>
              <a:defRPr sz="1000" smtClean="0">
                <a:latin typeface="+mn-lt"/>
              </a:defRPr>
            </a:lvl1pPr>
          </a:lstStyle>
          <a:p>
            <a:pPr>
              <a:defRPr/>
            </a:pPr>
            <a:r>
              <a:rPr lang="en-US" dirty="0"/>
              <a:t>01/18/2023</a:t>
            </a:r>
          </a:p>
        </p:txBody>
      </p:sp>
    </p:spTree>
    <p:extLst>
      <p:ext uri="{BB962C8B-B14F-4D97-AF65-F5344CB8AC3E}">
        <p14:creationId xmlns:p14="http://schemas.microsoft.com/office/powerpoint/2010/main" val="2291167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85372" indent="-302066">
              <a:defRPr>
                <a:solidFill>
                  <a:schemeClr val="tx1"/>
                </a:solidFill>
                <a:latin typeface="Calibri" pitchFamily="34" charset="0"/>
              </a:defRPr>
            </a:lvl2pPr>
            <a:lvl3pPr marL="1208265" indent="-241653">
              <a:defRPr>
                <a:solidFill>
                  <a:schemeClr val="tx1"/>
                </a:solidFill>
                <a:latin typeface="Calibri" pitchFamily="34" charset="0"/>
              </a:defRPr>
            </a:lvl3pPr>
            <a:lvl4pPr marL="1691571" indent="-241653">
              <a:defRPr>
                <a:solidFill>
                  <a:schemeClr val="tx1"/>
                </a:solidFill>
                <a:latin typeface="Calibri" pitchFamily="34" charset="0"/>
              </a:defRPr>
            </a:lvl4pPr>
            <a:lvl5pPr marL="2174878" indent="-241653">
              <a:defRPr>
                <a:solidFill>
                  <a:schemeClr val="tx1"/>
                </a:solidFill>
                <a:latin typeface="Calibri" pitchFamily="34" charset="0"/>
              </a:defRPr>
            </a:lvl5pPr>
            <a:lvl6pPr marL="2658184" indent="-241653" fontAlgn="base">
              <a:spcBef>
                <a:spcPct val="0"/>
              </a:spcBef>
              <a:spcAft>
                <a:spcPct val="0"/>
              </a:spcAft>
              <a:defRPr>
                <a:solidFill>
                  <a:schemeClr val="tx1"/>
                </a:solidFill>
                <a:latin typeface="Calibri" pitchFamily="34" charset="0"/>
              </a:defRPr>
            </a:lvl6pPr>
            <a:lvl7pPr marL="3141490" indent="-241653" fontAlgn="base">
              <a:spcBef>
                <a:spcPct val="0"/>
              </a:spcBef>
              <a:spcAft>
                <a:spcPct val="0"/>
              </a:spcAft>
              <a:defRPr>
                <a:solidFill>
                  <a:schemeClr val="tx1"/>
                </a:solidFill>
                <a:latin typeface="Calibri" pitchFamily="34" charset="0"/>
              </a:defRPr>
            </a:lvl7pPr>
            <a:lvl8pPr marL="3624796" indent="-241653" fontAlgn="base">
              <a:spcBef>
                <a:spcPct val="0"/>
              </a:spcBef>
              <a:spcAft>
                <a:spcPct val="0"/>
              </a:spcAft>
              <a:defRPr>
                <a:solidFill>
                  <a:schemeClr val="tx1"/>
                </a:solidFill>
                <a:latin typeface="Calibri" pitchFamily="34" charset="0"/>
              </a:defRPr>
            </a:lvl8pPr>
            <a:lvl9pPr marL="4108102" indent="-241653"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6E0319C-D671-43D5-83F4-9F2CAD450CBF}" type="slidenum">
              <a:rPr lang="en-US"/>
              <a:pPr fontAlgn="base">
                <a:spcBef>
                  <a:spcPct val="0"/>
                </a:spcBef>
                <a:spcAft>
                  <a:spcPct val="0"/>
                </a:spcAft>
              </a:pPr>
              <a:t>4</a:t>
            </a:fld>
            <a:endParaRPr lang="en-US"/>
          </a:p>
        </p:txBody>
      </p:sp>
      <p:sp>
        <p:nvSpPr>
          <p:cNvPr id="7" name="Footer Placeholder 5"/>
          <p:cNvSpPr>
            <a:spLocks noGrp="1"/>
          </p:cNvSpPr>
          <p:nvPr>
            <p:ph type="ftr" sz="quarter" idx="4"/>
          </p:nvPr>
        </p:nvSpPr>
        <p:spPr>
          <a:xfrm>
            <a:off x="1693" y="9119474"/>
            <a:ext cx="3169920" cy="480060"/>
          </a:xfrm>
          <a:prstGeom prst="rect">
            <a:avLst/>
          </a:prstGeom>
        </p:spPr>
        <p:txBody>
          <a:bodyPr vert="horz" lIns="96661" tIns="48331" rIns="96661" bIns="48331" rtlCol="0" anchor="b"/>
          <a:lstStyle>
            <a:lvl1pPr algn="l" fontAlgn="auto">
              <a:spcBef>
                <a:spcPts val="0"/>
              </a:spcBef>
              <a:spcAft>
                <a:spcPts val="0"/>
              </a:spcAft>
              <a:defRPr sz="1000">
                <a:latin typeface="+mn-lt"/>
              </a:defRPr>
            </a:lvl1pPr>
          </a:lstStyle>
          <a:p>
            <a:pPr>
              <a:defRPr/>
            </a:pPr>
            <a:r>
              <a:rPr lang="en-US" dirty="0"/>
              <a:t>2023 © The Board of Trustees of the University of Illinois</a:t>
            </a:r>
            <a:br>
              <a:rPr lang="en-US" dirty="0"/>
            </a:br>
            <a:r>
              <a:rPr lang="en-US" dirty="0"/>
              <a:t>All rights reserved. </a:t>
            </a:r>
          </a:p>
        </p:txBody>
      </p:sp>
      <p:sp>
        <p:nvSpPr>
          <p:cNvPr id="8" name="Header Placeholder 1"/>
          <p:cNvSpPr>
            <a:spLocks noGrp="1"/>
          </p:cNvSpPr>
          <p:nvPr>
            <p:ph type="hdr" sz="quarter"/>
          </p:nvPr>
        </p:nvSpPr>
        <p:spPr>
          <a:xfrm>
            <a:off x="1693" y="0"/>
            <a:ext cx="3169920" cy="480060"/>
          </a:xfrm>
          <a:prstGeom prst="rect">
            <a:avLst/>
          </a:prstGeom>
        </p:spPr>
        <p:txBody>
          <a:bodyPr vert="horz" lIns="96661" tIns="48331" rIns="96661" bIns="48331" rtlCol="0"/>
          <a:lstStyle>
            <a:lvl1pPr algn="l" fontAlgn="auto">
              <a:spcBef>
                <a:spcPts val="0"/>
              </a:spcBef>
              <a:spcAft>
                <a:spcPts val="0"/>
              </a:spcAft>
              <a:defRPr sz="1000">
                <a:latin typeface="+mn-lt"/>
              </a:defRPr>
            </a:lvl1pPr>
          </a:lstStyle>
          <a:p>
            <a:pPr>
              <a:defRPr/>
            </a:pPr>
            <a:r>
              <a:rPr lang="en-US" dirty="0"/>
              <a:t>How to Read a Physics Paper, PHYS 496</a:t>
            </a:r>
          </a:p>
        </p:txBody>
      </p:sp>
      <p:sp>
        <p:nvSpPr>
          <p:cNvPr id="9" name="Date Placeholder 2"/>
          <p:cNvSpPr>
            <a:spLocks noGrp="1"/>
          </p:cNvSpPr>
          <p:nvPr>
            <p:ph type="dt" idx="1"/>
          </p:nvPr>
        </p:nvSpPr>
        <p:spPr>
          <a:xfrm>
            <a:off x="4145280" y="0"/>
            <a:ext cx="3169920" cy="480060"/>
          </a:xfrm>
          <a:prstGeom prst="rect">
            <a:avLst/>
          </a:prstGeom>
        </p:spPr>
        <p:txBody>
          <a:bodyPr vert="horz" lIns="96661" tIns="48331" rIns="96661" bIns="48331" rtlCol="0"/>
          <a:lstStyle>
            <a:lvl1pPr algn="r" fontAlgn="auto">
              <a:spcBef>
                <a:spcPts val="0"/>
              </a:spcBef>
              <a:spcAft>
                <a:spcPts val="0"/>
              </a:spcAft>
              <a:defRPr sz="1000" smtClean="0">
                <a:latin typeface="+mn-lt"/>
              </a:defRPr>
            </a:lvl1pPr>
          </a:lstStyle>
          <a:p>
            <a:pPr>
              <a:defRPr/>
            </a:pPr>
            <a:r>
              <a:rPr lang="en-US" dirty="0"/>
              <a:t>01/18/2023</a:t>
            </a:r>
          </a:p>
        </p:txBody>
      </p:sp>
    </p:spTree>
    <p:extLst>
      <p:ext uri="{BB962C8B-B14F-4D97-AF65-F5344CB8AC3E}">
        <p14:creationId xmlns:p14="http://schemas.microsoft.com/office/powerpoint/2010/main" val="838577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28573DD-2EF1-45FD-BFAD-4629297FCBA6}" type="slidenum">
              <a:rPr lang="en-US" smtClean="0"/>
              <a:pPr>
                <a:defRPr/>
              </a:pPr>
              <a:t>5</a:t>
            </a:fld>
            <a:endParaRPr lang="en-US" dirty="0"/>
          </a:p>
        </p:txBody>
      </p:sp>
      <p:sp>
        <p:nvSpPr>
          <p:cNvPr id="7" name="Footer Placeholder 5"/>
          <p:cNvSpPr>
            <a:spLocks noGrp="1"/>
          </p:cNvSpPr>
          <p:nvPr>
            <p:ph type="ftr" sz="quarter" idx="4"/>
          </p:nvPr>
        </p:nvSpPr>
        <p:spPr>
          <a:xfrm>
            <a:off x="1693" y="9119474"/>
            <a:ext cx="3169920" cy="480060"/>
          </a:xfrm>
          <a:prstGeom prst="rect">
            <a:avLst/>
          </a:prstGeom>
        </p:spPr>
        <p:txBody>
          <a:bodyPr vert="horz" lIns="96661" tIns="48331" rIns="96661" bIns="48331" rtlCol="0" anchor="b"/>
          <a:lstStyle>
            <a:lvl1pPr algn="l" fontAlgn="auto">
              <a:spcBef>
                <a:spcPts val="0"/>
              </a:spcBef>
              <a:spcAft>
                <a:spcPts val="0"/>
              </a:spcAft>
              <a:defRPr sz="1000">
                <a:latin typeface="+mn-lt"/>
              </a:defRPr>
            </a:lvl1pPr>
          </a:lstStyle>
          <a:p>
            <a:pPr>
              <a:defRPr/>
            </a:pPr>
            <a:r>
              <a:rPr lang="en-US" dirty="0"/>
              <a:t>2023 © The Board of Trustees of the University of Illinois</a:t>
            </a:r>
            <a:br>
              <a:rPr lang="en-US" dirty="0"/>
            </a:br>
            <a:r>
              <a:rPr lang="en-US" dirty="0"/>
              <a:t>All rights reserved. </a:t>
            </a:r>
          </a:p>
        </p:txBody>
      </p:sp>
      <p:sp>
        <p:nvSpPr>
          <p:cNvPr id="8" name="Header Placeholder 1"/>
          <p:cNvSpPr>
            <a:spLocks noGrp="1"/>
          </p:cNvSpPr>
          <p:nvPr>
            <p:ph type="hdr" sz="quarter"/>
          </p:nvPr>
        </p:nvSpPr>
        <p:spPr>
          <a:xfrm>
            <a:off x="1693" y="0"/>
            <a:ext cx="3169920" cy="480060"/>
          </a:xfrm>
          <a:prstGeom prst="rect">
            <a:avLst/>
          </a:prstGeom>
        </p:spPr>
        <p:txBody>
          <a:bodyPr vert="horz" lIns="96661" tIns="48331" rIns="96661" bIns="48331" rtlCol="0"/>
          <a:lstStyle>
            <a:lvl1pPr algn="l" fontAlgn="auto">
              <a:spcBef>
                <a:spcPts val="0"/>
              </a:spcBef>
              <a:spcAft>
                <a:spcPts val="0"/>
              </a:spcAft>
              <a:defRPr sz="1000">
                <a:latin typeface="+mn-lt"/>
              </a:defRPr>
            </a:lvl1pPr>
          </a:lstStyle>
          <a:p>
            <a:pPr>
              <a:defRPr/>
            </a:pPr>
            <a:r>
              <a:rPr lang="en-US" dirty="0"/>
              <a:t>How to Read a Physics Paper, PHYS 496</a:t>
            </a:r>
            <a:br>
              <a:rPr lang="en-US" dirty="0"/>
            </a:br>
            <a:endParaRPr lang="en-US" dirty="0"/>
          </a:p>
        </p:txBody>
      </p:sp>
      <p:sp>
        <p:nvSpPr>
          <p:cNvPr id="9" name="Date Placeholder 2"/>
          <p:cNvSpPr>
            <a:spLocks noGrp="1"/>
          </p:cNvSpPr>
          <p:nvPr>
            <p:ph type="dt" idx="1"/>
          </p:nvPr>
        </p:nvSpPr>
        <p:spPr>
          <a:xfrm>
            <a:off x="4145280" y="0"/>
            <a:ext cx="3169920" cy="480060"/>
          </a:xfrm>
          <a:prstGeom prst="rect">
            <a:avLst/>
          </a:prstGeom>
        </p:spPr>
        <p:txBody>
          <a:bodyPr vert="horz" lIns="96661" tIns="48331" rIns="96661" bIns="48331" rtlCol="0"/>
          <a:lstStyle>
            <a:lvl1pPr algn="r" fontAlgn="auto">
              <a:spcBef>
                <a:spcPts val="0"/>
              </a:spcBef>
              <a:spcAft>
                <a:spcPts val="0"/>
              </a:spcAft>
              <a:defRPr sz="1000" smtClean="0">
                <a:latin typeface="+mn-lt"/>
              </a:defRPr>
            </a:lvl1pPr>
          </a:lstStyle>
          <a:p>
            <a:pPr>
              <a:defRPr/>
            </a:pPr>
            <a:r>
              <a:rPr lang="en-US" dirty="0"/>
              <a:t>01/18/2023</a:t>
            </a:r>
          </a:p>
        </p:txBody>
      </p:sp>
    </p:spTree>
    <p:extLst>
      <p:ext uri="{BB962C8B-B14F-4D97-AF65-F5344CB8AC3E}">
        <p14:creationId xmlns:p14="http://schemas.microsoft.com/office/powerpoint/2010/main" val="923668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a:t>Scientists are busy, and far more papers are published every year than anyone could reasonably be expected to read.  </a:t>
            </a:r>
          </a:p>
          <a:p>
            <a:pPr>
              <a:spcBef>
                <a:spcPct val="0"/>
              </a:spcBef>
            </a:pPr>
            <a:endParaRPr lang="en-US" dirty="0"/>
          </a:p>
          <a:p>
            <a:pPr>
              <a:spcBef>
                <a:spcPct val="0"/>
              </a:spcBef>
            </a:pPr>
            <a:r>
              <a:rPr lang="en-US" dirty="0"/>
              <a:t>The first step is to determine whether a paper is worth your time, i.e., determine its importance to your research. </a:t>
            </a:r>
          </a:p>
          <a:p>
            <a:pPr>
              <a:spcBef>
                <a:spcPct val="0"/>
              </a:spcBef>
            </a:pPr>
            <a:endParaRPr lang="en-US" dirty="0"/>
          </a:p>
          <a:p>
            <a:pPr>
              <a:spcBef>
                <a:spcPct val="0"/>
              </a:spcBef>
            </a:pPr>
            <a:r>
              <a:rPr lang="en-US" dirty="0"/>
              <a:t>Note that your purpose for reading a paper (and hence your focus) may vary from paper to paper.  In some cases, you’ll want to concentrate on the methods or techniques described, to determine if they could be adapted for your project, and you won’t care about the authors’ specific results or conclusions.  </a:t>
            </a:r>
          </a:p>
          <a:p>
            <a:pPr>
              <a:spcBef>
                <a:spcPct val="0"/>
              </a:spcBef>
            </a:pPr>
            <a:endParaRPr lang="en-US" dirty="0"/>
          </a:p>
          <a:p>
            <a:pPr>
              <a:spcBef>
                <a:spcPct val="0"/>
              </a:spcBef>
            </a:pPr>
            <a:r>
              <a:rPr lang="en-US" dirty="0"/>
              <a:t>Looking to see who wrote the paper is an important data point, but certainly not the only one.  If someone whose affiliation is in a department of industrial engineering  has written a paper announcing some world-shattering discovery in quantum measurement theory, you would rightly treat that paper with more skepticism than a paper written by Tony Leggett.  However,  young people and new people make important discoveries all the time, and some very good work is done in what might be considered unexpected places (e.g., Ernst </a:t>
            </a:r>
            <a:r>
              <a:rPr lang="en-US" dirty="0" err="1"/>
              <a:t>Ising</a:t>
            </a:r>
            <a:r>
              <a:rPr lang="en-US" dirty="0"/>
              <a:t> [</a:t>
            </a:r>
            <a:r>
              <a:rPr lang="en-US" dirty="0" err="1"/>
              <a:t>Ising</a:t>
            </a:r>
            <a:r>
              <a:rPr lang="en-US" dirty="0"/>
              <a:t> model] spent his whole career in the United States [after fleeing Nazi Germany] at Bradley University in Peoria, Illinois). </a:t>
            </a: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85372" indent="-302066">
              <a:defRPr>
                <a:solidFill>
                  <a:schemeClr val="tx1"/>
                </a:solidFill>
                <a:latin typeface="Calibri" pitchFamily="34" charset="0"/>
              </a:defRPr>
            </a:lvl2pPr>
            <a:lvl3pPr marL="1208265" indent="-241653">
              <a:defRPr>
                <a:solidFill>
                  <a:schemeClr val="tx1"/>
                </a:solidFill>
                <a:latin typeface="Calibri" pitchFamily="34" charset="0"/>
              </a:defRPr>
            </a:lvl3pPr>
            <a:lvl4pPr marL="1691571" indent="-241653">
              <a:defRPr>
                <a:solidFill>
                  <a:schemeClr val="tx1"/>
                </a:solidFill>
                <a:latin typeface="Calibri" pitchFamily="34" charset="0"/>
              </a:defRPr>
            </a:lvl4pPr>
            <a:lvl5pPr marL="2174878" indent="-241653">
              <a:defRPr>
                <a:solidFill>
                  <a:schemeClr val="tx1"/>
                </a:solidFill>
                <a:latin typeface="Calibri" pitchFamily="34" charset="0"/>
              </a:defRPr>
            </a:lvl5pPr>
            <a:lvl6pPr marL="2658184" indent="-241653" fontAlgn="base">
              <a:spcBef>
                <a:spcPct val="0"/>
              </a:spcBef>
              <a:spcAft>
                <a:spcPct val="0"/>
              </a:spcAft>
              <a:defRPr>
                <a:solidFill>
                  <a:schemeClr val="tx1"/>
                </a:solidFill>
                <a:latin typeface="Calibri" pitchFamily="34" charset="0"/>
              </a:defRPr>
            </a:lvl6pPr>
            <a:lvl7pPr marL="3141490" indent="-241653" fontAlgn="base">
              <a:spcBef>
                <a:spcPct val="0"/>
              </a:spcBef>
              <a:spcAft>
                <a:spcPct val="0"/>
              </a:spcAft>
              <a:defRPr>
                <a:solidFill>
                  <a:schemeClr val="tx1"/>
                </a:solidFill>
                <a:latin typeface="Calibri" pitchFamily="34" charset="0"/>
              </a:defRPr>
            </a:lvl7pPr>
            <a:lvl8pPr marL="3624796" indent="-241653" fontAlgn="base">
              <a:spcBef>
                <a:spcPct val="0"/>
              </a:spcBef>
              <a:spcAft>
                <a:spcPct val="0"/>
              </a:spcAft>
              <a:defRPr>
                <a:solidFill>
                  <a:schemeClr val="tx1"/>
                </a:solidFill>
                <a:latin typeface="Calibri" pitchFamily="34" charset="0"/>
              </a:defRPr>
            </a:lvl8pPr>
            <a:lvl9pPr marL="4108102" indent="-241653"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6E0319C-D671-43D5-83F4-9F2CAD450CBF}" type="slidenum">
              <a:rPr lang="en-US"/>
              <a:pPr fontAlgn="base">
                <a:spcBef>
                  <a:spcPct val="0"/>
                </a:spcBef>
                <a:spcAft>
                  <a:spcPct val="0"/>
                </a:spcAft>
              </a:pPr>
              <a:t>6</a:t>
            </a:fld>
            <a:endParaRPr lang="en-US"/>
          </a:p>
        </p:txBody>
      </p:sp>
      <p:sp>
        <p:nvSpPr>
          <p:cNvPr id="7" name="Footer Placeholder 5"/>
          <p:cNvSpPr>
            <a:spLocks noGrp="1"/>
          </p:cNvSpPr>
          <p:nvPr>
            <p:ph type="ftr" sz="quarter" idx="4"/>
          </p:nvPr>
        </p:nvSpPr>
        <p:spPr>
          <a:xfrm>
            <a:off x="1693" y="9119474"/>
            <a:ext cx="3169920" cy="480060"/>
          </a:xfrm>
          <a:prstGeom prst="rect">
            <a:avLst/>
          </a:prstGeom>
        </p:spPr>
        <p:txBody>
          <a:bodyPr vert="horz" lIns="96661" tIns="48331" rIns="96661" bIns="48331" rtlCol="0" anchor="b"/>
          <a:lstStyle>
            <a:lvl1pPr algn="l" fontAlgn="auto">
              <a:spcBef>
                <a:spcPts val="0"/>
              </a:spcBef>
              <a:spcAft>
                <a:spcPts val="0"/>
              </a:spcAft>
              <a:defRPr sz="1000">
                <a:latin typeface="+mn-lt"/>
              </a:defRPr>
            </a:lvl1pPr>
          </a:lstStyle>
          <a:p>
            <a:pPr>
              <a:defRPr/>
            </a:pPr>
            <a:r>
              <a:rPr lang="en-US" dirty="0"/>
              <a:t>2023 © The Board of Trustees of the University of Illinois</a:t>
            </a:r>
            <a:br>
              <a:rPr lang="en-US" dirty="0"/>
            </a:br>
            <a:r>
              <a:rPr lang="en-US" dirty="0"/>
              <a:t>All rights reserved. </a:t>
            </a:r>
          </a:p>
        </p:txBody>
      </p:sp>
      <p:sp>
        <p:nvSpPr>
          <p:cNvPr id="8" name="Header Placeholder 1"/>
          <p:cNvSpPr>
            <a:spLocks noGrp="1"/>
          </p:cNvSpPr>
          <p:nvPr>
            <p:ph type="hdr" sz="quarter"/>
          </p:nvPr>
        </p:nvSpPr>
        <p:spPr>
          <a:xfrm>
            <a:off x="1693" y="0"/>
            <a:ext cx="3169920" cy="480060"/>
          </a:xfrm>
          <a:prstGeom prst="rect">
            <a:avLst/>
          </a:prstGeom>
        </p:spPr>
        <p:txBody>
          <a:bodyPr vert="horz" lIns="96661" tIns="48331" rIns="96661" bIns="48331" rtlCol="0"/>
          <a:lstStyle>
            <a:lvl1pPr algn="l" fontAlgn="auto">
              <a:spcBef>
                <a:spcPts val="0"/>
              </a:spcBef>
              <a:spcAft>
                <a:spcPts val="0"/>
              </a:spcAft>
              <a:defRPr sz="1000">
                <a:latin typeface="+mn-lt"/>
              </a:defRPr>
            </a:lvl1pPr>
          </a:lstStyle>
          <a:p>
            <a:pPr>
              <a:defRPr/>
            </a:pPr>
            <a:r>
              <a:rPr lang="en-US" dirty="0"/>
              <a:t>How to Read a Physics Paper, PHYS 496</a:t>
            </a:r>
          </a:p>
        </p:txBody>
      </p:sp>
      <p:sp>
        <p:nvSpPr>
          <p:cNvPr id="9" name="Date Placeholder 2"/>
          <p:cNvSpPr>
            <a:spLocks noGrp="1"/>
          </p:cNvSpPr>
          <p:nvPr>
            <p:ph type="dt" idx="1"/>
          </p:nvPr>
        </p:nvSpPr>
        <p:spPr>
          <a:xfrm>
            <a:off x="4145280" y="0"/>
            <a:ext cx="3169920" cy="480060"/>
          </a:xfrm>
          <a:prstGeom prst="rect">
            <a:avLst/>
          </a:prstGeom>
        </p:spPr>
        <p:txBody>
          <a:bodyPr vert="horz" lIns="96661" tIns="48331" rIns="96661" bIns="48331" rtlCol="0"/>
          <a:lstStyle>
            <a:lvl1pPr algn="r" fontAlgn="auto">
              <a:spcBef>
                <a:spcPts val="0"/>
              </a:spcBef>
              <a:spcAft>
                <a:spcPts val="0"/>
              </a:spcAft>
              <a:defRPr sz="1000" smtClean="0">
                <a:latin typeface="+mn-lt"/>
              </a:defRPr>
            </a:lvl1pPr>
          </a:lstStyle>
          <a:p>
            <a:pPr>
              <a:defRPr/>
            </a:pPr>
            <a:r>
              <a:rPr lang="en-US" dirty="0"/>
              <a:t>01/18/2023</a:t>
            </a:r>
          </a:p>
        </p:txBody>
      </p:sp>
    </p:spTree>
    <p:extLst>
      <p:ext uri="{BB962C8B-B14F-4D97-AF65-F5344CB8AC3E}">
        <p14:creationId xmlns:p14="http://schemas.microsoft.com/office/powerpoint/2010/main" val="133205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28573DD-2EF1-45FD-BFAD-4629297FCBA6}" type="slidenum">
              <a:rPr lang="en-US" smtClean="0"/>
              <a:pPr>
                <a:defRPr/>
              </a:pPr>
              <a:t>7</a:t>
            </a:fld>
            <a:endParaRPr lang="en-US" dirty="0"/>
          </a:p>
        </p:txBody>
      </p:sp>
      <p:sp>
        <p:nvSpPr>
          <p:cNvPr id="7" name="Footer Placeholder 5"/>
          <p:cNvSpPr>
            <a:spLocks noGrp="1"/>
          </p:cNvSpPr>
          <p:nvPr>
            <p:ph type="ftr" sz="quarter" idx="4"/>
          </p:nvPr>
        </p:nvSpPr>
        <p:spPr>
          <a:xfrm>
            <a:off x="1693" y="9119474"/>
            <a:ext cx="3169920" cy="480060"/>
          </a:xfrm>
          <a:prstGeom prst="rect">
            <a:avLst/>
          </a:prstGeom>
        </p:spPr>
        <p:txBody>
          <a:bodyPr vert="horz" lIns="96661" tIns="48331" rIns="96661" bIns="48331" rtlCol="0" anchor="b"/>
          <a:lstStyle>
            <a:lvl1pPr algn="l" fontAlgn="auto">
              <a:spcBef>
                <a:spcPts val="0"/>
              </a:spcBef>
              <a:spcAft>
                <a:spcPts val="0"/>
              </a:spcAft>
              <a:defRPr sz="1000">
                <a:latin typeface="+mn-lt"/>
              </a:defRPr>
            </a:lvl1pPr>
          </a:lstStyle>
          <a:p>
            <a:pPr>
              <a:defRPr/>
            </a:pPr>
            <a:r>
              <a:rPr lang="en-US" dirty="0"/>
              <a:t>2023 © The Board of Trustees of the University of Illinois</a:t>
            </a:r>
            <a:br>
              <a:rPr lang="en-US" dirty="0"/>
            </a:br>
            <a:r>
              <a:rPr lang="en-US" dirty="0"/>
              <a:t>All rights reserved. </a:t>
            </a:r>
          </a:p>
        </p:txBody>
      </p:sp>
      <p:sp>
        <p:nvSpPr>
          <p:cNvPr id="8" name="Header Placeholder 1"/>
          <p:cNvSpPr>
            <a:spLocks noGrp="1"/>
          </p:cNvSpPr>
          <p:nvPr>
            <p:ph type="hdr" sz="quarter"/>
          </p:nvPr>
        </p:nvSpPr>
        <p:spPr>
          <a:xfrm>
            <a:off x="1693" y="0"/>
            <a:ext cx="3169920" cy="480060"/>
          </a:xfrm>
          <a:prstGeom prst="rect">
            <a:avLst/>
          </a:prstGeom>
        </p:spPr>
        <p:txBody>
          <a:bodyPr vert="horz" lIns="96661" tIns="48331" rIns="96661" bIns="48331" rtlCol="0"/>
          <a:lstStyle>
            <a:lvl1pPr algn="l" fontAlgn="auto">
              <a:spcBef>
                <a:spcPts val="0"/>
              </a:spcBef>
              <a:spcAft>
                <a:spcPts val="0"/>
              </a:spcAft>
              <a:defRPr sz="1000">
                <a:latin typeface="+mn-lt"/>
              </a:defRPr>
            </a:lvl1pPr>
          </a:lstStyle>
          <a:p>
            <a:pPr>
              <a:defRPr/>
            </a:pPr>
            <a:r>
              <a:rPr lang="en-US" dirty="0"/>
              <a:t>How to Read a Physics Paper, PHYS 496</a:t>
            </a:r>
          </a:p>
        </p:txBody>
      </p:sp>
      <p:sp>
        <p:nvSpPr>
          <p:cNvPr id="9" name="Date Placeholder 2"/>
          <p:cNvSpPr>
            <a:spLocks noGrp="1"/>
          </p:cNvSpPr>
          <p:nvPr>
            <p:ph type="dt" idx="1"/>
          </p:nvPr>
        </p:nvSpPr>
        <p:spPr>
          <a:xfrm>
            <a:off x="4145280" y="0"/>
            <a:ext cx="3169920" cy="480060"/>
          </a:xfrm>
          <a:prstGeom prst="rect">
            <a:avLst/>
          </a:prstGeom>
        </p:spPr>
        <p:txBody>
          <a:bodyPr vert="horz" lIns="96661" tIns="48331" rIns="96661" bIns="48331" rtlCol="0"/>
          <a:lstStyle>
            <a:lvl1pPr algn="r" fontAlgn="auto">
              <a:spcBef>
                <a:spcPts val="0"/>
              </a:spcBef>
              <a:spcAft>
                <a:spcPts val="0"/>
              </a:spcAft>
              <a:defRPr sz="1000" smtClean="0">
                <a:latin typeface="+mn-lt"/>
              </a:defRPr>
            </a:lvl1pPr>
          </a:lstStyle>
          <a:p>
            <a:pPr>
              <a:defRPr/>
            </a:pPr>
            <a:r>
              <a:rPr lang="en-US" dirty="0"/>
              <a:t>01/18/2023</a:t>
            </a:r>
          </a:p>
        </p:txBody>
      </p:sp>
    </p:spTree>
    <p:extLst>
      <p:ext uri="{BB962C8B-B14F-4D97-AF65-F5344CB8AC3E}">
        <p14:creationId xmlns:p14="http://schemas.microsoft.com/office/powerpoint/2010/main" val="1490190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get bogged down in your initial reading. Make a note of something you don’t understand (</a:t>
            </a:r>
            <a:r>
              <a:rPr lang="en-US" u="sng" dirty="0"/>
              <a:t>underline it</a:t>
            </a:r>
            <a:r>
              <a:rPr lang="en-US" i="1" dirty="0"/>
              <a:t>, </a:t>
            </a:r>
            <a:r>
              <a:rPr lang="en-US" dirty="0">
                <a:highlight>
                  <a:srgbClr val="FFFF00"/>
                </a:highlight>
              </a:rPr>
              <a:t>highlight it</a:t>
            </a:r>
            <a:r>
              <a:rPr lang="en-US" dirty="0"/>
              <a:t>, put a </a:t>
            </a:r>
            <a:r>
              <a:rPr lang="en-US" dirty="0">
                <a:sym typeface="Wingdings" panose="05000000000000000000" pitchFamily="2" charset="2"/>
              </a:rPr>
              <a:t> or a </a:t>
            </a:r>
            <a:r>
              <a:rPr lang="en-US" dirty="0">
                <a:solidFill>
                  <a:srgbClr val="FF0000"/>
                </a:solidFill>
                <a:sym typeface="Wingdings" panose="05000000000000000000" pitchFamily="2" charset="2"/>
              </a:rPr>
              <a:t></a:t>
            </a:r>
            <a:r>
              <a:rPr lang="en-US" dirty="0">
                <a:sym typeface="Wingdings" panose="05000000000000000000" pitchFamily="2" charset="2"/>
              </a:rPr>
              <a:t> in the margin next to it), but keep reading.  </a:t>
            </a:r>
          </a:p>
          <a:p>
            <a:endParaRPr lang="en-US" dirty="0">
              <a:sym typeface="Wingdings" panose="05000000000000000000" pitchFamily="2" charset="2"/>
            </a:endParaRPr>
          </a:p>
          <a:p>
            <a:endParaRPr lang="en-US" dirty="0"/>
          </a:p>
        </p:txBody>
      </p:sp>
      <p:sp>
        <p:nvSpPr>
          <p:cNvPr id="4" name="Slide Number Placeholder 3"/>
          <p:cNvSpPr>
            <a:spLocks noGrp="1"/>
          </p:cNvSpPr>
          <p:nvPr>
            <p:ph type="sldNum" sz="quarter" idx="10"/>
          </p:nvPr>
        </p:nvSpPr>
        <p:spPr/>
        <p:txBody>
          <a:bodyPr/>
          <a:lstStyle/>
          <a:p>
            <a:pPr>
              <a:defRPr/>
            </a:pPr>
            <a:fld id="{D28573DD-2EF1-45FD-BFAD-4629297FCBA6}" type="slidenum">
              <a:rPr lang="en-US" smtClean="0"/>
              <a:pPr>
                <a:defRPr/>
              </a:pPr>
              <a:t>8</a:t>
            </a:fld>
            <a:endParaRPr lang="en-US"/>
          </a:p>
        </p:txBody>
      </p:sp>
      <p:sp>
        <p:nvSpPr>
          <p:cNvPr id="7" name="Footer Placeholder 5"/>
          <p:cNvSpPr>
            <a:spLocks noGrp="1"/>
          </p:cNvSpPr>
          <p:nvPr>
            <p:ph type="ftr" sz="quarter" idx="4"/>
          </p:nvPr>
        </p:nvSpPr>
        <p:spPr>
          <a:xfrm>
            <a:off x="1693" y="9119474"/>
            <a:ext cx="3169920" cy="480060"/>
          </a:xfrm>
          <a:prstGeom prst="rect">
            <a:avLst/>
          </a:prstGeom>
        </p:spPr>
        <p:txBody>
          <a:bodyPr vert="horz" lIns="96661" tIns="48331" rIns="96661" bIns="48331" rtlCol="0" anchor="b"/>
          <a:lstStyle>
            <a:lvl1pPr algn="l" fontAlgn="auto">
              <a:spcBef>
                <a:spcPts val="0"/>
              </a:spcBef>
              <a:spcAft>
                <a:spcPts val="0"/>
              </a:spcAft>
              <a:defRPr sz="1000">
                <a:latin typeface="+mn-lt"/>
              </a:defRPr>
            </a:lvl1pPr>
          </a:lstStyle>
          <a:p>
            <a:pPr>
              <a:defRPr/>
            </a:pPr>
            <a:r>
              <a:rPr lang="en-US" dirty="0"/>
              <a:t>2023 © The Board of Trustees of the University of Illinois</a:t>
            </a:r>
            <a:br>
              <a:rPr lang="en-US" dirty="0"/>
            </a:br>
            <a:r>
              <a:rPr lang="en-US" dirty="0"/>
              <a:t>All rights reserved. </a:t>
            </a:r>
          </a:p>
        </p:txBody>
      </p:sp>
      <p:sp>
        <p:nvSpPr>
          <p:cNvPr id="8" name="Header Placeholder 1"/>
          <p:cNvSpPr>
            <a:spLocks noGrp="1"/>
          </p:cNvSpPr>
          <p:nvPr>
            <p:ph type="hdr" sz="quarter"/>
          </p:nvPr>
        </p:nvSpPr>
        <p:spPr>
          <a:xfrm>
            <a:off x="1693" y="0"/>
            <a:ext cx="3169920" cy="480060"/>
          </a:xfrm>
          <a:prstGeom prst="rect">
            <a:avLst/>
          </a:prstGeom>
        </p:spPr>
        <p:txBody>
          <a:bodyPr vert="horz" lIns="96661" tIns="48331" rIns="96661" bIns="48331" rtlCol="0"/>
          <a:lstStyle>
            <a:lvl1pPr algn="l" fontAlgn="auto">
              <a:spcBef>
                <a:spcPts val="0"/>
              </a:spcBef>
              <a:spcAft>
                <a:spcPts val="0"/>
              </a:spcAft>
              <a:defRPr sz="1000">
                <a:latin typeface="+mn-lt"/>
              </a:defRPr>
            </a:lvl1pPr>
          </a:lstStyle>
          <a:p>
            <a:pPr>
              <a:defRPr/>
            </a:pPr>
            <a:r>
              <a:rPr lang="en-US" dirty="0"/>
              <a:t>How to Read a Physics Paper, PHYS 496</a:t>
            </a:r>
          </a:p>
        </p:txBody>
      </p:sp>
      <p:sp>
        <p:nvSpPr>
          <p:cNvPr id="9" name="Date Placeholder 2"/>
          <p:cNvSpPr>
            <a:spLocks noGrp="1"/>
          </p:cNvSpPr>
          <p:nvPr>
            <p:ph type="dt" idx="1"/>
          </p:nvPr>
        </p:nvSpPr>
        <p:spPr>
          <a:xfrm>
            <a:off x="4145280" y="0"/>
            <a:ext cx="3169920" cy="480060"/>
          </a:xfrm>
          <a:prstGeom prst="rect">
            <a:avLst/>
          </a:prstGeom>
        </p:spPr>
        <p:txBody>
          <a:bodyPr vert="horz" lIns="96661" tIns="48331" rIns="96661" bIns="48331" rtlCol="0"/>
          <a:lstStyle>
            <a:lvl1pPr algn="r" fontAlgn="auto">
              <a:spcBef>
                <a:spcPts val="0"/>
              </a:spcBef>
              <a:spcAft>
                <a:spcPts val="0"/>
              </a:spcAft>
              <a:defRPr sz="1000" smtClean="0">
                <a:latin typeface="+mn-lt"/>
              </a:defRPr>
            </a:lvl1pPr>
          </a:lstStyle>
          <a:p>
            <a:pPr>
              <a:defRPr/>
            </a:pPr>
            <a:r>
              <a:rPr lang="en-US" dirty="0"/>
              <a:t>01/18/2023</a:t>
            </a:r>
          </a:p>
        </p:txBody>
      </p:sp>
    </p:spTree>
    <p:extLst>
      <p:ext uri="{BB962C8B-B14F-4D97-AF65-F5344CB8AC3E}">
        <p14:creationId xmlns:p14="http://schemas.microsoft.com/office/powerpoint/2010/main" val="430488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8573DD-2EF1-45FD-BFAD-4629297FCBA6}" type="slidenum">
              <a:rPr lang="en-US" smtClean="0"/>
              <a:pPr>
                <a:defRPr/>
              </a:pPr>
              <a:t>9</a:t>
            </a:fld>
            <a:endParaRPr lang="en-US"/>
          </a:p>
        </p:txBody>
      </p:sp>
      <p:sp>
        <p:nvSpPr>
          <p:cNvPr id="7" name="Footer Placeholder 5"/>
          <p:cNvSpPr>
            <a:spLocks noGrp="1"/>
          </p:cNvSpPr>
          <p:nvPr>
            <p:ph type="ftr" sz="quarter" idx="4"/>
          </p:nvPr>
        </p:nvSpPr>
        <p:spPr>
          <a:xfrm>
            <a:off x="1693" y="9119474"/>
            <a:ext cx="3169920" cy="480060"/>
          </a:xfrm>
          <a:prstGeom prst="rect">
            <a:avLst/>
          </a:prstGeom>
        </p:spPr>
        <p:txBody>
          <a:bodyPr vert="horz" lIns="96661" tIns="48331" rIns="96661" bIns="48331" rtlCol="0" anchor="b"/>
          <a:lstStyle>
            <a:lvl1pPr algn="l" fontAlgn="auto">
              <a:spcBef>
                <a:spcPts val="0"/>
              </a:spcBef>
              <a:spcAft>
                <a:spcPts val="0"/>
              </a:spcAft>
              <a:defRPr sz="1000">
                <a:latin typeface="+mn-lt"/>
              </a:defRPr>
            </a:lvl1pPr>
          </a:lstStyle>
          <a:p>
            <a:pPr>
              <a:defRPr/>
            </a:pPr>
            <a:r>
              <a:rPr lang="en-US" dirty="0"/>
              <a:t>2023 © The Board of Trustees of the University of Illinois</a:t>
            </a:r>
            <a:br>
              <a:rPr lang="en-US" dirty="0"/>
            </a:br>
            <a:r>
              <a:rPr lang="en-US" dirty="0"/>
              <a:t>All rights reserved. </a:t>
            </a:r>
          </a:p>
        </p:txBody>
      </p:sp>
      <p:sp>
        <p:nvSpPr>
          <p:cNvPr id="8" name="Header Placeholder 1"/>
          <p:cNvSpPr>
            <a:spLocks noGrp="1"/>
          </p:cNvSpPr>
          <p:nvPr>
            <p:ph type="hdr" sz="quarter"/>
          </p:nvPr>
        </p:nvSpPr>
        <p:spPr>
          <a:xfrm>
            <a:off x="1693" y="0"/>
            <a:ext cx="3169920" cy="480060"/>
          </a:xfrm>
          <a:prstGeom prst="rect">
            <a:avLst/>
          </a:prstGeom>
        </p:spPr>
        <p:txBody>
          <a:bodyPr vert="horz" lIns="96661" tIns="48331" rIns="96661" bIns="48331" rtlCol="0"/>
          <a:lstStyle>
            <a:lvl1pPr algn="l" fontAlgn="auto">
              <a:spcBef>
                <a:spcPts val="0"/>
              </a:spcBef>
              <a:spcAft>
                <a:spcPts val="0"/>
              </a:spcAft>
              <a:defRPr sz="1000">
                <a:latin typeface="+mn-lt"/>
              </a:defRPr>
            </a:lvl1pPr>
          </a:lstStyle>
          <a:p>
            <a:pPr>
              <a:defRPr/>
            </a:pPr>
            <a:r>
              <a:rPr lang="en-US" dirty="0"/>
              <a:t>How to Read a Physics Paper, PHYS 496</a:t>
            </a:r>
          </a:p>
        </p:txBody>
      </p:sp>
      <p:sp>
        <p:nvSpPr>
          <p:cNvPr id="9" name="Date Placeholder 2"/>
          <p:cNvSpPr>
            <a:spLocks noGrp="1"/>
          </p:cNvSpPr>
          <p:nvPr>
            <p:ph type="dt" idx="1"/>
          </p:nvPr>
        </p:nvSpPr>
        <p:spPr>
          <a:xfrm>
            <a:off x="4145280" y="0"/>
            <a:ext cx="3169920" cy="480060"/>
          </a:xfrm>
          <a:prstGeom prst="rect">
            <a:avLst/>
          </a:prstGeom>
        </p:spPr>
        <p:txBody>
          <a:bodyPr vert="horz" lIns="96661" tIns="48331" rIns="96661" bIns="48331" rtlCol="0"/>
          <a:lstStyle>
            <a:lvl1pPr algn="r" fontAlgn="auto">
              <a:spcBef>
                <a:spcPts val="0"/>
              </a:spcBef>
              <a:spcAft>
                <a:spcPts val="0"/>
              </a:spcAft>
              <a:defRPr sz="1000" smtClean="0">
                <a:latin typeface="+mn-lt"/>
              </a:defRPr>
            </a:lvl1pPr>
          </a:lstStyle>
          <a:p>
            <a:pPr>
              <a:defRPr/>
            </a:pPr>
            <a:r>
              <a:rPr lang="en-US" dirty="0"/>
              <a:t>01/18/2023</a:t>
            </a:r>
          </a:p>
        </p:txBody>
      </p:sp>
    </p:spTree>
    <p:extLst>
      <p:ext uri="{BB962C8B-B14F-4D97-AF65-F5344CB8AC3E}">
        <p14:creationId xmlns:p14="http://schemas.microsoft.com/office/powerpoint/2010/main" val="463141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9763AA1-FCD4-4859-A7A8-64DDAD40ED82}" type="slidenum">
              <a:rPr lang="en-US"/>
              <a:pPr>
                <a:defRPr/>
              </a:pPr>
              <a:t>‹#›</a:t>
            </a:fld>
            <a:endParaRPr lang="en-US"/>
          </a:p>
        </p:txBody>
      </p:sp>
    </p:spTree>
    <p:extLst>
      <p:ext uri="{BB962C8B-B14F-4D97-AF65-F5344CB8AC3E}">
        <p14:creationId xmlns:p14="http://schemas.microsoft.com/office/powerpoint/2010/main" val="467319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7BA1E4-A00C-4D96-BABE-7B4E92C05CBF}" type="slidenum">
              <a:rPr lang="en-US"/>
              <a:pPr>
                <a:defRPr/>
              </a:pPr>
              <a:t>‹#›</a:t>
            </a:fld>
            <a:endParaRPr lang="en-US"/>
          </a:p>
        </p:txBody>
      </p:sp>
    </p:spTree>
    <p:extLst>
      <p:ext uri="{BB962C8B-B14F-4D97-AF65-F5344CB8AC3E}">
        <p14:creationId xmlns:p14="http://schemas.microsoft.com/office/powerpoint/2010/main" val="4254949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DB661C-6B0F-401B-8DAF-B98C2422D58A}" type="slidenum">
              <a:rPr lang="en-US"/>
              <a:pPr>
                <a:defRPr/>
              </a:pPr>
              <a:t>‹#›</a:t>
            </a:fld>
            <a:endParaRPr lang="en-US"/>
          </a:p>
        </p:txBody>
      </p:sp>
    </p:spTree>
    <p:extLst>
      <p:ext uri="{BB962C8B-B14F-4D97-AF65-F5344CB8AC3E}">
        <p14:creationId xmlns:p14="http://schemas.microsoft.com/office/powerpoint/2010/main" val="1707149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b="1">
                <a:solidFill>
                  <a:srgbClr val="002060"/>
                </a:solidFill>
              </a:defRPr>
            </a:lvl1pPr>
          </a:lstStyle>
          <a:p>
            <a:r>
              <a:rPr lang="en-US" dirty="0"/>
              <a:t>Click to edit Master title style</a:t>
            </a:r>
          </a:p>
        </p:txBody>
      </p:sp>
      <p:sp>
        <p:nvSpPr>
          <p:cNvPr id="3" name="Content Placeholder 2"/>
          <p:cNvSpPr>
            <a:spLocks noGrp="1"/>
          </p:cNvSpPr>
          <p:nvPr>
            <p:ph idx="1"/>
          </p:nvPr>
        </p:nvSpPr>
        <p:spPr/>
        <p:txBody>
          <a:bodyPr/>
          <a:lstStyle>
            <a:lvl1pPr marL="0" indent="0">
              <a:buFontTx/>
              <a:buNone/>
              <a:defRPr b="1">
                <a:solidFill>
                  <a:srgbClr val="002060"/>
                </a:solidFill>
              </a:defRPr>
            </a:lvl1pPr>
            <a:lvl2pPr marL="457200" indent="0">
              <a:buFontTx/>
              <a:buNone/>
              <a:defRPr b="1">
                <a:solidFill>
                  <a:srgbClr val="002060"/>
                </a:solidFill>
              </a:defRPr>
            </a:lvl2pPr>
            <a:lvl3pPr marL="914400" indent="0">
              <a:buFontTx/>
              <a:buNone/>
              <a:defRPr b="1">
                <a:solidFill>
                  <a:srgbClr val="002060"/>
                </a:solidFill>
              </a:defRPr>
            </a:lvl3pPr>
            <a:lvl4pPr marL="1371600" indent="0">
              <a:buFontTx/>
              <a:buNone/>
              <a:defRPr b="1">
                <a:solidFill>
                  <a:srgbClr val="002060"/>
                </a:solidFill>
              </a:defRPr>
            </a:lvl4pPr>
            <a:lvl5pPr marL="1828800" indent="0">
              <a:buFontTx/>
              <a:buNone/>
              <a:defRPr b="1">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dirty="0"/>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AF6965-F79A-4444-AE18-FF90C9F1BAEB}" type="slidenum">
              <a:rPr lang="en-US"/>
              <a:pPr>
                <a:defRPr/>
              </a:pPr>
              <a:t>‹#›</a:t>
            </a:fld>
            <a:endParaRPr lang="en-US"/>
          </a:p>
        </p:txBody>
      </p:sp>
    </p:spTree>
    <p:extLst>
      <p:ext uri="{BB962C8B-B14F-4D97-AF65-F5344CB8AC3E}">
        <p14:creationId xmlns:p14="http://schemas.microsoft.com/office/powerpoint/2010/main" val="421644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A1A413-E39A-49F6-9D35-37D1F6825F1B}" type="slidenum">
              <a:rPr lang="en-US"/>
              <a:pPr>
                <a:defRPr/>
              </a:pPr>
              <a:t>‹#›</a:t>
            </a:fld>
            <a:endParaRPr lang="en-US"/>
          </a:p>
        </p:txBody>
      </p:sp>
    </p:spTree>
    <p:extLst>
      <p:ext uri="{BB962C8B-B14F-4D97-AF65-F5344CB8AC3E}">
        <p14:creationId xmlns:p14="http://schemas.microsoft.com/office/powerpoint/2010/main" val="2032665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F68819F-7F5B-4D87-8A3A-7B00DD9DE708}" type="slidenum">
              <a:rPr lang="en-US"/>
              <a:pPr>
                <a:defRPr/>
              </a:pPr>
              <a:t>‹#›</a:t>
            </a:fld>
            <a:endParaRPr lang="en-US"/>
          </a:p>
        </p:txBody>
      </p:sp>
    </p:spTree>
    <p:extLst>
      <p:ext uri="{BB962C8B-B14F-4D97-AF65-F5344CB8AC3E}">
        <p14:creationId xmlns:p14="http://schemas.microsoft.com/office/powerpoint/2010/main" val="549517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4CFA879-5830-43ED-BC33-E253E0A7A556}" type="slidenum">
              <a:rPr lang="en-US"/>
              <a:pPr>
                <a:defRPr/>
              </a:pPr>
              <a:t>‹#›</a:t>
            </a:fld>
            <a:endParaRPr lang="en-US"/>
          </a:p>
        </p:txBody>
      </p:sp>
    </p:spTree>
    <p:extLst>
      <p:ext uri="{BB962C8B-B14F-4D97-AF65-F5344CB8AC3E}">
        <p14:creationId xmlns:p14="http://schemas.microsoft.com/office/powerpoint/2010/main" val="2090569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4225820-DEB0-4D4F-B662-A2560F76745F}" type="slidenum">
              <a:rPr lang="en-US"/>
              <a:pPr>
                <a:defRPr/>
              </a:pPr>
              <a:t>‹#›</a:t>
            </a:fld>
            <a:endParaRPr lang="en-US"/>
          </a:p>
        </p:txBody>
      </p:sp>
    </p:spTree>
    <p:extLst>
      <p:ext uri="{BB962C8B-B14F-4D97-AF65-F5344CB8AC3E}">
        <p14:creationId xmlns:p14="http://schemas.microsoft.com/office/powerpoint/2010/main" val="807452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DA3017D-35CE-4155-B241-E04B2DFD3055}" type="slidenum">
              <a:rPr lang="en-US"/>
              <a:pPr>
                <a:defRPr/>
              </a:pPr>
              <a:t>‹#›</a:t>
            </a:fld>
            <a:endParaRPr lang="en-US"/>
          </a:p>
        </p:txBody>
      </p:sp>
    </p:spTree>
    <p:extLst>
      <p:ext uri="{BB962C8B-B14F-4D97-AF65-F5344CB8AC3E}">
        <p14:creationId xmlns:p14="http://schemas.microsoft.com/office/powerpoint/2010/main" val="1622070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DF14416-508C-473D-B43D-4275AEE7CAF8}" type="slidenum">
              <a:rPr lang="en-US"/>
              <a:pPr>
                <a:defRPr/>
              </a:pPr>
              <a:t>‹#›</a:t>
            </a:fld>
            <a:endParaRPr lang="en-US"/>
          </a:p>
        </p:txBody>
      </p:sp>
    </p:spTree>
    <p:extLst>
      <p:ext uri="{BB962C8B-B14F-4D97-AF65-F5344CB8AC3E}">
        <p14:creationId xmlns:p14="http://schemas.microsoft.com/office/powerpoint/2010/main" val="3112176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1D6EFA8-D85D-4E28-B00B-F2B1286927CA}" type="slidenum">
              <a:rPr lang="en-US"/>
              <a:pPr>
                <a:defRPr/>
              </a:pPr>
              <a:t>‹#›</a:t>
            </a:fld>
            <a:endParaRPr lang="en-US"/>
          </a:p>
        </p:txBody>
      </p:sp>
    </p:spTree>
    <p:extLst>
      <p:ext uri="{BB962C8B-B14F-4D97-AF65-F5344CB8AC3E}">
        <p14:creationId xmlns:p14="http://schemas.microsoft.com/office/powerpoint/2010/main" val="2528638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00E7E2B1-4112-4757-B2F8-BB9A98476C5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tiff"/><Relationship Id="rId3" Type="http://schemas.openxmlformats.org/officeDocument/2006/relationships/hyperlink" Target="https://www.arXiv.org" TargetMode="External"/><Relationship Id="rId7"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essopenarchive.org/" TargetMode="External"/><Relationship Id="rId11" Type="http://schemas.openxmlformats.org/officeDocument/2006/relationships/image" Target="../media/image7.jpeg"/><Relationship Id="rId5" Type="http://schemas.openxmlformats.org/officeDocument/2006/relationships/hyperlink" Target="https://osf.io/preprints/" TargetMode="External"/><Relationship Id="rId10" Type="http://schemas.openxmlformats.org/officeDocument/2006/relationships/image" Target="../media/image6.png"/><Relationship Id="rId4" Type="http://schemas.openxmlformats.org/officeDocument/2006/relationships/hyperlink" Target="https://chemrxiv.org/engage/chemrxiv/public-dashboard" TargetMode="External"/><Relationship Id="rId9" Type="http://schemas.openxmlformats.org/officeDocument/2006/relationships/image" Target="../media/image5.tiff"/></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38000"/>
            <a:lum/>
          </a:blip>
          <a:srcRect/>
          <a:stretch>
            <a:fillRect/>
          </a:stretch>
        </a:blipFill>
        <a:effectLst/>
      </p:bgPr>
    </p:bg>
    <p:spTree>
      <p:nvGrpSpPr>
        <p:cNvPr id="1" name=""/>
        <p:cNvGrpSpPr/>
        <p:nvPr/>
      </p:nvGrpSpPr>
      <p:grpSpPr>
        <a:xfrm>
          <a:off x="0" y="0"/>
          <a:ext cx="0" cy="0"/>
          <a:chOff x="0" y="0"/>
          <a:chExt cx="0" cy="0"/>
        </a:xfrm>
      </p:grpSpPr>
      <p:sp>
        <p:nvSpPr>
          <p:cNvPr id="14338" name="Title 1"/>
          <p:cNvSpPr>
            <a:spLocks noGrp="1"/>
          </p:cNvSpPr>
          <p:nvPr>
            <p:ph type="ctrTitle"/>
          </p:nvPr>
        </p:nvSpPr>
        <p:spPr>
          <a:xfrm>
            <a:off x="276225" y="1066800"/>
            <a:ext cx="8486775" cy="1470025"/>
          </a:xfrm>
        </p:spPr>
        <p:txBody>
          <a:bodyPr/>
          <a:lstStyle/>
          <a:p>
            <a:r>
              <a:rPr lang="en-US" sz="4800" b="1" dirty="0">
                <a:solidFill>
                  <a:srgbClr val="E84A27"/>
                </a:solidFill>
              </a:rPr>
              <a:t>How to Read a Physics Paper—The Four </a:t>
            </a:r>
            <a:r>
              <a:rPr lang="en-US" sz="4800" b="1" i="1" dirty="0">
                <a:solidFill>
                  <a:srgbClr val="E84A27"/>
                </a:solidFill>
              </a:rPr>
              <a:t>i</a:t>
            </a:r>
            <a:r>
              <a:rPr lang="en-US" sz="4800" b="1" dirty="0">
                <a:solidFill>
                  <a:srgbClr val="E84A27"/>
                </a:solidFill>
              </a:rPr>
              <a:t>’s +1</a:t>
            </a:r>
          </a:p>
        </p:txBody>
      </p:sp>
      <p:sp>
        <p:nvSpPr>
          <p:cNvPr id="3" name="Subtitle 2"/>
          <p:cNvSpPr>
            <a:spLocks noGrp="1"/>
          </p:cNvSpPr>
          <p:nvPr>
            <p:ph type="subTitle" idx="1"/>
          </p:nvPr>
        </p:nvSpPr>
        <p:spPr>
          <a:xfrm>
            <a:off x="838200" y="3352800"/>
            <a:ext cx="7467600" cy="2286000"/>
          </a:xfrm>
        </p:spPr>
        <p:txBody>
          <a:bodyPr rtlCol="0">
            <a:normAutofit lnSpcReduction="10000"/>
          </a:bodyPr>
          <a:lstStyle/>
          <a:p>
            <a:pPr fontAlgn="auto">
              <a:spcBef>
                <a:spcPts val="0"/>
              </a:spcBef>
              <a:spcAft>
                <a:spcPts val="0"/>
              </a:spcAft>
              <a:buFont typeface="Arial" pitchFamily="34" charset="0"/>
              <a:buNone/>
              <a:defRPr/>
            </a:pPr>
            <a:r>
              <a:rPr lang="en-US" sz="2800" b="1" dirty="0">
                <a:solidFill>
                  <a:srgbClr val="002060"/>
                </a:solidFill>
              </a:rPr>
              <a:t>Celia M. Elliott and Brian DeMarco</a:t>
            </a:r>
            <a:br>
              <a:rPr lang="en-US" sz="2800" b="1" dirty="0">
                <a:solidFill>
                  <a:srgbClr val="002060"/>
                </a:solidFill>
              </a:rPr>
            </a:br>
            <a:r>
              <a:rPr lang="en-US" sz="2800" b="1" dirty="0">
                <a:solidFill>
                  <a:srgbClr val="E84A27"/>
                </a:solidFill>
              </a:rPr>
              <a:t>Department of Physics</a:t>
            </a:r>
          </a:p>
          <a:p>
            <a:pPr fontAlgn="auto">
              <a:spcBef>
                <a:spcPts val="0"/>
              </a:spcBef>
              <a:spcAft>
                <a:spcPts val="0"/>
              </a:spcAft>
              <a:buFont typeface="Arial" pitchFamily="34" charset="0"/>
              <a:buNone/>
              <a:defRPr/>
            </a:pPr>
            <a:r>
              <a:rPr lang="en-US" sz="2800" b="1" dirty="0">
                <a:solidFill>
                  <a:srgbClr val="002060"/>
                </a:solidFill>
              </a:rPr>
              <a:t>University of Illinois at Urbana-Champaign</a:t>
            </a:r>
          </a:p>
          <a:p>
            <a:pPr fontAlgn="auto">
              <a:spcBef>
                <a:spcPts val="0"/>
              </a:spcBef>
              <a:spcAft>
                <a:spcPts val="0"/>
              </a:spcAft>
              <a:buFont typeface="Arial" pitchFamily="34" charset="0"/>
              <a:buNone/>
              <a:defRPr/>
            </a:pPr>
            <a:endParaRPr lang="en-US" sz="2800" dirty="0">
              <a:solidFill>
                <a:srgbClr val="002060"/>
              </a:solidFill>
            </a:endParaRPr>
          </a:p>
          <a:p>
            <a:pPr fontAlgn="auto">
              <a:spcBef>
                <a:spcPts val="0"/>
              </a:spcBef>
              <a:spcAft>
                <a:spcPts val="0"/>
              </a:spcAft>
              <a:buFont typeface="Arial" pitchFamily="34" charset="0"/>
              <a:buNone/>
              <a:defRPr/>
            </a:pPr>
            <a:r>
              <a:rPr lang="en-US" sz="1800" i="1" dirty="0">
                <a:solidFill>
                  <a:srgbClr val="002060"/>
                </a:solidFill>
              </a:rPr>
              <a:t>with thanks to Igor </a:t>
            </a:r>
            <a:r>
              <a:rPr lang="en-US" sz="1800" i="1" dirty="0" err="1">
                <a:solidFill>
                  <a:srgbClr val="002060"/>
                </a:solidFill>
              </a:rPr>
              <a:t>Roshchin</a:t>
            </a:r>
            <a:r>
              <a:rPr lang="en-US" sz="1800" i="1" dirty="0">
                <a:solidFill>
                  <a:srgbClr val="002060"/>
                </a:solidFill>
              </a:rPr>
              <a:t>, Texas A&amp;M</a:t>
            </a:r>
            <a:r>
              <a:rPr lang="en-US" sz="1800" dirty="0">
                <a:solidFill>
                  <a:srgbClr val="002060"/>
                </a:solidFill>
              </a:rPr>
              <a:t>, who first gave me the idea,</a:t>
            </a:r>
            <a:br>
              <a:rPr lang="en-US" sz="1800" i="1" dirty="0">
                <a:solidFill>
                  <a:srgbClr val="002060"/>
                </a:solidFill>
              </a:rPr>
            </a:br>
            <a:r>
              <a:rPr lang="en-US" sz="1800" i="1" dirty="0">
                <a:solidFill>
                  <a:srgbClr val="002060"/>
                </a:solidFill>
              </a:rPr>
              <a:t>and Lance Cooper, Laura Greene, and Kevin Pitts, U. Illinois </a:t>
            </a:r>
          </a:p>
        </p:txBody>
      </p:sp>
      <p:sp>
        <p:nvSpPr>
          <p:cNvPr id="14340" name="Text Box 10"/>
          <p:cNvSpPr txBox="1">
            <a:spLocks noChangeArrowheads="1"/>
          </p:cNvSpPr>
          <p:nvPr/>
        </p:nvSpPr>
        <p:spPr bwMode="auto">
          <a:xfrm>
            <a:off x="76200" y="6325658"/>
            <a:ext cx="42830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ts val="0"/>
              </a:spcBef>
              <a:spcAft>
                <a:spcPts val="0"/>
              </a:spcAft>
            </a:pPr>
            <a:r>
              <a:rPr lang="en-US" sz="1000" dirty="0">
                <a:solidFill>
                  <a:srgbClr val="002060"/>
                </a:solidFill>
              </a:rPr>
              <a:t>© 2023 The Board of Trustees of the University of Illinois</a:t>
            </a:r>
          </a:p>
          <a:p>
            <a:pPr>
              <a:spcBef>
                <a:spcPts val="0"/>
              </a:spcBef>
              <a:spcAft>
                <a:spcPts val="0"/>
              </a:spcAft>
            </a:pPr>
            <a:r>
              <a:rPr lang="en-US" sz="1000" dirty="0">
                <a:solidFill>
                  <a:srgbClr val="002060"/>
                </a:solidFill>
              </a:rPr>
              <a:t>All Rights Reserved. </a:t>
            </a:r>
            <a:endParaRPr lang="en-US" dirty="0">
              <a:solidFill>
                <a:srgbClr val="002060"/>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382000" y="5908609"/>
            <a:ext cx="457200" cy="66152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dirty="0">
                <a:solidFill>
                  <a:srgbClr val="E84A27"/>
                </a:solidFill>
              </a:rPr>
              <a:t>The final </a:t>
            </a:r>
            <a:r>
              <a:rPr lang="en-US" i="1" dirty="0">
                <a:solidFill>
                  <a:srgbClr val="E84A27"/>
                </a:solidFill>
              </a:rPr>
              <a:t>i</a:t>
            </a:r>
            <a:r>
              <a:rPr lang="en-US" dirty="0">
                <a:solidFill>
                  <a:srgbClr val="E84A27"/>
                </a:solidFill>
              </a:rPr>
              <a:t>: </a:t>
            </a:r>
            <a:r>
              <a:rPr lang="en-US" i="1" dirty="0">
                <a:solidFill>
                  <a:srgbClr val="E84A27"/>
                </a:solidFill>
              </a:rPr>
              <a:t>integrate</a:t>
            </a:r>
            <a:endParaRPr lang="en-US" dirty="0">
              <a:solidFill>
                <a:srgbClr val="E84A27"/>
              </a:solidFill>
            </a:endParaRPr>
          </a:p>
        </p:txBody>
      </p:sp>
      <p:sp>
        <p:nvSpPr>
          <p:cNvPr id="19458" name="Content Placeholder 2"/>
          <p:cNvSpPr>
            <a:spLocks noGrp="1"/>
          </p:cNvSpPr>
          <p:nvPr>
            <p:ph idx="1"/>
          </p:nvPr>
        </p:nvSpPr>
        <p:spPr>
          <a:xfrm>
            <a:off x="457200" y="1371600"/>
            <a:ext cx="8686800" cy="4754563"/>
          </a:xfrm>
        </p:spPr>
        <p:txBody>
          <a:bodyPr/>
          <a:lstStyle/>
          <a:p>
            <a:pPr>
              <a:lnSpc>
                <a:spcPct val="90000"/>
              </a:lnSpc>
              <a:spcBef>
                <a:spcPct val="0"/>
              </a:spcBef>
              <a:spcAft>
                <a:spcPts val="1800"/>
              </a:spcAft>
            </a:pPr>
            <a:r>
              <a:rPr lang="en-US" dirty="0"/>
              <a:t>Evaluate how the information presented in the</a:t>
            </a:r>
            <a:br>
              <a:rPr lang="en-US" dirty="0"/>
            </a:br>
            <a:r>
              <a:rPr lang="en-US" dirty="0"/>
              <a:t>     paper fits with what you already know</a:t>
            </a:r>
          </a:p>
          <a:p>
            <a:pPr>
              <a:lnSpc>
                <a:spcPct val="90000"/>
              </a:lnSpc>
              <a:spcBef>
                <a:spcPct val="0"/>
              </a:spcBef>
              <a:spcAft>
                <a:spcPts val="1800"/>
              </a:spcAft>
            </a:pPr>
            <a:r>
              <a:rPr lang="en-US" dirty="0"/>
              <a:t>Does it contradict something that you believe?</a:t>
            </a:r>
          </a:p>
          <a:p>
            <a:pPr>
              <a:lnSpc>
                <a:spcPct val="90000"/>
              </a:lnSpc>
              <a:spcBef>
                <a:spcPct val="0"/>
              </a:spcBef>
              <a:spcAft>
                <a:spcPts val="1800"/>
              </a:spcAft>
            </a:pPr>
            <a:r>
              <a:rPr lang="en-US" dirty="0"/>
              <a:t>Does it raise new questions that you should</a:t>
            </a:r>
            <a:br>
              <a:rPr lang="en-US" dirty="0"/>
            </a:br>
            <a:r>
              <a:rPr lang="en-US" dirty="0"/>
              <a:t>     investigate?</a:t>
            </a:r>
          </a:p>
          <a:p>
            <a:pPr>
              <a:lnSpc>
                <a:spcPct val="90000"/>
              </a:lnSpc>
              <a:spcBef>
                <a:spcPct val="0"/>
              </a:spcBef>
              <a:spcAft>
                <a:spcPts val="1800"/>
              </a:spcAft>
            </a:pPr>
            <a:r>
              <a:rPr lang="en-US" dirty="0"/>
              <a:t>Does it describe a method that you could use?</a:t>
            </a:r>
          </a:p>
          <a:p>
            <a:pPr>
              <a:lnSpc>
                <a:spcPct val="90000"/>
              </a:lnSpc>
              <a:spcBef>
                <a:spcPct val="0"/>
              </a:spcBef>
              <a:spcAft>
                <a:spcPts val="1800"/>
              </a:spcAft>
            </a:pPr>
            <a:r>
              <a:rPr lang="en-US" dirty="0"/>
              <a:t>Is it something that you should refer to in the</a:t>
            </a:r>
            <a:br>
              <a:rPr lang="en-US" dirty="0"/>
            </a:br>
            <a:r>
              <a:rPr lang="en-US" dirty="0"/>
              <a:t>     future? </a:t>
            </a:r>
            <a:r>
              <a:rPr lang="en-US" sz="2800" dirty="0"/>
              <a:t>(If so, how are you going to keep track of it?)</a:t>
            </a:r>
            <a:endParaRPr lang="en-US" dirty="0"/>
          </a:p>
          <a:p>
            <a:pPr>
              <a:lnSpc>
                <a:spcPct val="90000"/>
              </a:lnSpc>
              <a:spcBef>
                <a:spcPct val="0"/>
              </a:spcBef>
              <a:spcAft>
                <a:spcPts val="1200"/>
              </a:spcAft>
            </a:pPr>
            <a:endParaRPr lang="en-US" dirty="0"/>
          </a:p>
        </p:txBody>
      </p:sp>
      <p:sp>
        <p:nvSpPr>
          <p:cNvPr id="2" name="Rectangle 1">
            <a:extLst>
              <a:ext uri="{FF2B5EF4-FFF2-40B4-BE49-F238E27FC236}">
                <a16:creationId xmlns:a16="http://schemas.microsoft.com/office/drawing/2014/main" id="{E5EC22DC-E9C9-344B-8D5E-F32DC3F4302D}"/>
              </a:ext>
            </a:extLst>
          </p:cNvPr>
          <p:cNvSpPr/>
          <p:nvPr/>
        </p:nvSpPr>
        <p:spPr>
          <a:xfrm>
            <a:off x="1774311" y="6019800"/>
            <a:ext cx="6071470" cy="584775"/>
          </a:xfrm>
          <a:prstGeom prst="rect">
            <a:avLst/>
          </a:prstGeom>
        </p:spPr>
        <p:txBody>
          <a:bodyPr wrap="none">
            <a:spAutoFit/>
          </a:bodyPr>
          <a:lstStyle/>
          <a:p>
            <a:r>
              <a:rPr lang="en-US" sz="3200" b="1" dirty="0">
                <a:solidFill>
                  <a:srgbClr val="E84A27"/>
                </a:solidFill>
              </a:rPr>
              <a:t>The four </a:t>
            </a:r>
            <a:r>
              <a:rPr lang="en-US" sz="3200" b="1" i="1" dirty="0">
                <a:solidFill>
                  <a:srgbClr val="E84A27"/>
                </a:solidFill>
              </a:rPr>
              <a:t>i’s of mindful reading</a:t>
            </a:r>
            <a:endParaRPr lang="en-US" sz="3200" b="1" dirty="0"/>
          </a:p>
        </p:txBody>
      </p:sp>
      <p:sp>
        <p:nvSpPr>
          <p:cNvPr id="3" name="Slide Number Placeholder 2"/>
          <p:cNvSpPr>
            <a:spLocks noGrp="1"/>
          </p:cNvSpPr>
          <p:nvPr>
            <p:ph type="sldNum" sz="quarter" idx="12"/>
          </p:nvPr>
        </p:nvSpPr>
        <p:spPr/>
        <p:txBody>
          <a:bodyPr/>
          <a:lstStyle/>
          <a:p>
            <a:pPr>
              <a:defRPr/>
            </a:pPr>
            <a:fld id="{51AF6965-F79A-4444-AE18-FF90C9F1BAEB}" type="slidenum">
              <a:rPr lang="en-US" smtClean="0"/>
              <a:pPr>
                <a:defRPr/>
              </a:pPr>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Effect transition="in" filter="fade">
                                      <p:cBhvr>
                                        <p:cTn id="7" dur="500"/>
                                        <p:tgtEl>
                                          <p:spTgt spid="194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458">
                                            <p:txEl>
                                              <p:pRg st="1" end="1"/>
                                            </p:txEl>
                                          </p:spTgt>
                                        </p:tgtEl>
                                        <p:attrNameLst>
                                          <p:attrName>style.visibility</p:attrName>
                                        </p:attrNameLst>
                                      </p:cBhvr>
                                      <p:to>
                                        <p:strVal val="visible"/>
                                      </p:to>
                                    </p:set>
                                    <p:animEffect transition="in" filter="fade">
                                      <p:cBhvr>
                                        <p:cTn id="12" dur="500"/>
                                        <p:tgtEl>
                                          <p:spTgt spid="194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458">
                                            <p:txEl>
                                              <p:pRg st="2" end="2"/>
                                            </p:txEl>
                                          </p:spTgt>
                                        </p:tgtEl>
                                        <p:attrNameLst>
                                          <p:attrName>style.visibility</p:attrName>
                                        </p:attrNameLst>
                                      </p:cBhvr>
                                      <p:to>
                                        <p:strVal val="visible"/>
                                      </p:to>
                                    </p:set>
                                    <p:animEffect transition="in" filter="fade">
                                      <p:cBhvr>
                                        <p:cTn id="17" dur="500"/>
                                        <p:tgtEl>
                                          <p:spTgt spid="194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458">
                                            <p:txEl>
                                              <p:pRg st="3" end="3"/>
                                            </p:txEl>
                                          </p:spTgt>
                                        </p:tgtEl>
                                        <p:attrNameLst>
                                          <p:attrName>style.visibility</p:attrName>
                                        </p:attrNameLst>
                                      </p:cBhvr>
                                      <p:to>
                                        <p:strVal val="visible"/>
                                      </p:to>
                                    </p:set>
                                    <p:animEffect transition="in" filter="fade">
                                      <p:cBhvr>
                                        <p:cTn id="22" dur="500"/>
                                        <p:tgtEl>
                                          <p:spTgt spid="194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458">
                                            <p:txEl>
                                              <p:pRg st="4" end="4"/>
                                            </p:txEl>
                                          </p:spTgt>
                                        </p:tgtEl>
                                        <p:attrNameLst>
                                          <p:attrName>style.visibility</p:attrName>
                                        </p:attrNameLst>
                                      </p:cBhvr>
                                      <p:to>
                                        <p:strVal val="visible"/>
                                      </p:to>
                                    </p:set>
                                    <p:animEffect transition="in" filter="fade">
                                      <p:cBhvr>
                                        <p:cTn id="27" dur="500"/>
                                        <p:tgtEl>
                                          <p:spTgt spid="194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762000" y="1219200"/>
            <a:ext cx="8229600" cy="5287962"/>
          </a:xfrm>
        </p:spPr>
        <p:txBody>
          <a:bodyPr/>
          <a:lstStyle/>
          <a:p>
            <a:pPr>
              <a:lnSpc>
                <a:spcPct val="90000"/>
              </a:lnSpc>
              <a:spcBef>
                <a:spcPct val="0"/>
              </a:spcBef>
              <a:spcAft>
                <a:spcPts val="0"/>
              </a:spcAft>
            </a:pPr>
            <a:r>
              <a:rPr lang="en-US" sz="2800" dirty="0"/>
              <a:t>Devise a system to keep track of what you read</a:t>
            </a:r>
          </a:p>
          <a:p>
            <a:pPr>
              <a:lnSpc>
                <a:spcPct val="90000"/>
              </a:lnSpc>
              <a:spcBef>
                <a:spcPct val="0"/>
              </a:spcBef>
              <a:spcAft>
                <a:spcPts val="600"/>
              </a:spcAft>
            </a:pPr>
            <a:r>
              <a:rPr lang="en-US" sz="2400" dirty="0"/>
              <a:t>	Store pdfs of important papers on your computer, </a:t>
            </a:r>
            <a:br>
              <a:rPr lang="en-US" sz="2400" dirty="0"/>
            </a:br>
            <a:r>
              <a:rPr lang="en-US" sz="2400" dirty="0"/>
              <a:t>	      (i.e., create your own library)</a:t>
            </a:r>
          </a:p>
          <a:p>
            <a:pPr>
              <a:lnSpc>
                <a:spcPct val="90000"/>
              </a:lnSpc>
              <a:spcBef>
                <a:spcPct val="0"/>
              </a:spcBef>
              <a:spcAft>
                <a:spcPts val="600"/>
              </a:spcAft>
            </a:pPr>
            <a:r>
              <a:rPr lang="en-US" sz="2400" dirty="0"/>
              <a:t>	Categorize the papers in some sensible way</a:t>
            </a:r>
          </a:p>
          <a:p>
            <a:pPr>
              <a:lnSpc>
                <a:spcPct val="90000"/>
              </a:lnSpc>
              <a:spcBef>
                <a:spcPct val="0"/>
              </a:spcBef>
              <a:spcAft>
                <a:spcPts val="1800"/>
              </a:spcAft>
            </a:pPr>
            <a:r>
              <a:rPr lang="en-US" sz="2400" dirty="0"/>
              <a:t>	Name papers in a way that can jog your memory</a:t>
            </a:r>
            <a:endParaRPr lang="en-US" dirty="0"/>
          </a:p>
          <a:p>
            <a:pPr>
              <a:lnSpc>
                <a:spcPct val="90000"/>
              </a:lnSpc>
              <a:spcBef>
                <a:spcPct val="0"/>
              </a:spcBef>
              <a:spcAft>
                <a:spcPts val="1800"/>
              </a:spcAft>
            </a:pPr>
            <a:r>
              <a:rPr lang="en-US" sz="2800" dirty="0"/>
              <a:t>Many software solutions are available</a:t>
            </a:r>
            <a:br>
              <a:rPr lang="en-US" dirty="0"/>
            </a:br>
            <a:r>
              <a:rPr lang="en-US" sz="1800" dirty="0"/>
              <a:t>(https://en.Wikipedia.org/wiki/Comparison_of_reference_management_software)</a:t>
            </a:r>
            <a:endParaRPr lang="en-US" dirty="0"/>
          </a:p>
          <a:p>
            <a:pPr>
              <a:lnSpc>
                <a:spcPct val="90000"/>
              </a:lnSpc>
              <a:spcBef>
                <a:spcPct val="0"/>
              </a:spcBef>
              <a:spcAft>
                <a:spcPts val="1800"/>
              </a:spcAft>
            </a:pPr>
            <a:r>
              <a:rPr lang="en-US" sz="2800" dirty="0"/>
              <a:t>Popular choices (some supported by the Library)</a:t>
            </a:r>
            <a:br>
              <a:rPr lang="en-US" dirty="0"/>
            </a:br>
            <a:r>
              <a:rPr lang="en-US" dirty="0"/>
              <a:t>    	</a:t>
            </a:r>
            <a:r>
              <a:rPr lang="en-US" sz="2400" dirty="0"/>
              <a:t>Mendeley, Zotero, RefWorks, EndNote</a:t>
            </a:r>
          </a:p>
          <a:p>
            <a:pPr>
              <a:lnSpc>
                <a:spcPct val="90000"/>
              </a:lnSpc>
              <a:spcBef>
                <a:spcPct val="0"/>
              </a:spcBef>
              <a:spcAft>
                <a:spcPts val="1800"/>
              </a:spcAft>
            </a:pPr>
            <a:r>
              <a:rPr lang="en-US" sz="2800" dirty="0"/>
              <a:t>Consult your adviser and senior students in</a:t>
            </a:r>
            <a:br>
              <a:rPr lang="en-US" sz="2800" dirty="0"/>
            </a:br>
            <a:r>
              <a:rPr lang="en-US" sz="2800" dirty="0"/>
              <a:t>     your group and get their recommendations</a:t>
            </a:r>
          </a:p>
        </p:txBody>
      </p:sp>
      <p:sp>
        <p:nvSpPr>
          <p:cNvPr id="5" name="Title 1"/>
          <p:cNvSpPr>
            <a:spLocks noGrp="1"/>
          </p:cNvSpPr>
          <p:nvPr>
            <p:ph type="title"/>
          </p:nvPr>
        </p:nvSpPr>
        <p:spPr>
          <a:xfrm>
            <a:off x="457200" y="76200"/>
            <a:ext cx="8229600" cy="1143000"/>
          </a:xfrm>
        </p:spPr>
        <p:txBody>
          <a:bodyPr>
            <a:normAutofit fontScale="90000"/>
          </a:bodyPr>
          <a:lstStyle/>
          <a:p>
            <a:r>
              <a:rPr lang="en-US" dirty="0">
                <a:solidFill>
                  <a:srgbClr val="E84A27"/>
                </a:solidFill>
              </a:rPr>
              <a:t>+1: Storing information for future access</a:t>
            </a:r>
          </a:p>
        </p:txBody>
      </p:sp>
      <p:sp>
        <p:nvSpPr>
          <p:cNvPr id="2" name="Slide Number Placeholder 1"/>
          <p:cNvSpPr>
            <a:spLocks noGrp="1"/>
          </p:cNvSpPr>
          <p:nvPr>
            <p:ph type="sldNum" sz="quarter" idx="12"/>
          </p:nvPr>
        </p:nvSpPr>
        <p:spPr/>
        <p:txBody>
          <a:bodyPr/>
          <a:lstStyle/>
          <a:p>
            <a:pPr>
              <a:defRPr/>
            </a:pPr>
            <a:fld id="{51AF6965-F79A-4444-AE18-FF90C9F1BAEB}" type="slidenum">
              <a:rPr lang="en-US" smtClean="0"/>
              <a:pPr>
                <a:defRPr/>
              </a:pPr>
              <a:t>11</a:t>
            </a:fld>
            <a:endParaRPr lang="en-US"/>
          </a:p>
        </p:txBody>
      </p:sp>
    </p:spTree>
    <p:extLst>
      <p:ext uri="{BB962C8B-B14F-4D97-AF65-F5344CB8AC3E}">
        <p14:creationId xmlns:p14="http://schemas.microsoft.com/office/powerpoint/2010/main" val="730266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25A1064-184D-4684-83B9-27371DA2358F}"/>
              </a:ext>
            </a:extLst>
          </p:cNvPr>
          <p:cNvSpPr txBox="1">
            <a:spLocks/>
          </p:cNvSpPr>
          <p:nvPr/>
        </p:nvSpPr>
        <p:spPr bwMode="auto">
          <a:xfrm>
            <a:off x="533400" y="152400"/>
            <a:ext cx="655518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fontAlgn="base">
              <a:spcBef>
                <a:spcPct val="0"/>
              </a:spcBef>
              <a:spcAft>
                <a:spcPct val="0"/>
              </a:spcAft>
              <a:defRPr sz="4000" b="1" kern="1200">
                <a:solidFill>
                  <a:srgbClr val="002060"/>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a:solidFill>
                  <a:srgbClr val="E84A27"/>
                </a:solidFill>
              </a:rPr>
              <a:t>Now for the practical bits...</a:t>
            </a:r>
          </a:p>
        </p:txBody>
      </p:sp>
      <p:pic>
        <p:nvPicPr>
          <p:cNvPr id="7" name="Picture 6" descr="Person working with leather">
            <a:extLst>
              <a:ext uri="{FF2B5EF4-FFF2-40B4-BE49-F238E27FC236}">
                <a16:creationId xmlns:a16="http://schemas.microsoft.com/office/drawing/2014/main" id="{CC4C21C2-4AC1-2D40-B351-EC21FBD50D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708" y="1295400"/>
            <a:ext cx="7088584" cy="4721108"/>
          </a:xfrm>
          <a:prstGeom prst="rect">
            <a:avLst/>
          </a:prstGeom>
          <a:ln>
            <a:noFill/>
          </a:ln>
          <a:effectLst>
            <a:outerShdw blurRad="292100" dist="139700" dir="2700000" algn="tl" rotWithShape="0">
              <a:srgbClr val="333333">
                <a:alpha val="65000"/>
              </a:srgbClr>
            </a:outerShdw>
          </a:effectLst>
        </p:spPr>
      </p:pic>
      <p:sp>
        <p:nvSpPr>
          <p:cNvPr id="2" name="Slide Number Placeholder 1"/>
          <p:cNvSpPr>
            <a:spLocks noGrp="1"/>
          </p:cNvSpPr>
          <p:nvPr>
            <p:ph type="sldNum" sz="quarter" idx="12"/>
          </p:nvPr>
        </p:nvSpPr>
        <p:spPr/>
        <p:txBody>
          <a:bodyPr/>
          <a:lstStyle/>
          <a:p>
            <a:pPr>
              <a:defRPr/>
            </a:pPr>
            <a:fld id="{51AF6965-F79A-4444-AE18-FF90C9F1BAEB}" type="slidenum">
              <a:rPr lang="en-US" smtClean="0"/>
              <a:pPr>
                <a:defRPr/>
              </a:pPr>
              <a:t>12</a:t>
            </a:fld>
            <a:endParaRPr lang="en-US"/>
          </a:p>
        </p:txBody>
      </p:sp>
    </p:spTree>
    <p:extLst>
      <p:ext uri="{BB962C8B-B14F-4D97-AF65-F5344CB8AC3E}">
        <p14:creationId xmlns:p14="http://schemas.microsoft.com/office/powerpoint/2010/main" val="2853834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fontScale="90000"/>
          </a:bodyPr>
          <a:lstStyle/>
          <a:p>
            <a:r>
              <a:rPr lang="en-US" dirty="0">
                <a:solidFill>
                  <a:srgbClr val="E84A27"/>
                </a:solidFill>
              </a:rPr>
              <a:t>Here’s one way to deconstruct a paper</a:t>
            </a:r>
          </a:p>
        </p:txBody>
      </p:sp>
      <p:sp>
        <p:nvSpPr>
          <p:cNvPr id="3" name="Content Placeholder 2"/>
          <p:cNvSpPr>
            <a:spLocks noGrp="1"/>
          </p:cNvSpPr>
          <p:nvPr>
            <p:ph idx="1"/>
          </p:nvPr>
        </p:nvSpPr>
        <p:spPr>
          <a:xfrm>
            <a:off x="457200" y="914400"/>
            <a:ext cx="8229600" cy="4983163"/>
          </a:xfrm>
        </p:spPr>
        <p:txBody>
          <a:bodyPr/>
          <a:lstStyle/>
          <a:p>
            <a:pPr indent="-228600">
              <a:lnSpc>
                <a:spcPct val="90000"/>
              </a:lnSpc>
              <a:spcBef>
                <a:spcPts val="0"/>
              </a:spcBef>
              <a:spcAft>
                <a:spcPts val="1200"/>
              </a:spcAft>
            </a:pPr>
            <a:r>
              <a:rPr lang="en-US" dirty="0"/>
              <a:t>Read the abstract and write down the main</a:t>
            </a:r>
            <a:br>
              <a:rPr lang="en-US" dirty="0"/>
            </a:br>
            <a:r>
              <a:rPr lang="en-US" dirty="0"/>
              <a:t>    ideas you think the paper will present</a:t>
            </a:r>
          </a:p>
          <a:p>
            <a:pPr indent="-228600">
              <a:lnSpc>
                <a:spcPct val="90000"/>
              </a:lnSpc>
              <a:spcBef>
                <a:spcPts val="0"/>
              </a:spcBef>
              <a:spcAft>
                <a:spcPts val="1200"/>
              </a:spcAft>
            </a:pPr>
            <a:endParaRPr lang="en-US" dirty="0"/>
          </a:p>
        </p:txBody>
      </p:sp>
      <p:pic>
        <p:nvPicPr>
          <p:cNvPr id="6" name="Picture 5">
            <a:extLst>
              <a:ext uri="{FF2B5EF4-FFF2-40B4-BE49-F238E27FC236}">
                <a16:creationId xmlns:a16="http://schemas.microsoft.com/office/drawing/2014/main" id="{540956B6-B2E7-4601-A3D1-F490729738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527" y="1797466"/>
            <a:ext cx="8610600" cy="1783934"/>
          </a:xfrm>
          <a:prstGeom prst="rect">
            <a:avLst/>
          </a:prstGeom>
        </p:spPr>
      </p:pic>
      <p:pic>
        <p:nvPicPr>
          <p:cNvPr id="7" name="Picture 6">
            <a:extLst>
              <a:ext uri="{FF2B5EF4-FFF2-40B4-BE49-F238E27FC236}">
                <a16:creationId xmlns:a16="http://schemas.microsoft.com/office/drawing/2014/main" id="{E8786C52-5FA0-450A-93A3-FFB2758369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3581400"/>
            <a:ext cx="8610600" cy="2544000"/>
          </a:xfrm>
          <a:prstGeom prst="rect">
            <a:avLst/>
          </a:prstGeom>
        </p:spPr>
      </p:pic>
      <p:sp>
        <p:nvSpPr>
          <p:cNvPr id="4" name="Slide Number Placeholder 3"/>
          <p:cNvSpPr>
            <a:spLocks noGrp="1"/>
          </p:cNvSpPr>
          <p:nvPr>
            <p:ph type="sldNum" sz="quarter" idx="12"/>
          </p:nvPr>
        </p:nvSpPr>
        <p:spPr/>
        <p:txBody>
          <a:bodyPr/>
          <a:lstStyle/>
          <a:p>
            <a:pPr>
              <a:defRPr/>
            </a:pPr>
            <a:fld id="{51AF6965-F79A-4444-AE18-FF90C9F1BAEB}" type="slidenum">
              <a:rPr lang="en-US" smtClean="0"/>
              <a:pPr>
                <a:defRPr/>
              </a:pPr>
              <a:t>13</a:t>
            </a:fld>
            <a:endParaRPr lang="en-US"/>
          </a:p>
        </p:txBody>
      </p:sp>
    </p:spTree>
    <p:extLst>
      <p:ext uri="{BB962C8B-B14F-4D97-AF65-F5344CB8AC3E}">
        <p14:creationId xmlns:p14="http://schemas.microsoft.com/office/powerpoint/2010/main" val="409304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a:solidFill>
                  <a:srgbClr val="E84A27"/>
                </a:solidFill>
              </a:rPr>
              <a:t>Next, look at the figures and tables</a:t>
            </a:r>
          </a:p>
        </p:txBody>
      </p:sp>
      <p:sp>
        <p:nvSpPr>
          <p:cNvPr id="3" name="Content Placeholder 2"/>
          <p:cNvSpPr>
            <a:spLocks noGrp="1"/>
          </p:cNvSpPr>
          <p:nvPr>
            <p:ph idx="1"/>
          </p:nvPr>
        </p:nvSpPr>
        <p:spPr>
          <a:xfrm>
            <a:off x="457200" y="914400"/>
            <a:ext cx="8229600" cy="4983163"/>
          </a:xfrm>
        </p:spPr>
        <p:txBody>
          <a:bodyPr/>
          <a:lstStyle/>
          <a:p>
            <a:pPr indent="-228600">
              <a:lnSpc>
                <a:spcPct val="90000"/>
              </a:lnSpc>
              <a:spcBef>
                <a:spcPts val="0"/>
              </a:spcBef>
              <a:spcAft>
                <a:spcPts val="1200"/>
              </a:spcAft>
            </a:pPr>
            <a:r>
              <a:rPr lang="en-US" dirty="0"/>
              <a:t>Write down a one-sentence description of each</a:t>
            </a:r>
          </a:p>
          <a:p>
            <a:pPr indent="-228600">
              <a:lnSpc>
                <a:spcPct val="90000"/>
              </a:lnSpc>
              <a:spcBef>
                <a:spcPts val="0"/>
              </a:spcBef>
              <a:spcAft>
                <a:spcPts val="1200"/>
              </a:spcAft>
            </a:pPr>
            <a:endParaRPr lang="en-US" dirty="0"/>
          </a:p>
        </p:txBody>
      </p:sp>
      <p:pic>
        <p:nvPicPr>
          <p:cNvPr id="6" name="Picture 5">
            <a:extLst>
              <a:ext uri="{FF2B5EF4-FFF2-40B4-BE49-F238E27FC236}">
                <a16:creationId xmlns:a16="http://schemas.microsoft.com/office/drawing/2014/main" id="{2FAFAA21-5F28-4C58-A4C4-CB6C167746E1}"/>
              </a:ext>
            </a:extLst>
          </p:cNvPr>
          <p:cNvPicPr>
            <a:picLocks noChangeAspect="1"/>
          </p:cNvPicPr>
          <p:nvPr/>
        </p:nvPicPr>
        <p:blipFill>
          <a:blip r:embed="rId3"/>
          <a:stretch>
            <a:fillRect/>
          </a:stretch>
        </p:blipFill>
        <p:spPr>
          <a:xfrm>
            <a:off x="685800" y="1524000"/>
            <a:ext cx="4114800" cy="4206466"/>
          </a:xfrm>
          <a:prstGeom prst="rect">
            <a:avLst/>
          </a:prstGeom>
        </p:spPr>
      </p:pic>
      <p:sp>
        <p:nvSpPr>
          <p:cNvPr id="7" name="TextBox 6">
            <a:extLst>
              <a:ext uri="{FF2B5EF4-FFF2-40B4-BE49-F238E27FC236}">
                <a16:creationId xmlns:a16="http://schemas.microsoft.com/office/drawing/2014/main" id="{D94892D7-FD71-417A-AEA5-2FDE9F82CE1C}"/>
              </a:ext>
            </a:extLst>
          </p:cNvPr>
          <p:cNvSpPr txBox="1"/>
          <p:nvPr/>
        </p:nvSpPr>
        <p:spPr>
          <a:xfrm>
            <a:off x="5105400" y="1600200"/>
            <a:ext cx="3810000" cy="4773614"/>
          </a:xfrm>
          <a:prstGeom prst="rect">
            <a:avLst/>
          </a:prstGeom>
          <a:noFill/>
        </p:spPr>
        <p:txBody>
          <a:bodyPr wrap="square" rtlCol="0">
            <a:spAutoFit/>
          </a:bodyPr>
          <a:lstStyle/>
          <a:p>
            <a:pPr marL="342900" indent="-342900">
              <a:lnSpc>
                <a:spcPct val="90000"/>
              </a:lnSpc>
              <a:spcAft>
                <a:spcPts val="1800"/>
              </a:spcAft>
              <a:buAutoNum type="alphaLcParenR"/>
            </a:pPr>
            <a:r>
              <a:rPr lang="en-US" b="1" dirty="0">
                <a:solidFill>
                  <a:schemeClr val="tx2">
                    <a:lumMod val="50000"/>
                  </a:schemeClr>
                </a:solidFill>
                <a:latin typeface="+mn-lt"/>
              </a:rPr>
              <a:t>Crystal structure of </a:t>
            </a:r>
            <a:r>
              <a:rPr lang="en-US" b="1" dirty="0" err="1">
                <a:solidFill>
                  <a:schemeClr val="tx2">
                    <a:lumMod val="50000"/>
                  </a:schemeClr>
                </a:solidFill>
                <a:latin typeface="+mn-lt"/>
              </a:rPr>
              <a:t>BiTeI</a:t>
            </a:r>
            <a:r>
              <a:rPr lang="en-US" b="1" dirty="0">
                <a:solidFill>
                  <a:schemeClr val="tx2">
                    <a:lumMod val="50000"/>
                  </a:schemeClr>
                </a:solidFill>
                <a:latin typeface="+mn-lt"/>
              </a:rPr>
              <a:t>; red is Bi, blue is </a:t>
            </a:r>
            <a:r>
              <a:rPr lang="en-US" b="1" dirty="0" err="1">
                <a:solidFill>
                  <a:schemeClr val="tx2">
                    <a:lumMod val="50000"/>
                  </a:schemeClr>
                </a:solidFill>
                <a:latin typeface="+mn-lt"/>
              </a:rPr>
              <a:t>Te</a:t>
            </a:r>
            <a:r>
              <a:rPr lang="en-US" b="1" dirty="0">
                <a:solidFill>
                  <a:schemeClr val="tx2">
                    <a:lumMod val="50000"/>
                  </a:schemeClr>
                </a:solidFill>
                <a:latin typeface="+mn-lt"/>
              </a:rPr>
              <a:t>, and yellow is I. </a:t>
            </a:r>
          </a:p>
          <a:p>
            <a:pPr marL="342900" indent="-342900">
              <a:lnSpc>
                <a:spcPct val="90000"/>
              </a:lnSpc>
              <a:spcAft>
                <a:spcPts val="1800"/>
              </a:spcAft>
              <a:buAutoNum type="alphaLcParenR"/>
            </a:pPr>
            <a:r>
              <a:rPr lang="en-US" b="1" dirty="0">
                <a:solidFill>
                  <a:schemeClr val="tx2">
                    <a:lumMod val="50000"/>
                  </a:schemeClr>
                </a:solidFill>
                <a:latin typeface="+mn-lt"/>
              </a:rPr>
              <a:t>Band dispersion points in the </a:t>
            </a:r>
            <a:r>
              <a:rPr lang="en-US" b="1" i="1" dirty="0">
                <a:solidFill>
                  <a:schemeClr val="tx2">
                    <a:lumMod val="50000"/>
                  </a:schemeClr>
                </a:solidFill>
                <a:latin typeface="+mn-lt"/>
              </a:rPr>
              <a:t>H</a:t>
            </a:r>
            <a:r>
              <a:rPr lang="en-US" b="1" dirty="0">
                <a:solidFill>
                  <a:schemeClr val="tx2">
                    <a:lumMod val="50000"/>
                  </a:schemeClr>
                </a:solidFill>
                <a:latin typeface="+mn-lt"/>
              </a:rPr>
              <a:t> and </a:t>
            </a:r>
            <a:r>
              <a:rPr lang="en-US" b="1" i="1" dirty="0">
                <a:solidFill>
                  <a:schemeClr val="tx2">
                    <a:lumMod val="50000"/>
                  </a:schemeClr>
                </a:solidFill>
                <a:latin typeface="+mn-lt"/>
              </a:rPr>
              <a:t>L </a:t>
            </a:r>
            <a:r>
              <a:rPr lang="en-US" b="1" dirty="0">
                <a:solidFill>
                  <a:schemeClr val="tx2">
                    <a:lumMod val="50000"/>
                  </a:schemeClr>
                </a:solidFill>
                <a:latin typeface="+mn-lt"/>
              </a:rPr>
              <a:t>directions; possible optical transitions indicated by arrows with an index of </a:t>
            </a:r>
            <a:r>
              <a:rPr lang="el-GR" b="1" i="1" dirty="0">
                <a:solidFill>
                  <a:schemeClr val="tx2">
                    <a:lumMod val="50000"/>
                  </a:schemeClr>
                </a:solidFill>
                <a:latin typeface="+mn-lt"/>
              </a:rPr>
              <a:t>α</a:t>
            </a:r>
            <a:r>
              <a:rPr lang="en-US" b="1" i="1" dirty="0">
                <a:solidFill>
                  <a:schemeClr val="tx2">
                    <a:lumMod val="50000"/>
                  </a:schemeClr>
                </a:solidFill>
                <a:latin typeface="+mn-lt"/>
              </a:rPr>
              <a:t>, </a:t>
            </a:r>
            <a:r>
              <a:rPr lang="el-GR" b="1" i="1" dirty="0">
                <a:solidFill>
                  <a:schemeClr val="tx2">
                    <a:lumMod val="50000"/>
                  </a:schemeClr>
                </a:solidFill>
                <a:latin typeface="+mn-lt"/>
              </a:rPr>
              <a:t>β</a:t>
            </a:r>
            <a:r>
              <a:rPr lang="en-US" b="1" i="1" dirty="0">
                <a:solidFill>
                  <a:schemeClr val="tx2">
                    <a:lumMod val="50000"/>
                  </a:schemeClr>
                </a:solidFill>
                <a:latin typeface="+mn-lt"/>
              </a:rPr>
              <a:t>, </a:t>
            </a:r>
            <a:r>
              <a:rPr lang="el-GR" b="1" i="1" dirty="0">
                <a:solidFill>
                  <a:schemeClr val="tx2">
                    <a:lumMod val="50000"/>
                  </a:schemeClr>
                </a:solidFill>
                <a:latin typeface="+mn-lt"/>
              </a:rPr>
              <a:t>γ</a:t>
            </a:r>
            <a:r>
              <a:rPr lang="en-US" b="1" i="1" dirty="0">
                <a:solidFill>
                  <a:schemeClr val="tx2">
                    <a:lumMod val="50000"/>
                  </a:schemeClr>
                </a:solidFill>
                <a:latin typeface="+mn-lt"/>
              </a:rPr>
              <a:t>, </a:t>
            </a:r>
            <a:r>
              <a:rPr lang="en-US" b="1" dirty="0">
                <a:solidFill>
                  <a:schemeClr val="tx2">
                    <a:lumMod val="50000"/>
                  </a:schemeClr>
                </a:solidFill>
                <a:latin typeface="+mn-lt"/>
              </a:rPr>
              <a:t>and </a:t>
            </a:r>
            <a:r>
              <a:rPr lang="el-GR" b="1" i="1" dirty="0">
                <a:solidFill>
                  <a:schemeClr val="tx2">
                    <a:lumMod val="50000"/>
                  </a:schemeClr>
                </a:solidFill>
                <a:latin typeface="+mn-lt"/>
              </a:rPr>
              <a:t>δ</a:t>
            </a:r>
            <a:r>
              <a:rPr lang="en-US" b="1" i="1" dirty="0">
                <a:solidFill>
                  <a:schemeClr val="tx2">
                    <a:lumMod val="50000"/>
                  </a:schemeClr>
                </a:solidFill>
                <a:latin typeface="+mn-lt"/>
              </a:rPr>
              <a:t>.</a:t>
            </a:r>
          </a:p>
          <a:p>
            <a:pPr marL="342900" indent="-342900">
              <a:lnSpc>
                <a:spcPct val="90000"/>
              </a:lnSpc>
              <a:spcAft>
                <a:spcPts val="1800"/>
              </a:spcAft>
              <a:buAutoNum type="alphaLcParenR"/>
            </a:pPr>
            <a:r>
              <a:rPr lang="en-US" b="1" dirty="0">
                <a:solidFill>
                  <a:schemeClr val="tx2">
                    <a:lumMod val="50000"/>
                  </a:schemeClr>
                </a:solidFill>
                <a:latin typeface="+mn-lt"/>
              </a:rPr>
              <a:t>Reflectivity spectra were taken  for one sample (</a:t>
            </a:r>
            <a:r>
              <a:rPr lang="en-US" b="1" i="1" dirty="0">
                <a:solidFill>
                  <a:schemeClr val="tx2">
                    <a:lumMod val="50000"/>
                  </a:schemeClr>
                </a:solidFill>
                <a:latin typeface="+mn-lt"/>
              </a:rPr>
              <a:t>Q</a:t>
            </a:r>
            <a:r>
              <a:rPr lang="en-US" b="1" dirty="0">
                <a:solidFill>
                  <a:schemeClr val="tx2">
                    <a:lumMod val="50000"/>
                  </a:schemeClr>
                </a:solidFill>
                <a:latin typeface="+mn-lt"/>
              </a:rPr>
              <a:t>) at different incident angles, as shown by variations in photon energy (eV). </a:t>
            </a:r>
          </a:p>
          <a:p>
            <a:pPr marL="342900" indent="-342900">
              <a:lnSpc>
                <a:spcPct val="90000"/>
              </a:lnSpc>
              <a:spcAft>
                <a:spcPts val="1800"/>
              </a:spcAft>
              <a:buAutoNum type="alphaLcParenR"/>
            </a:pPr>
            <a:r>
              <a:rPr lang="en-US" b="1" dirty="0">
                <a:solidFill>
                  <a:schemeClr val="tx2">
                    <a:lumMod val="50000"/>
                  </a:schemeClr>
                </a:solidFill>
                <a:latin typeface="+mn-lt"/>
              </a:rPr>
              <a:t>Optical conductivity spectra were obtained by polarizing light directed normal to the </a:t>
            </a:r>
            <a:r>
              <a:rPr lang="en-US" b="1" i="1" dirty="0">
                <a:solidFill>
                  <a:schemeClr val="tx2">
                    <a:lumMod val="50000"/>
                  </a:schemeClr>
                </a:solidFill>
                <a:latin typeface="+mn-lt"/>
              </a:rPr>
              <a:t>c</a:t>
            </a:r>
            <a:r>
              <a:rPr lang="en-US" b="1" dirty="0">
                <a:solidFill>
                  <a:schemeClr val="tx2">
                    <a:lumMod val="50000"/>
                  </a:schemeClr>
                </a:solidFill>
                <a:latin typeface="+mn-lt"/>
              </a:rPr>
              <a:t> axis (solid line) and compared with a theoretical curve (open squares) based on the </a:t>
            </a:r>
            <a:r>
              <a:rPr lang="en-US" b="1" dirty="0" err="1">
                <a:solidFill>
                  <a:schemeClr val="tx2">
                    <a:lumMod val="50000"/>
                  </a:schemeClr>
                </a:solidFill>
                <a:latin typeface="+mn-lt"/>
              </a:rPr>
              <a:t>Drude</a:t>
            </a:r>
            <a:r>
              <a:rPr lang="en-US" b="1" dirty="0">
                <a:solidFill>
                  <a:schemeClr val="tx2">
                    <a:lumMod val="50000"/>
                  </a:schemeClr>
                </a:solidFill>
                <a:latin typeface="+mn-lt"/>
              </a:rPr>
              <a:t> model. </a:t>
            </a:r>
          </a:p>
        </p:txBody>
      </p:sp>
      <p:sp>
        <p:nvSpPr>
          <p:cNvPr id="8" name="TextBox 7">
            <a:extLst>
              <a:ext uri="{FF2B5EF4-FFF2-40B4-BE49-F238E27FC236}">
                <a16:creationId xmlns:a16="http://schemas.microsoft.com/office/drawing/2014/main" id="{869B6BAA-7FF2-44C3-846B-9FF2E6473C7F}"/>
              </a:ext>
            </a:extLst>
          </p:cNvPr>
          <p:cNvSpPr txBox="1"/>
          <p:nvPr/>
        </p:nvSpPr>
        <p:spPr>
          <a:xfrm>
            <a:off x="990600" y="5841205"/>
            <a:ext cx="3962400" cy="307777"/>
          </a:xfrm>
          <a:prstGeom prst="rect">
            <a:avLst/>
          </a:prstGeom>
          <a:noFill/>
        </p:spPr>
        <p:txBody>
          <a:bodyPr wrap="square" rtlCol="0">
            <a:spAutoFit/>
          </a:bodyPr>
          <a:lstStyle/>
          <a:p>
            <a:r>
              <a:rPr lang="en-US" sz="1400" dirty="0">
                <a:latin typeface="+mn-lt"/>
              </a:rPr>
              <a:t>J.S. Lee et al., Phys. Rev. Lett. </a:t>
            </a:r>
            <a:r>
              <a:rPr lang="en-US" sz="1400" b="1" dirty="0">
                <a:latin typeface="+mn-lt"/>
              </a:rPr>
              <a:t>107</a:t>
            </a:r>
            <a:r>
              <a:rPr lang="en-US" sz="1400" dirty="0">
                <a:latin typeface="+mn-lt"/>
              </a:rPr>
              <a:t>, 117401 (2011). </a:t>
            </a:r>
          </a:p>
        </p:txBody>
      </p:sp>
      <p:sp>
        <p:nvSpPr>
          <p:cNvPr id="4" name="Slide Number Placeholder 3"/>
          <p:cNvSpPr>
            <a:spLocks noGrp="1"/>
          </p:cNvSpPr>
          <p:nvPr>
            <p:ph type="sldNum" sz="quarter" idx="12"/>
          </p:nvPr>
        </p:nvSpPr>
        <p:spPr/>
        <p:txBody>
          <a:bodyPr/>
          <a:lstStyle/>
          <a:p>
            <a:pPr>
              <a:defRPr/>
            </a:pPr>
            <a:fld id="{51AF6965-F79A-4444-AE18-FF90C9F1BAEB}" type="slidenum">
              <a:rPr lang="en-US" smtClean="0"/>
              <a:pPr>
                <a:defRPr/>
              </a:pPr>
              <a:t>14</a:t>
            </a:fld>
            <a:endParaRPr lang="en-US"/>
          </a:p>
        </p:txBody>
      </p:sp>
    </p:spTree>
    <p:extLst>
      <p:ext uri="{BB962C8B-B14F-4D97-AF65-F5344CB8AC3E}">
        <p14:creationId xmlns:p14="http://schemas.microsoft.com/office/powerpoint/2010/main" val="340594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fade">
                                      <p:cBhvr>
                                        <p:cTn id="23" dur="5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fade">
                                      <p:cBhvr>
                                        <p:cTn id="28" dur="500"/>
                                        <p:tgtEl>
                                          <p:spTgt spid="7">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fade">
                                      <p:cBhvr>
                                        <p:cTn id="33"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881" y="541337"/>
            <a:ext cx="8229600" cy="838200"/>
          </a:xfrm>
        </p:spPr>
        <p:txBody>
          <a:bodyPr>
            <a:normAutofit fontScale="90000"/>
          </a:bodyPr>
          <a:lstStyle/>
          <a:p>
            <a:pPr>
              <a:lnSpc>
                <a:spcPct val="90000"/>
              </a:lnSpc>
            </a:pPr>
            <a:r>
              <a:rPr lang="en-US" dirty="0">
                <a:solidFill>
                  <a:srgbClr val="E84A27"/>
                </a:solidFill>
              </a:rPr>
              <a:t>Next, read the first sentence of each paragraph</a:t>
            </a:r>
          </a:p>
        </p:txBody>
      </p:sp>
      <p:sp>
        <p:nvSpPr>
          <p:cNvPr id="3" name="Content Placeholder 2"/>
          <p:cNvSpPr>
            <a:spLocks noGrp="1"/>
          </p:cNvSpPr>
          <p:nvPr>
            <p:ph idx="1"/>
          </p:nvPr>
        </p:nvSpPr>
        <p:spPr>
          <a:xfrm>
            <a:off x="457200" y="1752600"/>
            <a:ext cx="8229600" cy="4144963"/>
          </a:xfrm>
        </p:spPr>
        <p:txBody>
          <a:bodyPr/>
          <a:lstStyle/>
          <a:p>
            <a:pPr indent="-228600">
              <a:lnSpc>
                <a:spcPct val="90000"/>
              </a:lnSpc>
              <a:spcBef>
                <a:spcPts val="0"/>
              </a:spcBef>
              <a:spcAft>
                <a:spcPts val="1800"/>
              </a:spcAft>
            </a:pPr>
            <a:r>
              <a:rPr lang="en-US" dirty="0">
                <a:highlight>
                  <a:srgbClr val="FFFF00"/>
                </a:highlight>
              </a:rPr>
              <a:t>Highlight</a:t>
            </a:r>
            <a:r>
              <a:rPr lang="en-US" dirty="0"/>
              <a:t> any sentences that you don’t</a:t>
            </a:r>
            <a:br>
              <a:rPr lang="en-US" dirty="0"/>
            </a:br>
            <a:r>
              <a:rPr lang="en-US" dirty="0"/>
              <a:t>     understand</a:t>
            </a:r>
          </a:p>
          <a:p>
            <a:pPr indent="-228600">
              <a:lnSpc>
                <a:spcPct val="90000"/>
              </a:lnSpc>
              <a:spcBef>
                <a:spcPts val="0"/>
              </a:spcBef>
              <a:spcAft>
                <a:spcPts val="1800"/>
              </a:spcAft>
            </a:pPr>
            <a:r>
              <a:rPr lang="en-US" dirty="0"/>
              <a:t>Look at the sentences. Can you see a logical</a:t>
            </a:r>
            <a:br>
              <a:rPr lang="en-US" dirty="0"/>
            </a:br>
            <a:r>
              <a:rPr lang="en-US" dirty="0"/>
              <a:t>     progression of ideas? </a:t>
            </a:r>
          </a:p>
          <a:p>
            <a:pPr indent="-228600">
              <a:lnSpc>
                <a:spcPct val="90000"/>
              </a:lnSpc>
              <a:spcBef>
                <a:spcPts val="0"/>
              </a:spcBef>
              <a:spcAft>
                <a:spcPts val="1800"/>
              </a:spcAft>
            </a:pPr>
            <a:r>
              <a:rPr lang="en-US" dirty="0"/>
              <a:t>Summarize the logical argument in a short </a:t>
            </a:r>
            <a:br>
              <a:rPr lang="en-US" dirty="0"/>
            </a:br>
            <a:r>
              <a:rPr lang="en-US" dirty="0"/>
              <a:t>     paragraph</a:t>
            </a:r>
          </a:p>
        </p:txBody>
      </p:sp>
      <p:sp>
        <p:nvSpPr>
          <p:cNvPr id="4" name="Slide Number Placeholder 3"/>
          <p:cNvSpPr>
            <a:spLocks noGrp="1"/>
          </p:cNvSpPr>
          <p:nvPr>
            <p:ph type="sldNum" sz="quarter" idx="12"/>
          </p:nvPr>
        </p:nvSpPr>
        <p:spPr/>
        <p:txBody>
          <a:bodyPr/>
          <a:lstStyle/>
          <a:p>
            <a:pPr>
              <a:defRPr/>
            </a:pPr>
            <a:fld id="{51AF6965-F79A-4444-AE18-FF90C9F1BAEB}" type="slidenum">
              <a:rPr lang="en-US" smtClean="0"/>
              <a:pPr>
                <a:defRPr/>
              </a:pPr>
              <a:t>15</a:t>
            </a:fld>
            <a:endParaRPr lang="en-US"/>
          </a:p>
        </p:txBody>
      </p:sp>
    </p:spTree>
    <p:extLst>
      <p:ext uri="{BB962C8B-B14F-4D97-AF65-F5344CB8AC3E}">
        <p14:creationId xmlns:p14="http://schemas.microsoft.com/office/powerpoint/2010/main" val="858810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399"/>
            <a:ext cx="8229600" cy="1522393"/>
          </a:xfrm>
        </p:spPr>
        <p:txBody>
          <a:bodyPr/>
          <a:lstStyle/>
          <a:p>
            <a:pPr>
              <a:lnSpc>
                <a:spcPct val="90000"/>
              </a:lnSpc>
            </a:pPr>
            <a:r>
              <a:rPr lang="en-US" dirty="0">
                <a:solidFill>
                  <a:srgbClr val="E84A27"/>
                </a:solidFill>
              </a:rPr>
              <a:t>Go back to any sentences you highlighted</a:t>
            </a:r>
          </a:p>
        </p:txBody>
      </p:sp>
      <p:sp>
        <p:nvSpPr>
          <p:cNvPr id="3" name="Content Placeholder 2"/>
          <p:cNvSpPr>
            <a:spLocks noGrp="1"/>
          </p:cNvSpPr>
          <p:nvPr>
            <p:ph idx="1"/>
          </p:nvPr>
        </p:nvSpPr>
        <p:spPr>
          <a:xfrm>
            <a:off x="459971" y="1524000"/>
            <a:ext cx="8229600" cy="4983163"/>
          </a:xfrm>
        </p:spPr>
        <p:txBody>
          <a:bodyPr/>
          <a:lstStyle/>
          <a:p>
            <a:pPr indent="-228600">
              <a:lnSpc>
                <a:spcPct val="90000"/>
              </a:lnSpc>
              <a:spcBef>
                <a:spcPts val="0"/>
              </a:spcBef>
              <a:spcAft>
                <a:spcPts val="1200"/>
              </a:spcAft>
            </a:pPr>
            <a:r>
              <a:rPr lang="en-US" dirty="0"/>
              <a:t>Study the corresponding paragraph—does it</a:t>
            </a:r>
            <a:br>
              <a:rPr lang="en-US" dirty="0"/>
            </a:br>
            <a:r>
              <a:rPr lang="en-US" dirty="0"/>
              <a:t>    answer your questions?</a:t>
            </a:r>
          </a:p>
          <a:p>
            <a:pPr indent="-228600">
              <a:lnSpc>
                <a:spcPct val="90000"/>
              </a:lnSpc>
              <a:spcBef>
                <a:spcPts val="0"/>
              </a:spcBef>
              <a:spcAft>
                <a:spcPts val="0"/>
              </a:spcAft>
            </a:pPr>
            <a:r>
              <a:rPr lang="en-US" dirty="0"/>
              <a:t>If you still don’t understand the sentence you</a:t>
            </a:r>
            <a:br>
              <a:rPr lang="en-US" dirty="0"/>
            </a:br>
            <a:r>
              <a:rPr lang="en-US" dirty="0"/>
              <a:t>    highlighted, devise a strategy to figure out</a:t>
            </a:r>
            <a:br>
              <a:rPr lang="en-US" dirty="0"/>
            </a:br>
            <a:r>
              <a:rPr lang="en-US" dirty="0"/>
              <a:t>    what it means</a:t>
            </a:r>
          </a:p>
          <a:p>
            <a:pPr indent="-228600">
              <a:lnSpc>
                <a:spcPct val="90000"/>
              </a:lnSpc>
              <a:spcBef>
                <a:spcPts val="0"/>
              </a:spcBef>
              <a:spcAft>
                <a:spcPts val="1200"/>
              </a:spcAft>
            </a:pPr>
            <a:r>
              <a:rPr lang="en-US" dirty="0"/>
              <a:t>	Look up key words</a:t>
            </a:r>
            <a:br>
              <a:rPr lang="en-US" dirty="0"/>
            </a:br>
            <a:r>
              <a:rPr lang="en-US" dirty="0"/>
              <a:t>	Find a review article on the topic</a:t>
            </a:r>
            <a:br>
              <a:rPr lang="en-US" dirty="0"/>
            </a:br>
            <a:r>
              <a:rPr lang="en-US" dirty="0"/>
              <a:t>	Check the references</a:t>
            </a:r>
            <a:br>
              <a:rPr lang="en-US" dirty="0"/>
            </a:br>
            <a:r>
              <a:rPr lang="en-US" dirty="0"/>
              <a:t>	Check for supplementary material</a:t>
            </a:r>
            <a:br>
              <a:rPr lang="en-US" dirty="0"/>
            </a:br>
            <a:r>
              <a:rPr lang="en-US" dirty="0"/>
              <a:t>	Google the author’s name to see if she </a:t>
            </a:r>
            <a:br>
              <a:rPr lang="en-US" dirty="0"/>
            </a:br>
            <a:r>
              <a:rPr lang="en-US" dirty="0"/>
              <a:t>	      has a research website</a:t>
            </a:r>
          </a:p>
          <a:p>
            <a:pPr indent="-228600">
              <a:lnSpc>
                <a:spcPct val="90000"/>
              </a:lnSpc>
              <a:spcBef>
                <a:spcPts val="0"/>
              </a:spcBef>
              <a:spcAft>
                <a:spcPts val="1200"/>
              </a:spcAft>
            </a:pPr>
            <a:endParaRPr lang="en-US" dirty="0"/>
          </a:p>
        </p:txBody>
      </p:sp>
      <p:sp>
        <p:nvSpPr>
          <p:cNvPr id="4" name="Slide Number Placeholder 3"/>
          <p:cNvSpPr>
            <a:spLocks noGrp="1"/>
          </p:cNvSpPr>
          <p:nvPr>
            <p:ph type="sldNum" sz="quarter" idx="12"/>
          </p:nvPr>
        </p:nvSpPr>
        <p:spPr/>
        <p:txBody>
          <a:bodyPr/>
          <a:lstStyle/>
          <a:p>
            <a:pPr>
              <a:defRPr/>
            </a:pPr>
            <a:fld id="{51AF6965-F79A-4444-AE18-FF90C9F1BAEB}" type="slidenum">
              <a:rPr lang="en-US" smtClean="0"/>
              <a:pPr>
                <a:defRPr/>
              </a:pPr>
              <a:t>16</a:t>
            </a:fld>
            <a:endParaRPr lang="en-US"/>
          </a:p>
        </p:txBody>
      </p:sp>
    </p:spTree>
    <p:extLst>
      <p:ext uri="{BB962C8B-B14F-4D97-AF65-F5344CB8AC3E}">
        <p14:creationId xmlns:p14="http://schemas.microsoft.com/office/powerpoint/2010/main" val="4229072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399"/>
            <a:ext cx="8229600" cy="1066801"/>
          </a:xfrm>
        </p:spPr>
        <p:txBody>
          <a:bodyPr/>
          <a:lstStyle/>
          <a:p>
            <a:pPr>
              <a:lnSpc>
                <a:spcPct val="90000"/>
              </a:lnSpc>
            </a:pPr>
            <a:r>
              <a:rPr lang="en-US" dirty="0">
                <a:solidFill>
                  <a:srgbClr val="E84A27"/>
                </a:solidFill>
              </a:rPr>
              <a:t>Read the conclusions section</a:t>
            </a:r>
          </a:p>
        </p:txBody>
      </p:sp>
      <p:sp>
        <p:nvSpPr>
          <p:cNvPr id="3" name="Content Placeholder 2"/>
          <p:cNvSpPr>
            <a:spLocks noGrp="1"/>
          </p:cNvSpPr>
          <p:nvPr>
            <p:ph idx="1"/>
          </p:nvPr>
        </p:nvSpPr>
        <p:spPr>
          <a:xfrm>
            <a:off x="457200" y="1295400"/>
            <a:ext cx="8458200" cy="4983163"/>
          </a:xfrm>
        </p:spPr>
        <p:txBody>
          <a:bodyPr/>
          <a:lstStyle/>
          <a:p>
            <a:pPr indent="-228600">
              <a:lnSpc>
                <a:spcPct val="90000"/>
              </a:lnSpc>
              <a:spcBef>
                <a:spcPts val="0"/>
              </a:spcBef>
              <a:spcAft>
                <a:spcPts val="1800"/>
              </a:spcAft>
            </a:pPr>
            <a:r>
              <a:rPr lang="en-US" dirty="0"/>
              <a:t>Have the authors supported their conclusions?</a:t>
            </a:r>
          </a:p>
          <a:p>
            <a:pPr indent="-228600">
              <a:lnSpc>
                <a:spcPct val="90000"/>
              </a:lnSpc>
              <a:spcBef>
                <a:spcPts val="0"/>
              </a:spcBef>
              <a:spcAft>
                <a:spcPts val="1800"/>
              </a:spcAft>
            </a:pPr>
            <a:r>
              <a:rPr lang="en-US" dirty="0"/>
              <a:t>How do their conclusions fit in with what you</a:t>
            </a:r>
            <a:br>
              <a:rPr lang="en-US" dirty="0"/>
            </a:br>
            <a:r>
              <a:rPr lang="en-US" dirty="0"/>
              <a:t>    already know? </a:t>
            </a:r>
          </a:p>
          <a:p>
            <a:pPr indent="-228600">
              <a:lnSpc>
                <a:spcPct val="90000"/>
              </a:lnSpc>
              <a:spcBef>
                <a:spcPts val="0"/>
              </a:spcBef>
              <a:spcAft>
                <a:spcPts val="1800"/>
              </a:spcAft>
            </a:pPr>
            <a:r>
              <a:rPr lang="en-US" dirty="0"/>
              <a:t>Is there anything you don’t agree with? </a:t>
            </a:r>
          </a:p>
          <a:p>
            <a:pPr indent="-228600">
              <a:lnSpc>
                <a:spcPct val="90000"/>
              </a:lnSpc>
              <a:spcBef>
                <a:spcPts val="0"/>
              </a:spcBef>
              <a:spcAft>
                <a:spcPts val="1800"/>
              </a:spcAft>
            </a:pPr>
            <a:r>
              <a:rPr lang="en-US" dirty="0"/>
              <a:t>Is there anything that you still don’t understand?</a:t>
            </a:r>
          </a:p>
          <a:p>
            <a:pPr indent="-228600">
              <a:lnSpc>
                <a:spcPct val="90000"/>
              </a:lnSpc>
              <a:spcBef>
                <a:spcPts val="0"/>
              </a:spcBef>
              <a:spcAft>
                <a:spcPts val="1800"/>
              </a:spcAft>
            </a:pPr>
            <a:r>
              <a:rPr lang="en-US" dirty="0"/>
              <a:t>How can you resolve the issues? </a:t>
            </a:r>
          </a:p>
          <a:p>
            <a:pPr indent="-228600">
              <a:lnSpc>
                <a:spcPct val="90000"/>
              </a:lnSpc>
              <a:spcBef>
                <a:spcPts val="0"/>
              </a:spcBef>
              <a:spcAft>
                <a:spcPts val="1200"/>
              </a:spcAft>
            </a:pPr>
            <a:endParaRPr lang="en-US" dirty="0"/>
          </a:p>
          <a:p>
            <a:pPr indent="-228600">
              <a:lnSpc>
                <a:spcPct val="90000"/>
              </a:lnSpc>
              <a:spcBef>
                <a:spcPts val="0"/>
              </a:spcBef>
              <a:spcAft>
                <a:spcPts val="1200"/>
              </a:spcAft>
            </a:pPr>
            <a:endParaRPr lang="en-US" dirty="0"/>
          </a:p>
        </p:txBody>
      </p:sp>
      <p:sp>
        <p:nvSpPr>
          <p:cNvPr id="4" name="Slide Number Placeholder 3"/>
          <p:cNvSpPr>
            <a:spLocks noGrp="1"/>
          </p:cNvSpPr>
          <p:nvPr>
            <p:ph type="sldNum" sz="quarter" idx="12"/>
          </p:nvPr>
        </p:nvSpPr>
        <p:spPr/>
        <p:txBody>
          <a:bodyPr/>
          <a:lstStyle/>
          <a:p>
            <a:pPr>
              <a:defRPr/>
            </a:pPr>
            <a:fld id="{51AF6965-F79A-4444-AE18-FF90C9F1BAEB}" type="slidenum">
              <a:rPr lang="en-US" smtClean="0"/>
              <a:pPr>
                <a:defRPr/>
              </a:pPr>
              <a:t>17</a:t>
            </a:fld>
            <a:endParaRPr lang="en-US"/>
          </a:p>
        </p:txBody>
      </p:sp>
    </p:spTree>
    <p:extLst>
      <p:ext uri="{BB962C8B-B14F-4D97-AF65-F5344CB8AC3E}">
        <p14:creationId xmlns:p14="http://schemas.microsoft.com/office/powerpoint/2010/main" val="499522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1"/>
          </a:xfrm>
        </p:spPr>
        <p:txBody>
          <a:bodyPr>
            <a:normAutofit fontScale="90000"/>
          </a:bodyPr>
          <a:lstStyle/>
          <a:p>
            <a:pPr>
              <a:lnSpc>
                <a:spcPct val="90000"/>
              </a:lnSpc>
            </a:pPr>
            <a:r>
              <a:rPr lang="en-US" dirty="0">
                <a:solidFill>
                  <a:srgbClr val="E84A27"/>
                </a:solidFill>
              </a:rPr>
              <a:t>Figure out a way to keep track of this paper</a:t>
            </a:r>
          </a:p>
        </p:txBody>
      </p:sp>
      <p:sp>
        <p:nvSpPr>
          <p:cNvPr id="3" name="Content Placeholder 2"/>
          <p:cNvSpPr>
            <a:spLocks noGrp="1"/>
          </p:cNvSpPr>
          <p:nvPr>
            <p:ph idx="1"/>
          </p:nvPr>
        </p:nvSpPr>
        <p:spPr>
          <a:xfrm>
            <a:off x="457200" y="1722438"/>
            <a:ext cx="8458200" cy="4983163"/>
          </a:xfrm>
        </p:spPr>
        <p:txBody>
          <a:bodyPr/>
          <a:lstStyle/>
          <a:p>
            <a:pPr indent="-228600">
              <a:lnSpc>
                <a:spcPct val="90000"/>
              </a:lnSpc>
              <a:spcBef>
                <a:spcPts val="0"/>
              </a:spcBef>
              <a:spcAft>
                <a:spcPts val="1800"/>
              </a:spcAft>
            </a:pPr>
            <a:r>
              <a:rPr lang="en-US" dirty="0"/>
              <a:t>Enter the bibliographic information into your</a:t>
            </a:r>
            <a:br>
              <a:rPr lang="en-US" dirty="0"/>
            </a:br>
            <a:r>
              <a:rPr lang="en-US" dirty="0"/>
              <a:t>     citation manager</a:t>
            </a:r>
          </a:p>
          <a:p>
            <a:pPr indent="-228600">
              <a:lnSpc>
                <a:spcPct val="90000"/>
              </a:lnSpc>
              <a:spcBef>
                <a:spcPts val="0"/>
              </a:spcBef>
              <a:spcAft>
                <a:spcPts val="1800"/>
              </a:spcAft>
            </a:pPr>
            <a:r>
              <a:rPr lang="en-US" dirty="0"/>
              <a:t>In your notes, clearly differentiate direct quotes </a:t>
            </a:r>
            <a:br>
              <a:rPr lang="en-US" dirty="0"/>
            </a:br>
            <a:r>
              <a:rPr lang="en-US" dirty="0"/>
              <a:t>     from the paper and what you’ve paraphrased</a:t>
            </a:r>
          </a:p>
          <a:p>
            <a:pPr indent="-228600">
              <a:lnSpc>
                <a:spcPct val="90000"/>
              </a:lnSpc>
              <a:spcBef>
                <a:spcPts val="0"/>
              </a:spcBef>
              <a:spcAft>
                <a:spcPts val="1200"/>
              </a:spcAft>
            </a:pPr>
            <a:endParaRPr lang="en-US" dirty="0"/>
          </a:p>
        </p:txBody>
      </p:sp>
      <p:sp>
        <p:nvSpPr>
          <p:cNvPr id="4" name="Title 1">
            <a:extLst>
              <a:ext uri="{FF2B5EF4-FFF2-40B4-BE49-F238E27FC236}">
                <a16:creationId xmlns:a16="http://schemas.microsoft.com/office/drawing/2014/main" id="{23A4DB17-1DF3-5F4C-8122-AE94EB48E99C}"/>
              </a:ext>
            </a:extLst>
          </p:cNvPr>
          <p:cNvSpPr txBox="1">
            <a:spLocks/>
          </p:cNvSpPr>
          <p:nvPr/>
        </p:nvSpPr>
        <p:spPr bwMode="auto">
          <a:xfrm>
            <a:off x="381000" y="5181600"/>
            <a:ext cx="8229600" cy="838200"/>
          </a:xfrm>
          <a:prstGeom prst="rect">
            <a:avLst/>
          </a:prstGeom>
          <a:solidFill>
            <a:srgbClr val="FFFF00"/>
          </a:solidFill>
          <a:ln>
            <a:noFill/>
          </a:ln>
        </p:spPr>
        <p:txBody>
          <a:bodyPr vert="horz" wrap="square" lIns="91440" tIns="45720" rIns="91440" bIns="45720" numCol="1" anchor="ctr" anchorCtr="0" compatLnSpc="1">
            <a:prstTxWarp prst="textNoShape">
              <a:avLst/>
            </a:prstTxWarp>
            <a:normAutofit fontScale="75000" lnSpcReduction="20000"/>
          </a:bodyPr>
          <a:lstStyle>
            <a:lvl1pPr algn="l" rtl="0" fontAlgn="base">
              <a:spcBef>
                <a:spcPct val="0"/>
              </a:spcBef>
              <a:spcAft>
                <a:spcPct val="0"/>
              </a:spcAft>
              <a:defRPr sz="4000" b="1" kern="1200">
                <a:solidFill>
                  <a:srgbClr val="002060"/>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r>
              <a:rPr lang="en-US" dirty="0">
                <a:solidFill>
                  <a:srgbClr val="E84A27"/>
                </a:solidFill>
              </a:rPr>
              <a:t>Important: Develop your own method to deconstruct papers</a:t>
            </a:r>
          </a:p>
        </p:txBody>
      </p:sp>
      <p:sp>
        <p:nvSpPr>
          <p:cNvPr id="5" name="Slide Number Placeholder 4"/>
          <p:cNvSpPr>
            <a:spLocks noGrp="1"/>
          </p:cNvSpPr>
          <p:nvPr>
            <p:ph type="sldNum" sz="quarter" idx="12"/>
          </p:nvPr>
        </p:nvSpPr>
        <p:spPr/>
        <p:txBody>
          <a:bodyPr/>
          <a:lstStyle/>
          <a:p>
            <a:pPr>
              <a:defRPr/>
            </a:pPr>
            <a:fld id="{51AF6965-F79A-4444-AE18-FF90C9F1BAEB}" type="slidenum">
              <a:rPr lang="en-US" smtClean="0"/>
              <a:pPr>
                <a:defRPr/>
              </a:pPr>
              <a:t>18</a:t>
            </a:fld>
            <a:endParaRPr lang="en-US"/>
          </a:p>
        </p:txBody>
      </p:sp>
    </p:spTree>
    <p:extLst>
      <p:ext uri="{BB962C8B-B14F-4D97-AF65-F5344CB8AC3E}">
        <p14:creationId xmlns:p14="http://schemas.microsoft.com/office/powerpoint/2010/main" val="106726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a:solidFill>
                  <a:srgbClr val="E84A27"/>
                </a:solidFill>
              </a:rPr>
              <a:t>To recap:</a:t>
            </a:r>
          </a:p>
        </p:txBody>
      </p:sp>
      <p:sp>
        <p:nvSpPr>
          <p:cNvPr id="3" name="Content Placeholder 2"/>
          <p:cNvSpPr>
            <a:spLocks noGrp="1"/>
          </p:cNvSpPr>
          <p:nvPr>
            <p:ph idx="1"/>
          </p:nvPr>
        </p:nvSpPr>
        <p:spPr>
          <a:xfrm>
            <a:off x="457200" y="914400"/>
            <a:ext cx="8229600" cy="4983163"/>
          </a:xfrm>
        </p:spPr>
        <p:txBody>
          <a:bodyPr/>
          <a:lstStyle/>
          <a:p>
            <a:pPr indent="-228600">
              <a:lnSpc>
                <a:spcPct val="90000"/>
              </a:lnSpc>
              <a:spcBef>
                <a:spcPts val="0"/>
              </a:spcBef>
              <a:spcAft>
                <a:spcPts val="1200"/>
              </a:spcAft>
            </a:pPr>
            <a:r>
              <a:rPr lang="en-US" i="1" dirty="0"/>
              <a:t>Importance</a:t>
            </a:r>
            <a:r>
              <a:rPr lang="en-US" dirty="0"/>
              <a:t>—first determine if the paper is </a:t>
            </a:r>
            <a:br>
              <a:rPr lang="en-US" dirty="0"/>
            </a:br>
            <a:r>
              <a:rPr lang="en-US" dirty="0"/>
              <a:t>    worth reading</a:t>
            </a:r>
          </a:p>
          <a:p>
            <a:pPr indent="-228600">
              <a:lnSpc>
                <a:spcPct val="90000"/>
              </a:lnSpc>
              <a:spcBef>
                <a:spcPts val="0"/>
              </a:spcBef>
              <a:spcAft>
                <a:spcPts val="1200"/>
              </a:spcAft>
            </a:pPr>
            <a:r>
              <a:rPr lang="en-US" i="1" dirty="0"/>
              <a:t>Iterate</a:t>
            </a:r>
            <a:r>
              <a:rPr lang="en-US" dirty="0"/>
              <a:t>—go back over sections of the paper </a:t>
            </a:r>
            <a:br>
              <a:rPr lang="en-US" dirty="0"/>
            </a:br>
            <a:r>
              <a:rPr lang="en-US" dirty="0"/>
              <a:t>    until you understand it; consult other sources</a:t>
            </a:r>
            <a:br>
              <a:rPr lang="en-US" dirty="0"/>
            </a:br>
            <a:r>
              <a:rPr lang="en-US" dirty="0"/>
              <a:t>    if necessary</a:t>
            </a:r>
          </a:p>
          <a:p>
            <a:pPr indent="-228600">
              <a:lnSpc>
                <a:spcPct val="90000"/>
              </a:lnSpc>
              <a:spcBef>
                <a:spcPts val="0"/>
              </a:spcBef>
              <a:spcAft>
                <a:spcPts val="1200"/>
              </a:spcAft>
            </a:pPr>
            <a:r>
              <a:rPr lang="en-US" i="1" dirty="0"/>
              <a:t>Interpret</a:t>
            </a:r>
            <a:r>
              <a:rPr lang="en-US" dirty="0"/>
              <a:t>—summarize the main points in </a:t>
            </a:r>
            <a:br>
              <a:rPr lang="en-US" dirty="0"/>
            </a:br>
            <a:r>
              <a:rPr lang="en-US" dirty="0"/>
              <a:t>    your own words</a:t>
            </a:r>
          </a:p>
          <a:p>
            <a:pPr indent="-228600">
              <a:lnSpc>
                <a:spcPct val="90000"/>
              </a:lnSpc>
              <a:spcBef>
                <a:spcPts val="0"/>
              </a:spcBef>
              <a:spcAft>
                <a:spcPts val="1200"/>
              </a:spcAft>
            </a:pPr>
            <a:r>
              <a:rPr lang="en-US" i="1" dirty="0"/>
              <a:t>Integrate</a:t>
            </a:r>
            <a:r>
              <a:rPr lang="en-US" dirty="0"/>
              <a:t>—synthesize the ideas with what</a:t>
            </a:r>
            <a:br>
              <a:rPr lang="en-US" dirty="0"/>
            </a:br>
            <a:r>
              <a:rPr lang="en-US" dirty="0"/>
              <a:t>    you already know and believe</a:t>
            </a:r>
          </a:p>
          <a:p>
            <a:pPr indent="-228600">
              <a:lnSpc>
                <a:spcPct val="90000"/>
              </a:lnSpc>
              <a:spcBef>
                <a:spcPts val="0"/>
              </a:spcBef>
              <a:spcAft>
                <a:spcPts val="1200"/>
              </a:spcAft>
            </a:pPr>
            <a:r>
              <a:rPr lang="en-US" dirty="0"/>
              <a:t>Investigate a citation management system to </a:t>
            </a:r>
            <a:br>
              <a:rPr lang="en-US" dirty="0"/>
            </a:br>
            <a:r>
              <a:rPr lang="en-US" dirty="0"/>
              <a:t>    keep track of what you read</a:t>
            </a:r>
          </a:p>
        </p:txBody>
      </p:sp>
      <p:sp>
        <p:nvSpPr>
          <p:cNvPr id="4" name="Slide Number Placeholder 3"/>
          <p:cNvSpPr>
            <a:spLocks noGrp="1"/>
          </p:cNvSpPr>
          <p:nvPr>
            <p:ph type="sldNum" sz="quarter" idx="12"/>
          </p:nvPr>
        </p:nvSpPr>
        <p:spPr/>
        <p:txBody>
          <a:bodyPr/>
          <a:lstStyle/>
          <a:p>
            <a:pPr>
              <a:defRPr/>
            </a:pPr>
            <a:fld id="{51AF6965-F79A-4444-AE18-FF90C9F1BAEB}" type="slidenum">
              <a:rPr lang="en-US" smtClean="0"/>
              <a:pPr>
                <a:defRPr/>
              </a:pPr>
              <a:t>19</a:t>
            </a:fld>
            <a:endParaRPr lang="en-US"/>
          </a:p>
        </p:txBody>
      </p:sp>
    </p:spTree>
    <p:extLst>
      <p:ext uri="{BB962C8B-B14F-4D97-AF65-F5344CB8AC3E}">
        <p14:creationId xmlns:p14="http://schemas.microsoft.com/office/powerpoint/2010/main" val="4284964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685800" y="57756"/>
            <a:ext cx="8382000" cy="1143000"/>
          </a:xfrm>
        </p:spPr>
        <p:txBody>
          <a:bodyPr/>
          <a:lstStyle/>
          <a:p>
            <a:r>
              <a:rPr lang="en-US" dirty="0">
                <a:solidFill>
                  <a:srgbClr val="E84A27"/>
                </a:solidFill>
              </a:rPr>
              <a:t>Why read papers, and what kind?</a:t>
            </a:r>
          </a:p>
        </p:txBody>
      </p:sp>
      <p:sp>
        <p:nvSpPr>
          <p:cNvPr id="15362" name="Content Placeholder 2"/>
          <p:cNvSpPr>
            <a:spLocks noGrp="1"/>
          </p:cNvSpPr>
          <p:nvPr>
            <p:ph idx="1"/>
          </p:nvPr>
        </p:nvSpPr>
        <p:spPr>
          <a:xfrm>
            <a:off x="309657" y="1023126"/>
            <a:ext cx="6074957" cy="5758674"/>
          </a:xfrm>
        </p:spPr>
        <p:txBody>
          <a:bodyPr/>
          <a:lstStyle/>
          <a:p>
            <a:pPr>
              <a:lnSpc>
                <a:spcPct val="85000"/>
              </a:lnSpc>
              <a:spcBef>
                <a:spcPct val="0"/>
              </a:spcBef>
              <a:spcAft>
                <a:spcPts val="1200"/>
              </a:spcAft>
            </a:pPr>
            <a:r>
              <a:rPr lang="en-US" i="1" dirty="0"/>
              <a:t>Peer-reviewed </a:t>
            </a:r>
            <a:r>
              <a:rPr lang="en-US" dirty="0"/>
              <a:t>papers are the primary means of  communication in physics</a:t>
            </a:r>
          </a:p>
          <a:p>
            <a:pPr>
              <a:lnSpc>
                <a:spcPct val="90000"/>
              </a:lnSpc>
              <a:spcBef>
                <a:spcPct val="0"/>
              </a:spcBef>
              <a:spcAft>
                <a:spcPts val="0"/>
              </a:spcAft>
            </a:pPr>
            <a:r>
              <a:rPr lang="en-US" dirty="0"/>
              <a:t>Three broad categories:</a:t>
            </a:r>
          </a:p>
          <a:p>
            <a:pPr lvl="1">
              <a:lnSpc>
                <a:spcPct val="90000"/>
              </a:lnSpc>
              <a:spcBef>
                <a:spcPct val="0"/>
              </a:spcBef>
              <a:spcAft>
                <a:spcPts val="0"/>
              </a:spcAft>
            </a:pPr>
            <a:r>
              <a:rPr lang="en-US" dirty="0"/>
              <a:t>High profile (first time) results</a:t>
            </a:r>
          </a:p>
          <a:p>
            <a:pPr lvl="1">
              <a:lnSpc>
                <a:spcPct val="90000"/>
              </a:lnSpc>
              <a:spcBef>
                <a:spcPct val="0"/>
              </a:spcBef>
              <a:spcAft>
                <a:spcPts val="0"/>
              </a:spcAft>
            </a:pPr>
            <a:r>
              <a:rPr lang="en-US" dirty="0"/>
              <a:t>Detailed methods &amp; results</a:t>
            </a:r>
          </a:p>
          <a:p>
            <a:pPr lvl="1">
              <a:lnSpc>
                <a:spcPct val="90000"/>
              </a:lnSpc>
              <a:spcBef>
                <a:spcPct val="0"/>
              </a:spcBef>
              <a:spcAft>
                <a:spcPts val="1200"/>
              </a:spcAft>
            </a:pPr>
            <a:r>
              <a:rPr lang="en-US" dirty="0"/>
              <a:t>Review: synthesis by expert(s)</a:t>
            </a:r>
          </a:p>
          <a:p>
            <a:pPr>
              <a:lnSpc>
                <a:spcPct val="90000"/>
              </a:lnSpc>
              <a:spcBef>
                <a:spcPct val="0"/>
              </a:spcBef>
              <a:spcAft>
                <a:spcPts val="0"/>
              </a:spcAft>
            </a:pPr>
            <a:r>
              <a:rPr lang="en-US" dirty="0"/>
              <a:t>Preprints (not peer reviewed)</a:t>
            </a:r>
          </a:p>
          <a:p>
            <a:pPr lvl="1">
              <a:lnSpc>
                <a:spcPct val="90000"/>
              </a:lnSpc>
              <a:spcBef>
                <a:spcPct val="0"/>
              </a:spcBef>
              <a:spcAft>
                <a:spcPts val="600"/>
              </a:spcAft>
            </a:pPr>
            <a:r>
              <a:rPr lang="en-US" dirty="0"/>
              <a:t>Most current research</a:t>
            </a:r>
          </a:p>
          <a:p>
            <a:pPr lvl="1">
              <a:lnSpc>
                <a:spcPct val="90000"/>
              </a:lnSpc>
              <a:spcBef>
                <a:spcPct val="0"/>
              </a:spcBef>
              <a:spcAft>
                <a:spcPts val="1200"/>
              </a:spcAft>
            </a:pPr>
            <a:r>
              <a:rPr lang="en-US" dirty="0" err="1">
                <a:hlinkClick r:id="rId3"/>
              </a:rPr>
              <a:t>arXiv</a:t>
            </a:r>
            <a:r>
              <a:rPr lang="en-US" dirty="0"/>
              <a:t> </a:t>
            </a:r>
            <a:br>
              <a:rPr lang="en-US" dirty="0"/>
            </a:br>
            <a:r>
              <a:rPr lang="en-US" dirty="0" err="1">
                <a:hlinkClick r:id="rId4"/>
              </a:rPr>
              <a:t>ChemRxiv</a:t>
            </a:r>
            <a:br>
              <a:rPr lang="en-US" dirty="0"/>
            </a:br>
            <a:r>
              <a:rPr lang="en-US" dirty="0">
                <a:hlinkClick r:id="rId5"/>
              </a:rPr>
              <a:t>OSF Preprints</a:t>
            </a:r>
            <a:r>
              <a:rPr lang="en-US" dirty="0"/>
              <a:t> (all disciplines)</a:t>
            </a:r>
            <a:br>
              <a:rPr lang="en-US" dirty="0"/>
            </a:br>
            <a:r>
              <a:rPr lang="en-US" dirty="0">
                <a:hlinkClick r:id="rId6"/>
              </a:rPr>
              <a:t>ESS Open Archive </a:t>
            </a:r>
            <a:r>
              <a:rPr lang="en-US" dirty="0"/>
              <a:t>(earth &amp; space)</a:t>
            </a:r>
          </a:p>
          <a:p>
            <a:pPr marL="914400" lvl="1" indent="-457200">
              <a:lnSpc>
                <a:spcPct val="90000"/>
              </a:lnSpc>
              <a:spcBef>
                <a:spcPct val="0"/>
              </a:spcBef>
              <a:spcAft>
                <a:spcPts val="1200"/>
              </a:spcAft>
              <a:buFont typeface="Arial" panose="020B0604020202020204" pitchFamily="34" charset="0"/>
              <a:buChar char="•"/>
            </a:pPr>
            <a:endParaRPr lang="en-US" dirty="0"/>
          </a:p>
          <a:p>
            <a:pPr lvl="1">
              <a:lnSpc>
                <a:spcPct val="90000"/>
              </a:lnSpc>
              <a:spcBef>
                <a:spcPct val="0"/>
              </a:spcBef>
              <a:spcAft>
                <a:spcPts val="1200"/>
              </a:spcAft>
            </a:pPr>
            <a:endParaRPr lang="en-US" dirty="0"/>
          </a:p>
          <a:p>
            <a:endParaRPr lang="en-US" dirty="0"/>
          </a:p>
        </p:txBody>
      </p:sp>
      <p:pic>
        <p:nvPicPr>
          <p:cNvPr id="1028" name="Picture 4" descr="http://www.sba.unifi.it/upload/scienze/POLOSCIcopriviste/PhRevA.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47455" y="2421405"/>
            <a:ext cx="1069273" cy="15122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DA88A9B-563D-9043-9DE5-9361E7CD27DE}"/>
              </a:ext>
            </a:extLst>
          </p:cNvPr>
          <p:cNvPicPr>
            <a:picLocks noChangeAspect="1"/>
          </p:cNvPicPr>
          <p:nvPr/>
        </p:nvPicPr>
        <p:blipFill>
          <a:blip r:embed="rId8"/>
          <a:stretch>
            <a:fillRect/>
          </a:stretch>
        </p:blipFill>
        <p:spPr>
          <a:xfrm>
            <a:off x="6325283" y="876249"/>
            <a:ext cx="1165622" cy="1486052"/>
          </a:xfrm>
          <a:prstGeom prst="rect">
            <a:avLst/>
          </a:prstGeom>
        </p:spPr>
      </p:pic>
      <p:pic>
        <p:nvPicPr>
          <p:cNvPr id="3" name="Picture 2">
            <a:extLst>
              <a:ext uri="{FF2B5EF4-FFF2-40B4-BE49-F238E27FC236}">
                <a16:creationId xmlns:a16="http://schemas.microsoft.com/office/drawing/2014/main" id="{B70C70B5-6712-F84B-AC89-F621BED19B74}"/>
              </a:ext>
            </a:extLst>
          </p:cNvPr>
          <p:cNvPicPr>
            <a:picLocks noChangeAspect="1"/>
          </p:cNvPicPr>
          <p:nvPr/>
        </p:nvPicPr>
        <p:blipFill>
          <a:blip r:embed="rId9"/>
          <a:stretch>
            <a:fillRect/>
          </a:stretch>
        </p:blipFill>
        <p:spPr>
          <a:xfrm>
            <a:off x="7735691" y="857463"/>
            <a:ext cx="1205046" cy="1504838"/>
          </a:xfrm>
          <a:prstGeom prst="rect">
            <a:avLst/>
          </a:prstGeom>
        </p:spPr>
      </p:pic>
      <p:pic>
        <p:nvPicPr>
          <p:cNvPr id="9" name="Picture 8">
            <a:extLst>
              <a:ext uri="{FF2B5EF4-FFF2-40B4-BE49-F238E27FC236}">
                <a16:creationId xmlns:a16="http://schemas.microsoft.com/office/drawing/2014/main" id="{4D4A7F3E-878E-A541-8681-8EBA779BE915}"/>
              </a:ext>
            </a:extLst>
          </p:cNvPr>
          <p:cNvPicPr>
            <a:picLocks noChangeAspect="1"/>
          </p:cNvPicPr>
          <p:nvPr/>
        </p:nvPicPr>
        <p:blipFill>
          <a:blip r:embed="rId10"/>
          <a:stretch>
            <a:fillRect/>
          </a:stretch>
        </p:blipFill>
        <p:spPr>
          <a:xfrm>
            <a:off x="6629400" y="4114800"/>
            <a:ext cx="2039518" cy="2340430"/>
          </a:xfrm>
          <a:prstGeom prst="rect">
            <a:avLst/>
          </a:prstGeom>
          <a:ln>
            <a:noFill/>
          </a:ln>
          <a:effectLst>
            <a:outerShdw blurRad="292100" dist="139700" dir="2700000" algn="tl" rotWithShape="0">
              <a:srgbClr val="333333">
                <a:alpha val="65000"/>
              </a:srgbClr>
            </a:outerShdw>
          </a:effectLst>
        </p:spPr>
      </p:pic>
      <p:pic>
        <p:nvPicPr>
          <p:cNvPr id="13" name="Picture 6" descr="http://www.cqom-itn.net/wp-content/uploads/2013/02/Cavity-Optomechanics_Review-of-Modern-Physics.jpg">
            <a:extLst>
              <a:ext uri="{FF2B5EF4-FFF2-40B4-BE49-F238E27FC236}">
                <a16:creationId xmlns:a16="http://schemas.microsoft.com/office/drawing/2014/main" id="{3283E2A1-C4A1-7D4F-8B35-631B50CB3C49}"/>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57462" y="2417653"/>
            <a:ext cx="1145430" cy="15160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51AF6965-F79A-4444-AE18-FF90C9F1BAEB}" type="slidenum">
              <a:rPr lang="en-US" smtClean="0"/>
              <a:pPr>
                <a:defRPr/>
              </a:pPr>
              <a:t>2</a:t>
            </a:fld>
            <a:endParaRPr lang="en-US"/>
          </a:p>
        </p:txBody>
      </p:sp>
    </p:spTree>
    <p:extLst>
      <p:ext uri="{BB962C8B-B14F-4D97-AF65-F5344CB8AC3E}">
        <p14:creationId xmlns:p14="http://schemas.microsoft.com/office/powerpoint/2010/main" val="79624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Effect transition="in" filter="fade">
                                      <p:cBhvr>
                                        <p:cTn id="7" dur="500"/>
                                        <p:tgtEl>
                                          <p:spTgt spid="153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62">
                                            <p:txEl>
                                              <p:pRg st="1" end="1"/>
                                            </p:txEl>
                                          </p:spTgt>
                                        </p:tgtEl>
                                        <p:attrNameLst>
                                          <p:attrName>style.visibility</p:attrName>
                                        </p:attrNameLst>
                                      </p:cBhvr>
                                      <p:to>
                                        <p:strVal val="visible"/>
                                      </p:to>
                                    </p:set>
                                    <p:animEffect transition="in" filter="fade">
                                      <p:cBhvr>
                                        <p:cTn id="12" dur="500"/>
                                        <p:tgtEl>
                                          <p:spTgt spid="1536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362">
                                            <p:txEl>
                                              <p:pRg st="2" end="2"/>
                                            </p:txEl>
                                          </p:spTgt>
                                        </p:tgtEl>
                                        <p:attrNameLst>
                                          <p:attrName>style.visibility</p:attrName>
                                        </p:attrNameLst>
                                      </p:cBhvr>
                                      <p:to>
                                        <p:strVal val="visible"/>
                                      </p:to>
                                    </p:set>
                                    <p:animEffect transition="in" filter="fade">
                                      <p:cBhvr>
                                        <p:cTn id="17" dur="500"/>
                                        <p:tgtEl>
                                          <p:spTgt spid="15362">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10"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362">
                                            <p:txEl>
                                              <p:pRg st="3" end="3"/>
                                            </p:txEl>
                                          </p:spTgt>
                                        </p:tgtEl>
                                        <p:attrNameLst>
                                          <p:attrName>style.visibility</p:attrName>
                                        </p:attrNameLst>
                                      </p:cBhvr>
                                      <p:to>
                                        <p:strVal val="visible"/>
                                      </p:to>
                                    </p:set>
                                    <p:animEffect transition="in" filter="fade">
                                      <p:cBhvr>
                                        <p:cTn id="28" dur="500"/>
                                        <p:tgtEl>
                                          <p:spTgt spid="15362">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028"/>
                                        </p:tgtEl>
                                        <p:attrNameLst>
                                          <p:attrName>style.visibility</p:attrName>
                                        </p:attrNameLst>
                                      </p:cBhvr>
                                      <p:to>
                                        <p:strVal val="visible"/>
                                      </p:to>
                                    </p:set>
                                    <p:animEffect transition="in" filter="fade">
                                      <p:cBhvr>
                                        <p:cTn id="31" dur="500"/>
                                        <p:tgtEl>
                                          <p:spTgt spid="102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5362">
                                            <p:txEl>
                                              <p:pRg st="4" end="4"/>
                                            </p:txEl>
                                          </p:spTgt>
                                        </p:tgtEl>
                                        <p:attrNameLst>
                                          <p:attrName>style.visibility</p:attrName>
                                        </p:attrNameLst>
                                      </p:cBhvr>
                                      <p:to>
                                        <p:strVal val="visible"/>
                                      </p:to>
                                    </p:set>
                                    <p:animEffect transition="in" filter="fade">
                                      <p:cBhvr>
                                        <p:cTn id="36" dur="500"/>
                                        <p:tgtEl>
                                          <p:spTgt spid="15362">
                                            <p:txEl>
                                              <p:pRg st="4" end="4"/>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5362">
                                            <p:txEl>
                                              <p:pRg st="5" end="5"/>
                                            </p:txEl>
                                          </p:spTgt>
                                        </p:tgtEl>
                                        <p:attrNameLst>
                                          <p:attrName>style.visibility</p:attrName>
                                        </p:attrNameLst>
                                      </p:cBhvr>
                                      <p:to>
                                        <p:strVal val="visible"/>
                                      </p:to>
                                    </p:set>
                                    <p:animEffect transition="in" filter="fade">
                                      <p:cBhvr>
                                        <p:cTn id="44" dur="500"/>
                                        <p:tgtEl>
                                          <p:spTgt spid="15362">
                                            <p:txEl>
                                              <p:pRg st="5" end="5"/>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15362">
                                            <p:txEl>
                                              <p:pRg st="6" end="6"/>
                                            </p:txEl>
                                          </p:spTgt>
                                        </p:tgtEl>
                                        <p:attrNameLst>
                                          <p:attrName>style.visibility</p:attrName>
                                        </p:attrNameLst>
                                      </p:cBhvr>
                                      <p:to>
                                        <p:strVal val="visible"/>
                                      </p:to>
                                    </p:set>
                                    <p:animEffect transition="in" filter="fade">
                                      <p:cBhvr>
                                        <p:cTn id="47" dur="500"/>
                                        <p:tgtEl>
                                          <p:spTgt spid="15362">
                                            <p:txEl>
                                              <p:pRg st="6" end="6"/>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15362">
                                            <p:txEl>
                                              <p:pRg st="7" end="7"/>
                                            </p:txEl>
                                          </p:spTgt>
                                        </p:tgtEl>
                                        <p:attrNameLst>
                                          <p:attrName>style.visibility</p:attrName>
                                        </p:attrNameLst>
                                      </p:cBhvr>
                                      <p:to>
                                        <p:strVal val="visible"/>
                                      </p:to>
                                    </p:set>
                                    <p:animEffect transition="in" filter="fade">
                                      <p:cBhvr>
                                        <p:cTn id="50" dur="500"/>
                                        <p:tgtEl>
                                          <p:spTgt spid="15362">
                                            <p:txEl>
                                              <p:pRg st="7" end="7"/>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457199" y="1285859"/>
            <a:ext cx="6711297" cy="5311229"/>
          </a:xfrm>
        </p:spPr>
        <p:txBody>
          <a:bodyPr/>
          <a:lstStyle/>
          <a:p>
            <a:pPr>
              <a:lnSpc>
                <a:spcPct val="90000"/>
              </a:lnSpc>
              <a:spcBef>
                <a:spcPct val="0"/>
              </a:spcBef>
              <a:spcAft>
                <a:spcPts val="2400"/>
              </a:spcAft>
            </a:pPr>
            <a:r>
              <a:rPr lang="en-US" i="1" dirty="0"/>
              <a:t>Pro tip: Scan the </a:t>
            </a:r>
            <a:r>
              <a:rPr lang="en-US" i="1" dirty="0" err="1"/>
              <a:t>arXiv</a:t>
            </a:r>
            <a:r>
              <a:rPr lang="en-US" i="1" dirty="0"/>
              <a:t> each week via RSS feed!</a:t>
            </a:r>
            <a:endParaRPr lang="en-US" dirty="0"/>
          </a:p>
          <a:p>
            <a:pPr>
              <a:lnSpc>
                <a:spcPct val="90000"/>
              </a:lnSpc>
              <a:spcBef>
                <a:spcPct val="0"/>
              </a:spcBef>
              <a:spcAft>
                <a:spcPts val="2400"/>
              </a:spcAft>
            </a:pPr>
            <a:r>
              <a:rPr lang="en-US" dirty="0"/>
              <a:t>Physics ideas are </a:t>
            </a:r>
            <a:r>
              <a:rPr lang="en-US" u="sng" dirty="0"/>
              <a:t>interconnected</a:t>
            </a:r>
            <a:r>
              <a:rPr lang="en-US" dirty="0"/>
              <a:t>—</a:t>
            </a:r>
            <a:br>
              <a:rPr lang="en-US" dirty="0"/>
            </a:br>
            <a:r>
              <a:rPr lang="en-US" dirty="0"/>
              <a:t>intentionally break out of you silo periodically and read something different</a:t>
            </a:r>
          </a:p>
          <a:p>
            <a:pPr>
              <a:lnSpc>
                <a:spcPct val="90000"/>
              </a:lnSpc>
              <a:spcBef>
                <a:spcPct val="0"/>
              </a:spcBef>
              <a:spcAft>
                <a:spcPts val="1200"/>
              </a:spcAft>
            </a:pPr>
            <a:r>
              <a:rPr lang="en-US" dirty="0"/>
              <a:t>Strive for </a:t>
            </a:r>
            <a:r>
              <a:rPr lang="en-US" i="1" dirty="0"/>
              <a:t>mindful reading; n</a:t>
            </a:r>
            <a:r>
              <a:rPr lang="en-US" dirty="0"/>
              <a:t>ot a </a:t>
            </a:r>
            <a:br>
              <a:rPr lang="en-US" dirty="0"/>
            </a:br>
            <a:r>
              <a:rPr lang="en-US" dirty="0"/>
              <a:t>linear process, takes practice</a:t>
            </a:r>
          </a:p>
          <a:p>
            <a:pPr>
              <a:lnSpc>
                <a:spcPct val="90000"/>
              </a:lnSpc>
              <a:spcBef>
                <a:spcPct val="0"/>
              </a:spcBef>
              <a:spcAft>
                <a:spcPts val="1200"/>
              </a:spcAft>
            </a:pPr>
            <a:endParaRPr lang="en-US" u="sng" dirty="0"/>
          </a:p>
          <a:p>
            <a:endParaRPr lang="en-US" dirty="0"/>
          </a:p>
        </p:txBody>
      </p:sp>
      <p:pic>
        <p:nvPicPr>
          <p:cNvPr id="2" name="Picture 1"/>
          <p:cNvPicPr>
            <a:picLocks noChangeAspect="1"/>
          </p:cNvPicPr>
          <p:nvPr/>
        </p:nvPicPr>
        <p:blipFill>
          <a:blip r:embed="rId3"/>
          <a:stretch>
            <a:fillRect/>
          </a:stretch>
        </p:blipFill>
        <p:spPr>
          <a:xfrm flipH="1">
            <a:off x="7073161" y="836866"/>
            <a:ext cx="1099374" cy="1261578"/>
          </a:xfrm>
          <a:prstGeom prst="rect">
            <a:avLst/>
          </a:prstGeom>
          <a:ln>
            <a:noFill/>
          </a:ln>
          <a:effectLst>
            <a:outerShdw blurRad="292100" dist="139700" dir="2700000" algn="tl" rotWithShape="0">
              <a:srgbClr val="333333">
                <a:alpha val="65000"/>
              </a:srgbClr>
            </a:outerShdw>
          </a:effectLst>
        </p:spPr>
      </p:pic>
      <p:sp>
        <p:nvSpPr>
          <p:cNvPr id="4" name="Title 1">
            <a:extLst>
              <a:ext uri="{FF2B5EF4-FFF2-40B4-BE49-F238E27FC236}">
                <a16:creationId xmlns:a16="http://schemas.microsoft.com/office/drawing/2014/main" id="{E1858FAA-E6AB-974C-B787-CE29BF104FB9}"/>
              </a:ext>
            </a:extLst>
          </p:cNvPr>
          <p:cNvSpPr>
            <a:spLocks noGrp="1"/>
          </p:cNvSpPr>
          <p:nvPr>
            <p:ph type="title"/>
          </p:nvPr>
        </p:nvSpPr>
        <p:spPr>
          <a:xfrm>
            <a:off x="457200" y="152400"/>
            <a:ext cx="8229600" cy="838200"/>
          </a:xfrm>
        </p:spPr>
        <p:txBody>
          <a:bodyPr/>
          <a:lstStyle/>
          <a:p>
            <a:r>
              <a:rPr lang="en-US" dirty="0">
                <a:solidFill>
                  <a:srgbClr val="E84A27"/>
                </a:solidFill>
              </a:rPr>
              <a:t>Final words:</a:t>
            </a:r>
          </a:p>
        </p:txBody>
      </p:sp>
      <p:sp>
        <p:nvSpPr>
          <p:cNvPr id="3" name="Slide Number Placeholder 2"/>
          <p:cNvSpPr>
            <a:spLocks noGrp="1"/>
          </p:cNvSpPr>
          <p:nvPr>
            <p:ph type="sldNum" sz="quarter" idx="12"/>
          </p:nvPr>
        </p:nvSpPr>
        <p:spPr/>
        <p:txBody>
          <a:bodyPr/>
          <a:lstStyle/>
          <a:p>
            <a:pPr>
              <a:defRPr/>
            </a:pPr>
            <a:fld id="{51AF6965-F79A-4444-AE18-FF90C9F1BAEB}" type="slidenum">
              <a:rPr lang="en-US" smtClean="0"/>
              <a:pPr>
                <a:defRPr/>
              </a:pPr>
              <a:t>20</a:t>
            </a:fld>
            <a:endParaRPr lang="en-US"/>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27879" y="5865526"/>
            <a:ext cx="1371600" cy="626488"/>
          </a:xfrm>
          <a:prstGeom prst="rect">
            <a:avLst/>
          </a:prstGeom>
        </p:spPr>
      </p:pic>
      <p:sp>
        <p:nvSpPr>
          <p:cNvPr id="7" name="TextBox 6"/>
          <p:cNvSpPr txBox="1"/>
          <p:nvPr/>
        </p:nvSpPr>
        <p:spPr>
          <a:xfrm>
            <a:off x="5807782" y="6342581"/>
            <a:ext cx="2438400" cy="400110"/>
          </a:xfrm>
          <a:prstGeom prst="rect">
            <a:avLst/>
          </a:prstGeom>
          <a:noFill/>
        </p:spPr>
        <p:txBody>
          <a:bodyPr wrap="square" rtlCol="0">
            <a:spAutoFit/>
          </a:bodyPr>
          <a:lstStyle/>
          <a:p>
            <a:r>
              <a:rPr lang="en-US" sz="2000" b="1" i="1" dirty="0">
                <a:solidFill>
                  <a:srgbClr val="E84A27"/>
                </a:solidFill>
                <a:latin typeface="Calibri" panose="020F0502020204030204" pitchFamily="34" charset="0"/>
              </a:rPr>
              <a:t>cmelliot@illinois.edu</a:t>
            </a:r>
          </a:p>
        </p:txBody>
      </p:sp>
      <p:sp>
        <p:nvSpPr>
          <p:cNvPr id="5" name="AutoShape 4" descr="Image result for water droplet images fre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water droplet images fre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Image result for water droplet images free"/>
          <p:cNvSpPr>
            <a:spLocks noChangeAspect="1" noChangeArrowheads="1"/>
          </p:cNvSpPr>
          <p:nvPr/>
        </p:nvSpPr>
        <p:spPr bwMode="auto">
          <a:xfrm>
            <a:off x="4233672" y="4956470"/>
            <a:ext cx="60706" cy="6070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2" descr="Silos in Tech"/>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727879" y="2857500"/>
            <a:ext cx="1789938" cy="1028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5" name="Picture 12" descr="Water drop royalty free stock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64023" y="4572000"/>
            <a:ext cx="1517650" cy="9599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032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Effect transition="in" filter="fade">
                                      <p:cBhvr>
                                        <p:cTn id="7" dur="500"/>
                                        <p:tgtEl>
                                          <p:spTgt spid="1536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362">
                                            <p:txEl>
                                              <p:pRg st="1" end="1"/>
                                            </p:txEl>
                                          </p:spTgt>
                                        </p:tgtEl>
                                        <p:attrNameLst>
                                          <p:attrName>style.visibility</p:attrName>
                                        </p:attrNameLst>
                                      </p:cBhvr>
                                      <p:to>
                                        <p:strVal val="visible"/>
                                      </p:to>
                                    </p:set>
                                    <p:animEffect transition="in" filter="fade">
                                      <p:cBhvr>
                                        <p:cTn id="15" dur="500"/>
                                        <p:tgtEl>
                                          <p:spTgt spid="15362">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362">
                                            <p:txEl>
                                              <p:pRg st="2" end="2"/>
                                            </p:txEl>
                                          </p:spTgt>
                                        </p:tgtEl>
                                        <p:attrNameLst>
                                          <p:attrName>style.visibility</p:attrName>
                                        </p:attrNameLst>
                                      </p:cBhvr>
                                      <p:to>
                                        <p:strVal val="visible"/>
                                      </p:to>
                                    </p:set>
                                    <p:animEffect transition="in" filter="fade">
                                      <p:cBhvr>
                                        <p:cTn id="23" dur="500"/>
                                        <p:tgtEl>
                                          <p:spTgt spid="15362">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par>
                                <p:cTn id="32" presetID="22" presetClass="entr" presetSubtype="8"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533400" y="-18738"/>
            <a:ext cx="8229600" cy="1143000"/>
          </a:xfrm>
        </p:spPr>
        <p:txBody>
          <a:bodyPr/>
          <a:lstStyle/>
          <a:p>
            <a:r>
              <a:rPr lang="en-US" dirty="0">
                <a:solidFill>
                  <a:srgbClr val="E84A27"/>
                </a:solidFill>
              </a:rPr>
              <a:t>How do you decide on what to read? </a:t>
            </a:r>
          </a:p>
        </p:txBody>
      </p:sp>
      <p:sp>
        <p:nvSpPr>
          <p:cNvPr id="15362" name="Content Placeholder 2"/>
          <p:cNvSpPr>
            <a:spLocks noGrp="1"/>
          </p:cNvSpPr>
          <p:nvPr>
            <p:ph idx="1"/>
          </p:nvPr>
        </p:nvSpPr>
        <p:spPr>
          <a:xfrm>
            <a:off x="533400" y="914400"/>
            <a:ext cx="8458200" cy="5334000"/>
          </a:xfrm>
        </p:spPr>
        <p:txBody>
          <a:bodyPr/>
          <a:lstStyle/>
          <a:p>
            <a:pPr>
              <a:lnSpc>
                <a:spcPct val="90000"/>
              </a:lnSpc>
              <a:spcBef>
                <a:spcPct val="0"/>
              </a:spcBef>
              <a:spcAft>
                <a:spcPts val="1200"/>
              </a:spcAft>
            </a:pPr>
            <a:r>
              <a:rPr lang="en-US" i="1" dirty="0"/>
              <a:t>Learn about a new development in your area:</a:t>
            </a:r>
          </a:p>
          <a:p>
            <a:pPr lvl="1">
              <a:lnSpc>
                <a:spcPct val="90000"/>
              </a:lnSpc>
              <a:spcBef>
                <a:spcPct val="0"/>
              </a:spcBef>
              <a:spcAft>
                <a:spcPts val="1200"/>
              </a:spcAft>
            </a:pPr>
            <a:r>
              <a:rPr lang="en-US" dirty="0"/>
              <a:t>Focus on </a:t>
            </a:r>
            <a:r>
              <a:rPr lang="en-US" u="sng" dirty="0"/>
              <a:t>results</a:t>
            </a:r>
            <a:r>
              <a:rPr lang="en-US" dirty="0"/>
              <a:t> in PRL or PRA (BCDE)- like journals </a:t>
            </a:r>
          </a:p>
          <a:p>
            <a:pPr lvl="1">
              <a:lnSpc>
                <a:spcPct val="90000"/>
              </a:lnSpc>
              <a:spcBef>
                <a:spcPct val="0"/>
              </a:spcBef>
              <a:spcAft>
                <a:spcPts val="1200"/>
              </a:spcAft>
            </a:pPr>
            <a:r>
              <a:rPr lang="en-US" dirty="0"/>
              <a:t>New formalism or methods are in </a:t>
            </a:r>
            <a:r>
              <a:rPr lang="en-US" u="sng" dirty="0"/>
              <a:t>methods</a:t>
            </a:r>
            <a:r>
              <a:rPr lang="en-US" dirty="0"/>
              <a:t> &amp; </a:t>
            </a:r>
            <a:r>
              <a:rPr lang="en-US" u="sng" dirty="0"/>
              <a:t>formalisms</a:t>
            </a:r>
            <a:r>
              <a:rPr lang="en-US" dirty="0"/>
              <a:t> (or in the supplement) </a:t>
            </a:r>
          </a:p>
          <a:p>
            <a:pPr>
              <a:lnSpc>
                <a:spcPct val="90000"/>
              </a:lnSpc>
              <a:spcBef>
                <a:spcPct val="0"/>
              </a:spcBef>
              <a:spcAft>
                <a:spcPts val="1200"/>
              </a:spcAft>
            </a:pPr>
            <a:endParaRPr lang="en-US" i="1" dirty="0"/>
          </a:p>
          <a:p>
            <a:endParaRPr lang="en-US" dirty="0"/>
          </a:p>
        </p:txBody>
      </p:sp>
      <p:sp>
        <p:nvSpPr>
          <p:cNvPr id="2" name="Slide Number Placeholder 1"/>
          <p:cNvSpPr>
            <a:spLocks noGrp="1"/>
          </p:cNvSpPr>
          <p:nvPr>
            <p:ph type="sldNum" sz="quarter" idx="12"/>
          </p:nvPr>
        </p:nvSpPr>
        <p:spPr/>
        <p:txBody>
          <a:bodyPr/>
          <a:lstStyle/>
          <a:p>
            <a:pPr>
              <a:defRPr/>
            </a:pPr>
            <a:fld id="{51AF6965-F79A-4444-AE18-FF90C9F1BAEB}" type="slidenum">
              <a:rPr lang="en-US" smtClean="0"/>
              <a:pPr>
                <a:defRPr/>
              </a:pPr>
              <a:t>3</a:t>
            </a:fld>
            <a:endParaRPr lang="en-US"/>
          </a:p>
        </p:txBody>
      </p:sp>
    </p:spTree>
    <p:extLst>
      <p:ext uri="{BB962C8B-B14F-4D97-AF65-F5344CB8AC3E}">
        <p14:creationId xmlns:p14="http://schemas.microsoft.com/office/powerpoint/2010/main" val="3314037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533400" y="-18738"/>
            <a:ext cx="8229600" cy="1143000"/>
          </a:xfrm>
        </p:spPr>
        <p:txBody>
          <a:bodyPr/>
          <a:lstStyle/>
          <a:p>
            <a:r>
              <a:rPr lang="en-US" dirty="0">
                <a:solidFill>
                  <a:srgbClr val="E84A27"/>
                </a:solidFill>
              </a:rPr>
              <a:t>How do you decide on what to read? </a:t>
            </a:r>
          </a:p>
        </p:txBody>
      </p:sp>
      <p:sp>
        <p:nvSpPr>
          <p:cNvPr id="15362" name="Content Placeholder 2"/>
          <p:cNvSpPr>
            <a:spLocks noGrp="1"/>
          </p:cNvSpPr>
          <p:nvPr>
            <p:ph idx="1"/>
          </p:nvPr>
        </p:nvSpPr>
        <p:spPr>
          <a:xfrm>
            <a:off x="381000" y="914400"/>
            <a:ext cx="8610600" cy="5334000"/>
          </a:xfrm>
        </p:spPr>
        <p:txBody>
          <a:bodyPr/>
          <a:lstStyle/>
          <a:p>
            <a:pPr>
              <a:lnSpc>
                <a:spcPct val="90000"/>
              </a:lnSpc>
              <a:spcBef>
                <a:spcPct val="0"/>
              </a:spcBef>
              <a:spcAft>
                <a:spcPts val="1200"/>
              </a:spcAft>
            </a:pPr>
            <a:r>
              <a:rPr lang="en-US" i="1" dirty="0"/>
              <a:t>Learn about a new development in your area:</a:t>
            </a:r>
          </a:p>
          <a:p>
            <a:pPr lvl="1">
              <a:lnSpc>
                <a:spcPct val="90000"/>
              </a:lnSpc>
              <a:spcBef>
                <a:spcPct val="0"/>
              </a:spcBef>
              <a:spcAft>
                <a:spcPts val="1200"/>
              </a:spcAft>
            </a:pPr>
            <a:r>
              <a:rPr lang="en-US" dirty="0"/>
              <a:t>Focus on </a:t>
            </a:r>
            <a:r>
              <a:rPr lang="en-US" u="sng" dirty="0"/>
              <a:t>results</a:t>
            </a:r>
            <a:r>
              <a:rPr lang="en-US" dirty="0"/>
              <a:t> in PRL or PRA (BCDE)- like journals </a:t>
            </a:r>
          </a:p>
          <a:p>
            <a:pPr lvl="1">
              <a:lnSpc>
                <a:spcPct val="90000"/>
              </a:lnSpc>
              <a:spcBef>
                <a:spcPct val="0"/>
              </a:spcBef>
              <a:spcAft>
                <a:spcPts val="1200"/>
              </a:spcAft>
            </a:pPr>
            <a:r>
              <a:rPr lang="en-US" dirty="0"/>
              <a:t>New formalism or methods are in </a:t>
            </a:r>
            <a:r>
              <a:rPr lang="en-US" u="sng" dirty="0"/>
              <a:t>methods</a:t>
            </a:r>
            <a:r>
              <a:rPr lang="en-US" dirty="0"/>
              <a:t> &amp; </a:t>
            </a:r>
            <a:r>
              <a:rPr lang="en-US" u="sng" dirty="0"/>
              <a:t>formalisms</a:t>
            </a:r>
            <a:r>
              <a:rPr lang="en-US" dirty="0"/>
              <a:t> (or in the supplement) </a:t>
            </a:r>
          </a:p>
          <a:p>
            <a:pPr>
              <a:lnSpc>
                <a:spcPct val="90000"/>
              </a:lnSpc>
              <a:spcBef>
                <a:spcPct val="0"/>
              </a:spcBef>
              <a:spcAft>
                <a:spcPts val="1200"/>
              </a:spcAft>
            </a:pPr>
            <a:endParaRPr lang="en-US" i="1" dirty="0"/>
          </a:p>
          <a:p>
            <a:pPr>
              <a:lnSpc>
                <a:spcPct val="90000"/>
              </a:lnSpc>
              <a:spcBef>
                <a:spcPct val="0"/>
              </a:spcBef>
              <a:spcAft>
                <a:spcPts val="1200"/>
              </a:spcAft>
            </a:pPr>
            <a:r>
              <a:rPr lang="en-US" i="1" dirty="0"/>
              <a:t>Learn something new </a:t>
            </a:r>
            <a:r>
              <a:rPr lang="en-US" dirty="0"/>
              <a:t>(physics is interconnected):</a:t>
            </a:r>
            <a:r>
              <a:rPr lang="en-US" i="1" dirty="0"/>
              <a:t> </a:t>
            </a:r>
          </a:p>
          <a:p>
            <a:pPr lvl="1">
              <a:lnSpc>
                <a:spcPct val="90000"/>
              </a:lnSpc>
              <a:spcBef>
                <a:spcPct val="0"/>
              </a:spcBef>
              <a:spcAft>
                <a:spcPts val="1200"/>
              </a:spcAft>
            </a:pPr>
            <a:r>
              <a:rPr lang="en-US" dirty="0"/>
              <a:t>Start with review papers, books, and theses</a:t>
            </a:r>
          </a:p>
          <a:p>
            <a:pPr lvl="1">
              <a:lnSpc>
                <a:spcPct val="90000"/>
              </a:lnSpc>
              <a:spcBef>
                <a:spcPct val="0"/>
              </a:spcBef>
              <a:spcAft>
                <a:spcPts val="1200"/>
              </a:spcAft>
            </a:pPr>
            <a:r>
              <a:rPr lang="en-US" dirty="0"/>
              <a:t>First focus on broad understanding</a:t>
            </a:r>
          </a:p>
          <a:p>
            <a:pPr lvl="1">
              <a:lnSpc>
                <a:spcPct val="90000"/>
              </a:lnSpc>
              <a:spcBef>
                <a:spcPct val="0"/>
              </a:spcBef>
              <a:spcAft>
                <a:spcPts val="1200"/>
              </a:spcAft>
            </a:pPr>
            <a:r>
              <a:rPr lang="en-US" dirty="0"/>
              <a:t>Then pick up on details concerning the physics,</a:t>
            </a:r>
            <a:br>
              <a:rPr lang="en-US" dirty="0"/>
            </a:br>
            <a:r>
              <a:rPr lang="en-US" dirty="0"/>
              <a:t>    methods, and results!</a:t>
            </a:r>
          </a:p>
          <a:p>
            <a:endParaRPr lang="en-US" dirty="0"/>
          </a:p>
        </p:txBody>
      </p:sp>
      <p:sp>
        <p:nvSpPr>
          <p:cNvPr id="2" name="Slide Number Placeholder 1"/>
          <p:cNvSpPr>
            <a:spLocks noGrp="1"/>
          </p:cNvSpPr>
          <p:nvPr>
            <p:ph type="sldNum" sz="quarter" idx="12"/>
          </p:nvPr>
        </p:nvSpPr>
        <p:spPr/>
        <p:txBody>
          <a:bodyPr/>
          <a:lstStyle/>
          <a:p>
            <a:pPr>
              <a:defRPr/>
            </a:pPr>
            <a:fld id="{51AF6965-F79A-4444-AE18-FF90C9F1BAEB}" type="slidenum">
              <a:rPr lang="en-US" smtClean="0"/>
              <a:pPr>
                <a:defRPr/>
              </a:pPr>
              <a:t>4</a:t>
            </a:fld>
            <a:endParaRPr lang="en-US"/>
          </a:p>
        </p:txBody>
      </p:sp>
    </p:spTree>
    <p:extLst>
      <p:ext uri="{BB962C8B-B14F-4D97-AF65-F5344CB8AC3E}">
        <p14:creationId xmlns:p14="http://schemas.microsoft.com/office/powerpoint/2010/main" val="2106706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84A27"/>
                </a:solidFill>
              </a:rPr>
              <a:t>A screening and reading method</a:t>
            </a:r>
          </a:p>
        </p:txBody>
      </p:sp>
      <p:sp>
        <p:nvSpPr>
          <p:cNvPr id="3" name="Content Placeholder 2"/>
          <p:cNvSpPr>
            <a:spLocks noGrp="1"/>
          </p:cNvSpPr>
          <p:nvPr>
            <p:ph idx="1"/>
          </p:nvPr>
        </p:nvSpPr>
        <p:spPr>
          <a:xfrm>
            <a:off x="2008915" y="2903170"/>
            <a:ext cx="5126170" cy="2514600"/>
          </a:xfrm>
        </p:spPr>
        <p:txBody>
          <a:bodyPr/>
          <a:lstStyle/>
          <a:p>
            <a:r>
              <a:rPr lang="en-US" sz="4800" dirty="0">
                <a:solidFill>
                  <a:srgbClr val="E84A27"/>
                </a:solidFill>
              </a:rPr>
              <a:t>I</a:t>
            </a:r>
            <a:r>
              <a:rPr lang="en-US" sz="4800" dirty="0"/>
              <a:t>mportance</a:t>
            </a:r>
          </a:p>
          <a:p>
            <a:r>
              <a:rPr lang="en-US" sz="4800" dirty="0">
                <a:solidFill>
                  <a:srgbClr val="E84A27"/>
                </a:solidFill>
              </a:rPr>
              <a:t>I</a:t>
            </a:r>
            <a:r>
              <a:rPr lang="en-US" sz="4800" dirty="0"/>
              <a:t>teration</a:t>
            </a:r>
          </a:p>
          <a:p>
            <a:r>
              <a:rPr lang="en-US" sz="4800" dirty="0">
                <a:solidFill>
                  <a:srgbClr val="E84A27"/>
                </a:solidFill>
              </a:rPr>
              <a:t>I</a:t>
            </a:r>
            <a:r>
              <a:rPr lang="en-US" sz="4800" dirty="0"/>
              <a:t>nterpretation</a:t>
            </a:r>
          </a:p>
          <a:p>
            <a:r>
              <a:rPr lang="en-US" sz="4800" dirty="0">
                <a:solidFill>
                  <a:srgbClr val="E84A27"/>
                </a:solidFill>
              </a:rPr>
              <a:t>I</a:t>
            </a:r>
            <a:r>
              <a:rPr lang="en-US" sz="4800" dirty="0"/>
              <a:t>ntegration</a:t>
            </a:r>
          </a:p>
          <a:p>
            <a:endParaRPr lang="en-US" sz="4800" i="1" dirty="0"/>
          </a:p>
          <a:p>
            <a:endParaRPr lang="en-US" sz="4800" i="1" dirty="0"/>
          </a:p>
        </p:txBody>
      </p:sp>
      <p:sp>
        <p:nvSpPr>
          <p:cNvPr id="4" name="Rectangle 3"/>
          <p:cNvSpPr/>
          <p:nvPr/>
        </p:nvSpPr>
        <p:spPr>
          <a:xfrm>
            <a:off x="2008915" y="1752600"/>
            <a:ext cx="4200830" cy="815608"/>
          </a:xfrm>
          <a:prstGeom prst="rect">
            <a:avLst/>
          </a:prstGeom>
        </p:spPr>
        <p:txBody>
          <a:bodyPr wrap="none">
            <a:spAutoFit/>
          </a:bodyPr>
          <a:lstStyle/>
          <a:p>
            <a:r>
              <a:rPr lang="en-US" sz="4700" b="1" dirty="0">
                <a:solidFill>
                  <a:srgbClr val="002060"/>
                </a:solidFill>
                <a:latin typeface="+mj-lt"/>
              </a:rPr>
              <a:t>The four </a:t>
            </a:r>
            <a:r>
              <a:rPr lang="en-US" sz="4700" b="1" i="1" dirty="0">
                <a:solidFill>
                  <a:srgbClr val="002060"/>
                </a:solidFill>
                <a:latin typeface="+mj-lt"/>
              </a:rPr>
              <a:t>i’s (+1) </a:t>
            </a:r>
          </a:p>
        </p:txBody>
      </p:sp>
      <p:sp>
        <p:nvSpPr>
          <p:cNvPr id="5" name="Slide Number Placeholder 4"/>
          <p:cNvSpPr>
            <a:spLocks noGrp="1"/>
          </p:cNvSpPr>
          <p:nvPr>
            <p:ph type="sldNum" sz="quarter" idx="12"/>
          </p:nvPr>
        </p:nvSpPr>
        <p:spPr/>
        <p:txBody>
          <a:bodyPr/>
          <a:lstStyle/>
          <a:p>
            <a:pPr>
              <a:defRPr/>
            </a:pPr>
            <a:fld id="{51AF6965-F79A-4444-AE18-FF90C9F1BAEB}" type="slidenum">
              <a:rPr lang="en-US" smtClean="0"/>
              <a:pPr>
                <a:defRPr/>
              </a:pPr>
              <a:t>5</a:t>
            </a:fld>
            <a:endParaRPr lang="en-US"/>
          </a:p>
        </p:txBody>
      </p:sp>
    </p:spTree>
    <p:extLst>
      <p:ext uri="{BB962C8B-B14F-4D97-AF65-F5344CB8AC3E}">
        <p14:creationId xmlns:p14="http://schemas.microsoft.com/office/powerpoint/2010/main" val="2154777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52400" y="34977"/>
            <a:ext cx="8229600" cy="1143000"/>
          </a:xfrm>
        </p:spPr>
        <p:txBody>
          <a:bodyPr/>
          <a:lstStyle/>
          <a:p>
            <a:r>
              <a:rPr lang="en-US" dirty="0">
                <a:solidFill>
                  <a:srgbClr val="E84A27"/>
                </a:solidFill>
              </a:rPr>
              <a:t>The first </a:t>
            </a:r>
            <a:r>
              <a:rPr lang="en-US" i="1" dirty="0">
                <a:solidFill>
                  <a:srgbClr val="E84A27"/>
                </a:solidFill>
              </a:rPr>
              <a:t>i</a:t>
            </a:r>
            <a:r>
              <a:rPr lang="en-US" dirty="0">
                <a:solidFill>
                  <a:srgbClr val="E84A27"/>
                </a:solidFill>
              </a:rPr>
              <a:t>: </a:t>
            </a:r>
            <a:r>
              <a:rPr lang="en-US" i="1" dirty="0">
                <a:solidFill>
                  <a:srgbClr val="E84A27"/>
                </a:solidFill>
              </a:rPr>
              <a:t>importance</a:t>
            </a:r>
            <a:r>
              <a:rPr lang="en-US" dirty="0">
                <a:solidFill>
                  <a:srgbClr val="0000CC"/>
                </a:solidFill>
              </a:rPr>
              <a:t> </a:t>
            </a:r>
          </a:p>
        </p:txBody>
      </p:sp>
      <p:sp>
        <p:nvSpPr>
          <p:cNvPr id="15362" name="Content Placeholder 2"/>
          <p:cNvSpPr>
            <a:spLocks noGrp="1"/>
          </p:cNvSpPr>
          <p:nvPr>
            <p:ph idx="1"/>
          </p:nvPr>
        </p:nvSpPr>
        <p:spPr>
          <a:xfrm>
            <a:off x="228600" y="914400"/>
            <a:ext cx="5531318" cy="4876800"/>
          </a:xfrm>
        </p:spPr>
        <p:txBody>
          <a:bodyPr/>
          <a:lstStyle/>
          <a:p>
            <a:pPr>
              <a:lnSpc>
                <a:spcPct val="90000"/>
              </a:lnSpc>
              <a:spcBef>
                <a:spcPct val="0"/>
              </a:spcBef>
              <a:spcAft>
                <a:spcPts val="1200"/>
              </a:spcAft>
            </a:pPr>
            <a:r>
              <a:rPr lang="en-US" dirty="0"/>
              <a:t>Does the paper contain information (methods, results, conclusions) that has implications for your research?</a:t>
            </a:r>
            <a:r>
              <a:rPr lang="en-US" dirty="0">
                <a:solidFill>
                  <a:schemeClr val="tx1"/>
                </a:solidFill>
              </a:rPr>
              <a:t> </a:t>
            </a:r>
          </a:p>
          <a:p>
            <a:pPr lvl="1">
              <a:lnSpc>
                <a:spcPct val="90000"/>
              </a:lnSpc>
              <a:spcBef>
                <a:spcPct val="0"/>
              </a:spcBef>
              <a:spcAft>
                <a:spcPts val="1200"/>
              </a:spcAft>
            </a:pPr>
            <a:r>
              <a:rPr lang="en-US" dirty="0"/>
              <a:t>Read the title and the abstract</a:t>
            </a:r>
          </a:p>
          <a:p>
            <a:pPr lvl="1">
              <a:lnSpc>
                <a:spcPct val="90000"/>
              </a:lnSpc>
              <a:spcBef>
                <a:spcPct val="0"/>
              </a:spcBef>
              <a:spcAft>
                <a:spcPts val="1200"/>
              </a:spcAft>
            </a:pPr>
            <a:r>
              <a:rPr lang="en-US" dirty="0"/>
              <a:t>Look at the author list and their</a:t>
            </a:r>
            <a:br>
              <a:rPr lang="en-US" dirty="0"/>
            </a:br>
            <a:r>
              <a:rPr lang="en-US" dirty="0"/>
              <a:t>     affiliations</a:t>
            </a:r>
          </a:p>
          <a:p>
            <a:pPr lvl="1">
              <a:lnSpc>
                <a:spcPct val="90000"/>
              </a:lnSpc>
              <a:spcBef>
                <a:spcPct val="0"/>
              </a:spcBef>
              <a:spcAft>
                <a:spcPts val="1200"/>
              </a:spcAft>
            </a:pPr>
            <a:r>
              <a:rPr lang="en-US" dirty="0"/>
              <a:t>Read the conclusions</a:t>
            </a:r>
          </a:p>
          <a:p>
            <a:pPr lvl="1">
              <a:lnSpc>
                <a:spcPct val="90000"/>
              </a:lnSpc>
              <a:spcBef>
                <a:spcPct val="0"/>
              </a:spcBef>
              <a:spcAft>
                <a:spcPts val="1200"/>
              </a:spcAft>
            </a:pPr>
            <a:r>
              <a:rPr lang="en-US" dirty="0"/>
              <a:t>Look at the figures and captions</a:t>
            </a:r>
          </a:p>
          <a:p>
            <a:pPr lvl="1">
              <a:lnSpc>
                <a:spcPct val="90000"/>
              </a:lnSpc>
              <a:spcBef>
                <a:spcPct val="0"/>
              </a:spcBef>
              <a:spcAft>
                <a:spcPts val="1200"/>
              </a:spcAft>
            </a:pPr>
            <a:r>
              <a:rPr lang="en-US" dirty="0"/>
              <a:t>Look at the references</a:t>
            </a:r>
          </a:p>
        </p:txBody>
      </p:sp>
      <p:grpSp>
        <p:nvGrpSpPr>
          <p:cNvPr id="6" name="Group 5"/>
          <p:cNvGrpSpPr/>
          <p:nvPr/>
        </p:nvGrpSpPr>
        <p:grpSpPr>
          <a:xfrm>
            <a:off x="6096000" y="228600"/>
            <a:ext cx="2717731" cy="2759804"/>
            <a:chOff x="6096000" y="228600"/>
            <a:chExt cx="2717731" cy="2759804"/>
          </a:xfrm>
        </p:grpSpPr>
        <p:pic>
          <p:nvPicPr>
            <p:cNvPr id="2" name="Picture 1"/>
            <p:cNvPicPr>
              <a:picLocks noChangeAspect="1"/>
            </p:cNvPicPr>
            <p:nvPr/>
          </p:nvPicPr>
          <p:blipFill>
            <a:blip r:embed="rId3"/>
            <a:stretch>
              <a:fillRect/>
            </a:stretch>
          </p:blipFill>
          <p:spPr>
            <a:xfrm>
              <a:off x="6096000" y="228600"/>
              <a:ext cx="2717731" cy="1600200"/>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a:stretch>
              <a:fillRect/>
            </a:stretch>
          </p:blipFill>
          <p:spPr>
            <a:xfrm>
              <a:off x="6191649" y="1828800"/>
              <a:ext cx="2585856" cy="1159604"/>
            </a:xfrm>
            <a:prstGeom prst="rect">
              <a:avLst/>
            </a:prstGeom>
            <a:ln>
              <a:noFill/>
            </a:ln>
            <a:effectLst>
              <a:outerShdw blurRad="292100" dist="139700" dir="2700000" algn="tl" rotWithShape="0">
                <a:srgbClr val="333333">
                  <a:alpha val="65000"/>
                </a:srgbClr>
              </a:outerShdw>
            </a:effectLst>
          </p:spPr>
        </p:pic>
      </p:grpSp>
      <p:pic>
        <p:nvPicPr>
          <p:cNvPr id="4" name="Picture 3"/>
          <p:cNvPicPr>
            <a:picLocks noChangeAspect="1"/>
          </p:cNvPicPr>
          <p:nvPr/>
        </p:nvPicPr>
        <p:blipFill>
          <a:blip r:embed="rId5"/>
          <a:stretch>
            <a:fillRect/>
          </a:stretch>
        </p:blipFill>
        <p:spPr>
          <a:xfrm>
            <a:off x="7033094" y="3124200"/>
            <a:ext cx="1744411" cy="3167483"/>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C7CAE559-67DA-4B3E-A443-167652F702F1}"/>
              </a:ext>
            </a:extLst>
          </p:cNvPr>
          <p:cNvSpPr txBox="1"/>
          <p:nvPr/>
        </p:nvSpPr>
        <p:spPr>
          <a:xfrm>
            <a:off x="274120" y="5964969"/>
            <a:ext cx="6724020" cy="954107"/>
          </a:xfrm>
          <a:prstGeom prst="rect">
            <a:avLst/>
          </a:prstGeom>
          <a:noFill/>
        </p:spPr>
        <p:txBody>
          <a:bodyPr wrap="none" rtlCol="0">
            <a:spAutoFit/>
          </a:bodyPr>
          <a:lstStyle/>
          <a:p>
            <a:r>
              <a:rPr lang="en-US" sz="2800" b="1" dirty="0">
                <a:solidFill>
                  <a:srgbClr val="E84A27"/>
                </a:solidFill>
                <a:latin typeface="+mn-lt"/>
              </a:rPr>
              <a:t>Is the paper worth reading? Study or go on?</a:t>
            </a:r>
          </a:p>
          <a:p>
            <a:endParaRPr lang="en-US" sz="2800" b="1" dirty="0">
              <a:solidFill>
                <a:srgbClr val="E84A27"/>
              </a:solidFill>
              <a:latin typeface="+mn-lt"/>
            </a:endParaRPr>
          </a:p>
        </p:txBody>
      </p:sp>
      <p:sp>
        <p:nvSpPr>
          <p:cNvPr id="7" name="Slide Number Placeholder 6"/>
          <p:cNvSpPr>
            <a:spLocks noGrp="1"/>
          </p:cNvSpPr>
          <p:nvPr>
            <p:ph type="sldNum" sz="quarter" idx="12"/>
          </p:nvPr>
        </p:nvSpPr>
        <p:spPr/>
        <p:txBody>
          <a:bodyPr/>
          <a:lstStyle/>
          <a:p>
            <a:pPr>
              <a:defRPr/>
            </a:pPr>
            <a:fld id="{51AF6965-F79A-4444-AE18-FF90C9F1BAEB}" type="slidenum">
              <a:rPr lang="en-US" smtClean="0"/>
              <a:pPr>
                <a:defRPr/>
              </a:pPr>
              <a:t>6</a:t>
            </a:fld>
            <a:endParaRPr lang="en-US"/>
          </a:p>
        </p:txBody>
      </p:sp>
    </p:spTree>
    <p:extLst>
      <p:ext uri="{BB962C8B-B14F-4D97-AF65-F5344CB8AC3E}">
        <p14:creationId xmlns:p14="http://schemas.microsoft.com/office/powerpoint/2010/main" val="2338649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Effect transition="in" filter="fade">
                                      <p:cBhvr>
                                        <p:cTn id="7" dur="500"/>
                                        <p:tgtEl>
                                          <p:spTgt spid="153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62">
                                            <p:txEl>
                                              <p:pRg st="1" end="1"/>
                                            </p:txEl>
                                          </p:spTgt>
                                        </p:tgtEl>
                                        <p:attrNameLst>
                                          <p:attrName>style.visibility</p:attrName>
                                        </p:attrNameLst>
                                      </p:cBhvr>
                                      <p:to>
                                        <p:strVal val="visible"/>
                                      </p:to>
                                    </p:set>
                                    <p:animEffect transition="in" filter="fade">
                                      <p:cBhvr>
                                        <p:cTn id="12" dur="500"/>
                                        <p:tgtEl>
                                          <p:spTgt spid="1536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362">
                                            <p:txEl>
                                              <p:pRg st="2" end="2"/>
                                            </p:txEl>
                                          </p:spTgt>
                                        </p:tgtEl>
                                        <p:attrNameLst>
                                          <p:attrName>style.visibility</p:attrName>
                                        </p:attrNameLst>
                                      </p:cBhvr>
                                      <p:to>
                                        <p:strVal val="visible"/>
                                      </p:to>
                                    </p:set>
                                    <p:animEffect transition="in" filter="fade">
                                      <p:cBhvr>
                                        <p:cTn id="17" dur="500"/>
                                        <p:tgtEl>
                                          <p:spTgt spid="15362">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4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362">
                                            <p:txEl>
                                              <p:pRg st="3" end="3"/>
                                            </p:txEl>
                                          </p:spTgt>
                                        </p:tgtEl>
                                        <p:attrNameLst>
                                          <p:attrName>style.visibility</p:attrName>
                                        </p:attrNameLst>
                                      </p:cBhvr>
                                      <p:to>
                                        <p:strVal val="visible"/>
                                      </p:to>
                                    </p:set>
                                    <p:animEffect transition="in" filter="fade">
                                      <p:cBhvr>
                                        <p:cTn id="25" dur="500"/>
                                        <p:tgtEl>
                                          <p:spTgt spid="1536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362">
                                            <p:txEl>
                                              <p:pRg st="4" end="4"/>
                                            </p:txEl>
                                          </p:spTgt>
                                        </p:tgtEl>
                                        <p:attrNameLst>
                                          <p:attrName>style.visibility</p:attrName>
                                        </p:attrNameLst>
                                      </p:cBhvr>
                                      <p:to>
                                        <p:strVal val="visible"/>
                                      </p:to>
                                    </p:set>
                                    <p:animEffect transition="in" filter="fade">
                                      <p:cBhvr>
                                        <p:cTn id="30" dur="500"/>
                                        <p:tgtEl>
                                          <p:spTgt spid="1536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5362">
                                            <p:txEl>
                                              <p:pRg st="5" end="5"/>
                                            </p:txEl>
                                          </p:spTgt>
                                        </p:tgtEl>
                                        <p:attrNameLst>
                                          <p:attrName>style.visibility</p:attrName>
                                        </p:attrNameLst>
                                      </p:cBhvr>
                                      <p:to>
                                        <p:strVal val="visible"/>
                                      </p:to>
                                    </p:set>
                                    <p:animEffect transition="in" filter="fade">
                                      <p:cBhvr>
                                        <p:cTn id="35" dur="500"/>
                                        <p:tgtEl>
                                          <p:spTgt spid="15362">
                                            <p:txEl>
                                              <p:pRg st="5" end="5"/>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228600"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fontAlgn="base">
              <a:spcBef>
                <a:spcPct val="0"/>
              </a:spcBef>
              <a:spcAft>
                <a:spcPct val="0"/>
              </a:spcAft>
              <a:defRPr sz="4000" b="1" kern="1200">
                <a:solidFill>
                  <a:srgbClr val="002060"/>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a:solidFill>
                  <a:srgbClr val="E84A27"/>
                </a:solidFill>
              </a:rPr>
              <a:t>Second </a:t>
            </a:r>
            <a:r>
              <a:rPr lang="en-US" i="1" dirty="0">
                <a:solidFill>
                  <a:srgbClr val="E84A27"/>
                </a:solidFill>
              </a:rPr>
              <a:t>i</a:t>
            </a:r>
            <a:r>
              <a:rPr lang="en-US" dirty="0">
                <a:solidFill>
                  <a:srgbClr val="E84A27"/>
                </a:solidFill>
              </a:rPr>
              <a:t>: </a:t>
            </a:r>
            <a:r>
              <a:rPr lang="en-US" i="1" dirty="0">
                <a:solidFill>
                  <a:srgbClr val="E84A27"/>
                </a:solidFill>
              </a:rPr>
              <a:t>iterate</a:t>
            </a:r>
            <a:endParaRPr lang="en-US" dirty="0">
              <a:solidFill>
                <a:srgbClr val="E84A27"/>
              </a:solidFill>
            </a:endParaRPr>
          </a:p>
        </p:txBody>
      </p:sp>
      <p:sp>
        <p:nvSpPr>
          <p:cNvPr id="6" name="TextBox 5"/>
          <p:cNvSpPr txBox="1"/>
          <p:nvPr/>
        </p:nvSpPr>
        <p:spPr>
          <a:xfrm>
            <a:off x="838200" y="1143000"/>
            <a:ext cx="8001000" cy="5343001"/>
          </a:xfrm>
          <a:prstGeom prst="rect">
            <a:avLst/>
          </a:prstGeom>
          <a:noFill/>
        </p:spPr>
        <p:txBody>
          <a:bodyPr wrap="square" rtlCol="0">
            <a:spAutoFit/>
          </a:bodyPr>
          <a:lstStyle/>
          <a:p>
            <a:pPr marL="342900" indent="-342900">
              <a:lnSpc>
                <a:spcPct val="90000"/>
              </a:lnSpc>
              <a:spcAft>
                <a:spcPts val="0"/>
              </a:spcAft>
              <a:buAutoNum type="arabicPeriod"/>
            </a:pPr>
            <a:r>
              <a:rPr lang="en-US" sz="3200" b="1" dirty="0">
                <a:solidFill>
                  <a:srgbClr val="002060"/>
                </a:solidFill>
                <a:latin typeface="+mj-lt"/>
              </a:rPr>
              <a:t> Skim the article and identify its structure</a:t>
            </a:r>
          </a:p>
          <a:p>
            <a:pPr>
              <a:lnSpc>
                <a:spcPct val="90000"/>
              </a:lnSpc>
              <a:spcAft>
                <a:spcPts val="0"/>
              </a:spcAft>
            </a:pPr>
            <a:r>
              <a:rPr lang="en-US" sz="3200" b="1" dirty="0">
                <a:solidFill>
                  <a:srgbClr val="002060"/>
                </a:solidFill>
                <a:latin typeface="+mj-lt"/>
              </a:rPr>
              <a:t>	Many (not all) physics papers:</a:t>
            </a:r>
          </a:p>
          <a:p>
            <a:pPr marL="1146175" indent="-1146175">
              <a:lnSpc>
                <a:spcPct val="90000"/>
              </a:lnSpc>
              <a:spcAft>
                <a:spcPts val="1200"/>
              </a:spcAft>
            </a:pPr>
            <a:r>
              <a:rPr lang="en-US" sz="3200" b="1" dirty="0">
                <a:solidFill>
                  <a:srgbClr val="002060"/>
                </a:solidFill>
                <a:latin typeface="+mj-lt"/>
              </a:rPr>
              <a:t>	</a:t>
            </a:r>
            <a:r>
              <a:rPr lang="en-US" sz="3200" b="1" dirty="0">
                <a:latin typeface="+mj-lt"/>
              </a:rPr>
              <a:t>Introduction, Methods (brief), Results, Discussion, sometimes Methods (again)</a:t>
            </a:r>
            <a:br>
              <a:rPr lang="en-US" sz="3200" b="1" dirty="0">
                <a:latin typeface="+mj-lt"/>
              </a:rPr>
            </a:br>
            <a:r>
              <a:rPr lang="en-US" sz="3200" b="1" dirty="0">
                <a:latin typeface="+mj-lt"/>
              </a:rPr>
              <a:t>Conclusions, References</a:t>
            </a:r>
          </a:p>
          <a:p>
            <a:pPr>
              <a:lnSpc>
                <a:spcPct val="90000"/>
              </a:lnSpc>
              <a:spcAft>
                <a:spcPts val="1200"/>
              </a:spcAft>
            </a:pPr>
            <a:r>
              <a:rPr lang="en-US" sz="3200" b="1" dirty="0">
                <a:solidFill>
                  <a:srgbClr val="002060"/>
                </a:solidFill>
                <a:latin typeface="+mj-lt"/>
              </a:rPr>
              <a:t>2. Find main points of each section</a:t>
            </a:r>
          </a:p>
          <a:p>
            <a:pPr>
              <a:lnSpc>
                <a:spcPct val="90000"/>
              </a:lnSpc>
              <a:spcAft>
                <a:spcPts val="1200"/>
              </a:spcAft>
            </a:pPr>
            <a:r>
              <a:rPr lang="en-US" sz="3200" b="1" dirty="0">
                <a:solidFill>
                  <a:srgbClr val="002060"/>
                </a:solidFill>
                <a:latin typeface="+mj-lt"/>
              </a:rPr>
              <a:t>3. Generate questions: </a:t>
            </a:r>
            <a:r>
              <a:rPr lang="en-US" sz="3200" b="1" u="sng" dirty="0">
                <a:solidFill>
                  <a:srgbClr val="002060"/>
                </a:solidFill>
                <a:latin typeface="+mj-lt"/>
              </a:rPr>
              <a:t>active reading</a:t>
            </a:r>
          </a:p>
          <a:p>
            <a:pPr marL="342900" indent="-342900">
              <a:lnSpc>
                <a:spcPct val="90000"/>
              </a:lnSpc>
              <a:spcAft>
                <a:spcPts val="1200"/>
              </a:spcAft>
              <a:buAutoNum type="arabicPeriod" startAt="4"/>
            </a:pPr>
            <a:r>
              <a:rPr lang="en-US" sz="3200" b="1" dirty="0">
                <a:solidFill>
                  <a:srgbClr val="002060"/>
                </a:solidFill>
                <a:latin typeface="+mj-lt"/>
              </a:rPr>
              <a:t>Read to answer those questions</a:t>
            </a:r>
          </a:p>
          <a:p>
            <a:pPr marL="342900" indent="-342900">
              <a:lnSpc>
                <a:spcPct val="90000"/>
              </a:lnSpc>
              <a:spcAft>
                <a:spcPts val="1200"/>
              </a:spcAft>
              <a:buAutoNum type="arabicPeriod" startAt="4"/>
            </a:pPr>
            <a:r>
              <a:rPr lang="en-US" sz="3200" b="1" dirty="0">
                <a:solidFill>
                  <a:srgbClr val="002060"/>
                </a:solidFill>
                <a:latin typeface="+mj-lt"/>
              </a:rPr>
              <a:t>Iterate!</a:t>
            </a:r>
          </a:p>
          <a:p>
            <a:endParaRPr lang="en-US" sz="3200" b="1" dirty="0">
              <a:solidFill>
                <a:srgbClr val="002060"/>
              </a:solidFill>
              <a:latin typeface="+mj-lt"/>
            </a:endParaRPr>
          </a:p>
        </p:txBody>
      </p:sp>
      <p:sp>
        <p:nvSpPr>
          <p:cNvPr id="10" name="Circular Arrow 9"/>
          <p:cNvSpPr/>
          <p:nvPr/>
        </p:nvSpPr>
        <p:spPr>
          <a:xfrm rot="16669703">
            <a:off x="-333437" y="3667196"/>
            <a:ext cx="2165559" cy="1664151"/>
          </a:xfrm>
          <a:prstGeom prst="circularArrow">
            <a:avLst>
              <a:gd name="adj1" fmla="val 12500"/>
              <a:gd name="adj2" fmla="val 1142319"/>
              <a:gd name="adj3" fmla="val 20457681"/>
              <a:gd name="adj4" fmla="val 10052821"/>
              <a:gd name="adj5" fmla="val 12500"/>
            </a:avLst>
          </a:prstGeom>
          <a:solidFill>
            <a:srgbClr val="E84A27"/>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1295400" y="5685294"/>
            <a:ext cx="6781800" cy="1089529"/>
          </a:xfrm>
          <a:prstGeom prst="rect">
            <a:avLst/>
          </a:prstGeom>
          <a:noFill/>
        </p:spPr>
        <p:txBody>
          <a:bodyPr wrap="square" rtlCol="0">
            <a:spAutoFit/>
          </a:bodyPr>
          <a:lstStyle/>
          <a:p>
            <a:pPr>
              <a:lnSpc>
                <a:spcPct val="90000"/>
              </a:lnSpc>
            </a:pPr>
            <a:r>
              <a:rPr lang="en-US" sz="3600" b="1" dirty="0">
                <a:solidFill>
                  <a:srgbClr val="E84A27"/>
                </a:solidFill>
                <a:latin typeface="+mj-lt"/>
              </a:rPr>
              <a:t>Turn on your skepticism filter and take notes as you read!</a:t>
            </a:r>
          </a:p>
        </p:txBody>
      </p:sp>
      <p:sp>
        <p:nvSpPr>
          <p:cNvPr id="2" name="Slide Number Placeholder 1"/>
          <p:cNvSpPr>
            <a:spLocks noGrp="1"/>
          </p:cNvSpPr>
          <p:nvPr>
            <p:ph type="sldNum" sz="quarter" idx="12"/>
          </p:nvPr>
        </p:nvSpPr>
        <p:spPr/>
        <p:txBody>
          <a:bodyPr/>
          <a:lstStyle/>
          <a:p>
            <a:pPr>
              <a:defRPr/>
            </a:pPr>
            <a:fld id="{51AF6965-F79A-4444-AE18-FF90C9F1BAEB}" type="slidenum">
              <a:rPr lang="en-US" smtClean="0"/>
              <a:pPr>
                <a:defRPr/>
              </a:pPr>
              <a:t>7</a:t>
            </a:fld>
            <a:endParaRPr lang="en-US"/>
          </a:p>
        </p:txBody>
      </p:sp>
    </p:spTree>
    <p:extLst>
      <p:ext uri="{BB962C8B-B14F-4D97-AF65-F5344CB8AC3E}">
        <p14:creationId xmlns:p14="http://schemas.microsoft.com/office/powerpoint/2010/main" val="217760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fade">
                                      <p:cBhvr>
                                        <p:cTn id="28" dur="500"/>
                                        <p:tgtEl>
                                          <p:spTgt spid="6">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Effect transition="in" filter="fade">
                                      <p:cBhvr>
                                        <p:cTn id="33" dur="500"/>
                                        <p:tgtEl>
                                          <p:spTgt spid="6">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2133600"/>
            <a:ext cx="1676400" cy="533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09" name="Title 1"/>
          <p:cNvSpPr>
            <a:spLocks noGrp="1"/>
          </p:cNvSpPr>
          <p:nvPr>
            <p:ph type="title"/>
          </p:nvPr>
        </p:nvSpPr>
        <p:spPr>
          <a:xfrm>
            <a:off x="457200" y="62753"/>
            <a:ext cx="8229600" cy="1143000"/>
          </a:xfrm>
        </p:spPr>
        <p:txBody>
          <a:bodyPr/>
          <a:lstStyle/>
          <a:p>
            <a:r>
              <a:rPr lang="en-US" dirty="0">
                <a:solidFill>
                  <a:srgbClr val="E84A27"/>
                </a:solidFill>
              </a:rPr>
              <a:t>Second </a:t>
            </a:r>
            <a:r>
              <a:rPr lang="en-US" i="1" dirty="0">
                <a:solidFill>
                  <a:srgbClr val="E84A27"/>
                </a:solidFill>
              </a:rPr>
              <a:t>i</a:t>
            </a:r>
            <a:r>
              <a:rPr lang="en-US" dirty="0">
                <a:solidFill>
                  <a:srgbClr val="E84A27"/>
                </a:solidFill>
              </a:rPr>
              <a:t>: </a:t>
            </a:r>
            <a:r>
              <a:rPr lang="en-US" i="1" dirty="0">
                <a:solidFill>
                  <a:srgbClr val="E84A27"/>
                </a:solidFill>
              </a:rPr>
              <a:t>iterate </a:t>
            </a:r>
            <a:r>
              <a:rPr lang="en-US" sz="2000" i="1" dirty="0"/>
              <a:t>(continued)</a:t>
            </a:r>
            <a:endParaRPr lang="en-US" sz="2000" dirty="0"/>
          </a:p>
        </p:txBody>
      </p:sp>
      <p:sp>
        <p:nvSpPr>
          <p:cNvPr id="17410" name="Content Placeholder 2"/>
          <p:cNvSpPr>
            <a:spLocks noGrp="1"/>
          </p:cNvSpPr>
          <p:nvPr>
            <p:ph idx="1"/>
          </p:nvPr>
        </p:nvSpPr>
        <p:spPr>
          <a:xfrm>
            <a:off x="457200" y="1066800"/>
            <a:ext cx="8458200" cy="5486400"/>
          </a:xfrm>
        </p:spPr>
        <p:txBody>
          <a:bodyPr/>
          <a:lstStyle/>
          <a:p>
            <a:pPr indent="-457200">
              <a:lnSpc>
                <a:spcPct val="90000"/>
              </a:lnSpc>
              <a:spcBef>
                <a:spcPct val="0"/>
              </a:spcBef>
              <a:spcAft>
                <a:spcPts val="1800"/>
              </a:spcAft>
            </a:pPr>
            <a:r>
              <a:rPr lang="en-US" dirty="0"/>
              <a:t>Take the paper apart, section by section, and identify the key ideas</a:t>
            </a:r>
          </a:p>
          <a:p>
            <a:pPr indent="-457200">
              <a:lnSpc>
                <a:spcPct val="90000"/>
              </a:lnSpc>
              <a:spcBef>
                <a:spcPct val="0"/>
              </a:spcBef>
              <a:spcAft>
                <a:spcPts val="1800"/>
              </a:spcAft>
            </a:pPr>
            <a:r>
              <a:rPr lang="en-US" dirty="0"/>
              <a:t>Highlight anything you don’t understand</a:t>
            </a:r>
          </a:p>
          <a:p>
            <a:pPr indent="-457200">
              <a:lnSpc>
                <a:spcPct val="90000"/>
              </a:lnSpc>
              <a:spcBef>
                <a:spcPct val="0"/>
              </a:spcBef>
              <a:spcAft>
                <a:spcPts val="1800"/>
              </a:spcAft>
            </a:pPr>
            <a:r>
              <a:rPr lang="en-US" dirty="0"/>
              <a:t>Cross-check the narrative with the figures and</a:t>
            </a:r>
            <a:br>
              <a:rPr lang="en-US" dirty="0"/>
            </a:br>
            <a:r>
              <a:rPr lang="en-US" dirty="0"/>
              <a:t>     tables</a:t>
            </a:r>
          </a:p>
          <a:p>
            <a:pPr indent="-457200">
              <a:lnSpc>
                <a:spcPct val="90000"/>
              </a:lnSpc>
              <a:spcBef>
                <a:spcPct val="0"/>
              </a:spcBef>
              <a:spcAft>
                <a:spcPts val="1800"/>
              </a:spcAft>
            </a:pPr>
            <a:r>
              <a:rPr lang="en-US" dirty="0"/>
              <a:t>Go back and re-read your highlighted sections;</a:t>
            </a:r>
            <a:br>
              <a:rPr lang="en-US" dirty="0"/>
            </a:br>
            <a:r>
              <a:rPr lang="en-US" dirty="0"/>
              <a:t>     refer to the references or supplementary info</a:t>
            </a:r>
          </a:p>
          <a:p>
            <a:pPr indent="-457200">
              <a:lnSpc>
                <a:spcPct val="90000"/>
              </a:lnSpc>
              <a:spcBef>
                <a:spcPct val="0"/>
              </a:spcBef>
              <a:spcAft>
                <a:spcPts val="1800"/>
              </a:spcAft>
            </a:pPr>
            <a:r>
              <a:rPr lang="en-US" dirty="0">
                <a:solidFill>
                  <a:srgbClr val="E84A27"/>
                </a:solidFill>
              </a:rPr>
              <a:t>Repeat until you thoroughly understand the</a:t>
            </a:r>
            <a:br>
              <a:rPr lang="en-US" dirty="0">
                <a:solidFill>
                  <a:srgbClr val="E84A27"/>
                </a:solidFill>
              </a:rPr>
            </a:br>
            <a:r>
              <a:rPr lang="en-US" dirty="0">
                <a:solidFill>
                  <a:srgbClr val="E84A27"/>
                </a:solidFill>
              </a:rPr>
              <a:t>    parts of interest to you </a:t>
            </a:r>
          </a:p>
          <a:p>
            <a:pPr indent="-457200">
              <a:spcBef>
                <a:spcPct val="0"/>
              </a:spcBef>
              <a:spcAft>
                <a:spcPts val="1200"/>
              </a:spcAft>
            </a:pPr>
            <a:endParaRPr lang="en-US" dirty="0"/>
          </a:p>
        </p:txBody>
      </p:sp>
      <p:sp>
        <p:nvSpPr>
          <p:cNvPr id="2" name="Slide Number Placeholder 1"/>
          <p:cNvSpPr>
            <a:spLocks noGrp="1"/>
          </p:cNvSpPr>
          <p:nvPr>
            <p:ph type="sldNum" sz="quarter" idx="12"/>
          </p:nvPr>
        </p:nvSpPr>
        <p:spPr/>
        <p:txBody>
          <a:bodyPr/>
          <a:lstStyle/>
          <a:p>
            <a:pPr>
              <a:defRPr/>
            </a:pPr>
            <a:fld id="{51AF6965-F79A-4444-AE18-FF90C9F1BAEB}" type="slidenum">
              <a:rPr lang="en-US" smtClean="0"/>
              <a:pPr>
                <a:defRPr/>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Effect transition="in" filter="fade">
                                      <p:cBhvr>
                                        <p:cTn id="7" dur="500"/>
                                        <p:tgtEl>
                                          <p:spTgt spid="174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10">
                                            <p:txEl>
                                              <p:pRg st="1" end="1"/>
                                            </p:txEl>
                                          </p:spTgt>
                                        </p:tgtEl>
                                        <p:attrNameLst>
                                          <p:attrName>style.visibility</p:attrName>
                                        </p:attrNameLst>
                                      </p:cBhvr>
                                      <p:to>
                                        <p:strVal val="visible"/>
                                      </p:to>
                                    </p:set>
                                    <p:animEffect transition="in" filter="fade">
                                      <p:cBhvr>
                                        <p:cTn id="12" dur="500"/>
                                        <p:tgtEl>
                                          <p:spTgt spid="17410">
                                            <p:txEl>
                                              <p:pRg st="1" end="1"/>
                                            </p:txEl>
                                          </p:spTgt>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7410">
                                            <p:txEl>
                                              <p:pRg st="2" end="2"/>
                                            </p:txEl>
                                          </p:spTgt>
                                        </p:tgtEl>
                                        <p:attrNameLst>
                                          <p:attrName>style.visibility</p:attrName>
                                        </p:attrNameLst>
                                      </p:cBhvr>
                                      <p:to>
                                        <p:strVal val="visible"/>
                                      </p:to>
                                    </p:set>
                                    <p:animEffect transition="in" filter="fade">
                                      <p:cBhvr>
                                        <p:cTn id="19" dur="500"/>
                                        <p:tgtEl>
                                          <p:spTgt spid="17410">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7410">
                                            <p:txEl>
                                              <p:pRg st="3" end="3"/>
                                            </p:txEl>
                                          </p:spTgt>
                                        </p:tgtEl>
                                        <p:attrNameLst>
                                          <p:attrName>style.visibility</p:attrName>
                                        </p:attrNameLst>
                                      </p:cBhvr>
                                      <p:to>
                                        <p:strVal val="visible"/>
                                      </p:to>
                                    </p:set>
                                    <p:animEffect transition="in" filter="fade">
                                      <p:cBhvr>
                                        <p:cTn id="24" dur="500"/>
                                        <p:tgtEl>
                                          <p:spTgt spid="17410">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7410">
                                            <p:txEl>
                                              <p:pRg st="4" end="4"/>
                                            </p:txEl>
                                          </p:spTgt>
                                        </p:tgtEl>
                                        <p:attrNameLst>
                                          <p:attrName>style.visibility</p:attrName>
                                        </p:attrNameLst>
                                      </p:cBhvr>
                                      <p:to>
                                        <p:strVal val="visible"/>
                                      </p:to>
                                    </p:set>
                                    <p:animEffect transition="in" filter="fade">
                                      <p:cBhvr>
                                        <p:cTn id="29" dur="500"/>
                                        <p:tgtEl>
                                          <p:spTgt spid="174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dirty="0">
                <a:solidFill>
                  <a:srgbClr val="E84A27"/>
                </a:solidFill>
              </a:rPr>
              <a:t>The third </a:t>
            </a:r>
            <a:r>
              <a:rPr lang="en-US" i="1" dirty="0">
                <a:solidFill>
                  <a:srgbClr val="E84A27"/>
                </a:solidFill>
              </a:rPr>
              <a:t>i</a:t>
            </a:r>
            <a:r>
              <a:rPr lang="en-US" dirty="0">
                <a:solidFill>
                  <a:srgbClr val="E84A27"/>
                </a:solidFill>
              </a:rPr>
              <a:t>: </a:t>
            </a:r>
            <a:r>
              <a:rPr lang="en-US" i="1" dirty="0">
                <a:solidFill>
                  <a:srgbClr val="E84A27"/>
                </a:solidFill>
              </a:rPr>
              <a:t>interpret</a:t>
            </a:r>
            <a:endParaRPr lang="en-US" dirty="0">
              <a:solidFill>
                <a:srgbClr val="E84A27"/>
              </a:solidFill>
            </a:endParaRPr>
          </a:p>
        </p:txBody>
      </p:sp>
      <p:sp>
        <p:nvSpPr>
          <p:cNvPr id="18434" name="Content Placeholder 2"/>
          <p:cNvSpPr>
            <a:spLocks noGrp="1"/>
          </p:cNvSpPr>
          <p:nvPr>
            <p:ph idx="1"/>
          </p:nvPr>
        </p:nvSpPr>
        <p:spPr>
          <a:xfrm>
            <a:off x="457200" y="1219200"/>
            <a:ext cx="8610600" cy="4906963"/>
          </a:xfrm>
        </p:spPr>
        <p:txBody>
          <a:bodyPr/>
          <a:lstStyle/>
          <a:p>
            <a:pPr>
              <a:lnSpc>
                <a:spcPct val="90000"/>
              </a:lnSpc>
              <a:spcBef>
                <a:spcPct val="0"/>
              </a:spcBef>
              <a:spcAft>
                <a:spcPts val="1800"/>
              </a:spcAft>
            </a:pPr>
            <a:r>
              <a:rPr lang="en-US" dirty="0"/>
              <a:t>Put the paper aside and write down the key</a:t>
            </a:r>
            <a:br>
              <a:rPr lang="en-US" dirty="0"/>
            </a:br>
            <a:r>
              <a:rPr lang="en-US" dirty="0"/>
              <a:t>     ideas in your own words</a:t>
            </a:r>
          </a:p>
          <a:p>
            <a:pPr>
              <a:lnSpc>
                <a:spcPct val="90000"/>
              </a:lnSpc>
              <a:spcBef>
                <a:spcPct val="0"/>
              </a:spcBef>
              <a:spcAft>
                <a:spcPts val="1800"/>
              </a:spcAft>
            </a:pPr>
            <a:r>
              <a:rPr lang="en-US" dirty="0"/>
              <a:t>Check what you’ve written against the paper;</a:t>
            </a:r>
            <a:br>
              <a:rPr lang="en-US" dirty="0"/>
            </a:br>
            <a:r>
              <a:rPr lang="en-US" dirty="0"/>
              <a:t>    have you correctly represented the information</a:t>
            </a:r>
            <a:br>
              <a:rPr lang="en-US" dirty="0"/>
            </a:br>
            <a:r>
              <a:rPr lang="en-US" dirty="0"/>
              <a:t>    and emphasis of the original paper?</a:t>
            </a:r>
          </a:p>
          <a:p>
            <a:pPr>
              <a:lnSpc>
                <a:spcPct val="90000"/>
              </a:lnSpc>
              <a:spcBef>
                <a:spcPct val="0"/>
              </a:spcBef>
              <a:spcAft>
                <a:spcPts val="1800"/>
              </a:spcAft>
            </a:pPr>
            <a:r>
              <a:rPr lang="en-US" dirty="0"/>
              <a:t>Are there parts that you still don’t understand?</a:t>
            </a:r>
            <a:br>
              <a:rPr lang="en-US" dirty="0"/>
            </a:br>
            <a:r>
              <a:rPr lang="en-US" sz="2800" dirty="0"/>
              <a:t>    (go back to </a:t>
            </a:r>
            <a:r>
              <a:rPr lang="en-US" sz="2800" i="1" dirty="0"/>
              <a:t>iteration</a:t>
            </a:r>
            <a:r>
              <a:rPr lang="en-US" sz="2800" dirty="0"/>
              <a:t>)</a:t>
            </a:r>
          </a:p>
          <a:p>
            <a:pPr>
              <a:lnSpc>
                <a:spcPct val="90000"/>
              </a:lnSpc>
              <a:spcBef>
                <a:spcPct val="0"/>
              </a:spcBef>
              <a:spcAft>
                <a:spcPts val="1800"/>
              </a:spcAft>
            </a:pPr>
            <a:r>
              <a:rPr lang="en-US" dirty="0"/>
              <a:t>Do you agree with what the authors have said?</a:t>
            </a:r>
            <a:br>
              <a:rPr lang="en-US" dirty="0"/>
            </a:br>
            <a:r>
              <a:rPr lang="en-US" dirty="0"/>
              <a:t>    </a:t>
            </a:r>
            <a:r>
              <a:rPr lang="en-US" sz="2800" dirty="0"/>
              <a:t>Have they provided sufficient detail and</a:t>
            </a:r>
            <a:br>
              <a:rPr lang="en-US" sz="2800" dirty="0"/>
            </a:br>
            <a:r>
              <a:rPr lang="en-US" sz="2800" dirty="0"/>
              <a:t>    supporting evidence?</a:t>
            </a:r>
            <a:r>
              <a:rPr lang="en-US" dirty="0">
                <a:solidFill>
                  <a:srgbClr val="E84A27"/>
                </a:solidFill>
              </a:rPr>
              <a:t>  (Again: turn on your  	skepticism filter) </a:t>
            </a:r>
            <a:endParaRPr lang="en-US" dirty="0"/>
          </a:p>
          <a:p>
            <a:pPr>
              <a:lnSpc>
                <a:spcPct val="90000"/>
              </a:lnSpc>
              <a:spcBef>
                <a:spcPct val="0"/>
              </a:spcBef>
              <a:spcAft>
                <a:spcPts val="1800"/>
              </a:spcAft>
            </a:pPr>
            <a:endParaRPr lang="en-US" dirty="0"/>
          </a:p>
        </p:txBody>
      </p:sp>
      <p:sp>
        <p:nvSpPr>
          <p:cNvPr id="2" name="Slide Number Placeholder 1"/>
          <p:cNvSpPr>
            <a:spLocks noGrp="1"/>
          </p:cNvSpPr>
          <p:nvPr>
            <p:ph type="sldNum" sz="quarter" idx="12"/>
          </p:nvPr>
        </p:nvSpPr>
        <p:spPr/>
        <p:txBody>
          <a:bodyPr/>
          <a:lstStyle/>
          <a:p>
            <a:pPr>
              <a:defRPr/>
            </a:pPr>
            <a:fld id="{51AF6965-F79A-4444-AE18-FF90C9F1BAEB}" type="slidenum">
              <a:rPr lang="en-US" smtClean="0"/>
              <a:pPr>
                <a:defRPr/>
              </a:pPr>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Effect transition="in" filter="fade">
                                      <p:cBhvr>
                                        <p:cTn id="7" dur="500"/>
                                        <p:tgtEl>
                                          <p:spTgt spid="184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34">
                                            <p:txEl>
                                              <p:pRg st="1" end="1"/>
                                            </p:txEl>
                                          </p:spTgt>
                                        </p:tgtEl>
                                        <p:attrNameLst>
                                          <p:attrName>style.visibility</p:attrName>
                                        </p:attrNameLst>
                                      </p:cBhvr>
                                      <p:to>
                                        <p:strVal val="visible"/>
                                      </p:to>
                                    </p:set>
                                    <p:animEffect transition="in" filter="fade">
                                      <p:cBhvr>
                                        <p:cTn id="12" dur="500"/>
                                        <p:tgtEl>
                                          <p:spTgt spid="184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434">
                                            <p:txEl>
                                              <p:pRg st="2" end="2"/>
                                            </p:txEl>
                                          </p:spTgt>
                                        </p:tgtEl>
                                        <p:attrNameLst>
                                          <p:attrName>style.visibility</p:attrName>
                                        </p:attrNameLst>
                                      </p:cBhvr>
                                      <p:to>
                                        <p:strVal val="visible"/>
                                      </p:to>
                                    </p:set>
                                    <p:animEffect transition="in" filter="fade">
                                      <p:cBhvr>
                                        <p:cTn id="17" dur="500"/>
                                        <p:tgtEl>
                                          <p:spTgt spid="1843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434">
                                            <p:txEl>
                                              <p:pRg st="3" end="3"/>
                                            </p:txEl>
                                          </p:spTgt>
                                        </p:tgtEl>
                                        <p:attrNameLst>
                                          <p:attrName>style.visibility</p:attrName>
                                        </p:attrNameLst>
                                      </p:cBhvr>
                                      <p:to>
                                        <p:strVal val="visible"/>
                                      </p:to>
                                    </p:set>
                                    <p:animEffect transition="in" filter="fade">
                                      <p:cBhvr>
                                        <p:cTn id="22" dur="500"/>
                                        <p:tgtEl>
                                          <p:spTgt spid="1843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5F84347143A545B59F761453AF657B" ma:contentTypeVersion="12" ma:contentTypeDescription="Create a new document." ma:contentTypeScope="" ma:versionID="6ab96e23b25bebf6247563e1d2ae24f2">
  <xsd:schema xmlns:xsd="http://www.w3.org/2001/XMLSchema" xmlns:xs="http://www.w3.org/2001/XMLSchema" xmlns:p="http://schemas.microsoft.com/office/2006/metadata/properties" xmlns:ns3="58b1ded3-4a4e-4486-9c0e-d9a4bde0955c" xmlns:ns4="af8c61d7-6c4f-4e6b-a880-853beb992e90" targetNamespace="http://schemas.microsoft.com/office/2006/metadata/properties" ma:root="true" ma:fieldsID="f89f045265d59fc9597e62a5ecfe2c4a" ns3:_="" ns4:_="">
    <xsd:import namespace="58b1ded3-4a4e-4486-9c0e-d9a4bde0955c"/>
    <xsd:import namespace="af8c61d7-6c4f-4e6b-a880-853beb992e9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b1ded3-4a4e-4486-9c0e-d9a4bde095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f8c61d7-6c4f-4e6b-a880-853beb992e9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91CE36-FF76-48AC-A579-343399EEFC93}">
  <ds:schemaRefs>
    <ds:schemaRef ds:uri="http://schemas.microsoft.com/sharepoint/v3/contenttype/forms"/>
  </ds:schemaRefs>
</ds:datastoreItem>
</file>

<file path=customXml/itemProps2.xml><?xml version="1.0" encoding="utf-8"?>
<ds:datastoreItem xmlns:ds="http://schemas.openxmlformats.org/officeDocument/2006/customXml" ds:itemID="{2C35140E-3E88-449E-A3C3-26BEE5989EA4}">
  <ds:schemaRefs>
    <ds:schemaRef ds:uri="http://schemas.microsoft.com/office/2006/metadata/properties"/>
    <ds:schemaRef ds:uri="http://schemas.microsoft.com/office/2006/documentManagement/types"/>
    <ds:schemaRef ds:uri="http://schemas.openxmlformats.org/package/2006/metadata/core-properties"/>
    <ds:schemaRef ds:uri="http://purl.org/dc/terms/"/>
    <ds:schemaRef ds:uri="58b1ded3-4a4e-4486-9c0e-d9a4bde0955c"/>
    <ds:schemaRef ds:uri="af8c61d7-6c4f-4e6b-a880-853beb992e90"/>
    <ds:schemaRef ds:uri="http://purl.org/dc/elements/1.1/"/>
    <ds:schemaRef ds:uri="http://schemas.microsoft.com/office/infopath/2007/PartnerControls"/>
    <ds:schemaRef ds:uri="http://purl.org/dc/dcmitype/"/>
    <ds:schemaRef ds:uri="http://www.w3.org/XML/1998/namespace"/>
  </ds:schemaRefs>
</ds:datastoreItem>
</file>

<file path=customXml/itemProps3.xml><?xml version="1.0" encoding="utf-8"?>
<ds:datastoreItem xmlns:ds="http://schemas.openxmlformats.org/officeDocument/2006/customXml" ds:itemID="{85BC34F0-0D3B-4F39-9246-5C6D7FFAA7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b1ded3-4a4e-4486-9c0e-d9a4bde0955c"/>
    <ds:schemaRef ds:uri="af8c61d7-6c4f-4e6b-a880-853beb992e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3431</TotalTime>
  <Words>2375</Words>
  <Application>Microsoft Office PowerPoint</Application>
  <PresentationFormat>On-screen Show (4:3)</PresentationFormat>
  <Paragraphs>233</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Wingdings</vt:lpstr>
      <vt:lpstr>Arial</vt:lpstr>
      <vt:lpstr>Calibri</vt:lpstr>
      <vt:lpstr>Office Theme</vt:lpstr>
      <vt:lpstr>How to Read a Physics Paper—The Four i’s +1</vt:lpstr>
      <vt:lpstr>Why read papers, and what kind?</vt:lpstr>
      <vt:lpstr>How do you decide on what to read? </vt:lpstr>
      <vt:lpstr>How do you decide on what to read? </vt:lpstr>
      <vt:lpstr>A screening and reading method</vt:lpstr>
      <vt:lpstr>The first i: importance </vt:lpstr>
      <vt:lpstr>PowerPoint Presentation</vt:lpstr>
      <vt:lpstr>Second i: iterate (continued)</vt:lpstr>
      <vt:lpstr>The third i: interpret</vt:lpstr>
      <vt:lpstr>The final i: integrate</vt:lpstr>
      <vt:lpstr>+1: Storing information for future access</vt:lpstr>
      <vt:lpstr>PowerPoint Presentation</vt:lpstr>
      <vt:lpstr>Here’s one way to deconstruct a paper</vt:lpstr>
      <vt:lpstr>Next, look at the figures and tables</vt:lpstr>
      <vt:lpstr>Next, read the first sentence of each paragraph</vt:lpstr>
      <vt:lpstr>Go back to any sentences you highlighted</vt:lpstr>
      <vt:lpstr>Read the conclusions section</vt:lpstr>
      <vt:lpstr>Figure out a way to keep track of this paper</vt:lpstr>
      <vt:lpstr>To recap:</vt:lpstr>
      <vt:lpstr>Final words:</vt:lpstr>
    </vt:vector>
  </TitlesOfParts>
  <Company>University of Illinois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Elliott, Celia M</dc:creator>
  <cp:lastModifiedBy>Elliott, Celia</cp:lastModifiedBy>
  <cp:revision>125</cp:revision>
  <cp:lastPrinted>2020-01-21T15:39:05Z</cp:lastPrinted>
  <dcterms:created xsi:type="dcterms:W3CDTF">2012-03-14T16:24:36Z</dcterms:created>
  <dcterms:modified xsi:type="dcterms:W3CDTF">2025-01-21T02:27:14Z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0x010100B55F84347143A545B59F761453AF657B</vt:lpwstr>
  </property>
</Properties>
</file>