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49" r:id="rId4"/>
  </p:sldMasterIdLst>
  <p:notesMasterIdLst>
    <p:notesMasterId r:id="rId15"/>
  </p:notesMasterIdLst>
  <p:handoutMasterIdLst>
    <p:handoutMasterId r:id="rId16"/>
  </p:handoutMasterIdLst>
  <p:sldIdLst>
    <p:sldId id="519" r:id="rId5"/>
    <p:sldId id="520" r:id="rId6"/>
    <p:sldId id="521" r:id="rId7"/>
    <p:sldId id="522" r:id="rId8"/>
    <p:sldId id="531" r:id="rId9"/>
    <p:sldId id="523" r:id="rId10"/>
    <p:sldId id="526" r:id="rId11"/>
    <p:sldId id="524" r:id="rId12"/>
    <p:sldId id="527" r:id="rId13"/>
    <p:sldId id="532" r:id="rId14"/>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5050"/>
    <a:srgbClr val="FF0000"/>
    <a:srgbClr val="0033CC"/>
    <a:srgbClr val="003399"/>
    <a:srgbClr val="E7E7FF"/>
    <a:srgbClr val="E1E1FF"/>
    <a:srgbClr val="EBEBFF"/>
    <a:srgbClr val="DDDD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2" d="100"/>
          <a:sy n="82" d="100"/>
        </p:scale>
        <p:origin x="207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3178" y="24"/>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1" y="1"/>
            <a:ext cx="3209925" cy="47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27" tIns="47764" rIns="95527" bIns="47764" numCol="1" anchor="t" anchorCtr="0" compatLnSpc="1">
            <a:prstTxWarp prst="textNoShape">
              <a:avLst/>
            </a:prstTxWarp>
          </a:bodyPr>
          <a:lstStyle>
            <a:lvl1pPr defTabSz="955501">
              <a:defRPr sz="1300"/>
            </a:lvl1pPr>
          </a:lstStyle>
          <a:p>
            <a:r>
              <a:rPr lang="en-US"/>
              <a:t>Effective Abstracts, Celia M. Elliott</a:t>
            </a:r>
          </a:p>
        </p:txBody>
      </p:sp>
      <p:sp>
        <p:nvSpPr>
          <p:cNvPr id="135171" name="Rectangle 3"/>
          <p:cNvSpPr>
            <a:spLocks noGrp="1" noChangeArrowheads="1"/>
          </p:cNvSpPr>
          <p:nvPr>
            <p:ph type="dt" sz="quarter" idx="1"/>
          </p:nvPr>
        </p:nvSpPr>
        <p:spPr bwMode="auto">
          <a:xfrm>
            <a:off x="4173539" y="1"/>
            <a:ext cx="3128963" cy="47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27" tIns="47764" rIns="95527" bIns="47764" numCol="1" anchor="t" anchorCtr="0" compatLnSpc="1">
            <a:prstTxWarp prst="textNoShape">
              <a:avLst/>
            </a:prstTxWarp>
          </a:bodyPr>
          <a:lstStyle>
            <a:lvl1pPr algn="r" defTabSz="955501">
              <a:defRPr sz="1300"/>
            </a:lvl1pPr>
          </a:lstStyle>
          <a:p>
            <a:fld id="{0015785D-352A-41C7-8561-1A67EBC8C9D9}" type="datetime1">
              <a:rPr lang="en-US" smtClean="0"/>
              <a:t>10/12/2024</a:t>
            </a:fld>
            <a:endParaRPr lang="en-US"/>
          </a:p>
        </p:txBody>
      </p:sp>
      <p:sp>
        <p:nvSpPr>
          <p:cNvPr id="135172" name="Rectangle 4"/>
          <p:cNvSpPr>
            <a:spLocks noGrp="1" noChangeArrowheads="1"/>
          </p:cNvSpPr>
          <p:nvPr>
            <p:ph type="ftr" sz="quarter" idx="2"/>
          </p:nvPr>
        </p:nvSpPr>
        <p:spPr bwMode="auto">
          <a:xfrm>
            <a:off x="1" y="9113840"/>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27" tIns="47764" rIns="95527" bIns="47764" numCol="1" anchor="b" anchorCtr="0" compatLnSpc="1">
            <a:prstTxWarp prst="textNoShape">
              <a:avLst/>
            </a:prstTxWarp>
          </a:bodyPr>
          <a:lstStyle>
            <a:lvl1pPr defTabSz="955501">
              <a:defRPr sz="1300"/>
            </a:lvl1pPr>
          </a:lstStyle>
          <a:p>
            <a:r>
              <a:rPr lang="en-US"/>
              <a:t>Copyright © 2010 The Board of Trustees of the University of Illinois</a:t>
            </a:r>
          </a:p>
        </p:txBody>
      </p:sp>
      <p:sp>
        <p:nvSpPr>
          <p:cNvPr id="135173" name="Rectangle 5"/>
          <p:cNvSpPr>
            <a:spLocks noGrp="1" noChangeArrowheads="1"/>
          </p:cNvSpPr>
          <p:nvPr>
            <p:ph type="sldNum" sz="quarter" idx="3"/>
          </p:nvPr>
        </p:nvSpPr>
        <p:spPr bwMode="auto">
          <a:xfrm>
            <a:off x="4173539" y="9113840"/>
            <a:ext cx="3128963"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27" tIns="47764" rIns="95527" bIns="47764" numCol="1" anchor="b" anchorCtr="0" compatLnSpc="1">
            <a:prstTxWarp prst="textNoShape">
              <a:avLst/>
            </a:prstTxWarp>
          </a:bodyPr>
          <a:lstStyle>
            <a:lvl1pPr algn="r" defTabSz="955501">
              <a:defRPr sz="1300"/>
            </a:lvl1pPr>
          </a:lstStyle>
          <a:p>
            <a:fld id="{EF3B165B-B446-4E0B-ACFE-8BC7F14BD480}" type="slidenum">
              <a:rPr lang="en-US"/>
              <a:pPr/>
              <a:t>‹#›</a:t>
            </a:fld>
            <a:endParaRPr lang="en-US"/>
          </a:p>
        </p:txBody>
      </p:sp>
    </p:spTree>
    <p:extLst>
      <p:ext uri="{BB962C8B-B14F-4D97-AF65-F5344CB8AC3E}">
        <p14:creationId xmlns:p14="http://schemas.microsoft.com/office/powerpoint/2010/main" val="9392939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1"/>
            <a:ext cx="3209925" cy="47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27" tIns="47764" rIns="95527" bIns="47764" numCol="1" anchor="t" anchorCtr="0" compatLnSpc="1">
            <a:prstTxWarp prst="textNoShape">
              <a:avLst/>
            </a:prstTxWarp>
          </a:bodyPr>
          <a:lstStyle>
            <a:lvl1pPr defTabSz="955501">
              <a:defRPr sz="1300">
                <a:latin typeface="+mn-lt"/>
              </a:defRPr>
            </a:lvl1pPr>
          </a:lstStyle>
          <a:p>
            <a:r>
              <a:rPr lang="en-US" dirty="0"/>
              <a:t>Writing Referee Reports, </a:t>
            </a:r>
            <a:br>
              <a:rPr lang="en-US" dirty="0"/>
            </a:br>
            <a:r>
              <a:rPr lang="en-US" dirty="0"/>
              <a:t>Celia M. Elliott</a:t>
            </a:r>
          </a:p>
        </p:txBody>
      </p:sp>
      <p:sp>
        <p:nvSpPr>
          <p:cNvPr id="8195" name="Rectangle 3"/>
          <p:cNvSpPr>
            <a:spLocks noGrp="1" noChangeArrowheads="1"/>
          </p:cNvSpPr>
          <p:nvPr>
            <p:ph type="dt" idx="1"/>
          </p:nvPr>
        </p:nvSpPr>
        <p:spPr bwMode="auto">
          <a:xfrm>
            <a:off x="4173539" y="1"/>
            <a:ext cx="3128963" cy="47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27" tIns="47764" rIns="95527" bIns="47764" numCol="1" anchor="t" anchorCtr="0" compatLnSpc="1">
            <a:prstTxWarp prst="textNoShape">
              <a:avLst/>
            </a:prstTxWarp>
          </a:bodyPr>
          <a:lstStyle>
            <a:lvl1pPr algn="r" defTabSz="955501">
              <a:defRPr sz="1300">
                <a:latin typeface="+mn-lt"/>
              </a:defRPr>
            </a:lvl1pPr>
          </a:lstStyle>
          <a:p>
            <a:fld id="{16CFE822-5534-4A28-93B5-27C5EBF07460}" type="datetime1">
              <a:rPr lang="en-US" smtClean="0"/>
              <a:t>10/12/2024</a:t>
            </a:fld>
            <a:endParaRPr lang="en-US" dirty="0"/>
          </a:p>
        </p:txBody>
      </p:sp>
      <p:sp>
        <p:nvSpPr>
          <p:cNvPr id="8196" name="Rectangle 4"/>
          <p:cNvSpPr>
            <a:spLocks noGrp="1" noRot="1" noChangeAspect="1" noChangeArrowheads="1" noTextEdit="1"/>
          </p:cNvSpPr>
          <p:nvPr>
            <p:ph type="sldImg" idx="2"/>
          </p:nvPr>
        </p:nvSpPr>
        <p:spPr bwMode="auto">
          <a:xfrm>
            <a:off x="1220788" y="714375"/>
            <a:ext cx="4860925" cy="36449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962027" y="4595815"/>
            <a:ext cx="5376863" cy="427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27" tIns="47764" rIns="95527" bIns="47764"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198" name="Rectangle 6"/>
          <p:cNvSpPr>
            <a:spLocks noGrp="1" noChangeArrowheads="1"/>
          </p:cNvSpPr>
          <p:nvPr>
            <p:ph type="ftr" sz="quarter" idx="4"/>
          </p:nvPr>
        </p:nvSpPr>
        <p:spPr bwMode="auto">
          <a:xfrm>
            <a:off x="0" y="9113840"/>
            <a:ext cx="4495801"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27" tIns="47764" rIns="95527" bIns="47764" numCol="1" anchor="b" anchorCtr="0" compatLnSpc="1">
            <a:prstTxWarp prst="textNoShape">
              <a:avLst/>
            </a:prstTxWarp>
          </a:bodyPr>
          <a:lstStyle>
            <a:lvl1pPr defTabSz="955501">
              <a:defRPr sz="1300">
                <a:latin typeface="+mn-lt"/>
              </a:defRPr>
            </a:lvl1pPr>
          </a:lstStyle>
          <a:p>
            <a:r>
              <a:rPr lang="en-US" dirty="0"/>
              <a:t>© 2024 The Board of Trustees of the University of Illinois</a:t>
            </a:r>
          </a:p>
          <a:p>
            <a:r>
              <a:rPr lang="en-US" dirty="0"/>
              <a:t>All rights reserved.</a:t>
            </a:r>
          </a:p>
        </p:txBody>
      </p:sp>
      <p:sp>
        <p:nvSpPr>
          <p:cNvPr id="8199" name="Rectangle 7"/>
          <p:cNvSpPr>
            <a:spLocks noGrp="1" noChangeArrowheads="1"/>
          </p:cNvSpPr>
          <p:nvPr>
            <p:ph type="sldNum" sz="quarter" idx="5"/>
          </p:nvPr>
        </p:nvSpPr>
        <p:spPr bwMode="auto">
          <a:xfrm>
            <a:off x="4173539" y="9113840"/>
            <a:ext cx="3128963"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27" tIns="47764" rIns="95527" bIns="47764" numCol="1" anchor="b" anchorCtr="0" compatLnSpc="1">
            <a:prstTxWarp prst="textNoShape">
              <a:avLst/>
            </a:prstTxWarp>
          </a:bodyPr>
          <a:lstStyle>
            <a:lvl1pPr algn="r" defTabSz="955501">
              <a:defRPr sz="1300">
                <a:latin typeface="+mn-lt"/>
              </a:defRPr>
            </a:lvl1pPr>
          </a:lstStyle>
          <a:p>
            <a:fld id="{95DB7AA4-098D-42F0-8F82-8A0B775AED5B}" type="slidenum">
              <a:rPr lang="en-US" smtClean="0"/>
              <a:pPr/>
              <a:t>‹#›</a:t>
            </a:fld>
            <a:endParaRPr lang="en-US" dirty="0"/>
          </a:p>
        </p:txBody>
      </p:sp>
    </p:spTree>
    <p:extLst>
      <p:ext uri="{BB962C8B-B14F-4D97-AF65-F5344CB8AC3E}">
        <p14:creationId xmlns:p14="http://schemas.microsoft.com/office/powerpoint/2010/main" val="4114267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5" name="Rectangle 3"/>
          <p:cNvSpPr>
            <a:spLocks noGrp="1" noChangeArrowheads="1"/>
          </p:cNvSpPr>
          <p:nvPr>
            <p:ph type="dt" idx="1"/>
          </p:nvPr>
        </p:nvSpPr>
        <p:spPr>
          <a:ln/>
        </p:spPr>
        <p:txBody>
          <a:bodyPr/>
          <a:lstStyle/>
          <a:p>
            <a:fld id="{512CC196-918C-4CC1-AB87-F925AF2B5CC4}"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6" name="Rectangle 6"/>
          <p:cNvSpPr>
            <a:spLocks noGrp="1" noChangeArrowheads="1"/>
          </p:cNvSpPr>
          <p:nvPr>
            <p:ph type="ftr" sz="quarter" idx="4"/>
          </p:nvPr>
        </p:nvSpPr>
        <p:spPr>
          <a:ln/>
        </p:spPr>
        <p:txBody>
          <a:bodyPr/>
          <a:lstStyle/>
          <a:p>
            <a:r>
              <a:rPr lang="en-US" sz="1000" dirty="0">
                <a:latin typeface="Calibri" pitchFamily="34" charset="0"/>
                <a:cs typeface="Calibri" pitchFamily="34" charset="0"/>
              </a:rPr>
              <a:t>2024 © The Board of Trustees of the University of Illinois</a:t>
            </a:r>
          </a:p>
          <a:p>
            <a:r>
              <a:rPr lang="en-US" sz="1000" dirty="0">
                <a:latin typeface="Calibri" pitchFamily="34" charset="0"/>
                <a:cs typeface="Calibri" pitchFamily="34" charset="0"/>
              </a:rPr>
              <a:t>All rights reserved. </a:t>
            </a:r>
          </a:p>
        </p:txBody>
      </p:sp>
      <p:sp>
        <p:nvSpPr>
          <p:cNvPr id="7" name="Rectangle 7"/>
          <p:cNvSpPr>
            <a:spLocks noGrp="1" noChangeArrowheads="1"/>
          </p:cNvSpPr>
          <p:nvPr>
            <p:ph type="sldNum" sz="quarter" idx="5"/>
          </p:nvPr>
        </p:nvSpPr>
        <p:spPr>
          <a:ln/>
        </p:spPr>
        <p:txBody>
          <a:bodyPr/>
          <a:lstStyle/>
          <a:p>
            <a:fld id="{7BC0487A-2D75-4D77-84DB-E23BC181A0D9}" type="slidenum">
              <a:rPr lang="en-US">
                <a:latin typeface="Calibri" pitchFamily="34" charset="0"/>
                <a:cs typeface="Calibri" pitchFamily="34" charset="0"/>
              </a:rPr>
              <a:pPr/>
              <a:t>1</a:t>
            </a:fld>
            <a:endParaRPr lang="en-US" dirty="0">
              <a:latin typeface="Calibri" pitchFamily="34" charset="0"/>
              <a:cs typeface="Calibri" pitchFamily="34" charset="0"/>
            </a:endParaRPr>
          </a:p>
        </p:txBody>
      </p:sp>
      <p:sp>
        <p:nvSpPr>
          <p:cNvPr id="524290" name="Rectangle 2"/>
          <p:cNvSpPr>
            <a:spLocks noGrp="1" noRot="1" noChangeAspect="1" noChangeArrowheads="1" noTextEdit="1"/>
          </p:cNvSpPr>
          <p:nvPr>
            <p:ph type="sldImg"/>
          </p:nvPr>
        </p:nvSpPr>
        <p:spPr>
          <a:ln/>
        </p:spPr>
      </p:sp>
      <p:sp>
        <p:nvSpPr>
          <p:cNvPr id="524291" name="Rectangle 3"/>
          <p:cNvSpPr>
            <a:spLocks noGrp="1" noChangeArrowheads="1"/>
          </p:cNvSpPr>
          <p:nvPr>
            <p:ph type="body" idx="1"/>
          </p:nvPr>
        </p:nvSpPr>
        <p:spPr>
          <a:xfrm>
            <a:off x="962027" y="4595815"/>
            <a:ext cx="5376863" cy="3633786"/>
          </a:xfrm>
        </p:spPr>
        <p:txBody>
          <a:bodyPr/>
          <a:lstStyle/>
          <a:p>
            <a:r>
              <a:rPr lang="en-US" dirty="0">
                <a:latin typeface="Calibri" pitchFamily="34" charset="0"/>
                <a:cs typeface="Calibri" pitchFamily="34" charset="0"/>
              </a:rPr>
              <a:t>Referees, who are generally unpaid volunteers, play an essential role in the  scientific enterprise.  It is part of every scientist’s obligation to the community to serve as a referee if requested, to the extent that his or her expertise allows. </a:t>
            </a:r>
          </a:p>
          <a:p>
            <a:endParaRPr lang="en-US" dirty="0">
              <a:latin typeface="Calibri" pitchFamily="34" charset="0"/>
              <a:cs typeface="Calibri" pitchFamily="34" charset="0"/>
            </a:endParaRPr>
          </a:p>
          <a:p>
            <a:r>
              <a:rPr lang="en-US" dirty="0">
                <a:latin typeface="Calibri" pitchFamily="34" charset="0"/>
                <a:cs typeface="Calibri" pitchFamily="34" charset="0"/>
              </a:rPr>
              <a:t>Today we’ll look at the various duties and responsibilities of referees and how to write referee reports.</a:t>
            </a:r>
          </a:p>
          <a:p>
            <a:endParaRPr lang="en-US" dirty="0">
              <a:latin typeface="Calibri" pitchFamily="34" charset="0"/>
              <a:cs typeface="Calibri" pitchFamily="34" charset="0"/>
            </a:endParaRPr>
          </a:p>
          <a:p>
            <a:r>
              <a:rPr lang="en-US" dirty="0">
                <a:latin typeface="Calibri" pitchFamily="34" charset="0"/>
                <a:cs typeface="Calibri" pitchFamily="34" charset="0"/>
              </a:rPr>
              <a:t>The terms “referee” and “reviewer” are used interchangeably in US English  to mean an expert who provides an objective opinion about the scientific and technical merit of a paper, nomination, or application. </a:t>
            </a:r>
          </a:p>
          <a:p>
            <a:endParaRPr lang="en-US" dirty="0">
              <a:latin typeface="Calibri" pitchFamily="34" charset="0"/>
              <a:cs typeface="Calibri" pitchFamily="34" charset="0"/>
            </a:endParaRPr>
          </a:p>
          <a:p>
            <a:r>
              <a:rPr lang="en-US" dirty="0">
                <a:latin typeface="Calibri" pitchFamily="34" charset="0"/>
                <a:cs typeface="Calibri" pitchFamily="34" charset="0"/>
              </a:rPr>
              <a:t>Training by George Miley and useful discussions with David Hertzog and Lance Cooper are gratefully acknowledged.</a:t>
            </a:r>
          </a:p>
          <a:p>
            <a:endParaRPr lang="en-US" dirty="0">
              <a:latin typeface="Calibri" pitchFamily="34" charset="0"/>
              <a:cs typeface="Calibri" pitchFamily="34" charset="0"/>
            </a:endParaRPr>
          </a:p>
          <a:p>
            <a:r>
              <a:rPr lang="en-US" dirty="0"/>
              <a:t>An excellent resource for novice referees is “Introduction to refereeing,” IOP Publishing, http://images.iop.org/referees/.</a:t>
            </a:r>
          </a:p>
          <a:p>
            <a:endParaRPr lang="en-US" dirty="0">
              <a:latin typeface="Calibri" pitchFamily="34" charset="0"/>
              <a:cs typeface="Calibri" pitchFamily="34" charset="0"/>
            </a:endParaRPr>
          </a:p>
          <a:p>
            <a:endParaRPr lang="en-US" dirty="0">
              <a:latin typeface="Calibri" pitchFamily="34" charset="0"/>
              <a:cs typeface="Calibri" pitchFamily="34" charset="0"/>
            </a:endParaRPr>
          </a:p>
          <a:p>
            <a:r>
              <a:rPr lang="en-US" dirty="0">
                <a:latin typeface="Calibri" pitchFamily="34" charset="0"/>
                <a:cs typeface="Calibri" pitchFamily="34" charset="0"/>
              </a:rPr>
              <a:t> </a:t>
            </a:r>
          </a:p>
          <a:p>
            <a:endParaRPr lang="en-US" dirty="0">
              <a:latin typeface="Calibri" pitchFamily="34" charset="0"/>
              <a:cs typeface="Calibri" pitchFamily="34" charset="0"/>
            </a:endParaRPr>
          </a:p>
          <a:p>
            <a:endParaRPr lang="en-US" dirty="0">
              <a:latin typeface="Calibri" pitchFamily="34" charset="0"/>
              <a:cs typeface="Calibri" pitchFamily="34" charset="0"/>
            </a:endParaRPr>
          </a:p>
        </p:txBody>
      </p:sp>
    </p:spTree>
    <p:extLst>
      <p:ext uri="{BB962C8B-B14F-4D97-AF65-F5344CB8AC3E}">
        <p14:creationId xmlns:p14="http://schemas.microsoft.com/office/powerpoint/2010/main" val="4022464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239003">
              <a:lnSpc>
                <a:spcPct val="90000"/>
              </a:lnSpc>
              <a:spcBef>
                <a:spcPts val="0"/>
              </a:spcBef>
              <a:buClr>
                <a:srgbClr val="CC3300"/>
              </a:buClr>
              <a:buSzPct val="85000"/>
            </a:pPr>
            <a:r>
              <a:rPr lang="en-US" dirty="0"/>
              <a:t>NOTES:</a:t>
            </a:r>
          </a:p>
          <a:p>
            <a:pPr indent="-239003">
              <a:spcBef>
                <a:spcPts val="0"/>
              </a:spcBef>
            </a:pPr>
            <a:endParaRPr lang="en-US" dirty="0"/>
          </a:p>
        </p:txBody>
      </p:sp>
      <p:sp>
        <p:nvSpPr>
          <p:cNvPr id="7" name="Slide Number Placeholder 6"/>
          <p:cNvSpPr>
            <a:spLocks noGrp="1"/>
          </p:cNvSpPr>
          <p:nvPr>
            <p:ph type="sldNum" sz="quarter" idx="13"/>
          </p:nvPr>
        </p:nvSpPr>
        <p:spPr/>
        <p:txBody>
          <a:bodyPr/>
          <a:lstStyle/>
          <a:p>
            <a:fld id="{95DB7AA4-098D-42F0-8F82-8A0B775AED5B}" type="slidenum">
              <a:rPr lang="en-US" smtClean="0"/>
              <a:pPr/>
              <a:t>10</a:t>
            </a:fld>
            <a:endParaRPr lang="en-US"/>
          </a:p>
        </p:txBody>
      </p:sp>
      <p:sp>
        <p:nvSpPr>
          <p:cNvPr id="8" name="Rectangle 2"/>
          <p:cNvSpPr>
            <a:spLocks noGrp="1" noChangeArrowheads="1"/>
          </p:cNvSpPr>
          <p:nvPr>
            <p:ph type="hdr" sz="quarter"/>
          </p:nvPr>
        </p:nvSpPr>
        <p:spPr>
          <a:xfrm>
            <a:off x="1" y="1"/>
            <a:ext cx="3209925" cy="477838"/>
          </a:xfrm>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9" name="Rectangle 3"/>
          <p:cNvSpPr>
            <a:spLocks noGrp="1" noChangeArrowheads="1"/>
          </p:cNvSpPr>
          <p:nvPr>
            <p:ph type="dt" idx="1"/>
          </p:nvPr>
        </p:nvSpPr>
        <p:spPr>
          <a:xfrm>
            <a:off x="4173539" y="1"/>
            <a:ext cx="3128963" cy="477838"/>
          </a:xfrm>
          <a:ln/>
        </p:spPr>
        <p:txBody>
          <a:bodyPr/>
          <a:lstStyle/>
          <a:p>
            <a:fld id="{7A70D2B0-5716-4146-A8CF-F245C24E6981}"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10" name="Rectangle 6"/>
          <p:cNvSpPr>
            <a:spLocks noGrp="1" noChangeArrowheads="1"/>
          </p:cNvSpPr>
          <p:nvPr>
            <p:ph type="ftr" sz="quarter" idx="4"/>
          </p:nvPr>
        </p:nvSpPr>
        <p:spPr>
          <a:xfrm>
            <a:off x="1" y="9113840"/>
            <a:ext cx="3209925" cy="474662"/>
          </a:xfrm>
          <a:ln/>
        </p:spPr>
        <p:txBody>
          <a:bodyPr/>
          <a:lstStyle/>
          <a:p>
            <a:r>
              <a:rPr lang="en-US" sz="1000" dirty="0">
                <a:latin typeface="Calibri" pitchFamily="34" charset="0"/>
                <a:cs typeface="Calibri" pitchFamily="34" charset="0"/>
              </a:rPr>
              <a:t>Copyright © 2024 </a:t>
            </a:r>
            <a:br>
              <a:rPr lang="en-US" sz="1000" dirty="0">
                <a:latin typeface="Calibri" pitchFamily="34" charset="0"/>
                <a:cs typeface="Calibri" pitchFamily="34" charset="0"/>
              </a:rPr>
            </a:br>
            <a:r>
              <a:rPr lang="en-US" sz="1000" dirty="0">
                <a:latin typeface="Calibri" pitchFamily="34" charset="0"/>
                <a:cs typeface="Calibri" pitchFamily="34" charset="0"/>
              </a:rPr>
              <a:t>The Board of Trustees of the University of Illinois</a:t>
            </a:r>
          </a:p>
        </p:txBody>
      </p:sp>
    </p:spTree>
    <p:extLst>
      <p:ext uri="{BB962C8B-B14F-4D97-AF65-F5344CB8AC3E}">
        <p14:creationId xmlns:p14="http://schemas.microsoft.com/office/powerpoint/2010/main" val="3524274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we’re going to focus specifically on reviewing scientific articles.  But referees also evaluate proposals for funding agencies and nominations for prizes and awards. They evaluate the suitability of candidates for jobs and for promotion and tenure. </a:t>
            </a:r>
          </a:p>
          <a:p>
            <a:endParaRPr lang="en-US" dirty="0"/>
          </a:p>
          <a:p>
            <a:r>
              <a:rPr lang="en-US" dirty="0"/>
              <a:t> </a:t>
            </a:r>
          </a:p>
        </p:txBody>
      </p:sp>
      <p:sp>
        <p:nvSpPr>
          <p:cNvPr id="7" name="Slide Number Placeholder 6"/>
          <p:cNvSpPr>
            <a:spLocks noGrp="1"/>
          </p:cNvSpPr>
          <p:nvPr>
            <p:ph type="sldNum" sz="quarter" idx="13"/>
          </p:nvPr>
        </p:nvSpPr>
        <p:spPr/>
        <p:txBody>
          <a:bodyPr/>
          <a:lstStyle/>
          <a:p>
            <a:fld id="{95DB7AA4-098D-42F0-8F82-8A0B775AED5B}" type="slidenum">
              <a:rPr lang="en-US" smtClean="0"/>
              <a:pPr/>
              <a:t>2</a:t>
            </a:fld>
            <a:endParaRPr lang="en-US"/>
          </a:p>
        </p:txBody>
      </p:sp>
      <p:sp>
        <p:nvSpPr>
          <p:cNvPr id="8" name="Rectangle 2"/>
          <p:cNvSpPr>
            <a:spLocks noGrp="1" noChangeArrowheads="1"/>
          </p:cNvSpPr>
          <p:nvPr>
            <p:ph type="hdr" sz="quarter"/>
          </p:nvPr>
        </p:nvSpPr>
        <p:spPr>
          <a:xfrm>
            <a:off x="1" y="1"/>
            <a:ext cx="3209925" cy="477838"/>
          </a:xfrm>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9" name="Rectangle 3"/>
          <p:cNvSpPr>
            <a:spLocks noGrp="1" noChangeArrowheads="1"/>
          </p:cNvSpPr>
          <p:nvPr>
            <p:ph type="dt" idx="1"/>
          </p:nvPr>
        </p:nvSpPr>
        <p:spPr>
          <a:xfrm>
            <a:off x="4173539" y="1"/>
            <a:ext cx="3128963" cy="477838"/>
          </a:xfrm>
          <a:ln/>
        </p:spPr>
        <p:txBody>
          <a:bodyPr/>
          <a:lstStyle/>
          <a:p>
            <a:fld id="{1144E466-B103-4702-9C16-C2DF1E4A0E73}"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10" name="Rectangle 6"/>
          <p:cNvSpPr>
            <a:spLocks noGrp="1" noChangeArrowheads="1"/>
          </p:cNvSpPr>
          <p:nvPr>
            <p:ph type="ftr" sz="quarter" idx="4"/>
          </p:nvPr>
        </p:nvSpPr>
        <p:spPr>
          <a:xfrm>
            <a:off x="1" y="9050339"/>
            <a:ext cx="3209925" cy="474662"/>
          </a:xfrm>
          <a:ln/>
        </p:spPr>
        <p:txBody>
          <a:bodyPr/>
          <a:lstStyle/>
          <a:p>
            <a:r>
              <a:rPr lang="en-US" sz="1000" dirty="0">
                <a:latin typeface="Calibri" pitchFamily="34" charset="0"/>
                <a:cs typeface="Calibri" pitchFamily="34" charset="0"/>
              </a:rPr>
              <a:t>Copyright © 2024 </a:t>
            </a:r>
            <a:br>
              <a:rPr lang="en-US" sz="1000" dirty="0">
                <a:latin typeface="Calibri" pitchFamily="34" charset="0"/>
                <a:cs typeface="Calibri" pitchFamily="34" charset="0"/>
              </a:rPr>
            </a:br>
            <a:r>
              <a:rPr lang="en-US" sz="1000" dirty="0">
                <a:latin typeface="Calibri" pitchFamily="34" charset="0"/>
                <a:cs typeface="Calibri" pitchFamily="34" charset="0"/>
              </a:rPr>
              <a:t>The Board of Trustees of the University of Illinois</a:t>
            </a:r>
          </a:p>
        </p:txBody>
      </p:sp>
    </p:spTree>
    <p:extLst>
      <p:ext uri="{BB962C8B-B14F-4D97-AF65-F5344CB8AC3E}">
        <p14:creationId xmlns:p14="http://schemas.microsoft.com/office/powerpoint/2010/main" val="28452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Journal editors generally have established criteria for the suitability of publications in their journals.</a:t>
            </a:r>
          </a:p>
          <a:p>
            <a:endParaRPr lang="en-US" sz="800" dirty="0"/>
          </a:p>
          <a:p>
            <a:r>
              <a:rPr lang="en-US" dirty="0"/>
              <a:t>These criteria vary from journal to journal and generally depend on the nature of the journal’s readership.</a:t>
            </a:r>
          </a:p>
          <a:p>
            <a:endParaRPr lang="en-US" sz="800" dirty="0"/>
          </a:p>
          <a:p>
            <a:r>
              <a:rPr lang="en-US" dirty="0"/>
              <a:t>The job of the referee is to provide an objective, </a:t>
            </a:r>
            <a:r>
              <a:rPr lang="en-US" b="1" i="1" dirty="0"/>
              <a:t>expert</a:t>
            </a:r>
            <a:r>
              <a:rPr lang="en-US" dirty="0"/>
              <a:t> opinion on whether the submitted paper satisfies the stated criteria of the journal. The reviewer must thus understand not only the scientific methods and results presented in the paper, he or she must also understand the aims, scope, and general readership of the journal.  </a:t>
            </a:r>
          </a:p>
          <a:p>
            <a:endParaRPr lang="en-US" dirty="0"/>
          </a:p>
          <a:p>
            <a:r>
              <a:rPr lang="en-US" dirty="0"/>
              <a:t>Most journals will provide very specific instructions to referees  about the criteria that are to be applied when evaluating a manuscript for publication.</a:t>
            </a:r>
          </a:p>
          <a:p>
            <a:endParaRPr lang="en-US" dirty="0"/>
          </a:p>
        </p:txBody>
      </p:sp>
      <p:sp>
        <p:nvSpPr>
          <p:cNvPr id="7" name="Slide Number Placeholder 6"/>
          <p:cNvSpPr>
            <a:spLocks noGrp="1"/>
          </p:cNvSpPr>
          <p:nvPr>
            <p:ph type="sldNum" sz="quarter" idx="13"/>
          </p:nvPr>
        </p:nvSpPr>
        <p:spPr/>
        <p:txBody>
          <a:bodyPr/>
          <a:lstStyle/>
          <a:p>
            <a:fld id="{95DB7AA4-098D-42F0-8F82-8A0B775AED5B}" type="slidenum">
              <a:rPr lang="en-US" smtClean="0"/>
              <a:pPr/>
              <a:t>3</a:t>
            </a:fld>
            <a:endParaRPr lang="en-US"/>
          </a:p>
        </p:txBody>
      </p:sp>
      <p:sp>
        <p:nvSpPr>
          <p:cNvPr id="8" name="Rectangle 2"/>
          <p:cNvSpPr>
            <a:spLocks noGrp="1" noChangeArrowheads="1"/>
          </p:cNvSpPr>
          <p:nvPr>
            <p:ph type="hdr" sz="quarter"/>
          </p:nvPr>
        </p:nvSpPr>
        <p:spPr>
          <a:xfrm>
            <a:off x="1" y="1"/>
            <a:ext cx="3209925" cy="477838"/>
          </a:xfrm>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9" name="Rectangle 3"/>
          <p:cNvSpPr>
            <a:spLocks noGrp="1" noChangeArrowheads="1"/>
          </p:cNvSpPr>
          <p:nvPr>
            <p:ph type="dt" idx="1"/>
          </p:nvPr>
        </p:nvSpPr>
        <p:spPr>
          <a:xfrm>
            <a:off x="4173539" y="1"/>
            <a:ext cx="3128963" cy="477838"/>
          </a:xfrm>
          <a:ln/>
        </p:spPr>
        <p:txBody>
          <a:bodyPr/>
          <a:lstStyle/>
          <a:p>
            <a:fld id="{0C428950-32F0-47B5-B921-C8C04A477F45}"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10" name="Rectangle 6"/>
          <p:cNvSpPr>
            <a:spLocks noGrp="1" noChangeArrowheads="1"/>
          </p:cNvSpPr>
          <p:nvPr>
            <p:ph type="ftr" sz="quarter" idx="4"/>
          </p:nvPr>
        </p:nvSpPr>
        <p:spPr>
          <a:xfrm>
            <a:off x="1" y="9113840"/>
            <a:ext cx="3209925" cy="474662"/>
          </a:xfrm>
          <a:ln/>
        </p:spPr>
        <p:txBody>
          <a:bodyPr/>
          <a:lstStyle/>
          <a:p>
            <a:r>
              <a:rPr lang="en-US" sz="1000" dirty="0">
                <a:latin typeface="Calibri" pitchFamily="34" charset="0"/>
                <a:cs typeface="Calibri" pitchFamily="34" charset="0"/>
              </a:rPr>
              <a:t>Copyright © 2024 </a:t>
            </a:r>
            <a:br>
              <a:rPr lang="en-US" sz="1000" dirty="0">
                <a:latin typeface="Calibri" pitchFamily="34" charset="0"/>
                <a:cs typeface="Calibri" pitchFamily="34" charset="0"/>
              </a:rPr>
            </a:br>
            <a:r>
              <a:rPr lang="en-US" sz="1000" dirty="0">
                <a:latin typeface="Calibri" pitchFamily="34" charset="0"/>
                <a:cs typeface="Calibri" pitchFamily="34" charset="0"/>
              </a:rPr>
              <a:t>The Board of Trustees of the University of Illinois</a:t>
            </a:r>
          </a:p>
        </p:txBody>
      </p:sp>
    </p:spTree>
    <p:extLst>
      <p:ext uri="{BB962C8B-B14F-4D97-AF65-F5344CB8AC3E}">
        <p14:creationId xmlns:p14="http://schemas.microsoft.com/office/powerpoint/2010/main" val="28452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98649" y="4485806"/>
            <a:ext cx="6560899" cy="4721903"/>
          </a:xfrm>
        </p:spPr>
        <p:txBody>
          <a:bodyPr/>
          <a:lstStyle/>
          <a:p>
            <a:endParaRPr lang="en-US" dirty="0"/>
          </a:p>
        </p:txBody>
      </p:sp>
      <p:sp>
        <p:nvSpPr>
          <p:cNvPr id="7" name="Slide Number Placeholder 6"/>
          <p:cNvSpPr>
            <a:spLocks noGrp="1"/>
          </p:cNvSpPr>
          <p:nvPr>
            <p:ph type="sldNum" sz="quarter" idx="13"/>
          </p:nvPr>
        </p:nvSpPr>
        <p:spPr/>
        <p:txBody>
          <a:bodyPr/>
          <a:lstStyle/>
          <a:p>
            <a:fld id="{95DB7AA4-098D-42F0-8F82-8A0B775AED5B}" type="slidenum">
              <a:rPr lang="en-US" smtClean="0"/>
              <a:pPr/>
              <a:t>4</a:t>
            </a:fld>
            <a:endParaRPr lang="en-US" dirty="0"/>
          </a:p>
        </p:txBody>
      </p:sp>
      <p:sp>
        <p:nvSpPr>
          <p:cNvPr id="8" name="Rectangle 2"/>
          <p:cNvSpPr>
            <a:spLocks noGrp="1" noChangeArrowheads="1"/>
          </p:cNvSpPr>
          <p:nvPr>
            <p:ph type="hdr" sz="quarter"/>
          </p:nvPr>
        </p:nvSpPr>
        <p:spPr>
          <a:xfrm>
            <a:off x="1" y="1"/>
            <a:ext cx="3209925" cy="477838"/>
          </a:xfrm>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9" name="Rectangle 3"/>
          <p:cNvSpPr>
            <a:spLocks noGrp="1" noChangeArrowheads="1"/>
          </p:cNvSpPr>
          <p:nvPr>
            <p:ph type="dt" idx="1"/>
          </p:nvPr>
        </p:nvSpPr>
        <p:spPr>
          <a:xfrm>
            <a:off x="4173539" y="1"/>
            <a:ext cx="3128963" cy="477838"/>
          </a:xfrm>
          <a:ln/>
        </p:spPr>
        <p:txBody>
          <a:bodyPr/>
          <a:lstStyle/>
          <a:p>
            <a:fld id="{91B4E19E-44D8-4217-A6D7-C04543D44A50}"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10" name="Rectangle 6"/>
          <p:cNvSpPr>
            <a:spLocks noGrp="1" noChangeArrowheads="1"/>
          </p:cNvSpPr>
          <p:nvPr>
            <p:ph type="ftr" sz="quarter" idx="4"/>
          </p:nvPr>
        </p:nvSpPr>
        <p:spPr>
          <a:xfrm>
            <a:off x="1" y="9113840"/>
            <a:ext cx="3209925" cy="474662"/>
          </a:xfrm>
          <a:ln/>
        </p:spPr>
        <p:txBody>
          <a:bodyPr/>
          <a:lstStyle/>
          <a:p>
            <a:r>
              <a:rPr lang="en-US" sz="1000" dirty="0">
                <a:latin typeface="Calibri" pitchFamily="34" charset="0"/>
                <a:cs typeface="Calibri" pitchFamily="34" charset="0"/>
              </a:rPr>
              <a:t>Copyright © 2024</a:t>
            </a:r>
            <a:br>
              <a:rPr lang="en-US" sz="1000" dirty="0">
                <a:latin typeface="Calibri" pitchFamily="34" charset="0"/>
                <a:cs typeface="Calibri" pitchFamily="34" charset="0"/>
              </a:rPr>
            </a:br>
            <a:r>
              <a:rPr lang="en-US" sz="1000" dirty="0">
                <a:latin typeface="Calibri" pitchFamily="34" charset="0"/>
                <a:cs typeface="Calibri" pitchFamily="34" charset="0"/>
              </a:rPr>
              <a:t>The Board of Trustees of the University of Illinois</a:t>
            </a:r>
          </a:p>
        </p:txBody>
      </p:sp>
    </p:spTree>
    <p:extLst>
      <p:ext uri="{BB962C8B-B14F-4D97-AF65-F5344CB8AC3E}">
        <p14:creationId xmlns:p14="http://schemas.microsoft.com/office/powerpoint/2010/main" val="28452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98649" y="4485806"/>
            <a:ext cx="6560899" cy="4277194"/>
          </a:xfrm>
        </p:spPr>
        <p:txBody>
          <a:bodyPr/>
          <a:lstStyle/>
          <a:p>
            <a:r>
              <a:rPr lang="en-US" dirty="0"/>
              <a:t>To provide an adequate review, you must be sufficiently familiar with the research topic to adequately assess the originality of the research, the quality of the work, the validity of the results and conclusions, and the significance and impact of the work being presented.  If you do not have the necessary expertise, you should immediately notify the editor that you cannot review the paper because it is outside your area.  You </a:t>
            </a:r>
            <a:r>
              <a:rPr lang="en-US" i="1" dirty="0"/>
              <a:t>can</a:t>
            </a:r>
            <a:r>
              <a:rPr lang="en-US" dirty="0"/>
              <a:t> suggest the names of other scientists who might be better suited to review, but you </a:t>
            </a:r>
            <a:r>
              <a:rPr lang="en-US" b="1" i="1" dirty="0"/>
              <a:t>may not</a:t>
            </a:r>
            <a:r>
              <a:rPr lang="en-US" dirty="0"/>
              <a:t> forward the manuscript to someone else to review.</a:t>
            </a:r>
          </a:p>
          <a:p>
            <a:r>
              <a:rPr lang="en-US" dirty="0"/>
              <a:t>If you have a prior relationship with one of the authors or if you are in direct competition with one of them, you should immediately tell the editor that you have a conflict of interest, disclose the nature of the conflict, and let the editor decide if you should review. </a:t>
            </a:r>
          </a:p>
          <a:p>
            <a:r>
              <a:rPr lang="en-US" dirty="0"/>
              <a:t>If you have pre-existing opinions about an author that would affect your objectivity—either positively or negatively—you should recuse yourself from review. </a:t>
            </a:r>
          </a:p>
          <a:p>
            <a:r>
              <a:rPr lang="en-US" dirty="0"/>
              <a:t>One benefit to referees for performing this service is they learn about innovative new work before it is published. However, it is a breach of ethics to use information obtained in the review process for your own personal benefit.</a:t>
            </a:r>
          </a:p>
          <a:p>
            <a:r>
              <a:rPr lang="en-US" dirty="0"/>
              <a:t>Can you realistically do an adequate review in the time the editor has suggested? If you cannot, either ask the editor if you can have more time or decline the review. It is not fair to the authors either to take an unreasonable amount of time to do the review or to provide a hasty, superficial, ill-considered review.</a:t>
            </a:r>
          </a:p>
          <a:p>
            <a:r>
              <a:rPr lang="en-US" dirty="0"/>
              <a:t>It is an absolute obligation of a referee to preserve the anonymity of review. Under </a:t>
            </a:r>
            <a:r>
              <a:rPr lang="en-US" b="1" i="1" dirty="0"/>
              <a:t>no</a:t>
            </a:r>
            <a:r>
              <a:rPr lang="en-US" dirty="0"/>
              <a:t> circumstances should a referee contact the authors or disclose that he or she was a referee.  If you have a question for the authors, send it to them via the editor.</a:t>
            </a:r>
          </a:p>
        </p:txBody>
      </p:sp>
      <p:sp>
        <p:nvSpPr>
          <p:cNvPr id="7" name="Slide Number Placeholder 6"/>
          <p:cNvSpPr>
            <a:spLocks noGrp="1"/>
          </p:cNvSpPr>
          <p:nvPr>
            <p:ph type="sldNum" sz="quarter" idx="13"/>
          </p:nvPr>
        </p:nvSpPr>
        <p:spPr/>
        <p:txBody>
          <a:bodyPr/>
          <a:lstStyle/>
          <a:p>
            <a:fld id="{95DB7AA4-098D-42F0-8F82-8A0B775AED5B}" type="slidenum">
              <a:rPr lang="en-US" smtClean="0"/>
              <a:pPr/>
              <a:t>5</a:t>
            </a:fld>
            <a:endParaRPr lang="en-US" dirty="0"/>
          </a:p>
        </p:txBody>
      </p:sp>
      <p:sp>
        <p:nvSpPr>
          <p:cNvPr id="8" name="Rectangle 2"/>
          <p:cNvSpPr>
            <a:spLocks noGrp="1" noChangeArrowheads="1"/>
          </p:cNvSpPr>
          <p:nvPr>
            <p:ph type="hdr" sz="quarter"/>
          </p:nvPr>
        </p:nvSpPr>
        <p:spPr>
          <a:xfrm>
            <a:off x="1" y="1"/>
            <a:ext cx="3209925" cy="477838"/>
          </a:xfrm>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9" name="Rectangle 3"/>
          <p:cNvSpPr>
            <a:spLocks noGrp="1" noChangeArrowheads="1"/>
          </p:cNvSpPr>
          <p:nvPr>
            <p:ph type="dt" idx="1"/>
          </p:nvPr>
        </p:nvSpPr>
        <p:spPr>
          <a:xfrm>
            <a:off x="4173539" y="1"/>
            <a:ext cx="3128963" cy="477838"/>
          </a:xfrm>
          <a:ln/>
        </p:spPr>
        <p:txBody>
          <a:bodyPr/>
          <a:lstStyle/>
          <a:p>
            <a:fld id="{13CC17BA-25C0-4700-A273-5C32BB600DA1}"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10" name="Rectangle 6"/>
          <p:cNvSpPr>
            <a:spLocks noGrp="1" noChangeArrowheads="1"/>
          </p:cNvSpPr>
          <p:nvPr>
            <p:ph type="ftr" sz="quarter" idx="4"/>
          </p:nvPr>
        </p:nvSpPr>
        <p:spPr>
          <a:xfrm>
            <a:off x="1" y="9113840"/>
            <a:ext cx="3209925" cy="474662"/>
          </a:xfrm>
          <a:ln/>
        </p:spPr>
        <p:txBody>
          <a:bodyPr/>
          <a:lstStyle/>
          <a:p>
            <a:r>
              <a:rPr lang="en-US" sz="1000" dirty="0">
                <a:latin typeface="Calibri" pitchFamily="34" charset="0"/>
                <a:cs typeface="Calibri" pitchFamily="34" charset="0"/>
              </a:rPr>
              <a:t>Copyright © 2024</a:t>
            </a:r>
            <a:br>
              <a:rPr lang="en-US" sz="1000" dirty="0">
                <a:latin typeface="Calibri" pitchFamily="34" charset="0"/>
                <a:cs typeface="Calibri" pitchFamily="34" charset="0"/>
              </a:rPr>
            </a:br>
            <a:r>
              <a:rPr lang="en-US" sz="1000" dirty="0">
                <a:latin typeface="Calibri" pitchFamily="34" charset="0"/>
                <a:cs typeface="Calibri" pitchFamily="34" charset="0"/>
              </a:rPr>
              <a:t>The Board of Trustees of the University of Illinois</a:t>
            </a:r>
          </a:p>
        </p:txBody>
      </p:sp>
    </p:spTree>
    <p:extLst>
      <p:ext uri="{BB962C8B-B14F-4D97-AF65-F5344CB8AC3E}">
        <p14:creationId xmlns:p14="http://schemas.microsoft.com/office/powerpoint/2010/main" val="2497857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Referees must be more skeptical than readers.  The referee is the first defense against the proliferation of bad science and the wasting of people’s time and funders’ money. </a:t>
            </a:r>
          </a:p>
        </p:txBody>
      </p:sp>
      <p:sp>
        <p:nvSpPr>
          <p:cNvPr id="7" name="Slide Number Placeholder 6"/>
          <p:cNvSpPr>
            <a:spLocks noGrp="1"/>
          </p:cNvSpPr>
          <p:nvPr>
            <p:ph type="sldNum" sz="quarter" idx="13"/>
          </p:nvPr>
        </p:nvSpPr>
        <p:spPr/>
        <p:txBody>
          <a:bodyPr/>
          <a:lstStyle/>
          <a:p>
            <a:fld id="{95DB7AA4-098D-42F0-8F82-8A0B775AED5B}" type="slidenum">
              <a:rPr lang="en-US" smtClean="0"/>
              <a:pPr/>
              <a:t>6</a:t>
            </a:fld>
            <a:endParaRPr lang="en-US"/>
          </a:p>
        </p:txBody>
      </p:sp>
      <p:sp>
        <p:nvSpPr>
          <p:cNvPr id="8" name="Rectangle 2"/>
          <p:cNvSpPr>
            <a:spLocks noGrp="1" noChangeArrowheads="1"/>
          </p:cNvSpPr>
          <p:nvPr>
            <p:ph type="hdr" sz="quarter"/>
          </p:nvPr>
        </p:nvSpPr>
        <p:spPr>
          <a:xfrm>
            <a:off x="1" y="1"/>
            <a:ext cx="3209925" cy="477838"/>
          </a:xfrm>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9" name="Rectangle 3"/>
          <p:cNvSpPr>
            <a:spLocks noGrp="1" noChangeArrowheads="1"/>
          </p:cNvSpPr>
          <p:nvPr>
            <p:ph type="dt" idx="1"/>
          </p:nvPr>
        </p:nvSpPr>
        <p:spPr>
          <a:xfrm>
            <a:off x="4173539" y="1"/>
            <a:ext cx="3128963" cy="477838"/>
          </a:xfrm>
          <a:ln/>
        </p:spPr>
        <p:txBody>
          <a:bodyPr/>
          <a:lstStyle/>
          <a:p>
            <a:fld id="{A92D1B4D-8773-4983-A159-D721A717F58C}"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10" name="Rectangle 6"/>
          <p:cNvSpPr>
            <a:spLocks noGrp="1" noChangeArrowheads="1"/>
          </p:cNvSpPr>
          <p:nvPr>
            <p:ph type="ftr" sz="quarter" idx="4"/>
          </p:nvPr>
        </p:nvSpPr>
        <p:spPr>
          <a:xfrm>
            <a:off x="1" y="9113840"/>
            <a:ext cx="3209925" cy="474662"/>
          </a:xfrm>
          <a:ln/>
        </p:spPr>
        <p:txBody>
          <a:bodyPr/>
          <a:lstStyle/>
          <a:p>
            <a:r>
              <a:rPr lang="en-US" sz="1000" dirty="0">
                <a:latin typeface="Calibri" pitchFamily="34" charset="0"/>
                <a:cs typeface="Calibri" pitchFamily="34" charset="0"/>
              </a:rPr>
              <a:t>Copyright © 2024 </a:t>
            </a:r>
            <a:br>
              <a:rPr lang="en-US" sz="1000" dirty="0">
                <a:latin typeface="Calibri" pitchFamily="34" charset="0"/>
                <a:cs typeface="Calibri" pitchFamily="34" charset="0"/>
              </a:rPr>
            </a:br>
            <a:r>
              <a:rPr lang="en-US" sz="1000" dirty="0">
                <a:latin typeface="Calibri" pitchFamily="34" charset="0"/>
                <a:cs typeface="Calibri" pitchFamily="34" charset="0"/>
              </a:rPr>
              <a:t>The Board of Trustees of the University of Illinois</a:t>
            </a:r>
          </a:p>
        </p:txBody>
      </p:sp>
    </p:spTree>
    <p:extLst>
      <p:ext uri="{BB962C8B-B14F-4D97-AF65-F5344CB8AC3E}">
        <p14:creationId xmlns:p14="http://schemas.microsoft.com/office/powerpoint/2010/main" val="28452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149171" y="4564505"/>
            <a:ext cx="5505383" cy="4643203"/>
          </a:xfrm>
        </p:spPr>
        <p:txBody>
          <a:bodyPr/>
          <a:lstStyle/>
          <a:p>
            <a:r>
              <a:rPr lang="en-US" dirty="0"/>
              <a:t>While it is helpful to mark obvious spelling and grammatical errors for the authors, your job is to be a referee and assess the quality of the research, not to be a copy editor and correct every comma. However, do point out language that is imprecise, ambiguous, or misleading.  </a:t>
            </a:r>
          </a:p>
          <a:p>
            <a:r>
              <a:rPr lang="en-US" dirty="0"/>
              <a:t>If the English is so poor that you cannot understand what the authors are trying to convey, you are not obliged to struggle to parse or “translate” every sentence. Simply return the </a:t>
            </a:r>
            <a:r>
              <a:rPr lang="en-US" dirty="0" err="1"/>
              <a:t>ms.</a:t>
            </a:r>
            <a:r>
              <a:rPr lang="en-US" dirty="0"/>
              <a:t> to the editor with the notation that you are unable to review it because the English is sufficiently incomprehensible that you cannot evaluate the paper. </a:t>
            </a:r>
          </a:p>
        </p:txBody>
      </p:sp>
      <p:sp>
        <p:nvSpPr>
          <p:cNvPr id="7" name="Slide Number Placeholder 6"/>
          <p:cNvSpPr>
            <a:spLocks noGrp="1"/>
          </p:cNvSpPr>
          <p:nvPr>
            <p:ph type="sldNum" sz="quarter" idx="13"/>
          </p:nvPr>
        </p:nvSpPr>
        <p:spPr/>
        <p:txBody>
          <a:bodyPr/>
          <a:lstStyle/>
          <a:p>
            <a:fld id="{95DB7AA4-098D-42F0-8F82-8A0B775AED5B}" type="slidenum">
              <a:rPr lang="en-US" smtClean="0"/>
              <a:pPr/>
              <a:t>7</a:t>
            </a:fld>
            <a:endParaRPr lang="en-US"/>
          </a:p>
        </p:txBody>
      </p:sp>
      <p:sp>
        <p:nvSpPr>
          <p:cNvPr id="8" name="Rectangle 2"/>
          <p:cNvSpPr>
            <a:spLocks noGrp="1" noChangeArrowheads="1"/>
          </p:cNvSpPr>
          <p:nvPr>
            <p:ph type="hdr" sz="quarter"/>
          </p:nvPr>
        </p:nvSpPr>
        <p:spPr>
          <a:xfrm>
            <a:off x="1" y="1"/>
            <a:ext cx="3209925" cy="477838"/>
          </a:xfrm>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9" name="Rectangle 3"/>
          <p:cNvSpPr>
            <a:spLocks noGrp="1" noChangeArrowheads="1"/>
          </p:cNvSpPr>
          <p:nvPr>
            <p:ph type="dt" idx="1"/>
          </p:nvPr>
        </p:nvSpPr>
        <p:spPr>
          <a:xfrm>
            <a:off x="4173539" y="1"/>
            <a:ext cx="3128963" cy="477838"/>
          </a:xfrm>
          <a:ln/>
        </p:spPr>
        <p:txBody>
          <a:bodyPr/>
          <a:lstStyle/>
          <a:p>
            <a:fld id="{48A0D6AD-55ED-4025-8F88-7E8FB952AF06}"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10" name="Rectangle 6"/>
          <p:cNvSpPr>
            <a:spLocks noGrp="1" noChangeArrowheads="1"/>
          </p:cNvSpPr>
          <p:nvPr>
            <p:ph type="ftr" sz="quarter" idx="4"/>
          </p:nvPr>
        </p:nvSpPr>
        <p:spPr>
          <a:xfrm>
            <a:off x="1" y="9113840"/>
            <a:ext cx="3209925" cy="474662"/>
          </a:xfrm>
          <a:ln/>
        </p:spPr>
        <p:txBody>
          <a:bodyPr/>
          <a:lstStyle/>
          <a:p>
            <a:r>
              <a:rPr lang="en-US" sz="1000" dirty="0">
                <a:latin typeface="Calibri" pitchFamily="34" charset="0"/>
                <a:cs typeface="Calibri" pitchFamily="34" charset="0"/>
              </a:rPr>
              <a:t>Copyright © 2024 </a:t>
            </a:r>
            <a:br>
              <a:rPr lang="en-US" sz="1000" dirty="0">
                <a:latin typeface="Calibri" pitchFamily="34" charset="0"/>
                <a:cs typeface="Calibri" pitchFamily="34" charset="0"/>
              </a:rPr>
            </a:br>
            <a:r>
              <a:rPr lang="en-US" sz="1000" dirty="0">
                <a:latin typeface="Calibri" pitchFamily="34" charset="0"/>
                <a:cs typeface="Calibri" pitchFamily="34" charset="0"/>
              </a:rPr>
              <a:t>The Board of Trustees of the University of Illinois</a:t>
            </a:r>
          </a:p>
        </p:txBody>
      </p:sp>
    </p:spTree>
    <p:extLst>
      <p:ext uri="{BB962C8B-B14F-4D97-AF65-F5344CB8AC3E}">
        <p14:creationId xmlns:p14="http://schemas.microsoft.com/office/powerpoint/2010/main" val="28452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22643" y="4564507"/>
            <a:ext cx="5912909" cy="4278312"/>
          </a:xfrm>
        </p:spPr>
        <p:txBody>
          <a:bodyPr/>
          <a:lstStyle/>
          <a:p>
            <a:r>
              <a:rPr lang="en-US" dirty="0"/>
              <a:t>Begin your review with a summary of the most important points in the paper to 1) show that you’ve actually read the paper, and 2) help the editors understand it. </a:t>
            </a:r>
          </a:p>
          <a:p>
            <a:r>
              <a:rPr lang="en-US" dirty="0"/>
              <a:t>Next, go down the list of review criteria provided by the journal and address each point; state how well the paper meets each criterion.</a:t>
            </a:r>
          </a:p>
          <a:p>
            <a:r>
              <a:rPr lang="en-US" dirty="0"/>
              <a:t>At some point in the review, explicitly state your recommendation for or against publication. Put the recommendation at the beginning or the end of the report and highlight it so the editor can see it immediately.  Common recommendations are:</a:t>
            </a:r>
          </a:p>
          <a:p>
            <a:pPr marL="179252" indent="-179252">
              <a:buFont typeface="Arial" pitchFamily="34" charset="0"/>
              <a:buChar char="•"/>
            </a:pPr>
            <a:r>
              <a:rPr lang="en-US" dirty="0"/>
              <a:t>Accept paper for publication as written.</a:t>
            </a:r>
          </a:p>
          <a:p>
            <a:pPr marL="179252" indent="-179252">
              <a:buFont typeface="Arial" pitchFamily="34" charset="0"/>
              <a:buChar char="•"/>
            </a:pPr>
            <a:r>
              <a:rPr lang="en-US" dirty="0"/>
              <a:t>Publish after the authors have considered optional suggestions (and provide the editor with those suggestions).</a:t>
            </a:r>
          </a:p>
          <a:p>
            <a:pPr marL="179252" indent="-179252">
              <a:buFont typeface="Arial" pitchFamily="34" charset="0"/>
              <a:buChar char="•"/>
            </a:pPr>
            <a:r>
              <a:rPr lang="en-US" dirty="0"/>
              <a:t>Publish after the authors have made mandatory corrections (and specify what those corrections are).</a:t>
            </a:r>
          </a:p>
          <a:p>
            <a:pPr marL="179252" indent="-179252">
              <a:buFont typeface="Arial" pitchFamily="34" charset="0"/>
              <a:buChar char="•"/>
            </a:pPr>
            <a:r>
              <a:rPr lang="en-US" dirty="0"/>
              <a:t>Reject the paper.</a:t>
            </a:r>
          </a:p>
          <a:p>
            <a:r>
              <a:rPr lang="en-US" dirty="0"/>
              <a:t>If you make suggestions for how the paper could be improved, be sure to tell the editor whether the suggested changes are optional or mandatory. </a:t>
            </a:r>
          </a:p>
          <a:p>
            <a:r>
              <a:rPr lang="en-US" dirty="0"/>
              <a:t>If you want to re-review any revisions to the </a:t>
            </a:r>
            <a:r>
              <a:rPr lang="en-US" dirty="0" err="1"/>
              <a:t>ms.</a:t>
            </a:r>
            <a:r>
              <a:rPr lang="en-US" dirty="0"/>
              <a:t> before it is published, so state in your report. </a:t>
            </a:r>
          </a:p>
        </p:txBody>
      </p:sp>
      <p:sp>
        <p:nvSpPr>
          <p:cNvPr id="7" name="Slide Number Placeholder 6"/>
          <p:cNvSpPr>
            <a:spLocks noGrp="1"/>
          </p:cNvSpPr>
          <p:nvPr>
            <p:ph type="sldNum" sz="quarter" idx="13"/>
          </p:nvPr>
        </p:nvSpPr>
        <p:spPr/>
        <p:txBody>
          <a:bodyPr/>
          <a:lstStyle/>
          <a:p>
            <a:fld id="{95DB7AA4-098D-42F0-8F82-8A0B775AED5B}" type="slidenum">
              <a:rPr lang="en-US" smtClean="0"/>
              <a:pPr/>
              <a:t>8</a:t>
            </a:fld>
            <a:endParaRPr lang="en-US"/>
          </a:p>
        </p:txBody>
      </p:sp>
      <p:sp>
        <p:nvSpPr>
          <p:cNvPr id="8" name="Rectangle 2"/>
          <p:cNvSpPr>
            <a:spLocks noGrp="1" noChangeArrowheads="1"/>
          </p:cNvSpPr>
          <p:nvPr>
            <p:ph type="hdr" sz="quarter"/>
          </p:nvPr>
        </p:nvSpPr>
        <p:spPr>
          <a:xfrm>
            <a:off x="1" y="1"/>
            <a:ext cx="3209925" cy="477838"/>
          </a:xfrm>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9" name="Rectangle 3"/>
          <p:cNvSpPr>
            <a:spLocks noGrp="1" noChangeArrowheads="1"/>
          </p:cNvSpPr>
          <p:nvPr>
            <p:ph type="dt" idx="1"/>
          </p:nvPr>
        </p:nvSpPr>
        <p:spPr>
          <a:xfrm>
            <a:off x="4173539" y="1"/>
            <a:ext cx="3128963" cy="477838"/>
          </a:xfrm>
          <a:ln/>
        </p:spPr>
        <p:txBody>
          <a:bodyPr/>
          <a:lstStyle/>
          <a:p>
            <a:fld id="{F7E3CD48-E5CC-4ADC-AD18-9E33261ECC34}"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10" name="Rectangle 6"/>
          <p:cNvSpPr>
            <a:spLocks noGrp="1" noChangeArrowheads="1"/>
          </p:cNvSpPr>
          <p:nvPr>
            <p:ph type="ftr" sz="quarter" idx="4"/>
          </p:nvPr>
        </p:nvSpPr>
        <p:spPr>
          <a:xfrm>
            <a:off x="1" y="9113840"/>
            <a:ext cx="3209925" cy="474662"/>
          </a:xfrm>
          <a:ln/>
        </p:spPr>
        <p:txBody>
          <a:bodyPr/>
          <a:lstStyle/>
          <a:p>
            <a:r>
              <a:rPr lang="en-US" sz="1000" dirty="0">
                <a:latin typeface="Calibri" pitchFamily="34" charset="0"/>
                <a:cs typeface="Calibri" pitchFamily="34" charset="0"/>
              </a:rPr>
              <a:t>Copyright © 2024 </a:t>
            </a:r>
            <a:br>
              <a:rPr lang="en-US" sz="1000" dirty="0">
                <a:latin typeface="Calibri" pitchFamily="34" charset="0"/>
                <a:cs typeface="Calibri" pitchFamily="34" charset="0"/>
              </a:rPr>
            </a:br>
            <a:r>
              <a:rPr lang="en-US" sz="1000" dirty="0">
                <a:latin typeface="Calibri" pitchFamily="34" charset="0"/>
                <a:cs typeface="Calibri" pitchFamily="34" charset="0"/>
              </a:rPr>
              <a:t>The Board of Trustees of the University of Illinois</a:t>
            </a:r>
          </a:p>
        </p:txBody>
      </p:sp>
    </p:spTree>
    <p:extLst>
      <p:ext uri="{BB962C8B-B14F-4D97-AF65-F5344CB8AC3E}">
        <p14:creationId xmlns:p14="http://schemas.microsoft.com/office/powerpoint/2010/main" val="28452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239003">
              <a:lnSpc>
                <a:spcPct val="90000"/>
              </a:lnSpc>
              <a:spcBef>
                <a:spcPts val="0"/>
              </a:spcBef>
              <a:buClr>
                <a:srgbClr val="CC3300"/>
              </a:buClr>
              <a:buSzPct val="85000"/>
            </a:pPr>
            <a:r>
              <a:rPr lang="en-US" dirty="0"/>
              <a:t>Your report should be written constructively, in a collegial tone, to benefit the understanding of both the authors and the editors.</a:t>
            </a:r>
          </a:p>
          <a:p>
            <a:pPr indent="-239003">
              <a:lnSpc>
                <a:spcPct val="90000"/>
              </a:lnSpc>
              <a:spcBef>
                <a:spcPts val="0"/>
              </a:spcBef>
              <a:buClr>
                <a:srgbClr val="CC3300"/>
              </a:buClr>
              <a:buSzPct val="85000"/>
            </a:pPr>
            <a:endParaRPr lang="en-US" dirty="0"/>
          </a:p>
          <a:p>
            <a:pPr indent="-239003">
              <a:lnSpc>
                <a:spcPct val="90000"/>
              </a:lnSpc>
              <a:spcBef>
                <a:spcPts val="0"/>
              </a:spcBef>
              <a:buClr>
                <a:srgbClr val="CC3300"/>
              </a:buClr>
              <a:buSzPct val="85000"/>
            </a:pPr>
            <a:r>
              <a:rPr lang="en-US" dirty="0"/>
              <a:t>In a positive, respectful, constructive way, point out experimental problems, flaws in the authors’ arguments, or alternative interpretations not proposed by the authors.</a:t>
            </a:r>
          </a:p>
          <a:p>
            <a:pPr indent="-239003">
              <a:lnSpc>
                <a:spcPct val="90000"/>
              </a:lnSpc>
              <a:spcBef>
                <a:spcPts val="0"/>
              </a:spcBef>
              <a:buClr>
                <a:srgbClr val="CC3300"/>
              </a:buClr>
              <a:buSzPct val="85000"/>
            </a:pPr>
            <a:endParaRPr lang="en-US" dirty="0"/>
          </a:p>
          <a:p>
            <a:pPr indent="-239003">
              <a:lnSpc>
                <a:spcPct val="90000"/>
              </a:lnSpc>
              <a:spcBef>
                <a:spcPts val="0"/>
              </a:spcBef>
              <a:buClr>
                <a:srgbClr val="CC3300"/>
              </a:buClr>
              <a:buSzPct val="85000"/>
            </a:pPr>
            <a:r>
              <a:rPr lang="en-US" dirty="0"/>
              <a:t>Provide appropriate references if inadequate credit is given to previous work.</a:t>
            </a:r>
          </a:p>
          <a:p>
            <a:pPr indent="-239003">
              <a:lnSpc>
                <a:spcPct val="90000"/>
              </a:lnSpc>
              <a:spcBef>
                <a:spcPts val="0"/>
              </a:spcBef>
              <a:buClr>
                <a:srgbClr val="CC3300"/>
              </a:buClr>
              <a:buSzPct val="85000"/>
            </a:pPr>
            <a:endParaRPr lang="en-US" dirty="0"/>
          </a:p>
          <a:p>
            <a:pPr indent="-239003">
              <a:lnSpc>
                <a:spcPct val="90000"/>
              </a:lnSpc>
              <a:spcBef>
                <a:spcPts val="0"/>
              </a:spcBef>
              <a:buClr>
                <a:srgbClr val="CC3300"/>
              </a:buClr>
              <a:buSzPct val="85000"/>
            </a:pPr>
            <a:r>
              <a:rPr lang="en-US" dirty="0"/>
              <a:t>Excellent resource for novice referees:  “Introduction to refereeing,” IOP Publishing, http://images.iop.org/referees/.</a:t>
            </a:r>
          </a:p>
          <a:p>
            <a:pPr indent="-239003">
              <a:spcBef>
                <a:spcPts val="0"/>
              </a:spcBef>
            </a:pPr>
            <a:endParaRPr lang="en-US" dirty="0"/>
          </a:p>
        </p:txBody>
      </p:sp>
      <p:sp>
        <p:nvSpPr>
          <p:cNvPr id="7" name="Slide Number Placeholder 6"/>
          <p:cNvSpPr>
            <a:spLocks noGrp="1"/>
          </p:cNvSpPr>
          <p:nvPr>
            <p:ph type="sldNum" sz="quarter" idx="13"/>
          </p:nvPr>
        </p:nvSpPr>
        <p:spPr/>
        <p:txBody>
          <a:bodyPr/>
          <a:lstStyle/>
          <a:p>
            <a:fld id="{95DB7AA4-098D-42F0-8F82-8A0B775AED5B}" type="slidenum">
              <a:rPr lang="en-US" smtClean="0"/>
              <a:pPr/>
              <a:t>9</a:t>
            </a:fld>
            <a:endParaRPr lang="en-US"/>
          </a:p>
        </p:txBody>
      </p:sp>
      <p:sp>
        <p:nvSpPr>
          <p:cNvPr id="8" name="Rectangle 2"/>
          <p:cNvSpPr>
            <a:spLocks noGrp="1" noChangeArrowheads="1"/>
          </p:cNvSpPr>
          <p:nvPr>
            <p:ph type="hdr" sz="quarter"/>
          </p:nvPr>
        </p:nvSpPr>
        <p:spPr>
          <a:xfrm>
            <a:off x="1" y="1"/>
            <a:ext cx="3209925" cy="477838"/>
          </a:xfrm>
          <a:ln/>
        </p:spPr>
        <p:txBody>
          <a:bodyPr/>
          <a:lstStyle/>
          <a:p>
            <a:r>
              <a:rPr lang="en-US" dirty="0">
                <a:latin typeface="Calibri" pitchFamily="34" charset="0"/>
                <a:cs typeface="Calibri" pitchFamily="34" charset="0"/>
              </a:rPr>
              <a:t>Writing Referee Reports,</a:t>
            </a:r>
            <a:br>
              <a:rPr lang="en-US" dirty="0">
                <a:latin typeface="Calibri" pitchFamily="34" charset="0"/>
                <a:cs typeface="Calibri" pitchFamily="34" charset="0"/>
              </a:rPr>
            </a:br>
            <a:r>
              <a:rPr lang="en-US" dirty="0">
                <a:latin typeface="Calibri" pitchFamily="34" charset="0"/>
                <a:cs typeface="Calibri" pitchFamily="34" charset="0"/>
              </a:rPr>
              <a:t>Celia M. Elliott</a:t>
            </a:r>
          </a:p>
        </p:txBody>
      </p:sp>
      <p:sp>
        <p:nvSpPr>
          <p:cNvPr id="9" name="Rectangle 3"/>
          <p:cNvSpPr>
            <a:spLocks noGrp="1" noChangeArrowheads="1"/>
          </p:cNvSpPr>
          <p:nvPr>
            <p:ph type="dt" idx="1"/>
          </p:nvPr>
        </p:nvSpPr>
        <p:spPr>
          <a:xfrm>
            <a:off x="4173539" y="1"/>
            <a:ext cx="3128963" cy="477838"/>
          </a:xfrm>
          <a:ln/>
        </p:spPr>
        <p:txBody>
          <a:bodyPr/>
          <a:lstStyle/>
          <a:p>
            <a:fld id="{D8A15EBC-9B42-4635-A829-1FADDE04ABCA}" type="datetime1">
              <a:rPr lang="en-US" smtClean="0">
                <a:latin typeface="Calibri" pitchFamily="34" charset="0"/>
                <a:cs typeface="Calibri" pitchFamily="34" charset="0"/>
              </a:rPr>
              <a:t>10/12/2024</a:t>
            </a:fld>
            <a:endParaRPr lang="en-US" dirty="0">
              <a:latin typeface="Calibri" pitchFamily="34" charset="0"/>
              <a:cs typeface="Calibri" pitchFamily="34" charset="0"/>
            </a:endParaRPr>
          </a:p>
        </p:txBody>
      </p:sp>
      <p:sp>
        <p:nvSpPr>
          <p:cNvPr id="10" name="Rectangle 6"/>
          <p:cNvSpPr>
            <a:spLocks noGrp="1" noChangeArrowheads="1"/>
          </p:cNvSpPr>
          <p:nvPr>
            <p:ph type="ftr" sz="quarter" idx="4"/>
          </p:nvPr>
        </p:nvSpPr>
        <p:spPr>
          <a:xfrm>
            <a:off x="1" y="9113840"/>
            <a:ext cx="3209925" cy="474662"/>
          </a:xfrm>
          <a:ln/>
        </p:spPr>
        <p:txBody>
          <a:bodyPr/>
          <a:lstStyle/>
          <a:p>
            <a:r>
              <a:rPr lang="en-US" sz="1000" dirty="0">
                <a:latin typeface="Calibri" pitchFamily="34" charset="0"/>
                <a:cs typeface="Calibri" pitchFamily="34" charset="0"/>
              </a:rPr>
              <a:t>Copyright © 2024 </a:t>
            </a:r>
            <a:br>
              <a:rPr lang="en-US" sz="1000" dirty="0">
                <a:latin typeface="Calibri" pitchFamily="34" charset="0"/>
                <a:cs typeface="Calibri" pitchFamily="34" charset="0"/>
              </a:rPr>
            </a:br>
            <a:r>
              <a:rPr lang="en-US" sz="1000" dirty="0">
                <a:latin typeface="Calibri" pitchFamily="34" charset="0"/>
                <a:cs typeface="Calibri" pitchFamily="34" charset="0"/>
              </a:rPr>
              <a:t>The Board of Trustees of the University of Illinois</a:t>
            </a:r>
          </a:p>
        </p:txBody>
      </p:sp>
    </p:spTree>
    <p:extLst>
      <p:ext uri="{BB962C8B-B14F-4D97-AF65-F5344CB8AC3E}">
        <p14:creationId xmlns:p14="http://schemas.microsoft.com/office/powerpoint/2010/main" val="28452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Celia M. Elliott </a:t>
            </a:r>
          </a:p>
        </p:txBody>
      </p:sp>
      <p:sp>
        <p:nvSpPr>
          <p:cNvPr id="6" name="Slide Number Placeholder 5"/>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1624670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Celia M. Elliott </a:t>
            </a:r>
          </a:p>
        </p:txBody>
      </p:sp>
      <p:sp>
        <p:nvSpPr>
          <p:cNvPr id="6" name="Slide Number Placeholder 5"/>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2193583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Celia M. Elliott </a:t>
            </a:r>
          </a:p>
        </p:txBody>
      </p:sp>
      <p:sp>
        <p:nvSpPr>
          <p:cNvPr id="6" name="Slide Number Placeholder 5"/>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2731154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Celia M. Elliott </a:t>
            </a:r>
          </a:p>
        </p:txBody>
      </p:sp>
      <p:sp>
        <p:nvSpPr>
          <p:cNvPr id="6" name="Slide Number Placeholder 5"/>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4508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Celia M. Elliott </a:t>
            </a:r>
          </a:p>
        </p:txBody>
      </p:sp>
      <p:sp>
        <p:nvSpPr>
          <p:cNvPr id="6" name="Slide Number Placeholder 5"/>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3878352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Celia M. Elliott </a:t>
            </a:r>
          </a:p>
        </p:txBody>
      </p:sp>
      <p:sp>
        <p:nvSpPr>
          <p:cNvPr id="7" name="Slide Number Placeholder 6"/>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904548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Celia M. Elliott </a:t>
            </a:r>
          </a:p>
        </p:txBody>
      </p:sp>
      <p:sp>
        <p:nvSpPr>
          <p:cNvPr id="9" name="Slide Number Placeholder 8"/>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2105782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Celia M. Elliott </a:t>
            </a:r>
          </a:p>
        </p:txBody>
      </p:sp>
      <p:sp>
        <p:nvSpPr>
          <p:cNvPr id="5" name="Slide Number Placeholder 4"/>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3488467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Celia M. Elliott </a:t>
            </a:r>
          </a:p>
        </p:txBody>
      </p:sp>
      <p:sp>
        <p:nvSpPr>
          <p:cNvPr id="4" name="Slide Number Placeholder 3"/>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4122869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Celia M. Elliott </a:t>
            </a:r>
          </a:p>
        </p:txBody>
      </p:sp>
      <p:sp>
        <p:nvSpPr>
          <p:cNvPr id="7" name="Slide Number Placeholder 6"/>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245942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Celia M. Elliott </a:t>
            </a:r>
          </a:p>
        </p:txBody>
      </p:sp>
      <p:sp>
        <p:nvSpPr>
          <p:cNvPr id="7" name="Slide Number Placeholder 6"/>
          <p:cNvSpPr>
            <a:spLocks noGrp="1"/>
          </p:cNvSpPr>
          <p:nvPr>
            <p:ph type="sldNum" sz="quarter" idx="12"/>
          </p:nvPr>
        </p:nvSpPr>
        <p:spPr/>
        <p:txBody>
          <a:bodyPr/>
          <a:lstStyle>
            <a:lvl1pPr>
              <a:defRPr/>
            </a:lvl1pPr>
          </a:lstStyle>
          <a:p>
            <a:endParaRPr lang="en-US"/>
          </a:p>
        </p:txBody>
      </p:sp>
    </p:spTree>
    <p:extLst>
      <p:ext uri="{BB962C8B-B14F-4D97-AF65-F5344CB8AC3E}">
        <p14:creationId xmlns:p14="http://schemas.microsoft.com/office/powerpoint/2010/main" val="3375584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685800" y="1600200"/>
            <a:ext cx="77724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3077"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t>Celia M. Elliott </a:t>
            </a:r>
          </a:p>
        </p:txBody>
      </p:sp>
      <p:sp>
        <p:nvSpPr>
          <p:cNvPr id="3078" name="Rectangle 6"/>
          <p:cNvSpPr>
            <a:spLocks noGrp="1" noChangeArrowheads="1"/>
          </p:cNvSpPr>
          <p:nvPr>
            <p:ph type="sldNum" sz="quarter" idx="4"/>
          </p:nvPr>
        </p:nvSpPr>
        <p:spPr bwMode="auto">
          <a:xfrm>
            <a:off x="6705600" y="6400800"/>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eaLnBrk="0" fontAlgn="base" hangingPunct="0">
        <a:spcBef>
          <a:spcPct val="0"/>
        </a:spcBef>
        <a:spcAft>
          <a:spcPct val="0"/>
        </a:spcAft>
        <a:defRPr sz="4000" b="1">
          <a:solidFill>
            <a:srgbClr val="000066"/>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000" b="1">
          <a:solidFill>
            <a:srgbClr val="000066"/>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4000" b="1">
          <a:solidFill>
            <a:srgbClr val="000066"/>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4000" b="1">
          <a:solidFill>
            <a:srgbClr val="000066"/>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4000" b="1">
          <a:solidFill>
            <a:srgbClr val="000066"/>
          </a:solidFill>
          <a:effectLst>
            <a:outerShdw blurRad="38100" dist="38100" dir="2700000" algn="tl">
              <a:srgbClr val="C0C0C0"/>
            </a:outerShdw>
          </a:effectLst>
          <a:latin typeface="Arial" charset="0"/>
        </a:defRPr>
      </a:lvl5pPr>
      <a:lvl6pPr marL="457200" algn="l" rtl="0" eaLnBrk="0" fontAlgn="base" hangingPunct="0">
        <a:spcBef>
          <a:spcPct val="0"/>
        </a:spcBef>
        <a:spcAft>
          <a:spcPct val="0"/>
        </a:spcAft>
        <a:defRPr sz="4000" b="1">
          <a:solidFill>
            <a:srgbClr val="000066"/>
          </a:solidFill>
          <a:effectLst>
            <a:outerShdw blurRad="38100" dist="38100" dir="2700000" algn="tl">
              <a:srgbClr val="C0C0C0"/>
            </a:outerShdw>
          </a:effectLst>
          <a:latin typeface="Arial" charset="0"/>
        </a:defRPr>
      </a:lvl6pPr>
      <a:lvl7pPr marL="914400" algn="l" rtl="0" eaLnBrk="0" fontAlgn="base" hangingPunct="0">
        <a:spcBef>
          <a:spcPct val="0"/>
        </a:spcBef>
        <a:spcAft>
          <a:spcPct val="0"/>
        </a:spcAft>
        <a:defRPr sz="4000" b="1">
          <a:solidFill>
            <a:srgbClr val="000066"/>
          </a:solidFill>
          <a:effectLst>
            <a:outerShdw blurRad="38100" dist="38100" dir="2700000" algn="tl">
              <a:srgbClr val="C0C0C0"/>
            </a:outerShdw>
          </a:effectLst>
          <a:latin typeface="Arial" charset="0"/>
        </a:defRPr>
      </a:lvl7pPr>
      <a:lvl8pPr marL="1371600" algn="l" rtl="0" eaLnBrk="0" fontAlgn="base" hangingPunct="0">
        <a:spcBef>
          <a:spcPct val="0"/>
        </a:spcBef>
        <a:spcAft>
          <a:spcPct val="0"/>
        </a:spcAft>
        <a:defRPr sz="4000" b="1">
          <a:solidFill>
            <a:srgbClr val="000066"/>
          </a:solidFill>
          <a:effectLst>
            <a:outerShdw blurRad="38100" dist="38100" dir="2700000" algn="tl">
              <a:srgbClr val="C0C0C0"/>
            </a:outerShdw>
          </a:effectLst>
          <a:latin typeface="Arial" charset="0"/>
        </a:defRPr>
      </a:lvl8pPr>
      <a:lvl9pPr marL="1828800" algn="l" rtl="0" eaLnBrk="0" fontAlgn="base" hangingPunct="0">
        <a:spcBef>
          <a:spcPct val="0"/>
        </a:spcBef>
        <a:spcAft>
          <a:spcPct val="0"/>
        </a:spcAft>
        <a:defRPr sz="4000" b="1">
          <a:solidFill>
            <a:srgbClr val="000066"/>
          </a:solidFill>
          <a:effectLst>
            <a:outerShdw blurRad="38100" dist="38100" dir="2700000" algn="tl">
              <a:srgbClr val="C0C0C0"/>
            </a:outerShdw>
          </a:effectLst>
          <a:latin typeface="Arial" charset="0"/>
        </a:defRPr>
      </a:lvl9pPr>
    </p:titleStyle>
    <p:bodyStyle>
      <a:lvl1pPr marL="342900" indent="-342900" algn="l" rtl="0" eaLnBrk="0" fontAlgn="base" hangingPunct="0">
        <a:lnSpc>
          <a:spcPct val="90000"/>
        </a:lnSpc>
        <a:spcBef>
          <a:spcPct val="20000"/>
        </a:spcBef>
        <a:spcAft>
          <a:spcPct val="0"/>
        </a:spcAft>
        <a:buClr>
          <a:srgbClr val="CC3300"/>
        </a:buClr>
        <a:buSzPct val="85000"/>
        <a:buFont typeface="Symbol" pitchFamily="18" charset="2"/>
        <a:defRPr sz="3200" b="1">
          <a:solidFill>
            <a:srgbClr val="000066"/>
          </a:solidFill>
          <a:latin typeface="+mn-lt"/>
          <a:ea typeface="+mn-ea"/>
          <a:cs typeface="+mn-cs"/>
        </a:defRPr>
      </a:lvl1pPr>
      <a:lvl2pPr marL="742950" indent="-285750" algn="l" rtl="0" eaLnBrk="0" fontAlgn="base" hangingPunct="0">
        <a:lnSpc>
          <a:spcPct val="90000"/>
        </a:lnSpc>
        <a:spcBef>
          <a:spcPct val="0"/>
        </a:spcBef>
        <a:spcAft>
          <a:spcPct val="0"/>
        </a:spcAft>
        <a:buClr>
          <a:srgbClr val="CC3300"/>
        </a:buClr>
        <a:buSzPct val="55000"/>
        <a:buFont typeface="ZapfDingbats" pitchFamily="82" charset="2"/>
        <a:defRPr sz="2800" b="1">
          <a:solidFill>
            <a:srgbClr val="000066"/>
          </a:solidFill>
          <a:latin typeface="+mn-lt"/>
        </a:defRPr>
      </a:lvl2pPr>
      <a:lvl3pPr marL="1143000" indent="-228600" algn="l" rtl="0" eaLnBrk="0" fontAlgn="base" hangingPunct="0">
        <a:lnSpc>
          <a:spcPct val="85000"/>
        </a:lnSpc>
        <a:spcBef>
          <a:spcPct val="0"/>
        </a:spcBef>
        <a:spcAft>
          <a:spcPct val="0"/>
        </a:spcAft>
        <a:buClr>
          <a:srgbClr val="FF3300"/>
        </a:buClr>
        <a:defRPr sz="2400" b="1">
          <a:solidFill>
            <a:srgbClr val="000066"/>
          </a:solidFill>
          <a:latin typeface="+mn-lt"/>
        </a:defRPr>
      </a:lvl3pPr>
      <a:lvl4pPr marL="1600200" indent="-228600" algn="l" rtl="0" eaLnBrk="0" fontAlgn="base" hangingPunct="0">
        <a:spcBef>
          <a:spcPct val="20000"/>
        </a:spcBef>
        <a:spcAft>
          <a:spcPct val="0"/>
        </a:spcAft>
        <a:buChar char="–"/>
        <a:defRPr sz="2000">
          <a:solidFill>
            <a:srgbClr val="000066"/>
          </a:solidFill>
          <a:latin typeface="Times New Roman" pitchFamily="18" charset="0"/>
        </a:defRPr>
      </a:lvl4pPr>
      <a:lvl5pPr marL="2057400" indent="-228600" algn="l" rtl="0" eaLnBrk="0" fontAlgn="base" hangingPunct="0">
        <a:spcBef>
          <a:spcPct val="20000"/>
        </a:spcBef>
        <a:spcAft>
          <a:spcPct val="0"/>
        </a:spcAft>
        <a:buChar char="»"/>
        <a:defRPr sz="2000">
          <a:solidFill>
            <a:srgbClr val="000066"/>
          </a:solidFill>
          <a:latin typeface="Times New Roman" pitchFamily="18" charset="0"/>
        </a:defRPr>
      </a:lvl5pPr>
      <a:lvl6pPr marL="2514600" indent="-228600" algn="l" rtl="0" eaLnBrk="0" fontAlgn="base" hangingPunct="0">
        <a:spcBef>
          <a:spcPct val="20000"/>
        </a:spcBef>
        <a:spcAft>
          <a:spcPct val="0"/>
        </a:spcAft>
        <a:buChar char="»"/>
        <a:defRPr sz="2000">
          <a:solidFill>
            <a:srgbClr val="000066"/>
          </a:solidFill>
          <a:latin typeface="Times New Roman" pitchFamily="18" charset="0"/>
        </a:defRPr>
      </a:lvl6pPr>
      <a:lvl7pPr marL="2971800" indent="-228600" algn="l" rtl="0" eaLnBrk="0" fontAlgn="base" hangingPunct="0">
        <a:spcBef>
          <a:spcPct val="20000"/>
        </a:spcBef>
        <a:spcAft>
          <a:spcPct val="0"/>
        </a:spcAft>
        <a:buChar char="»"/>
        <a:defRPr sz="2000">
          <a:solidFill>
            <a:srgbClr val="000066"/>
          </a:solidFill>
          <a:latin typeface="Times New Roman" pitchFamily="18" charset="0"/>
        </a:defRPr>
      </a:lvl7pPr>
      <a:lvl8pPr marL="3429000" indent="-228600" algn="l" rtl="0" eaLnBrk="0" fontAlgn="base" hangingPunct="0">
        <a:spcBef>
          <a:spcPct val="20000"/>
        </a:spcBef>
        <a:spcAft>
          <a:spcPct val="0"/>
        </a:spcAft>
        <a:buChar char="»"/>
        <a:defRPr sz="2000">
          <a:solidFill>
            <a:srgbClr val="000066"/>
          </a:solidFill>
          <a:latin typeface="Times New Roman" pitchFamily="18" charset="0"/>
        </a:defRPr>
      </a:lvl8pPr>
      <a:lvl9pPr marL="3886200" indent="-228600" algn="l" rtl="0" eaLnBrk="0" fontAlgn="base" hangingPunct="0">
        <a:spcBef>
          <a:spcPct val="20000"/>
        </a:spcBef>
        <a:spcAft>
          <a:spcPct val="0"/>
        </a:spcAft>
        <a:buChar char="»"/>
        <a:defRPr sz="2000">
          <a:solidFill>
            <a:srgbClr val="000066"/>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6" name="Rectangle 6"/>
          <p:cNvSpPr>
            <a:spLocks noChangeArrowheads="1"/>
          </p:cNvSpPr>
          <p:nvPr/>
        </p:nvSpPr>
        <p:spPr bwMode="auto">
          <a:xfrm>
            <a:off x="762000" y="3657600"/>
            <a:ext cx="7772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90000"/>
              </a:lnSpc>
              <a:spcBef>
                <a:spcPct val="20000"/>
              </a:spcBef>
              <a:buClr>
                <a:srgbClr val="CC3300"/>
              </a:buClr>
              <a:buSzPct val="85000"/>
              <a:buFont typeface="Symbol" pitchFamily="18" charset="2"/>
              <a:buNone/>
            </a:pPr>
            <a:endParaRPr lang="en-US" sz="3200" b="1">
              <a:solidFill>
                <a:srgbClr val="000066"/>
              </a:solidFill>
              <a:latin typeface="Arial" charset="0"/>
            </a:endParaRPr>
          </a:p>
        </p:txBody>
      </p:sp>
      <p:sp>
        <p:nvSpPr>
          <p:cNvPr id="506887" name="Rectangle 7"/>
          <p:cNvSpPr>
            <a:spLocks noChangeArrowheads="1"/>
          </p:cNvSpPr>
          <p:nvPr/>
        </p:nvSpPr>
        <p:spPr bwMode="auto">
          <a:xfrm>
            <a:off x="762000" y="533400"/>
            <a:ext cx="7620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90000"/>
              </a:lnSpc>
            </a:pPr>
            <a:r>
              <a:rPr lang="en-US" sz="4400" b="1" dirty="0">
                <a:solidFill>
                  <a:srgbClr val="000066"/>
                </a:solidFill>
                <a:effectLst>
                  <a:outerShdw blurRad="38100" dist="38100" dir="2700000" algn="tl">
                    <a:srgbClr val="C0C0C0"/>
                  </a:outerShdw>
                </a:effectLst>
                <a:latin typeface="Calibri" pitchFamily="34" charset="0"/>
                <a:cs typeface="Calibri" pitchFamily="34" charset="0"/>
              </a:rPr>
              <a:t>Writing Referee Reports</a:t>
            </a:r>
          </a:p>
        </p:txBody>
      </p:sp>
      <p:sp>
        <p:nvSpPr>
          <p:cNvPr id="506888" name="Rectangle 8"/>
          <p:cNvSpPr>
            <a:spLocks noChangeArrowheads="1"/>
          </p:cNvSpPr>
          <p:nvPr/>
        </p:nvSpPr>
        <p:spPr bwMode="auto">
          <a:xfrm>
            <a:off x="2895600" y="4953000"/>
            <a:ext cx="419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lnSpc>
                <a:spcPct val="90000"/>
              </a:lnSpc>
              <a:buClr>
                <a:srgbClr val="CC3300"/>
              </a:buClr>
              <a:buSzPct val="85000"/>
              <a:buFont typeface="Symbol" pitchFamily="18" charset="2"/>
              <a:buNone/>
            </a:pPr>
            <a:r>
              <a:rPr lang="ru-RU" sz="2800" b="1" dirty="0">
                <a:solidFill>
                  <a:srgbClr val="000066"/>
                </a:solidFill>
                <a:latin typeface="Calibri" pitchFamily="34" charset="0"/>
                <a:cs typeface="Calibri" pitchFamily="34" charset="0"/>
              </a:rPr>
              <a:t>Celia M. Elliott</a:t>
            </a:r>
            <a:endParaRPr lang="en-US" sz="2800" b="1" dirty="0">
              <a:solidFill>
                <a:srgbClr val="000066"/>
              </a:solidFill>
              <a:latin typeface="Calibri" pitchFamily="34" charset="0"/>
              <a:cs typeface="Calibri" pitchFamily="34" charset="0"/>
            </a:endParaRPr>
          </a:p>
          <a:p>
            <a:pPr algn="ctr">
              <a:lnSpc>
                <a:spcPct val="90000"/>
              </a:lnSpc>
              <a:buClr>
                <a:srgbClr val="CC3300"/>
              </a:buClr>
              <a:buSzPct val="85000"/>
              <a:buFont typeface="Symbol" pitchFamily="18" charset="2"/>
              <a:buNone/>
            </a:pPr>
            <a:r>
              <a:rPr lang="en-US" b="1" dirty="0">
                <a:solidFill>
                  <a:srgbClr val="000066"/>
                </a:solidFill>
                <a:latin typeface="Calibri" pitchFamily="34" charset="0"/>
                <a:cs typeface="Calibri" pitchFamily="34" charset="0"/>
              </a:rPr>
              <a:t>Department of Physics</a:t>
            </a:r>
            <a:endParaRPr lang="ru-RU" sz="2000" b="1" dirty="0">
              <a:solidFill>
                <a:srgbClr val="000066"/>
              </a:solidFill>
              <a:latin typeface="Calibri" pitchFamily="34" charset="0"/>
              <a:cs typeface="Calibri" pitchFamily="34" charset="0"/>
            </a:endParaRPr>
          </a:p>
          <a:p>
            <a:pPr algn="ctr">
              <a:lnSpc>
                <a:spcPct val="90000"/>
              </a:lnSpc>
              <a:buClr>
                <a:srgbClr val="CC3300"/>
              </a:buClr>
              <a:buSzPct val="85000"/>
              <a:buFont typeface="Symbol" pitchFamily="18" charset="2"/>
              <a:buNone/>
            </a:pPr>
            <a:r>
              <a:rPr lang="ru-RU" b="1" i="1" dirty="0">
                <a:solidFill>
                  <a:srgbClr val="D25500"/>
                </a:solidFill>
                <a:latin typeface="Calibri" pitchFamily="34" charset="0"/>
                <a:cs typeface="Calibri" pitchFamily="34" charset="0"/>
              </a:rPr>
              <a:t>University of Illinois</a:t>
            </a:r>
            <a:r>
              <a:rPr lang="ru-RU" b="1" i="1" dirty="0">
                <a:solidFill>
                  <a:srgbClr val="CC3300"/>
                </a:solidFill>
                <a:latin typeface="Calibri" pitchFamily="34" charset="0"/>
                <a:cs typeface="Calibri" pitchFamily="34" charset="0"/>
              </a:rPr>
              <a:t> </a:t>
            </a:r>
          </a:p>
          <a:p>
            <a:pPr algn="ctr">
              <a:lnSpc>
                <a:spcPct val="90000"/>
              </a:lnSpc>
              <a:buClr>
                <a:srgbClr val="CC3300"/>
              </a:buClr>
              <a:buSzPct val="85000"/>
              <a:buFont typeface="Symbol" pitchFamily="18" charset="2"/>
              <a:buNone/>
            </a:pPr>
            <a:r>
              <a:rPr lang="ru-RU" sz="2000" b="1" i="1" dirty="0">
                <a:solidFill>
                  <a:srgbClr val="000066"/>
                </a:solidFill>
                <a:latin typeface="Calibri" pitchFamily="34" charset="0"/>
                <a:cs typeface="Calibri" pitchFamily="34" charset="0"/>
              </a:rPr>
              <a:t>cmelliot@</a:t>
            </a:r>
            <a:r>
              <a:rPr lang="en-US" sz="2000" b="1" i="1" dirty="0" err="1">
                <a:solidFill>
                  <a:srgbClr val="000066"/>
                </a:solidFill>
                <a:latin typeface="Calibri" pitchFamily="34" charset="0"/>
                <a:cs typeface="Calibri" pitchFamily="34" charset="0"/>
              </a:rPr>
              <a:t>illinois</a:t>
            </a:r>
            <a:r>
              <a:rPr lang="ru-RU" sz="2000" b="1" i="1" dirty="0">
                <a:solidFill>
                  <a:srgbClr val="000066"/>
                </a:solidFill>
                <a:latin typeface="Calibri" pitchFamily="34" charset="0"/>
                <a:cs typeface="Calibri" pitchFamily="34" charset="0"/>
              </a:rPr>
              <a:t>.edu</a:t>
            </a:r>
            <a:r>
              <a:rPr lang="ru-RU" sz="2000" b="1" dirty="0">
                <a:solidFill>
                  <a:srgbClr val="000066"/>
                </a:solidFill>
                <a:latin typeface="Calibri" pitchFamily="34" charset="0"/>
                <a:cs typeface="Calibri" pitchFamily="34" charset="0"/>
              </a:rPr>
              <a:t> </a:t>
            </a:r>
            <a:endParaRPr lang="en-US" sz="2800" b="1" dirty="0">
              <a:solidFill>
                <a:srgbClr val="000066"/>
              </a:solidFill>
              <a:latin typeface="Calibri" pitchFamily="34" charset="0"/>
              <a:cs typeface="Calibri" pitchFamily="34" charset="0"/>
            </a:endParaRPr>
          </a:p>
        </p:txBody>
      </p:sp>
      <p:sp>
        <p:nvSpPr>
          <p:cNvPr id="506890" name="Text Box 10"/>
          <p:cNvSpPr txBox="1">
            <a:spLocks noChangeArrowheads="1"/>
          </p:cNvSpPr>
          <p:nvPr/>
        </p:nvSpPr>
        <p:spPr bwMode="auto">
          <a:xfrm>
            <a:off x="76200" y="6400800"/>
            <a:ext cx="428307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0"/>
              </a:spcBef>
              <a:spcAft>
                <a:spcPts val="0"/>
              </a:spcAft>
            </a:pPr>
            <a:r>
              <a:rPr lang="en-US" sz="1000" dirty="0">
                <a:solidFill>
                  <a:srgbClr val="002060"/>
                </a:solidFill>
                <a:latin typeface="Calibri" pitchFamily="34" charset="0"/>
                <a:cs typeface="Calibri" pitchFamily="34" charset="0"/>
              </a:rPr>
              <a:t>2024 © The Board of Trustees of the University of Illinois</a:t>
            </a:r>
          </a:p>
          <a:p>
            <a:pPr>
              <a:spcBef>
                <a:spcPts val="0"/>
              </a:spcBef>
              <a:spcAft>
                <a:spcPts val="0"/>
              </a:spcAft>
            </a:pPr>
            <a:r>
              <a:rPr lang="en-US" sz="1000" dirty="0">
                <a:solidFill>
                  <a:srgbClr val="002060"/>
                </a:solidFill>
                <a:latin typeface="Calibri" pitchFamily="34" charset="0"/>
                <a:cs typeface="Calibri" pitchFamily="34" charset="0"/>
              </a:rPr>
              <a:t>All rights reserved. </a:t>
            </a:r>
            <a:endParaRPr lang="en-US" dirty="0">
              <a:solidFill>
                <a:srgbClr val="002060"/>
              </a:solidFill>
              <a:latin typeface="Calibri" pitchFamily="34" charset="0"/>
              <a:cs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8305800" y="5908851"/>
            <a:ext cx="457200" cy="661524"/>
          </a:xfrm>
          <a:prstGeom prst="rect">
            <a:avLst/>
          </a:prstGeom>
        </p:spPr>
      </p:pic>
      <p:pic>
        <p:nvPicPr>
          <p:cNvPr id="5" name="Picture 4"/>
          <p:cNvPicPr>
            <a:picLocks noChangeAspect="1"/>
          </p:cNvPicPr>
          <p:nvPr/>
        </p:nvPicPr>
        <p:blipFill>
          <a:blip r:embed="rId4"/>
          <a:stretch>
            <a:fillRect/>
          </a:stretch>
        </p:blipFill>
        <p:spPr>
          <a:xfrm>
            <a:off x="1905001" y="1816476"/>
            <a:ext cx="5333998" cy="2598294"/>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838200"/>
          </a:xfrm>
        </p:spPr>
        <p:txBody>
          <a:bodyPr/>
          <a:lstStyle/>
          <a:p>
            <a:pPr>
              <a:lnSpc>
                <a:spcPct val="90000"/>
              </a:lnSpc>
            </a:pPr>
            <a:r>
              <a:rPr lang="en-US" dirty="0">
                <a:effectLst/>
                <a:latin typeface="Calibri" pitchFamily="34" charset="0"/>
                <a:cs typeface="Calibri" pitchFamily="34" charset="0"/>
              </a:rPr>
              <a:t>Your assignment:</a:t>
            </a:r>
          </a:p>
        </p:txBody>
      </p:sp>
      <p:sp>
        <p:nvSpPr>
          <p:cNvPr id="3" name="Content Placeholder 2"/>
          <p:cNvSpPr>
            <a:spLocks noGrp="1"/>
          </p:cNvSpPr>
          <p:nvPr>
            <p:ph idx="1"/>
          </p:nvPr>
        </p:nvSpPr>
        <p:spPr>
          <a:xfrm>
            <a:off x="685800" y="838200"/>
            <a:ext cx="8305800" cy="5257800"/>
          </a:xfrm>
        </p:spPr>
        <p:txBody>
          <a:bodyPr/>
          <a:lstStyle/>
          <a:p>
            <a:pPr marL="0" indent="0">
              <a:spcBef>
                <a:spcPts val="0"/>
              </a:spcBef>
              <a:spcAft>
                <a:spcPts val="1200"/>
              </a:spcAft>
            </a:pPr>
            <a:r>
              <a:rPr lang="en-US" dirty="0">
                <a:latin typeface="Calibri" pitchFamily="34" charset="0"/>
                <a:cs typeface="Calibri" pitchFamily="34" charset="0"/>
              </a:rPr>
              <a:t>Prepare referee reports for the article you have been assigned</a:t>
            </a:r>
          </a:p>
          <a:p>
            <a:pPr marL="0" indent="0">
              <a:spcBef>
                <a:spcPts val="0"/>
              </a:spcBef>
              <a:spcAft>
                <a:spcPts val="1200"/>
              </a:spcAft>
            </a:pPr>
            <a:r>
              <a:rPr lang="en-US" dirty="0">
                <a:latin typeface="Calibri" pitchFamily="34" charset="0"/>
                <a:cs typeface="Calibri" pitchFamily="34" charset="0"/>
              </a:rPr>
              <a:t>Address your comments to the “editor”</a:t>
            </a:r>
          </a:p>
          <a:p>
            <a:pPr marL="0" indent="0">
              <a:spcBef>
                <a:spcPts val="0"/>
              </a:spcBef>
              <a:spcAft>
                <a:spcPts val="1200"/>
              </a:spcAft>
            </a:pPr>
            <a:r>
              <a:rPr lang="en-US" dirty="0">
                <a:latin typeface="Calibri" pitchFamily="34" charset="0"/>
                <a:cs typeface="Calibri" pitchFamily="34" charset="0"/>
              </a:rPr>
              <a:t>Use the posted rubric for evaluating the article</a:t>
            </a:r>
          </a:p>
          <a:p>
            <a:pPr marL="0" indent="0">
              <a:spcBef>
                <a:spcPts val="0"/>
              </a:spcBef>
              <a:spcAft>
                <a:spcPts val="1200"/>
              </a:spcAft>
            </a:pPr>
            <a:r>
              <a:rPr lang="en-US" dirty="0">
                <a:latin typeface="Calibri" pitchFamily="34" charset="0"/>
                <a:cs typeface="Calibri" pitchFamily="34" charset="0"/>
              </a:rPr>
              <a:t>Back up your criticisms with examples</a:t>
            </a:r>
          </a:p>
          <a:p>
            <a:pPr marL="0" indent="0">
              <a:spcBef>
                <a:spcPts val="0"/>
              </a:spcBef>
              <a:spcAft>
                <a:spcPts val="1200"/>
              </a:spcAft>
            </a:pPr>
            <a:r>
              <a:rPr lang="en-US" dirty="0">
                <a:latin typeface="Calibri" pitchFamily="34" charset="0"/>
                <a:cs typeface="Calibri" pitchFamily="34" charset="0"/>
              </a:rPr>
              <a:t>Make specific suggestions for how the article could be improved</a:t>
            </a:r>
          </a:p>
          <a:p>
            <a:pPr marL="0" indent="0">
              <a:spcBef>
                <a:spcPts val="0"/>
              </a:spcBef>
              <a:spcAft>
                <a:spcPts val="1200"/>
              </a:spcAft>
            </a:pPr>
            <a:r>
              <a:rPr lang="en-US" dirty="0">
                <a:latin typeface="Calibri" pitchFamily="34" charset="0"/>
                <a:cs typeface="Calibri" pitchFamily="34" charset="0"/>
              </a:rPr>
              <a:t>Make a specific recommendation for or against publication and give your reasons</a:t>
            </a:r>
          </a:p>
          <a:p>
            <a:pPr marL="0" indent="0">
              <a:spcBef>
                <a:spcPts val="0"/>
              </a:spcBef>
              <a:spcAft>
                <a:spcPts val="1200"/>
              </a:spcAft>
            </a:pPr>
            <a:r>
              <a:rPr lang="en-US" dirty="0">
                <a:latin typeface="Calibri" pitchFamily="34" charset="0"/>
                <a:cs typeface="Calibri" pitchFamily="34" charset="0"/>
              </a:rPr>
              <a:t>Submit your report by October 18</a:t>
            </a:r>
          </a:p>
          <a:p>
            <a:pPr marL="0" indent="0">
              <a:spcBef>
                <a:spcPts val="0"/>
              </a:spcBef>
              <a:spcAft>
                <a:spcPts val="1200"/>
              </a:spcAft>
            </a:pPr>
            <a:endParaRPr lang="en-US" dirty="0">
              <a:latin typeface="Calibri" pitchFamily="34" charset="0"/>
              <a:cs typeface="Calibri" pitchFamily="34" charset="0"/>
            </a:endParaRPr>
          </a:p>
          <a:p>
            <a:pPr marL="0" indent="0">
              <a:spcBef>
                <a:spcPts val="0"/>
              </a:spcBef>
              <a:spcAft>
                <a:spcPts val="1200"/>
              </a:spcAft>
            </a:pPr>
            <a:endParaRPr lang="en-US" dirty="0">
              <a:latin typeface="Calibri" pitchFamily="34" charset="0"/>
              <a:cs typeface="Calibri" pitchFamily="34" charset="0"/>
            </a:endParaRPr>
          </a:p>
          <a:p>
            <a:pPr marL="0" indent="0">
              <a:spcBef>
                <a:spcPts val="0"/>
              </a:spcBef>
              <a:spcAft>
                <a:spcPts val="1200"/>
              </a:spcAft>
            </a:pPr>
            <a:endParaRPr lang="en-US" dirty="0">
              <a:latin typeface="Calibri" pitchFamily="34" charset="0"/>
              <a:cs typeface="Calibri" pitchFamily="34" charset="0"/>
            </a:endParaRPr>
          </a:p>
          <a:p>
            <a:endParaRPr lang="en-US" dirty="0">
              <a:latin typeface="Calibri" pitchFamily="34" charset="0"/>
              <a:cs typeface="Calibri"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9169" y="5562600"/>
            <a:ext cx="1371600" cy="626488"/>
          </a:xfrm>
          <a:prstGeom prst="rect">
            <a:avLst/>
          </a:prstGeom>
        </p:spPr>
      </p:pic>
      <p:sp>
        <p:nvSpPr>
          <p:cNvPr id="6" name="TextBox 5"/>
          <p:cNvSpPr txBox="1"/>
          <p:nvPr/>
        </p:nvSpPr>
        <p:spPr>
          <a:xfrm>
            <a:off x="4325898" y="6039655"/>
            <a:ext cx="4511574" cy="646331"/>
          </a:xfrm>
          <a:prstGeom prst="rect">
            <a:avLst/>
          </a:prstGeom>
          <a:noFill/>
        </p:spPr>
        <p:txBody>
          <a:bodyPr wrap="square" rtlCol="0">
            <a:spAutoFit/>
          </a:bodyPr>
          <a:lstStyle/>
          <a:p>
            <a:pPr algn="r"/>
            <a:r>
              <a:rPr lang="en-US" sz="1800" b="1" i="1" dirty="0">
                <a:solidFill>
                  <a:srgbClr val="FF0000"/>
                </a:solidFill>
                <a:latin typeface="Calibri" panose="020F0502020204030204" pitchFamily="34" charset="0"/>
              </a:rPr>
              <a:t>cmelliot@illinois.edu</a:t>
            </a:r>
            <a:br>
              <a:rPr lang="en-US" sz="1800" b="1" i="1" dirty="0">
                <a:solidFill>
                  <a:srgbClr val="FF0000"/>
                </a:solidFill>
                <a:latin typeface="Calibri" panose="020F0502020204030204" pitchFamily="34" charset="0"/>
              </a:rPr>
            </a:br>
            <a:r>
              <a:rPr lang="en-US" sz="1800" b="1" i="1" dirty="0">
                <a:solidFill>
                  <a:srgbClr val="FF0000"/>
                </a:solidFill>
                <a:latin typeface="Calibri" panose="020F0502020204030204" pitchFamily="34" charset="0"/>
              </a:rPr>
              <a:t>http://physics.illinois.edu/people/Celia/</a:t>
            </a:r>
          </a:p>
        </p:txBody>
      </p:sp>
    </p:spTree>
    <p:extLst>
      <p:ext uri="{BB962C8B-B14F-4D97-AF65-F5344CB8AC3E}">
        <p14:creationId xmlns:p14="http://schemas.microsoft.com/office/powerpoint/2010/main" val="3415457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latin typeface="Calibri" pitchFamily="34" charset="0"/>
                <a:cs typeface="Calibri" pitchFamily="34" charset="0"/>
              </a:rPr>
              <a:t>What does a referee do for science?</a:t>
            </a:r>
          </a:p>
        </p:txBody>
      </p:sp>
      <p:sp>
        <p:nvSpPr>
          <p:cNvPr id="5" name="TextBox 4"/>
          <p:cNvSpPr txBox="1"/>
          <p:nvPr/>
        </p:nvSpPr>
        <p:spPr>
          <a:xfrm>
            <a:off x="4038600" y="1752600"/>
            <a:ext cx="4495800" cy="978729"/>
          </a:xfrm>
          <a:prstGeom prst="rect">
            <a:avLst/>
          </a:prstGeom>
          <a:noFill/>
        </p:spPr>
        <p:txBody>
          <a:bodyPr wrap="square" rtlCol="0">
            <a:spAutoFit/>
          </a:bodyPr>
          <a:lstStyle/>
          <a:p>
            <a:pPr indent="-228600">
              <a:lnSpc>
                <a:spcPct val="90000"/>
              </a:lnSpc>
              <a:spcAft>
                <a:spcPts val="1200"/>
              </a:spcAft>
            </a:pPr>
            <a:r>
              <a:rPr lang="en-US" sz="3200" b="1" dirty="0">
                <a:solidFill>
                  <a:srgbClr val="002060"/>
                </a:solidFill>
                <a:latin typeface="Calibri" pitchFamily="34" charset="0"/>
                <a:cs typeface="Calibri" pitchFamily="34" charset="0"/>
              </a:rPr>
              <a:t>Safeguards the integrity of the archival literature</a:t>
            </a:r>
          </a:p>
        </p:txBody>
      </p:sp>
      <p:sp>
        <p:nvSpPr>
          <p:cNvPr id="6" name="TextBox 5"/>
          <p:cNvSpPr txBox="1"/>
          <p:nvPr/>
        </p:nvSpPr>
        <p:spPr>
          <a:xfrm>
            <a:off x="4038600" y="2819400"/>
            <a:ext cx="4495800" cy="978729"/>
          </a:xfrm>
          <a:prstGeom prst="rect">
            <a:avLst/>
          </a:prstGeom>
          <a:noFill/>
        </p:spPr>
        <p:txBody>
          <a:bodyPr wrap="square" rtlCol="0">
            <a:spAutoFit/>
          </a:bodyPr>
          <a:lstStyle/>
          <a:p>
            <a:pPr indent="-228600">
              <a:lnSpc>
                <a:spcPct val="90000"/>
              </a:lnSpc>
              <a:spcAft>
                <a:spcPts val="1200"/>
              </a:spcAft>
            </a:pPr>
            <a:r>
              <a:rPr lang="en-US" sz="3200" b="1" dirty="0">
                <a:solidFill>
                  <a:srgbClr val="002060"/>
                </a:solidFill>
                <a:latin typeface="Calibri" pitchFamily="34" charset="0"/>
                <a:cs typeface="Calibri" pitchFamily="34" charset="0"/>
              </a:rPr>
              <a:t>Ensures $$ invested in research are spent wisely</a:t>
            </a:r>
          </a:p>
        </p:txBody>
      </p:sp>
      <p:sp>
        <p:nvSpPr>
          <p:cNvPr id="7" name="TextBox 6"/>
          <p:cNvSpPr txBox="1"/>
          <p:nvPr/>
        </p:nvSpPr>
        <p:spPr>
          <a:xfrm>
            <a:off x="4038600" y="3886200"/>
            <a:ext cx="4495800" cy="1421928"/>
          </a:xfrm>
          <a:prstGeom prst="rect">
            <a:avLst/>
          </a:prstGeom>
          <a:noFill/>
        </p:spPr>
        <p:txBody>
          <a:bodyPr wrap="square" rtlCol="0">
            <a:spAutoFit/>
          </a:bodyPr>
          <a:lstStyle/>
          <a:p>
            <a:pPr indent="-228600">
              <a:lnSpc>
                <a:spcPct val="90000"/>
              </a:lnSpc>
              <a:spcAft>
                <a:spcPts val="1200"/>
              </a:spcAft>
            </a:pPr>
            <a:r>
              <a:rPr lang="en-US" sz="3200" b="1" dirty="0">
                <a:solidFill>
                  <a:srgbClr val="002060"/>
                </a:solidFill>
                <a:latin typeface="Calibri" pitchFamily="34" charset="0"/>
                <a:cs typeface="Calibri" pitchFamily="34" charset="0"/>
              </a:rPr>
              <a:t>Ensures that people are rewarded on the merits of their work</a:t>
            </a:r>
          </a:p>
        </p:txBody>
      </p:sp>
      <p:pic>
        <p:nvPicPr>
          <p:cNvPr id="10" name="Content Placeholder 9"/>
          <p:cNvPicPr>
            <a:picLocks noGrp="1" noChangeAspect="1"/>
          </p:cNvPicPr>
          <p:nvPr>
            <p:ph idx="1"/>
          </p:nvPr>
        </p:nvPicPr>
        <p:blipFill rotWithShape="1">
          <a:blip r:embed="rId3">
            <a:extLst>
              <a:ext uri="{28A0092B-C50C-407E-A947-70E740481C1C}">
                <a14:useLocalDpi xmlns:a14="http://schemas.microsoft.com/office/drawing/2010/main" val="0"/>
              </a:ext>
            </a:extLst>
          </a:blip>
          <a:srcRect r="41829"/>
          <a:stretch/>
        </p:blipFill>
        <p:spPr>
          <a:xfrm>
            <a:off x="892305" y="1926513"/>
            <a:ext cx="2939790" cy="3373148"/>
          </a:xfrm>
          <a:prstGeom prst="rect">
            <a:avLst/>
          </a:prstGeom>
          <a:ln>
            <a:noFill/>
          </a:ln>
          <a:effectLst>
            <a:outerShdw blurRad="292100" dist="139700" dir="2700000" algn="tl" rotWithShape="0">
              <a:srgbClr val="333333">
                <a:alpha val="65000"/>
              </a:srgbClr>
            </a:outerShdw>
          </a:effectLst>
        </p:spPr>
      </p:pic>
      <p:sp>
        <p:nvSpPr>
          <p:cNvPr id="3" name="Slide Number Placeholder 2"/>
          <p:cNvSpPr>
            <a:spLocks noGrp="1"/>
          </p:cNvSpPr>
          <p:nvPr>
            <p:ph type="sldNum" sz="quarter" idx="12"/>
          </p:nvPr>
        </p:nvSpPr>
        <p:spPr/>
        <p:txBody>
          <a:bodyPr/>
          <a:lstStyle/>
          <a:p>
            <a:r>
              <a:rPr lang="en-US" dirty="0"/>
              <a:t>1</a:t>
            </a:r>
          </a:p>
        </p:txBody>
      </p:sp>
    </p:spTree>
    <p:extLst>
      <p:ext uri="{BB962C8B-B14F-4D97-AF65-F5344CB8AC3E}">
        <p14:creationId xmlns:p14="http://schemas.microsoft.com/office/powerpoint/2010/main" val="559213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lnSpc>
                <a:spcPct val="90000"/>
              </a:lnSpc>
            </a:pPr>
            <a:r>
              <a:rPr lang="en-US" dirty="0">
                <a:effectLst/>
                <a:latin typeface="Calibri" pitchFamily="34" charset="0"/>
                <a:cs typeface="Calibri" pitchFamily="34" charset="0"/>
              </a:rPr>
              <a:t>Referees evaluate scientific articles before they are published</a:t>
            </a:r>
          </a:p>
        </p:txBody>
      </p:sp>
      <p:sp>
        <p:nvSpPr>
          <p:cNvPr id="5" name="TextBox 4"/>
          <p:cNvSpPr txBox="1"/>
          <p:nvPr/>
        </p:nvSpPr>
        <p:spPr>
          <a:xfrm>
            <a:off x="4343400" y="1640075"/>
            <a:ext cx="4495800" cy="1421928"/>
          </a:xfrm>
          <a:prstGeom prst="rect">
            <a:avLst/>
          </a:prstGeom>
          <a:noFill/>
        </p:spPr>
        <p:txBody>
          <a:bodyPr wrap="square" rtlCol="0">
            <a:spAutoFit/>
          </a:bodyPr>
          <a:lstStyle/>
          <a:p>
            <a:pPr indent="-228600">
              <a:lnSpc>
                <a:spcPct val="90000"/>
              </a:lnSpc>
              <a:spcAft>
                <a:spcPts val="1200"/>
              </a:spcAft>
            </a:pPr>
            <a:r>
              <a:rPr lang="en-US" sz="3200" b="1" dirty="0">
                <a:solidFill>
                  <a:srgbClr val="002060"/>
                </a:solidFill>
                <a:latin typeface="Calibri" pitchFamily="34" charset="0"/>
                <a:cs typeface="Calibri" pitchFamily="34" charset="0"/>
              </a:rPr>
              <a:t>Ensures only credible, high-quality research is published</a:t>
            </a:r>
          </a:p>
        </p:txBody>
      </p:sp>
      <p:sp>
        <p:nvSpPr>
          <p:cNvPr id="6" name="TextBox 5"/>
          <p:cNvSpPr txBox="1"/>
          <p:nvPr/>
        </p:nvSpPr>
        <p:spPr>
          <a:xfrm>
            <a:off x="4343400" y="3195174"/>
            <a:ext cx="4495800" cy="978729"/>
          </a:xfrm>
          <a:prstGeom prst="rect">
            <a:avLst/>
          </a:prstGeom>
          <a:noFill/>
        </p:spPr>
        <p:txBody>
          <a:bodyPr wrap="square" rtlCol="0">
            <a:spAutoFit/>
          </a:bodyPr>
          <a:lstStyle/>
          <a:p>
            <a:pPr indent="-228600">
              <a:lnSpc>
                <a:spcPct val="90000"/>
              </a:lnSpc>
              <a:spcAft>
                <a:spcPts val="1200"/>
              </a:spcAft>
            </a:pPr>
            <a:r>
              <a:rPr lang="en-US" sz="3200" b="1" dirty="0">
                <a:solidFill>
                  <a:srgbClr val="002060"/>
                </a:solidFill>
                <a:latin typeface="Calibri" pitchFamily="34" charset="0"/>
                <a:cs typeface="Calibri" pitchFamily="34" charset="0"/>
              </a:rPr>
              <a:t>Improves the quality of published papers</a:t>
            </a:r>
          </a:p>
        </p:txBody>
      </p:sp>
      <p:sp>
        <p:nvSpPr>
          <p:cNvPr id="7" name="TextBox 6"/>
          <p:cNvSpPr txBox="1"/>
          <p:nvPr/>
        </p:nvSpPr>
        <p:spPr>
          <a:xfrm>
            <a:off x="4343400" y="4307074"/>
            <a:ext cx="4495800" cy="1421928"/>
          </a:xfrm>
          <a:prstGeom prst="rect">
            <a:avLst/>
          </a:prstGeom>
          <a:noFill/>
        </p:spPr>
        <p:txBody>
          <a:bodyPr wrap="square" rtlCol="0">
            <a:spAutoFit/>
          </a:bodyPr>
          <a:lstStyle/>
          <a:p>
            <a:pPr indent="-228600">
              <a:lnSpc>
                <a:spcPct val="90000"/>
              </a:lnSpc>
              <a:spcAft>
                <a:spcPts val="1200"/>
              </a:spcAft>
            </a:pPr>
            <a:r>
              <a:rPr lang="en-US" sz="3200" b="1" dirty="0">
                <a:solidFill>
                  <a:srgbClr val="002060"/>
                </a:solidFill>
                <a:latin typeface="Calibri" pitchFamily="34" charset="0"/>
                <a:cs typeface="Calibri" pitchFamily="34" charset="0"/>
              </a:rPr>
              <a:t>Ensures papers are published in appropriate journals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5938" y="1638300"/>
            <a:ext cx="3572662" cy="4495800"/>
          </a:xfrm>
          <a:prstGeom prst="rect">
            <a:avLst/>
          </a:prstGeom>
          <a:ln>
            <a:noFill/>
          </a:ln>
          <a:effectLst>
            <a:outerShdw blurRad="292100" dist="139700" dir="2700000" algn="tl" rotWithShape="0">
              <a:srgbClr val="333333">
                <a:alpha val="65000"/>
              </a:srgbClr>
            </a:outerShdw>
          </a:effectLst>
        </p:spPr>
      </p:pic>
      <p:sp>
        <p:nvSpPr>
          <p:cNvPr id="8" name="Oval 7"/>
          <p:cNvSpPr/>
          <p:nvPr/>
        </p:nvSpPr>
        <p:spPr bwMode="auto">
          <a:xfrm>
            <a:off x="1295400" y="2819400"/>
            <a:ext cx="1752600" cy="6096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1" name="Oval 10"/>
          <p:cNvSpPr/>
          <p:nvPr/>
        </p:nvSpPr>
        <p:spPr bwMode="auto">
          <a:xfrm>
            <a:off x="1295400" y="4698528"/>
            <a:ext cx="1752600" cy="6096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3" name="TextBox 2"/>
          <p:cNvSpPr txBox="1"/>
          <p:nvPr/>
        </p:nvSpPr>
        <p:spPr>
          <a:xfrm>
            <a:off x="2057401" y="6146769"/>
            <a:ext cx="2057400" cy="430887"/>
          </a:xfrm>
          <a:prstGeom prst="rect">
            <a:avLst/>
          </a:prstGeom>
          <a:noFill/>
        </p:spPr>
        <p:txBody>
          <a:bodyPr wrap="square" rtlCol="0">
            <a:spAutoFit/>
          </a:bodyPr>
          <a:lstStyle/>
          <a:p>
            <a:r>
              <a:rPr lang="en-US" sz="1100" dirty="0">
                <a:solidFill>
                  <a:schemeClr val="accent6">
                    <a:lumMod val="50000"/>
                  </a:schemeClr>
                </a:solidFill>
                <a:latin typeface="Calibri" panose="020F0502020204030204" pitchFamily="34" charset="0"/>
              </a:rPr>
              <a:t>IOP Publishing</a:t>
            </a:r>
            <a:br>
              <a:rPr lang="en-US" sz="1100" dirty="0">
                <a:solidFill>
                  <a:schemeClr val="accent6">
                    <a:lumMod val="50000"/>
                  </a:schemeClr>
                </a:solidFill>
                <a:latin typeface="Calibri" panose="020F0502020204030204" pitchFamily="34" charset="0"/>
              </a:rPr>
            </a:br>
            <a:r>
              <a:rPr lang="en-US" sz="1100" dirty="0">
                <a:solidFill>
                  <a:schemeClr val="accent6">
                    <a:lumMod val="50000"/>
                  </a:schemeClr>
                </a:solidFill>
                <a:latin typeface="Calibri" panose="020F0502020204030204" pitchFamily="34" charset="0"/>
              </a:rPr>
              <a:t>http://images.iop.org/referees/</a:t>
            </a:r>
          </a:p>
        </p:txBody>
      </p:sp>
      <p:sp>
        <p:nvSpPr>
          <p:cNvPr id="9" name="Slide Number Placeholder 8"/>
          <p:cNvSpPr>
            <a:spLocks noGrp="1"/>
          </p:cNvSpPr>
          <p:nvPr>
            <p:ph type="sldNum" sz="quarter" idx="12"/>
          </p:nvPr>
        </p:nvSpPr>
        <p:spPr/>
        <p:txBody>
          <a:bodyPr/>
          <a:lstStyle/>
          <a:p>
            <a:r>
              <a:rPr lang="en-US" dirty="0"/>
              <a:t>2</a:t>
            </a:r>
          </a:p>
        </p:txBody>
      </p:sp>
    </p:spTree>
    <p:extLst>
      <p:ext uri="{BB962C8B-B14F-4D97-AF65-F5344CB8AC3E}">
        <p14:creationId xmlns:p14="http://schemas.microsoft.com/office/powerpoint/2010/main" val="765066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733" y="609600"/>
            <a:ext cx="5283200" cy="1600200"/>
          </a:xfrm>
        </p:spPr>
        <p:txBody>
          <a:bodyPr/>
          <a:lstStyle/>
          <a:p>
            <a:pPr>
              <a:lnSpc>
                <a:spcPct val="90000"/>
              </a:lnSpc>
            </a:pPr>
            <a:r>
              <a:rPr lang="en-US" dirty="0">
                <a:effectLst/>
                <a:latin typeface="Calibri" pitchFamily="34" charset="0"/>
                <a:cs typeface="Calibri" pitchFamily="34" charset="0"/>
              </a:rPr>
              <a:t>You should have three </a:t>
            </a:r>
            <a:br>
              <a:rPr lang="en-US" dirty="0">
                <a:effectLst/>
                <a:latin typeface="Calibri" pitchFamily="34" charset="0"/>
                <a:cs typeface="Calibri" pitchFamily="34" charset="0"/>
              </a:rPr>
            </a:br>
            <a:r>
              <a:rPr lang="en-US" dirty="0">
                <a:effectLst/>
                <a:latin typeface="Calibri" pitchFamily="34" charset="0"/>
                <a:cs typeface="Calibri" pitchFamily="34" charset="0"/>
              </a:rPr>
              <a:t>objectives in refereeing </a:t>
            </a:r>
            <a:br>
              <a:rPr lang="en-US" dirty="0">
                <a:effectLst/>
                <a:latin typeface="Calibri" pitchFamily="34" charset="0"/>
                <a:cs typeface="Calibri" pitchFamily="34" charset="0"/>
              </a:rPr>
            </a:br>
            <a:r>
              <a:rPr lang="en-US" dirty="0">
                <a:effectLst/>
                <a:latin typeface="Calibri" pitchFamily="34" charset="0"/>
                <a:cs typeface="Calibri" pitchFamily="34" charset="0"/>
              </a:rPr>
              <a:t>a paper</a:t>
            </a:r>
          </a:p>
        </p:txBody>
      </p:sp>
      <p:sp>
        <p:nvSpPr>
          <p:cNvPr id="3" name="Content Placeholder 2"/>
          <p:cNvSpPr>
            <a:spLocks noGrp="1"/>
          </p:cNvSpPr>
          <p:nvPr>
            <p:ph idx="1"/>
          </p:nvPr>
        </p:nvSpPr>
        <p:spPr>
          <a:xfrm>
            <a:off x="685800" y="2438400"/>
            <a:ext cx="8153400" cy="4114800"/>
          </a:xfrm>
        </p:spPr>
        <p:txBody>
          <a:bodyPr/>
          <a:lstStyle/>
          <a:p>
            <a:pPr marL="514350" indent="-514350">
              <a:spcBef>
                <a:spcPts val="0"/>
              </a:spcBef>
              <a:spcAft>
                <a:spcPts val="1800"/>
              </a:spcAft>
              <a:buFont typeface="+mj-lt"/>
              <a:buAutoNum type="arabicPeriod"/>
            </a:pPr>
            <a:r>
              <a:rPr lang="en-US" dirty="0">
                <a:latin typeface="Calibri" pitchFamily="34" charset="0"/>
                <a:cs typeface="Calibri" pitchFamily="34" charset="0"/>
              </a:rPr>
              <a:t>“Protecting the cathedral by testing the brick” </a:t>
            </a:r>
            <a:r>
              <a:rPr lang="en-US" sz="2000" dirty="0">
                <a:latin typeface="Calibri" pitchFamily="34" charset="0"/>
                <a:cs typeface="Calibri" pitchFamily="34" charset="0"/>
              </a:rPr>
              <a:t>(paraphrase of Max Delbrück, Nobel Laureate, 1969)</a:t>
            </a:r>
            <a:endParaRPr lang="en-US" dirty="0">
              <a:latin typeface="Calibri" pitchFamily="34" charset="0"/>
              <a:cs typeface="Calibri" pitchFamily="34" charset="0"/>
            </a:endParaRPr>
          </a:p>
          <a:p>
            <a:pPr marL="628650" indent="-514350">
              <a:spcBef>
                <a:spcPts val="0"/>
              </a:spcBef>
              <a:spcAft>
                <a:spcPts val="1800"/>
              </a:spcAft>
              <a:buFont typeface="+mj-lt"/>
              <a:buAutoNum type="arabicPeriod"/>
            </a:pPr>
            <a:r>
              <a:rPr lang="en-US" dirty="0">
                <a:latin typeface="Calibri" pitchFamily="34" charset="0"/>
                <a:cs typeface="Calibri" pitchFamily="34" charset="0"/>
              </a:rPr>
              <a:t>Helping the authors produce a better paper (clearer, more persuasive, more concise, more logical, better referenced)</a:t>
            </a:r>
          </a:p>
          <a:p>
            <a:pPr marL="628650" indent="-514350">
              <a:spcBef>
                <a:spcPts val="0"/>
              </a:spcBef>
              <a:spcAft>
                <a:spcPts val="1800"/>
              </a:spcAft>
              <a:buFont typeface="+mj-lt"/>
              <a:buAutoNum type="arabicPeriod"/>
            </a:pPr>
            <a:r>
              <a:rPr lang="en-US" dirty="0">
                <a:latin typeface="Calibri" pitchFamily="34" charset="0"/>
                <a:cs typeface="Calibri" pitchFamily="34" charset="0"/>
              </a:rPr>
              <a:t>Maintaining your objectivity and professional ethics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84126"/>
            <a:ext cx="2590800" cy="1725674"/>
          </a:xfrm>
          <a:prstGeom prst="rect">
            <a:avLst/>
          </a:prstGeom>
          <a:ln>
            <a:noFill/>
          </a:ln>
          <a:effectLst>
            <a:outerShdw blurRad="292100" dist="139700" dir="2700000" algn="tl" rotWithShape="0">
              <a:srgbClr val="333333">
                <a:alpha val="65000"/>
              </a:srgbClr>
            </a:outerShdw>
          </a:effectLst>
        </p:spPr>
      </p:pic>
      <p:sp>
        <p:nvSpPr>
          <p:cNvPr id="5" name="Slide Number Placeholder 4"/>
          <p:cNvSpPr>
            <a:spLocks noGrp="1"/>
          </p:cNvSpPr>
          <p:nvPr>
            <p:ph type="sldNum" sz="quarter" idx="12"/>
          </p:nvPr>
        </p:nvSpPr>
        <p:spPr/>
        <p:txBody>
          <a:bodyPr/>
          <a:lstStyle/>
          <a:p>
            <a:r>
              <a:rPr lang="en-US" dirty="0"/>
              <a:t>3</a:t>
            </a:r>
          </a:p>
        </p:txBody>
      </p:sp>
    </p:spTree>
    <p:extLst>
      <p:ext uri="{BB962C8B-B14F-4D97-AF65-F5344CB8AC3E}">
        <p14:creationId xmlns:p14="http://schemas.microsoft.com/office/powerpoint/2010/main" val="2663657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lnSpc>
                <a:spcPct val="90000"/>
              </a:lnSpc>
            </a:pPr>
            <a:r>
              <a:rPr lang="en-US" dirty="0">
                <a:effectLst/>
                <a:latin typeface="Calibri" pitchFamily="34" charset="0"/>
                <a:cs typeface="Calibri" pitchFamily="34" charset="0"/>
              </a:rPr>
              <a:t>Questions to ask yourself before you agree to be a referee</a:t>
            </a:r>
          </a:p>
        </p:txBody>
      </p:sp>
      <p:sp>
        <p:nvSpPr>
          <p:cNvPr id="3" name="Content Placeholder 2"/>
          <p:cNvSpPr>
            <a:spLocks noGrp="1"/>
          </p:cNvSpPr>
          <p:nvPr>
            <p:ph idx="1"/>
          </p:nvPr>
        </p:nvSpPr>
        <p:spPr>
          <a:xfrm>
            <a:off x="685800" y="1676400"/>
            <a:ext cx="8153400" cy="4419600"/>
          </a:xfrm>
        </p:spPr>
        <p:txBody>
          <a:bodyPr/>
          <a:lstStyle/>
          <a:p>
            <a:pPr>
              <a:spcBef>
                <a:spcPts val="0"/>
              </a:spcBef>
              <a:spcAft>
                <a:spcPts val="1200"/>
              </a:spcAft>
            </a:pPr>
            <a:r>
              <a:rPr lang="en-US" dirty="0">
                <a:latin typeface="Calibri" pitchFamily="34" charset="0"/>
                <a:cs typeface="Calibri" pitchFamily="34" charset="0"/>
              </a:rPr>
              <a:t>Do I have the necessary expertise?</a:t>
            </a:r>
          </a:p>
          <a:p>
            <a:pPr>
              <a:spcBef>
                <a:spcPts val="0"/>
              </a:spcBef>
              <a:spcAft>
                <a:spcPts val="1200"/>
              </a:spcAft>
            </a:pPr>
            <a:r>
              <a:rPr lang="en-US" dirty="0">
                <a:latin typeface="Calibri" pitchFamily="34" charset="0"/>
                <a:cs typeface="Calibri" pitchFamily="34" charset="0"/>
              </a:rPr>
              <a:t>Do I have a conflict of interest? </a:t>
            </a:r>
          </a:p>
          <a:p>
            <a:pPr>
              <a:spcBef>
                <a:spcPts val="0"/>
              </a:spcBef>
              <a:spcAft>
                <a:spcPts val="1200"/>
              </a:spcAft>
            </a:pPr>
            <a:r>
              <a:rPr lang="en-US" dirty="0">
                <a:latin typeface="Calibri" pitchFamily="34" charset="0"/>
                <a:cs typeface="Calibri" pitchFamily="34" charset="0"/>
              </a:rPr>
              <a:t>Can I be objective and offer constructive criticism?</a:t>
            </a:r>
          </a:p>
          <a:p>
            <a:pPr>
              <a:spcBef>
                <a:spcPts val="0"/>
              </a:spcBef>
              <a:spcAft>
                <a:spcPts val="1200"/>
              </a:spcAft>
            </a:pPr>
            <a:r>
              <a:rPr lang="en-US" dirty="0">
                <a:latin typeface="Calibri" pitchFamily="34" charset="0"/>
                <a:cs typeface="Calibri" pitchFamily="34" charset="0"/>
              </a:rPr>
              <a:t>Can I refrain from taking advantage?</a:t>
            </a:r>
          </a:p>
          <a:p>
            <a:pPr>
              <a:spcBef>
                <a:spcPts val="0"/>
              </a:spcBef>
              <a:spcAft>
                <a:spcPts val="1200"/>
              </a:spcAft>
            </a:pPr>
            <a:r>
              <a:rPr lang="en-US" dirty="0">
                <a:latin typeface="Calibri" pitchFamily="34" charset="0"/>
                <a:cs typeface="Calibri" pitchFamily="34" charset="0"/>
              </a:rPr>
              <a:t>Can I provide a timely review? (Can I meet the journal’s deadline?)</a:t>
            </a:r>
          </a:p>
          <a:p>
            <a:pPr>
              <a:spcBef>
                <a:spcPts val="0"/>
              </a:spcBef>
              <a:spcAft>
                <a:spcPts val="1200"/>
              </a:spcAft>
            </a:pPr>
            <a:r>
              <a:rPr lang="en-US" dirty="0">
                <a:latin typeface="Calibri" pitchFamily="34" charset="0"/>
                <a:cs typeface="Calibri" pitchFamily="34" charset="0"/>
              </a:rPr>
              <a:t>Can I preserve the anonymity of review?</a:t>
            </a:r>
          </a:p>
          <a:p>
            <a:endParaRPr lang="en-US"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r>
              <a:rPr lang="en-US" dirty="0"/>
              <a:t>4</a:t>
            </a:r>
          </a:p>
        </p:txBody>
      </p:sp>
    </p:spTree>
    <p:extLst>
      <p:ext uri="{BB962C8B-B14F-4D97-AF65-F5344CB8AC3E}">
        <p14:creationId xmlns:p14="http://schemas.microsoft.com/office/powerpoint/2010/main" val="4223911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914400"/>
          </a:xfrm>
        </p:spPr>
        <p:txBody>
          <a:bodyPr/>
          <a:lstStyle/>
          <a:p>
            <a:pPr>
              <a:lnSpc>
                <a:spcPct val="90000"/>
              </a:lnSpc>
            </a:pPr>
            <a:r>
              <a:rPr lang="en-US" dirty="0">
                <a:effectLst/>
                <a:latin typeface="Calibri" pitchFamily="34" charset="0"/>
                <a:cs typeface="Calibri" pitchFamily="34" charset="0"/>
              </a:rPr>
              <a:t>Reviewing vs. reading a paper</a:t>
            </a:r>
          </a:p>
        </p:txBody>
      </p:sp>
      <p:sp>
        <p:nvSpPr>
          <p:cNvPr id="3" name="Content Placeholder 2"/>
          <p:cNvSpPr>
            <a:spLocks noGrp="1"/>
          </p:cNvSpPr>
          <p:nvPr>
            <p:ph idx="1"/>
          </p:nvPr>
        </p:nvSpPr>
        <p:spPr>
          <a:xfrm>
            <a:off x="685800" y="1295400"/>
            <a:ext cx="8229600" cy="4572000"/>
          </a:xfrm>
        </p:spPr>
        <p:txBody>
          <a:bodyPr/>
          <a:lstStyle/>
          <a:p>
            <a:pPr>
              <a:spcBef>
                <a:spcPts val="0"/>
              </a:spcBef>
              <a:spcAft>
                <a:spcPts val="1200"/>
              </a:spcAft>
            </a:pPr>
            <a:r>
              <a:rPr lang="en-US" dirty="0">
                <a:latin typeface="Calibri" pitchFamily="34" charset="0"/>
                <a:cs typeface="Calibri" pitchFamily="34" charset="0"/>
              </a:rPr>
              <a:t>As a </a:t>
            </a:r>
            <a:r>
              <a:rPr lang="en-US" u="sng" dirty="0">
                <a:latin typeface="Calibri" pitchFamily="34" charset="0"/>
                <a:cs typeface="Calibri" pitchFamily="34" charset="0"/>
              </a:rPr>
              <a:t>reader</a:t>
            </a:r>
            <a:r>
              <a:rPr lang="en-US" dirty="0">
                <a:latin typeface="Calibri" pitchFamily="34" charset="0"/>
                <a:cs typeface="Calibri" pitchFamily="34" charset="0"/>
              </a:rPr>
              <a:t>, you are more likely to presume the details presented in the paper are true and correct (experts have already signed off on it)</a:t>
            </a:r>
          </a:p>
          <a:p>
            <a:pPr>
              <a:spcBef>
                <a:spcPts val="0"/>
              </a:spcBef>
              <a:spcAft>
                <a:spcPts val="1200"/>
              </a:spcAft>
            </a:pPr>
            <a:r>
              <a:rPr lang="en-US" dirty="0">
                <a:latin typeface="Calibri" pitchFamily="34" charset="0"/>
                <a:cs typeface="Calibri" pitchFamily="34" charset="0"/>
              </a:rPr>
              <a:t>As a </a:t>
            </a:r>
            <a:r>
              <a:rPr lang="en-US" u="sng" dirty="0">
                <a:latin typeface="Calibri" pitchFamily="34" charset="0"/>
                <a:cs typeface="Calibri" pitchFamily="34" charset="0"/>
              </a:rPr>
              <a:t>referee</a:t>
            </a:r>
            <a:r>
              <a:rPr lang="en-US" dirty="0">
                <a:latin typeface="Calibri" pitchFamily="34" charset="0"/>
                <a:cs typeface="Calibri" pitchFamily="34" charset="0"/>
              </a:rPr>
              <a:t>, you have an obligation to  carefully evaluate </a:t>
            </a:r>
          </a:p>
          <a:p>
            <a:pPr marL="514350" indent="-514350">
              <a:spcBef>
                <a:spcPts val="0"/>
              </a:spcBef>
              <a:spcAft>
                <a:spcPts val="1200"/>
              </a:spcAft>
              <a:buFont typeface="+mj-lt"/>
              <a:buAutoNum type="arabicPeriod"/>
            </a:pPr>
            <a:r>
              <a:rPr lang="en-US" dirty="0">
                <a:latin typeface="Calibri" pitchFamily="34" charset="0"/>
                <a:cs typeface="Calibri" pitchFamily="34" charset="0"/>
              </a:rPr>
              <a:t>the “truth” of what is being presented</a:t>
            </a:r>
          </a:p>
          <a:p>
            <a:pPr marL="514350" indent="-514350">
              <a:spcBef>
                <a:spcPts val="0"/>
              </a:spcBef>
              <a:spcAft>
                <a:spcPts val="1200"/>
              </a:spcAft>
              <a:buFont typeface="+mj-lt"/>
              <a:buAutoNum type="arabicPeriod"/>
            </a:pPr>
            <a:r>
              <a:rPr lang="en-US" dirty="0">
                <a:latin typeface="Calibri" pitchFamily="34" charset="0"/>
                <a:cs typeface="Calibri" pitchFamily="34" charset="0"/>
              </a:rPr>
              <a:t>the originality and significance of the work</a:t>
            </a:r>
          </a:p>
          <a:p>
            <a:pPr marL="514350" indent="-514350">
              <a:spcBef>
                <a:spcPts val="0"/>
              </a:spcBef>
              <a:spcAft>
                <a:spcPts val="1200"/>
              </a:spcAft>
              <a:buFont typeface="+mj-lt"/>
              <a:buAutoNum type="arabicPeriod"/>
            </a:pPr>
            <a:r>
              <a:rPr lang="en-US" dirty="0">
                <a:latin typeface="Calibri" pitchFamily="34" charset="0"/>
                <a:cs typeface="Calibri" pitchFamily="34" charset="0"/>
              </a:rPr>
              <a:t>the suitability of the methods used</a:t>
            </a:r>
          </a:p>
          <a:p>
            <a:pPr marL="514350" indent="-514350">
              <a:spcBef>
                <a:spcPts val="0"/>
              </a:spcBef>
              <a:spcAft>
                <a:spcPts val="1200"/>
              </a:spcAft>
              <a:buFont typeface="+mj-lt"/>
              <a:buAutoNum type="arabicPeriod"/>
            </a:pPr>
            <a:r>
              <a:rPr lang="en-US" dirty="0">
                <a:latin typeface="Calibri" pitchFamily="34" charset="0"/>
                <a:cs typeface="Calibri" pitchFamily="34" charset="0"/>
              </a:rPr>
              <a:t>the validity of the results</a:t>
            </a:r>
          </a:p>
          <a:p>
            <a:pPr marL="514350" indent="-514350">
              <a:spcBef>
                <a:spcPts val="0"/>
              </a:spcBef>
              <a:spcAft>
                <a:spcPts val="1200"/>
              </a:spcAft>
              <a:buFont typeface="+mj-lt"/>
              <a:buAutoNum type="arabicPeriod"/>
            </a:pPr>
            <a:r>
              <a:rPr lang="en-US" dirty="0">
                <a:latin typeface="Calibri" pitchFamily="34" charset="0"/>
                <a:cs typeface="Calibri" pitchFamily="34" charset="0"/>
              </a:rPr>
              <a:t>the persuasiveness of the conclusions </a:t>
            </a:r>
          </a:p>
          <a:p>
            <a:endParaRPr lang="en-US"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r>
              <a:rPr lang="en-US" dirty="0"/>
              <a:t>5</a:t>
            </a:r>
          </a:p>
        </p:txBody>
      </p:sp>
    </p:spTree>
    <p:extLst>
      <p:ext uri="{BB962C8B-B14F-4D97-AF65-F5344CB8AC3E}">
        <p14:creationId xmlns:p14="http://schemas.microsoft.com/office/powerpoint/2010/main" val="699419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pPr>
              <a:lnSpc>
                <a:spcPct val="90000"/>
              </a:lnSpc>
            </a:pPr>
            <a:r>
              <a:rPr lang="en-US" dirty="0">
                <a:effectLst/>
                <a:latin typeface="Calibri" pitchFamily="34" charset="0"/>
                <a:cs typeface="Calibri" pitchFamily="34" charset="0"/>
              </a:rPr>
              <a:t>Questions to ask yourself as you’re reading</a:t>
            </a:r>
          </a:p>
        </p:txBody>
      </p:sp>
      <p:sp>
        <p:nvSpPr>
          <p:cNvPr id="3" name="Content Placeholder 2"/>
          <p:cNvSpPr>
            <a:spLocks noGrp="1"/>
          </p:cNvSpPr>
          <p:nvPr>
            <p:ph idx="1"/>
          </p:nvPr>
        </p:nvSpPr>
        <p:spPr>
          <a:xfrm>
            <a:off x="609600" y="1600200"/>
            <a:ext cx="8458201" cy="5257800"/>
          </a:xfrm>
        </p:spPr>
        <p:txBody>
          <a:bodyPr/>
          <a:lstStyle/>
          <a:p>
            <a:pPr>
              <a:spcBef>
                <a:spcPts val="0"/>
              </a:spcBef>
              <a:spcAft>
                <a:spcPts val="600"/>
              </a:spcAft>
            </a:pPr>
            <a:r>
              <a:rPr lang="en-US" dirty="0">
                <a:latin typeface="Calibri" pitchFamily="34" charset="0"/>
                <a:cs typeface="Calibri" pitchFamily="34" charset="0"/>
              </a:rPr>
              <a:t>Does the title reflect the contents?</a:t>
            </a:r>
          </a:p>
          <a:p>
            <a:pPr>
              <a:spcBef>
                <a:spcPts val="0"/>
              </a:spcBef>
              <a:spcAft>
                <a:spcPts val="600"/>
              </a:spcAft>
            </a:pPr>
            <a:r>
              <a:rPr lang="en-US" dirty="0">
                <a:latin typeface="Calibri" pitchFamily="34" charset="0"/>
                <a:cs typeface="Calibri" pitchFamily="34" charset="0"/>
              </a:rPr>
              <a:t>Are the figures and tables clear and informative? Are additional figures or tables needed? </a:t>
            </a:r>
          </a:p>
          <a:p>
            <a:pPr>
              <a:spcBef>
                <a:spcPts val="0"/>
              </a:spcBef>
              <a:spcAft>
                <a:spcPts val="600"/>
              </a:spcAft>
            </a:pPr>
            <a:r>
              <a:rPr lang="en-US" dirty="0">
                <a:latin typeface="Calibri" pitchFamily="34" charset="0"/>
                <a:cs typeface="Calibri" pitchFamily="34" charset="0"/>
              </a:rPr>
              <a:t>Is any superfluous material included that should be removed or moved to an appendix?</a:t>
            </a:r>
          </a:p>
          <a:p>
            <a:pPr>
              <a:spcBef>
                <a:spcPts val="0"/>
              </a:spcBef>
              <a:spcAft>
                <a:spcPts val="600"/>
              </a:spcAft>
            </a:pPr>
            <a:r>
              <a:rPr lang="en-US" dirty="0">
                <a:latin typeface="Calibri" pitchFamily="34" charset="0"/>
                <a:cs typeface="Calibri" pitchFamily="34" charset="0"/>
              </a:rPr>
              <a:t>Is the conclusions section adequate?</a:t>
            </a:r>
          </a:p>
          <a:p>
            <a:pPr>
              <a:spcBef>
                <a:spcPts val="0"/>
              </a:spcBef>
              <a:spcAft>
                <a:spcPts val="600"/>
              </a:spcAft>
            </a:pPr>
            <a:r>
              <a:rPr lang="en-US" dirty="0">
                <a:latin typeface="Calibri" pitchFamily="34" charset="0"/>
                <a:cs typeface="Calibri" pitchFamily="34" charset="0"/>
              </a:rPr>
              <a:t>Is the </a:t>
            </a:r>
            <a:r>
              <a:rPr lang="en-US" dirty="0" err="1">
                <a:latin typeface="Calibri" pitchFamily="34" charset="0"/>
                <a:cs typeface="Calibri" pitchFamily="34" charset="0"/>
              </a:rPr>
              <a:t>ms.</a:t>
            </a:r>
            <a:r>
              <a:rPr lang="en-US" dirty="0">
                <a:latin typeface="Calibri" pitchFamily="34" charset="0"/>
                <a:cs typeface="Calibri" pitchFamily="34" charset="0"/>
              </a:rPr>
              <a:t> free of typos and grammatical errors? </a:t>
            </a:r>
          </a:p>
          <a:p>
            <a:pPr>
              <a:spcBef>
                <a:spcPts val="0"/>
              </a:spcBef>
              <a:spcAft>
                <a:spcPts val="600"/>
              </a:spcAft>
            </a:pPr>
            <a:r>
              <a:rPr lang="en-US" dirty="0">
                <a:latin typeface="Calibri" pitchFamily="34" charset="0"/>
                <a:cs typeface="Calibri" pitchFamily="34" charset="0"/>
              </a:rPr>
              <a:t>Is the English understandable? </a:t>
            </a:r>
          </a:p>
          <a:p>
            <a:pPr>
              <a:spcBef>
                <a:spcPts val="0"/>
              </a:spcBef>
              <a:spcAft>
                <a:spcPts val="600"/>
              </a:spcAft>
            </a:pPr>
            <a:r>
              <a:rPr lang="en-US" dirty="0">
                <a:latin typeface="Calibri" pitchFamily="34" charset="0"/>
                <a:cs typeface="Calibri" pitchFamily="34" charset="0"/>
              </a:rPr>
              <a:t>Is conventional nomenclature and notation observed?</a:t>
            </a:r>
          </a:p>
          <a:p>
            <a:pPr>
              <a:spcBef>
                <a:spcPts val="0"/>
              </a:spcBef>
              <a:spcAft>
                <a:spcPts val="600"/>
              </a:spcAft>
            </a:pPr>
            <a:endParaRPr lang="en-US" dirty="0">
              <a:latin typeface="Calibri" pitchFamily="34" charset="0"/>
              <a:cs typeface="Calibri" pitchFamily="34" charset="0"/>
            </a:endParaRPr>
          </a:p>
          <a:p>
            <a:endParaRPr lang="en-US"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r>
              <a:rPr lang="en-US" dirty="0"/>
              <a:t>6</a:t>
            </a:r>
          </a:p>
        </p:txBody>
      </p:sp>
    </p:spTree>
    <p:extLst>
      <p:ext uri="{BB962C8B-B14F-4D97-AF65-F5344CB8AC3E}">
        <p14:creationId xmlns:p14="http://schemas.microsoft.com/office/powerpoint/2010/main" val="2032226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772400" cy="1143000"/>
          </a:xfrm>
        </p:spPr>
        <p:txBody>
          <a:bodyPr/>
          <a:lstStyle/>
          <a:p>
            <a:pPr>
              <a:lnSpc>
                <a:spcPct val="90000"/>
              </a:lnSpc>
            </a:pPr>
            <a:r>
              <a:rPr lang="en-US" dirty="0">
                <a:effectLst/>
                <a:latin typeface="Calibri" pitchFamily="34" charset="0"/>
                <a:cs typeface="Calibri" pitchFamily="34" charset="0"/>
              </a:rPr>
              <a:t>Essentials of a good referee report</a:t>
            </a:r>
          </a:p>
        </p:txBody>
      </p:sp>
      <p:sp>
        <p:nvSpPr>
          <p:cNvPr id="3" name="Content Placeholder 2"/>
          <p:cNvSpPr>
            <a:spLocks noGrp="1"/>
          </p:cNvSpPr>
          <p:nvPr>
            <p:ph idx="1"/>
          </p:nvPr>
        </p:nvSpPr>
        <p:spPr>
          <a:xfrm>
            <a:off x="685800" y="914400"/>
            <a:ext cx="7772400" cy="5181600"/>
          </a:xfrm>
        </p:spPr>
        <p:txBody>
          <a:bodyPr/>
          <a:lstStyle/>
          <a:p>
            <a:pPr marL="514350" indent="-514350">
              <a:spcBef>
                <a:spcPts val="0"/>
              </a:spcBef>
              <a:spcAft>
                <a:spcPts val="1200"/>
              </a:spcAft>
              <a:buAutoNum type="arabicPeriod"/>
            </a:pPr>
            <a:r>
              <a:rPr lang="en-US" dirty="0">
                <a:latin typeface="Calibri" pitchFamily="34" charset="0"/>
                <a:cs typeface="Calibri" pitchFamily="34" charset="0"/>
              </a:rPr>
              <a:t>Summarizes the main points</a:t>
            </a:r>
          </a:p>
          <a:p>
            <a:pPr marL="514350" indent="-514350">
              <a:spcBef>
                <a:spcPts val="0"/>
              </a:spcBef>
              <a:spcAft>
                <a:spcPts val="1200"/>
              </a:spcAft>
              <a:buAutoNum type="arabicPeriod"/>
            </a:pPr>
            <a:r>
              <a:rPr lang="en-US" dirty="0">
                <a:latin typeface="Calibri" pitchFamily="34" charset="0"/>
                <a:cs typeface="Calibri" pitchFamily="34" charset="0"/>
              </a:rPr>
              <a:t>Provides an evaluation on each criterion identified by the journal</a:t>
            </a:r>
          </a:p>
          <a:p>
            <a:pPr marL="514350" indent="-514350">
              <a:spcBef>
                <a:spcPts val="0"/>
              </a:spcBef>
              <a:spcAft>
                <a:spcPts val="1200"/>
              </a:spcAft>
              <a:buAutoNum type="arabicPeriod"/>
            </a:pPr>
            <a:r>
              <a:rPr lang="en-US" dirty="0">
                <a:latin typeface="Calibri" pitchFamily="34" charset="0"/>
                <a:cs typeface="Calibri" pitchFamily="34" charset="0"/>
              </a:rPr>
              <a:t>Gives a specific recommendation for or against publication</a:t>
            </a:r>
          </a:p>
          <a:p>
            <a:pPr marL="514350" indent="-514350">
              <a:spcBef>
                <a:spcPts val="0"/>
              </a:spcBef>
              <a:spcAft>
                <a:spcPts val="1200"/>
              </a:spcAft>
              <a:buAutoNum type="arabicPeriod"/>
            </a:pPr>
            <a:r>
              <a:rPr lang="en-US" dirty="0">
                <a:latin typeface="Calibri" pitchFamily="34" charset="0"/>
                <a:cs typeface="Calibri" pitchFamily="34" charset="0"/>
              </a:rPr>
              <a:t>Lists specific mandatory and suggested changes to the paper</a:t>
            </a:r>
          </a:p>
          <a:p>
            <a:pPr marL="514350" indent="-514350">
              <a:spcBef>
                <a:spcPts val="0"/>
              </a:spcBef>
              <a:spcAft>
                <a:spcPts val="1200"/>
              </a:spcAft>
              <a:buAutoNum type="arabicPeriod"/>
            </a:pPr>
            <a:r>
              <a:rPr lang="en-US" dirty="0">
                <a:latin typeface="Calibri" pitchFamily="34" charset="0"/>
                <a:cs typeface="Calibri" pitchFamily="34" charset="0"/>
              </a:rPr>
              <a:t>Highlights both the paper’s strengths and weaknesses</a:t>
            </a:r>
          </a:p>
          <a:p>
            <a:pPr marL="514350" indent="-514350">
              <a:spcBef>
                <a:spcPts val="0"/>
              </a:spcBef>
              <a:spcAft>
                <a:spcPts val="1200"/>
              </a:spcAft>
              <a:buFont typeface="+mj-lt"/>
              <a:buAutoNum type="arabicPeriod"/>
            </a:pPr>
            <a:r>
              <a:rPr lang="en-US" dirty="0">
                <a:latin typeface="Calibri" pitchFamily="34" charset="0"/>
                <a:cs typeface="Calibri" pitchFamily="34" charset="0"/>
              </a:rPr>
              <a:t>Provides examples and gives reasons</a:t>
            </a:r>
          </a:p>
          <a:p>
            <a:pPr marL="514350" indent="-514350">
              <a:spcBef>
                <a:spcPts val="0"/>
              </a:spcBef>
              <a:spcAft>
                <a:spcPts val="1200"/>
              </a:spcAft>
              <a:buAutoNum type="arabicPeriod"/>
            </a:pPr>
            <a:endParaRPr lang="en-US" dirty="0">
              <a:latin typeface="Calibri" pitchFamily="34" charset="0"/>
              <a:cs typeface="Calibri" pitchFamily="34" charset="0"/>
            </a:endParaRPr>
          </a:p>
          <a:p>
            <a:endParaRPr lang="en-US"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r>
              <a:rPr lang="en-US" dirty="0"/>
              <a:t>7</a:t>
            </a:r>
          </a:p>
        </p:txBody>
      </p:sp>
    </p:spTree>
    <p:extLst>
      <p:ext uri="{BB962C8B-B14F-4D97-AF65-F5344CB8AC3E}">
        <p14:creationId xmlns:p14="http://schemas.microsoft.com/office/powerpoint/2010/main" val="3846401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762000"/>
          </a:xfrm>
        </p:spPr>
        <p:txBody>
          <a:bodyPr/>
          <a:lstStyle/>
          <a:p>
            <a:pPr>
              <a:lnSpc>
                <a:spcPct val="90000"/>
              </a:lnSpc>
            </a:pPr>
            <a:r>
              <a:rPr lang="en-US" dirty="0">
                <a:effectLst/>
                <a:latin typeface="Calibri" pitchFamily="34" charset="0"/>
                <a:cs typeface="Calibri" pitchFamily="34" charset="0"/>
              </a:rPr>
              <a:t>“Review unto others…”*</a:t>
            </a:r>
          </a:p>
        </p:txBody>
      </p:sp>
      <p:sp>
        <p:nvSpPr>
          <p:cNvPr id="3" name="Content Placeholder 2"/>
          <p:cNvSpPr>
            <a:spLocks noGrp="1"/>
          </p:cNvSpPr>
          <p:nvPr>
            <p:ph idx="1"/>
          </p:nvPr>
        </p:nvSpPr>
        <p:spPr>
          <a:xfrm>
            <a:off x="685800" y="1143000"/>
            <a:ext cx="7772400" cy="4724400"/>
          </a:xfrm>
        </p:spPr>
        <p:txBody>
          <a:bodyPr/>
          <a:lstStyle/>
          <a:p>
            <a:pPr marL="0" indent="0">
              <a:spcBef>
                <a:spcPts val="0"/>
              </a:spcBef>
              <a:spcAft>
                <a:spcPts val="1800"/>
              </a:spcAft>
            </a:pPr>
            <a:r>
              <a:rPr lang="en-US" dirty="0">
                <a:latin typeface="Calibri" pitchFamily="34" charset="0"/>
                <a:cs typeface="Calibri" pitchFamily="34" charset="0"/>
              </a:rPr>
              <a:t>Do not personally criticize the authors; focus on improving the paper, not straightening out the researchers</a:t>
            </a:r>
          </a:p>
          <a:p>
            <a:pPr marL="0" indent="0">
              <a:spcBef>
                <a:spcPts val="0"/>
              </a:spcBef>
              <a:spcAft>
                <a:spcPts val="1800"/>
              </a:spcAft>
            </a:pPr>
            <a:r>
              <a:rPr lang="en-US" dirty="0">
                <a:latin typeface="Calibri" pitchFamily="34" charset="0"/>
                <a:cs typeface="Calibri" pitchFamily="34" charset="0"/>
              </a:rPr>
              <a:t>Do not make statements or claims without providing examples, explanations and evidence</a:t>
            </a:r>
          </a:p>
          <a:p>
            <a:pPr marL="0" indent="0">
              <a:spcBef>
                <a:spcPts val="0"/>
              </a:spcBef>
              <a:spcAft>
                <a:spcPts val="1800"/>
              </a:spcAft>
            </a:pPr>
            <a:r>
              <a:rPr lang="en-US" dirty="0">
                <a:latin typeface="Calibri" pitchFamily="34" charset="0"/>
                <a:cs typeface="Calibri" pitchFamily="34" charset="0"/>
              </a:rPr>
              <a:t>Strive for the highest standards of objectivity and honesty</a:t>
            </a:r>
          </a:p>
          <a:p>
            <a:pPr marL="0" indent="0">
              <a:spcBef>
                <a:spcPts val="0"/>
              </a:spcBef>
              <a:spcAft>
                <a:spcPts val="1200"/>
              </a:spcAft>
            </a:pPr>
            <a:r>
              <a:rPr lang="en-US" dirty="0">
                <a:latin typeface="Calibri" pitchFamily="34" charset="0"/>
                <a:cs typeface="Calibri" pitchFamily="34" charset="0"/>
              </a:rPr>
              <a:t>Do not use information obtained through review for personal benefit</a:t>
            </a:r>
          </a:p>
          <a:p>
            <a:pPr marL="0" indent="0">
              <a:spcBef>
                <a:spcPts val="0"/>
              </a:spcBef>
              <a:spcAft>
                <a:spcPts val="1200"/>
              </a:spcAft>
            </a:pPr>
            <a:endParaRPr lang="en-US" dirty="0">
              <a:latin typeface="Calibri" pitchFamily="34" charset="0"/>
              <a:cs typeface="Calibri" pitchFamily="34" charset="0"/>
            </a:endParaRPr>
          </a:p>
          <a:p>
            <a:pPr marL="0" indent="0">
              <a:spcBef>
                <a:spcPts val="0"/>
              </a:spcBef>
              <a:spcAft>
                <a:spcPts val="1200"/>
              </a:spcAft>
            </a:pPr>
            <a:endParaRPr lang="en-US" dirty="0">
              <a:latin typeface="Calibri" pitchFamily="34" charset="0"/>
              <a:cs typeface="Calibri" pitchFamily="34" charset="0"/>
            </a:endParaRPr>
          </a:p>
          <a:p>
            <a:endParaRPr lang="en-US" dirty="0">
              <a:latin typeface="Calibri" pitchFamily="34" charset="0"/>
              <a:cs typeface="Calibri" pitchFamily="34" charset="0"/>
            </a:endParaRPr>
          </a:p>
        </p:txBody>
      </p:sp>
      <p:sp>
        <p:nvSpPr>
          <p:cNvPr id="4" name="TextBox 3"/>
          <p:cNvSpPr txBox="1"/>
          <p:nvPr/>
        </p:nvSpPr>
        <p:spPr>
          <a:xfrm>
            <a:off x="685800" y="6324600"/>
            <a:ext cx="5789277" cy="400110"/>
          </a:xfrm>
          <a:prstGeom prst="rect">
            <a:avLst/>
          </a:prstGeom>
          <a:noFill/>
        </p:spPr>
        <p:txBody>
          <a:bodyPr wrap="none" rtlCol="0">
            <a:spAutoFit/>
          </a:bodyPr>
          <a:lstStyle/>
          <a:p>
            <a:r>
              <a:rPr lang="en-US" sz="2000" dirty="0">
                <a:solidFill>
                  <a:srgbClr val="002060"/>
                </a:solidFill>
                <a:latin typeface="Calibri" pitchFamily="34" charset="0"/>
                <a:cs typeface="Calibri" pitchFamily="34" charset="0"/>
              </a:rPr>
              <a:t>*Professor Lance Cooper’s “Golden Rule for Referees”</a:t>
            </a:r>
          </a:p>
        </p:txBody>
      </p:sp>
      <p:sp>
        <p:nvSpPr>
          <p:cNvPr id="5" name="Slide Number Placeholder 4"/>
          <p:cNvSpPr>
            <a:spLocks noGrp="1"/>
          </p:cNvSpPr>
          <p:nvPr>
            <p:ph type="sldNum" sz="quarter" idx="12"/>
          </p:nvPr>
        </p:nvSpPr>
        <p:spPr/>
        <p:txBody>
          <a:bodyPr/>
          <a:lstStyle/>
          <a:p>
            <a:r>
              <a:rPr lang="en-US" dirty="0"/>
              <a:t>8</a:t>
            </a:r>
          </a:p>
        </p:txBody>
      </p:sp>
    </p:spTree>
    <p:extLst>
      <p:ext uri="{BB962C8B-B14F-4D97-AF65-F5344CB8AC3E}">
        <p14:creationId xmlns:p14="http://schemas.microsoft.com/office/powerpoint/2010/main" val="4272619876"/>
      </p:ext>
    </p:extLst>
  </p:cSld>
  <p:clrMapOvr>
    <a:masterClrMapping/>
  </p:clrMapOvr>
</p:sld>
</file>

<file path=ppt/theme/theme1.xml><?xml version="1.0" encoding="utf-8"?>
<a:theme xmlns:a="http://schemas.openxmlformats.org/drawingml/2006/main" name="Pub t">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3399"/>
      </a:hlink>
      <a:folHlink>
        <a:srgbClr val="000066"/>
      </a:folHlink>
    </a:clrScheme>
    <a:fontScheme name="Pub 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ub 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ub 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ub 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ub 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ub 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ub 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ub 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55F84347143A545B59F761453AF657B" ma:contentTypeVersion="12" ma:contentTypeDescription="Create a new document." ma:contentTypeScope="" ma:versionID="6ab96e23b25bebf6247563e1d2ae24f2">
  <xsd:schema xmlns:xsd="http://www.w3.org/2001/XMLSchema" xmlns:xs="http://www.w3.org/2001/XMLSchema" xmlns:p="http://schemas.microsoft.com/office/2006/metadata/properties" xmlns:ns3="58b1ded3-4a4e-4486-9c0e-d9a4bde0955c" xmlns:ns4="af8c61d7-6c4f-4e6b-a880-853beb992e90" targetNamespace="http://schemas.microsoft.com/office/2006/metadata/properties" ma:root="true" ma:fieldsID="f89f045265d59fc9597e62a5ecfe2c4a" ns3:_="" ns4:_="">
    <xsd:import namespace="58b1ded3-4a4e-4486-9c0e-d9a4bde0955c"/>
    <xsd:import namespace="af8c61d7-6c4f-4e6b-a880-853beb992e9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b1ded3-4a4e-4486-9c0e-d9a4bde095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f8c61d7-6c4f-4e6b-a880-853beb992e9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A5CDFAE-6ACC-42C4-B662-E6497138A5A5}">
  <ds:schemaRefs>
    <ds:schemaRef ds:uri="http://schemas.microsoft.com/sharepoint/v3/contenttype/forms"/>
  </ds:schemaRefs>
</ds:datastoreItem>
</file>

<file path=customXml/itemProps2.xml><?xml version="1.0" encoding="utf-8"?>
<ds:datastoreItem xmlns:ds="http://schemas.openxmlformats.org/officeDocument/2006/customXml" ds:itemID="{B75E2A05-1F1F-4FED-AB38-F53ED8868B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b1ded3-4a4e-4486-9c0e-d9a4bde0955c"/>
    <ds:schemaRef ds:uri="af8c61d7-6c4f-4e6b-a880-853beb992e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DC237CD-F429-49E1-8E3E-6A22732B7FE1}">
  <ds:schemaRefs>
    <ds:schemaRef ds:uri="af8c61d7-6c4f-4e6b-a880-853beb992e90"/>
    <ds:schemaRef ds:uri="58b1ded3-4a4e-4486-9c0e-d9a4bde0955c"/>
    <ds:schemaRef ds:uri="http://schemas.openxmlformats.org/package/2006/metadata/core-properties"/>
    <ds:schemaRef ds:uri="http://schemas.microsoft.com/office/2006/documentManagement/types"/>
    <ds:schemaRef ds:uri="http://www.w3.org/XML/1998/namespace"/>
    <ds:schemaRef ds:uri="http://schemas.microsoft.com/office/2006/metadata/properties"/>
    <ds:schemaRef ds:uri="http://purl.org/dc/elements/1.1/"/>
    <ds:schemaRef ds:uri="http://purl.org/dc/dcmityp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A:\Pub t.pot</Template>
  <TotalTime>26024</TotalTime>
  <Words>1917</Words>
  <Application>Microsoft Office PowerPoint</Application>
  <PresentationFormat>On-screen Show (4:3)</PresentationFormat>
  <Paragraphs>165</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Symbol</vt:lpstr>
      <vt:lpstr>Times New Roman</vt:lpstr>
      <vt:lpstr>Arial</vt:lpstr>
      <vt:lpstr>Calibri</vt:lpstr>
      <vt:lpstr>ZapfDingbats</vt:lpstr>
      <vt:lpstr>Pub t</vt:lpstr>
      <vt:lpstr>PowerPoint Presentation</vt:lpstr>
      <vt:lpstr>What does a referee do for science?</vt:lpstr>
      <vt:lpstr>Referees evaluate scientific articles before they are published</vt:lpstr>
      <vt:lpstr>You should have three  objectives in refereeing  a paper</vt:lpstr>
      <vt:lpstr>Questions to ask yourself before you agree to be a referee</vt:lpstr>
      <vt:lpstr>Reviewing vs. reading a paper</vt:lpstr>
      <vt:lpstr>Questions to ask yourself as you’re reading</vt:lpstr>
      <vt:lpstr>Essentials of a good referee report</vt:lpstr>
      <vt:lpstr>“Review unto others…”*</vt:lpstr>
      <vt:lpstr>Your assignment:</vt:lpstr>
    </vt:vector>
  </TitlesOfParts>
  <Company>Simplified Computer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Celia Elliott</dc:creator>
  <cp:lastModifiedBy>Elliott, Celia</cp:lastModifiedBy>
  <cp:revision>220</cp:revision>
  <cp:lastPrinted>2023-02-26T03:15:41Z</cp:lastPrinted>
  <dcterms:created xsi:type="dcterms:W3CDTF">1998-08-22T04:56:06Z</dcterms:created>
  <dcterms:modified xsi:type="dcterms:W3CDTF">2024-10-12T19:01:20Z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cmelliot@uiuc.edu</vt:lpwstr>
  </property>
  <property fmtid="{D5CDD505-2E9C-101B-9397-08002B2CF9AE}" pid="8" name="HomePage">
    <vt:lpwstr>http://www.physics.uiuc.edu/Education/398IPR/Spr03/</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4194368</vt:i4>
  </property>
  <property fmtid="{D5CDD505-2E9C-101B-9397-08002B2CF9AE}" pid="15" name="LinkColor">
    <vt:i4>8404992</vt:i4>
  </property>
  <property fmtid="{D5CDD505-2E9C-101B-9397-08002B2CF9AE}" pid="16" name="VisitedColor">
    <vt:i4>12615680</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2</vt:i4>
  </property>
  <property fmtid="{D5CDD505-2E9C-101B-9397-08002B2CF9AE}" pid="21" name="OutputDir">
    <vt:lpwstr>\\Phyactw\WWW\Education\398IPR\Lectures</vt:lpwstr>
  </property>
  <property fmtid="{D5CDD505-2E9C-101B-9397-08002B2CF9AE}" pid="22" name="ContentTypeId">
    <vt:lpwstr>0x010100B55F84347143A545B59F761453AF657B</vt:lpwstr>
  </property>
</Properties>
</file>