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49" r:id="rId1"/>
  </p:sldMasterIdLst>
  <p:notesMasterIdLst>
    <p:notesMasterId r:id="rId32"/>
  </p:notesMasterIdLst>
  <p:handoutMasterIdLst>
    <p:handoutMasterId r:id="rId33"/>
  </p:handoutMasterIdLst>
  <p:sldIdLst>
    <p:sldId id="505" r:id="rId2"/>
    <p:sldId id="600" r:id="rId3"/>
    <p:sldId id="507" r:id="rId4"/>
    <p:sldId id="508" r:id="rId5"/>
    <p:sldId id="515" r:id="rId6"/>
    <p:sldId id="564" r:id="rId7"/>
    <p:sldId id="509" r:id="rId8"/>
    <p:sldId id="574" r:id="rId9"/>
    <p:sldId id="512" r:id="rId10"/>
    <p:sldId id="602" r:id="rId11"/>
    <p:sldId id="603" r:id="rId12"/>
    <p:sldId id="575" r:id="rId13"/>
    <p:sldId id="566" r:id="rId14"/>
    <p:sldId id="601" r:id="rId15"/>
    <p:sldId id="585" r:id="rId16"/>
    <p:sldId id="586" r:id="rId17"/>
    <p:sldId id="571" r:id="rId18"/>
    <p:sldId id="558" r:id="rId19"/>
    <p:sldId id="580" r:id="rId20"/>
    <p:sldId id="562" r:id="rId21"/>
    <p:sldId id="518" r:id="rId22"/>
    <p:sldId id="560" r:id="rId23"/>
    <p:sldId id="563" r:id="rId24"/>
    <p:sldId id="570" r:id="rId25"/>
    <p:sldId id="539" r:id="rId26"/>
    <p:sldId id="506" r:id="rId27"/>
    <p:sldId id="510" r:id="rId28"/>
    <p:sldId id="548" r:id="rId29"/>
    <p:sldId id="542" r:id="rId30"/>
    <p:sldId id="546" r:id="rId31"/>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5517"/>
    <a:srgbClr val="D93C1D"/>
    <a:srgbClr val="000000"/>
    <a:srgbClr val="FF6600"/>
    <a:srgbClr val="E84A27"/>
    <a:srgbClr val="FF3300"/>
    <a:srgbClr val="0033CC"/>
    <a:srgbClr val="003399"/>
    <a:srgbClr val="0066CC"/>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82" d="100"/>
          <a:sy n="82" d="100"/>
        </p:scale>
        <p:origin x="1421"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4805"/>
    </p:cViewPr>
  </p:sorterViewPr>
  <p:notesViewPr>
    <p:cSldViewPr>
      <p:cViewPr varScale="1">
        <p:scale>
          <a:sx n="19" d="100"/>
          <a:sy n="19" d="100"/>
        </p:scale>
        <p:origin x="1022" y="4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199" b="1" i="0" u="none" strike="noStrike" baseline="0">
                <a:solidFill>
                  <a:schemeClr val="tx1"/>
                </a:solidFill>
                <a:latin typeface="+mn-lt"/>
                <a:ea typeface="Times New Roman"/>
                <a:cs typeface="Times New Roman"/>
              </a:defRPr>
            </a:pPr>
            <a:r>
              <a:rPr lang="en-US">
                <a:latin typeface="+mn-lt"/>
              </a:rPr>
              <a:t>Verbosity Index</a:t>
            </a:r>
          </a:p>
        </c:rich>
      </c:tx>
      <c:layout>
        <c:manualLayout>
          <c:xMode val="edge"/>
          <c:yMode val="edge"/>
          <c:x val="0.24102571158181205"/>
          <c:y val="8.5954439943561972E-2"/>
        </c:manualLayout>
      </c:layout>
      <c:overlay val="0"/>
      <c:spPr>
        <a:noFill/>
        <a:ln w="25389">
          <a:noFill/>
        </a:ln>
      </c:spPr>
    </c:title>
    <c:autoTitleDeleted val="0"/>
    <c:plotArea>
      <c:layout>
        <c:manualLayout>
          <c:layoutTarget val="inner"/>
          <c:xMode val="edge"/>
          <c:yMode val="edge"/>
          <c:x val="0.28205128205128205"/>
          <c:y val="0.20995670995670995"/>
          <c:w val="0.65641025641025641"/>
          <c:h val="0.56060606060606055"/>
        </c:manualLayout>
      </c:layout>
      <c:areaChart>
        <c:grouping val="stacked"/>
        <c:varyColors val="0"/>
        <c:ser>
          <c:idx val="0"/>
          <c:order val="0"/>
          <c:tx>
            <c:strRef>
              <c:f>Sheet1!$A$2</c:f>
              <c:strCache>
                <c:ptCount val="1"/>
                <c:pt idx="0">
                  <c:v>Comprehension</c:v>
                </c:pt>
              </c:strCache>
            </c:strRef>
          </c:tx>
          <c:spPr>
            <a:gradFill rotWithShape="0">
              <a:gsLst>
                <a:gs pos="0">
                  <a:srgbClr xmlns:mc="http://schemas.openxmlformats.org/markup-compatibility/2006" xmlns:a14="http://schemas.microsoft.com/office/drawing/2010/main" val="FF6600" mc:Ignorable="a14" a14:legacySpreadsheetColorIndex="53"/>
                </a:gs>
                <a:gs pos="100000">
                  <a:srgbClr xmlns:mc="http://schemas.openxmlformats.org/markup-compatibility/2006" xmlns:a14="http://schemas.microsoft.com/office/drawing/2010/main" val="000080" mc:Ignorable="a14" a14:legacySpreadsheetColorIndex="18"/>
                </a:gs>
              </a:gsLst>
              <a:lin ang="2700000" scaled="1"/>
            </a:gradFill>
            <a:ln w="12695">
              <a:solidFill>
                <a:schemeClr val="tx1"/>
              </a:solidFill>
              <a:prstDash val="solid"/>
            </a:ln>
          </c:spPr>
          <c:cat>
            <c:numRef>
              <c:f>Sheet1!$B$1:$J$1</c:f>
              <c:numCache>
                <c:formatCode>General</c:formatCode>
                <c:ptCount val="9"/>
                <c:pt idx="0">
                  <c:v>10</c:v>
                </c:pt>
                <c:pt idx="1">
                  <c:v>15</c:v>
                </c:pt>
                <c:pt idx="2">
                  <c:v>20</c:v>
                </c:pt>
                <c:pt idx="3">
                  <c:v>25</c:v>
                </c:pt>
                <c:pt idx="4">
                  <c:v>30</c:v>
                </c:pt>
                <c:pt idx="5">
                  <c:v>35</c:v>
                </c:pt>
                <c:pt idx="6">
                  <c:v>40</c:v>
                </c:pt>
                <c:pt idx="7">
                  <c:v>45</c:v>
                </c:pt>
                <c:pt idx="8">
                  <c:v>50</c:v>
                </c:pt>
              </c:numCache>
            </c:numRef>
          </c:cat>
          <c:val>
            <c:numRef>
              <c:f>Sheet1!$B$2:$J$2</c:f>
              <c:numCache>
                <c:formatCode>General</c:formatCode>
                <c:ptCount val="9"/>
                <c:pt idx="0">
                  <c:v>99.7</c:v>
                </c:pt>
                <c:pt idx="1">
                  <c:v>98.8</c:v>
                </c:pt>
                <c:pt idx="2">
                  <c:v>95.5</c:v>
                </c:pt>
                <c:pt idx="3">
                  <c:v>88</c:v>
                </c:pt>
                <c:pt idx="4">
                  <c:v>72</c:v>
                </c:pt>
                <c:pt idx="5">
                  <c:v>56</c:v>
                </c:pt>
                <c:pt idx="6">
                  <c:v>38</c:v>
                </c:pt>
                <c:pt idx="7">
                  <c:v>27</c:v>
                </c:pt>
                <c:pt idx="8">
                  <c:v>18</c:v>
                </c:pt>
              </c:numCache>
            </c:numRef>
          </c:val>
          <c:extLst>
            <c:ext xmlns:c16="http://schemas.microsoft.com/office/drawing/2014/chart" uri="{C3380CC4-5D6E-409C-BE32-E72D297353CC}">
              <c16:uniqueId val="{00000000-027E-495C-9817-108C6B536F0D}"/>
            </c:ext>
          </c:extLst>
        </c:ser>
        <c:dLbls>
          <c:showLegendKey val="0"/>
          <c:showVal val="0"/>
          <c:showCatName val="0"/>
          <c:showSerName val="0"/>
          <c:showPercent val="0"/>
          <c:showBubbleSize val="0"/>
        </c:dLbls>
        <c:dropLines>
          <c:spPr>
            <a:ln w="12695">
              <a:solidFill>
                <a:schemeClr val="tx1"/>
              </a:solidFill>
              <a:prstDash val="solid"/>
            </a:ln>
          </c:spPr>
        </c:dropLines>
        <c:axId val="722927424"/>
        <c:axId val="722927816"/>
      </c:areaChart>
      <c:catAx>
        <c:axId val="722927424"/>
        <c:scaling>
          <c:orientation val="minMax"/>
        </c:scaling>
        <c:delete val="0"/>
        <c:axPos val="b"/>
        <c:majorGridlines>
          <c:spPr>
            <a:ln w="3174">
              <a:solidFill>
                <a:schemeClr val="tx1"/>
              </a:solidFill>
              <a:prstDash val="solid"/>
            </a:ln>
          </c:spPr>
        </c:majorGridlines>
        <c:title>
          <c:tx>
            <c:rich>
              <a:bodyPr/>
              <a:lstStyle/>
              <a:p>
                <a:pPr>
                  <a:defRPr sz="1799" b="1" i="0" u="none" strike="noStrike" baseline="0">
                    <a:solidFill>
                      <a:schemeClr val="tx1"/>
                    </a:solidFill>
                    <a:latin typeface="Times New Roman"/>
                    <a:ea typeface="Times New Roman"/>
                    <a:cs typeface="Times New Roman"/>
                  </a:defRPr>
                </a:pPr>
                <a:r>
                  <a:rPr lang="en-US" sz="1600" dirty="0">
                    <a:latin typeface="+mn-lt"/>
                  </a:rPr>
                  <a:t>Words per Sentence</a:t>
                </a:r>
              </a:p>
            </c:rich>
          </c:tx>
          <c:layout>
            <c:manualLayout>
              <c:xMode val="edge"/>
              <c:yMode val="edge"/>
              <c:x val="0.32904528203750283"/>
              <c:y val="0.84047744754449061"/>
            </c:manualLayout>
          </c:layout>
          <c:overlay val="0"/>
          <c:spPr>
            <a:noFill/>
            <a:ln w="25389">
              <a:noFill/>
            </a:ln>
          </c:spPr>
        </c:title>
        <c:numFmt formatCode="General" sourceLinked="1"/>
        <c:majorTickMark val="out"/>
        <c:minorTickMark val="none"/>
        <c:tickLblPos val="nextTo"/>
        <c:spPr>
          <a:ln w="3174">
            <a:solidFill>
              <a:schemeClr val="tx1"/>
            </a:solidFill>
            <a:prstDash val="solid"/>
          </a:ln>
        </c:spPr>
        <c:txPr>
          <a:bodyPr rot="0" vert="horz"/>
          <a:lstStyle/>
          <a:p>
            <a:pPr>
              <a:defRPr sz="1200" b="1" i="0" u="none" strike="noStrike" baseline="0">
                <a:solidFill>
                  <a:schemeClr val="tx1"/>
                </a:solidFill>
                <a:latin typeface="+mn-lt"/>
                <a:ea typeface="Times New Roman"/>
                <a:cs typeface="Times New Roman"/>
              </a:defRPr>
            </a:pPr>
            <a:endParaRPr lang="en-US"/>
          </a:p>
        </c:txPr>
        <c:crossAx val="722927816"/>
        <c:crosses val="autoZero"/>
        <c:auto val="1"/>
        <c:lblAlgn val="ctr"/>
        <c:lblOffset val="100"/>
        <c:noMultiLvlLbl val="0"/>
      </c:catAx>
      <c:valAx>
        <c:axId val="722927816"/>
        <c:scaling>
          <c:orientation val="minMax"/>
          <c:max val="100"/>
        </c:scaling>
        <c:delete val="0"/>
        <c:axPos val="l"/>
        <c:majorGridlines>
          <c:spPr>
            <a:ln w="3174">
              <a:solidFill>
                <a:srgbClr val="333399"/>
              </a:solidFill>
              <a:prstDash val="solid"/>
            </a:ln>
          </c:spPr>
        </c:majorGridlines>
        <c:title>
          <c:tx>
            <c:rich>
              <a:bodyPr/>
              <a:lstStyle/>
              <a:p>
                <a:pPr>
                  <a:defRPr sz="1600" b="1" i="0" u="none" strike="noStrike" baseline="0">
                    <a:solidFill>
                      <a:schemeClr val="tx1"/>
                    </a:solidFill>
                    <a:latin typeface="+mn-lt"/>
                    <a:ea typeface="Times New Roman"/>
                    <a:cs typeface="Times New Roman"/>
                  </a:defRPr>
                </a:pPr>
                <a:r>
                  <a:rPr lang="en-US" sz="1600" dirty="0">
                    <a:latin typeface="+mn-lt"/>
                  </a:rPr>
                  <a:t>Comprehension, %</a:t>
                </a:r>
              </a:p>
            </c:rich>
          </c:tx>
          <c:layout>
            <c:manualLayout>
              <c:xMode val="edge"/>
              <c:yMode val="edge"/>
              <c:x val="9.6727592335408438E-2"/>
              <c:y val="0.26694688452960719"/>
            </c:manualLayout>
          </c:layout>
          <c:overlay val="0"/>
          <c:spPr>
            <a:noFill/>
            <a:ln w="25389">
              <a:noFill/>
            </a:ln>
          </c:spPr>
        </c:title>
        <c:numFmt formatCode="General" sourceLinked="1"/>
        <c:majorTickMark val="out"/>
        <c:minorTickMark val="none"/>
        <c:tickLblPos val="nextTo"/>
        <c:spPr>
          <a:ln w="3174">
            <a:solidFill>
              <a:schemeClr val="tx1"/>
            </a:solidFill>
            <a:prstDash val="solid"/>
          </a:ln>
        </c:spPr>
        <c:txPr>
          <a:bodyPr rot="0" vert="horz"/>
          <a:lstStyle/>
          <a:p>
            <a:pPr>
              <a:defRPr sz="1200" b="1" i="0" u="none" strike="noStrike" baseline="0">
                <a:solidFill>
                  <a:schemeClr val="tx1"/>
                </a:solidFill>
                <a:latin typeface="+mn-lt"/>
                <a:ea typeface="Times New Roman"/>
                <a:cs typeface="Times New Roman"/>
              </a:defRPr>
            </a:pPr>
            <a:endParaRPr lang="en-US"/>
          </a:p>
        </c:txPr>
        <c:crossAx val="722927424"/>
        <c:crosses val="autoZero"/>
        <c:crossBetween val="midCat"/>
        <c:majorUnit val="10"/>
        <c:minorUnit val="5"/>
      </c:valAx>
      <c:spPr>
        <a:noFill/>
        <a:ln w="25389">
          <a:noFill/>
        </a:ln>
      </c:spPr>
    </c:plotArea>
    <c:plotVisOnly val="1"/>
    <c:dispBlanksAs val="zero"/>
    <c:showDLblsOverMax val="0"/>
  </c:chart>
  <c:spPr>
    <a:noFill/>
    <a:ln>
      <a:noFill/>
    </a:ln>
  </c:spPr>
  <c:txPr>
    <a:bodyPr/>
    <a:lstStyle/>
    <a:p>
      <a:pPr>
        <a:defRPr sz="1799"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0" y="1"/>
            <a:ext cx="3208683" cy="475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35" tIns="47769" rIns="95535" bIns="47769" numCol="1" anchor="t" anchorCtr="0" compatLnSpc="1">
            <a:prstTxWarp prst="textNoShape">
              <a:avLst/>
            </a:prstTxWarp>
          </a:bodyPr>
          <a:lstStyle>
            <a:lvl1pPr defTabSz="955094">
              <a:defRPr sz="1200" dirty="0">
                <a:latin typeface="Calibri" pitchFamily="34" charset="0"/>
                <a:cs typeface="Calibri" pitchFamily="34" charset="0"/>
              </a:defRPr>
            </a:lvl1pPr>
          </a:lstStyle>
          <a:p>
            <a:pPr>
              <a:defRPr/>
            </a:pPr>
            <a:r>
              <a:rPr lang="en-US"/>
              <a:t>Revising Technical Manuscripts, Celia M. Elliott</a:t>
            </a:r>
          </a:p>
        </p:txBody>
      </p:sp>
      <p:sp>
        <p:nvSpPr>
          <p:cNvPr id="135171" name="Rectangle 3"/>
          <p:cNvSpPr>
            <a:spLocks noGrp="1" noChangeArrowheads="1"/>
          </p:cNvSpPr>
          <p:nvPr>
            <p:ph type="dt" sz="quarter" idx="1"/>
          </p:nvPr>
        </p:nvSpPr>
        <p:spPr bwMode="auto">
          <a:xfrm>
            <a:off x="4172779" y="1"/>
            <a:ext cx="3129169" cy="475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35" tIns="47769" rIns="95535" bIns="47769" numCol="1" anchor="t" anchorCtr="0" compatLnSpc="1">
            <a:prstTxWarp prst="textNoShape">
              <a:avLst/>
            </a:prstTxWarp>
          </a:bodyPr>
          <a:lstStyle>
            <a:lvl1pPr algn="r" defTabSz="955094">
              <a:defRPr sz="1200" dirty="0" smtClean="0">
                <a:latin typeface="Calibri" pitchFamily="34" charset="0"/>
                <a:cs typeface="Calibri" pitchFamily="34" charset="0"/>
              </a:defRPr>
            </a:lvl1pPr>
          </a:lstStyle>
          <a:p>
            <a:pPr>
              <a:defRPr/>
            </a:pPr>
            <a:r>
              <a:rPr lang="en-US" dirty="0"/>
              <a:t>10/15/2014</a:t>
            </a:r>
          </a:p>
        </p:txBody>
      </p:sp>
      <p:sp>
        <p:nvSpPr>
          <p:cNvPr id="135172" name="Rectangle 4"/>
          <p:cNvSpPr>
            <a:spLocks noGrp="1" noChangeArrowheads="1"/>
          </p:cNvSpPr>
          <p:nvPr>
            <p:ph type="ftr" sz="quarter" idx="2"/>
          </p:nvPr>
        </p:nvSpPr>
        <p:spPr bwMode="auto">
          <a:xfrm>
            <a:off x="0" y="9112615"/>
            <a:ext cx="3208683" cy="475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35" tIns="47769" rIns="95535" bIns="47769" numCol="1" anchor="b" anchorCtr="0" compatLnSpc="1">
            <a:prstTxWarp prst="textNoShape">
              <a:avLst/>
            </a:prstTxWarp>
          </a:bodyPr>
          <a:lstStyle>
            <a:lvl1pPr defTabSz="955094">
              <a:defRPr sz="1100" dirty="0" smtClean="0">
                <a:latin typeface="Calibri" pitchFamily="34" charset="0"/>
                <a:cs typeface="Calibri" pitchFamily="34" charset="0"/>
              </a:defRPr>
            </a:lvl1pPr>
          </a:lstStyle>
          <a:p>
            <a:pPr>
              <a:defRPr/>
            </a:pPr>
            <a:r>
              <a:rPr lang="en-US" dirty="0"/>
              <a:t>Copyright © 2014</a:t>
            </a:r>
            <a:br>
              <a:rPr lang="en-US" dirty="0"/>
            </a:br>
            <a:r>
              <a:rPr lang="en-US" dirty="0"/>
              <a:t>The Board of Trustees of the University of Illinois</a:t>
            </a:r>
          </a:p>
        </p:txBody>
      </p:sp>
      <p:sp>
        <p:nvSpPr>
          <p:cNvPr id="135173" name="Rectangle 5"/>
          <p:cNvSpPr>
            <a:spLocks noGrp="1" noChangeArrowheads="1"/>
          </p:cNvSpPr>
          <p:nvPr>
            <p:ph type="sldNum" sz="quarter" idx="3"/>
          </p:nvPr>
        </p:nvSpPr>
        <p:spPr bwMode="auto">
          <a:xfrm>
            <a:off x="4172779" y="9112615"/>
            <a:ext cx="3129169" cy="475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35" tIns="47769" rIns="95535" bIns="47769" numCol="1" anchor="b" anchorCtr="0" compatLnSpc="1">
            <a:prstTxWarp prst="textNoShape">
              <a:avLst/>
            </a:prstTxWarp>
          </a:bodyPr>
          <a:lstStyle>
            <a:lvl1pPr algn="r" defTabSz="955094">
              <a:defRPr sz="1200">
                <a:latin typeface="Calibri" pitchFamily="34" charset="0"/>
                <a:cs typeface="Calibri" pitchFamily="34" charset="0"/>
              </a:defRPr>
            </a:lvl1pPr>
          </a:lstStyle>
          <a:p>
            <a:pPr>
              <a:defRPr/>
            </a:pPr>
            <a:fld id="{6AF1CBDE-35E8-4AB8-A2A6-59BC2F522169}" type="slidenum">
              <a:rPr lang="en-US"/>
              <a:pPr>
                <a:defRPr/>
              </a:pPr>
              <a:t>‹#›</a:t>
            </a:fld>
            <a:endParaRPr lang="en-US" dirty="0"/>
          </a:p>
        </p:txBody>
      </p:sp>
    </p:spTree>
    <p:extLst>
      <p:ext uri="{BB962C8B-B14F-4D97-AF65-F5344CB8AC3E}">
        <p14:creationId xmlns:p14="http://schemas.microsoft.com/office/powerpoint/2010/main" val="2797047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6" name="Rectangle 4"/>
          <p:cNvSpPr>
            <a:spLocks noGrp="1" noRot="1" noChangeAspect="1" noChangeArrowheads="1" noTextEdit="1"/>
          </p:cNvSpPr>
          <p:nvPr>
            <p:ph type="sldImg" idx="2"/>
          </p:nvPr>
        </p:nvSpPr>
        <p:spPr bwMode="auto">
          <a:xfrm>
            <a:off x="1220788" y="712788"/>
            <a:ext cx="4859337" cy="364331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60783" y="4595658"/>
            <a:ext cx="5377070" cy="4279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35" tIns="47769" rIns="95535" bIns="47769"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199" name="Rectangle 7"/>
          <p:cNvSpPr>
            <a:spLocks noGrp="1" noChangeArrowheads="1"/>
          </p:cNvSpPr>
          <p:nvPr>
            <p:ph type="sldNum" sz="quarter" idx="5"/>
          </p:nvPr>
        </p:nvSpPr>
        <p:spPr bwMode="auto">
          <a:xfrm>
            <a:off x="4172779" y="9112615"/>
            <a:ext cx="3129169" cy="475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35" tIns="47769" rIns="95535" bIns="47769" numCol="1" anchor="b" anchorCtr="0" compatLnSpc="1">
            <a:prstTxWarp prst="textNoShape">
              <a:avLst/>
            </a:prstTxWarp>
          </a:bodyPr>
          <a:lstStyle>
            <a:lvl1pPr algn="r" defTabSz="955094">
              <a:defRPr sz="1200"/>
            </a:lvl1pPr>
          </a:lstStyle>
          <a:p>
            <a:pPr>
              <a:defRPr/>
            </a:pPr>
            <a:fld id="{78EBD73D-A6C9-40EC-B762-5A4EB4278B54}" type="slidenum">
              <a:rPr lang="en-US"/>
              <a:pPr>
                <a:defRPr/>
              </a:pPr>
              <a:t>‹#›</a:t>
            </a:fld>
            <a:endParaRPr lang="en-US"/>
          </a:p>
        </p:txBody>
      </p:sp>
    </p:spTree>
    <p:extLst>
      <p:ext uri="{BB962C8B-B14F-4D97-AF65-F5344CB8AC3E}">
        <p14:creationId xmlns:p14="http://schemas.microsoft.com/office/powerpoint/2010/main" val="3945235951"/>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a:xfrm>
            <a:off x="0" y="1"/>
            <a:ext cx="3208683" cy="475469"/>
          </a:xfrm>
          <a:prstGeom prst="rect">
            <a:avLst/>
          </a:prstGeom>
        </p:spPr>
        <p:txBody>
          <a:bodyPr/>
          <a:lstStyle>
            <a:lvl1pPr defTabSz="955094">
              <a:defRPr sz="2500">
                <a:solidFill>
                  <a:schemeClr val="tx1"/>
                </a:solidFill>
                <a:latin typeface="Times New Roman" pitchFamily="18" charset="0"/>
              </a:defRPr>
            </a:lvl1pPr>
            <a:lvl2pPr marL="770662" indent="-296408" defTabSz="955094">
              <a:defRPr sz="2500">
                <a:solidFill>
                  <a:schemeClr val="tx1"/>
                </a:solidFill>
                <a:latin typeface="Times New Roman" pitchFamily="18" charset="0"/>
              </a:defRPr>
            </a:lvl2pPr>
            <a:lvl3pPr marL="1185634" indent="-237127" defTabSz="955094">
              <a:defRPr sz="2500">
                <a:solidFill>
                  <a:schemeClr val="tx1"/>
                </a:solidFill>
                <a:latin typeface="Times New Roman" pitchFamily="18" charset="0"/>
              </a:defRPr>
            </a:lvl3pPr>
            <a:lvl4pPr marL="1659887" indent="-237127" defTabSz="955094">
              <a:defRPr sz="2500">
                <a:solidFill>
                  <a:schemeClr val="tx1"/>
                </a:solidFill>
                <a:latin typeface="Times New Roman" pitchFamily="18" charset="0"/>
              </a:defRPr>
            </a:lvl4pPr>
            <a:lvl5pPr marL="2134141" indent="-237127" defTabSz="955094">
              <a:defRPr sz="2500">
                <a:solidFill>
                  <a:schemeClr val="tx1"/>
                </a:solidFill>
                <a:latin typeface="Times New Roman" pitchFamily="18" charset="0"/>
              </a:defRPr>
            </a:lvl5pPr>
            <a:lvl6pPr marL="2608395" indent="-237127" defTabSz="955094" eaLnBrk="0" fontAlgn="base" hangingPunct="0">
              <a:spcBef>
                <a:spcPct val="0"/>
              </a:spcBef>
              <a:spcAft>
                <a:spcPct val="0"/>
              </a:spcAft>
              <a:defRPr sz="2500">
                <a:solidFill>
                  <a:schemeClr val="tx1"/>
                </a:solidFill>
                <a:latin typeface="Times New Roman" pitchFamily="18" charset="0"/>
              </a:defRPr>
            </a:lvl6pPr>
            <a:lvl7pPr marL="3082648" indent="-237127" defTabSz="955094" eaLnBrk="0" fontAlgn="base" hangingPunct="0">
              <a:spcBef>
                <a:spcPct val="0"/>
              </a:spcBef>
              <a:spcAft>
                <a:spcPct val="0"/>
              </a:spcAft>
              <a:defRPr sz="2500">
                <a:solidFill>
                  <a:schemeClr val="tx1"/>
                </a:solidFill>
                <a:latin typeface="Times New Roman" pitchFamily="18" charset="0"/>
              </a:defRPr>
            </a:lvl7pPr>
            <a:lvl8pPr marL="3556902" indent="-237127" defTabSz="955094" eaLnBrk="0" fontAlgn="base" hangingPunct="0">
              <a:spcBef>
                <a:spcPct val="0"/>
              </a:spcBef>
              <a:spcAft>
                <a:spcPct val="0"/>
              </a:spcAft>
              <a:defRPr sz="2500">
                <a:solidFill>
                  <a:schemeClr val="tx1"/>
                </a:solidFill>
                <a:latin typeface="Times New Roman" pitchFamily="18" charset="0"/>
              </a:defRPr>
            </a:lvl8pPr>
            <a:lvl9pPr marL="4031155" indent="-237127" defTabSz="955094" eaLnBrk="0" fontAlgn="base" hangingPunct="0">
              <a:spcBef>
                <a:spcPct val="0"/>
              </a:spcBef>
              <a:spcAft>
                <a:spcPct val="0"/>
              </a:spcAft>
              <a:defRPr sz="2500">
                <a:solidFill>
                  <a:schemeClr val="tx1"/>
                </a:solidFill>
                <a:latin typeface="Times New Roman" pitchFamily="18" charset="0"/>
              </a:defRPr>
            </a:lvl9pPr>
          </a:lstStyle>
          <a:p>
            <a:pPr>
              <a:defRPr/>
            </a:pPr>
            <a:r>
              <a:rPr lang="en-US" sz="1200" dirty="0">
                <a:latin typeface="+mn-lt"/>
              </a:rPr>
              <a:t>Revising Technical Manuscripts, </a:t>
            </a:r>
            <a:br>
              <a:rPr lang="en-US" sz="1200" dirty="0">
                <a:latin typeface="+mn-lt"/>
              </a:rPr>
            </a:br>
            <a:r>
              <a:rPr lang="en-US" sz="1200" dirty="0">
                <a:latin typeface="+mn-lt"/>
              </a:rPr>
              <a:t>Celia M. Elliott</a:t>
            </a:r>
          </a:p>
        </p:txBody>
      </p:sp>
      <p:sp>
        <p:nvSpPr>
          <p:cNvPr id="34819" name="Rectangle 3"/>
          <p:cNvSpPr>
            <a:spLocks noGrp="1" noChangeArrowheads="1"/>
          </p:cNvSpPr>
          <p:nvPr>
            <p:ph type="dt" sz="quarter" idx="1"/>
          </p:nvPr>
        </p:nvSpPr>
        <p:spPr>
          <a:xfrm>
            <a:off x="4172779" y="1"/>
            <a:ext cx="3129169" cy="475469"/>
          </a:xfrm>
          <a:prstGeom prst="rect">
            <a:avLst/>
          </a:prstGeom>
        </p:spPr>
        <p:txBody>
          <a:bodyPr/>
          <a:lstStyle>
            <a:lvl1pPr defTabSz="955094">
              <a:defRPr sz="2500">
                <a:solidFill>
                  <a:schemeClr val="tx1"/>
                </a:solidFill>
                <a:latin typeface="Times New Roman" pitchFamily="18" charset="0"/>
              </a:defRPr>
            </a:lvl1pPr>
            <a:lvl2pPr marL="770662" indent="-296408" defTabSz="955094">
              <a:defRPr sz="2500">
                <a:solidFill>
                  <a:schemeClr val="tx1"/>
                </a:solidFill>
                <a:latin typeface="Times New Roman" pitchFamily="18" charset="0"/>
              </a:defRPr>
            </a:lvl2pPr>
            <a:lvl3pPr marL="1185634" indent="-237127" defTabSz="955094">
              <a:defRPr sz="2500">
                <a:solidFill>
                  <a:schemeClr val="tx1"/>
                </a:solidFill>
                <a:latin typeface="Times New Roman" pitchFamily="18" charset="0"/>
              </a:defRPr>
            </a:lvl3pPr>
            <a:lvl4pPr marL="1659887" indent="-237127" defTabSz="955094">
              <a:defRPr sz="2500">
                <a:solidFill>
                  <a:schemeClr val="tx1"/>
                </a:solidFill>
                <a:latin typeface="Times New Roman" pitchFamily="18" charset="0"/>
              </a:defRPr>
            </a:lvl4pPr>
            <a:lvl5pPr marL="2134141" indent="-237127" defTabSz="955094">
              <a:defRPr sz="2500">
                <a:solidFill>
                  <a:schemeClr val="tx1"/>
                </a:solidFill>
                <a:latin typeface="Times New Roman" pitchFamily="18" charset="0"/>
              </a:defRPr>
            </a:lvl5pPr>
            <a:lvl6pPr marL="2608395" indent="-237127" defTabSz="955094" eaLnBrk="0" fontAlgn="base" hangingPunct="0">
              <a:spcBef>
                <a:spcPct val="0"/>
              </a:spcBef>
              <a:spcAft>
                <a:spcPct val="0"/>
              </a:spcAft>
              <a:defRPr sz="2500">
                <a:solidFill>
                  <a:schemeClr val="tx1"/>
                </a:solidFill>
                <a:latin typeface="Times New Roman" pitchFamily="18" charset="0"/>
              </a:defRPr>
            </a:lvl6pPr>
            <a:lvl7pPr marL="3082648" indent="-237127" defTabSz="955094" eaLnBrk="0" fontAlgn="base" hangingPunct="0">
              <a:spcBef>
                <a:spcPct val="0"/>
              </a:spcBef>
              <a:spcAft>
                <a:spcPct val="0"/>
              </a:spcAft>
              <a:defRPr sz="2500">
                <a:solidFill>
                  <a:schemeClr val="tx1"/>
                </a:solidFill>
                <a:latin typeface="Times New Roman" pitchFamily="18" charset="0"/>
              </a:defRPr>
            </a:lvl7pPr>
            <a:lvl8pPr marL="3556902" indent="-237127" defTabSz="955094" eaLnBrk="0" fontAlgn="base" hangingPunct="0">
              <a:spcBef>
                <a:spcPct val="0"/>
              </a:spcBef>
              <a:spcAft>
                <a:spcPct val="0"/>
              </a:spcAft>
              <a:defRPr sz="2500">
                <a:solidFill>
                  <a:schemeClr val="tx1"/>
                </a:solidFill>
                <a:latin typeface="Times New Roman" pitchFamily="18" charset="0"/>
              </a:defRPr>
            </a:lvl8pPr>
            <a:lvl9pPr marL="4031155" indent="-237127" defTabSz="955094" eaLnBrk="0" fontAlgn="base" hangingPunct="0">
              <a:spcBef>
                <a:spcPct val="0"/>
              </a:spcBef>
              <a:spcAft>
                <a:spcPct val="0"/>
              </a:spcAft>
              <a:defRPr sz="2500">
                <a:solidFill>
                  <a:schemeClr val="tx1"/>
                </a:solidFill>
                <a:latin typeface="Times New Roman" pitchFamily="18" charset="0"/>
              </a:defRPr>
            </a:lvl9pPr>
          </a:lstStyle>
          <a:p>
            <a:pPr algn="r">
              <a:defRPr/>
            </a:pPr>
            <a:r>
              <a:rPr lang="en-US" sz="1200" dirty="0">
                <a:latin typeface="+mn-lt"/>
              </a:rPr>
              <a:t>02/21/2024</a:t>
            </a:r>
          </a:p>
        </p:txBody>
      </p:sp>
      <p:sp>
        <p:nvSpPr>
          <p:cNvPr id="6" name="Rectangle 6"/>
          <p:cNvSpPr>
            <a:spLocks noGrp="1" noChangeArrowheads="1"/>
          </p:cNvSpPr>
          <p:nvPr>
            <p:ph type="ftr" sz="quarter" idx="4"/>
          </p:nvPr>
        </p:nvSpPr>
        <p:spPr>
          <a:xfrm>
            <a:off x="0" y="9112615"/>
            <a:ext cx="4172779" cy="475469"/>
          </a:xfrm>
          <a:prstGeom prst="rect">
            <a:avLst/>
          </a:prstGeom>
        </p:spPr>
        <p:txBody>
          <a:bodyPr/>
          <a:lstStyle/>
          <a:p>
            <a:pPr>
              <a:defRPr/>
            </a:pPr>
            <a:r>
              <a:rPr lang="en-US" sz="1200" dirty="0">
                <a:latin typeface="+mn-lt"/>
              </a:rPr>
              <a:t>© 2024 The Board of Trustees of the University of Illinois</a:t>
            </a:r>
            <a:br>
              <a:rPr lang="en-US" sz="1200" dirty="0">
                <a:latin typeface="+mn-lt"/>
              </a:rPr>
            </a:br>
            <a:r>
              <a:rPr lang="en-US" sz="1200" dirty="0">
                <a:latin typeface="+mn-lt"/>
              </a:rPr>
              <a:t>All rights reserved.</a:t>
            </a:r>
          </a:p>
        </p:txBody>
      </p:sp>
      <p:sp>
        <p:nvSpPr>
          <p:cNvPr id="34821" name="Rectangle 7"/>
          <p:cNvSpPr>
            <a:spLocks noGrp="1" noChangeArrowheads="1"/>
          </p:cNvSpPr>
          <p:nvPr>
            <p:ph type="sldNum" sz="quarter" idx="5"/>
          </p:nvPr>
        </p:nvSpPr>
        <p:spPr/>
        <p:txBody>
          <a:bodyPr/>
          <a:lstStyle>
            <a:lvl1pPr defTabSz="955094">
              <a:defRPr sz="2500">
                <a:solidFill>
                  <a:schemeClr val="tx1"/>
                </a:solidFill>
                <a:latin typeface="Times New Roman" pitchFamily="18" charset="0"/>
              </a:defRPr>
            </a:lvl1pPr>
            <a:lvl2pPr marL="770662" indent="-296408" defTabSz="955094">
              <a:defRPr sz="2500">
                <a:solidFill>
                  <a:schemeClr val="tx1"/>
                </a:solidFill>
                <a:latin typeface="Times New Roman" pitchFamily="18" charset="0"/>
              </a:defRPr>
            </a:lvl2pPr>
            <a:lvl3pPr marL="1185634" indent="-237127" defTabSz="955094">
              <a:defRPr sz="2500">
                <a:solidFill>
                  <a:schemeClr val="tx1"/>
                </a:solidFill>
                <a:latin typeface="Times New Roman" pitchFamily="18" charset="0"/>
              </a:defRPr>
            </a:lvl3pPr>
            <a:lvl4pPr marL="1659887" indent="-237127" defTabSz="955094">
              <a:defRPr sz="2500">
                <a:solidFill>
                  <a:schemeClr val="tx1"/>
                </a:solidFill>
                <a:latin typeface="Times New Roman" pitchFamily="18" charset="0"/>
              </a:defRPr>
            </a:lvl4pPr>
            <a:lvl5pPr marL="2134141" indent="-237127" defTabSz="955094">
              <a:defRPr sz="2500">
                <a:solidFill>
                  <a:schemeClr val="tx1"/>
                </a:solidFill>
                <a:latin typeface="Times New Roman" pitchFamily="18" charset="0"/>
              </a:defRPr>
            </a:lvl5pPr>
            <a:lvl6pPr marL="2608395" indent="-237127" defTabSz="955094" eaLnBrk="0" fontAlgn="base" hangingPunct="0">
              <a:spcBef>
                <a:spcPct val="0"/>
              </a:spcBef>
              <a:spcAft>
                <a:spcPct val="0"/>
              </a:spcAft>
              <a:defRPr sz="2500">
                <a:solidFill>
                  <a:schemeClr val="tx1"/>
                </a:solidFill>
                <a:latin typeface="Times New Roman" pitchFamily="18" charset="0"/>
              </a:defRPr>
            </a:lvl6pPr>
            <a:lvl7pPr marL="3082648" indent="-237127" defTabSz="955094" eaLnBrk="0" fontAlgn="base" hangingPunct="0">
              <a:spcBef>
                <a:spcPct val="0"/>
              </a:spcBef>
              <a:spcAft>
                <a:spcPct val="0"/>
              </a:spcAft>
              <a:defRPr sz="2500">
                <a:solidFill>
                  <a:schemeClr val="tx1"/>
                </a:solidFill>
                <a:latin typeface="Times New Roman" pitchFamily="18" charset="0"/>
              </a:defRPr>
            </a:lvl7pPr>
            <a:lvl8pPr marL="3556902" indent="-237127" defTabSz="955094" eaLnBrk="0" fontAlgn="base" hangingPunct="0">
              <a:spcBef>
                <a:spcPct val="0"/>
              </a:spcBef>
              <a:spcAft>
                <a:spcPct val="0"/>
              </a:spcAft>
              <a:defRPr sz="2500">
                <a:solidFill>
                  <a:schemeClr val="tx1"/>
                </a:solidFill>
                <a:latin typeface="Times New Roman" pitchFamily="18" charset="0"/>
              </a:defRPr>
            </a:lvl8pPr>
            <a:lvl9pPr marL="4031155" indent="-237127" defTabSz="955094" eaLnBrk="0" fontAlgn="base" hangingPunct="0">
              <a:spcBef>
                <a:spcPct val="0"/>
              </a:spcBef>
              <a:spcAft>
                <a:spcPct val="0"/>
              </a:spcAft>
              <a:defRPr sz="2500">
                <a:solidFill>
                  <a:schemeClr val="tx1"/>
                </a:solidFill>
                <a:latin typeface="Times New Roman" pitchFamily="18" charset="0"/>
              </a:defRPr>
            </a:lvl9pPr>
          </a:lstStyle>
          <a:p>
            <a:pPr>
              <a:defRPr/>
            </a:pPr>
            <a:fld id="{B5E98551-3EEE-4BE9-8D89-6DAF13A2463A}" type="slidenum">
              <a:rPr lang="en-US" sz="1200">
                <a:latin typeface="+mn-lt"/>
              </a:rPr>
              <a:pPr>
                <a:defRPr/>
              </a:pPr>
              <a:t>1</a:t>
            </a:fld>
            <a:endParaRPr lang="en-US" sz="1200" dirty="0">
              <a:latin typeface="+mn-lt"/>
            </a:endParaRPr>
          </a:p>
        </p:txBody>
      </p:sp>
      <p:sp>
        <p:nvSpPr>
          <p:cNvPr id="34822" name="Rectangle 2"/>
          <p:cNvSpPr>
            <a:spLocks noGrp="1" noRot="1" noChangeAspect="1" noChangeArrowheads="1" noTextEdit="1"/>
          </p:cNvSpPr>
          <p:nvPr>
            <p:ph type="sldImg"/>
          </p:nvPr>
        </p:nvSpPr>
        <p:spPr>
          <a:ln/>
        </p:spPr>
      </p:sp>
      <p:sp>
        <p:nvSpPr>
          <p:cNvPr id="34823" name="Rectangle 3"/>
          <p:cNvSpPr>
            <a:spLocks noGrp="1" noChangeArrowheads="1"/>
          </p:cNvSpPr>
          <p:nvPr>
            <p:ph type="body" idx="1"/>
          </p:nvPr>
        </p:nvSpPr>
        <p:spPr>
          <a:noFill/>
        </p:spPr>
        <p:txBody>
          <a:bodyPr/>
          <a:lstStyle/>
          <a:p>
            <a:r>
              <a:rPr lang="en-US" altLang="en-US" dirty="0"/>
              <a:t>Today we are going to look at techniques to revise and polish technical manuscripts. </a:t>
            </a:r>
          </a:p>
        </p:txBody>
      </p:sp>
    </p:spTree>
    <p:extLst>
      <p:ext uri="{BB962C8B-B14F-4D97-AF65-F5344CB8AC3E}">
        <p14:creationId xmlns:p14="http://schemas.microsoft.com/office/powerpoint/2010/main" val="2970636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1031"/>
          <p:cNvSpPr>
            <a:spLocks noGrp="1" noChangeArrowheads="1"/>
          </p:cNvSpPr>
          <p:nvPr>
            <p:ph type="sldNum" sz="quarter" idx="5"/>
          </p:nvPr>
        </p:nvSpPr>
        <p:spPr>
          <a:noFill/>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644A11E5-3906-4126-992C-EF5BDFFE23CB}" type="slidenum">
              <a:rPr lang="en-US" altLang="en-US" sz="1300">
                <a:latin typeface="+mn-lt"/>
              </a:rPr>
              <a:pPr/>
              <a:t>10</a:t>
            </a:fld>
            <a:endParaRPr lang="en-US" altLang="en-US" sz="1300" dirty="0">
              <a:latin typeface="+mn-lt"/>
            </a:endParaRPr>
          </a:p>
        </p:txBody>
      </p:sp>
      <p:sp>
        <p:nvSpPr>
          <p:cNvPr id="27654" name="Rectangle 2"/>
          <p:cNvSpPr>
            <a:spLocks noGrp="1" noRot="1" noChangeAspect="1" noChangeArrowheads="1" noTextEdit="1"/>
          </p:cNvSpPr>
          <p:nvPr>
            <p:ph type="sldImg"/>
          </p:nvPr>
        </p:nvSpPr>
        <p:spPr>
          <a:ln/>
        </p:spPr>
      </p:sp>
      <p:sp>
        <p:nvSpPr>
          <p:cNvPr id="27655" name="Rectangle 3"/>
          <p:cNvSpPr>
            <a:spLocks noGrp="1" noChangeArrowheads="1"/>
          </p:cNvSpPr>
          <p:nvPr>
            <p:ph type="body" idx="1"/>
          </p:nvPr>
        </p:nvSpPr>
        <p:spPr>
          <a:noFill/>
        </p:spPr>
        <p:txBody>
          <a:bodyPr/>
          <a:lstStyle/>
          <a:p>
            <a:endParaRPr lang="en-US" altLang="en-US" dirty="0"/>
          </a:p>
          <a:p>
            <a:endParaRPr lang="en-US" altLang="en-US" dirty="0"/>
          </a:p>
          <a:p>
            <a:endParaRPr lang="en-US" altLang="en-US" dirty="0"/>
          </a:p>
        </p:txBody>
      </p:sp>
      <p:sp>
        <p:nvSpPr>
          <p:cNvPr id="8" name="Rectangle 2"/>
          <p:cNvSpPr txBox="1">
            <a:spLocks noChangeArrowheads="1"/>
          </p:cNvSpPr>
          <p:nvPr/>
        </p:nvSpPr>
        <p:spPr>
          <a:xfrm>
            <a:off x="0" y="1"/>
            <a:ext cx="3208683" cy="475469"/>
          </a:xfrm>
          <a:prstGeom prst="rect">
            <a:avLst/>
          </a:prstGeom>
        </p:spPr>
        <p:txBody>
          <a:bodyPr/>
          <a:lstStyle>
            <a:defPPr>
              <a:defRPr lang="en-US"/>
            </a:defPPr>
            <a:lvl1pPr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1pPr>
            <a:lvl2pPr marL="770662" indent="-296408"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2pPr>
            <a:lvl3pPr marL="1185634"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3pPr>
            <a:lvl4pPr marL="1659887"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4pPr>
            <a:lvl5pPr marL="2134141"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5pPr>
            <a:lvl6pPr marL="260839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6pPr>
            <a:lvl7pPr marL="3082648"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7pPr>
            <a:lvl8pPr marL="3556902"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8pPr>
            <a:lvl9pPr marL="403115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9pPr>
          </a:lstStyle>
          <a:p>
            <a:pPr>
              <a:defRPr/>
            </a:pPr>
            <a:r>
              <a:rPr lang="en-US" sz="1200" dirty="0">
                <a:latin typeface="+mn-lt"/>
              </a:rPr>
              <a:t>Revising Technical Manuscripts, </a:t>
            </a:r>
            <a:br>
              <a:rPr lang="en-US" sz="1200" dirty="0">
                <a:latin typeface="+mn-lt"/>
              </a:rPr>
            </a:br>
            <a:r>
              <a:rPr lang="en-US" sz="1200" dirty="0">
                <a:latin typeface="+mn-lt"/>
              </a:rPr>
              <a:t>Celia M. Elliott</a:t>
            </a:r>
          </a:p>
        </p:txBody>
      </p:sp>
      <p:sp>
        <p:nvSpPr>
          <p:cNvPr id="10" name="Rectangle 6"/>
          <p:cNvSpPr txBox="1">
            <a:spLocks noChangeArrowheads="1"/>
          </p:cNvSpPr>
          <p:nvPr/>
        </p:nvSpPr>
        <p:spPr>
          <a:xfrm>
            <a:off x="0" y="9112615"/>
            <a:ext cx="4172779" cy="475469"/>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200" dirty="0">
                <a:latin typeface="+mn-lt"/>
              </a:rPr>
              <a:t>© 2024 The Board of Trustees of the University of Illinois</a:t>
            </a:r>
            <a:br>
              <a:rPr lang="en-US" sz="1200" dirty="0">
                <a:latin typeface="+mn-lt"/>
              </a:rPr>
            </a:br>
            <a:r>
              <a:rPr lang="en-US" sz="1200" dirty="0">
                <a:latin typeface="+mn-lt"/>
              </a:rPr>
              <a:t>All rights reserved.</a:t>
            </a:r>
          </a:p>
        </p:txBody>
      </p:sp>
      <p:sp>
        <p:nvSpPr>
          <p:cNvPr id="11" name="Rectangle 3"/>
          <p:cNvSpPr txBox="1">
            <a:spLocks noChangeArrowheads="1"/>
          </p:cNvSpPr>
          <p:nvPr/>
        </p:nvSpPr>
        <p:spPr bwMode="auto">
          <a:xfrm>
            <a:off x="1113183" y="4748058"/>
            <a:ext cx="5377070" cy="4279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35" tIns="47769" rIns="95535" bIns="47769" numCol="1" anchor="t" anchorCtr="0" compatLnSpc="1">
            <a:prstTxWarp prst="textNoShape">
              <a:avLst/>
            </a:prstTxWarp>
          </a:bodyPr>
          <a:lst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altLang="en-US" dirty="0"/>
              <a:t>Of course, English has many more “rules” than these five, and about as many exceptions as rules. But adhering to these rules will go a long way toward your goal of clear, unambiguous communication. </a:t>
            </a:r>
          </a:p>
        </p:txBody>
      </p:sp>
      <p:sp>
        <p:nvSpPr>
          <p:cNvPr id="12" name="Rectangle 3"/>
          <p:cNvSpPr txBox="1">
            <a:spLocks noChangeArrowheads="1"/>
          </p:cNvSpPr>
          <p:nvPr/>
        </p:nvSpPr>
        <p:spPr>
          <a:xfrm>
            <a:off x="4172779" y="1"/>
            <a:ext cx="3129169" cy="475469"/>
          </a:xfrm>
          <a:prstGeom prst="rect">
            <a:avLst/>
          </a:prstGeom>
        </p:spPr>
        <p:txBody>
          <a:bodyPr/>
          <a:lstStyle>
            <a:defPPr>
              <a:defRPr lang="en-US"/>
            </a:defPPr>
            <a:lvl1pPr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1pPr>
            <a:lvl2pPr marL="770662" indent="-296408"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2pPr>
            <a:lvl3pPr marL="1185634"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3pPr>
            <a:lvl4pPr marL="1659887"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4pPr>
            <a:lvl5pPr marL="2134141"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5pPr>
            <a:lvl6pPr marL="260839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6pPr>
            <a:lvl7pPr marL="3082648"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7pPr>
            <a:lvl8pPr marL="3556902"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8pPr>
            <a:lvl9pPr marL="403115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9pPr>
          </a:lstStyle>
          <a:p>
            <a:pPr algn="r">
              <a:defRPr/>
            </a:pPr>
            <a:r>
              <a:rPr lang="en-US" sz="1200" dirty="0">
                <a:latin typeface="+mn-lt"/>
              </a:rPr>
              <a:t>02/21/2024</a:t>
            </a:r>
          </a:p>
        </p:txBody>
      </p:sp>
    </p:spTree>
    <p:extLst>
      <p:ext uri="{BB962C8B-B14F-4D97-AF65-F5344CB8AC3E}">
        <p14:creationId xmlns:p14="http://schemas.microsoft.com/office/powerpoint/2010/main" val="3809050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1031"/>
          <p:cNvSpPr>
            <a:spLocks noGrp="1" noChangeArrowheads="1"/>
          </p:cNvSpPr>
          <p:nvPr>
            <p:ph type="sldNum" sz="quarter" idx="5"/>
          </p:nvPr>
        </p:nvSpPr>
        <p:spPr>
          <a:noFill/>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644A11E5-3906-4126-992C-EF5BDFFE23CB}" type="slidenum">
              <a:rPr lang="en-US" altLang="en-US" sz="1300">
                <a:latin typeface="+mn-lt"/>
              </a:rPr>
              <a:pPr/>
              <a:t>11</a:t>
            </a:fld>
            <a:endParaRPr lang="en-US" altLang="en-US" sz="1300" dirty="0">
              <a:latin typeface="+mn-lt"/>
            </a:endParaRPr>
          </a:p>
        </p:txBody>
      </p:sp>
      <p:sp>
        <p:nvSpPr>
          <p:cNvPr id="27654" name="Rectangle 2"/>
          <p:cNvSpPr>
            <a:spLocks noGrp="1" noRot="1" noChangeAspect="1" noChangeArrowheads="1" noTextEdit="1"/>
          </p:cNvSpPr>
          <p:nvPr>
            <p:ph type="sldImg"/>
          </p:nvPr>
        </p:nvSpPr>
        <p:spPr>
          <a:ln/>
        </p:spPr>
      </p:sp>
      <p:sp>
        <p:nvSpPr>
          <p:cNvPr id="27655" name="Rectangle 3"/>
          <p:cNvSpPr>
            <a:spLocks noGrp="1" noChangeArrowheads="1"/>
          </p:cNvSpPr>
          <p:nvPr>
            <p:ph type="body" idx="1"/>
          </p:nvPr>
        </p:nvSpPr>
        <p:spPr>
          <a:noFill/>
        </p:spPr>
        <p:txBody>
          <a:bodyPr/>
          <a:lstStyle/>
          <a:p>
            <a:endParaRPr lang="en-US" altLang="en-US" dirty="0"/>
          </a:p>
          <a:p>
            <a:endParaRPr lang="en-US" altLang="en-US" dirty="0"/>
          </a:p>
          <a:p>
            <a:endParaRPr lang="en-US" altLang="en-US" dirty="0"/>
          </a:p>
        </p:txBody>
      </p:sp>
      <p:sp>
        <p:nvSpPr>
          <p:cNvPr id="8" name="Rectangle 2"/>
          <p:cNvSpPr txBox="1">
            <a:spLocks noChangeArrowheads="1"/>
          </p:cNvSpPr>
          <p:nvPr/>
        </p:nvSpPr>
        <p:spPr>
          <a:xfrm>
            <a:off x="0" y="1"/>
            <a:ext cx="3208683" cy="475469"/>
          </a:xfrm>
          <a:prstGeom prst="rect">
            <a:avLst/>
          </a:prstGeom>
        </p:spPr>
        <p:txBody>
          <a:bodyPr/>
          <a:lstStyle>
            <a:defPPr>
              <a:defRPr lang="en-US"/>
            </a:defPPr>
            <a:lvl1pPr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1pPr>
            <a:lvl2pPr marL="770662" indent="-296408"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2pPr>
            <a:lvl3pPr marL="1185634"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3pPr>
            <a:lvl4pPr marL="1659887"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4pPr>
            <a:lvl5pPr marL="2134141"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5pPr>
            <a:lvl6pPr marL="260839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6pPr>
            <a:lvl7pPr marL="3082648"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7pPr>
            <a:lvl8pPr marL="3556902"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8pPr>
            <a:lvl9pPr marL="403115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9pPr>
          </a:lstStyle>
          <a:p>
            <a:pPr>
              <a:defRPr/>
            </a:pPr>
            <a:r>
              <a:rPr lang="en-US" sz="1200" dirty="0">
                <a:latin typeface="+mn-lt"/>
              </a:rPr>
              <a:t>Revising Technical Manuscripts, </a:t>
            </a:r>
            <a:br>
              <a:rPr lang="en-US" sz="1200" dirty="0">
                <a:latin typeface="+mn-lt"/>
              </a:rPr>
            </a:br>
            <a:r>
              <a:rPr lang="en-US" sz="1200" dirty="0">
                <a:latin typeface="+mn-lt"/>
              </a:rPr>
              <a:t>Celia M. Elliott</a:t>
            </a:r>
          </a:p>
        </p:txBody>
      </p:sp>
      <p:sp>
        <p:nvSpPr>
          <p:cNvPr id="10" name="Rectangle 6"/>
          <p:cNvSpPr txBox="1">
            <a:spLocks noChangeArrowheads="1"/>
          </p:cNvSpPr>
          <p:nvPr/>
        </p:nvSpPr>
        <p:spPr>
          <a:xfrm>
            <a:off x="0" y="9112615"/>
            <a:ext cx="4172779" cy="475469"/>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200" dirty="0">
                <a:latin typeface="+mn-lt"/>
              </a:rPr>
              <a:t>© 2024 The Board of Trustees of the University of Illinois</a:t>
            </a:r>
            <a:br>
              <a:rPr lang="en-US" sz="1200" dirty="0">
                <a:latin typeface="+mn-lt"/>
              </a:rPr>
            </a:br>
            <a:r>
              <a:rPr lang="en-US" sz="1200" dirty="0">
                <a:latin typeface="+mn-lt"/>
              </a:rPr>
              <a:t>All rights reserved.</a:t>
            </a:r>
          </a:p>
        </p:txBody>
      </p:sp>
      <p:sp>
        <p:nvSpPr>
          <p:cNvPr id="11" name="Rectangle 3"/>
          <p:cNvSpPr txBox="1">
            <a:spLocks noChangeArrowheads="1"/>
          </p:cNvSpPr>
          <p:nvPr/>
        </p:nvSpPr>
        <p:spPr bwMode="auto">
          <a:xfrm>
            <a:off x="1113183" y="4748058"/>
            <a:ext cx="5377070" cy="4279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35" tIns="47769" rIns="95535" bIns="47769" numCol="1" anchor="t" anchorCtr="0" compatLnSpc="1">
            <a:prstTxWarp prst="textNoShape">
              <a:avLst/>
            </a:prstTxWarp>
          </a:bodyPr>
          <a:lst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altLang="en-US" dirty="0"/>
          </a:p>
        </p:txBody>
      </p:sp>
      <p:sp>
        <p:nvSpPr>
          <p:cNvPr id="12" name="Rectangle 3"/>
          <p:cNvSpPr txBox="1">
            <a:spLocks noChangeArrowheads="1"/>
          </p:cNvSpPr>
          <p:nvPr/>
        </p:nvSpPr>
        <p:spPr>
          <a:xfrm>
            <a:off x="4172779" y="1"/>
            <a:ext cx="3129169" cy="475469"/>
          </a:xfrm>
          <a:prstGeom prst="rect">
            <a:avLst/>
          </a:prstGeom>
        </p:spPr>
        <p:txBody>
          <a:bodyPr/>
          <a:lstStyle>
            <a:defPPr>
              <a:defRPr lang="en-US"/>
            </a:defPPr>
            <a:lvl1pPr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1pPr>
            <a:lvl2pPr marL="770662" indent="-296408"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2pPr>
            <a:lvl3pPr marL="1185634"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3pPr>
            <a:lvl4pPr marL="1659887"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4pPr>
            <a:lvl5pPr marL="2134141"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5pPr>
            <a:lvl6pPr marL="260839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6pPr>
            <a:lvl7pPr marL="3082648"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7pPr>
            <a:lvl8pPr marL="3556902"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8pPr>
            <a:lvl9pPr marL="403115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9pPr>
          </a:lstStyle>
          <a:p>
            <a:pPr algn="r">
              <a:defRPr/>
            </a:pPr>
            <a:r>
              <a:rPr lang="en-US" sz="1200" dirty="0">
                <a:latin typeface="+mn-lt"/>
              </a:rPr>
              <a:t>02/21/2024</a:t>
            </a:r>
          </a:p>
        </p:txBody>
      </p:sp>
    </p:spTree>
    <p:extLst>
      <p:ext uri="{BB962C8B-B14F-4D97-AF65-F5344CB8AC3E}">
        <p14:creationId xmlns:p14="http://schemas.microsoft.com/office/powerpoint/2010/main" val="356035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1031"/>
          <p:cNvSpPr>
            <a:spLocks noGrp="1" noChangeArrowheads="1"/>
          </p:cNvSpPr>
          <p:nvPr>
            <p:ph type="sldNum" sz="quarter" idx="5"/>
          </p:nvPr>
        </p:nvSpPr>
        <p:spPr>
          <a:noFill/>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C2D8AA01-5B7A-4856-8CC4-FF8491B656E7}" type="slidenum">
              <a:rPr lang="en-US" altLang="en-US" sz="1300">
                <a:latin typeface="+mn-lt"/>
              </a:rPr>
              <a:pPr/>
              <a:t>12</a:t>
            </a:fld>
            <a:endParaRPr lang="en-US" altLang="en-US" sz="1300" dirty="0">
              <a:latin typeface="+mn-lt"/>
            </a:endParaRPr>
          </a:p>
        </p:txBody>
      </p:sp>
      <p:sp>
        <p:nvSpPr>
          <p:cNvPr id="28678" name="Rectangle 2"/>
          <p:cNvSpPr>
            <a:spLocks noGrp="1" noRot="1" noChangeAspect="1" noChangeArrowheads="1" noTextEdit="1"/>
          </p:cNvSpPr>
          <p:nvPr>
            <p:ph type="sldImg"/>
          </p:nvPr>
        </p:nvSpPr>
        <p:spPr>
          <a:ln/>
        </p:spPr>
      </p:sp>
      <p:sp>
        <p:nvSpPr>
          <p:cNvPr id="28679" name="Rectangle 3"/>
          <p:cNvSpPr>
            <a:spLocks noGrp="1" noChangeArrowheads="1"/>
          </p:cNvSpPr>
          <p:nvPr>
            <p:ph type="body" idx="1"/>
          </p:nvPr>
        </p:nvSpPr>
        <p:spPr>
          <a:noFill/>
        </p:spPr>
        <p:txBody>
          <a:bodyPr/>
          <a:lstStyle/>
          <a:p>
            <a:r>
              <a:rPr lang="en-US" altLang="en-US" dirty="0"/>
              <a:t>Subway trains in New York are </a:t>
            </a:r>
            <a:r>
              <a:rPr lang="en-US" altLang="en-US" i="1" dirty="0"/>
              <a:t>superconducting?</a:t>
            </a:r>
            <a:r>
              <a:rPr lang="en-US" altLang="en-US" dirty="0"/>
              <a:t> </a:t>
            </a:r>
          </a:p>
          <a:p>
            <a:endParaRPr lang="en-US" altLang="en-US" dirty="0"/>
          </a:p>
          <a:p>
            <a:r>
              <a:rPr lang="en-US" altLang="en-US" dirty="0"/>
              <a:t>One way to avoid sloppy syntax is to write shorter sentences and control your modifiers.  We’ll see how and why in a minute…</a:t>
            </a:r>
          </a:p>
        </p:txBody>
      </p:sp>
      <p:sp>
        <p:nvSpPr>
          <p:cNvPr id="8" name="Rectangle 2"/>
          <p:cNvSpPr txBox="1">
            <a:spLocks noChangeArrowheads="1"/>
          </p:cNvSpPr>
          <p:nvPr/>
        </p:nvSpPr>
        <p:spPr>
          <a:xfrm>
            <a:off x="0" y="1"/>
            <a:ext cx="3208683" cy="475469"/>
          </a:xfrm>
          <a:prstGeom prst="rect">
            <a:avLst/>
          </a:prstGeom>
        </p:spPr>
        <p:txBody>
          <a:bodyPr/>
          <a:lstStyle>
            <a:defPPr>
              <a:defRPr lang="en-US"/>
            </a:defPPr>
            <a:lvl1pPr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1pPr>
            <a:lvl2pPr marL="770662" indent="-296408"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2pPr>
            <a:lvl3pPr marL="1185634"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3pPr>
            <a:lvl4pPr marL="1659887"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4pPr>
            <a:lvl5pPr marL="2134141"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5pPr>
            <a:lvl6pPr marL="260839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6pPr>
            <a:lvl7pPr marL="3082648"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7pPr>
            <a:lvl8pPr marL="3556902"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8pPr>
            <a:lvl9pPr marL="403115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9pPr>
          </a:lstStyle>
          <a:p>
            <a:pPr>
              <a:defRPr/>
            </a:pPr>
            <a:r>
              <a:rPr lang="en-US" sz="1200" dirty="0">
                <a:latin typeface="+mn-lt"/>
              </a:rPr>
              <a:t>Revising Technical Manuscripts, </a:t>
            </a:r>
            <a:br>
              <a:rPr lang="en-US" sz="1200" dirty="0">
                <a:latin typeface="+mn-lt"/>
              </a:rPr>
            </a:br>
            <a:r>
              <a:rPr lang="en-US" sz="1200" dirty="0">
                <a:latin typeface="+mn-lt"/>
              </a:rPr>
              <a:t>Celia M. Elliott</a:t>
            </a:r>
          </a:p>
        </p:txBody>
      </p:sp>
      <p:sp>
        <p:nvSpPr>
          <p:cNvPr id="9" name="Rectangle 3"/>
          <p:cNvSpPr txBox="1">
            <a:spLocks noChangeArrowheads="1"/>
          </p:cNvSpPr>
          <p:nvPr/>
        </p:nvSpPr>
        <p:spPr>
          <a:xfrm>
            <a:off x="4172779" y="1"/>
            <a:ext cx="3129169" cy="475469"/>
          </a:xfrm>
          <a:prstGeom prst="rect">
            <a:avLst/>
          </a:prstGeom>
        </p:spPr>
        <p:txBody>
          <a:bodyPr/>
          <a:lstStyle>
            <a:defPPr>
              <a:defRPr lang="en-US"/>
            </a:defPPr>
            <a:lvl1pPr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1pPr>
            <a:lvl2pPr marL="770662" indent="-296408"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2pPr>
            <a:lvl3pPr marL="1185634"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3pPr>
            <a:lvl4pPr marL="1659887"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4pPr>
            <a:lvl5pPr marL="2134141"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5pPr>
            <a:lvl6pPr marL="260839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6pPr>
            <a:lvl7pPr marL="3082648"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7pPr>
            <a:lvl8pPr marL="3556902"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8pPr>
            <a:lvl9pPr marL="403115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9pPr>
          </a:lstStyle>
          <a:p>
            <a:pPr algn="r">
              <a:defRPr/>
            </a:pPr>
            <a:r>
              <a:rPr lang="en-US" sz="1200" dirty="0">
                <a:latin typeface="+mn-lt"/>
              </a:rPr>
              <a:t>23 Feb 2018</a:t>
            </a:r>
          </a:p>
        </p:txBody>
      </p:sp>
      <p:sp>
        <p:nvSpPr>
          <p:cNvPr id="10" name="Rectangle 6"/>
          <p:cNvSpPr txBox="1">
            <a:spLocks noChangeArrowheads="1"/>
          </p:cNvSpPr>
          <p:nvPr/>
        </p:nvSpPr>
        <p:spPr>
          <a:xfrm>
            <a:off x="0" y="9112615"/>
            <a:ext cx="4172779" cy="475469"/>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200" dirty="0">
                <a:latin typeface="+mn-lt"/>
              </a:rPr>
              <a:t>© 2018 The Board of Trustees of the University of Illinois</a:t>
            </a:r>
            <a:br>
              <a:rPr lang="en-US" sz="1200" dirty="0">
                <a:latin typeface="+mn-lt"/>
              </a:rPr>
            </a:br>
            <a:r>
              <a:rPr lang="en-US" sz="1200" dirty="0">
                <a:latin typeface="+mn-lt"/>
              </a:rPr>
              <a:t>All rights reserved.</a:t>
            </a:r>
          </a:p>
        </p:txBody>
      </p:sp>
    </p:spTree>
    <p:extLst>
      <p:ext uri="{BB962C8B-B14F-4D97-AF65-F5344CB8AC3E}">
        <p14:creationId xmlns:p14="http://schemas.microsoft.com/office/powerpoint/2010/main" val="567897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4" name="Rectangle 2"/>
          <p:cNvSpPr>
            <a:spLocks noGrp="1" noRot="1" noChangeAspect="1" noChangeArrowheads="1" noTextEdit="1"/>
          </p:cNvSpPr>
          <p:nvPr>
            <p:ph type="sldImg"/>
          </p:nvPr>
        </p:nvSpPr>
        <p:spPr>
          <a:ln/>
        </p:spPr>
      </p:sp>
      <p:sp>
        <p:nvSpPr>
          <p:cNvPr id="839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n-lt"/>
              </a:rPr>
              <a:t>As defined by Ernest Gowers and quoted by Bryan Garner in </a:t>
            </a:r>
            <a:r>
              <a:rPr lang="en-US" i="1" dirty="0">
                <a:latin typeface="+mn-lt"/>
              </a:rPr>
              <a:t>Garner’s Modern American Usage</a:t>
            </a:r>
            <a:r>
              <a:rPr lang="en-US" dirty="0">
                <a:latin typeface="+mn-lt"/>
              </a:rPr>
              <a:t>, </a:t>
            </a:r>
            <a:r>
              <a:rPr lang="en-US" i="1" dirty="0" err="1">
                <a:latin typeface="+mn-lt"/>
              </a:rPr>
              <a:t>abstractitis</a:t>
            </a:r>
            <a:r>
              <a:rPr lang="en-US" dirty="0">
                <a:latin typeface="+mn-lt"/>
              </a:rPr>
              <a:t> is writing that is so abstruse that even the writer does not know what he or she is trying to say. </a:t>
            </a:r>
          </a:p>
          <a:p>
            <a:r>
              <a:rPr lang="en-US" dirty="0">
                <a:latin typeface="+mn-lt"/>
              </a:rPr>
              <a:t> </a:t>
            </a:r>
          </a:p>
          <a:p>
            <a:r>
              <a:rPr lang="en-US" dirty="0">
                <a:latin typeface="+mn-lt"/>
              </a:rPr>
              <a:t>While Gowers in this case was talking about the U.S. Internal Revenue Code, he could easily have been describing many physics papers.   </a:t>
            </a:r>
          </a:p>
          <a:p>
            <a:endParaRPr lang="en-US" dirty="0">
              <a:latin typeface="+mn-lt"/>
            </a:endParaRPr>
          </a:p>
          <a:p>
            <a:r>
              <a:rPr lang="en-US" dirty="0" err="1">
                <a:latin typeface="+mn-lt"/>
              </a:rPr>
              <a:t>Gowers</a:t>
            </a:r>
            <a:r>
              <a:rPr lang="en-US" dirty="0">
                <a:latin typeface="+mn-lt"/>
              </a:rPr>
              <a:t>’ use of a 68-word sentence is a rant for another day. </a:t>
            </a:r>
          </a:p>
          <a:p>
            <a:endParaRPr lang="en-US" dirty="0">
              <a:latin typeface="+mn-lt"/>
            </a:endParaRPr>
          </a:p>
        </p:txBody>
      </p:sp>
      <p:sp>
        <p:nvSpPr>
          <p:cNvPr id="9" name="Slide Number Placeholder 6"/>
          <p:cNvSpPr>
            <a:spLocks noGrp="1"/>
          </p:cNvSpPr>
          <p:nvPr>
            <p:ph type="sldNum" sz="quarter" idx="5"/>
          </p:nvPr>
        </p:nvSpPr>
        <p:spPr>
          <a:xfrm>
            <a:off x="4171950" y="9112250"/>
            <a:ext cx="3130550" cy="476250"/>
          </a:xfrm>
        </p:spPr>
        <p:txBody>
          <a:bodyPr/>
          <a:lstStyle/>
          <a:p>
            <a:pPr>
              <a:defRPr/>
            </a:pPr>
            <a:fld id="{2DCDB891-D508-4FA3-9DF4-91300FD85157}" type="slidenum">
              <a:rPr lang="en-US" smtClean="0">
                <a:latin typeface="+mn-lt"/>
              </a:rPr>
              <a:pPr>
                <a:defRPr/>
              </a:pPr>
              <a:t>13</a:t>
            </a:fld>
            <a:endParaRPr lang="en-US" dirty="0">
              <a:latin typeface="+mn-lt"/>
            </a:endParaRPr>
          </a:p>
        </p:txBody>
      </p:sp>
      <p:sp>
        <p:nvSpPr>
          <p:cNvPr id="8" name="Rectangle 2"/>
          <p:cNvSpPr txBox="1">
            <a:spLocks noChangeArrowheads="1"/>
          </p:cNvSpPr>
          <p:nvPr/>
        </p:nvSpPr>
        <p:spPr>
          <a:xfrm>
            <a:off x="0" y="1"/>
            <a:ext cx="3208683" cy="475469"/>
          </a:xfrm>
          <a:prstGeom prst="rect">
            <a:avLst/>
          </a:prstGeom>
        </p:spPr>
        <p:txBody>
          <a:bodyPr/>
          <a:lstStyle>
            <a:defPPr>
              <a:defRPr lang="en-US"/>
            </a:defPPr>
            <a:lvl1pPr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1pPr>
            <a:lvl2pPr marL="770662" indent="-296408"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2pPr>
            <a:lvl3pPr marL="1185634"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3pPr>
            <a:lvl4pPr marL="1659887"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4pPr>
            <a:lvl5pPr marL="2134141"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5pPr>
            <a:lvl6pPr marL="260839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6pPr>
            <a:lvl7pPr marL="3082648"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7pPr>
            <a:lvl8pPr marL="3556902"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8pPr>
            <a:lvl9pPr marL="403115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9pPr>
          </a:lstStyle>
          <a:p>
            <a:pPr>
              <a:defRPr/>
            </a:pPr>
            <a:r>
              <a:rPr lang="en-US" sz="1200" dirty="0">
                <a:latin typeface="+mn-lt"/>
              </a:rPr>
              <a:t>Revising Technical Manuscripts, </a:t>
            </a:r>
            <a:br>
              <a:rPr lang="en-US" sz="1200" dirty="0">
                <a:latin typeface="+mn-lt"/>
              </a:rPr>
            </a:br>
            <a:r>
              <a:rPr lang="en-US" sz="1200" dirty="0">
                <a:latin typeface="+mn-lt"/>
              </a:rPr>
              <a:t>Celia M. Elliott</a:t>
            </a:r>
          </a:p>
        </p:txBody>
      </p:sp>
      <p:sp>
        <p:nvSpPr>
          <p:cNvPr id="12" name="Rectangle 6"/>
          <p:cNvSpPr txBox="1">
            <a:spLocks noChangeArrowheads="1"/>
          </p:cNvSpPr>
          <p:nvPr/>
        </p:nvSpPr>
        <p:spPr>
          <a:xfrm>
            <a:off x="0" y="9112615"/>
            <a:ext cx="4172779" cy="475469"/>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200" dirty="0">
                <a:latin typeface="+mn-lt"/>
              </a:rPr>
              <a:t>© 2024 The Board of Trustees of the University of Illinois</a:t>
            </a:r>
            <a:br>
              <a:rPr lang="en-US" sz="1200" dirty="0">
                <a:latin typeface="+mn-lt"/>
              </a:rPr>
            </a:br>
            <a:r>
              <a:rPr lang="en-US" sz="1200" dirty="0">
                <a:latin typeface="+mn-lt"/>
              </a:rPr>
              <a:t>All rights reserved.</a:t>
            </a:r>
          </a:p>
        </p:txBody>
      </p:sp>
      <p:sp>
        <p:nvSpPr>
          <p:cNvPr id="10" name="Rectangle 3"/>
          <p:cNvSpPr txBox="1">
            <a:spLocks noChangeArrowheads="1"/>
          </p:cNvSpPr>
          <p:nvPr/>
        </p:nvSpPr>
        <p:spPr>
          <a:xfrm>
            <a:off x="4172779" y="1"/>
            <a:ext cx="3129169" cy="475469"/>
          </a:xfrm>
          <a:prstGeom prst="rect">
            <a:avLst/>
          </a:prstGeom>
        </p:spPr>
        <p:txBody>
          <a:bodyPr/>
          <a:lstStyle>
            <a:defPPr>
              <a:defRPr lang="en-US"/>
            </a:defPPr>
            <a:lvl1pPr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1pPr>
            <a:lvl2pPr marL="770662" indent="-296408"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2pPr>
            <a:lvl3pPr marL="1185634"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3pPr>
            <a:lvl4pPr marL="1659887"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4pPr>
            <a:lvl5pPr marL="2134141"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5pPr>
            <a:lvl6pPr marL="260839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6pPr>
            <a:lvl7pPr marL="3082648"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7pPr>
            <a:lvl8pPr marL="3556902"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8pPr>
            <a:lvl9pPr marL="403115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9pPr>
          </a:lstStyle>
          <a:p>
            <a:pPr algn="r">
              <a:defRPr/>
            </a:pPr>
            <a:r>
              <a:rPr lang="en-US" sz="1200" dirty="0">
                <a:latin typeface="+mn-lt"/>
              </a:rPr>
              <a:t>02/21/2024</a:t>
            </a:r>
          </a:p>
        </p:txBody>
      </p:sp>
    </p:spTree>
    <p:extLst>
      <p:ext uri="{BB962C8B-B14F-4D97-AF65-F5344CB8AC3E}">
        <p14:creationId xmlns:p14="http://schemas.microsoft.com/office/powerpoint/2010/main" val="4206890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4" name="Rectangle 2"/>
          <p:cNvSpPr>
            <a:spLocks noGrp="1" noRot="1" noChangeAspect="1" noChangeArrowheads="1" noTextEdit="1"/>
          </p:cNvSpPr>
          <p:nvPr>
            <p:ph type="sldImg"/>
          </p:nvPr>
        </p:nvSpPr>
        <p:spPr>
          <a:ln/>
        </p:spPr>
      </p:sp>
      <p:sp>
        <p:nvSpPr>
          <p:cNvPr id="839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mn-lt"/>
            </a:endParaRPr>
          </a:p>
        </p:txBody>
      </p:sp>
      <p:sp>
        <p:nvSpPr>
          <p:cNvPr id="9" name="Slide Number Placeholder 6"/>
          <p:cNvSpPr>
            <a:spLocks noGrp="1"/>
          </p:cNvSpPr>
          <p:nvPr>
            <p:ph type="sldNum" sz="quarter" idx="5"/>
          </p:nvPr>
        </p:nvSpPr>
        <p:spPr>
          <a:xfrm>
            <a:off x="4171950" y="9112250"/>
            <a:ext cx="3130550" cy="476250"/>
          </a:xfrm>
        </p:spPr>
        <p:txBody>
          <a:bodyPr/>
          <a:lstStyle/>
          <a:p>
            <a:pPr>
              <a:defRPr/>
            </a:pPr>
            <a:fld id="{2DCDB891-D508-4FA3-9DF4-91300FD85157}" type="slidenum">
              <a:rPr lang="en-US" smtClean="0">
                <a:latin typeface="+mn-lt"/>
              </a:rPr>
              <a:pPr>
                <a:defRPr/>
              </a:pPr>
              <a:t>14</a:t>
            </a:fld>
            <a:endParaRPr lang="en-US" dirty="0">
              <a:latin typeface="+mn-lt"/>
            </a:endParaRPr>
          </a:p>
        </p:txBody>
      </p:sp>
      <p:sp>
        <p:nvSpPr>
          <p:cNvPr id="8" name="Rectangle 2"/>
          <p:cNvSpPr txBox="1">
            <a:spLocks noChangeArrowheads="1"/>
          </p:cNvSpPr>
          <p:nvPr/>
        </p:nvSpPr>
        <p:spPr>
          <a:xfrm>
            <a:off x="0" y="1"/>
            <a:ext cx="3208683" cy="475469"/>
          </a:xfrm>
          <a:prstGeom prst="rect">
            <a:avLst/>
          </a:prstGeom>
        </p:spPr>
        <p:txBody>
          <a:bodyPr/>
          <a:lstStyle>
            <a:defPPr>
              <a:defRPr lang="en-US"/>
            </a:defPPr>
            <a:lvl1pPr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1pPr>
            <a:lvl2pPr marL="770662" indent="-296408"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2pPr>
            <a:lvl3pPr marL="1185634"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3pPr>
            <a:lvl4pPr marL="1659887"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4pPr>
            <a:lvl5pPr marL="2134141"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5pPr>
            <a:lvl6pPr marL="260839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6pPr>
            <a:lvl7pPr marL="3082648"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7pPr>
            <a:lvl8pPr marL="3556902"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8pPr>
            <a:lvl9pPr marL="403115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9pPr>
          </a:lstStyle>
          <a:p>
            <a:pPr>
              <a:defRPr/>
            </a:pPr>
            <a:r>
              <a:rPr lang="en-US" sz="1200" dirty="0">
                <a:latin typeface="+mn-lt"/>
              </a:rPr>
              <a:t>Revising Technical Manuscripts, </a:t>
            </a:r>
            <a:br>
              <a:rPr lang="en-US" sz="1200" dirty="0">
                <a:latin typeface="+mn-lt"/>
              </a:rPr>
            </a:br>
            <a:r>
              <a:rPr lang="en-US" sz="1200" dirty="0">
                <a:latin typeface="+mn-lt"/>
              </a:rPr>
              <a:t>Celia M. Elliott</a:t>
            </a:r>
          </a:p>
        </p:txBody>
      </p:sp>
      <p:sp>
        <p:nvSpPr>
          <p:cNvPr id="12" name="Rectangle 6"/>
          <p:cNvSpPr txBox="1">
            <a:spLocks noChangeArrowheads="1"/>
          </p:cNvSpPr>
          <p:nvPr/>
        </p:nvSpPr>
        <p:spPr>
          <a:xfrm>
            <a:off x="0" y="9112615"/>
            <a:ext cx="4172779" cy="475469"/>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200" dirty="0">
                <a:latin typeface="+mn-lt"/>
              </a:rPr>
              <a:t>© 2024 The Board of Trustees of the University of Illinois</a:t>
            </a:r>
            <a:br>
              <a:rPr lang="en-US" sz="1200" dirty="0">
                <a:latin typeface="+mn-lt"/>
              </a:rPr>
            </a:br>
            <a:r>
              <a:rPr lang="en-US" sz="1200" dirty="0">
                <a:latin typeface="+mn-lt"/>
              </a:rPr>
              <a:t>All rights reserved.</a:t>
            </a:r>
          </a:p>
        </p:txBody>
      </p:sp>
      <p:sp>
        <p:nvSpPr>
          <p:cNvPr id="10" name="Rectangle 3"/>
          <p:cNvSpPr txBox="1">
            <a:spLocks noChangeArrowheads="1"/>
          </p:cNvSpPr>
          <p:nvPr/>
        </p:nvSpPr>
        <p:spPr>
          <a:xfrm>
            <a:off x="4172779" y="1"/>
            <a:ext cx="3129169" cy="475469"/>
          </a:xfrm>
          <a:prstGeom prst="rect">
            <a:avLst/>
          </a:prstGeom>
        </p:spPr>
        <p:txBody>
          <a:bodyPr/>
          <a:lstStyle>
            <a:defPPr>
              <a:defRPr lang="en-US"/>
            </a:defPPr>
            <a:lvl1pPr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1pPr>
            <a:lvl2pPr marL="770662" indent="-296408"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2pPr>
            <a:lvl3pPr marL="1185634"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3pPr>
            <a:lvl4pPr marL="1659887"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4pPr>
            <a:lvl5pPr marL="2134141"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5pPr>
            <a:lvl6pPr marL="260839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6pPr>
            <a:lvl7pPr marL="3082648"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7pPr>
            <a:lvl8pPr marL="3556902"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8pPr>
            <a:lvl9pPr marL="403115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9pPr>
          </a:lstStyle>
          <a:p>
            <a:pPr algn="r">
              <a:defRPr/>
            </a:pPr>
            <a:r>
              <a:rPr lang="en-US" sz="1200" dirty="0">
                <a:latin typeface="+mn-lt"/>
              </a:rPr>
              <a:t>02/21/2024</a:t>
            </a:r>
          </a:p>
        </p:txBody>
      </p:sp>
    </p:spTree>
    <p:extLst>
      <p:ext uri="{BB962C8B-B14F-4D97-AF65-F5344CB8AC3E}">
        <p14:creationId xmlns:p14="http://schemas.microsoft.com/office/powerpoint/2010/main" val="124419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look at how to apply each of these editing techniques next. </a:t>
            </a:r>
          </a:p>
        </p:txBody>
      </p:sp>
      <p:sp>
        <p:nvSpPr>
          <p:cNvPr id="4" name="Slide Number Placeholder 3"/>
          <p:cNvSpPr>
            <a:spLocks noGrp="1"/>
          </p:cNvSpPr>
          <p:nvPr>
            <p:ph type="sldNum" sz="quarter" idx="10"/>
          </p:nvPr>
        </p:nvSpPr>
        <p:spPr/>
        <p:txBody>
          <a:bodyPr/>
          <a:lstStyle/>
          <a:p>
            <a:pPr>
              <a:defRPr/>
            </a:pPr>
            <a:fld id="{78EBD73D-A6C9-40EC-B762-5A4EB4278B54}" type="slidenum">
              <a:rPr lang="en-US" smtClean="0"/>
              <a:pPr>
                <a:defRPr/>
              </a:pPr>
              <a:t>15</a:t>
            </a:fld>
            <a:endParaRPr lang="en-US"/>
          </a:p>
        </p:txBody>
      </p:sp>
      <p:sp>
        <p:nvSpPr>
          <p:cNvPr id="9" name="Rectangle 2"/>
          <p:cNvSpPr txBox="1">
            <a:spLocks noChangeArrowheads="1"/>
          </p:cNvSpPr>
          <p:nvPr/>
        </p:nvSpPr>
        <p:spPr>
          <a:xfrm>
            <a:off x="0" y="1"/>
            <a:ext cx="3208683" cy="475469"/>
          </a:xfrm>
          <a:prstGeom prst="rect">
            <a:avLst/>
          </a:prstGeom>
        </p:spPr>
        <p:txBody>
          <a:bodyPr/>
          <a:lstStyle>
            <a:defPPr>
              <a:defRPr lang="en-US"/>
            </a:defPPr>
            <a:lvl1pPr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1pPr>
            <a:lvl2pPr marL="770662" indent="-296408"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2pPr>
            <a:lvl3pPr marL="1185634"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3pPr>
            <a:lvl4pPr marL="1659887"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4pPr>
            <a:lvl5pPr marL="2134141"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5pPr>
            <a:lvl6pPr marL="260839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6pPr>
            <a:lvl7pPr marL="3082648"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7pPr>
            <a:lvl8pPr marL="3556902"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8pPr>
            <a:lvl9pPr marL="403115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9pPr>
          </a:lstStyle>
          <a:p>
            <a:pPr>
              <a:defRPr/>
            </a:pPr>
            <a:r>
              <a:rPr lang="en-US" sz="1200">
                <a:latin typeface="+mn-lt"/>
              </a:rPr>
              <a:t>Revising Technical Manuscripts, </a:t>
            </a:r>
            <a:br>
              <a:rPr lang="en-US" sz="1200">
                <a:latin typeface="+mn-lt"/>
              </a:rPr>
            </a:br>
            <a:r>
              <a:rPr lang="en-US" sz="1200">
                <a:latin typeface="+mn-lt"/>
              </a:rPr>
              <a:t>Celia M. Elliott</a:t>
            </a:r>
            <a:endParaRPr lang="en-US" sz="1200" dirty="0">
              <a:latin typeface="+mn-lt"/>
            </a:endParaRPr>
          </a:p>
        </p:txBody>
      </p:sp>
      <p:sp>
        <p:nvSpPr>
          <p:cNvPr id="11" name="Rectangle 3"/>
          <p:cNvSpPr txBox="1">
            <a:spLocks noChangeArrowheads="1"/>
          </p:cNvSpPr>
          <p:nvPr/>
        </p:nvSpPr>
        <p:spPr>
          <a:xfrm>
            <a:off x="4172779" y="1"/>
            <a:ext cx="3129169" cy="475469"/>
          </a:xfrm>
          <a:prstGeom prst="rect">
            <a:avLst/>
          </a:prstGeom>
        </p:spPr>
        <p:txBody>
          <a:bodyPr/>
          <a:lstStyle>
            <a:defPPr>
              <a:defRPr lang="en-US"/>
            </a:defPPr>
            <a:lvl1pPr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1pPr>
            <a:lvl2pPr marL="770662" indent="-296408"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2pPr>
            <a:lvl3pPr marL="1185634"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3pPr>
            <a:lvl4pPr marL="1659887"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4pPr>
            <a:lvl5pPr marL="2134141"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5pPr>
            <a:lvl6pPr marL="260839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6pPr>
            <a:lvl7pPr marL="3082648"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7pPr>
            <a:lvl8pPr marL="3556902"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8pPr>
            <a:lvl9pPr marL="403115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9pPr>
          </a:lstStyle>
          <a:p>
            <a:pPr algn="r">
              <a:defRPr/>
            </a:pPr>
            <a:r>
              <a:rPr lang="en-US" sz="1200" dirty="0">
                <a:latin typeface="+mn-lt"/>
              </a:rPr>
              <a:t>02/21/2024</a:t>
            </a:r>
          </a:p>
        </p:txBody>
      </p:sp>
      <p:sp>
        <p:nvSpPr>
          <p:cNvPr id="12" name="Rectangle 6"/>
          <p:cNvSpPr txBox="1">
            <a:spLocks noChangeArrowheads="1"/>
          </p:cNvSpPr>
          <p:nvPr/>
        </p:nvSpPr>
        <p:spPr>
          <a:xfrm>
            <a:off x="0" y="9112615"/>
            <a:ext cx="4172779" cy="475469"/>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200" dirty="0">
                <a:latin typeface="+mn-lt"/>
              </a:rPr>
              <a:t>© 2024 The Board of Trustees of the University of Illinois</a:t>
            </a:r>
            <a:br>
              <a:rPr lang="en-US" sz="1200" dirty="0">
                <a:latin typeface="+mn-lt"/>
              </a:rPr>
            </a:br>
            <a:r>
              <a:rPr lang="en-US" sz="1200" dirty="0">
                <a:latin typeface="+mn-lt"/>
              </a:rPr>
              <a:t>All rights reserved.</a:t>
            </a:r>
          </a:p>
        </p:txBody>
      </p:sp>
    </p:spTree>
    <p:extLst>
      <p:ext uri="{BB962C8B-B14F-4D97-AF65-F5344CB8AC3E}">
        <p14:creationId xmlns:p14="http://schemas.microsoft.com/office/powerpoint/2010/main" val="3806529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4" name="Rectangle 2"/>
          <p:cNvSpPr>
            <a:spLocks noGrp="1" noRot="1" noChangeAspect="1" noChangeArrowheads="1" noTextEdit="1"/>
          </p:cNvSpPr>
          <p:nvPr>
            <p:ph type="sldImg"/>
          </p:nvPr>
        </p:nvSpPr>
        <p:spPr>
          <a:ln/>
        </p:spPr>
      </p:sp>
      <p:sp>
        <p:nvSpPr>
          <p:cNvPr id="839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spcAft>
                <a:spcPts val="600"/>
              </a:spcAft>
            </a:pPr>
            <a:r>
              <a:rPr lang="en-US" dirty="0">
                <a:latin typeface="+mn-lt"/>
              </a:rPr>
              <a:t>Write short sentences—fewer than 25 words.</a:t>
            </a:r>
          </a:p>
          <a:p>
            <a:pPr>
              <a:spcBef>
                <a:spcPts val="600"/>
              </a:spcBef>
              <a:spcAft>
                <a:spcPts val="600"/>
              </a:spcAft>
            </a:pPr>
            <a:r>
              <a:rPr lang="en-US" dirty="0">
                <a:latin typeface="+mn-lt"/>
              </a:rPr>
              <a:t>Avoid long strings of nouns used as adjectives—“mean field anisotropic superconducting reverse bias toroid magnet” (or MASRBTM, to its fans)</a:t>
            </a:r>
          </a:p>
          <a:p>
            <a:pPr>
              <a:spcBef>
                <a:spcPts val="600"/>
              </a:spcBef>
              <a:spcAft>
                <a:spcPts val="600"/>
              </a:spcAft>
            </a:pPr>
            <a:r>
              <a:rPr lang="en-US" dirty="0">
                <a:latin typeface="+mn-lt"/>
              </a:rPr>
              <a:t>Observe the “three-preposition” rule.* If you have a sentence that contains more than three prepositions, rewrite it before it wanders off to die.</a:t>
            </a:r>
          </a:p>
          <a:p>
            <a:pPr>
              <a:spcBef>
                <a:spcPts val="600"/>
              </a:spcBef>
              <a:spcAft>
                <a:spcPts val="600"/>
              </a:spcAft>
            </a:pPr>
            <a:r>
              <a:rPr lang="en-US" dirty="0">
                <a:latin typeface="+mn-lt"/>
              </a:rPr>
              <a:t>Writing shorter paragraphs will also help your reader follow the logic of your narrative.  For more information on how to write strong paragraphs, see</a:t>
            </a:r>
          </a:p>
          <a:p>
            <a:pPr>
              <a:spcBef>
                <a:spcPts val="600"/>
              </a:spcBef>
              <a:spcAft>
                <a:spcPts val="600"/>
              </a:spcAft>
            </a:pPr>
            <a:r>
              <a:rPr lang="en-US" dirty="0">
                <a:latin typeface="+mn-lt"/>
              </a:rPr>
              <a:t>http://people.physics.illinois.edu/Celia/Lectures/Paragraphs.pdf.</a:t>
            </a:r>
          </a:p>
          <a:p>
            <a:pPr>
              <a:spcBef>
                <a:spcPts val="600"/>
              </a:spcBef>
              <a:spcAft>
                <a:spcPts val="600"/>
              </a:spcAft>
            </a:pPr>
            <a:endParaRPr lang="en-US" dirty="0">
              <a:latin typeface="+mn-lt"/>
            </a:endParaRPr>
          </a:p>
          <a:p>
            <a:endParaRPr lang="en-US" dirty="0">
              <a:latin typeface="+mn-lt"/>
            </a:endParaRPr>
          </a:p>
          <a:p>
            <a:endParaRPr lang="en-US" dirty="0">
              <a:latin typeface="+mn-lt"/>
            </a:endParaRPr>
          </a:p>
          <a:p>
            <a:r>
              <a:rPr lang="en-US" dirty="0">
                <a:latin typeface="+mn-lt"/>
              </a:rPr>
              <a:t>*With thanks to Stephanie Teich-McGoldrick of Sandia National Laboratories, </a:t>
            </a:r>
            <a:br>
              <a:rPr lang="en-US" dirty="0">
                <a:latin typeface="+mn-lt"/>
              </a:rPr>
            </a:br>
            <a:r>
              <a:rPr lang="en-US" dirty="0">
                <a:latin typeface="+mn-lt"/>
              </a:rPr>
              <a:t>who first introduced me to the three-preposition rule.</a:t>
            </a:r>
          </a:p>
          <a:p>
            <a:endParaRPr lang="en-US" dirty="0">
              <a:latin typeface="+mn-lt"/>
            </a:endParaRPr>
          </a:p>
          <a:p>
            <a:endParaRPr lang="en-US" dirty="0">
              <a:latin typeface="+mn-lt"/>
            </a:endParaRPr>
          </a:p>
        </p:txBody>
      </p:sp>
      <p:sp>
        <p:nvSpPr>
          <p:cNvPr id="9" name="Slide Number Placeholder 6"/>
          <p:cNvSpPr>
            <a:spLocks noGrp="1"/>
          </p:cNvSpPr>
          <p:nvPr>
            <p:ph type="sldNum" sz="quarter" idx="5"/>
          </p:nvPr>
        </p:nvSpPr>
        <p:spPr>
          <a:xfrm>
            <a:off x="4171950" y="9112250"/>
            <a:ext cx="3130550" cy="476250"/>
          </a:xfrm>
        </p:spPr>
        <p:txBody>
          <a:bodyPr/>
          <a:lstStyle/>
          <a:p>
            <a:pPr>
              <a:defRPr/>
            </a:pPr>
            <a:fld id="{2DCDB891-D508-4FA3-9DF4-91300FD85157}" type="slidenum">
              <a:rPr lang="en-US" smtClean="0">
                <a:latin typeface="+mn-lt"/>
              </a:rPr>
              <a:pPr>
                <a:defRPr/>
              </a:pPr>
              <a:t>16</a:t>
            </a:fld>
            <a:endParaRPr lang="en-US" dirty="0">
              <a:latin typeface="+mn-lt"/>
            </a:endParaRPr>
          </a:p>
        </p:txBody>
      </p:sp>
      <p:sp>
        <p:nvSpPr>
          <p:cNvPr id="11" name="Rectangle 2"/>
          <p:cNvSpPr txBox="1">
            <a:spLocks noChangeArrowheads="1"/>
          </p:cNvSpPr>
          <p:nvPr/>
        </p:nvSpPr>
        <p:spPr>
          <a:xfrm>
            <a:off x="0" y="1"/>
            <a:ext cx="3208683" cy="475469"/>
          </a:xfrm>
          <a:prstGeom prst="rect">
            <a:avLst/>
          </a:prstGeom>
        </p:spPr>
        <p:txBody>
          <a:bodyPr/>
          <a:lstStyle>
            <a:defPPr>
              <a:defRPr lang="en-US"/>
            </a:defPPr>
            <a:lvl1pPr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1pPr>
            <a:lvl2pPr marL="770662" indent="-296408"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2pPr>
            <a:lvl3pPr marL="1185634"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3pPr>
            <a:lvl4pPr marL="1659887"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4pPr>
            <a:lvl5pPr marL="2134141"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5pPr>
            <a:lvl6pPr marL="260839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6pPr>
            <a:lvl7pPr marL="3082648"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7pPr>
            <a:lvl8pPr marL="3556902"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8pPr>
            <a:lvl9pPr marL="403115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9pPr>
          </a:lstStyle>
          <a:p>
            <a:pPr>
              <a:defRPr/>
            </a:pPr>
            <a:r>
              <a:rPr lang="en-US" sz="1200">
                <a:latin typeface="+mn-lt"/>
              </a:rPr>
              <a:t>Revising Technical Manuscripts, </a:t>
            </a:r>
            <a:br>
              <a:rPr lang="en-US" sz="1200">
                <a:latin typeface="+mn-lt"/>
              </a:rPr>
            </a:br>
            <a:r>
              <a:rPr lang="en-US" sz="1200">
                <a:latin typeface="+mn-lt"/>
              </a:rPr>
              <a:t>Celia M. Elliott</a:t>
            </a:r>
            <a:endParaRPr lang="en-US" sz="1200" dirty="0">
              <a:latin typeface="+mn-lt"/>
            </a:endParaRPr>
          </a:p>
        </p:txBody>
      </p:sp>
      <p:sp>
        <p:nvSpPr>
          <p:cNvPr id="13" name="Rectangle 3"/>
          <p:cNvSpPr txBox="1">
            <a:spLocks noChangeArrowheads="1"/>
          </p:cNvSpPr>
          <p:nvPr/>
        </p:nvSpPr>
        <p:spPr>
          <a:xfrm>
            <a:off x="4172779" y="1"/>
            <a:ext cx="3129169" cy="475469"/>
          </a:xfrm>
          <a:prstGeom prst="rect">
            <a:avLst/>
          </a:prstGeom>
        </p:spPr>
        <p:txBody>
          <a:bodyPr/>
          <a:lstStyle>
            <a:defPPr>
              <a:defRPr lang="en-US"/>
            </a:defPPr>
            <a:lvl1pPr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1pPr>
            <a:lvl2pPr marL="770662" indent="-296408"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2pPr>
            <a:lvl3pPr marL="1185634"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3pPr>
            <a:lvl4pPr marL="1659887"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4pPr>
            <a:lvl5pPr marL="2134141"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5pPr>
            <a:lvl6pPr marL="260839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6pPr>
            <a:lvl7pPr marL="3082648"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7pPr>
            <a:lvl8pPr marL="3556902"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8pPr>
            <a:lvl9pPr marL="403115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9pPr>
          </a:lstStyle>
          <a:p>
            <a:pPr algn="r">
              <a:defRPr/>
            </a:pPr>
            <a:r>
              <a:rPr lang="en-US" sz="1200" dirty="0">
                <a:latin typeface="+mn-lt"/>
              </a:rPr>
              <a:t>02/21/2024</a:t>
            </a:r>
          </a:p>
        </p:txBody>
      </p:sp>
      <p:sp>
        <p:nvSpPr>
          <p:cNvPr id="14" name="Rectangle 6"/>
          <p:cNvSpPr txBox="1">
            <a:spLocks noChangeArrowheads="1"/>
          </p:cNvSpPr>
          <p:nvPr/>
        </p:nvSpPr>
        <p:spPr>
          <a:xfrm>
            <a:off x="0" y="9112615"/>
            <a:ext cx="4172779" cy="475469"/>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200" dirty="0">
                <a:latin typeface="+mn-lt"/>
              </a:rPr>
              <a:t>© 2024 The Board of Trustees of the University of Illinois</a:t>
            </a:r>
            <a:br>
              <a:rPr lang="en-US" sz="1200" dirty="0">
                <a:latin typeface="+mn-lt"/>
              </a:rPr>
            </a:br>
            <a:r>
              <a:rPr lang="en-US" sz="1200" dirty="0">
                <a:latin typeface="+mn-lt"/>
              </a:rPr>
              <a:t>All rights reserved.</a:t>
            </a:r>
          </a:p>
        </p:txBody>
      </p:sp>
    </p:spTree>
    <p:extLst>
      <p:ext uri="{BB962C8B-B14F-4D97-AF65-F5344CB8AC3E}">
        <p14:creationId xmlns:p14="http://schemas.microsoft.com/office/powerpoint/2010/main" val="977541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pitfalls of using the passive voice is the tendency by amateurs to maroon the verb at the end of the sentence.  Avoid this practice. </a:t>
            </a:r>
          </a:p>
        </p:txBody>
      </p:sp>
      <p:sp>
        <p:nvSpPr>
          <p:cNvPr id="4" name="Slide Number Placeholder 3"/>
          <p:cNvSpPr>
            <a:spLocks noGrp="1"/>
          </p:cNvSpPr>
          <p:nvPr>
            <p:ph type="sldNum" sz="quarter" idx="10"/>
          </p:nvPr>
        </p:nvSpPr>
        <p:spPr/>
        <p:txBody>
          <a:bodyPr/>
          <a:lstStyle/>
          <a:p>
            <a:pPr>
              <a:defRPr/>
            </a:pPr>
            <a:fld id="{78EBD73D-A6C9-40EC-B762-5A4EB4278B54}" type="slidenum">
              <a:rPr lang="en-US" smtClean="0"/>
              <a:pPr>
                <a:defRPr/>
              </a:pPr>
              <a:t>17</a:t>
            </a:fld>
            <a:endParaRPr lang="en-US"/>
          </a:p>
        </p:txBody>
      </p:sp>
      <p:sp>
        <p:nvSpPr>
          <p:cNvPr id="5" name="Rectangle 2"/>
          <p:cNvSpPr txBox="1">
            <a:spLocks noChangeArrowheads="1"/>
          </p:cNvSpPr>
          <p:nvPr/>
        </p:nvSpPr>
        <p:spPr>
          <a:xfrm>
            <a:off x="0" y="1"/>
            <a:ext cx="3208683" cy="475469"/>
          </a:xfrm>
          <a:prstGeom prst="rect">
            <a:avLst/>
          </a:prstGeom>
        </p:spPr>
        <p:txBody>
          <a:bodyPr/>
          <a:lstStyle>
            <a:defPPr>
              <a:defRPr lang="en-US"/>
            </a:defPPr>
            <a:lvl1pPr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1pPr>
            <a:lvl2pPr marL="770662" indent="-296408"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2pPr>
            <a:lvl3pPr marL="1185634"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3pPr>
            <a:lvl4pPr marL="1659887"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4pPr>
            <a:lvl5pPr marL="2134141"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5pPr>
            <a:lvl6pPr marL="260839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6pPr>
            <a:lvl7pPr marL="3082648"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7pPr>
            <a:lvl8pPr marL="3556902"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8pPr>
            <a:lvl9pPr marL="403115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9pPr>
          </a:lstStyle>
          <a:p>
            <a:pPr>
              <a:defRPr/>
            </a:pPr>
            <a:r>
              <a:rPr lang="en-US" sz="1200" dirty="0">
                <a:latin typeface="+mn-lt"/>
              </a:rPr>
              <a:t>Revising Technical Manuscripts, </a:t>
            </a:r>
            <a:br>
              <a:rPr lang="en-US" sz="1200" dirty="0">
                <a:latin typeface="+mn-lt"/>
              </a:rPr>
            </a:br>
            <a:r>
              <a:rPr lang="en-US" sz="1200" dirty="0">
                <a:latin typeface="+mn-lt"/>
              </a:rPr>
              <a:t>Celia M. Elliott</a:t>
            </a:r>
          </a:p>
        </p:txBody>
      </p:sp>
      <p:sp>
        <p:nvSpPr>
          <p:cNvPr id="7" name="Rectangle 6"/>
          <p:cNvSpPr txBox="1">
            <a:spLocks noChangeArrowheads="1"/>
          </p:cNvSpPr>
          <p:nvPr/>
        </p:nvSpPr>
        <p:spPr>
          <a:xfrm>
            <a:off x="0" y="9112615"/>
            <a:ext cx="4172779" cy="475469"/>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200" dirty="0">
                <a:latin typeface="+mn-lt"/>
              </a:rPr>
              <a:t>© 2024 The Board of Trustees of the University of Illinois</a:t>
            </a:r>
            <a:br>
              <a:rPr lang="en-US" sz="1200" dirty="0">
                <a:latin typeface="+mn-lt"/>
              </a:rPr>
            </a:br>
            <a:r>
              <a:rPr lang="en-US" sz="1200" dirty="0">
                <a:latin typeface="+mn-lt"/>
              </a:rPr>
              <a:t>All rights reserved.</a:t>
            </a:r>
          </a:p>
        </p:txBody>
      </p:sp>
      <p:sp>
        <p:nvSpPr>
          <p:cNvPr id="8" name="Rectangle 3"/>
          <p:cNvSpPr txBox="1">
            <a:spLocks noChangeArrowheads="1"/>
          </p:cNvSpPr>
          <p:nvPr/>
        </p:nvSpPr>
        <p:spPr>
          <a:xfrm>
            <a:off x="4172779" y="1"/>
            <a:ext cx="3129169" cy="475469"/>
          </a:xfrm>
          <a:prstGeom prst="rect">
            <a:avLst/>
          </a:prstGeom>
        </p:spPr>
        <p:txBody>
          <a:bodyPr/>
          <a:lstStyle>
            <a:defPPr>
              <a:defRPr lang="en-US"/>
            </a:defPPr>
            <a:lvl1pPr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1pPr>
            <a:lvl2pPr marL="770662" indent="-296408"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2pPr>
            <a:lvl3pPr marL="1185634"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3pPr>
            <a:lvl4pPr marL="1659887"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4pPr>
            <a:lvl5pPr marL="2134141"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5pPr>
            <a:lvl6pPr marL="260839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6pPr>
            <a:lvl7pPr marL="3082648"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7pPr>
            <a:lvl8pPr marL="3556902"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8pPr>
            <a:lvl9pPr marL="403115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9pPr>
          </a:lstStyle>
          <a:p>
            <a:pPr algn="r">
              <a:defRPr/>
            </a:pPr>
            <a:r>
              <a:rPr lang="en-US" sz="1200" dirty="0">
                <a:latin typeface="+mn-lt"/>
              </a:rPr>
              <a:t>02/21/2024</a:t>
            </a:r>
          </a:p>
        </p:txBody>
      </p:sp>
    </p:spTree>
    <p:extLst>
      <p:ext uri="{BB962C8B-B14F-4D97-AF65-F5344CB8AC3E}">
        <p14:creationId xmlns:p14="http://schemas.microsoft.com/office/powerpoint/2010/main" val="2362824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962440" y="4595658"/>
            <a:ext cx="5377070" cy="4279223"/>
          </a:xfrm>
          <a:noFill/>
        </p:spPr>
        <p:txBody>
          <a:bodyPr lIns="95586" tIns="47793" rIns="95586" bIns="47793"/>
          <a:lstStyle/>
          <a:p>
            <a:r>
              <a:rPr lang="en-US" altLang="en-US" dirty="0"/>
              <a:t>Ideas expressed as positives are almost always easier to process and grasp quickly. Readers must undergo a second step of deciphering ideas presented as negatives; they have to backtrack to figure out what something </a:t>
            </a:r>
            <a:r>
              <a:rPr lang="en-US" altLang="en-US" i="1" dirty="0"/>
              <a:t>is</a:t>
            </a:r>
            <a:r>
              <a:rPr lang="en-US" altLang="en-US" dirty="0"/>
              <a:t>, if you tell them what it is </a:t>
            </a:r>
            <a:r>
              <a:rPr lang="en-US" altLang="en-US" i="1" dirty="0"/>
              <a:t>not</a:t>
            </a:r>
            <a:r>
              <a:rPr lang="en-US" altLang="en-US" dirty="0"/>
              <a:t>. Don’t make your readers work this hard. </a:t>
            </a:r>
          </a:p>
        </p:txBody>
      </p:sp>
      <p:sp>
        <p:nvSpPr>
          <p:cNvPr id="12" name="Rectangle 7"/>
          <p:cNvSpPr>
            <a:spLocks noGrp="1" noChangeArrowheads="1"/>
          </p:cNvSpPr>
          <p:nvPr>
            <p:ph type="sldNum" sz="quarter" idx="5"/>
          </p:nvPr>
        </p:nvSpPr>
        <p:spPr>
          <a:xfrm>
            <a:off x="4172779" y="9112615"/>
            <a:ext cx="3129169" cy="475469"/>
          </a:xfrm>
        </p:spPr>
        <p:txBody>
          <a:bodyPr/>
          <a:lstStyle>
            <a:lvl1pPr defTabSz="955094">
              <a:defRPr sz="2500">
                <a:solidFill>
                  <a:schemeClr val="tx1"/>
                </a:solidFill>
                <a:latin typeface="Times New Roman" pitchFamily="18" charset="0"/>
              </a:defRPr>
            </a:lvl1pPr>
            <a:lvl2pPr marL="770662" indent="-296408" defTabSz="955094">
              <a:defRPr sz="2500">
                <a:solidFill>
                  <a:schemeClr val="tx1"/>
                </a:solidFill>
                <a:latin typeface="Times New Roman" pitchFamily="18" charset="0"/>
              </a:defRPr>
            </a:lvl2pPr>
            <a:lvl3pPr marL="1185634" indent="-237127" defTabSz="955094">
              <a:defRPr sz="2500">
                <a:solidFill>
                  <a:schemeClr val="tx1"/>
                </a:solidFill>
                <a:latin typeface="Times New Roman" pitchFamily="18" charset="0"/>
              </a:defRPr>
            </a:lvl3pPr>
            <a:lvl4pPr marL="1659887" indent="-237127" defTabSz="955094">
              <a:defRPr sz="2500">
                <a:solidFill>
                  <a:schemeClr val="tx1"/>
                </a:solidFill>
                <a:latin typeface="Times New Roman" pitchFamily="18" charset="0"/>
              </a:defRPr>
            </a:lvl4pPr>
            <a:lvl5pPr marL="2134141" indent="-237127" defTabSz="955094">
              <a:defRPr sz="2500">
                <a:solidFill>
                  <a:schemeClr val="tx1"/>
                </a:solidFill>
                <a:latin typeface="Times New Roman" pitchFamily="18" charset="0"/>
              </a:defRPr>
            </a:lvl5pPr>
            <a:lvl6pPr marL="2608395" indent="-237127" defTabSz="955094" eaLnBrk="0" fontAlgn="base" hangingPunct="0">
              <a:spcBef>
                <a:spcPct val="0"/>
              </a:spcBef>
              <a:spcAft>
                <a:spcPct val="0"/>
              </a:spcAft>
              <a:defRPr sz="2500">
                <a:solidFill>
                  <a:schemeClr val="tx1"/>
                </a:solidFill>
                <a:latin typeface="Times New Roman" pitchFamily="18" charset="0"/>
              </a:defRPr>
            </a:lvl6pPr>
            <a:lvl7pPr marL="3082648" indent="-237127" defTabSz="955094" eaLnBrk="0" fontAlgn="base" hangingPunct="0">
              <a:spcBef>
                <a:spcPct val="0"/>
              </a:spcBef>
              <a:spcAft>
                <a:spcPct val="0"/>
              </a:spcAft>
              <a:defRPr sz="2500">
                <a:solidFill>
                  <a:schemeClr val="tx1"/>
                </a:solidFill>
                <a:latin typeface="Times New Roman" pitchFamily="18" charset="0"/>
              </a:defRPr>
            </a:lvl7pPr>
            <a:lvl8pPr marL="3556902" indent="-237127" defTabSz="955094" eaLnBrk="0" fontAlgn="base" hangingPunct="0">
              <a:spcBef>
                <a:spcPct val="0"/>
              </a:spcBef>
              <a:spcAft>
                <a:spcPct val="0"/>
              </a:spcAft>
              <a:defRPr sz="2500">
                <a:solidFill>
                  <a:schemeClr val="tx1"/>
                </a:solidFill>
                <a:latin typeface="Times New Roman" pitchFamily="18" charset="0"/>
              </a:defRPr>
            </a:lvl8pPr>
            <a:lvl9pPr marL="4031155" indent="-237127" defTabSz="955094" eaLnBrk="0" fontAlgn="base" hangingPunct="0">
              <a:spcBef>
                <a:spcPct val="0"/>
              </a:spcBef>
              <a:spcAft>
                <a:spcPct val="0"/>
              </a:spcAft>
              <a:defRPr sz="2500">
                <a:solidFill>
                  <a:schemeClr val="tx1"/>
                </a:solidFill>
                <a:latin typeface="Times New Roman" pitchFamily="18" charset="0"/>
              </a:defRPr>
            </a:lvl9pPr>
          </a:lstStyle>
          <a:p>
            <a:pPr>
              <a:defRPr/>
            </a:pPr>
            <a:fld id="{B5E98551-3EEE-4BE9-8D89-6DAF13A2463A}" type="slidenum">
              <a:rPr lang="en-US" sz="1200">
                <a:latin typeface="+mn-lt"/>
              </a:rPr>
              <a:pPr>
                <a:defRPr/>
              </a:pPr>
              <a:t>18</a:t>
            </a:fld>
            <a:endParaRPr lang="en-US" sz="1200" dirty="0">
              <a:latin typeface="+mn-lt"/>
            </a:endParaRPr>
          </a:p>
        </p:txBody>
      </p:sp>
      <p:sp>
        <p:nvSpPr>
          <p:cNvPr id="10" name="Rectangle 2"/>
          <p:cNvSpPr txBox="1">
            <a:spLocks noChangeArrowheads="1"/>
          </p:cNvSpPr>
          <p:nvPr/>
        </p:nvSpPr>
        <p:spPr>
          <a:xfrm>
            <a:off x="0" y="1"/>
            <a:ext cx="3208683" cy="475469"/>
          </a:xfrm>
          <a:prstGeom prst="rect">
            <a:avLst/>
          </a:prstGeom>
        </p:spPr>
        <p:txBody>
          <a:bodyPr/>
          <a:lstStyle>
            <a:defPPr>
              <a:defRPr lang="en-US"/>
            </a:defPPr>
            <a:lvl1pPr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1pPr>
            <a:lvl2pPr marL="770662" indent="-296408"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2pPr>
            <a:lvl3pPr marL="1185634"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3pPr>
            <a:lvl4pPr marL="1659887"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4pPr>
            <a:lvl5pPr marL="2134141"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5pPr>
            <a:lvl6pPr marL="260839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6pPr>
            <a:lvl7pPr marL="3082648"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7pPr>
            <a:lvl8pPr marL="3556902"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8pPr>
            <a:lvl9pPr marL="403115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9pPr>
          </a:lstStyle>
          <a:p>
            <a:pPr>
              <a:defRPr/>
            </a:pPr>
            <a:r>
              <a:rPr lang="en-US" sz="1200" dirty="0">
                <a:latin typeface="+mn-lt"/>
              </a:rPr>
              <a:t>Revising Technical Manuscripts, </a:t>
            </a:r>
            <a:br>
              <a:rPr lang="en-US" sz="1200" dirty="0">
                <a:latin typeface="+mn-lt"/>
              </a:rPr>
            </a:br>
            <a:r>
              <a:rPr lang="en-US" sz="1200" dirty="0">
                <a:latin typeface="+mn-lt"/>
              </a:rPr>
              <a:t>Celia M. Elliott</a:t>
            </a:r>
          </a:p>
        </p:txBody>
      </p:sp>
      <p:sp>
        <p:nvSpPr>
          <p:cNvPr id="14" name="Rectangle 6"/>
          <p:cNvSpPr txBox="1">
            <a:spLocks noChangeArrowheads="1"/>
          </p:cNvSpPr>
          <p:nvPr/>
        </p:nvSpPr>
        <p:spPr>
          <a:xfrm>
            <a:off x="0" y="9112615"/>
            <a:ext cx="4172779" cy="475469"/>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200" dirty="0">
                <a:latin typeface="+mn-lt"/>
              </a:rPr>
              <a:t>© 2024 The Board of Trustees of the University of Illinois</a:t>
            </a:r>
            <a:br>
              <a:rPr lang="en-US" sz="1200" dirty="0">
                <a:latin typeface="+mn-lt"/>
              </a:rPr>
            </a:br>
            <a:r>
              <a:rPr lang="en-US" sz="1200" dirty="0">
                <a:latin typeface="+mn-lt"/>
              </a:rPr>
              <a:t>All rights reserved.</a:t>
            </a:r>
          </a:p>
        </p:txBody>
      </p:sp>
      <p:sp>
        <p:nvSpPr>
          <p:cNvPr id="8" name="Rectangle 3"/>
          <p:cNvSpPr txBox="1">
            <a:spLocks noChangeArrowheads="1"/>
          </p:cNvSpPr>
          <p:nvPr/>
        </p:nvSpPr>
        <p:spPr>
          <a:xfrm>
            <a:off x="4172779" y="1"/>
            <a:ext cx="3129169" cy="475469"/>
          </a:xfrm>
          <a:prstGeom prst="rect">
            <a:avLst/>
          </a:prstGeom>
        </p:spPr>
        <p:txBody>
          <a:bodyPr/>
          <a:lstStyle>
            <a:defPPr>
              <a:defRPr lang="en-US"/>
            </a:defPPr>
            <a:lvl1pPr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1pPr>
            <a:lvl2pPr marL="770662" indent="-296408"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2pPr>
            <a:lvl3pPr marL="1185634"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3pPr>
            <a:lvl4pPr marL="1659887"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4pPr>
            <a:lvl5pPr marL="2134141"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5pPr>
            <a:lvl6pPr marL="260839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6pPr>
            <a:lvl7pPr marL="3082648"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7pPr>
            <a:lvl8pPr marL="3556902"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8pPr>
            <a:lvl9pPr marL="403115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9pPr>
          </a:lstStyle>
          <a:p>
            <a:pPr algn="r">
              <a:defRPr/>
            </a:pPr>
            <a:r>
              <a:rPr lang="en-US" sz="1200" dirty="0">
                <a:latin typeface="+mn-lt"/>
              </a:rPr>
              <a:t>02/21/2024</a:t>
            </a:r>
          </a:p>
        </p:txBody>
      </p:sp>
    </p:spTree>
    <p:extLst>
      <p:ext uri="{BB962C8B-B14F-4D97-AF65-F5344CB8AC3E}">
        <p14:creationId xmlns:p14="http://schemas.microsoft.com/office/powerpoint/2010/main" val="1338077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954088">
              <a:defRPr sz="2400">
                <a:solidFill>
                  <a:schemeClr val="tx1"/>
                </a:solidFill>
                <a:latin typeface="Times New Roman" pitchFamily="18" charset="0"/>
              </a:defRPr>
            </a:lvl1pPr>
            <a:lvl2pPr marL="742950" indent="-285750" defTabSz="954088">
              <a:defRPr sz="2400">
                <a:solidFill>
                  <a:schemeClr val="tx1"/>
                </a:solidFill>
                <a:latin typeface="Times New Roman" pitchFamily="18" charset="0"/>
              </a:defRPr>
            </a:lvl2pPr>
            <a:lvl3pPr marL="1143000" indent="-228600" defTabSz="954088">
              <a:defRPr sz="2400">
                <a:solidFill>
                  <a:schemeClr val="tx1"/>
                </a:solidFill>
                <a:latin typeface="Times New Roman" pitchFamily="18" charset="0"/>
              </a:defRPr>
            </a:lvl3pPr>
            <a:lvl4pPr marL="1600200" indent="-228600" defTabSz="954088">
              <a:defRPr sz="2400">
                <a:solidFill>
                  <a:schemeClr val="tx1"/>
                </a:solidFill>
                <a:latin typeface="Times New Roman" pitchFamily="18" charset="0"/>
              </a:defRPr>
            </a:lvl4pPr>
            <a:lvl5pPr marL="2057400" indent="-228600" defTabSz="954088">
              <a:defRPr sz="2400">
                <a:solidFill>
                  <a:schemeClr val="tx1"/>
                </a:solidFill>
                <a:latin typeface="Times New Roman" pitchFamily="18" charset="0"/>
              </a:defRPr>
            </a:lvl5pPr>
            <a:lvl6pPr marL="2514600" indent="-228600" defTabSz="954088" eaLnBrk="0" fontAlgn="base" hangingPunct="0">
              <a:spcBef>
                <a:spcPct val="0"/>
              </a:spcBef>
              <a:spcAft>
                <a:spcPct val="0"/>
              </a:spcAft>
              <a:defRPr sz="2400">
                <a:solidFill>
                  <a:schemeClr val="tx1"/>
                </a:solidFill>
                <a:latin typeface="Times New Roman" pitchFamily="18" charset="0"/>
              </a:defRPr>
            </a:lvl6pPr>
            <a:lvl7pPr marL="2971800" indent="-228600" defTabSz="954088" eaLnBrk="0" fontAlgn="base" hangingPunct="0">
              <a:spcBef>
                <a:spcPct val="0"/>
              </a:spcBef>
              <a:spcAft>
                <a:spcPct val="0"/>
              </a:spcAft>
              <a:defRPr sz="2400">
                <a:solidFill>
                  <a:schemeClr val="tx1"/>
                </a:solidFill>
                <a:latin typeface="Times New Roman" pitchFamily="18" charset="0"/>
              </a:defRPr>
            </a:lvl7pPr>
            <a:lvl8pPr marL="3429000" indent="-228600" defTabSz="954088" eaLnBrk="0" fontAlgn="base" hangingPunct="0">
              <a:spcBef>
                <a:spcPct val="0"/>
              </a:spcBef>
              <a:spcAft>
                <a:spcPct val="0"/>
              </a:spcAft>
              <a:defRPr sz="2400">
                <a:solidFill>
                  <a:schemeClr val="tx1"/>
                </a:solidFill>
                <a:latin typeface="Times New Roman" pitchFamily="18" charset="0"/>
              </a:defRPr>
            </a:lvl8pPr>
            <a:lvl9pPr marL="3886200" indent="-228600" defTabSz="954088" eaLnBrk="0" fontAlgn="base" hangingPunct="0">
              <a:spcBef>
                <a:spcPct val="0"/>
              </a:spcBef>
              <a:spcAft>
                <a:spcPct val="0"/>
              </a:spcAft>
              <a:defRPr sz="2400">
                <a:solidFill>
                  <a:schemeClr val="tx1"/>
                </a:solidFill>
                <a:latin typeface="Times New Roman" pitchFamily="18" charset="0"/>
              </a:defRPr>
            </a:lvl9pPr>
          </a:lstStyle>
          <a:p>
            <a:fld id="{A8D5463D-496B-467A-AD2B-6D454B97C7A4}" type="slidenum">
              <a:rPr lang="en-US" altLang="en-US" sz="1200" smtClean="0"/>
              <a:pPr/>
              <a:t>19</a:t>
            </a:fld>
            <a:endParaRPr lang="en-US" alt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r>
              <a:rPr lang="en-US" altLang="en-US" dirty="0">
                <a:latin typeface="Calibri" pitchFamily="34" charset="0"/>
                <a:ea typeface="Calibri" pitchFamily="34" charset="0"/>
                <a:cs typeface="Calibri" pitchFamily="34" charset="0"/>
              </a:rPr>
              <a:t>Train yourself to spot “It is...” and “There are...” sentences and rewrite them in the passive voice, which puts the important point first in the sentence (“front loads”).  </a:t>
            </a:r>
          </a:p>
        </p:txBody>
      </p:sp>
      <p:sp>
        <p:nvSpPr>
          <p:cNvPr id="11" name="Rectangle 2"/>
          <p:cNvSpPr txBox="1">
            <a:spLocks noChangeArrowheads="1"/>
          </p:cNvSpPr>
          <p:nvPr/>
        </p:nvSpPr>
        <p:spPr>
          <a:xfrm>
            <a:off x="0" y="1"/>
            <a:ext cx="3208683" cy="475469"/>
          </a:xfrm>
          <a:prstGeom prst="rect">
            <a:avLst/>
          </a:prstGeom>
        </p:spPr>
        <p:txBody>
          <a:bodyPr/>
          <a:lstStyle>
            <a:defPPr>
              <a:defRPr lang="en-US"/>
            </a:defPPr>
            <a:lvl1pPr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1pPr>
            <a:lvl2pPr marL="770662" indent="-296408"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2pPr>
            <a:lvl3pPr marL="1185634"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3pPr>
            <a:lvl4pPr marL="1659887"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4pPr>
            <a:lvl5pPr marL="2134141"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5pPr>
            <a:lvl6pPr marL="260839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6pPr>
            <a:lvl7pPr marL="3082648"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7pPr>
            <a:lvl8pPr marL="3556902"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8pPr>
            <a:lvl9pPr marL="403115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9pPr>
          </a:lstStyle>
          <a:p>
            <a:pPr>
              <a:defRPr/>
            </a:pPr>
            <a:r>
              <a:rPr lang="en-US" sz="1200" dirty="0">
                <a:latin typeface="+mn-lt"/>
              </a:rPr>
              <a:t>Revising Technical Manuscripts, </a:t>
            </a:r>
            <a:br>
              <a:rPr lang="en-US" sz="1200" dirty="0">
                <a:latin typeface="+mn-lt"/>
              </a:rPr>
            </a:br>
            <a:r>
              <a:rPr lang="en-US" sz="1200" dirty="0">
                <a:latin typeface="+mn-lt"/>
              </a:rPr>
              <a:t>Celia M. Elliott</a:t>
            </a:r>
          </a:p>
        </p:txBody>
      </p:sp>
      <p:sp>
        <p:nvSpPr>
          <p:cNvPr id="13" name="Rectangle 6"/>
          <p:cNvSpPr txBox="1">
            <a:spLocks noChangeArrowheads="1"/>
          </p:cNvSpPr>
          <p:nvPr/>
        </p:nvSpPr>
        <p:spPr>
          <a:xfrm>
            <a:off x="0" y="9112615"/>
            <a:ext cx="4172779" cy="475469"/>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200" dirty="0">
                <a:latin typeface="+mn-lt"/>
              </a:rPr>
              <a:t>© 2024 The Board of Trustees of the University of Illinois</a:t>
            </a:r>
            <a:br>
              <a:rPr lang="en-US" sz="1200" dirty="0">
                <a:latin typeface="+mn-lt"/>
              </a:rPr>
            </a:br>
            <a:r>
              <a:rPr lang="en-US" sz="1200" dirty="0">
                <a:latin typeface="+mn-lt"/>
              </a:rPr>
              <a:t>All rights reserved.</a:t>
            </a:r>
          </a:p>
        </p:txBody>
      </p:sp>
      <p:sp>
        <p:nvSpPr>
          <p:cNvPr id="8" name="Rectangle 3"/>
          <p:cNvSpPr txBox="1">
            <a:spLocks noChangeArrowheads="1"/>
          </p:cNvSpPr>
          <p:nvPr/>
        </p:nvSpPr>
        <p:spPr>
          <a:xfrm>
            <a:off x="4172779" y="1"/>
            <a:ext cx="3129169" cy="475469"/>
          </a:xfrm>
          <a:prstGeom prst="rect">
            <a:avLst/>
          </a:prstGeom>
        </p:spPr>
        <p:txBody>
          <a:bodyPr/>
          <a:lstStyle>
            <a:defPPr>
              <a:defRPr lang="en-US"/>
            </a:defPPr>
            <a:lvl1pPr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1pPr>
            <a:lvl2pPr marL="770662" indent="-296408"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2pPr>
            <a:lvl3pPr marL="1185634"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3pPr>
            <a:lvl4pPr marL="1659887"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4pPr>
            <a:lvl5pPr marL="2134141"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5pPr>
            <a:lvl6pPr marL="260839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6pPr>
            <a:lvl7pPr marL="3082648"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7pPr>
            <a:lvl8pPr marL="3556902"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8pPr>
            <a:lvl9pPr marL="403115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9pPr>
          </a:lstStyle>
          <a:p>
            <a:pPr algn="r">
              <a:defRPr/>
            </a:pPr>
            <a:r>
              <a:rPr lang="en-US" sz="1200" dirty="0">
                <a:latin typeface="+mn-lt"/>
              </a:rPr>
              <a:t>02/21/2024</a:t>
            </a:r>
          </a:p>
        </p:txBody>
      </p:sp>
    </p:spTree>
    <p:extLst>
      <p:ext uri="{BB962C8B-B14F-4D97-AF65-F5344CB8AC3E}">
        <p14:creationId xmlns:p14="http://schemas.microsoft.com/office/powerpoint/2010/main" val="148424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Rot="1" noChangeAspect="1" noChangeArrowheads="1" noTextEdit="1"/>
          </p:cNvSpPr>
          <p:nvPr>
            <p:ph type="sldImg"/>
          </p:nvPr>
        </p:nvSpPr>
        <p:spPr bwMode="auto">
          <a:xfrm>
            <a:off x="1220788" y="714375"/>
            <a:ext cx="4860925" cy="3644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4" name="Rectangle 3"/>
          <p:cNvSpPr>
            <a:spLocks noGrp="1" noChangeArrowheads="1"/>
          </p:cNvSpPr>
          <p:nvPr>
            <p:ph type="body" idx="1"/>
          </p:nvPr>
        </p:nvSpPr>
        <p:spPr bwMode="auto">
          <a:xfrm>
            <a:off x="963509" y="4595576"/>
            <a:ext cx="5374640" cy="42788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540" tIns="45772" rIns="91540" bIns="45772" numCol="1" anchor="t" anchorCtr="0" compatLnSpc="1">
            <a:prstTxWarp prst="textNoShape">
              <a:avLst/>
            </a:prstTxWarp>
          </a:bodyPr>
          <a:lstStyle/>
          <a:p>
            <a:pPr>
              <a:spcBef>
                <a:spcPts val="0"/>
              </a:spcBef>
              <a:spcAft>
                <a:spcPts val="1200"/>
              </a:spcAft>
            </a:pPr>
            <a:r>
              <a:rPr lang="en-US" altLang="en-US" dirty="0">
                <a:ea typeface="Calibri" pitchFamily="34" charset="0"/>
                <a:cs typeface="Calibri" pitchFamily="34" charset="0"/>
              </a:rPr>
              <a:t>Because we think in words, the act of expressing observation in language—of distilling amorphous thoughts into words—is a powerful tool for clarifying your thinking.</a:t>
            </a:r>
          </a:p>
          <a:p>
            <a:pPr>
              <a:spcBef>
                <a:spcPts val="0"/>
              </a:spcBef>
              <a:spcAft>
                <a:spcPts val="1200"/>
              </a:spcAft>
            </a:pPr>
            <a:r>
              <a:rPr lang="en-US" altLang="en-US" dirty="0">
                <a:ea typeface="Calibri" pitchFamily="34" charset="0"/>
                <a:cs typeface="Calibri" pitchFamily="34" charset="0"/>
              </a:rPr>
              <a:t>Translating your thoughts into words so that you can communicate them to someone else forces you </a:t>
            </a:r>
            <a:br>
              <a:rPr lang="en-US" altLang="en-US" dirty="0">
                <a:ea typeface="Calibri" pitchFamily="34" charset="0"/>
                <a:cs typeface="Calibri" pitchFamily="34" charset="0"/>
              </a:rPr>
            </a:br>
            <a:r>
              <a:rPr lang="en-US" altLang="en-US" dirty="0">
                <a:ea typeface="Calibri" pitchFamily="34" charset="0"/>
                <a:cs typeface="Calibri" pitchFamily="34" charset="0"/>
              </a:rPr>
              <a:t>    to question your assumptions.</a:t>
            </a:r>
            <a:br>
              <a:rPr lang="en-US" altLang="en-US" dirty="0">
                <a:ea typeface="Calibri" pitchFamily="34" charset="0"/>
                <a:cs typeface="Calibri" pitchFamily="34" charset="0"/>
              </a:rPr>
            </a:br>
            <a:r>
              <a:rPr lang="en-US" altLang="en-US" dirty="0">
                <a:ea typeface="Calibri" pitchFamily="34" charset="0"/>
                <a:cs typeface="Calibri" pitchFamily="34" charset="0"/>
              </a:rPr>
              <a:t>    to look for holes.</a:t>
            </a:r>
            <a:br>
              <a:rPr lang="en-US" altLang="en-US" dirty="0">
                <a:ea typeface="Calibri" pitchFamily="34" charset="0"/>
                <a:cs typeface="Calibri" pitchFamily="34" charset="0"/>
              </a:rPr>
            </a:br>
            <a:r>
              <a:rPr lang="en-US" altLang="en-US" dirty="0">
                <a:ea typeface="Calibri" pitchFamily="34" charset="0"/>
                <a:cs typeface="Calibri" pitchFamily="34" charset="0"/>
              </a:rPr>
              <a:t>    to fill in gaps in your thinking.</a:t>
            </a:r>
          </a:p>
          <a:p>
            <a:pPr>
              <a:spcBef>
                <a:spcPts val="0"/>
              </a:spcBef>
              <a:spcAft>
                <a:spcPts val="1200"/>
              </a:spcAft>
            </a:pPr>
            <a:r>
              <a:rPr lang="en-US" dirty="0">
                <a:latin typeface="+mn-lt"/>
              </a:rPr>
              <a:t>Rewriting often takes more time that writing.  As you are planning your timeline for completing your paper, build in sufficient time for getting feedback from others and revising the manuscript.  </a:t>
            </a:r>
          </a:p>
          <a:p>
            <a:pPr>
              <a:spcBef>
                <a:spcPts val="0"/>
              </a:spcBef>
              <a:spcAft>
                <a:spcPts val="1200"/>
              </a:spcAft>
            </a:pPr>
            <a:r>
              <a:rPr lang="en-US" dirty="0">
                <a:latin typeface="+mn-lt"/>
              </a:rPr>
              <a:t>The probability that a first-draft paper, ripped off the printer 30 ns before the deadline, will be acceptable work asymptotically approaches 0. </a:t>
            </a:r>
          </a:p>
        </p:txBody>
      </p:sp>
      <p:sp>
        <p:nvSpPr>
          <p:cNvPr id="14" name="TextBox 13"/>
          <p:cNvSpPr txBox="1"/>
          <p:nvPr/>
        </p:nvSpPr>
        <p:spPr>
          <a:xfrm>
            <a:off x="5867400" y="9248001"/>
            <a:ext cx="1295400" cy="276999"/>
          </a:xfrm>
          <a:prstGeom prst="rect">
            <a:avLst/>
          </a:prstGeom>
          <a:noFill/>
        </p:spPr>
        <p:txBody>
          <a:bodyPr wrap="square" rtlCol="0">
            <a:spAutoFit/>
          </a:bodyPr>
          <a:lstStyle/>
          <a:p>
            <a:pPr algn="r"/>
            <a:fld id="{17763618-62C8-46A8-8BDB-9EADDF65526A}" type="slidenum">
              <a:rPr lang="en-US" sz="1200" smtClean="0">
                <a:latin typeface="Calibri" pitchFamily="34" charset="0"/>
              </a:rPr>
              <a:pPr algn="r"/>
              <a:t>2</a:t>
            </a:fld>
            <a:endParaRPr lang="en-US" sz="1200" dirty="0">
              <a:latin typeface="Calibri" pitchFamily="34" charset="0"/>
            </a:endParaRPr>
          </a:p>
        </p:txBody>
      </p:sp>
      <p:sp>
        <p:nvSpPr>
          <p:cNvPr id="11" name="Rectangle 2">
            <a:extLst>
              <a:ext uri="{FF2B5EF4-FFF2-40B4-BE49-F238E27FC236}">
                <a16:creationId xmlns:a16="http://schemas.microsoft.com/office/drawing/2014/main" id="{D47C500C-7D67-4E1D-8397-B59A85E05373}"/>
              </a:ext>
            </a:extLst>
          </p:cNvPr>
          <p:cNvSpPr txBox="1">
            <a:spLocks noChangeArrowheads="1"/>
          </p:cNvSpPr>
          <p:nvPr/>
        </p:nvSpPr>
        <p:spPr>
          <a:xfrm>
            <a:off x="0" y="0"/>
            <a:ext cx="4038600" cy="474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8" rIns="91415" bIns="45708"/>
          <a:lstStyle>
            <a:defPPr>
              <a:defRPr lang="en-US"/>
            </a:defPPr>
            <a:lvl1pPr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849" indent="-285712"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1142845"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599983"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2057121" indent="-228569" algn="l" defTabSz="955546"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514259"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397"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8535"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5673" indent="-228569" algn="l" defTabSz="955546"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r>
              <a:rPr lang="en-US" sz="1200" dirty="0">
                <a:latin typeface="+mn-lt"/>
              </a:rPr>
              <a:t>Revising Technical Manuscripts</a:t>
            </a:r>
          </a:p>
          <a:p>
            <a:r>
              <a:rPr lang="en-US" sz="1200" dirty="0">
                <a:latin typeface="+mn-lt"/>
              </a:rPr>
              <a:t>Celia M. Elliott</a:t>
            </a:r>
          </a:p>
        </p:txBody>
      </p:sp>
      <p:sp>
        <p:nvSpPr>
          <p:cNvPr id="12" name="TextBox 11">
            <a:extLst>
              <a:ext uri="{FF2B5EF4-FFF2-40B4-BE49-F238E27FC236}">
                <a16:creationId xmlns:a16="http://schemas.microsoft.com/office/drawing/2014/main" id="{4B54B752-7B1E-43F2-B9CE-C32A02DA692C}"/>
              </a:ext>
            </a:extLst>
          </p:cNvPr>
          <p:cNvSpPr txBox="1"/>
          <p:nvPr/>
        </p:nvSpPr>
        <p:spPr>
          <a:xfrm>
            <a:off x="4876800" y="0"/>
            <a:ext cx="2425700" cy="276999"/>
          </a:xfrm>
          <a:prstGeom prst="rect">
            <a:avLst/>
          </a:prstGeom>
          <a:noFill/>
        </p:spPr>
        <p:txBody>
          <a:bodyPr wrap="square" rtlCol="0">
            <a:spAutoFit/>
          </a:bodyPr>
          <a:lstStyle/>
          <a:p>
            <a:pPr algn="r"/>
            <a:r>
              <a:rPr lang="en-US" sz="1200" dirty="0">
                <a:latin typeface="Calibri" panose="020F0502020204030204" pitchFamily="34" charset="0"/>
              </a:rPr>
              <a:t>02/21/2024</a:t>
            </a:r>
          </a:p>
        </p:txBody>
      </p:sp>
      <p:sp>
        <p:nvSpPr>
          <p:cNvPr id="13" name="Text Box 2054">
            <a:extLst>
              <a:ext uri="{FF2B5EF4-FFF2-40B4-BE49-F238E27FC236}">
                <a16:creationId xmlns:a16="http://schemas.microsoft.com/office/drawing/2014/main" id="{850DA533-F156-488F-B63D-6D3A4D346E46}"/>
              </a:ext>
            </a:extLst>
          </p:cNvPr>
          <p:cNvSpPr txBox="1">
            <a:spLocks noChangeArrowheads="1"/>
          </p:cNvSpPr>
          <p:nvPr/>
        </p:nvSpPr>
        <p:spPr bwMode="auto">
          <a:xfrm>
            <a:off x="0" y="9157280"/>
            <a:ext cx="3438711" cy="43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5" tIns="45708" rIns="91415" bIns="4570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500"/>
              </a:spcBef>
              <a:spcAft>
                <a:spcPts val="500"/>
              </a:spcAft>
            </a:pPr>
            <a:r>
              <a:rPr lang="en-US" sz="1100" dirty="0">
                <a:latin typeface="+mn-lt"/>
              </a:rPr>
              <a:t>© 2024 The Board of Trustees of the University of Illinois</a:t>
            </a:r>
            <a:br>
              <a:rPr lang="en-US" sz="1100" dirty="0">
                <a:latin typeface="+mn-lt"/>
              </a:rPr>
            </a:br>
            <a:r>
              <a:rPr lang="en-US" sz="1100" dirty="0">
                <a:latin typeface="+mn-lt"/>
              </a:rPr>
              <a:t>All rights reserved. </a:t>
            </a:r>
          </a:p>
        </p:txBody>
      </p:sp>
    </p:spTree>
    <p:extLst>
      <p:ext uri="{BB962C8B-B14F-4D97-AF65-F5344CB8AC3E}">
        <p14:creationId xmlns:p14="http://schemas.microsoft.com/office/powerpoint/2010/main" val="2971990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r>
              <a:rPr lang="en-US" altLang="en-US" dirty="0"/>
              <a:t>Ideally, a pronoun should refer to the noun immediately preceding it.  Don’t make the reader go back several sentences to determine what “it” you mean.  By the same token, you may not use a pronoun until you have first used the noun to which the pronoun refers. </a:t>
            </a:r>
          </a:p>
        </p:txBody>
      </p:sp>
      <p:sp>
        <p:nvSpPr>
          <p:cNvPr id="12" name="Rectangle 7"/>
          <p:cNvSpPr>
            <a:spLocks noGrp="1" noChangeArrowheads="1"/>
          </p:cNvSpPr>
          <p:nvPr>
            <p:ph type="sldNum" sz="quarter" idx="5"/>
          </p:nvPr>
        </p:nvSpPr>
        <p:spPr>
          <a:xfrm>
            <a:off x="4172779" y="9112615"/>
            <a:ext cx="3129169" cy="475469"/>
          </a:xfrm>
        </p:spPr>
        <p:txBody>
          <a:bodyPr/>
          <a:lstStyle>
            <a:lvl1pPr defTabSz="955094">
              <a:defRPr sz="2500">
                <a:solidFill>
                  <a:schemeClr val="tx1"/>
                </a:solidFill>
                <a:latin typeface="Times New Roman" pitchFamily="18" charset="0"/>
              </a:defRPr>
            </a:lvl1pPr>
            <a:lvl2pPr marL="770662" indent="-296408" defTabSz="955094">
              <a:defRPr sz="2500">
                <a:solidFill>
                  <a:schemeClr val="tx1"/>
                </a:solidFill>
                <a:latin typeface="Times New Roman" pitchFamily="18" charset="0"/>
              </a:defRPr>
            </a:lvl2pPr>
            <a:lvl3pPr marL="1185634" indent="-237127" defTabSz="955094">
              <a:defRPr sz="2500">
                <a:solidFill>
                  <a:schemeClr val="tx1"/>
                </a:solidFill>
                <a:latin typeface="Times New Roman" pitchFamily="18" charset="0"/>
              </a:defRPr>
            </a:lvl3pPr>
            <a:lvl4pPr marL="1659887" indent="-237127" defTabSz="955094">
              <a:defRPr sz="2500">
                <a:solidFill>
                  <a:schemeClr val="tx1"/>
                </a:solidFill>
                <a:latin typeface="Times New Roman" pitchFamily="18" charset="0"/>
              </a:defRPr>
            </a:lvl4pPr>
            <a:lvl5pPr marL="2134141" indent="-237127" defTabSz="955094">
              <a:defRPr sz="2500">
                <a:solidFill>
                  <a:schemeClr val="tx1"/>
                </a:solidFill>
                <a:latin typeface="Times New Roman" pitchFamily="18" charset="0"/>
              </a:defRPr>
            </a:lvl5pPr>
            <a:lvl6pPr marL="2608395" indent="-237127" defTabSz="955094" eaLnBrk="0" fontAlgn="base" hangingPunct="0">
              <a:spcBef>
                <a:spcPct val="0"/>
              </a:spcBef>
              <a:spcAft>
                <a:spcPct val="0"/>
              </a:spcAft>
              <a:defRPr sz="2500">
                <a:solidFill>
                  <a:schemeClr val="tx1"/>
                </a:solidFill>
                <a:latin typeface="Times New Roman" pitchFamily="18" charset="0"/>
              </a:defRPr>
            </a:lvl6pPr>
            <a:lvl7pPr marL="3082648" indent="-237127" defTabSz="955094" eaLnBrk="0" fontAlgn="base" hangingPunct="0">
              <a:spcBef>
                <a:spcPct val="0"/>
              </a:spcBef>
              <a:spcAft>
                <a:spcPct val="0"/>
              </a:spcAft>
              <a:defRPr sz="2500">
                <a:solidFill>
                  <a:schemeClr val="tx1"/>
                </a:solidFill>
                <a:latin typeface="Times New Roman" pitchFamily="18" charset="0"/>
              </a:defRPr>
            </a:lvl7pPr>
            <a:lvl8pPr marL="3556902" indent="-237127" defTabSz="955094" eaLnBrk="0" fontAlgn="base" hangingPunct="0">
              <a:spcBef>
                <a:spcPct val="0"/>
              </a:spcBef>
              <a:spcAft>
                <a:spcPct val="0"/>
              </a:spcAft>
              <a:defRPr sz="2500">
                <a:solidFill>
                  <a:schemeClr val="tx1"/>
                </a:solidFill>
                <a:latin typeface="Times New Roman" pitchFamily="18" charset="0"/>
              </a:defRPr>
            </a:lvl8pPr>
            <a:lvl9pPr marL="4031155" indent="-237127" defTabSz="955094" eaLnBrk="0" fontAlgn="base" hangingPunct="0">
              <a:spcBef>
                <a:spcPct val="0"/>
              </a:spcBef>
              <a:spcAft>
                <a:spcPct val="0"/>
              </a:spcAft>
              <a:defRPr sz="2500">
                <a:solidFill>
                  <a:schemeClr val="tx1"/>
                </a:solidFill>
                <a:latin typeface="Times New Roman" pitchFamily="18" charset="0"/>
              </a:defRPr>
            </a:lvl9pPr>
          </a:lstStyle>
          <a:p>
            <a:pPr>
              <a:defRPr/>
            </a:pPr>
            <a:fld id="{B5E98551-3EEE-4BE9-8D89-6DAF13A2463A}" type="slidenum">
              <a:rPr lang="en-US" sz="1200">
                <a:latin typeface="+mn-lt"/>
              </a:rPr>
              <a:pPr>
                <a:defRPr/>
              </a:pPr>
              <a:t>20</a:t>
            </a:fld>
            <a:endParaRPr lang="en-US" sz="1200" dirty="0">
              <a:latin typeface="+mn-lt"/>
            </a:endParaRPr>
          </a:p>
        </p:txBody>
      </p:sp>
      <p:sp>
        <p:nvSpPr>
          <p:cNvPr id="10" name="Rectangle 2"/>
          <p:cNvSpPr txBox="1">
            <a:spLocks noChangeArrowheads="1"/>
          </p:cNvSpPr>
          <p:nvPr/>
        </p:nvSpPr>
        <p:spPr>
          <a:xfrm>
            <a:off x="0" y="1"/>
            <a:ext cx="3208683" cy="475469"/>
          </a:xfrm>
          <a:prstGeom prst="rect">
            <a:avLst/>
          </a:prstGeom>
        </p:spPr>
        <p:txBody>
          <a:bodyPr/>
          <a:lstStyle>
            <a:defPPr>
              <a:defRPr lang="en-US"/>
            </a:defPPr>
            <a:lvl1pPr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1pPr>
            <a:lvl2pPr marL="770662" indent="-296408"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2pPr>
            <a:lvl3pPr marL="1185634"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3pPr>
            <a:lvl4pPr marL="1659887"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4pPr>
            <a:lvl5pPr marL="2134141"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5pPr>
            <a:lvl6pPr marL="260839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6pPr>
            <a:lvl7pPr marL="3082648"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7pPr>
            <a:lvl8pPr marL="3556902"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8pPr>
            <a:lvl9pPr marL="403115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9pPr>
          </a:lstStyle>
          <a:p>
            <a:pPr>
              <a:defRPr/>
            </a:pPr>
            <a:r>
              <a:rPr lang="en-US" sz="1200" dirty="0">
                <a:latin typeface="+mn-lt"/>
              </a:rPr>
              <a:t>Revising Technical Manuscripts, </a:t>
            </a:r>
            <a:br>
              <a:rPr lang="en-US" sz="1200" dirty="0">
                <a:latin typeface="+mn-lt"/>
              </a:rPr>
            </a:br>
            <a:r>
              <a:rPr lang="en-US" sz="1200" dirty="0">
                <a:latin typeface="+mn-lt"/>
              </a:rPr>
              <a:t>Celia M. Elliott</a:t>
            </a:r>
          </a:p>
        </p:txBody>
      </p:sp>
      <p:sp>
        <p:nvSpPr>
          <p:cNvPr id="14" name="Rectangle 6"/>
          <p:cNvSpPr txBox="1">
            <a:spLocks noChangeArrowheads="1"/>
          </p:cNvSpPr>
          <p:nvPr/>
        </p:nvSpPr>
        <p:spPr>
          <a:xfrm>
            <a:off x="0" y="9112615"/>
            <a:ext cx="4172779" cy="475469"/>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200" dirty="0">
                <a:latin typeface="+mn-lt"/>
              </a:rPr>
              <a:t>© 2024 The Board of Trustees of the University of Illinois</a:t>
            </a:r>
            <a:br>
              <a:rPr lang="en-US" sz="1200" dirty="0">
                <a:latin typeface="+mn-lt"/>
              </a:rPr>
            </a:br>
            <a:r>
              <a:rPr lang="en-US" sz="1200" dirty="0">
                <a:latin typeface="+mn-lt"/>
              </a:rPr>
              <a:t>All rights reserved.</a:t>
            </a:r>
          </a:p>
        </p:txBody>
      </p:sp>
      <p:sp>
        <p:nvSpPr>
          <p:cNvPr id="8" name="Rectangle 3"/>
          <p:cNvSpPr txBox="1">
            <a:spLocks noChangeArrowheads="1"/>
          </p:cNvSpPr>
          <p:nvPr/>
        </p:nvSpPr>
        <p:spPr>
          <a:xfrm>
            <a:off x="4172779" y="1"/>
            <a:ext cx="3129169" cy="475469"/>
          </a:xfrm>
          <a:prstGeom prst="rect">
            <a:avLst/>
          </a:prstGeom>
        </p:spPr>
        <p:txBody>
          <a:bodyPr/>
          <a:lstStyle>
            <a:defPPr>
              <a:defRPr lang="en-US"/>
            </a:defPPr>
            <a:lvl1pPr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1pPr>
            <a:lvl2pPr marL="770662" indent="-296408"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2pPr>
            <a:lvl3pPr marL="1185634"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3pPr>
            <a:lvl4pPr marL="1659887"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4pPr>
            <a:lvl5pPr marL="2134141"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5pPr>
            <a:lvl6pPr marL="260839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6pPr>
            <a:lvl7pPr marL="3082648"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7pPr>
            <a:lvl8pPr marL="3556902"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8pPr>
            <a:lvl9pPr marL="403115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9pPr>
          </a:lstStyle>
          <a:p>
            <a:pPr algn="r">
              <a:defRPr/>
            </a:pPr>
            <a:r>
              <a:rPr lang="en-US" sz="1200" dirty="0">
                <a:latin typeface="+mn-lt"/>
              </a:rPr>
              <a:t>02/21/2024</a:t>
            </a:r>
          </a:p>
        </p:txBody>
      </p:sp>
    </p:spTree>
    <p:extLst>
      <p:ext uri="{BB962C8B-B14F-4D97-AF65-F5344CB8AC3E}">
        <p14:creationId xmlns:p14="http://schemas.microsoft.com/office/powerpoint/2010/main" val="38977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1026"/>
          <p:cNvSpPr>
            <a:spLocks noGrp="1" noRot="1" noChangeAspect="1" noChangeArrowheads="1" noTextEdit="1"/>
          </p:cNvSpPr>
          <p:nvPr>
            <p:ph type="sldImg"/>
          </p:nvPr>
        </p:nvSpPr>
        <p:spPr>
          <a:ln/>
        </p:spPr>
      </p:sp>
      <p:sp>
        <p:nvSpPr>
          <p:cNvPr id="54276" name="Rectangle 1027"/>
          <p:cNvSpPr>
            <a:spLocks noGrp="1" noChangeArrowheads="1"/>
          </p:cNvSpPr>
          <p:nvPr>
            <p:ph type="body" idx="1"/>
          </p:nvPr>
        </p:nvSpPr>
        <p:spPr>
          <a:xfrm>
            <a:off x="962440" y="4595658"/>
            <a:ext cx="5377070" cy="4279223"/>
          </a:xfrm>
          <a:noFill/>
        </p:spPr>
        <p:txBody>
          <a:bodyPr lIns="95586" tIns="47793" rIns="95586" bIns="47793"/>
          <a:lstStyle/>
          <a:p>
            <a:r>
              <a:rPr lang="en-US" altLang="en-US" dirty="0"/>
              <a:t>The dial doesn’t care…</a:t>
            </a:r>
          </a:p>
        </p:txBody>
      </p:sp>
      <p:sp>
        <p:nvSpPr>
          <p:cNvPr id="12" name="Rectangle 7"/>
          <p:cNvSpPr>
            <a:spLocks noGrp="1" noChangeArrowheads="1"/>
          </p:cNvSpPr>
          <p:nvPr>
            <p:ph type="sldNum" sz="quarter" idx="5"/>
          </p:nvPr>
        </p:nvSpPr>
        <p:spPr>
          <a:xfrm>
            <a:off x="4172779" y="9112615"/>
            <a:ext cx="3129169" cy="475469"/>
          </a:xfrm>
        </p:spPr>
        <p:txBody>
          <a:bodyPr/>
          <a:lstStyle>
            <a:lvl1pPr defTabSz="955094">
              <a:defRPr sz="2500">
                <a:solidFill>
                  <a:schemeClr val="tx1"/>
                </a:solidFill>
                <a:latin typeface="Times New Roman" pitchFamily="18" charset="0"/>
              </a:defRPr>
            </a:lvl1pPr>
            <a:lvl2pPr marL="770662" indent="-296408" defTabSz="955094">
              <a:defRPr sz="2500">
                <a:solidFill>
                  <a:schemeClr val="tx1"/>
                </a:solidFill>
                <a:latin typeface="Times New Roman" pitchFamily="18" charset="0"/>
              </a:defRPr>
            </a:lvl2pPr>
            <a:lvl3pPr marL="1185634" indent="-237127" defTabSz="955094">
              <a:defRPr sz="2500">
                <a:solidFill>
                  <a:schemeClr val="tx1"/>
                </a:solidFill>
                <a:latin typeface="Times New Roman" pitchFamily="18" charset="0"/>
              </a:defRPr>
            </a:lvl3pPr>
            <a:lvl4pPr marL="1659887" indent="-237127" defTabSz="955094">
              <a:defRPr sz="2500">
                <a:solidFill>
                  <a:schemeClr val="tx1"/>
                </a:solidFill>
                <a:latin typeface="Times New Roman" pitchFamily="18" charset="0"/>
              </a:defRPr>
            </a:lvl4pPr>
            <a:lvl5pPr marL="2134141" indent="-237127" defTabSz="955094">
              <a:defRPr sz="2500">
                <a:solidFill>
                  <a:schemeClr val="tx1"/>
                </a:solidFill>
                <a:latin typeface="Times New Roman" pitchFamily="18" charset="0"/>
              </a:defRPr>
            </a:lvl5pPr>
            <a:lvl6pPr marL="2608395" indent="-237127" defTabSz="955094" eaLnBrk="0" fontAlgn="base" hangingPunct="0">
              <a:spcBef>
                <a:spcPct val="0"/>
              </a:spcBef>
              <a:spcAft>
                <a:spcPct val="0"/>
              </a:spcAft>
              <a:defRPr sz="2500">
                <a:solidFill>
                  <a:schemeClr val="tx1"/>
                </a:solidFill>
                <a:latin typeface="Times New Roman" pitchFamily="18" charset="0"/>
              </a:defRPr>
            </a:lvl6pPr>
            <a:lvl7pPr marL="3082648" indent="-237127" defTabSz="955094" eaLnBrk="0" fontAlgn="base" hangingPunct="0">
              <a:spcBef>
                <a:spcPct val="0"/>
              </a:spcBef>
              <a:spcAft>
                <a:spcPct val="0"/>
              </a:spcAft>
              <a:defRPr sz="2500">
                <a:solidFill>
                  <a:schemeClr val="tx1"/>
                </a:solidFill>
                <a:latin typeface="Times New Roman" pitchFamily="18" charset="0"/>
              </a:defRPr>
            </a:lvl7pPr>
            <a:lvl8pPr marL="3556902" indent="-237127" defTabSz="955094" eaLnBrk="0" fontAlgn="base" hangingPunct="0">
              <a:spcBef>
                <a:spcPct val="0"/>
              </a:spcBef>
              <a:spcAft>
                <a:spcPct val="0"/>
              </a:spcAft>
              <a:defRPr sz="2500">
                <a:solidFill>
                  <a:schemeClr val="tx1"/>
                </a:solidFill>
                <a:latin typeface="Times New Roman" pitchFamily="18" charset="0"/>
              </a:defRPr>
            </a:lvl8pPr>
            <a:lvl9pPr marL="4031155" indent="-237127" defTabSz="955094" eaLnBrk="0" fontAlgn="base" hangingPunct="0">
              <a:spcBef>
                <a:spcPct val="0"/>
              </a:spcBef>
              <a:spcAft>
                <a:spcPct val="0"/>
              </a:spcAft>
              <a:defRPr sz="2500">
                <a:solidFill>
                  <a:schemeClr val="tx1"/>
                </a:solidFill>
                <a:latin typeface="Times New Roman" pitchFamily="18" charset="0"/>
              </a:defRPr>
            </a:lvl9pPr>
          </a:lstStyle>
          <a:p>
            <a:pPr>
              <a:defRPr/>
            </a:pPr>
            <a:fld id="{B5E98551-3EEE-4BE9-8D89-6DAF13A2463A}" type="slidenum">
              <a:rPr lang="en-US" sz="1200">
                <a:latin typeface="+mn-lt"/>
              </a:rPr>
              <a:pPr>
                <a:defRPr/>
              </a:pPr>
              <a:t>21</a:t>
            </a:fld>
            <a:endParaRPr lang="en-US" sz="1200" dirty="0">
              <a:latin typeface="+mn-lt"/>
            </a:endParaRPr>
          </a:p>
        </p:txBody>
      </p:sp>
      <p:sp>
        <p:nvSpPr>
          <p:cNvPr id="10" name="Rectangle 2"/>
          <p:cNvSpPr txBox="1">
            <a:spLocks noChangeArrowheads="1"/>
          </p:cNvSpPr>
          <p:nvPr/>
        </p:nvSpPr>
        <p:spPr>
          <a:xfrm>
            <a:off x="0" y="1"/>
            <a:ext cx="3208683" cy="475469"/>
          </a:xfrm>
          <a:prstGeom prst="rect">
            <a:avLst/>
          </a:prstGeom>
        </p:spPr>
        <p:txBody>
          <a:bodyPr/>
          <a:lstStyle>
            <a:defPPr>
              <a:defRPr lang="en-US"/>
            </a:defPPr>
            <a:lvl1pPr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1pPr>
            <a:lvl2pPr marL="770662" indent="-296408"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2pPr>
            <a:lvl3pPr marL="1185634"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3pPr>
            <a:lvl4pPr marL="1659887"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4pPr>
            <a:lvl5pPr marL="2134141"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5pPr>
            <a:lvl6pPr marL="260839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6pPr>
            <a:lvl7pPr marL="3082648"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7pPr>
            <a:lvl8pPr marL="3556902"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8pPr>
            <a:lvl9pPr marL="403115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9pPr>
          </a:lstStyle>
          <a:p>
            <a:pPr>
              <a:defRPr/>
            </a:pPr>
            <a:r>
              <a:rPr lang="en-US" sz="1200" dirty="0">
                <a:latin typeface="+mn-lt"/>
              </a:rPr>
              <a:t>Revising Technical Manuscripts, </a:t>
            </a:r>
            <a:br>
              <a:rPr lang="en-US" sz="1200" dirty="0">
                <a:latin typeface="+mn-lt"/>
              </a:rPr>
            </a:br>
            <a:r>
              <a:rPr lang="en-US" sz="1200" dirty="0">
                <a:latin typeface="+mn-lt"/>
              </a:rPr>
              <a:t>Celia M. Elliott</a:t>
            </a:r>
          </a:p>
        </p:txBody>
      </p:sp>
      <p:sp>
        <p:nvSpPr>
          <p:cNvPr id="14" name="Rectangle 6"/>
          <p:cNvSpPr txBox="1">
            <a:spLocks noChangeArrowheads="1"/>
          </p:cNvSpPr>
          <p:nvPr/>
        </p:nvSpPr>
        <p:spPr>
          <a:xfrm>
            <a:off x="0" y="9112615"/>
            <a:ext cx="4172779" cy="475469"/>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200" dirty="0">
                <a:latin typeface="+mn-lt"/>
              </a:rPr>
              <a:t>© 2024 The Board of Trustees of the University of Illinois</a:t>
            </a:r>
            <a:br>
              <a:rPr lang="en-US" sz="1200" dirty="0">
                <a:latin typeface="+mn-lt"/>
              </a:rPr>
            </a:br>
            <a:r>
              <a:rPr lang="en-US" sz="1200" dirty="0">
                <a:latin typeface="+mn-lt"/>
              </a:rPr>
              <a:t>All rights reserved.</a:t>
            </a:r>
          </a:p>
        </p:txBody>
      </p:sp>
      <p:sp>
        <p:nvSpPr>
          <p:cNvPr id="8" name="Rectangle 3"/>
          <p:cNvSpPr txBox="1">
            <a:spLocks noChangeArrowheads="1"/>
          </p:cNvSpPr>
          <p:nvPr/>
        </p:nvSpPr>
        <p:spPr>
          <a:xfrm>
            <a:off x="4172779" y="1"/>
            <a:ext cx="3129169" cy="475469"/>
          </a:xfrm>
          <a:prstGeom prst="rect">
            <a:avLst/>
          </a:prstGeom>
        </p:spPr>
        <p:txBody>
          <a:bodyPr/>
          <a:lstStyle>
            <a:defPPr>
              <a:defRPr lang="en-US"/>
            </a:defPPr>
            <a:lvl1pPr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1pPr>
            <a:lvl2pPr marL="770662" indent="-296408"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2pPr>
            <a:lvl3pPr marL="1185634"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3pPr>
            <a:lvl4pPr marL="1659887"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4pPr>
            <a:lvl5pPr marL="2134141"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5pPr>
            <a:lvl6pPr marL="260839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6pPr>
            <a:lvl7pPr marL="3082648"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7pPr>
            <a:lvl8pPr marL="3556902"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8pPr>
            <a:lvl9pPr marL="403115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9pPr>
          </a:lstStyle>
          <a:p>
            <a:pPr algn="r">
              <a:defRPr/>
            </a:pPr>
            <a:r>
              <a:rPr lang="en-US" sz="1200" dirty="0">
                <a:latin typeface="+mn-lt"/>
              </a:rPr>
              <a:t>02/21/2024</a:t>
            </a:r>
          </a:p>
        </p:txBody>
      </p:sp>
    </p:spTree>
    <p:extLst>
      <p:ext uri="{BB962C8B-B14F-4D97-AF65-F5344CB8AC3E}">
        <p14:creationId xmlns:p14="http://schemas.microsoft.com/office/powerpoint/2010/main" val="4304124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endParaRPr lang="en-US" altLang="en-US"/>
          </a:p>
        </p:txBody>
      </p:sp>
      <p:sp>
        <p:nvSpPr>
          <p:cNvPr id="12" name="Rectangle 7"/>
          <p:cNvSpPr>
            <a:spLocks noGrp="1" noChangeArrowheads="1"/>
          </p:cNvSpPr>
          <p:nvPr>
            <p:ph type="sldNum" sz="quarter" idx="5"/>
          </p:nvPr>
        </p:nvSpPr>
        <p:spPr>
          <a:xfrm>
            <a:off x="4172779" y="9112615"/>
            <a:ext cx="3129169" cy="475469"/>
          </a:xfrm>
        </p:spPr>
        <p:txBody>
          <a:bodyPr/>
          <a:lstStyle>
            <a:lvl1pPr defTabSz="955094">
              <a:defRPr sz="2500">
                <a:solidFill>
                  <a:schemeClr val="tx1"/>
                </a:solidFill>
                <a:latin typeface="Times New Roman" pitchFamily="18" charset="0"/>
              </a:defRPr>
            </a:lvl1pPr>
            <a:lvl2pPr marL="770662" indent="-296408" defTabSz="955094">
              <a:defRPr sz="2500">
                <a:solidFill>
                  <a:schemeClr val="tx1"/>
                </a:solidFill>
                <a:latin typeface="Times New Roman" pitchFamily="18" charset="0"/>
              </a:defRPr>
            </a:lvl2pPr>
            <a:lvl3pPr marL="1185634" indent="-237127" defTabSz="955094">
              <a:defRPr sz="2500">
                <a:solidFill>
                  <a:schemeClr val="tx1"/>
                </a:solidFill>
                <a:latin typeface="Times New Roman" pitchFamily="18" charset="0"/>
              </a:defRPr>
            </a:lvl3pPr>
            <a:lvl4pPr marL="1659887" indent="-237127" defTabSz="955094">
              <a:defRPr sz="2500">
                <a:solidFill>
                  <a:schemeClr val="tx1"/>
                </a:solidFill>
                <a:latin typeface="Times New Roman" pitchFamily="18" charset="0"/>
              </a:defRPr>
            </a:lvl4pPr>
            <a:lvl5pPr marL="2134141" indent="-237127" defTabSz="955094">
              <a:defRPr sz="2500">
                <a:solidFill>
                  <a:schemeClr val="tx1"/>
                </a:solidFill>
                <a:latin typeface="Times New Roman" pitchFamily="18" charset="0"/>
              </a:defRPr>
            </a:lvl5pPr>
            <a:lvl6pPr marL="2608395" indent="-237127" defTabSz="955094" eaLnBrk="0" fontAlgn="base" hangingPunct="0">
              <a:spcBef>
                <a:spcPct val="0"/>
              </a:spcBef>
              <a:spcAft>
                <a:spcPct val="0"/>
              </a:spcAft>
              <a:defRPr sz="2500">
                <a:solidFill>
                  <a:schemeClr val="tx1"/>
                </a:solidFill>
                <a:latin typeface="Times New Roman" pitchFamily="18" charset="0"/>
              </a:defRPr>
            </a:lvl6pPr>
            <a:lvl7pPr marL="3082648" indent="-237127" defTabSz="955094" eaLnBrk="0" fontAlgn="base" hangingPunct="0">
              <a:spcBef>
                <a:spcPct val="0"/>
              </a:spcBef>
              <a:spcAft>
                <a:spcPct val="0"/>
              </a:spcAft>
              <a:defRPr sz="2500">
                <a:solidFill>
                  <a:schemeClr val="tx1"/>
                </a:solidFill>
                <a:latin typeface="Times New Roman" pitchFamily="18" charset="0"/>
              </a:defRPr>
            </a:lvl7pPr>
            <a:lvl8pPr marL="3556902" indent="-237127" defTabSz="955094" eaLnBrk="0" fontAlgn="base" hangingPunct="0">
              <a:spcBef>
                <a:spcPct val="0"/>
              </a:spcBef>
              <a:spcAft>
                <a:spcPct val="0"/>
              </a:spcAft>
              <a:defRPr sz="2500">
                <a:solidFill>
                  <a:schemeClr val="tx1"/>
                </a:solidFill>
                <a:latin typeface="Times New Roman" pitchFamily="18" charset="0"/>
              </a:defRPr>
            </a:lvl8pPr>
            <a:lvl9pPr marL="4031155" indent="-237127" defTabSz="955094" eaLnBrk="0" fontAlgn="base" hangingPunct="0">
              <a:spcBef>
                <a:spcPct val="0"/>
              </a:spcBef>
              <a:spcAft>
                <a:spcPct val="0"/>
              </a:spcAft>
              <a:defRPr sz="2500">
                <a:solidFill>
                  <a:schemeClr val="tx1"/>
                </a:solidFill>
                <a:latin typeface="Times New Roman" pitchFamily="18" charset="0"/>
              </a:defRPr>
            </a:lvl9pPr>
          </a:lstStyle>
          <a:p>
            <a:pPr>
              <a:defRPr/>
            </a:pPr>
            <a:fld id="{B5E98551-3EEE-4BE9-8D89-6DAF13A2463A}" type="slidenum">
              <a:rPr lang="en-US" sz="1200">
                <a:latin typeface="+mn-lt"/>
              </a:rPr>
              <a:pPr>
                <a:defRPr/>
              </a:pPr>
              <a:t>22</a:t>
            </a:fld>
            <a:endParaRPr lang="en-US" sz="1200" dirty="0">
              <a:latin typeface="+mn-lt"/>
            </a:endParaRPr>
          </a:p>
        </p:txBody>
      </p:sp>
      <p:sp>
        <p:nvSpPr>
          <p:cNvPr id="10" name="Rectangle 2"/>
          <p:cNvSpPr txBox="1">
            <a:spLocks noChangeArrowheads="1"/>
          </p:cNvSpPr>
          <p:nvPr/>
        </p:nvSpPr>
        <p:spPr>
          <a:xfrm>
            <a:off x="0" y="1"/>
            <a:ext cx="3208683" cy="475469"/>
          </a:xfrm>
          <a:prstGeom prst="rect">
            <a:avLst/>
          </a:prstGeom>
        </p:spPr>
        <p:txBody>
          <a:bodyPr/>
          <a:lstStyle>
            <a:defPPr>
              <a:defRPr lang="en-US"/>
            </a:defPPr>
            <a:lvl1pPr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1pPr>
            <a:lvl2pPr marL="770662" indent="-296408"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2pPr>
            <a:lvl3pPr marL="1185634"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3pPr>
            <a:lvl4pPr marL="1659887"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4pPr>
            <a:lvl5pPr marL="2134141"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5pPr>
            <a:lvl6pPr marL="260839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6pPr>
            <a:lvl7pPr marL="3082648"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7pPr>
            <a:lvl8pPr marL="3556902"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8pPr>
            <a:lvl9pPr marL="403115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9pPr>
          </a:lstStyle>
          <a:p>
            <a:pPr>
              <a:defRPr/>
            </a:pPr>
            <a:r>
              <a:rPr lang="en-US" sz="1200" dirty="0">
                <a:latin typeface="+mn-lt"/>
              </a:rPr>
              <a:t>Revising Technical Manuscripts, </a:t>
            </a:r>
            <a:br>
              <a:rPr lang="en-US" sz="1200" dirty="0">
                <a:latin typeface="+mn-lt"/>
              </a:rPr>
            </a:br>
            <a:r>
              <a:rPr lang="en-US" sz="1200" dirty="0">
                <a:latin typeface="+mn-lt"/>
              </a:rPr>
              <a:t>Celia M. Elliott</a:t>
            </a:r>
          </a:p>
        </p:txBody>
      </p:sp>
      <p:sp>
        <p:nvSpPr>
          <p:cNvPr id="14" name="Rectangle 6"/>
          <p:cNvSpPr txBox="1">
            <a:spLocks noChangeArrowheads="1"/>
          </p:cNvSpPr>
          <p:nvPr/>
        </p:nvSpPr>
        <p:spPr>
          <a:xfrm>
            <a:off x="0" y="9112615"/>
            <a:ext cx="4172779" cy="475469"/>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200" dirty="0">
                <a:latin typeface="+mn-lt"/>
              </a:rPr>
              <a:t>© 2024 The Board of Trustees of the University of Illinois</a:t>
            </a:r>
            <a:br>
              <a:rPr lang="en-US" sz="1200" dirty="0">
                <a:latin typeface="+mn-lt"/>
              </a:rPr>
            </a:br>
            <a:r>
              <a:rPr lang="en-US" sz="1200" dirty="0">
                <a:latin typeface="+mn-lt"/>
              </a:rPr>
              <a:t>All rights reserved.</a:t>
            </a:r>
          </a:p>
        </p:txBody>
      </p:sp>
      <p:sp>
        <p:nvSpPr>
          <p:cNvPr id="8" name="Rectangle 3"/>
          <p:cNvSpPr txBox="1">
            <a:spLocks noChangeArrowheads="1"/>
          </p:cNvSpPr>
          <p:nvPr/>
        </p:nvSpPr>
        <p:spPr>
          <a:xfrm>
            <a:off x="4172779" y="1"/>
            <a:ext cx="3129169" cy="475469"/>
          </a:xfrm>
          <a:prstGeom prst="rect">
            <a:avLst/>
          </a:prstGeom>
        </p:spPr>
        <p:txBody>
          <a:bodyPr/>
          <a:lstStyle>
            <a:defPPr>
              <a:defRPr lang="en-US"/>
            </a:defPPr>
            <a:lvl1pPr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1pPr>
            <a:lvl2pPr marL="770662" indent="-296408"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2pPr>
            <a:lvl3pPr marL="1185634"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3pPr>
            <a:lvl4pPr marL="1659887"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4pPr>
            <a:lvl5pPr marL="2134141"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5pPr>
            <a:lvl6pPr marL="260839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6pPr>
            <a:lvl7pPr marL="3082648"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7pPr>
            <a:lvl8pPr marL="3556902"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8pPr>
            <a:lvl9pPr marL="403115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9pPr>
          </a:lstStyle>
          <a:p>
            <a:pPr algn="r">
              <a:defRPr/>
            </a:pPr>
            <a:r>
              <a:rPr lang="en-US" sz="1200" dirty="0">
                <a:latin typeface="+mn-lt"/>
              </a:rPr>
              <a:t>02/21/2024</a:t>
            </a:r>
          </a:p>
        </p:txBody>
      </p:sp>
    </p:spTree>
    <p:extLst>
      <p:ext uri="{BB962C8B-B14F-4D97-AF65-F5344CB8AC3E}">
        <p14:creationId xmlns:p14="http://schemas.microsoft.com/office/powerpoint/2010/main" val="25933175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endParaRPr lang="en-US" altLang="en-US"/>
          </a:p>
        </p:txBody>
      </p:sp>
      <p:sp>
        <p:nvSpPr>
          <p:cNvPr id="12" name="Rectangle 7"/>
          <p:cNvSpPr>
            <a:spLocks noGrp="1" noChangeArrowheads="1"/>
          </p:cNvSpPr>
          <p:nvPr>
            <p:ph type="sldNum" sz="quarter" idx="5"/>
          </p:nvPr>
        </p:nvSpPr>
        <p:spPr>
          <a:xfrm>
            <a:off x="4172779" y="9112615"/>
            <a:ext cx="3129169" cy="475469"/>
          </a:xfrm>
        </p:spPr>
        <p:txBody>
          <a:bodyPr/>
          <a:lstStyle>
            <a:lvl1pPr defTabSz="955094">
              <a:defRPr sz="2500">
                <a:solidFill>
                  <a:schemeClr val="tx1"/>
                </a:solidFill>
                <a:latin typeface="Times New Roman" pitchFamily="18" charset="0"/>
              </a:defRPr>
            </a:lvl1pPr>
            <a:lvl2pPr marL="770662" indent="-296408" defTabSz="955094">
              <a:defRPr sz="2500">
                <a:solidFill>
                  <a:schemeClr val="tx1"/>
                </a:solidFill>
                <a:latin typeface="Times New Roman" pitchFamily="18" charset="0"/>
              </a:defRPr>
            </a:lvl2pPr>
            <a:lvl3pPr marL="1185634" indent="-237127" defTabSz="955094">
              <a:defRPr sz="2500">
                <a:solidFill>
                  <a:schemeClr val="tx1"/>
                </a:solidFill>
                <a:latin typeface="Times New Roman" pitchFamily="18" charset="0"/>
              </a:defRPr>
            </a:lvl3pPr>
            <a:lvl4pPr marL="1659887" indent="-237127" defTabSz="955094">
              <a:defRPr sz="2500">
                <a:solidFill>
                  <a:schemeClr val="tx1"/>
                </a:solidFill>
                <a:latin typeface="Times New Roman" pitchFamily="18" charset="0"/>
              </a:defRPr>
            </a:lvl4pPr>
            <a:lvl5pPr marL="2134141" indent="-237127" defTabSz="955094">
              <a:defRPr sz="2500">
                <a:solidFill>
                  <a:schemeClr val="tx1"/>
                </a:solidFill>
                <a:latin typeface="Times New Roman" pitchFamily="18" charset="0"/>
              </a:defRPr>
            </a:lvl5pPr>
            <a:lvl6pPr marL="2608395" indent="-237127" defTabSz="955094" eaLnBrk="0" fontAlgn="base" hangingPunct="0">
              <a:spcBef>
                <a:spcPct val="0"/>
              </a:spcBef>
              <a:spcAft>
                <a:spcPct val="0"/>
              </a:spcAft>
              <a:defRPr sz="2500">
                <a:solidFill>
                  <a:schemeClr val="tx1"/>
                </a:solidFill>
                <a:latin typeface="Times New Roman" pitchFamily="18" charset="0"/>
              </a:defRPr>
            </a:lvl6pPr>
            <a:lvl7pPr marL="3082648" indent="-237127" defTabSz="955094" eaLnBrk="0" fontAlgn="base" hangingPunct="0">
              <a:spcBef>
                <a:spcPct val="0"/>
              </a:spcBef>
              <a:spcAft>
                <a:spcPct val="0"/>
              </a:spcAft>
              <a:defRPr sz="2500">
                <a:solidFill>
                  <a:schemeClr val="tx1"/>
                </a:solidFill>
                <a:latin typeface="Times New Roman" pitchFamily="18" charset="0"/>
              </a:defRPr>
            </a:lvl7pPr>
            <a:lvl8pPr marL="3556902" indent="-237127" defTabSz="955094" eaLnBrk="0" fontAlgn="base" hangingPunct="0">
              <a:spcBef>
                <a:spcPct val="0"/>
              </a:spcBef>
              <a:spcAft>
                <a:spcPct val="0"/>
              </a:spcAft>
              <a:defRPr sz="2500">
                <a:solidFill>
                  <a:schemeClr val="tx1"/>
                </a:solidFill>
                <a:latin typeface="Times New Roman" pitchFamily="18" charset="0"/>
              </a:defRPr>
            </a:lvl8pPr>
            <a:lvl9pPr marL="4031155" indent="-237127" defTabSz="955094" eaLnBrk="0" fontAlgn="base" hangingPunct="0">
              <a:spcBef>
                <a:spcPct val="0"/>
              </a:spcBef>
              <a:spcAft>
                <a:spcPct val="0"/>
              </a:spcAft>
              <a:defRPr sz="2500">
                <a:solidFill>
                  <a:schemeClr val="tx1"/>
                </a:solidFill>
                <a:latin typeface="Times New Roman" pitchFamily="18" charset="0"/>
              </a:defRPr>
            </a:lvl9pPr>
          </a:lstStyle>
          <a:p>
            <a:pPr>
              <a:defRPr/>
            </a:pPr>
            <a:fld id="{B5E98551-3EEE-4BE9-8D89-6DAF13A2463A}" type="slidenum">
              <a:rPr lang="en-US" sz="1200">
                <a:latin typeface="+mn-lt"/>
              </a:rPr>
              <a:pPr>
                <a:defRPr/>
              </a:pPr>
              <a:t>23</a:t>
            </a:fld>
            <a:endParaRPr lang="en-US" sz="1200" dirty="0">
              <a:latin typeface="+mn-lt"/>
            </a:endParaRPr>
          </a:p>
        </p:txBody>
      </p:sp>
      <p:sp>
        <p:nvSpPr>
          <p:cNvPr id="10" name="Rectangle 2"/>
          <p:cNvSpPr txBox="1">
            <a:spLocks noChangeArrowheads="1"/>
          </p:cNvSpPr>
          <p:nvPr/>
        </p:nvSpPr>
        <p:spPr>
          <a:xfrm>
            <a:off x="0" y="1"/>
            <a:ext cx="3208683" cy="475469"/>
          </a:xfrm>
          <a:prstGeom prst="rect">
            <a:avLst/>
          </a:prstGeom>
        </p:spPr>
        <p:txBody>
          <a:bodyPr/>
          <a:lstStyle>
            <a:defPPr>
              <a:defRPr lang="en-US"/>
            </a:defPPr>
            <a:lvl1pPr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1pPr>
            <a:lvl2pPr marL="770662" indent="-296408"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2pPr>
            <a:lvl3pPr marL="1185634"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3pPr>
            <a:lvl4pPr marL="1659887"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4pPr>
            <a:lvl5pPr marL="2134141"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5pPr>
            <a:lvl6pPr marL="260839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6pPr>
            <a:lvl7pPr marL="3082648"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7pPr>
            <a:lvl8pPr marL="3556902"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8pPr>
            <a:lvl9pPr marL="403115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9pPr>
          </a:lstStyle>
          <a:p>
            <a:pPr>
              <a:defRPr/>
            </a:pPr>
            <a:r>
              <a:rPr lang="en-US" sz="1200" dirty="0">
                <a:latin typeface="+mn-lt"/>
              </a:rPr>
              <a:t>Revising Technical Manuscripts, </a:t>
            </a:r>
            <a:br>
              <a:rPr lang="en-US" sz="1200" dirty="0">
                <a:latin typeface="+mn-lt"/>
              </a:rPr>
            </a:br>
            <a:r>
              <a:rPr lang="en-US" sz="1200" dirty="0">
                <a:latin typeface="+mn-lt"/>
              </a:rPr>
              <a:t>Celia M. Elliott</a:t>
            </a:r>
          </a:p>
        </p:txBody>
      </p:sp>
      <p:sp>
        <p:nvSpPr>
          <p:cNvPr id="14" name="Rectangle 6"/>
          <p:cNvSpPr txBox="1">
            <a:spLocks noChangeArrowheads="1"/>
          </p:cNvSpPr>
          <p:nvPr/>
        </p:nvSpPr>
        <p:spPr>
          <a:xfrm>
            <a:off x="0" y="9112615"/>
            <a:ext cx="4172779" cy="475469"/>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200" dirty="0">
                <a:latin typeface="+mn-lt"/>
              </a:rPr>
              <a:t>© 2024 The Board of Trustees of the University of Illinois</a:t>
            </a:r>
            <a:br>
              <a:rPr lang="en-US" sz="1200" dirty="0">
                <a:latin typeface="+mn-lt"/>
              </a:rPr>
            </a:br>
            <a:r>
              <a:rPr lang="en-US" sz="1200" dirty="0">
                <a:latin typeface="+mn-lt"/>
              </a:rPr>
              <a:t>All rights reserved.</a:t>
            </a:r>
          </a:p>
        </p:txBody>
      </p:sp>
      <p:sp>
        <p:nvSpPr>
          <p:cNvPr id="8" name="Rectangle 3"/>
          <p:cNvSpPr txBox="1">
            <a:spLocks noChangeArrowheads="1"/>
          </p:cNvSpPr>
          <p:nvPr/>
        </p:nvSpPr>
        <p:spPr>
          <a:xfrm>
            <a:off x="4172779" y="1"/>
            <a:ext cx="3129169" cy="475469"/>
          </a:xfrm>
          <a:prstGeom prst="rect">
            <a:avLst/>
          </a:prstGeom>
        </p:spPr>
        <p:txBody>
          <a:bodyPr/>
          <a:lstStyle>
            <a:defPPr>
              <a:defRPr lang="en-US"/>
            </a:defPPr>
            <a:lvl1pPr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1pPr>
            <a:lvl2pPr marL="770662" indent="-296408"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2pPr>
            <a:lvl3pPr marL="1185634"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3pPr>
            <a:lvl4pPr marL="1659887"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4pPr>
            <a:lvl5pPr marL="2134141"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5pPr>
            <a:lvl6pPr marL="260839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6pPr>
            <a:lvl7pPr marL="3082648"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7pPr>
            <a:lvl8pPr marL="3556902"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8pPr>
            <a:lvl9pPr marL="403115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9pPr>
          </a:lstStyle>
          <a:p>
            <a:pPr algn="r">
              <a:defRPr/>
            </a:pPr>
            <a:r>
              <a:rPr lang="en-US" sz="1200" dirty="0">
                <a:latin typeface="+mn-lt"/>
              </a:rPr>
              <a:t>02/21/2024</a:t>
            </a:r>
          </a:p>
        </p:txBody>
      </p:sp>
    </p:spTree>
    <p:extLst>
      <p:ext uri="{BB962C8B-B14F-4D97-AF65-F5344CB8AC3E}">
        <p14:creationId xmlns:p14="http://schemas.microsoft.com/office/powerpoint/2010/main" val="9788823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7"/>
          <p:cNvSpPr>
            <a:spLocks noGrp="1" noChangeArrowheads="1"/>
          </p:cNvSpPr>
          <p:nvPr>
            <p:ph type="sldNum" sz="quarter" idx="5"/>
          </p:nvPr>
        </p:nvSpPr>
        <p:spPr>
          <a:noFill/>
        </p:spPr>
        <p:txBody>
          <a:bodyPr/>
          <a:lstStyle>
            <a:lvl1pPr defTabSz="955519">
              <a:defRPr sz="2400">
                <a:solidFill>
                  <a:schemeClr val="tx1"/>
                </a:solidFill>
                <a:latin typeface="Times New Roman" pitchFamily="18" charset="0"/>
              </a:defRPr>
            </a:lvl1pPr>
            <a:lvl2pPr marL="744064" indent="-286179" defTabSz="955519">
              <a:defRPr sz="2400">
                <a:solidFill>
                  <a:schemeClr val="tx1"/>
                </a:solidFill>
                <a:latin typeface="Times New Roman" pitchFamily="18" charset="0"/>
              </a:defRPr>
            </a:lvl2pPr>
            <a:lvl3pPr marL="1144715" indent="-228943" defTabSz="955519">
              <a:defRPr sz="2400">
                <a:solidFill>
                  <a:schemeClr val="tx1"/>
                </a:solidFill>
                <a:latin typeface="Times New Roman" pitchFamily="18" charset="0"/>
              </a:defRPr>
            </a:lvl3pPr>
            <a:lvl4pPr marL="1602600" indent="-228943" defTabSz="955519">
              <a:defRPr sz="2400">
                <a:solidFill>
                  <a:schemeClr val="tx1"/>
                </a:solidFill>
                <a:latin typeface="Times New Roman" pitchFamily="18" charset="0"/>
              </a:defRPr>
            </a:lvl4pPr>
            <a:lvl5pPr marL="2060486" indent="-228943" defTabSz="955519">
              <a:defRPr sz="2400">
                <a:solidFill>
                  <a:schemeClr val="tx1"/>
                </a:solidFill>
                <a:latin typeface="Times New Roman" pitchFamily="18" charset="0"/>
              </a:defRPr>
            </a:lvl5pPr>
            <a:lvl6pPr marL="2518372" indent="-228943" defTabSz="955519" eaLnBrk="0" fontAlgn="base" hangingPunct="0">
              <a:spcBef>
                <a:spcPct val="0"/>
              </a:spcBef>
              <a:spcAft>
                <a:spcPct val="0"/>
              </a:spcAft>
              <a:defRPr sz="2400">
                <a:solidFill>
                  <a:schemeClr val="tx1"/>
                </a:solidFill>
                <a:latin typeface="Times New Roman" pitchFamily="18" charset="0"/>
              </a:defRPr>
            </a:lvl6pPr>
            <a:lvl7pPr marL="2976258" indent="-228943" defTabSz="955519" eaLnBrk="0" fontAlgn="base" hangingPunct="0">
              <a:spcBef>
                <a:spcPct val="0"/>
              </a:spcBef>
              <a:spcAft>
                <a:spcPct val="0"/>
              </a:spcAft>
              <a:defRPr sz="2400">
                <a:solidFill>
                  <a:schemeClr val="tx1"/>
                </a:solidFill>
                <a:latin typeface="Times New Roman" pitchFamily="18" charset="0"/>
              </a:defRPr>
            </a:lvl7pPr>
            <a:lvl8pPr marL="3434144" indent="-228943" defTabSz="955519" eaLnBrk="0" fontAlgn="base" hangingPunct="0">
              <a:spcBef>
                <a:spcPct val="0"/>
              </a:spcBef>
              <a:spcAft>
                <a:spcPct val="0"/>
              </a:spcAft>
              <a:defRPr sz="2400">
                <a:solidFill>
                  <a:schemeClr val="tx1"/>
                </a:solidFill>
                <a:latin typeface="Times New Roman" pitchFamily="18" charset="0"/>
              </a:defRPr>
            </a:lvl8pPr>
            <a:lvl9pPr marL="3892029" indent="-228943" defTabSz="955519" eaLnBrk="0" fontAlgn="base" hangingPunct="0">
              <a:spcBef>
                <a:spcPct val="0"/>
              </a:spcBef>
              <a:spcAft>
                <a:spcPct val="0"/>
              </a:spcAft>
              <a:defRPr sz="2400">
                <a:solidFill>
                  <a:schemeClr val="tx1"/>
                </a:solidFill>
                <a:latin typeface="Times New Roman" pitchFamily="18" charset="0"/>
              </a:defRPr>
            </a:lvl9pPr>
          </a:lstStyle>
          <a:p>
            <a:fld id="{3DC01EE7-2E69-4AC1-B62C-F065106435C4}" type="slidenum">
              <a:rPr lang="en-US" altLang="en-US" sz="1200"/>
              <a:pPr/>
              <a:t>24</a:t>
            </a:fld>
            <a:endParaRPr lang="en-US" altLang="en-US" sz="1200"/>
          </a:p>
        </p:txBody>
      </p:sp>
      <p:sp>
        <p:nvSpPr>
          <p:cNvPr id="32774" name="Rectangle 2"/>
          <p:cNvSpPr>
            <a:spLocks noGrp="1" noRot="1" noChangeAspect="1" noChangeArrowheads="1" noTextEdit="1"/>
          </p:cNvSpPr>
          <p:nvPr>
            <p:ph type="sldImg"/>
          </p:nvPr>
        </p:nvSpPr>
        <p:spPr>
          <a:xfrm>
            <a:off x="1220788" y="714375"/>
            <a:ext cx="4857750" cy="3643313"/>
          </a:xfrm>
          <a:ln/>
        </p:spPr>
      </p:sp>
      <p:sp>
        <p:nvSpPr>
          <p:cNvPr id="32775" name="Rectangle 3"/>
          <p:cNvSpPr>
            <a:spLocks noGrp="1" noChangeArrowheads="1"/>
          </p:cNvSpPr>
          <p:nvPr>
            <p:ph type="body" idx="1"/>
          </p:nvPr>
        </p:nvSpPr>
        <p:spPr>
          <a:xfrm>
            <a:off x="962109" y="4595542"/>
            <a:ext cx="5376671" cy="4279210"/>
          </a:xfrm>
          <a:noFill/>
        </p:spPr>
        <p:txBody>
          <a:bodyPr lIns="95595" tIns="47797" rIns="95595" bIns="47797"/>
          <a:lstStyle/>
          <a:p>
            <a:r>
              <a:rPr lang="en-US" altLang="en-US" dirty="0"/>
              <a:t>Many English words derived from Latin change verbs into the nominative form by adding –</a:t>
            </a:r>
            <a:r>
              <a:rPr lang="en-US" altLang="en-US" i="1" dirty="0" err="1"/>
              <a:t>tion</a:t>
            </a:r>
            <a:r>
              <a:rPr lang="en-US" altLang="en-US" dirty="0"/>
              <a:t>, –</a:t>
            </a:r>
            <a:r>
              <a:rPr lang="en-US" altLang="en-US" i="1" dirty="0" err="1"/>
              <a:t>ment</a:t>
            </a:r>
            <a:r>
              <a:rPr lang="en-US" altLang="en-US" dirty="0"/>
              <a:t>, and –</a:t>
            </a:r>
            <a:r>
              <a:rPr lang="en-US" altLang="en-US" i="1" dirty="0" err="1"/>
              <a:t>ance</a:t>
            </a:r>
            <a:r>
              <a:rPr lang="en-US" altLang="en-US" dirty="0"/>
              <a:t> suffixes to the verbs.  Thus </a:t>
            </a:r>
            <a:r>
              <a:rPr lang="en-US" altLang="en-US" i="1" dirty="0"/>
              <a:t>act</a:t>
            </a:r>
            <a:r>
              <a:rPr lang="en-US" altLang="en-US" dirty="0"/>
              <a:t> (v.) becomes </a:t>
            </a:r>
            <a:r>
              <a:rPr lang="en-US" altLang="en-US" i="1" dirty="0"/>
              <a:t>action</a:t>
            </a:r>
            <a:r>
              <a:rPr lang="en-US" altLang="en-US" dirty="0"/>
              <a:t> (n.), </a:t>
            </a:r>
            <a:r>
              <a:rPr lang="en-US" altLang="en-US" i="1" dirty="0"/>
              <a:t>arrange</a:t>
            </a:r>
            <a:r>
              <a:rPr lang="en-US" altLang="en-US" dirty="0"/>
              <a:t> (v.) becomes </a:t>
            </a:r>
            <a:r>
              <a:rPr lang="en-US" altLang="en-US" i="1" dirty="0"/>
              <a:t>arrangement</a:t>
            </a:r>
            <a:r>
              <a:rPr lang="en-US" altLang="en-US" dirty="0"/>
              <a:t> (n.), and </a:t>
            </a:r>
            <a:r>
              <a:rPr lang="en-US" altLang="en-US" i="1" dirty="0"/>
              <a:t>perform</a:t>
            </a:r>
            <a:r>
              <a:rPr lang="en-US" altLang="en-US" dirty="0"/>
              <a:t> (v.) becomes </a:t>
            </a:r>
            <a:r>
              <a:rPr lang="en-US" altLang="en-US" i="1" dirty="0"/>
              <a:t>performance. </a:t>
            </a:r>
          </a:p>
          <a:p>
            <a:endParaRPr lang="en-US" altLang="en-US" dirty="0"/>
          </a:p>
          <a:p>
            <a:r>
              <a:rPr lang="en-US" altLang="en-US" dirty="0"/>
              <a:t>An easy way to improve the conciseness and vigor of your writing is to be on the alert for these nouns and change them back into the verbs they came from. </a:t>
            </a:r>
          </a:p>
        </p:txBody>
      </p:sp>
      <p:sp>
        <p:nvSpPr>
          <p:cNvPr id="8" name="Rectangle 2"/>
          <p:cNvSpPr txBox="1">
            <a:spLocks noChangeArrowheads="1"/>
          </p:cNvSpPr>
          <p:nvPr/>
        </p:nvSpPr>
        <p:spPr>
          <a:xfrm>
            <a:off x="0" y="1"/>
            <a:ext cx="3208683" cy="475469"/>
          </a:xfrm>
          <a:prstGeom prst="rect">
            <a:avLst/>
          </a:prstGeom>
        </p:spPr>
        <p:txBody>
          <a:bodyPr/>
          <a:lstStyle>
            <a:defPPr>
              <a:defRPr lang="en-US"/>
            </a:defPPr>
            <a:lvl1pPr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1pPr>
            <a:lvl2pPr marL="770662" indent="-296408"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2pPr>
            <a:lvl3pPr marL="1185634"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3pPr>
            <a:lvl4pPr marL="1659887"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4pPr>
            <a:lvl5pPr marL="2134141"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5pPr>
            <a:lvl6pPr marL="260839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6pPr>
            <a:lvl7pPr marL="3082648"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7pPr>
            <a:lvl8pPr marL="3556902"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8pPr>
            <a:lvl9pPr marL="403115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9pPr>
          </a:lstStyle>
          <a:p>
            <a:pPr>
              <a:defRPr/>
            </a:pPr>
            <a:r>
              <a:rPr lang="en-US" sz="1200" dirty="0">
                <a:latin typeface="+mn-lt"/>
              </a:rPr>
              <a:t>Revising Technical Manuscripts, </a:t>
            </a:r>
            <a:br>
              <a:rPr lang="en-US" sz="1200" dirty="0">
                <a:latin typeface="+mn-lt"/>
              </a:rPr>
            </a:br>
            <a:r>
              <a:rPr lang="en-US" sz="1200" dirty="0">
                <a:latin typeface="+mn-lt"/>
              </a:rPr>
              <a:t>Celia M. Elliott</a:t>
            </a:r>
          </a:p>
        </p:txBody>
      </p:sp>
      <p:sp>
        <p:nvSpPr>
          <p:cNvPr id="10" name="Rectangle 6"/>
          <p:cNvSpPr txBox="1">
            <a:spLocks noChangeArrowheads="1"/>
          </p:cNvSpPr>
          <p:nvPr/>
        </p:nvSpPr>
        <p:spPr>
          <a:xfrm>
            <a:off x="0" y="9112615"/>
            <a:ext cx="4172779" cy="475469"/>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200" dirty="0">
                <a:latin typeface="+mn-lt"/>
              </a:rPr>
              <a:t>© 2024 The Board of Trustees of the University of Illinois</a:t>
            </a:r>
            <a:br>
              <a:rPr lang="en-US" sz="1200" dirty="0">
                <a:latin typeface="+mn-lt"/>
              </a:rPr>
            </a:br>
            <a:r>
              <a:rPr lang="en-US" sz="1200" dirty="0">
                <a:latin typeface="+mn-lt"/>
              </a:rPr>
              <a:t>All rights reserved.</a:t>
            </a:r>
          </a:p>
        </p:txBody>
      </p:sp>
      <p:sp>
        <p:nvSpPr>
          <p:cNvPr id="11" name="Rectangle 3"/>
          <p:cNvSpPr txBox="1">
            <a:spLocks noChangeArrowheads="1"/>
          </p:cNvSpPr>
          <p:nvPr/>
        </p:nvSpPr>
        <p:spPr>
          <a:xfrm>
            <a:off x="4172779" y="1"/>
            <a:ext cx="3129169" cy="475469"/>
          </a:xfrm>
          <a:prstGeom prst="rect">
            <a:avLst/>
          </a:prstGeom>
        </p:spPr>
        <p:txBody>
          <a:bodyPr/>
          <a:lstStyle>
            <a:defPPr>
              <a:defRPr lang="en-US"/>
            </a:defPPr>
            <a:lvl1pPr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1pPr>
            <a:lvl2pPr marL="770662" indent="-296408"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2pPr>
            <a:lvl3pPr marL="1185634"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3pPr>
            <a:lvl4pPr marL="1659887"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4pPr>
            <a:lvl5pPr marL="2134141"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5pPr>
            <a:lvl6pPr marL="260839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6pPr>
            <a:lvl7pPr marL="3082648"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7pPr>
            <a:lvl8pPr marL="3556902"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8pPr>
            <a:lvl9pPr marL="403115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9pPr>
          </a:lstStyle>
          <a:p>
            <a:pPr algn="r">
              <a:defRPr/>
            </a:pPr>
            <a:r>
              <a:rPr lang="en-US" sz="1200" dirty="0">
                <a:latin typeface="+mn-lt"/>
              </a:rPr>
              <a:t>02/21/2024</a:t>
            </a:r>
          </a:p>
        </p:txBody>
      </p:sp>
    </p:spTree>
    <p:extLst>
      <p:ext uri="{BB962C8B-B14F-4D97-AF65-F5344CB8AC3E}">
        <p14:creationId xmlns:p14="http://schemas.microsoft.com/office/powerpoint/2010/main" val="23183592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62440" y="4595658"/>
            <a:ext cx="5377070" cy="4279223"/>
          </a:xfrm>
          <a:noFill/>
        </p:spPr>
        <p:txBody>
          <a:bodyPr lIns="95586" tIns="47793" rIns="95586" bIns="47793"/>
          <a:lstStyle/>
          <a:p>
            <a:endParaRPr lang="en-US" altLang="en-US"/>
          </a:p>
        </p:txBody>
      </p:sp>
      <p:sp>
        <p:nvSpPr>
          <p:cNvPr id="12" name="Rectangle 7"/>
          <p:cNvSpPr>
            <a:spLocks noGrp="1" noChangeArrowheads="1"/>
          </p:cNvSpPr>
          <p:nvPr>
            <p:ph type="sldNum" sz="quarter" idx="5"/>
          </p:nvPr>
        </p:nvSpPr>
        <p:spPr>
          <a:xfrm>
            <a:off x="4172779" y="9112615"/>
            <a:ext cx="3129169" cy="475469"/>
          </a:xfrm>
        </p:spPr>
        <p:txBody>
          <a:bodyPr/>
          <a:lstStyle>
            <a:lvl1pPr defTabSz="955094">
              <a:defRPr sz="2500">
                <a:solidFill>
                  <a:schemeClr val="tx1"/>
                </a:solidFill>
                <a:latin typeface="Times New Roman" pitchFamily="18" charset="0"/>
              </a:defRPr>
            </a:lvl1pPr>
            <a:lvl2pPr marL="770662" indent="-296408" defTabSz="955094">
              <a:defRPr sz="2500">
                <a:solidFill>
                  <a:schemeClr val="tx1"/>
                </a:solidFill>
                <a:latin typeface="Times New Roman" pitchFamily="18" charset="0"/>
              </a:defRPr>
            </a:lvl2pPr>
            <a:lvl3pPr marL="1185634" indent="-237127" defTabSz="955094">
              <a:defRPr sz="2500">
                <a:solidFill>
                  <a:schemeClr val="tx1"/>
                </a:solidFill>
                <a:latin typeface="Times New Roman" pitchFamily="18" charset="0"/>
              </a:defRPr>
            </a:lvl3pPr>
            <a:lvl4pPr marL="1659887" indent="-237127" defTabSz="955094">
              <a:defRPr sz="2500">
                <a:solidFill>
                  <a:schemeClr val="tx1"/>
                </a:solidFill>
                <a:latin typeface="Times New Roman" pitchFamily="18" charset="0"/>
              </a:defRPr>
            </a:lvl4pPr>
            <a:lvl5pPr marL="2134141" indent="-237127" defTabSz="955094">
              <a:defRPr sz="2500">
                <a:solidFill>
                  <a:schemeClr val="tx1"/>
                </a:solidFill>
                <a:latin typeface="Times New Roman" pitchFamily="18" charset="0"/>
              </a:defRPr>
            </a:lvl5pPr>
            <a:lvl6pPr marL="2608395" indent="-237127" defTabSz="955094" eaLnBrk="0" fontAlgn="base" hangingPunct="0">
              <a:spcBef>
                <a:spcPct val="0"/>
              </a:spcBef>
              <a:spcAft>
                <a:spcPct val="0"/>
              </a:spcAft>
              <a:defRPr sz="2500">
                <a:solidFill>
                  <a:schemeClr val="tx1"/>
                </a:solidFill>
                <a:latin typeface="Times New Roman" pitchFamily="18" charset="0"/>
              </a:defRPr>
            </a:lvl6pPr>
            <a:lvl7pPr marL="3082648" indent="-237127" defTabSz="955094" eaLnBrk="0" fontAlgn="base" hangingPunct="0">
              <a:spcBef>
                <a:spcPct val="0"/>
              </a:spcBef>
              <a:spcAft>
                <a:spcPct val="0"/>
              </a:spcAft>
              <a:defRPr sz="2500">
                <a:solidFill>
                  <a:schemeClr val="tx1"/>
                </a:solidFill>
                <a:latin typeface="Times New Roman" pitchFamily="18" charset="0"/>
              </a:defRPr>
            </a:lvl7pPr>
            <a:lvl8pPr marL="3556902" indent="-237127" defTabSz="955094" eaLnBrk="0" fontAlgn="base" hangingPunct="0">
              <a:spcBef>
                <a:spcPct val="0"/>
              </a:spcBef>
              <a:spcAft>
                <a:spcPct val="0"/>
              </a:spcAft>
              <a:defRPr sz="2500">
                <a:solidFill>
                  <a:schemeClr val="tx1"/>
                </a:solidFill>
                <a:latin typeface="Times New Roman" pitchFamily="18" charset="0"/>
              </a:defRPr>
            </a:lvl8pPr>
            <a:lvl9pPr marL="4031155" indent="-237127" defTabSz="955094" eaLnBrk="0" fontAlgn="base" hangingPunct="0">
              <a:spcBef>
                <a:spcPct val="0"/>
              </a:spcBef>
              <a:spcAft>
                <a:spcPct val="0"/>
              </a:spcAft>
              <a:defRPr sz="2500">
                <a:solidFill>
                  <a:schemeClr val="tx1"/>
                </a:solidFill>
                <a:latin typeface="Times New Roman" pitchFamily="18" charset="0"/>
              </a:defRPr>
            </a:lvl9pPr>
          </a:lstStyle>
          <a:p>
            <a:pPr>
              <a:defRPr/>
            </a:pPr>
            <a:fld id="{B5E98551-3EEE-4BE9-8D89-6DAF13A2463A}" type="slidenum">
              <a:rPr lang="en-US" sz="1200">
                <a:latin typeface="+mn-lt"/>
              </a:rPr>
              <a:pPr>
                <a:defRPr/>
              </a:pPr>
              <a:t>25</a:t>
            </a:fld>
            <a:endParaRPr lang="en-US" sz="1200" dirty="0">
              <a:latin typeface="+mn-lt"/>
            </a:endParaRPr>
          </a:p>
        </p:txBody>
      </p:sp>
      <p:sp>
        <p:nvSpPr>
          <p:cNvPr id="10" name="Rectangle 2"/>
          <p:cNvSpPr txBox="1">
            <a:spLocks noChangeArrowheads="1"/>
          </p:cNvSpPr>
          <p:nvPr/>
        </p:nvSpPr>
        <p:spPr>
          <a:xfrm>
            <a:off x="0" y="1"/>
            <a:ext cx="3208683" cy="475469"/>
          </a:xfrm>
          <a:prstGeom prst="rect">
            <a:avLst/>
          </a:prstGeom>
        </p:spPr>
        <p:txBody>
          <a:bodyPr/>
          <a:lstStyle>
            <a:defPPr>
              <a:defRPr lang="en-US"/>
            </a:defPPr>
            <a:lvl1pPr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1pPr>
            <a:lvl2pPr marL="770662" indent="-296408"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2pPr>
            <a:lvl3pPr marL="1185634"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3pPr>
            <a:lvl4pPr marL="1659887"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4pPr>
            <a:lvl5pPr marL="2134141"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5pPr>
            <a:lvl6pPr marL="260839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6pPr>
            <a:lvl7pPr marL="3082648"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7pPr>
            <a:lvl8pPr marL="3556902"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8pPr>
            <a:lvl9pPr marL="403115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9pPr>
          </a:lstStyle>
          <a:p>
            <a:pPr>
              <a:defRPr/>
            </a:pPr>
            <a:r>
              <a:rPr lang="en-US" sz="1200" dirty="0">
                <a:latin typeface="+mn-lt"/>
              </a:rPr>
              <a:t>Revising Technical Manuscripts, </a:t>
            </a:r>
            <a:br>
              <a:rPr lang="en-US" sz="1200" dirty="0">
                <a:latin typeface="+mn-lt"/>
              </a:rPr>
            </a:br>
            <a:r>
              <a:rPr lang="en-US" sz="1200" dirty="0">
                <a:latin typeface="+mn-lt"/>
              </a:rPr>
              <a:t>Celia M. Elliott</a:t>
            </a:r>
          </a:p>
        </p:txBody>
      </p:sp>
      <p:sp>
        <p:nvSpPr>
          <p:cNvPr id="14" name="Rectangle 6"/>
          <p:cNvSpPr txBox="1">
            <a:spLocks noChangeArrowheads="1"/>
          </p:cNvSpPr>
          <p:nvPr/>
        </p:nvSpPr>
        <p:spPr>
          <a:xfrm>
            <a:off x="0" y="9112615"/>
            <a:ext cx="4172779" cy="475469"/>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200" dirty="0">
                <a:latin typeface="+mn-lt"/>
              </a:rPr>
              <a:t>© 2024 The Board of Trustees of the University of Illinois</a:t>
            </a:r>
            <a:br>
              <a:rPr lang="en-US" sz="1200" dirty="0">
                <a:latin typeface="+mn-lt"/>
              </a:rPr>
            </a:br>
            <a:r>
              <a:rPr lang="en-US" sz="1200" dirty="0">
                <a:latin typeface="+mn-lt"/>
              </a:rPr>
              <a:t>All rights reserved.</a:t>
            </a:r>
          </a:p>
        </p:txBody>
      </p:sp>
      <p:sp>
        <p:nvSpPr>
          <p:cNvPr id="8" name="Rectangle 3"/>
          <p:cNvSpPr txBox="1">
            <a:spLocks noChangeArrowheads="1"/>
          </p:cNvSpPr>
          <p:nvPr/>
        </p:nvSpPr>
        <p:spPr>
          <a:xfrm>
            <a:off x="4172779" y="1"/>
            <a:ext cx="3129169" cy="475469"/>
          </a:xfrm>
          <a:prstGeom prst="rect">
            <a:avLst/>
          </a:prstGeom>
        </p:spPr>
        <p:txBody>
          <a:bodyPr/>
          <a:lstStyle>
            <a:defPPr>
              <a:defRPr lang="en-US"/>
            </a:defPPr>
            <a:lvl1pPr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1pPr>
            <a:lvl2pPr marL="770662" indent="-296408"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2pPr>
            <a:lvl3pPr marL="1185634"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3pPr>
            <a:lvl4pPr marL="1659887"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4pPr>
            <a:lvl5pPr marL="2134141"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5pPr>
            <a:lvl6pPr marL="260839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6pPr>
            <a:lvl7pPr marL="3082648"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7pPr>
            <a:lvl8pPr marL="3556902"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8pPr>
            <a:lvl9pPr marL="403115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9pPr>
          </a:lstStyle>
          <a:p>
            <a:pPr algn="r">
              <a:defRPr/>
            </a:pPr>
            <a:r>
              <a:rPr lang="en-US" sz="1200" dirty="0">
                <a:latin typeface="+mn-lt"/>
              </a:rPr>
              <a:t>02/21/2024</a:t>
            </a:r>
          </a:p>
        </p:txBody>
      </p:sp>
    </p:spTree>
    <p:extLst>
      <p:ext uri="{BB962C8B-B14F-4D97-AF65-F5344CB8AC3E}">
        <p14:creationId xmlns:p14="http://schemas.microsoft.com/office/powerpoint/2010/main" val="37592798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altLang="en-US"/>
          </a:p>
        </p:txBody>
      </p:sp>
      <p:sp>
        <p:nvSpPr>
          <p:cNvPr id="12" name="Rectangle 7"/>
          <p:cNvSpPr>
            <a:spLocks noGrp="1" noChangeArrowheads="1"/>
          </p:cNvSpPr>
          <p:nvPr>
            <p:ph type="sldNum" sz="quarter" idx="5"/>
          </p:nvPr>
        </p:nvSpPr>
        <p:spPr>
          <a:xfrm>
            <a:off x="4172779" y="9112615"/>
            <a:ext cx="3129169" cy="475469"/>
          </a:xfrm>
        </p:spPr>
        <p:txBody>
          <a:bodyPr/>
          <a:lstStyle>
            <a:lvl1pPr defTabSz="955094">
              <a:defRPr sz="2500">
                <a:solidFill>
                  <a:schemeClr val="tx1"/>
                </a:solidFill>
                <a:latin typeface="Times New Roman" pitchFamily="18" charset="0"/>
              </a:defRPr>
            </a:lvl1pPr>
            <a:lvl2pPr marL="770662" indent="-296408" defTabSz="955094">
              <a:defRPr sz="2500">
                <a:solidFill>
                  <a:schemeClr val="tx1"/>
                </a:solidFill>
                <a:latin typeface="Times New Roman" pitchFamily="18" charset="0"/>
              </a:defRPr>
            </a:lvl2pPr>
            <a:lvl3pPr marL="1185634" indent="-237127" defTabSz="955094">
              <a:defRPr sz="2500">
                <a:solidFill>
                  <a:schemeClr val="tx1"/>
                </a:solidFill>
                <a:latin typeface="Times New Roman" pitchFamily="18" charset="0"/>
              </a:defRPr>
            </a:lvl3pPr>
            <a:lvl4pPr marL="1659887" indent="-237127" defTabSz="955094">
              <a:defRPr sz="2500">
                <a:solidFill>
                  <a:schemeClr val="tx1"/>
                </a:solidFill>
                <a:latin typeface="Times New Roman" pitchFamily="18" charset="0"/>
              </a:defRPr>
            </a:lvl4pPr>
            <a:lvl5pPr marL="2134141" indent="-237127" defTabSz="955094">
              <a:defRPr sz="2500">
                <a:solidFill>
                  <a:schemeClr val="tx1"/>
                </a:solidFill>
                <a:latin typeface="Times New Roman" pitchFamily="18" charset="0"/>
              </a:defRPr>
            </a:lvl5pPr>
            <a:lvl6pPr marL="2608395" indent="-237127" defTabSz="955094" eaLnBrk="0" fontAlgn="base" hangingPunct="0">
              <a:spcBef>
                <a:spcPct val="0"/>
              </a:spcBef>
              <a:spcAft>
                <a:spcPct val="0"/>
              </a:spcAft>
              <a:defRPr sz="2500">
                <a:solidFill>
                  <a:schemeClr val="tx1"/>
                </a:solidFill>
                <a:latin typeface="Times New Roman" pitchFamily="18" charset="0"/>
              </a:defRPr>
            </a:lvl6pPr>
            <a:lvl7pPr marL="3082648" indent="-237127" defTabSz="955094" eaLnBrk="0" fontAlgn="base" hangingPunct="0">
              <a:spcBef>
                <a:spcPct val="0"/>
              </a:spcBef>
              <a:spcAft>
                <a:spcPct val="0"/>
              </a:spcAft>
              <a:defRPr sz="2500">
                <a:solidFill>
                  <a:schemeClr val="tx1"/>
                </a:solidFill>
                <a:latin typeface="Times New Roman" pitchFamily="18" charset="0"/>
              </a:defRPr>
            </a:lvl7pPr>
            <a:lvl8pPr marL="3556902" indent="-237127" defTabSz="955094" eaLnBrk="0" fontAlgn="base" hangingPunct="0">
              <a:spcBef>
                <a:spcPct val="0"/>
              </a:spcBef>
              <a:spcAft>
                <a:spcPct val="0"/>
              </a:spcAft>
              <a:defRPr sz="2500">
                <a:solidFill>
                  <a:schemeClr val="tx1"/>
                </a:solidFill>
                <a:latin typeface="Times New Roman" pitchFamily="18" charset="0"/>
              </a:defRPr>
            </a:lvl8pPr>
            <a:lvl9pPr marL="4031155" indent="-237127" defTabSz="955094" eaLnBrk="0" fontAlgn="base" hangingPunct="0">
              <a:spcBef>
                <a:spcPct val="0"/>
              </a:spcBef>
              <a:spcAft>
                <a:spcPct val="0"/>
              </a:spcAft>
              <a:defRPr sz="2500">
                <a:solidFill>
                  <a:schemeClr val="tx1"/>
                </a:solidFill>
                <a:latin typeface="Times New Roman" pitchFamily="18" charset="0"/>
              </a:defRPr>
            </a:lvl9pPr>
          </a:lstStyle>
          <a:p>
            <a:pPr>
              <a:defRPr/>
            </a:pPr>
            <a:fld id="{B5E98551-3EEE-4BE9-8D89-6DAF13A2463A}" type="slidenum">
              <a:rPr lang="en-US" sz="1200">
                <a:latin typeface="+mn-lt"/>
              </a:rPr>
              <a:pPr>
                <a:defRPr/>
              </a:pPr>
              <a:t>27</a:t>
            </a:fld>
            <a:endParaRPr lang="en-US" sz="1200" dirty="0">
              <a:latin typeface="+mn-lt"/>
            </a:endParaRPr>
          </a:p>
        </p:txBody>
      </p:sp>
      <p:sp>
        <p:nvSpPr>
          <p:cNvPr id="10" name="Rectangle 2"/>
          <p:cNvSpPr txBox="1">
            <a:spLocks noChangeArrowheads="1"/>
          </p:cNvSpPr>
          <p:nvPr/>
        </p:nvSpPr>
        <p:spPr>
          <a:xfrm>
            <a:off x="0" y="1"/>
            <a:ext cx="3208683" cy="475469"/>
          </a:xfrm>
          <a:prstGeom prst="rect">
            <a:avLst/>
          </a:prstGeom>
        </p:spPr>
        <p:txBody>
          <a:bodyPr/>
          <a:lstStyle>
            <a:defPPr>
              <a:defRPr lang="en-US"/>
            </a:defPPr>
            <a:lvl1pPr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1pPr>
            <a:lvl2pPr marL="770662" indent="-296408"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2pPr>
            <a:lvl3pPr marL="1185634"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3pPr>
            <a:lvl4pPr marL="1659887"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4pPr>
            <a:lvl5pPr marL="2134141"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5pPr>
            <a:lvl6pPr marL="260839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6pPr>
            <a:lvl7pPr marL="3082648"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7pPr>
            <a:lvl8pPr marL="3556902"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8pPr>
            <a:lvl9pPr marL="403115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9pPr>
          </a:lstStyle>
          <a:p>
            <a:pPr>
              <a:defRPr/>
            </a:pPr>
            <a:r>
              <a:rPr lang="en-US" sz="1200" dirty="0">
                <a:latin typeface="+mn-lt"/>
              </a:rPr>
              <a:t>Revising Technical Manuscripts, </a:t>
            </a:r>
            <a:br>
              <a:rPr lang="en-US" sz="1200" dirty="0">
                <a:latin typeface="+mn-lt"/>
              </a:rPr>
            </a:br>
            <a:r>
              <a:rPr lang="en-US" sz="1200" dirty="0">
                <a:latin typeface="+mn-lt"/>
              </a:rPr>
              <a:t>Celia M. Elliott</a:t>
            </a:r>
          </a:p>
        </p:txBody>
      </p:sp>
      <p:sp>
        <p:nvSpPr>
          <p:cNvPr id="14" name="Rectangle 6"/>
          <p:cNvSpPr txBox="1">
            <a:spLocks noChangeArrowheads="1"/>
          </p:cNvSpPr>
          <p:nvPr/>
        </p:nvSpPr>
        <p:spPr>
          <a:xfrm>
            <a:off x="0" y="9112615"/>
            <a:ext cx="4172779" cy="475469"/>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200" dirty="0">
                <a:latin typeface="+mn-lt"/>
              </a:rPr>
              <a:t>© 2024 The Board of Trustees of the University of Illinois</a:t>
            </a:r>
            <a:br>
              <a:rPr lang="en-US" sz="1200" dirty="0">
                <a:latin typeface="+mn-lt"/>
              </a:rPr>
            </a:br>
            <a:r>
              <a:rPr lang="en-US" sz="1200" dirty="0">
                <a:latin typeface="+mn-lt"/>
              </a:rPr>
              <a:t>All rights reserved.</a:t>
            </a:r>
          </a:p>
        </p:txBody>
      </p:sp>
      <p:sp>
        <p:nvSpPr>
          <p:cNvPr id="8" name="Rectangle 3"/>
          <p:cNvSpPr txBox="1">
            <a:spLocks noChangeArrowheads="1"/>
          </p:cNvSpPr>
          <p:nvPr/>
        </p:nvSpPr>
        <p:spPr>
          <a:xfrm>
            <a:off x="4172779" y="1"/>
            <a:ext cx="3129169" cy="475469"/>
          </a:xfrm>
          <a:prstGeom prst="rect">
            <a:avLst/>
          </a:prstGeom>
        </p:spPr>
        <p:txBody>
          <a:bodyPr/>
          <a:lstStyle>
            <a:defPPr>
              <a:defRPr lang="en-US"/>
            </a:defPPr>
            <a:lvl1pPr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1pPr>
            <a:lvl2pPr marL="770662" indent="-296408"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2pPr>
            <a:lvl3pPr marL="1185634"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3pPr>
            <a:lvl4pPr marL="1659887"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4pPr>
            <a:lvl5pPr marL="2134141"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5pPr>
            <a:lvl6pPr marL="260839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6pPr>
            <a:lvl7pPr marL="3082648"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7pPr>
            <a:lvl8pPr marL="3556902"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8pPr>
            <a:lvl9pPr marL="403115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9pPr>
          </a:lstStyle>
          <a:p>
            <a:pPr algn="r">
              <a:defRPr/>
            </a:pPr>
            <a:r>
              <a:rPr lang="en-US" sz="1200" dirty="0">
                <a:latin typeface="+mn-lt"/>
              </a:rPr>
              <a:t>02/21/2024</a:t>
            </a:r>
          </a:p>
        </p:txBody>
      </p:sp>
    </p:spTree>
    <p:extLst>
      <p:ext uri="{BB962C8B-B14F-4D97-AF65-F5344CB8AC3E}">
        <p14:creationId xmlns:p14="http://schemas.microsoft.com/office/powerpoint/2010/main" val="615759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r>
              <a:rPr lang="en-US" altLang="en-US" dirty="0"/>
              <a:t>If you talk for four pages about a “solar collector” and suddenly introduce a “solar absorber” on Page 5, a careful reader will wonder if something qualitatively different is being described.</a:t>
            </a:r>
          </a:p>
          <a:p>
            <a:endParaRPr lang="en-US" altLang="en-US" dirty="0"/>
          </a:p>
        </p:txBody>
      </p:sp>
      <p:sp>
        <p:nvSpPr>
          <p:cNvPr id="12" name="Rectangle 7"/>
          <p:cNvSpPr>
            <a:spLocks noGrp="1" noChangeArrowheads="1"/>
          </p:cNvSpPr>
          <p:nvPr>
            <p:ph type="sldNum" sz="quarter" idx="5"/>
          </p:nvPr>
        </p:nvSpPr>
        <p:spPr>
          <a:xfrm>
            <a:off x="4172779" y="9112615"/>
            <a:ext cx="3129169" cy="475469"/>
          </a:xfrm>
        </p:spPr>
        <p:txBody>
          <a:bodyPr/>
          <a:lstStyle>
            <a:lvl1pPr defTabSz="955094">
              <a:defRPr sz="2500">
                <a:solidFill>
                  <a:schemeClr val="tx1"/>
                </a:solidFill>
                <a:latin typeface="Times New Roman" pitchFamily="18" charset="0"/>
              </a:defRPr>
            </a:lvl1pPr>
            <a:lvl2pPr marL="770662" indent="-296408" defTabSz="955094">
              <a:defRPr sz="2500">
                <a:solidFill>
                  <a:schemeClr val="tx1"/>
                </a:solidFill>
                <a:latin typeface="Times New Roman" pitchFamily="18" charset="0"/>
              </a:defRPr>
            </a:lvl2pPr>
            <a:lvl3pPr marL="1185634" indent="-237127" defTabSz="955094">
              <a:defRPr sz="2500">
                <a:solidFill>
                  <a:schemeClr val="tx1"/>
                </a:solidFill>
                <a:latin typeface="Times New Roman" pitchFamily="18" charset="0"/>
              </a:defRPr>
            </a:lvl3pPr>
            <a:lvl4pPr marL="1659887" indent="-237127" defTabSz="955094">
              <a:defRPr sz="2500">
                <a:solidFill>
                  <a:schemeClr val="tx1"/>
                </a:solidFill>
                <a:latin typeface="Times New Roman" pitchFamily="18" charset="0"/>
              </a:defRPr>
            </a:lvl4pPr>
            <a:lvl5pPr marL="2134141" indent="-237127" defTabSz="955094">
              <a:defRPr sz="2500">
                <a:solidFill>
                  <a:schemeClr val="tx1"/>
                </a:solidFill>
                <a:latin typeface="Times New Roman" pitchFamily="18" charset="0"/>
              </a:defRPr>
            </a:lvl5pPr>
            <a:lvl6pPr marL="2608395" indent="-237127" defTabSz="955094" eaLnBrk="0" fontAlgn="base" hangingPunct="0">
              <a:spcBef>
                <a:spcPct val="0"/>
              </a:spcBef>
              <a:spcAft>
                <a:spcPct val="0"/>
              </a:spcAft>
              <a:defRPr sz="2500">
                <a:solidFill>
                  <a:schemeClr val="tx1"/>
                </a:solidFill>
                <a:latin typeface="Times New Roman" pitchFamily="18" charset="0"/>
              </a:defRPr>
            </a:lvl6pPr>
            <a:lvl7pPr marL="3082648" indent="-237127" defTabSz="955094" eaLnBrk="0" fontAlgn="base" hangingPunct="0">
              <a:spcBef>
                <a:spcPct val="0"/>
              </a:spcBef>
              <a:spcAft>
                <a:spcPct val="0"/>
              </a:spcAft>
              <a:defRPr sz="2500">
                <a:solidFill>
                  <a:schemeClr val="tx1"/>
                </a:solidFill>
                <a:latin typeface="Times New Roman" pitchFamily="18" charset="0"/>
              </a:defRPr>
            </a:lvl7pPr>
            <a:lvl8pPr marL="3556902" indent="-237127" defTabSz="955094" eaLnBrk="0" fontAlgn="base" hangingPunct="0">
              <a:spcBef>
                <a:spcPct val="0"/>
              </a:spcBef>
              <a:spcAft>
                <a:spcPct val="0"/>
              </a:spcAft>
              <a:defRPr sz="2500">
                <a:solidFill>
                  <a:schemeClr val="tx1"/>
                </a:solidFill>
                <a:latin typeface="Times New Roman" pitchFamily="18" charset="0"/>
              </a:defRPr>
            </a:lvl8pPr>
            <a:lvl9pPr marL="4031155" indent="-237127" defTabSz="955094" eaLnBrk="0" fontAlgn="base" hangingPunct="0">
              <a:spcBef>
                <a:spcPct val="0"/>
              </a:spcBef>
              <a:spcAft>
                <a:spcPct val="0"/>
              </a:spcAft>
              <a:defRPr sz="2500">
                <a:solidFill>
                  <a:schemeClr val="tx1"/>
                </a:solidFill>
                <a:latin typeface="Times New Roman" pitchFamily="18" charset="0"/>
              </a:defRPr>
            </a:lvl9pPr>
          </a:lstStyle>
          <a:p>
            <a:pPr>
              <a:defRPr/>
            </a:pPr>
            <a:fld id="{B5E98551-3EEE-4BE9-8D89-6DAF13A2463A}" type="slidenum">
              <a:rPr lang="en-US" sz="1200">
                <a:latin typeface="+mn-lt"/>
              </a:rPr>
              <a:pPr>
                <a:defRPr/>
              </a:pPr>
              <a:t>28</a:t>
            </a:fld>
            <a:endParaRPr lang="en-US" sz="1200" dirty="0">
              <a:latin typeface="+mn-lt"/>
            </a:endParaRPr>
          </a:p>
        </p:txBody>
      </p:sp>
      <p:sp>
        <p:nvSpPr>
          <p:cNvPr id="10" name="Rectangle 2"/>
          <p:cNvSpPr txBox="1">
            <a:spLocks noChangeArrowheads="1"/>
          </p:cNvSpPr>
          <p:nvPr/>
        </p:nvSpPr>
        <p:spPr>
          <a:xfrm>
            <a:off x="0" y="1"/>
            <a:ext cx="3208683" cy="475469"/>
          </a:xfrm>
          <a:prstGeom prst="rect">
            <a:avLst/>
          </a:prstGeom>
        </p:spPr>
        <p:txBody>
          <a:bodyPr/>
          <a:lstStyle>
            <a:defPPr>
              <a:defRPr lang="en-US"/>
            </a:defPPr>
            <a:lvl1pPr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1pPr>
            <a:lvl2pPr marL="770662" indent="-296408"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2pPr>
            <a:lvl3pPr marL="1185634"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3pPr>
            <a:lvl4pPr marL="1659887"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4pPr>
            <a:lvl5pPr marL="2134141"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5pPr>
            <a:lvl6pPr marL="260839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6pPr>
            <a:lvl7pPr marL="3082648"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7pPr>
            <a:lvl8pPr marL="3556902"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8pPr>
            <a:lvl9pPr marL="403115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9pPr>
          </a:lstStyle>
          <a:p>
            <a:pPr>
              <a:defRPr/>
            </a:pPr>
            <a:r>
              <a:rPr lang="en-US" sz="1200" dirty="0">
                <a:latin typeface="+mn-lt"/>
              </a:rPr>
              <a:t>Revising Technical Manuscripts, </a:t>
            </a:r>
            <a:br>
              <a:rPr lang="en-US" sz="1200" dirty="0">
                <a:latin typeface="+mn-lt"/>
              </a:rPr>
            </a:br>
            <a:r>
              <a:rPr lang="en-US" sz="1200" dirty="0">
                <a:latin typeface="+mn-lt"/>
              </a:rPr>
              <a:t>Celia M. Elliott</a:t>
            </a:r>
          </a:p>
        </p:txBody>
      </p:sp>
      <p:sp>
        <p:nvSpPr>
          <p:cNvPr id="14" name="Rectangle 6"/>
          <p:cNvSpPr txBox="1">
            <a:spLocks noChangeArrowheads="1"/>
          </p:cNvSpPr>
          <p:nvPr/>
        </p:nvSpPr>
        <p:spPr>
          <a:xfrm>
            <a:off x="0" y="9112615"/>
            <a:ext cx="4172779" cy="475469"/>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200" dirty="0">
                <a:latin typeface="+mn-lt"/>
              </a:rPr>
              <a:t>© 2024 The Board of Trustees of the University of Illinois</a:t>
            </a:r>
            <a:br>
              <a:rPr lang="en-US" sz="1200" dirty="0">
                <a:latin typeface="+mn-lt"/>
              </a:rPr>
            </a:br>
            <a:r>
              <a:rPr lang="en-US" sz="1200" dirty="0">
                <a:latin typeface="+mn-lt"/>
              </a:rPr>
              <a:t>All rights reserved.</a:t>
            </a:r>
          </a:p>
        </p:txBody>
      </p:sp>
      <p:sp>
        <p:nvSpPr>
          <p:cNvPr id="8" name="Rectangle 3"/>
          <p:cNvSpPr txBox="1">
            <a:spLocks noChangeArrowheads="1"/>
          </p:cNvSpPr>
          <p:nvPr/>
        </p:nvSpPr>
        <p:spPr>
          <a:xfrm>
            <a:off x="4172779" y="1"/>
            <a:ext cx="3129169" cy="475469"/>
          </a:xfrm>
          <a:prstGeom prst="rect">
            <a:avLst/>
          </a:prstGeom>
        </p:spPr>
        <p:txBody>
          <a:bodyPr/>
          <a:lstStyle>
            <a:defPPr>
              <a:defRPr lang="en-US"/>
            </a:defPPr>
            <a:lvl1pPr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1pPr>
            <a:lvl2pPr marL="770662" indent="-296408"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2pPr>
            <a:lvl3pPr marL="1185634"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3pPr>
            <a:lvl4pPr marL="1659887"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4pPr>
            <a:lvl5pPr marL="2134141"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5pPr>
            <a:lvl6pPr marL="260839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6pPr>
            <a:lvl7pPr marL="3082648"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7pPr>
            <a:lvl8pPr marL="3556902"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8pPr>
            <a:lvl9pPr marL="403115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9pPr>
          </a:lstStyle>
          <a:p>
            <a:pPr algn="r">
              <a:defRPr/>
            </a:pPr>
            <a:r>
              <a:rPr lang="en-US" sz="1200" dirty="0">
                <a:latin typeface="+mn-lt"/>
              </a:rPr>
              <a:t>02/21/2024</a:t>
            </a:r>
          </a:p>
        </p:txBody>
      </p:sp>
    </p:spTree>
    <p:extLst>
      <p:ext uri="{BB962C8B-B14F-4D97-AF65-F5344CB8AC3E}">
        <p14:creationId xmlns:p14="http://schemas.microsoft.com/office/powerpoint/2010/main" val="7610581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62440" y="4595658"/>
            <a:ext cx="5377070" cy="4279223"/>
          </a:xfrm>
          <a:noFill/>
        </p:spPr>
        <p:txBody>
          <a:bodyPr lIns="95586" tIns="47793" rIns="95586" bIns="47793"/>
          <a:lstStyle/>
          <a:p>
            <a:endParaRPr lang="en-US" altLang="en-US"/>
          </a:p>
        </p:txBody>
      </p:sp>
      <p:sp>
        <p:nvSpPr>
          <p:cNvPr id="12" name="Rectangle 7"/>
          <p:cNvSpPr>
            <a:spLocks noGrp="1" noChangeArrowheads="1"/>
          </p:cNvSpPr>
          <p:nvPr>
            <p:ph type="sldNum" sz="quarter" idx="5"/>
          </p:nvPr>
        </p:nvSpPr>
        <p:spPr>
          <a:xfrm>
            <a:off x="4172779" y="9112615"/>
            <a:ext cx="3129169" cy="475469"/>
          </a:xfrm>
        </p:spPr>
        <p:txBody>
          <a:bodyPr/>
          <a:lstStyle>
            <a:lvl1pPr defTabSz="955094">
              <a:defRPr sz="2500">
                <a:solidFill>
                  <a:schemeClr val="tx1"/>
                </a:solidFill>
                <a:latin typeface="Times New Roman" pitchFamily="18" charset="0"/>
              </a:defRPr>
            </a:lvl1pPr>
            <a:lvl2pPr marL="770662" indent="-296408" defTabSz="955094">
              <a:defRPr sz="2500">
                <a:solidFill>
                  <a:schemeClr val="tx1"/>
                </a:solidFill>
                <a:latin typeface="Times New Roman" pitchFamily="18" charset="0"/>
              </a:defRPr>
            </a:lvl2pPr>
            <a:lvl3pPr marL="1185634" indent="-237127" defTabSz="955094">
              <a:defRPr sz="2500">
                <a:solidFill>
                  <a:schemeClr val="tx1"/>
                </a:solidFill>
                <a:latin typeface="Times New Roman" pitchFamily="18" charset="0"/>
              </a:defRPr>
            </a:lvl3pPr>
            <a:lvl4pPr marL="1659887" indent="-237127" defTabSz="955094">
              <a:defRPr sz="2500">
                <a:solidFill>
                  <a:schemeClr val="tx1"/>
                </a:solidFill>
                <a:latin typeface="Times New Roman" pitchFamily="18" charset="0"/>
              </a:defRPr>
            </a:lvl4pPr>
            <a:lvl5pPr marL="2134141" indent="-237127" defTabSz="955094">
              <a:defRPr sz="2500">
                <a:solidFill>
                  <a:schemeClr val="tx1"/>
                </a:solidFill>
                <a:latin typeface="Times New Roman" pitchFamily="18" charset="0"/>
              </a:defRPr>
            </a:lvl5pPr>
            <a:lvl6pPr marL="2608395" indent="-237127" defTabSz="955094" eaLnBrk="0" fontAlgn="base" hangingPunct="0">
              <a:spcBef>
                <a:spcPct val="0"/>
              </a:spcBef>
              <a:spcAft>
                <a:spcPct val="0"/>
              </a:spcAft>
              <a:defRPr sz="2500">
                <a:solidFill>
                  <a:schemeClr val="tx1"/>
                </a:solidFill>
                <a:latin typeface="Times New Roman" pitchFamily="18" charset="0"/>
              </a:defRPr>
            </a:lvl6pPr>
            <a:lvl7pPr marL="3082648" indent="-237127" defTabSz="955094" eaLnBrk="0" fontAlgn="base" hangingPunct="0">
              <a:spcBef>
                <a:spcPct val="0"/>
              </a:spcBef>
              <a:spcAft>
                <a:spcPct val="0"/>
              </a:spcAft>
              <a:defRPr sz="2500">
                <a:solidFill>
                  <a:schemeClr val="tx1"/>
                </a:solidFill>
                <a:latin typeface="Times New Roman" pitchFamily="18" charset="0"/>
              </a:defRPr>
            </a:lvl7pPr>
            <a:lvl8pPr marL="3556902" indent="-237127" defTabSz="955094" eaLnBrk="0" fontAlgn="base" hangingPunct="0">
              <a:spcBef>
                <a:spcPct val="0"/>
              </a:spcBef>
              <a:spcAft>
                <a:spcPct val="0"/>
              </a:spcAft>
              <a:defRPr sz="2500">
                <a:solidFill>
                  <a:schemeClr val="tx1"/>
                </a:solidFill>
                <a:latin typeface="Times New Roman" pitchFamily="18" charset="0"/>
              </a:defRPr>
            </a:lvl8pPr>
            <a:lvl9pPr marL="4031155" indent="-237127" defTabSz="955094" eaLnBrk="0" fontAlgn="base" hangingPunct="0">
              <a:spcBef>
                <a:spcPct val="0"/>
              </a:spcBef>
              <a:spcAft>
                <a:spcPct val="0"/>
              </a:spcAft>
              <a:defRPr sz="2500">
                <a:solidFill>
                  <a:schemeClr val="tx1"/>
                </a:solidFill>
                <a:latin typeface="Times New Roman" pitchFamily="18" charset="0"/>
              </a:defRPr>
            </a:lvl9pPr>
          </a:lstStyle>
          <a:p>
            <a:pPr>
              <a:defRPr/>
            </a:pPr>
            <a:fld id="{B5E98551-3EEE-4BE9-8D89-6DAF13A2463A}" type="slidenum">
              <a:rPr lang="en-US" sz="1200">
                <a:latin typeface="+mn-lt"/>
              </a:rPr>
              <a:pPr>
                <a:defRPr/>
              </a:pPr>
              <a:t>29</a:t>
            </a:fld>
            <a:endParaRPr lang="en-US" sz="1200" dirty="0">
              <a:latin typeface="+mn-lt"/>
            </a:endParaRPr>
          </a:p>
        </p:txBody>
      </p:sp>
      <p:sp>
        <p:nvSpPr>
          <p:cNvPr id="10" name="Rectangle 2"/>
          <p:cNvSpPr txBox="1">
            <a:spLocks noChangeArrowheads="1"/>
          </p:cNvSpPr>
          <p:nvPr/>
        </p:nvSpPr>
        <p:spPr>
          <a:xfrm>
            <a:off x="0" y="1"/>
            <a:ext cx="3208683" cy="475469"/>
          </a:xfrm>
          <a:prstGeom prst="rect">
            <a:avLst/>
          </a:prstGeom>
        </p:spPr>
        <p:txBody>
          <a:bodyPr/>
          <a:lstStyle>
            <a:defPPr>
              <a:defRPr lang="en-US"/>
            </a:defPPr>
            <a:lvl1pPr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1pPr>
            <a:lvl2pPr marL="770662" indent="-296408"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2pPr>
            <a:lvl3pPr marL="1185634"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3pPr>
            <a:lvl4pPr marL="1659887"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4pPr>
            <a:lvl5pPr marL="2134141"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5pPr>
            <a:lvl6pPr marL="260839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6pPr>
            <a:lvl7pPr marL="3082648"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7pPr>
            <a:lvl8pPr marL="3556902"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8pPr>
            <a:lvl9pPr marL="403115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9pPr>
          </a:lstStyle>
          <a:p>
            <a:pPr>
              <a:defRPr/>
            </a:pPr>
            <a:r>
              <a:rPr lang="en-US" sz="1200" dirty="0">
                <a:latin typeface="+mn-lt"/>
              </a:rPr>
              <a:t>Revising Technical Manuscripts, </a:t>
            </a:r>
            <a:br>
              <a:rPr lang="en-US" sz="1200" dirty="0">
                <a:latin typeface="+mn-lt"/>
              </a:rPr>
            </a:br>
            <a:r>
              <a:rPr lang="en-US" sz="1200" dirty="0">
                <a:latin typeface="+mn-lt"/>
              </a:rPr>
              <a:t>Celia M. Elliott</a:t>
            </a:r>
          </a:p>
        </p:txBody>
      </p:sp>
      <p:sp>
        <p:nvSpPr>
          <p:cNvPr id="14" name="Rectangle 6"/>
          <p:cNvSpPr txBox="1">
            <a:spLocks noChangeArrowheads="1"/>
          </p:cNvSpPr>
          <p:nvPr/>
        </p:nvSpPr>
        <p:spPr>
          <a:xfrm>
            <a:off x="0" y="9112615"/>
            <a:ext cx="4172779" cy="475469"/>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200" dirty="0">
                <a:latin typeface="+mn-lt"/>
              </a:rPr>
              <a:t>© 2024 The Board of Trustees of the University of Illinois</a:t>
            </a:r>
            <a:br>
              <a:rPr lang="en-US" sz="1200" dirty="0">
                <a:latin typeface="+mn-lt"/>
              </a:rPr>
            </a:br>
            <a:r>
              <a:rPr lang="en-US" sz="1200" dirty="0">
                <a:latin typeface="+mn-lt"/>
              </a:rPr>
              <a:t>All rights reserved.</a:t>
            </a:r>
          </a:p>
        </p:txBody>
      </p:sp>
      <p:sp>
        <p:nvSpPr>
          <p:cNvPr id="8" name="Rectangle 3"/>
          <p:cNvSpPr txBox="1">
            <a:spLocks noChangeArrowheads="1"/>
          </p:cNvSpPr>
          <p:nvPr/>
        </p:nvSpPr>
        <p:spPr>
          <a:xfrm>
            <a:off x="4172779" y="1"/>
            <a:ext cx="3129169" cy="475469"/>
          </a:xfrm>
          <a:prstGeom prst="rect">
            <a:avLst/>
          </a:prstGeom>
        </p:spPr>
        <p:txBody>
          <a:bodyPr/>
          <a:lstStyle>
            <a:defPPr>
              <a:defRPr lang="en-US"/>
            </a:defPPr>
            <a:lvl1pPr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1pPr>
            <a:lvl2pPr marL="770662" indent="-296408"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2pPr>
            <a:lvl3pPr marL="1185634"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3pPr>
            <a:lvl4pPr marL="1659887"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4pPr>
            <a:lvl5pPr marL="2134141"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5pPr>
            <a:lvl6pPr marL="260839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6pPr>
            <a:lvl7pPr marL="3082648"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7pPr>
            <a:lvl8pPr marL="3556902"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8pPr>
            <a:lvl9pPr marL="403115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9pPr>
          </a:lstStyle>
          <a:p>
            <a:pPr algn="r">
              <a:defRPr/>
            </a:pPr>
            <a:r>
              <a:rPr lang="en-US" sz="1200" dirty="0">
                <a:latin typeface="+mn-lt"/>
              </a:rPr>
              <a:t>02/21/2024</a:t>
            </a:r>
          </a:p>
        </p:txBody>
      </p:sp>
    </p:spTree>
    <p:extLst>
      <p:ext uri="{BB962C8B-B14F-4D97-AF65-F5344CB8AC3E}">
        <p14:creationId xmlns:p14="http://schemas.microsoft.com/office/powerpoint/2010/main" val="26226215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55094">
              <a:defRPr sz="2500">
                <a:solidFill>
                  <a:schemeClr val="tx1"/>
                </a:solidFill>
                <a:latin typeface="Times New Roman" pitchFamily="18" charset="0"/>
              </a:defRPr>
            </a:lvl1pPr>
            <a:lvl2pPr marL="770662" indent="-296408" defTabSz="955094">
              <a:defRPr sz="2500">
                <a:solidFill>
                  <a:schemeClr val="tx1"/>
                </a:solidFill>
                <a:latin typeface="Times New Roman" pitchFamily="18" charset="0"/>
              </a:defRPr>
            </a:lvl2pPr>
            <a:lvl3pPr marL="1185634" indent="-237127" defTabSz="955094">
              <a:defRPr sz="2500">
                <a:solidFill>
                  <a:schemeClr val="tx1"/>
                </a:solidFill>
                <a:latin typeface="Times New Roman" pitchFamily="18" charset="0"/>
              </a:defRPr>
            </a:lvl3pPr>
            <a:lvl4pPr marL="1659887" indent="-237127" defTabSz="955094">
              <a:defRPr sz="2500">
                <a:solidFill>
                  <a:schemeClr val="tx1"/>
                </a:solidFill>
                <a:latin typeface="Times New Roman" pitchFamily="18" charset="0"/>
              </a:defRPr>
            </a:lvl4pPr>
            <a:lvl5pPr marL="2134141" indent="-237127" defTabSz="955094">
              <a:defRPr sz="2500">
                <a:solidFill>
                  <a:schemeClr val="tx1"/>
                </a:solidFill>
                <a:latin typeface="Times New Roman" pitchFamily="18" charset="0"/>
              </a:defRPr>
            </a:lvl5pPr>
            <a:lvl6pPr marL="2608395" indent="-237127" defTabSz="955094" eaLnBrk="0" fontAlgn="base" hangingPunct="0">
              <a:spcBef>
                <a:spcPct val="0"/>
              </a:spcBef>
              <a:spcAft>
                <a:spcPct val="0"/>
              </a:spcAft>
              <a:defRPr sz="2500">
                <a:solidFill>
                  <a:schemeClr val="tx1"/>
                </a:solidFill>
                <a:latin typeface="Times New Roman" pitchFamily="18" charset="0"/>
              </a:defRPr>
            </a:lvl6pPr>
            <a:lvl7pPr marL="3082648" indent="-237127" defTabSz="955094" eaLnBrk="0" fontAlgn="base" hangingPunct="0">
              <a:spcBef>
                <a:spcPct val="0"/>
              </a:spcBef>
              <a:spcAft>
                <a:spcPct val="0"/>
              </a:spcAft>
              <a:defRPr sz="2500">
                <a:solidFill>
                  <a:schemeClr val="tx1"/>
                </a:solidFill>
                <a:latin typeface="Times New Roman" pitchFamily="18" charset="0"/>
              </a:defRPr>
            </a:lvl7pPr>
            <a:lvl8pPr marL="3556902" indent="-237127" defTabSz="955094" eaLnBrk="0" fontAlgn="base" hangingPunct="0">
              <a:spcBef>
                <a:spcPct val="0"/>
              </a:spcBef>
              <a:spcAft>
                <a:spcPct val="0"/>
              </a:spcAft>
              <a:defRPr sz="2500">
                <a:solidFill>
                  <a:schemeClr val="tx1"/>
                </a:solidFill>
                <a:latin typeface="Times New Roman" pitchFamily="18" charset="0"/>
              </a:defRPr>
            </a:lvl8pPr>
            <a:lvl9pPr marL="4031155" indent="-237127" defTabSz="955094" eaLnBrk="0" fontAlgn="base" hangingPunct="0">
              <a:spcBef>
                <a:spcPct val="0"/>
              </a:spcBef>
              <a:spcAft>
                <a:spcPct val="0"/>
              </a:spcAft>
              <a:defRPr sz="2500">
                <a:solidFill>
                  <a:schemeClr val="tx1"/>
                </a:solidFill>
                <a:latin typeface="Times New Roman" pitchFamily="18" charset="0"/>
              </a:defRPr>
            </a:lvl9pPr>
          </a:lstStyle>
          <a:p>
            <a:fld id="{5BAE0126-F871-4463-9F3B-07CD98AA1AC5}" type="slidenum">
              <a:rPr lang="en-US" altLang="en-US" sz="1200">
                <a:latin typeface="Calibri" panose="020F0502020204030204" pitchFamily="34" charset="0"/>
              </a:rPr>
              <a:pPr/>
              <a:t>30</a:t>
            </a:fld>
            <a:endParaRPr lang="en-US" altLang="en-US" sz="1200" dirty="0">
              <a:latin typeface="Calibri" panose="020F0502020204030204" pitchFamily="34"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r>
              <a:rPr lang="en-US" altLang="en-US" dirty="0"/>
              <a:t>Notes:</a:t>
            </a:r>
          </a:p>
        </p:txBody>
      </p:sp>
      <p:sp>
        <p:nvSpPr>
          <p:cNvPr id="8" name="Rectangle 2"/>
          <p:cNvSpPr txBox="1">
            <a:spLocks noChangeArrowheads="1"/>
          </p:cNvSpPr>
          <p:nvPr/>
        </p:nvSpPr>
        <p:spPr>
          <a:xfrm>
            <a:off x="0" y="1"/>
            <a:ext cx="3208683" cy="475469"/>
          </a:xfrm>
          <a:prstGeom prst="rect">
            <a:avLst/>
          </a:prstGeom>
        </p:spPr>
        <p:txBody>
          <a:bodyPr/>
          <a:lstStyle>
            <a:defPPr>
              <a:defRPr lang="en-US"/>
            </a:defPPr>
            <a:lvl1pPr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1pPr>
            <a:lvl2pPr marL="770662" indent="-296408"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2pPr>
            <a:lvl3pPr marL="1185634"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3pPr>
            <a:lvl4pPr marL="1659887"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4pPr>
            <a:lvl5pPr marL="2134141"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5pPr>
            <a:lvl6pPr marL="260839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6pPr>
            <a:lvl7pPr marL="3082648"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7pPr>
            <a:lvl8pPr marL="3556902"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8pPr>
            <a:lvl9pPr marL="403115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9pPr>
          </a:lstStyle>
          <a:p>
            <a:pPr>
              <a:defRPr/>
            </a:pPr>
            <a:r>
              <a:rPr lang="en-US" sz="1200" dirty="0">
                <a:latin typeface="+mn-lt"/>
              </a:rPr>
              <a:t>Revising Technical Manuscripts, </a:t>
            </a:r>
            <a:br>
              <a:rPr lang="en-US" sz="1200" dirty="0">
                <a:latin typeface="+mn-lt"/>
              </a:rPr>
            </a:br>
            <a:r>
              <a:rPr lang="en-US" sz="1200" dirty="0">
                <a:latin typeface="+mn-lt"/>
              </a:rPr>
              <a:t>Celia M. Elliott</a:t>
            </a:r>
          </a:p>
        </p:txBody>
      </p:sp>
      <p:sp>
        <p:nvSpPr>
          <p:cNvPr id="11" name="Rectangle 6"/>
          <p:cNvSpPr txBox="1">
            <a:spLocks noChangeArrowheads="1"/>
          </p:cNvSpPr>
          <p:nvPr/>
        </p:nvSpPr>
        <p:spPr>
          <a:xfrm>
            <a:off x="0" y="9112615"/>
            <a:ext cx="4172779" cy="475469"/>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200" dirty="0">
                <a:latin typeface="+mn-lt"/>
              </a:rPr>
              <a:t>© 2024 The Board of Trustees of the University of Illinois</a:t>
            </a:r>
            <a:br>
              <a:rPr lang="en-US" sz="1200" dirty="0">
                <a:latin typeface="+mn-lt"/>
              </a:rPr>
            </a:br>
            <a:r>
              <a:rPr lang="en-US" sz="1200" dirty="0">
                <a:latin typeface="+mn-lt"/>
              </a:rPr>
              <a:t>All rights reserved.</a:t>
            </a:r>
          </a:p>
        </p:txBody>
      </p:sp>
      <p:sp>
        <p:nvSpPr>
          <p:cNvPr id="10" name="Rectangle 3"/>
          <p:cNvSpPr txBox="1">
            <a:spLocks noChangeArrowheads="1"/>
          </p:cNvSpPr>
          <p:nvPr/>
        </p:nvSpPr>
        <p:spPr>
          <a:xfrm>
            <a:off x="4172779" y="1"/>
            <a:ext cx="3129169" cy="475469"/>
          </a:xfrm>
          <a:prstGeom prst="rect">
            <a:avLst/>
          </a:prstGeom>
        </p:spPr>
        <p:txBody>
          <a:bodyPr/>
          <a:lstStyle>
            <a:defPPr>
              <a:defRPr lang="en-US"/>
            </a:defPPr>
            <a:lvl1pPr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1pPr>
            <a:lvl2pPr marL="770662" indent="-296408"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2pPr>
            <a:lvl3pPr marL="1185634"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3pPr>
            <a:lvl4pPr marL="1659887"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4pPr>
            <a:lvl5pPr marL="2134141"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5pPr>
            <a:lvl6pPr marL="260839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6pPr>
            <a:lvl7pPr marL="3082648"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7pPr>
            <a:lvl8pPr marL="3556902"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8pPr>
            <a:lvl9pPr marL="403115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9pPr>
          </a:lstStyle>
          <a:p>
            <a:pPr algn="r">
              <a:defRPr/>
            </a:pPr>
            <a:r>
              <a:rPr lang="en-US" sz="1200" dirty="0">
                <a:latin typeface="+mn-lt"/>
              </a:rPr>
              <a:t>02/21/2024</a:t>
            </a:r>
          </a:p>
        </p:txBody>
      </p:sp>
    </p:spTree>
    <p:extLst>
      <p:ext uri="{BB962C8B-B14F-4D97-AF65-F5344CB8AC3E}">
        <p14:creationId xmlns:p14="http://schemas.microsoft.com/office/powerpoint/2010/main" val="527980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60782" y="4595658"/>
            <a:ext cx="5744817" cy="4279223"/>
          </a:xfrm>
          <a:noFill/>
        </p:spPr>
        <p:txBody>
          <a:bodyPr/>
          <a:lstStyle/>
          <a:p>
            <a:pPr>
              <a:spcBef>
                <a:spcPts val="0"/>
              </a:spcBef>
              <a:spcAft>
                <a:spcPts val="1200"/>
              </a:spcAft>
            </a:pPr>
            <a:r>
              <a:rPr lang="en-US" altLang="en-US" dirty="0">
                <a:latin typeface="+mn-lt"/>
              </a:rPr>
              <a:t>Think of the process as zooming in on the manuscript.</a:t>
            </a:r>
          </a:p>
          <a:p>
            <a:r>
              <a:rPr lang="en-US" altLang="en-US" dirty="0">
                <a:latin typeface="+mn-lt"/>
              </a:rPr>
              <a:t>I have learned that you can talk and talk and talk to physicists, but if you really want to get their attention, show them an equation.  Hence the Elliott editing equations given above.</a:t>
            </a:r>
          </a:p>
          <a:p>
            <a:r>
              <a:rPr lang="en-US" altLang="en-US" dirty="0">
                <a:latin typeface="+mn-lt"/>
              </a:rPr>
              <a:t>In Eq. 1, </a:t>
            </a:r>
            <a:r>
              <a:rPr lang="en-US" altLang="en-US" i="1" dirty="0">
                <a:latin typeface="+mn-lt"/>
              </a:rPr>
              <a:t>t </a:t>
            </a:r>
            <a:r>
              <a:rPr lang="en-US" altLang="en-US" dirty="0">
                <a:latin typeface="+mn-lt"/>
              </a:rPr>
              <a:t>is the time it actually takes to edit a manuscript, </a:t>
            </a:r>
            <a:r>
              <a:rPr lang="en-US" altLang="en-US" i="1" dirty="0">
                <a:latin typeface="+mn-lt"/>
              </a:rPr>
              <a:t>h</a:t>
            </a:r>
            <a:r>
              <a:rPr lang="en-US" altLang="en-US" dirty="0">
                <a:latin typeface="+mn-lt"/>
              </a:rPr>
              <a:t> is the number of hours you think any idiot should be able to do it in, and </a:t>
            </a:r>
            <a:r>
              <a:rPr lang="en-US" altLang="en-US" i="1" dirty="0">
                <a:latin typeface="+mn-lt"/>
                <a:sym typeface="Symbol" panose="05050102010706020507" pitchFamily="18" charset="2"/>
              </a:rPr>
              <a:t></a:t>
            </a:r>
            <a:r>
              <a:rPr lang="en-US" altLang="en-US" dirty="0">
                <a:latin typeface="+mn-lt"/>
                <a:sym typeface="Symbol" panose="05050102010706020507" pitchFamily="18" charset="2"/>
              </a:rPr>
              <a:t> is not necessarily trivial.</a:t>
            </a:r>
          </a:p>
          <a:p>
            <a:r>
              <a:rPr lang="en-US" altLang="en-US" dirty="0"/>
              <a:t>Equation 2 is the expression for the time it takes to edit a paper that has multiple authors, where </a:t>
            </a:r>
            <a:r>
              <a:rPr lang="en-US" altLang="en-US" i="1" dirty="0"/>
              <a:t>t </a:t>
            </a:r>
            <a:r>
              <a:rPr lang="en-US" altLang="en-US" dirty="0"/>
              <a:t>is the time it actually takes, </a:t>
            </a:r>
            <a:r>
              <a:rPr lang="en-US" altLang="en-US" i="1" dirty="0"/>
              <a:t>h</a:t>
            </a:r>
            <a:r>
              <a:rPr lang="en-US" altLang="en-US" dirty="0"/>
              <a:t> is the number of hours you think it should take, </a:t>
            </a:r>
            <a:r>
              <a:rPr lang="en-US" altLang="en-US" i="1" dirty="0"/>
              <a:t>a</a:t>
            </a:r>
            <a:r>
              <a:rPr lang="en-US" altLang="en-US" dirty="0"/>
              <a:t> is the number of authors, and </a:t>
            </a:r>
            <a:r>
              <a:rPr lang="en-US" altLang="en-US" i="1" dirty="0">
                <a:sym typeface="Symbol" panose="05050102010706020507" pitchFamily="18" charset="2"/>
              </a:rPr>
              <a:t></a:t>
            </a:r>
            <a:r>
              <a:rPr lang="en-US" altLang="en-US" dirty="0">
                <a:sym typeface="Symbol" panose="05050102010706020507" pitchFamily="18" charset="2"/>
              </a:rPr>
              <a:t>, again, is not necessarily trivial.</a:t>
            </a:r>
          </a:p>
          <a:p>
            <a:endParaRPr lang="en-US" altLang="en-US" dirty="0">
              <a:latin typeface="+mn-lt"/>
              <a:sym typeface="Symbol" panose="05050102010706020507" pitchFamily="18" charset="2"/>
            </a:endParaRPr>
          </a:p>
          <a:p>
            <a:endParaRPr lang="en-US" altLang="en-US" dirty="0">
              <a:latin typeface="+mn-lt"/>
              <a:sym typeface="Symbol" panose="05050102010706020507" pitchFamily="18" charset="2"/>
            </a:endParaRPr>
          </a:p>
          <a:p>
            <a:endParaRPr lang="en-US" altLang="en-US" dirty="0">
              <a:latin typeface="+mn-lt"/>
            </a:endParaRPr>
          </a:p>
        </p:txBody>
      </p:sp>
      <p:sp>
        <p:nvSpPr>
          <p:cNvPr id="12" name="Rectangle 7"/>
          <p:cNvSpPr>
            <a:spLocks noGrp="1" noChangeArrowheads="1"/>
          </p:cNvSpPr>
          <p:nvPr>
            <p:ph type="sldNum" sz="quarter" idx="5"/>
          </p:nvPr>
        </p:nvSpPr>
        <p:spPr>
          <a:xfrm>
            <a:off x="4172779" y="9112615"/>
            <a:ext cx="3129169" cy="475469"/>
          </a:xfrm>
        </p:spPr>
        <p:txBody>
          <a:bodyPr/>
          <a:lstStyle>
            <a:lvl1pPr defTabSz="955094">
              <a:defRPr sz="2500">
                <a:solidFill>
                  <a:schemeClr val="tx1"/>
                </a:solidFill>
                <a:latin typeface="Times New Roman" pitchFamily="18" charset="0"/>
              </a:defRPr>
            </a:lvl1pPr>
            <a:lvl2pPr marL="770662" indent="-296408" defTabSz="955094">
              <a:defRPr sz="2500">
                <a:solidFill>
                  <a:schemeClr val="tx1"/>
                </a:solidFill>
                <a:latin typeface="Times New Roman" pitchFamily="18" charset="0"/>
              </a:defRPr>
            </a:lvl2pPr>
            <a:lvl3pPr marL="1185634" indent="-237127" defTabSz="955094">
              <a:defRPr sz="2500">
                <a:solidFill>
                  <a:schemeClr val="tx1"/>
                </a:solidFill>
                <a:latin typeface="Times New Roman" pitchFamily="18" charset="0"/>
              </a:defRPr>
            </a:lvl3pPr>
            <a:lvl4pPr marL="1659887" indent="-237127" defTabSz="955094">
              <a:defRPr sz="2500">
                <a:solidFill>
                  <a:schemeClr val="tx1"/>
                </a:solidFill>
                <a:latin typeface="Times New Roman" pitchFamily="18" charset="0"/>
              </a:defRPr>
            </a:lvl4pPr>
            <a:lvl5pPr marL="2134141" indent="-237127" defTabSz="955094">
              <a:defRPr sz="2500">
                <a:solidFill>
                  <a:schemeClr val="tx1"/>
                </a:solidFill>
                <a:latin typeface="Times New Roman" pitchFamily="18" charset="0"/>
              </a:defRPr>
            </a:lvl5pPr>
            <a:lvl6pPr marL="2608395" indent="-237127" defTabSz="955094" eaLnBrk="0" fontAlgn="base" hangingPunct="0">
              <a:spcBef>
                <a:spcPct val="0"/>
              </a:spcBef>
              <a:spcAft>
                <a:spcPct val="0"/>
              </a:spcAft>
              <a:defRPr sz="2500">
                <a:solidFill>
                  <a:schemeClr val="tx1"/>
                </a:solidFill>
                <a:latin typeface="Times New Roman" pitchFamily="18" charset="0"/>
              </a:defRPr>
            </a:lvl6pPr>
            <a:lvl7pPr marL="3082648" indent="-237127" defTabSz="955094" eaLnBrk="0" fontAlgn="base" hangingPunct="0">
              <a:spcBef>
                <a:spcPct val="0"/>
              </a:spcBef>
              <a:spcAft>
                <a:spcPct val="0"/>
              </a:spcAft>
              <a:defRPr sz="2500">
                <a:solidFill>
                  <a:schemeClr val="tx1"/>
                </a:solidFill>
                <a:latin typeface="Times New Roman" pitchFamily="18" charset="0"/>
              </a:defRPr>
            </a:lvl7pPr>
            <a:lvl8pPr marL="3556902" indent="-237127" defTabSz="955094" eaLnBrk="0" fontAlgn="base" hangingPunct="0">
              <a:spcBef>
                <a:spcPct val="0"/>
              </a:spcBef>
              <a:spcAft>
                <a:spcPct val="0"/>
              </a:spcAft>
              <a:defRPr sz="2500">
                <a:solidFill>
                  <a:schemeClr val="tx1"/>
                </a:solidFill>
                <a:latin typeface="Times New Roman" pitchFamily="18" charset="0"/>
              </a:defRPr>
            </a:lvl8pPr>
            <a:lvl9pPr marL="4031155" indent="-237127" defTabSz="955094" eaLnBrk="0" fontAlgn="base" hangingPunct="0">
              <a:spcBef>
                <a:spcPct val="0"/>
              </a:spcBef>
              <a:spcAft>
                <a:spcPct val="0"/>
              </a:spcAft>
              <a:defRPr sz="2500">
                <a:solidFill>
                  <a:schemeClr val="tx1"/>
                </a:solidFill>
                <a:latin typeface="Times New Roman" pitchFamily="18" charset="0"/>
              </a:defRPr>
            </a:lvl9pPr>
          </a:lstStyle>
          <a:p>
            <a:pPr>
              <a:defRPr/>
            </a:pPr>
            <a:fld id="{B5E98551-3EEE-4BE9-8D89-6DAF13A2463A}" type="slidenum">
              <a:rPr lang="en-US" sz="1200">
                <a:latin typeface="+mn-lt"/>
              </a:rPr>
              <a:pPr>
                <a:defRPr/>
              </a:pPr>
              <a:t>3</a:t>
            </a:fld>
            <a:endParaRPr lang="en-US" sz="1200" dirty="0">
              <a:latin typeface="+mn-lt"/>
            </a:endParaRPr>
          </a:p>
        </p:txBody>
      </p:sp>
      <p:sp>
        <p:nvSpPr>
          <p:cNvPr id="7" name="Rectangle 2"/>
          <p:cNvSpPr txBox="1">
            <a:spLocks noChangeArrowheads="1"/>
          </p:cNvSpPr>
          <p:nvPr/>
        </p:nvSpPr>
        <p:spPr>
          <a:xfrm>
            <a:off x="0" y="1"/>
            <a:ext cx="3208683" cy="475469"/>
          </a:xfrm>
          <a:prstGeom prst="rect">
            <a:avLst/>
          </a:prstGeom>
        </p:spPr>
        <p:txBody>
          <a:bodyPr/>
          <a:lstStyle>
            <a:defPPr>
              <a:defRPr lang="en-US"/>
            </a:defPPr>
            <a:lvl1pPr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1pPr>
            <a:lvl2pPr marL="770662" indent="-296408"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2pPr>
            <a:lvl3pPr marL="1185634"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3pPr>
            <a:lvl4pPr marL="1659887"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4pPr>
            <a:lvl5pPr marL="2134141"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5pPr>
            <a:lvl6pPr marL="260839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6pPr>
            <a:lvl7pPr marL="3082648"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7pPr>
            <a:lvl8pPr marL="3556902"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8pPr>
            <a:lvl9pPr marL="403115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9pPr>
          </a:lstStyle>
          <a:p>
            <a:pPr>
              <a:defRPr/>
            </a:pPr>
            <a:r>
              <a:rPr lang="en-US" sz="1200">
                <a:latin typeface="+mn-lt"/>
              </a:rPr>
              <a:t>Revising Technical Manuscripts, </a:t>
            </a:r>
            <a:br>
              <a:rPr lang="en-US" sz="1200">
                <a:latin typeface="+mn-lt"/>
              </a:rPr>
            </a:br>
            <a:r>
              <a:rPr lang="en-US" sz="1200">
                <a:latin typeface="+mn-lt"/>
              </a:rPr>
              <a:t>Celia M. Elliott</a:t>
            </a:r>
            <a:endParaRPr lang="en-US" sz="1200" dirty="0">
              <a:latin typeface="+mn-lt"/>
            </a:endParaRPr>
          </a:p>
        </p:txBody>
      </p:sp>
      <p:sp>
        <p:nvSpPr>
          <p:cNvPr id="13" name="Rectangle 6"/>
          <p:cNvSpPr txBox="1">
            <a:spLocks noChangeArrowheads="1"/>
          </p:cNvSpPr>
          <p:nvPr/>
        </p:nvSpPr>
        <p:spPr>
          <a:xfrm>
            <a:off x="0" y="9112615"/>
            <a:ext cx="4172779" cy="475469"/>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200" dirty="0">
                <a:latin typeface="+mn-lt"/>
              </a:rPr>
              <a:t>© 2024 The Board of Trustees of the University of Illinois</a:t>
            </a:r>
            <a:br>
              <a:rPr lang="en-US" sz="1200" dirty="0">
                <a:latin typeface="+mn-lt"/>
              </a:rPr>
            </a:br>
            <a:r>
              <a:rPr lang="en-US" sz="1200" dirty="0">
                <a:latin typeface="+mn-lt"/>
              </a:rPr>
              <a:t>All rights reserved.</a:t>
            </a:r>
          </a:p>
        </p:txBody>
      </p:sp>
      <p:sp>
        <p:nvSpPr>
          <p:cNvPr id="8" name="Rectangle 3"/>
          <p:cNvSpPr txBox="1">
            <a:spLocks noChangeArrowheads="1"/>
          </p:cNvSpPr>
          <p:nvPr/>
        </p:nvSpPr>
        <p:spPr>
          <a:xfrm>
            <a:off x="4172779" y="1"/>
            <a:ext cx="3129169" cy="475469"/>
          </a:xfrm>
          <a:prstGeom prst="rect">
            <a:avLst/>
          </a:prstGeom>
        </p:spPr>
        <p:txBody>
          <a:bodyPr/>
          <a:lstStyle>
            <a:defPPr>
              <a:defRPr lang="en-US"/>
            </a:defPPr>
            <a:lvl1pPr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1pPr>
            <a:lvl2pPr marL="770662" indent="-296408"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2pPr>
            <a:lvl3pPr marL="1185634"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3pPr>
            <a:lvl4pPr marL="1659887"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4pPr>
            <a:lvl5pPr marL="2134141"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5pPr>
            <a:lvl6pPr marL="260839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6pPr>
            <a:lvl7pPr marL="3082648"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7pPr>
            <a:lvl8pPr marL="3556902"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8pPr>
            <a:lvl9pPr marL="403115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9pPr>
          </a:lstStyle>
          <a:p>
            <a:pPr algn="r">
              <a:defRPr/>
            </a:pPr>
            <a:r>
              <a:rPr lang="en-US" sz="1200" dirty="0">
                <a:latin typeface="+mn-lt"/>
              </a:rPr>
              <a:t>02/21/2024</a:t>
            </a:r>
          </a:p>
        </p:txBody>
      </p:sp>
    </p:spTree>
    <p:extLst>
      <p:ext uri="{BB962C8B-B14F-4D97-AF65-F5344CB8AC3E}">
        <p14:creationId xmlns:p14="http://schemas.microsoft.com/office/powerpoint/2010/main" val="1606749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960782" y="4595658"/>
            <a:ext cx="5668617" cy="4279223"/>
          </a:xfrm>
          <a:noFill/>
        </p:spPr>
        <p:txBody>
          <a:bodyPr/>
          <a:lstStyle/>
          <a:p>
            <a:pPr>
              <a:spcBef>
                <a:spcPts val="0"/>
              </a:spcBef>
              <a:spcAft>
                <a:spcPts val="600"/>
              </a:spcAft>
            </a:pPr>
            <a:r>
              <a:rPr lang="en-US" altLang="en-US" dirty="0">
                <a:latin typeface="+mn-lt"/>
              </a:rPr>
              <a:t>The first pass is from the </a:t>
            </a:r>
            <a:r>
              <a:rPr lang="en-US" altLang="en-US" b="1" dirty="0">
                <a:latin typeface="+mn-lt"/>
              </a:rPr>
              <a:t>macroscopic</a:t>
            </a:r>
            <a:r>
              <a:rPr lang="en-US" altLang="en-US" dirty="0">
                <a:latin typeface="+mn-lt"/>
              </a:rPr>
              <a:t> (section) level—look at the </a:t>
            </a:r>
            <a:r>
              <a:rPr lang="en-US" altLang="en-US" b="1" i="1" dirty="0">
                <a:latin typeface="+mn-lt"/>
              </a:rPr>
              <a:t>science</a:t>
            </a:r>
            <a:r>
              <a:rPr lang="en-US" altLang="en-US" i="1" dirty="0">
                <a:latin typeface="+mn-lt"/>
              </a:rPr>
              <a:t>.</a:t>
            </a:r>
            <a:r>
              <a:rPr lang="en-US" altLang="en-US" dirty="0">
                <a:latin typeface="+mn-lt"/>
              </a:rPr>
              <a:t> </a:t>
            </a:r>
          </a:p>
          <a:p>
            <a:pPr marL="171450" indent="-171450">
              <a:spcBef>
                <a:spcPts val="0"/>
              </a:spcBef>
              <a:spcAft>
                <a:spcPts val="600"/>
              </a:spcAft>
              <a:buFont typeface="Arial" panose="020B0604020202020204" pitchFamily="34" charset="0"/>
              <a:buChar char="•"/>
            </a:pPr>
            <a:r>
              <a:rPr lang="en-US" altLang="en-US" dirty="0">
                <a:latin typeface="+mn-lt"/>
              </a:rPr>
              <a:t>Are the main points clearly identifiable and given appropriate emphasis? </a:t>
            </a:r>
          </a:p>
          <a:p>
            <a:pPr marL="171450" indent="-171450">
              <a:spcBef>
                <a:spcPts val="0"/>
              </a:spcBef>
              <a:spcAft>
                <a:spcPts val="600"/>
              </a:spcAft>
              <a:buFont typeface="Arial" panose="020B0604020202020204" pitchFamily="34" charset="0"/>
              <a:buChar char="•"/>
            </a:pPr>
            <a:r>
              <a:rPr lang="en-US" altLang="en-US" dirty="0">
                <a:latin typeface="+mn-lt"/>
              </a:rPr>
              <a:t>Do figures and tables support and enhance the main points? </a:t>
            </a:r>
          </a:p>
          <a:p>
            <a:pPr marL="171450" indent="-171450">
              <a:spcBef>
                <a:spcPts val="0"/>
              </a:spcBef>
              <a:spcAft>
                <a:spcPts val="1200"/>
              </a:spcAft>
              <a:buFont typeface="Arial" panose="020B0604020202020204" pitchFamily="34" charset="0"/>
              <a:buChar char="•"/>
            </a:pPr>
            <a:r>
              <a:rPr lang="en-US" altLang="en-US" dirty="0">
                <a:latin typeface="+mn-lt"/>
              </a:rPr>
              <a:t>Is the narrative coherent—is there a clearly defined progression from background to hypothesis to method to results to conclusions? </a:t>
            </a:r>
            <a:br>
              <a:rPr lang="en-US" altLang="en-US" dirty="0">
                <a:latin typeface="+mn-lt"/>
              </a:rPr>
            </a:br>
            <a:r>
              <a:rPr lang="en-US" altLang="en-US" b="1" dirty="0">
                <a:latin typeface="+mn-lt"/>
              </a:rPr>
              <a:t>TIP:</a:t>
            </a:r>
            <a:r>
              <a:rPr lang="en-US" altLang="en-US" dirty="0">
                <a:latin typeface="+mn-lt"/>
              </a:rPr>
              <a:t> Cut and paste the first sentence of each paragraph into a new document. Read it aloud. Does it adequately tell your story? Are there gaps or omissions?</a:t>
            </a:r>
            <a:br>
              <a:rPr lang="en-US" altLang="en-US" dirty="0">
                <a:latin typeface="+mn-lt"/>
              </a:rPr>
            </a:br>
            <a:r>
              <a:rPr lang="en-US" altLang="en-US" dirty="0">
                <a:latin typeface="+mn-lt"/>
              </a:rPr>
              <a:t>See http://people.physics.illinois.edu/Celia/Lectures/Paragraphs.pdf for tips on how to build effective paragraphs to incorporate an organic, logical structure in your writing. </a:t>
            </a:r>
          </a:p>
          <a:p>
            <a:pPr marL="171450" indent="-171450">
              <a:spcBef>
                <a:spcPts val="0"/>
              </a:spcBef>
              <a:spcAft>
                <a:spcPts val="1200"/>
              </a:spcAft>
              <a:buFont typeface="Arial" panose="020B0604020202020204" pitchFamily="34" charset="0"/>
              <a:buChar char="•"/>
            </a:pPr>
            <a:r>
              <a:rPr lang="en-US" altLang="en-US" dirty="0">
                <a:latin typeface="+mn-lt"/>
              </a:rPr>
              <a:t>Have you supplied sufficient background so that the reader can understand the significance of your work? Have you provided appropriate context through adequate referencing of prior work?</a:t>
            </a:r>
          </a:p>
          <a:p>
            <a:pPr marL="171450" indent="-171450">
              <a:spcBef>
                <a:spcPts val="0"/>
              </a:spcBef>
              <a:spcAft>
                <a:spcPts val="1200"/>
              </a:spcAft>
              <a:buFont typeface="Arial" panose="020B0604020202020204" pitchFamily="34" charset="0"/>
              <a:buChar char="•"/>
            </a:pPr>
            <a:r>
              <a:rPr lang="en-US" altLang="en-US" dirty="0">
                <a:latin typeface="+mn-lt"/>
              </a:rPr>
              <a:t>Have you made your case? Have you justified your assumptions, anticipated reader questions and objections, and supported your arguments?</a:t>
            </a:r>
          </a:p>
          <a:p>
            <a:pPr marL="171450" indent="-171450">
              <a:spcBef>
                <a:spcPts val="0"/>
              </a:spcBef>
              <a:spcAft>
                <a:spcPts val="1200"/>
              </a:spcAft>
              <a:buFont typeface="Arial" panose="020B0604020202020204" pitchFamily="34" charset="0"/>
              <a:buChar char="•"/>
            </a:pPr>
            <a:r>
              <a:rPr lang="en-US" altLang="en-US" dirty="0">
                <a:latin typeface="+mn-lt"/>
              </a:rPr>
              <a:t>Is it clear what you have contributed? </a:t>
            </a:r>
          </a:p>
          <a:p>
            <a:endParaRPr lang="en-US" altLang="en-US" dirty="0">
              <a:latin typeface="+mn-lt"/>
            </a:endParaRPr>
          </a:p>
        </p:txBody>
      </p:sp>
      <p:sp>
        <p:nvSpPr>
          <p:cNvPr id="12" name="Rectangle 7"/>
          <p:cNvSpPr>
            <a:spLocks noGrp="1" noChangeArrowheads="1"/>
          </p:cNvSpPr>
          <p:nvPr>
            <p:ph type="sldNum" sz="quarter" idx="5"/>
          </p:nvPr>
        </p:nvSpPr>
        <p:spPr>
          <a:xfrm>
            <a:off x="4172779" y="9112615"/>
            <a:ext cx="3129169" cy="475469"/>
          </a:xfrm>
        </p:spPr>
        <p:txBody>
          <a:bodyPr/>
          <a:lstStyle>
            <a:lvl1pPr defTabSz="955094">
              <a:defRPr sz="2500">
                <a:solidFill>
                  <a:schemeClr val="tx1"/>
                </a:solidFill>
                <a:latin typeface="Times New Roman" pitchFamily="18" charset="0"/>
              </a:defRPr>
            </a:lvl1pPr>
            <a:lvl2pPr marL="770662" indent="-296408" defTabSz="955094">
              <a:defRPr sz="2500">
                <a:solidFill>
                  <a:schemeClr val="tx1"/>
                </a:solidFill>
                <a:latin typeface="Times New Roman" pitchFamily="18" charset="0"/>
              </a:defRPr>
            </a:lvl2pPr>
            <a:lvl3pPr marL="1185634" indent="-237127" defTabSz="955094">
              <a:defRPr sz="2500">
                <a:solidFill>
                  <a:schemeClr val="tx1"/>
                </a:solidFill>
                <a:latin typeface="Times New Roman" pitchFamily="18" charset="0"/>
              </a:defRPr>
            </a:lvl3pPr>
            <a:lvl4pPr marL="1659887" indent="-237127" defTabSz="955094">
              <a:defRPr sz="2500">
                <a:solidFill>
                  <a:schemeClr val="tx1"/>
                </a:solidFill>
                <a:latin typeface="Times New Roman" pitchFamily="18" charset="0"/>
              </a:defRPr>
            </a:lvl4pPr>
            <a:lvl5pPr marL="2134141" indent="-237127" defTabSz="955094">
              <a:defRPr sz="2500">
                <a:solidFill>
                  <a:schemeClr val="tx1"/>
                </a:solidFill>
                <a:latin typeface="Times New Roman" pitchFamily="18" charset="0"/>
              </a:defRPr>
            </a:lvl5pPr>
            <a:lvl6pPr marL="2608395" indent="-237127" defTabSz="955094" eaLnBrk="0" fontAlgn="base" hangingPunct="0">
              <a:spcBef>
                <a:spcPct val="0"/>
              </a:spcBef>
              <a:spcAft>
                <a:spcPct val="0"/>
              </a:spcAft>
              <a:defRPr sz="2500">
                <a:solidFill>
                  <a:schemeClr val="tx1"/>
                </a:solidFill>
                <a:latin typeface="Times New Roman" pitchFamily="18" charset="0"/>
              </a:defRPr>
            </a:lvl6pPr>
            <a:lvl7pPr marL="3082648" indent="-237127" defTabSz="955094" eaLnBrk="0" fontAlgn="base" hangingPunct="0">
              <a:spcBef>
                <a:spcPct val="0"/>
              </a:spcBef>
              <a:spcAft>
                <a:spcPct val="0"/>
              </a:spcAft>
              <a:defRPr sz="2500">
                <a:solidFill>
                  <a:schemeClr val="tx1"/>
                </a:solidFill>
                <a:latin typeface="Times New Roman" pitchFamily="18" charset="0"/>
              </a:defRPr>
            </a:lvl7pPr>
            <a:lvl8pPr marL="3556902" indent="-237127" defTabSz="955094" eaLnBrk="0" fontAlgn="base" hangingPunct="0">
              <a:spcBef>
                <a:spcPct val="0"/>
              </a:spcBef>
              <a:spcAft>
                <a:spcPct val="0"/>
              </a:spcAft>
              <a:defRPr sz="2500">
                <a:solidFill>
                  <a:schemeClr val="tx1"/>
                </a:solidFill>
                <a:latin typeface="Times New Roman" pitchFamily="18" charset="0"/>
              </a:defRPr>
            </a:lvl8pPr>
            <a:lvl9pPr marL="4031155" indent="-237127" defTabSz="955094" eaLnBrk="0" fontAlgn="base" hangingPunct="0">
              <a:spcBef>
                <a:spcPct val="0"/>
              </a:spcBef>
              <a:spcAft>
                <a:spcPct val="0"/>
              </a:spcAft>
              <a:defRPr sz="2500">
                <a:solidFill>
                  <a:schemeClr val="tx1"/>
                </a:solidFill>
                <a:latin typeface="Times New Roman" pitchFamily="18" charset="0"/>
              </a:defRPr>
            </a:lvl9pPr>
          </a:lstStyle>
          <a:p>
            <a:pPr>
              <a:defRPr/>
            </a:pPr>
            <a:fld id="{B5E98551-3EEE-4BE9-8D89-6DAF13A2463A}" type="slidenum">
              <a:rPr lang="en-US" sz="1200">
                <a:latin typeface="+mn-lt"/>
              </a:rPr>
              <a:pPr>
                <a:defRPr/>
              </a:pPr>
              <a:t>4</a:t>
            </a:fld>
            <a:endParaRPr lang="en-US" sz="1200" dirty="0">
              <a:latin typeface="+mn-lt"/>
            </a:endParaRPr>
          </a:p>
        </p:txBody>
      </p:sp>
      <p:sp>
        <p:nvSpPr>
          <p:cNvPr id="10" name="Rectangle 2"/>
          <p:cNvSpPr txBox="1">
            <a:spLocks noChangeArrowheads="1"/>
          </p:cNvSpPr>
          <p:nvPr/>
        </p:nvSpPr>
        <p:spPr>
          <a:xfrm>
            <a:off x="0" y="1"/>
            <a:ext cx="3208683" cy="475469"/>
          </a:xfrm>
          <a:prstGeom prst="rect">
            <a:avLst/>
          </a:prstGeom>
        </p:spPr>
        <p:txBody>
          <a:bodyPr/>
          <a:lstStyle>
            <a:defPPr>
              <a:defRPr lang="en-US"/>
            </a:defPPr>
            <a:lvl1pPr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1pPr>
            <a:lvl2pPr marL="770662" indent="-296408"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2pPr>
            <a:lvl3pPr marL="1185634"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3pPr>
            <a:lvl4pPr marL="1659887"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4pPr>
            <a:lvl5pPr marL="2134141"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5pPr>
            <a:lvl6pPr marL="260839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6pPr>
            <a:lvl7pPr marL="3082648"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7pPr>
            <a:lvl8pPr marL="3556902"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8pPr>
            <a:lvl9pPr marL="403115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9pPr>
          </a:lstStyle>
          <a:p>
            <a:pPr>
              <a:defRPr/>
            </a:pPr>
            <a:r>
              <a:rPr lang="en-US" sz="1200">
                <a:latin typeface="+mn-lt"/>
              </a:rPr>
              <a:t>Revising Technical Manuscripts, </a:t>
            </a:r>
            <a:br>
              <a:rPr lang="en-US" sz="1200">
                <a:latin typeface="+mn-lt"/>
              </a:rPr>
            </a:br>
            <a:r>
              <a:rPr lang="en-US" sz="1200">
                <a:latin typeface="+mn-lt"/>
              </a:rPr>
              <a:t>Celia M. Elliott</a:t>
            </a:r>
            <a:endParaRPr lang="en-US" sz="1200" dirty="0">
              <a:latin typeface="+mn-lt"/>
            </a:endParaRPr>
          </a:p>
        </p:txBody>
      </p:sp>
      <p:sp>
        <p:nvSpPr>
          <p:cNvPr id="15" name="Rectangle 6"/>
          <p:cNvSpPr txBox="1">
            <a:spLocks noChangeArrowheads="1"/>
          </p:cNvSpPr>
          <p:nvPr/>
        </p:nvSpPr>
        <p:spPr>
          <a:xfrm>
            <a:off x="0" y="9112615"/>
            <a:ext cx="4172779" cy="475469"/>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200" dirty="0">
                <a:latin typeface="+mn-lt"/>
              </a:rPr>
              <a:t>© 2024 The Board of Trustees of the University of Illinois</a:t>
            </a:r>
            <a:br>
              <a:rPr lang="en-US" sz="1200" dirty="0">
                <a:latin typeface="+mn-lt"/>
              </a:rPr>
            </a:br>
            <a:r>
              <a:rPr lang="en-US" sz="1200" dirty="0">
                <a:latin typeface="+mn-lt"/>
              </a:rPr>
              <a:t>All rights reserved.</a:t>
            </a:r>
          </a:p>
        </p:txBody>
      </p:sp>
      <p:sp>
        <p:nvSpPr>
          <p:cNvPr id="8" name="Rectangle 3"/>
          <p:cNvSpPr txBox="1">
            <a:spLocks noChangeArrowheads="1"/>
          </p:cNvSpPr>
          <p:nvPr/>
        </p:nvSpPr>
        <p:spPr>
          <a:xfrm>
            <a:off x="4172779" y="1"/>
            <a:ext cx="3129169" cy="475469"/>
          </a:xfrm>
          <a:prstGeom prst="rect">
            <a:avLst/>
          </a:prstGeom>
        </p:spPr>
        <p:txBody>
          <a:bodyPr/>
          <a:lstStyle>
            <a:defPPr>
              <a:defRPr lang="en-US"/>
            </a:defPPr>
            <a:lvl1pPr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1pPr>
            <a:lvl2pPr marL="770662" indent="-296408"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2pPr>
            <a:lvl3pPr marL="1185634"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3pPr>
            <a:lvl4pPr marL="1659887"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4pPr>
            <a:lvl5pPr marL="2134141"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5pPr>
            <a:lvl6pPr marL="260839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6pPr>
            <a:lvl7pPr marL="3082648"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7pPr>
            <a:lvl8pPr marL="3556902"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8pPr>
            <a:lvl9pPr marL="403115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9pPr>
          </a:lstStyle>
          <a:p>
            <a:pPr algn="r">
              <a:defRPr/>
            </a:pPr>
            <a:r>
              <a:rPr lang="en-US" sz="1200" dirty="0">
                <a:latin typeface="+mn-lt"/>
              </a:rPr>
              <a:t>02/21/2024</a:t>
            </a:r>
          </a:p>
        </p:txBody>
      </p:sp>
    </p:spTree>
    <p:extLst>
      <p:ext uri="{BB962C8B-B14F-4D97-AF65-F5344CB8AC3E}">
        <p14:creationId xmlns:p14="http://schemas.microsoft.com/office/powerpoint/2010/main" val="2904618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a:lnSpc>
                <a:spcPct val="85000"/>
              </a:lnSpc>
              <a:spcBef>
                <a:spcPct val="35000"/>
              </a:spcBef>
            </a:pPr>
            <a:endParaRPr lang="en-US" altLang="en-US" dirty="0">
              <a:ea typeface="Calibri" pitchFamily="34" charset="0"/>
              <a:cs typeface="Calibri" pitchFamily="34" charset="0"/>
            </a:endParaRPr>
          </a:p>
        </p:txBody>
      </p:sp>
      <p:sp>
        <p:nvSpPr>
          <p:cNvPr id="12" name="Rectangle 7"/>
          <p:cNvSpPr>
            <a:spLocks noGrp="1" noChangeArrowheads="1"/>
          </p:cNvSpPr>
          <p:nvPr>
            <p:ph type="sldNum" sz="quarter" idx="5"/>
          </p:nvPr>
        </p:nvSpPr>
        <p:spPr>
          <a:xfrm>
            <a:off x="4172779" y="9112615"/>
            <a:ext cx="3129169" cy="475469"/>
          </a:xfrm>
        </p:spPr>
        <p:txBody>
          <a:bodyPr/>
          <a:lstStyle>
            <a:lvl1pPr defTabSz="955094">
              <a:defRPr sz="2500">
                <a:solidFill>
                  <a:schemeClr val="tx1"/>
                </a:solidFill>
                <a:latin typeface="Times New Roman" pitchFamily="18" charset="0"/>
              </a:defRPr>
            </a:lvl1pPr>
            <a:lvl2pPr marL="770662" indent="-296408" defTabSz="955094">
              <a:defRPr sz="2500">
                <a:solidFill>
                  <a:schemeClr val="tx1"/>
                </a:solidFill>
                <a:latin typeface="Times New Roman" pitchFamily="18" charset="0"/>
              </a:defRPr>
            </a:lvl2pPr>
            <a:lvl3pPr marL="1185634" indent="-237127" defTabSz="955094">
              <a:defRPr sz="2500">
                <a:solidFill>
                  <a:schemeClr val="tx1"/>
                </a:solidFill>
                <a:latin typeface="Times New Roman" pitchFamily="18" charset="0"/>
              </a:defRPr>
            </a:lvl3pPr>
            <a:lvl4pPr marL="1659887" indent="-237127" defTabSz="955094">
              <a:defRPr sz="2500">
                <a:solidFill>
                  <a:schemeClr val="tx1"/>
                </a:solidFill>
                <a:latin typeface="Times New Roman" pitchFamily="18" charset="0"/>
              </a:defRPr>
            </a:lvl4pPr>
            <a:lvl5pPr marL="2134141" indent="-237127" defTabSz="955094">
              <a:defRPr sz="2500">
                <a:solidFill>
                  <a:schemeClr val="tx1"/>
                </a:solidFill>
                <a:latin typeface="Times New Roman" pitchFamily="18" charset="0"/>
              </a:defRPr>
            </a:lvl5pPr>
            <a:lvl6pPr marL="2608395" indent="-237127" defTabSz="955094" eaLnBrk="0" fontAlgn="base" hangingPunct="0">
              <a:spcBef>
                <a:spcPct val="0"/>
              </a:spcBef>
              <a:spcAft>
                <a:spcPct val="0"/>
              </a:spcAft>
              <a:defRPr sz="2500">
                <a:solidFill>
                  <a:schemeClr val="tx1"/>
                </a:solidFill>
                <a:latin typeface="Times New Roman" pitchFamily="18" charset="0"/>
              </a:defRPr>
            </a:lvl6pPr>
            <a:lvl7pPr marL="3082648" indent="-237127" defTabSz="955094" eaLnBrk="0" fontAlgn="base" hangingPunct="0">
              <a:spcBef>
                <a:spcPct val="0"/>
              </a:spcBef>
              <a:spcAft>
                <a:spcPct val="0"/>
              </a:spcAft>
              <a:defRPr sz="2500">
                <a:solidFill>
                  <a:schemeClr val="tx1"/>
                </a:solidFill>
                <a:latin typeface="Times New Roman" pitchFamily="18" charset="0"/>
              </a:defRPr>
            </a:lvl7pPr>
            <a:lvl8pPr marL="3556902" indent="-237127" defTabSz="955094" eaLnBrk="0" fontAlgn="base" hangingPunct="0">
              <a:spcBef>
                <a:spcPct val="0"/>
              </a:spcBef>
              <a:spcAft>
                <a:spcPct val="0"/>
              </a:spcAft>
              <a:defRPr sz="2500">
                <a:solidFill>
                  <a:schemeClr val="tx1"/>
                </a:solidFill>
                <a:latin typeface="Times New Roman" pitchFamily="18" charset="0"/>
              </a:defRPr>
            </a:lvl8pPr>
            <a:lvl9pPr marL="4031155" indent="-237127" defTabSz="955094" eaLnBrk="0" fontAlgn="base" hangingPunct="0">
              <a:spcBef>
                <a:spcPct val="0"/>
              </a:spcBef>
              <a:spcAft>
                <a:spcPct val="0"/>
              </a:spcAft>
              <a:defRPr sz="2500">
                <a:solidFill>
                  <a:schemeClr val="tx1"/>
                </a:solidFill>
                <a:latin typeface="Times New Roman" pitchFamily="18" charset="0"/>
              </a:defRPr>
            </a:lvl9pPr>
          </a:lstStyle>
          <a:p>
            <a:pPr>
              <a:defRPr/>
            </a:pPr>
            <a:fld id="{B5E98551-3EEE-4BE9-8D89-6DAF13A2463A}" type="slidenum">
              <a:rPr lang="en-US" sz="1200">
                <a:latin typeface="+mn-lt"/>
              </a:rPr>
              <a:pPr>
                <a:defRPr/>
              </a:pPr>
              <a:t>5</a:t>
            </a:fld>
            <a:endParaRPr lang="en-US" sz="1200" dirty="0">
              <a:latin typeface="+mn-lt"/>
            </a:endParaRPr>
          </a:p>
        </p:txBody>
      </p:sp>
      <p:sp>
        <p:nvSpPr>
          <p:cNvPr id="10" name="Rectangle 2"/>
          <p:cNvSpPr txBox="1">
            <a:spLocks noChangeArrowheads="1"/>
          </p:cNvSpPr>
          <p:nvPr/>
        </p:nvSpPr>
        <p:spPr>
          <a:xfrm>
            <a:off x="0" y="1"/>
            <a:ext cx="3208683" cy="475469"/>
          </a:xfrm>
          <a:prstGeom prst="rect">
            <a:avLst/>
          </a:prstGeom>
        </p:spPr>
        <p:txBody>
          <a:bodyPr/>
          <a:lstStyle>
            <a:defPPr>
              <a:defRPr lang="en-US"/>
            </a:defPPr>
            <a:lvl1pPr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1pPr>
            <a:lvl2pPr marL="770662" indent="-296408"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2pPr>
            <a:lvl3pPr marL="1185634"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3pPr>
            <a:lvl4pPr marL="1659887"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4pPr>
            <a:lvl5pPr marL="2134141"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5pPr>
            <a:lvl6pPr marL="260839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6pPr>
            <a:lvl7pPr marL="3082648"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7pPr>
            <a:lvl8pPr marL="3556902"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8pPr>
            <a:lvl9pPr marL="403115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9pPr>
          </a:lstStyle>
          <a:p>
            <a:pPr>
              <a:defRPr/>
            </a:pPr>
            <a:r>
              <a:rPr lang="en-US" sz="1200" dirty="0">
                <a:latin typeface="+mn-lt"/>
              </a:rPr>
              <a:t>Revising Technical Manuscripts, </a:t>
            </a:r>
            <a:br>
              <a:rPr lang="en-US" sz="1200" dirty="0">
                <a:latin typeface="+mn-lt"/>
              </a:rPr>
            </a:br>
            <a:r>
              <a:rPr lang="en-US" sz="1200" dirty="0">
                <a:latin typeface="+mn-lt"/>
              </a:rPr>
              <a:t>Celia M. Elliott</a:t>
            </a:r>
          </a:p>
        </p:txBody>
      </p:sp>
      <p:sp>
        <p:nvSpPr>
          <p:cNvPr id="14" name="Rectangle 6"/>
          <p:cNvSpPr txBox="1">
            <a:spLocks noChangeArrowheads="1"/>
          </p:cNvSpPr>
          <p:nvPr/>
        </p:nvSpPr>
        <p:spPr>
          <a:xfrm>
            <a:off x="0" y="9112615"/>
            <a:ext cx="4172779" cy="475469"/>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200" dirty="0">
                <a:latin typeface="+mn-lt"/>
              </a:rPr>
              <a:t>© 2024 The Board of Trustees of the University of Illinois</a:t>
            </a:r>
            <a:br>
              <a:rPr lang="en-US" sz="1200" dirty="0">
                <a:latin typeface="+mn-lt"/>
              </a:rPr>
            </a:br>
            <a:r>
              <a:rPr lang="en-US" sz="1200" dirty="0">
                <a:latin typeface="+mn-lt"/>
              </a:rPr>
              <a:t>All rights reserved.</a:t>
            </a:r>
          </a:p>
        </p:txBody>
      </p:sp>
      <p:sp>
        <p:nvSpPr>
          <p:cNvPr id="8" name="Rectangle 3"/>
          <p:cNvSpPr txBox="1">
            <a:spLocks noChangeArrowheads="1"/>
          </p:cNvSpPr>
          <p:nvPr/>
        </p:nvSpPr>
        <p:spPr>
          <a:xfrm>
            <a:off x="4172779" y="1"/>
            <a:ext cx="3129169" cy="475469"/>
          </a:xfrm>
          <a:prstGeom prst="rect">
            <a:avLst/>
          </a:prstGeom>
        </p:spPr>
        <p:txBody>
          <a:bodyPr/>
          <a:lstStyle>
            <a:defPPr>
              <a:defRPr lang="en-US"/>
            </a:defPPr>
            <a:lvl1pPr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1pPr>
            <a:lvl2pPr marL="770662" indent="-296408"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2pPr>
            <a:lvl3pPr marL="1185634"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3pPr>
            <a:lvl4pPr marL="1659887"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4pPr>
            <a:lvl5pPr marL="2134141"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5pPr>
            <a:lvl6pPr marL="260839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6pPr>
            <a:lvl7pPr marL="3082648"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7pPr>
            <a:lvl8pPr marL="3556902"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8pPr>
            <a:lvl9pPr marL="403115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9pPr>
          </a:lstStyle>
          <a:p>
            <a:pPr algn="r">
              <a:defRPr/>
            </a:pPr>
            <a:r>
              <a:rPr lang="en-US" sz="1200" dirty="0">
                <a:latin typeface="+mn-lt"/>
              </a:rPr>
              <a:t>02/21/2024</a:t>
            </a:r>
          </a:p>
        </p:txBody>
      </p:sp>
    </p:spTree>
    <p:extLst>
      <p:ext uri="{BB962C8B-B14F-4D97-AF65-F5344CB8AC3E}">
        <p14:creationId xmlns:p14="http://schemas.microsoft.com/office/powerpoint/2010/main" val="2716235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r>
              <a:rPr lang="en-US" altLang="en-US" dirty="0"/>
              <a:t>Provide summary statements at the end of each major section of the paper.  </a:t>
            </a:r>
          </a:p>
          <a:p>
            <a:endParaRPr lang="en-US" altLang="en-US" dirty="0"/>
          </a:p>
          <a:p>
            <a:r>
              <a:rPr lang="en-US" altLang="en-US" dirty="0"/>
              <a:t>The old speaker’s rule is “Tell them what you’re going to tell them. Tell them. Tell them what you told them.” That advice is just as valid for paper and reports.  Take if from a mother—telling somebody something important three times is </a:t>
            </a:r>
            <a:r>
              <a:rPr lang="en-US" altLang="en-US" i="1" dirty="0"/>
              <a:t>not</a:t>
            </a:r>
            <a:r>
              <a:rPr lang="en-US" altLang="en-US" dirty="0"/>
              <a:t> overkill. </a:t>
            </a:r>
          </a:p>
        </p:txBody>
      </p:sp>
      <p:sp>
        <p:nvSpPr>
          <p:cNvPr id="12" name="Rectangle 7"/>
          <p:cNvSpPr>
            <a:spLocks noGrp="1" noChangeArrowheads="1"/>
          </p:cNvSpPr>
          <p:nvPr>
            <p:ph type="sldNum" sz="quarter" idx="5"/>
          </p:nvPr>
        </p:nvSpPr>
        <p:spPr>
          <a:xfrm>
            <a:off x="4172779" y="9112615"/>
            <a:ext cx="3129169" cy="475469"/>
          </a:xfrm>
        </p:spPr>
        <p:txBody>
          <a:bodyPr/>
          <a:lstStyle>
            <a:lvl1pPr defTabSz="955094">
              <a:defRPr sz="2500">
                <a:solidFill>
                  <a:schemeClr val="tx1"/>
                </a:solidFill>
                <a:latin typeface="Times New Roman" pitchFamily="18" charset="0"/>
              </a:defRPr>
            </a:lvl1pPr>
            <a:lvl2pPr marL="770662" indent="-296408" defTabSz="955094">
              <a:defRPr sz="2500">
                <a:solidFill>
                  <a:schemeClr val="tx1"/>
                </a:solidFill>
                <a:latin typeface="Times New Roman" pitchFamily="18" charset="0"/>
              </a:defRPr>
            </a:lvl2pPr>
            <a:lvl3pPr marL="1185634" indent="-237127" defTabSz="955094">
              <a:defRPr sz="2500">
                <a:solidFill>
                  <a:schemeClr val="tx1"/>
                </a:solidFill>
                <a:latin typeface="Times New Roman" pitchFamily="18" charset="0"/>
              </a:defRPr>
            </a:lvl3pPr>
            <a:lvl4pPr marL="1659887" indent="-237127" defTabSz="955094">
              <a:defRPr sz="2500">
                <a:solidFill>
                  <a:schemeClr val="tx1"/>
                </a:solidFill>
                <a:latin typeface="Times New Roman" pitchFamily="18" charset="0"/>
              </a:defRPr>
            </a:lvl4pPr>
            <a:lvl5pPr marL="2134141" indent="-237127" defTabSz="955094">
              <a:defRPr sz="2500">
                <a:solidFill>
                  <a:schemeClr val="tx1"/>
                </a:solidFill>
                <a:latin typeface="Times New Roman" pitchFamily="18" charset="0"/>
              </a:defRPr>
            </a:lvl5pPr>
            <a:lvl6pPr marL="2608395" indent="-237127" defTabSz="955094" eaLnBrk="0" fontAlgn="base" hangingPunct="0">
              <a:spcBef>
                <a:spcPct val="0"/>
              </a:spcBef>
              <a:spcAft>
                <a:spcPct val="0"/>
              </a:spcAft>
              <a:defRPr sz="2500">
                <a:solidFill>
                  <a:schemeClr val="tx1"/>
                </a:solidFill>
                <a:latin typeface="Times New Roman" pitchFamily="18" charset="0"/>
              </a:defRPr>
            </a:lvl6pPr>
            <a:lvl7pPr marL="3082648" indent="-237127" defTabSz="955094" eaLnBrk="0" fontAlgn="base" hangingPunct="0">
              <a:spcBef>
                <a:spcPct val="0"/>
              </a:spcBef>
              <a:spcAft>
                <a:spcPct val="0"/>
              </a:spcAft>
              <a:defRPr sz="2500">
                <a:solidFill>
                  <a:schemeClr val="tx1"/>
                </a:solidFill>
                <a:latin typeface="Times New Roman" pitchFamily="18" charset="0"/>
              </a:defRPr>
            </a:lvl7pPr>
            <a:lvl8pPr marL="3556902" indent="-237127" defTabSz="955094" eaLnBrk="0" fontAlgn="base" hangingPunct="0">
              <a:spcBef>
                <a:spcPct val="0"/>
              </a:spcBef>
              <a:spcAft>
                <a:spcPct val="0"/>
              </a:spcAft>
              <a:defRPr sz="2500">
                <a:solidFill>
                  <a:schemeClr val="tx1"/>
                </a:solidFill>
                <a:latin typeface="Times New Roman" pitchFamily="18" charset="0"/>
              </a:defRPr>
            </a:lvl8pPr>
            <a:lvl9pPr marL="4031155" indent="-237127" defTabSz="955094" eaLnBrk="0" fontAlgn="base" hangingPunct="0">
              <a:spcBef>
                <a:spcPct val="0"/>
              </a:spcBef>
              <a:spcAft>
                <a:spcPct val="0"/>
              </a:spcAft>
              <a:defRPr sz="2500">
                <a:solidFill>
                  <a:schemeClr val="tx1"/>
                </a:solidFill>
                <a:latin typeface="Times New Roman" pitchFamily="18" charset="0"/>
              </a:defRPr>
            </a:lvl9pPr>
          </a:lstStyle>
          <a:p>
            <a:pPr>
              <a:defRPr/>
            </a:pPr>
            <a:fld id="{B5E98551-3EEE-4BE9-8D89-6DAF13A2463A}" type="slidenum">
              <a:rPr lang="en-US" sz="1200">
                <a:latin typeface="+mn-lt"/>
              </a:rPr>
              <a:pPr>
                <a:defRPr/>
              </a:pPr>
              <a:t>6</a:t>
            </a:fld>
            <a:endParaRPr lang="en-US" sz="1200" dirty="0">
              <a:latin typeface="+mn-lt"/>
            </a:endParaRPr>
          </a:p>
        </p:txBody>
      </p:sp>
      <p:sp>
        <p:nvSpPr>
          <p:cNvPr id="10" name="Rectangle 2"/>
          <p:cNvSpPr txBox="1">
            <a:spLocks noChangeArrowheads="1"/>
          </p:cNvSpPr>
          <p:nvPr/>
        </p:nvSpPr>
        <p:spPr>
          <a:xfrm>
            <a:off x="0" y="1"/>
            <a:ext cx="3208683" cy="475469"/>
          </a:xfrm>
          <a:prstGeom prst="rect">
            <a:avLst/>
          </a:prstGeom>
        </p:spPr>
        <p:txBody>
          <a:bodyPr/>
          <a:lstStyle>
            <a:defPPr>
              <a:defRPr lang="en-US"/>
            </a:defPPr>
            <a:lvl1pPr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1pPr>
            <a:lvl2pPr marL="770662" indent="-296408"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2pPr>
            <a:lvl3pPr marL="1185634"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3pPr>
            <a:lvl4pPr marL="1659887"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4pPr>
            <a:lvl5pPr marL="2134141"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5pPr>
            <a:lvl6pPr marL="260839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6pPr>
            <a:lvl7pPr marL="3082648"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7pPr>
            <a:lvl8pPr marL="3556902"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8pPr>
            <a:lvl9pPr marL="403115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9pPr>
          </a:lstStyle>
          <a:p>
            <a:pPr>
              <a:defRPr/>
            </a:pPr>
            <a:r>
              <a:rPr lang="en-US" sz="1200" dirty="0">
                <a:latin typeface="+mn-lt"/>
              </a:rPr>
              <a:t>Revising Technical Manuscripts, </a:t>
            </a:r>
            <a:br>
              <a:rPr lang="en-US" sz="1200" dirty="0">
                <a:latin typeface="+mn-lt"/>
              </a:rPr>
            </a:br>
            <a:r>
              <a:rPr lang="en-US" sz="1200" dirty="0">
                <a:latin typeface="+mn-lt"/>
              </a:rPr>
              <a:t>Celia M. Elliott</a:t>
            </a:r>
          </a:p>
        </p:txBody>
      </p:sp>
      <p:sp>
        <p:nvSpPr>
          <p:cNvPr id="14" name="Rectangle 6"/>
          <p:cNvSpPr txBox="1">
            <a:spLocks noChangeArrowheads="1"/>
          </p:cNvSpPr>
          <p:nvPr/>
        </p:nvSpPr>
        <p:spPr>
          <a:xfrm>
            <a:off x="0" y="9112615"/>
            <a:ext cx="4172779" cy="475469"/>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200" dirty="0">
                <a:latin typeface="+mn-lt"/>
              </a:rPr>
              <a:t>© 2024 The Board of Trustees of the University of Illinois</a:t>
            </a:r>
            <a:br>
              <a:rPr lang="en-US" sz="1200" dirty="0">
                <a:latin typeface="+mn-lt"/>
              </a:rPr>
            </a:br>
            <a:r>
              <a:rPr lang="en-US" sz="1200" dirty="0">
                <a:latin typeface="+mn-lt"/>
              </a:rPr>
              <a:t>All rights reserved.</a:t>
            </a:r>
          </a:p>
        </p:txBody>
      </p:sp>
      <p:sp>
        <p:nvSpPr>
          <p:cNvPr id="8" name="Rectangle 3"/>
          <p:cNvSpPr txBox="1">
            <a:spLocks noChangeArrowheads="1"/>
          </p:cNvSpPr>
          <p:nvPr/>
        </p:nvSpPr>
        <p:spPr>
          <a:xfrm>
            <a:off x="4172779" y="1"/>
            <a:ext cx="3129169" cy="475469"/>
          </a:xfrm>
          <a:prstGeom prst="rect">
            <a:avLst/>
          </a:prstGeom>
        </p:spPr>
        <p:txBody>
          <a:bodyPr/>
          <a:lstStyle>
            <a:defPPr>
              <a:defRPr lang="en-US"/>
            </a:defPPr>
            <a:lvl1pPr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1pPr>
            <a:lvl2pPr marL="770662" indent="-296408"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2pPr>
            <a:lvl3pPr marL="1185634"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3pPr>
            <a:lvl4pPr marL="1659887"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4pPr>
            <a:lvl5pPr marL="2134141"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5pPr>
            <a:lvl6pPr marL="260839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6pPr>
            <a:lvl7pPr marL="3082648"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7pPr>
            <a:lvl8pPr marL="3556902"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8pPr>
            <a:lvl9pPr marL="403115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9pPr>
          </a:lstStyle>
          <a:p>
            <a:pPr algn="r">
              <a:defRPr/>
            </a:pPr>
            <a:r>
              <a:rPr lang="en-US" sz="1200" dirty="0">
                <a:latin typeface="+mn-lt"/>
              </a:rPr>
              <a:t>02/21/2024</a:t>
            </a:r>
          </a:p>
        </p:txBody>
      </p:sp>
    </p:spTree>
    <p:extLst>
      <p:ext uri="{BB962C8B-B14F-4D97-AF65-F5344CB8AC3E}">
        <p14:creationId xmlns:p14="http://schemas.microsoft.com/office/powerpoint/2010/main" val="2415973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a:spcBef>
                <a:spcPts val="0"/>
              </a:spcBef>
              <a:spcAft>
                <a:spcPts val="600"/>
              </a:spcAft>
            </a:pPr>
            <a:r>
              <a:rPr lang="en-US" altLang="en-US" dirty="0"/>
              <a:t>Next, zoom in to the </a:t>
            </a:r>
            <a:r>
              <a:rPr lang="en-US" altLang="en-US" b="1" dirty="0"/>
              <a:t>mesoscopic</a:t>
            </a:r>
            <a:r>
              <a:rPr lang="en-US" altLang="en-US" dirty="0"/>
              <a:t> (intermediate) level—look at the </a:t>
            </a:r>
            <a:r>
              <a:rPr lang="en-US" altLang="en-US" b="1" i="1" dirty="0"/>
              <a:t>words</a:t>
            </a:r>
            <a:r>
              <a:rPr lang="en-US" altLang="en-US" i="1" dirty="0"/>
              <a:t>.</a:t>
            </a:r>
            <a:r>
              <a:rPr lang="en-US" altLang="en-US" dirty="0"/>
              <a:t> </a:t>
            </a:r>
          </a:p>
          <a:p>
            <a:pPr marL="171450" indent="-171450">
              <a:spcBef>
                <a:spcPts val="0"/>
              </a:spcBef>
              <a:spcAft>
                <a:spcPts val="600"/>
              </a:spcAft>
              <a:buFont typeface="Arial" panose="020B0604020202020204" pitchFamily="34" charset="0"/>
              <a:buChar char="•"/>
            </a:pPr>
            <a:r>
              <a:rPr lang="en-US" altLang="en-US" dirty="0"/>
              <a:t>Is the language clear and unambiguous?</a:t>
            </a:r>
          </a:p>
          <a:p>
            <a:pPr marL="171450" indent="-171450">
              <a:spcBef>
                <a:spcPts val="0"/>
              </a:spcBef>
              <a:spcAft>
                <a:spcPts val="600"/>
              </a:spcAft>
              <a:buFont typeface="Arial" panose="020B0604020202020204" pitchFamily="34" charset="0"/>
              <a:buChar char="•"/>
            </a:pPr>
            <a:r>
              <a:rPr lang="en-US" altLang="en-US" dirty="0"/>
              <a:t>Have you defined all acronyms and technical jargon that may be unfamiliar to your audience?</a:t>
            </a:r>
          </a:p>
          <a:p>
            <a:pPr marL="171450" indent="-171450">
              <a:spcBef>
                <a:spcPts val="0"/>
              </a:spcBef>
              <a:spcAft>
                <a:spcPts val="600"/>
              </a:spcAft>
              <a:buFont typeface="Arial" panose="020B0604020202020204" pitchFamily="34" charset="0"/>
              <a:buChar char="•"/>
            </a:pPr>
            <a:r>
              <a:rPr lang="en-US" altLang="en-US" dirty="0"/>
              <a:t>Have you used the simplest word to unambiguously convey your meaning?</a:t>
            </a:r>
          </a:p>
          <a:p>
            <a:endParaRPr lang="en-US" altLang="en-US" dirty="0"/>
          </a:p>
        </p:txBody>
      </p:sp>
      <p:sp>
        <p:nvSpPr>
          <p:cNvPr id="12" name="Rectangle 7"/>
          <p:cNvSpPr>
            <a:spLocks noGrp="1" noChangeArrowheads="1"/>
          </p:cNvSpPr>
          <p:nvPr>
            <p:ph type="sldNum" sz="quarter" idx="5"/>
          </p:nvPr>
        </p:nvSpPr>
        <p:spPr>
          <a:xfrm>
            <a:off x="4172779" y="9112615"/>
            <a:ext cx="3129169" cy="475469"/>
          </a:xfrm>
        </p:spPr>
        <p:txBody>
          <a:bodyPr/>
          <a:lstStyle>
            <a:lvl1pPr defTabSz="955094">
              <a:defRPr sz="2500">
                <a:solidFill>
                  <a:schemeClr val="tx1"/>
                </a:solidFill>
                <a:latin typeface="Times New Roman" pitchFamily="18" charset="0"/>
              </a:defRPr>
            </a:lvl1pPr>
            <a:lvl2pPr marL="770662" indent="-296408" defTabSz="955094">
              <a:defRPr sz="2500">
                <a:solidFill>
                  <a:schemeClr val="tx1"/>
                </a:solidFill>
                <a:latin typeface="Times New Roman" pitchFamily="18" charset="0"/>
              </a:defRPr>
            </a:lvl2pPr>
            <a:lvl3pPr marL="1185634" indent="-237127" defTabSz="955094">
              <a:defRPr sz="2500">
                <a:solidFill>
                  <a:schemeClr val="tx1"/>
                </a:solidFill>
                <a:latin typeface="Times New Roman" pitchFamily="18" charset="0"/>
              </a:defRPr>
            </a:lvl3pPr>
            <a:lvl4pPr marL="1659887" indent="-237127" defTabSz="955094">
              <a:defRPr sz="2500">
                <a:solidFill>
                  <a:schemeClr val="tx1"/>
                </a:solidFill>
                <a:latin typeface="Times New Roman" pitchFamily="18" charset="0"/>
              </a:defRPr>
            </a:lvl4pPr>
            <a:lvl5pPr marL="2134141" indent="-237127" defTabSz="955094">
              <a:defRPr sz="2500">
                <a:solidFill>
                  <a:schemeClr val="tx1"/>
                </a:solidFill>
                <a:latin typeface="Times New Roman" pitchFamily="18" charset="0"/>
              </a:defRPr>
            </a:lvl5pPr>
            <a:lvl6pPr marL="2608395" indent="-237127" defTabSz="955094" eaLnBrk="0" fontAlgn="base" hangingPunct="0">
              <a:spcBef>
                <a:spcPct val="0"/>
              </a:spcBef>
              <a:spcAft>
                <a:spcPct val="0"/>
              </a:spcAft>
              <a:defRPr sz="2500">
                <a:solidFill>
                  <a:schemeClr val="tx1"/>
                </a:solidFill>
                <a:latin typeface="Times New Roman" pitchFamily="18" charset="0"/>
              </a:defRPr>
            </a:lvl6pPr>
            <a:lvl7pPr marL="3082648" indent="-237127" defTabSz="955094" eaLnBrk="0" fontAlgn="base" hangingPunct="0">
              <a:spcBef>
                <a:spcPct val="0"/>
              </a:spcBef>
              <a:spcAft>
                <a:spcPct val="0"/>
              </a:spcAft>
              <a:defRPr sz="2500">
                <a:solidFill>
                  <a:schemeClr val="tx1"/>
                </a:solidFill>
                <a:latin typeface="Times New Roman" pitchFamily="18" charset="0"/>
              </a:defRPr>
            </a:lvl7pPr>
            <a:lvl8pPr marL="3556902" indent="-237127" defTabSz="955094" eaLnBrk="0" fontAlgn="base" hangingPunct="0">
              <a:spcBef>
                <a:spcPct val="0"/>
              </a:spcBef>
              <a:spcAft>
                <a:spcPct val="0"/>
              </a:spcAft>
              <a:defRPr sz="2500">
                <a:solidFill>
                  <a:schemeClr val="tx1"/>
                </a:solidFill>
                <a:latin typeface="Times New Roman" pitchFamily="18" charset="0"/>
              </a:defRPr>
            </a:lvl8pPr>
            <a:lvl9pPr marL="4031155" indent="-237127" defTabSz="955094" eaLnBrk="0" fontAlgn="base" hangingPunct="0">
              <a:spcBef>
                <a:spcPct val="0"/>
              </a:spcBef>
              <a:spcAft>
                <a:spcPct val="0"/>
              </a:spcAft>
              <a:defRPr sz="2500">
                <a:solidFill>
                  <a:schemeClr val="tx1"/>
                </a:solidFill>
                <a:latin typeface="Times New Roman" pitchFamily="18" charset="0"/>
              </a:defRPr>
            </a:lvl9pPr>
          </a:lstStyle>
          <a:p>
            <a:pPr>
              <a:defRPr/>
            </a:pPr>
            <a:fld id="{B5E98551-3EEE-4BE9-8D89-6DAF13A2463A}" type="slidenum">
              <a:rPr lang="en-US" sz="1200">
                <a:latin typeface="+mn-lt"/>
              </a:rPr>
              <a:pPr>
                <a:defRPr/>
              </a:pPr>
              <a:t>7</a:t>
            </a:fld>
            <a:endParaRPr lang="en-US" sz="1200" dirty="0">
              <a:latin typeface="+mn-lt"/>
            </a:endParaRPr>
          </a:p>
        </p:txBody>
      </p:sp>
      <p:sp>
        <p:nvSpPr>
          <p:cNvPr id="10" name="Rectangle 2"/>
          <p:cNvSpPr txBox="1">
            <a:spLocks noChangeArrowheads="1"/>
          </p:cNvSpPr>
          <p:nvPr/>
        </p:nvSpPr>
        <p:spPr>
          <a:xfrm>
            <a:off x="0" y="1"/>
            <a:ext cx="3208683" cy="475469"/>
          </a:xfrm>
          <a:prstGeom prst="rect">
            <a:avLst/>
          </a:prstGeom>
        </p:spPr>
        <p:txBody>
          <a:bodyPr/>
          <a:lstStyle>
            <a:defPPr>
              <a:defRPr lang="en-US"/>
            </a:defPPr>
            <a:lvl1pPr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1pPr>
            <a:lvl2pPr marL="770662" indent="-296408"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2pPr>
            <a:lvl3pPr marL="1185634"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3pPr>
            <a:lvl4pPr marL="1659887"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4pPr>
            <a:lvl5pPr marL="2134141"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5pPr>
            <a:lvl6pPr marL="260839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6pPr>
            <a:lvl7pPr marL="3082648"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7pPr>
            <a:lvl8pPr marL="3556902"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8pPr>
            <a:lvl9pPr marL="403115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9pPr>
          </a:lstStyle>
          <a:p>
            <a:pPr>
              <a:defRPr/>
            </a:pPr>
            <a:r>
              <a:rPr lang="en-US" sz="1200" dirty="0">
                <a:latin typeface="+mn-lt"/>
              </a:rPr>
              <a:t>Revising Technical Manuscripts, </a:t>
            </a:r>
            <a:br>
              <a:rPr lang="en-US" sz="1200" dirty="0">
                <a:latin typeface="+mn-lt"/>
              </a:rPr>
            </a:br>
            <a:r>
              <a:rPr lang="en-US" sz="1200" dirty="0">
                <a:latin typeface="+mn-lt"/>
              </a:rPr>
              <a:t>Celia M. Elliott</a:t>
            </a:r>
          </a:p>
        </p:txBody>
      </p:sp>
      <p:sp>
        <p:nvSpPr>
          <p:cNvPr id="14" name="Rectangle 6"/>
          <p:cNvSpPr txBox="1">
            <a:spLocks noChangeArrowheads="1"/>
          </p:cNvSpPr>
          <p:nvPr/>
        </p:nvSpPr>
        <p:spPr>
          <a:xfrm>
            <a:off x="0" y="9112615"/>
            <a:ext cx="4172779" cy="475469"/>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200" dirty="0">
                <a:latin typeface="+mn-lt"/>
              </a:rPr>
              <a:t>© 2024 The Board of Trustees of the University of Illinois</a:t>
            </a:r>
            <a:br>
              <a:rPr lang="en-US" sz="1200" dirty="0">
                <a:latin typeface="+mn-lt"/>
              </a:rPr>
            </a:br>
            <a:r>
              <a:rPr lang="en-US" sz="1200" dirty="0">
                <a:latin typeface="+mn-lt"/>
              </a:rPr>
              <a:t>All rights reserved.</a:t>
            </a:r>
          </a:p>
        </p:txBody>
      </p:sp>
      <p:sp>
        <p:nvSpPr>
          <p:cNvPr id="8" name="Rectangle 3"/>
          <p:cNvSpPr txBox="1">
            <a:spLocks noChangeArrowheads="1"/>
          </p:cNvSpPr>
          <p:nvPr/>
        </p:nvSpPr>
        <p:spPr>
          <a:xfrm>
            <a:off x="4172779" y="1"/>
            <a:ext cx="3129169" cy="475469"/>
          </a:xfrm>
          <a:prstGeom prst="rect">
            <a:avLst/>
          </a:prstGeom>
        </p:spPr>
        <p:txBody>
          <a:bodyPr/>
          <a:lstStyle>
            <a:defPPr>
              <a:defRPr lang="en-US"/>
            </a:defPPr>
            <a:lvl1pPr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1pPr>
            <a:lvl2pPr marL="770662" indent="-296408"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2pPr>
            <a:lvl3pPr marL="1185634"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3pPr>
            <a:lvl4pPr marL="1659887"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4pPr>
            <a:lvl5pPr marL="2134141"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5pPr>
            <a:lvl6pPr marL="260839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6pPr>
            <a:lvl7pPr marL="3082648"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7pPr>
            <a:lvl8pPr marL="3556902"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8pPr>
            <a:lvl9pPr marL="403115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9pPr>
          </a:lstStyle>
          <a:p>
            <a:pPr algn="r">
              <a:defRPr/>
            </a:pPr>
            <a:r>
              <a:rPr lang="en-US" sz="1200" dirty="0">
                <a:latin typeface="+mn-lt"/>
              </a:rPr>
              <a:t>02/21/2024</a:t>
            </a:r>
          </a:p>
        </p:txBody>
      </p:sp>
    </p:spTree>
    <p:extLst>
      <p:ext uri="{BB962C8B-B14F-4D97-AF65-F5344CB8AC3E}">
        <p14:creationId xmlns:p14="http://schemas.microsoft.com/office/powerpoint/2010/main" val="4205442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1031"/>
          <p:cNvSpPr>
            <a:spLocks noGrp="1" noChangeArrowheads="1"/>
          </p:cNvSpPr>
          <p:nvPr>
            <p:ph type="sldNum" sz="quarter" idx="5"/>
          </p:nvPr>
        </p:nvSpPr>
        <p:spPr>
          <a:noFill/>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644A11E5-3906-4126-992C-EF5BDFFE23CB}" type="slidenum">
              <a:rPr lang="en-US" altLang="en-US" sz="1300">
                <a:latin typeface="+mn-lt"/>
              </a:rPr>
              <a:pPr/>
              <a:t>8</a:t>
            </a:fld>
            <a:endParaRPr lang="en-US" altLang="en-US" sz="1300" dirty="0">
              <a:latin typeface="+mn-lt"/>
            </a:endParaRPr>
          </a:p>
        </p:txBody>
      </p:sp>
      <p:sp>
        <p:nvSpPr>
          <p:cNvPr id="27654" name="Rectangle 2"/>
          <p:cNvSpPr>
            <a:spLocks noGrp="1" noRot="1" noChangeAspect="1" noChangeArrowheads="1" noTextEdit="1"/>
          </p:cNvSpPr>
          <p:nvPr>
            <p:ph type="sldImg"/>
          </p:nvPr>
        </p:nvSpPr>
        <p:spPr>
          <a:ln/>
        </p:spPr>
      </p:sp>
      <p:sp>
        <p:nvSpPr>
          <p:cNvPr id="27655" name="Rectangle 3"/>
          <p:cNvSpPr>
            <a:spLocks noGrp="1" noChangeArrowheads="1"/>
          </p:cNvSpPr>
          <p:nvPr>
            <p:ph type="body" idx="1"/>
          </p:nvPr>
        </p:nvSpPr>
        <p:spPr>
          <a:noFill/>
        </p:spPr>
        <p:txBody>
          <a:bodyPr/>
          <a:lstStyle/>
          <a:p>
            <a:endParaRPr lang="en-US" altLang="en-US" dirty="0"/>
          </a:p>
          <a:p>
            <a:endParaRPr lang="en-US" altLang="en-US" dirty="0"/>
          </a:p>
          <a:p>
            <a:endParaRPr lang="en-US" altLang="en-US" dirty="0"/>
          </a:p>
        </p:txBody>
      </p:sp>
      <p:sp>
        <p:nvSpPr>
          <p:cNvPr id="8" name="Rectangle 2"/>
          <p:cNvSpPr txBox="1">
            <a:spLocks noChangeArrowheads="1"/>
          </p:cNvSpPr>
          <p:nvPr/>
        </p:nvSpPr>
        <p:spPr>
          <a:xfrm>
            <a:off x="0" y="1"/>
            <a:ext cx="3208683" cy="475469"/>
          </a:xfrm>
          <a:prstGeom prst="rect">
            <a:avLst/>
          </a:prstGeom>
        </p:spPr>
        <p:txBody>
          <a:bodyPr/>
          <a:lstStyle>
            <a:defPPr>
              <a:defRPr lang="en-US"/>
            </a:defPPr>
            <a:lvl1pPr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1pPr>
            <a:lvl2pPr marL="770662" indent="-296408"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2pPr>
            <a:lvl3pPr marL="1185634"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3pPr>
            <a:lvl4pPr marL="1659887"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4pPr>
            <a:lvl5pPr marL="2134141"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5pPr>
            <a:lvl6pPr marL="260839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6pPr>
            <a:lvl7pPr marL="3082648"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7pPr>
            <a:lvl8pPr marL="3556902"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8pPr>
            <a:lvl9pPr marL="403115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9pPr>
          </a:lstStyle>
          <a:p>
            <a:pPr>
              <a:defRPr/>
            </a:pPr>
            <a:r>
              <a:rPr lang="en-US" sz="1200" dirty="0">
                <a:latin typeface="+mn-lt"/>
              </a:rPr>
              <a:t>Revising Technical Manuscripts, </a:t>
            </a:r>
            <a:br>
              <a:rPr lang="en-US" sz="1200" dirty="0">
                <a:latin typeface="+mn-lt"/>
              </a:rPr>
            </a:br>
            <a:r>
              <a:rPr lang="en-US" sz="1200" dirty="0">
                <a:latin typeface="+mn-lt"/>
              </a:rPr>
              <a:t>Celia M. Elliott</a:t>
            </a:r>
          </a:p>
        </p:txBody>
      </p:sp>
      <p:sp>
        <p:nvSpPr>
          <p:cNvPr id="10" name="Rectangle 6"/>
          <p:cNvSpPr txBox="1">
            <a:spLocks noChangeArrowheads="1"/>
          </p:cNvSpPr>
          <p:nvPr/>
        </p:nvSpPr>
        <p:spPr>
          <a:xfrm>
            <a:off x="0" y="9112615"/>
            <a:ext cx="4172779" cy="475469"/>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200" dirty="0">
                <a:latin typeface="+mn-lt"/>
              </a:rPr>
              <a:t>© 2024 The Board of Trustees of the University of Illinois</a:t>
            </a:r>
            <a:br>
              <a:rPr lang="en-US" sz="1200" dirty="0">
                <a:latin typeface="+mn-lt"/>
              </a:rPr>
            </a:br>
            <a:r>
              <a:rPr lang="en-US" sz="1200" dirty="0">
                <a:latin typeface="+mn-lt"/>
              </a:rPr>
              <a:t>All rights reserved.</a:t>
            </a:r>
          </a:p>
        </p:txBody>
      </p:sp>
      <p:sp>
        <p:nvSpPr>
          <p:cNvPr id="11" name="Rectangle 3"/>
          <p:cNvSpPr txBox="1">
            <a:spLocks noChangeArrowheads="1"/>
          </p:cNvSpPr>
          <p:nvPr/>
        </p:nvSpPr>
        <p:spPr bwMode="auto">
          <a:xfrm>
            <a:off x="1113183" y="4748058"/>
            <a:ext cx="5377070" cy="4279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35" tIns="47769" rIns="95535" bIns="47769" numCol="1" anchor="t" anchorCtr="0" compatLnSpc="1">
            <a:prstTxWarp prst="textNoShape">
              <a:avLst/>
            </a:prstTxWarp>
          </a:bodyPr>
          <a:lst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spcBef>
                <a:spcPts val="0"/>
              </a:spcBef>
              <a:spcAft>
                <a:spcPts val="600"/>
              </a:spcAft>
            </a:pPr>
            <a:r>
              <a:rPr lang="en-US" altLang="en-US" dirty="0"/>
              <a:t>Note that words have connotations (overtones of associated ideas or emotions) beyond their literal dictionary meanings, which also affect the appropriateness of word choice.  </a:t>
            </a:r>
          </a:p>
          <a:p>
            <a:endParaRPr lang="en-US" altLang="en-US" dirty="0"/>
          </a:p>
        </p:txBody>
      </p:sp>
      <p:sp>
        <p:nvSpPr>
          <p:cNvPr id="12" name="Rectangle 3"/>
          <p:cNvSpPr txBox="1">
            <a:spLocks noChangeArrowheads="1"/>
          </p:cNvSpPr>
          <p:nvPr/>
        </p:nvSpPr>
        <p:spPr>
          <a:xfrm>
            <a:off x="4172779" y="1"/>
            <a:ext cx="3129169" cy="475469"/>
          </a:xfrm>
          <a:prstGeom prst="rect">
            <a:avLst/>
          </a:prstGeom>
        </p:spPr>
        <p:txBody>
          <a:bodyPr/>
          <a:lstStyle>
            <a:defPPr>
              <a:defRPr lang="en-US"/>
            </a:defPPr>
            <a:lvl1pPr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1pPr>
            <a:lvl2pPr marL="770662" indent="-296408"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2pPr>
            <a:lvl3pPr marL="1185634"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3pPr>
            <a:lvl4pPr marL="1659887"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4pPr>
            <a:lvl5pPr marL="2134141"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5pPr>
            <a:lvl6pPr marL="260839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6pPr>
            <a:lvl7pPr marL="3082648"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7pPr>
            <a:lvl8pPr marL="3556902"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8pPr>
            <a:lvl9pPr marL="403115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9pPr>
          </a:lstStyle>
          <a:p>
            <a:pPr algn="r">
              <a:defRPr/>
            </a:pPr>
            <a:r>
              <a:rPr lang="en-US" sz="1200" dirty="0">
                <a:latin typeface="+mn-lt"/>
              </a:rPr>
              <a:t>02/21/2024</a:t>
            </a:r>
          </a:p>
        </p:txBody>
      </p:sp>
    </p:spTree>
    <p:extLst>
      <p:ext uri="{BB962C8B-B14F-4D97-AF65-F5344CB8AC3E}">
        <p14:creationId xmlns:p14="http://schemas.microsoft.com/office/powerpoint/2010/main" val="2045300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r>
              <a:rPr lang="en-US" altLang="en-US" b="1" dirty="0"/>
              <a:t>Semantics</a:t>
            </a:r>
            <a:r>
              <a:rPr lang="en-US" altLang="en-US" dirty="0"/>
              <a:t>—the indirect relation between words and meaning; note that words have different connotations in different contexts; e.g., “displacement.”</a:t>
            </a:r>
          </a:p>
          <a:p>
            <a:endParaRPr lang="en-US" altLang="en-US" dirty="0"/>
          </a:p>
        </p:txBody>
      </p:sp>
      <p:sp>
        <p:nvSpPr>
          <p:cNvPr id="12" name="Rectangle 7"/>
          <p:cNvSpPr>
            <a:spLocks noGrp="1" noChangeArrowheads="1"/>
          </p:cNvSpPr>
          <p:nvPr>
            <p:ph type="sldNum" sz="quarter" idx="5"/>
          </p:nvPr>
        </p:nvSpPr>
        <p:spPr>
          <a:xfrm>
            <a:off x="4172779" y="9112615"/>
            <a:ext cx="3129169" cy="475469"/>
          </a:xfrm>
        </p:spPr>
        <p:txBody>
          <a:bodyPr/>
          <a:lstStyle>
            <a:lvl1pPr defTabSz="955094">
              <a:defRPr sz="2500">
                <a:solidFill>
                  <a:schemeClr val="tx1"/>
                </a:solidFill>
                <a:latin typeface="Times New Roman" pitchFamily="18" charset="0"/>
              </a:defRPr>
            </a:lvl1pPr>
            <a:lvl2pPr marL="770662" indent="-296408" defTabSz="955094">
              <a:defRPr sz="2500">
                <a:solidFill>
                  <a:schemeClr val="tx1"/>
                </a:solidFill>
                <a:latin typeface="Times New Roman" pitchFamily="18" charset="0"/>
              </a:defRPr>
            </a:lvl2pPr>
            <a:lvl3pPr marL="1185634" indent="-237127" defTabSz="955094">
              <a:defRPr sz="2500">
                <a:solidFill>
                  <a:schemeClr val="tx1"/>
                </a:solidFill>
                <a:latin typeface="Times New Roman" pitchFamily="18" charset="0"/>
              </a:defRPr>
            </a:lvl3pPr>
            <a:lvl4pPr marL="1659887" indent="-237127" defTabSz="955094">
              <a:defRPr sz="2500">
                <a:solidFill>
                  <a:schemeClr val="tx1"/>
                </a:solidFill>
                <a:latin typeface="Times New Roman" pitchFamily="18" charset="0"/>
              </a:defRPr>
            </a:lvl4pPr>
            <a:lvl5pPr marL="2134141" indent="-237127" defTabSz="955094">
              <a:defRPr sz="2500">
                <a:solidFill>
                  <a:schemeClr val="tx1"/>
                </a:solidFill>
                <a:latin typeface="Times New Roman" pitchFamily="18" charset="0"/>
              </a:defRPr>
            </a:lvl5pPr>
            <a:lvl6pPr marL="2608395" indent="-237127" defTabSz="955094" eaLnBrk="0" fontAlgn="base" hangingPunct="0">
              <a:spcBef>
                <a:spcPct val="0"/>
              </a:spcBef>
              <a:spcAft>
                <a:spcPct val="0"/>
              </a:spcAft>
              <a:defRPr sz="2500">
                <a:solidFill>
                  <a:schemeClr val="tx1"/>
                </a:solidFill>
                <a:latin typeface="Times New Roman" pitchFamily="18" charset="0"/>
              </a:defRPr>
            </a:lvl6pPr>
            <a:lvl7pPr marL="3082648" indent="-237127" defTabSz="955094" eaLnBrk="0" fontAlgn="base" hangingPunct="0">
              <a:spcBef>
                <a:spcPct val="0"/>
              </a:spcBef>
              <a:spcAft>
                <a:spcPct val="0"/>
              </a:spcAft>
              <a:defRPr sz="2500">
                <a:solidFill>
                  <a:schemeClr val="tx1"/>
                </a:solidFill>
                <a:latin typeface="Times New Roman" pitchFamily="18" charset="0"/>
              </a:defRPr>
            </a:lvl7pPr>
            <a:lvl8pPr marL="3556902" indent="-237127" defTabSz="955094" eaLnBrk="0" fontAlgn="base" hangingPunct="0">
              <a:spcBef>
                <a:spcPct val="0"/>
              </a:spcBef>
              <a:spcAft>
                <a:spcPct val="0"/>
              </a:spcAft>
              <a:defRPr sz="2500">
                <a:solidFill>
                  <a:schemeClr val="tx1"/>
                </a:solidFill>
                <a:latin typeface="Times New Roman" pitchFamily="18" charset="0"/>
              </a:defRPr>
            </a:lvl8pPr>
            <a:lvl9pPr marL="4031155" indent="-237127" defTabSz="955094" eaLnBrk="0" fontAlgn="base" hangingPunct="0">
              <a:spcBef>
                <a:spcPct val="0"/>
              </a:spcBef>
              <a:spcAft>
                <a:spcPct val="0"/>
              </a:spcAft>
              <a:defRPr sz="2500">
                <a:solidFill>
                  <a:schemeClr val="tx1"/>
                </a:solidFill>
                <a:latin typeface="Times New Roman" pitchFamily="18" charset="0"/>
              </a:defRPr>
            </a:lvl9pPr>
          </a:lstStyle>
          <a:p>
            <a:pPr>
              <a:defRPr/>
            </a:pPr>
            <a:fld id="{B5E98551-3EEE-4BE9-8D89-6DAF13A2463A}" type="slidenum">
              <a:rPr lang="en-US" sz="1200">
                <a:latin typeface="+mn-lt"/>
              </a:rPr>
              <a:pPr>
                <a:defRPr/>
              </a:pPr>
              <a:t>9</a:t>
            </a:fld>
            <a:endParaRPr lang="en-US" sz="1200" dirty="0">
              <a:latin typeface="+mn-lt"/>
            </a:endParaRPr>
          </a:p>
        </p:txBody>
      </p:sp>
      <p:sp>
        <p:nvSpPr>
          <p:cNvPr id="10" name="Rectangle 2"/>
          <p:cNvSpPr txBox="1">
            <a:spLocks noChangeArrowheads="1"/>
          </p:cNvSpPr>
          <p:nvPr/>
        </p:nvSpPr>
        <p:spPr>
          <a:xfrm>
            <a:off x="0" y="1"/>
            <a:ext cx="3208683" cy="475469"/>
          </a:xfrm>
          <a:prstGeom prst="rect">
            <a:avLst/>
          </a:prstGeom>
        </p:spPr>
        <p:txBody>
          <a:bodyPr/>
          <a:lstStyle>
            <a:defPPr>
              <a:defRPr lang="en-US"/>
            </a:defPPr>
            <a:lvl1pPr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1pPr>
            <a:lvl2pPr marL="770662" indent="-296408"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2pPr>
            <a:lvl3pPr marL="1185634"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3pPr>
            <a:lvl4pPr marL="1659887"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4pPr>
            <a:lvl5pPr marL="2134141"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5pPr>
            <a:lvl6pPr marL="260839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6pPr>
            <a:lvl7pPr marL="3082648"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7pPr>
            <a:lvl8pPr marL="3556902"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8pPr>
            <a:lvl9pPr marL="403115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9pPr>
          </a:lstStyle>
          <a:p>
            <a:pPr>
              <a:defRPr/>
            </a:pPr>
            <a:r>
              <a:rPr lang="en-US" sz="1200" dirty="0">
                <a:latin typeface="+mn-lt"/>
              </a:rPr>
              <a:t>Revising Technical Manuscripts, </a:t>
            </a:r>
            <a:br>
              <a:rPr lang="en-US" sz="1200" dirty="0">
                <a:latin typeface="+mn-lt"/>
              </a:rPr>
            </a:br>
            <a:r>
              <a:rPr lang="en-US" sz="1200" dirty="0">
                <a:latin typeface="+mn-lt"/>
              </a:rPr>
              <a:t>Celia M. Elliott</a:t>
            </a:r>
          </a:p>
        </p:txBody>
      </p:sp>
      <p:sp>
        <p:nvSpPr>
          <p:cNvPr id="13" name="Rectangle 3"/>
          <p:cNvSpPr txBox="1">
            <a:spLocks noChangeArrowheads="1"/>
          </p:cNvSpPr>
          <p:nvPr/>
        </p:nvSpPr>
        <p:spPr>
          <a:xfrm>
            <a:off x="4172779" y="1"/>
            <a:ext cx="3129169" cy="475469"/>
          </a:xfrm>
          <a:prstGeom prst="rect">
            <a:avLst/>
          </a:prstGeom>
        </p:spPr>
        <p:txBody>
          <a:bodyPr/>
          <a:lstStyle>
            <a:defPPr>
              <a:defRPr lang="en-US"/>
            </a:defPPr>
            <a:lvl1pPr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1pPr>
            <a:lvl2pPr marL="770662" indent="-296408"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2pPr>
            <a:lvl3pPr marL="1185634"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3pPr>
            <a:lvl4pPr marL="1659887"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4pPr>
            <a:lvl5pPr marL="2134141" indent="-237127" algn="l" defTabSz="955094" rtl="0" eaLnBrk="0" fontAlgn="base" hangingPunct="0">
              <a:spcBef>
                <a:spcPct val="0"/>
              </a:spcBef>
              <a:spcAft>
                <a:spcPct val="0"/>
              </a:spcAft>
              <a:defRPr sz="2500" kern="1200">
                <a:solidFill>
                  <a:schemeClr val="tx1"/>
                </a:solidFill>
                <a:latin typeface="Times New Roman" pitchFamily="18" charset="0"/>
                <a:ea typeface="+mn-ea"/>
                <a:cs typeface="+mn-cs"/>
              </a:defRPr>
            </a:lvl5pPr>
            <a:lvl6pPr marL="260839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6pPr>
            <a:lvl7pPr marL="3082648"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7pPr>
            <a:lvl8pPr marL="3556902"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8pPr>
            <a:lvl9pPr marL="4031155" indent="-237127" algn="l" defTabSz="955094" rtl="0" eaLnBrk="0" fontAlgn="base" latinLnBrk="0" hangingPunct="0">
              <a:spcBef>
                <a:spcPct val="0"/>
              </a:spcBef>
              <a:spcAft>
                <a:spcPct val="0"/>
              </a:spcAft>
              <a:defRPr sz="2500" kern="1200">
                <a:solidFill>
                  <a:schemeClr val="tx1"/>
                </a:solidFill>
                <a:latin typeface="Times New Roman" pitchFamily="18" charset="0"/>
                <a:ea typeface="+mn-ea"/>
                <a:cs typeface="+mn-cs"/>
              </a:defRPr>
            </a:lvl9pPr>
          </a:lstStyle>
          <a:p>
            <a:pPr algn="r">
              <a:defRPr/>
            </a:pPr>
            <a:r>
              <a:rPr lang="en-US" sz="1200" dirty="0">
                <a:latin typeface="+mn-lt"/>
              </a:rPr>
              <a:t>23 Feb 2018</a:t>
            </a:r>
          </a:p>
        </p:txBody>
      </p:sp>
      <p:sp>
        <p:nvSpPr>
          <p:cNvPr id="14" name="Rectangle 6"/>
          <p:cNvSpPr txBox="1">
            <a:spLocks noChangeArrowheads="1"/>
          </p:cNvSpPr>
          <p:nvPr/>
        </p:nvSpPr>
        <p:spPr>
          <a:xfrm>
            <a:off x="0" y="9112615"/>
            <a:ext cx="4172779" cy="475469"/>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200" dirty="0">
                <a:latin typeface="+mn-lt"/>
              </a:rPr>
              <a:t>© 2018 The Board of Trustees of the University of Illinois</a:t>
            </a:r>
            <a:br>
              <a:rPr lang="en-US" sz="1200" dirty="0">
                <a:latin typeface="+mn-lt"/>
              </a:rPr>
            </a:br>
            <a:r>
              <a:rPr lang="en-US" sz="1200" dirty="0">
                <a:latin typeface="+mn-lt"/>
              </a:rPr>
              <a:t>All rights reserved.</a:t>
            </a:r>
          </a:p>
        </p:txBody>
      </p:sp>
    </p:spTree>
    <p:extLst>
      <p:ext uri="{BB962C8B-B14F-4D97-AF65-F5344CB8AC3E}">
        <p14:creationId xmlns:p14="http://schemas.microsoft.com/office/powerpoint/2010/main" val="2914055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Celia M. Elliott </a:t>
            </a:r>
          </a:p>
        </p:txBody>
      </p:sp>
      <p:sp>
        <p:nvSpPr>
          <p:cNvPr id="6" name="Rectangle 6"/>
          <p:cNvSpPr>
            <a:spLocks noGrp="1" noChangeArrowheads="1"/>
          </p:cNvSpPr>
          <p:nvPr>
            <p:ph type="sldNum" sz="quarter" idx="12"/>
          </p:nvPr>
        </p:nvSpPr>
        <p:spPr>
          <a:ln/>
        </p:spPr>
        <p:txBody>
          <a:bodyPr/>
          <a:lstStyle>
            <a:lvl1pPr>
              <a:defRPr/>
            </a:lvl1pPr>
          </a:lstStyle>
          <a:p>
            <a:pPr>
              <a:defRPr/>
            </a:pPr>
            <a:fld id="{EEF7E6F8-6295-4445-8078-8F0F6BB6FE50}" type="slidenum">
              <a:rPr lang="en-US"/>
              <a:pPr>
                <a:defRPr/>
              </a:pPr>
              <a:t>‹#›</a:t>
            </a:fld>
            <a:endParaRPr lang="en-US" b="0">
              <a:solidFill>
                <a:schemeClr val="tx1"/>
              </a:solidFill>
            </a:endParaRPr>
          </a:p>
        </p:txBody>
      </p:sp>
    </p:spTree>
    <p:extLst>
      <p:ext uri="{BB962C8B-B14F-4D97-AF65-F5344CB8AC3E}">
        <p14:creationId xmlns:p14="http://schemas.microsoft.com/office/powerpoint/2010/main" val="3129521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Celia M. Elliott </a:t>
            </a:r>
          </a:p>
        </p:txBody>
      </p:sp>
      <p:sp>
        <p:nvSpPr>
          <p:cNvPr id="6" name="Rectangle 6"/>
          <p:cNvSpPr>
            <a:spLocks noGrp="1" noChangeArrowheads="1"/>
          </p:cNvSpPr>
          <p:nvPr>
            <p:ph type="sldNum" sz="quarter" idx="12"/>
          </p:nvPr>
        </p:nvSpPr>
        <p:spPr>
          <a:ln/>
        </p:spPr>
        <p:txBody>
          <a:bodyPr/>
          <a:lstStyle>
            <a:lvl1pPr>
              <a:defRPr/>
            </a:lvl1pPr>
          </a:lstStyle>
          <a:p>
            <a:pPr>
              <a:defRPr/>
            </a:pPr>
            <a:fld id="{AC8449A6-32C9-4112-8C07-4F8A49622F45}" type="slidenum">
              <a:rPr lang="en-US"/>
              <a:pPr>
                <a:defRPr/>
              </a:pPr>
              <a:t>‹#›</a:t>
            </a:fld>
            <a:endParaRPr lang="en-US" b="0">
              <a:solidFill>
                <a:schemeClr val="tx1"/>
              </a:solidFill>
            </a:endParaRPr>
          </a:p>
        </p:txBody>
      </p:sp>
    </p:spTree>
    <p:extLst>
      <p:ext uri="{BB962C8B-B14F-4D97-AF65-F5344CB8AC3E}">
        <p14:creationId xmlns:p14="http://schemas.microsoft.com/office/powerpoint/2010/main" val="807960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Celia M. Elliott </a:t>
            </a:r>
          </a:p>
        </p:txBody>
      </p:sp>
      <p:sp>
        <p:nvSpPr>
          <p:cNvPr id="6" name="Rectangle 6"/>
          <p:cNvSpPr>
            <a:spLocks noGrp="1" noChangeArrowheads="1"/>
          </p:cNvSpPr>
          <p:nvPr>
            <p:ph type="sldNum" sz="quarter" idx="12"/>
          </p:nvPr>
        </p:nvSpPr>
        <p:spPr>
          <a:ln/>
        </p:spPr>
        <p:txBody>
          <a:bodyPr/>
          <a:lstStyle>
            <a:lvl1pPr>
              <a:defRPr/>
            </a:lvl1pPr>
          </a:lstStyle>
          <a:p>
            <a:pPr>
              <a:defRPr/>
            </a:pPr>
            <a:fld id="{8DF5DF6A-163E-408E-8758-512DC70BC82E}" type="slidenum">
              <a:rPr lang="en-US"/>
              <a:pPr>
                <a:defRPr/>
              </a:pPr>
              <a:t>‹#›</a:t>
            </a:fld>
            <a:endParaRPr lang="en-US" b="0">
              <a:solidFill>
                <a:schemeClr val="tx1"/>
              </a:solidFill>
            </a:endParaRPr>
          </a:p>
        </p:txBody>
      </p:sp>
    </p:spTree>
    <p:extLst>
      <p:ext uri="{BB962C8B-B14F-4D97-AF65-F5344CB8AC3E}">
        <p14:creationId xmlns:p14="http://schemas.microsoft.com/office/powerpoint/2010/main" val="3822955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sz="half" idx="1"/>
          </p:nvPr>
        </p:nvSpPr>
        <p:spPr>
          <a:xfrm>
            <a:off x="685800" y="1600200"/>
            <a:ext cx="3810000" cy="4495800"/>
          </a:xfrm>
        </p:spPr>
        <p:txBody>
          <a:bodyPr/>
          <a:lstStyle/>
          <a:p>
            <a:pPr lvl="0"/>
            <a:endParaRPr lang="en-US" noProof="0"/>
          </a:p>
        </p:txBody>
      </p:sp>
      <p:sp>
        <p:nvSpPr>
          <p:cNvPr id="4" name="Text Placeholder 3"/>
          <p:cNvSpPr>
            <a:spLocks noGrp="1"/>
          </p:cNvSpPr>
          <p:nvPr>
            <p:ph type="body" sz="half" idx="2"/>
          </p:nvPr>
        </p:nvSpPr>
        <p:spPr>
          <a:xfrm>
            <a:off x="4648200" y="16002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Celia M. Elliott </a:t>
            </a:r>
          </a:p>
        </p:txBody>
      </p:sp>
      <p:sp>
        <p:nvSpPr>
          <p:cNvPr id="7" name="Rectangle 6"/>
          <p:cNvSpPr>
            <a:spLocks noGrp="1" noChangeArrowheads="1"/>
          </p:cNvSpPr>
          <p:nvPr>
            <p:ph type="sldNum" sz="quarter" idx="12"/>
          </p:nvPr>
        </p:nvSpPr>
        <p:spPr>
          <a:ln/>
        </p:spPr>
        <p:txBody>
          <a:bodyPr/>
          <a:lstStyle>
            <a:lvl1pPr>
              <a:defRPr/>
            </a:lvl1pPr>
          </a:lstStyle>
          <a:p>
            <a:pPr>
              <a:defRPr/>
            </a:pPr>
            <a:fld id="{E5B92898-BD6F-441E-B16F-B7D15A621247}" type="slidenum">
              <a:rPr lang="en-US"/>
              <a:pPr>
                <a:defRPr/>
              </a:pPr>
              <a:t>‹#›</a:t>
            </a:fld>
            <a:endParaRPr lang="en-US" b="0">
              <a:solidFill>
                <a:schemeClr val="tx1"/>
              </a:solidFill>
            </a:endParaRPr>
          </a:p>
        </p:txBody>
      </p:sp>
    </p:spTree>
    <p:extLst>
      <p:ext uri="{BB962C8B-B14F-4D97-AF65-F5344CB8AC3E}">
        <p14:creationId xmlns:p14="http://schemas.microsoft.com/office/powerpoint/2010/main" val="1459224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DF5517"/>
              </a:buCl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Celia M. Elliott </a:t>
            </a:r>
          </a:p>
        </p:txBody>
      </p:sp>
      <p:sp>
        <p:nvSpPr>
          <p:cNvPr id="6" name="Rectangle 6"/>
          <p:cNvSpPr>
            <a:spLocks noGrp="1" noChangeArrowheads="1"/>
          </p:cNvSpPr>
          <p:nvPr>
            <p:ph type="sldNum" sz="quarter" idx="12"/>
          </p:nvPr>
        </p:nvSpPr>
        <p:spPr>
          <a:xfrm>
            <a:off x="6705600" y="6400800"/>
            <a:ext cx="2133600" cy="304800"/>
          </a:xfrm>
          <a:ln/>
        </p:spPr>
        <p:txBody>
          <a:bodyPr/>
          <a:lstStyle>
            <a:lvl1pPr>
              <a:defRPr sz="1100">
                <a:latin typeface="Calibri" panose="020F0502020204030204" pitchFamily="34" charset="0"/>
              </a:defRPr>
            </a:lvl1pPr>
          </a:lstStyle>
          <a:p>
            <a:pPr>
              <a:defRPr/>
            </a:pPr>
            <a:fld id="{4345BAE2-2D7C-4D8C-8EC5-3852C65343A4}" type="slidenum">
              <a:rPr lang="en-US" smtClean="0"/>
              <a:pPr>
                <a:defRPr/>
              </a:pPr>
              <a:t>‹#›</a:t>
            </a:fld>
            <a:endParaRPr lang="en-US" b="0" dirty="0">
              <a:solidFill>
                <a:schemeClr val="tx1"/>
              </a:solidFill>
            </a:endParaRPr>
          </a:p>
        </p:txBody>
      </p:sp>
    </p:spTree>
    <p:extLst>
      <p:ext uri="{BB962C8B-B14F-4D97-AF65-F5344CB8AC3E}">
        <p14:creationId xmlns:p14="http://schemas.microsoft.com/office/powerpoint/2010/main" val="3152587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Celia M. Elliott </a:t>
            </a:r>
          </a:p>
        </p:txBody>
      </p:sp>
      <p:sp>
        <p:nvSpPr>
          <p:cNvPr id="6" name="Rectangle 6"/>
          <p:cNvSpPr>
            <a:spLocks noGrp="1" noChangeArrowheads="1"/>
          </p:cNvSpPr>
          <p:nvPr>
            <p:ph type="sldNum" sz="quarter" idx="12"/>
          </p:nvPr>
        </p:nvSpPr>
        <p:spPr>
          <a:ln/>
        </p:spPr>
        <p:txBody>
          <a:bodyPr/>
          <a:lstStyle>
            <a:lvl1pPr>
              <a:defRPr/>
            </a:lvl1pPr>
          </a:lstStyle>
          <a:p>
            <a:pPr>
              <a:defRPr/>
            </a:pPr>
            <a:fld id="{0817F832-1D38-422C-A794-4C504BDFC0F6}" type="slidenum">
              <a:rPr lang="en-US"/>
              <a:pPr>
                <a:defRPr/>
              </a:pPr>
              <a:t>‹#›</a:t>
            </a:fld>
            <a:endParaRPr lang="en-US" b="0">
              <a:solidFill>
                <a:schemeClr val="tx1"/>
              </a:solidFill>
            </a:endParaRPr>
          </a:p>
        </p:txBody>
      </p:sp>
    </p:spTree>
    <p:extLst>
      <p:ext uri="{BB962C8B-B14F-4D97-AF65-F5344CB8AC3E}">
        <p14:creationId xmlns:p14="http://schemas.microsoft.com/office/powerpoint/2010/main" val="367005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Celia M. Elliott </a:t>
            </a:r>
          </a:p>
        </p:txBody>
      </p:sp>
      <p:sp>
        <p:nvSpPr>
          <p:cNvPr id="7" name="Rectangle 6"/>
          <p:cNvSpPr>
            <a:spLocks noGrp="1" noChangeArrowheads="1"/>
          </p:cNvSpPr>
          <p:nvPr>
            <p:ph type="sldNum" sz="quarter" idx="12"/>
          </p:nvPr>
        </p:nvSpPr>
        <p:spPr>
          <a:ln/>
        </p:spPr>
        <p:txBody>
          <a:bodyPr/>
          <a:lstStyle>
            <a:lvl1pPr>
              <a:defRPr/>
            </a:lvl1pPr>
          </a:lstStyle>
          <a:p>
            <a:pPr>
              <a:defRPr/>
            </a:pPr>
            <a:fld id="{0571410A-1A92-4974-AA92-2A22BD8161B0}" type="slidenum">
              <a:rPr lang="en-US"/>
              <a:pPr>
                <a:defRPr/>
              </a:pPr>
              <a:t>‹#›</a:t>
            </a:fld>
            <a:endParaRPr lang="en-US" b="0">
              <a:solidFill>
                <a:schemeClr val="tx1"/>
              </a:solidFill>
            </a:endParaRPr>
          </a:p>
        </p:txBody>
      </p:sp>
    </p:spTree>
    <p:extLst>
      <p:ext uri="{BB962C8B-B14F-4D97-AF65-F5344CB8AC3E}">
        <p14:creationId xmlns:p14="http://schemas.microsoft.com/office/powerpoint/2010/main" val="3090876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Celia M. Elliott </a:t>
            </a:r>
          </a:p>
        </p:txBody>
      </p:sp>
      <p:sp>
        <p:nvSpPr>
          <p:cNvPr id="9" name="Rectangle 6"/>
          <p:cNvSpPr>
            <a:spLocks noGrp="1" noChangeArrowheads="1"/>
          </p:cNvSpPr>
          <p:nvPr>
            <p:ph type="sldNum" sz="quarter" idx="12"/>
          </p:nvPr>
        </p:nvSpPr>
        <p:spPr>
          <a:ln/>
        </p:spPr>
        <p:txBody>
          <a:bodyPr/>
          <a:lstStyle>
            <a:lvl1pPr>
              <a:defRPr/>
            </a:lvl1pPr>
          </a:lstStyle>
          <a:p>
            <a:pPr>
              <a:defRPr/>
            </a:pPr>
            <a:fld id="{62448ABB-C0D2-4750-AF96-DFC8ECAF81EF}" type="slidenum">
              <a:rPr lang="en-US"/>
              <a:pPr>
                <a:defRPr/>
              </a:pPr>
              <a:t>‹#›</a:t>
            </a:fld>
            <a:endParaRPr lang="en-US" b="0">
              <a:solidFill>
                <a:schemeClr val="tx1"/>
              </a:solidFill>
            </a:endParaRPr>
          </a:p>
        </p:txBody>
      </p:sp>
    </p:spTree>
    <p:extLst>
      <p:ext uri="{BB962C8B-B14F-4D97-AF65-F5344CB8AC3E}">
        <p14:creationId xmlns:p14="http://schemas.microsoft.com/office/powerpoint/2010/main" val="319358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Celia M. Elliott </a:t>
            </a:r>
          </a:p>
        </p:txBody>
      </p:sp>
      <p:sp>
        <p:nvSpPr>
          <p:cNvPr id="5" name="Rectangle 6"/>
          <p:cNvSpPr>
            <a:spLocks noGrp="1" noChangeArrowheads="1"/>
          </p:cNvSpPr>
          <p:nvPr>
            <p:ph type="sldNum" sz="quarter" idx="12"/>
          </p:nvPr>
        </p:nvSpPr>
        <p:spPr>
          <a:ln/>
        </p:spPr>
        <p:txBody>
          <a:bodyPr/>
          <a:lstStyle>
            <a:lvl1pPr>
              <a:defRPr/>
            </a:lvl1pPr>
          </a:lstStyle>
          <a:p>
            <a:pPr>
              <a:defRPr/>
            </a:pPr>
            <a:fld id="{0440FE34-5695-46CA-944B-4085A7CF9D1F}" type="slidenum">
              <a:rPr lang="en-US"/>
              <a:pPr>
                <a:defRPr/>
              </a:pPr>
              <a:t>‹#›</a:t>
            </a:fld>
            <a:endParaRPr lang="en-US" b="0">
              <a:solidFill>
                <a:schemeClr val="tx1"/>
              </a:solidFill>
            </a:endParaRPr>
          </a:p>
        </p:txBody>
      </p:sp>
    </p:spTree>
    <p:extLst>
      <p:ext uri="{BB962C8B-B14F-4D97-AF65-F5344CB8AC3E}">
        <p14:creationId xmlns:p14="http://schemas.microsoft.com/office/powerpoint/2010/main" val="359994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Celia M. Elliott </a:t>
            </a:r>
          </a:p>
        </p:txBody>
      </p:sp>
      <p:sp>
        <p:nvSpPr>
          <p:cNvPr id="4" name="Rectangle 6"/>
          <p:cNvSpPr>
            <a:spLocks noGrp="1" noChangeArrowheads="1"/>
          </p:cNvSpPr>
          <p:nvPr>
            <p:ph type="sldNum" sz="quarter" idx="12"/>
          </p:nvPr>
        </p:nvSpPr>
        <p:spPr>
          <a:ln/>
        </p:spPr>
        <p:txBody>
          <a:bodyPr/>
          <a:lstStyle>
            <a:lvl1pPr>
              <a:defRPr/>
            </a:lvl1pPr>
          </a:lstStyle>
          <a:p>
            <a:pPr>
              <a:defRPr/>
            </a:pPr>
            <a:fld id="{1310ED86-121E-4DD6-87AC-8EEF75B37C16}" type="slidenum">
              <a:rPr lang="en-US"/>
              <a:pPr>
                <a:defRPr/>
              </a:pPr>
              <a:t>‹#›</a:t>
            </a:fld>
            <a:endParaRPr lang="en-US" b="0">
              <a:solidFill>
                <a:schemeClr val="tx1"/>
              </a:solidFill>
            </a:endParaRPr>
          </a:p>
        </p:txBody>
      </p:sp>
    </p:spTree>
    <p:extLst>
      <p:ext uri="{BB962C8B-B14F-4D97-AF65-F5344CB8AC3E}">
        <p14:creationId xmlns:p14="http://schemas.microsoft.com/office/powerpoint/2010/main" val="3731972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Celia M. Elliott </a:t>
            </a:r>
          </a:p>
        </p:txBody>
      </p:sp>
      <p:sp>
        <p:nvSpPr>
          <p:cNvPr id="7" name="Rectangle 6"/>
          <p:cNvSpPr>
            <a:spLocks noGrp="1" noChangeArrowheads="1"/>
          </p:cNvSpPr>
          <p:nvPr>
            <p:ph type="sldNum" sz="quarter" idx="12"/>
          </p:nvPr>
        </p:nvSpPr>
        <p:spPr>
          <a:ln/>
        </p:spPr>
        <p:txBody>
          <a:bodyPr/>
          <a:lstStyle>
            <a:lvl1pPr>
              <a:defRPr/>
            </a:lvl1pPr>
          </a:lstStyle>
          <a:p>
            <a:pPr>
              <a:defRPr/>
            </a:pPr>
            <a:fld id="{40D89482-B3F8-4B3A-8368-9D93412532BA}" type="slidenum">
              <a:rPr lang="en-US"/>
              <a:pPr>
                <a:defRPr/>
              </a:pPr>
              <a:t>‹#›</a:t>
            </a:fld>
            <a:endParaRPr lang="en-US" b="0">
              <a:solidFill>
                <a:schemeClr val="tx1"/>
              </a:solidFill>
            </a:endParaRPr>
          </a:p>
        </p:txBody>
      </p:sp>
    </p:spTree>
    <p:extLst>
      <p:ext uri="{BB962C8B-B14F-4D97-AF65-F5344CB8AC3E}">
        <p14:creationId xmlns:p14="http://schemas.microsoft.com/office/powerpoint/2010/main" val="612941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Celia M. Elliott </a:t>
            </a:r>
          </a:p>
        </p:txBody>
      </p:sp>
      <p:sp>
        <p:nvSpPr>
          <p:cNvPr id="7" name="Rectangle 6"/>
          <p:cNvSpPr>
            <a:spLocks noGrp="1" noChangeArrowheads="1"/>
          </p:cNvSpPr>
          <p:nvPr>
            <p:ph type="sldNum" sz="quarter" idx="12"/>
          </p:nvPr>
        </p:nvSpPr>
        <p:spPr>
          <a:ln/>
        </p:spPr>
        <p:txBody>
          <a:bodyPr/>
          <a:lstStyle>
            <a:lvl1pPr>
              <a:defRPr/>
            </a:lvl1pPr>
          </a:lstStyle>
          <a:p>
            <a:pPr>
              <a:defRPr/>
            </a:pPr>
            <a:fld id="{B185F7F6-DF21-45F3-8149-D058577E00B3}" type="slidenum">
              <a:rPr lang="en-US"/>
              <a:pPr>
                <a:defRPr/>
              </a:pPr>
              <a:t>‹#›</a:t>
            </a:fld>
            <a:endParaRPr lang="en-US" b="0">
              <a:solidFill>
                <a:schemeClr val="tx1"/>
              </a:solidFill>
            </a:endParaRPr>
          </a:p>
        </p:txBody>
      </p:sp>
    </p:spTree>
    <p:extLst>
      <p:ext uri="{BB962C8B-B14F-4D97-AF65-F5344CB8AC3E}">
        <p14:creationId xmlns:p14="http://schemas.microsoft.com/office/powerpoint/2010/main" val="2001238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600200"/>
            <a:ext cx="7772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Celia M. Elliott </a:t>
            </a:r>
          </a:p>
        </p:txBody>
      </p:sp>
      <p:sp>
        <p:nvSpPr>
          <p:cNvPr id="3078" name="Rectangle 6"/>
          <p:cNvSpPr>
            <a:spLocks noGrp="1" noChangeArrowheads="1"/>
          </p:cNvSpPr>
          <p:nvPr>
            <p:ph type="sldNum" sz="quarter" idx="4"/>
          </p:nvPr>
        </p:nvSpPr>
        <p:spPr bwMode="auto">
          <a:xfrm>
            <a:off x="6705600" y="64008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solidFill>
                  <a:srgbClr val="000066"/>
                </a:solidFill>
              </a:defRPr>
            </a:lvl1pPr>
          </a:lstStyle>
          <a:p>
            <a:pPr>
              <a:defRPr/>
            </a:pPr>
            <a:fld id="{7A66733C-406D-4911-A551-9BBF31FACC7E}" type="slidenum">
              <a:rPr lang="en-US"/>
              <a:pPr>
                <a:defRPr/>
              </a:pPr>
              <a:t>‹#›</a:t>
            </a:fld>
            <a:endParaRPr lang="en-US" b="0">
              <a:solidFill>
                <a:schemeClr val="tx1"/>
              </a:solidFill>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l" rtl="0" eaLnBrk="0" fontAlgn="base" hangingPunct="0">
        <a:lnSpc>
          <a:spcPct val="90000"/>
        </a:lnSpc>
        <a:spcBef>
          <a:spcPct val="0"/>
        </a:spcBef>
        <a:spcAft>
          <a:spcPct val="0"/>
        </a:spcAft>
        <a:defRPr sz="4000" b="1">
          <a:solidFill>
            <a:srgbClr val="000066"/>
          </a:solidFill>
          <a:effectLst>
            <a:outerShdw blurRad="38100" dist="38100" dir="2700000" algn="tl">
              <a:srgbClr val="C0C0C0"/>
            </a:outerShdw>
          </a:effectLst>
          <a:latin typeface="+mj-lt"/>
          <a:ea typeface="+mj-ea"/>
          <a:cs typeface="+mj-cs"/>
        </a:defRPr>
      </a:lvl1pPr>
      <a:lvl2pPr algn="l" rtl="0" eaLnBrk="0" fontAlgn="base" hangingPunct="0">
        <a:lnSpc>
          <a:spcPct val="90000"/>
        </a:lnSpc>
        <a:spcBef>
          <a:spcPct val="0"/>
        </a:spcBef>
        <a:spcAft>
          <a:spcPct val="0"/>
        </a:spcAft>
        <a:defRPr sz="4000" b="1">
          <a:solidFill>
            <a:srgbClr val="000066"/>
          </a:solidFill>
          <a:effectLst>
            <a:outerShdw blurRad="38100" dist="38100" dir="2700000" algn="tl">
              <a:srgbClr val="C0C0C0"/>
            </a:outerShdw>
          </a:effectLst>
          <a:latin typeface="Arial" pitchFamily="34" charset="0"/>
        </a:defRPr>
      </a:lvl2pPr>
      <a:lvl3pPr algn="l" rtl="0" eaLnBrk="0" fontAlgn="base" hangingPunct="0">
        <a:lnSpc>
          <a:spcPct val="90000"/>
        </a:lnSpc>
        <a:spcBef>
          <a:spcPct val="0"/>
        </a:spcBef>
        <a:spcAft>
          <a:spcPct val="0"/>
        </a:spcAft>
        <a:defRPr sz="4000" b="1">
          <a:solidFill>
            <a:srgbClr val="000066"/>
          </a:solidFill>
          <a:effectLst>
            <a:outerShdw blurRad="38100" dist="38100" dir="2700000" algn="tl">
              <a:srgbClr val="C0C0C0"/>
            </a:outerShdw>
          </a:effectLst>
          <a:latin typeface="Arial" pitchFamily="34" charset="0"/>
        </a:defRPr>
      </a:lvl3pPr>
      <a:lvl4pPr algn="l" rtl="0" eaLnBrk="0" fontAlgn="base" hangingPunct="0">
        <a:lnSpc>
          <a:spcPct val="90000"/>
        </a:lnSpc>
        <a:spcBef>
          <a:spcPct val="0"/>
        </a:spcBef>
        <a:spcAft>
          <a:spcPct val="0"/>
        </a:spcAft>
        <a:defRPr sz="4000" b="1">
          <a:solidFill>
            <a:srgbClr val="000066"/>
          </a:solidFill>
          <a:effectLst>
            <a:outerShdw blurRad="38100" dist="38100" dir="2700000" algn="tl">
              <a:srgbClr val="C0C0C0"/>
            </a:outerShdw>
          </a:effectLst>
          <a:latin typeface="Arial" pitchFamily="34" charset="0"/>
        </a:defRPr>
      </a:lvl4pPr>
      <a:lvl5pPr algn="l" rtl="0" eaLnBrk="0" fontAlgn="base" hangingPunct="0">
        <a:lnSpc>
          <a:spcPct val="90000"/>
        </a:lnSpc>
        <a:spcBef>
          <a:spcPct val="0"/>
        </a:spcBef>
        <a:spcAft>
          <a:spcPct val="0"/>
        </a:spcAft>
        <a:defRPr sz="4000" b="1">
          <a:solidFill>
            <a:srgbClr val="000066"/>
          </a:solidFill>
          <a:effectLst>
            <a:outerShdw blurRad="38100" dist="38100" dir="2700000" algn="tl">
              <a:srgbClr val="C0C0C0"/>
            </a:outerShdw>
          </a:effectLst>
          <a:latin typeface="Arial" pitchFamily="34" charset="0"/>
        </a:defRPr>
      </a:lvl5pPr>
      <a:lvl6pPr marL="457200" algn="l" rtl="0" eaLnBrk="0" fontAlgn="base" hangingPunct="0">
        <a:lnSpc>
          <a:spcPct val="90000"/>
        </a:lnSpc>
        <a:spcBef>
          <a:spcPct val="0"/>
        </a:spcBef>
        <a:spcAft>
          <a:spcPct val="0"/>
        </a:spcAft>
        <a:defRPr sz="4000" b="1">
          <a:solidFill>
            <a:srgbClr val="000066"/>
          </a:solidFill>
          <a:effectLst>
            <a:outerShdw blurRad="38100" dist="38100" dir="2700000" algn="tl">
              <a:srgbClr val="C0C0C0"/>
            </a:outerShdw>
          </a:effectLst>
          <a:latin typeface="Arial" pitchFamily="34" charset="0"/>
        </a:defRPr>
      </a:lvl6pPr>
      <a:lvl7pPr marL="914400" algn="l" rtl="0" eaLnBrk="0" fontAlgn="base" hangingPunct="0">
        <a:lnSpc>
          <a:spcPct val="90000"/>
        </a:lnSpc>
        <a:spcBef>
          <a:spcPct val="0"/>
        </a:spcBef>
        <a:spcAft>
          <a:spcPct val="0"/>
        </a:spcAft>
        <a:defRPr sz="4000" b="1">
          <a:solidFill>
            <a:srgbClr val="000066"/>
          </a:solidFill>
          <a:effectLst>
            <a:outerShdw blurRad="38100" dist="38100" dir="2700000" algn="tl">
              <a:srgbClr val="C0C0C0"/>
            </a:outerShdw>
          </a:effectLst>
          <a:latin typeface="Arial" pitchFamily="34" charset="0"/>
        </a:defRPr>
      </a:lvl7pPr>
      <a:lvl8pPr marL="1371600" algn="l" rtl="0" eaLnBrk="0" fontAlgn="base" hangingPunct="0">
        <a:lnSpc>
          <a:spcPct val="90000"/>
        </a:lnSpc>
        <a:spcBef>
          <a:spcPct val="0"/>
        </a:spcBef>
        <a:spcAft>
          <a:spcPct val="0"/>
        </a:spcAft>
        <a:defRPr sz="4000" b="1">
          <a:solidFill>
            <a:srgbClr val="000066"/>
          </a:solidFill>
          <a:effectLst>
            <a:outerShdw blurRad="38100" dist="38100" dir="2700000" algn="tl">
              <a:srgbClr val="C0C0C0"/>
            </a:outerShdw>
          </a:effectLst>
          <a:latin typeface="Arial" pitchFamily="34" charset="0"/>
        </a:defRPr>
      </a:lvl8pPr>
      <a:lvl9pPr marL="1828800" algn="l" rtl="0" eaLnBrk="0" fontAlgn="base" hangingPunct="0">
        <a:lnSpc>
          <a:spcPct val="90000"/>
        </a:lnSpc>
        <a:spcBef>
          <a:spcPct val="0"/>
        </a:spcBef>
        <a:spcAft>
          <a:spcPct val="0"/>
        </a:spcAft>
        <a:defRPr sz="4000" b="1">
          <a:solidFill>
            <a:srgbClr val="000066"/>
          </a:solidFill>
          <a:effectLst>
            <a:outerShdw blurRad="38100" dist="38100" dir="2700000" algn="tl">
              <a:srgbClr val="C0C0C0"/>
            </a:outerShdw>
          </a:effectLst>
          <a:latin typeface="Arial" pitchFamily="34" charset="0"/>
        </a:defRPr>
      </a:lvl9pPr>
    </p:titleStyle>
    <p:bodyStyle>
      <a:lvl1pPr marL="342900" indent="-342900" algn="l" rtl="0" eaLnBrk="0" fontAlgn="base" hangingPunct="0">
        <a:lnSpc>
          <a:spcPct val="90000"/>
        </a:lnSpc>
        <a:spcBef>
          <a:spcPct val="20000"/>
        </a:spcBef>
        <a:spcAft>
          <a:spcPct val="0"/>
        </a:spcAft>
        <a:buClr>
          <a:srgbClr val="990000"/>
        </a:buClr>
        <a:buSzPct val="85000"/>
        <a:buFont typeface="Symbol" pitchFamily="18" charset="2"/>
        <a:buChar char="·"/>
        <a:defRPr sz="3200" b="1">
          <a:solidFill>
            <a:srgbClr val="000066"/>
          </a:solidFill>
          <a:latin typeface="+mn-lt"/>
          <a:ea typeface="+mn-ea"/>
          <a:cs typeface="+mn-cs"/>
        </a:defRPr>
      </a:lvl1pPr>
      <a:lvl2pPr marL="742950" indent="-285750" algn="l" rtl="0" eaLnBrk="0" fontAlgn="base" hangingPunct="0">
        <a:lnSpc>
          <a:spcPct val="90000"/>
        </a:lnSpc>
        <a:spcBef>
          <a:spcPct val="0"/>
        </a:spcBef>
        <a:spcAft>
          <a:spcPct val="0"/>
        </a:spcAft>
        <a:buClr>
          <a:srgbClr val="990000"/>
        </a:buClr>
        <a:buSzPct val="55000"/>
        <a:buFont typeface="ZapfDingbats" pitchFamily="82" charset="2"/>
        <a:buChar char="v"/>
        <a:defRPr sz="2800" b="1">
          <a:solidFill>
            <a:srgbClr val="000066"/>
          </a:solidFill>
          <a:latin typeface="+mn-lt"/>
        </a:defRPr>
      </a:lvl2pPr>
      <a:lvl3pPr marL="1143000" indent="-228600" algn="l" rtl="0" eaLnBrk="0" fontAlgn="base" hangingPunct="0">
        <a:lnSpc>
          <a:spcPct val="85000"/>
        </a:lnSpc>
        <a:spcBef>
          <a:spcPct val="0"/>
        </a:spcBef>
        <a:spcAft>
          <a:spcPct val="0"/>
        </a:spcAft>
        <a:buClr>
          <a:srgbClr val="FF3300"/>
        </a:buClr>
        <a:buChar char="•"/>
        <a:defRPr sz="2400" b="1">
          <a:solidFill>
            <a:srgbClr val="000066"/>
          </a:solidFill>
          <a:latin typeface="+mn-lt"/>
        </a:defRPr>
      </a:lvl3pPr>
      <a:lvl4pPr marL="1600200" indent="-228600" algn="l" rtl="0" eaLnBrk="0" fontAlgn="base" hangingPunct="0">
        <a:spcBef>
          <a:spcPct val="20000"/>
        </a:spcBef>
        <a:spcAft>
          <a:spcPct val="0"/>
        </a:spcAft>
        <a:buChar char="–"/>
        <a:defRPr sz="2000">
          <a:solidFill>
            <a:srgbClr val="000066"/>
          </a:solidFill>
          <a:latin typeface="Times New Roman" pitchFamily="18" charset="0"/>
        </a:defRPr>
      </a:lvl4pPr>
      <a:lvl5pPr marL="2057400" indent="-228600" algn="l" rtl="0" eaLnBrk="0" fontAlgn="base" hangingPunct="0">
        <a:spcBef>
          <a:spcPct val="20000"/>
        </a:spcBef>
        <a:spcAft>
          <a:spcPct val="0"/>
        </a:spcAft>
        <a:buChar char="»"/>
        <a:defRPr sz="2000">
          <a:solidFill>
            <a:srgbClr val="000066"/>
          </a:solidFill>
          <a:latin typeface="Times New Roman" pitchFamily="18" charset="0"/>
        </a:defRPr>
      </a:lvl5pPr>
      <a:lvl6pPr marL="2514600" indent="-228600" algn="l" rtl="0" eaLnBrk="0" fontAlgn="base" hangingPunct="0">
        <a:spcBef>
          <a:spcPct val="20000"/>
        </a:spcBef>
        <a:spcAft>
          <a:spcPct val="0"/>
        </a:spcAft>
        <a:buChar char="»"/>
        <a:defRPr sz="2000">
          <a:solidFill>
            <a:srgbClr val="000066"/>
          </a:solidFill>
          <a:latin typeface="Times New Roman" pitchFamily="18" charset="0"/>
        </a:defRPr>
      </a:lvl6pPr>
      <a:lvl7pPr marL="2971800" indent="-228600" algn="l" rtl="0" eaLnBrk="0" fontAlgn="base" hangingPunct="0">
        <a:spcBef>
          <a:spcPct val="20000"/>
        </a:spcBef>
        <a:spcAft>
          <a:spcPct val="0"/>
        </a:spcAft>
        <a:buChar char="»"/>
        <a:defRPr sz="2000">
          <a:solidFill>
            <a:srgbClr val="000066"/>
          </a:solidFill>
          <a:latin typeface="Times New Roman" pitchFamily="18" charset="0"/>
        </a:defRPr>
      </a:lvl7pPr>
      <a:lvl8pPr marL="3429000" indent="-228600" algn="l" rtl="0" eaLnBrk="0" fontAlgn="base" hangingPunct="0">
        <a:spcBef>
          <a:spcPct val="20000"/>
        </a:spcBef>
        <a:spcAft>
          <a:spcPct val="0"/>
        </a:spcAft>
        <a:buChar char="»"/>
        <a:defRPr sz="2000">
          <a:solidFill>
            <a:srgbClr val="000066"/>
          </a:solidFill>
          <a:latin typeface="Times New Roman" pitchFamily="18" charset="0"/>
        </a:defRPr>
      </a:lvl8pPr>
      <a:lvl9pPr marL="3886200" indent="-228600" algn="l" rtl="0" eaLnBrk="0" fontAlgn="base" hangingPunct="0">
        <a:spcBef>
          <a:spcPct val="20000"/>
        </a:spcBef>
        <a:spcAft>
          <a:spcPct val="0"/>
        </a:spcAft>
        <a:buChar char="»"/>
        <a:defRPr sz="2000">
          <a:solidFill>
            <a:srgbClr val="000066"/>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wmf"/><Relationship Id="rId4" Type="http://schemas.openxmlformats.org/officeDocument/2006/relationships/image" Target="../media/image11.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381000"/>
            <a:ext cx="8458200" cy="1752600"/>
          </a:xfrm>
        </p:spPr>
        <p:txBody>
          <a:bodyPr/>
          <a:lstStyle/>
          <a:p>
            <a:pPr algn="ctr"/>
            <a:r>
              <a:rPr lang="en-US" altLang="en-US" dirty="0">
                <a:effectLst/>
                <a:latin typeface="Calibri" pitchFamily="34" charset="0"/>
                <a:ea typeface="Calibri" pitchFamily="34" charset="0"/>
                <a:cs typeface="Calibri" pitchFamily="34" charset="0"/>
              </a:rPr>
              <a:t>Revising Technical Manuscripts </a:t>
            </a:r>
          </a:p>
        </p:txBody>
      </p:sp>
      <p:sp>
        <p:nvSpPr>
          <p:cNvPr id="2051" name="Rectangle 3"/>
          <p:cNvSpPr>
            <a:spLocks noGrp="1" noChangeArrowheads="1"/>
          </p:cNvSpPr>
          <p:nvPr>
            <p:ph type="subTitle" idx="1"/>
          </p:nvPr>
        </p:nvSpPr>
        <p:spPr>
          <a:xfrm>
            <a:off x="4361692" y="5484091"/>
            <a:ext cx="3929062" cy="990600"/>
          </a:xfrm>
        </p:spPr>
        <p:txBody>
          <a:bodyPr/>
          <a:lstStyle/>
          <a:p>
            <a:pPr>
              <a:spcBef>
                <a:spcPct val="0"/>
              </a:spcBef>
            </a:pPr>
            <a:r>
              <a:rPr lang="ru-RU" altLang="en-US" sz="2400" dirty="0">
                <a:latin typeface="Calibri" pitchFamily="34" charset="0"/>
                <a:ea typeface="Calibri" pitchFamily="34" charset="0"/>
                <a:cs typeface="Calibri" pitchFamily="34" charset="0"/>
              </a:rPr>
              <a:t>Celia M. Elliott</a:t>
            </a:r>
            <a:endParaRPr lang="ru-RU" altLang="en-US" sz="2000" dirty="0">
              <a:latin typeface="Calibri" pitchFamily="34" charset="0"/>
              <a:ea typeface="Calibri" pitchFamily="34" charset="0"/>
              <a:cs typeface="Calibri" pitchFamily="34" charset="0"/>
            </a:endParaRPr>
          </a:p>
          <a:p>
            <a:pPr>
              <a:spcBef>
                <a:spcPct val="0"/>
              </a:spcBef>
            </a:pPr>
            <a:r>
              <a:rPr lang="ru-RU" altLang="en-US" sz="2400" dirty="0">
                <a:solidFill>
                  <a:srgbClr val="D93C1D"/>
                </a:solidFill>
                <a:latin typeface="Calibri" pitchFamily="34" charset="0"/>
                <a:ea typeface="Calibri" pitchFamily="34" charset="0"/>
                <a:cs typeface="Calibri" pitchFamily="34" charset="0"/>
              </a:rPr>
              <a:t>University of Illinois</a:t>
            </a:r>
            <a:r>
              <a:rPr lang="ru-RU" altLang="en-US" sz="2400" i="1" dirty="0">
                <a:solidFill>
                  <a:srgbClr val="000000"/>
                </a:solidFill>
                <a:latin typeface="Calibri" pitchFamily="34" charset="0"/>
                <a:ea typeface="Calibri" pitchFamily="34" charset="0"/>
                <a:cs typeface="Calibri" pitchFamily="34" charset="0"/>
              </a:rPr>
              <a:t> </a:t>
            </a:r>
          </a:p>
          <a:p>
            <a:pPr>
              <a:spcBef>
                <a:spcPct val="0"/>
              </a:spcBef>
            </a:pPr>
            <a:r>
              <a:rPr lang="ru-RU" altLang="en-US" sz="2000" i="1" dirty="0">
                <a:latin typeface="Calibri" pitchFamily="34" charset="0"/>
                <a:ea typeface="Calibri" pitchFamily="34" charset="0"/>
                <a:cs typeface="Calibri" pitchFamily="34" charset="0"/>
              </a:rPr>
              <a:t>cmelliot@</a:t>
            </a:r>
            <a:r>
              <a:rPr lang="en-US" altLang="en-US" sz="2000" i="1" dirty="0" err="1">
                <a:latin typeface="Calibri" pitchFamily="34" charset="0"/>
                <a:ea typeface="Calibri" pitchFamily="34" charset="0"/>
                <a:cs typeface="Calibri" pitchFamily="34" charset="0"/>
              </a:rPr>
              <a:t>illinois</a:t>
            </a:r>
            <a:r>
              <a:rPr lang="ru-RU" altLang="en-US" sz="2000" i="1" dirty="0">
                <a:latin typeface="Calibri" pitchFamily="34" charset="0"/>
                <a:ea typeface="Calibri" pitchFamily="34" charset="0"/>
                <a:cs typeface="Calibri" pitchFamily="34" charset="0"/>
              </a:rPr>
              <a:t>.edu</a:t>
            </a:r>
            <a:r>
              <a:rPr lang="ru-RU" altLang="en-US" sz="2000" dirty="0">
                <a:latin typeface="Calibri" pitchFamily="34" charset="0"/>
                <a:ea typeface="Calibri" pitchFamily="34" charset="0"/>
                <a:cs typeface="Calibri" pitchFamily="34" charset="0"/>
              </a:rPr>
              <a:t> </a:t>
            </a:r>
            <a:endParaRPr lang="en-US" altLang="en-US" sz="2800" dirty="0">
              <a:latin typeface="Calibri" pitchFamily="34" charset="0"/>
              <a:ea typeface="Calibri" pitchFamily="34" charset="0"/>
              <a:cs typeface="Calibri" pitchFamily="34" charset="0"/>
            </a:endParaRPr>
          </a:p>
        </p:txBody>
      </p:sp>
      <p:sp>
        <p:nvSpPr>
          <p:cNvPr id="2053" name="Rectangle 15"/>
          <p:cNvSpPr>
            <a:spLocks noChangeArrowheads="1"/>
          </p:cNvSpPr>
          <p:nvPr/>
        </p:nvSpPr>
        <p:spPr bwMode="auto">
          <a:xfrm>
            <a:off x="381429" y="5979391"/>
            <a:ext cx="4190571"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100" dirty="0">
                <a:solidFill>
                  <a:schemeClr val="folHlink"/>
                </a:solidFill>
                <a:latin typeface="Calibri" pitchFamily="34" charset="0"/>
                <a:ea typeface="Calibri" pitchFamily="34" charset="0"/>
                <a:cs typeface="Calibri" pitchFamily="34" charset="0"/>
              </a:rPr>
              <a:t>With thanks to the fabulous Physics faculty at the  University of Illinois</a:t>
            </a:r>
          </a:p>
          <a:p>
            <a:r>
              <a:rPr lang="en-US" altLang="en-US" sz="1000" dirty="0">
                <a:solidFill>
                  <a:schemeClr val="folHlink"/>
                </a:solidFill>
                <a:latin typeface="Calibri" pitchFamily="34" charset="0"/>
                <a:ea typeface="Calibri" pitchFamily="34" charset="0"/>
                <a:cs typeface="Calibri" pitchFamily="34" charset="0"/>
              </a:rPr>
              <a:t>© 2024 The Board of Trustees of the University of Illinois</a:t>
            </a:r>
            <a:br>
              <a:rPr lang="en-US" altLang="en-US" sz="1000" dirty="0">
                <a:solidFill>
                  <a:schemeClr val="folHlink"/>
                </a:solidFill>
                <a:latin typeface="Calibri" pitchFamily="34" charset="0"/>
                <a:ea typeface="Calibri" pitchFamily="34" charset="0"/>
                <a:cs typeface="Calibri" pitchFamily="34" charset="0"/>
              </a:rPr>
            </a:br>
            <a:r>
              <a:rPr lang="en-US" altLang="en-US" sz="1000" dirty="0">
                <a:solidFill>
                  <a:schemeClr val="folHlink"/>
                </a:solidFill>
                <a:latin typeface="Calibri" pitchFamily="34" charset="0"/>
                <a:ea typeface="Calibri" pitchFamily="34" charset="0"/>
                <a:cs typeface="Calibri" pitchFamily="34" charset="0"/>
              </a:rPr>
              <a:t>All rights reserved.</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1478" y="1828800"/>
            <a:ext cx="4804844" cy="320040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0" y="5867400"/>
            <a:ext cx="372517" cy="5389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685800" y="457200"/>
            <a:ext cx="7772400" cy="990600"/>
          </a:xfrm>
        </p:spPr>
        <p:txBody>
          <a:bodyPr/>
          <a:lstStyle/>
          <a:p>
            <a:pPr>
              <a:lnSpc>
                <a:spcPct val="90000"/>
              </a:lnSpc>
            </a:pPr>
            <a:r>
              <a:rPr lang="en-US" altLang="en-US" dirty="0">
                <a:solidFill>
                  <a:srgbClr val="D93C1D"/>
                </a:solidFill>
              </a:rPr>
              <a:t>“Syntax” is how words are ordered</a:t>
            </a:r>
          </a:p>
        </p:txBody>
      </p:sp>
      <p:sp>
        <p:nvSpPr>
          <p:cNvPr id="270339" name="Rectangle 3"/>
          <p:cNvSpPr>
            <a:spLocks noGrp="1" noChangeArrowheads="1"/>
          </p:cNvSpPr>
          <p:nvPr>
            <p:ph type="body" idx="1"/>
          </p:nvPr>
        </p:nvSpPr>
        <p:spPr>
          <a:xfrm>
            <a:off x="662709" y="1371600"/>
            <a:ext cx="8305800" cy="1371600"/>
          </a:xfrm>
        </p:spPr>
        <p:txBody>
          <a:bodyPr/>
          <a:lstStyle/>
          <a:p>
            <a:pPr>
              <a:lnSpc>
                <a:spcPct val="90000"/>
              </a:lnSpc>
              <a:buFontTx/>
              <a:buNone/>
            </a:pPr>
            <a:r>
              <a:rPr lang="en-US" altLang="en-US" dirty="0"/>
              <a:t>English has five basic syntax rules:</a:t>
            </a:r>
          </a:p>
          <a:p>
            <a:pPr marL="514350" indent="-514350">
              <a:lnSpc>
                <a:spcPct val="90000"/>
              </a:lnSpc>
              <a:buFont typeface="+mj-lt"/>
              <a:buAutoNum type="arabicPeriod"/>
            </a:pPr>
            <a:r>
              <a:rPr lang="en-US" altLang="en-US" dirty="0"/>
              <a:t>A sentence must have a subject &amp; a verb</a:t>
            </a:r>
          </a:p>
          <a:p>
            <a:pPr marL="514350" indent="-514350">
              <a:lnSpc>
                <a:spcPct val="90000"/>
              </a:lnSpc>
              <a:buFont typeface="+mj-lt"/>
              <a:buAutoNum type="arabicPeriod"/>
            </a:pPr>
            <a:r>
              <a:rPr lang="en-US" altLang="en-US" dirty="0"/>
              <a:t>A sentence should express one main idea</a:t>
            </a:r>
          </a:p>
          <a:p>
            <a:pPr marL="514350" indent="-514350">
              <a:lnSpc>
                <a:spcPct val="90000"/>
              </a:lnSpc>
              <a:buFont typeface="+mj-lt"/>
              <a:buAutoNum type="arabicPeriod"/>
            </a:pPr>
            <a:r>
              <a:rPr lang="en-US" altLang="en-US" dirty="0"/>
              <a:t>“Normal” syntax: subject → verb → object</a:t>
            </a:r>
          </a:p>
          <a:p>
            <a:pPr marL="514350" indent="-514350">
              <a:lnSpc>
                <a:spcPct val="90000"/>
              </a:lnSpc>
              <a:buFont typeface="+mj-lt"/>
              <a:buAutoNum type="arabicPeriod"/>
            </a:pPr>
            <a:r>
              <a:rPr lang="en-US" altLang="en-US" dirty="0"/>
              <a:t>An object can be “direct” (answers </a:t>
            </a:r>
            <a:r>
              <a:rPr lang="en-US" altLang="en-US" i="1" dirty="0"/>
              <a:t>what</a:t>
            </a:r>
            <a:r>
              <a:rPr lang="en-US" altLang="en-US" dirty="0"/>
              <a:t> or </a:t>
            </a:r>
            <a:r>
              <a:rPr lang="en-US" altLang="en-US" i="1" dirty="0"/>
              <a:t>whom</a:t>
            </a:r>
            <a:r>
              <a:rPr lang="en-US" altLang="en-US" dirty="0"/>
              <a:t>) or “indirect” (answers </a:t>
            </a:r>
            <a:r>
              <a:rPr lang="en-US" altLang="en-US" i="1" dirty="0"/>
              <a:t>for what</a:t>
            </a:r>
            <a:r>
              <a:rPr lang="en-US" altLang="en-US" dirty="0"/>
              <a:t> or </a:t>
            </a:r>
            <a:br>
              <a:rPr lang="en-US" altLang="en-US" dirty="0"/>
            </a:br>
            <a:r>
              <a:rPr lang="en-US" altLang="en-US" i="1" dirty="0"/>
              <a:t>to whom</a:t>
            </a:r>
            <a:r>
              <a:rPr lang="en-US" altLang="en-US" dirty="0"/>
              <a:t>)</a:t>
            </a:r>
          </a:p>
          <a:p>
            <a:pPr marL="514350" indent="-514350">
              <a:lnSpc>
                <a:spcPct val="90000"/>
              </a:lnSpc>
              <a:buFont typeface="+mj-lt"/>
              <a:buAutoNum type="arabicPeriod"/>
            </a:pPr>
            <a:r>
              <a:rPr lang="en-US" altLang="en-US" dirty="0"/>
              <a:t>Adjectives and adverbs </a:t>
            </a:r>
            <a:r>
              <a:rPr lang="en-US" altLang="en-US" u="sng" dirty="0"/>
              <a:t>precede</a:t>
            </a:r>
            <a:r>
              <a:rPr lang="en-US" altLang="en-US" dirty="0"/>
              <a:t> the words they describe or limit</a:t>
            </a:r>
          </a:p>
        </p:txBody>
      </p:sp>
      <p:sp>
        <p:nvSpPr>
          <p:cNvPr id="3" name="Slide Number Placeholder 2">
            <a:extLst>
              <a:ext uri="{FF2B5EF4-FFF2-40B4-BE49-F238E27FC236}">
                <a16:creationId xmlns:a16="http://schemas.microsoft.com/office/drawing/2014/main" id="{91696C1F-0D0E-7E9B-019B-2D03C5505AE1}"/>
              </a:ext>
            </a:extLst>
          </p:cNvPr>
          <p:cNvSpPr>
            <a:spLocks noGrp="1"/>
          </p:cNvSpPr>
          <p:nvPr>
            <p:ph type="sldNum" sz="quarter" idx="12"/>
          </p:nvPr>
        </p:nvSpPr>
        <p:spPr/>
        <p:txBody>
          <a:bodyPr/>
          <a:lstStyle/>
          <a:p>
            <a:pPr>
              <a:defRPr/>
            </a:pPr>
            <a:fld id="{4345BAE2-2D7C-4D8C-8EC5-3852C65343A4}" type="slidenum">
              <a:rPr lang="en-US" smtClean="0"/>
              <a:pPr>
                <a:defRPr/>
              </a:pPr>
              <a:t>10</a:t>
            </a:fld>
            <a:endParaRPr lang="en-US" b="0" dirty="0">
              <a:solidFill>
                <a:schemeClr val="tx1"/>
              </a:solidFill>
            </a:endParaRPr>
          </a:p>
        </p:txBody>
      </p:sp>
    </p:spTree>
    <p:extLst>
      <p:ext uri="{BB962C8B-B14F-4D97-AF65-F5344CB8AC3E}">
        <p14:creationId xmlns:p14="http://schemas.microsoft.com/office/powerpoint/2010/main" val="19642972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0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0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0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0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03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0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685800" y="457200"/>
            <a:ext cx="7772400" cy="990600"/>
          </a:xfrm>
        </p:spPr>
        <p:txBody>
          <a:bodyPr/>
          <a:lstStyle/>
          <a:p>
            <a:pPr>
              <a:lnSpc>
                <a:spcPct val="90000"/>
              </a:lnSpc>
            </a:pPr>
            <a:r>
              <a:rPr lang="en-US" altLang="en-US" dirty="0">
                <a:solidFill>
                  <a:srgbClr val="D93C1D"/>
                </a:solidFill>
              </a:rPr>
              <a:t>Careless syntax can change the meaning of a sentence</a:t>
            </a:r>
          </a:p>
        </p:txBody>
      </p:sp>
      <p:pic>
        <p:nvPicPr>
          <p:cNvPr id="25" name="Picture 24">
            <a:extLst>
              <a:ext uri="{FF2B5EF4-FFF2-40B4-BE49-F238E27FC236}">
                <a16:creationId xmlns:a16="http://schemas.microsoft.com/office/drawing/2014/main" id="{CEDB45C8-9372-73A6-E881-508D0093A0E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228600" y="2038325"/>
            <a:ext cx="8686800" cy="3238552"/>
          </a:xfrm>
          <a:prstGeom prst="rect">
            <a:avLst/>
          </a:prstGeom>
          <a:ln>
            <a:noFill/>
          </a:ln>
          <a:effectLst>
            <a:outerShdw blurRad="292100" dist="139700" dir="2700000" algn="tl" rotWithShape="0">
              <a:srgbClr val="333333">
                <a:alpha val="65000"/>
              </a:srgbClr>
            </a:outerShdw>
          </a:effectLst>
        </p:spPr>
      </p:pic>
      <p:sp>
        <p:nvSpPr>
          <p:cNvPr id="26" name="Slide Number Placeholder 25">
            <a:extLst>
              <a:ext uri="{FF2B5EF4-FFF2-40B4-BE49-F238E27FC236}">
                <a16:creationId xmlns:a16="http://schemas.microsoft.com/office/drawing/2014/main" id="{79C090AA-507D-CA60-C90A-CB5D6305039C}"/>
              </a:ext>
            </a:extLst>
          </p:cNvPr>
          <p:cNvSpPr>
            <a:spLocks noGrp="1"/>
          </p:cNvSpPr>
          <p:nvPr>
            <p:ph type="sldNum" sz="quarter" idx="12"/>
          </p:nvPr>
        </p:nvSpPr>
        <p:spPr/>
        <p:txBody>
          <a:bodyPr/>
          <a:lstStyle/>
          <a:p>
            <a:pPr>
              <a:defRPr/>
            </a:pPr>
            <a:fld id="{4345BAE2-2D7C-4D8C-8EC5-3852C65343A4}" type="slidenum">
              <a:rPr lang="en-US" smtClean="0"/>
              <a:pPr>
                <a:defRPr/>
              </a:pPr>
              <a:t>11</a:t>
            </a:fld>
            <a:endParaRPr lang="en-US" b="0" dirty="0">
              <a:solidFill>
                <a:schemeClr val="tx1"/>
              </a:solidFill>
            </a:endParaRPr>
          </a:p>
        </p:txBody>
      </p:sp>
    </p:spTree>
    <p:extLst>
      <p:ext uri="{BB962C8B-B14F-4D97-AF65-F5344CB8AC3E}">
        <p14:creationId xmlns:p14="http://schemas.microsoft.com/office/powerpoint/2010/main" val="2228218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685800" y="762000"/>
            <a:ext cx="7772400" cy="609600"/>
          </a:xfrm>
        </p:spPr>
        <p:txBody>
          <a:bodyPr/>
          <a:lstStyle/>
          <a:p>
            <a:pPr>
              <a:lnSpc>
                <a:spcPct val="90000"/>
              </a:lnSpc>
            </a:pPr>
            <a:r>
              <a:rPr lang="en-US" altLang="en-US" dirty="0">
                <a:solidFill>
                  <a:srgbClr val="D93C1D"/>
                </a:solidFill>
              </a:rPr>
              <a:t>Here’s a BCS theory example: </a:t>
            </a:r>
          </a:p>
        </p:txBody>
      </p:sp>
      <p:sp>
        <p:nvSpPr>
          <p:cNvPr id="8197" name="Text Box 4"/>
          <p:cNvSpPr txBox="1">
            <a:spLocks noChangeArrowheads="1"/>
          </p:cNvSpPr>
          <p:nvPr/>
        </p:nvSpPr>
        <p:spPr bwMode="auto">
          <a:xfrm>
            <a:off x="609600" y="1603374"/>
            <a:ext cx="7924800" cy="176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85000"/>
              </a:lnSpc>
              <a:spcBef>
                <a:spcPts val="500"/>
              </a:spcBef>
              <a:spcAft>
                <a:spcPts val="500"/>
              </a:spcAft>
            </a:pPr>
            <a:r>
              <a:rPr lang="en-US" altLang="en-US" sz="3200" b="1" dirty="0">
                <a:solidFill>
                  <a:srgbClr val="000066"/>
                </a:solidFill>
              </a:rPr>
              <a:t>“Two months later, in late January of 1957, Bob wrote down the wave function</a:t>
            </a:r>
            <a:r>
              <a:rPr lang="en-US" altLang="en-US" sz="3200" b="1" i="1" dirty="0">
                <a:solidFill>
                  <a:srgbClr val="000066"/>
                </a:solidFill>
              </a:rPr>
              <a:t> for the superconducting state on a New York subway train.”</a:t>
            </a:r>
          </a:p>
        </p:txBody>
      </p:sp>
      <p:pic>
        <p:nvPicPr>
          <p:cNvPr id="8206" name="Picture 12" descr="MCj0432133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6619" y="3746171"/>
            <a:ext cx="1639168" cy="1619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7" name="Text Box 13"/>
          <p:cNvSpPr txBox="1">
            <a:spLocks noChangeArrowheads="1"/>
          </p:cNvSpPr>
          <p:nvPr/>
        </p:nvSpPr>
        <p:spPr bwMode="auto">
          <a:xfrm>
            <a:off x="1483734" y="5620327"/>
            <a:ext cx="1404939"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3200" b="1" i="1" dirty="0">
                <a:latin typeface="Calibri" panose="020F0502020204030204" pitchFamily="34" charset="0"/>
                <a:ea typeface="Calibri" panose="020F0502020204030204" pitchFamily="34" charset="0"/>
                <a:cs typeface="Calibri" panose="020F0502020204030204" pitchFamily="34" charset="0"/>
              </a:rPr>
              <a:t>s</a:t>
            </a:r>
            <a:r>
              <a:rPr lang="en-US" altLang="en-US" sz="3200" b="1" dirty="0">
                <a:latin typeface="Calibri" panose="020F0502020204030204" pitchFamily="34" charset="0"/>
                <a:ea typeface="Calibri" panose="020F0502020204030204" pitchFamily="34" charset="0"/>
                <a:cs typeface="Calibri" panose="020F0502020204030204" pitchFamily="34" charset="0"/>
              </a:rPr>
              <a:t>-wave</a:t>
            </a:r>
            <a:endParaRPr lang="en-US" altLang="en-US" sz="3200" b="1" i="1" dirty="0">
              <a:latin typeface="Calibri" panose="020F0502020204030204" pitchFamily="34" charset="0"/>
              <a:ea typeface="Calibri" panose="020F0502020204030204" pitchFamily="34" charset="0"/>
              <a:cs typeface="Calibri" panose="020F0502020204030204" pitchFamily="34" charset="0"/>
            </a:endParaRPr>
          </a:p>
        </p:txBody>
      </p:sp>
      <p:pic>
        <p:nvPicPr>
          <p:cNvPr id="8204" name="Picture 10" descr="MCj040640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3747040"/>
            <a:ext cx="2149474" cy="1618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5" name="Text Box 14"/>
          <p:cNvSpPr txBox="1">
            <a:spLocks noChangeArrowheads="1"/>
          </p:cNvSpPr>
          <p:nvPr/>
        </p:nvSpPr>
        <p:spPr bwMode="auto">
          <a:xfrm>
            <a:off x="3613582" y="5620327"/>
            <a:ext cx="147551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3200" b="1" i="1" dirty="0">
                <a:latin typeface="Calibri" panose="020F0502020204030204" pitchFamily="34" charset="0"/>
                <a:ea typeface="Calibri" panose="020F0502020204030204" pitchFamily="34" charset="0"/>
                <a:cs typeface="Calibri" panose="020F0502020204030204" pitchFamily="34" charset="0"/>
              </a:rPr>
              <a:t>d</a:t>
            </a:r>
            <a:r>
              <a:rPr lang="en-US" altLang="en-US" sz="3200" b="1" dirty="0">
                <a:latin typeface="Calibri" panose="020F0502020204030204" pitchFamily="34" charset="0"/>
                <a:ea typeface="Calibri" panose="020F0502020204030204" pitchFamily="34" charset="0"/>
                <a:cs typeface="Calibri" panose="020F0502020204030204" pitchFamily="34" charset="0"/>
              </a:rPr>
              <a:t>-wave</a:t>
            </a:r>
          </a:p>
        </p:txBody>
      </p:sp>
      <p:pic>
        <p:nvPicPr>
          <p:cNvPr id="8202" name="Picture 11" descr="MCj0320978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6757" y="3779103"/>
            <a:ext cx="2455862" cy="155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Text Box 15"/>
          <p:cNvSpPr txBox="1">
            <a:spLocks noChangeArrowheads="1"/>
          </p:cNvSpPr>
          <p:nvPr/>
        </p:nvSpPr>
        <p:spPr bwMode="auto">
          <a:xfrm>
            <a:off x="6166933" y="5620327"/>
            <a:ext cx="147551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3200" b="1" i="1" dirty="0">
                <a:latin typeface="Calibri" panose="020F0502020204030204" pitchFamily="34" charset="0"/>
                <a:ea typeface="Calibri" panose="020F0502020204030204" pitchFamily="34" charset="0"/>
                <a:cs typeface="Calibri" panose="020F0502020204030204" pitchFamily="34" charset="0"/>
              </a:rPr>
              <a:t>p</a:t>
            </a:r>
            <a:r>
              <a:rPr lang="en-US" altLang="en-US" sz="3200" b="1" dirty="0">
                <a:latin typeface="Calibri" panose="020F0502020204030204" pitchFamily="34" charset="0"/>
                <a:ea typeface="Calibri" panose="020F0502020204030204" pitchFamily="34" charset="0"/>
                <a:cs typeface="Calibri" panose="020F0502020204030204" pitchFamily="34" charset="0"/>
              </a:rPr>
              <a:t>-wave</a:t>
            </a:r>
          </a:p>
        </p:txBody>
      </p:sp>
      <p:sp>
        <p:nvSpPr>
          <p:cNvPr id="3" name="Slide Number Placeholder 2">
            <a:extLst>
              <a:ext uri="{FF2B5EF4-FFF2-40B4-BE49-F238E27FC236}">
                <a16:creationId xmlns:a16="http://schemas.microsoft.com/office/drawing/2014/main" id="{79925CEB-D729-5CA0-21A9-5A29EC082069}"/>
              </a:ext>
            </a:extLst>
          </p:cNvPr>
          <p:cNvSpPr>
            <a:spLocks noGrp="1"/>
          </p:cNvSpPr>
          <p:nvPr>
            <p:ph type="sldNum" sz="quarter" idx="12"/>
          </p:nvPr>
        </p:nvSpPr>
        <p:spPr/>
        <p:txBody>
          <a:bodyPr/>
          <a:lstStyle/>
          <a:p>
            <a:pPr>
              <a:defRPr/>
            </a:pPr>
            <a:fld id="{4345BAE2-2D7C-4D8C-8EC5-3852C65343A4}" type="slidenum">
              <a:rPr lang="en-US" smtClean="0"/>
              <a:pPr>
                <a:defRPr/>
              </a:pPr>
              <a:t>12</a:t>
            </a:fld>
            <a:endParaRPr lang="en-US" b="0" dirty="0">
              <a:solidFill>
                <a:schemeClr val="tx1"/>
              </a:solidFill>
            </a:endParaRPr>
          </a:p>
        </p:txBody>
      </p:sp>
    </p:spTree>
    <p:extLst>
      <p:ext uri="{BB962C8B-B14F-4D97-AF65-F5344CB8AC3E}">
        <p14:creationId xmlns:p14="http://schemas.microsoft.com/office/powerpoint/2010/main" val="77188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06"/>
                                        </p:tgtEl>
                                        <p:attrNameLst>
                                          <p:attrName>style.visibility</p:attrName>
                                        </p:attrNameLst>
                                      </p:cBhvr>
                                      <p:to>
                                        <p:strVal val="visible"/>
                                      </p:to>
                                    </p:set>
                                    <p:animEffect transition="in" filter="fade">
                                      <p:cBhvr>
                                        <p:cTn id="7" dur="500"/>
                                        <p:tgtEl>
                                          <p:spTgt spid="820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207"/>
                                        </p:tgtEl>
                                        <p:attrNameLst>
                                          <p:attrName>style.visibility</p:attrName>
                                        </p:attrNameLst>
                                      </p:cBhvr>
                                      <p:to>
                                        <p:strVal val="visible"/>
                                      </p:to>
                                    </p:set>
                                    <p:animEffect transition="in" filter="fade">
                                      <p:cBhvr>
                                        <p:cTn id="10" dur="500"/>
                                        <p:tgtEl>
                                          <p:spTgt spid="820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204"/>
                                        </p:tgtEl>
                                        <p:attrNameLst>
                                          <p:attrName>style.visibility</p:attrName>
                                        </p:attrNameLst>
                                      </p:cBhvr>
                                      <p:to>
                                        <p:strVal val="visible"/>
                                      </p:to>
                                    </p:set>
                                    <p:animEffect transition="in" filter="fade">
                                      <p:cBhvr>
                                        <p:cTn id="15" dur="500"/>
                                        <p:tgtEl>
                                          <p:spTgt spid="820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205"/>
                                        </p:tgtEl>
                                        <p:attrNameLst>
                                          <p:attrName>style.visibility</p:attrName>
                                        </p:attrNameLst>
                                      </p:cBhvr>
                                      <p:to>
                                        <p:strVal val="visible"/>
                                      </p:to>
                                    </p:set>
                                    <p:animEffect transition="in" filter="fade">
                                      <p:cBhvr>
                                        <p:cTn id="18" dur="500"/>
                                        <p:tgtEl>
                                          <p:spTgt spid="820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202"/>
                                        </p:tgtEl>
                                        <p:attrNameLst>
                                          <p:attrName>style.visibility</p:attrName>
                                        </p:attrNameLst>
                                      </p:cBhvr>
                                      <p:to>
                                        <p:strVal val="visible"/>
                                      </p:to>
                                    </p:set>
                                    <p:animEffect transition="in" filter="fade">
                                      <p:cBhvr>
                                        <p:cTn id="23" dur="500"/>
                                        <p:tgtEl>
                                          <p:spTgt spid="820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203"/>
                                        </p:tgtEl>
                                        <p:attrNameLst>
                                          <p:attrName>style.visibility</p:attrName>
                                        </p:attrNameLst>
                                      </p:cBhvr>
                                      <p:to>
                                        <p:strVal val="visible"/>
                                      </p:to>
                                    </p:set>
                                    <p:animEffect transition="in" filter="fade">
                                      <p:cBhvr>
                                        <p:cTn id="26" dur="500"/>
                                        <p:tgtEl>
                                          <p:spTgt spid="8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7" grpId="0"/>
      <p:bldP spid="8205" grpId="0"/>
      <p:bldP spid="820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Rectangle 2"/>
          <p:cNvSpPr>
            <a:spLocks noGrp="1" noChangeArrowheads="1"/>
          </p:cNvSpPr>
          <p:nvPr>
            <p:ph type="title"/>
          </p:nvPr>
        </p:nvSpPr>
        <p:spPr>
          <a:xfrm>
            <a:off x="838200" y="76200"/>
            <a:ext cx="7620000" cy="1143000"/>
          </a:xfrm>
        </p:spPr>
        <p:txBody>
          <a:bodyPr/>
          <a:lstStyle/>
          <a:p>
            <a:pPr>
              <a:lnSpc>
                <a:spcPct val="90000"/>
              </a:lnSpc>
              <a:defRPr/>
            </a:pPr>
            <a:r>
              <a:rPr lang="en-US" dirty="0">
                <a:effectLst/>
                <a:latin typeface="Calibri" pitchFamily="34" charset="0"/>
                <a:cs typeface="Calibri" pitchFamily="34" charset="0"/>
              </a:rPr>
              <a:t>Avoid “</a:t>
            </a:r>
            <a:r>
              <a:rPr lang="en-US" i="1" dirty="0" err="1">
                <a:effectLst/>
                <a:latin typeface="Calibri" pitchFamily="34" charset="0"/>
                <a:cs typeface="Calibri" pitchFamily="34" charset="0"/>
              </a:rPr>
              <a:t>abstractitis</a:t>
            </a:r>
            <a:r>
              <a:rPr lang="en-US" i="1" dirty="0">
                <a:effectLst/>
                <a:latin typeface="Calibri" pitchFamily="34" charset="0"/>
                <a:cs typeface="Calibri" pitchFamily="34" charset="0"/>
              </a:rPr>
              <a:t>”</a:t>
            </a:r>
            <a:endParaRPr lang="en-US" dirty="0">
              <a:effectLst/>
              <a:latin typeface="Calibri" pitchFamily="34" charset="0"/>
              <a:cs typeface="Calibri" pitchFamily="34" charset="0"/>
            </a:endParaRPr>
          </a:p>
        </p:txBody>
      </p:sp>
      <p:sp>
        <p:nvSpPr>
          <p:cNvPr id="773123" name="Rectangle 3"/>
          <p:cNvSpPr>
            <a:spLocks noChangeArrowheads="1"/>
          </p:cNvSpPr>
          <p:nvPr/>
        </p:nvSpPr>
        <p:spPr bwMode="auto">
          <a:xfrm>
            <a:off x="762000" y="914400"/>
            <a:ext cx="7543800" cy="1676400"/>
          </a:xfrm>
          <a:prstGeom prst="rect">
            <a:avLst/>
          </a:prstGeom>
          <a:noFill/>
          <a:ln w="9525">
            <a:noFill/>
            <a:miter lim="800000"/>
            <a:headEnd/>
            <a:tailEnd/>
          </a:ln>
          <a:effectLst/>
        </p:spPr>
        <p:txBody>
          <a:bodyPr anchor="ctr"/>
          <a:lstStyle/>
          <a:p>
            <a:pPr>
              <a:lnSpc>
                <a:spcPct val="90000"/>
              </a:lnSpc>
              <a:defRPr/>
            </a:pPr>
            <a:r>
              <a:rPr lang="en-US" sz="3200" b="1" dirty="0">
                <a:solidFill>
                  <a:srgbClr val="000066"/>
                </a:solidFill>
                <a:latin typeface="Calibri" pitchFamily="34" charset="0"/>
                <a:cs typeface="Calibri" pitchFamily="34" charset="0"/>
              </a:rPr>
              <a:t>“writing that is so abstruse that even the </a:t>
            </a:r>
            <a:r>
              <a:rPr lang="en-US" sz="3200" b="1" i="1" dirty="0">
                <a:solidFill>
                  <a:srgbClr val="000066"/>
                </a:solidFill>
                <a:latin typeface="Calibri" pitchFamily="34" charset="0"/>
                <a:cs typeface="Calibri" pitchFamily="34" charset="0"/>
              </a:rPr>
              <a:t>writer</a:t>
            </a:r>
            <a:r>
              <a:rPr lang="en-US" sz="3200" b="1" dirty="0">
                <a:solidFill>
                  <a:srgbClr val="000066"/>
                </a:solidFill>
                <a:latin typeface="Calibri" pitchFamily="34" charset="0"/>
                <a:cs typeface="Calibri" pitchFamily="34" charset="0"/>
              </a:rPr>
              <a:t> does not know what he or she is trying to say”—</a:t>
            </a:r>
            <a:r>
              <a:rPr lang="en-US" sz="3200" b="1" i="1" dirty="0">
                <a:solidFill>
                  <a:srgbClr val="000066"/>
                </a:solidFill>
                <a:latin typeface="Calibri" pitchFamily="34" charset="0"/>
                <a:cs typeface="Calibri" pitchFamily="34" charset="0"/>
              </a:rPr>
              <a:t>Sir Ernest </a:t>
            </a:r>
            <a:r>
              <a:rPr lang="en-US" sz="3200" b="1" i="1" dirty="0" err="1">
                <a:solidFill>
                  <a:srgbClr val="000066"/>
                </a:solidFill>
                <a:latin typeface="Calibri" pitchFamily="34" charset="0"/>
                <a:cs typeface="Calibri" pitchFamily="34" charset="0"/>
              </a:rPr>
              <a:t>Gowers</a:t>
            </a:r>
            <a:r>
              <a:rPr lang="en-US" sz="3200" b="1" i="1" dirty="0">
                <a:solidFill>
                  <a:srgbClr val="000066"/>
                </a:solidFill>
                <a:latin typeface="Calibri" pitchFamily="34" charset="0"/>
                <a:cs typeface="Calibri" pitchFamily="34" charset="0"/>
              </a:rPr>
              <a:t>, GCB</a:t>
            </a:r>
            <a:endParaRPr lang="en-US" sz="3200" b="1" dirty="0">
              <a:solidFill>
                <a:srgbClr val="000066"/>
              </a:solidFill>
              <a:latin typeface="Calibri" pitchFamily="34" charset="0"/>
              <a:cs typeface="Calibri" pitchFamily="34" charset="0"/>
            </a:endParaRPr>
          </a:p>
        </p:txBody>
      </p:sp>
      <p:sp>
        <p:nvSpPr>
          <p:cNvPr id="5" name="TextBox 4"/>
          <p:cNvSpPr txBox="1"/>
          <p:nvPr/>
        </p:nvSpPr>
        <p:spPr>
          <a:xfrm>
            <a:off x="609600" y="2819400"/>
            <a:ext cx="8077200" cy="3582519"/>
          </a:xfrm>
          <a:prstGeom prst="rect">
            <a:avLst/>
          </a:prstGeom>
          <a:noFill/>
        </p:spPr>
        <p:txBody>
          <a:bodyPr wrap="square" rtlCol="0">
            <a:spAutoFit/>
          </a:bodyPr>
          <a:lstStyle/>
          <a:p>
            <a:pPr>
              <a:lnSpc>
                <a:spcPct val="90000"/>
              </a:lnSpc>
            </a:pPr>
            <a:r>
              <a:rPr lang="en-US" sz="2800" b="1" dirty="0">
                <a:solidFill>
                  <a:schemeClr val="accent2">
                    <a:lumMod val="50000"/>
                  </a:schemeClr>
                </a:solidFill>
              </a:rPr>
              <a:t>“The words …dance before my eyes in a meaningless procession: cross-reference to cross-reference, exception upon exception—couched in abstract terms that offer no handle to seize hold of—leave in my mind only a confused sense of some vitally important, but successfully concealed, purport, which it is my duty to extract, but which is within my power, if at all, only after the most inordinate expenditure of time.”</a:t>
            </a:r>
            <a:r>
              <a:rPr lang="en-US" sz="2800" dirty="0">
                <a:solidFill>
                  <a:schemeClr val="accent2">
                    <a:lumMod val="50000"/>
                  </a:schemeClr>
                </a:solidFill>
              </a:rPr>
              <a:t> </a:t>
            </a:r>
            <a:r>
              <a:rPr lang="en-US" sz="2000" dirty="0">
                <a:solidFill>
                  <a:schemeClr val="accent2">
                    <a:lumMod val="50000"/>
                  </a:schemeClr>
                </a:solidFill>
              </a:rPr>
              <a:t>(</a:t>
            </a:r>
            <a:r>
              <a:rPr lang="en-US" sz="2000" i="1" dirty="0">
                <a:solidFill>
                  <a:schemeClr val="accent2">
                    <a:lumMod val="50000"/>
                  </a:schemeClr>
                </a:solidFill>
              </a:rPr>
              <a:t>Yale L.J. </a:t>
            </a:r>
            <a:r>
              <a:rPr lang="en-US" sz="2000" dirty="0">
                <a:solidFill>
                  <a:schemeClr val="accent2">
                    <a:lumMod val="50000"/>
                  </a:schemeClr>
                </a:solidFill>
              </a:rPr>
              <a:t> </a:t>
            </a:r>
            <a:r>
              <a:rPr lang="en-US" sz="2000" b="1" dirty="0">
                <a:solidFill>
                  <a:schemeClr val="accent2">
                    <a:lumMod val="50000"/>
                  </a:schemeClr>
                </a:solidFill>
              </a:rPr>
              <a:t>167</a:t>
            </a:r>
            <a:r>
              <a:rPr lang="en-US" sz="2000" dirty="0">
                <a:solidFill>
                  <a:schemeClr val="accent2">
                    <a:lumMod val="50000"/>
                  </a:schemeClr>
                </a:solidFill>
              </a:rPr>
              <a:t>, 169 [1947]).</a:t>
            </a:r>
            <a:endParaRPr lang="en-US" dirty="0">
              <a:solidFill>
                <a:schemeClr val="accent2">
                  <a:lumMod val="50000"/>
                </a:schemeClr>
              </a:solidFill>
            </a:endParaRPr>
          </a:p>
        </p:txBody>
      </p:sp>
      <p:sp>
        <p:nvSpPr>
          <p:cNvPr id="2" name="Slide Number Placeholder 1">
            <a:extLst>
              <a:ext uri="{FF2B5EF4-FFF2-40B4-BE49-F238E27FC236}">
                <a16:creationId xmlns:a16="http://schemas.microsoft.com/office/drawing/2014/main" id="{BE633E3B-AF14-D3A2-A019-7BEABF7ACDB4}"/>
              </a:ext>
            </a:extLst>
          </p:cNvPr>
          <p:cNvSpPr>
            <a:spLocks noGrp="1"/>
          </p:cNvSpPr>
          <p:nvPr>
            <p:ph type="sldNum" sz="quarter" idx="12"/>
          </p:nvPr>
        </p:nvSpPr>
        <p:spPr/>
        <p:txBody>
          <a:bodyPr/>
          <a:lstStyle/>
          <a:p>
            <a:pPr>
              <a:defRPr/>
            </a:pPr>
            <a:fld id="{4345BAE2-2D7C-4D8C-8EC5-3852C65343A4}" type="slidenum">
              <a:rPr lang="en-US" smtClean="0"/>
              <a:pPr>
                <a:defRPr/>
              </a:pPr>
              <a:t>13</a:t>
            </a:fld>
            <a:endParaRPr lang="en-US" b="0" dirty="0">
              <a:solidFill>
                <a:schemeClr val="tx1"/>
              </a:solidFill>
            </a:endParaRPr>
          </a:p>
        </p:txBody>
      </p:sp>
    </p:spTree>
    <p:extLst>
      <p:ext uri="{BB962C8B-B14F-4D97-AF65-F5344CB8AC3E}">
        <p14:creationId xmlns:p14="http://schemas.microsoft.com/office/powerpoint/2010/main" val="257194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Rectangle 2"/>
          <p:cNvSpPr>
            <a:spLocks noGrp="1" noChangeArrowheads="1"/>
          </p:cNvSpPr>
          <p:nvPr>
            <p:ph type="title"/>
          </p:nvPr>
        </p:nvSpPr>
        <p:spPr>
          <a:xfrm>
            <a:off x="835930" y="304800"/>
            <a:ext cx="7620000" cy="1143000"/>
          </a:xfrm>
        </p:spPr>
        <p:txBody>
          <a:bodyPr/>
          <a:lstStyle/>
          <a:p>
            <a:pPr>
              <a:lnSpc>
                <a:spcPct val="90000"/>
              </a:lnSpc>
              <a:defRPr/>
            </a:pPr>
            <a:r>
              <a:rPr lang="en-US" dirty="0">
                <a:effectLst/>
                <a:latin typeface="Calibri" pitchFamily="34" charset="0"/>
                <a:cs typeface="Calibri" pitchFamily="34" charset="0"/>
              </a:rPr>
              <a:t>How to avoid “</a:t>
            </a:r>
            <a:r>
              <a:rPr lang="en-US" i="1" dirty="0" err="1">
                <a:effectLst/>
                <a:latin typeface="Calibri" pitchFamily="34" charset="0"/>
                <a:cs typeface="Calibri" pitchFamily="34" charset="0"/>
              </a:rPr>
              <a:t>abstractitis</a:t>
            </a:r>
            <a:r>
              <a:rPr lang="en-US" i="1" dirty="0">
                <a:effectLst/>
                <a:latin typeface="Calibri" pitchFamily="34" charset="0"/>
                <a:cs typeface="Calibri" pitchFamily="34" charset="0"/>
              </a:rPr>
              <a:t>”</a:t>
            </a:r>
            <a:endParaRPr lang="en-US" dirty="0">
              <a:effectLst/>
              <a:latin typeface="Calibri" pitchFamily="34" charset="0"/>
              <a:cs typeface="Calibri" pitchFamily="34" charset="0"/>
            </a:endParaRPr>
          </a:p>
        </p:txBody>
      </p:sp>
      <p:sp>
        <p:nvSpPr>
          <p:cNvPr id="7" name="Rectangle 3"/>
          <p:cNvSpPr>
            <a:spLocks noChangeArrowheads="1"/>
          </p:cNvSpPr>
          <p:nvPr/>
        </p:nvSpPr>
        <p:spPr bwMode="auto">
          <a:xfrm>
            <a:off x="835930" y="1447800"/>
            <a:ext cx="7543800" cy="4038600"/>
          </a:xfrm>
          <a:prstGeom prst="rect">
            <a:avLst/>
          </a:prstGeom>
          <a:noFill/>
          <a:ln w="9525">
            <a:noFill/>
            <a:miter lim="800000"/>
            <a:headEnd/>
            <a:tailEnd/>
          </a:ln>
          <a:effectLst/>
        </p:spPr>
        <p:txBody>
          <a:bodyPr anchor="ctr"/>
          <a:lstStyle/>
          <a:p>
            <a:pPr marL="514350" indent="-514350">
              <a:lnSpc>
                <a:spcPct val="90000"/>
              </a:lnSpc>
              <a:spcAft>
                <a:spcPts val="3000"/>
              </a:spcAft>
              <a:buClr>
                <a:srgbClr val="D93C1D"/>
              </a:buClr>
              <a:buFont typeface="+mj-lt"/>
              <a:buAutoNum type="arabicPeriod"/>
              <a:defRPr/>
            </a:pPr>
            <a:r>
              <a:rPr lang="en-US" sz="3200" b="1" u="sng" dirty="0">
                <a:solidFill>
                  <a:srgbClr val="000066"/>
                </a:solidFill>
                <a:latin typeface="Calibri" pitchFamily="34" charset="0"/>
                <a:cs typeface="Calibri" pitchFamily="34" charset="0"/>
              </a:rPr>
              <a:t>Clarify</a:t>
            </a:r>
            <a:r>
              <a:rPr lang="en-US" sz="3200" b="1" dirty="0">
                <a:solidFill>
                  <a:srgbClr val="000066"/>
                </a:solidFill>
                <a:latin typeface="Calibri" pitchFamily="34" charset="0"/>
                <a:cs typeface="Calibri" pitchFamily="34" charset="0"/>
              </a:rPr>
              <a:t>—</a:t>
            </a:r>
            <a:r>
              <a:rPr lang="en-US" sz="3200" b="1" i="1" dirty="0">
                <a:solidFill>
                  <a:srgbClr val="000066"/>
                </a:solidFill>
                <a:latin typeface="Calibri" pitchFamily="34" charset="0"/>
                <a:cs typeface="Calibri" pitchFamily="34" charset="0"/>
              </a:rPr>
              <a:t>replace jargon with accessible terminology; use simple subjects and direct action verbs; de-convolute syntax</a:t>
            </a:r>
          </a:p>
          <a:p>
            <a:pPr marL="514350" indent="-514350">
              <a:lnSpc>
                <a:spcPct val="90000"/>
              </a:lnSpc>
              <a:spcAft>
                <a:spcPts val="3000"/>
              </a:spcAft>
              <a:buClr>
                <a:srgbClr val="D93C1D"/>
              </a:buClr>
              <a:buFont typeface="+mj-lt"/>
              <a:buAutoNum type="arabicPeriod"/>
              <a:defRPr/>
            </a:pPr>
            <a:r>
              <a:rPr lang="en-US" sz="3200" b="1" u="sng" dirty="0">
                <a:solidFill>
                  <a:srgbClr val="000066"/>
                </a:solidFill>
                <a:latin typeface="Calibri" pitchFamily="34" charset="0"/>
                <a:cs typeface="Calibri" pitchFamily="34" charset="0"/>
              </a:rPr>
              <a:t>Quantify</a:t>
            </a:r>
            <a:r>
              <a:rPr lang="en-US" sz="3200" b="1" dirty="0">
                <a:solidFill>
                  <a:srgbClr val="000066"/>
                </a:solidFill>
                <a:latin typeface="Calibri" pitchFamily="34" charset="0"/>
                <a:cs typeface="Calibri" pitchFamily="34" charset="0"/>
              </a:rPr>
              <a:t>—</a:t>
            </a:r>
            <a:r>
              <a:rPr lang="en-US" sz="3200" b="1" i="1" dirty="0">
                <a:solidFill>
                  <a:srgbClr val="000066"/>
                </a:solidFill>
                <a:latin typeface="Calibri" pitchFamily="34" charset="0"/>
                <a:cs typeface="Calibri" pitchFamily="34" charset="0"/>
              </a:rPr>
              <a:t>replace wimpy, qualitative adjectives with quantitative descriptors</a:t>
            </a:r>
          </a:p>
          <a:p>
            <a:pPr marL="514350" indent="-514350">
              <a:lnSpc>
                <a:spcPct val="90000"/>
              </a:lnSpc>
              <a:spcAft>
                <a:spcPts val="3000"/>
              </a:spcAft>
              <a:buClr>
                <a:srgbClr val="D93C1D"/>
              </a:buClr>
              <a:buFont typeface="+mj-lt"/>
              <a:buAutoNum type="arabicPeriod"/>
              <a:defRPr/>
            </a:pPr>
            <a:r>
              <a:rPr lang="en-US" sz="3200" b="1" u="sng" dirty="0">
                <a:solidFill>
                  <a:srgbClr val="000066"/>
                </a:solidFill>
                <a:latin typeface="Calibri" pitchFamily="34" charset="0"/>
                <a:cs typeface="Calibri" pitchFamily="34" charset="0"/>
              </a:rPr>
              <a:t>Objectify</a:t>
            </a:r>
            <a:r>
              <a:rPr lang="en-US" sz="3200" b="1" dirty="0">
                <a:solidFill>
                  <a:srgbClr val="000066"/>
                </a:solidFill>
                <a:latin typeface="Calibri" pitchFamily="34" charset="0"/>
                <a:cs typeface="Calibri" pitchFamily="34" charset="0"/>
              </a:rPr>
              <a:t>—</a:t>
            </a:r>
            <a:r>
              <a:rPr lang="en-US" sz="3200" b="1" i="1" dirty="0">
                <a:solidFill>
                  <a:srgbClr val="000066"/>
                </a:solidFill>
                <a:latin typeface="Calibri" pitchFamily="34" charset="0"/>
                <a:cs typeface="Calibri" pitchFamily="34" charset="0"/>
              </a:rPr>
              <a:t>give concrete examples; </a:t>
            </a:r>
            <a:br>
              <a:rPr lang="en-US" sz="3200" b="1" i="1" dirty="0">
                <a:solidFill>
                  <a:srgbClr val="000066"/>
                </a:solidFill>
                <a:latin typeface="Calibri" pitchFamily="34" charset="0"/>
                <a:cs typeface="Calibri" pitchFamily="34" charset="0"/>
              </a:rPr>
            </a:br>
            <a:r>
              <a:rPr lang="en-US" sz="3200" b="1" i="1" dirty="0">
                <a:solidFill>
                  <a:srgbClr val="000066"/>
                </a:solidFill>
                <a:latin typeface="Calibri" pitchFamily="34" charset="0"/>
                <a:cs typeface="Calibri" pitchFamily="34" charset="0"/>
              </a:rPr>
              <a:t>use analogies</a:t>
            </a:r>
          </a:p>
        </p:txBody>
      </p:sp>
      <p:sp>
        <p:nvSpPr>
          <p:cNvPr id="2" name="Slide Number Placeholder 1">
            <a:extLst>
              <a:ext uri="{FF2B5EF4-FFF2-40B4-BE49-F238E27FC236}">
                <a16:creationId xmlns:a16="http://schemas.microsoft.com/office/drawing/2014/main" id="{E6BA7666-70C1-F928-C467-63CAF4B5E91C}"/>
              </a:ext>
            </a:extLst>
          </p:cNvPr>
          <p:cNvSpPr>
            <a:spLocks noGrp="1"/>
          </p:cNvSpPr>
          <p:nvPr>
            <p:ph type="sldNum" sz="quarter" idx="12"/>
          </p:nvPr>
        </p:nvSpPr>
        <p:spPr/>
        <p:txBody>
          <a:bodyPr/>
          <a:lstStyle/>
          <a:p>
            <a:pPr>
              <a:defRPr/>
            </a:pPr>
            <a:fld id="{4345BAE2-2D7C-4D8C-8EC5-3852C65343A4}" type="slidenum">
              <a:rPr lang="en-US" smtClean="0"/>
              <a:pPr>
                <a:defRPr/>
              </a:pPr>
              <a:t>14</a:t>
            </a:fld>
            <a:endParaRPr lang="en-US" b="0" dirty="0">
              <a:solidFill>
                <a:schemeClr val="tx1"/>
              </a:solidFill>
            </a:endParaRPr>
          </a:p>
        </p:txBody>
      </p:sp>
    </p:spTree>
    <p:extLst>
      <p:ext uri="{BB962C8B-B14F-4D97-AF65-F5344CB8AC3E}">
        <p14:creationId xmlns:p14="http://schemas.microsoft.com/office/powerpoint/2010/main" val="395540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1874" name="Rectangle 2"/>
          <p:cNvSpPr>
            <a:spLocks noGrp="1" noChangeArrowheads="1"/>
          </p:cNvSpPr>
          <p:nvPr>
            <p:ph type="body" sz="half" idx="2"/>
          </p:nvPr>
        </p:nvSpPr>
        <p:spPr>
          <a:xfrm>
            <a:off x="4038600" y="1828800"/>
            <a:ext cx="5105400" cy="4495800"/>
          </a:xfrm>
        </p:spPr>
        <p:txBody>
          <a:bodyPr/>
          <a:lstStyle/>
          <a:p>
            <a:pPr marL="0" lvl="1" indent="-228600">
              <a:spcBef>
                <a:spcPts val="0"/>
              </a:spcBef>
              <a:spcAft>
                <a:spcPts val="900"/>
              </a:spcAft>
              <a:buNone/>
            </a:pPr>
            <a:r>
              <a:rPr lang="en-US" altLang="en-US" dirty="0">
                <a:latin typeface="Calibri" panose="020F0502020204030204" pitchFamily="34" charset="0"/>
              </a:rPr>
              <a:t>Write shorter sentences</a:t>
            </a:r>
          </a:p>
          <a:p>
            <a:pPr marL="0" lvl="1" indent="-228600">
              <a:spcBef>
                <a:spcPts val="0"/>
              </a:spcBef>
              <a:spcAft>
                <a:spcPts val="900"/>
              </a:spcAft>
              <a:buNone/>
            </a:pPr>
            <a:r>
              <a:rPr lang="en-US" altLang="en-US" dirty="0">
                <a:latin typeface="Calibri" panose="020F0502020204030204" pitchFamily="34" charset="0"/>
              </a:rPr>
              <a:t>Limit the number of modifying</a:t>
            </a:r>
            <a:br>
              <a:rPr lang="en-US" altLang="en-US" dirty="0">
                <a:latin typeface="Calibri" panose="020F0502020204030204" pitchFamily="34" charset="0"/>
              </a:rPr>
            </a:br>
            <a:r>
              <a:rPr lang="en-US" altLang="en-US" dirty="0">
                <a:latin typeface="Calibri" panose="020F0502020204030204" pitchFamily="34" charset="0"/>
              </a:rPr>
              <a:t>  clauses &amp; prepositional phrases</a:t>
            </a:r>
          </a:p>
          <a:p>
            <a:pPr marL="0" lvl="1" indent="-228600">
              <a:spcBef>
                <a:spcPts val="0"/>
              </a:spcBef>
              <a:spcAft>
                <a:spcPts val="900"/>
              </a:spcAft>
              <a:buNone/>
            </a:pPr>
            <a:r>
              <a:rPr lang="en-US" altLang="en-US" dirty="0">
                <a:latin typeface="Calibri" panose="020F0502020204030204" pitchFamily="34" charset="0"/>
              </a:rPr>
              <a:t>Keep verbs close to subjects</a:t>
            </a:r>
          </a:p>
          <a:p>
            <a:pPr marL="0" lvl="1" indent="-228600">
              <a:spcBef>
                <a:spcPts val="0"/>
              </a:spcBef>
              <a:spcAft>
                <a:spcPts val="900"/>
              </a:spcAft>
              <a:buNone/>
            </a:pPr>
            <a:r>
              <a:rPr lang="en-US" altLang="en-US" dirty="0">
                <a:latin typeface="Calibri" panose="020F0502020204030204" pitchFamily="34" charset="0"/>
              </a:rPr>
              <a:t>Express ideas in positives, </a:t>
            </a:r>
            <a:br>
              <a:rPr lang="en-US" altLang="en-US" dirty="0">
                <a:latin typeface="Calibri" panose="020F0502020204030204" pitchFamily="34" charset="0"/>
              </a:rPr>
            </a:br>
            <a:r>
              <a:rPr lang="en-US" altLang="en-US" dirty="0">
                <a:latin typeface="Calibri" panose="020F0502020204030204" pitchFamily="34" charset="0"/>
              </a:rPr>
              <a:t>  not negatives</a:t>
            </a:r>
          </a:p>
          <a:p>
            <a:pPr marL="0" lvl="1" indent="-228600">
              <a:spcBef>
                <a:spcPts val="0"/>
              </a:spcBef>
              <a:spcAft>
                <a:spcPts val="900"/>
              </a:spcAft>
              <a:buNone/>
            </a:pPr>
            <a:r>
              <a:rPr lang="en-US" altLang="en-US" dirty="0">
                <a:latin typeface="Calibri" panose="020F0502020204030204" pitchFamily="34" charset="0"/>
              </a:rPr>
              <a:t>Avoid indirect constructions; </a:t>
            </a:r>
            <a:br>
              <a:rPr lang="en-US" altLang="en-US" dirty="0">
                <a:latin typeface="Calibri" panose="020F0502020204030204" pitchFamily="34" charset="0"/>
              </a:rPr>
            </a:br>
            <a:r>
              <a:rPr lang="en-US" altLang="en-US" dirty="0">
                <a:latin typeface="Calibri" panose="020F0502020204030204" pitchFamily="34" charset="0"/>
              </a:rPr>
              <a:t>  put the subject first</a:t>
            </a:r>
          </a:p>
          <a:p>
            <a:pPr marL="0" lvl="1" indent="-228600">
              <a:spcBef>
                <a:spcPts val="0"/>
              </a:spcBef>
              <a:spcAft>
                <a:spcPts val="900"/>
              </a:spcAft>
              <a:buNone/>
            </a:pPr>
            <a:r>
              <a:rPr lang="en-US" altLang="en-US" dirty="0">
                <a:latin typeface="Calibri" panose="020F0502020204030204" pitchFamily="34" charset="0"/>
              </a:rPr>
              <a:t>Eliminate unnecessary words</a:t>
            </a:r>
          </a:p>
          <a:p>
            <a:pPr marL="0" lvl="1" indent="-228600">
              <a:spcBef>
                <a:spcPts val="0"/>
              </a:spcBef>
              <a:spcAft>
                <a:spcPts val="900"/>
              </a:spcAft>
              <a:buNone/>
            </a:pPr>
            <a:r>
              <a:rPr lang="en-US" altLang="en-US" dirty="0">
                <a:latin typeface="Calibri" panose="020F0502020204030204" pitchFamily="34" charset="0"/>
              </a:rPr>
              <a:t>De-</a:t>
            </a:r>
            <a:r>
              <a:rPr lang="en-US" altLang="en-US" dirty="0" err="1">
                <a:latin typeface="Calibri" panose="020F0502020204030204" pitchFamily="34" charset="0"/>
              </a:rPr>
              <a:t>nounify</a:t>
            </a:r>
            <a:r>
              <a:rPr lang="en-US" altLang="en-US" dirty="0">
                <a:latin typeface="Calibri" panose="020F0502020204030204" pitchFamily="34" charset="0"/>
              </a:rPr>
              <a:t> verbs</a:t>
            </a:r>
          </a:p>
        </p:txBody>
      </p:sp>
      <p:sp>
        <p:nvSpPr>
          <p:cNvPr id="591875" name="Rectangle 3"/>
          <p:cNvSpPr>
            <a:spLocks noGrp="1" noChangeArrowheads="1"/>
          </p:cNvSpPr>
          <p:nvPr>
            <p:ph type="title"/>
          </p:nvPr>
        </p:nvSpPr>
        <p:spPr>
          <a:xfrm>
            <a:off x="457200" y="304800"/>
            <a:ext cx="8229600" cy="1143000"/>
          </a:xfrm>
        </p:spPr>
        <p:txBody>
          <a:bodyPr/>
          <a:lstStyle/>
          <a:p>
            <a:pPr>
              <a:defRPr/>
            </a:pPr>
            <a:r>
              <a:rPr lang="en-US" dirty="0">
                <a:effectLst/>
                <a:latin typeface="Calibri" panose="020F0502020204030204" pitchFamily="34" charset="0"/>
              </a:rPr>
              <a:t>Use these techniques to revise for clarity and conciseness</a:t>
            </a:r>
          </a:p>
        </p:txBody>
      </p:sp>
      <p:graphicFrame>
        <p:nvGraphicFramePr>
          <p:cNvPr id="2" name="Object 4"/>
          <p:cNvGraphicFramePr>
            <a:graphicFrameLocks noGrp="1" noChangeAspect="1"/>
          </p:cNvGraphicFramePr>
          <p:nvPr>
            <p:ph type="chart" sz="half" idx="1"/>
            <p:extLst>
              <p:ext uri="{D42A27DB-BD31-4B8C-83A1-F6EECF244321}">
                <p14:modId xmlns:p14="http://schemas.microsoft.com/office/powerpoint/2010/main" val="3713364050"/>
              </p:ext>
            </p:extLst>
          </p:nvPr>
        </p:nvGraphicFramePr>
        <p:xfrm>
          <a:off x="304800" y="1498600"/>
          <a:ext cx="3706812" cy="4394200"/>
        </p:xfrm>
        <a:graphic>
          <a:graphicData uri="http://schemas.openxmlformats.org/drawingml/2006/chart">
            <c:chart xmlns:c="http://schemas.openxmlformats.org/drawingml/2006/chart" xmlns:r="http://schemas.openxmlformats.org/officeDocument/2006/relationships" r:id="rId3"/>
          </a:graphicData>
        </a:graphic>
      </p:graphicFrame>
      <p:sp>
        <p:nvSpPr>
          <p:cNvPr id="9222" name="Text Box 5"/>
          <p:cNvSpPr txBox="1">
            <a:spLocks noChangeArrowheads="1"/>
          </p:cNvSpPr>
          <p:nvPr/>
        </p:nvSpPr>
        <p:spPr bwMode="auto">
          <a:xfrm>
            <a:off x="3200400" y="1828800"/>
            <a:ext cx="2840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dirty="0">
                <a:latin typeface="+mn-lt"/>
              </a:rPr>
              <a:t>*</a:t>
            </a:r>
            <a:endParaRPr lang="en-US" altLang="en-US" dirty="0">
              <a:latin typeface="+mn-lt"/>
            </a:endParaRPr>
          </a:p>
        </p:txBody>
      </p:sp>
      <p:sp>
        <p:nvSpPr>
          <p:cNvPr id="9223" name="Text Box 6"/>
          <p:cNvSpPr txBox="1">
            <a:spLocks noChangeArrowheads="1"/>
          </p:cNvSpPr>
          <p:nvPr/>
        </p:nvSpPr>
        <p:spPr bwMode="auto">
          <a:xfrm>
            <a:off x="693978" y="5562600"/>
            <a:ext cx="3139834" cy="895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pPr>
            <a:r>
              <a:rPr lang="en-US" altLang="en-US" sz="2000" b="1" dirty="0">
                <a:solidFill>
                  <a:srgbClr val="D93C1D"/>
                </a:solidFill>
                <a:latin typeface="Calibri" panose="020F0502020204030204" pitchFamily="34" charset="0"/>
              </a:rPr>
              <a:t>*Illustration only,  does not </a:t>
            </a:r>
            <a:br>
              <a:rPr lang="en-US" altLang="en-US" sz="2000" b="1" dirty="0">
                <a:solidFill>
                  <a:srgbClr val="D93C1D"/>
                </a:solidFill>
                <a:latin typeface="Calibri" panose="020F0502020204030204" pitchFamily="34" charset="0"/>
              </a:rPr>
            </a:br>
            <a:r>
              <a:rPr lang="en-US" altLang="en-US" sz="2000" b="1" dirty="0">
                <a:solidFill>
                  <a:srgbClr val="D93C1D"/>
                </a:solidFill>
                <a:latin typeface="Calibri" panose="020F0502020204030204" pitchFamily="34" charset="0"/>
              </a:rPr>
              <a:t>represent actual data.</a:t>
            </a:r>
            <a:br>
              <a:rPr lang="en-US" altLang="en-US" sz="2000" b="1" dirty="0">
                <a:solidFill>
                  <a:srgbClr val="D93C1D"/>
                </a:solidFill>
                <a:latin typeface="Calibri" panose="020F0502020204030204" pitchFamily="34" charset="0"/>
              </a:rPr>
            </a:br>
            <a:r>
              <a:rPr lang="en-US" altLang="en-US" sz="1600" b="1" dirty="0">
                <a:solidFill>
                  <a:srgbClr val="D93C1D"/>
                </a:solidFill>
                <a:latin typeface="Calibri" panose="020F0502020204030204" pitchFamily="34" charset="0"/>
              </a:rPr>
              <a:t>(But it could.)</a:t>
            </a:r>
            <a:endParaRPr lang="en-US" altLang="en-US" sz="3600" b="1" dirty="0">
              <a:solidFill>
                <a:srgbClr val="D93C1D"/>
              </a:solidFill>
              <a:latin typeface="Calibri" panose="020F0502020204030204" pitchFamily="34" charset="0"/>
            </a:endParaRPr>
          </a:p>
        </p:txBody>
      </p:sp>
      <p:sp>
        <p:nvSpPr>
          <p:cNvPr id="3" name="Slide Number Placeholder 2">
            <a:extLst>
              <a:ext uri="{FF2B5EF4-FFF2-40B4-BE49-F238E27FC236}">
                <a16:creationId xmlns:a16="http://schemas.microsoft.com/office/drawing/2014/main" id="{61CDFA2F-E340-737C-DA1B-690AEC8E611E}"/>
              </a:ext>
            </a:extLst>
          </p:cNvPr>
          <p:cNvSpPr>
            <a:spLocks noGrp="1"/>
          </p:cNvSpPr>
          <p:nvPr>
            <p:ph type="sldNum" sz="quarter" idx="12"/>
          </p:nvPr>
        </p:nvSpPr>
        <p:spPr/>
        <p:txBody>
          <a:bodyPr/>
          <a:lstStyle/>
          <a:p>
            <a:pPr>
              <a:defRPr/>
            </a:pPr>
            <a:fld id="{E5B92898-BD6F-441E-B16F-B7D15A621247}" type="slidenum">
              <a:rPr lang="en-US" smtClean="0"/>
              <a:pPr>
                <a:defRPr/>
              </a:pPr>
              <a:t>15</a:t>
            </a:fld>
            <a:endParaRPr lang="en-US" b="0">
              <a:solidFill>
                <a:schemeClr val="tx1"/>
              </a:solidFill>
            </a:endParaRPr>
          </a:p>
        </p:txBody>
      </p:sp>
    </p:spTree>
    <p:extLst>
      <p:ext uri="{BB962C8B-B14F-4D97-AF65-F5344CB8AC3E}">
        <p14:creationId xmlns:p14="http://schemas.microsoft.com/office/powerpoint/2010/main" val="1518842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187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187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187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187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187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187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9187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74" grpId="0" build="p"/>
      <p:bldP spid="92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short"/>
          <p:cNvPicPr>
            <a:picLocks noChangeAspect="1" noChangeArrowheads="1"/>
          </p:cNvPicPr>
          <p:nvPr/>
        </p:nvPicPr>
        <p:blipFill rotWithShape="1">
          <a:blip r:embed="rId3">
            <a:extLst>
              <a:ext uri="{28A0092B-C50C-407E-A947-70E740481C1C}">
                <a14:useLocalDpi xmlns:a14="http://schemas.microsoft.com/office/drawing/2010/main" val="0"/>
              </a:ext>
            </a:extLst>
          </a:blip>
          <a:srcRect l="5605" t="37436" r="18855" b="34359"/>
          <a:stretch/>
        </p:blipFill>
        <p:spPr bwMode="auto">
          <a:xfrm rot="16200000">
            <a:off x="-886856" y="3057623"/>
            <a:ext cx="3433200" cy="967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3122" name="Rectangle 2"/>
          <p:cNvSpPr>
            <a:spLocks noGrp="1" noChangeArrowheads="1"/>
          </p:cNvSpPr>
          <p:nvPr>
            <p:ph type="title"/>
          </p:nvPr>
        </p:nvSpPr>
        <p:spPr>
          <a:xfrm>
            <a:off x="457200" y="-76200"/>
            <a:ext cx="8534400" cy="1143000"/>
          </a:xfrm>
        </p:spPr>
        <p:txBody>
          <a:bodyPr/>
          <a:lstStyle/>
          <a:p>
            <a:pPr>
              <a:lnSpc>
                <a:spcPct val="90000"/>
              </a:lnSpc>
              <a:defRPr/>
            </a:pPr>
            <a:r>
              <a:rPr lang="en-US" dirty="0">
                <a:effectLst/>
                <a:latin typeface="Calibri" pitchFamily="34" charset="0"/>
                <a:cs typeface="Calibri" pitchFamily="34" charset="0"/>
              </a:rPr>
              <a:t>Write shorter sentences (&lt;</a:t>
            </a:r>
            <a:r>
              <a:rPr lang="en-US" dirty="0">
                <a:effectLst/>
                <a:latin typeface="Calibri" pitchFamily="34" charset="0"/>
                <a:cs typeface="Calibri" pitchFamily="34" charset="0"/>
                <a:sym typeface="Euclid Symbol"/>
              </a:rPr>
              <a:t>25 words</a:t>
            </a:r>
            <a:r>
              <a:rPr lang="en-US" dirty="0">
                <a:effectLst/>
                <a:latin typeface="Calibri" pitchFamily="34" charset="0"/>
                <a:cs typeface="Calibri" pitchFamily="34" charset="0"/>
              </a:rPr>
              <a:t>)</a:t>
            </a:r>
          </a:p>
        </p:txBody>
      </p:sp>
      <p:sp>
        <p:nvSpPr>
          <p:cNvPr id="773123" name="Rectangle 3"/>
          <p:cNvSpPr>
            <a:spLocks noChangeArrowheads="1"/>
          </p:cNvSpPr>
          <p:nvPr/>
        </p:nvSpPr>
        <p:spPr bwMode="auto">
          <a:xfrm>
            <a:off x="762000" y="1447800"/>
            <a:ext cx="7543800" cy="1143000"/>
          </a:xfrm>
          <a:prstGeom prst="rect">
            <a:avLst/>
          </a:prstGeom>
          <a:noFill/>
          <a:ln w="9525">
            <a:noFill/>
            <a:miter lim="800000"/>
            <a:headEnd/>
            <a:tailEnd/>
          </a:ln>
          <a:effectLst/>
        </p:spPr>
        <p:txBody>
          <a:bodyPr anchor="ctr"/>
          <a:lstStyle/>
          <a:p>
            <a:pPr>
              <a:lnSpc>
                <a:spcPct val="90000"/>
              </a:lnSpc>
              <a:defRPr/>
            </a:pPr>
            <a:r>
              <a:rPr lang="en-US" sz="4000" b="1" dirty="0">
                <a:solidFill>
                  <a:srgbClr val="000066"/>
                </a:solidFill>
                <a:latin typeface="Calibri" pitchFamily="34" charset="0"/>
                <a:cs typeface="Calibri" pitchFamily="34" charset="0"/>
              </a:rPr>
              <a:t>           </a:t>
            </a:r>
          </a:p>
        </p:txBody>
      </p:sp>
      <p:sp>
        <p:nvSpPr>
          <p:cNvPr id="2" name="TextBox 1"/>
          <p:cNvSpPr txBox="1"/>
          <p:nvPr/>
        </p:nvSpPr>
        <p:spPr>
          <a:xfrm>
            <a:off x="381000" y="5334000"/>
            <a:ext cx="8763000" cy="1446550"/>
          </a:xfrm>
          <a:prstGeom prst="rect">
            <a:avLst/>
          </a:prstGeom>
          <a:noFill/>
        </p:spPr>
        <p:txBody>
          <a:bodyPr wrap="square" rtlCol="0">
            <a:spAutoFit/>
          </a:bodyPr>
          <a:lstStyle/>
          <a:p>
            <a:r>
              <a:rPr lang="en-US" sz="3200" b="1" dirty="0">
                <a:solidFill>
                  <a:schemeClr val="accent2">
                    <a:lumMod val="50000"/>
                  </a:schemeClr>
                </a:solidFill>
                <a:latin typeface="Calibri" panose="020F0502020204030204" pitchFamily="34" charset="0"/>
              </a:rPr>
              <a:t>Avoid long strings of nouns used as adjectives, too</a:t>
            </a:r>
          </a:p>
          <a:p>
            <a:pPr marL="274320"/>
            <a:r>
              <a:rPr lang="en-US" sz="2800" b="1" dirty="0">
                <a:solidFill>
                  <a:srgbClr val="000066"/>
                </a:solidFill>
              </a:rPr>
              <a:t>mean field anisotropic superconducting reverse bias toroid magnet</a:t>
            </a:r>
            <a:endParaRPr lang="en-US" sz="2800" b="1" dirty="0">
              <a:solidFill>
                <a:srgbClr val="000066"/>
              </a:solidFill>
              <a:latin typeface="Calibri" panose="020F0502020204030204" pitchFamily="34" charset="0"/>
            </a:endParaRPr>
          </a:p>
        </p:txBody>
      </p:sp>
      <p:sp>
        <p:nvSpPr>
          <p:cNvPr id="7" name="Rectangle 3"/>
          <p:cNvSpPr txBox="1">
            <a:spLocks noChangeArrowheads="1"/>
          </p:cNvSpPr>
          <p:nvPr/>
        </p:nvSpPr>
        <p:spPr bwMode="auto">
          <a:xfrm>
            <a:off x="914400" y="1219200"/>
            <a:ext cx="78486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ct val="20000"/>
              </a:spcBef>
              <a:spcAft>
                <a:spcPct val="0"/>
              </a:spcAft>
              <a:buClr>
                <a:srgbClr val="DF5517"/>
              </a:buClr>
              <a:buSzPct val="85000"/>
              <a:buFont typeface="Symbol" pitchFamily="18" charset="2"/>
              <a:buChar char="·"/>
              <a:defRPr sz="3200" b="1">
                <a:solidFill>
                  <a:srgbClr val="000066"/>
                </a:solidFill>
                <a:latin typeface="Calibri" panose="020F0502020204030204" pitchFamily="34" charset="0"/>
                <a:ea typeface="+mn-ea"/>
                <a:cs typeface="+mn-cs"/>
              </a:defRPr>
            </a:lvl1pPr>
            <a:lvl2pPr marL="742950" indent="-285750" algn="l" rtl="0" eaLnBrk="0" fontAlgn="base" hangingPunct="0">
              <a:lnSpc>
                <a:spcPct val="90000"/>
              </a:lnSpc>
              <a:spcBef>
                <a:spcPct val="0"/>
              </a:spcBef>
              <a:spcAft>
                <a:spcPct val="0"/>
              </a:spcAft>
              <a:buClr>
                <a:srgbClr val="990000"/>
              </a:buClr>
              <a:buSzPct val="55000"/>
              <a:buFont typeface="ZapfDingbats" pitchFamily="82" charset="2"/>
              <a:buChar char="v"/>
              <a:defRPr sz="2800" b="1">
                <a:solidFill>
                  <a:srgbClr val="000066"/>
                </a:solidFill>
                <a:latin typeface="Calibri" panose="020F0502020204030204" pitchFamily="34" charset="0"/>
              </a:defRPr>
            </a:lvl2pPr>
            <a:lvl3pPr marL="1143000" indent="-228600" algn="l" rtl="0" eaLnBrk="0" fontAlgn="base" hangingPunct="0">
              <a:lnSpc>
                <a:spcPct val="85000"/>
              </a:lnSpc>
              <a:spcBef>
                <a:spcPct val="0"/>
              </a:spcBef>
              <a:spcAft>
                <a:spcPct val="0"/>
              </a:spcAft>
              <a:buClr>
                <a:srgbClr val="FF3300"/>
              </a:buClr>
              <a:buChar char="•"/>
              <a:defRPr sz="2400" b="1">
                <a:solidFill>
                  <a:srgbClr val="000066"/>
                </a:solidFill>
                <a:latin typeface="Calibri" panose="020F0502020204030204" pitchFamily="34" charset="0"/>
              </a:defRPr>
            </a:lvl3pPr>
            <a:lvl4pPr marL="1600200" indent="-228600" algn="l" rtl="0" eaLnBrk="0" fontAlgn="base" hangingPunct="0">
              <a:spcBef>
                <a:spcPct val="20000"/>
              </a:spcBef>
              <a:spcAft>
                <a:spcPct val="0"/>
              </a:spcAft>
              <a:buChar char="–"/>
              <a:defRPr sz="2000">
                <a:solidFill>
                  <a:srgbClr val="000066"/>
                </a:solidFill>
                <a:latin typeface="Times New Roman" pitchFamily="18" charset="0"/>
              </a:defRPr>
            </a:lvl4pPr>
            <a:lvl5pPr marL="2057400" indent="-228600" algn="l" rtl="0" eaLnBrk="0" fontAlgn="base" hangingPunct="0">
              <a:spcBef>
                <a:spcPct val="20000"/>
              </a:spcBef>
              <a:spcAft>
                <a:spcPct val="0"/>
              </a:spcAft>
              <a:buChar char="»"/>
              <a:defRPr sz="2000">
                <a:solidFill>
                  <a:srgbClr val="000066"/>
                </a:solidFill>
                <a:latin typeface="Times New Roman" pitchFamily="18" charset="0"/>
              </a:defRPr>
            </a:lvl5pPr>
            <a:lvl6pPr marL="2514600" indent="-228600" algn="l" rtl="0" eaLnBrk="0" fontAlgn="base" hangingPunct="0">
              <a:spcBef>
                <a:spcPct val="20000"/>
              </a:spcBef>
              <a:spcAft>
                <a:spcPct val="0"/>
              </a:spcAft>
              <a:buChar char="»"/>
              <a:defRPr sz="2000">
                <a:solidFill>
                  <a:srgbClr val="000066"/>
                </a:solidFill>
                <a:latin typeface="Times New Roman" pitchFamily="18" charset="0"/>
              </a:defRPr>
            </a:lvl6pPr>
            <a:lvl7pPr marL="2971800" indent="-228600" algn="l" rtl="0" eaLnBrk="0" fontAlgn="base" hangingPunct="0">
              <a:spcBef>
                <a:spcPct val="20000"/>
              </a:spcBef>
              <a:spcAft>
                <a:spcPct val="0"/>
              </a:spcAft>
              <a:buChar char="»"/>
              <a:defRPr sz="2000">
                <a:solidFill>
                  <a:srgbClr val="000066"/>
                </a:solidFill>
                <a:latin typeface="Times New Roman" pitchFamily="18" charset="0"/>
              </a:defRPr>
            </a:lvl7pPr>
            <a:lvl8pPr marL="3429000" indent="-228600" algn="l" rtl="0" eaLnBrk="0" fontAlgn="base" hangingPunct="0">
              <a:spcBef>
                <a:spcPct val="20000"/>
              </a:spcBef>
              <a:spcAft>
                <a:spcPct val="0"/>
              </a:spcAft>
              <a:buChar char="»"/>
              <a:defRPr sz="2000">
                <a:solidFill>
                  <a:srgbClr val="000066"/>
                </a:solidFill>
                <a:latin typeface="Times New Roman" pitchFamily="18" charset="0"/>
              </a:defRPr>
            </a:lvl8pPr>
            <a:lvl9pPr marL="3886200" indent="-228600" algn="l" rtl="0" eaLnBrk="0" fontAlgn="base" hangingPunct="0">
              <a:spcBef>
                <a:spcPct val="20000"/>
              </a:spcBef>
              <a:spcAft>
                <a:spcPct val="0"/>
              </a:spcAft>
              <a:buChar char="»"/>
              <a:defRPr sz="2000">
                <a:solidFill>
                  <a:srgbClr val="000066"/>
                </a:solidFill>
                <a:latin typeface="Times New Roman" pitchFamily="18" charset="0"/>
              </a:defRPr>
            </a:lvl9pPr>
          </a:lstStyle>
          <a:p>
            <a:pPr>
              <a:lnSpc>
                <a:spcPct val="85000"/>
              </a:lnSpc>
              <a:buFont typeface="Symbol" pitchFamily="18" charset="2"/>
              <a:buNone/>
            </a:pPr>
            <a:endParaRPr lang="en-US" altLang="en-US" kern="0" dirty="0">
              <a:ea typeface="Calibri" pitchFamily="34" charset="0"/>
              <a:cs typeface="Calibri" pitchFamily="34" charset="0"/>
            </a:endParaRPr>
          </a:p>
          <a:p>
            <a:pPr>
              <a:spcBef>
                <a:spcPct val="25000"/>
              </a:spcBef>
              <a:buFont typeface="Symbol" pitchFamily="18" charset="2"/>
              <a:buNone/>
            </a:pPr>
            <a:r>
              <a:rPr lang="en-US" altLang="en-US" sz="2000" i="1" kern="0" dirty="0"/>
              <a:t>    </a:t>
            </a:r>
            <a:r>
              <a:rPr lang="en-US" altLang="en-US" sz="2400" i="1" kern="0" dirty="0">
                <a:solidFill>
                  <a:srgbClr val="FFFF00"/>
                </a:solidFill>
              </a:rPr>
              <a:t> </a:t>
            </a:r>
            <a:r>
              <a:rPr lang="en-US" altLang="en-US" sz="2800" kern="0" dirty="0">
                <a:solidFill>
                  <a:schemeClr val="folHlink"/>
                </a:solidFill>
                <a:latin typeface="Times New Roman" pitchFamily="18" charset="0"/>
              </a:rPr>
              <a:t>“A program of chemical analysis and receptor modeling is proposed in which samples obtained at the EB ENTEK sites will be used to estimate the sources and/or source regions of trace elemental deposition into the area and the effects of specific urban areas on the airborne particulate matter compositions and thus, their potential contribution to the contamination of the area’s water supplies.</a:t>
            </a:r>
            <a:r>
              <a:rPr lang="en-US" altLang="en-US" b="0" kern="0" dirty="0">
                <a:solidFill>
                  <a:schemeClr val="folHlink"/>
                </a:solidFill>
                <a:latin typeface="Times New Roman" pitchFamily="18" charset="0"/>
              </a:rPr>
              <a:t>”</a:t>
            </a:r>
            <a:endParaRPr lang="en-US" altLang="en-US" b="0" kern="0" dirty="0">
              <a:solidFill>
                <a:schemeClr val="tx1"/>
              </a:solidFill>
              <a:latin typeface="Times New Roman" pitchFamily="18" charset="0"/>
            </a:endParaRPr>
          </a:p>
        </p:txBody>
      </p:sp>
      <p:sp>
        <p:nvSpPr>
          <p:cNvPr id="3" name="TextBox 2"/>
          <p:cNvSpPr txBox="1"/>
          <p:nvPr/>
        </p:nvSpPr>
        <p:spPr>
          <a:xfrm>
            <a:off x="533400" y="798493"/>
            <a:ext cx="8610600" cy="954107"/>
          </a:xfrm>
          <a:prstGeom prst="rect">
            <a:avLst/>
          </a:prstGeom>
          <a:noFill/>
        </p:spPr>
        <p:txBody>
          <a:bodyPr wrap="square" rtlCol="0">
            <a:spAutoFit/>
          </a:bodyPr>
          <a:lstStyle/>
          <a:p>
            <a:r>
              <a:rPr lang="en-US" altLang="en-US" sz="2800" b="1" kern="0" dirty="0">
                <a:solidFill>
                  <a:schemeClr val="accent2">
                    <a:lumMod val="50000"/>
                  </a:schemeClr>
                </a:solidFill>
                <a:latin typeface="Calibri" panose="020F0502020204030204" pitchFamily="34" charset="0"/>
                <a:ea typeface="Calibri" pitchFamily="34" charset="0"/>
                <a:cs typeface="Calibri" pitchFamily="34" charset="0"/>
              </a:rPr>
              <a:t>The following sentence (63 words), while grammatically correct, is impossible to understand on the first reading</a:t>
            </a:r>
            <a:endParaRPr lang="en-US" sz="2800" b="1" dirty="0">
              <a:solidFill>
                <a:schemeClr val="accent2">
                  <a:lumMod val="50000"/>
                </a:schemeClr>
              </a:solidFill>
              <a:latin typeface="Calibri" panose="020F0502020204030204" pitchFamily="34" charset="0"/>
            </a:endParaRPr>
          </a:p>
        </p:txBody>
      </p:sp>
      <p:sp>
        <p:nvSpPr>
          <p:cNvPr id="4" name="TextBox 3"/>
          <p:cNvSpPr txBox="1"/>
          <p:nvPr/>
        </p:nvSpPr>
        <p:spPr>
          <a:xfrm>
            <a:off x="3124200" y="6318885"/>
            <a:ext cx="2133600" cy="461665"/>
          </a:xfrm>
          <a:prstGeom prst="rect">
            <a:avLst/>
          </a:prstGeom>
          <a:noFill/>
        </p:spPr>
        <p:txBody>
          <a:bodyPr wrap="square" rtlCol="0">
            <a:spAutoFit/>
          </a:bodyPr>
          <a:lstStyle/>
          <a:p>
            <a:r>
              <a:rPr lang="en-US" b="1" dirty="0">
                <a:solidFill>
                  <a:srgbClr val="E84A27"/>
                </a:solidFill>
                <a:latin typeface="Calibri" panose="020F0502020204030204" pitchFamily="34" charset="0"/>
              </a:rPr>
              <a:t>&lt;sigh&gt;</a:t>
            </a:r>
          </a:p>
        </p:txBody>
      </p:sp>
      <p:sp>
        <p:nvSpPr>
          <p:cNvPr id="5" name="Slide Number Placeholder 4">
            <a:extLst>
              <a:ext uri="{FF2B5EF4-FFF2-40B4-BE49-F238E27FC236}">
                <a16:creationId xmlns:a16="http://schemas.microsoft.com/office/drawing/2014/main" id="{D6D50CCE-8F46-A693-2385-7287DE59DBC0}"/>
              </a:ext>
            </a:extLst>
          </p:cNvPr>
          <p:cNvSpPr>
            <a:spLocks noGrp="1"/>
          </p:cNvSpPr>
          <p:nvPr>
            <p:ph type="sldNum" sz="quarter" idx="12"/>
          </p:nvPr>
        </p:nvSpPr>
        <p:spPr/>
        <p:txBody>
          <a:bodyPr/>
          <a:lstStyle/>
          <a:p>
            <a:pPr>
              <a:defRPr/>
            </a:pPr>
            <a:fld id="{4345BAE2-2D7C-4D8C-8EC5-3852C65343A4}" type="slidenum">
              <a:rPr lang="en-US" smtClean="0"/>
              <a:pPr>
                <a:defRPr/>
              </a:pPr>
              <a:t>16</a:t>
            </a:fld>
            <a:endParaRPr lang="en-US" b="0" dirty="0">
              <a:solidFill>
                <a:schemeClr val="tx1"/>
              </a:solidFill>
            </a:endParaRPr>
          </a:p>
        </p:txBody>
      </p:sp>
    </p:spTree>
    <p:extLst>
      <p:ext uri="{BB962C8B-B14F-4D97-AF65-F5344CB8AC3E}">
        <p14:creationId xmlns:p14="http://schemas.microsoft.com/office/powerpoint/2010/main" val="418066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p:cNvSpPr>
            <a:spLocks noGrp="1" noChangeArrowheads="1"/>
          </p:cNvSpPr>
          <p:nvPr>
            <p:ph type="title"/>
          </p:nvPr>
        </p:nvSpPr>
        <p:spPr>
          <a:xfrm>
            <a:off x="304800" y="609600"/>
            <a:ext cx="8534400" cy="1143000"/>
          </a:xfrm>
        </p:spPr>
        <p:txBody>
          <a:bodyPr/>
          <a:lstStyle/>
          <a:p>
            <a:pPr>
              <a:defRPr/>
            </a:pPr>
            <a:r>
              <a:rPr lang="en-US" dirty="0"/>
              <a:t>Keep verbs </a:t>
            </a:r>
            <a:r>
              <a:rPr lang="en-US" dirty="0">
                <a:solidFill>
                  <a:srgbClr val="D93C1D"/>
                </a:solidFill>
              </a:rPr>
              <a:t>close to their subjects</a:t>
            </a:r>
          </a:p>
        </p:txBody>
      </p:sp>
      <p:sp>
        <p:nvSpPr>
          <p:cNvPr id="603140" name="Rectangle 4"/>
          <p:cNvSpPr>
            <a:spLocks noGrp="1" noChangeArrowheads="1"/>
          </p:cNvSpPr>
          <p:nvPr>
            <p:ph type="body" idx="1"/>
          </p:nvPr>
        </p:nvSpPr>
        <p:spPr>
          <a:xfrm>
            <a:off x="381000" y="1600200"/>
            <a:ext cx="8763000" cy="4953000"/>
          </a:xfrm>
          <a:noFill/>
        </p:spPr>
        <p:txBody>
          <a:bodyPr/>
          <a:lstStyle/>
          <a:p>
            <a:pPr marL="0" lvl="1">
              <a:spcAft>
                <a:spcPts val="1200"/>
              </a:spcAft>
              <a:buFont typeface="ZapfDingbats" pitchFamily="82" charset="2"/>
              <a:buNone/>
            </a:pPr>
            <a:r>
              <a:rPr lang="en-US" altLang="en-US" dirty="0">
                <a:solidFill>
                  <a:schemeClr val="accent2">
                    <a:lumMod val="50000"/>
                  </a:schemeClr>
                </a:solidFill>
                <a:latin typeface="Times New Roman" pitchFamily="18" charset="0"/>
              </a:rPr>
              <a:t>Several </a:t>
            </a:r>
            <a:r>
              <a:rPr lang="en-US" altLang="en-US" u="sng" dirty="0">
                <a:solidFill>
                  <a:schemeClr val="accent2">
                    <a:lumMod val="50000"/>
                  </a:schemeClr>
                </a:solidFill>
                <a:latin typeface="Times New Roman" pitchFamily="18" charset="0"/>
              </a:rPr>
              <a:t>schemes</a:t>
            </a:r>
            <a:r>
              <a:rPr lang="en-US" altLang="en-US" dirty="0">
                <a:solidFill>
                  <a:schemeClr val="accent2">
                    <a:lumMod val="50000"/>
                  </a:schemeClr>
                </a:solidFill>
                <a:latin typeface="Times New Roman" pitchFamily="18" charset="0"/>
              </a:rPr>
              <a:t> ranging from minimal computational cost and poor accuracy to high computational cost and high accuracy </a:t>
            </a:r>
            <a:r>
              <a:rPr lang="en-US" altLang="en-US" u="sng" dirty="0">
                <a:solidFill>
                  <a:srgbClr val="E84A27"/>
                </a:solidFill>
                <a:latin typeface="Times New Roman" pitchFamily="18" charset="0"/>
              </a:rPr>
              <a:t>can be employed</a:t>
            </a:r>
            <a:r>
              <a:rPr lang="en-US" altLang="en-US" dirty="0">
                <a:solidFill>
                  <a:schemeClr val="accent2">
                    <a:lumMod val="50000"/>
                  </a:schemeClr>
                </a:solidFill>
                <a:latin typeface="Times New Roman" pitchFamily="18" charset="0"/>
              </a:rPr>
              <a:t>.</a:t>
            </a:r>
          </a:p>
          <a:p>
            <a:pPr marL="457200" lvl="1" indent="0">
              <a:buFont typeface="ZapfDingbats" pitchFamily="82" charset="2"/>
              <a:buNone/>
            </a:pPr>
            <a:r>
              <a:rPr lang="en-US" altLang="en-US" i="1" dirty="0">
                <a:latin typeface="Times New Roman" pitchFamily="18" charset="0"/>
              </a:rPr>
              <a:t>Several schemes </a:t>
            </a:r>
            <a:r>
              <a:rPr lang="en-US" altLang="en-US" i="1" dirty="0">
                <a:solidFill>
                  <a:srgbClr val="D93C1D"/>
                </a:solidFill>
                <a:latin typeface="Times New Roman" pitchFamily="18" charset="0"/>
              </a:rPr>
              <a:t>can be employed</a:t>
            </a:r>
            <a:r>
              <a:rPr lang="en-US" altLang="en-US" i="1" dirty="0">
                <a:latin typeface="Times New Roman" pitchFamily="18" charset="0"/>
              </a:rPr>
              <a:t>, ranging from minimal computational cost and poor accuracy to </a:t>
            </a:r>
            <a:br>
              <a:rPr lang="en-US" altLang="en-US" i="1" dirty="0">
                <a:latin typeface="Times New Roman" pitchFamily="18" charset="0"/>
              </a:rPr>
            </a:br>
            <a:r>
              <a:rPr lang="en-US" altLang="en-US" i="1" dirty="0">
                <a:latin typeface="Times New Roman" pitchFamily="18" charset="0"/>
              </a:rPr>
              <a:t>high computational cost and great accuracy.</a:t>
            </a:r>
          </a:p>
          <a:p>
            <a:pPr lvl="1">
              <a:buFont typeface="ZapfDingbats" pitchFamily="82" charset="2"/>
              <a:buNone/>
            </a:pPr>
            <a:r>
              <a:rPr lang="en-US" altLang="en-US" b="0" dirty="0">
                <a:latin typeface="Times New Roman" pitchFamily="18" charset="0"/>
              </a:rPr>
              <a:t> </a:t>
            </a:r>
          </a:p>
          <a:p>
            <a:pPr marL="0" lvl="1" indent="0">
              <a:spcAft>
                <a:spcPts val="1200"/>
              </a:spcAft>
              <a:buFont typeface="ZapfDingbats" pitchFamily="82" charset="2"/>
              <a:buNone/>
            </a:pPr>
            <a:r>
              <a:rPr lang="en-US" altLang="en-US" dirty="0">
                <a:solidFill>
                  <a:schemeClr val="accent2">
                    <a:lumMod val="50000"/>
                  </a:schemeClr>
                </a:solidFill>
                <a:latin typeface="Times New Roman" pitchFamily="18" charset="0"/>
              </a:rPr>
              <a:t>A </a:t>
            </a:r>
            <a:r>
              <a:rPr lang="en-US" altLang="en-US" u="sng" dirty="0">
                <a:solidFill>
                  <a:schemeClr val="accent2">
                    <a:lumMod val="50000"/>
                  </a:schemeClr>
                </a:solidFill>
                <a:latin typeface="Times New Roman" pitchFamily="18" charset="0"/>
              </a:rPr>
              <a:t>program</a:t>
            </a:r>
            <a:r>
              <a:rPr lang="en-US" altLang="en-US" dirty="0">
                <a:solidFill>
                  <a:schemeClr val="accent2">
                    <a:lumMod val="50000"/>
                  </a:schemeClr>
                </a:solidFill>
                <a:latin typeface="Times New Roman" pitchFamily="18" charset="0"/>
              </a:rPr>
              <a:t> to be used in conjunction with a PC data acquisition card </a:t>
            </a:r>
            <a:r>
              <a:rPr lang="en-US" altLang="en-US" u="sng" dirty="0">
                <a:solidFill>
                  <a:srgbClr val="E84A27"/>
                </a:solidFill>
                <a:latin typeface="Times New Roman" pitchFamily="18" charset="0"/>
              </a:rPr>
              <a:t>was written</a:t>
            </a:r>
            <a:r>
              <a:rPr lang="en-US" altLang="en-US" dirty="0">
                <a:solidFill>
                  <a:schemeClr val="accent2">
                    <a:lumMod val="50000"/>
                  </a:schemeClr>
                </a:solidFill>
                <a:latin typeface="Times New Roman" pitchFamily="18" charset="0"/>
              </a:rPr>
              <a:t>. </a:t>
            </a:r>
          </a:p>
          <a:p>
            <a:pPr marL="457200" lvl="1" indent="0">
              <a:buFont typeface="ZapfDingbats" pitchFamily="82" charset="2"/>
              <a:buNone/>
            </a:pPr>
            <a:r>
              <a:rPr lang="en-US" altLang="en-US" i="1" dirty="0">
                <a:latin typeface="Times New Roman" pitchFamily="18" charset="0"/>
              </a:rPr>
              <a:t>A program </a:t>
            </a:r>
            <a:r>
              <a:rPr lang="en-US" altLang="en-US" i="1" dirty="0">
                <a:solidFill>
                  <a:srgbClr val="D93C1D"/>
                </a:solidFill>
                <a:latin typeface="Times New Roman" pitchFamily="18" charset="0"/>
              </a:rPr>
              <a:t>was written</a:t>
            </a:r>
            <a:r>
              <a:rPr lang="en-US" altLang="en-US" i="1" dirty="0">
                <a:latin typeface="Times New Roman" pitchFamily="18" charset="0"/>
              </a:rPr>
              <a:t> for use with a PC data acquisition card.</a:t>
            </a:r>
          </a:p>
        </p:txBody>
      </p:sp>
      <p:sp>
        <p:nvSpPr>
          <p:cNvPr id="7" name="Freeform: Shape 6">
            <a:extLst>
              <a:ext uri="{FF2B5EF4-FFF2-40B4-BE49-F238E27FC236}">
                <a16:creationId xmlns:a16="http://schemas.microsoft.com/office/drawing/2014/main" id="{8B43F7A0-8C7A-5802-4DA0-FF3DB65017C8}"/>
              </a:ext>
            </a:extLst>
          </p:cNvPr>
          <p:cNvSpPr/>
          <p:nvPr/>
        </p:nvSpPr>
        <p:spPr bwMode="auto">
          <a:xfrm>
            <a:off x="4876800" y="5410200"/>
            <a:ext cx="1371600" cy="245181"/>
          </a:xfrm>
          <a:custGeom>
            <a:avLst/>
            <a:gdLst>
              <a:gd name="connsiteX0" fmla="*/ 0 w 1234911"/>
              <a:gd name="connsiteY0" fmla="*/ 212187 h 245181"/>
              <a:gd name="connsiteX1" fmla="*/ 23567 w 1234911"/>
              <a:gd name="connsiteY1" fmla="*/ 216901 h 245181"/>
              <a:gd name="connsiteX2" fmla="*/ 42421 w 1234911"/>
              <a:gd name="connsiteY2" fmla="*/ 221614 h 245181"/>
              <a:gd name="connsiteX3" fmla="*/ 94268 w 1234911"/>
              <a:gd name="connsiteY3" fmla="*/ 226328 h 245181"/>
              <a:gd name="connsiteX4" fmla="*/ 579748 w 1234911"/>
              <a:gd name="connsiteY4" fmla="*/ 226328 h 245181"/>
              <a:gd name="connsiteX5" fmla="*/ 626882 w 1234911"/>
              <a:gd name="connsiteY5" fmla="*/ 231041 h 245181"/>
              <a:gd name="connsiteX6" fmla="*/ 730577 w 1234911"/>
              <a:gd name="connsiteY6" fmla="*/ 240468 h 245181"/>
              <a:gd name="connsiteX7" fmla="*/ 763571 w 1234911"/>
              <a:gd name="connsiteY7" fmla="*/ 245181 h 245181"/>
              <a:gd name="connsiteX8" fmla="*/ 980388 w 1234911"/>
              <a:gd name="connsiteY8" fmla="*/ 240468 h 245181"/>
              <a:gd name="connsiteX9" fmla="*/ 1032235 w 1234911"/>
              <a:gd name="connsiteY9" fmla="*/ 235754 h 245181"/>
              <a:gd name="connsiteX10" fmla="*/ 1060515 w 1234911"/>
              <a:gd name="connsiteY10" fmla="*/ 226328 h 245181"/>
              <a:gd name="connsiteX11" fmla="*/ 1079369 w 1234911"/>
              <a:gd name="connsiteY11" fmla="*/ 212187 h 245181"/>
              <a:gd name="connsiteX12" fmla="*/ 1098223 w 1234911"/>
              <a:gd name="connsiteY12" fmla="*/ 202761 h 245181"/>
              <a:gd name="connsiteX13" fmla="*/ 1112363 w 1234911"/>
              <a:gd name="connsiteY13" fmla="*/ 188620 h 245181"/>
              <a:gd name="connsiteX14" fmla="*/ 1121790 w 1234911"/>
              <a:gd name="connsiteY14" fmla="*/ 165053 h 245181"/>
              <a:gd name="connsiteX15" fmla="*/ 1121790 w 1234911"/>
              <a:gd name="connsiteY15" fmla="*/ 51932 h 245181"/>
              <a:gd name="connsiteX16" fmla="*/ 1102936 w 1234911"/>
              <a:gd name="connsiteY16" fmla="*/ 28365 h 245181"/>
              <a:gd name="connsiteX17" fmla="*/ 1093509 w 1234911"/>
              <a:gd name="connsiteY17" fmla="*/ 47218 h 245181"/>
              <a:gd name="connsiteX18" fmla="*/ 1121790 w 1234911"/>
              <a:gd name="connsiteY18" fmla="*/ 99066 h 245181"/>
              <a:gd name="connsiteX19" fmla="*/ 1187777 w 1234911"/>
              <a:gd name="connsiteY19" fmla="*/ 80212 h 245181"/>
              <a:gd name="connsiteX20" fmla="*/ 1192491 w 1234911"/>
              <a:gd name="connsiteY20" fmla="*/ 66072 h 245181"/>
              <a:gd name="connsiteX21" fmla="*/ 1220771 w 1234911"/>
              <a:gd name="connsiteY21" fmla="*/ 28365 h 245181"/>
              <a:gd name="connsiteX22" fmla="*/ 1234911 w 1234911"/>
              <a:gd name="connsiteY22" fmla="*/ 84 h 24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4911" h="245181">
                <a:moveTo>
                  <a:pt x="0" y="212187"/>
                </a:moveTo>
                <a:cubicBezTo>
                  <a:pt x="7856" y="213758"/>
                  <a:pt x="15746" y="215163"/>
                  <a:pt x="23567" y="216901"/>
                </a:cubicBezTo>
                <a:cubicBezTo>
                  <a:pt x="29891" y="218306"/>
                  <a:pt x="36000" y="220758"/>
                  <a:pt x="42421" y="221614"/>
                </a:cubicBezTo>
                <a:cubicBezTo>
                  <a:pt x="59622" y="223908"/>
                  <a:pt x="76986" y="224757"/>
                  <a:pt x="94268" y="226328"/>
                </a:cubicBezTo>
                <a:cubicBezTo>
                  <a:pt x="335936" y="221395"/>
                  <a:pt x="329924" y="218521"/>
                  <a:pt x="579748" y="226328"/>
                </a:cubicBezTo>
                <a:cubicBezTo>
                  <a:pt x="595530" y="226821"/>
                  <a:pt x="611157" y="229612"/>
                  <a:pt x="626882" y="231041"/>
                </a:cubicBezTo>
                <a:cubicBezTo>
                  <a:pt x="667543" y="234737"/>
                  <a:pt x="691020" y="235814"/>
                  <a:pt x="730577" y="240468"/>
                </a:cubicBezTo>
                <a:cubicBezTo>
                  <a:pt x="741611" y="241766"/>
                  <a:pt x="752573" y="243610"/>
                  <a:pt x="763571" y="245181"/>
                </a:cubicBezTo>
                <a:lnTo>
                  <a:pt x="980388" y="240468"/>
                </a:lnTo>
                <a:cubicBezTo>
                  <a:pt x="997731" y="239859"/>
                  <a:pt x="1015145" y="238770"/>
                  <a:pt x="1032235" y="235754"/>
                </a:cubicBezTo>
                <a:cubicBezTo>
                  <a:pt x="1042020" y="234027"/>
                  <a:pt x="1060515" y="226328"/>
                  <a:pt x="1060515" y="226328"/>
                </a:cubicBezTo>
                <a:cubicBezTo>
                  <a:pt x="1066800" y="221614"/>
                  <a:pt x="1072707" y="216351"/>
                  <a:pt x="1079369" y="212187"/>
                </a:cubicBezTo>
                <a:cubicBezTo>
                  <a:pt x="1085327" y="208463"/>
                  <a:pt x="1092505" y="206845"/>
                  <a:pt x="1098223" y="202761"/>
                </a:cubicBezTo>
                <a:cubicBezTo>
                  <a:pt x="1103647" y="198887"/>
                  <a:pt x="1107650" y="193334"/>
                  <a:pt x="1112363" y="188620"/>
                </a:cubicBezTo>
                <a:cubicBezTo>
                  <a:pt x="1115505" y="180764"/>
                  <a:pt x="1119359" y="173157"/>
                  <a:pt x="1121790" y="165053"/>
                </a:cubicBezTo>
                <a:cubicBezTo>
                  <a:pt x="1132130" y="130586"/>
                  <a:pt x="1127801" y="80784"/>
                  <a:pt x="1121790" y="51932"/>
                </a:cubicBezTo>
                <a:cubicBezTo>
                  <a:pt x="1119738" y="42083"/>
                  <a:pt x="1109221" y="36221"/>
                  <a:pt x="1102936" y="28365"/>
                </a:cubicBezTo>
                <a:cubicBezTo>
                  <a:pt x="1099794" y="34649"/>
                  <a:pt x="1093509" y="40192"/>
                  <a:pt x="1093509" y="47218"/>
                </a:cubicBezTo>
                <a:cubicBezTo>
                  <a:pt x="1093509" y="84048"/>
                  <a:pt x="1099442" y="82306"/>
                  <a:pt x="1121790" y="99066"/>
                </a:cubicBezTo>
                <a:cubicBezTo>
                  <a:pt x="1128521" y="97720"/>
                  <a:pt x="1175332" y="92657"/>
                  <a:pt x="1187777" y="80212"/>
                </a:cubicBezTo>
                <a:cubicBezTo>
                  <a:pt x="1191290" y="76699"/>
                  <a:pt x="1189603" y="70115"/>
                  <a:pt x="1192491" y="66072"/>
                </a:cubicBezTo>
                <a:cubicBezTo>
                  <a:pt x="1232194" y="10487"/>
                  <a:pt x="1194814" y="80277"/>
                  <a:pt x="1220771" y="28365"/>
                </a:cubicBezTo>
                <a:cubicBezTo>
                  <a:pt x="1226001" y="-3016"/>
                  <a:pt x="1215927" y="84"/>
                  <a:pt x="1234911" y="84"/>
                </a:cubicBezTo>
              </a:path>
            </a:pathLst>
          </a:custGeom>
          <a:noFill/>
          <a:ln w="38100" cap="flat" cmpd="sng" algn="ctr">
            <a:solidFill>
              <a:srgbClr val="D93C1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solidFill>
                  <a:srgbClr val="D93C1D"/>
                </a:solidFill>
              </a:ln>
              <a:solidFill>
                <a:schemeClr val="tx1"/>
              </a:solidFill>
              <a:effectLst/>
              <a:latin typeface="Times New Roman" pitchFamily="18" charset="0"/>
            </a:endParaRPr>
          </a:p>
        </p:txBody>
      </p:sp>
      <p:sp>
        <p:nvSpPr>
          <p:cNvPr id="2" name="Slide Number Placeholder 1">
            <a:extLst>
              <a:ext uri="{FF2B5EF4-FFF2-40B4-BE49-F238E27FC236}">
                <a16:creationId xmlns:a16="http://schemas.microsoft.com/office/drawing/2014/main" id="{4E36B942-F5B1-4715-16C3-B9FA32081BE0}"/>
              </a:ext>
            </a:extLst>
          </p:cNvPr>
          <p:cNvSpPr>
            <a:spLocks noGrp="1"/>
          </p:cNvSpPr>
          <p:nvPr>
            <p:ph type="sldNum" sz="quarter" idx="12"/>
          </p:nvPr>
        </p:nvSpPr>
        <p:spPr/>
        <p:txBody>
          <a:bodyPr/>
          <a:lstStyle/>
          <a:p>
            <a:pPr>
              <a:defRPr/>
            </a:pPr>
            <a:fld id="{4345BAE2-2D7C-4D8C-8EC5-3852C65343A4}" type="slidenum">
              <a:rPr lang="en-US" smtClean="0"/>
              <a:pPr>
                <a:defRPr/>
              </a:pPr>
              <a:t>17</a:t>
            </a:fld>
            <a:endParaRPr lang="en-US" b="0" dirty="0">
              <a:solidFill>
                <a:schemeClr val="tx1"/>
              </a:solidFill>
            </a:endParaRPr>
          </a:p>
        </p:txBody>
      </p:sp>
    </p:spTree>
    <p:extLst>
      <p:ext uri="{BB962C8B-B14F-4D97-AF65-F5344CB8AC3E}">
        <p14:creationId xmlns:p14="http://schemas.microsoft.com/office/powerpoint/2010/main" val="32201675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314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314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314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314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314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3140" grpId="0" build="p" bldLvl="2"/>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457200" y="457200"/>
            <a:ext cx="7543800" cy="1600200"/>
          </a:xfrm>
        </p:spPr>
        <p:txBody>
          <a:bodyPr/>
          <a:lstStyle/>
          <a:p>
            <a:r>
              <a:rPr lang="en-US" altLang="en-US" dirty="0">
                <a:effectLst/>
                <a:latin typeface="Calibri" pitchFamily="34" charset="0"/>
                <a:ea typeface="Calibri" pitchFamily="34" charset="0"/>
                <a:cs typeface="Calibri" pitchFamily="34" charset="0"/>
              </a:rPr>
              <a:t>Recast </a:t>
            </a:r>
            <a:r>
              <a:rPr lang="en-US" altLang="en-US" i="1" dirty="0">
                <a:solidFill>
                  <a:srgbClr val="D93C1D"/>
                </a:solidFill>
                <a:effectLst/>
                <a:latin typeface="Calibri" pitchFamily="34" charset="0"/>
                <a:ea typeface="Calibri" pitchFamily="34" charset="0"/>
                <a:cs typeface="Calibri" pitchFamily="34" charset="0"/>
              </a:rPr>
              <a:t>negative expressions</a:t>
            </a:r>
            <a:r>
              <a:rPr lang="en-US" altLang="en-US" dirty="0">
                <a:effectLst/>
                <a:latin typeface="Calibri" pitchFamily="34" charset="0"/>
                <a:ea typeface="Calibri" pitchFamily="34" charset="0"/>
                <a:cs typeface="Calibri" pitchFamily="34" charset="0"/>
              </a:rPr>
              <a:t>—</a:t>
            </a:r>
            <a:br>
              <a:rPr lang="en-US" altLang="en-US" dirty="0">
                <a:effectLst/>
                <a:latin typeface="Calibri" pitchFamily="34" charset="0"/>
                <a:ea typeface="Calibri" pitchFamily="34" charset="0"/>
                <a:cs typeface="Calibri" pitchFamily="34" charset="0"/>
              </a:rPr>
            </a:br>
            <a:r>
              <a:rPr lang="en-US" altLang="en-US" dirty="0">
                <a:effectLst/>
                <a:latin typeface="Calibri" pitchFamily="34" charset="0"/>
                <a:ea typeface="Calibri" pitchFamily="34" charset="0"/>
                <a:cs typeface="Calibri" pitchFamily="34" charset="0"/>
              </a:rPr>
              <a:t>a positive is easier to understand </a:t>
            </a:r>
            <a:br>
              <a:rPr lang="en-US" altLang="en-US" dirty="0">
                <a:effectLst/>
                <a:latin typeface="Calibri" pitchFamily="34" charset="0"/>
                <a:ea typeface="Calibri" pitchFamily="34" charset="0"/>
                <a:cs typeface="Calibri" pitchFamily="34" charset="0"/>
              </a:rPr>
            </a:br>
            <a:r>
              <a:rPr lang="en-US" altLang="en-US" dirty="0">
                <a:effectLst/>
                <a:latin typeface="Calibri" pitchFamily="34" charset="0"/>
                <a:ea typeface="Calibri" pitchFamily="34" charset="0"/>
                <a:cs typeface="Calibri" pitchFamily="34" charset="0"/>
              </a:rPr>
              <a:t>and is usually more concise</a:t>
            </a:r>
          </a:p>
        </p:txBody>
      </p:sp>
      <p:sp>
        <p:nvSpPr>
          <p:cNvPr id="599043" name="Rectangle 3"/>
          <p:cNvSpPr>
            <a:spLocks noGrp="1" noChangeArrowheads="1"/>
          </p:cNvSpPr>
          <p:nvPr>
            <p:ph type="body" idx="1"/>
          </p:nvPr>
        </p:nvSpPr>
        <p:spPr>
          <a:xfrm>
            <a:off x="457200" y="2286000"/>
            <a:ext cx="8305800" cy="4191000"/>
          </a:xfrm>
        </p:spPr>
        <p:txBody>
          <a:bodyPr/>
          <a:lstStyle/>
          <a:p>
            <a:pPr marL="0" lvl="1">
              <a:lnSpc>
                <a:spcPct val="85000"/>
              </a:lnSpc>
              <a:spcBef>
                <a:spcPct val="35000"/>
              </a:spcBef>
              <a:buFont typeface="ZapfDingbats" pitchFamily="82" charset="2"/>
              <a:buNone/>
            </a:pPr>
            <a:r>
              <a:rPr lang="en-US" altLang="en-US" dirty="0">
                <a:solidFill>
                  <a:schemeClr val="accent6">
                    <a:lumMod val="50000"/>
                  </a:schemeClr>
                </a:solidFill>
                <a:latin typeface="Times New Roman" pitchFamily="18" charset="0"/>
              </a:rPr>
              <a:t>Although some data supported the hypothesis, it could not be concluded that output scaled linearly with current.</a:t>
            </a:r>
          </a:p>
          <a:p>
            <a:pPr marL="457200" lvl="1" indent="0">
              <a:lnSpc>
                <a:spcPct val="85000"/>
              </a:lnSpc>
              <a:spcBef>
                <a:spcPts val="1200"/>
              </a:spcBef>
              <a:buNone/>
            </a:pPr>
            <a:r>
              <a:rPr lang="en-US" altLang="en-US" i="1" dirty="0">
                <a:solidFill>
                  <a:schemeClr val="folHlink"/>
                </a:solidFill>
                <a:latin typeface="Times New Roman" pitchFamily="18" charset="0"/>
              </a:rPr>
              <a:t>Output appeared to scale nonlinearly with current. </a:t>
            </a:r>
          </a:p>
          <a:p>
            <a:pPr marL="457200" lvl="1" indent="0">
              <a:lnSpc>
                <a:spcPct val="85000"/>
              </a:lnSpc>
              <a:spcBef>
                <a:spcPts val="1200"/>
              </a:spcBef>
              <a:buNone/>
            </a:pPr>
            <a:endParaRPr lang="en-US" altLang="en-US" i="1" dirty="0">
              <a:latin typeface="Times New Roman" pitchFamily="18" charset="0"/>
            </a:endParaRPr>
          </a:p>
          <a:p>
            <a:pPr marL="0" lvl="1">
              <a:lnSpc>
                <a:spcPct val="85000"/>
              </a:lnSpc>
              <a:spcBef>
                <a:spcPts val="1800"/>
              </a:spcBef>
              <a:buFont typeface="ZapfDingbats" pitchFamily="82" charset="2"/>
              <a:buNone/>
            </a:pPr>
            <a:r>
              <a:rPr lang="en-US" altLang="en-US" dirty="0">
                <a:solidFill>
                  <a:schemeClr val="accent6">
                    <a:lumMod val="50000"/>
                  </a:schemeClr>
                </a:solidFill>
                <a:latin typeface="Times New Roman" pitchFamily="18" charset="0"/>
              </a:rPr>
              <a:t>Arcing under high-current operation could not be avoided without the use of the insulated </a:t>
            </a:r>
            <a:r>
              <a:rPr lang="en-US" altLang="en-US" dirty="0" err="1">
                <a:solidFill>
                  <a:schemeClr val="accent6">
                    <a:lumMod val="50000"/>
                  </a:schemeClr>
                </a:solidFill>
                <a:latin typeface="Times New Roman" pitchFamily="18" charset="0"/>
              </a:rPr>
              <a:t>feedthrough</a:t>
            </a:r>
            <a:r>
              <a:rPr lang="en-US" altLang="en-US" dirty="0">
                <a:solidFill>
                  <a:schemeClr val="accent6">
                    <a:lumMod val="50000"/>
                  </a:schemeClr>
                </a:solidFill>
                <a:latin typeface="Times New Roman" pitchFamily="18" charset="0"/>
              </a:rPr>
              <a:t>.</a:t>
            </a:r>
            <a:r>
              <a:rPr lang="en-US" altLang="en-US" i="1" dirty="0">
                <a:solidFill>
                  <a:srgbClr val="DF5517"/>
                </a:solidFill>
                <a:latin typeface="Times New Roman" pitchFamily="18" charset="0"/>
              </a:rPr>
              <a:t> </a:t>
            </a:r>
          </a:p>
          <a:p>
            <a:pPr marL="457200" lvl="1" indent="0">
              <a:spcBef>
                <a:spcPts val="1200"/>
              </a:spcBef>
              <a:buFont typeface="ZapfDingbats" pitchFamily="82" charset="2"/>
              <a:buNone/>
            </a:pPr>
            <a:r>
              <a:rPr lang="en-US" altLang="en-US" i="1" dirty="0">
                <a:solidFill>
                  <a:schemeClr val="folHlink"/>
                </a:solidFill>
                <a:latin typeface="Times New Roman" pitchFamily="18" charset="0"/>
              </a:rPr>
              <a:t>The insulated </a:t>
            </a:r>
            <a:r>
              <a:rPr lang="en-US" altLang="en-US" i="1" dirty="0" err="1">
                <a:solidFill>
                  <a:schemeClr val="folHlink"/>
                </a:solidFill>
                <a:latin typeface="Times New Roman" pitchFamily="18" charset="0"/>
              </a:rPr>
              <a:t>feedthrough</a:t>
            </a:r>
            <a:r>
              <a:rPr lang="en-US" altLang="en-US" i="1" dirty="0">
                <a:solidFill>
                  <a:schemeClr val="folHlink"/>
                </a:solidFill>
                <a:latin typeface="Times New Roman" pitchFamily="18" charset="0"/>
              </a:rPr>
              <a:t> prevented arcing, </a:t>
            </a:r>
            <a:br>
              <a:rPr lang="en-US" altLang="en-US" i="1" dirty="0">
                <a:solidFill>
                  <a:schemeClr val="folHlink"/>
                </a:solidFill>
                <a:latin typeface="Times New Roman" pitchFamily="18" charset="0"/>
              </a:rPr>
            </a:br>
            <a:r>
              <a:rPr lang="en-US" altLang="en-US" i="1" dirty="0">
                <a:solidFill>
                  <a:schemeClr val="folHlink"/>
                </a:solidFill>
                <a:latin typeface="Times New Roman" pitchFamily="18" charset="0"/>
              </a:rPr>
              <a:t>even during high-current operation.</a:t>
            </a:r>
          </a:p>
        </p:txBody>
      </p:sp>
      <p:sp>
        <p:nvSpPr>
          <p:cNvPr id="2" name="Slide Number Placeholder 1">
            <a:extLst>
              <a:ext uri="{FF2B5EF4-FFF2-40B4-BE49-F238E27FC236}">
                <a16:creationId xmlns:a16="http://schemas.microsoft.com/office/drawing/2014/main" id="{AF902196-2756-F830-CD00-7135DDFEA3F4}"/>
              </a:ext>
            </a:extLst>
          </p:cNvPr>
          <p:cNvSpPr>
            <a:spLocks noGrp="1"/>
          </p:cNvSpPr>
          <p:nvPr>
            <p:ph type="sldNum" sz="quarter" idx="12"/>
          </p:nvPr>
        </p:nvSpPr>
        <p:spPr/>
        <p:txBody>
          <a:bodyPr/>
          <a:lstStyle/>
          <a:p>
            <a:pPr>
              <a:defRPr/>
            </a:pPr>
            <a:fld id="{4345BAE2-2D7C-4D8C-8EC5-3852C65343A4}" type="slidenum">
              <a:rPr lang="en-US" smtClean="0"/>
              <a:pPr>
                <a:defRPr/>
              </a:pPr>
              <a:t>18</a:t>
            </a:fld>
            <a:endParaRPr lang="en-US" b="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90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904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90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52400"/>
            <a:ext cx="8534400" cy="1676400"/>
          </a:xfrm>
        </p:spPr>
        <p:txBody>
          <a:bodyPr/>
          <a:lstStyle/>
          <a:p>
            <a:pPr>
              <a:lnSpc>
                <a:spcPct val="90000"/>
              </a:lnSpc>
            </a:pPr>
            <a:r>
              <a:rPr lang="en-US" altLang="en-US" dirty="0">
                <a:latin typeface="Calibri" pitchFamily="34" charset="0"/>
                <a:ea typeface="Calibri" pitchFamily="34" charset="0"/>
                <a:cs typeface="Calibri" pitchFamily="34" charset="0"/>
              </a:rPr>
              <a:t>Avoid beginning clauses with “There are…” or “It is…—put the subject first and plunge right in</a:t>
            </a:r>
          </a:p>
        </p:txBody>
      </p:sp>
      <p:sp>
        <p:nvSpPr>
          <p:cNvPr id="573443" name="Rectangle 3"/>
          <p:cNvSpPr>
            <a:spLocks noGrp="1" noChangeArrowheads="1"/>
          </p:cNvSpPr>
          <p:nvPr>
            <p:ph type="body" idx="1"/>
          </p:nvPr>
        </p:nvSpPr>
        <p:spPr>
          <a:xfrm>
            <a:off x="338666" y="2247900"/>
            <a:ext cx="8153400" cy="1143000"/>
          </a:xfrm>
        </p:spPr>
        <p:txBody>
          <a:bodyPr/>
          <a:lstStyle/>
          <a:p>
            <a:pPr marL="457200" lvl="1" indent="0">
              <a:lnSpc>
                <a:spcPct val="85000"/>
              </a:lnSpc>
              <a:buNone/>
              <a:defRPr/>
            </a:pPr>
            <a:r>
              <a:rPr lang="en-US" dirty="0">
                <a:latin typeface="Times New Roman" pitchFamily="18" charset="0"/>
              </a:rPr>
              <a:t>“</a:t>
            </a:r>
            <a:r>
              <a:rPr lang="en-US" dirty="0">
                <a:solidFill>
                  <a:schemeClr val="accent6">
                    <a:lumMod val="50000"/>
                  </a:schemeClr>
                </a:solidFill>
                <a:latin typeface="Times New Roman" pitchFamily="18" charset="0"/>
              </a:rPr>
              <a:t>Aside from the point defect corresponding to the cone’s vertex, there is a ‘focal’ set consisting of the two parabolic segments </a:t>
            </a:r>
            <a:r>
              <a:rPr lang="en-US" i="1" dirty="0">
                <a:solidFill>
                  <a:schemeClr val="accent6">
                    <a:lumMod val="50000"/>
                  </a:schemeClr>
                </a:solidFill>
                <a:latin typeface="Times New Roman" pitchFamily="18" charset="0"/>
              </a:rPr>
              <a:t>x</a:t>
            </a:r>
            <a:r>
              <a:rPr lang="en-US" i="1" baseline="30000" dirty="0">
                <a:solidFill>
                  <a:schemeClr val="accent6">
                    <a:lumMod val="50000"/>
                  </a:schemeClr>
                </a:solidFill>
                <a:latin typeface="Times New Roman" pitchFamily="18" charset="0"/>
              </a:rPr>
              <a:t>2</a:t>
            </a:r>
            <a:r>
              <a:rPr lang="en-US" i="1" dirty="0">
                <a:solidFill>
                  <a:schemeClr val="accent6">
                    <a:lumMod val="50000"/>
                  </a:schemeClr>
                </a:solidFill>
                <a:latin typeface="Times New Roman" pitchFamily="18" charset="0"/>
              </a:rPr>
              <a:t> = </a:t>
            </a:r>
            <a:r>
              <a:rPr lang="en-US" i="1" dirty="0" err="1">
                <a:solidFill>
                  <a:schemeClr val="accent6">
                    <a:lumMod val="50000"/>
                  </a:schemeClr>
                </a:solidFill>
                <a:latin typeface="Times New Roman" pitchFamily="18" charset="0"/>
              </a:rPr>
              <a:t>b|y</a:t>
            </a:r>
            <a:r>
              <a:rPr lang="en-US" i="1" dirty="0">
                <a:solidFill>
                  <a:schemeClr val="accent6">
                    <a:lumMod val="50000"/>
                  </a:schemeClr>
                </a:solidFill>
                <a:latin typeface="Times New Roman" pitchFamily="18" charset="0"/>
              </a:rPr>
              <a:t>| + b</a:t>
            </a:r>
            <a:r>
              <a:rPr lang="en-US" i="1" baseline="30000" dirty="0">
                <a:solidFill>
                  <a:schemeClr val="accent6">
                    <a:lumMod val="50000"/>
                  </a:schemeClr>
                </a:solidFill>
                <a:latin typeface="Times New Roman" pitchFamily="18" charset="0"/>
              </a:rPr>
              <a:t>2</a:t>
            </a:r>
            <a:r>
              <a:rPr lang="en-US" i="1" dirty="0">
                <a:solidFill>
                  <a:schemeClr val="accent6">
                    <a:lumMod val="50000"/>
                  </a:schemeClr>
                </a:solidFill>
                <a:latin typeface="Times New Roman" pitchFamily="18" charset="0"/>
              </a:rPr>
              <a:t>/4.”</a:t>
            </a:r>
          </a:p>
          <a:p>
            <a:pPr marL="457200" lvl="1" indent="0">
              <a:lnSpc>
                <a:spcPct val="85000"/>
              </a:lnSpc>
              <a:buNone/>
              <a:defRPr/>
            </a:pPr>
            <a:endParaRPr lang="en-US" i="1" dirty="0">
              <a:solidFill>
                <a:schemeClr val="accent6">
                  <a:lumMod val="50000"/>
                </a:schemeClr>
              </a:solidFill>
              <a:latin typeface="Times New Roman" pitchFamily="18" charset="0"/>
            </a:endParaRPr>
          </a:p>
          <a:p>
            <a:pPr marL="457200" lvl="1" indent="0">
              <a:lnSpc>
                <a:spcPct val="85000"/>
              </a:lnSpc>
              <a:buNone/>
              <a:defRPr/>
            </a:pPr>
            <a:endParaRPr lang="en-US" dirty="0">
              <a:latin typeface="Times New Roman" pitchFamily="18" charset="0"/>
            </a:endParaRPr>
          </a:p>
        </p:txBody>
      </p:sp>
      <p:sp>
        <p:nvSpPr>
          <p:cNvPr id="573446" name="Rectangle 6"/>
          <p:cNvSpPr>
            <a:spLocks noChangeArrowheads="1"/>
          </p:cNvSpPr>
          <p:nvPr/>
        </p:nvSpPr>
        <p:spPr bwMode="auto">
          <a:xfrm>
            <a:off x="338666" y="3733800"/>
            <a:ext cx="8627534"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457200" lvl="1" indent="0">
              <a:lnSpc>
                <a:spcPct val="85000"/>
              </a:lnSpc>
              <a:buClr>
                <a:srgbClr val="CC3300"/>
              </a:buClr>
              <a:buSzPct val="55000"/>
            </a:pPr>
            <a:r>
              <a:rPr lang="en-US" altLang="en-US" sz="2800" b="1" i="1" dirty="0">
                <a:solidFill>
                  <a:schemeClr val="folHlink"/>
                </a:solidFill>
              </a:rPr>
              <a:t>“In addition to the point defect corresponding to the cone’s vertex, a ‘focal’ set occurs that consists </a:t>
            </a:r>
            <a:br>
              <a:rPr lang="en-US" altLang="en-US" sz="2800" b="1" i="1" dirty="0">
                <a:solidFill>
                  <a:schemeClr val="folHlink"/>
                </a:solidFill>
              </a:rPr>
            </a:br>
            <a:r>
              <a:rPr lang="en-US" altLang="en-US" sz="2800" b="1" i="1" dirty="0">
                <a:solidFill>
                  <a:schemeClr val="folHlink"/>
                </a:solidFill>
              </a:rPr>
              <a:t>of the two parabolic segments</a:t>
            </a:r>
            <a:r>
              <a:rPr lang="en-US" altLang="en-US" sz="2800" b="1" dirty="0">
                <a:solidFill>
                  <a:schemeClr val="folHlink"/>
                </a:solidFill>
              </a:rPr>
              <a:t> </a:t>
            </a:r>
            <a:r>
              <a:rPr lang="en-US" sz="2800" b="1" dirty="0">
                <a:solidFill>
                  <a:schemeClr val="accent6">
                    <a:lumMod val="50000"/>
                  </a:schemeClr>
                </a:solidFill>
              </a:rPr>
              <a:t>x</a:t>
            </a:r>
            <a:r>
              <a:rPr lang="en-US" sz="2800" b="1" i="1" baseline="30000" dirty="0">
                <a:solidFill>
                  <a:schemeClr val="accent6">
                    <a:lumMod val="50000"/>
                  </a:schemeClr>
                </a:solidFill>
              </a:rPr>
              <a:t>2</a:t>
            </a:r>
            <a:r>
              <a:rPr lang="en-US" sz="2800" b="1" i="1" dirty="0">
                <a:solidFill>
                  <a:schemeClr val="accent6">
                    <a:lumMod val="50000"/>
                  </a:schemeClr>
                </a:solidFill>
              </a:rPr>
              <a:t> = </a:t>
            </a:r>
            <a:r>
              <a:rPr lang="en-US" sz="2800" b="1" dirty="0" err="1">
                <a:solidFill>
                  <a:schemeClr val="accent6">
                    <a:lumMod val="50000"/>
                  </a:schemeClr>
                </a:solidFill>
              </a:rPr>
              <a:t>b|y</a:t>
            </a:r>
            <a:r>
              <a:rPr lang="en-US" sz="2800" b="1" i="1" dirty="0">
                <a:solidFill>
                  <a:schemeClr val="accent6">
                    <a:lumMod val="50000"/>
                  </a:schemeClr>
                </a:solidFill>
              </a:rPr>
              <a:t>| + </a:t>
            </a:r>
            <a:r>
              <a:rPr lang="en-US" sz="2800" b="1" dirty="0">
                <a:solidFill>
                  <a:schemeClr val="accent6">
                    <a:lumMod val="50000"/>
                  </a:schemeClr>
                </a:solidFill>
              </a:rPr>
              <a:t>b</a:t>
            </a:r>
            <a:r>
              <a:rPr lang="en-US" sz="2800" b="1" baseline="30000" dirty="0">
                <a:solidFill>
                  <a:schemeClr val="accent6">
                    <a:lumMod val="50000"/>
                  </a:schemeClr>
                </a:solidFill>
              </a:rPr>
              <a:t>2</a:t>
            </a:r>
            <a:r>
              <a:rPr lang="en-US" sz="2800" b="1" dirty="0">
                <a:solidFill>
                  <a:schemeClr val="accent6">
                    <a:lumMod val="50000"/>
                  </a:schemeClr>
                </a:solidFill>
              </a:rPr>
              <a:t>/4</a:t>
            </a:r>
            <a:r>
              <a:rPr lang="en-US" sz="2800" b="1" i="1" dirty="0">
                <a:solidFill>
                  <a:schemeClr val="accent6">
                    <a:lumMod val="50000"/>
                  </a:schemeClr>
                </a:solidFill>
              </a:rPr>
              <a:t>.</a:t>
            </a:r>
            <a:endParaRPr lang="en-US" altLang="en-US" sz="2800" b="1" dirty="0">
              <a:solidFill>
                <a:srgbClr val="000066"/>
              </a:solidFill>
              <a:latin typeface="Arial" pitchFamily="34" charset="0"/>
            </a:endParaRPr>
          </a:p>
        </p:txBody>
      </p:sp>
      <p:sp>
        <p:nvSpPr>
          <p:cNvPr id="2" name="Oval 1"/>
          <p:cNvSpPr/>
          <p:nvPr/>
        </p:nvSpPr>
        <p:spPr bwMode="auto">
          <a:xfrm>
            <a:off x="3455126" y="2590800"/>
            <a:ext cx="1295400" cy="457200"/>
          </a:xfrm>
          <a:prstGeom prst="ellipse">
            <a:avLst/>
          </a:prstGeom>
          <a:noFill/>
          <a:ln w="38100" cap="flat" cmpd="sng" algn="ctr">
            <a:solidFill>
              <a:srgbClr val="D93C1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 name="Slide Number Placeholder 2">
            <a:extLst>
              <a:ext uri="{FF2B5EF4-FFF2-40B4-BE49-F238E27FC236}">
                <a16:creationId xmlns:a16="http://schemas.microsoft.com/office/drawing/2014/main" id="{9C828F10-39C4-BF91-D693-42FC63F6726F}"/>
              </a:ext>
            </a:extLst>
          </p:cNvPr>
          <p:cNvSpPr>
            <a:spLocks noGrp="1"/>
          </p:cNvSpPr>
          <p:nvPr>
            <p:ph type="sldNum" sz="quarter" idx="12"/>
          </p:nvPr>
        </p:nvSpPr>
        <p:spPr/>
        <p:txBody>
          <a:bodyPr/>
          <a:lstStyle/>
          <a:p>
            <a:pPr>
              <a:defRPr/>
            </a:pPr>
            <a:fld id="{4345BAE2-2D7C-4D8C-8EC5-3852C65343A4}" type="slidenum">
              <a:rPr lang="en-US" smtClean="0"/>
              <a:pPr>
                <a:defRPr/>
              </a:pPr>
              <a:t>19</a:t>
            </a:fld>
            <a:endParaRPr lang="en-US" b="0" dirty="0">
              <a:solidFill>
                <a:schemeClr val="tx1"/>
              </a:solidFill>
            </a:endParaRPr>
          </a:p>
        </p:txBody>
      </p:sp>
    </p:spTree>
    <p:extLst>
      <p:ext uri="{BB962C8B-B14F-4D97-AF65-F5344CB8AC3E}">
        <p14:creationId xmlns:p14="http://schemas.microsoft.com/office/powerpoint/2010/main" val="30801084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4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43" grpId="0" build="p"/>
      <p:bldP spid="573446" grpId="0"/>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4267200"/>
            <a:ext cx="3715238" cy="2590800"/>
          </a:xfrm>
          <a:prstGeom prst="rect">
            <a:avLst/>
          </a:prstGeom>
        </p:spPr>
      </p:pic>
      <p:sp>
        <p:nvSpPr>
          <p:cNvPr id="16386" name="Rectangle 2"/>
          <p:cNvSpPr>
            <a:spLocks noGrp="1" noChangeArrowheads="1"/>
          </p:cNvSpPr>
          <p:nvPr>
            <p:ph type="ctrTitle"/>
          </p:nvPr>
        </p:nvSpPr>
        <p:spPr>
          <a:xfrm>
            <a:off x="397933" y="381000"/>
            <a:ext cx="8153400" cy="762000"/>
          </a:xfrm>
        </p:spPr>
        <p:txBody>
          <a:bodyPr/>
          <a:lstStyle/>
          <a:p>
            <a:pPr>
              <a:lnSpc>
                <a:spcPct val="85000"/>
              </a:lnSpc>
            </a:pPr>
            <a:r>
              <a:rPr lang="en-US" b="1" dirty="0">
                <a:solidFill>
                  <a:schemeClr val="accent6">
                    <a:lumMod val="50000"/>
                  </a:schemeClr>
                </a:solidFill>
                <a:effectLst/>
                <a:latin typeface="Calibri" pitchFamily="34" charset="0"/>
                <a:cs typeface="Calibri" pitchFamily="34" charset="0"/>
              </a:rPr>
              <a:t>Plan for time to reflect and revise </a:t>
            </a:r>
          </a:p>
        </p:txBody>
      </p:sp>
      <p:sp>
        <p:nvSpPr>
          <p:cNvPr id="3" name="TextBox 2"/>
          <p:cNvSpPr txBox="1"/>
          <p:nvPr/>
        </p:nvSpPr>
        <p:spPr>
          <a:xfrm>
            <a:off x="412220" y="936010"/>
            <a:ext cx="8593667" cy="5555367"/>
          </a:xfrm>
          <a:prstGeom prst="rect">
            <a:avLst/>
          </a:prstGeom>
          <a:noFill/>
        </p:spPr>
        <p:txBody>
          <a:bodyPr wrap="square" rtlCol="0">
            <a:spAutoFit/>
          </a:bodyPr>
          <a:lstStyle/>
          <a:p>
            <a:pPr marL="0" indent="0">
              <a:spcAft>
                <a:spcPts val="1800"/>
              </a:spcAft>
            </a:pPr>
            <a:r>
              <a:rPr lang="en-US" sz="3200" b="1" dirty="0">
                <a:solidFill>
                  <a:srgbClr val="E84A27"/>
                </a:solidFill>
                <a:latin typeface="Calibri" pitchFamily="34" charset="0"/>
              </a:rPr>
              <a:t>You should allow as much time for revision as</a:t>
            </a:r>
            <a:br>
              <a:rPr lang="en-US" sz="3200" b="1" dirty="0">
                <a:solidFill>
                  <a:srgbClr val="E84A27"/>
                </a:solidFill>
                <a:latin typeface="Calibri" pitchFamily="34" charset="0"/>
              </a:rPr>
            </a:br>
            <a:r>
              <a:rPr lang="en-US" sz="3200" b="1" dirty="0">
                <a:solidFill>
                  <a:srgbClr val="E84A27"/>
                </a:solidFill>
                <a:latin typeface="Calibri" pitchFamily="34" charset="0"/>
              </a:rPr>
              <a:t>    you did for writing your paper in the first place</a:t>
            </a:r>
          </a:p>
          <a:p>
            <a:pPr marL="0" indent="0">
              <a:spcAft>
                <a:spcPts val="600"/>
              </a:spcAft>
            </a:pPr>
            <a:r>
              <a:rPr lang="en-US" sz="3200" b="1" dirty="0">
                <a:solidFill>
                  <a:schemeClr val="accent6">
                    <a:lumMod val="50000"/>
                  </a:schemeClr>
                </a:solidFill>
                <a:latin typeface="Calibri" pitchFamily="34" charset="0"/>
              </a:rPr>
              <a:t>Revising concentrates on four elements</a:t>
            </a:r>
          </a:p>
          <a:p>
            <a:pPr marL="971550" lvl="1" indent="-514350">
              <a:spcAft>
                <a:spcPts val="600"/>
              </a:spcAft>
              <a:buFont typeface="+mj-lt"/>
              <a:buAutoNum type="arabicPeriod"/>
            </a:pPr>
            <a:r>
              <a:rPr lang="en-US" altLang="en-US" sz="3200" b="1" dirty="0">
                <a:solidFill>
                  <a:schemeClr val="accent6">
                    <a:lumMod val="50000"/>
                  </a:schemeClr>
                </a:solidFill>
                <a:latin typeface="Calibri" pitchFamily="34" charset="0"/>
              </a:rPr>
              <a:t>Clarifying the selection and presentation of ideas, tailored to the audience</a:t>
            </a:r>
            <a:endParaRPr lang="en-US" sz="3200" b="1" dirty="0">
              <a:solidFill>
                <a:schemeClr val="accent6">
                  <a:lumMod val="50000"/>
                </a:schemeClr>
              </a:solidFill>
              <a:latin typeface="Calibri" pitchFamily="34" charset="0"/>
            </a:endParaRPr>
          </a:p>
          <a:p>
            <a:pPr marL="971550" lvl="1" indent="-514350">
              <a:spcAft>
                <a:spcPts val="600"/>
              </a:spcAft>
              <a:buFont typeface="+mj-lt"/>
              <a:buAutoNum type="arabicPeriod"/>
            </a:pPr>
            <a:r>
              <a:rPr lang="en-US" sz="3200" b="1" dirty="0">
                <a:solidFill>
                  <a:schemeClr val="accent6">
                    <a:lumMod val="50000"/>
                  </a:schemeClr>
                </a:solidFill>
                <a:latin typeface="Calibri" pitchFamily="34" charset="0"/>
              </a:rPr>
              <a:t>Organizing the narrative logically</a:t>
            </a:r>
          </a:p>
          <a:p>
            <a:pPr marL="971550" lvl="1" indent="-514350">
              <a:spcAft>
                <a:spcPts val="600"/>
              </a:spcAft>
              <a:buFont typeface="+mj-lt"/>
              <a:buAutoNum type="arabicPeriod"/>
            </a:pPr>
            <a:r>
              <a:rPr lang="en-US" sz="3200" b="1" dirty="0">
                <a:solidFill>
                  <a:schemeClr val="accent6">
                    <a:lumMod val="50000"/>
                  </a:schemeClr>
                </a:solidFill>
                <a:latin typeface="Calibri" pitchFamily="34" charset="0"/>
              </a:rPr>
              <a:t>Evaluating the use of language</a:t>
            </a:r>
            <a:br>
              <a:rPr lang="en-US" sz="3200" b="1" dirty="0">
                <a:solidFill>
                  <a:schemeClr val="accent6">
                    <a:lumMod val="50000"/>
                  </a:schemeClr>
                </a:solidFill>
                <a:latin typeface="Calibri" pitchFamily="34" charset="0"/>
              </a:rPr>
            </a:br>
            <a:r>
              <a:rPr lang="en-US" sz="3200" b="1" dirty="0">
                <a:solidFill>
                  <a:schemeClr val="accent6">
                    <a:lumMod val="50000"/>
                  </a:schemeClr>
                </a:solidFill>
                <a:latin typeface="Calibri" pitchFamily="34" charset="0"/>
              </a:rPr>
              <a:t>(emphasis, tone, vocabulary)</a:t>
            </a:r>
          </a:p>
          <a:p>
            <a:pPr marL="971550" lvl="1" indent="-514350">
              <a:spcAft>
                <a:spcPts val="600"/>
              </a:spcAft>
              <a:buFont typeface="+mj-lt"/>
              <a:buAutoNum type="arabicPeriod"/>
            </a:pPr>
            <a:r>
              <a:rPr lang="en-US" sz="3200" b="1" dirty="0">
                <a:solidFill>
                  <a:schemeClr val="accent6">
                    <a:lumMod val="50000"/>
                  </a:schemeClr>
                </a:solidFill>
                <a:latin typeface="Calibri" pitchFamily="34" charset="0"/>
              </a:rPr>
              <a:t>Proofreading for </a:t>
            </a:r>
            <a:br>
              <a:rPr lang="en-US" sz="3200" b="1" dirty="0">
                <a:solidFill>
                  <a:schemeClr val="accent6">
                    <a:lumMod val="50000"/>
                  </a:schemeClr>
                </a:solidFill>
                <a:latin typeface="Calibri" pitchFamily="34" charset="0"/>
              </a:rPr>
            </a:br>
            <a:r>
              <a:rPr lang="en-US" sz="3200" b="1" dirty="0">
                <a:solidFill>
                  <a:schemeClr val="accent6">
                    <a:lumMod val="50000"/>
                  </a:schemeClr>
                </a:solidFill>
                <a:latin typeface="Calibri" pitchFamily="34" charset="0"/>
              </a:rPr>
              <a:t>mechanical errors</a:t>
            </a:r>
          </a:p>
        </p:txBody>
      </p:sp>
    </p:spTree>
    <p:extLst>
      <p:ext uri="{BB962C8B-B14F-4D97-AF65-F5344CB8AC3E}">
        <p14:creationId xmlns:p14="http://schemas.microsoft.com/office/powerpoint/2010/main" val="340763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p:cNvSpPr>
            <a:spLocks noGrp="1" noChangeArrowheads="1"/>
          </p:cNvSpPr>
          <p:nvPr>
            <p:ph type="title"/>
          </p:nvPr>
        </p:nvSpPr>
        <p:spPr>
          <a:xfrm>
            <a:off x="609600" y="304800"/>
            <a:ext cx="7772400" cy="1143000"/>
          </a:xfrm>
        </p:spPr>
        <p:txBody>
          <a:bodyPr/>
          <a:lstStyle/>
          <a:p>
            <a:pPr>
              <a:defRPr/>
            </a:pPr>
            <a:r>
              <a:rPr lang="en-US" dirty="0">
                <a:latin typeface="Calibri" pitchFamily="34" charset="0"/>
                <a:cs typeface="Calibri" pitchFamily="34" charset="0"/>
              </a:rPr>
              <a:t>Make sure </a:t>
            </a:r>
            <a:r>
              <a:rPr lang="en-US" i="1" dirty="0">
                <a:solidFill>
                  <a:srgbClr val="D93C1D"/>
                </a:solidFill>
                <a:latin typeface="Calibri" pitchFamily="34" charset="0"/>
                <a:cs typeface="Calibri" pitchFamily="34" charset="0"/>
              </a:rPr>
              <a:t>pronouns</a:t>
            </a:r>
            <a:r>
              <a:rPr lang="en-US" dirty="0">
                <a:latin typeface="Calibri" pitchFamily="34" charset="0"/>
                <a:cs typeface="Calibri" pitchFamily="34" charset="0"/>
              </a:rPr>
              <a:t> refer to the correct antecedent</a:t>
            </a:r>
          </a:p>
        </p:txBody>
      </p:sp>
      <p:sp>
        <p:nvSpPr>
          <p:cNvPr id="22532" name="Rectangle 3"/>
          <p:cNvSpPr>
            <a:spLocks noGrp="1" noChangeArrowheads="1"/>
          </p:cNvSpPr>
          <p:nvPr>
            <p:ph type="body" idx="1"/>
          </p:nvPr>
        </p:nvSpPr>
        <p:spPr>
          <a:xfrm>
            <a:off x="304800" y="1676400"/>
            <a:ext cx="8610600" cy="3962400"/>
          </a:xfrm>
          <a:noFill/>
        </p:spPr>
        <p:txBody>
          <a:bodyPr/>
          <a:lstStyle/>
          <a:p>
            <a:pPr>
              <a:buNone/>
            </a:pPr>
            <a:r>
              <a:rPr lang="en-US" altLang="en-US" dirty="0"/>
              <a:t>	</a:t>
            </a:r>
            <a:r>
              <a:rPr lang="en-US" altLang="en-US" sz="2800" dirty="0">
                <a:latin typeface="Times New Roman" pitchFamily="18" charset="0"/>
              </a:rPr>
              <a:t>Non-commutative geometry is obtained when the latter equation fails and is replaced by another equation, as in the case of the quantum Hall system. The interpretation of this effect in superstrings is startling, however, because </a:t>
            </a:r>
            <a:r>
              <a:rPr lang="en-US" altLang="en-US" sz="2800" i="1" dirty="0">
                <a:solidFill>
                  <a:srgbClr val="D93C1D"/>
                </a:solidFill>
                <a:latin typeface="Times New Roman" pitchFamily="18" charset="0"/>
              </a:rPr>
              <a:t>it</a:t>
            </a:r>
            <a:r>
              <a:rPr lang="en-US" altLang="en-US" sz="2800" dirty="0">
                <a:solidFill>
                  <a:srgbClr val="D93C1D"/>
                </a:solidFill>
                <a:latin typeface="Times New Roman" pitchFamily="18" charset="0"/>
              </a:rPr>
              <a:t> </a:t>
            </a:r>
            <a:r>
              <a:rPr lang="en-US" altLang="en-US" sz="2800" dirty="0">
                <a:latin typeface="Times New Roman" pitchFamily="18" charset="0"/>
              </a:rPr>
              <a:t>is a fundamental theory of </a:t>
            </a:r>
            <a:r>
              <a:rPr lang="en-US" altLang="en-US" sz="2800" dirty="0" err="1">
                <a:latin typeface="Times New Roman" pitchFamily="18" charset="0"/>
              </a:rPr>
              <a:t>spacetime</a:t>
            </a:r>
            <a:r>
              <a:rPr lang="en-US" altLang="en-US" sz="2800" dirty="0">
                <a:latin typeface="Times New Roman" pitchFamily="18" charset="0"/>
              </a:rPr>
              <a:t>, and </a:t>
            </a:r>
            <a:r>
              <a:rPr lang="en-US" altLang="en-US" sz="2800" i="1" dirty="0">
                <a:solidFill>
                  <a:srgbClr val="D93C1D"/>
                </a:solidFill>
                <a:latin typeface="Times New Roman" pitchFamily="18" charset="0"/>
              </a:rPr>
              <a:t>it</a:t>
            </a:r>
            <a:r>
              <a:rPr lang="en-US" altLang="en-US" sz="2800" i="1" dirty="0">
                <a:solidFill>
                  <a:srgbClr val="CC3300"/>
                </a:solidFill>
                <a:latin typeface="Times New Roman" pitchFamily="18" charset="0"/>
              </a:rPr>
              <a:t> </a:t>
            </a:r>
            <a:r>
              <a:rPr lang="en-US" altLang="en-US" sz="2800" dirty="0">
                <a:latin typeface="Times New Roman" pitchFamily="18" charset="0"/>
              </a:rPr>
              <a:t>means that </a:t>
            </a:r>
            <a:br>
              <a:rPr lang="en-US" altLang="en-US" sz="2800" dirty="0">
                <a:latin typeface="Times New Roman" pitchFamily="18" charset="0"/>
              </a:rPr>
            </a:br>
            <a:r>
              <a:rPr lang="en-US" altLang="en-US" sz="2800" dirty="0">
                <a:latin typeface="Times New Roman" pitchFamily="18" charset="0"/>
              </a:rPr>
              <a:t>we cannot think of </a:t>
            </a:r>
            <a:r>
              <a:rPr lang="en-US" altLang="en-US" sz="2800" dirty="0" err="1">
                <a:latin typeface="Times New Roman" pitchFamily="18" charset="0"/>
              </a:rPr>
              <a:t>spacetime</a:t>
            </a:r>
            <a:r>
              <a:rPr lang="en-US" altLang="en-US" sz="2800" dirty="0">
                <a:latin typeface="Times New Roman" pitchFamily="18" charset="0"/>
              </a:rPr>
              <a:t> in terms </a:t>
            </a:r>
            <a:br>
              <a:rPr lang="en-US" altLang="en-US" sz="2800" dirty="0">
                <a:latin typeface="Times New Roman" pitchFamily="18" charset="0"/>
              </a:rPr>
            </a:br>
            <a:r>
              <a:rPr lang="en-US" altLang="en-US" sz="2800" dirty="0">
                <a:latin typeface="Times New Roman" pitchFamily="18" charset="0"/>
              </a:rPr>
              <a:t>of ordinary smooth geometry, as in </a:t>
            </a:r>
            <a:br>
              <a:rPr lang="en-US" altLang="en-US" sz="2800" dirty="0">
                <a:latin typeface="Times New Roman" pitchFamily="18" charset="0"/>
              </a:rPr>
            </a:br>
            <a:r>
              <a:rPr lang="en-US" altLang="en-US" sz="2800" dirty="0">
                <a:latin typeface="Times New Roman" pitchFamily="18" charset="0"/>
              </a:rPr>
              <a:t>general relativity.</a:t>
            </a:r>
            <a:endParaRPr lang="en-US" altLang="en-US" sz="2800" i="1" dirty="0">
              <a:latin typeface="Times New Roman" pitchFamily="18" charset="0"/>
              <a:cs typeface="Times New Roman" pitchFamily="18" charset="0"/>
            </a:endParaRPr>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355" b="100000" l="9412" r="98824"/>
                    </a14:imgEffect>
                  </a14:imgLayer>
                </a14:imgProps>
              </a:ext>
              <a:ext uri="{28A0092B-C50C-407E-A947-70E740481C1C}">
                <a14:useLocalDpi xmlns:a14="http://schemas.microsoft.com/office/drawing/2010/main" val="0"/>
              </a:ext>
            </a:extLst>
          </a:blip>
          <a:srcRect l="43347" r="1795"/>
          <a:stretch/>
        </p:blipFill>
        <p:spPr>
          <a:xfrm>
            <a:off x="6096000" y="3580111"/>
            <a:ext cx="2457994" cy="2973089"/>
          </a:xfrm>
          <a:prstGeom prst="rect">
            <a:avLst/>
          </a:prstGeom>
          <a:ln>
            <a:noFill/>
          </a:ln>
          <a:effectLst>
            <a:outerShdw blurRad="292100" dist="139700" dir="2700000" algn="tl" rotWithShape="0">
              <a:srgbClr val="333333">
                <a:alpha val="65000"/>
              </a:srgbClr>
            </a:outerShdw>
          </a:effectLst>
        </p:spPr>
      </p:pic>
      <p:sp>
        <p:nvSpPr>
          <p:cNvPr id="10" name="Rectangle 2"/>
          <p:cNvSpPr txBox="1">
            <a:spLocks noChangeArrowheads="1"/>
          </p:cNvSpPr>
          <p:nvPr/>
        </p:nvSpPr>
        <p:spPr bwMode="auto">
          <a:xfrm>
            <a:off x="1219200" y="5410200"/>
            <a:ext cx="5029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000" b="1">
                <a:solidFill>
                  <a:srgbClr val="000066"/>
                </a:solidFill>
                <a:effectLst/>
                <a:latin typeface="Calibri" panose="020F0502020204030204" pitchFamily="34" charset="0"/>
                <a:ea typeface="+mj-ea"/>
                <a:cs typeface="+mj-cs"/>
              </a:defRPr>
            </a:lvl1pPr>
            <a:lvl2pPr algn="l" rtl="0" eaLnBrk="0" fontAlgn="base" hangingPunct="0">
              <a:lnSpc>
                <a:spcPct val="90000"/>
              </a:lnSpc>
              <a:spcBef>
                <a:spcPct val="0"/>
              </a:spcBef>
              <a:spcAft>
                <a:spcPct val="0"/>
              </a:spcAft>
              <a:defRPr sz="4000" b="1">
                <a:solidFill>
                  <a:srgbClr val="000066"/>
                </a:solidFill>
                <a:effectLst>
                  <a:outerShdw blurRad="38100" dist="38100" dir="2700000" algn="tl">
                    <a:srgbClr val="C0C0C0"/>
                  </a:outerShdw>
                </a:effectLst>
                <a:latin typeface="Arial" pitchFamily="34" charset="0"/>
              </a:defRPr>
            </a:lvl2pPr>
            <a:lvl3pPr algn="l" rtl="0" eaLnBrk="0" fontAlgn="base" hangingPunct="0">
              <a:lnSpc>
                <a:spcPct val="90000"/>
              </a:lnSpc>
              <a:spcBef>
                <a:spcPct val="0"/>
              </a:spcBef>
              <a:spcAft>
                <a:spcPct val="0"/>
              </a:spcAft>
              <a:defRPr sz="4000" b="1">
                <a:solidFill>
                  <a:srgbClr val="000066"/>
                </a:solidFill>
                <a:effectLst>
                  <a:outerShdw blurRad="38100" dist="38100" dir="2700000" algn="tl">
                    <a:srgbClr val="C0C0C0"/>
                  </a:outerShdw>
                </a:effectLst>
                <a:latin typeface="Arial" pitchFamily="34" charset="0"/>
              </a:defRPr>
            </a:lvl3pPr>
            <a:lvl4pPr algn="l" rtl="0" eaLnBrk="0" fontAlgn="base" hangingPunct="0">
              <a:lnSpc>
                <a:spcPct val="90000"/>
              </a:lnSpc>
              <a:spcBef>
                <a:spcPct val="0"/>
              </a:spcBef>
              <a:spcAft>
                <a:spcPct val="0"/>
              </a:spcAft>
              <a:defRPr sz="4000" b="1">
                <a:solidFill>
                  <a:srgbClr val="000066"/>
                </a:solidFill>
                <a:effectLst>
                  <a:outerShdw blurRad="38100" dist="38100" dir="2700000" algn="tl">
                    <a:srgbClr val="C0C0C0"/>
                  </a:outerShdw>
                </a:effectLst>
                <a:latin typeface="Arial" pitchFamily="34" charset="0"/>
              </a:defRPr>
            </a:lvl4pPr>
            <a:lvl5pPr algn="l" rtl="0" eaLnBrk="0" fontAlgn="base" hangingPunct="0">
              <a:lnSpc>
                <a:spcPct val="90000"/>
              </a:lnSpc>
              <a:spcBef>
                <a:spcPct val="0"/>
              </a:spcBef>
              <a:spcAft>
                <a:spcPct val="0"/>
              </a:spcAft>
              <a:defRPr sz="4000" b="1">
                <a:solidFill>
                  <a:srgbClr val="000066"/>
                </a:solidFill>
                <a:effectLst>
                  <a:outerShdw blurRad="38100" dist="38100" dir="2700000" algn="tl">
                    <a:srgbClr val="C0C0C0"/>
                  </a:outerShdw>
                </a:effectLst>
                <a:latin typeface="Arial" pitchFamily="34" charset="0"/>
              </a:defRPr>
            </a:lvl5pPr>
            <a:lvl6pPr marL="457200" algn="l" rtl="0" eaLnBrk="0" fontAlgn="base" hangingPunct="0">
              <a:lnSpc>
                <a:spcPct val="90000"/>
              </a:lnSpc>
              <a:spcBef>
                <a:spcPct val="0"/>
              </a:spcBef>
              <a:spcAft>
                <a:spcPct val="0"/>
              </a:spcAft>
              <a:defRPr sz="4000" b="1">
                <a:solidFill>
                  <a:srgbClr val="000066"/>
                </a:solidFill>
                <a:effectLst>
                  <a:outerShdw blurRad="38100" dist="38100" dir="2700000" algn="tl">
                    <a:srgbClr val="C0C0C0"/>
                  </a:outerShdw>
                </a:effectLst>
                <a:latin typeface="Arial" pitchFamily="34" charset="0"/>
              </a:defRPr>
            </a:lvl6pPr>
            <a:lvl7pPr marL="914400" algn="l" rtl="0" eaLnBrk="0" fontAlgn="base" hangingPunct="0">
              <a:lnSpc>
                <a:spcPct val="90000"/>
              </a:lnSpc>
              <a:spcBef>
                <a:spcPct val="0"/>
              </a:spcBef>
              <a:spcAft>
                <a:spcPct val="0"/>
              </a:spcAft>
              <a:defRPr sz="4000" b="1">
                <a:solidFill>
                  <a:srgbClr val="000066"/>
                </a:solidFill>
                <a:effectLst>
                  <a:outerShdw blurRad="38100" dist="38100" dir="2700000" algn="tl">
                    <a:srgbClr val="C0C0C0"/>
                  </a:outerShdw>
                </a:effectLst>
                <a:latin typeface="Arial" pitchFamily="34" charset="0"/>
              </a:defRPr>
            </a:lvl7pPr>
            <a:lvl8pPr marL="1371600" algn="l" rtl="0" eaLnBrk="0" fontAlgn="base" hangingPunct="0">
              <a:lnSpc>
                <a:spcPct val="90000"/>
              </a:lnSpc>
              <a:spcBef>
                <a:spcPct val="0"/>
              </a:spcBef>
              <a:spcAft>
                <a:spcPct val="0"/>
              </a:spcAft>
              <a:defRPr sz="4000" b="1">
                <a:solidFill>
                  <a:srgbClr val="000066"/>
                </a:solidFill>
                <a:effectLst>
                  <a:outerShdw blurRad="38100" dist="38100" dir="2700000" algn="tl">
                    <a:srgbClr val="C0C0C0"/>
                  </a:outerShdw>
                </a:effectLst>
                <a:latin typeface="Arial" pitchFamily="34" charset="0"/>
              </a:defRPr>
            </a:lvl8pPr>
            <a:lvl9pPr marL="1828800" algn="l" rtl="0" eaLnBrk="0" fontAlgn="base" hangingPunct="0">
              <a:lnSpc>
                <a:spcPct val="90000"/>
              </a:lnSpc>
              <a:spcBef>
                <a:spcPct val="0"/>
              </a:spcBef>
              <a:spcAft>
                <a:spcPct val="0"/>
              </a:spcAft>
              <a:defRPr sz="4000" b="1">
                <a:solidFill>
                  <a:srgbClr val="000066"/>
                </a:solidFill>
                <a:effectLst>
                  <a:outerShdw blurRad="38100" dist="38100" dir="2700000" algn="tl">
                    <a:srgbClr val="C0C0C0"/>
                  </a:outerShdw>
                </a:effectLst>
                <a:latin typeface="Arial" pitchFamily="34" charset="0"/>
              </a:defRPr>
            </a:lvl9pPr>
          </a:lstStyle>
          <a:p>
            <a:pPr>
              <a:defRPr/>
            </a:pPr>
            <a:r>
              <a:rPr lang="en-US" kern="0" dirty="0">
                <a:cs typeface="Calibri" pitchFamily="34" charset="0"/>
              </a:rPr>
              <a:t>or </a:t>
            </a:r>
            <a:r>
              <a:rPr lang="en-US" i="1" kern="0" dirty="0">
                <a:cs typeface="Calibri" pitchFamily="34" charset="0"/>
              </a:rPr>
              <a:t>any</a:t>
            </a:r>
            <a:r>
              <a:rPr lang="en-US" kern="0" dirty="0">
                <a:cs typeface="Calibri" pitchFamily="34" charset="0"/>
              </a:rPr>
              <a:t> antecedent…</a:t>
            </a:r>
          </a:p>
        </p:txBody>
      </p:sp>
      <p:sp>
        <p:nvSpPr>
          <p:cNvPr id="2" name="Slide Number Placeholder 1">
            <a:extLst>
              <a:ext uri="{FF2B5EF4-FFF2-40B4-BE49-F238E27FC236}">
                <a16:creationId xmlns:a16="http://schemas.microsoft.com/office/drawing/2014/main" id="{DF6648F7-D5FC-BDAC-DA64-BC94489874A3}"/>
              </a:ext>
            </a:extLst>
          </p:cNvPr>
          <p:cNvSpPr>
            <a:spLocks noGrp="1"/>
          </p:cNvSpPr>
          <p:nvPr>
            <p:ph type="sldNum" sz="quarter" idx="12"/>
          </p:nvPr>
        </p:nvSpPr>
        <p:spPr/>
        <p:txBody>
          <a:bodyPr/>
          <a:lstStyle/>
          <a:p>
            <a:pPr>
              <a:defRPr/>
            </a:pPr>
            <a:fld id="{4345BAE2-2D7C-4D8C-8EC5-3852C65343A4}" type="slidenum">
              <a:rPr lang="en-US" smtClean="0"/>
              <a:pPr>
                <a:defRPr/>
              </a:pPr>
              <a:t>20</a:t>
            </a:fld>
            <a:endParaRPr lang="en-US" b="0"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609600" y="381000"/>
            <a:ext cx="8229600" cy="1143000"/>
          </a:xfrm>
        </p:spPr>
        <p:txBody>
          <a:bodyPr/>
          <a:lstStyle/>
          <a:p>
            <a:r>
              <a:rPr lang="en-US" altLang="en-US" dirty="0">
                <a:effectLst/>
                <a:latin typeface="Calibri" pitchFamily="34" charset="0"/>
                <a:ea typeface="Calibri" pitchFamily="34" charset="0"/>
                <a:cs typeface="Calibri" pitchFamily="34" charset="0"/>
              </a:rPr>
              <a:t>Avoid </a:t>
            </a:r>
            <a:r>
              <a:rPr lang="en-US" altLang="en-US" dirty="0">
                <a:ea typeface="Calibri" pitchFamily="34" charset="0"/>
                <a:cs typeface="Calibri" pitchFamily="34" charset="0"/>
              </a:rPr>
              <a:t>the big A’s—amphibologies and </a:t>
            </a:r>
            <a:br>
              <a:rPr lang="en-US" altLang="en-US" dirty="0">
                <a:ea typeface="Calibri" pitchFamily="34" charset="0"/>
                <a:cs typeface="Calibri" pitchFamily="34" charset="0"/>
              </a:rPr>
            </a:br>
            <a:r>
              <a:rPr lang="en-US" altLang="en-US" dirty="0">
                <a:ea typeface="Calibri" pitchFamily="34" charset="0"/>
                <a:cs typeface="Calibri" pitchFamily="34" charset="0"/>
              </a:rPr>
              <a:t>anthropomorphism</a:t>
            </a:r>
            <a:endParaRPr lang="en-US" altLang="en-US" dirty="0">
              <a:effectLst/>
              <a:latin typeface="Calibri" pitchFamily="34" charset="0"/>
              <a:ea typeface="Calibri" pitchFamily="34" charset="0"/>
              <a:cs typeface="Calibri" pitchFamily="34" charset="0"/>
            </a:endParaRPr>
          </a:p>
        </p:txBody>
      </p:sp>
      <p:sp>
        <p:nvSpPr>
          <p:cNvPr id="21508" name="Rectangle 3"/>
          <p:cNvSpPr>
            <a:spLocks noGrp="1" noChangeArrowheads="1"/>
          </p:cNvSpPr>
          <p:nvPr>
            <p:ph type="body" idx="1"/>
          </p:nvPr>
        </p:nvSpPr>
        <p:spPr>
          <a:xfrm>
            <a:off x="609600" y="1676400"/>
            <a:ext cx="8305800" cy="4038600"/>
          </a:xfrm>
        </p:spPr>
        <p:txBody>
          <a:bodyPr/>
          <a:lstStyle/>
          <a:p>
            <a:pPr>
              <a:buFont typeface="Symbol" pitchFamily="18" charset="2"/>
              <a:buNone/>
            </a:pPr>
            <a:r>
              <a:rPr lang="en-US" altLang="en-US" dirty="0">
                <a:latin typeface="Calibri" pitchFamily="34" charset="0"/>
                <a:ea typeface="Calibri" pitchFamily="34" charset="0"/>
                <a:cs typeface="Calibri" pitchFamily="34" charset="0"/>
              </a:rPr>
              <a:t>Beware of words with multiple meanings</a:t>
            </a:r>
          </a:p>
          <a:p>
            <a:pPr lvl="1">
              <a:buFont typeface="ZapfDingbats" pitchFamily="82" charset="2"/>
              <a:buNone/>
            </a:pPr>
            <a:r>
              <a:rPr lang="en-US" altLang="en-US" dirty="0">
                <a:latin typeface="Times New Roman" pitchFamily="18" charset="0"/>
              </a:rPr>
              <a:t>A sintered mixture for the experimental heating rod was prepared from martensitic steel and 5% nickel. </a:t>
            </a:r>
            <a:r>
              <a:rPr lang="en-US" altLang="en-US" i="1" dirty="0">
                <a:solidFill>
                  <a:srgbClr val="E84A27"/>
                </a:solidFill>
                <a:latin typeface="Times New Roman" pitchFamily="18" charset="0"/>
              </a:rPr>
              <a:t>This element</a:t>
            </a:r>
            <a:r>
              <a:rPr lang="en-US" altLang="en-US" dirty="0">
                <a:latin typeface="Times New Roman" pitchFamily="18" charset="0"/>
              </a:rPr>
              <a:t> proved to be unsatisfactory.</a:t>
            </a:r>
          </a:p>
          <a:p>
            <a:pPr lvl="1">
              <a:spcAft>
                <a:spcPts val="1200"/>
              </a:spcAft>
              <a:buFont typeface="ZapfDingbats" pitchFamily="82" charset="2"/>
              <a:buNone/>
            </a:pPr>
            <a:r>
              <a:rPr lang="en-US" altLang="en-US" dirty="0">
                <a:latin typeface="Times New Roman" pitchFamily="18" charset="0"/>
              </a:rPr>
              <a:t>A subtle but important </a:t>
            </a:r>
            <a:r>
              <a:rPr lang="en-US" altLang="en-US" i="1" dirty="0">
                <a:solidFill>
                  <a:srgbClr val="E84A27"/>
                </a:solidFill>
                <a:latin typeface="Times New Roman" pitchFamily="18" charset="0"/>
              </a:rPr>
              <a:t>point</a:t>
            </a:r>
            <a:r>
              <a:rPr lang="en-US" altLang="en-US" dirty="0">
                <a:latin typeface="Times New Roman" pitchFamily="18" charset="0"/>
              </a:rPr>
              <a:t> about the series of </a:t>
            </a:r>
            <a:r>
              <a:rPr lang="en-US" altLang="en-US" i="1" dirty="0">
                <a:solidFill>
                  <a:srgbClr val="E84A27"/>
                </a:solidFill>
                <a:latin typeface="Times New Roman" pitchFamily="18" charset="0"/>
              </a:rPr>
              <a:t>points</a:t>
            </a:r>
            <a:r>
              <a:rPr lang="en-US" altLang="en-US" dirty="0">
                <a:latin typeface="Times New Roman" pitchFamily="18" charset="0"/>
              </a:rPr>
              <a:t> generated is that they are not statistically</a:t>
            </a:r>
            <a:br>
              <a:rPr lang="en-US" altLang="en-US" dirty="0">
                <a:latin typeface="Times New Roman" pitchFamily="18" charset="0"/>
              </a:rPr>
            </a:br>
            <a:r>
              <a:rPr lang="en-US" altLang="en-US" dirty="0">
                <a:latin typeface="Times New Roman" pitchFamily="18" charset="0"/>
              </a:rPr>
              <a:t>independent </a:t>
            </a:r>
            <a:r>
              <a:rPr lang="en-US" altLang="en-US" i="1" dirty="0">
                <a:solidFill>
                  <a:srgbClr val="D93C1D"/>
                </a:solidFill>
                <a:latin typeface="Times New Roman" pitchFamily="18" charset="0"/>
              </a:rPr>
              <a:t>points</a:t>
            </a:r>
            <a:r>
              <a:rPr lang="en-US" altLang="en-US" dirty="0">
                <a:latin typeface="Times New Roman" pitchFamily="18" charset="0"/>
              </a:rPr>
              <a:t>.</a:t>
            </a:r>
          </a:p>
          <a:p>
            <a:pPr>
              <a:buFont typeface="Symbol" pitchFamily="18" charset="2"/>
              <a:buNone/>
            </a:pPr>
            <a:r>
              <a:rPr lang="en-US" altLang="en-US" dirty="0">
                <a:latin typeface="Calibri" pitchFamily="34" charset="0"/>
                <a:ea typeface="Calibri" pitchFamily="34" charset="0"/>
                <a:cs typeface="Calibri" pitchFamily="34" charset="0"/>
              </a:rPr>
              <a:t>Don’t give human traits to inanimate objects</a:t>
            </a:r>
          </a:p>
          <a:p>
            <a:pPr lvl="1">
              <a:buFont typeface="Symbol" pitchFamily="18" charset="2"/>
              <a:buNone/>
            </a:pPr>
            <a:r>
              <a:rPr lang="en-US" altLang="en-US" dirty="0">
                <a:latin typeface="Times New Roman" pitchFamily="18" charset="0"/>
              </a:rPr>
              <a:t>The substrate </a:t>
            </a:r>
            <a:r>
              <a:rPr lang="en-US" altLang="en-US" i="1" dirty="0">
                <a:solidFill>
                  <a:srgbClr val="D93C1D"/>
                </a:solidFill>
                <a:latin typeface="Times New Roman" pitchFamily="18" charset="0"/>
              </a:rPr>
              <a:t>tells</a:t>
            </a:r>
            <a:r>
              <a:rPr lang="en-US" altLang="en-US" dirty="0">
                <a:latin typeface="Times New Roman" pitchFamily="18" charset="0"/>
              </a:rPr>
              <a:t> the YBCO how to align during growth.</a:t>
            </a:r>
          </a:p>
          <a:p>
            <a:pPr lvl="1">
              <a:buFont typeface="Symbol" pitchFamily="18" charset="2"/>
              <a:buNone/>
            </a:pPr>
            <a:r>
              <a:rPr lang="en-US" altLang="en-US" dirty="0">
                <a:latin typeface="Times New Roman" pitchFamily="18" charset="0"/>
              </a:rPr>
              <a:t>The dial </a:t>
            </a:r>
            <a:r>
              <a:rPr lang="en-US" altLang="en-US" i="1" dirty="0">
                <a:solidFill>
                  <a:srgbClr val="D93C1D"/>
                </a:solidFill>
                <a:latin typeface="Times New Roman" pitchFamily="18" charset="0"/>
              </a:rPr>
              <a:t>needs</a:t>
            </a:r>
            <a:r>
              <a:rPr lang="en-US" altLang="en-US" dirty="0">
                <a:latin typeface="Times New Roman" pitchFamily="18" charset="0"/>
              </a:rPr>
              <a:t> to be set at …</a:t>
            </a:r>
          </a:p>
        </p:txBody>
      </p:sp>
      <p:sp>
        <p:nvSpPr>
          <p:cNvPr id="2" name="Slide Number Placeholder 1">
            <a:extLst>
              <a:ext uri="{FF2B5EF4-FFF2-40B4-BE49-F238E27FC236}">
                <a16:creationId xmlns:a16="http://schemas.microsoft.com/office/drawing/2014/main" id="{5E976D15-6094-A607-7F27-6F7743042211}"/>
              </a:ext>
            </a:extLst>
          </p:cNvPr>
          <p:cNvSpPr>
            <a:spLocks noGrp="1"/>
          </p:cNvSpPr>
          <p:nvPr>
            <p:ph type="sldNum" sz="quarter" idx="12"/>
          </p:nvPr>
        </p:nvSpPr>
        <p:spPr/>
        <p:txBody>
          <a:bodyPr/>
          <a:lstStyle/>
          <a:p>
            <a:pPr>
              <a:defRPr/>
            </a:pPr>
            <a:fld id="{4345BAE2-2D7C-4D8C-8EC5-3852C65343A4}" type="slidenum">
              <a:rPr lang="en-US" smtClean="0"/>
              <a:pPr>
                <a:defRPr/>
              </a:pPr>
              <a:t>21</a:t>
            </a:fld>
            <a:endParaRPr lang="en-US" b="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50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508">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50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685800" y="0"/>
            <a:ext cx="7772400" cy="1143000"/>
          </a:xfrm>
        </p:spPr>
        <p:txBody>
          <a:bodyPr/>
          <a:lstStyle/>
          <a:p>
            <a:r>
              <a:rPr lang="en-US" altLang="en-US">
                <a:effectLst/>
                <a:latin typeface="Calibri" pitchFamily="34" charset="0"/>
                <a:ea typeface="Calibri" pitchFamily="34" charset="0"/>
                <a:cs typeface="Calibri" pitchFamily="34" charset="0"/>
              </a:rPr>
              <a:t>Be sure to use the right word</a:t>
            </a:r>
          </a:p>
        </p:txBody>
      </p:sp>
      <p:sp>
        <p:nvSpPr>
          <p:cNvPr id="20484" name="Rectangle 3"/>
          <p:cNvSpPr>
            <a:spLocks noGrp="1" noChangeArrowheads="1"/>
          </p:cNvSpPr>
          <p:nvPr>
            <p:ph type="body" idx="1"/>
          </p:nvPr>
        </p:nvSpPr>
        <p:spPr>
          <a:xfrm>
            <a:off x="685800" y="838200"/>
            <a:ext cx="7772400" cy="4495800"/>
          </a:xfrm>
        </p:spPr>
        <p:txBody>
          <a:bodyPr/>
          <a:lstStyle/>
          <a:p>
            <a:pPr>
              <a:buFont typeface="Symbol" pitchFamily="18" charset="2"/>
              <a:buNone/>
            </a:pPr>
            <a:r>
              <a:rPr lang="en-US" altLang="en-US" dirty="0">
                <a:latin typeface="Calibri" pitchFamily="34" charset="0"/>
                <a:ea typeface="Calibri" pitchFamily="34" charset="0"/>
                <a:cs typeface="Calibri" pitchFamily="34" charset="0"/>
              </a:rPr>
              <a:t>Alternate or alternative?</a:t>
            </a:r>
          </a:p>
          <a:p>
            <a:pPr>
              <a:buFont typeface="Symbol" pitchFamily="18" charset="2"/>
              <a:buNone/>
            </a:pPr>
            <a:r>
              <a:rPr lang="en-US" altLang="en-US" dirty="0">
                <a:latin typeface="Calibri" pitchFamily="34" charset="0"/>
                <a:ea typeface="Calibri" pitchFamily="34" charset="0"/>
                <a:cs typeface="Calibri" pitchFamily="34" charset="0"/>
              </a:rPr>
              <a:t>Ability or capacity?</a:t>
            </a:r>
          </a:p>
          <a:p>
            <a:pPr>
              <a:buFont typeface="Symbol" pitchFamily="18" charset="2"/>
              <a:buNone/>
            </a:pPr>
            <a:r>
              <a:rPr lang="en-US" altLang="en-US" dirty="0">
                <a:latin typeface="Calibri" pitchFamily="34" charset="0"/>
                <a:ea typeface="Calibri" pitchFamily="34" charset="0"/>
                <a:cs typeface="Calibri" pitchFamily="34" charset="0"/>
              </a:rPr>
              <a:t>Affect or effect?</a:t>
            </a:r>
          </a:p>
          <a:p>
            <a:pPr>
              <a:buFont typeface="Symbol" pitchFamily="18" charset="2"/>
              <a:buNone/>
            </a:pPr>
            <a:r>
              <a:rPr lang="en-US" altLang="en-US" dirty="0">
                <a:latin typeface="Calibri" pitchFamily="34" charset="0"/>
                <a:ea typeface="Calibri" pitchFamily="34" charset="0"/>
                <a:cs typeface="Calibri" pitchFamily="34" charset="0"/>
              </a:rPr>
              <a:t>Principle or principal?</a:t>
            </a:r>
          </a:p>
          <a:p>
            <a:pPr>
              <a:buFont typeface="Symbol" pitchFamily="18" charset="2"/>
              <a:buNone/>
            </a:pPr>
            <a:r>
              <a:rPr lang="en-US" altLang="en-US" dirty="0">
                <a:latin typeface="Calibri" pitchFamily="34" charset="0"/>
                <a:ea typeface="Calibri" pitchFamily="34" charset="0"/>
                <a:cs typeface="Calibri" pitchFamily="34" charset="0"/>
              </a:rPr>
              <a:t>Optimal or optimum?</a:t>
            </a:r>
          </a:p>
          <a:p>
            <a:pPr>
              <a:buFont typeface="Symbol" pitchFamily="18" charset="2"/>
              <a:buNone/>
            </a:pPr>
            <a:r>
              <a:rPr lang="en-US" altLang="en-US" dirty="0">
                <a:latin typeface="Calibri" pitchFamily="34" charset="0"/>
                <a:ea typeface="Calibri" pitchFamily="34" charset="0"/>
                <a:cs typeface="Calibri" pitchFamily="34" charset="0"/>
              </a:rPr>
              <a:t>Biannual or biennial?</a:t>
            </a:r>
          </a:p>
          <a:p>
            <a:pPr>
              <a:buFont typeface="Symbol" pitchFamily="18" charset="2"/>
              <a:buNone/>
            </a:pPr>
            <a:r>
              <a:rPr lang="en-US" altLang="en-US" dirty="0">
                <a:latin typeface="Calibri" pitchFamily="34" charset="0"/>
                <a:ea typeface="Calibri" pitchFamily="34" charset="0"/>
                <a:cs typeface="Calibri" pitchFamily="34" charset="0"/>
              </a:rPr>
              <a:t>Compliment or complement?</a:t>
            </a:r>
          </a:p>
        </p:txBody>
      </p:sp>
      <p:sp>
        <p:nvSpPr>
          <p:cNvPr id="20485" name="Text Box 4"/>
          <p:cNvSpPr txBox="1">
            <a:spLocks noChangeArrowheads="1"/>
          </p:cNvSpPr>
          <p:nvPr/>
        </p:nvSpPr>
        <p:spPr bwMode="auto">
          <a:xfrm>
            <a:off x="1828800" y="4648200"/>
            <a:ext cx="7064375" cy="2209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Aft>
                <a:spcPct val="25000"/>
              </a:spcAft>
            </a:pPr>
            <a:r>
              <a:rPr lang="en-US" altLang="en-US" b="1" dirty="0">
                <a:solidFill>
                  <a:srgbClr val="000066"/>
                </a:solidFill>
                <a:latin typeface="Calibri" panose="020F0502020204030204" pitchFamily="34" charset="0"/>
              </a:rPr>
              <a:t>Bryan A. Garner, </a:t>
            </a:r>
            <a:r>
              <a:rPr lang="en-US" altLang="en-US" b="1" i="1" dirty="0">
                <a:solidFill>
                  <a:srgbClr val="000066"/>
                </a:solidFill>
                <a:latin typeface="Calibri" panose="020F0502020204030204" pitchFamily="34" charset="0"/>
              </a:rPr>
              <a:t>Garner’s Modern American Usage</a:t>
            </a:r>
            <a:br>
              <a:rPr lang="en-US" altLang="en-US" b="1" i="1" dirty="0">
                <a:solidFill>
                  <a:srgbClr val="000066"/>
                </a:solidFill>
                <a:latin typeface="Calibri" panose="020F0502020204030204" pitchFamily="34" charset="0"/>
              </a:rPr>
            </a:br>
            <a:r>
              <a:rPr lang="en-US" altLang="en-US" sz="2000" b="1" dirty="0">
                <a:solidFill>
                  <a:srgbClr val="000066"/>
                </a:solidFill>
                <a:latin typeface="Calibri" panose="020F0502020204030204" pitchFamily="34" charset="0"/>
              </a:rPr>
              <a:t>(New York, Oxford University Press, 2003)</a:t>
            </a:r>
            <a:endParaRPr lang="en-US" altLang="en-US" b="1" dirty="0">
              <a:solidFill>
                <a:srgbClr val="000066"/>
              </a:solidFill>
              <a:latin typeface="Calibri" panose="020F0502020204030204" pitchFamily="34" charset="0"/>
            </a:endParaRPr>
          </a:p>
          <a:p>
            <a:pPr>
              <a:spcAft>
                <a:spcPts val="600"/>
              </a:spcAft>
            </a:pPr>
            <a:r>
              <a:rPr lang="en-US" altLang="en-US" b="1" dirty="0">
                <a:solidFill>
                  <a:srgbClr val="000066"/>
                </a:solidFill>
                <a:latin typeface="Calibri" panose="020F0502020204030204" pitchFamily="34" charset="0"/>
              </a:rPr>
              <a:t>Theodore Bernstein, </a:t>
            </a:r>
            <a:r>
              <a:rPr lang="en-US" altLang="en-US" b="1" i="1" dirty="0">
                <a:solidFill>
                  <a:srgbClr val="000066"/>
                </a:solidFill>
                <a:latin typeface="Calibri" panose="020F0502020204030204" pitchFamily="34" charset="0"/>
              </a:rPr>
              <a:t>The Careful Writer </a:t>
            </a:r>
            <a:br>
              <a:rPr lang="en-US" altLang="en-US" b="1" i="1" dirty="0">
                <a:solidFill>
                  <a:srgbClr val="000066"/>
                </a:solidFill>
                <a:latin typeface="Calibri" panose="020F0502020204030204" pitchFamily="34" charset="0"/>
              </a:rPr>
            </a:br>
            <a:r>
              <a:rPr lang="en-US" altLang="en-US" sz="2000" b="1" dirty="0">
                <a:solidFill>
                  <a:srgbClr val="000066"/>
                </a:solidFill>
                <a:latin typeface="Calibri" panose="020F0502020204030204" pitchFamily="34" charset="0"/>
              </a:rPr>
              <a:t>(New York, </a:t>
            </a:r>
            <a:r>
              <a:rPr lang="en-US" altLang="en-US" sz="2000" b="1" dirty="0" err="1">
                <a:solidFill>
                  <a:srgbClr val="000066"/>
                </a:solidFill>
                <a:latin typeface="Calibri" panose="020F0502020204030204" pitchFamily="34" charset="0"/>
              </a:rPr>
              <a:t>Atheneum</a:t>
            </a:r>
            <a:r>
              <a:rPr lang="en-US" altLang="en-US" sz="2000" b="1" dirty="0">
                <a:solidFill>
                  <a:srgbClr val="000066"/>
                </a:solidFill>
                <a:latin typeface="Calibri" panose="020F0502020204030204" pitchFamily="34" charset="0"/>
              </a:rPr>
              <a:t>, 1965)</a:t>
            </a:r>
            <a:endParaRPr lang="en-US" altLang="en-US" b="1" dirty="0">
              <a:solidFill>
                <a:srgbClr val="000066"/>
              </a:solidFill>
              <a:latin typeface="Calibri" panose="020F0502020204030204" pitchFamily="34" charset="0"/>
            </a:endParaRPr>
          </a:p>
          <a:p>
            <a:r>
              <a:rPr lang="en-US" altLang="en-US" b="1" dirty="0">
                <a:solidFill>
                  <a:srgbClr val="000066"/>
                </a:solidFill>
                <a:latin typeface="Calibri" panose="020F0502020204030204" pitchFamily="34" charset="0"/>
              </a:rPr>
              <a:t>Ms. Particular’s Micro-Lectures on Style and Usage </a:t>
            </a:r>
            <a:br>
              <a:rPr lang="en-US" altLang="en-US" b="1" dirty="0">
                <a:solidFill>
                  <a:srgbClr val="000066"/>
                </a:solidFill>
                <a:latin typeface="Calibri" panose="020F0502020204030204" pitchFamily="34" charset="0"/>
              </a:rPr>
            </a:br>
            <a:r>
              <a:rPr lang="en-US" altLang="en-US" sz="2000" b="1" dirty="0">
                <a:solidFill>
                  <a:srgbClr val="000066"/>
                </a:solidFill>
                <a:latin typeface="Calibri" panose="020F0502020204030204" pitchFamily="34" charset="0"/>
              </a:rPr>
              <a:t>(http://people.physics.illinois.edu/Celia/MsP/MsParticular.htm)</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09002" y="5638800"/>
            <a:ext cx="1607766" cy="1066800"/>
          </a:xfrm>
          <a:prstGeom prst="ellipse">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A5BE91C2-9172-2590-282C-3E90A0C67B1B}"/>
              </a:ext>
            </a:extLst>
          </p:cNvPr>
          <p:cNvSpPr>
            <a:spLocks noGrp="1"/>
          </p:cNvSpPr>
          <p:nvPr>
            <p:ph type="sldNum" sz="quarter" idx="12"/>
          </p:nvPr>
        </p:nvSpPr>
        <p:spPr/>
        <p:txBody>
          <a:bodyPr/>
          <a:lstStyle/>
          <a:p>
            <a:pPr>
              <a:defRPr/>
            </a:pPr>
            <a:fld id="{4345BAE2-2D7C-4D8C-8EC5-3852C65343A4}" type="slidenum">
              <a:rPr lang="en-US" smtClean="0"/>
              <a:pPr>
                <a:defRPr/>
              </a:pPr>
              <a:t>22</a:t>
            </a:fld>
            <a:endParaRPr lang="en-US" b="0" dirty="0">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304800" y="0"/>
            <a:ext cx="8686800" cy="1143000"/>
          </a:xfrm>
        </p:spPr>
        <p:txBody>
          <a:bodyPr/>
          <a:lstStyle/>
          <a:p>
            <a:r>
              <a:rPr lang="en-US" altLang="en-US" dirty="0">
                <a:effectLst/>
                <a:latin typeface="Calibri" pitchFamily="34" charset="0"/>
                <a:ea typeface="Calibri" pitchFamily="34" charset="0"/>
                <a:cs typeface="Calibri" pitchFamily="34" charset="0"/>
              </a:rPr>
              <a:t>No more naked “</a:t>
            </a:r>
            <a:r>
              <a:rPr lang="en-US" altLang="en-US" i="1" dirty="0" err="1">
                <a:solidFill>
                  <a:srgbClr val="D93C1D"/>
                </a:solidFill>
                <a:effectLst/>
                <a:latin typeface="Calibri" pitchFamily="34" charset="0"/>
                <a:ea typeface="Calibri" pitchFamily="34" charset="0"/>
                <a:cs typeface="Calibri" pitchFamily="34" charset="0"/>
              </a:rPr>
              <a:t>this</a:t>
            </a:r>
            <a:r>
              <a:rPr lang="en-US" altLang="en-US" dirty="0" err="1">
                <a:effectLst/>
                <a:latin typeface="Calibri" pitchFamily="34" charset="0"/>
                <a:ea typeface="Calibri" pitchFamily="34" charset="0"/>
                <a:cs typeface="Calibri" pitchFamily="34" charset="0"/>
              </a:rPr>
              <a:t>”es</a:t>
            </a:r>
            <a:r>
              <a:rPr lang="en-US" altLang="en-US" dirty="0">
                <a:effectLst/>
                <a:latin typeface="Calibri" pitchFamily="34" charset="0"/>
                <a:ea typeface="Calibri" pitchFamily="34" charset="0"/>
                <a:cs typeface="Calibri" pitchFamily="34" charset="0"/>
              </a:rPr>
              <a:t>—just don’t</a:t>
            </a:r>
            <a:endParaRPr lang="en-US" altLang="en-US" sz="2000" dirty="0">
              <a:effectLst/>
              <a:latin typeface="Calibri" pitchFamily="34" charset="0"/>
              <a:ea typeface="Calibri" pitchFamily="34" charset="0"/>
              <a:cs typeface="Calibri" pitchFamily="34" charset="0"/>
            </a:endParaRPr>
          </a:p>
        </p:txBody>
      </p:sp>
      <p:sp>
        <p:nvSpPr>
          <p:cNvPr id="23556" name="Rectangle 3"/>
          <p:cNvSpPr>
            <a:spLocks noGrp="1" noChangeArrowheads="1"/>
          </p:cNvSpPr>
          <p:nvPr>
            <p:ph type="body" idx="1"/>
          </p:nvPr>
        </p:nvSpPr>
        <p:spPr>
          <a:xfrm>
            <a:off x="228600" y="1066800"/>
            <a:ext cx="8686800" cy="4114800"/>
          </a:xfrm>
        </p:spPr>
        <p:txBody>
          <a:bodyPr/>
          <a:lstStyle/>
          <a:p>
            <a:pPr marL="0" indent="0">
              <a:spcBef>
                <a:spcPts val="0"/>
              </a:spcBef>
              <a:spcAft>
                <a:spcPts val="2400"/>
              </a:spcAft>
              <a:buNone/>
            </a:pPr>
            <a:r>
              <a:rPr lang="en-US" sz="2800" dirty="0">
                <a:latin typeface="Times New Roman" pitchFamily="18" charset="0"/>
              </a:rPr>
              <a:t>In some pellet designs, the average ionic charge, </a:t>
            </a:r>
            <a:r>
              <a:rPr lang="en-US" sz="2800" i="1" dirty="0">
                <a:latin typeface="Times New Roman" pitchFamily="18" charset="0"/>
              </a:rPr>
              <a:t>Z</a:t>
            </a:r>
            <a:r>
              <a:rPr lang="en-US" sz="2800" dirty="0">
                <a:latin typeface="Times New Roman" pitchFamily="18" charset="0"/>
              </a:rPr>
              <a:t>, and the laser intensity, </a:t>
            </a:r>
            <a:r>
              <a:rPr lang="en-US" sz="2800" i="1" dirty="0">
                <a:latin typeface="Times New Roman" pitchFamily="18" charset="0"/>
              </a:rPr>
              <a:t>I</a:t>
            </a:r>
            <a:r>
              <a:rPr lang="en-US" sz="2800" dirty="0">
                <a:latin typeface="Times New Roman" pitchFamily="18" charset="0"/>
              </a:rPr>
              <a:t>, are large enough that the distribution function is predicted to be non-</a:t>
            </a:r>
            <a:r>
              <a:rPr lang="en-US" sz="2800" dirty="0" err="1">
                <a:latin typeface="Times New Roman" pitchFamily="18" charset="0"/>
              </a:rPr>
              <a:t>Maxwellian</a:t>
            </a:r>
            <a:r>
              <a:rPr lang="en-US" sz="2800" dirty="0">
                <a:latin typeface="Times New Roman" pitchFamily="18" charset="0"/>
              </a:rPr>
              <a:t> (flat-topped). </a:t>
            </a:r>
            <a:r>
              <a:rPr lang="en-US" sz="2800" dirty="0">
                <a:solidFill>
                  <a:srgbClr val="D93C1D"/>
                </a:solidFill>
                <a:latin typeface="Times New Roman" pitchFamily="18" charset="0"/>
              </a:rPr>
              <a:t>This</a:t>
            </a:r>
            <a:r>
              <a:rPr lang="en-US" sz="2800" dirty="0">
                <a:latin typeface="Times New Roman" pitchFamily="18" charset="0"/>
              </a:rPr>
              <a:t> has important consequences: reduction of the absorption rate, electron flux, and modification of the continuum x-ray emission rates.</a:t>
            </a:r>
          </a:p>
          <a:p>
            <a:pPr marL="0" indent="0">
              <a:buNone/>
            </a:pPr>
            <a:r>
              <a:rPr lang="en-US" altLang="en-US" sz="2800" dirty="0">
                <a:latin typeface="Times New Roman" pitchFamily="18" charset="0"/>
                <a:sym typeface="Symbol" pitchFamily="18" charset="2"/>
              </a:rPr>
              <a:t>A certain amount of energy is required to cause an electron to spin flip when it is beside another electron.  Thus, the energy required is double </a:t>
            </a:r>
            <a:r>
              <a:rPr lang="en-US" altLang="en-US" sz="2800" dirty="0">
                <a:solidFill>
                  <a:srgbClr val="D93C1D"/>
                </a:solidFill>
                <a:latin typeface="Times New Roman" pitchFamily="18" charset="0"/>
                <a:sym typeface="Symbol" pitchFamily="18" charset="2"/>
              </a:rPr>
              <a:t>this</a:t>
            </a:r>
            <a:r>
              <a:rPr lang="en-US" altLang="en-US" sz="2800" dirty="0">
                <a:latin typeface="Times New Roman" pitchFamily="18" charset="0"/>
                <a:sym typeface="Symbol" pitchFamily="18" charset="2"/>
              </a:rPr>
              <a:t> and is provided by the incident photons.</a:t>
            </a:r>
          </a:p>
        </p:txBody>
      </p:sp>
      <p:sp>
        <p:nvSpPr>
          <p:cNvPr id="23557" name="Line 4"/>
          <p:cNvSpPr>
            <a:spLocks noChangeShapeType="1"/>
          </p:cNvSpPr>
          <p:nvPr/>
        </p:nvSpPr>
        <p:spPr bwMode="auto">
          <a:xfrm>
            <a:off x="3733800" y="6096000"/>
            <a:ext cx="2362200" cy="0"/>
          </a:xfrm>
          <a:prstGeom prst="line">
            <a:avLst/>
          </a:prstGeom>
          <a:noFill/>
          <a:ln w="152400">
            <a:solidFill>
              <a:srgbClr val="D93C1D"/>
            </a:solidFill>
            <a:round/>
            <a:headEnd/>
            <a:tailEnd type="triangle" w="med" len="me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8" name="Text Box 5"/>
          <p:cNvSpPr txBox="1">
            <a:spLocks noChangeArrowheads="1"/>
          </p:cNvSpPr>
          <p:nvPr/>
        </p:nvSpPr>
        <p:spPr bwMode="auto">
          <a:xfrm>
            <a:off x="6096000" y="5739825"/>
            <a:ext cx="2514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sz="3200" b="1" i="1" dirty="0">
                <a:solidFill>
                  <a:srgbClr val="D93C1D"/>
                </a:solidFill>
              </a:rPr>
              <a:t>i.e.,</a:t>
            </a:r>
            <a:r>
              <a:rPr lang="en-US" sz="3200" b="1" i="1" dirty="0">
                <a:solidFill>
                  <a:srgbClr val="990000"/>
                </a:solidFill>
              </a:rPr>
              <a:t> </a:t>
            </a:r>
            <a:r>
              <a:rPr lang="en-US" sz="3200" b="1" i="1" dirty="0">
                <a:solidFill>
                  <a:schemeClr val="accent6">
                    <a:lumMod val="50000"/>
                  </a:schemeClr>
                </a:solidFill>
                <a:latin typeface="Calibri" pitchFamily="34" charset="0"/>
                <a:cs typeface="Calibri" pitchFamily="34" charset="0"/>
              </a:rPr>
              <a:t>or </a:t>
            </a:r>
            <a:r>
              <a:rPr lang="en-US" sz="3200" b="1" i="1" dirty="0">
                <a:solidFill>
                  <a:srgbClr val="D93C1D"/>
                </a:solidFill>
              </a:rPr>
              <a:t>thus</a:t>
            </a:r>
          </a:p>
        </p:txBody>
      </p:sp>
      <p:sp>
        <p:nvSpPr>
          <p:cNvPr id="23559" name="Rectangle 7"/>
          <p:cNvSpPr>
            <a:spLocks noChangeArrowheads="1"/>
          </p:cNvSpPr>
          <p:nvPr/>
        </p:nvSpPr>
        <p:spPr bwMode="auto">
          <a:xfrm>
            <a:off x="381000" y="5845175"/>
            <a:ext cx="336708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20000"/>
              </a:spcBef>
              <a:buClr>
                <a:srgbClr val="CC3300"/>
              </a:buClr>
              <a:buSzPct val="85000"/>
              <a:buFont typeface="Symbol" pitchFamily="18" charset="2"/>
              <a:buNone/>
            </a:pPr>
            <a:r>
              <a:rPr lang="en-US" altLang="en-US" sz="2800" b="1" i="1" dirty="0">
                <a:solidFill>
                  <a:srgbClr val="000066"/>
                </a:solidFill>
              </a:rPr>
              <a:t>“</a:t>
            </a:r>
            <a:r>
              <a:rPr lang="en-US" altLang="en-US" sz="2800" b="1" i="1" dirty="0">
                <a:solidFill>
                  <a:srgbClr val="D93C1D"/>
                </a:solidFill>
              </a:rPr>
              <a:t>This means that</a:t>
            </a:r>
            <a:r>
              <a:rPr lang="en-US" altLang="en-US" sz="2800" b="1" i="1" dirty="0">
                <a:solidFill>
                  <a:srgbClr val="000066"/>
                </a:solidFill>
              </a:rPr>
              <a:t>…”</a:t>
            </a:r>
            <a:r>
              <a:rPr lang="en-US" altLang="en-US" sz="2800" dirty="0"/>
              <a:t> </a:t>
            </a:r>
          </a:p>
        </p:txBody>
      </p:sp>
      <p:sp>
        <p:nvSpPr>
          <p:cNvPr id="2" name="Slide Number Placeholder 1">
            <a:extLst>
              <a:ext uri="{FF2B5EF4-FFF2-40B4-BE49-F238E27FC236}">
                <a16:creationId xmlns:a16="http://schemas.microsoft.com/office/drawing/2014/main" id="{C18EB0DD-4072-31B4-E0C8-578368ED3C6E}"/>
              </a:ext>
            </a:extLst>
          </p:cNvPr>
          <p:cNvSpPr>
            <a:spLocks noGrp="1"/>
          </p:cNvSpPr>
          <p:nvPr>
            <p:ph type="sldNum" sz="quarter" idx="12"/>
          </p:nvPr>
        </p:nvSpPr>
        <p:spPr/>
        <p:txBody>
          <a:bodyPr/>
          <a:lstStyle/>
          <a:p>
            <a:pPr>
              <a:defRPr/>
            </a:pPr>
            <a:fld id="{4345BAE2-2D7C-4D8C-8EC5-3852C65343A4}" type="slidenum">
              <a:rPr lang="en-US" smtClean="0"/>
              <a:pPr>
                <a:defRPr/>
              </a:pPr>
              <a:t>23</a:t>
            </a:fld>
            <a:endParaRPr lang="en-US" b="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5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nimBg="1"/>
      <p:bldP spid="23558" grpId="0"/>
      <p:bldP spid="2355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EC11F90-458C-4550-A769-73C0596AE9CE}" type="slidenum">
              <a:rPr lang="en-US" altLang="en-US" sz="1400">
                <a:solidFill>
                  <a:srgbClr val="000066"/>
                </a:solidFill>
              </a:rPr>
              <a:pPr/>
              <a:t>24</a:t>
            </a:fld>
            <a:endParaRPr lang="en-US" altLang="en-US" sz="1400" b="0"/>
          </a:p>
        </p:txBody>
      </p:sp>
      <p:sp>
        <p:nvSpPr>
          <p:cNvPr id="601090" name="Rectangle 2"/>
          <p:cNvSpPr>
            <a:spLocks noGrp="1" noChangeArrowheads="1"/>
          </p:cNvSpPr>
          <p:nvPr>
            <p:ph type="title"/>
          </p:nvPr>
        </p:nvSpPr>
        <p:spPr>
          <a:xfrm>
            <a:off x="685800" y="304800"/>
            <a:ext cx="7772400" cy="1143000"/>
          </a:xfrm>
        </p:spPr>
        <p:txBody>
          <a:bodyPr/>
          <a:lstStyle/>
          <a:p>
            <a:pPr>
              <a:defRPr/>
            </a:pPr>
            <a:r>
              <a:rPr lang="en-US" dirty="0"/>
              <a:t>Change nouns ending in </a:t>
            </a:r>
            <a:r>
              <a:rPr lang="en-US" dirty="0">
                <a:solidFill>
                  <a:srgbClr val="D93C1D"/>
                </a:solidFill>
                <a:latin typeface="Times New Roman" pitchFamily="18" charset="0"/>
              </a:rPr>
              <a:t>-</a:t>
            </a:r>
            <a:r>
              <a:rPr lang="en-US" i="1" dirty="0" err="1">
                <a:solidFill>
                  <a:srgbClr val="D93C1D"/>
                </a:solidFill>
                <a:latin typeface="Times New Roman" pitchFamily="18" charset="0"/>
              </a:rPr>
              <a:t>tion</a:t>
            </a:r>
            <a:r>
              <a:rPr lang="en-US" dirty="0"/>
              <a:t>, </a:t>
            </a:r>
            <a:br>
              <a:rPr lang="en-US" dirty="0"/>
            </a:br>
            <a:r>
              <a:rPr lang="en-US" dirty="0">
                <a:solidFill>
                  <a:srgbClr val="E84A27"/>
                </a:solidFill>
                <a:latin typeface="Times New Roman" pitchFamily="18" charset="0"/>
              </a:rPr>
              <a:t>-</a:t>
            </a:r>
            <a:r>
              <a:rPr lang="en-US" i="1" dirty="0" err="1">
                <a:solidFill>
                  <a:srgbClr val="E84A27"/>
                </a:solidFill>
                <a:latin typeface="Times New Roman" pitchFamily="18" charset="0"/>
              </a:rPr>
              <a:t>ment</a:t>
            </a:r>
            <a:r>
              <a:rPr lang="en-US" dirty="0"/>
              <a:t>, and </a:t>
            </a:r>
            <a:r>
              <a:rPr lang="en-US" dirty="0">
                <a:solidFill>
                  <a:srgbClr val="D93C1D"/>
                </a:solidFill>
                <a:latin typeface="Times New Roman" pitchFamily="18" charset="0"/>
              </a:rPr>
              <a:t>-</a:t>
            </a:r>
            <a:r>
              <a:rPr lang="en-US" i="1" dirty="0" err="1">
                <a:solidFill>
                  <a:srgbClr val="D93C1D"/>
                </a:solidFill>
                <a:latin typeface="Times New Roman" pitchFamily="18" charset="0"/>
              </a:rPr>
              <a:t>ance</a:t>
            </a:r>
            <a:r>
              <a:rPr lang="en-US" i="1" dirty="0"/>
              <a:t> </a:t>
            </a:r>
            <a:r>
              <a:rPr lang="en-US" dirty="0"/>
              <a:t>back into verbs</a:t>
            </a:r>
          </a:p>
        </p:txBody>
      </p:sp>
      <p:sp>
        <p:nvSpPr>
          <p:cNvPr id="601091" name="Rectangle 3"/>
          <p:cNvSpPr>
            <a:spLocks noGrp="1" noChangeArrowheads="1"/>
          </p:cNvSpPr>
          <p:nvPr>
            <p:ph type="body" idx="1"/>
          </p:nvPr>
        </p:nvSpPr>
        <p:spPr>
          <a:xfrm>
            <a:off x="685800" y="1642533"/>
            <a:ext cx="8229600" cy="4191000"/>
          </a:xfrm>
        </p:spPr>
        <p:txBody>
          <a:bodyPr/>
          <a:lstStyle/>
          <a:p>
            <a:pPr marL="0" lvl="1" indent="0">
              <a:spcAft>
                <a:spcPts val="1200"/>
              </a:spcAft>
              <a:buFont typeface="ZapfDingbats" pitchFamily="82" charset="2"/>
              <a:buNone/>
            </a:pPr>
            <a:r>
              <a:rPr lang="en-US" altLang="en-US" dirty="0">
                <a:solidFill>
                  <a:schemeClr val="accent2">
                    <a:lumMod val="50000"/>
                  </a:schemeClr>
                </a:solidFill>
                <a:latin typeface="Times New Roman" pitchFamily="18" charset="0"/>
              </a:rPr>
              <a:t>The most common use for Raman spectroscopy is </a:t>
            </a:r>
            <a:br>
              <a:rPr lang="en-US" altLang="en-US" dirty="0">
                <a:solidFill>
                  <a:schemeClr val="accent2">
                    <a:lumMod val="50000"/>
                  </a:schemeClr>
                </a:solidFill>
                <a:latin typeface="Times New Roman" pitchFamily="18" charset="0"/>
              </a:rPr>
            </a:br>
            <a:r>
              <a:rPr lang="en-US" altLang="en-US" dirty="0">
                <a:solidFill>
                  <a:schemeClr val="accent2">
                    <a:lumMod val="50000"/>
                  </a:schemeClr>
                </a:solidFill>
                <a:latin typeface="Times New Roman" pitchFamily="18" charset="0"/>
              </a:rPr>
              <a:t>for the observa</a:t>
            </a:r>
            <a:r>
              <a:rPr lang="en-US" altLang="en-US" u="sng" dirty="0">
                <a:solidFill>
                  <a:schemeClr val="accent2">
                    <a:lumMod val="50000"/>
                  </a:schemeClr>
                </a:solidFill>
                <a:latin typeface="Times New Roman" pitchFamily="18" charset="0"/>
              </a:rPr>
              <a:t>tion</a:t>
            </a:r>
            <a:r>
              <a:rPr lang="en-US" altLang="en-US" dirty="0">
                <a:solidFill>
                  <a:schemeClr val="accent2">
                    <a:lumMod val="50000"/>
                  </a:schemeClr>
                </a:solidFill>
                <a:latin typeface="Times New Roman" pitchFamily="18" charset="0"/>
              </a:rPr>
              <a:t> of phonons. </a:t>
            </a:r>
            <a:r>
              <a:rPr lang="en-US" altLang="en-US" sz="2000" dirty="0">
                <a:solidFill>
                  <a:schemeClr val="accent2">
                    <a:lumMod val="50000"/>
                  </a:schemeClr>
                </a:solidFill>
              </a:rPr>
              <a:t>(13 words)</a:t>
            </a:r>
            <a:r>
              <a:rPr lang="en-US" altLang="en-US" b="0" dirty="0">
                <a:latin typeface="Times New Roman" pitchFamily="18" charset="0"/>
              </a:rPr>
              <a:t>	</a:t>
            </a:r>
          </a:p>
          <a:p>
            <a:pPr marL="457200" lvl="1" indent="0">
              <a:spcAft>
                <a:spcPts val="1200"/>
              </a:spcAft>
              <a:buFont typeface="ZapfDingbats" pitchFamily="82" charset="2"/>
              <a:buNone/>
            </a:pPr>
            <a:r>
              <a:rPr lang="en-US" altLang="en-US" i="1" dirty="0">
                <a:latin typeface="Times New Roman" pitchFamily="18" charset="0"/>
              </a:rPr>
              <a:t>Raman spectroscopy is most commonly used to </a:t>
            </a:r>
            <a:r>
              <a:rPr lang="en-US" altLang="en-US" i="1" dirty="0">
                <a:solidFill>
                  <a:srgbClr val="E84A27"/>
                </a:solidFill>
                <a:latin typeface="Times New Roman" pitchFamily="18" charset="0"/>
              </a:rPr>
              <a:t>observe</a:t>
            </a:r>
            <a:r>
              <a:rPr lang="en-US" altLang="en-US" i="1" dirty="0">
                <a:latin typeface="Times New Roman" pitchFamily="18" charset="0"/>
              </a:rPr>
              <a:t> phonons. </a:t>
            </a:r>
            <a:r>
              <a:rPr lang="en-US" altLang="en-US" sz="2000" dirty="0">
                <a:solidFill>
                  <a:schemeClr val="accent2">
                    <a:lumMod val="50000"/>
                  </a:schemeClr>
                </a:solidFill>
              </a:rPr>
              <a:t>(9 words)</a:t>
            </a:r>
          </a:p>
          <a:p>
            <a:pPr marL="0" lvl="1" indent="0">
              <a:spcAft>
                <a:spcPts val="1200"/>
              </a:spcAft>
              <a:buNone/>
            </a:pPr>
            <a:r>
              <a:rPr lang="en-US" altLang="en-US" dirty="0">
                <a:solidFill>
                  <a:schemeClr val="accent2">
                    <a:lumMod val="50000"/>
                  </a:schemeClr>
                </a:solidFill>
                <a:latin typeface="Times New Roman" pitchFamily="18" charset="0"/>
              </a:rPr>
              <a:t>We proceeded to make an arrange</a:t>
            </a:r>
            <a:r>
              <a:rPr lang="en-US" altLang="en-US" u="sng" dirty="0">
                <a:solidFill>
                  <a:schemeClr val="accent2">
                    <a:lumMod val="50000"/>
                  </a:schemeClr>
                </a:solidFill>
                <a:latin typeface="Times New Roman" pitchFamily="18" charset="0"/>
              </a:rPr>
              <a:t>ment</a:t>
            </a:r>
            <a:r>
              <a:rPr lang="en-US" altLang="en-US" dirty="0">
                <a:solidFill>
                  <a:schemeClr val="accent2">
                    <a:lumMod val="50000"/>
                  </a:schemeClr>
                </a:solidFill>
                <a:latin typeface="Times New Roman" pitchFamily="18" charset="0"/>
              </a:rPr>
              <a:t> of the superconducting islands on the substrate with the STM tip. </a:t>
            </a:r>
            <a:r>
              <a:rPr lang="en-US" altLang="en-US" sz="2000" dirty="0">
                <a:solidFill>
                  <a:schemeClr val="accent2">
                    <a:lumMod val="50000"/>
                  </a:schemeClr>
                </a:solidFill>
              </a:rPr>
              <a:t>(17 words)</a:t>
            </a:r>
            <a:endParaRPr lang="en-US" altLang="en-US" b="0" dirty="0">
              <a:latin typeface="Times New Roman" pitchFamily="18" charset="0"/>
            </a:endParaRPr>
          </a:p>
          <a:p>
            <a:pPr marL="457200" lvl="1" indent="0">
              <a:spcAft>
                <a:spcPts val="1200"/>
              </a:spcAft>
              <a:buNone/>
            </a:pPr>
            <a:r>
              <a:rPr lang="en-US" altLang="en-US" i="1" dirty="0">
                <a:latin typeface="Times New Roman" pitchFamily="18" charset="0"/>
              </a:rPr>
              <a:t>We </a:t>
            </a:r>
            <a:r>
              <a:rPr lang="en-US" altLang="en-US" i="1" dirty="0">
                <a:solidFill>
                  <a:srgbClr val="E84A27"/>
                </a:solidFill>
                <a:latin typeface="Times New Roman" pitchFamily="18" charset="0"/>
              </a:rPr>
              <a:t>arranged</a:t>
            </a:r>
            <a:r>
              <a:rPr lang="en-US" altLang="en-US" i="1" dirty="0">
                <a:latin typeface="Times New Roman" pitchFamily="18" charset="0"/>
              </a:rPr>
              <a:t> the </a:t>
            </a:r>
            <a:r>
              <a:rPr lang="en-US" altLang="en-US" i="1" dirty="0" err="1">
                <a:latin typeface="Times New Roman" pitchFamily="18" charset="0"/>
              </a:rPr>
              <a:t>supercoducting</a:t>
            </a:r>
            <a:r>
              <a:rPr lang="en-US" altLang="en-US" i="1" dirty="0">
                <a:latin typeface="Times New Roman" pitchFamily="18" charset="0"/>
              </a:rPr>
              <a:t> islands on the substrate using the STM tip. </a:t>
            </a:r>
            <a:r>
              <a:rPr lang="en-US" altLang="en-US" sz="2000" dirty="0">
                <a:solidFill>
                  <a:schemeClr val="accent2">
                    <a:lumMod val="50000"/>
                  </a:schemeClr>
                </a:solidFill>
              </a:rPr>
              <a:t>(12 words)</a:t>
            </a:r>
          </a:p>
          <a:p>
            <a:pPr marL="57150" indent="0">
              <a:spcAft>
                <a:spcPts val="1200"/>
              </a:spcAft>
              <a:buNone/>
            </a:pPr>
            <a:r>
              <a:rPr lang="en-US" altLang="en-US" sz="2400" i="1" dirty="0">
                <a:latin typeface="Times New Roman" pitchFamily="18" charset="0"/>
              </a:rPr>
              <a:t>    </a:t>
            </a:r>
            <a:r>
              <a:rPr lang="en-US" altLang="en-US" sz="2800" i="1" dirty="0">
                <a:latin typeface="Times New Roman" pitchFamily="18" charset="0"/>
              </a:rPr>
              <a:t>The superconducting islands </a:t>
            </a:r>
            <a:r>
              <a:rPr lang="en-US" altLang="en-US" sz="2800" i="1" dirty="0">
                <a:solidFill>
                  <a:srgbClr val="E84A27"/>
                </a:solidFill>
                <a:latin typeface="Times New Roman" pitchFamily="18" charset="0"/>
              </a:rPr>
              <a:t>were arranged</a:t>
            </a:r>
            <a:r>
              <a:rPr lang="en-US" altLang="en-US" sz="2800" i="1" dirty="0">
                <a:latin typeface="Times New Roman" pitchFamily="18" charset="0"/>
              </a:rPr>
              <a:t> on the</a:t>
            </a:r>
            <a:br>
              <a:rPr lang="en-US" altLang="en-US" sz="2800" i="1" dirty="0">
                <a:latin typeface="Times New Roman" pitchFamily="18" charset="0"/>
              </a:rPr>
            </a:br>
            <a:r>
              <a:rPr lang="en-US" altLang="en-US" sz="2800" i="1" dirty="0">
                <a:latin typeface="Times New Roman" pitchFamily="18" charset="0"/>
              </a:rPr>
              <a:t>   substrate using the STM tip. </a:t>
            </a:r>
            <a:r>
              <a:rPr lang="en-US" altLang="en-US" sz="2000" dirty="0">
                <a:solidFill>
                  <a:schemeClr val="accent2">
                    <a:lumMod val="50000"/>
                  </a:schemeClr>
                </a:solidFill>
              </a:rPr>
              <a:t>(Better?)</a:t>
            </a:r>
            <a:endParaRPr lang="en-US" altLang="en-US" sz="1800" dirty="0">
              <a:solidFill>
                <a:schemeClr val="accent2">
                  <a:lumMod val="50000"/>
                </a:schemeClr>
              </a:solidFill>
            </a:endParaRPr>
          </a:p>
          <a:p>
            <a:pPr marL="57150" indent="0">
              <a:spcAft>
                <a:spcPts val="1200"/>
              </a:spcAft>
              <a:buFont typeface="ZapfDingbats" pitchFamily="82" charset="2"/>
              <a:buNone/>
            </a:pPr>
            <a:endParaRPr lang="en-US" altLang="en-US" sz="2400" dirty="0">
              <a:solidFill>
                <a:schemeClr val="accent2">
                  <a:lumMod val="50000"/>
                </a:schemeClr>
              </a:solidFill>
            </a:endParaRPr>
          </a:p>
        </p:txBody>
      </p:sp>
      <p:sp>
        <p:nvSpPr>
          <p:cNvPr id="2" name="Rectangle 1"/>
          <p:cNvSpPr/>
          <p:nvPr/>
        </p:nvSpPr>
        <p:spPr bwMode="auto">
          <a:xfrm>
            <a:off x="8458200" y="6400800"/>
            <a:ext cx="533400" cy="304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24</a:t>
            </a:r>
          </a:p>
        </p:txBody>
      </p:sp>
    </p:spTree>
    <p:extLst>
      <p:ext uri="{BB962C8B-B14F-4D97-AF65-F5344CB8AC3E}">
        <p14:creationId xmlns:p14="http://schemas.microsoft.com/office/powerpoint/2010/main" val="28199491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10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10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10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10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10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091"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719667" y="273650"/>
            <a:ext cx="6324600" cy="914400"/>
          </a:xfrm>
        </p:spPr>
        <p:txBody>
          <a:bodyPr/>
          <a:lstStyle/>
          <a:p>
            <a:r>
              <a:rPr lang="en-US" altLang="en-US" dirty="0">
                <a:solidFill>
                  <a:srgbClr val="D93C1D"/>
                </a:solidFill>
                <a:effectLst/>
                <a:latin typeface="Calibri" pitchFamily="34" charset="0"/>
                <a:ea typeface="Calibri" pitchFamily="34" charset="0"/>
                <a:cs typeface="Calibri" pitchFamily="34" charset="0"/>
              </a:rPr>
              <a:t>3. </a:t>
            </a:r>
            <a:r>
              <a:rPr lang="en-US" altLang="en-US" dirty="0">
                <a:effectLst/>
                <a:latin typeface="Calibri" pitchFamily="34" charset="0"/>
                <a:ea typeface="Calibri" pitchFamily="34" charset="0"/>
                <a:cs typeface="Calibri" pitchFamily="34" charset="0"/>
              </a:rPr>
              <a:t>Now for proofreading</a:t>
            </a:r>
          </a:p>
        </p:txBody>
      </p:sp>
      <p:sp>
        <p:nvSpPr>
          <p:cNvPr id="25604" name="Rectangle 3"/>
          <p:cNvSpPr>
            <a:spLocks noGrp="1" noChangeArrowheads="1"/>
          </p:cNvSpPr>
          <p:nvPr>
            <p:ph type="body" idx="1"/>
          </p:nvPr>
        </p:nvSpPr>
        <p:spPr>
          <a:xfrm>
            <a:off x="685800" y="1143000"/>
            <a:ext cx="8229600" cy="3581400"/>
          </a:xfrm>
        </p:spPr>
        <p:txBody>
          <a:bodyPr/>
          <a:lstStyle/>
          <a:p>
            <a:pPr>
              <a:spcBef>
                <a:spcPts val="0"/>
              </a:spcBef>
              <a:spcAft>
                <a:spcPts val="1200"/>
              </a:spcAft>
              <a:buFont typeface="Symbol" pitchFamily="18" charset="2"/>
              <a:buNone/>
            </a:pPr>
            <a:r>
              <a:rPr lang="en-US" altLang="en-US" i="1" dirty="0">
                <a:latin typeface="Calibri" pitchFamily="34" charset="0"/>
                <a:ea typeface="Calibri" pitchFamily="34" charset="0"/>
                <a:cs typeface="Calibri" pitchFamily="34" charset="0"/>
              </a:rPr>
              <a:t>Editing</a:t>
            </a:r>
            <a:r>
              <a:rPr lang="en-US" altLang="en-US" dirty="0">
                <a:latin typeface="Calibri" pitchFamily="34" charset="0"/>
                <a:ea typeface="Calibri" pitchFamily="34" charset="0"/>
                <a:cs typeface="Calibri" pitchFamily="34" charset="0"/>
              </a:rPr>
              <a:t> concentrates on </a:t>
            </a:r>
            <a:r>
              <a:rPr lang="en-US" altLang="en-US" i="1" dirty="0">
                <a:latin typeface="Calibri" pitchFamily="34" charset="0"/>
                <a:ea typeface="Calibri" pitchFamily="34" charset="0"/>
                <a:cs typeface="Calibri" pitchFamily="34" charset="0"/>
              </a:rPr>
              <a:t>ideas</a:t>
            </a:r>
            <a:r>
              <a:rPr lang="en-US" altLang="en-US" b="0" i="1" dirty="0">
                <a:latin typeface="Calibri" pitchFamily="34" charset="0"/>
                <a:ea typeface="Calibri" pitchFamily="34" charset="0"/>
                <a:cs typeface="Calibri" pitchFamily="34" charset="0"/>
              </a:rPr>
              <a:t> </a:t>
            </a:r>
            <a:r>
              <a:rPr lang="en-US" altLang="en-US" dirty="0">
                <a:latin typeface="Calibri" pitchFamily="34" charset="0"/>
                <a:ea typeface="Calibri" pitchFamily="34" charset="0"/>
                <a:cs typeface="Calibri" pitchFamily="34" charset="0"/>
              </a:rPr>
              <a:t>and </a:t>
            </a:r>
            <a:r>
              <a:rPr lang="en-US" altLang="en-US" i="1" dirty="0">
                <a:latin typeface="Calibri" pitchFamily="34" charset="0"/>
                <a:ea typeface="Calibri" pitchFamily="34" charset="0"/>
                <a:cs typeface="Calibri" pitchFamily="34" charset="0"/>
              </a:rPr>
              <a:t>expression</a:t>
            </a:r>
            <a:endParaRPr lang="en-US" altLang="en-US" dirty="0">
              <a:latin typeface="Calibri" pitchFamily="34" charset="0"/>
              <a:ea typeface="Calibri" pitchFamily="34" charset="0"/>
              <a:cs typeface="Calibri" pitchFamily="34" charset="0"/>
            </a:endParaRPr>
          </a:p>
          <a:p>
            <a:pPr>
              <a:spcBef>
                <a:spcPts val="0"/>
              </a:spcBef>
              <a:spcAft>
                <a:spcPts val="1200"/>
              </a:spcAft>
              <a:buFont typeface="Symbol" pitchFamily="18" charset="2"/>
              <a:buNone/>
            </a:pPr>
            <a:r>
              <a:rPr lang="en-US" altLang="en-US" i="1" dirty="0">
                <a:latin typeface="Calibri" pitchFamily="34" charset="0"/>
                <a:ea typeface="Calibri" pitchFamily="34" charset="0"/>
                <a:cs typeface="Calibri" pitchFamily="34" charset="0"/>
              </a:rPr>
              <a:t>Proofing</a:t>
            </a:r>
            <a:r>
              <a:rPr lang="en-US" altLang="en-US" dirty="0">
                <a:latin typeface="Calibri" pitchFamily="34" charset="0"/>
                <a:ea typeface="Calibri" pitchFamily="34" charset="0"/>
                <a:cs typeface="Calibri" pitchFamily="34" charset="0"/>
              </a:rPr>
              <a:t> concentrates on </a:t>
            </a:r>
            <a:r>
              <a:rPr lang="en-US" altLang="en-US" i="1" dirty="0">
                <a:latin typeface="Calibri" pitchFamily="34" charset="0"/>
                <a:ea typeface="Calibri" pitchFamily="34" charset="0"/>
                <a:cs typeface="Calibri" pitchFamily="34" charset="0"/>
              </a:rPr>
              <a:t>mechanics</a:t>
            </a:r>
            <a:endParaRPr lang="en-US" altLang="en-US" dirty="0">
              <a:latin typeface="Calibri" pitchFamily="34" charset="0"/>
              <a:ea typeface="Calibri" pitchFamily="34" charset="0"/>
              <a:cs typeface="Calibri" pitchFamily="34" charset="0"/>
            </a:endParaRPr>
          </a:p>
          <a:p>
            <a:pPr marL="0" indent="-217170">
              <a:spcBef>
                <a:spcPct val="10000"/>
              </a:spcBef>
              <a:buNone/>
            </a:pPr>
            <a:r>
              <a:rPr lang="en-US" altLang="en-US" dirty="0">
                <a:ea typeface="Calibri" pitchFamily="34" charset="0"/>
                <a:cs typeface="Calibri" pitchFamily="34" charset="0"/>
              </a:rPr>
              <a:t>The importance of </a:t>
            </a:r>
            <a:r>
              <a:rPr lang="en-US" altLang="en-US" i="1" dirty="0">
                <a:ea typeface="Calibri" pitchFamily="34" charset="0"/>
                <a:cs typeface="Calibri" pitchFamily="34" charset="0"/>
              </a:rPr>
              <a:t>proofreading</a:t>
            </a:r>
            <a:r>
              <a:rPr lang="en-US" altLang="en-US" dirty="0">
                <a:ea typeface="Calibri" pitchFamily="34" charset="0"/>
                <a:cs typeface="Calibri" pitchFamily="34" charset="0"/>
              </a:rPr>
              <a:t> cannot be</a:t>
            </a:r>
            <a:br>
              <a:rPr lang="en-US" altLang="en-US" dirty="0">
                <a:ea typeface="Calibri" pitchFamily="34" charset="0"/>
                <a:cs typeface="Calibri" pitchFamily="34" charset="0"/>
              </a:rPr>
            </a:br>
            <a:r>
              <a:rPr lang="en-US" altLang="en-US" dirty="0">
                <a:ea typeface="Calibri" pitchFamily="34" charset="0"/>
                <a:cs typeface="Calibri" pitchFamily="34" charset="0"/>
              </a:rPr>
              <a:t>  overstated</a:t>
            </a:r>
          </a:p>
          <a:p>
            <a:pPr marL="182880" lvl="1" indent="0">
              <a:spcBef>
                <a:spcPct val="10000"/>
              </a:spcBef>
              <a:buNone/>
            </a:pPr>
            <a:br>
              <a:rPr lang="en-US" altLang="en-US" dirty="0">
                <a:latin typeface="Calibri" pitchFamily="34" charset="0"/>
                <a:ea typeface="Calibri" pitchFamily="34" charset="0"/>
                <a:cs typeface="Calibri" pitchFamily="34" charset="0"/>
              </a:rPr>
            </a:br>
            <a:endParaRPr lang="en-US" altLang="en-US" dirty="0">
              <a:latin typeface="Calibri" pitchFamily="34" charset="0"/>
              <a:ea typeface="Calibri" pitchFamily="34" charset="0"/>
              <a:cs typeface="Calibri" pitchFamily="34" charset="0"/>
            </a:endParaRPr>
          </a:p>
        </p:txBody>
      </p:sp>
      <p:sp>
        <p:nvSpPr>
          <p:cNvPr id="5" name="TextBox 4"/>
          <p:cNvSpPr txBox="1"/>
          <p:nvPr/>
        </p:nvSpPr>
        <p:spPr>
          <a:xfrm>
            <a:off x="5943600" y="405825"/>
            <a:ext cx="3048000" cy="584775"/>
          </a:xfrm>
          <a:prstGeom prst="rect">
            <a:avLst/>
          </a:prstGeom>
          <a:noFill/>
        </p:spPr>
        <p:txBody>
          <a:bodyPr wrap="square" rtlCol="0">
            <a:spAutoFit/>
          </a:bodyPr>
          <a:lstStyle/>
          <a:p>
            <a:r>
              <a:rPr lang="en-US" b="1" dirty="0">
                <a:solidFill>
                  <a:srgbClr val="D93C1D"/>
                </a:solidFill>
                <a:latin typeface="Calibri" panose="020F0502020204030204" pitchFamily="34" charset="0"/>
              </a:rPr>
              <a:t>(</a:t>
            </a:r>
            <a:r>
              <a:rPr lang="en-US" b="1" dirty="0" err="1">
                <a:solidFill>
                  <a:srgbClr val="D93C1D"/>
                </a:solidFill>
                <a:latin typeface="Calibri" panose="020F0502020204030204" pitchFamily="34" charset="0"/>
              </a:rPr>
              <a:t>micr</a:t>
            </a:r>
            <a:r>
              <a:rPr lang="en-US" sz="3200" b="1" dirty="0" err="1">
                <a:solidFill>
                  <a:srgbClr val="D93C1D"/>
                </a:solidFill>
                <a:latin typeface="Calibri" panose="020F0502020204030204" pitchFamily="34" charset="0"/>
              </a:rPr>
              <a:t>oscopi</a:t>
            </a:r>
            <a:r>
              <a:rPr lang="en-US" sz="3200" b="1" dirty="0">
                <a:solidFill>
                  <a:srgbClr val="D93C1D"/>
                </a:solidFill>
                <a:latin typeface="Calibri" panose="020F0502020204030204" pitchFamily="34" charset="0"/>
              </a:rPr>
              <a:t> </a:t>
            </a:r>
            <a:r>
              <a:rPr lang="en-US" b="1" dirty="0">
                <a:solidFill>
                  <a:srgbClr val="D93C1D"/>
                </a:solidFill>
                <a:latin typeface="Calibri" panose="020F0502020204030204" pitchFamily="34" charset="0"/>
              </a:rPr>
              <a:t>c  scale)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415246"/>
            <a:ext cx="8348134" cy="2914178"/>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1066800" y="6361501"/>
            <a:ext cx="7033219" cy="461665"/>
          </a:xfrm>
          <a:prstGeom prst="rect">
            <a:avLst/>
          </a:prstGeom>
          <a:noFill/>
        </p:spPr>
        <p:txBody>
          <a:bodyPr wrap="square" rtlCol="0">
            <a:spAutoFit/>
          </a:bodyPr>
          <a:lstStyle/>
          <a:p>
            <a:r>
              <a:rPr lang="en-US" b="1" i="1" dirty="0">
                <a:solidFill>
                  <a:srgbClr val="D93C1D"/>
                </a:solidFill>
                <a:latin typeface="Calibri" panose="020F0502020204030204" pitchFamily="34" charset="0"/>
              </a:rPr>
              <a:t>You do not want to be these authors.  Believe me. </a:t>
            </a:r>
          </a:p>
        </p:txBody>
      </p:sp>
      <p:pic>
        <p:nvPicPr>
          <p:cNvPr id="7" name="Picture 6"/>
          <p:cNvPicPr>
            <a:picLocks noChangeAspect="1"/>
          </p:cNvPicPr>
          <p:nvPr/>
        </p:nvPicPr>
        <p:blipFill>
          <a:blip r:embed="rId4" cstate="print">
            <a:extLst>
              <a:ext uri="{BEBA8EAE-BF5A-486C-A8C5-ECC9F3942E4B}">
                <a14:imgProps xmlns:a14="http://schemas.microsoft.com/office/drawing/2010/main">
                  <a14:imgLayer r:embed="rId5">
                    <a14:imgEffect>
                      <a14:backgroundRemoval t="9662" b="89614" l="6742" r="91814">
                        <a14:backgroundMark x1="28571" y1="19082" x2="22632" y2="21739"/>
                      </a14:backgroundRemoval>
                    </a14:imgEffect>
                  </a14:imgLayer>
                </a14:imgProps>
              </a:ext>
              <a:ext uri="{28A0092B-C50C-407E-A947-70E740481C1C}">
                <a14:useLocalDpi xmlns:a14="http://schemas.microsoft.com/office/drawing/2010/main" val="0"/>
              </a:ext>
            </a:extLst>
          </a:blip>
          <a:stretch>
            <a:fillRect/>
          </a:stretch>
        </p:blipFill>
        <p:spPr>
          <a:xfrm>
            <a:off x="6391816" y="-210279"/>
            <a:ext cx="2828384" cy="1882258"/>
          </a:xfrm>
          <a:prstGeom prst="rect">
            <a:avLst/>
          </a:prstGeom>
        </p:spPr>
      </p:pic>
      <p:sp>
        <p:nvSpPr>
          <p:cNvPr id="4" name="Slide Number Placeholder 3">
            <a:extLst>
              <a:ext uri="{FF2B5EF4-FFF2-40B4-BE49-F238E27FC236}">
                <a16:creationId xmlns:a16="http://schemas.microsoft.com/office/drawing/2014/main" id="{62B7BF8E-1900-6AC0-31B6-996379DB60F6}"/>
              </a:ext>
            </a:extLst>
          </p:cNvPr>
          <p:cNvSpPr>
            <a:spLocks noGrp="1"/>
          </p:cNvSpPr>
          <p:nvPr>
            <p:ph type="sldNum" sz="quarter" idx="12"/>
          </p:nvPr>
        </p:nvSpPr>
        <p:spPr/>
        <p:txBody>
          <a:bodyPr/>
          <a:lstStyle/>
          <a:p>
            <a:pPr>
              <a:defRPr/>
            </a:pPr>
            <a:fld id="{4345BAE2-2D7C-4D8C-8EC5-3852C65343A4}" type="slidenum">
              <a:rPr lang="en-US" smtClean="0"/>
              <a:pPr>
                <a:defRPr/>
              </a:pPr>
              <a:t>25</a:t>
            </a:fld>
            <a:endParaRPr lang="en-US" b="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6975D751-EAF8-F9D8-F444-589A68DE3553}"/>
              </a:ext>
            </a:extLst>
          </p:cNvPr>
          <p:cNvSpPr>
            <a:spLocks noGrp="1"/>
          </p:cNvSpPr>
          <p:nvPr>
            <p:ph type="sldNum" sz="quarter" idx="12"/>
          </p:nvPr>
        </p:nvSpPr>
        <p:spPr/>
        <p:txBody>
          <a:bodyPr/>
          <a:lstStyle/>
          <a:p>
            <a:fld id="{5605130B-AB56-4103-8C30-059BB9E31924}" type="slidenum">
              <a:rPr lang="en-US" altLang="en-US"/>
              <a:pPr/>
              <a:t>26</a:t>
            </a:fld>
            <a:endParaRPr lang="en-US" altLang="en-US" b="0">
              <a:solidFill>
                <a:schemeClr val="tx1"/>
              </a:solidFill>
            </a:endParaRPr>
          </a:p>
        </p:txBody>
      </p:sp>
      <p:sp>
        <p:nvSpPr>
          <p:cNvPr id="645122" name="Rectangle 2">
            <a:extLst>
              <a:ext uri="{FF2B5EF4-FFF2-40B4-BE49-F238E27FC236}">
                <a16:creationId xmlns:a16="http://schemas.microsoft.com/office/drawing/2014/main" id="{84C2A4DF-A3B4-198D-07C5-AB00D797F152}"/>
              </a:ext>
            </a:extLst>
          </p:cNvPr>
          <p:cNvSpPr>
            <a:spLocks noGrp="1" noChangeArrowheads="1"/>
          </p:cNvSpPr>
          <p:nvPr>
            <p:ph type="title"/>
          </p:nvPr>
        </p:nvSpPr>
        <p:spPr>
          <a:xfrm>
            <a:off x="457200" y="381000"/>
            <a:ext cx="8153400" cy="990600"/>
          </a:xfrm>
        </p:spPr>
        <p:txBody>
          <a:bodyPr/>
          <a:lstStyle/>
          <a:p>
            <a:r>
              <a:rPr lang="en-US" altLang="en-US" dirty="0" err="1"/>
              <a:t>Profread</a:t>
            </a:r>
            <a:r>
              <a:rPr lang="en-US" altLang="en-US" dirty="0"/>
              <a:t>—</a:t>
            </a:r>
            <a:r>
              <a:rPr lang="en-US" altLang="en-US" dirty="0" err="1"/>
              <a:t>proofred</a:t>
            </a:r>
            <a:r>
              <a:rPr lang="en-US" altLang="en-US" dirty="0"/>
              <a:t>—proofread!</a:t>
            </a:r>
          </a:p>
        </p:txBody>
      </p:sp>
      <p:sp>
        <p:nvSpPr>
          <p:cNvPr id="645123" name="Rectangle 3">
            <a:extLst>
              <a:ext uri="{FF2B5EF4-FFF2-40B4-BE49-F238E27FC236}">
                <a16:creationId xmlns:a16="http://schemas.microsoft.com/office/drawing/2014/main" id="{93517707-EBB3-14E6-57E5-A865E605870D}"/>
              </a:ext>
            </a:extLst>
          </p:cNvPr>
          <p:cNvSpPr>
            <a:spLocks noGrp="1" noChangeArrowheads="1"/>
          </p:cNvSpPr>
          <p:nvPr>
            <p:ph type="body" idx="1"/>
          </p:nvPr>
        </p:nvSpPr>
        <p:spPr>
          <a:xfrm>
            <a:off x="685800" y="1295400"/>
            <a:ext cx="8458200" cy="4419600"/>
          </a:xfrm>
        </p:spPr>
        <p:txBody>
          <a:bodyPr/>
          <a:lstStyle/>
          <a:p>
            <a:pPr>
              <a:spcBef>
                <a:spcPts val="0"/>
              </a:spcBef>
              <a:buFont typeface="Symbol" panose="05050102010706020507" pitchFamily="18" charset="2"/>
              <a:buNone/>
            </a:pPr>
            <a:r>
              <a:rPr lang="en-US" altLang="en-US" dirty="0"/>
              <a:t>Be aware of the special pitfalls for technical material</a:t>
            </a:r>
          </a:p>
          <a:p>
            <a:pPr lvl="1">
              <a:buFont typeface="ZapfDingbats"/>
              <a:buNone/>
            </a:pPr>
            <a:r>
              <a:rPr lang="en-US" altLang="en-US" dirty="0">
                <a:sym typeface="Symbol" panose="05050102010706020507" pitchFamily="18" charset="2"/>
              </a:rPr>
              <a:t> or </a:t>
            </a:r>
          </a:p>
          <a:p>
            <a:pPr lvl="1">
              <a:buFont typeface="ZapfDingbats"/>
              <a:buNone/>
            </a:pPr>
            <a:r>
              <a:rPr lang="en-US" altLang="en-US" dirty="0">
                <a:sym typeface="Symbol" panose="05050102010706020507" pitchFamily="18" charset="2"/>
              </a:rPr>
              <a:t>- or – or —</a:t>
            </a:r>
          </a:p>
          <a:p>
            <a:pPr lvl="1">
              <a:spcAft>
                <a:spcPct val="35000"/>
              </a:spcAft>
              <a:buFont typeface="ZapfDingbats"/>
              <a:buNone/>
            </a:pPr>
            <a:r>
              <a:rPr lang="en-US" altLang="en-US" dirty="0">
                <a:sym typeface="Symbol" panose="05050102010706020507" pitchFamily="18" charset="2"/>
              </a:rPr>
              <a:t>x or  or </a:t>
            </a:r>
            <a:r>
              <a:rPr lang="el-GR" altLang="en-US" dirty="0">
                <a:cs typeface="Arial" panose="020B0604020202020204" pitchFamily="34" charset="0"/>
                <a:sym typeface="Symbol" panose="05050102010706020507" pitchFamily="18" charset="2"/>
              </a:rPr>
              <a:t>χ</a:t>
            </a:r>
            <a:endParaRPr lang="el-GR" altLang="en-US" baseline="30000" dirty="0">
              <a:cs typeface="Arial" panose="020B0604020202020204" pitchFamily="34" charset="0"/>
              <a:sym typeface="Symbol" panose="05050102010706020507" pitchFamily="18" charset="2"/>
            </a:endParaRPr>
          </a:p>
          <a:p>
            <a:pPr>
              <a:spcBef>
                <a:spcPct val="0"/>
              </a:spcBef>
              <a:buFont typeface="Symbol" panose="05050102010706020507" pitchFamily="18" charset="2"/>
              <a:buNone/>
            </a:pPr>
            <a:r>
              <a:rPr lang="en-US" altLang="en-US" dirty="0">
                <a:sym typeface="Symbol" panose="05050102010706020507" pitchFamily="18" charset="2"/>
              </a:rPr>
              <a:t>Tips for proofreading technical material</a:t>
            </a:r>
          </a:p>
          <a:p>
            <a:pPr lvl="1">
              <a:spcAft>
                <a:spcPts val="600"/>
              </a:spcAft>
              <a:buFont typeface="ZapfDingbats"/>
              <a:buNone/>
            </a:pPr>
            <a:r>
              <a:rPr lang="en-US" altLang="en-US" dirty="0">
                <a:sym typeface="Symbol" panose="05050102010706020507" pitchFamily="18" charset="2"/>
              </a:rPr>
              <a:t>Proofread from a hard copy</a:t>
            </a:r>
          </a:p>
          <a:p>
            <a:pPr lvl="1">
              <a:spcAft>
                <a:spcPts val="600"/>
              </a:spcAft>
              <a:buFont typeface="ZapfDingbats"/>
              <a:buNone/>
            </a:pPr>
            <a:r>
              <a:rPr lang="en-US" altLang="en-US" dirty="0">
                <a:sym typeface="Symbol" panose="05050102010706020507" pitchFamily="18" charset="2"/>
              </a:rPr>
              <a:t>Read right to left, bottom to top </a:t>
            </a:r>
          </a:p>
          <a:p>
            <a:pPr lvl="1">
              <a:spcAft>
                <a:spcPts val="600"/>
              </a:spcAft>
              <a:buFont typeface="ZapfDingbats"/>
              <a:buNone/>
            </a:pPr>
            <a:r>
              <a:rPr lang="en-US" altLang="en-US" dirty="0">
                <a:sym typeface="Symbol" panose="05050102010706020507" pitchFamily="18" charset="2"/>
              </a:rPr>
              <a:t>Proofread </a:t>
            </a:r>
            <a:r>
              <a:rPr lang="en-US" altLang="en-US" i="1" dirty="0">
                <a:sym typeface="Symbol" panose="05050102010706020507" pitchFamily="18" charset="2"/>
              </a:rPr>
              <a:t>everything </a:t>
            </a:r>
            <a:r>
              <a:rPr lang="en-US" altLang="en-US" dirty="0">
                <a:sym typeface="Symbol" panose="05050102010706020507" pitchFamily="18" charset="2"/>
              </a:rPr>
              <a:t>(titles, subheadings, captions)</a:t>
            </a:r>
            <a:endParaRPr lang="en-US" altLang="en-US" i="1" dirty="0">
              <a:sym typeface="Symbol" panose="05050102010706020507" pitchFamily="18" charset="2"/>
            </a:endParaRPr>
          </a:p>
          <a:p>
            <a:pPr lvl="1">
              <a:spcAft>
                <a:spcPts val="600"/>
              </a:spcAft>
              <a:buFont typeface="ZapfDingbats"/>
              <a:buNone/>
            </a:pPr>
            <a:r>
              <a:rPr lang="en-US" altLang="en-US" dirty="0">
                <a:sym typeface="Symbol" panose="05050102010706020507" pitchFamily="18" charset="2"/>
              </a:rPr>
              <a:t>Use a spellchecker, and check</a:t>
            </a:r>
            <a:r>
              <a:rPr lang="en-US" altLang="en-US" b="0" dirty="0">
                <a:sym typeface="Symbol" panose="05050102010706020507" pitchFamily="18" charset="2"/>
              </a:rPr>
              <a:t> </a:t>
            </a:r>
            <a:r>
              <a:rPr lang="en-US" altLang="en-US" i="1" dirty="0">
                <a:sym typeface="Symbol" panose="05050102010706020507" pitchFamily="18" charset="2"/>
              </a:rPr>
              <a:t>every</a:t>
            </a:r>
            <a:r>
              <a:rPr lang="en-US" altLang="en-US" b="0" dirty="0">
                <a:sym typeface="Symbol" panose="05050102010706020507" pitchFamily="18" charset="2"/>
              </a:rPr>
              <a:t> </a:t>
            </a:r>
            <a:r>
              <a:rPr lang="en-US" altLang="en-US" dirty="0">
                <a:sym typeface="Symbol" panose="05050102010706020507" pitchFamily="18" charset="2"/>
              </a:rPr>
              <a:t>flagged word</a:t>
            </a:r>
            <a:endParaRPr lang="en-US" altLang="en-US" b="0" dirty="0">
              <a:sym typeface="Symbol" panose="05050102010706020507" pitchFamily="18" charset="2"/>
            </a:endParaRPr>
          </a:p>
          <a:p>
            <a:pPr lvl="1">
              <a:spcAft>
                <a:spcPts val="600"/>
              </a:spcAft>
              <a:buFont typeface="ZapfDingbats"/>
              <a:buNone/>
            </a:pPr>
            <a:r>
              <a:rPr lang="en-US" altLang="en-US" dirty="0">
                <a:sym typeface="Symbol" panose="05050102010706020507" pitchFamily="18" charset="2"/>
              </a:rPr>
              <a:t>Use ALL CAPS sparingly</a:t>
            </a:r>
          </a:p>
          <a:p>
            <a:pPr lvl="1">
              <a:spcAft>
                <a:spcPts val="600"/>
              </a:spcAft>
              <a:buFont typeface="ZapfDingbats"/>
              <a:buNone/>
            </a:pPr>
            <a:r>
              <a:rPr lang="en-US" altLang="en-US" i="1" dirty="0">
                <a:sym typeface="Symbol" panose="05050102010706020507" pitchFamily="18" charset="2"/>
              </a:rPr>
              <a:t>Allow enough time! </a:t>
            </a:r>
            <a:endParaRPr lang="en-US" altLang="en-US" dirty="0">
              <a:sym typeface="Symbol" panose="05050102010706020507" pitchFamily="18" charset="2"/>
            </a:endParaRPr>
          </a:p>
          <a:p>
            <a:pPr lvl="1">
              <a:buFont typeface="ZapfDingbats"/>
              <a:buNone/>
            </a:pPr>
            <a:endParaRPr lang="en-US" altLang="en-US" dirty="0">
              <a:sym typeface="Symbol" panose="05050102010706020507" pitchFamily="18" charset="2"/>
            </a:endParaRPr>
          </a:p>
        </p:txBody>
      </p:sp>
      <p:grpSp>
        <p:nvGrpSpPr>
          <p:cNvPr id="645124" name="Group 4">
            <a:extLst>
              <a:ext uri="{FF2B5EF4-FFF2-40B4-BE49-F238E27FC236}">
                <a16:creationId xmlns:a16="http://schemas.microsoft.com/office/drawing/2014/main" id="{05627CF4-1D8E-5042-9CF3-EF465AFD8718}"/>
              </a:ext>
            </a:extLst>
          </p:cNvPr>
          <p:cNvGrpSpPr>
            <a:grpSpLocks/>
          </p:cNvGrpSpPr>
          <p:nvPr/>
        </p:nvGrpSpPr>
        <p:grpSpPr bwMode="auto">
          <a:xfrm>
            <a:off x="533400" y="533400"/>
            <a:ext cx="1905000" cy="685800"/>
            <a:chOff x="288" y="336"/>
            <a:chExt cx="1488" cy="432"/>
          </a:xfrm>
        </p:grpSpPr>
        <p:sp>
          <p:nvSpPr>
            <p:cNvPr id="645125" name="Oval 5">
              <a:extLst>
                <a:ext uri="{FF2B5EF4-FFF2-40B4-BE49-F238E27FC236}">
                  <a16:creationId xmlns:a16="http://schemas.microsoft.com/office/drawing/2014/main" id="{EECEADA5-B4F9-2F2B-56B4-AEA5009A98B8}"/>
                </a:ext>
              </a:extLst>
            </p:cNvPr>
            <p:cNvSpPr>
              <a:spLocks noChangeArrowheads="1"/>
            </p:cNvSpPr>
            <p:nvPr/>
          </p:nvSpPr>
          <p:spPr bwMode="auto">
            <a:xfrm>
              <a:off x="288" y="336"/>
              <a:ext cx="1488" cy="432"/>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126" name="Line 6">
              <a:extLst>
                <a:ext uri="{FF2B5EF4-FFF2-40B4-BE49-F238E27FC236}">
                  <a16:creationId xmlns:a16="http://schemas.microsoft.com/office/drawing/2014/main" id="{D3A87DE9-C85B-BB37-F9B7-391C8F75F931}"/>
                </a:ext>
              </a:extLst>
            </p:cNvPr>
            <p:cNvSpPr>
              <a:spLocks noChangeShapeType="1"/>
            </p:cNvSpPr>
            <p:nvPr/>
          </p:nvSpPr>
          <p:spPr bwMode="auto">
            <a:xfrm flipV="1">
              <a:off x="445" y="432"/>
              <a:ext cx="1152" cy="24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 name="Oval 5">
            <a:extLst>
              <a:ext uri="{FF2B5EF4-FFF2-40B4-BE49-F238E27FC236}">
                <a16:creationId xmlns:a16="http://schemas.microsoft.com/office/drawing/2014/main" id="{01A0FFEC-A1C4-69BB-8383-D561AC3D39C4}"/>
              </a:ext>
            </a:extLst>
          </p:cNvPr>
          <p:cNvSpPr>
            <a:spLocks noChangeArrowheads="1"/>
          </p:cNvSpPr>
          <p:nvPr/>
        </p:nvSpPr>
        <p:spPr bwMode="auto">
          <a:xfrm>
            <a:off x="2819400" y="523292"/>
            <a:ext cx="1905000" cy="685800"/>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Line 6">
            <a:extLst>
              <a:ext uri="{FF2B5EF4-FFF2-40B4-BE49-F238E27FC236}">
                <a16:creationId xmlns:a16="http://schemas.microsoft.com/office/drawing/2014/main" id="{4D4FDA50-2B64-2052-1528-F6C04E070B8A}"/>
              </a:ext>
            </a:extLst>
          </p:cNvPr>
          <p:cNvSpPr>
            <a:spLocks noChangeShapeType="1"/>
          </p:cNvSpPr>
          <p:nvPr/>
        </p:nvSpPr>
        <p:spPr bwMode="auto">
          <a:xfrm flipV="1">
            <a:off x="3020398" y="675692"/>
            <a:ext cx="1474839" cy="3810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838699">
            <a:off x="7507393" y="184952"/>
            <a:ext cx="1607766" cy="1066800"/>
          </a:xfrm>
          <a:prstGeom prst="ellipse">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5124"/>
                                        </p:tgtEl>
                                        <p:attrNameLst>
                                          <p:attrName>style.visibility</p:attrName>
                                        </p:attrNameLst>
                                      </p:cBhvr>
                                      <p:to>
                                        <p:strVal val="visible"/>
                                      </p:to>
                                    </p:set>
                                    <p:animEffect transition="in" filter="fade">
                                      <p:cBhvr>
                                        <p:cTn id="7" dur="500"/>
                                        <p:tgtEl>
                                          <p:spTgt spid="6451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45123">
                                            <p:txEl>
                                              <p:pRg st="4" end="4"/>
                                            </p:txEl>
                                          </p:spTgt>
                                        </p:tgtEl>
                                        <p:attrNameLst>
                                          <p:attrName>style.visibility</p:attrName>
                                        </p:attrNameLst>
                                      </p:cBhvr>
                                      <p:to>
                                        <p:strVal val="visible"/>
                                      </p:to>
                                    </p:set>
                                    <p:animEffect transition="in" filter="fade">
                                      <p:cBhvr>
                                        <p:cTn id="20" dur="500"/>
                                        <p:tgtEl>
                                          <p:spTgt spid="64512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45123">
                                            <p:txEl>
                                              <p:pRg st="5" end="5"/>
                                            </p:txEl>
                                          </p:spTgt>
                                        </p:tgtEl>
                                        <p:attrNameLst>
                                          <p:attrName>style.visibility</p:attrName>
                                        </p:attrNameLst>
                                      </p:cBhvr>
                                      <p:to>
                                        <p:strVal val="visible"/>
                                      </p:to>
                                    </p:set>
                                    <p:animEffect transition="in" filter="fade">
                                      <p:cBhvr>
                                        <p:cTn id="25" dur="500"/>
                                        <p:tgtEl>
                                          <p:spTgt spid="64512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45123">
                                            <p:txEl>
                                              <p:pRg st="6" end="6"/>
                                            </p:txEl>
                                          </p:spTgt>
                                        </p:tgtEl>
                                        <p:attrNameLst>
                                          <p:attrName>style.visibility</p:attrName>
                                        </p:attrNameLst>
                                      </p:cBhvr>
                                      <p:to>
                                        <p:strVal val="visible"/>
                                      </p:to>
                                    </p:set>
                                    <p:animEffect transition="in" filter="fade">
                                      <p:cBhvr>
                                        <p:cTn id="30" dur="500"/>
                                        <p:tgtEl>
                                          <p:spTgt spid="64512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45123">
                                            <p:txEl>
                                              <p:pRg st="7" end="7"/>
                                            </p:txEl>
                                          </p:spTgt>
                                        </p:tgtEl>
                                        <p:attrNameLst>
                                          <p:attrName>style.visibility</p:attrName>
                                        </p:attrNameLst>
                                      </p:cBhvr>
                                      <p:to>
                                        <p:strVal val="visible"/>
                                      </p:to>
                                    </p:set>
                                    <p:animEffect transition="in" filter="fade">
                                      <p:cBhvr>
                                        <p:cTn id="35" dur="500"/>
                                        <p:tgtEl>
                                          <p:spTgt spid="64512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45123">
                                            <p:txEl>
                                              <p:pRg st="8" end="8"/>
                                            </p:txEl>
                                          </p:spTgt>
                                        </p:tgtEl>
                                        <p:attrNameLst>
                                          <p:attrName>style.visibility</p:attrName>
                                        </p:attrNameLst>
                                      </p:cBhvr>
                                      <p:to>
                                        <p:strVal val="visible"/>
                                      </p:to>
                                    </p:set>
                                    <p:animEffect transition="in" filter="fade">
                                      <p:cBhvr>
                                        <p:cTn id="40" dur="500"/>
                                        <p:tgtEl>
                                          <p:spTgt spid="645123">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45123">
                                            <p:txEl>
                                              <p:pRg st="9" end="9"/>
                                            </p:txEl>
                                          </p:spTgt>
                                        </p:tgtEl>
                                        <p:attrNameLst>
                                          <p:attrName>style.visibility</p:attrName>
                                        </p:attrNameLst>
                                      </p:cBhvr>
                                      <p:to>
                                        <p:strVal val="visible"/>
                                      </p:to>
                                    </p:set>
                                    <p:animEffect transition="in" filter="fade">
                                      <p:cBhvr>
                                        <p:cTn id="45" dur="500"/>
                                        <p:tgtEl>
                                          <p:spTgt spid="645123">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45123">
                                            <p:txEl>
                                              <p:pRg st="10" end="10"/>
                                            </p:txEl>
                                          </p:spTgt>
                                        </p:tgtEl>
                                        <p:attrNameLst>
                                          <p:attrName>style.visibility</p:attrName>
                                        </p:attrNameLst>
                                      </p:cBhvr>
                                      <p:to>
                                        <p:strVal val="visible"/>
                                      </p:to>
                                    </p:set>
                                    <p:animEffect transition="in" filter="fade">
                                      <p:cBhvr>
                                        <p:cTn id="50" dur="500"/>
                                        <p:tgtEl>
                                          <p:spTgt spid="64512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050"/>
          <p:cNvSpPr>
            <a:spLocks noGrp="1" noChangeArrowheads="1"/>
          </p:cNvSpPr>
          <p:nvPr>
            <p:ph type="title"/>
          </p:nvPr>
        </p:nvSpPr>
        <p:spPr>
          <a:xfrm>
            <a:off x="685800" y="228600"/>
            <a:ext cx="7772400" cy="1143000"/>
          </a:xfrm>
        </p:spPr>
        <p:txBody>
          <a:bodyPr/>
          <a:lstStyle/>
          <a:p>
            <a:r>
              <a:rPr lang="en-US" altLang="en-US">
                <a:effectLst/>
                <a:latin typeface="Calibri" pitchFamily="34" charset="0"/>
                <a:ea typeface="Calibri" pitchFamily="34" charset="0"/>
                <a:cs typeface="Calibri" pitchFamily="34" charset="0"/>
              </a:rPr>
              <a:t>Proofreading examines the manuscript one word at a time</a:t>
            </a:r>
          </a:p>
        </p:txBody>
      </p:sp>
      <p:sp>
        <p:nvSpPr>
          <p:cNvPr id="26628" name="Rectangle 2051"/>
          <p:cNvSpPr>
            <a:spLocks noGrp="1" noChangeArrowheads="1"/>
          </p:cNvSpPr>
          <p:nvPr>
            <p:ph type="body" idx="1"/>
          </p:nvPr>
        </p:nvSpPr>
        <p:spPr>
          <a:xfrm>
            <a:off x="685800" y="1447800"/>
            <a:ext cx="8458200" cy="4343400"/>
          </a:xfrm>
        </p:spPr>
        <p:txBody>
          <a:bodyPr/>
          <a:lstStyle/>
          <a:p>
            <a:pPr>
              <a:spcBef>
                <a:spcPct val="15000"/>
              </a:spcBef>
              <a:buFont typeface="Symbol" pitchFamily="18" charset="2"/>
              <a:buNone/>
            </a:pPr>
            <a:r>
              <a:rPr lang="en-US" altLang="en-US" dirty="0">
                <a:latin typeface="Calibri" pitchFamily="34" charset="0"/>
                <a:ea typeface="Calibri" pitchFamily="34" charset="0"/>
                <a:cs typeface="Calibri" pitchFamily="34" charset="0"/>
              </a:rPr>
              <a:t>Acronyms, mathematical symbols, and special characters are defined at first usage</a:t>
            </a:r>
          </a:p>
          <a:p>
            <a:pPr>
              <a:spcBef>
                <a:spcPct val="15000"/>
              </a:spcBef>
              <a:buFont typeface="Symbol" pitchFamily="18" charset="2"/>
              <a:buNone/>
            </a:pPr>
            <a:r>
              <a:rPr lang="en-US" altLang="en-US" dirty="0">
                <a:latin typeface="Calibri" pitchFamily="34" charset="0"/>
                <a:ea typeface="Calibri" pitchFamily="34" charset="0"/>
                <a:cs typeface="Calibri" pitchFamily="34" charset="0"/>
              </a:rPr>
              <a:t>Format and typography are consistent and conform to manuscript preparation rules</a:t>
            </a:r>
          </a:p>
          <a:p>
            <a:pPr>
              <a:spcBef>
                <a:spcPct val="15000"/>
              </a:spcBef>
              <a:buFont typeface="Symbol" pitchFamily="18" charset="2"/>
              <a:buNone/>
            </a:pPr>
            <a:r>
              <a:rPr lang="en-US" altLang="en-US" dirty="0">
                <a:latin typeface="Calibri" pitchFamily="34" charset="0"/>
                <a:ea typeface="Calibri" pitchFamily="34" charset="0"/>
                <a:cs typeface="Calibri" pitchFamily="34" charset="0"/>
              </a:rPr>
              <a:t>Technical writing conventions are observed</a:t>
            </a:r>
          </a:p>
          <a:p>
            <a:pPr>
              <a:spcBef>
                <a:spcPct val="15000"/>
              </a:spcBef>
              <a:buFont typeface="Symbol" pitchFamily="18" charset="2"/>
              <a:buNone/>
            </a:pPr>
            <a:r>
              <a:rPr lang="en-US" altLang="en-US" dirty="0">
                <a:latin typeface="Calibri" pitchFamily="34" charset="0"/>
                <a:ea typeface="Calibri" pitchFamily="34" charset="0"/>
                <a:cs typeface="Calibri" pitchFamily="34" charset="0"/>
              </a:rPr>
              <a:t>Grammar and usage are flawless</a:t>
            </a:r>
          </a:p>
          <a:p>
            <a:pPr>
              <a:spcBef>
                <a:spcPct val="15000"/>
              </a:spcBef>
              <a:buFont typeface="Symbol" pitchFamily="18" charset="2"/>
              <a:buNone/>
            </a:pPr>
            <a:r>
              <a:rPr lang="en-US" altLang="en-US" dirty="0">
                <a:latin typeface="Calibri" pitchFamily="34" charset="0"/>
                <a:ea typeface="Calibri" pitchFamily="34" charset="0"/>
                <a:cs typeface="Calibri" pitchFamily="34" charset="0"/>
              </a:rPr>
              <a:t>Punctuation and spelling are </a:t>
            </a:r>
            <a:r>
              <a:rPr lang="en-US" altLang="en-US" i="1" dirty="0">
                <a:latin typeface="Calibri" pitchFamily="34" charset="0"/>
                <a:ea typeface="Calibri" pitchFamily="34" charset="0"/>
                <a:cs typeface="Calibri" pitchFamily="34" charset="0"/>
              </a:rPr>
              <a:t>perfect</a:t>
            </a:r>
          </a:p>
          <a:p>
            <a:pPr>
              <a:spcBef>
                <a:spcPts val="1800"/>
              </a:spcBef>
              <a:buFont typeface="Symbol" pitchFamily="18" charset="2"/>
              <a:buNone/>
            </a:pPr>
            <a:r>
              <a:rPr lang="en-US" altLang="en-US" dirty="0">
                <a:solidFill>
                  <a:srgbClr val="DF5517"/>
                </a:solidFill>
                <a:ea typeface="Calibri" pitchFamily="34" charset="0"/>
                <a:cs typeface="Calibri" pitchFamily="34" charset="0"/>
              </a:rPr>
              <a:t>TIP 1: Always proofread from a hard copy</a:t>
            </a:r>
          </a:p>
          <a:p>
            <a:pPr>
              <a:spcBef>
                <a:spcPts val="1800"/>
              </a:spcBef>
              <a:buFont typeface="Symbol" pitchFamily="18" charset="2"/>
              <a:buNone/>
            </a:pPr>
            <a:r>
              <a:rPr lang="en-US" altLang="en-US" dirty="0">
                <a:solidFill>
                  <a:srgbClr val="DF5517"/>
                </a:solidFill>
                <a:ea typeface="Calibri" pitchFamily="34" charset="0"/>
                <a:cs typeface="Calibri" pitchFamily="34" charset="0"/>
              </a:rPr>
              <a:t>TIP 2: Start at the bottom right-hand corner and read backwards and up</a:t>
            </a:r>
          </a:p>
          <a:p>
            <a:pPr>
              <a:spcBef>
                <a:spcPct val="45000"/>
              </a:spcBef>
            </a:pPr>
            <a:endParaRPr lang="en-US" altLang="en-US" dirty="0"/>
          </a:p>
        </p:txBody>
      </p:sp>
      <p:sp>
        <p:nvSpPr>
          <p:cNvPr id="2" name="Slide Number Placeholder 1">
            <a:extLst>
              <a:ext uri="{FF2B5EF4-FFF2-40B4-BE49-F238E27FC236}">
                <a16:creationId xmlns:a16="http://schemas.microsoft.com/office/drawing/2014/main" id="{80AE6DC2-4A57-A8BA-8580-5FF94B06116D}"/>
              </a:ext>
            </a:extLst>
          </p:cNvPr>
          <p:cNvSpPr>
            <a:spLocks noGrp="1"/>
          </p:cNvSpPr>
          <p:nvPr>
            <p:ph type="sldNum" sz="quarter" idx="12"/>
          </p:nvPr>
        </p:nvSpPr>
        <p:spPr/>
        <p:txBody>
          <a:bodyPr/>
          <a:lstStyle/>
          <a:p>
            <a:pPr>
              <a:defRPr/>
            </a:pPr>
            <a:fld id="{4345BAE2-2D7C-4D8C-8EC5-3852C65343A4}" type="slidenum">
              <a:rPr lang="en-US" smtClean="0"/>
              <a:pPr>
                <a:defRPr/>
              </a:pPr>
              <a:t>27</a:t>
            </a:fld>
            <a:endParaRPr lang="en-US" b="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2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62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62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685800" y="304800"/>
            <a:ext cx="7772400" cy="1143000"/>
          </a:xfrm>
        </p:spPr>
        <p:txBody>
          <a:bodyPr/>
          <a:lstStyle/>
          <a:p>
            <a:r>
              <a:rPr lang="en-US" altLang="en-US" dirty="0">
                <a:effectLst/>
                <a:latin typeface="Calibri" pitchFamily="34" charset="0"/>
                <a:ea typeface="Calibri" pitchFamily="34" charset="0"/>
                <a:cs typeface="Calibri" pitchFamily="34" charset="0"/>
              </a:rPr>
              <a:t>Maintain witless consistency throughout the text </a:t>
            </a:r>
          </a:p>
        </p:txBody>
      </p:sp>
      <p:sp>
        <p:nvSpPr>
          <p:cNvPr id="27652" name="Rectangle 3"/>
          <p:cNvSpPr>
            <a:spLocks noGrp="1" noChangeArrowheads="1"/>
          </p:cNvSpPr>
          <p:nvPr>
            <p:ph type="body" idx="1"/>
          </p:nvPr>
        </p:nvSpPr>
        <p:spPr>
          <a:xfrm>
            <a:off x="685800" y="1600200"/>
            <a:ext cx="8001000" cy="4419600"/>
          </a:xfrm>
        </p:spPr>
        <p:txBody>
          <a:bodyPr/>
          <a:lstStyle/>
          <a:p>
            <a:pPr>
              <a:buFont typeface="Symbol" pitchFamily="18" charset="2"/>
              <a:buNone/>
            </a:pPr>
            <a:r>
              <a:rPr lang="en-US" altLang="en-US" dirty="0">
                <a:latin typeface="Calibri" pitchFamily="34" charset="0"/>
                <a:ea typeface="Calibri" pitchFamily="34" charset="0"/>
                <a:cs typeface="Calibri" pitchFamily="34" charset="0"/>
              </a:rPr>
              <a:t>Terminology—always call the same things by the same names</a:t>
            </a:r>
          </a:p>
          <a:p>
            <a:pPr>
              <a:buFont typeface="Symbol" pitchFamily="18" charset="2"/>
              <a:buNone/>
            </a:pPr>
            <a:r>
              <a:rPr lang="en-US" altLang="en-US" dirty="0">
                <a:latin typeface="Calibri" pitchFamily="34" charset="0"/>
                <a:ea typeface="Calibri" pitchFamily="34" charset="0"/>
                <a:cs typeface="Calibri" pitchFamily="34" charset="0"/>
              </a:rPr>
              <a:t>Typography—use of italics and boldface</a:t>
            </a:r>
          </a:p>
          <a:p>
            <a:pPr>
              <a:buFont typeface="Symbol" pitchFamily="18" charset="2"/>
              <a:buNone/>
            </a:pPr>
            <a:r>
              <a:rPr lang="en-US" altLang="en-US" dirty="0">
                <a:latin typeface="Calibri" pitchFamily="34" charset="0"/>
                <a:ea typeface="Calibri" pitchFamily="34" charset="0"/>
                <a:cs typeface="Calibri" pitchFamily="34" charset="0"/>
              </a:rPr>
              <a:t>Expression of numbers</a:t>
            </a:r>
          </a:p>
          <a:p>
            <a:pPr>
              <a:buFont typeface="Symbol" pitchFamily="18" charset="2"/>
              <a:buNone/>
            </a:pPr>
            <a:r>
              <a:rPr lang="en-US" altLang="en-US" dirty="0">
                <a:latin typeface="Calibri" pitchFamily="34" charset="0"/>
                <a:ea typeface="Calibri" pitchFamily="34" charset="0"/>
                <a:cs typeface="Calibri" pitchFamily="34" charset="0"/>
              </a:rPr>
              <a:t>Definitions of symbols or special characters</a:t>
            </a:r>
          </a:p>
          <a:p>
            <a:pPr>
              <a:buFont typeface="Symbol" pitchFamily="18" charset="2"/>
              <a:buNone/>
            </a:pPr>
            <a:r>
              <a:rPr lang="en-US" altLang="en-US" dirty="0">
                <a:latin typeface="Calibri" pitchFamily="34" charset="0"/>
                <a:ea typeface="Calibri" pitchFamily="34" charset="0"/>
                <a:cs typeface="Calibri" pitchFamily="34" charset="0"/>
              </a:rPr>
              <a:t>Legends in figures</a:t>
            </a:r>
          </a:p>
          <a:p>
            <a:pPr>
              <a:buFont typeface="Symbol" pitchFamily="18" charset="2"/>
              <a:buNone/>
            </a:pPr>
            <a:r>
              <a:rPr lang="en-US" altLang="en-US" dirty="0">
                <a:latin typeface="Calibri" pitchFamily="34" charset="0"/>
                <a:ea typeface="Calibri" pitchFamily="34" charset="0"/>
                <a:cs typeface="Calibri" pitchFamily="34" charset="0"/>
              </a:rPr>
              <a:t>Style of subheadings, captions, table titles</a:t>
            </a:r>
          </a:p>
          <a:p>
            <a:pPr>
              <a:buFont typeface="Symbol" pitchFamily="18" charset="2"/>
              <a:buNone/>
            </a:pPr>
            <a:r>
              <a:rPr lang="en-US" altLang="en-US" dirty="0">
                <a:latin typeface="Calibri" pitchFamily="34" charset="0"/>
                <a:ea typeface="Calibri" pitchFamily="34" charset="0"/>
                <a:cs typeface="Calibri" pitchFamily="34" charset="0"/>
              </a:rPr>
              <a:t>Use of color</a:t>
            </a:r>
          </a:p>
        </p:txBody>
      </p:sp>
      <p:sp>
        <p:nvSpPr>
          <p:cNvPr id="2" name="TextBox 1"/>
          <p:cNvSpPr txBox="1"/>
          <p:nvPr/>
        </p:nvSpPr>
        <p:spPr>
          <a:xfrm>
            <a:off x="838200" y="5943600"/>
            <a:ext cx="8153400" cy="584775"/>
          </a:xfrm>
          <a:prstGeom prst="rect">
            <a:avLst/>
          </a:prstGeom>
          <a:noFill/>
        </p:spPr>
        <p:txBody>
          <a:bodyPr wrap="square" rtlCol="0">
            <a:spAutoFit/>
          </a:bodyPr>
          <a:lstStyle/>
          <a:p>
            <a:r>
              <a:rPr lang="en-US" sz="3200" b="1" dirty="0">
                <a:solidFill>
                  <a:srgbClr val="E84A27"/>
                </a:solidFill>
                <a:latin typeface="Calibri" panose="020F0502020204030204" pitchFamily="34" charset="0"/>
              </a:rPr>
              <a:t>People expect differences to </a:t>
            </a:r>
            <a:r>
              <a:rPr lang="en-US" sz="3200" b="1" i="1" dirty="0">
                <a:solidFill>
                  <a:srgbClr val="E84A27"/>
                </a:solidFill>
                <a:latin typeface="Calibri" panose="020F0502020204030204" pitchFamily="34" charset="0"/>
              </a:rPr>
              <a:t>mean</a:t>
            </a:r>
            <a:r>
              <a:rPr lang="en-US" sz="3200" b="1" dirty="0">
                <a:solidFill>
                  <a:srgbClr val="E84A27"/>
                </a:solidFill>
                <a:latin typeface="Calibri" panose="020F0502020204030204" pitchFamily="34" charset="0"/>
              </a:rPr>
              <a:t> something!</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36381">
            <a:off x="7603260" y="5118499"/>
            <a:ext cx="1336476" cy="886792"/>
          </a:xfrm>
          <a:prstGeom prst="ellipse">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6EE72B3E-9E87-3B7A-8158-908F4F655CB5}"/>
              </a:ext>
            </a:extLst>
          </p:cNvPr>
          <p:cNvSpPr>
            <a:spLocks noGrp="1"/>
          </p:cNvSpPr>
          <p:nvPr>
            <p:ph type="sldNum" sz="quarter" idx="12"/>
          </p:nvPr>
        </p:nvSpPr>
        <p:spPr/>
        <p:txBody>
          <a:bodyPr/>
          <a:lstStyle/>
          <a:p>
            <a:pPr>
              <a:defRPr/>
            </a:pPr>
            <a:fld id="{4345BAE2-2D7C-4D8C-8EC5-3852C65343A4}" type="slidenum">
              <a:rPr lang="en-US" smtClean="0"/>
              <a:pPr>
                <a:defRPr/>
              </a:pPr>
              <a:t>28</a:t>
            </a:fld>
            <a:endParaRPr lang="en-US" b="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65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65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par>
                                <p:cTn id="36" presetID="1" presetClass="entr" presetSubtype="0" fill="hold" nodeType="withEffect">
                                  <p:stCondLst>
                                    <p:cond delay="0"/>
                                  </p:stCondLst>
                                  <p:childTnLst>
                                    <p:set>
                                      <p:cBhvr>
                                        <p:cTn id="3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381000" y="381000"/>
            <a:ext cx="8305800" cy="990600"/>
          </a:xfrm>
        </p:spPr>
        <p:txBody>
          <a:bodyPr/>
          <a:lstStyle/>
          <a:p>
            <a:r>
              <a:rPr lang="en-US" altLang="en-US">
                <a:effectLst/>
                <a:latin typeface="Calibri" pitchFamily="34" charset="0"/>
                <a:ea typeface="Calibri" pitchFamily="34" charset="0"/>
                <a:cs typeface="Calibri" pitchFamily="34" charset="0"/>
              </a:rPr>
              <a:t>Present a professional-looking document</a:t>
            </a:r>
          </a:p>
        </p:txBody>
      </p:sp>
      <p:sp>
        <p:nvSpPr>
          <p:cNvPr id="28676" name="Rectangle 3"/>
          <p:cNvSpPr>
            <a:spLocks noGrp="1" noChangeArrowheads="1"/>
          </p:cNvSpPr>
          <p:nvPr>
            <p:ph type="body" idx="1"/>
          </p:nvPr>
        </p:nvSpPr>
        <p:spPr>
          <a:xfrm>
            <a:off x="685800" y="1600200"/>
            <a:ext cx="8001000" cy="4495800"/>
          </a:xfrm>
        </p:spPr>
        <p:txBody>
          <a:bodyPr/>
          <a:lstStyle/>
          <a:p>
            <a:pPr>
              <a:spcBef>
                <a:spcPts val="0"/>
              </a:spcBef>
              <a:spcAft>
                <a:spcPts val="1200"/>
              </a:spcAft>
              <a:buFont typeface="Symbol" pitchFamily="18" charset="2"/>
              <a:buNone/>
            </a:pPr>
            <a:r>
              <a:rPr lang="en-US" altLang="en-US" dirty="0">
                <a:latin typeface="Calibri" pitchFamily="34" charset="0"/>
                <a:ea typeface="Calibri" pitchFamily="34" charset="0"/>
                <a:cs typeface="Calibri" pitchFamily="34" charset="0"/>
              </a:rPr>
              <a:t>Select an appropriate font and size</a:t>
            </a:r>
          </a:p>
          <a:p>
            <a:pPr>
              <a:spcBef>
                <a:spcPts val="0"/>
              </a:spcBef>
              <a:spcAft>
                <a:spcPts val="1200"/>
              </a:spcAft>
              <a:buFont typeface="Symbol" pitchFamily="18" charset="2"/>
              <a:buNone/>
            </a:pPr>
            <a:r>
              <a:rPr lang="en-US" altLang="en-US" dirty="0">
                <a:latin typeface="Calibri" pitchFamily="34" charset="0"/>
                <a:ea typeface="Calibri" pitchFamily="34" charset="0"/>
                <a:cs typeface="Calibri" pitchFamily="34" charset="0"/>
              </a:rPr>
              <a:t>Use no more than two font styles </a:t>
            </a:r>
          </a:p>
          <a:p>
            <a:pPr algn="just">
              <a:spcBef>
                <a:spcPts val="0"/>
              </a:spcBef>
              <a:spcAft>
                <a:spcPts val="1200"/>
              </a:spcAft>
              <a:buFont typeface="Symbol" pitchFamily="18" charset="2"/>
              <a:buNone/>
            </a:pPr>
            <a:r>
              <a:rPr lang="en-US" altLang="en-US" dirty="0">
                <a:latin typeface="Calibri" pitchFamily="34" charset="0"/>
                <a:ea typeface="Calibri" pitchFamily="34" charset="0"/>
                <a:cs typeface="Calibri" pitchFamily="34" charset="0"/>
              </a:rPr>
              <a:t>Automatically hyphenate the document to   avoid   annoying     white    spaces     in                fully justified lines</a:t>
            </a:r>
          </a:p>
          <a:p>
            <a:pPr>
              <a:spcBef>
                <a:spcPts val="0"/>
              </a:spcBef>
              <a:spcAft>
                <a:spcPts val="1200"/>
              </a:spcAft>
              <a:buFont typeface="Symbol" pitchFamily="18" charset="2"/>
              <a:buNone/>
            </a:pPr>
            <a:r>
              <a:rPr lang="en-US" altLang="en-US" dirty="0">
                <a:latin typeface="Calibri" pitchFamily="34" charset="0"/>
                <a:ea typeface="Calibri" pitchFamily="34" charset="0"/>
                <a:cs typeface="Calibri" pitchFamily="34" charset="0"/>
              </a:rPr>
              <a:t>Position graphics strategically</a:t>
            </a:r>
          </a:p>
          <a:p>
            <a:pPr>
              <a:spcBef>
                <a:spcPts val="0"/>
              </a:spcBef>
              <a:spcAft>
                <a:spcPts val="0"/>
              </a:spcAft>
              <a:buFont typeface="Symbol" pitchFamily="18" charset="2"/>
              <a:buNone/>
            </a:pPr>
            <a:r>
              <a:rPr lang="en-US" altLang="en-US" dirty="0">
                <a:latin typeface="Calibri" pitchFamily="34" charset="0"/>
                <a:ea typeface="Calibri" pitchFamily="34" charset="0"/>
                <a:cs typeface="Calibri" pitchFamily="34" charset="0"/>
              </a:rPr>
              <a:t>Select an attractive page layout</a:t>
            </a:r>
          </a:p>
          <a:p>
            <a:pPr lvl="1">
              <a:buFont typeface="ZapfDingbats" pitchFamily="82" charset="2"/>
              <a:buNone/>
            </a:pPr>
            <a:r>
              <a:rPr lang="en-US" altLang="en-US" dirty="0">
                <a:latin typeface="Calibri" pitchFamily="34" charset="0"/>
                <a:ea typeface="Calibri" pitchFamily="34" charset="0"/>
                <a:cs typeface="Calibri" pitchFamily="34" charset="0"/>
              </a:rPr>
              <a:t>Adequate white space</a:t>
            </a:r>
          </a:p>
          <a:p>
            <a:pPr lvl="1">
              <a:buFont typeface="ZapfDingbats" pitchFamily="82" charset="2"/>
              <a:buNone/>
            </a:pPr>
            <a:r>
              <a:rPr lang="en-US" altLang="en-US" dirty="0">
                <a:latin typeface="Calibri" pitchFamily="34" charset="0"/>
                <a:ea typeface="Calibri" pitchFamily="34" charset="0"/>
                <a:cs typeface="Calibri" pitchFamily="34" charset="0"/>
              </a:rPr>
              <a:t>Clean, uncluttered appearance</a:t>
            </a:r>
          </a:p>
        </p:txBody>
      </p:sp>
      <p:sp>
        <p:nvSpPr>
          <p:cNvPr id="2" name="Slide Number Placeholder 1">
            <a:extLst>
              <a:ext uri="{FF2B5EF4-FFF2-40B4-BE49-F238E27FC236}">
                <a16:creationId xmlns:a16="http://schemas.microsoft.com/office/drawing/2014/main" id="{DD4C1B66-FFD7-5A03-27C5-7FD51AF76533}"/>
              </a:ext>
            </a:extLst>
          </p:cNvPr>
          <p:cNvSpPr>
            <a:spLocks noGrp="1"/>
          </p:cNvSpPr>
          <p:nvPr>
            <p:ph type="sldNum" sz="quarter" idx="12"/>
          </p:nvPr>
        </p:nvSpPr>
        <p:spPr/>
        <p:txBody>
          <a:bodyPr/>
          <a:lstStyle/>
          <a:p>
            <a:pPr>
              <a:defRPr/>
            </a:pPr>
            <a:fld id="{4345BAE2-2D7C-4D8C-8EC5-3852C65343A4}" type="slidenum">
              <a:rPr lang="en-US" smtClean="0"/>
              <a:pPr>
                <a:defRPr/>
              </a:pPr>
              <a:t>29</a:t>
            </a:fld>
            <a:endParaRPr lang="en-US" b="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76">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676">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67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519828" y="304800"/>
            <a:ext cx="8547972" cy="609600"/>
          </a:xfrm>
        </p:spPr>
        <p:txBody>
          <a:bodyPr/>
          <a:lstStyle/>
          <a:p>
            <a:r>
              <a:rPr lang="en-US" altLang="en-US" dirty="0">
                <a:ea typeface="Calibri" pitchFamily="34" charset="0"/>
                <a:cs typeface="Calibri" pitchFamily="34" charset="0"/>
              </a:rPr>
              <a:t>Revis</a:t>
            </a:r>
            <a:r>
              <a:rPr lang="en-US" altLang="en-US" dirty="0">
                <a:effectLst/>
                <a:latin typeface="Calibri" pitchFamily="34" charset="0"/>
                <a:ea typeface="Calibri" pitchFamily="34" charset="0"/>
                <a:cs typeface="Calibri" pitchFamily="34" charset="0"/>
              </a:rPr>
              <a:t>ing should proceed in three steps</a:t>
            </a:r>
          </a:p>
        </p:txBody>
      </p:sp>
      <p:sp>
        <p:nvSpPr>
          <p:cNvPr id="5124" name="Rectangle 3"/>
          <p:cNvSpPr>
            <a:spLocks noGrp="1" noChangeArrowheads="1"/>
          </p:cNvSpPr>
          <p:nvPr>
            <p:ph type="body" idx="1"/>
          </p:nvPr>
        </p:nvSpPr>
        <p:spPr>
          <a:xfrm>
            <a:off x="685800" y="914400"/>
            <a:ext cx="8153400" cy="2819400"/>
          </a:xfrm>
        </p:spPr>
        <p:txBody>
          <a:bodyPr/>
          <a:lstStyle/>
          <a:p>
            <a:pPr marL="609600" indent="-609600">
              <a:spcBef>
                <a:spcPct val="45000"/>
              </a:spcBef>
              <a:buClr>
                <a:srgbClr val="D93C1D"/>
              </a:buClr>
              <a:buFont typeface="Symbol" pitchFamily="18" charset="2"/>
              <a:buAutoNum type="arabicPeriod"/>
            </a:pPr>
            <a:r>
              <a:rPr lang="en-US" altLang="en-US" dirty="0">
                <a:latin typeface="Calibri" pitchFamily="34" charset="0"/>
                <a:ea typeface="Calibri" pitchFamily="34" charset="0"/>
                <a:cs typeface="Calibri" pitchFamily="34" charset="0"/>
              </a:rPr>
              <a:t>Reading for content and logical organization (ideas and structure) </a:t>
            </a:r>
          </a:p>
          <a:p>
            <a:pPr marL="609600" indent="-609600">
              <a:spcBef>
                <a:spcPct val="45000"/>
              </a:spcBef>
              <a:buClr>
                <a:srgbClr val="D93C1D"/>
              </a:buClr>
              <a:buFont typeface="Symbol" pitchFamily="18" charset="2"/>
              <a:buAutoNum type="arabicPeriod"/>
            </a:pPr>
            <a:r>
              <a:rPr lang="en-US" altLang="en-US" dirty="0">
                <a:latin typeface="Calibri" pitchFamily="34" charset="0"/>
                <a:ea typeface="Calibri" pitchFamily="34" charset="0"/>
                <a:cs typeface="Calibri" pitchFamily="34" charset="0"/>
              </a:rPr>
              <a:t>Editing for style (language, tone, emphasis)</a:t>
            </a:r>
          </a:p>
          <a:p>
            <a:pPr marL="609600" indent="-609600">
              <a:spcBef>
                <a:spcPct val="45000"/>
              </a:spcBef>
              <a:buClr>
                <a:srgbClr val="D93C1D"/>
              </a:buClr>
              <a:buFont typeface="Symbol" pitchFamily="18" charset="2"/>
              <a:buAutoNum type="arabicPeriod"/>
            </a:pPr>
            <a:r>
              <a:rPr lang="en-US" altLang="en-US" dirty="0">
                <a:latin typeface="Calibri" pitchFamily="34" charset="0"/>
                <a:ea typeface="Calibri" pitchFamily="34" charset="0"/>
                <a:cs typeface="Calibri" pitchFamily="34" charset="0"/>
              </a:rPr>
              <a:t>Proofreading for mechanics </a:t>
            </a:r>
            <a:br>
              <a:rPr lang="en-US" altLang="en-US" dirty="0">
                <a:latin typeface="Calibri" pitchFamily="34" charset="0"/>
                <a:ea typeface="Calibri" pitchFamily="34" charset="0"/>
                <a:cs typeface="Calibri" pitchFamily="34" charset="0"/>
              </a:rPr>
            </a:br>
            <a:r>
              <a:rPr lang="en-US" altLang="en-US" dirty="0">
                <a:latin typeface="Calibri" pitchFamily="34" charset="0"/>
                <a:ea typeface="Calibri" pitchFamily="34" charset="0"/>
                <a:cs typeface="Calibri" pitchFamily="34" charset="0"/>
              </a:rPr>
              <a:t>(spelling, punctuation, and grammar)</a:t>
            </a:r>
          </a:p>
        </p:txBody>
      </p:sp>
      <p:sp>
        <p:nvSpPr>
          <p:cNvPr id="5125" name="Text Box 4"/>
          <p:cNvSpPr txBox="1">
            <a:spLocks noChangeArrowheads="1"/>
          </p:cNvSpPr>
          <p:nvPr/>
        </p:nvSpPr>
        <p:spPr bwMode="auto">
          <a:xfrm>
            <a:off x="533400" y="3810000"/>
            <a:ext cx="813336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b="1" dirty="0">
                <a:solidFill>
                  <a:srgbClr val="000066"/>
                </a:solidFill>
                <a:latin typeface="Calibri" pitchFamily="34" charset="0"/>
                <a:ea typeface="Calibri" pitchFamily="34" charset="0"/>
                <a:cs typeface="Calibri" pitchFamily="34" charset="0"/>
              </a:rPr>
              <a:t>Allow sufficient time for each step!</a:t>
            </a:r>
          </a:p>
          <a:p>
            <a:r>
              <a:rPr lang="en-US" altLang="en-US" b="1" i="1" dirty="0">
                <a:solidFill>
                  <a:srgbClr val="000066"/>
                </a:solidFill>
                <a:latin typeface="Calibri" pitchFamily="34" charset="0"/>
                <a:ea typeface="Calibri" pitchFamily="34" charset="0"/>
                <a:cs typeface="Calibri" pitchFamily="34" charset="0"/>
              </a:rPr>
              <a:t>(it will always take longer than expected)</a:t>
            </a:r>
          </a:p>
        </p:txBody>
      </p:sp>
      <p:sp>
        <p:nvSpPr>
          <p:cNvPr id="7" name="Text Box 4"/>
          <p:cNvSpPr txBox="1">
            <a:spLocks noChangeArrowheads="1"/>
          </p:cNvSpPr>
          <p:nvPr/>
        </p:nvSpPr>
        <p:spPr bwMode="auto">
          <a:xfrm>
            <a:off x="533400" y="4876800"/>
            <a:ext cx="813336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b="1" dirty="0">
                <a:solidFill>
                  <a:srgbClr val="D93C1D"/>
                </a:solidFill>
                <a:latin typeface="Calibri" pitchFamily="34" charset="0"/>
                <a:ea typeface="Calibri" pitchFamily="34" charset="0"/>
                <a:cs typeface="Calibri" pitchFamily="34" charset="0"/>
              </a:rPr>
              <a:t>The Elliott editing equations:</a:t>
            </a:r>
            <a:br>
              <a:rPr lang="en-US" altLang="en-US" sz="3200" b="1" dirty="0">
                <a:solidFill>
                  <a:srgbClr val="D93C1D"/>
                </a:solidFill>
                <a:latin typeface="Calibri" pitchFamily="34" charset="0"/>
                <a:ea typeface="Calibri" pitchFamily="34" charset="0"/>
                <a:cs typeface="Calibri" pitchFamily="34" charset="0"/>
              </a:rPr>
            </a:br>
            <a:r>
              <a:rPr lang="en-US" altLang="en-US" sz="3200" b="1" dirty="0">
                <a:solidFill>
                  <a:srgbClr val="D93C1D"/>
                </a:solidFill>
                <a:latin typeface="Calibri" pitchFamily="34" charset="0"/>
                <a:ea typeface="Calibri" pitchFamily="34" charset="0"/>
                <a:cs typeface="Calibri" pitchFamily="34" charset="0"/>
              </a:rPr>
              <a:t>                   </a:t>
            </a:r>
            <a:r>
              <a:rPr lang="en-US" altLang="en-US" sz="3200" b="1" i="1" dirty="0">
                <a:solidFill>
                  <a:srgbClr val="D93C1D"/>
                </a:solidFill>
                <a:latin typeface="Calibri" pitchFamily="34" charset="0"/>
                <a:ea typeface="Calibri" pitchFamily="34" charset="0"/>
                <a:cs typeface="Calibri" pitchFamily="34" charset="0"/>
              </a:rPr>
              <a:t>t</a:t>
            </a:r>
            <a:r>
              <a:rPr lang="en-US" altLang="en-US" sz="3200" b="1" dirty="0">
                <a:solidFill>
                  <a:srgbClr val="D93C1D"/>
                </a:solidFill>
                <a:latin typeface="Calibri" pitchFamily="34" charset="0"/>
                <a:ea typeface="Calibri" pitchFamily="34" charset="0"/>
                <a:cs typeface="Calibri" pitchFamily="34" charset="0"/>
              </a:rPr>
              <a:t> = 4</a:t>
            </a:r>
            <a:r>
              <a:rPr lang="en-US" altLang="en-US" sz="3200" b="1" i="1" dirty="0">
                <a:solidFill>
                  <a:srgbClr val="D93C1D"/>
                </a:solidFill>
                <a:latin typeface="Calibri" pitchFamily="34" charset="0"/>
                <a:ea typeface="Calibri" pitchFamily="34" charset="0"/>
                <a:cs typeface="Calibri" pitchFamily="34" charset="0"/>
              </a:rPr>
              <a:t>h</a:t>
            </a:r>
            <a:r>
              <a:rPr lang="en-US" altLang="en-US" sz="3200" b="1" dirty="0">
                <a:solidFill>
                  <a:srgbClr val="D93C1D"/>
                </a:solidFill>
                <a:latin typeface="Calibri" pitchFamily="34" charset="0"/>
                <a:ea typeface="Calibri" pitchFamily="34" charset="0"/>
                <a:cs typeface="Calibri" pitchFamily="34" charset="0"/>
              </a:rPr>
              <a:t> + </a:t>
            </a:r>
            <a:r>
              <a:rPr lang="el-GR" altLang="en-US" sz="3200" b="1" dirty="0">
                <a:solidFill>
                  <a:srgbClr val="D93C1D"/>
                </a:solidFill>
                <a:latin typeface="Calibri" pitchFamily="34" charset="0"/>
                <a:ea typeface="Calibri" pitchFamily="34" charset="0"/>
                <a:cs typeface="Calibri" pitchFamily="34" charset="0"/>
              </a:rPr>
              <a:t>ε</a:t>
            </a:r>
            <a:r>
              <a:rPr lang="en-US" altLang="en-US" sz="3200" b="1" dirty="0">
                <a:solidFill>
                  <a:srgbClr val="D93C1D"/>
                </a:solidFill>
                <a:latin typeface="Calibri" pitchFamily="34" charset="0"/>
                <a:ea typeface="Calibri" pitchFamily="34" charset="0"/>
                <a:cs typeface="Calibri" pitchFamily="34" charset="0"/>
              </a:rPr>
              <a:t>                                         [1]</a:t>
            </a:r>
          </a:p>
          <a:p>
            <a:r>
              <a:rPr lang="en-US" altLang="en-US" sz="3200" b="1" i="1" dirty="0">
                <a:solidFill>
                  <a:srgbClr val="D93C1D"/>
                </a:solidFill>
                <a:latin typeface="Calibri" pitchFamily="34" charset="0"/>
                <a:ea typeface="Calibri" pitchFamily="34" charset="0"/>
                <a:cs typeface="Calibri" pitchFamily="34" charset="0"/>
              </a:rPr>
              <a:t>                   t</a:t>
            </a:r>
            <a:r>
              <a:rPr lang="en-US" altLang="en-US" sz="3200" b="1" dirty="0">
                <a:solidFill>
                  <a:srgbClr val="D93C1D"/>
                </a:solidFill>
                <a:latin typeface="Calibri" pitchFamily="34" charset="0"/>
                <a:ea typeface="Calibri" pitchFamily="34" charset="0"/>
                <a:cs typeface="Calibri" pitchFamily="34" charset="0"/>
              </a:rPr>
              <a:t> = 5(</a:t>
            </a:r>
            <a:r>
              <a:rPr lang="en-US" altLang="en-US" sz="3200" b="1" i="1" dirty="0">
                <a:solidFill>
                  <a:srgbClr val="D93C1D"/>
                </a:solidFill>
                <a:latin typeface="Calibri" pitchFamily="34" charset="0"/>
                <a:ea typeface="Calibri" pitchFamily="34" charset="0"/>
                <a:cs typeface="Calibri" pitchFamily="34" charset="0"/>
              </a:rPr>
              <a:t>h</a:t>
            </a:r>
            <a:r>
              <a:rPr lang="en-US" altLang="en-US" sz="3200" b="1" dirty="0">
                <a:solidFill>
                  <a:srgbClr val="D93C1D"/>
                </a:solidFill>
                <a:latin typeface="Calibri" pitchFamily="34" charset="0"/>
                <a:ea typeface="Calibri" pitchFamily="34" charset="0"/>
                <a:cs typeface="Calibri" pitchFamily="34" charset="0"/>
              </a:rPr>
              <a:t> + </a:t>
            </a:r>
            <a:r>
              <a:rPr lang="en-US" altLang="en-US" sz="3200" b="1" i="1" dirty="0">
                <a:solidFill>
                  <a:srgbClr val="D93C1D"/>
                </a:solidFill>
                <a:latin typeface="Calibri" pitchFamily="34" charset="0"/>
                <a:ea typeface="Calibri" pitchFamily="34" charset="0"/>
                <a:cs typeface="Calibri" pitchFamily="34" charset="0"/>
              </a:rPr>
              <a:t>a</a:t>
            </a:r>
            <a:r>
              <a:rPr lang="en-US" altLang="en-US" sz="3200" b="1" dirty="0">
                <a:solidFill>
                  <a:srgbClr val="D93C1D"/>
                </a:solidFill>
                <a:latin typeface="Calibri" pitchFamily="34" charset="0"/>
                <a:ea typeface="Calibri" pitchFamily="34" charset="0"/>
                <a:cs typeface="Calibri" pitchFamily="34" charset="0"/>
              </a:rPr>
              <a:t>) + </a:t>
            </a:r>
            <a:r>
              <a:rPr lang="el-GR" altLang="en-US" sz="3200" b="1" dirty="0">
                <a:solidFill>
                  <a:srgbClr val="D93C1D"/>
                </a:solidFill>
                <a:latin typeface="Calibri" pitchFamily="34" charset="0"/>
                <a:ea typeface="Calibri" pitchFamily="34" charset="0"/>
                <a:cs typeface="Calibri" pitchFamily="34" charset="0"/>
              </a:rPr>
              <a:t>ε</a:t>
            </a:r>
            <a:r>
              <a:rPr lang="en-US" altLang="en-US" sz="3200" b="1" dirty="0">
                <a:solidFill>
                  <a:srgbClr val="D93C1D"/>
                </a:solidFill>
                <a:latin typeface="Calibri" pitchFamily="34" charset="0"/>
                <a:ea typeface="Calibri" pitchFamily="34" charset="0"/>
                <a:cs typeface="Calibri" pitchFamily="34" charset="0"/>
              </a:rPr>
              <a:t>                                [2]</a:t>
            </a:r>
            <a:endParaRPr lang="en-US" altLang="en-US" sz="3200" b="1" i="1" dirty="0">
              <a:solidFill>
                <a:srgbClr val="D93C1D"/>
              </a:solidFill>
              <a:latin typeface="Calibri" pitchFamily="34" charset="0"/>
              <a:ea typeface="Calibri" pitchFamily="34" charset="0"/>
              <a:cs typeface="Calibri" pitchFamily="34" charset="0"/>
            </a:endParaRPr>
          </a:p>
        </p:txBody>
      </p:sp>
      <p:sp>
        <p:nvSpPr>
          <p:cNvPr id="2" name="Slide Number Placeholder 1">
            <a:extLst>
              <a:ext uri="{FF2B5EF4-FFF2-40B4-BE49-F238E27FC236}">
                <a16:creationId xmlns:a16="http://schemas.microsoft.com/office/drawing/2014/main" id="{D87E2483-75CE-0BFE-E4C2-2A6B7EFE8236}"/>
              </a:ext>
            </a:extLst>
          </p:cNvPr>
          <p:cNvSpPr>
            <a:spLocks noGrp="1"/>
          </p:cNvSpPr>
          <p:nvPr>
            <p:ph type="sldNum" sz="quarter" idx="12"/>
          </p:nvPr>
        </p:nvSpPr>
        <p:spPr/>
        <p:txBody>
          <a:bodyPr/>
          <a:lstStyle/>
          <a:p>
            <a:pPr>
              <a:defRPr/>
            </a:pPr>
            <a:fld id="{4345BAE2-2D7C-4D8C-8EC5-3852C65343A4}" type="slidenum">
              <a:rPr lang="en-US" smtClean="0"/>
              <a:pPr>
                <a:defRPr/>
              </a:pPr>
              <a:t>3</a:t>
            </a:fld>
            <a:endParaRPr lang="en-US" b="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5">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5">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533400" y="152400"/>
            <a:ext cx="7772400" cy="685800"/>
          </a:xfrm>
        </p:spPr>
        <p:txBody>
          <a:bodyPr/>
          <a:lstStyle/>
          <a:p>
            <a:r>
              <a:rPr lang="en-US" altLang="en-US" dirty="0">
                <a:effectLst/>
                <a:latin typeface="Calibri" pitchFamily="34" charset="0"/>
                <a:ea typeface="Calibri" pitchFamily="34" charset="0"/>
                <a:cs typeface="Calibri" pitchFamily="34" charset="0"/>
              </a:rPr>
              <a:t>To recap:</a:t>
            </a:r>
          </a:p>
        </p:txBody>
      </p:sp>
      <p:sp>
        <p:nvSpPr>
          <p:cNvPr id="32772" name="Rectangle 3"/>
          <p:cNvSpPr>
            <a:spLocks noGrp="1" noChangeArrowheads="1"/>
          </p:cNvSpPr>
          <p:nvPr>
            <p:ph type="body" idx="1"/>
          </p:nvPr>
        </p:nvSpPr>
        <p:spPr>
          <a:xfrm>
            <a:off x="762000" y="685800"/>
            <a:ext cx="7620000" cy="5087157"/>
          </a:xfrm>
        </p:spPr>
        <p:txBody>
          <a:bodyPr/>
          <a:lstStyle/>
          <a:p>
            <a:pPr>
              <a:spcBef>
                <a:spcPct val="0"/>
              </a:spcBef>
              <a:spcAft>
                <a:spcPts val="1200"/>
              </a:spcAft>
              <a:buNone/>
            </a:pPr>
            <a:r>
              <a:rPr lang="en-US" altLang="en-US" dirty="0">
                <a:latin typeface="Calibri" pitchFamily="34" charset="0"/>
                <a:ea typeface="Calibri" pitchFamily="34" charset="0"/>
                <a:cs typeface="Calibri" pitchFamily="34" charset="0"/>
              </a:rPr>
              <a:t>Assess important ideas, </a:t>
            </a:r>
            <a:br>
              <a:rPr lang="en-US" altLang="en-US" dirty="0">
                <a:latin typeface="Calibri" pitchFamily="34" charset="0"/>
                <a:ea typeface="Calibri" pitchFamily="34" charset="0"/>
                <a:cs typeface="Calibri" pitchFamily="34" charset="0"/>
              </a:rPr>
            </a:br>
            <a:r>
              <a:rPr lang="en-US" altLang="en-US" dirty="0">
                <a:latin typeface="Calibri" pitchFamily="34" charset="0"/>
                <a:ea typeface="Calibri" pitchFamily="34" charset="0"/>
                <a:cs typeface="Calibri" pitchFamily="34" charset="0"/>
              </a:rPr>
              <a:t>logical structure, </a:t>
            </a:r>
            <a:br>
              <a:rPr lang="en-US" altLang="en-US" dirty="0">
                <a:latin typeface="Calibri" pitchFamily="34" charset="0"/>
                <a:ea typeface="Calibri" pitchFamily="34" charset="0"/>
                <a:cs typeface="Calibri" pitchFamily="34" charset="0"/>
              </a:rPr>
            </a:br>
            <a:r>
              <a:rPr lang="en-US" altLang="en-US" dirty="0">
                <a:latin typeface="Calibri" pitchFamily="34" charset="0"/>
                <a:ea typeface="Calibri" pitchFamily="34" charset="0"/>
                <a:cs typeface="Calibri" pitchFamily="34" charset="0"/>
              </a:rPr>
              <a:t>precise language, </a:t>
            </a:r>
            <a:br>
              <a:rPr lang="en-US" altLang="en-US" dirty="0">
                <a:latin typeface="Calibri" pitchFamily="34" charset="0"/>
                <a:ea typeface="Calibri" pitchFamily="34" charset="0"/>
                <a:cs typeface="Calibri" pitchFamily="34" charset="0"/>
              </a:rPr>
            </a:br>
            <a:r>
              <a:rPr lang="en-US" altLang="en-US" dirty="0">
                <a:latin typeface="Calibri" pitchFamily="34" charset="0"/>
                <a:ea typeface="Calibri" pitchFamily="34" charset="0"/>
                <a:cs typeface="Calibri" pitchFamily="34" charset="0"/>
              </a:rPr>
              <a:t>“mechanical errors”</a:t>
            </a:r>
            <a:br>
              <a:rPr lang="en-US" altLang="en-US" dirty="0">
                <a:latin typeface="Calibri" pitchFamily="34" charset="0"/>
                <a:ea typeface="Calibri" pitchFamily="34" charset="0"/>
                <a:cs typeface="Calibri" pitchFamily="34" charset="0"/>
              </a:rPr>
            </a:br>
            <a:r>
              <a:rPr lang="en-US" altLang="en-US" dirty="0">
                <a:ea typeface="Calibri" pitchFamily="34" charset="0"/>
                <a:cs typeface="Calibri" pitchFamily="34" charset="0"/>
              </a:rPr>
              <a:t>     —</a:t>
            </a:r>
            <a:r>
              <a:rPr lang="en-US" altLang="en-US" u="sng" dirty="0">
                <a:ea typeface="Calibri" pitchFamily="34" charset="0"/>
                <a:cs typeface="Calibri" pitchFamily="34" charset="0"/>
              </a:rPr>
              <a:t>in this order</a:t>
            </a:r>
            <a:r>
              <a:rPr lang="en-US" altLang="en-US" dirty="0">
                <a:ea typeface="Calibri" pitchFamily="34" charset="0"/>
                <a:cs typeface="Calibri" pitchFamily="34" charset="0"/>
              </a:rPr>
              <a:t>     </a:t>
            </a:r>
            <a:endParaRPr lang="en-US" altLang="en-US" dirty="0">
              <a:latin typeface="Calibri" pitchFamily="34" charset="0"/>
              <a:ea typeface="Calibri" pitchFamily="34" charset="0"/>
              <a:cs typeface="Calibri" pitchFamily="34" charset="0"/>
            </a:endParaRPr>
          </a:p>
          <a:p>
            <a:pPr>
              <a:spcBef>
                <a:spcPct val="0"/>
              </a:spcBef>
              <a:spcAft>
                <a:spcPts val="1200"/>
              </a:spcAft>
              <a:buFont typeface="Symbol" pitchFamily="18" charset="2"/>
              <a:buNone/>
            </a:pPr>
            <a:r>
              <a:rPr lang="en-US" altLang="en-US" dirty="0">
                <a:latin typeface="Calibri" pitchFamily="34" charset="0"/>
                <a:ea typeface="Calibri" pitchFamily="34" charset="0"/>
                <a:cs typeface="Calibri" pitchFamily="34" charset="0"/>
              </a:rPr>
              <a:t>Focus on semantics and syntax—simplest word and most direct sentence structure</a:t>
            </a:r>
          </a:p>
          <a:p>
            <a:pPr>
              <a:spcBef>
                <a:spcPct val="0"/>
              </a:spcBef>
              <a:spcAft>
                <a:spcPts val="1200"/>
              </a:spcAft>
              <a:buFont typeface="Symbol" pitchFamily="18" charset="2"/>
              <a:buNone/>
            </a:pPr>
            <a:r>
              <a:rPr lang="en-US" altLang="en-US" dirty="0">
                <a:latin typeface="Calibri" pitchFamily="34" charset="0"/>
                <a:ea typeface="Calibri" pitchFamily="34" charset="0"/>
                <a:cs typeface="Calibri" pitchFamily="34" charset="0"/>
              </a:rPr>
              <a:t>Eliminate digressions and redundancies</a:t>
            </a:r>
          </a:p>
          <a:p>
            <a:pPr>
              <a:spcBef>
                <a:spcPct val="0"/>
              </a:spcBef>
              <a:spcAft>
                <a:spcPts val="1200"/>
              </a:spcAft>
              <a:buFont typeface="Symbol" pitchFamily="18" charset="2"/>
              <a:buNone/>
            </a:pPr>
            <a:r>
              <a:rPr lang="en-US" altLang="en-US" dirty="0">
                <a:latin typeface="Calibri" pitchFamily="34" charset="0"/>
                <a:ea typeface="Calibri" pitchFamily="34" charset="0"/>
                <a:cs typeface="Calibri" pitchFamily="34" charset="0"/>
              </a:rPr>
              <a:t>Pay attention to transitions and reader cues</a:t>
            </a:r>
          </a:p>
          <a:p>
            <a:pPr>
              <a:spcBef>
                <a:spcPct val="0"/>
              </a:spcBef>
              <a:spcAft>
                <a:spcPts val="1200"/>
              </a:spcAft>
              <a:buFont typeface="Symbol" pitchFamily="18" charset="2"/>
              <a:buNone/>
            </a:pPr>
            <a:r>
              <a:rPr lang="en-US" altLang="en-US" dirty="0">
                <a:latin typeface="Calibri" pitchFamily="34" charset="0"/>
                <a:ea typeface="Calibri" pitchFamily="34" charset="0"/>
                <a:cs typeface="Calibri" pitchFamily="34" charset="0"/>
              </a:rPr>
              <a:t>Proofread from a hard copy</a:t>
            </a:r>
          </a:p>
          <a:p>
            <a:pPr>
              <a:spcBef>
                <a:spcPct val="0"/>
              </a:spcBef>
              <a:spcAft>
                <a:spcPts val="1200"/>
              </a:spcAft>
              <a:buFont typeface="Symbol" pitchFamily="18" charset="2"/>
              <a:buNone/>
            </a:pPr>
            <a:r>
              <a:rPr lang="en-US" altLang="en-US" dirty="0">
                <a:ea typeface="Calibri" pitchFamily="34" charset="0"/>
                <a:cs typeface="Calibri" pitchFamily="34" charset="0"/>
              </a:rPr>
              <a:t>Allow enough time!</a:t>
            </a:r>
            <a:endParaRPr lang="en-US" altLang="en-US" dirty="0">
              <a:latin typeface="Calibri" pitchFamily="34" charset="0"/>
              <a:ea typeface="Calibri" pitchFamily="34" charset="0"/>
              <a:cs typeface="Calibri" pitchFamily="34" charset="0"/>
            </a:endParaRPr>
          </a:p>
          <a:p>
            <a:pPr>
              <a:spcAft>
                <a:spcPct val="100000"/>
              </a:spcAft>
              <a:buFont typeface="Symbol" pitchFamily="18" charset="2"/>
              <a:buNone/>
            </a:pPr>
            <a:endParaRPr lang="en-US" altLang="en-US" dirty="0">
              <a:latin typeface="Calibri" pitchFamily="34" charset="0"/>
              <a:ea typeface="Calibri" pitchFamily="34" charset="0"/>
              <a:cs typeface="Calibri"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9169" y="5334000"/>
            <a:ext cx="1371600" cy="626488"/>
          </a:xfrm>
          <a:prstGeom prst="rect">
            <a:avLst/>
          </a:prstGeom>
        </p:spPr>
      </p:pic>
      <p:sp>
        <p:nvSpPr>
          <p:cNvPr id="8" name="TextBox 7"/>
          <p:cNvSpPr txBox="1"/>
          <p:nvPr/>
        </p:nvSpPr>
        <p:spPr>
          <a:xfrm>
            <a:off x="4325898" y="5811055"/>
            <a:ext cx="4511574" cy="646331"/>
          </a:xfrm>
          <a:prstGeom prst="rect">
            <a:avLst/>
          </a:prstGeom>
          <a:noFill/>
        </p:spPr>
        <p:txBody>
          <a:bodyPr wrap="square" rtlCol="0">
            <a:spAutoFit/>
          </a:bodyPr>
          <a:lstStyle/>
          <a:p>
            <a:pPr algn="r"/>
            <a:r>
              <a:rPr lang="en-US" sz="1800" b="1" i="1" dirty="0">
                <a:solidFill>
                  <a:srgbClr val="D93C1D"/>
                </a:solidFill>
                <a:latin typeface="Calibri" panose="020F0502020204030204" pitchFamily="34" charset="0"/>
              </a:rPr>
              <a:t>cmelliot@illinois.edu</a:t>
            </a:r>
            <a:br>
              <a:rPr lang="en-US" sz="1800" b="1" i="1" dirty="0">
                <a:solidFill>
                  <a:srgbClr val="D93C1D"/>
                </a:solidFill>
                <a:latin typeface="Calibri" panose="020F0502020204030204" pitchFamily="34" charset="0"/>
              </a:rPr>
            </a:br>
            <a:r>
              <a:rPr lang="en-US" sz="1800" b="1" i="1" dirty="0">
                <a:solidFill>
                  <a:srgbClr val="D93C1D"/>
                </a:solidFill>
                <a:latin typeface="Calibri" panose="020F0502020204030204" pitchFamily="34" charset="0"/>
              </a:rPr>
              <a:t>http://physics.illinois.edu/people/Celia/</a:t>
            </a:r>
          </a:p>
        </p:txBody>
      </p:sp>
      <p:sp>
        <p:nvSpPr>
          <p:cNvPr id="2" name="Slide Number Placeholder 1">
            <a:extLst>
              <a:ext uri="{FF2B5EF4-FFF2-40B4-BE49-F238E27FC236}">
                <a16:creationId xmlns:a16="http://schemas.microsoft.com/office/drawing/2014/main" id="{9D9F223B-1D67-CC44-B262-205140455548}"/>
              </a:ext>
            </a:extLst>
          </p:cNvPr>
          <p:cNvSpPr>
            <a:spLocks noGrp="1"/>
          </p:cNvSpPr>
          <p:nvPr>
            <p:ph type="sldNum" sz="quarter" idx="12"/>
          </p:nvPr>
        </p:nvSpPr>
        <p:spPr/>
        <p:txBody>
          <a:bodyPr/>
          <a:lstStyle/>
          <a:p>
            <a:pPr>
              <a:defRPr/>
            </a:pPr>
            <a:fld id="{4345BAE2-2D7C-4D8C-8EC5-3852C65343A4}" type="slidenum">
              <a:rPr lang="en-US" smtClean="0"/>
              <a:pPr>
                <a:defRPr/>
              </a:pPr>
              <a:t>30</a:t>
            </a:fld>
            <a:endParaRPr lang="en-US" b="0" dirty="0">
              <a:solidFill>
                <a:schemeClr val="tx1"/>
              </a:solidFill>
            </a:endParaRPr>
          </a:p>
        </p:txBody>
      </p:sp>
      <p:pic>
        <p:nvPicPr>
          <p:cNvPr id="3" name="Picture 2">
            <a:extLst>
              <a:ext uri="{FF2B5EF4-FFF2-40B4-BE49-F238E27FC236}">
                <a16:creationId xmlns:a16="http://schemas.microsoft.com/office/drawing/2014/main" id="{C9105715-23F5-A745-CBF1-E466FD0899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8762" y="368287"/>
            <a:ext cx="3715238" cy="2590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7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77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77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457200" y="304800"/>
            <a:ext cx="5867400" cy="762000"/>
          </a:xfrm>
        </p:spPr>
        <p:txBody>
          <a:bodyPr/>
          <a:lstStyle/>
          <a:p>
            <a:r>
              <a:rPr lang="en-US" altLang="en-US" dirty="0">
                <a:solidFill>
                  <a:srgbClr val="D93C1D"/>
                </a:solidFill>
                <a:effectLst/>
                <a:latin typeface="Calibri" pitchFamily="34" charset="0"/>
                <a:ea typeface="Calibri" pitchFamily="34" charset="0"/>
                <a:cs typeface="Calibri" pitchFamily="34" charset="0"/>
              </a:rPr>
              <a:t>1.</a:t>
            </a:r>
            <a:r>
              <a:rPr lang="en-US" altLang="en-US" dirty="0">
                <a:effectLst/>
                <a:latin typeface="Calibri" pitchFamily="34" charset="0"/>
                <a:ea typeface="Calibri" pitchFamily="34" charset="0"/>
                <a:cs typeface="Calibri" pitchFamily="34" charset="0"/>
              </a:rPr>
              <a:t> Look at the science first</a:t>
            </a:r>
          </a:p>
        </p:txBody>
      </p:sp>
      <p:sp>
        <p:nvSpPr>
          <p:cNvPr id="6148" name="Rectangle 3"/>
          <p:cNvSpPr>
            <a:spLocks noGrp="1" noChangeArrowheads="1"/>
          </p:cNvSpPr>
          <p:nvPr>
            <p:ph type="body" idx="1"/>
          </p:nvPr>
        </p:nvSpPr>
        <p:spPr>
          <a:xfrm>
            <a:off x="609600" y="1066800"/>
            <a:ext cx="8534400" cy="4267200"/>
          </a:xfrm>
        </p:spPr>
        <p:txBody>
          <a:bodyPr/>
          <a:lstStyle/>
          <a:p>
            <a:pPr>
              <a:spcBef>
                <a:spcPts val="0"/>
              </a:spcBef>
              <a:spcAft>
                <a:spcPts val="1200"/>
              </a:spcAft>
              <a:buNone/>
            </a:pPr>
            <a:r>
              <a:rPr lang="en-US" altLang="en-US" dirty="0">
                <a:latin typeface="Calibri" pitchFamily="34" charset="0"/>
                <a:ea typeface="Calibri" pitchFamily="34" charset="0"/>
                <a:cs typeface="Calibri" pitchFamily="34" charset="0"/>
              </a:rPr>
              <a:t>Is the information </a:t>
            </a:r>
            <a:r>
              <a:rPr lang="en-US" altLang="en-US" dirty="0">
                <a:ea typeface="Calibri" pitchFamily="34" charset="0"/>
                <a:cs typeface="Calibri" pitchFamily="34" charset="0"/>
              </a:rPr>
              <a:t>valid, significant</a:t>
            </a:r>
            <a:r>
              <a:rPr lang="en-US" altLang="en-US" dirty="0">
                <a:latin typeface="Calibri" pitchFamily="34" charset="0"/>
                <a:ea typeface="Calibri" pitchFamily="34" charset="0"/>
                <a:cs typeface="Calibri" pitchFamily="34" charset="0"/>
              </a:rPr>
              <a:t>, timely, </a:t>
            </a:r>
            <a:br>
              <a:rPr lang="en-US" altLang="en-US" dirty="0">
                <a:latin typeface="Calibri" pitchFamily="34" charset="0"/>
                <a:ea typeface="Calibri" pitchFamily="34" charset="0"/>
                <a:cs typeface="Calibri" pitchFamily="34" charset="0"/>
              </a:rPr>
            </a:br>
            <a:r>
              <a:rPr lang="en-US" altLang="en-US" dirty="0">
                <a:latin typeface="Calibri" pitchFamily="34" charset="0"/>
                <a:ea typeface="Calibri" pitchFamily="34" charset="0"/>
                <a:cs typeface="Calibri" pitchFamily="34" charset="0"/>
              </a:rPr>
              <a:t>and complete?</a:t>
            </a:r>
          </a:p>
          <a:p>
            <a:pPr>
              <a:spcBef>
                <a:spcPts val="0"/>
              </a:spcBef>
              <a:spcAft>
                <a:spcPts val="1200"/>
              </a:spcAft>
              <a:buFont typeface="Symbol" pitchFamily="18" charset="2"/>
              <a:buNone/>
            </a:pPr>
            <a:r>
              <a:rPr lang="en-US" altLang="en-US" dirty="0">
                <a:latin typeface="Calibri" pitchFamily="34" charset="0"/>
                <a:ea typeface="Calibri" pitchFamily="34" charset="0"/>
                <a:cs typeface="Calibri" pitchFamily="34" charset="0"/>
              </a:rPr>
              <a:t>Is the context clear?  What is new and different? What have you contributed?</a:t>
            </a:r>
          </a:p>
          <a:p>
            <a:pPr>
              <a:spcBef>
                <a:spcPts val="0"/>
              </a:spcBef>
              <a:spcAft>
                <a:spcPts val="1200"/>
              </a:spcAft>
              <a:buFont typeface="Symbol" pitchFamily="18" charset="2"/>
              <a:buNone/>
            </a:pPr>
            <a:r>
              <a:rPr lang="en-US" altLang="en-US" dirty="0">
                <a:latin typeface="Calibri" pitchFamily="34" charset="0"/>
                <a:ea typeface="Calibri" pitchFamily="34" charset="0"/>
                <a:cs typeface="Calibri" pitchFamily="34" charset="0"/>
              </a:rPr>
              <a:t>Is the information presented at an appropriate level for the audience and the purpose? </a:t>
            </a:r>
          </a:p>
          <a:p>
            <a:pPr>
              <a:spcBef>
                <a:spcPts val="0"/>
              </a:spcBef>
              <a:spcAft>
                <a:spcPts val="1200"/>
              </a:spcAft>
              <a:buFont typeface="Symbol" pitchFamily="18" charset="2"/>
              <a:buNone/>
            </a:pPr>
            <a:r>
              <a:rPr lang="en-US" altLang="en-US" dirty="0"/>
              <a:t>Is the narrative arranged in a logical, coherent</a:t>
            </a:r>
            <a:br>
              <a:rPr lang="en-US" altLang="en-US" dirty="0"/>
            </a:br>
            <a:r>
              <a:rPr lang="en-US" altLang="en-US" dirty="0"/>
              <a:t>structure?</a:t>
            </a:r>
          </a:p>
          <a:p>
            <a:pPr>
              <a:spcBef>
                <a:spcPts val="0"/>
              </a:spcBef>
              <a:spcAft>
                <a:spcPts val="1200"/>
              </a:spcAft>
              <a:buFont typeface="Symbol" pitchFamily="18" charset="2"/>
              <a:buNone/>
            </a:pPr>
            <a:r>
              <a:rPr lang="en-US" altLang="en-US" dirty="0"/>
              <a:t>Do the main points stand out?</a:t>
            </a:r>
          </a:p>
          <a:p>
            <a:pPr>
              <a:spcBef>
                <a:spcPts val="0"/>
              </a:spcBef>
              <a:spcAft>
                <a:spcPts val="1800"/>
              </a:spcAft>
              <a:buFont typeface="Symbol" pitchFamily="18" charset="2"/>
              <a:buNone/>
            </a:pPr>
            <a:r>
              <a:rPr lang="en-US" altLang="en-US" dirty="0"/>
              <a:t>Do figures, equations, and tables support, emphasize, and </a:t>
            </a:r>
            <a:r>
              <a:rPr lang="en-US" altLang="en-US" i="1" dirty="0"/>
              <a:t>clarify</a:t>
            </a:r>
            <a:r>
              <a:rPr lang="en-US" altLang="en-US" dirty="0"/>
              <a:t> the main points?</a:t>
            </a:r>
          </a:p>
        </p:txBody>
      </p:sp>
      <p:sp>
        <p:nvSpPr>
          <p:cNvPr id="3" name="TextBox 2"/>
          <p:cNvSpPr txBox="1"/>
          <p:nvPr/>
        </p:nvSpPr>
        <p:spPr>
          <a:xfrm>
            <a:off x="6096000" y="452735"/>
            <a:ext cx="2819400" cy="461665"/>
          </a:xfrm>
          <a:prstGeom prst="rect">
            <a:avLst/>
          </a:prstGeom>
          <a:noFill/>
        </p:spPr>
        <p:txBody>
          <a:bodyPr wrap="square" rtlCol="0">
            <a:spAutoFit/>
          </a:bodyPr>
          <a:lstStyle/>
          <a:p>
            <a:r>
              <a:rPr lang="en-US" b="1" dirty="0">
                <a:solidFill>
                  <a:srgbClr val="D93C1D"/>
                </a:solidFill>
                <a:latin typeface="Calibri" panose="020F0502020204030204" pitchFamily="34" charset="0"/>
              </a:rPr>
              <a:t>(macroscopic  scale)</a:t>
            </a: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9662" b="89614" l="3692" r="98395"/>
                    </a14:imgEffect>
                  </a14:imgLayer>
                </a14:imgProps>
              </a:ext>
              <a:ext uri="{28A0092B-C50C-407E-A947-70E740481C1C}">
                <a14:useLocalDpi xmlns:a14="http://schemas.microsoft.com/office/drawing/2010/main" val="0"/>
              </a:ext>
            </a:extLst>
          </a:blip>
          <a:stretch>
            <a:fillRect/>
          </a:stretch>
        </p:blipFill>
        <p:spPr>
          <a:xfrm>
            <a:off x="8305800" y="146080"/>
            <a:ext cx="758952" cy="505074"/>
          </a:xfrm>
          <a:prstGeom prst="rect">
            <a:avLst/>
          </a:prstGeom>
        </p:spPr>
      </p:pic>
      <p:sp>
        <p:nvSpPr>
          <p:cNvPr id="2" name="Slide Number Placeholder 1">
            <a:extLst>
              <a:ext uri="{FF2B5EF4-FFF2-40B4-BE49-F238E27FC236}">
                <a16:creationId xmlns:a16="http://schemas.microsoft.com/office/drawing/2014/main" id="{B8A5E43F-FAB5-094F-ABDA-25BEC1384D73}"/>
              </a:ext>
            </a:extLst>
          </p:cNvPr>
          <p:cNvSpPr>
            <a:spLocks noGrp="1"/>
          </p:cNvSpPr>
          <p:nvPr>
            <p:ph type="sldNum" sz="quarter" idx="12"/>
          </p:nvPr>
        </p:nvSpPr>
        <p:spPr/>
        <p:txBody>
          <a:bodyPr/>
          <a:lstStyle/>
          <a:p>
            <a:pPr>
              <a:defRPr/>
            </a:pPr>
            <a:fld id="{4345BAE2-2D7C-4D8C-8EC5-3852C65343A4}" type="slidenum">
              <a:rPr lang="en-US" smtClean="0"/>
              <a:pPr>
                <a:defRPr/>
              </a:pPr>
              <a:t>4</a:t>
            </a:fld>
            <a:endParaRPr lang="en-US" b="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381000" y="304800"/>
            <a:ext cx="8534400" cy="685800"/>
          </a:xfrm>
        </p:spPr>
        <p:txBody>
          <a:bodyPr/>
          <a:lstStyle/>
          <a:p>
            <a:r>
              <a:rPr lang="en-US" altLang="en-US" dirty="0">
                <a:effectLst/>
                <a:latin typeface="Calibri" pitchFamily="34" charset="0"/>
                <a:ea typeface="Calibri" pitchFamily="34" charset="0"/>
                <a:cs typeface="Calibri" pitchFamily="34" charset="0"/>
              </a:rPr>
              <a:t>Provide logical transitions</a:t>
            </a:r>
          </a:p>
        </p:txBody>
      </p:sp>
      <p:sp>
        <p:nvSpPr>
          <p:cNvPr id="11268" name="Rectangle 3"/>
          <p:cNvSpPr>
            <a:spLocks noGrp="1" noChangeArrowheads="1"/>
          </p:cNvSpPr>
          <p:nvPr>
            <p:ph type="body" idx="1"/>
          </p:nvPr>
        </p:nvSpPr>
        <p:spPr>
          <a:xfrm>
            <a:off x="381000" y="990600"/>
            <a:ext cx="8763000" cy="3048000"/>
          </a:xfrm>
        </p:spPr>
        <p:txBody>
          <a:bodyPr/>
          <a:lstStyle/>
          <a:p>
            <a:pPr>
              <a:lnSpc>
                <a:spcPct val="80000"/>
              </a:lnSpc>
              <a:buFont typeface="Symbol" pitchFamily="18" charset="2"/>
              <a:buNone/>
            </a:pPr>
            <a:r>
              <a:rPr lang="en-US" altLang="en-US" sz="2800" dirty="0">
                <a:latin typeface="Calibri" pitchFamily="34" charset="0"/>
                <a:ea typeface="Calibri" pitchFamily="34" charset="0"/>
                <a:cs typeface="Calibri" pitchFamily="34" charset="0"/>
              </a:rPr>
              <a:t>One section ends with:</a:t>
            </a:r>
          </a:p>
          <a:p>
            <a:pPr lvl="1">
              <a:lnSpc>
                <a:spcPct val="80000"/>
              </a:lnSpc>
              <a:buFont typeface="ZapfDingbats" pitchFamily="82" charset="2"/>
              <a:buNone/>
            </a:pPr>
            <a:r>
              <a:rPr lang="en-US" altLang="en-US" dirty="0">
                <a:latin typeface="Times New Roman" pitchFamily="18" charset="0"/>
              </a:rPr>
              <a:t>“… </a:t>
            </a:r>
            <a:r>
              <a:rPr lang="en-US" altLang="en-US" i="1" dirty="0">
                <a:solidFill>
                  <a:srgbClr val="D93C1D"/>
                </a:solidFill>
                <a:latin typeface="Times New Roman" pitchFamily="18" charset="0"/>
              </a:rPr>
              <a:t>Improved sensitivity</a:t>
            </a:r>
            <a:r>
              <a:rPr lang="en-US" altLang="en-US" i="1" dirty="0">
                <a:latin typeface="Times New Roman" pitchFamily="18" charset="0"/>
              </a:rPr>
              <a:t> is important because amplifiers and signal processors are nonlinear </a:t>
            </a:r>
            <a:br>
              <a:rPr lang="en-US" altLang="en-US" i="1" dirty="0">
                <a:latin typeface="Times New Roman" pitchFamily="18" charset="0"/>
              </a:rPr>
            </a:br>
            <a:r>
              <a:rPr lang="en-US" altLang="en-US" i="1" dirty="0">
                <a:latin typeface="Times New Roman" pitchFamily="18" charset="0"/>
              </a:rPr>
              <a:t>and thus can mix signals that lie outside the desired band; the mixing generates signals with frequencies that appear as in-band noise.”</a:t>
            </a:r>
          </a:p>
          <a:p>
            <a:pPr>
              <a:lnSpc>
                <a:spcPct val="80000"/>
              </a:lnSpc>
              <a:spcBef>
                <a:spcPct val="45000"/>
              </a:spcBef>
              <a:buFont typeface="Symbol" pitchFamily="18" charset="2"/>
              <a:buNone/>
            </a:pPr>
            <a:r>
              <a:rPr lang="en-US" altLang="en-US" sz="2800" dirty="0">
                <a:latin typeface="Calibri" pitchFamily="34" charset="0"/>
                <a:ea typeface="Calibri" pitchFamily="34" charset="0"/>
                <a:cs typeface="Calibri" pitchFamily="34" charset="0"/>
              </a:rPr>
              <a:t>Begin the next section with:</a:t>
            </a:r>
          </a:p>
          <a:p>
            <a:pPr lvl="1">
              <a:lnSpc>
                <a:spcPct val="80000"/>
              </a:lnSpc>
              <a:buFont typeface="ZapfDingbats" pitchFamily="82" charset="2"/>
              <a:buNone/>
            </a:pPr>
            <a:r>
              <a:rPr lang="en-US" altLang="en-US" i="1" dirty="0">
                <a:latin typeface="Times New Roman" pitchFamily="18" charset="0"/>
              </a:rPr>
              <a:t>“To </a:t>
            </a:r>
            <a:r>
              <a:rPr lang="en-US" altLang="en-US" i="1" dirty="0">
                <a:solidFill>
                  <a:srgbClr val="D93C1D"/>
                </a:solidFill>
                <a:latin typeface="Times New Roman" pitchFamily="18" charset="0"/>
              </a:rPr>
              <a:t>achieve the improved filter performance</a:t>
            </a:r>
            <a:r>
              <a:rPr lang="en-US" altLang="en-US" i="1" dirty="0">
                <a:latin typeface="Times New Roman" pitchFamily="18" charset="0"/>
              </a:rPr>
              <a:t>, high-quality </a:t>
            </a:r>
            <a:r>
              <a:rPr lang="en-US" altLang="en-US" i="1" dirty="0" err="1">
                <a:latin typeface="Times New Roman" pitchFamily="18" charset="0"/>
              </a:rPr>
              <a:t>expitaxial</a:t>
            </a:r>
            <a:r>
              <a:rPr lang="en-US" altLang="en-US" i="1" dirty="0">
                <a:latin typeface="Times New Roman" pitchFamily="18" charset="0"/>
              </a:rPr>
              <a:t> films of YBCO have been...”</a:t>
            </a:r>
          </a:p>
        </p:txBody>
      </p:sp>
      <p:sp>
        <p:nvSpPr>
          <p:cNvPr id="11269" name="Text Box 4"/>
          <p:cNvSpPr txBox="1">
            <a:spLocks noChangeArrowheads="1"/>
          </p:cNvSpPr>
          <p:nvPr/>
        </p:nvSpPr>
        <p:spPr bwMode="auto">
          <a:xfrm>
            <a:off x="593725" y="4564063"/>
            <a:ext cx="8245475" cy="1588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45000"/>
              </a:spcBef>
              <a:buClr>
                <a:srgbClr val="CC3300"/>
              </a:buClr>
              <a:buSzPct val="85000"/>
              <a:buFont typeface="Symbol" pitchFamily="18" charset="2"/>
              <a:buNone/>
            </a:pPr>
            <a:r>
              <a:rPr lang="en-US" altLang="en-US" sz="3600" b="1" dirty="0">
                <a:solidFill>
                  <a:srgbClr val="000066"/>
                </a:solidFill>
                <a:latin typeface="Calibri" pitchFamily="34" charset="0"/>
                <a:ea typeface="Calibri" pitchFamily="34" charset="0"/>
                <a:cs typeface="Calibri" pitchFamily="34" charset="0"/>
              </a:rPr>
              <a:t>The logical connection between the two sections is made clear by repeating the idea of </a:t>
            </a:r>
            <a:r>
              <a:rPr lang="en-US" altLang="en-US" sz="3600" b="1" i="1" dirty="0">
                <a:solidFill>
                  <a:srgbClr val="D93C1D"/>
                </a:solidFill>
                <a:latin typeface="Calibri" pitchFamily="34" charset="0"/>
                <a:ea typeface="Calibri" pitchFamily="34" charset="0"/>
                <a:cs typeface="Calibri" pitchFamily="34" charset="0"/>
              </a:rPr>
              <a:t>improving performance</a:t>
            </a:r>
          </a:p>
        </p:txBody>
      </p:sp>
      <p:sp>
        <p:nvSpPr>
          <p:cNvPr id="2" name="Slide Number Placeholder 1">
            <a:extLst>
              <a:ext uri="{FF2B5EF4-FFF2-40B4-BE49-F238E27FC236}">
                <a16:creationId xmlns:a16="http://schemas.microsoft.com/office/drawing/2014/main" id="{7F6DC344-B264-9B9F-8579-867883A5392D}"/>
              </a:ext>
            </a:extLst>
          </p:cNvPr>
          <p:cNvSpPr>
            <a:spLocks noGrp="1"/>
          </p:cNvSpPr>
          <p:nvPr>
            <p:ph type="sldNum" sz="quarter" idx="12"/>
          </p:nvPr>
        </p:nvSpPr>
        <p:spPr/>
        <p:txBody>
          <a:bodyPr/>
          <a:lstStyle/>
          <a:p>
            <a:pPr>
              <a:defRPr/>
            </a:pPr>
            <a:fld id="{4345BAE2-2D7C-4D8C-8EC5-3852C65343A4}" type="slidenum">
              <a:rPr lang="en-US" smtClean="0"/>
              <a:pPr>
                <a:defRPr/>
              </a:pPr>
              <a:t>5</a:t>
            </a:fld>
            <a:endParaRPr lang="en-US" b="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8">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381000" y="152400"/>
            <a:ext cx="8534400" cy="685800"/>
          </a:xfrm>
        </p:spPr>
        <p:txBody>
          <a:bodyPr/>
          <a:lstStyle/>
          <a:p>
            <a:r>
              <a:rPr lang="en-US" altLang="en-US" dirty="0">
                <a:effectLst/>
                <a:latin typeface="Calibri" pitchFamily="34" charset="0"/>
                <a:ea typeface="Calibri" pitchFamily="34" charset="0"/>
                <a:cs typeface="Calibri" pitchFamily="34" charset="0"/>
              </a:rPr>
              <a:t>Include </a:t>
            </a:r>
            <a:r>
              <a:rPr lang="en-US" altLang="en-US" dirty="0">
                <a:solidFill>
                  <a:srgbClr val="D93C1D"/>
                </a:solidFill>
                <a:effectLst/>
                <a:latin typeface="Calibri" pitchFamily="34" charset="0"/>
                <a:ea typeface="Calibri" pitchFamily="34" charset="0"/>
                <a:cs typeface="Calibri" pitchFamily="34" charset="0"/>
              </a:rPr>
              <a:t>summary statements</a:t>
            </a:r>
          </a:p>
        </p:txBody>
      </p:sp>
      <p:sp>
        <p:nvSpPr>
          <p:cNvPr id="12292" name="Rectangle 3"/>
          <p:cNvSpPr>
            <a:spLocks noGrp="1" noChangeArrowheads="1"/>
          </p:cNvSpPr>
          <p:nvPr>
            <p:ph type="body" idx="1"/>
          </p:nvPr>
        </p:nvSpPr>
        <p:spPr>
          <a:xfrm>
            <a:off x="381000" y="990600"/>
            <a:ext cx="8763000" cy="3124200"/>
          </a:xfrm>
        </p:spPr>
        <p:txBody>
          <a:bodyPr/>
          <a:lstStyle/>
          <a:p>
            <a:pPr marL="0">
              <a:lnSpc>
                <a:spcPct val="80000"/>
              </a:lnSpc>
              <a:spcBef>
                <a:spcPts val="0"/>
              </a:spcBef>
              <a:spcAft>
                <a:spcPts val="1800"/>
              </a:spcAft>
              <a:buFont typeface="Symbol" pitchFamily="18" charset="2"/>
              <a:buNone/>
            </a:pPr>
            <a:r>
              <a:rPr lang="en-US" altLang="en-US" dirty="0">
                <a:latin typeface="Calibri" pitchFamily="34" charset="0"/>
                <a:ea typeface="Calibri" pitchFamily="34" charset="0"/>
                <a:cs typeface="Calibri" pitchFamily="34" charset="0"/>
              </a:rPr>
              <a:t>At the end of each paragraph to lead logically </a:t>
            </a:r>
            <a:br>
              <a:rPr lang="en-US" altLang="en-US" dirty="0">
                <a:latin typeface="Calibri" pitchFamily="34" charset="0"/>
                <a:ea typeface="Calibri" pitchFamily="34" charset="0"/>
                <a:cs typeface="Calibri" pitchFamily="34" charset="0"/>
              </a:rPr>
            </a:br>
            <a:r>
              <a:rPr lang="en-US" altLang="en-US" dirty="0">
                <a:latin typeface="Calibri" pitchFamily="34" charset="0"/>
                <a:ea typeface="Calibri" pitchFamily="34" charset="0"/>
                <a:cs typeface="Calibri" pitchFamily="34" charset="0"/>
              </a:rPr>
              <a:t>      to the next paragraph</a:t>
            </a:r>
            <a:endParaRPr lang="en-US" altLang="en-US" dirty="0">
              <a:latin typeface="Times New Roman" pitchFamily="18" charset="0"/>
            </a:endParaRPr>
          </a:p>
          <a:p>
            <a:pPr marL="0">
              <a:lnSpc>
                <a:spcPct val="80000"/>
              </a:lnSpc>
              <a:spcBef>
                <a:spcPts val="0"/>
              </a:spcBef>
              <a:spcAft>
                <a:spcPts val="1800"/>
              </a:spcAft>
              <a:buFont typeface="Symbol" pitchFamily="18" charset="2"/>
              <a:buNone/>
            </a:pPr>
            <a:r>
              <a:rPr lang="en-US" altLang="en-US" dirty="0">
                <a:latin typeface="Calibri" pitchFamily="34" charset="0"/>
                <a:ea typeface="Calibri" pitchFamily="34" charset="0"/>
                <a:cs typeface="Calibri" pitchFamily="34" charset="0"/>
              </a:rPr>
              <a:t>At the end of each subsection</a:t>
            </a:r>
          </a:p>
          <a:p>
            <a:pPr marL="0">
              <a:lnSpc>
                <a:spcPct val="80000"/>
              </a:lnSpc>
              <a:spcBef>
                <a:spcPts val="0"/>
              </a:spcBef>
              <a:spcAft>
                <a:spcPts val="1800"/>
              </a:spcAft>
              <a:buFont typeface="Symbol" pitchFamily="18" charset="2"/>
              <a:buNone/>
            </a:pPr>
            <a:r>
              <a:rPr lang="en-US" altLang="en-US" dirty="0">
                <a:ea typeface="Calibri" pitchFamily="34" charset="0"/>
                <a:cs typeface="Calibri" pitchFamily="34" charset="0"/>
              </a:rPr>
              <a:t>At the end of each section</a:t>
            </a:r>
          </a:p>
          <a:p>
            <a:pPr marL="0">
              <a:lnSpc>
                <a:spcPct val="80000"/>
              </a:lnSpc>
              <a:spcBef>
                <a:spcPts val="0"/>
              </a:spcBef>
              <a:spcAft>
                <a:spcPts val="2600"/>
              </a:spcAft>
              <a:buFont typeface="Symbol" pitchFamily="18" charset="2"/>
              <a:buNone/>
            </a:pPr>
            <a:r>
              <a:rPr lang="en-US" altLang="en-US" dirty="0">
                <a:latin typeface="Calibri" pitchFamily="34" charset="0"/>
                <a:ea typeface="Calibri" pitchFamily="34" charset="0"/>
                <a:cs typeface="Calibri" pitchFamily="34" charset="0"/>
              </a:rPr>
              <a:t>At the end of the paper</a:t>
            </a:r>
            <a:endParaRPr lang="en-US" altLang="en-US" dirty="0">
              <a:ea typeface="Calibri" pitchFamily="34" charset="0"/>
              <a:cs typeface="Calibri" pitchFamily="34" charset="0"/>
            </a:endParaRPr>
          </a:p>
          <a:p>
            <a:pPr marL="0">
              <a:lnSpc>
                <a:spcPct val="80000"/>
              </a:lnSpc>
              <a:spcBef>
                <a:spcPts val="0"/>
              </a:spcBef>
              <a:spcAft>
                <a:spcPts val="1800"/>
              </a:spcAft>
              <a:buFont typeface="Symbol" pitchFamily="18" charset="2"/>
              <a:buNone/>
            </a:pPr>
            <a:r>
              <a:rPr lang="en-US" altLang="en-US" dirty="0">
                <a:solidFill>
                  <a:srgbClr val="D93C1D"/>
                </a:solidFill>
                <a:latin typeface="Calibri" pitchFamily="34" charset="0"/>
                <a:ea typeface="Calibri" pitchFamily="34" charset="0"/>
                <a:cs typeface="Calibri" pitchFamily="34" charset="0"/>
              </a:rPr>
              <a:t>TIP: Adding summary statements helps readers follow your logical argument and prompts them </a:t>
            </a:r>
            <a:br>
              <a:rPr lang="en-US" altLang="en-US" dirty="0">
                <a:solidFill>
                  <a:srgbClr val="D93C1D"/>
                </a:solidFill>
                <a:latin typeface="Calibri" pitchFamily="34" charset="0"/>
                <a:ea typeface="Calibri" pitchFamily="34" charset="0"/>
                <a:cs typeface="Calibri" pitchFamily="34" charset="0"/>
              </a:rPr>
            </a:br>
            <a:r>
              <a:rPr lang="en-US" altLang="en-US" dirty="0">
                <a:solidFill>
                  <a:srgbClr val="D93C1D"/>
                </a:solidFill>
                <a:latin typeface="Calibri" pitchFamily="34" charset="0"/>
                <a:ea typeface="Calibri" pitchFamily="34" charset="0"/>
                <a:cs typeface="Calibri" pitchFamily="34" charset="0"/>
              </a:rPr>
              <a:t>to go back and re-read if they don’t understand something </a:t>
            </a:r>
          </a:p>
          <a:p>
            <a:pPr>
              <a:spcBef>
                <a:spcPct val="0"/>
              </a:spcBef>
              <a:buFont typeface="Symbol" pitchFamily="18" charset="2"/>
              <a:buNone/>
            </a:pPr>
            <a:r>
              <a:rPr lang="en-US" altLang="en-US" dirty="0"/>
              <a:t>	</a:t>
            </a:r>
            <a:endParaRPr lang="en-US" altLang="en-US" sz="2800" i="1" dirty="0">
              <a:latin typeface="Times New Roman" pitchFamily="18" charset="0"/>
            </a:endParaRPr>
          </a:p>
        </p:txBody>
      </p:sp>
      <p:sp>
        <p:nvSpPr>
          <p:cNvPr id="3" name="Slide Number Placeholder 2">
            <a:extLst>
              <a:ext uri="{FF2B5EF4-FFF2-40B4-BE49-F238E27FC236}">
                <a16:creationId xmlns:a16="http://schemas.microsoft.com/office/drawing/2014/main" id="{34B10954-2E48-110D-BF95-89BCD4C335D6}"/>
              </a:ext>
            </a:extLst>
          </p:cNvPr>
          <p:cNvSpPr>
            <a:spLocks noGrp="1"/>
          </p:cNvSpPr>
          <p:nvPr>
            <p:ph type="sldNum" sz="quarter" idx="12"/>
          </p:nvPr>
        </p:nvSpPr>
        <p:spPr/>
        <p:txBody>
          <a:bodyPr/>
          <a:lstStyle/>
          <a:p>
            <a:pPr>
              <a:defRPr/>
            </a:pPr>
            <a:fld id="{4345BAE2-2D7C-4D8C-8EC5-3852C65343A4}" type="slidenum">
              <a:rPr lang="en-US" smtClean="0"/>
              <a:pPr>
                <a:defRPr/>
              </a:pPr>
              <a:t>6</a:t>
            </a:fld>
            <a:endParaRPr lang="en-US" b="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29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685800" y="175142"/>
            <a:ext cx="5029200" cy="1143000"/>
          </a:xfrm>
        </p:spPr>
        <p:txBody>
          <a:bodyPr/>
          <a:lstStyle/>
          <a:p>
            <a:r>
              <a:rPr lang="en-US" altLang="en-US" dirty="0">
                <a:solidFill>
                  <a:srgbClr val="D93C1D"/>
                </a:solidFill>
                <a:effectLst/>
                <a:latin typeface="Calibri" pitchFamily="34" charset="0"/>
                <a:ea typeface="Calibri" pitchFamily="34" charset="0"/>
                <a:cs typeface="Calibri" pitchFamily="34" charset="0"/>
              </a:rPr>
              <a:t>2.</a:t>
            </a:r>
            <a:r>
              <a:rPr lang="en-US" altLang="en-US" dirty="0">
                <a:effectLst/>
                <a:latin typeface="Calibri" pitchFamily="34" charset="0"/>
                <a:ea typeface="Calibri" pitchFamily="34" charset="0"/>
                <a:cs typeface="Calibri" pitchFamily="34" charset="0"/>
              </a:rPr>
              <a:t> Focus on the “style”</a:t>
            </a:r>
          </a:p>
        </p:txBody>
      </p:sp>
      <p:sp>
        <p:nvSpPr>
          <p:cNvPr id="7172" name="Rectangle 3"/>
          <p:cNvSpPr>
            <a:spLocks noGrp="1" noChangeArrowheads="1"/>
          </p:cNvSpPr>
          <p:nvPr>
            <p:ph type="body" idx="1"/>
          </p:nvPr>
        </p:nvSpPr>
        <p:spPr>
          <a:xfrm>
            <a:off x="685800" y="1143000"/>
            <a:ext cx="8229600" cy="4876800"/>
          </a:xfrm>
        </p:spPr>
        <p:txBody>
          <a:bodyPr/>
          <a:lstStyle/>
          <a:p>
            <a:pPr>
              <a:spcBef>
                <a:spcPts val="0"/>
              </a:spcBef>
              <a:spcAft>
                <a:spcPts val="1200"/>
              </a:spcAft>
              <a:buFont typeface="Symbol" pitchFamily="18" charset="2"/>
              <a:buNone/>
            </a:pPr>
            <a:r>
              <a:rPr lang="en-US" altLang="en-US" dirty="0">
                <a:ea typeface="Calibri" pitchFamily="34" charset="0"/>
                <a:cs typeface="Calibri" pitchFamily="34" charset="0"/>
              </a:rPr>
              <a:t>Use precise, unambiguous language</a:t>
            </a:r>
          </a:p>
          <a:p>
            <a:pPr>
              <a:spcBef>
                <a:spcPts val="0"/>
              </a:spcBef>
              <a:spcAft>
                <a:spcPts val="1200"/>
              </a:spcAft>
              <a:buFont typeface="Symbol" pitchFamily="18" charset="2"/>
              <a:buNone/>
            </a:pPr>
            <a:r>
              <a:rPr lang="en-US" altLang="en-US" dirty="0">
                <a:ea typeface="Calibri" pitchFamily="34" charset="0"/>
                <a:cs typeface="Calibri" pitchFamily="34" charset="0"/>
              </a:rPr>
              <a:t>Avoid gratuitous jargon—who’s your audience? </a:t>
            </a:r>
          </a:p>
          <a:p>
            <a:pPr>
              <a:spcBef>
                <a:spcPts val="0"/>
              </a:spcBef>
              <a:spcAft>
                <a:spcPts val="1200"/>
              </a:spcAft>
              <a:buNone/>
            </a:pPr>
            <a:r>
              <a:rPr lang="en-US" altLang="en-US" dirty="0">
                <a:ea typeface="Calibri" pitchFamily="34" charset="0"/>
                <a:cs typeface="Calibri" pitchFamily="34" charset="0"/>
              </a:rPr>
              <a:t>Use straightforward, declarative sentences </a:t>
            </a:r>
            <a:br>
              <a:rPr lang="en-US" altLang="en-US" dirty="0">
                <a:ea typeface="Calibri" pitchFamily="34" charset="0"/>
                <a:cs typeface="Calibri" pitchFamily="34" charset="0"/>
              </a:rPr>
            </a:br>
            <a:r>
              <a:rPr lang="en-US" altLang="en-US" dirty="0">
                <a:ea typeface="Calibri" pitchFamily="34" charset="0"/>
                <a:cs typeface="Calibri" pitchFamily="34" charset="0"/>
              </a:rPr>
              <a:t>and keep them short (&lt;25 words)</a:t>
            </a:r>
          </a:p>
          <a:p>
            <a:pPr>
              <a:spcBef>
                <a:spcPts val="0"/>
              </a:spcBef>
              <a:spcAft>
                <a:spcPts val="1200"/>
              </a:spcAft>
              <a:buNone/>
            </a:pPr>
            <a:r>
              <a:rPr lang="en-US" altLang="en-US" dirty="0">
                <a:ea typeface="Calibri" pitchFamily="34" charset="0"/>
                <a:cs typeface="Calibri" pitchFamily="34" charset="0"/>
              </a:rPr>
              <a:t>Break up walls of text; one (and only one!) main idea per paragraph</a:t>
            </a:r>
          </a:p>
          <a:p>
            <a:pPr>
              <a:spcBef>
                <a:spcPts val="0"/>
              </a:spcBef>
              <a:spcAft>
                <a:spcPts val="1200"/>
              </a:spcAft>
              <a:buNone/>
            </a:pPr>
            <a:r>
              <a:rPr lang="en-US" altLang="en-US" dirty="0">
                <a:ea typeface="Calibri" pitchFamily="34" charset="0"/>
                <a:cs typeface="Calibri" pitchFamily="34" charset="0"/>
              </a:rPr>
              <a:t>Eliminate every superfluous word and redundant phrase</a:t>
            </a:r>
          </a:p>
          <a:p>
            <a:pPr>
              <a:spcBef>
                <a:spcPts val="0"/>
              </a:spcBef>
              <a:spcAft>
                <a:spcPts val="1800"/>
              </a:spcAft>
              <a:buNone/>
            </a:pPr>
            <a:r>
              <a:rPr lang="en-US" altLang="en-US" dirty="0">
                <a:ea typeface="Calibri" pitchFamily="34" charset="0"/>
                <a:cs typeface="Calibri" pitchFamily="34" charset="0"/>
              </a:rPr>
              <a:t>Make sure every pronoun has a clear antecedent and every demonstrative has a clarifying noun</a:t>
            </a:r>
          </a:p>
        </p:txBody>
      </p:sp>
      <p:sp>
        <p:nvSpPr>
          <p:cNvPr id="6" name="TextBox 5"/>
          <p:cNvSpPr txBox="1"/>
          <p:nvPr/>
        </p:nvSpPr>
        <p:spPr>
          <a:xfrm>
            <a:off x="5562600" y="479942"/>
            <a:ext cx="3048000" cy="523220"/>
          </a:xfrm>
          <a:prstGeom prst="rect">
            <a:avLst/>
          </a:prstGeom>
          <a:noFill/>
        </p:spPr>
        <p:txBody>
          <a:bodyPr wrap="square" rtlCol="0">
            <a:spAutoFit/>
          </a:bodyPr>
          <a:lstStyle/>
          <a:p>
            <a:r>
              <a:rPr lang="en-US" b="1" dirty="0">
                <a:solidFill>
                  <a:srgbClr val="D93C1D"/>
                </a:solidFill>
                <a:latin typeface="Calibri" panose="020F0502020204030204" pitchFamily="34" charset="0"/>
              </a:rPr>
              <a:t>(mesoscop</a:t>
            </a:r>
            <a:r>
              <a:rPr lang="en-US" sz="2800" b="1" dirty="0">
                <a:solidFill>
                  <a:srgbClr val="D93C1D"/>
                </a:solidFill>
                <a:latin typeface="Calibri" panose="020F0502020204030204" pitchFamily="34" charset="0"/>
              </a:rPr>
              <a:t>ic scale</a:t>
            </a:r>
            <a:r>
              <a:rPr lang="en-US" b="1" dirty="0">
                <a:solidFill>
                  <a:srgbClr val="D93C1D"/>
                </a:solidFill>
                <a:latin typeface="Calibri" panose="020F0502020204030204" pitchFamily="34" charset="0"/>
              </a:rPr>
              <a:t>)</a:t>
            </a:r>
          </a:p>
        </p:txBody>
      </p:sp>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backgroundRemoval t="9662" b="89614" l="6742" r="91814">
                        <a14:backgroundMark x1="28571" y1="19082" x2="22632" y2="21739"/>
                      </a14:backgroundRemoval>
                    </a14:imgEffect>
                  </a14:imgLayer>
                </a14:imgProps>
              </a:ext>
              <a:ext uri="{28A0092B-C50C-407E-A947-70E740481C1C}">
                <a14:useLocalDpi xmlns:a14="http://schemas.microsoft.com/office/drawing/2010/main" val="0"/>
              </a:ext>
            </a:extLst>
          </a:blip>
          <a:stretch>
            <a:fillRect/>
          </a:stretch>
        </p:blipFill>
        <p:spPr>
          <a:xfrm>
            <a:off x="6781478" y="76200"/>
            <a:ext cx="2438722" cy="1622942"/>
          </a:xfrm>
          <a:prstGeom prst="rect">
            <a:avLst/>
          </a:prstGeom>
        </p:spPr>
      </p:pic>
      <p:sp>
        <p:nvSpPr>
          <p:cNvPr id="2" name="Slide Number Placeholder 1">
            <a:extLst>
              <a:ext uri="{FF2B5EF4-FFF2-40B4-BE49-F238E27FC236}">
                <a16:creationId xmlns:a16="http://schemas.microsoft.com/office/drawing/2014/main" id="{0A5EAAA6-BC99-B96B-EAD7-432AC2513EB6}"/>
              </a:ext>
            </a:extLst>
          </p:cNvPr>
          <p:cNvSpPr>
            <a:spLocks noGrp="1"/>
          </p:cNvSpPr>
          <p:nvPr>
            <p:ph type="sldNum" sz="quarter" idx="12"/>
          </p:nvPr>
        </p:nvSpPr>
        <p:spPr/>
        <p:txBody>
          <a:bodyPr/>
          <a:lstStyle/>
          <a:p>
            <a:pPr>
              <a:defRPr/>
            </a:pPr>
            <a:fld id="{4345BAE2-2D7C-4D8C-8EC5-3852C65343A4}" type="slidenum">
              <a:rPr lang="en-US" smtClean="0"/>
              <a:pPr>
                <a:defRPr/>
              </a:pPr>
              <a:t>7</a:t>
            </a:fld>
            <a:endParaRPr lang="en-US" b="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685800" y="457200"/>
            <a:ext cx="7772400" cy="990600"/>
          </a:xfrm>
        </p:spPr>
        <p:txBody>
          <a:bodyPr/>
          <a:lstStyle/>
          <a:p>
            <a:pPr>
              <a:lnSpc>
                <a:spcPct val="90000"/>
              </a:lnSpc>
            </a:pPr>
            <a:r>
              <a:rPr lang="en-US" altLang="en-US" dirty="0">
                <a:solidFill>
                  <a:srgbClr val="D93C1D"/>
                </a:solidFill>
              </a:rPr>
              <a:t>Semantics and syntax control clear communication</a:t>
            </a:r>
          </a:p>
        </p:txBody>
      </p:sp>
      <p:sp>
        <p:nvSpPr>
          <p:cNvPr id="270339" name="Rectangle 3"/>
          <p:cNvSpPr>
            <a:spLocks noGrp="1" noChangeArrowheads="1"/>
          </p:cNvSpPr>
          <p:nvPr>
            <p:ph type="body" idx="1"/>
          </p:nvPr>
        </p:nvSpPr>
        <p:spPr>
          <a:xfrm>
            <a:off x="685800" y="1600200"/>
            <a:ext cx="8305800" cy="1371600"/>
          </a:xfrm>
        </p:spPr>
        <p:txBody>
          <a:bodyPr/>
          <a:lstStyle/>
          <a:p>
            <a:pPr>
              <a:lnSpc>
                <a:spcPct val="90000"/>
              </a:lnSpc>
              <a:buFontTx/>
              <a:buNone/>
            </a:pPr>
            <a:r>
              <a:rPr lang="en-US" altLang="en-US" dirty="0"/>
              <a:t>“Semantics” is the meaning of words; </a:t>
            </a:r>
            <a:br>
              <a:rPr lang="en-US" altLang="en-US" dirty="0"/>
            </a:br>
            <a:r>
              <a:rPr lang="en-US" altLang="en-US" dirty="0"/>
              <a:t>you must have a vocabulary adequate to describe things precisely</a:t>
            </a:r>
          </a:p>
        </p:txBody>
      </p:sp>
      <p:sp>
        <p:nvSpPr>
          <p:cNvPr id="270340" name="Text Box 4"/>
          <p:cNvSpPr txBox="1">
            <a:spLocks noChangeArrowheads="1"/>
          </p:cNvSpPr>
          <p:nvPr/>
        </p:nvSpPr>
        <p:spPr bwMode="auto">
          <a:xfrm>
            <a:off x="2743200" y="3435877"/>
            <a:ext cx="4572000" cy="2157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85000"/>
              </a:lnSpc>
              <a:spcBef>
                <a:spcPts val="500"/>
              </a:spcBef>
              <a:spcAft>
                <a:spcPts val="500"/>
              </a:spcAft>
            </a:pPr>
            <a:r>
              <a:rPr lang="en-US" altLang="en-US" b="1" dirty="0">
                <a:solidFill>
                  <a:srgbClr val="000066"/>
                </a:solidFill>
              </a:rPr>
              <a:t>The difference between the right word and the </a:t>
            </a:r>
            <a:r>
              <a:rPr lang="en-US" altLang="en-US" b="1" i="1" dirty="0">
                <a:solidFill>
                  <a:srgbClr val="CC3300"/>
                </a:solidFill>
              </a:rPr>
              <a:t>almost</a:t>
            </a:r>
            <a:r>
              <a:rPr lang="en-US" altLang="en-US" b="1" dirty="0">
                <a:solidFill>
                  <a:srgbClr val="000066"/>
                </a:solidFill>
              </a:rPr>
              <a:t>-right word is the difference between </a:t>
            </a:r>
            <a:r>
              <a:rPr lang="en-US" altLang="en-US" b="1" i="1" dirty="0">
                <a:solidFill>
                  <a:srgbClr val="000066"/>
                </a:solidFill>
              </a:rPr>
              <a:t>lightning</a:t>
            </a:r>
            <a:r>
              <a:rPr lang="en-US" altLang="en-US" b="1" dirty="0">
                <a:solidFill>
                  <a:srgbClr val="000066"/>
                </a:solidFill>
              </a:rPr>
              <a:t> and </a:t>
            </a:r>
            <a:r>
              <a:rPr lang="en-US" altLang="en-US" b="1" i="1" dirty="0">
                <a:solidFill>
                  <a:srgbClr val="000066"/>
                </a:solidFill>
              </a:rPr>
              <a:t>lightning bug</a:t>
            </a:r>
            <a:r>
              <a:rPr lang="en-US" altLang="en-US" b="1" dirty="0">
                <a:solidFill>
                  <a:srgbClr val="000066"/>
                </a:solidFill>
              </a:rPr>
              <a:t>.</a:t>
            </a:r>
            <a:br>
              <a:rPr lang="en-US" altLang="en-US" b="1" dirty="0">
                <a:solidFill>
                  <a:srgbClr val="000066"/>
                </a:solidFill>
              </a:rPr>
            </a:br>
            <a:r>
              <a:rPr lang="en-US" altLang="en-US" b="1" dirty="0">
                <a:solidFill>
                  <a:srgbClr val="000066"/>
                </a:solidFill>
              </a:rPr>
              <a:t>                 </a:t>
            </a:r>
            <a:r>
              <a:rPr lang="en-US" altLang="en-US" b="1" i="1" dirty="0">
                <a:solidFill>
                  <a:srgbClr val="000066"/>
                </a:solidFill>
              </a:rPr>
              <a:t>—</a:t>
            </a:r>
            <a:r>
              <a:rPr lang="en-US" altLang="en-US" b="1" i="1" dirty="0">
                <a:solidFill>
                  <a:srgbClr val="CC3300"/>
                </a:solidFill>
              </a:rPr>
              <a:t>Mark Twain</a:t>
            </a:r>
            <a:endParaRPr lang="en-US" altLang="en-US" b="1" i="1" dirty="0">
              <a:solidFill>
                <a:srgbClr val="FF0000"/>
              </a:solidFill>
            </a:endParaRPr>
          </a:p>
          <a:p>
            <a:endParaRPr lang="en-US" altLang="en-US" sz="2800" i="1" dirty="0"/>
          </a:p>
        </p:txBody>
      </p:sp>
      <p:pic>
        <p:nvPicPr>
          <p:cNvPr id="270341" name="Picture 5" descr="Mark-Twa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3354975"/>
            <a:ext cx="1435100" cy="1733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0343" name="Picture 7" descr="lightn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048000"/>
            <a:ext cx="1828800" cy="1219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p:cNvSpPr>
            <a:spLocks noChangeArrowheads="1"/>
          </p:cNvSpPr>
          <p:nvPr/>
        </p:nvSpPr>
        <p:spPr bwMode="auto">
          <a:xfrm>
            <a:off x="3547533" y="5552602"/>
            <a:ext cx="5562600" cy="1081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pPr>
            <a:r>
              <a:rPr lang="en-US" altLang="en-US" sz="3600" b="1" dirty="0">
                <a:solidFill>
                  <a:schemeClr val="accent2">
                    <a:lumMod val="50000"/>
                  </a:schemeClr>
                </a:solidFill>
                <a:latin typeface="Calibri" panose="020F0502020204030204" pitchFamily="34" charset="0"/>
              </a:rPr>
              <a:t>Scale your use of jargon to </a:t>
            </a:r>
            <a:br>
              <a:rPr lang="en-US" altLang="en-US" sz="3600" b="1" dirty="0">
                <a:solidFill>
                  <a:schemeClr val="accent2">
                    <a:lumMod val="50000"/>
                  </a:schemeClr>
                </a:solidFill>
                <a:latin typeface="Calibri" panose="020F0502020204030204" pitchFamily="34" charset="0"/>
              </a:rPr>
            </a:br>
            <a:r>
              <a:rPr lang="en-US" altLang="en-US" sz="3600" b="1" dirty="0">
                <a:solidFill>
                  <a:schemeClr val="accent2">
                    <a:lumMod val="50000"/>
                  </a:schemeClr>
                </a:solidFill>
                <a:latin typeface="Calibri" panose="020F0502020204030204" pitchFamily="34" charset="0"/>
              </a:rPr>
              <a:t>the intended audience</a:t>
            </a:r>
            <a:endParaRPr lang="en-US" altLang="en-US" sz="3600" b="1" dirty="0">
              <a:solidFill>
                <a:schemeClr val="accent2">
                  <a:lumMod val="50000"/>
                </a:schemeClr>
              </a:solidFill>
              <a:latin typeface="Calibri" panose="020F0502020204030204" pitchFamily="34" charset="0"/>
              <a:cs typeface="Arial" pitchFamily="34"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 y="4357776"/>
            <a:ext cx="1828802" cy="1169926"/>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520B96BA-E67A-8895-9C2C-9A665F09AFCF}"/>
              </a:ext>
            </a:extLst>
          </p:cNvPr>
          <p:cNvSpPr>
            <a:spLocks noGrp="1"/>
          </p:cNvSpPr>
          <p:nvPr>
            <p:ph type="sldNum" sz="quarter" idx="12"/>
          </p:nvPr>
        </p:nvSpPr>
        <p:spPr/>
        <p:txBody>
          <a:bodyPr/>
          <a:lstStyle/>
          <a:p>
            <a:pPr>
              <a:defRPr/>
            </a:pPr>
            <a:fld id="{4345BAE2-2D7C-4D8C-8EC5-3852C65343A4}" type="slidenum">
              <a:rPr lang="en-US" smtClean="0"/>
              <a:pPr>
                <a:defRPr/>
              </a:pPr>
              <a:t>8</a:t>
            </a:fld>
            <a:endParaRPr lang="en-US" b="0" dirty="0">
              <a:solidFill>
                <a:schemeClr val="tx1"/>
              </a:solidFill>
            </a:endParaRPr>
          </a:p>
        </p:txBody>
      </p:sp>
    </p:spTree>
    <p:extLst>
      <p:ext uri="{BB962C8B-B14F-4D97-AF65-F5344CB8AC3E}">
        <p14:creationId xmlns:p14="http://schemas.microsoft.com/office/powerpoint/2010/main" val="42077979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0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03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034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70343"/>
                                        </p:tgtEl>
                                        <p:attrNameLst>
                                          <p:attrName>style.visibility</p:attrName>
                                        </p:attrNameLst>
                                      </p:cBhvr>
                                      <p:to>
                                        <p:strVal val="visible"/>
                                      </p:to>
                                    </p:set>
                                  </p:childTnLst>
                                  <p:subTnLst>
                                    <p:set>
                                      <p:cBhvr override="childStyle">
                                        <p:cTn dur="1" fill="hold" display="0" masterRel="nextClick" afterEffect="1"/>
                                        <p:tgtEl>
                                          <p:spTgt spid="270343"/>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9" grpId="0" build="p"/>
      <p:bldP spid="270340"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ChangeArrowheads="1"/>
          </p:cNvSpPr>
          <p:nvPr>
            <p:ph type="title"/>
          </p:nvPr>
        </p:nvSpPr>
        <p:spPr>
          <a:xfrm>
            <a:off x="381000" y="152400"/>
            <a:ext cx="8534400" cy="914400"/>
          </a:xfrm>
        </p:spPr>
        <p:txBody>
          <a:bodyPr/>
          <a:lstStyle/>
          <a:p>
            <a:pPr>
              <a:defRPr/>
            </a:pPr>
            <a:r>
              <a:rPr lang="en-US" dirty="0">
                <a:effectLst/>
                <a:latin typeface="Calibri" pitchFamily="34" charset="0"/>
                <a:cs typeface="Calibri" pitchFamily="34" charset="0"/>
              </a:rPr>
              <a:t>Example: </a:t>
            </a:r>
            <a:r>
              <a:rPr lang="en-US" b="0" dirty="0" err="1">
                <a:effectLst/>
                <a:latin typeface="Calibri" pitchFamily="34" charset="0"/>
                <a:cs typeface="Calibri" pitchFamily="34" charset="0"/>
              </a:rPr>
              <a:t>dis</a:t>
            </a:r>
            <a:r>
              <a:rPr lang="en-US" b="0" dirty="0" err="1">
                <a:effectLst/>
                <a:latin typeface="Calibri" pitchFamily="34" charset="0"/>
                <a:cs typeface="Calibri" pitchFamily="34" charset="0"/>
                <a:sym typeface="Symbol" panose="05050102010706020507" pitchFamily="18" charset="2"/>
              </a:rPr>
              <a:t></a:t>
            </a:r>
            <a:r>
              <a:rPr lang="en-US" b="0" dirty="0" err="1">
                <a:cs typeface="Calibri" pitchFamily="34" charset="0"/>
              </a:rPr>
              <a:t>place</a:t>
            </a:r>
            <a:r>
              <a:rPr lang="en-US" b="0" dirty="0" err="1">
                <a:cs typeface="Calibri" pitchFamily="34" charset="0"/>
                <a:sym typeface="Symbol" panose="05050102010706020507" pitchFamily="18" charset="2"/>
              </a:rPr>
              <a:t></a:t>
            </a:r>
            <a:r>
              <a:rPr lang="en-US" b="0" dirty="0" err="1">
                <a:cs typeface="Calibri" pitchFamily="34" charset="0"/>
              </a:rPr>
              <a:t>ment</a:t>
            </a:r>
            <a:r>
              <a:rPr lang="en-US" b="0" dirty="0">
                <a:cs typeface="Calibri" pitchFamily="34" charset="0"/>
              </a:rPr>
              <a:t> </a:t>
            </a:r>
            <a:r>
              <a:rPr lang="en-US" sz="3600" b="0" dirty="0"/>
              <a:t>[</a:t>
            </a:r>
            <a:r>
              <a:rPr lang="en-US" sz="3600" b="0" dirty="0" err="1"/>
              <a:t>disˈplāsmənt</a:t>
            </a:r>
            <a:r>
              <a:rPr lang="en-US" sz="3600" b="0" dirty="0"/>
              <a:t>]</a:t>
            </a:r>
            <a:endParaRPr lang="en-US" sz="3600" b="0" dirty="0">
              <a:effectLst/>
              <a:cs typeface="Calibri" pitchFamily="34" charset="0"/>
            </a:endParaRPr>
          </a:p>
        </p:txBody>
      </p:sp>
      <p:sp>
        <p:nvSpPr>
          <p:cNvPr id="9220" name="Rectangle 3"/>
          <p:cNvSpPr>
            <a:spLocks noGrp="1" noChangeArrowheads="1"/>
          </p:cNvSpPr>
          <p:nvPr>
            <p:ph type="body" idx="1"/>
          </p:nvPr>
        </p:nvSpPr>
        <p:spPr>
          <a:xfrm>
            <a:off x="516467" y="990600"/>
            <a:ext cx="8382000" cy="5105400"/>
          </a:xfrm>
        </p:spPr>
        <p:txBody>
          <a:bodyPr/>
          <a:lstStyle/>
          <a:p>
            <a:pPr>
              <a:spcBef>
                <a:spcPts val="0"/>
              </a:spcBef>
              <a:spcAft>
                <a:spcPts val="600"/>
              </a:spcAft>
              <a:buFontTx/>
              <a:buChar char="•"/>
            </a:pPr>
            <a:r>
              <a:rPr lang="el-GR" altLang="en-US" dirty="0"/>
              <a:t>Δ</a:t>
            </a:r>
            <a:r>
              <a:rPr lang="en-US" altLang="en-US" i="1" dirty="0"/>
              <a:t>x = </a:t>
            </a:r>
            <a:r>
              <a:rPr lang="en-US" altLang="en-US" i="1" dirty="0" err="1"/>
              <a:t>x</a:t>
            </a:r>
            <a:r>
              <a:rPr lang="en-US" altLang="en-US" i="1" baseline="-25000" dirty="0" err="1"/>
              <a:t>f</a:t>
            </a:r>
            <a:r>
              <a:rPr lang="en-US" altLang="en-US" i="1" dirty="0"/>
              <a:t> – x</a:t>
            </a:r>
            <a:r>
              <a:rPr lang="en-US" altLang="en-US" i="1" baseline="-25000" dirty="0"/>
              <a:t>0 </a:t>
            </a:r>
            <a:r>
              <a:rPr lang="en-US" altLang="en-US" dirty="0"/>
              <a:t> (physicist)</a:t>
            </a:r>
            <a:endParaRPr lang="en-US" altLang="en-US" i="1" baseline="-25000" dirty="0"/>
          </a:p>
          <a:p>
            <a:pPr>
              <a:spcBef>
                <a:spcPts val="0"/>
              </a:spcBef>
              <a:spcAft>
                <a:spcPts val="600"/>
              </a:spcAft>
              <a:buFontTx/>
              <a:buChar char="•"/>
            </a:pPr>
            <a:r>
              <a:rPr lang="en-US" altLang="en-US" dirty="0"/>
              <a:t>the volume moved by the stroke of a piston (mechanical engineer)</a:t>
            </a:r>
          </a:p>
          <a:p>
            <a:pPr>
              <a:spcBef>
                <a:spcPts val="0"/>
              </a:spcBef>
              <a:spcAft>
                <a:spcPts val="600"/>
              </a:spcAft>
              <a:buFontTx/>
              <a:buChar char="•"/>
            </a:pPr>
            <a:r>
              <a:rPr lang="en-US" altLang="en-US" dirty="0"/>
              <a:t>a geological fault (seismologist)</a:t>
            </a:r>
          </a:p>
          <a:p>
            <a:pPr>
              <a:spcBef>
                <a:spcPts val="0"/>
              </a:spcBef>
              <a:spcAft>
                <a:spcPts val="600"/>
              </a:spcAft>
              <a:buFontTx/>
              <a:buChar char="•"/>
            </a:pPr>
            <a:r>
              <a:rPr lang="en-US" altLang="en-US" dirty="0"/>
              <a:t>the volume of water displaced by a vessel floating in it (marine engineer)</a:t>
            </a:r>
          </a:p>
          <a:p>
            <a:pPr>
              <a:spcBef>
                <a:spcPts val="0"/>
              </a:spcBef>
              <a:spcAft>
                <a:spcPts val="600"/>
              </a:spcAft>
              <a:buFontTx/>
              <a:buChar char="•"/>
            </a:pPr>
            <a:r>
              <a:rPr lang="en-US" altLang="en-US" dirty="0"/>
              <a:t>percolation (pharmacist)</a:t>
            </a:r>
          </a:p>
          <a:p>
            <a:pPr>
              <a:spcBef>
                <a:spcPts val="0"/>
              </a:spcBef>
              <a:spcAft>
                <a:spcPts val="600"/>
              </a:spcAft>
              <a:buFontTx/>
              <a:buChar char="•"/>
            </a:pPr>
            <a:r>
              <a:rPr lang="en-US" altLang="en-US" dirty="0"/>
              <a:t>abnormality in the position or form of a leaf or organ (botanist)</a:t>
            </a:r>
          </a:p>
          <a:p>
            <a:pPr>
              <a:spcBef>
                <a:spcPts val="0"/>
              </a:spcBef>
              <a:spcAft>
                <a:spcPts val="600"/>
              </a:spcAft>
              <a:buFontTx/>
              <a:buChar char="•"/>
            </a:pPr>
            <a:r>
              <a:rPr lang="en-US" altLang="en-US" dirty="0"/>
              <a:t>a defense mechanism in which an emotion is transferred to another, more acceptable object (psychologist) </a:t>
            </a:r>
          </a:p>
        </p:txBody>
      </p:sp>
      <p:sp>
        <p:nvSpPr>
          <p:cNvPr id="2" name="Slide Number Placeholder 1">
            <a:extLst>
              <a:ext uri="{FF2B5EF4-FFF2-40B4-BE49-F238E27FC236}">
                <a16:creationId xmlns:a16="http://schemas.microsoft.com/office/drawing/2014/main" id="{B82A8886-AF7B-EC17-35DE-CDCBA5127555}"/>
              </a:ext>
            </a:extLst>
          </p:cNvPr>
          <p:cNvSpPr>
            <a:spLocks noGrp="1"/>
          </p:cNvSpPr>
          <p:nvPr>
            <p:ph type="sldNum" sz="quarter" idx="12"/>
          </p:nvPr>
        </p:nvSpPr>
        <p:spPr/>
        <p:txBody>
          <a:bodyPr/>
          <a:lstStyle/>
          <a:p>
            <a:pPr>
              <a:defRPr/>
            </a:pPr>
            <a:fld id="{4345BAE2-2D7C-4D8C-8EC5-3852C65343A4}" type="slidenum">
              <a:rPr lang="en-US" smtClean="0"/>
              <a:pPr>
                <a:defRPr/>
              </a:pPr>
              <a:t>9</a:t>
            </a:fld>
            <a:endParaRPr lang="en-US" b="0" dirty="0">
              <a:solidFill>
                <a:schemeClr val="tx1"/>
              </a:solidFill>
            </a:endParaRPr>
          </a:p>
        </p:txBody>
      </p:sp>
    </p:spTree>
  </p:cSld>
  <p:clrMapOvr>
    <a:masterClrMapping/>
  </p:clrMapOvr>
  <p:transition/>
</p:sld>
</file>

<file path=ppt/theme/theme1.xml><?xml version="1.0" encoding="utf-8"?>
<a:theme xmlns:a="http://schemas.openxmlformats.org/drawingml/2006/main" name="Pub t">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99"/>
      </a:hlink>
      <a:folHlink>
        <a:srgbClr val="000066"/>
      </a:folHlink>
    </a:clrScheme>
    <a:fontScheme name="Pub 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ub 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ub 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ub 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ub 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ub 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ub 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ub 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A:\Pub t.pot</Template>
  <TotalTime>33876</TotalTime>
  <Words>4310</Words>
  <Application>Microsoft Office PowerPoint</Application>
  <PresentationFormat>On-screen Show (4:3)</PresentationFormat>
  <Paragraphs>406</Paragraphs>
  <Slides>30</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ZapfDingbats</vt:lpstr>
      <vt:lpstr>Symbol</vt:lpstr>
      <vt:lpstr>Times New Roman</vt:lpstr>
      <vt:lpstr>Calibri</vt:lpstr>
      <vt:lpstr>Arial</vt:lpstr>
      <vt:lpstr>Pub t</vt:lpstr>
      <vt:lpstr>Revising Technical Manuscripts </vt:lpstr>
      <vt:lpstr>Plan for time to reflect and revise </vt:lpstr>
      <vt:lpstr>Revising should proceed in three steps</vt:lpstr>
      <vt:lpstr>1. Look at the science first</vt:lpstr>
      <vt:lpstr>Provide logical transitions</vt:lpstr>
      <vt:lpstr>Include summary statements</vt:lpstr>
      <vt:lpstr>2. Focus on the “style”</vt:lpstr>
      <vt:lpstr>Semantics and syntax control clear communication</vt:lpstr>
      <vt:lpstr>Example: displacement [disˈplāsmənt]</vt:lpstr>
      <vt:lpstr>“Syntax” is how words are ordered</vt:lpstr>
      <vt:lpstr>Careless syntax can change the meaning of a sentence</vt:lpstr>
      <vt:lpstr>Here’s a BCS theory example: </vt:lpstr>
      <vt:lpstr>Avoid “abstractitis”</vt:lpstr>
      <vt:lpstr>How to avoid “abstractitis”</vt:lpstr>
      <vt:lpstr>Use these techniques to revise for clarity and conciseness</vt:lpstr>
      <vt:lpstr>Write shorter sentences (&lt;25 words)</vt:lpstr>
      <vt:lpstr>Keep verbs close to their subjects</vt:lpstr>
      <vt:lpstr>Recast negative expressions— a positive is easier to understand  and is usually more concise</vt:lpstr>
      <vt:lpstr>Avoid beginning clauses with “There are…” or “It is…—put the subject first and plunge right in</vt:lpstr>
      <vt:lpstr>Make sure pronouns refer to the correct antecedent</vt:lpstr>
      <vt:lpstr>Avoid the big A’s—amphibologies and  anthropomorphism</vt:lpstr>
      <vt:lpstr>Be sure to use the right word</vt:lpstr>
      <vt:lpstr>No more naked “this”es—just don’t</vt:lpstr>
      <vt:lpstr>Change nouns ending in -tion,  -ment, and -ance back into verbs</vt:lpstr>
      <vt:lpstr>3. Now for proofreading</vt:lpstr>
      <vt:lpstr>Profread—proofred—proofread!</vt:lpstr>
      <vt:lpstr>Proofreading examines the manuscript one word at a time</vt:lpstr>
      <vt:lpstr>Maintain witless consistency throughout the text </vt:lpstr>
      <vt:lpstr>Present a professional-looking document</vt:lpstr>
      <vt:lpstr>To recap:</vt:lpstr>
    </vt:vector>
  </TitlesOfParts>
  <Company>Simplified Computer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Celia Elliott</dc:creator>
  <cp:lastModifiedBy>Elliott, Celia</cp:lastModifiedBy>
  <cp:revision>376</cp:revision>
  <cp:lastPrinted>2024-02-21T20:41:31Z</cp:lastPrinted>
  <dcterms:created xsi:type="dcterms:W3CDTF">1998-08-22T04:56:06Z</dcterms:created>
  <dcterms:modified xsi:type="dcterms:W3CDTF">2025-02-19T16:35:47Z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cmelliot@uiuc.edu</vt:lpwstr>
  </property>
  <property fmtid="{D5CDD505-2E9C-101B-9397-08002B2CF9AE}" pid="8" name="HomePage">
    <vt:lpwstr>http://www.physics.uiuc.edu/People/Staff/Celia/</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16777215</vt:i4>
  </property>
  <property fmtid="{D5CDD505-2E9C-101B-9397-08002B2CF9AE}" pid="14" name="TextColor">
    <vt:i4>4194368</vt:i4>
  </property>
  <property fmtid="{D5CDD505-2E9C-101B-9397-08002B2CF9AE}" pid="15" name="LinkColor">
    <vt:i4>8404992</vt:i4>
  </property>
  <property fmtid="{D5CDD505-2E9C-101B-9397-08002B2CF9AE}" pid="16" name="VisitedColor">
    <vt:i4>12615680</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2</vt:i4>
  </property>
  <property fmtid="{D5CDD505-2E9C-101B-9397-08002B2CF9AE}" pid="21" name="OutputDir">
    <vt:lpwstr>\\Phyactw\WWW\Education\398ST</vt:lpwstr>
  </property>
</Properties>
</file>