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2" r:id="rId1"/>
  </p:sldMasterIdLst>
  <p:notesMasterIdLst>
    <p:notesMasterId r:id="rId26"/>
  </p:notesMasterIdLst>
  <p:sldIdLst>
    <p:sldId id="1038" r:id="rId2"/>
    <p:sldId id="1060" r:id="rId3"/>
    <p:sldId id="1066" r:id="rId4"/>
    <p:sldId id="1106" r:id="rId5"/>
    <p:sldId id="1067" r:id="rId6"/>
    <p:sldId id="1068" r:id="rId7"/>
    <p:sldId id="1069" r:id="rId8"/>
    <p:sldId id="1070" r:id="rId9"/>
    <p:sldId id="1072" r:id="rId10"/>
    <p:sldId id="1078" r:id="rId11"/>
    <p:sldId id="1079" r:id="rId12"/>
    <p:sldId id="1074" r:id="rId13"/>
    <p:sldId id="1075" r:id="rId14"/>
    <p:sldId id="1080" r:id="rId15"/>
    <p:sldId id="1071" r:id="rId16"/>
    <p:sldId id="1081" r:id="rId17"/>
    <p:sldId id="1088" r:id="rId18"/>
    <p:sldId id="1117" r:id="rId19"/>
    <p:sldId id="1082" r:id="rId20"/>
    <p:sldId id="1083" r:id="rId21"/>
    <p:sldId id="1084" r:id="rId22"/>
    <p:sldId id="1087" r:id="rId23"/>
    <p:sldId id="1119" r:id="rId24"/>
    <p:sldId id="1118" r:id="rId2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1BAA"/>
    <a:srgbClr val="00FF00"/>
    <a:srgbClr val="FFFF00"/>
    <a:srgbClr val="FF85F6"/>
    <a:srgbClr val="765A00"/>
    <a:srgbClr val="B08600"/>
    <a:srgbClr val="5AD660"/>
    <a:srgbClr val="66FF33"/>
    <a:srgbClr val="640000"/>
    <a:srgbClr val="CFB5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826" autoAdjust="0"/>
  </p:normalViewPr>
  <p:slideViewPr>
    <p:cSldViewPr snapToGrid="0">
      <p:cViewPr varScale="1">
        <p:scale>
          <a:sx n="86" d="100"/>
          <a:sy n="86" d="100"/>
        </p:scale>
        <p:origin x="1382" y="72"/>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B0F80B-C477-499F-A054-B4CD7A3A68B7}" type="datetimeFigureOut">
              <a:rPr lang="fr-FR" smtClean="0"/>
              <a:t>21/10/2024</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01EEE-EE17-4350-B87A-0B1EEE02B2C7}" type="slidenum">
              <a:rPr lang="fr-FR" smtClean="0"/>
              <a:t>‹#›</a:t>
            </a:fld>
            <a:endParaRPr lang="fr-FR"/>
          </a:p>
        </p:txBody>
      </p:sp>
    </p:spTree>
    <p:extLst>
      <p:ext uri="{BB962C8B-B14F-4D97-AF65-F5344CB8AC3E}">
        <p14:creationId xmlns:p14="http://schemas.microsoft.com/office/powerpoint/2010/main" val="237564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dirty="0">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1F4682E3-7528-49E7-8FBD-10F6973FE2F1}" type="slidenum">
              <a:rPr lang="fr-FR" altLang="fr-FR" sz="1300"/>
              <a:pPr eaLnBrk="1" hangingPunct="1"/>
              <a:t>9</a:t>
            </a:fld>
            <a:endParaRPr lang="fr-FR" altLang="fr-FR" sz="1300"/>
          </a:p>
        </p:txBody>
      </p:sp>
    </p:spTree>
    <p:extLst>
      <p:ext uri="{BB962C8B-B14F-4D97-AF65-F5344CB8AC3E}">
        <p14:creationId xmlns:p14="http://schemas.microsoft.com/office/powerpoint/2010/main" val="47654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p:txBody>
          <a:bodyPr/>
          <a:lstStyle/>
          <a:p>
            <a:pPr>
              <a:defRPr/>
            </a:pPr>
            <a:r>
              <a:rPr lang="en-US"/>
              <a:t>LEB 2000: September 13, 2000</a:t>
            </a:r>
          </a:p>
        </p:txBody>
      </p:sp>
      <p:sp>
        <p:nvSpPr>
          <p:cNvPr id="65539" name="Rectangle 6"/>
          <p:cNvSpPr>
            <a:spLocks noGrp="1" noChangeArrowheads="1"/>
          </p:cNvSpPr>
          <p:nvPr>
            <p:ph type="ftr" sz="quarter" idx="4"/>
          </p:nvPr>
        </p:nvSpPr>
        <p:spPr/>
        <p:txBody>
          <a:bodyPr/>
          <a:lstStyle/>
          <a:p>
            <a:pPr>
              <a:defRPr/>
            </a:pPr>
            <a:r>
              <a:rPr lang="en-US"/>
              <a:t>G. Hallewell</a:t>
            </a:r>
          </a:p>
        </p:txBody>
      </p:sp>
      <p:sp>
        <p:nvSpPr>
          <p:cNvPr id="798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520B83-A5A1-4443-90F9-9696D52A52CB}" type="slidenum">
              <a:rPr lang="en-US" altLang="fr-FR"/>
              <a:pPr>
                <a:spcBef>
                  <a:spcPct val="0"/>
                </a:spcBef>
              </a:pPr>
              <a:t>12</a:t>
            </a:fld>
            <a:endParaRPr lang="en-US" altLang="fr-FR"/>
          </a:p>
        </p:txBody>
      </p:sp>
      <p:sp>
        <p:nvSpPr>
          <p:cNvPr id="79877" name="Rectangle 2"/>
          <p:cNvSpPr>
            <a:spLocks noGrp="1" noRot="1" noChangeAspect="1" noChangeArrowheads="1" noTextEdit="1"/>
          </p:cNvSpPr>
          <p:nvPr>
            <p:ph type="sldImg"/>
          </p:nvPr>
        </p:nvSpPr>
        <p:spPr>
          <a:xfrm>
            <a:off x="1143000" y="687388"/>
            <a:ext cx="4570413" cy="3427412"/>
          </a:xfrm>
          <a:ln/>
        </p:spPr>
      </p:sp>
      <p:sp>
        <p:nvSpPr>
          <p:cNvPr id="79878" name="Rectangle 3"/>
          <p:cNvSpPr>
            <a:spLocks noGrp="1" noChangeArrowheads="1"/>
          </p:cNvSpPr>
          <p:nvPr>
            <p:ph type="body" idx="1"/>
          </p:nvPr>
        </p:nvSpPr>
        <p:spPr>
          <a:xfrm>
            <a:off x="685800" y="4343400"/>
            <a:ext cx="5486400" cy="4113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latin typeface="Times New Roman" panose="02020603050405020304" pitchFamily="18" charset="0"/>
            </a:endParaRPr>
          </a:p>
        </p:txBody>
      </p:sp>
    </p:spTree>
    <p:extLst>
      <p:ext uri="{BB962C8B-B14F-4D97-AF65-F5344CB8AC3E}">
        <p14:creationId xmlns:p14="http://schemas.microsoft.com/office/powerpoint/2010/main" val="140101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New Roman" panose="02020603050405020304" pitchFamily="18" charset="0"/>
            </a:endParaRPr>
          </a:p>
        </p:txBody>
      </p:sp>
      <p:sp>
        <p:nvSpPr>
          <p:cNvPr id="101380"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38A4CBE-6596-4DE6-A22D-692D461F3E62}" type="slidenum">
              <a:rPr lang="en-GB" altLang="fr-FR" sz="1300"/>
              <a:pPr eaLnBrk="1" hangingPunct="1"/>
              <a:t>15</a:t>
            </a:fld>
            <a:endParaRPr lang="en-GB" altLang="fr-FR" sz="1300"/>
          </a:p>
        </p:txBody>
      </p:sp>
    </p:spTree>
    <p:extLst>
      <p:ext uri="{BB962C8B-B14F-4D97-AF65-F5344CB8AC3E}">
        <p14:creationId xmlns:p14="http://schemas.microsoft.com/office/powerpoint/2010/main" val="234675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5F65C89-D625-4B44-9B63-D5B53C135F68}" type="slidenum">
              <a:rPr lang="en-GB" smtClean="0"/>
              <a:pPr/>
              <a:t>17</a:t>
            </a:fld>
            <a:endParaRPr lang="en-GB"/>
          </a:p>
        </p:txBody>
      </p:sp>
    </p:spTree>
    <p:extLst>
      <p:ext uri="{BB962C8B-B14F-4D97-AF65-F5344CB8AC3E}">
        <p14:creationId xmlns:p14="http://schemas.microsoft.com/office/powerpoint/2010/main" val="193395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fr-FR">
              <a:latin typeface="Times New Roman" panose="02020603050405020304" pitchFamily="18" charset="0"/>
            </a:endParaRPr>
          </a:p>
        </p:txBody>
      </p:sp>
      <p:sp>
        <p:nvSpPr>
          <p:cNvPr id="101380" name="Slide Number Placeholder 3"/>
          <p:cNvSpPr>
            <a:spLocks noGrp="1"/>
          </p:cNvSpPr>
          <p:nvPr>
            <p:ph type="sldNum" sz="quarter" idx="5"/>
          </p:nvPr>
        </p:nvSpPr>
        <p:spPr/>
        <p:txBody>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fld id="{938A4CBE-6596-4DE6-A22D-692D461F3E62}" type="slidenum">
              <a:rPr lang="en-GB" altLang="fr-FR" sz="1300"/>
              <a:pPr eaLnBrk="1" hangingPunct="1"/>
              <a:t>22</a:t>
            </a:fld>
            <a:endParaRPr lang="en-GB" altLang="fr-FR" sz="1300"/>
          </a:p>
        </p:txBody>
      </p:sp>
    </p:spTree>
    <p:extLst>
      <p:ext uri="{BB962C8B-B14F-4D97-AF65-F5344CB8AC3E}">
        <p14:creationId xmlns:p14="http://schemas.microsoft.com/office/powerpoint/2010/main" val="3288080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4F44CFC-E9E6-4C24-B222-9229CD32A80E}" type="datetime1">
              <a:rPr lang="fr-FR" smtClean="0"/>
              <a:t>21/10/2024</a:t>
            </a:fld>
            <a:endParaRPr lang="fr-FR"/>
          </a:p>
        </p:txBody>
      </p:sp>
      <p:sp>
        <p:nvSpPr>
          <p:cNvPr id="5" name="Footer Placeholder 4"/>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2856817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B5C7DC0-E0E4-4E0C-9F28-67D6DF4D0F45}" type="datetime1">
              <a:rPr lang="fr-FR" smtClean="0"/>
              <a:t>21/10/2024</a:t>
            </a:fld>
            <a:endParaRPr lang="fr-FR"/>
          </a:p>
        </p:txBody>
      </p:sp>
      <p:sp>
        <p:nvSpPr>
          <p:cNvPr id="5" name="Footer Placeholder 4"/>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1495036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A4AE6EE-AEE1-4F4C-BB74-3DFD8ECBD07F}" type="datetime1">
              <a:rPr lang="fr-FR" smtClean="0"/>
              <a:t>21/10/2024</a:t>
            </a:fld>
            <a:endParaRPr lang="fr-FR"/>
          </a:p>
        </p:txBody>
      </p:sp>
      <p:sp>
        <p:nvSpPr>
          <p:cNvPr id="5" name="Footer Placeholder 4"/>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4277849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x-none" dirty="0"/>
              <a:t>Slide Title</a:t>
            </a:r>
            <a:endParaRPr lang="en-US" dirty="0"/>
          </a:p>
        </p:txBody>
      </p:sp>
      <p:sp>
        <p:nvSpPr>
          <p:cNvPr id="3" name="Date Placeholder 2"/>
          <p:cNvSpPr>
            <a:spLocks noGrp="1"/>
          </p:cNvSpPr>
          <p:nvPr>
            <p:ph type="dt" sz="half" idx="10"/>
          </p:nvPr>
        </p:nvSpPr>
        <p:spPr/>
        <p:txBody>
          <a:bodyPr/>
          <a:lstStyle/>
          <a:p>
            <a:fld id="{8D3726F1-E8C3-4A18-B76F-E04CF26770DF}" type="datetime1">
              <a:rPr lang="fr-FR" smtClean="0"/>
              <a:t>21/10/2024</a:t>
            </a:fld>
            <a:endParaRPr lang="en-US" dirty="0"/>
          </a:p>
        </p:txBody>
      </p:sp>
      <p:sp>
        <p:nvSpPr>
          <p:cNvPr id="4" name="Footer Placeholder 3"/>
          <p:cNvSpPr>
            <a:spLocks noGrp="1"/>
          </p:cNvSpPr>
          <p:nvPr>
            <p:ph type="ftr" sz="quarter" idx="11"/>
          </p:nvPr>
        </p:nvSpPr>
        <p:spPr/>
        <p:txBody>
          <a:bodyPr/>
          <a:lstStyle/>
          <a:p>
            <a:r>
              <a:rPr lang="en-US"/>
              <a:t>Physics 524: Survey of Instrumentation &amp; Laboratory Techniques:  Unit 5:  Cooling &amp; Thermal management © G. Hallewell (2023) </a:t>
            </a:r>
            <a:endParaRPr lang="en-US" dirty="0"/>
          </a:p>
        </p:txBody>
      </p:sp>
      <p:sp>
        <p:nvSpPr>
          <p:cNvPr id="5" name="Slide Number Placeholder 4"/>
          <p:cNvSpPr>
            <a:spLocks noGrp="1"/>
          </p:cNvSpPr>
          <p:nvPr>
            <p:ph type="sldNum" sz="quarter" idx="12"/>
          </p:nvPr>
        </p:nvSpPr>
        <p:spPr/>
        <p:txBody>
          <a:bodyPr/>
          <a:lstStyle/>
          <a:p>
            <a:fld id="{8D6C380F-326D-3C40-9EE7-7FBAB0953422}" type="slidenum">
              <a:rPr lang="en-US" smtClean="0"/>
              <a:pPr/>
              <a:t>‹#›</a:t>
            </a:fld>
            <a:endParaRPr lang="en-US"/>
          </a:p>
        </p:txBody>
      </p:sp>
      <p:sp>
        <p:nvSpPr>
          <p:cNvPr id="7" name="Content Placeholder 6"/>
          <p:cNvSpPr>
            <a:spLocks noGrp="1"/>
          </p:cNvSpPr>
          <p:nvPr>
            <p:ph sz="quarter" idx="13" hasCustomPrompt="1"/>
          </p:nvPr>
        </p:nvSpPr>
        <p:spPr>
          <a:xfrm>
            <a:off x="457200" y="1260000"/>
            <a:ext cx="8226425" cy="5016068"/>
          </a:xfrm>
        </p:spPr>
        <p:txBody>
          <a:bodyPr/>
          <a:lstStyle>
            <a:lvl2pPr>
              <a:defRPr baseline="0"/>
            </a:lvl2pPr>
          </a:lstStyle>
          <a:p>
            <a:pPr lvl="0"/>
            <a:r>
              <a:rPr lang="x-none" dirty="0"/>
              <a:t>Slide text first level</a:t>
            </a:r>
          </a:p>
          <a:p>
            <a:pPr lvl="1"/>
            <a:r>
              <a:rPr lang="x-none" dirty="0"/>
              <a:t>Slide text second level</a:t>
            </a:r>
          </a:p>
          <a:p>
            <a:pPr lvl="2"/>
            <a:r>
              <a:rPr lang="x-none" dirty="0"/>
              <a:t>Slide text third level</a:t>
            </a:r>
          </a:p>
          <a:p>
            <a:pPr lvl="3"/>
            <a:r>
              <a:rPr lang="x-none" dirty="0"/>
              <a:t>Slide text fourth level</a:t>
            </a:r>
          </a:p>
          <a:p>
            <a:pPr lvl="4"/>
            <a:r>
              <a:rPr lang="x-none" dirty="0"/>
              <a:t>Slide text fifth level</a:t>
            </a:r>
            <a:endParaRPr lang="en-US" dirty="0"/>
          </a:p>
        </p:txBody>
      </p:sp>
    </p:spTree>
    <p:extLst>
      <p:ext uri="{BB962C8B-B14F-4D97-AF65-F5344CB8AC3E}">
        <p14:creationId xmlns:p14="http://schemas.microsoft.com/office/powerpoint/2010/main" val="4234703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re. 2 contenus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a:t>Cliquez pour modifier le style du titre</a:t>
            </a:r>
          </a:p>
        </p:txBody>
      </p:sp>
      <p:sp>
        <p:nvSpPr>
          <p:cNvPr id="3" name="Espace réservé du contenu 2"/>
          <p:cNvSpPr>
            <a:spLocks noGrp="1"/>
          </p:cNvSpPr>
          <p:nvPr>
            <p:ph sz="quarter" idx="1"/>
          </p:nvPr>
        </p:nvSpPr>
        <p:spPr>
          <a:xfrm>
            <a:off x="685800" y="19812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685800" y="4114800"/>
            <a:ext cx="3810000" cy="19812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half" idx="3"/>
          </p:nvPr>
        </p:nvSpPr>
        <p:spPr>
          <a:xfrm>
            <a:off x="4648200" y="1981200"/>
            <a:ext cx="3810000" cy="41148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5"/>
          <p:cNvSpPr>
            <a:spLocks noGrp="1"/>
          </p:cNvSpPr>
          <p:nvPr>
            <p:ph type="dt" sz="half" idx="10"/>
          </p:nvPr>
        </p:nvSpPr>
        <p:spPr/>
        <p:txBody>
          <a:bodyPr/>
          <a:lstStyle>
            <a:lvl1pPr>
              <a:defRPr/>
            </a:lvl1pPr>
          </a:lstStyle>
          <a:p>
            <a:pPr>
              <a:defRPr/>
            </a:pPr>
            <a:fld id="{AEC223B3-F713-47FA-8721-259A4CFC081F}" type="datetime1">
              <a:rPr lang="fr-FR" smtClean="0"/>
              <a:t>21/10/2024</a:t>
            </a:fld>
            <a:endParaRPr lang="en-US"/>
          </a:p>
        </p:txBody>
      </p:sp>
      <p:sp>
        <p:nvSpPr>
          <p:cNvPr id="7" name="Espace réservé du pied de page 6"/>
          <p:cNvSpPr>
            <a:spLocks noGrp="1"/>
          </p:cNvSpPr>
          <p:nvPr>
            <p:ph type="ftr" sz="quarter" idx="11"/>
          </p:nvPr>
        </p:nvSpPr>
        <p:spPr/>
        <p:txBody>
          <a:bodyPr/>
          <a:lstStyle>
            <a:lvl1pPr>
              <a:defRPr/>
            </a:lvl1pPr>
          </a:lstStyle>
          <a:p>
            <a:pPr>
              <a:defRPr/>
            </a:pPr>
            <a:r>
              <a:rPr lang="en-US"/>
              <a:t>Physics 524: Survey of Instrumentation &amp; Laboratory Techniques:  Unit 5:  Cooling &amp; Thermal management © G. Hallewell (2023) </a:t>
            </a:r>
          </a:p>
        </p:txBody>
      </p:sp>
      <p:sp>
        <p:nvSpPr>
          <p:cNvPr id="8" name="Espace réservé du numéro de diapositive 7"/>
          <p:cNvSpPr>
            <a:spLocks noGrp="1"/>
          </p:cNvSpPr>
          <p:nvPr>
            <p:ph type="sldNum" sz="quarter" idx="12"/>
          </p:nvPr>
        </p:nvSpPr>
        <p:spPr/>
        <p:txBody>
          <a:bodyPr/>
          <a:lstStyle>
            <a:lvl1pPr>
              <a:defRPr smtClean="0"/>
            </a:lvl1pPr>
          </a:lstStyle>
          <a:p>
            <a:pPr>
              <a:defRPr/>
            </a:pPr>
            <a:fld id="{4E4EB76F-77E7-446E-921D-865B0DC403A5}" type="slidenum">
              <a:rPr lang="en-US" altLang="fr-FR"/>
              <a:pPr>
                <a:defRPr/>
              </a:pPr>
              <a:t>‹#›</a:t>
            </a:fld>
            <a:endParaRPr lang="en-US" altLang="fr-FR"/>
          </a:p>
        </p:txBody>
      </p:sp>
    </p:spTree>
    <p:extLst>
      <p:ext uri="{BB962C8B-B14F-4D97-AF65-F5344CB8AC3E}">
        <p14:creationId xmlns:p14="http://schemas.microsoft.com/office/powerpoint/2010/main" val="3716159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735DC7F-E0D1-479C-91A8-B671D2881862}" type="datetime1">
              <a:rPr lang="fr-FR" smtClean="0"/>
              <a:t>21/10/2024</a:t>
            </a:fld>
            <a:endParaRPr lang="fr-FR"/>
          </a:p>
        </p:txBody>
      </p:sp>
      <p:sp>
        <p:nvSpPr>
          <p:cNvPr id="5" name="Footer Placeholder 4"/>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159477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1B7CA78-5DCE-4373-8BF2-AB73AF02CF28}" type="datetime1">
              <a:rPr lang="fr-FR" smtClean="0"/>
              <a:t>21/10/2024</a:t>
            </a:fld>
            <a:endParaRPr lang="fr-FR"/>
          </a:p>
        </p:txBody>
      </p:sp>
      <p:sp>
        <p:nvSpPr>
          <p:cNvPr id="5" name="Footer Placeholder 4"/>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1434508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92EB019-A8C9-4BA1-A51A-97272D268ADB}" type="datetime1">
              <a:rPr lang="fr-FR" smtClean="0"/>
              <a:t>21/10/2024</a:t>
            </a:fld>
            <a:endParaRPr lang="fr-FR"/>
          </a:p>
        </p:txBody>
      </p:sp>
      <p:sp>
        <p:nvSpPr>
          <p:cNvPr id="6" name="Footer Placeholder 5"/>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7" name="Slide Number Placeholder 6"/>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240530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CAAB68E-C384-42C8-9858-653A30430440}" type="datetime1">
              <a:rPr lang="fr-FR" smtClean="0"/>
              <a:t>21/10/2024</a:t>
            </a:fld>
            <a:endParaRPr lang="fr-FR"/>
          </a:p>
        </p:txBody>
      </p:sp>
      <p:sp>
        <p:nvSpPr>
          <p:cNvPr id="8" name="Footer Placeholder 7"/>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9" name="Slide Number Placeholder 8"/>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1024838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4B400BB-7561-43C4-804C-CDC275D53689}" type="datetime1">
              <a:rPr lang="fr-FR" smtClean="0"/>
              <a:t>21/10/2024</a:t>
            </a:fld>
            <a:endParaRPr lang="fr-FR"/>
          </a:p>
        </p:txBody>
      </p:sp>
      <p:sp>
        <p:nvSpPr>
          <p:cNvPr id="4" name="Footer Placeholder 3"/>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5" name="Slide Number Placeholder 4"/>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324640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3BF90-E6A2-4B49-9B18-4A50C2C7F4B8}" type="datetime1">
              <a:rPr lang="fr-FR" smtClean="0"/>
              <a:t>21/10/2024</a:t>
            </a:fld>
            <a:endParaRPr lang="fr-FR"/>
          </a:p>
        </p:txBody>
      </p:sp>
      <p:sp>
        <p:nvSpPr>
          <p:cNvPr id="3" name="Footer Placeholder 2"/>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4" name="Slide Number Placeholder 3"/>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1618261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B9A2C96-2402-4535-A2E5-ED95326CC58D}" type="datetime1">
              <a:rPr lang="fr-FR" smtClean="0"/>
              <a:t>21/10/2024</a:t>
            </a:fld>
            <a:endParaRPr lang="fr-FR"/>
          </a:p>
        </p:txBody>
      </p:sp>
      <p:sp>
        <p:nvSpPr>
          <p:cNvPr id="6" name="Footer Placeholder 5"/>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7" name="Slide Number Placeholder 6"/>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218034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58A91D0C-5DAB-48C0-BE76-C80A6891FCAC}" type="datetime1">
              <a:rPr lang="fr-FR" smtClean="0"/>
              <a:t>21/10/2024</a:t>
            </a:fld>
            <a:endParaRPr lang="fr-FR"/>
          </a:p>
        </p:txBody>
      </p:sp>
      <p:sp>
        <p:nvSpPr>
          <p:cNvPr id="6" name="Footer Placeholder 5"/>
          <p:cNvSpPr>
            <a:spLocks noGrp="1"/>
          </p:cNvSpPr>
          <p:nvPr>
            <p:ph type="ftr" sz="quarter" idx="11"/>
          </p:nvPr>
        </p:nvSpPr>
        <p:spPr/>
        <p:txBody>
          <a:bodyPr/>
          <a:lstStyle/>
          <a:p>
            <a:r>
              <a:rPr lang="en-US"/>
              <a:t>Physics 524: Survey of Instrumentation &amp; Laboratory Techniques:  Unit 5:  Cooling &amp; Thermal management © G. Hallewell (2023) </a:t>
            </a:r>
            <a:endParaRPr lang="fr-FR"/>
          </a:p>
        </p:txBody>
      </p:sp>
      <p:sp>
        <p:nvSpPr>
          <p:cNvPr id="7" name="Slide Number Placeholder 6"/>
          <p:cNvSpPr>
            <a:spLocks noGrp="1"/>
          </p:cNvSpPr>
          <p:nvPr>
            <p:ph type="sldNum" sz="quarter" idx="12"/>
          </p:nvPr>
        </p:nvSpPr>
        <p:spPr/>
        <p:txBody>
          <a:bodyPr/>
          <a:lstStyle/>
          <a:p>
            <a:fld id="{0AA9EBEA-8FF1-4741-9019-86B2F2893584}" type="slidenum">
              <a:rPr lang="fr-FR" smtClean="0"/>
              <a:t>‹#›</a:t>
            </a:fld>
            <a:endParaRPr lang="fr-FR"/>
          </a:p>
        </p:txBody>
      </p:sp>
    </p:spTree>
    <p:extLst>
      <p:ext uri="{BB962C8B-B14F-4D97-AF65-F5344CB8AC3E}">
        <p14:creationId xmlns:p14="http://schemas.microsoft.com/office/powerpoint/2010/main" val="316497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15B460-AA14-4B5A-A2DB-14C88F33BF04}" type="datetime1">
              <a:rPr lang="fr-FR" smtClean="0"/>
              <a:t>21/10/2024</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Physics 524: Survey of Instrumentation &amp; Laboratory Techniques:  Unit 5:  Cooling &amp; Thermal management © G. Hallewell (2023) </a:t>
            </a:r>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A9EBEA-8FF1-4741-9019-86B2F2893584}" type="slidenum">
              <a:rPr lang="fr-FR" smtClean="0"/>
              <a:t>‹#›</a:t>
            </a:fld>
            <a:endParaRPr lang="fr-FR"/>
          </a:p>
        </p:txBody>
      </p:sp>
    </p:spTree>
    <p:extLst>
      <p:ext uri="{BB962C8B-B14F-4D97-AF65-F5344CB8AC3E}">
        <p14:creationId xmlns:p14="http://schemas.microsoft.com/office/powerpoint/2010/main" val="2910172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6" r:id="rId12"/>
    <p:sldLayoutId id="2147483678"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9.jpe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7.jpeg"/><Relationship Id="rId2" Type="http://schemas.openxmlformats.org/officeDocument/2006/relationships/image" Target="../media/image21.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notesSlide" Target="../notesSlides/notesSlide3.xml"/><Relationship Id="rId7"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2.jpe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22.emf"/><Relationship Id="rId9"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ATLAS%20thermoiphon%20main%20components.jp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6.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12.jpe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Termosiphon%20placements.jpg"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heriderpost.com/lifestyle/environnement/iceberg-titanic-sechoue-cote-canada/" TargetMode="External"/><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file:///C:\Greg\Gollin-Cooling_course\Course%20description\Figures%20for%20course%20description\ATLAS%20TS%20Condenser%20detail.jpg"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hyperlink" Target="https://reliancehomecomfort.com/learning-centre/cool-science-behind-heat-pumps/" TargetMode="External"/><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jpg"/><Relationship Id="rId4" Type="http://schemas.openxmlformats.org/officeDocument/2006/relationships/image" Target="../media/image32.png"/><Relationship Id="rId9" Type="http://schemas.openxmlformats.org/officeDocument/2006/relationships/image" Target="../media/image3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file:///F:\Gollin-Cooling_course\Course%20description\Figures%20for%20course%20description\R404A%20p-h-2.jpg" TargetMode="External"/><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file:///F:\Gollin-Cooling_course\Course%20description\Figures%20for%20course%20description\R404A%20p-h-2.jpg" TargetMode="External"/><Relationship Id="rId2" Type="http://schemas.openxmlformats.org/officeDocument/2006/relationships/image" Target="../media/image4.jpeg"/><Relationship Id="rId1" Type="http://schemas.openxmlformats.org/officeDocument/2006/relationships/slideLayout" Target="../slideLayouts/slideLayout12.xml"/><Relationship Id="rId5" Type="http://schemas.openxmlformats.org/officeDocument/2006/relationships/image" Target="file:///F:\Gollin-Cooling_course\Course%20description\Figures%20for%20course%20description\Fridge%20with%20compressor%20and%20indices.jpg" TargetMode="Externa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notesSlide" Target="../notesSlides/notesSlide1.xml"/><Relationship Id="rId7"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emf"/><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9450" y="3995114"/>
            <a:ext cx="7886700" cy="1325563"/>
          </a:xfrm>
        </p:spPr>
        <p:txBody>
          <a:bodyPr/>
          <a:lstStyle/>
          <a:p>
            <a:pPr algn="ctr"/>
            <a:r>
              <a:rPr lang="fr-FR" b="1" dirty="0">
                <a:solidFill>
                  <a:srgbClr val="C00000"/>
                </a:solidFill>
              </a:rPr>
              <a:t>Lecture 2 of 4</a:t>
            </a:r>
            <a:br>
              <a:rPr lang="fr-FR" b="1" dirty="0">
                <a:solidFill>
                  <a:srgbClr val="C00000"/>
                </a:solidFill>
              </a:rPr>
            </a:br>
            <a:r>
              <a:rPr lang="fr-FR" b="1" dirty="0">
                <a:solidFill>
                  <a:srgbClr val="C00000"/>
                </a:solidFill>
              </a:rPr>
              <a:t>(24:</a:t>
            </a:r>
            <a:r>
              <a:rPr lang="fr-FR" sz="2400" b="1" dirty="0">
                <a:solidFill>
                  <a:srgbClr val="C00000"/>
                </a:solidFill>
              </a:rPr>
              <a:t>1</a:t>
            </a:r>
            <a:r>
              <a:rPr lang="fr-FR" b="1" dirty="0">
                <a:solidFill>
                  <a:srgbClr val="C00000"/>
                </a:solidFill>
              </a:rPr>
              <a:t>)</a:t>
            </a:r>
          </a:p>
        </p:txBody>
      </p:sp>
      <p:sp>
        <p:nvSpPr>
          <p:cNvPr id="3" name="Espace réservé du numéro de diapositive 2"/>
          <p:cNvSpPr>
            <a:spLocks noGrp="1"/>
          </p:cNvSpPr>
          <p:nvPr>
            <p:ph type="sldNum" sz="quarter" idx="12"/>
          </p:nvPr>
        </p:nvSpPr>
        <p:spPr/>
        <p:txBody>
          <a:bodyPr/>
          <a:lstStyle/>
          <a:p>
            <a:fld id="{8D6C380F-326D-3C40-9EE7-7FBAB0953422}" type="slidenum">
              <a:rPr lang="en-US" smtClean="0"/>
              <a:pPr/>
              <a:t>1</a:t>
            </a:fld>
            <a:endParaRPr lang="en-US"/>
          </a:p>
        </p:txBody>
      </p:sp>
      <p:sp>
        <p:nvSpPr>
          <p:cNvPr id="4" name="Espace réservé du pied de page 3"/>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
        <p:nvSpPr>
          <p:cNvPr id="5" name="Rectangle 4">
            <a:extLst>
              <a:ext uri="{FF2B5EF4-FFF2-40B4-BE49-F238E27FC236}">
                <a16:creationId xmlns:a16="http://schemas.microsoft.com/office/drawing/2014/main" id="{36AA11F5-E1F6-4998-95A1-D9C0E45B0B47}"/>
              </a:ext>
            </a:extLst>
          </p:cNvPr>
          <p:cNvSpPr/>
          <p:nvPr/>
        </p:nvSpPr>
        <p:spPr>
          <a:xfrm>
            <a:off x="304800" y="686045"/>
            <a:ext cx="8636000" cy="2554545"/>
          </a:xfrm>
          <a:prstGeom prst="rect">
            <a:avLst/>
          </a:prstGeom>
        </p:spPr>
        <p:txBody>
          <a:bodyPr wrap="square">
            <a:spAutoFit/>
          </a:bodyPr>
          <a:lstStyle/>
          <a:p>
            <a:pPr algn="ctr"/>
            <a:r>
              <a:rPr lang="en-US" sz="3200" b="1" dirty="0">
                <a:solidFill>
                  <a:schemeClr val="accent5">
                    <a:lumMod val="50000"/>
                  </a:schemeClr>
                </a:solidFill>
                <a:effectLst>
                  <a:outerShdw blurRad="38100" dist="38100" dir="2700000" algn="tl">
                    <a:srgbClr val="000000">
                      <a:alpha val="43137"/>
                    </a:srgbClr>
                  </a:outerShdw>
                </a:effectLst>
              </a:rPr>
              <a:t>Physics 524 </a:t>
            </a:r>
            <a:br>
              <a:rPr lang="en-US" sz="3200" b="1" dirty="0">
                <a:solidFill>
                  <a:srgbClr val="C00000"/>
                </a:solidFill>
              </a:rPr>
            </a:br>
            <a:br>
              <a:rPr lang="en-US" sz="3200" b="1" dirty="0">
                <a:solidFill>
                  <a:srgbClr val="C00000"/>
                </a:solidFill>
              </a:rPr>
            </a:br>
            <a:r>
              <a:rPr lang="en-US" sz="3200" b="1" dirty="0">
                <a:solidFill>
                  <a:srgbClr val="C00000"/>
                </a:solidFill>
              </a:rPr>
              <a:t>Survey of Instrumentation &amp; Laboratory Techniques: </a:t>
            </a:r>
          </a:p>
          <a:p>
            <a:pPr algn="ctr"/>
            <a:r>
              <a:rPr lang="en-US" sz="3200" b="1" dirty="0">
                <a:solidFill>
                  <a:srgbClr val="C00000"/>
                </a:solidFill>
              </a:rPr>
              <a:t> Unit 5:  Cooling &amp; Thermal management </a:t>
            </a:r>
            <a:endParaRPr lang="en-US" sz="3200" dirty="0"/>
          </a:p>
        </p:txBody>
      </p:sp>
    </p:spTree>
    <p:extLst>
      <p:ext uri="{BB962C8B-B14F-4D97-AF65-F5344CB8AC3E}">
        <p14:creationId xmlns:p14="http://schemas.microsoft.com/office/powerpoint/2010/main" val="761729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345582" y="1280377"/>
            <a:ext cx="8620620" cy="4873625"/>
          </a:xfrm>
        </p:spPr>
      </p:pic>
      <p:sp>
        <p:nvSpPr>
          <p:cNvPr id="6" name="Espace réservé du numéro de diapositive 5"/>
          <p:cNvSpPr>
            <a:spLocks noGrp="1"/>
          </p:cNvSpPr>
          <p:nvPr>
            <p:ph type="sldNum" sz="quarter" idx="12"/>
          </p:nvPr>
        </p:nvSpPr>
        <p:spPr/>
        <p:txBody>
          <a:bodyPr/>
          <a:lstStyle/>
          <a:p>
            <a:fld id="{0AA9EBEA-8FF1-4741-9019-86B2F2893584}" type="slidenum">
              <a:rPr lang="fr-FR" smtClean="0"/>
              <a:t>10</a:t>
            </a:fld>
            <a:endParaRPr lang="fr-FR"/>
          </a:p>
        </p:txBody>
      </p:sp>
      <p:sp>
        <p:nvSpPr>
          <p:cNvPr id="8" name="Title 1"/>
          <p:cNvSpPr>
            <a:spLocks noGrp="1"/>
          </p:cNvSpPr>
          <p:nvPr>
            <p:ph type="title"/>
          </p:nvPr>
        </p:nvSpPr>
        <p:spPr>
          <a:xfrm>
            <a:off x="80681" y="83543"/>
            <a:ext cx="8885521" cy="994485"/>
          </a:xfrm>
          <a:ln w="38100">
            <a:solidFill>
              <a:schemeClr val="accent1"/>
            </a:solidFill>
            <a:miter lim="800000"/>
            <a:headEnd/>
            <a:tailEnd/>
          </a:ln>
        </p:spPr>
        <p:txBody>
          <a:bodyPr>
            <a:normAutofit fontScale="90000"/>
          </a:bodyPr>
          <a:lstStyle/>
          <a:p>
            <a:pPr algn="ctr"/>
            <a:br>
              <a:rPr lang="en-GB" altLang="fr-FR" sz="2800" b="1" dirty="0">
                <a:solidFill>
                  <a:srgbClr val="C00000"/>
                </a:solidFill>
                <a:latin typeface="Times New Roman" panose="02020603050405020304" pitchFamily="18" charset="0"/>
                <a:cs typeface="Times New Roman" panose="02020603050405020304" pitchFamily="18" charset="0"/>
              </a:rPr>
            </a:br>
            <a:r>
              <a:rPr lang="en-GB" sz="4400" b="1" dirty="0">
                <a:solidFill>
                  <a:schemeClr val="accent5"/>
                </a:solidFill>
              </a:rPr>
              <a:t>Let’s digress!   Here is ATLAS at LHC</a:t>
            </a:r>
            <a:br>
              <a:rPr lang="en-GB" altLang="fr-FR" sz="2800" b="1" dirty="0">
                <a:solidFill>
                  <a:srgbClr val="0070C0"/>
                </a:solidFill>
                <a:cs typeface="Times New Roman" panose="02020603050405020304" pitchFamily="18" charset="0"/>
              </a:rPr>
            </a:b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sp>
        <p:nvSpPr>
          <p:cNvPr id="9" name="Espace réservé du pied de page 3">
            <a:extLst>
              <a:ext uri="{FF2B5EF4-FFF2-40B4-BE49-F238E27FC236}">
                <a16:creationId xmlns:a16="http://schemas.microsoft.com/office/drawing/2014/main" id="{454BD377-D2B4-487C-AE5D-A705EE0054CF}"/>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8019918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ATLAS.fm - atlas.pdf — Mozilla Firefox"/>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a:off x="1221191" y="1179362"/>
            <a:ext cx="6855430" cy="4873625"/>
          </a:xfrm>
        </p:spPr>
      </p:pic>
      <p:sp>
        <p:nvSpPr>
          <p:cNvPr id="6" name="Espace réservé du numéro de diapositive 5"/>
          <p:cNvSpPr>
            <a:spLocks noGrp="1"/>
          </p:cNvSpPr>
          <p:nvPr>
            <p:ph type="sldNum" sz="quarter" idx="12"/>
          </p:nvPr>
        </p:nvSpPr>
        <p:spPr/>
        <p:txBody>
          <a:bodyPr/>
          <a:lstStyle/>
          <a:p>
            <a:fld id="{0AA9EBEA-8FF1-4741-9019-86B2F2893584}" type="slidenum">
              <a:rPr lang="fr-FR" smtClean="0"/>
              <a:t>11</a:t>
            </a:fld>
            <a:endParaRPr lang="fr-FR"/>
          </a:p>
        </p:txBody>
      </p:sp>
      <p:sp>
        <p:nvSpPr>
          <p:cNvPr id="8" name="Title 1"/>
          <p:cNvSpPr>
            <a:spLocks noGrp="1"/>
          </p:cNvSpPr>
          <p:nvPr>
            <p:ph type="title"/>
          </p:nvPr>
        </p:nvSpPr>
        <p:spPr>
          <a:xfrm>
            <a:off x="1221192" y="288758"/>
            <a:ext cx="6855430" cy="779646"/>
          </a:xfrm>
          <a:ln w="38100">
            <a:solidFill>
              <a:schemeClr val="accent1"/>
            </a:solidFill>
            <a:miter lim="800000"/>
            <a:headEnd/>
            <a:tailEnd/>
          </a:ln>
        </p:spPr>
        <p:txBody>
          <a:bodyPr>
            <a:normAutofit fontScale="90000"/>
          </a:bodyPr>
          <a:lstStyle/>
          <a:p>
            <a:pPr algn="ctr"/>
            <a:br>
              <a:rPr lang="en-GB" altLang="fr-FR" sz="2800" b="1" dirty="0">
                <a:solidFill>
                  <a:srgbClr val="C00000"/>
                </a:solidFill>
                <a:latin typeface="Times New Roman" panose="02020603050405020304" pitchFamily="18" charset="0"/>
                <a:cs typeface="Times New Roman" panose="02020603050405020304" pitchFamily="18" charset="0"/>
              </a:rPr>
            </a:br>
            <a:br>
              <a:rPr lang="en-GB" altLang="fr-FR" sz="2800" b="1" dirty="0">
                <a:solidFill>
                  <a:srgbClr val="C00000"/>
                </a:solidFill>
                <a:latin typeface="Times New Roman" panose="02020603050405020304" pitchFamily="18" charset="0"/>
                <a:cs typeface="Times New Roman" panose="02020603050405020304" pitchFamily="18" charset="0"/>
              </a:rPr>
            </a:br>
            <a:br>
              <a:rPr lang="en-GB" altLang="fr-FR" sz="2800" b="1" dirty="0">
                <a:solidFill>
                  <a:srgbClr val="C00000"/>
                </a:solidFill>
                <a:latin typeface="Times New Roman" panose="02020603050405020304" pitchFamily="18" charset="0"/>
                <a:cs typeface="Times New Roman" panose="02020603050405020304" pitchFamily="18" charset="0"/>
              </a:rPr>
            </a:br>
            <a:br>
              <a:rPr lang="en-GB" altLang="fr-FR" sz="2800" b="1" dirty="0">
                <a:solidFill>
                  <a:srgbClr val="C00000"/>
                </a:solidFill>
                <a:latin typeface="Times New Roman" panose="02020603050405020304" pitchFamily="18" charset="0"/>
                <a:cs typeface="Times New Roman" panose="02020603050405020304" pitchFamily="18" charset="0"/>
              </a:rPr>
            </a:br>
            <a:br>
              <a:rPr lang="en-GB" altLang="fr-FR" sz="2800" b="1" dirty="0">
                <a:solidFill>
                  <a:srgbClr val="C00000"/>
                </a:solidFill>
                <a:latin typeface="Times New Roman" panose="02020603050405020304" pitchFamily="18" charset="0"/>
                <a:cs typeface="Times New Roman" panose="02020603050405020304" pitchFamily="18" charset="0"/>
              </a:rPr>
            </a:br>
            <a:br>
              <a:rPr lang="en-GB" altLang="fr-FR" sz="2800" b="1" dirty="0">
                <a:solidFill>
                  <a:srgbClr val="C00000"/>
                </a:solidFill>
                <a:latin typeface="Times New Roman" panose="02020603050405020304" pitchFamily="18" charset="0"/>
                <a:cs typeface="Times New Roman" panose="02020603050405020304" pitchFamily="18" charset="0"/>
              </a:rPr>
            </a:br>
            <a:r>
              <a:rPr lang="en-GB" sz="4400" b="1" dirty="0">
                <a:solidFill>
                  <a:schemeClr val="accent5"/>
                </a:solidFill>
              </a:rPr>
              <a:t>Unpeeling the ATLAS Onion</a:t>
            </a: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grpSp>
        <p:nvGrpSpPr>
          <p:cNvPr id="3" name="Groupe 2"/>
          <p:cNvGrpSpPr/>
          <p:nvPr/>
        </p:nvGrpSpPr>
        <p:grpSpPr>
          <a:xfrm>
            <a:off x="999423" y="1817571"/>
            <a:ext cx="4573604" cy="2581174"/>
            <a:chOff x="999423" y="1817571"/>
            <a:chExt cx="4573604" cy="2581174"/>
          </a:xfrm>
        </p:grpSpPr>
        <p:sp>
          <p:nvSpPr>
            <p:cNvPr id="2" name="Ellipse 1"/>
            <p:cNvSpPr/>
            <p:nvPr/>
          </p:nvSpPr>
          <p:spPr>
            <a:xfrm>
              <a:off x="3888606" y="3493971"/>
              <a:ext cx="1684421" cy="904774"/>
            </a:xfrm>
            <a:prstGeom prst="ellipse">
              <a:avLst/>
            </a:prstGeom>
            <a:noFill/>
            <a:ln w="50800">
              <a:solidFill>
                <a:srgbClr val="FF8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llipse 9"/>
            <p:cNvSpPr/>
            <p:nvPr/>
          </p:nvSpPr>
          <p:spPr>
            <a:xfrm>
              <a:off x="999423" y="1817571"/>
              <a:ext cx="1684421" cy="904774"/>
            </a:xfrm>
            <a:prstGeom prst="ellipse">
              <a:avLst/>
            </a:prstGeom>
            <a:noFill/>
            <a:ln w="50800">
              <a:solidFill>
                <a:srgbClr val="FF85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9" name="Espace réservé du pied de page 3">
            <a:extLst>
              <a:ext uri="{FF2B5EF4-FFF2-40B4-BE49-F238E27FC236}">
                <a16:creationId xmlns:a16="http://schemas.microsoft.com/office/drawing/2014/main" id="{480FA268-1BD0-4E0C-9A6C-32B0C5640EF1}"/>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102739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33137" y="78008"/>
            <a:ext cx="8482263" cy="1112620"/>
          </a:xfrm>
          <a:ln w="38100">
            <a:solidFill>
              <a:srgbClr val="C00000"/>
            </a:solidFill>
          </a:ln>
        </p:spPr>
        <p:txBody>
          <a:bodyPr>
            <a:normAutofit fontScale="90000"/>
          </a:bodyPr>
          <a:lstStyle/>
          <a:p>
            <a:pPr algn="ctr"/>
            <a:br>
              <a:rPr lang="en-US" altLang="fr-FR" sz="4000" b="1" dirty="0">
                <a:solidFill>
                  <a:srgbClr val="FFFF00"/>
                </a:solidFill>
              </a:rPr>
            </a:br>
            <a:r>
              <a:rPr lang="en-US" altLang="fr-FR" sz="2700" b="1" dirty="0">
                <a:solidFill>
                  <a:srgbClr val="0070C0"/>
                </a:solidFill>
                <a:latin typeface="+mn-lt"/>
              </a:rPr>
              <a:t>Unpeeling the </a:t>
            </a:r>
            <a:r>
              <a:rPr lang="en-US" altLang="fr-FR" sz="2700" b="1" dirty="0">
                <a:solidFill>
                  <a:srgbClr val="0070C0"/>
                </a:solidFill>
                <a:effectLst>
                  <a:outerShdw blurRad="38100" dist="38100" dir="2700000" algn="tl">
                    <a:srgbClr val="000000">
                      <a:alpha val="43137"/>
                    </a:srgbClr>
                  </a:outerShdw>
                </a:effectLst>
                <a:latin typeface="+mn-lt"/>
              </a:rPr>
              <a:t>ATLAS Onion: the evaporators</a:t>
            </a:r>
            <a:br>
              <a:rPr lang="en-US" altLang="fr-FR" sz="2700" b="1" dirty="0">
                <a:solidFill>
                  <a:srgbClr val="0070C0"/>
                </a:solidFill>
                <a:effectLst>
                  <a:outerShdw blurRad="38100" dist="38100" dir="2700000" algn="tl">
                    <a:srgbClr val="000000">
                      <a:alpha val="43137"/>
                    </a:srgbClr>
                  </a:outerShdw>
                </a:effectLst>
                <a:latin typeface="+mn-lt"/>
              </a:rPr>
            </a:br>
            <a:r>
              <a:rPr lang="en-US" altLang="fr-FR" sz="2700" b="1" dirty="0">
                <a:solidFill>
                  <a:srgbClr val="0070C0"/>
                </a:solidFill>
                <a:effectLst>
                  <a:outerShdw blurRad="38100" dist="38100" dir="2700000" algn="tl">
                    <a:srgbClr val="000000">
                      <a:alpha val="43137"/>
                    </a:srgbClr>
                  </a:outerShdw>
                </a:effectLst>
                <a:latin typeface="+mn-lt"/>
              </a:rPr>
              <a:t> </a:t>
            </a:r>
            <a:r>
              <a:rPr lang="en-US" altLang="fr-FR" sz="2700" b="1" dirty="0">
                <a:solidFill>
                  <a:srgbClr val="C00000"/>
                </a:solidFill>
                <a:effectLst>
                  <a:outerShdw blurRad="38100" dist="38100" dir="2700000" algn="tl">
                    <a:srgbClr val="000000">
                      <a:alpha val="43137"/>
                    </a:srgbClr>
                  </a:outerShdw>
                </a:effectLst>
                <a:latin typeface="+mn-lt"/>
              </a:rPr>
              <a:t>‘</a:t>
            </a:r>
            <a:r>
              <a:rPr lang="en-US" altLang="fr-FR" sz="2700" b="1" dirty="0">
                <a:effectLst>
                  <a:outerShdw blurRad="38100" dist="38100" dir="2700000" algn="tl">
                    <a:srgbClr val="000000">
                      <a:alpha val="43137"/>
                    </a:srgbClr>
                  </a:outerShdw>
                </a:effectLst>
                <a:latin typeface="+mn-lt"/>
              </a:rPr>
              <a:t>S</a:t>
            </a:r>
            <a:r>
              <a:rPr lang="en-US" altLang="fr-FR" sz="2700" b="1" dirty="0">
                <a:solidFill>
                  <a:srgbClr val="C00000"/>
                </a:solidFill>
                <a:effectLst>
                  <a:outerShdw blurRad="38100" dist="38100" dir="2700000" algn="tl">
                    <a:srgbClr val="000000">
                      <a:alpha val="43137"/>
                    </a:srgbClr>
                  </a:outerShdw>
                </a:effectLst>
                <a:latin typeface="+mn-lt"/>
              </a:rPr>
              <a:t>emi-</a:t>
            </a:r>
            <a:r>
              <a:rPr lang="en-US" altLang="fr-FR" sz="2700" b="1" dirty="0">
                <a:effectLst>
                  <a:outerShdw blurRad="38100" dist="38100" dir="2700000" algn="tl">
                    <a:srgbClr val="000000">
                      <a:alpha val="43137"/>
                    </a:srgbClr>
                  </a:outerShdw>
                </a:effectLst>
                <a:latin typeface="+mn-lt"/>
              </a:rPr>
              <a:t>C</a:t>
            </a:r>
            <a:r>
              <a:rPr lang="en-US" altLang="fr-FR" sz="2700" b="1" dirty="0">
                <a:solidFill>
                  <a:srgbClr val="C00000"/>
                </a:solidFill>
                <a:effectLst>
                  <a:outerShdw blurRad="38100" dist="38100" dir="2700000" algn="tl">
                    <a:srgbClr val="000000">
                      <a:alpha val="43137"/>
                    </a:srgbClr>
                  </a:outerShdw>
                </a:effectLst>
                <a:latin typeface="+mn-lt"/>
              </a:rPr>
              <a:t>onductor</a:t>
            </a:r>
            <a:r>
              <a:rPr lang="en-US" altLang="fr-FR" sz="2700" b="1" dirty="0">
                <a:solidFill>
                  <a:srgbClr val="FFFF00"/>
                </a:solidFill>
                <a:effectLst>
                  <a:outerShdw blurRad="38100" dist="38100" dir="2700000" algn="tl">
                    <a:srgbClr val="000000">
                      <a:alpha val="43137"/>
                    </a:srgbClr>
                  </a:outerShdw>
                </a:effectLst>
                <a:latin typeface="+mn-lt"/>
              </a:rPr>
              <a:t> </a:t>
            </a:r>
            <a:r>
              <a:rPr lang="en-US" altLang="fr-FR" sz="2700" b="1" dirty="0">
                <a:effectLst>
                  <a:outerShdw blurRad="38100" dist="38100" dir="2700000" algn="tl">
                    <a:srgbClr val="000000">
                      <a:alpha val="43137"/>
                    </a:srgbClr>
                  </a:outerShdw>
                </a:effectLst>
                <a:latin typeface="+mn-lt"/>
              </a:rPr>
              <a:t>T</a:t>
            </a:r>
            <a:r>
              <a:rPr lang="en-US" altLang="fr-FR" sz="2700" b="1" dirty="0">
                <a:solidFill>
                  <a:srgbClr val="C00000"/>
                </a:solidFill>
                <a:effectLst>
                  <a:outerShdw blurRad="38100" dist="38100" dir="2700000" algn="tl">
                    <a:srgbClr val="000000">
                      <a:alpha val="43137"/>
                    </a:srgbClr>
                  </a:outerShdw>
                </a:effectLst>
                <a:latin typeface="+mn-lt"/>
              </a:rPr>
              <a:t>racker’ (</a:t>
            </a:r>
            <a:r>
              <a:rPr lang="en-US" altLang="fr-FR" sz="2700" b="1" dirty="0">
                <a:effectLst>
                  <a:outerShdw blurRad="38100" dist="38100" dir="2700000" algn="tl">
                    <a:srgbClr val="000000">
                      <a:alpha val="43137"/>
                    </a:srgbClr>
                  </a:outerShdw>
                </a:effectLst>
                <a:latin typeface="+mn-lt"/>
              </a:rPr>
              <a:t>SCT</a:t>
            </a:r>
            <a:r>
              <a:rPr lang="en-US" altLang="fr-FR" sz="2700" b="1" dirty="0">
                <a:solidFill>
                  <a:srgbClr val="C00000"/>
                </a:solidFill>
                <a:effectLst>
                  <a:outerShdw blurRad="38100" dist="38100" dir="2700000" algn="tl">
                    <a:srgbClr val="000000">
                      <a:alpha val="43137"/>
                    </a:srgbClr>
                  </a:outerShdw>
                </a:effectLst>
                <a:latin typeface="+mn-lt"/>
              </a:rPr>
              <a:t>) </a:t>
            </a:r>
            <a:br>
              <a:rPr lang="en-US" altLang="fr-FR" sz="4000" b="1" dirty="0">
                <a:solidFill>
                  <a:srgbClr val="FFFF00"/>
                </a:solidFill>
                <a:effectLst>
                  <a:outerShdw blurRad="38100" dist="38100" dir="2700000" algn="tl">
                    <a:srgbClr val="000000">
                      <a:alpha val="43137"/>
                    </a:srgbClr>
                  </a:outerShdw>
                </a:effectLst>
              </a:rPr>
            </a:br>
            <a:r>
              <a:rPr lang="en-US" altLang="fr-FR" sz="2400" b="1" dirty="0">
                <a:solidFill>
                  <a:srgbClr val="C00000"/>
                </a:solidFill>
                <a:effectLst>
                  <a:outerShdw blurRad="38100" dist="38100" dir="2700000" algn="tl">
                    <a:srgbClr val="000000">
                      <a:alpha val="43137"/>
                    </a:srgbClr>
                  </a:outerShdw>
                </a:effectLst>
              </a:rPr>
              <a:t>silicon </a:t>
            </a:r>
            <a:r>
              <a:rPr lang="en-US" altLang="fr-FR" sz="2400" b="1" dirty="0" err="1">
                <a:solidFill>
                  <a:srgbClr val="C00000"/>
                </a:solidFill>
                <a:effectLst>
                  <a:outerShdw blurRad="38100" dist="38100" dir="2700000" algn="tl">
                    <a:srgbClr val="000000">
                      <a:alpha val="43137"/>
                    </a:srgbClr>
                  </a:outerShdw>
                </a:effectLst>
              </a:rPr>
              <a:t>microstrip</a:t>
            </a:r>
            <a:r>
              <a:rPr lang="en-US" altLang="fr-FR" sz="2400" b="1" dirty="0">
                <a:solidFill>
                  <a:srgbClr val="C00000"/>
                </a:solidFill>
                <a:effectLst>
                  <a:outerShdw blurRad="38100" dist="38100" dir="2700000" algn="tl">
                    <a:srgbClr val="000000">
                      <a:alpha val="43137"/>
                    </a:srgbClr>
                  </a:outerShdw>
                </a:effectLst>
              </a:rPr>
              <a:t> tracker surrounding pixel detector</a:t>
            </a:r>
            <a:br>
              <a:rPr lang="en-US" altLang="fr-FR" sz="2400" dirty="0"/>
            </a:br>
            <a:endParaRPr lang="en-US" altLang="fr-FR" sz="2400" dirty="0"/>
          </a:p>
        </p:txBody>
      </p:sp>
      <p:pic>
        <p:nvPicPr>
          <p:cNvPr id="78851" name="Picture 3" descr="SCT-B4insertion-2"/>
          <p:cNvPicPr>
            <a:picLocks noGrp="1" noChangeAspect="1" noChangeArrowheads="1"/>
          </p:cNvPicPr>
          <p:nvPr>
            <p:ph sz="quarter" idx="1"/>
          </p:nvPr>
        </p:nvPicPr>
        <p:blipFill>
          <a:blip r:embed="rId4">
            <a:extLst>
              <a:ext uri="{28A0092B-C50C-407E-A947-70E740481C1C}">
                <a14:useLocalDpi xmlns:a14="http://schemas.microsoft.com/office/drawing/2010/main" val="0"/>
              </a:ext>
            </a:extLst>
          </a:blip>
          <a:srcRect/>
          <a:stretch>
            <a:fillRect/>
          </a:stretch>
        </p:blipFill>
        <p:spPr>
          <a:xfrm>
            <a:off x="827088" y="1341440"/>
            <a:ext cx="3440112" cy="2287587"/>
          </a:xfrm>
          <a:noFill/>
        </p:spPr>
      </p:pic>
      <p:pic>
        <p:nvPicPr>
          <p:cNvPr id="78854" name="Picture 6" descr="SCT-Disk6_2"/>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l="5669"/>
          <a:stretch>
            <a:fillRect/>
          </a:stretch>
        </p:blipFill>
        <p:spPr>
          <a:xfrm>
            <a:off x="1042988" y="3789363"/>
            <a:ext cx="2952750" cy="2214562"/>
          </a:xfrm>
          <a:noFill/>
        </p:spPr>
      </p:pic>
      <p:pic>
        <p:nvPicPr>
          <p:cNvPr id="78852" name="Picture 4" descr="SCT-B4insertion-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3789365"/>
            <a:ext cx="3516312"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descr="SCT-completed-barr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27540" y="1412875"/>
            <a:ext cx="4383087"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250825" y="1341440"/>
            <a:ext cx="8775700" cy="4929187"/>
            <a:chOff x="158" y="845"/>
            <a:chExt cx="5528" cy="3105"/>
          </a:xfrm>
        </p:grpSpPr>
        <p:pic>
          <p:nvPicPr>
            <p:cNvPr id="78857" name="Picture 8" descr="SCT-completed-barrel"/>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 y="845"/>
              <a:ext cx="5528" cy="2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42" name="Text Box 9"/>
            <p:cNvSpPr txBox="1">
              <a:spLocks noChangeArrowheads="1"/>
            </p:cNvSpPr>
            <p:nvPr/>
          </p:nvSpPr>
          <p:spPr bwMode="auto">
            <a:xfrm>
              <a:off x="384" y="3504"/>
              <a:ext cx="5035" cy="446"/>
            </a:xfrm>
            <a:prstGeom prst="rect">
              <a:avLst/>
            </a:prstGeom>
            <a:solidFill>
              <a:schemeClr val="bg1">
                <a:alpha val="49019"/>
              </a:schemeClr>
            </a:solidFill>
            <a:ln w="25400">
              <a:solidFill>
                <a:schemeClr val="tx1"/>
              </a:solidFill>
              <a:miter lim="800000"/>
              <a:headEnd/>
              <a:tailEnd/>
            </a:ln>
          </p:spPr>
          <p:txBody>
            <a:bodyPr>
              <a:spAutoFit/>
            </a:bodyPr>
            <a:lstStyle/>
            <a:p>
              <a:pPr algn="ctr" eaLnBrk="1" hangingPunct="1">
                <a:defRPr/>
              </a:pPr>
              <a:r>
                <a:rPr lang="fr-FR" sz="2000" b="1" dirty="0">
                  <a:effectLst>
                    <a:outerShdw blurRad="38100" dist="38100" dir="2700000" algn="tl">
                      <a:srgbClr val="000000">
                        <a:alpha val="43137"/>
                      </a:srgbClr>
                    </a:outerShdw>
                  </a:effectLst>
                  <a:cs typeface="Arial" charset="0"/>
                </a:rPr>
                <a:t>SCT + pixels: </a:t>
              </a:r>
              <a:r>
                <a:rPr lang="fr-FR" sz="2000" b="1" dirty="0">
                  <a:solidFill>
                    <a:srgbClr val="FFFF00"/>
                  </a:solidFill>
                  <a:effectLst>
                    <a:outerShdw blurRad="38100" dist="38100" dir="2700000" algn="tl">
                      <a:srgbClr val="000000">
                        <a:alpha val="43137"/>
                      </a:srgbClr>
                    </a:outerShdw>
                  </a:effectLst>
                  <a:cs typeface="Arial" charset="0"/>
                </a:rPr>
                <a:t>204</a:t>
              </a:r>
              <a:r>
                <a:rPr lang="fr-FR" sz="2000" b="1" dirty="0">
                  <a:effectLst>
                    <a:outerShdw blurRad="38100" dist="38100" dir="2700000" algn="tl">
                      <a:srgbClr val="000000">
                        <a:alpha val="43137"/>
                      </a:srgbClr>
                    </a:outerShdw>
                  </a:effectLst>
                  <a:cs typeface="Arial" charset="0"/>
                </a:rPr>
                <a:t> C</a:t>
              </a:r>
              <a:r>
                <a:rPr lang="fr-FR" sz="2000" b="1" baseline="-20000" dirty="0">
                  <a:effectLst>
                    <a:outerShdw blurRad="38100" dist="38100" dir="2700000" algn="tl">
                      <a:srgbClr val="000000">
                        <a:alpha val="43137"/>
                      </a:srgbClr>
                    </a:outerShdw>
                  </a:effectLst>
                  <a:cs typeface="Arial" charset="0"/>
                </a:rPr>
                <a:t>3</a:t>
              </a:r>
              <a:r>
                <a:rPr lang="fr-FR" sz="2000" b="1" dirty="0">
                  <a:effectLst>
                    <a:outerShdw blurRad="38100" dist="38100" dir="2700000" algn="tl">
                      <a:srgbClr val="000000">
                        <a:alpha val="43137"/>
                      </a:srgbClr>
                    </a:outerShdw>
                  </a:effectLst>
                  <a:cs typeface="Arial" charset="0"/>
                </a:rPr>
                <a:t>F</a:t>
              </a:r>
              <a:r>
                <a:rPr lang="fr-FR" sz="2000" b="1" baseline="-20000" dirty="0">
                  <a:effectLst>
                    <a:outerShdw blurRad="38100" dist="38100" dir="2700000" algn="tl">
                      <a:srgbClr val="000000">
                        <a:alpha val="43137"/>
                      </a:srgbClr>
                    </a:outerShdw>
                  </a:effectLst>
                  <a:cs typeface="Arial" charset="0"/>
                </a:rPr>
                <a:t>8 </a:t>
              </a:r>
              <a:r>
                <a:rPr lang="fr-FR" sz="2000" b="1" dirty="0">
                  <a:effectLst>
                    <a:outerShdw blurRad="38100" dist="38100" dir="2700000" algn="tl">
                      <a:srgbClr val="000000">
                        <a:alpha val="43137"/>
                      </a:srgbClr>
                    </a:outerShdw>
                  </a:effectLst>
                  <a:cs typeface="Arial" charset="0"/>
                </a:rPr>
                <a:t> </a:t>
              </a:r>
              <a:r>
                <a:rPr lang="fr-FR" sz="2000" b="1" dirty="0" err="1">
                  <a:effectLst>
                    <a:outerShdw blurRad="38100" dist="38100" dir="2700000" algn="tl">
                      <a:srgbClr val="000000">
                        <a:alpha val="43137"/>
                      </a:srgbClr>
                    </a:outerShdw>
                  </a:effectLst>
                  <a:cs typeface="Arial" charset="0"/>
                </a:rPr>
                <a:t>evaporative</a:t>
              </a:r>
              <a:r>
                <a:rPr lang="fr-FR" sz="2000" b="1" dirty="0">
                  <a:effectLst>
                    <a:outerShdw blurRad="38100" dist="38100" dir="2700000" algn="tl">
                      <a:srgbClr val="000000">
                        <a:alpha val="43137"/>
                      </a:srgbClr>
                    </a:outerShdw>
                  </a:effectLst>
                  <a:cs typeface="Arial" charset="0"/>
                </a:rPr>
                <a:t> </a:t>
              </a:r>
              <a:r>
                <a:rPr lang="fr-FR" sz="2000" b="1" dirty="0" err="1">
                  <a:effectLst>
                    <a:outerShdw blurRad="38100" dist="38100" dir="2700000" algn="tl">
                      <a:srgbClr val="000000">
                        <a:alpha val="43137"/>
                      </a:srgbClr>
                    </a:outerShdw>
                  </a:effectLst>
                  <a:cs typeface="Arial" charset="0"/>
                </a:rPr>
                <a:t>cooling</a:t>
              </a:r>
              <a:r>
                <a:rPr lang="fr-FR" sz="2000" b="1" dirty="0">
                  <a:effectLst>
                    <a:outerShdw blurRad="38100" dist="38100" dir="2700000" algn="tl">
                      <a:srgbClr val="000000">
                        <a:alpha val="43137"/>
                      </a:srgbClr>
                    </a:outerShdw>
                  </a:effectLst>
                  <a:cs typeface="Arial" charset="0"/>
                </a:rPr>
                <a:t> circuits </a:t>
              </a:r>
            </a:p>
            <a:p>
              <a:pPr algn="ctr" eaLnBrk="1" hangingPunct="1">
                <a:defRPr/>
              </a:pPr>
              <a:r>
                <a:rPr lang="fr-FR" sz="2000" b="1" dirty="0">
                  <a:solidFill>
                    <a:srgbClr val="FFFF00"/>
                  </a:solidFill>
                  <a:effectLst>
                    <a:outerShdw blurRad="38100" dist="38100" dir="2700000" algn="tl">
                      <a:srgbClr val="000000">
                        <a:alpha val="43137"/>
                      </a:srgbClr>
                    </a:outerShdw>
                  </a:effectLst>
                  <a:cs typeface="Arial" charset="0"/>
                </a:rPr>
                <a:t>60kW</a:t>
              </a:r>
              <a:r>
                <a:rPr lang="fr-FR" sz="2000" b="1" dirty="0">
                  <a:effectLst>
                    <a:outerShdw blurRad="38100" dist="38100" dir="2700000" algn="tl">
                      <a:srgbClr val="000000">
                        <a:alpha val="43137"/>
                      </a:srgbClr>
                    </a:outerShdw>
                  </a:effectLst>
                  <a:cs typeface="Arial" charset="0"/>
                </a:rPr>
                <a:t> total power to </a:t>
              </a:r>
              <a:r>
                <a:rPr lang="fr-FR" sz="2000" b="1" dirty="0" err="1">
                  <a:effectLst>
                    <a:outerShdw blurRad="38100" dist="38100" dir="2700000" algn="tl">
                      <a:srgbClr val="000000">
                        <a:alpha val="43137"/>
                      </a:srgbClr>
                    </a:outerShdw>
                  </a:effectLst>
                  <a:cs typeface="Arial" charset="0"/>
                </a:rPr>
                <a:t>evacuate</a:t>
              </a:r>
              <a:r>
                <a:rPr lang="fr-FR" sz="2000" b="1" dirty="0">
                  <a:effectLst>
                    <a:outerShdw blurRad="38100" dist="38100" dir="2700000" algn="tl">
                      <a:srgbClr val="000000">
                        <a:alpha val="43137"/>
                      </a:srgbClr>
                    </a:outerShdw>
                  </a:effectLst>
                  <a:cs typeface="Arial" charset="0"/>
                </a:rPr>
                <a:t> (</a:t>
              </a:r>
              <a:r>
                <a:rPr lang="fr-FR" sz="2000" b="1" dirty="0">
                  <a:solidFill>
                    <a:srgbClr val="FFFF00"/>
                  </a:solidFill>
                  <a:effectLst>
                    <a:outerShdw blurRad="38100" dist="38100" dir="2700000" algn="tl">
                      <a:srgbClr val="000000">
                        <a:alpha val="43137"/>
                      </a:srgbClr>
                    </a:outerShdw>
                  </a:effectLst>
                  <a:cs typeface="Arial" charset="0"/>
                </a:rPr>
                <a:t>1.2 </a:t>
              </a:r>
              <a:r>
                <a:rPr lang="fr-FR" sz="2000" b="1" dirty="0" err="1">
                  <a:solidFill>
                    <a:srgbClr val="FFFF00"/>
                  </a:solidFill>
                  <a:effectLst>
                    <a:outerShdw blurRad="38100" dist="38100" dir="2700000" algn="tl">
                      <a:srgbClr val="000000">
                        <a:alpha val="43137"/>
                      </a:srgbClr>
                    </a:outerShdw>
                  </a:effectLst>
                  <a:cs typeface="Arial" charset="0"/>
                </a:rPr>
                <a:t>kgs</a:t>
              </a:r>
              <a:r>
                <a:rPr lang="fr-FR" sz="2000" b="1" baseline="30000" dirty="0">
                  <a:solidFill>
                    <a:srgbClr val="FFFF00"/>
                  </a:solidFill>
                  <a:effectLst>
                    <a:outerShdw blurRad="38100" dist="38100" dir="2700000" algn="tl">
                      <a:srgbClr val="000000">
                        <a:alpha val="43137"/>
                      </a:srgbClr>
                    </a:outerShdw>
                  </a:effectLst>
                  <a:cs typeface="Arial" charset="0"/>
                </a:rPr>
                <a:t>-1</a:t>
              </a:r>
              <a:r>
                <a:rPr lang="fr-FR" sz="2000" b="1" dirty="0">
                  <a:solidFill>
                    <a:srgbClr val="FFFF00"/>
                  </a:solidFill>
                  <a:effectLst>
                    <a:outerShdw blurRad="38100" dist="38100" dir="2700000" algn="tl">
                      <a:srgbClr val="000000">
                        <a:alpha val="43137"/>
                      </a:srgbClr>
                    </a:outerShdw>
                  </a:effectLst>
                  <a:cs typeface="Arial" charset="0"/>
                </a:rPr>
                <a:t> C</a:t>
              </a:r>
              <a:r>
                <a:rPr lang="fr-FR" sz="2000" b="1" baseline="-25000" dirty="0">
                  <a:solidFill>
                    <a:srgbClr val="FFFF00"/>
                  </a:solidFill>
                  <a:effectLst>
                    <a:outerShdw blurRad="38100" dist="38100" dir="2700000" algn="tl">
                      <a:srgbClr val="000000">
                        <a:alpha val="43137"/>
                      </a:srgbClr>
                    </a:outerShdw>
                  </a:effectLst>
                  <a:cs typeface="Arial" charset="0"/>
                </a:rPr>
                <a:t>3</a:t>
              </a:r>
              <a:r>
                <a:rPr lang="fr-FR" sz="2000" b="1" dirty="0">
                  <a:solidFill>
                    <a:srgbClr val="FFFF00"/>
                  </a:solidFill>
                  <a:effectLst>
                    <a:outerShdw blurRad="38100" dist="38100" dir="2700000" algn="tl">
                      <a:srgbClr val="000000">
                        <a:alpha val="43137"/>
                      </a:srgbClr>
                    </a:outerShdw>
                  </a:effectLst>
                  <a:cs typeface="Arial" charset="0"/>
                </a:rPr>
                <a:t>F</a:t>
              </a:r>
              <a:r>
                <a:rPr lang="fr-FR" sz="2000" b="1" baseline="-25000" dirty="0">
                  <a:solidFill>
                    <a:srgbClr val="FFFF00"/>
                  </a:solidFill>
                  <a:effectLst>
                    <a:outerShdw blurRad="38100" dist="38100" dir="2700000" algn="tl">
                      <a:srgbClr val="000000">
                        <a:alpha val="43137"/>
                      </a:srgbClr>
                    </a:outerShdw>
                  </a:effectLst>
                  <a:cs typeface="Arial" charset="0"/>
                </a:rPr>
                <a:t>8</a:t>
              </a:r>
              <a:r>
                <a:rPr lang="fr-FR" sz="2000" b="1" dirty="0">
                  <a:effectLst>
                    <a:outerShdw blurRad="38100" dist="38100" dir="2700000" algn="tl">
                      <a:srgbClr val="000000">
                        <a:alpha val="43137"/>
                      </a:srgbClr>
                    </a:outerShdw>
                  </a:effectLst>
                  <a:cs typeface="Arial" charset="0"/>
                </a:rPr>
                <a:t>)</a:t>
              </a:r>
            </a:p>
          </p:txBody>
        </p:sp>
      </p:grpSp>
      <p:grpSp>
        <p:nvGrpSpPr>
          <p:cNvPr id="11" name="Group 35"/>
          <p:cNvGrpSpPr>
            <a:grpSpLocks/>
          </p:cNvGrpSpPr>
          <p:nvPr/>
        </p:nvGrpSpPr>
        <p:grpSpPr bwMode="auto">
          <a:xfrm>
            <a:off x="914400" y="2743200"/>
            <a:ext cx="8001000" cy="990600"/>
            <a:chOff x="914400" y="2743200"/>
            <a:chExt cx="8001000" cy="990600"/>
          </a:xfrm>
        </p:grpSpPr>
        <p:cxnSp>
          <p:nvCxnSpPr>
            <p:cNvPr id="13" name="Straight Connector 28"/>
            <p:cNvCxnSpPr/>
            <p:nvPr/>
          </p:nvCxnSpPr>
          <p:spPr>
            <a:xfrm rot="16200000" flipV="1">
              <a:off x="8230394" y="3275806"/>
              <a:ext cx="304800" cy="1588"/>
            </a:xfrm>
            <a:prstGeom prst="line">
              <a:avLst/>
            </a:prstGeom>
            <a:ln w="50800">
              <a:solidFill>
                <a:srgbClr val="FF0000"/>
              </a:solidFill>
              <a:headEnd type="none"/>
            </a:ln>
          </p:spPr>
          <p:style>
            <a:lnRef idx="1">
              <a:schemeClr val="accent1"/>
            </a:lnRef>
            <a:fillRef idx="0">
              <a:schemeClr val="accent1"/>
            </a:fillRef>
            <a:effectRef idx="0">
              <a:schemeClr val="accent1"/>
            </a:effectRef>
            <a:fontRef idx="minor">
              <a:schemeClr val="tx1"/>
            </a:fontRef>
          </p:style>
        </p:cxnSp>
        <p:grpSp>
          <p:nvGrpSpPr>
            <p:cNvPr id="14" name="Group 34"/>
            <p:cNvGrpSpPr>
              <a:grpSpLocks/>
            </p:cNvGrpSpPr>
            <p:nvPr/>
          </p:nvGrpSpPr>
          <p:grpSpPr bwMode="auto">
            <a:xfrm>
              <a:off x="914400" y="2743200"/>
              <a:ext cx="8001000" cy="990600"/>
              <a:chOff x="914400" y="2743200"/>
              <a:chExt cx="8001000" cy="990600"/>
            </a:xfrm>
          </p:grpSpPr>
          <p:cxnSp>
            <p:nvCxnSpPr>
              <p:cNvPr id="15" name="Straight Connector 16"/>
              <p:cNvCxnSpPr/>
              <p:nvPr/>
            </p:nvCxnSpPr>
            <p:spPr>
              <a:xfrm>
                <a:off x="914400" y="2743200"/>
                <a:ext cx="7924800" cy="76200"/>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7"/>
              <p:cNvCxnSpPr/>
              <p:nvPr/>
            </p:nvCxnSpPr>
            <p:spPr>
              <a:xfrm>
                <a:off x="914400" y="3048000"/>
                <a:ext cx="7467600" cy="76200"/>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8"/>
              <p:cNvCxnSpPr/>
              <p:nvPr/>
            </p:nvCxnSpPr>
            <p:spPr>
              <a:xfrm>
                <a:off x="914400" y="3352800"/>
                <a:ext cx="7467600" cy="76200"/>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Connector 19"/>
              <p:cNvCxnSpPr/>
              <p:nvPr/>
            </p:nvCxnSpPr>
            <p:spPr>
              <a:xfrm>
                <a:off x="914400" y="3657600"/>
                <a:ext cx="8001000" cy="76200"/>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24"/>
              <p:cNvCxnSpPr/>
              <p:nvPr/>
            </p:nvCxnSpPr>
            <p:spPr>
              <a:xfrm rot="5400000">
                <a:off x="762794" y="3504406"/>
                <a:ext cx="304800" cy="1588"/>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26"/>
              <p:cNvCxnSpPr/>
              <p:nvPr/>
            </p:nvCxnSpPr>
            <p:spPr>
              <a:xfrm rot="16200000" flipV="1">
                <a:off x="762794" y="2894806"/>
                <a:ext cx="304800" cy="1588"/>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1" name="Straight Connector 29"/>
              <p:cNvCxnSpPr/>
              <p:nvPr/>
            </p:nvCxnSpPr>
            <p:spPr>
              <a:xfrm rot="10800000">
                <a:off x="8382000" y="3276600"/>
                <a:ext cx="381000" cy="1588"/>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grpSp>
      </p:grpSp>
      <p:sp>
        <p:nvSpPr>
          <p:cNvPr id="3" name="Espace réservé du numéro de diapositive 2"/>
          <p:cNvSpPr>
            <a:spLocks noGrp="1"/>
          </p:cNvSpPr>
          <p:nvPr>
            <p:ph type="sldNum" sz="quarter" idx="12"/>
          </p:nvPr>
        </p:nvSpPr>
        <p:spPr/>
        <p:txBody>
          <a:bodyPr/>
          <a:lstStyle/>
          <a:p>
            <a:pPr>
              <a:defRPr/>
            </a:pPr>
            <a:fld id="{4E4EB76F-77E7-446E-921D-865B0DC403A5}" type="slidenum">
              <a:rPr lang="en-US" altLang="fr-FR" smtClean="0"/>
              <a:pPr>
                <a:defRPr/>
              </a:pPr>
              <a:t>12</a:t>
            </a:fld>
            <a:endParaRPr lang="en-US" altLang="fr-FR"/>
          </a:p>
        </p:txBody>
      </p:sp>
      <p:sp>
        <p:nvSpPr>
          <p:cNvPr id="22" name="Espace réservé du pied de page 3">
            <a:extLst>
              <a:ext uri="{FF2B5EF4-FFF2-40B4-BE49-F238E27FC236}">
                <a16:creationId xmlns:a16="http://schemas.microsoft.com/office/drawing/2014/main" id="{29065AAC-0936-4DDB-BF43-630071219E80}"/>
              </a:ext>
            </a:extLst>
          </p:cNvPr>
          <p:cNvSpPr>
            <a:spLocks noGrp="1"/>
          </p:cNvSpPr>
          <p:nvPr>
            <p:ph type="ftr" sz="quarter" idx="11"/>
          </p:nvPr>
        </p:nvSpPr>
        <p:spPr>
          <a:xfrm>
            <a:off x="2353046" y="6435666"/>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custDataLst>
      <p:tags r:id="rId1"/>
    </p:custDataLst>
    <p:extLst>
      <p:ext uri="{BB962C8B-B14F-4D97-AF65-F5344CB8AC3E}">
        <p14:creationId xmlns:p14="http://schemas.microsoft.com/office/powerpoint/2010/main" val="3013920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09_Pixels_Complete_Opened_More02_800x600"/>
          <p:cNvPicPr>
            <a:picLocks noChangeAspect="1" noChangeArrowheads="1"/>
          </p:cNvPicPr>
          <p:nvPr/>
        </p:nvPicPr>
        <p:blipFill>
          <a:blip r:embed="rId2">
            <a:extLst>
              <a:ext uri="{28A0092B-C50C-407E-A947-70E740481C1C}">
                <a14:useLocalDpi xmlns:a14="http://schemas.microsoft.com/office/drawing/2010/main" val="0"/>
              </a:ext>
            </a:extLst>
          </a:blip>
          <a:srcRect b="471"/>
          <a:stretch>
            <a:fillRect/>
          </a:stretch>
        </p:blipFill>
        <p:spPr bwMode="auto">
          <a:xfrm>
            <a:off x="914400" y="457200"/>
            <a:ext cx="7620000" cy="56880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3" name="Rectangle 6"/>
          <p:cNvSpPr>
            <a:spLocks noGrp="1" noChangeArrowheads="1"/>
          </p:cNvSpPr>
          <p:nvPr>
            <p:ph type="title"/>
          </p:nvPr>
        </p:nvSpPr>
        <p:spPr>
          <a:xfrm>
            <a:off x="1235242" y="211570"/>
            <a:ext cx="6657975" cy="849213"/>
          </a:xfrm>
          <a:ln w="38100">
            <a:solidFill>
              <a:srgbClr val="FF0000"/>
            </a:solidFill>
          </a:ln>
        </p:spPr>
        <p:txBody>
          <a:bodyPr>
            <a:normAutofit fontScale="90000"/>
          </a:bodyPr>
          <a:lstStyle/>
          <a:p>
            <a:pPr algn="ctr">
              <a:defRPr/>
            </a:pPr>
            <a:r>
              <a:rPr lang="en-US" altLang="fr-FR" sz="3200" b="1" dirty="0">
                <a:solidFill>
                  <a:srgbClr val="0070C0"/>
                </a:solidFill>
              </a:rPr>
              <a:t>Unpeeling the </a:t>
            </a:r>
            <a:r>
              <a:rPr lang="en-US" altLang="fr-FR" sz="3200" b="1" dirty="0">
                <a:solidFill>
                  <a:srgbClr val="0070C0"/>
                </a:solidFill>
                <a:effectLst>
                  <a:outerShdw blurRad="38100" dist="38100" dir="2700000" algn="tl">
                    <a:srgbClr val="000000">
                      <a:alpha val="43137"/>
                    </a:srgbClr>
                  </a:outerShdw>
                </a:effectLst>
              </a:rPr>
              <a:t>ATLAS Onion: the evaporators </a:t>
            </a:r>
            <a:r>
              <a:rPr lang="fr-FR" sz="3200" b="1" dirty="0">
                <a:solidFill>
                  <a:srgbClr val="C00000"/>
                </a:solidFill>
                <a:effectLst>
                  <a:outerShdw blurRad="38100" dist="38100" dir="2700000" algn="tl">
                    <a:srgbClr val="000000">
                      <a:alpha val="43137"/>
                    </a:srgbClr>
                  </a:outerShdw>
                </a:effectLst>
              </a:rPr>
              <a:t>ATLAS – </a:t>
            </a:r>
            <a:r>
              <a:rPr lang="fr-FR" sz="3200" b="1" dirty="0" err="1">
                <a:solidFill>
                  <a:srgbClr val="C00000"/>
                </a:solidFill>
                <a:effectLst>
                  <a:outerShdw blurRad="38100" dist="38100" dir="2700000" algn="tl">
                    <a:srgbClr val="000000">
                      <a:alpha val="43137"/>
                    </a:srgbClr>
                  </a:outerShdw>
                </a:effectLst>
              </a:rPr>
              <a:t>Silicon</a:t>
            </a:r>
            <a:r>
              <a:rPr lang="fr-FR" sz="3200" b="1" dirty="0">
                <a:solidFill>
                  <a:srgbClr val="C00000"/>
                </a:solidFill>
                <a:effectLst>
                  <a:outerShdw blurRad="38100" dist="38100" dir="2700000" algn="tl">
                    <a:srgbClr val="000000">
                      <a:alpha val="43137"/>
                    </a:srgbClr>
                  </a:outerShdw>
                </a:effectLst>
              </a:rPr>
              <a:t> Pixel Detector Structure</a:t>
            </a:r>
          </a:p>
        </p:txBody>
      </p:sp>
      <p:grpSp>
        <p:nvGrpSpPr>
          <p:cNvPr id="2" name="Group 34"/>
          <p:cNvGrpSpPr>
            <a:grpSpLocks/>
          </p:cNvGrpSpPr>
          <p:nvPr/>
        </p:nvGrpSpPr>
        <p:grpSpPr bwMode="auto">
          <a:xfrm>
            <a:off x="4191000" y="2743200"/>
            <a:ext cx="4114800" cy="990600"/>
            <a:chOff x="914400" y="2743200"/>
            <a:chExt cx="8001000" cy="990600"/>
          </a:xfrm>
        </p:grpSpPr>
        <p:cxnSp>
          <p:nvCxnSpPr>
            <p:cNvPr id="9" name="Straight Connector 8"/>
            <p:cNvCxnSpPr/>
            <p:nvPr/>
          </p:nvCxnSpPr>
          <p:spPr>
            <a:xfrm>
              <a:off x="914400" y="2743200"/>
              <a:ext cx="7923831" cy="76200"/>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914400" y="3048000"/>
              <a:ext cx="7466984" cy="76200"/>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914400" y="3352800"/>
              <a:ext cx="7466984" cy="76200"/>
            </a:xfrm>
            <a:prstGeom prst="line">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14400" y="3657600"/>
              <a:ext cx="8001000" cy="76200"/>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763544" y="3503656"/>
              <a:ext cx="304800" cy="3088"/>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V="1">
              <a:off x="763544" y="2894056"/>
              <a:ext cx="304800" cy="3088"/>
            </a:xfrm>
            <a:prstGeom prst="line">
              <a:avLst/>
            </a:prstGeom>
            <a:ln w="50800">
              <a:solidFill>
                <a:srgbClr val="FF0000"/>
              </a:solidFill>
              <a:headEnd type="triangle"/>
            </a:ln>
          </p:spPr>
          <p:style>
            <a:lnRef idx="1">
              <a:schemeClr val="accent1"/>
            </a:lnRef>
            <a:fillRef idx="0">
              <a:schemeClr val="accent1"/>
            </a:fillRef>
            <a:effectRef idx="0">
              <a:schemeClr val="accent1"/>
            </a:effectRef>
            <a:fontRef idx="minor">
              <a:schemeClr val="tx1"/>
            </a:fontRef>
          </p:style>
        </p:cxnSp>
      </p:grpSp>
      <p:sp>
        <p:nvSpPr>
          <p:cNvPr id="16" name="Rectangle 6"/>
          <p:cNvSpPr txBox="1">
            <a:spLocks noChangeArrowheads="1"/>
          </p:cNvSpPr>
          <p:nvPr/>
        </p:nvSpPr>
        <p:spPr bwMode="auto">
          <a:xfrm>
            <a:off x="1181100" y="5334000"/>
            <a:ext cx="7086600" cy="685800"/>
          </a:xfrm>
          <a:prstGeom prst="rect">
            <a:avLst/>
          </a:prstGeom>
          <a:noFill/>
          <a:ln w="38100">
            <a:solidFill>
              <a:srgbClr val="FF0000"/>
            </a:solidFill>
            <a:miter lim="800000"/>
            <a:headEnd/>
            <a:tailEnd/>
          </a:ln>
        </p:spPr>
        <p:txBody>
          <a:bodyPr lIns="0" rIns="0" bIns="0" anchor="b"/>
          <a:lstStyle/>
          <a:p>
            <a:pPr algn="ctr" eaLnBrk="0" hangingPunct="0">
              <a:defRPr/>
            </a:pPr>
            <a:r>
              <a:rPr lang="en-GB" sz="2000" b="1" dirty="0">
                <a:solidFill>
                  <a:srgbClr val="C00000"/>
                </a:solidFill>
                <a:effectLst>
                  <a:outerShdw blurRad="38100" dist="38100" dir="2700000" algn="tl">
                    <a:srgbClr val="000000">
                      <a:alpha val="43137"/>
                    </a:srgbClr>
                  </a:outerShdw>
                </a:effectLst>
                <a:latin typeface="+mj-lt"/>
                <a:ea typeface="+mj-ea"/>
                <a:cs typeface="+mj-cs"/>
              </a:rPr>
              <a:t>~50 Horizontal stave cooling channels (l ~ 1,60m)</a:t>
            </a:r>
          </a:p>
          <a:p>
            <a:pPr algn="ctr" eaLnBrk="0" hangingPunct="0">
              <a:defRPr/>
            </a:pPr>
            <a:r>
              <a:rPr lang="en-GB" sz="2000" b="1" dirty="0">
                <a:solidFill>
                  <a:srgbClr val="C00000"/>
                </a:solidFill>
                <a:effectLst>
                  <a:outerShdw blurRad="38100" dist="38100" dir="2700000" algn="tl">
                    <a:srgbClr val="000000">
                      <a:alpha val="43137"/>
                    </a:srgbClr>
                  </a:outerShdw>
                </a:effectLst>
                <a:latin typeface="+mj-lt"/>
                <a:ea typeface="+mj-ea"/>
                <a:cs typeface="+mj-cs"/>
              </a:rPr>
              <a:t>18 </a:t>
            </a:r>
            <a:r>
              <a:rPr lang="en-GB" sz="2000" b="1" dirty="0">
                <a:solidFill>
                  <a:srgbClr val="C00000"/>
                </a:solidFill>
                <a:effectLst>
                  <a:outerShdw blurRad="38100" dist="38100" dir="2700000" algn="tl">
                    <a:srgbClr val="000000">
                      <a:alpha val="43137"/>
                    </a:srgbClr>
                  </a:outerShdw>
                </a:effectLst>
              </a:rPr>
              <a:t>“</a:t>
            </a:r>
            <a:r>
              <a:rPr lang="en-GB" sz="2000" b="1" dirty="0">
                <a:solidFill>
                  <a:srgbClr val="C00000"/>
                </a:solidFill>
                <a:effectLst>
                  <a:outerShdw blurRad="38100" dist="38100" dir="2700000" algn="tl">
                    <a:srgbClr val="000000">
                      <a:alpha val="43137"/>
                    </a:srgbClr>
                  </a:outerShdw>
                </a:effectLst>
                <a:latin typeface="+mj-lt"/>
                <a:ea typeface="+mj-ea"/>
                <a:cs typeface="+mj-cs"/>
              </a:rPr>
              <a:t>radial” channels: disk sectors</a:t>
            </a:r>
            <a:endParaRPr lang="fr-FR" sz="2000" b="1" dirty="0">
              <a:solidFill>
                <a:srgbClr val="C00000"/>
              </a:solidFill>
              <a:effectLst>
                <a:outerShdw blurRad="38100" dist="38100" dir="2700000" algn="tl">
                  <a:srgbClr val="000000">
                    <a:alpha val="43137"/>
                  </a:srgbClr>
                </a:outerShdw>
              </a:effectLst>
              <a:latin typeface="+mj-lt"/>
              <a:ea typeface="+mj-ea"/>
              <a:cs typeface="+mj-cs"/>
            </a:endParaRPr>
          </a:p>
        </p:txBody>
      </p:sp>
      <p:sp>
        <p:nvSpPr>
          <p:cNvPr id="4" name="Espace réservé du numéro de diapositive 3"/>
          <p:cNvSpPr>
            <a:spLocks noGrp="1"/>
          </p:cNvSpPr>
          <p:nvPr>
            <p:ph type="sldNum" sz="quarter" idx="12"/>
          </p:nvPr>
        </p:nvSpPr>
        <p:spPr/>
        <p:txBody>
          <a:bodyPr/>
          <a:lstStyle/>
          <a:p>
            <a:fld id="{0AA9EBEA-8FF1-4741-9019-86B2F2893584}" type="slidenum">
              <a:rPr lang="fr-FR" smtClean="0"/>
              <a:t>13</a:t>
            </a:fld>
            <a:endParaRPr lang="fr-FR"/>
          </a:p>
        </p:txBody>
      </p:sp>
      <p:sp>
        <p:nvSpPr>
          <p:cNvPr id="15" name="Espace réservé du pied de page 3">
            <a:extLst>
              <a:ext uri="{FF2B5EF4-FFF2-40B4-BE49-F238E27FC236}">
                <a16:creationId xmlns:a16="http://schemas.microsoft.com/office/drawing/2014/main" id="{1E8601F6-DB58-48D7-B88D-1CD1847DEDF1}"/>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20749323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3949" y="1385094"/>
            <a:ext cx="5433077" cy="5169876"/>
          </a:xfrm>
        </p:spPr>
      </p:pic>
      <p:sp>
        <p:nvSpPr>
          <p:cNvPr id="36" name="Arc 35"/>
          <p:cNvSpPr/>
          <p:nvPr/>
        </p:nvSpPr>
        <p:spPr>
          <a:xfrm rot="7751854" flipH="1">
            <a:off x="1383696" y="3245831"/>
            <a:ext cx="4021016" cy="2145902"/>
          </a:xfrm>
          <a:prstGeom prst="arc">
            <a:avLst>
              <a:gd name="adj1" fmla="val 16771983"/>
              <a:gd name="adj2" fmla="val 0"/>
            </a:avLst>
          </a:prstGeom>
          <a:ln w="1143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7" name="Arc 36"/>
          <p:cNvSpPr/>
          <p:nvPr/>
        </p:nvSpPr>
        <p:spPr>
          <a:xfrm rot="17409352" flipH="1">
            <a:off x="387698" y="1809748"/>
            <a:ext cx="4021016" cy="2145902"/>
          </a:xfrm>
          <a:prstGeom prst="arc">
            <a:avLst>
              <a:gd name="adj1" fmla="val 16771983"/>
              <a:gd name="adj2" fmla="val 0"/>
            </a:avLst>
          </a:prstGeom>
          <a:ln w="1143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9" name="Picture 4" descr="C:\Users\greg\Downloads\k44749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0937" y="1613319"/>
            <a:ext cx="672691" cy="723359"/>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3" descr="C:\Users\greg\Downloads\k446644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9680" y="1741290"/>
            <a:ext cx="996624" cy="844884"/>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33" name="Picture 2" descr="C:\Users\greg\Downloads\k44661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8555" y="5723708"/>
            <a:ext cx="877985" cy="704318"/>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34" name="Picture 3" descr="C:\Users\greg\Downloads\k446658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4622" y="4224539"/>
            <a:ext cx="829740" cy="654329"/>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0AA9EBEA-8FF1-4741-9019-86B2F2893584}" type="slidenum">
              <a:rPr lang="fr-FR" smtClean="0"/>
              <a:t>14</a:t>
            </a:fld>
            <a:endParaRPr lang="fr-FR"/>
          </a:p>
        </p:txBody>
      </p:sp>
      <p:sp>
        <p:nvSpPr>
          <p:cNvPr id="35" name="Title 1"/>
          <p:cNvSpPr txBox="1">
            <a:spLocks/>
          </p:cNvSpPr>
          <p:nvPr/>
        </p:nvSpPr>
        <p:spPr>
          <a:xfrm>
            <a:off x="193949" y="83544"/>
            <a:ext cx="8885521" cy="1383001"/>
          </a:xfrm>
          <a:prstGeom prst="rect">
            <a:avLst/>
          </a:prstGeom>
          <a:ln w="38100">
            <a:solidFill>
              <a:schemeClr val="accent1"/>
            </a:solidFill>
            <a:miter lim="800000"/>
            <a:headEnd/>
            <a:tailEnd/>
          </a:ln>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 (7):</a:t>
            </a:r>
            <a:r>
              <a:rPr lang="fr-FR" sz="2800" b="1" dirty="0">
                <a:solidFill>
                  <a:schemeClr val="accent5"/>
                </a:solidFill>
              </a:rPr>
              <a:t> LHC ATLAS Pixel &amp; SCT detector </a:t>
            </a:r>
            <a:r>
              <a:rPr lang="fr-FR" sz="2800" b="1" dirty="0" err="1">
                <a:solidFill>
                  <a:schemeClr val="accent5"/>
                </a:solidFill>
              </a:rPr>
              <a:t>cooling</a:t>
            </a:r>
            <a:r>
              <a:rPr lang="fr-FR" sz="2800" b="1" dirty="0">
                <a:solidFill>
                  <a:schemeClr val="accent5"/>
                </a:solidFill>
              </a:rPr>
              <a:t> </a:t>
            </a:r>
          </a:p>
          <a:p>
            <a:pPr algn="ctr">
              <a:lnSpc>
                <a:spcPct val="120000"/>
              </a:lnSpc>
            </a:pPr>
            <a:r>
              <a:rPr lang="en-GB" altLang="fr-FR" sz="2800" b="1" dirty="0">
                <a:solidFill>
                  <a:srgbClr val="0070C0"/>
                </a:solidFill>
                <a:cs typeface="Times New Roman" panose="02020603050405020304" pitchFamily="18" charset="0"/>
              </a:rPr>
              <a:t>with evaporating C</a:t>
            </a:r>
            <a:r>
              <a:rPr lang="en-GB" altLang="fr-FR" sz="2800" b="1" baseline="-25000" dirty="0">
                <a:solidFill>
                  <a:srgbClr val="0070C0"/>
                </a:solidFill>
                <a:cs typeface="Times New Roman" panose="02020603050405020304" pitchFamily="18" charset="0"/>
              </a:rPr>
              <a:t>3</a:t>
            </a:r>
            <a:r>
              <a:rPr lang="en-GB" altLang="fr-FR" sz="2800" b="1" dirty="0">
                <a:solidFill>
                  <a:srgbClr val="0070C0"/>
                </a:solidFill>
                <a:cs typeface="Times New Roman" panose="02020603050405020304" pitchFamily="18" charset="0"/>
              </a:rPr>
              <a:t>F</a:t>
            </a:r>
            <a:r>
              <a:rPr lang="en-GB" altLang="fr-FR" sz="2800" b="1" baseline="-25000" dirty="0">
                <a:solidFill>
                  <a:srgbClr val="0070C0"/>
                </a:solidFill>
                <a:cs typeface="Times New Roman" panose="02020603050405020304" pitchFamily="18" charset="0"/>
              </a:rPr>
              <a:t>8</a:t>
            </a:r>
            <a:r>
              <a:rPr lang="en-GB" altLang="fr-FR" sz="2800" b="1" dirty="0">
                <a:solidFill>
                  <a:srgbClr val="0070C0"/>
                </a:solidFill>
                <a:cs typeface="Times New Roman" panose="02020603050405020304" pitchFamily="18" charset="0"/>
              </a:rPr>
              <a:t> : you’ve just seen the evaporators; </a:t>
            </a:r>
          </a:p>
          <a:p>
            <a:pPr algn="ctr">
              <a:lnSpc>
                <a:spcPct val="120000"/>
              </a:lnSpc>
            </a:pPr>
            <a:r>
              <a:rPr lang="en-GB" altLang="fr-FR" sz="2800" b="1" dirty="0">
                <a:solidFill>
                  <a:srgbClr val="0070C0"/>
                </a:solidFill>
                <a:cs typeface="Times New Roman" panose="02020603050405020304" pitchFamily="18" charset="0"/>
              </a:rPr>
              <a:t>now the other parts of the system  (including the problematic compressors) </a:t>
            </a: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grpSp>
        <p:nvGrpSpPr>
          <p:cNvPr id="38" name="Group 8"/>
          <p:cNvGrpSpPr>
            <a:grpSpLocks/>
          </p:cNvGrpSpPr>
          <p:nvPr/>
        </p:nvGrpSpPr>
        <p:grpSpPr bwMode="auto">
          <a:xfrm>
            <a:off x="5133628" y="2747646"/>
            <a:ext cx="3945842" cy="3478005"/>
            <a:chOff x="1447800" y="1295400"/>
            <a:chExt cx="6629400" cy="5029200"/>
          </a:xfrm>
        </p:grpSpPr>
        <p:pic>
          <p:nvPicPr>
            <p:cNvPr id="39" name="Picture 2" descr="C:\Greg\New laptop (2) Sept 4 2010\rescues from stolen laptop\new laptop\Greg\HDR\figures by chapter\ATLAS Evap Cooling\compressors.jpg"/>
            <p:cNvPicPr>
              <a:picLocks noChangeAspect="1" noChangeArrowheads="1"/>
            </p:cNvPicPr>
            <p:nvPr/>
          </p:nvPicPr>
          <p:blipFill>
            <a:blip r:embed="rId7">
              <a:extLst>
                <a:ext uri="{28A0092B-C50C-407E-A947-70E740481C1C}">
                  <a14:useLocalDpi xmlns:a14="http://schemas.microsoft.com/office/drawing/2010/main" val="0"/>
                </a:ext>
              </a:extLst>
            </a:blip>
            <a:srcRect r="2942"/>
            <a:stretch>
              <a:fillRect/>
            </a:stretch>
          </p:blipFill>
          <p:spPr bwMode="auto">
            <a:xfrm>
              <a:off x="1447800" y="1295400"/>
              <a:ext cx="6629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7"/>
            <p:cNvSpPr txBox="1">
              <a:spLocks noChangeArrowheads="1"/>
            </p:cNvSpPr>
            <p:nvPr/>
          </p:nvSpPr>
          <p:spPr bwMode="auto">
            <a:xfrm>
              <a:off x="1524000" y="5638800"/>
              <a:ext cx="647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fr-FR" sz="1600" b="1">
                  <a:solidFill>
                    <a:schemeClr val="bg1"/>
                  </a:solidFill>
                </a:rPr>
                <a:t>Compression</a:t>
              </a:r>
              <a:endParaRPr lang="fr-FR" altLang="fr-FR" sz="1600" b="1">
                <a:solidFill>
                  <a:schemeClr val="bg1"/>
                </a:solidFill>
              </a:endParaRPr>
            </a:p>
          </p:txBody>
        </p:sp>
      </p:grpSp>
      <p:sp>
        <p:nvSpPr>
          <p:cNvPr id="16" name="Espace réservé du pied de page 3">
            <a:extLst>
              <a:ext uri="{FF2B5EF4-FFF2-40B4-BE49-F238E27FC236}">
                <a16:creationId xmlns:a16="http://schemas.microsoft.com/office/drawing/2014/main" id="{AE9B8C34-D371-4DFD-A4E0-8E1FDDF8A7D0}"/>
              </a:ext>
            </a:extLst>
          </p:cNvPr>
          <p:cNvSpPr>
            <a:spLocks noGrp="1"/>
          </p:cNvSpPr>
          <p:nvPr>
            <p:ph type="ftr" sz="quarter" idx="11"/>
          </p:nvPr>
        </p:nvSpPr>
        <p:spPr>
          <a:xfrm>
            <a:off x="2356331" y="6495250"/>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280186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par>
                                <p:cTn id="13" presetID="9"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dissolve">
                                      <p:cBhvr>
                                        <p:cTn id="15" dur="2000"/>
                                        <p:tgtEl>
                                          <p:spTgt spid="33"/>
                                        </p:tgtEl>
                                      </p:cBhvr>
                                    </p:animEffect>
                                  </p:childTnLst>
                                </p:cTn>
                              </p:par>
                            </p:childTnLst>
                          </p:cTn>
                        </p:par>
                        <p:par>
                          <p:cTn id="16" fill="hold">
                            <p:stCondLst>
                              <p:cond delay="2000"/>
                            </p:stCondLst>
                            <p:childTnLst>
                              <p:par>
                                <p:cTn id="17" presetID="9" presetClass="entr" presetSubtype="0"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dissolve">
                                      <p:cBhvr>
                                        <p:cTn id="19" dur="750"/>
                                        <p:tgtEl>
                                          <p:spTgt spid="29"/>
                                        </p:tgtEl>
                                      </p:cBhvr>
                                    </p:animEffect>
                                  </p:childTnLst>
                                </p:cTn>
                              </p:par>
                            </p:childTnLst>
                          </p:cTn>
                        </p:par>
                        <p:par>
                          <p:cTn id="20" fill="hold">
                            <p:stCondLst>
                              <p:cond delay="2750"/>
                            </p:stCondLst>
                            <p:childTnLst>
                              <p:par>
                                <p:cTn id="21" presetID="9"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750"/>
                                        <p:tgtEl>
                                          <p:spTgt spid="32"/>
                                        </p:tgtEl>
                                      </p:cBhvr>
                                    </p:animEffect>
                                  </p:childTnLst>
                                </p:cTn>
                              </p:par>
                            </p:childTnLst>
                          </p:cTn>
                        </p:par>
                        <p:par>
                          <p:cTn id="24" fill="hold">
                            <p:stCondLst>
                              <p:cond delay="3500"/>
                            </p:stCondLst>
                            <p:childTnLst>
                              <p:par>
                                <p:cTn id="25" presetID="1" presetClass="entr" presetSubtype="0" fill="hold" nodeType="afterEffect">
                                  <p:stCondLst>
                                    <p:cond delay="0"/>
                                  </p:stCondLst>
                                  <p:childTnLst>
                                    <p:set>
                                      <p:cBhvr>
                                        <p:cTn id="26" dur="1" fill="hold">
                                          <p:stCondLst>
                                            <p:cond delay="749"/>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dissolve">
                                      <p:cBhvr>
                                        <p:cTn id="3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60kW Thermosyphon Insulation_tmp"/>
          <p:cNvPicPr>
            <a:picLocks noChangeAspect="1" noChangeArrowheads="1"/>
          </p:cNvPicPr>
          <p:nvPr/>
        </p:nvPicPr>
        <p:blipFill>
          <a:blip r:embed="rId4" cstate="print">
            <a:extLst>
              <a:ext uri="{28A0092B-C50C-407E-A947-70E740481C1C}">
                <a14:useLocalDpi xmlns:a14="http://schemas.microsoft.com/office/drawing/2010/main" val="0"/>
              </a:ext>
            </a:extLst>
          </a:blip>
          <a:srcRect b="9552"/>
          <a:stretch>
            <a:fillRect/>
          </a:stretch>
        </p:blipFill>
        <p:spPr bwMode="auto">
          <a:xfrm>
            <a:off x="762000" y="1295400"/>
            <a:ext cx="76962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flipV="1">
            <a:off x="4724400" y="3200400"/>
            <a:ext cx="23622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1800" y="5334000"/>
            <a:ext cx="2124075" cy="338138"/>
          </a:xfrm>
          <a:prstGeom prst="rect">
            <a:avLst/>
          </a:prstGeom>
          <a:noFill/>
        </p:spPr>
        <p:txBody>
          <a:bodyPr wrap="none">
            <a:spAutoFit/>
          </a:bodyPr>
          <a:lstStyle/>
          <a:p>
            <a:pPr>
              <a:defRPr/>
            </a:pPr>
            <a:r>
              <a:rPr lang="en-GB" sz="1600" b="1" dirty="0">
                <a:solidFill>
                  <a:schemeClr val="accent2">
                    <a:lumMod val="75000"/>
                  </a:schemeClr>
                </a:solidFill>
              </a:rPr>
              <a:t>Condensation @-60ºC</a:t>
            </a:r>
            <a:endParaRPr lang="fr-FR" sz="1600" b="1" dirty="0">
              <a:solidFill>
                <a:schemeClr val="accent2">
                  <a:lumMod val="75000"/>
                </a:schemeClr>
              </a:solidFill>
            </a:endParaRPr>
          </a:p>
        </p:txBody>
      </p:sp>
      <p:sp>
        <p:nvSpPr>
          <p:cNvPr id="16389" name="TextBox 15"/>
          <p:cNvSpPr txBox="1">
            <a:spLocks noChangeArrowheads="1"/>
          </p:cNvSpPr>
          <p:nvPr/>
        </p:nvSpPr>
        <p:spPr bwMode="auto">
          <a:xfrm>
            <a:off x="4572000" y="3721269"/>
            <a:ext cx="3205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altLang="fr-FR" sz="1600" b="1" dirty="0">
                <a:solidFill>
                  <a:srgbClr val="FF0000"/>
                </a:solidFill>
              </a:rPr>
              <a:t>On –detector Evaporation @-25ºC</a:t>
            </a:r>
            <a:endParaRPr lang="fr-FR" altLang="fr-FR" sz="1600" b="1" dirty="0">
              <a:solidFill>
                <a:srgbClr val="FF0000"/>
              </a:solidFill>
            </a:endParaRPr>
          </a:p>
        </p:txBody>
      </p:sp>
      <p:cxnSp>
        <p:nvCxnSpPr>
          <p:cNvPr id="11" name="Straight Arrow Connector 10"/>
          <p:cNvCxnSpPr/>
          <p:nvPr/>
        </p:nvCxnSpPr>
        <p:spPr>
          <a:xfrm rot="5400000">
            <a:off x="7582694" y="4304506"/>
            <a:ext cx="6858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7239000" y="4876800"/>
            <a:ext cx="687388"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515100" y="4762500"/>
            <a:ext cx="457200" cy="228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6248400" y="5334000"/>
            <a:ext cx="4572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819400" y="5257800"/>
            <a:ext cx="26670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686594" y="3428206"/>
            <a:ext cx="19812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438400" y="1981200"/>
            <a:ext cx="16002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4039394" y="2437606"/>
            <a:ext cx="10668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2" descr="C:\Users\greg\Downloads\k44661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667000"/>
            <a:ext cx="1206500" cy="9271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2" descr="C:\Users\greg\Downloads\k446610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2667000"/>
            <a:ext cx="1231900" cy="9271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59746" name="Picture 2" descr="C:\Users\greg\Downloads\k44613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2895600"/>
            <a:ext cx="1293813" cy="860425"/>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2" descr="C:\Users\greg\Downloads\k44613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038600"/>
            <a:ext cx="1293813" cy="860425"/>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2" name="Picture 2" descr="C:\Users\greg\Downloads\k4461319.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5181600"/>
            <a:ext cx="1293813" cy="860425"/>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3" descr="C:\Users\greg\Downloads\k446644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3962400"/>
            <a:ext cx="1303338" cy="11049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3" descr="C:\Users\greg\Downloads\k446658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600" y="1524000"/>
            <a:ext cx="1373188" cy="10795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3" descr="C:\Users\greg\Downloads\k4466586.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1447800"/>
            <a:ext cx="1296988" cy="10795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3" descr="C:\Users\greg\Downloads\k446658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600" y="3886200"/>
            <a:ext cx="1370013" cy="10795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9" name="Title 1"/>
          <p:cNvSpPr txBox="1">
            <a:spLocks/>
          </p:cNvSpPr>
          <p:nvPr/>
        </p:nvSpPr>
        <p:spPr bwMode="auto">
          <a:xfrm>
            <a:off x="1528396" y="848122"/>
            <a:ext cx="6696807" cy="361156"/>
          </a:xfrm>
          <a:prstGeom prst="rect">
            <a:avLst/>
          </a:prstGeom>
          <a:noFill/>
          <a:ln w="25400">
            <a:noFill/>
            <a:miter lim="800000"/>
            <a:headEnd/>
            <a:tailEnd/>
          </a:ln>
        </p:spPr>
        <p:txBody>
          <a:bodyPr lIns="0" rIns="0" bIns="0" anchor="b"/>
          <a:lstStyle/>
          <a:p>
            <a:pPr algn="ctr" eaLnBrk="0" hangingPunct="0">
              <a:defRPr/>
            </a:pPr>
            <a:r>
              <a:rPr lang="en-GB" b="1" dirty="0">
                <a:solidFill>
                  <a:srgbClr val="333300"/>
                </a:solidFill>
                <a:cs typeface="Times New Roman" pitchFamily="18" charset="0"/>
              </a:rPr>
              <a:t>Animation:  Digger = fluid; heat in vapour form = sand</a:t>
            </a:r>
            <a:r>
              <a:rPr lang="en-GB" sz="800" b="1" dirty="0">
                <a:solidFill>
                  <a:srgbClr val="333300"/>
                </a:solidFill>
                <a:cs typeface="Times New Roman" pitchFamily="18" charset="0"/>
              </a:rPr>
              <a:t>...</a:t>
            </a:r>
            <a:br>
              <a:rPr lang="en-GB" sz="1050" b="1" baseline="-25000" dirty="0">
                <a:solidFill>
                  <a:srgbClr val="333300"/>
                </a:solidFill>
                <a:cs typeface="Times New Roman" pitchFamily="18" charset="0"/>
              </a:rPr>
            </a:br>
            <a:endParaRPr lang="fr-FR" sz="100" b="1" baseline="-25000" dirty="0">
              <a:solidFill>
                <a:srgbClr val="333300"/>
              </a:solidFill>
              <a:cs typeface="Times New Roman" pitchFamily="18" charset="0"/>
            </a:endParaRPr>
          </a:p>
        </p:txBody>
      </p:sp>
      <p:sp>
        <p:nvSpPr>
          <p:cNvPr id="2" name="Espace réservé du numéro de diapositive 1"/>
          <p:cNvSpPr>
            <a:spLocks noGrp="1"/>
          </p:cNvSpPr>
          <p:nvPr>
            <p:ph type="sldNum" sz="quarter" idx="12"/>
          </p:nvPr>
        </p:nvSpPr>
        <p:spPr/>
        <p:txBody>
          <a:bodyPr/>
          <a:lstStyle/>
          <a:p>
            <a:fld id="{0AA9EBEA-8FF1-4741-9019-86B2F2893584}" type="slidenum">
              <a:rPr lang="fr-FR" smtClean="0"/>
              <a:t>15</a:t>
            </a:fld>
            <a:endParaRPr lang="fr-FR"/>
          </a:p>
        </p:txBody>
      </p:sp>
      <p:sp>
        <p:nvSpPr>
          <p:cNvPr id="30" name="Title 1"/>
          <p:cNvSpPr txBox="1">
            <a:spLocks/>
          </p:cNvSpPr>
          <p:nvPr/>
        </p:nvSpPr>
        <p:spPr>
          <a:xfrm>
            <a:off x="193949" y="83545"/>
            <a:ext cx="8885521" cy="843556"/>
          </a:xfrm>
          <a:prstGeom prst="rect">
            <a:avLst/>
          </a:prstGeom>
          <a:ln w="38100">
            <a:solidFill>
              <a:schemeClr val="accent1"/>
            </a:solidFill>
            <a:miter lim="800000"/>
            <a:headEnd/>
            <a:tailEnd/>
          </a:ln>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 (8):</a:t>
            </a:r>
            <a:r>
              <a:rPr lang="fr-FR" sz="2800" b="1" dirty="0">
                <a:solidFill>
                  <a:schemeClr val="accent5"/>
                </a:solidFill>
              </a:rPr>
              <a:t> </a:t>
            </a:r>
          </a:p>
          <a:p>
            <a:pPr algn="ctr">
              <a:lnSpc>
                <a:spcPct val="120000"/>
              </a:lnSpc>
            </a:pPr>
            <a:r>
              <a:rPr lang="en-GB" sz="2800" b="1" dirty="0">
                <a:solidFill>
                  <a:schemeClr val="accent5"/>
                </a:solidFill>
              </a:rPr>
              <a:t>Let’s get rid of the </a:t>
            </a:r>
            <a:r>
              <a:rPr lang="en-GB" sz="2800" b="1" dirty="0" err="1">
                <a:solidFill>
                  <a:schemeClr val="accent5"/>
                </a:solidFill>
              </a:rPr>
              <a:t>compresssors</a:t>
            </a:r>
            <a:r>
              <a:rPr lang="en-GB" sz="2800" b="1" dirty="0">
                <a:solidFill>
                  <a:schemeClr val="accent5"/>
                </a:solidFill>
              </a:rPr>
              <a:t> and do it in reverse with no moving parts! </a:t>
            </a: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sp>
        <p:nvSpPr>
          <p:cNvPr id="32" name="Espace réservé du pied de page 3">
            <a:extLst>
              <a:ext uri="{FF2B5EF4-FFF2-40B4-BE49-F238E27FC236}">
                <a16:creationId xmlns:a16="http://schemas.microsoft.com/office/drawing/2014/main" id="{9FD0CE96-06D1-4136-BCF7-7BEA20075CF4}"/>
              </a:ext>
            </a:extLst>
          </p:cNvPr>
          <p:cNvSpPr>
            <a:spLocks noGrp="1"/>
          </p:cNvSpPr>
          <p:nvPr>
            <p:ph type="ftr" sz="quarter" idx="11"/>
          </p:nvPr>
        </p:nvSpPr>
        <p:spPr>
          <a:xfrm>
            <a:off x="2258129" y="6527221"/>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custDataLst>
      <p:tags r:id="rId1"/>
    </p:custDataLst>
    <p:extLst>
      <p:ext uri="{BB962C8B-B14F-4D97-AF65-F5344CB8AC3E}">
        <p14:creationId xmlns:p14="http://schemas.microsoft.com/office/powerpoint/2010/main" val="41922379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par>
                          <p:cTn id="8" fill="hold" nodeType="afterGroup">
                            <p:stCondLst>
                              <p:cond delay="500"/>
                            </p:stCondLst>
                            <p:childTnLst>
                              <p:par>
                                <p:cTn id="9" presetID="9" presetClass="exit" presetSubtype="0" fill="hold" nodeType="afterEffect">
                                  <p:stCondLst>
                                    <p:cond delay="0"/>
                                  </p:stCondLst>
                                  <p:childTnLst>
                                    <p:animEffect transition="out" filter="dissolve">
                                      <p:cBhvr>
                                        <p:cTn id="10" dur="2000"/>
                                        <p:tgtEl>
                                          <p:spTgt spid="18"/>
                                        </p:tgtEl>
                                      </p:cBhvr>
                                    </p:animEffect>
                                    <p:set>
                                      <p:cBhvr>
                                        <p:cTn id="11" dur="1" fill="hold">
                                          <p:stCondLst>
                                            <p:cond delay="1999"/>
                                          </p:stCondLst>
                                        </p:cTn>
                                        <p:tgtEl>
                                          <p:spTgt spid="18"/>
                                        </p:tgtEl>
                                        <p:attrNameLst>
                                          <p:attrName>style.visibility</p:attrName>
                                        </p:attrNameLst>
                                      </p:cBhvr>
                                      <p:to>
                                        <p:strVal val="hidden"/>
                                      </p:to>
                                    </p:set>
                                  </p:childTnLst>
                                </p:cTn>
                              </p:par>
                            </p:childTnLst>
                          </p:cTn>
                        </p:par>
                        <p:par>
                          <p:cTn id="12" fill="hold" nodeType="afterGroup">
                            <p:stCondLst>
                              <p:cond delay="2500"/>
                            </p:stCondLst>
                            <p:childTnLst>
                              <p:par>
                                <p:cTn id="13" presetID="9"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dissolve">
                                      <p:cBhvr>
                                        <p:cTn id="15" dur="500"/>
                                        <p:tgtEl>
                                          <p:spTgt spid="14"/>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dissolve">
                                      <p:cBhvr>
                                        <p:cTn id="19" dur="500"/>
                                        <p:tgtEl>
                                          <p:spTgt spid="20"/>
                                        </p:tgtEl>
                                      </p:cBhvr>
                                    </p:animEffect>
                                  </p:childTnLst>
                                </p:cTn>
                              </p:par>
                            </p:childTnLst>
                          </p:cTn>
                        </p:par>
                        <p:par>
                          <p:cTn id="20" fill="hold" nodeType="afterGroup">
                            <p:stCondLst>
                              <p:cond delay="3500"/>
                            </p:stCondLst>
                            <p:childTnLst>
                              <p:par>
                                <p:cTn id="21" presetID="9" presetClass="entr" presetSubtype="0" fill="hold" nodeType="afterEffect">
                                  <p:stCondLst>
                                    <p:cond delay="0"/>
                                  </p:stCondLst>
                                  <p:childTnLst>
                                    <p:set>
                                      <p:cBhvr>
                                        <p:cTn id="22" dur="1" fill="hold">
                                          <p:stCondLst>
                                            <p:cond delay="0"/>
                                          </p:stCondLst>
                                        </p:cTn>
                                        <p:tgtEl>
                                          <p:spTgt spid="159746"/>
                                        </p:tgtEl>
                                        <p:attrNameLst>
                                          <p:attrName>style.visibility</p:attrName>
                                        </p:attrNameLst>
                                      </p:cBhvr>
                                      <p:to>
                                        <p:strVal val="visible"/>
                                      </p:to>
                                    </p:set>
                                    <p:animEffect transition="in" filter="dissolve">
                                      <p:cBhvr>
                                        <p:cTn id="23" dur="500"/>
                                        <p:tgtEl>
                                          <p:spTgt spid="159746"/>
                                        </p:tgtEl>
                                      </p:cBhvr>
                                    </p:animEffect>
                                  </p:childTnLst>
                                </p:cTn>
                              </p:par>
                            </p:childTnLst>
                          </p:cTn>
                        </p:par>
                        <p:par>
                          <p:cTn id="24" fill="hold" nodeType="afterGroup">
                            <p:stCondLst>
                              <p:cond delay="4000"/>
                            </p:stCondLst>
                            <p:childTnLst>
                              <p:par>
                                <p:cTn id="25" presetID="9" presetClass="exit" presetSubtype="0" fill="hold" nodeType="afterEffect">
                                  <p:stCondLst>
                                    <p:cond delay="0"/>
                                  </p:stCondLst>
                                  <p:childTnLst>
                                    <p:animEffect transition="out" filter="dissolve">
                                      <p:cBhvr>
                                        <p:cTn id="26" dur="2000"/>
                                        <p:tgtEl>
                                          <p:spTgt spid="159746"/>
                                        </p:tgtEl>
                                      </p:cBhvr>
                                    </p:animEffect>
                                    <p:set>
                                      <p:cBhvr>
                                        <p:cTn id="27" dur="1" fill="hold">
                                          <p:stCondLst>
                                            <p:cond delay="1999"/>
                                          </p:stCondLst>
                                        </p:cTn>
                                        <p:tgtEl>
                                          <p:spTgt spid="159746"/>
                                        </p:tgtEl>
                                        <p:attrNameLst>
                                          <p:attrName>style.visibility</p:attrName>
                                        </p:attrNameLst>
                                      </p:cBhvr>
                                      <p:to>
                                        <p:strVal val="hidden"/>
                                      </p:to>
                                    </p:set>
                                  </p:childTnLst>
                                </p:cTn>
                              </p:par>
                            </p:childTnLst>
                          </p:cTn>
                        </p:par>
                        <p:par>
                          <p:cTn id="28" fill="hold" nodeType="afterGroup">
                            <p:stCondLst>
                              <p:cond delay="6000"/>
                            </p:stCondLst>
                            <p:childTnLst>
                              <p:par>
                                <p:cTn id="29" presetID="9" presetClass="entr" presetSubtype="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dissolve">
                                      <p:cBhvr>
                                        <p:cTn id="31" dur="500"/>
                                        <p:tgtEl>
                                          <p:spTgt spid="11"/>
                                        </p:tgtEl>
                                      </p:cBhvr>
                                    </p:animEffect>
                                  </p:childTnLst>
                                </p:cTn>
                              </p:par>
                            </p:childTnLst>
                          </p:cTn>
                        </p:par>
                        <p:par>
                          <p:cTn id="32" fill="hold" nodeType="afterGroup">
                            <p:stCondLst>
                              <p:cond delay="6500"/>
                            </p:stCondLst>
                            <p:childTnLst>
                              <p:par>
                                <p:cTn id="33" presetID="9" presetClass="entr" presetSubtype="0"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dissolve">
                                      <p:cBhvr>
                                        <p:cTn id="35" dur="1000"/>
                                        <p:tgtEl>
                                          <p:spTgt spid="21"/>
                                        </p:tgtEl>
                                      </p:cBhvr>
                                    </p:animEffect>
                                  </p:childTnLst>
                                </p:cTn>
                              </p:par>
                            </p:childTnLst>
                          </p:cTn>
                        </p:par>
                        <p:par>
                          <p:cTn id="36" fill="hold" nodeType="afterGroup">
                            <p:stCondLst>
                              <p:cond delay="7500"/>
                            </p:stCondLst>
                            <p:childTnLst>
                              <p:par>
                                <p:cTn id="37" presetID="9" presetClass="exit" presetSubtype="0" fill="hold" nodeType="afterEffect">
                                  <p:stCondLst>
                                    <p:cond delay="0"/>
                                  </p:stCondLst>
                                  <p:childTnLst>
                                    <p:animEffect transition="out" filter="dissolve">
                                      <p:cBhvr>
                                        <p:cTn id="38" dur="2000"/>
                                        <p:tgtEl>
                                          <p:spTgt spid="21"/>
                                        </p:tgtEl>
                                      </p:cBhvr>
                                    </p:animEffect>
                                    <p:set>
                                      <p:cBhvr>
                                        <p:cTn id="39" dur="1" fill="hold">
                                          <p:stCondLst>
                                            <p:cond delay="1999"/>
                                          </p:stCondLst>
                                        </p:cTn>
                                        <p:tgtEl>
                                          <p:spTgt spid="21"/>
                                        </p:tgtEl>
                                        <p:attrNameLst>
                                          <p:attrName>style.visibility</p:attrName>
                                        </p:attrNameLst>
                                      </p:cBhvr>
                                      <p:to>
                                        <p:strVal val="hidden"/>
                                      </p:to>
                                    </p:set>
                                  </p:childTnLst>
                                </p:cTn>
                              </p:par>
                            </p:childTnLst>
                          </p:cTn>
                        </p:par>
                        <p:par>
                          <p:cTn id="40" fill="hold" nodeType="afterGroup">
                            <p:stCondLst>
                              <p:cond delay="9500"/>
                            </p:stCondLst>
                            <p:childTnLst>
                              <p:par>
                                <p:cTn id="41" presetID="9" presetClass="entr" presetSubtype="0"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dissolve">
                                      <p:cBhvr>
                                        <p:cTn id="43" dur="500"/>
                                        <p:tgtEl>
                                          <p:spTgt spid="13"/>
                                        </p:tgtEl>
                                      </p:cBhvr>
                                    </p:animEffect>
                                  </p:childTnLst>
                                </p:cTn>
                              </p:par>
                            </p:childTnLst>
                          </p:cTn>
                        </p:par>
                        <p:par>
                          <p:cTn id="44" fill="hold" nodeType="afterGroup">
                            <p:stCondLst>
                              <p:cond delay="10000"/>
                            </p:stCondLst>
                            <p:childTnLst>
                              <p:par>
                                <p:cTn id="45" presetID="9"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par>
                          <p:cTn id="48" fill="hold" nodeType="afterGroup">
                            <p:stCondLst>
                              <p:cond delay="10500"/>
                            </p:stCondLst>
                            <p:childTnLst>
                              <p:par>
                                <p:cTn id="49" presetID="9" presetClass="entr" presetSubtype="0"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dissolve">
                                      <p:cBhvr>
                                        <p:cTn id="51" dur="2000"/>
                                        <p:tgtEl>
                                          <p:spTgt spid="22"/>
                                        </p:tgtEl>
                                      </p:cBhvr>
                                    </p:animEffect>
                                  </p:childTnLst>
                                </p:cTn>
                              </p:par>
                            </p:childTnLst>
                          </p:cTn>
                        </p:par>
                        <p:par>
                          <p:cTn id="52" fill="hold" nodeType="afterGroup">
                            <p:stCondLst>
                              <p:cond delay="12500"/>
                            </p:stCondLst>
                            <p:childTnLst>
                              <p:par>
                                <p:cTn id="53" presetID="9"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dissolve">
                                      <p:cBhvr>
                                        <p:cTn id="55" dur="500"/>
                                        <p:tgtEl>
                                          <p:spTgt spid="19"/>
                                        </p:tgtEl>
                                      </p:cBhvr>
                                    </p:animEffect>
                                  </p:childTnLst>
                                </p:cTn>
                              </p:par>
                            </p:childTnLst>
                          </p:cTn>
                        </p:par>
                        <p:par>
                          <p:cTn id="56" fill="hold" nodeType="afterGroup">
                            <p:stCondLst>
                              <p:cond delay="13000"/>
                            </p:stCondLst>
                            <p:childTnLst>
                              <p:par>
                                <p:cTn id="57" presetID="9"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dissolve">
                                      <p:cBhvr>
                                        <p:cTn id="59" dur="500"/>
                                        <p:tgtEl>
                                          <p:spTgt spid="23"/>
                                        </p:tgtEl>
                                      </p:cBhvr>
                                    </p:animEffect>
                                  </p:childTnLst>
                                </p:cTn>
                              </p:par>
                            </p:childTnLst>
                          </p:cTn>
                        </p:par>
                        <p:par>
                          <p:cTn id="60" fill="hold" nodeType="afterGroup">
                            <p:stCondLst>
                              <p:cond delay="13500"/>
                            </p:stCondLst>
                            <p:childTnLst>
                              <p:par>
                                <p:cTn id="61" presetID="9"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dissolve">
                                      <p:cBhvr>
                                        <p:cTn id="63" dur="1000"/>
                                        <p:tgtEl>
                                          <p:spTgt spid="24"/>
                                        </p:tgtEl>
                                      </p:cBhvr>
                                    </p:animEffect>
                                  </p:childTnLst>
                                </p:cTn>
                              </p:par>
                            </p:childTnLst>
                          </p:cTn>
                        </p:par>
                        <p:par>
                          <p:cTn id="64" fill="hold" nodeType="afterGroup">
                            <p:stCondLst>
                              <p:cond delay="14500"/>
                            </p:stCondLst>
                            <p:childTnLst>
                              <p:par>
                                <p:cTn id="65" presetID="9" presetClass="entr" presetSubtype="0"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dissolve">
                                      <p:cBhvr>
                                        <p:cTn id="67" dur="1000"/>
                                        <p:tgtEl>
                                          <p:spTgt spid="28"/>
                                        </p:tgtEl>
                                      </p:cBhvr>
                                    </p:animEffect>
                                  </p:childTnLst>
                                </p:cTn>
                              </p:par>
                            </p:childTnLst>
                          </p:cTn>
                        </p:par>
                        <p:par>
                          <p:cTn id="68" fill="hold" nodeType="afterGroup">
                            <p:stCondLst>
                              <p:cond delay="15500"/>
                            </p:stCondLst>
                            <p:childTnLst>
                              <p:par>
                                <p:cTn id="69" presetID="9" presetClass="exit" presetSubtype="0" fill="hold" nodeType="afterEffect">
                                  <p:stCondLst>
                                    <p:cond delay="0"/>
                                  </p:stCondLst>
                                  <p:childTnLst>
                                    <p:animEffect transition="out" filter="dissolve">
                                      <p:cBhvr>
                                        <p:cTn id="70" dur="2000"/>
                                        <p:tgtEl>
                                          <p:spTgt spid="28"/>
                                        </p:tgtEl>
                                      </p:cBhvr>
                                    </p:animEffect>
                                    <p:set>
                                      <p:cBhvr>
                                        <p:cTn id="71" dur="1" fill="hold">
                                          <p:stCondLst>
                                            <p:cond delay="1999"/>
                                          </p:stCondLst>
                                        </p:cTn>
                                        <p:tgtEl>
                                          <p:spTgt spid="28"/>
                                        </p:tgtEl>
                                        <p:attrNameLst>
                                          <p:attrName>style.visibility</p:attrName>
                                        </p:attrNameLst>
                                      </p:cBhvr>
                                      <p:to>
                                        <p:strVal val="hidden"/>
                                      </p:to>
                                    </p:set>
                                  </p:childTnLst>
                                </p:cTn>
                              </p:par>
                            </p:childTnLst>
                          </p:cTn>
                        </p:par>
                        <p:par>
                          <p:cTn id="72" fill="hold" nodeType="afterGroup">
                            <p:stCondLst>
                              <p:cond delay="17500"/>
                            </p:stCondLst>
                            <p:childTnLst>
                              <p:par>
                                <p:cTn id="73" presetID="9" presetClass="entr" presetSubtype="0" fill="hold"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500"/>
                                        <p:tgtEl>
                                          <p:spTgt spid="26"/>
                                        </p:tgtEl>
                                      </p:cBhvr>
                                    </p:animEffect>
                                  </p:childTnLst>
                                </p:cTn>
                              </p:par>
                            </p:childTnLst>
                          </p:cTn>
                        </p:par>
                        <p:par>
                          <p:cTn id="76" fill="hold" nodeType="afterGroup">
                            <p:stCondLst>
                              <p:cond delay="18000"/>
                            </p:stCondLst>
                            <p:childTnLst>
                              <p:par>
                                <p:cTn id="77" presetID="9" presetClass="entr" presetSubtype="0" fill="hold"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dissolve">
                                      <p:cBhvr>
                                        <p:cTn id="79" dur="1000"/>
                                        <p:tgtEl>
                                          <p:spTgt spid="25"/>
                                        </p:tgtEl>
                                      </p:cBhvr>
                                    </p:animEffect>
                                  </p:childTnLst>
                                </p:cTn>
                              </p:par>
                            </p:childTnLst>
                          </p:cTn>
                        </p:par>
                        <p:par>
                          <p:cTn id="80" fill="hold" nodeType="afterGroup">
                            <p:stCondLst>
                              <p:cond delay="19000"/>
                            </p:stCondLst>
                            <p:childTnLst>
                              <p:par>
                                <p:cTn id="81" presetID="9" presetClass="exit" presetSubtype="0" fill="hold" nodeType="afterEffect">
                                  <p:stCondLst>
                                    <p:cond delay="0"/>
                                  </p:stCondLst>
                                  <p:childTnLst>
                                    <p:animEffect transition="out" filter="dissolve">
                                      <p:cBhvr>
                                        <p:cTn id="82" dur="2000"/>
                                        <p:tgtEl>
                                          <p:spTgt spid="25"/>
                                        </p:tgtEl>
                                      </p:cBhvr>
                                    </p:animEffect>
                                    <p:set>
                                      <p:cBhvr>
                                        <p:cTn id="83" dur="1" fill="hold">
                                          <p:stCondLst>
                                            <p:cond delay="1999"/>
                                          </p:stCondLst>
                                        </p:cTn>
                                        <p:tgtEl>
                                          <p:spTgt spid="25"/>
                                        </p:tgtEl>
                                        <p:attrNameLst>
                                          <p:attrName>style.visibility</p:attrName>
                                        </p:attrNameLst>
                                      </p:cBhvr>
                                      <p:to>
                                        <p:strVal val="hidden"/>
                                      </p:to>
                                    </p:set>
                                  </p:childTnLst>
                                </p:cTn>
                              </p:par>
                            </p:childTnLst>
                          </p:cTn>
                        </p:par>
                        <p:par>
                          <p:cTn id="84" fill="hold" nodeType="afterGroup">
                            <p:stCondLst>
                              <p:cond delay="21000"/>
                            </p:stCondLst>
                            <p:childTnLst>
                              <p:par>
                                <p:cTn id="85" presetID="9" presetClass="entr" presetSubtype="0"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dissolve">
                                      <p:cBhvr>
                                        <p:cTn id="87" dur="500"/>
                                        <p:tgtEl>
                                          <p:spTgt spid="31"/>
                                        </p:tgtEl>
                                      </p:cBhvr>
                                    </p:animEffect>
                                  </p:childTnLst>
                                </p:cTn>
                              </p:par>
                            </p:childTnLst>
                          </p:cTn>
                        </p:par>
                        <p:par>
                          <p:cTn id="88" fill="hold">
                            <p:stCondLst>
                              <p:cond delay="21500"/>
                            </p:stCondLst>
                            <p:childTnLst>
                              <p:par>
                                <p:cTn id="89" presetID="9" presetClass="entr" presetSubtype="0" fill="hold"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dissolve">
                                      <p:cBhvr>
                                        <p:cTn id="91" dur="1000"/>
                                        <p:tgtEl>
                                          <p:spTgt spid="27"/>
                                        </p:tgtEl>
                                      </p:cBhvr>
                                    </p:animEffect>
                                  </p:childTnLst>
                                </p:cTn>
                              </p:par>
                            </p:childTnLst>
                          </p:cTn>
                        </p:par>
                        <p:par>
                          <p:cTn id="92" fill="hold">
                            <p:stCondLst>
                              <p:cond delay="22500"/>
                            </p:stCondLst>
                            <p:childTnLst>
                              <p:par>
                                <p:cTn id="93" presetID="9" presetClass="entr" presetSubtype="0" fill="hold"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dissolve">
                                      <p:cBhvr>
                                        <p:cTn id="9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AA9EBEA-8FF1-4741-9019-86B2F2893584}" type="slidenum">
              <a:rPr lang="fr-FR" smtClean="0"/>
              <a:t>16</a:t>
            </a:fld>
            <a:endParaRPr lang="fr-FR"/>
          </a:p>
        </p:txBody>
      </p:sp>
      <p:pic>
        <p:nvPicPr>
          <p:cNvPr id="6" name="ATLAS thermoiphon main components.jpg"/>
          <p:cNvPicPr/>
          <p:nvPr/>
        </p:nvPicPr>
        <p:blipFill rotWithShape="1">
          <a:blip r:embed="rId2" r:link="rId3" cstate="print">
            <a:extLst>
              <a:ext uri="{28A0092B-C50C-407E-A947-70E740481C1C}">
                <a14:useLocalDpi xmlns:a14="http://schemas.microsoft.com/office/drawing/2010/main" val="0"/>
              </a:ext>
            </a:extLst>
          </a:blip>
          <a:srcRect t="9670" b="4956"/>
          <a:stretch>
            <a:fillRect/>
          </a:stretch>
        </p:blipFill>
        <p:spPr bwMode="auto">
          <a:xfrm>
            <a:off x="875899" y="1703672"/>
            <a:ext cx="7238198" cy="4500583"/>
          </a:xfrm>
          <a:prstGeom prst="rect">
            <a:avLst/>
          </a:prstGeom>
          <a:ln>
            <a:noFill/>
          </a:ln>
          <a:extLst>
            <a:ext uri="{53640926-AAD7-44D8-BBD7-CCE9431645EC}">
              <a14:shadowObscured xmlns:a14="http://schemas.microsoft.com/office/drawing/2010/main"/>
            </a:ext>
          </a:extLst>
        </p:spPr>
      </p:pic>
      <p:sp>
        <p:nvSpPr>
          <p:cNvPr id="7" name="Title 1"/>
          <p:cNvSpPr txBox="1">
            <a:spLocks noGrp="1"/>
          </p:cNvSpPr>
          <p:nvPr>
            <p:ph type="title"/>
          </p:nvPr>
        </p:nvSpPr>
        <p:spPr>
          <a:xfrm>
            <a:off x="288759" y="220747"/>
            <a:ext cx="8662736" cy="1415548"/>
          </a:xfrm>
          <a:prstGeom prst="rect">
            <a:avLst/>
          </a:prstGeom>
          <a:ln w="38100">
            <a:solidFill>
              <a:schemeClr val="accent1"/>
            </a:solidFill>
            <a:miter lim="800000"/>
            <a:headEnd/>
            <a:tailEnd/>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 (9):</a:t>
            </a:r>
            <a:r>
              <a:rPr lang="fr-FR" sz="2800" b="1" dirty="0">
                <a:solidFill>
                  <a:schemeClr val="accent5"/>
                </a:solidFill>
              </a:rPr>
              <a:t> </a:t>
            </a:r>
          </a:p>
          <a:p>
            <a:pPr algn="ctr">
              <a:lnSpc>
                <a:spcPct val="120000"/>
              </a:lnSpc>
            </a:pPr>
            <a:r>
              <a:rPr lang="en-GB" sz="2800" b="1" dirty="0">
                <a:solidFill>
                  <a:schemeClr val="accent5"/>
                </a:solidFill>
              </a:rPr>
              <a:t>The ATLAS Si tracker C</a:t>
            </a:r>
            <a:r>
              <a:rPr lang="en-GB" sz="2800" b="1" baseline="-25000" dirty="0">
                <a:solidFill>
                  <a:schemeClr val="accent5"/>
                </a:solidFill>
              </a:rPr>
              <a:t>3</a:t>
            </a:r>
            <a:r>
              <a:rPr lang="en-GB" sz="2800" b="1" dirty="0">
                <a:solidFill>
                  <a:schemeClr val="accent5"/>
                </a:solidFill>
              </a:rPr>
              <a:t>F</a:t>
            </a:r>
            <a:r>
              <a:rPr lang="en-GB" sz="2800" b="1" baseline="-25000" dirty="0">
                <a:solidFill>
                  <a:schemeClr val="accent5"/>
                </a:solidFill>
              </a:rPr>
              <a:t>8</a:t>
            </a:r>
            <a:r>
              <a:rPr lang="en-GB" sz="2800" b="1" dirty="0">
                <a:solidFill>
                  <a:schemeClr val="accent5"/>
                </a:solidFill>
              </a:rPr>
              <a:t> 92 m (300’) thermosiphon cooling system:</a:t>
            </a:r>
            <a:br>
              <a:rPr lang="en-GB" sz="2800" b="1" dirty="0">
                <a:solidFill>
                  <a:schemeClr val="accent5"/>
                </a:solidFill>
              </a:rPr>
            </a:br>
            <a:r>
              <a:rPr lang="en-GB" sz="2800" b="1" dirty="0">
                <a:solidFill>
                  <a:schemeClr val="accent5"/>
                </a:solidFill>
              </a:rPr>
              <a:t>no moving parts (except valves) in C</a:t>
            </a:r>
            <a:r>
              <a:rPr lang="en-GB" sz="2800" b="1" baseline="-25000" dirty="0">
                <a:solidFill>
                  <a:schemeClr val="accent5"/>
                </a:solidFill>
              </a:rPr>
              <a:t>3</a:t>
            </a:r>
            <a:r>
              <a:rPr lang="en-GB" sz="2800" b="1" dirty="0">
                <a:solidFill>
                  <a:schemeClr val="accent5"/>
                </a:solidFill>
              </a:rPr>
              <a:t>F</a:t>
            </a:r>
            <a:r>
              <a:rPr lang="en-GB" sz="2800" b="1" baseline="-25000" dirty="0">
                <a:solidFill>
                  <a:schemeClr val="accent5"/>
                </a:solidFill>
              </a:rPr>
              <a:t>8</a:t>
            </a:r>
            <a:r>
              <a:rPr lang="en-GB" sz="2800" b="1" dirty="0">
                <a:solidFill>
                  <a:schemeClr val="accent5"/>
                </a:solidFill>
              </a:rPr>
              <a:t> circuit.</a:t>
            </a: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sp>
        <p:nvSpPr>
          <p:cNvPr id="8" name="Espace réservé du pied de page 3">
            <a:extLst>
              <a:ext uri="{FF2B5EF4-FFF2-40B4-BE49-F238E27FC236}">
                <a16:creationId xmlns:a16="http://schemas.microsoft.com/office/drawing/2014/main" id="{33961C4E-86CB-41AD-B09A-DB64D8F330C9}"/>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1297417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cture_Evaporative"/>
          <p:cNvPicPr>
            <a:picLocks noChangeAspect="1" noChangeArrowheads="1"/>
          </p:cNvPicPr>
          <p:nvPr/>
        </p:nvPicPr>
        <p:blipFill>
          <a:blip r:embed="rId3">
            <a:extLst>
              <a:ext uri="{28A0092B-C50C-407E-A947-70E740481C1C}">
                <a14:useLocalDpi xmlns:a14="http://schemas.microsoft.com/office/drawing/2010/main" val="0"/>
              </a:ext>
            </a:extLst>
          </a:blip>
          <a:srcRect b="2110"/>
          <a:stretch>
            <a:fillRect/>
          </a:stretch>
        </p:blipFill>
        <p:spPr bwMode="auto">
          <a:xfrm>
            <a:off x="972400" y="2137145"/>
            <a:ext cx="7020000" cy="258371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picture_Evaporative"/>
          <p:cNvPicPr>
            <a:picLocks noChangeAspect="1" noChangeArrowheads="1"/>
          </p:cNvPicPr>
          <p:nvPr/>
        </p:nvPicPr>
        <p:blipFill rotWithShape="1">
          <a:blip r:embed="rId3">
            <a:extLst>
              <a:ext uri="{28A0092B-C50C-407E-A947-70E740481C1C}">
                <a14:useLocalDpi xmlns:a14="http://schemas.microsoft.com/office/drawing/2010/main" val="0"/>
              </a:ext>
            </a:extLst>
          </a:blip>
          <a:srcRect r="30678" b="2110"/>
          <a:stretch/>
        </p:blipFill>
        <p:spPr bwMode="auto">
          <a:xfrm>
            <a:off x="885487" y="2150155"/>
            <a:ext cx="4866425" cy="258371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20" name="Rectangle 19"/>
          <p:cNvSpPr/>
          <p:nvPr/>
        </p:nvSpPr>
        <p:spPr>
          <a:xfrm>
            <a:off x="5759435" y="2124096"/>
            <a:ext cx="2268949" cy="2609808"/>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3" descr="picture_TS_2"/>
          <p:cNvPicPr>
            <a:picLocks noChangeAspect="1" noChangeArrowheads="1"/>
          </p:cNvPicPr>
          <p:nvPr/>
        </p:nvPicPr>
        <p:blipFill rotWithShape="1">
          <a:blip r:embed="rId4">
            <a:extLst>
              <a:ext uri="{28A0092B-C50C-407E-A947-70E740481C1C}">
                <a14:useLocalDpi xmlns:a14="http://schemas.microsoft.com/office/drawing/2010/main" val="0"/>
              </a:ext>
            </a:extLst>
          </a:blip>
          <a:srcRect l="66267" t="-248" r="-1683" b="248"/>
          <a:stretch/>
        </p:blipFill>
        <p:spPr bwMode="auto">
          <a:xfrm>
            <a:off x="5707981" y="581613"/>
            <a:ext cx="2537320" cy="4230000"/>
          </a:xfrm>
          <a:prstGeom prst="rect">
            <a:avLst/>
          </a:prstGeom>
          <a:noFill/>
          <a:ln w="25400">
            <a:noFill/>
            <a:miter lim="800000"/>
            <a:headEnd/>
            <a:tailEnd/>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5751912" y="581613"/>
            <a:ext cx="2386675" cy="42485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6804248" y="4375368"/>
            <a:ext cx="1440160" cy="430887"/>
          </a:xfrm>
          <a:prstGeom prst="rect">
            <a:avLst/>
          </a:prstGeom>
          <a:noFill/>
        </p:spPr>
        <p:txBody>
          <a:bodyPr wrap="square" rtlCol="0">
            <a:spAutoFit/>
          </a:bodyPr>
          <a:lstStyle/>
          <a:p>
            <a:r>
              <a:rPr lang="en-GB" sz="1100" i="1" u="sng" dirty="0"/>
              <a:t>Compressors kept as backup solution</a:t>
            </a:r>
          </a:p>
        </p:txBody>
      </p:sp>
      <p:sp>
        <p:nvSpPr>
          <p:cNvPr id="19" name="TextBox 18"/>
          <p:cNvSpPr txBox="1"/>
          <p:nvPr/>
        </p:nvSpPr>
        <p:spPr>
          <a:xfrm>
            <a:off x="6270153" y="4941168"/>
            <a:ext cx="1365238" cy="307777"/>
          </a:xfrm>
          <a:prstGeom prst="rect">
            <a:avLst/>
          </a:prstGeom>
          <a:solidFill>
            <a:schemeClr val="bg1"/>
          </a:solidFill>
          <a:ln w="25400">
            <a:noFill/>
          </a:ln>
        </p:spPr>
        <p:txBody>
          <a:bodyPr wrap="square" rtlCol="0">
            <a:spAutoFit/>
          </a:bodyPr>
          <a:lstStyle>
            <a:defPPr>
              <a:defRPr lang="en-US"/>
            </a:defPPr>
            <a:lvl1pPr>
              <a:defRPr sz="1400"/>
            </a:lvl1pPr>
          </a:lstStyle>
          <a:p>
            <a:r>
              <a:rPr lang="en-GB" dirty="0"/>
              <a:t>EXTERNAL PART</a:t>
            </a:r>
          </a:p>
        </p:txBody>
      </p:sp>
      <p:sp>
        <p:nvSpPr>
          <p:cNvPr id="21" name="TextBox 20"/>
          <p:cNvSpPr txBox="1"/>
          <p:nvPr/>
        </p:nvSpPr>
        <p:spPr>
          <a:xfrm>
            <a:off x="2532477" y="4941167"/>
            <a:ext cx="1365238" cy="307777"/>
          </a:xfrm>
          <a:prstGeom prst="rect">
            <a:avLst/>
          </a:prstGeom>
          <a:solidFill>
            <a:schemeClr val="bg1"/>
          </a:solidFill>
          <a:ln w="25400">
            <a:noFill/>
          </a:ln>
        </p:spPr>
        <p:txBody>
          <a:bodyPr wrap="square" rtlCol="0">
            <a:spAutoFit/>
          </a:bodyPr>
          <a:lstStyle/>
          <a:p>
            <a:r>
              <a:rPr lang="en-GB" sz="1400" dirty="0"/>
              <a:t>INTERNAL PART</a:t>
            </a:r>
          </a:p>
        </p:txBody>
      </p:sp>
      <p:sp>
        <p:nvSpPr>
          <p:cNvPr id="23" name="TextBox 22"/>
          <p:cNvSpPr txBox="1"/>
          <p:nvPr/>
        </p:nvSpPr>
        <p:spPr>
          <a:xfrm>
            <a:off x="2040373" y="1035892"/>
            <a:ext cx="2603635" cy="584775"/>
          </a:xfrm>
          <a:prstGeom prst="rect">
            <a:avLst/>
          </a:prstGeom>
          <a:solidFill>
            <a:schemeClr val="bg1"/>
          </a:solidFill>
          <a:ln w="25400">
            <a:solidFill>
              <a:srgbClr val="FF0000"/>
            </a:solidFill>
          </a:ln>
        </p:spPr>
        <p:txBody>
          <a:bodyPr wrap="square" rtlCol="0">
            <a:spAutoFit/>
          </a:bodyPr>
          <a:lstStyle/>
          <a:p>
            <a:r>
              <a:rPr lang="en-GB" sz="1600" i="1" dirty="0"/>
              <a:t>Gravity-driven </a:t>
            </a:r>
            <a:r>
              <a:rPr lang="en-GB" sz="1600" i="1" dirty="0" err="1"/>
              <a:t>thermosiphon</a:t>
            </a:r>
            <a:r>
              <a:rPr lang="en-GB" sz="1600" i="1" dirty="0"/>
              <a:t> evaporative cooling system</a:t>
            </a:r>
          </a:p>
        </p:txBody>
      </p:sp>
      <p:grpSp>
        <p:nvGrpSpPr>
          <p:cNvPr id="4" name="Groupe 3"/>
          <p:cNvGrpSpPr/>
          <p:nvPr/>
        </p:nvGrpSpPr>
        <p:grpSpPr>
          <a:xfrm>
            <a:off x="179890" y="97025"/>
            <a:ext cx="6546913" cy="1684067"/>
            <a:chOff x="179890" y="97025"/>
            <a:chExt cx="6546913" cy="1684067"/>
          </a:xfrm>
        </p:grpSpPr>
        <p:sp>
          <p:nvSpPr>
            <p:cNvPr id="13" name="TextBox 177"/>
            <p:cNvSpPr txBox="1">
              <a:spLocks noChangeArrowheads="1"/>
            </p:cNvSpPr>
            <p:nvPr/>
          </p:nvSpPr>
          <p:spPr bwMode="auto">
            <a:xfrm>
              <a:off x="179890" y="97025"/>
              <a:ext cx="5428900" cy="707886"/>
            </a:xfrm>
            <a:prstGeom prst="rect">
              <a:avLst/>
            </a:prstGeom>
            <a:noFill/>
            <a:ln w="38100">
              <a:solidFill>
                <a:schemeClr val="tx2">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buFont typeface="Wingdings" panose="05000000000000000000" pitchFamily="2" charset="2"/>
                <a:buChar char="v"/>
              </a:pPr>
              <a:r>
                <a:rPr lang="en-GB" altLang="fr-FR" sz="2000" b="1" dirty="0">
                  <a:solidFill>
                    <a:schemeClr val="accent1">
                      <a:lumMod val="50000"/>
                    </a:schemeClr>
                  </a:solidFill>
                </a:rPr>
                <a:t>92m pit depth at ATLAS  </a:t>
              </a:r>
              <a:r>
                <a:rPr lang="en-GB" altLang="fr-FR" sz="2000" b="1" dirty="0">
                  <a:solidFill>
                    <a:schemeClr val="accent1">
                      <a:lumMod val="50000"/>
                    </a:schemeClr>
                  </a:solidFill>
                  <a:sym typeface="Wingdings" panose="05000000000000000000" pitchFamily="2" charset="2"/>
                </a:rPr>
                <a:t> </a:t>
              </a:r>
              <a:r>
                <a:rPr lang="en-GB" altLang="fr-FR" sz="2000" b="1" dirty="0">
                  <a:solidFill>
                    <a:schemeClr val="accent1">
                      <a:lumMod val="50000"/>
                    </a:schemeClr>
                  </a:solidFill>
                </a:rPr>
                <a:t>&gt; 13 bar (</a:t>
              </a:r>
              <a:r>
                <a:rPr lang="en-GB" altLang="fr-FR" sz="2000" b="1" dirty="0" err="1">
                  <a:solidFill>
                    <a:schemeClr val="accent1">
                      <a:lumMod val="50000"/>
                    </a:schemeClr>
                  </a:solidFill>
                  <a:latin typeface="Symbol" panose="05050102010706020507" pitchFamily="18" charset="2"/>
                </a:rPr>
                <a:t>r</a:t>
              </a:r>
              <a:r>
                <a:rPr lang="en-GB" altLang="fr-FR" sz="2000" b="1" dirty="0" err="1">
                  <a:solidFill>
                    <a:schemeClr val="accent1">
                      <a:lumMod val="50000"/>
                    </a:schemeClr>
                  </a:solidFill>
                </a:rPr>
                <a:t>gh</a:t>
              </a:r>
              <a:r>
                <a:rPr lang="en-GB" altLang="fr-FR" sz="2000" b="1" dirty="0">
                  <a:solidFill>
                    <a:schemeClr val="accent1">
                      <a:lumMod val="50000"/>
                    </a:schemeClr>
                  </a:solidFill>
                </a:rPr>
                <a:t>) hydrostatic pressure liquid C</a:t>
              </a:r>
              <a:r>
                <a:rPr lang="en-GB" altLang="fr-FR" sz="2000" b="1" baseline="-25000" dirty="0">
                  <a:solidFill>
                    <a:schemeClr val="accent1">
                      <a:lumMod val="50000"/>
                    </a:schemeClr>
                  </a:solidFill>
                </a:rPr>
                <a:t>3</a:t>
              </a:r>
              <a:r>
                <a:rPr lang="en-GB" altLang="fr-FR" sz="2000" b="1" dirty="0">
                  <a:solidFill>
                    <a:schemeClr val="accent1">
                      <a:lumMod val="50000"/>
                    </a:schemeClr>
                  </a:solidFill>
                </a:rPr>
                <a:t>F</a:t>
              </a:r>
              <a:r>
                <a:rPr lang="en-GB" altLang="fr-FR" sz="2000" b="1" baseline="-25000" dirty="0">
                  <a:solidFill>
                    <a:schemeClr val="accent1">
                      <a:lumMod val="50000"/>
                    </a:schemeClr>
                  </a:solidFill>
                </a:rPr>
                <a:t>8</a:t>
              </a:r>
              <a:r>
                <a:rPr lang="en-GB" altLang="fr-FR" sz="2000" b="1" dirty="0">
                  <a:solidFill>
                    <a:schemeClr val="accent1">
                      <a:lumMod val="50000"/>
                    </a:schemeClr>
                  </a:solidFill>
                </a:rPr>
                <a:t> or C</a:t>
              </a:r>
              <a:r>
                <a:rPr lang="en-GB" altLang="fr-FR" sz="2000" b="1" baseline="-25000" dirty="0">
                  <a:solidFill>
                    <a:schemeClr val="accent1">
                      <a:lumMod val="50000"/>
                    </a:schemeClr>
                  </a:solidFill>
                </a:rPr>
                <a:t>3</a:t>
              </a:r>
              <a:r>
                <a:rPr lang="en-GB" altLang="fr-FR" sz="2000" b="1" dirty="0">
                  <a:solidFill>
                    <a:schemeClr val="accent1">
                      <a:lumMod val="50000"/>
                    </a:schemeClr>
                  </a:solidFill>
                </a:rPr>
                <a:t>F</a:t>
              </a:r>
              <a:r>
                <a:rPr lang="en-GB" altLang="fr-FR" sz="2000" b="1" baseline="-25000" dirty="0">
                  <a:solidFill>
                    <a:schemeClr val="accent1">
                      <a:lumMod val="50000"/>
                    </a:schemeClr>
                  </a:solidFill>
                </a:rPr>
                <a:t>8</a:t>
              </a:r>
              <a:r>
                <a:rPr lang="en-GB" altLang="fr-FR" sz="2000" b="1" dirty="0">
                  <a:solidFill>
                    <a:schemeClr val="accent1">
                      <a:lumMod val="50000"/>
                    </a:schemeClr>
                  </a:solidFill>
                </a:rPr>
                <a:t>/C</a:t>
              </a:r>
              <a:r>
                <a:rPr lang="en-GB" altLang="fr-FR" sz="2000" b="1" baseline="-25000" dirty="0">
                  <a:solidFill>
                    <a:schemeClr val="accent1">
                      <a:lumMod val="50000"/>
                    </a:schemeClr>
                  </a:solidFill>
                </a:rPr>
                <a:t>2</a:t>
              </a:r>
              <a:r>
                <a:rPr lang="en-GB" altLang="fr-FR" sz="2000" b="1" dirty="0">
                  <a:solidFill>
                    <a:schemeClr val="accent1">
                      <a:lumMod val="50000"/>
                    </a:schemeClr>
                  </a:solidFill>
                </a:rPr>
                <a:t>F</a:t>
              </a:r>
              <a:r>
                <a:rPr lang="en-GB" altLang="fr-FR" sz="2000" b="1" baseline="-25000" dirty="0">
                  <a:solidFill>
                    <a:schemeClr val="accent1">
                      <a:lumMod val="50000"/>
                    </a:schemeClr>
                  </a:solidFill>
                </a:rPr>
                <a:t>6</a:t>
              </a:r>
              <a:r>
                <a:rPr lang="en-GB" altLang="fr-FR" sz="2000" b="1" dirty="0">
                  <a:solidFill>
                    <a:schemeClr val="accent1">
                      <a:lumMod val="50000"/>
                    </a:schemeClr>
                  </a:solidFill>
                </a:rPr>
                <a:t> </a:t>
              </a:r>
              <a:endParaRPr lang="fr-FR" altLang="fr-FR" sz="2000" b="1" dirty="0">
                <a:solidFill>
                  <a:schemeClr val="accent1">
                    <a:lumMod val="50000"/>
                  </a:schemeClr>
                </a:solidFill>
              </a:endParaRPr>
            </a:p>
          </p:txBody>
        </p:sp>
        <p:cxnSp>
          <p:nvCxnSpPr>
            <p:cNvPr id="3" name="Connecteur droit avec flèche 2"/>
            <p:cNvCxnSpPr/>
            <p:nvPr/>
          </p:nvCxnSpPr>
          <p:spPr>
            <a:xfrm>
              <a:off x="4866198" y="804911"/>
              <a:ext cx="1860605" cy="976181"/>
            </a:xfrm>
            <a:prstGeom prst="straightConnector1">
              <a:avLst/>
            </a:prstGeom>
            <a:ln w="28575">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e 7"/>
          <p:cNvGrpSpPr/>
          <p:nvPr/>
        </p:nvGrpSpPr>
        <p:grpSpPr>
          <a:xfrm>
            <a:off x="323408" y="2592125"/>
            <a:ext cx="8488897" cy="3737167"/>
            <a:chOff x="323408" y="2592125"/>
            <a:chExt cx="8488897" cy="3737167"/>
          </a:xfrm>
        </p:grpSpPr>
        <p:sp>
          <p:nvSpPr>
            <p:cNvPr id="14" name="TextBox 177"/>
            <p:cNvSpPr txBox="1">
              <a:spLocks noChangeArrowheads="1"/>
            </p:cNvSpPr>
            <p:nvPr/>
          </p:nvSpPr>
          <p:spPr bwMode="auto">
            <a:xfrm>
              <a:off x="323408" y="5313629"/>
              <a:ext cx="8488897" cy="1015663"/>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fr-FR" altLang="fr-FR" sz="2000" b="1" dirty="0">
                  <a:solidFill>
                    <a:srgbClr val="C00000"/>
                  </a:solidFill>
                </a:rPr>
                <a:t> </a:t>
              </a:r>
              <a:r>
                <a:rPr lang="fr-FR" altLang="fr-FR" sz="2000" b="1" dirty="0" err="1">
                  <a:solidFill>
                    <a:srgbClr val="C00000"/>
                  </a:solidFill>
                  <a:latin typeface="Symbol" panose="05050102010706020507" pitchFamily="18" charset="2"/>
                </a:rPr>
                <a:t>r</a:t>
              </a:r>
              <a:r>
                <a:rPr lang="fr-FR" altLang="fr-FR" sz="2000" b="1" dirty="0" err="1">
                  <a:solidFill>
                    <a:srgbClr val="C00000"/>
                  </a:solidFill>
                </a:rPr>
                <a:t>gh</a:t>
              </a:r>
              <a:r>
                <a:rPr lang="fr-FR" altLang="fr-FR" sz="2000" b="1" dirty="0">
                  <a:solidFill>
                    <a:srgbClr val="C00000"/>
                  </a:solidFill>
                </a:rPr>
                <a:t>  </a:t>
              </a:r>
              <a:r>
                <a:rPr lang="fr-FR" altLang="fr-FR" sz="2000" b="1" dirty="0" err="1">
                  <a:solidFill>
                    <a:srgbClr val="C00000"/>
                  </a:solidFill>
                </a:rPr>
                <a:t>from</a:t>
              </a:r>
              <a:r>
                <a:rPr lang="fr-FR" altLang="fr-FR" sz="2000" b="1" dirty="0">
                  <a:solidFill>
                    <a:srgbClr val="C00000"/>
                  </a:solidFill>
                </a:rPr>
                <a:t> 92m  of C</a:t>
              </a:r>
              <a:r>
                <a:rPr lang="fr-FR" altLang="fr-FR" sz="2000" b="1" baseline="-25000" dirty="0">
                  <a:solidFill>
                    <a:srgbClr val="C00000"/>
                  </a:solidFill>
                </a:rPr>
                <a:t>3</a:t>
              </a:r>
              <a:r>
                <a:rPr lang="fr-FR" altLang="fr-FR" sz="2000" b="1" dirty="0">
                  <a:solidFill>
                    <a:srgbClr val="C00000"/>
                  </a:solidFill>
                </a:rPr>
                <a:t>F</a:t>
              </a:r>
              <a:r>
                <a:rPr lang="fr-FR" altLang="fr-FR" sz="2000" b="1" baseline="-25000" dirty="0">
                  <a:solidFill>
                    <a:srgbClr val="C00000"/>
                  </a:solidFill>
                </a:rPr>
                <a:t>8</a:t>
              </a:r>
              <a:r>
                <a:rPr lang="fr-FR" altLang="fr-FR" sz="2000" b="1" dirty="0">
                  <a:solidFill>
                    <a:srgbClr val="C00000"/>
                  </a:solidFill>
                </a:rPr>
                <a:t> </a:t>
              </a:r>
              <a:r>
                <a:rPr lang="fr-FR" altLang="fr-FR" sz="2000" b="1" dirty="0" err="1">
                  <a:solidFill>
                    <a:srgbClr val="C00000"/>
                  </a:solidFill>
                </a:rPr>
                <a:t>vapour</a:t>
              </a:r>
              <a:r>
                <a:rPr lang="fr-FR" altLang="fr-FR" sz="2000" b="1" dirty="0">
                  <a:solidFill>
                    <a:srgbClr val="C00000"/>
                  </a:solidFill>
                </a:rPr>
                <a:t> </a:t>
              </a:r>
              <a:r>
                <a:rPr lang="fr-FR" altLang="fr-FR" sz="2000" b="1" dirty="0" err="1">
                  <a:solidFill>
                    <a:srgbClr val="C00000"/>
                  </a:solidFill>
                </a:rPr>
                <a:t>is</a:t>
              </a:r>
              <a:r>
                <a:rPr lang="fr-FR" altLang="fr-FR" sz="2000" b="1" dirty="0">
                  <a:solidFill>
                    <a:srgbClr val="C00000"/>
                  </a:solidFill>
                </a:rPr>
                <a:t> </a:t>
              </a:r>
              <a:r>
                <a:rPr lang="fr-FR" altLang="fr-FR" sz="2000" b="1" dirty="0" err="1">
                  <a:solidFill>
                    <a:srgbClr val="C00000"/>
                  </a:solidFill>
                </a:rPr>
                <a:t>only</a:t>
              </a:r>
              <a:r>
                <a:rPr lang="fr-FR" altLang="fr-FR" sz="2000" b="1" dirty="0">
                  <a:solidFill>
                    <a:srgbClr val="C00000"/>
                  </a:solidFill>
                </a:rPr>
                <a:t> ~70mbar … </a:t>
              </a:r>
            </a:p>
            <a:p>
              <a:pPr eaLnBrk="1" hangingPunct="1"/>
              <a:r>
                <a:rPr lang="fr-FR" altLang="fr-FR" sz="2000" b="1" i="1" dirty="0">
                  <a:solidFill>
                    <a:schemeClr val="accent5"/>
                  </a:solidFill>
                </a:rPr>
                <a:t>not </a:t>
              </a:r>
              <a:r>
                <a:rPr lang="fr-FR" altLang="fr-FR" sz="2000" b="1" i="1" dirty="0" err="1">
                  <a:solidFill>
                    <a:schemeClr val="accent5"/>
                  </a:solidFill>
                </a:rPr>
                <a:t>difficult</a:t>
              </a:r>
              <a:r>
                <a:rPr lang="fr-FR" altLang="fr-FR" sz="2000" b="1" i="1" dirty="0">
                  <a:solidFill>
                    <a:schemeClr val="accent5"/>
                  </a:solidFill>
                </a:rPr>
                <a:t> to return </a:t>
              </a:r>
              <a:r>
                <a:rPr lang="fr-FR" altLang="fr-FR" sz="2000" b="1" i="1" dirty="0" err="1">
                  <a:solidFill>
                    <a:schemeClr val="accent5"/>
                  </a:solidFill>
                </a:rPr>
                <a:t>vapour</a:t>
              </a:r>
              <a:r>
                <a:rPr lang="fr-FR" altLang="fr-FR" sz="2000" b="1" i="1" dirty="0">
                  <a:solidFill>
                    <a:schemeClr val="accent5"/>
                  </a:solidFill>
                </a:rPr>
                <a:t> to a cold condenser on the surface, but condenser must </a:t>
              </a:r>
              <a:r>
                <a:rPr lang="fr-FR" altLang="fr-FR" sz="2000" b="1" i="1" dirty="0" err="1">
                  <a:solidFill>
                    <a:schemeClr val="accent5"/>
                  </a:solidFill>
                </a:rPr>
                <a:t>be</a:t>
              </a:r>
              <a:r>
                <a:rPr lang="fr-FR" altLang="fr-FR" sz="2000" b="1" i="1" dirty="0">
                  <a:solidFill>
                    <a:schemeClr val="accent5"/>
                  </a:solidFill>
                </a:rPr>
                <a:t> </a:t>
              </a:r>
              <a:r>
                <a:rPr lang="fr-FR" altLang="fr-FR" sz="2000" b="1" i="1" dirty="0" err="1">
                  <a:solidFill>
                    <a:schemeClr val="accent5"/>
                  </a:solidFill>
                </a:rPr>
                <a:t>highest</a:t>
              </a:r>
              <a:r>
                <a:rPr lang="fr-FR" altLang="fr-FR" sz="2000" b="1" i="1" dirty="0">
                  <a:solidFill>
                    <a:schemeClr val="accent5"/>
                  </a:solidFill>
                </a:rPr>
                <a:t> </a:t>
              </a:r>
              <a:r>
                <a:rPr lang="fr-FR" altLang="fr-FR" sz="2000" b="1" i="1" dirty="0" err="1">
                  <a:solidFill>
                    <a:schemeClr val="accent5"/>
                  </a:solidFill>
                </a:rPr>
                <a:t>geographic</a:t>
              </a:r>
              <a:r>
                <a:rPr lang="fr-FR" altLang="fr-FR" sz="2000" b="1" i="1" dirty="0">
                  <a:solidFill>
                    <a:schemeClr val="accent5"/>
                  </a:solidFill>
                </a:rPr>
                <a:t> - but </a:t>
              </a:r>
              <a:r>
                <a:rPr lang="fr-FR" altLang="fr-FR" sz="2000" b="1" i="1" dirty="0" err="1">
                  <a:solidFill>
                    <a:schemeClr val="accent5"/>
                  </a:solidFill>
                </a:rPr>
                <a:t>lowest</a:t>
              </a:r>
              <a:r>
                <a:rPr lang="fr-FR" altLang="fr-FR" sz="2000" b="1" i="1" dirty="0">
                  <a:solidFill>
                    <a:schemeClr val="accent5"/>
                  </a:solidFill>
                </a:rPr>
                <a:t> </a:t>
              </a:r>
              <a:r>
                <a:rPr lang="fr-FR" altLang="fr-FR" sz="2000" b="1" i="1" dirty="0" err="1">
                  <a:solidFill>
                    <a:schemeClr val="accent5"/>
                  </a:solidFill>
                </a:rPr>
                <a:t>temperature</a:t>
              </a:r>
              <a:r>
                <a:rPr lang="fr-FR" altLang="fr-FR" sz="2000" b="1" i="1" dirty="0">
                  <a:solidFill>
                    <a:schemeClr val="accent5"/>
                  </a:solidFill>
                </a:rPr>
                <a:t> &amp; pressure - component</a:t>
              </a:r>
            </a:p>
          </p:txBody>
        </p:sp>
        <p:cxnSp>
          <p:nvCxnSpPr>
            <p:cNvPr id="24" name="Connecteur droit avec flèche 23"/>
            <p:cNvCxnSpPr/>
            <p:nvPr/>
          </p:nvCxnSpPr>
          <p:spPr>
            <a:xfrm flipH="1" flipV="1">
              <a:off x="7203882" y="2592125"/>
              <a:ext cx="1007382" cy="271721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pic>
        <p:nvPicPr>
          <p:cNvPr id="25" name="Picture 2" descr="C:\Users\greg\Downloads\k4466109.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538" y="4019072"/>
            <a:ext cx="847589" cy="68939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2" descr="C:\Users\greg\Downloads\k446131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4601" y="4194099"/>
            <a:ext cx="874872" cy="581816"/>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7" name="Picture 3" descr="C:\Users\greg\Downloads\k446644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57317" y="481150"/>
            <a:ext cx="597084" cy="506176"/>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8" name="Picture 3" descr="C:\Users\greg\Downloads\k446658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5487" y="1845917"/>
            <a:ext cx="896547" cy="746208"/>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0AA9EBEA-8FF1-4741-9019-86B2F2893584}" type="slidenum">
              <a:rPr lang="fr-FR" smtClean="0"/>
              <a:t>17</a:t>
            </a:fld>
            <a:endParaRPr lang="fr-FR"/>
          </a:p>
        </p:txBody>
      </p:sp>
      <p:sp>
        <p:nvSpPr>
          <p:cNvPr id="29" name="Espace réservé du pied de page 3">
            <a:extLst>
              <a:ext uri="{FF2B5EF4-FFF2-40B4-BE49-F238E27FC236}">
                <a16:creationId xmlns:a16="http://schemas.microsoft.com/office/drawing/2014/main" id="{15A8E747-989B-41C8-A040-F69A8EF23D54}"/>
              </a:ext>
            </a:extLst>
          </p:cNvPr>
          <p:cNvSpPr>
            <a:spLocks noGrp="1"/>
          </p:cNvSpPr>
          <p:nvPr>
            <p:ph type="ftr" sz="quarter" idx="11"/>
          </p:nvPr>
        </p:nvSpPr>
        <p:spPr>
          <a:xfrm>
            <a:off x="2298079" y="6517108"/>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30161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par>
                          <p:cTn id="25" fill="hold">
                            <p:stCondLst>
                              <p:cond delay="0"/>
                            </p:stCondLst>
                            <p:childTnLst>
                              <p:par>
                                <p:cTn id="26" presetID="9" presetClass="entr" presetSubtype="0"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dissolve">
                                      <p:cBhvr>
                                        <p:cTn id="28" dur="500"/>
                                        <p:tgtEl>
                                          <p:spTgt spid="25"/>
                                        </p:tgtEl>
                                      </p:cBhvr>
                                    </p:animEffect>
                                  </p:childTnLst>
                                </p:cTn>
                              </p:par>
                            </p:childTnLst>
                          </p:cTn>
                        </p:par>
                        <p:par>
                          <p:cTn id="29" fill="hold">
                            <p:stCondLst>
                              <p:cond delay="500"/>
                            </p:stCondLst>
                            <p:childTnLst>
                              <p:par>
                                <p:cTn id="30" presetID="9"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1000"/>
                                        <p:tgtEl>
                                          <p:spTgt spid="26"/>
                                        </p:tgtEl>
                                      </p:cBhvr>
                                    </p:animEffect>
                                  </p:childTnLst>
                                </p:cTn>
                              </p:par>
                            </p:childTnLst>
                          </p:cTn>
                        </p:par>
                        <p:par>
                          <p:cTn id="33" fill="hold">
                            <p:stCondLst>
                              <p:cond delay="1500"/>
                            </p:stCondLst>
                            <p:childTnLst>
                              <p:par>
                                <p:cTn id="34" presetID="9" presetClass="entr" presetSubtype="0" fill="hold" nodeType="after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dissolve">
                                      <p:cBhvr>
                                        <p:cTn id="36" dur="1000"/>
                                        <p:tgtEl>
                                          <p:spTgt spid="27"/>
                                        </p:tgtEl>
                                      </p:cBhvr>
                                    </p:animEffect>
                                  </p:childTnLst>
                                </p:cTn>
                              </p:par>
                            </p:childTnLst>
                          </p:cTn>
                        </p:par>
                        <p:par>
                          <p:cTn id="37" fill="hold">
                            <p:stCondLst>
                              <p:cond delay="2500"/>
                            </p:stCondLst>
                            <p:childTnLst>
                              <p:par>
                                <p:cTn id="38" presetID="9" presetClass="entr" presetSubtype="0" fill="hold"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dissolve">
                                      <p:cBhvr>
                                        <p:cTn id="40"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5" grpId="0"/>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23351"/>
            <a:ext cx="8058150" cy="763097"/>
          </a:xfrm>
          <a:ln w="22225">
            <a:solidFill>
              <a:schemeClr val="tx1"/>
            </a:solidFill>
          </a:ln>
        </p:spPr>
        <p:txBody>
          <a:bodyPr>
            <a:normAutofit/>
          </a:bodyPr>
          <a:lstStyle/>
          <a:p>
            <a:r>
              <a:rPr lang="en-US" sz="2800" b="1" dirty="0">
                <a:solidFill>
                  <a:schemeClr val="tx2"/>
                </a:solidFill>
              </a:rPr>
              <a:t>Thermosiphon: Reversal on Pressure-</a:t>
            </a:r>
            <a:r>
              <a:rPr lang="en-US" sz="2800" b="1" dirty="0" err="1">
                <a:solidFill>
                  <a:schemeClr val="tx2"/>
                </a:solidFill>
              </a:rPr>
              <a:t>Enthaply</a:t>
            </a:r>
            <a:r>
              <a:rPr lang="en-US" sz="2800" b="1" dirty="0">
                <a:solidFill>
                  <a:schemeClr val="tx2"/>
                </a:solidFill>
              </a:rPr>
              <a:t> Diagram</a:t>
            </a:r>
            <a:endParaRPr lang="fr-FR" sz="2800" b="1" dirty="0">
              <a:solidFill>
                <a:schemeClr val="tx2"/>
              </a:solidFill>
            </a:endParaRPr>
          </a:p>
        </p:txBody>
      </p:sp>
      <p:pic>
        <p:nvPicPr>
          <p:cNvPr id="4" name="Picture 2" descr="60kW Thermosyphon Insulation_tmp"/>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b="9552"/>
          <a:stretch>
            <a:fillRect/>
          </a:stretch>
        </p:blipFill>
        <p:spPr bwMode="auto">
          <a:xfrm>
            <a:off x="4333583" y="2593098"/>
            <a:ext cx="4438203" cy="3004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c 4"/>
          <p:cNvSpPr/>
          <p:nvPr/>
        </p:nvSpPr>
        <p:spPr>
          <a:xfrm rot="10563694" flipH="1" flipV="1">
            <a:off x="4453774" y="3428678"/>
            <a:ext cx="4021016" cy="2708606"/>
          </a:xfrm>
          <a:prstGeom prst="arc">
            <a:avLst>
              <a:gd name="adj1" fmla="val 16771983"/>
              <a:gd name="adj2" fmla="val 0"/>
            </a:avLst>
          </a:prstGeom>
          <a:ln w="1143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 name="Arc 5"/>
          <p:cNvSpPr/>
          <p:nvPr/>
        </p:nvSpPr>
        <p:spPr>
          <a:xfrm rot="3253869" flipH="1" flipV="1">
            <a:off x="4847102" y="3249702"/>
            <a:ext cx="4021016" cy="2606810"/>
          </a:xfrm>
          <a:prstGeom prst="arc">
            <a:avLst>
              <a:gd name="adj1" fmla="val 17813074"/>
              <a:gd name="adj2" fmla="val 0"/>
            </a:avLst>
          </a:prstGeom>
          <a:ln w="1143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8" name="Image 7"/>
          <p:cNvPicPr>
            <a:picLocks noChangeAspect="1"/>
          </p:cNvPicPr>
          <p:nvPr/>
        </p:nvPicPr>
        <p:blipFill>
          <a:blip r:embed="rId3"/>
          <a:stretch>
            <a:fillRect/>
          </a:stretch>
        </p:blipFill>
        <p:spPr>
          <a:xfrm>
            <a:off x="233030" y="1712068"/>
            <a:ext cx="3981039" cy="2841040"/>
          </a:xfrm>
          <a:prstGeom prst="rect">
            <a:avLst/>
          </a:prstGeom>
        </p:spPr>
      </p:pic>
      <p:grpSp>
        <p:nvGrpSpPr>
          <p:cNvPr id="9" name="Groupe 8"/>
          <p:cNvGrpSpPr/>
          <p:nvPr/>
        </p:nvGrpSpPr>
        <p:grpSpPr>
          <a:xfrm>
            <a:off x="6586934" y="3984753"/>
            <a:ext cx="1902683" cy="381063"/>
            <a:chOff x="3902919" y="3881535"/>
            <a:chExt cx="1902683" cy="381063"/>
          </a:xfrm>
        </p:grpSpPr>
        <p:grpSp>
          <p:nvGrpSpPr>
            <p:cNvPr id="10" name="Groupe 9"/>
            <p:cNvGrpSpPr/>
            <p:nvPr/>
          </p:nvGrpSpPr>
          <p:grpSpPr>
            <a:xfrm>
              <a:off x="3902919" y="3881535"/>
              <a:ext cx="1902683" cy="370789"/>
              <a:chOff x="4356202" y="4584535"/>
              <a:chExt cx="1902683" cy="370789"/>
            </a:xfrm>
          </p:grpSpPr>
          <p:cxnSp>
            <p:nvCxnSpPr>
              <p:cNvPr id="13" name="Connecteur droit avec flèche 12"/>
              <p:cNvCxnSpPr/>
              <p:nvPr/>
            </p:nvCxnSpPr>
            <p:spPr>
              <a:xfrm flipH="1">
                <a:off x="4394579" y="4584535"/>
                <a:ext cx="170" cy="1975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a:off x="4616679" y="4600049"/>
                <a:ext cx="6349" cy="1975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4829003" y="4602882"/>
                <a:ext cx="9527" cy="218816"/>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4356202" y="4782051"/>
                <a:ext cx="541352" cy="8399"/>
              </a:xfrm>
              <a:prstGeom prst="straightConnector1">
                <a:avLst/>
              </a:prstGeom>
              <a:ln w="28575">
                <a:solidFill>
                  <a:srgbClr val="7030A0"/>
                </a:solidFill>
                <a:prstDash val="sysDot"/>
                <a:tailEnd type="non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5239153" y="4949826"/>
                <a:ext cx="1019732" cy="5498"/>
              </a:xfrm>
              <a:prstGeom prst="straightConnector1">
                <a:avLst/>
              </a:prstGeom>
              <a:ln w="28575">
                <a:solidFill>
                  <a:srgbClr val="7030A0"/>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11" name="Connecteur droit avec flèche 10"/>
            <p:cNvCxnSpPr/>
            <p:nvPr/>
          </p:nvCxnSpPr>
          <p:spPr>
            <a:xfrm flipH="1">
              <a:off x="4891120" y="4009290"/>
              <a:ext cx="5135" cy="25330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4413288" y="4103848"/>
              <a:ext cx="366232" cy="142978"/>
            </a:xfrm>
            <a:prstGeom prst="straightConnector1">
              <a:avLst/>
            </a:prstGeom>
            <a:ln w="28575">
              <a:solidFill>
                <a:srgbClr val="7030A0"/>
              </a:solidFill>
              <a:prstDash val="sysDot"/>
              <a:tailEnd type="none"/>
            </a:ln>
          </p:spPr>
          <p:style>
            <a:lnRef idx="1">
              <a:schemeClr val="accent1"/>
            </a:lnRef>
            <a:fillRef idx="0">
              <a:schemeClr val="accent1"/>
            </a:fillRef>
            <a:effectRef idx="0">
              <a:schemeClr val="accent1"/>
            </a:effectRef>
            <a:fontRef idx="minor">
              <a:schemeClr val="tx1"/>
            </a:fontRef>
          </p:style>
        </p:cxnSp>
      </p:grpSp>
      <p:cxnSp>
        <p:nvCxnSpPr>
          <p:cNvPr id="20" name="Connecteur droit avec flèche 19"/>
          <p:cNvCxnSpPr/>
          <p:nvPr/>
        </p:nvCxnSpPr>
        <p:spPr>
          <a:xfrm flipH="1">
            <a:off x="8083575" y="4096736"/>
            <a:ext cx="5135" cy="25330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flipH="1">
            <a:off x="8495967" y="4112508"/>
            <a:ext cx="5135" cy="253308"/>
          </a:xfrm>
          <a:prstGeom prst="straightConnector1">
            <a:avLst/>
          </a:prstGeom>
          <a:ln w="285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rot="9133502" flipH="1">
            <a:off x="964104" y="2108276"/>
            <a:ext cx="3024532" cy="2145902"/>
          </a:xfrm>
          <a:prstGeom prst="arc">
            <a:avLst>
              <a:gd name="adj1" fmla="val 16771983"/>
              <a:gd name="adj2" fmla="val 0"/>
            </a:avLst>
          </a:prstGeom>
          <a:ln w="114300">
            <a:solidFill>
              <a:srgbClr val="C00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3" name="Arc 22"/>
          <p:cNvSpPr/>
          <p:nvPr/>
        </p:nvSpPr>
        <p:spPr>
          <a:xfrm rot="20887837" flipH="1">
            <a:off x="710744" y="1787910"/>
            <a:ext cx="3024532" cy="2145902"/>
          </a:xfrm>
          <a:prstGeom prst="arc">
            <a:avLst>
              <a:gd name="adj1" fmla="val 16771983"/>
              <a:gd name="adj2" fmla="val 0"/>
            </a:avLst>
          </a:prstGeom>
          <a:ln w="11430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 name="Espace réservé du numéro de diapositive 2"/>
          <p:cNvSpPr>
            <a:spLocks noGrp="1"/>
          </p:cNvSpPr>
          <p:nvPr>
            <p:ph type="sldNum" sz="quarter" idx="12"/>
          </p:nvPr>
        </p:nvSpPr>
        <p:spPr/>
        <p:txBody>
          <a:bodyPr/>
          <a:lstStyle/>
          <a:p>
            <a:fld id="{0AA9EBEA-8FF1-4741-9019-86B2F2893584}" type="slidenum">
              <a:rPr lang="fr-FR" smtClean="0"/>
              <a:t>18</a:t>
            </a:fld>
            <a:endParaRPr lang="fr-FR"/>
          </a:p>
        </p:txBody>
      </p:sp>
      <p:sp>
        <p:nvSpPr>
          <p:cNvPr id="19" name="ZoneTexte 18"/>
          <p:cNvSpPr txBox="1"/>
          <p:nvPr/>
        </p:nvSpPr>
        <p:spPr>
          <a:xfrm>
            <a:off x="5302505" y="2032349"/>
            <a:ext cx="3110210" cy="369332"/>
          </a:xfrm>
          <a:prstGeom prst="rect">
            <a:avLst/>
          </a:prstGeom>
          <a:noFill/>
        </p:spPr>
        <p:txBody>
          <a:bodyPr wrap="none" rtlCol="0">
            <a:spAutoFit/>
          </a:bodyPr>
          <a:lstStyle/>
          <a:p>
            <a:r>
              <a:rPr lang="fr-FR" b="1" dirty="0" err="1"/>
              <a:t>Gravity</a:t>
            </a:r>
            <a:r>
              <a:rPr lang="fr-FR" b="1" dirty="0"/>
              <a:t> thermosiphon  </a:t>
            </a:r>
            <a:r>
              <a:rPr lang="fr-FR" b="1" dirty="0" err="1"/>
              <a:t>driven</a:t>
            </a:r>
            <a:endParaRPr lang="fr-FR" b="1" dirty="0"/>
          </a:p>
        </p:txBody>
      </p:sp>
      <p:sp>
        <p:nvSpPr>
          <p:cNvPr id="24" name="ZoneTexte 23"/>
          <p:cNvSpPr txBox="1"/>
          <p:nvPr/>
        </p:nvSpPr>
        <p:spPr>
          <a:xfrm>
            <a:off x="1342579" y="4650608"/>
            <a:ext cx="1983363" cy="369332"/>
          </a:xfrm>
          <a:prstGeom prst="rect">
            <a:avLst/>
          </a:prstGeom>
          <a:noFill/>
        </p:spPr>
        <p:txBody>
          <a:bodyPr wrap="none" rtlCol="0">
            <a:spAutoFit/>
          </a:bodyPr>
          <a:lstStyle/>
          <a:p>
            <a:r>
              <a:rPr lang="fr-FR" b="1" dirty="0" err="1"/>
              <a:t>Compressor</a:t>
            </a:r>
            <a:r>
              <a:rPr lang="fr-FR" b="1" dirty="0"/>
              <a:t> </a:t>
            </a:r>
            <a:r>
              <a:rPr lang="fr-FR" b="1" dirty="0" err="1"/>
              <a:t>driven</a:t>
            </a:r>
            <a:endParaRPr lang="fr-FR" b="1" dirty="0"/>
          </a:p>
        </p:txBody>
      </p:sp>
      <p:sp>
        <p:nvSpPr>
          <p:cNvPr id="25" name="Espace réservé du pied de page 3">
            <a:extLst>
              <a:ext uri="{FF2B5EF4-FFF2-40B4-BE49-F238E27FC236}">
                <a16:creationId xmlns:a16="http://schemas.microsoft.com/office/drawing/2014/main" id="{F97682B5-A94F-492F-9AA8-501FD2F133DF}"/>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204681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 fill="hold"/>
                                        <p:tgtEl>
                                          <p:spTgt spid="9"/>
                                        </p:tgtEl>
                                        <p:attrNameLst>
                                          <p:attrName>ppt_x</p:attrName>
                                        </p:attrNameLst>
                                      </p:cBhvr>
                                      <p:tavLst>
                                        <p:tav tm="0">
                                          <p:val>
                                            <p:strVal val="#ppt_x"/>
                                          </p:val>
                                        </p:tav>
                                        <p:tav tm="100000">
                                          <p:val>
                                            <p:strVal val="#ppt_x"/>
                                          </p:val>
                                        </p:tav>
                                      </p:tavLst>
                                    </p:anim>
                                    <p:anim calcmode="lin" valueType="num">
                                      <p:cBhvr additive="base">
                                        <p:cTn id="16" dur="1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AA9EBEA-8FF1-4741-9019-86B2F2893584}" type="slidenum">
              <a:rPr lang="fr-FR" smtClean="0"/>
              <a:t>19</a:t>
            </a:fld>
            <a:endParaRPr lang="fr-FR"/>
          </a:p>
        </p:txBody>
      </p:sp>
      <p:pic>
        <p:nvPicPr>
          <p:cNvPr id="6" name="Termosiphon placements.jpg"/>
          <p:cNvPicPr>
            <a:picLocks noGrp="1"/>
          </p:cNvPicPr>
          <p:nvPr>
            <p:ph idx="1"/>
          </p:nvPr>
        </p:nvPicPr>
        <p:blipFill>
          <a:blip r:embed="rId2" r:link="rId3" cstate="print">
            <a:extLst>
              <a:ext uri="{28A0092B-C50C-407E-A947-70E740481C1C}">
                <a14:useLocalDpi xmlns:a14="http://schemas.microsoft.com/office/drawing/2010/main" val="0"/>
              </a:ext>
            </a:extLst>
          </a:blip>
          <a:stretch>
            <a:fillRect/>
          </a:stretch>
        </p:blipFill>
        <p:spPr>
          <a:xfrm>
            <a:off x="972153" y="933652"/>
            <a:ext cx="7257448" cy="5544150"/>
          </a:xfrm>
          <a:prstGeom prst="rect">
            <a:avLst/>
          </a:prstGeom>
        </p:spPr>
      </p:pic>
      <p:sp>
        <p:nvSpPr>
          <p:cNvPr id="9" name="Title 1"/>
          <p:cNvSpPr txBox="1">
            <a:spLocks noGrp="1"/>
          </p:cNvSpPr>
          <p:nvPr>
            <p:ph type="title"/>
          </p:nvPr>
        </p:nvSpPr>
        <p:spPr>
          <a:xfrm>
            <a:off x="628650" y="317633"/>
            <a:ext cx="7886700" cy="545283"/>
          </a:xfrm>
          <a:prstGeom prst="rect">
            <a:avLst/>
          </a:prstGeom>
          <a:ln w="38100">
            <a:solidFill>
              <a:schemeClr val="accent1"/>
            </a:solidFill>
            <a:miter lim="800000"/>
            <a:headEnd/>
            <a:tailEnd/>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 (10):</a:t>
            </a:r>
            <a:r>
              <a:rPr lang="fr-FR" sz="2800" b="1" dirty="0">
                <a:solidFill>
                  <a:schemeClr val="accent5"/>
                </a:solidFill>
              </a:rPr>
              <a:t> </a:t>
            </a:r>
            <a:r>
              <a:rPr lang="en-GB" sz="2800" b="1" dirty="0">
                <a:solidFill>
                  <a:schemeClr val="accent5"/>
                </a:solidFill>
              </a:rPr>
              <a:t> </a:t>
            </a:r>
            <a:endParaRPr lang="fr-FR" altLang="fr-FR" sz="400" b="1" baseline="-25000" dirty="0">
              <a:solidFill>
                <a:srgbClr val="0070C0"/>
              </a:solidFill>
              <a:cs typeface="Times New Roman" panose="02020603050405020304" pitchFamily="18" charset="0"/>
            </a:endParaRPr>
          </a:p>
        </p:txBody>
      </p:sp>
      <p:sp>
        <p:nvSpPr>
          <p:cNvPr id="7" name="Espace réservé du pied de page 3">
            <a:extLst>
              <a:ext uri="{FF2B5EF4-FFF2-40B4-BE49-F238E27FC236}">
                <a16:creationId xmlns:a16="http://schemas.microsoft.com/office/drawing/2014/main" id="{6F94B1DB-C559-4FEA-81C4-10D1169DCA03}"/>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28334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4646" y="239998"/>
            <a:ext cx="7886700" cy="855193"/>
          </a:xfrm>
        </p:spPr>
        <p:txBody>
          <a:bodyPr>
            <a:normAutofit/>
          </a:bodyPr>
          <a:lstStyle/>
          <a:p>
            <a:pPr algn="ctr"/>
            <a:r>
              <a:rPr lang="en-GB" sz="3200" b="1" dirty="0">
                <a:solidFill>
                  <a:schemeClr val="accent5">
                    <a:lumMod val="50000"/>
                  </a:schemeClr>
                </a:solidFill>
              </a:rPr>
              <a:t>5.3 Phase Change Cooling </a:t>
            </a:r>
            <a:r>
              <a:rPr lang="en-GB" sz="2000" b="1" dirty="0">
                <a:solidFill>
                  <a:srgbClr val="C00000"/>
                </a:solidFill>
              </a:rPr>
              <a:t>(here seawater)</a:t>
            </a:r>
            <a:endParaRPr lang="fr-FR" sz="2000" b="1" dirty="0">
              <a:solidFill>
                <a:srgbClr val="C00000"/>
              </a:solidFill>
            </a:endParaRPr>
          </a:p>
        </p:txBody>
      </p:sp>
      <p:sp>
        <p:nvSpPr>
          <p:cNvPr id="3" name="Espace réservé du pied de page 2"/>
          <p:cNvSpPr>
            <a:spLocks noGrp="1"/>
          </p:cNvSpPr>
          <p:nvPr>
            <p:ph type="ftr" sz="quarter" idx="11"/>
          </p:nvPr>
        </p:nvSpPr>
        <p:spPr>
          <a:xfrm>
            <a:off x="1931670" y="6487377"/>
            <a:ext cx="4834890" cy="280203"/>
          </a:xfrm>
        </p:spPr>
        <p:txBody>
          <a:bodyPr/>
          <a:lstStyle/>
          <a:p>
            <a:r>
              <a:rPr lang="en-US" dirty="0"/>
              <a:t>Physics 524: Survey of Instrumentation &amp; Laboratory Techniques:  </a:t>
            </a:r>
          </a:p>
          <a:p>
            <a:r>
              <a:rPr lang="en-US" dirty="0"/>
              <a:t>Unit 5:  Cooling &amp; Thermal management © G. Hallewell (2024) </a:t>
            </a: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2</a:t>
            </a:fld>
            <a:endParaRPr lang="en-US" dirty="0"/>
          </a:p>
        </p:txBody>
      </p:sp>
      <p:pic>
        <p:nvPicPr>
          <p:cNvPr id="6" name="Image 5" descr="https://www.theriderpost.com/wp-content/uploads/2017/04/iceberg-768x367.jpg"/>
          <p:cNvPicPr/>
          <p:nvPr/>
        </p:nvPicPr>
        <p:blipFill>
          <a:blip r:embed="rId2">
            <a:extLst>
              <a:ext uri="{28A0092B-C50C-407E-A947-70E740481C1C}">
                <a14:useLocalDpi xmlns:a14="http://schemas.microsoft.com/office/drawing/2010/main" val="0"/>
              </a:ext>
            </a:extLst>
          </a:blip>
          <a:srcRect/>
          <a:stretch>
            <a:fillRect/>
          </a:stretch>
        </p:blipFill>
        <p:spPr bwMode="auto">
          <a:xfrm>
            <a:off x="572654" y="877455"/>
            <a:ext cx="7788691" cy="4124804"/>
          </a:xfrm>
          <a:prstGeom prst="rect">
            <a:avLst/>
          </a:prstGeom>
          <a:noFill/>
          <a:ln>
            <a:noFill/>
          </a:ln>
        </p:spPr>
      </p:pic>
      <p:sp>
        <p:nvSpPr>
          <p:cNvPr id="7" name="ZoneTexte 6"/>
          <p:cNvSpPr txBox="1"/>
          <p:nvPr/>
        </p:nvSpPr>
        <p:spPr>
          <a:xfrm>
            <a:off x="252952" y="5113876"/>
            <a:ext cx="8805735" cy="1261884"/>
          </a:xfrm>
          <a:prstGeom prst="rect">
            <a:avLst/>
          </a:prstGeom>
          <a:noFill/>
        </p:spPr>
        <p:txBody>
          <a:bodyPr wrap="square" rtlCol="0">
            <a:spAutoFit/>
          </a:bodyPr>
          <a:lstStyle/>
          <a:p>
            <a:pPr lvl="0"/>
            <a:r>
              <a:rPr lang="en-GB" sz="1600" i="1" dirty="0"/>
              <a:t>Solid fresh water melts, cooling sea water (water with around 35 kg/tonne of salt) </a:t>
            </a:r>
            <a:endParaRPr lang="en-GB" sz="1600" dirty="0"/>
          </a:p>
          <a:p>
            <a:pPr lvl="0"/>
            <a:r>
              <a:rPr lang="en-GB" sz="1600" i="1" dirty="0"/>
              <a:t>				</a:t>
            </a:r>
            <a:endParaRPr lang="en-GB" sz="1600" dirty="0"/>
          </a:p>
          <a:p>
            <a:r>
              <a:rPr lang="en-GB" sz="1200" i="1" dirty="0"/>
              <a:t> </a:t>
            </a:r>
            <a:endParaRPr lang="en-GB" sz="1200" dirty="0"/>
          </a:p>
          <a:p>
            <a:r>
              <a:rPr lang="en-GB" sz="1400" i="1" dirty="0"/>
              <a:t>(</a:t>
            </a:r>
            <a:r>
              <a:rPr lang="en-GB" sz="1600" i="1" dirty="0"/>
              <a:t>Picture credit: </a:t>
            </a:r>
            <a:r>
              <a:rPr lang="en-GB" sz="1600" i="1" dirty="0">
                <a:latin typeface="Old English Text MT" panose="03040902040508030806" pitchFamily="66" charset="0"/>
              </a:rPr>
              <a:t>TheRiderPost.com</a:t>
            </a:r>
            <a:r>
              <a:rPr lang="en-GB" sz="1600" i="1" dirty="0"/>
              <a:t>:</a:t>
            </a:r>
          </a:p>
          <a:p>
            <a:r>
              <a:rPr lang="en-GB" sz="1600" i="1" u="sng" dirty="0">
                <a:hlinkClick r:id="rId3"/>
              </a:rPr>
              <a:t>https://www.theriderpost.com/lifestyle/environnement/iceberg-titanic-sechoue-cote-canada/</a:t>
            </a:r>
            <a:r>
              <a:rPr lang="en-GB" sz="1600" i="1" dirty="0"/>
              <a:t> )</a:t>
            </a:r>
            <a:endParaRPr lang="en-GB" sz="1600" dirty="0"/>
          </a:p>
        </p:txBody>
      </p:sp>
    </p:spTree>
    <p:extLst>
      <p:ext uri="{BB962C8B-B14F-4D97-AF65-F5344CB8AC3E}">
        <p14:creationId xmlns:p14="http://schemas.microsoft.com/office/powerpoint/2010/main" val="3552194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AA9EBEA-8FF1-4741-9019-86B2F2893584}" type="slidenum">
              <a:rPr lang="fr-FR" smtClean="0"/>
              <a:t>20</a:t>
            </a:fld>
            <a:endParaRPr lang="fr-FR"/>
          </a:p>
        </p:txBody>
      </p:sp>
      <p:pic>
        <p:nvPicPr>
          <p:cNvPr id="7" name="ATLAS TS Condenser detail.jpg"/>
          <p:cNvPicPr/>
          <p:nvPr/>
        </p:nvPicPr>
        <p:blipFill rotWithShape="1">
          <a:blip r:embed="rId2" r:link="rId3" cstate="print">
            <a:extLst>
              <a:ext uri="{28A0092B-C50C-407E-A947-70E740481C1C}">
                <a14:useLocalDpi xmlns:a14="http://schemas.microsoft.com/office/drawing/2010/main" val="0"/>
              </a:ext>
            </a:extLst>
          </a:blip>
          <a:srcRect l="461" t="3229" r="-461" b="20334"/>
          <a:stretch>
            <a:fillRect/>
          </a:stretch>
        </p:blipFill>
        <p:spPr bwMode="auto">
          <a:xfrm>
            <a:off x="349116" y="561176"/>
            <a:ext cx="8445768" cy="5335751"/>
          </a:xfrm>
          <a:prstGeom prst="rect">
            <a:avLst/>
          </a:prstGeom>
          <a:ln>
            <a:noFill/>
          </a:ln>
          <a:extLst>
            <a:ext uri="{53640926-AAD7-44D8-BBD7-CCE9431645EC}">
              <a14:shadowObscured xmlns:a14="http://schemas.microsoft.com/office/drawing/2010/main"/>
            </a:ext>
          </a:extLst>
        </p:spPr>
      </p:pic>
      <p:sp>
        <p:nvSpPr>
          <p:cNvPr id="8" name="Title 1"/>
          <p:cNvSpPr txBox="1">
            <a:spLocks noGrp="1"/>
          </p:cNvSpPr>
          <p:nvPr>
            <p:ph type="title"/>
          </p:nvPr>
        </p:nvSpPr>
        <p:spPr>
          <a:xfrm>
            <a:off x="628650" y="15893"/>
            <a:ext cx="7886700" cy="545283"/>
          </a:xfrm>
          <a:prstGeom prst="rect">
            <a:avLst/>
          </a:prstGeom>
          <a:ln w="38100">
            <a:noFill/>
            <a:miter lim="800000"/>
            <a:headEnd/>
            <a:tailEnd/>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 (11):</a:t>
            </a:r>
            <a:r>
              <a:rPr lang="fr-FR" sz="2800" b="1" dirty="0">
                <a:solidFill>
                  <a:schemeClr val="accent5"/>
                </a:solidFill>
              </a:rPr>
              <a:t> </a:t>
            </a:r>
            <a:r>
              <a:rPr lang="en-GB" sz="2800" b="1" dirty="0">
                <a:solidFill>
                  <a:schemeClr val="accent5"/>
                </a:solidFill>
              </a:rPr>
              <a:t> </a:t>
            </a:r>
            <a:endParaRPr lang="fr-FR" altLang="fr-FR" sz="400" b="1" baseline="-25000" dirty="0">
              <a:solidFill>
                <a:srgbClr val="0070C0"/>
              </a:solidFill>
              <a:cs typeface="Times New Roman" panose="02020603050405020304" pitchFamily="18" charset="0"/>
            </a:endParaRPr>
          </a:p>
        </p:txBody>
      </p:sp>
      <p:sp>
        <p:nvSpPr>
          <p:cNvPr id="9" name="ZoneTexte 8"/>
          <p:cNvSpPr txBox="1"/>
          <p:nvPr/>
        </p:nvSpPr>
        <p:spPr>
          <a:xfrm>
            <a:off x="628650" y="5833575"/>
            <a:ext cx="7884274" cy="461665"/>
          </a:xfrm>
          <a:prstGeom prst="rect">
            <a:avLst/>
          </a:prstGeom>
          <a:noFill/>
          <a:ln w="19050">
            <a:solidFill>
              <a:schemeClr val="accent1"/>
            </a:solidFill>
          </a:ln>
        </p:spPr>
        <p:txBody>
          <a:bodyPr wrap="none" rtlCol="0">
            <a:spAutoFit/>
          </a:bodyPr>
          <a:lstStyle/>
          <a:p>
            <a:r>
              <a:rPr lang="en-GB" sz="2400" b="1" dirty="0">
                <a:solidFill>
                  <a:schemeClr val="accent5"/>
                </a:solidFill>
              </a:rPr>
              <a:t>* Liquid C</a:t>
            </a:r>
            <a:r>
              <a:rPr lang="en-GB" sz="2400" b="1" baseline="-25000" dirty="0">
                <a:solidFill>
                  <a:schemeClr val="accent5"/>
                </a:solidFill>
              </a:rPr>
              <a:t>6</a:t>
            </a:r>
            <a:r>
              <a:rPr lang="en-GB" sz="2400" b="1" dirty="0">
                <a:solidFill>
                  <a:schemeClr val="accent5"/>
                </a:solidFill>
              </a:rPr>
              <a:t>F</a:t>
            </a:r>
            <a:r>
              <a:rPr lang="en-GB" sz="2400" b="1" baseline="-25000" dirty="0">
                <a:solidFill>
                  <a:schemeClr val="accent5"/>
                </a:solidFill>
              </a:rPr>
              <a:t>14</a:t>
            </a:r>
            <a:r>
              <a:rPr lang="en-GB" sz="2400" b="1" dirty="0">
                <a:solidFill>
                  <a:schemeClr val="accent5"/>
                </a:solidFill>
              </a:rPr>
              <a:t> is used to condense C</a:t>
            </a:r>
            <a:r>
              <a:rPr lang="en-GB" sz="2400" b="1" baseline="-25000" dirty="0">
                <a:solidFill>
                  <a:schemeClr val="accent5"/>
                </a:solidFill>
              </a:rPr>
              <a:t>3</a:t>
            </a:r>
            <a:r>
              <a:rPr lang="en-GB" sz="2400" b="1" dirty="0">
                <a:solidFill>
                  <a:schemeClr val="accent5"/>
                </a:solidFill>
              </a:rPr>
              <a:t>F</a:t>
            </a:r>
            <a:r>
              <a:rPr lang="en-GB" sz="2400" b="1" baseline="-25000" dirty="0">
                <a:solidFill>
                  <a:schemeClr val="accent5"/>
                </a:solidFill>
              </a:rPr>
              <a:t>8</a:t>
            </a:r>
            <a:r>
              <a:rPr lang="en-GB" sz="2400" b="1" dirty="0">
                <a:solidFill>
                  <a:schemeClr val="accent5"/>
                </a:solidFill>
              </a:rPr>
              <a:t> </a:t>
            </a:r>
            <a:r>
              <a:rPr lang="en-GB" sz="2400" b="1" dirty="0" err="1">
                <a:solidFill>
                  <a:schemeClr val="accent5"/>
                </a:solidFill>
              </a:rPr>
              <a:t>vapor</a:t>
            </a:r>
            <a:r>
              <a:rPr lang="en-GB" sz="2400" b="1" dirty="0">
                <a:solidFill>
                  <a:schemeClr val="accent5"/>
                </a:solidFill>
              </a:rPr>
              <a:t> at around -60 °C</a:t>
            </a:r>
            <a:endParaRPr lang="fr-FR" sz="2400" b="1" dirty="0">
              <a:solidFill>
                <a:schemeClr val="accent5"/>
              </a:solidFill>
            </a:endParaRPr>
          </a:p>
        </p:txBody>
      </p:sp>
      <p:sp>
        <p:nvSpPr>
          <p:cNvPr id="10" name="Espace réservé du pied de page 3">
            <a:extLst>
              <a:ext uri="{FF2B5EF4-FFF2-40B4-BE49-F238E27FC236}">
                <a16:creationId xmlns:a16="http://schemas.microsoft.com/office/drawing/2014/main" id="{B1C8926F-153A-4410-AFBA-6DC1EC982422}"/>
              </a:ext>
            </a:extLst>
          </p:cNvPr>
          <p:cNvSpPr>
            <a:spLocks noGrp="1"/>
          </p:cNvSpPr>
          <p:nvPr>
            <p:ph type="ftr" sz="quarter" idx="11"/>
          </p:nvPr>
        </p:nvSpPr>
        <p:spPr>
          <a:xfrm>
            <a:off x="2317702" y="6514982"/>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800521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0AA9EBEA-8FF1-4741-9019-86B2F2893584}" type="slidenum">
              <a:rPr lang="fr-FR" smtClean="0"/>
              <a:t>21</a:t>
            </a:fld>
            <a:endParaRPr lang="fr-FR"/>
          </a:p>
        </p:txBody>
      </p:sp>
      <p:sp>
        <p:nvSpPr>
          <p:cNvPr id="6" name="ZoneTexte 5"/>
          <p:cNvSpPr txBox="1"/>
          <p:nvPr/>
        </p:nvSpPr>
        <p:spPr>
          <a:xfrm>
            <a:off x="121919" y="1012693"/>
            <a:ext cx="9222076" cy="5139869"/>
          </a:xfrm>
          <a:prstGeom prst="rect">
            <a:avLst/>
          </a:prstGeom>
          <a:noFill/>
        </p:spPr>
        <p:txBody>
          <a:bodyPr wrap="none" rtlCol="0">
            <a:spAutoFit/>
          </a:bodyPr>
          <a:lstStyle/>
          <a:p>
            <a:r>
              <a:rPr lang="en-GB" b="1" i="1" dirty="0"/>
              <a:t>Problem (3) on the ATLAS thermosiphon see also separate sheet: </a:t>
            </a:r>
            <a:endParaRPr lang="en-GB" b="1" dirty="0"/>
          </a:p>
          <a:p>
            <a:r>
              <a:rPr lang="en-GB" dirty="0">
                <a:solidFill>
                  <a:schemeClr val="accent5"/>
                </a:solidFill>
              </a:rPr>
              <a:t>From the previous slide it is clear that a large number of tubes are needed to condense </a:t>
            </a:r>
          </a:p>
          <a:p>
            <a:r>
              <a:rPr lang="en-GB" dirty="0">
                <a:solidFill>
                  <a:schemeClr val="accent5"/>
                </a:solidFill>
              </a:rPr>
              <a:t>Approximately 1.2 kgs</a:t>
            </a:r>
            <a:r>
              <a:rPr lang="en-GB" baseline="30000" dirty="0">
                <a:solidFill>
                  <a:schemeClr val="accent5"/>
                </a:solidFill>
              </a:rPr>
              <a:t>-1</a:t>
            </a:r>
            <a:r>
              <a:rPr lang="en-GB" dirty="0">
                <a:solidFill>
                  <a:schemeClr val="accent5"/>
                </a:solidFill>
              </a:rPr>
              <a:t> of C</a:t>
            </a:r>
            <a:r>
              <a:rPr lang="en-GB" baseline="-25000" dirty="0">
                <a:solidFill>
                  <a:schemeClr val="accent5"/>
                </a:solidFill>
              </a:rPr>
              <a:t>3</a:t>
            </a:r>
            <a:r>
              <a:rPr lang="en-GB" dirty="0">
                <a:solidFill>
                  <a:schemeClr val="accent5"/>
                </a:solidFill>
              </a:rPr>
              <a:t>F</a:t>
            </a:r>
            <a:r>
              <a:rPr lang="en-GB" baseline="-25000" dirty="0">
                <a:solidFill>
                  <a:schemeClr val="accent5"/>
                </a:solidFill>
              </a:rPr>
              <a:t>8</a:t>
            </a:r>
            <a:r>
              <a:rPr lang="en-GB" dirty="0">
                <a:solidFill>
                  <a:schemeClr val="accent5"/>
                </a:solidFill>
              </a:rPr>
              <a:t> to cool the ATLAS silicon tracker. This implies that  a </a:t>
            </a:r>
          </a:p>
          <a:p>
            <a:r>
              <a:rPr lang="en-GB" dirty="0">
                <a:solidFill>
                  <a:schemeClr val="accent5"/>
                </a:solidFill>
              </a:rPr>
              <a:t>high mass flow of C</a:t>
            </a:r>
            <a:r>
              <a:rPr lang="en-GB" baseline="-25000" dirty="0">
                <a:solidFill>
                  <a:schemeClr val="accent5"/>
                </a:solidFill>
              </a:rPr>
              <a:t>6</a:t>
            </a:r>
            <a:r>
              <a:rPr lang="en-GB" dirty="0">
                <a:solidFill>
                  <a:schemeClr val="accent5"/>
                </a:solidFill>
              </a:rPr>
              <a:t>F</a:t>
            </a:r>
            <a:r>
              <a:rPr lang="en-GB" baseline="-25000" dirty="0">
                <a:solidFill>
                  <a:schemeClr val="accent5"/>
                </a:solidFill>
              </a:rPr>
              <a:t>14</a:t>
            </a:r>
            <a:r>
              <a:rPr lang="en-GB" dirty="0">
                <a:solidFill>
                  <a:schemeClr val="accent5"/>
                </a:solidFill>
              </a:rPr>
              <a:t> liquid is needed, but what this mass flow (kg.s</a:t>
            </a:r>
            <a:r>
              <a:rPr lang="en-GB" baseline="30000" dirty="0">
                <a:solidFill>
                  <a:schemeClr val="accent5"/>
                </a:solidFill>
              </a:rPr>
              <a:t>-1</a:t>
            </a:r>
            <a:r>
              <a:rPr lang="en-GB" dirty="0">
                <a:solidFill>
                  <a:schemeClr val="accent5"/>
                </a:solidFill>
              </a:rPr>
              <a:t>)? </a:t>
            </a:r>
          </a:p>
          <a:p>
            <a:r>
              <a:rPr lang="en-GB" dirty="0"/>
              <a:t> </a:t>
            </a:r>
          </a:p>
          <a:p>
            <a:r>
              <a:rPr lang="en-GB" b="1" dirty="0">
                <a:solidFill>
                  <a:schemeClr val="accent5"/>
                </a:solidFill>
              </a:rPr>
              <a:t>Hints to solve this problem:</a:t>
            </a:r>
          </a:p>
          <a:p>
            <a:r>
              <a:rPr lang="en-GB" sz="800" dirty="0"/>
              <a:t> </a:t>
            </a:r>
          </a:p>
          <a:p>
            <a:pPr marL="285750" lvl="0" indent="-285750">
              <a:buFont typeface="Arial" panose="020B0604020202020204" pitchFamily="34" charset="0"/>
              <a:buChar char="•"/>
            </a:pPr>
            <a:r>
              <a:rPr lang="en-GB" dirty="0">
                <a:solidFill>
                  <a:schemeClr val="accent5"/>
                </a:solidFill>
              </a:rPr>
              <a:t>Looking at the thermosiphon cycle diagram superimposed on the C</a:t>
            </a:r>
            <a:r>
              <a:rPr lang="en-GB" baseline="-25000" dirty="0">
                <a:solidFill>
                  <a:schemeClr val="accent5"/>
                </a:solidFill>
              </a:rPr>
              <a:t>3</a:t>
            </a:r>
            <a:r>
              <a:rPr lang="en-GB" dirty="0">
                <a:solidFill>
                  <a:schemeClr val="accent5"/>
                </a:solidFill>
              </a:rPr>
              <a:t>F</a:t>
            </a:r>
            <a:r>
              <a:rPr lang="en-GB" baseline="-25000" dirty="0">
                <a:solidFill>
                  <a:schemeClr val="accent5"/>
                </a:solidFill>
              </a:rPr>
              <a:t>8</a:t>
            </a:r>
            <a:r>
              <a:rPr lang="en-GB" dirty="0">
                <a:solidFill>
                  <a:schemeClr val="accent5"/>
                </a:solidFill>
              </a:rPr>
              <a:t> </a:t>
            </a:r>
            <a:r>
              <a:rPr lang="en-GB" b="1" i="1" dirty="0">
                <a:solidFill>
                  <a:schemeClr val="accent5"/>
                </a:solidFill>
              </a:rPr>
              <a:t>p-H </a:t>
            </a:r>
            <a:r>
              <a:rPr lang="en-GB" dirty="0">
                <a:solidFill>
                  <a:schemeClr val="accent5"/>
                </a:solidFill>
              </a:rPr>
              <a:t>diagram, and </a:t>
            </a:r>
          </a:p>
          <a:p>
            <a:pPr lvl="0"/>
            <a:r>
              <a:rPr lang="en-GB" dirty="0">
                <a:solidFill>
                  <a:schemeClr val="accent5"/>
                </a:solidFill>
              </a:rPr>
              <a:t>particularly at path C</a:t>
            </a:r>
            <a:r>
              <a:rPr lang="en-GB" dirty="0">
                <a:solidFill>
                  <a:schemeClr val="accent5"/>
                </a:solidFill>
                <a:sym typeface="Wingdings" panose="05000000000000000000" pitchFamily="2" charset="2"/>
              </a:rPr>
              <a:t></a:t>
            </a:r>
            <a:r>
              <a:rPr lang="en-GB" dirty="0">
                <a:solidFill>
                  <a:schemeClr val="accent5"/>
                </a:solidFill>
              </a:rPr>
              <a:t>D we see that considerable thermal energy has to be extracted from </a:t>
            </a:r>
          </a:p>
          <a:p>
            <a:pPr lvl="0"/>
            <a:r>
              <a:rPr lang="en-GB" dirty="0">
                <a:solidFill>
                  <a:schemeClr val="accent5"/>
                </a:solidFill>
              </a:rPr>
              <a:t>the C</a:t>
            </a:r>
            <a:r>
              <a:rPr lang="en-GB" baseline="-25000" dirty="0">
                <a:solidFill>
                  <a:schemeClr val="accent5"/>
                </a:solidFill>
              </a:rPr>
              <a:t>3</a:t>
            </a:r>
            <a:r>
              <a:rPr lang="en-GB" dirty="0">
                <a:solidFill>
                  <a:schemeClr val="accent5"/>
                </a:solidFill>
              </a:rPr>
              <a:t>F</a:t>
            </a:r>
            <a:r>
              <a:rPr lang="en-GB" baseline="-25000" dirty="0">
                <a:solidFill>
                  <a:schemeClr val="accent5"/>
                </a:solidFill>
              </a:rPr>
              <a:t>8 </a:t>
            </a:r>
            <a:r>
              <a:rPr lang="en-GB" dirty="0" err="1">
                <a:solidFill>
                  <a:schemeClr val="accent5"/>
                </a:solidFill>
              </a:rPr>
              <a:t>vapor</a:t>
            </a:r>
            <a:r>
              <a:rPr lang="en-GB" dirty="0">
                <a:solidFill>
                  <a:schemeClr val="accent5"/>
                </a:solidFill>
              </a:rPr>
              <a:t> (in the condenser) to reduce its temperature from around 20 ˚C </a:t>
            </a:r>
          </a:p>
          <a:p>
            <a:pPr lvl="0"/>
            <a:r>
              <a:rPr lang="en-GB" dirty="0">
                <a:solidFill>
                  <a:schemeClr val="accent5"/>
                </a:solidFill>
              </a:rPr>
              <a:t>(the temperature acquired in ascending through more than 92 meters of pipe to the condenser) </a:t>
            </a:r>
          </a:p>
          <a:p>
            <a:pPr lvl="0"/>
            <a:r>
              <a:rPr lang="en-GB" dirty="0">
                <a:solidFill>
                  <a:schemeClr val="accent5"/>
                </a:solidFill>
              </a:rPr>
              <a:t>to -60 ˚C, where phase change can occur under the “dome”. </a:t>
            </a:r>
          </a:p>
          <a:p>
            <a:pPr lvl="0"/>
            <a:endParaRPr lang="en-GB" sz="800" dirty="0">
              <a:solidFill>
                <a:schemeClr val="accent5"/>
              </a:solidFill>
            </a:endParaRPr>
          </a:p>
          <a:p>
            <a:pPr marL="285750" lvl="0" indent="-285750">
              <a:buFont typeface="Arial" panose="020B0604020202020204" pitchFamily="34" charset="0"/>
              <a:buChar char="•"/>
            </a:pPr>
            <a:r>
              <a:rPr lang="en-GB" dirty="0">
                <a:solidFill>
                  <a:schemeClr val="accent5"/>
                </a:solidFill>
              </a:rPr>
              <a:t>Moving left from the saturated vapour boundary of the dome all energy goes into</a:t>
            </a:r>
          </a:p>
          <a:p>
            <a:pPr lvl="0"/>
            <a:r>
              <a:rPr lang="en-GB" dirty="0">
                <a:solidFill>
                  <a:schemeClr val="accent5"/>
                </a:solidFill>
              </a:rPr>
              <a:t>condensing the C</a:t>
            </a:r>
            <a:r>
              <a:rPr lang="en-GB" baseline="-25000" dirty="0">
                <a:solidFill>
                  <a:schemeClr val="accent5"/>
                </a:solidFill>
              </a:rPr>
              <a:t>3</a:t>
            </a:r>
            <a:r>
              <a:rPr lang="en-GB" dirty="0">
                <a:solidFill>
                  <a:schemeClr val="accent5"/>
                </a:solidFill>
              </a:rPr>
              <a:t>F</a:t>
            </a:r>
            <a:r>
              <a:rPr lang="en-GB" baseline="-25000" dirty="0">
                <a:solidFill>
                  <a:schemeClr val="accent5"/>
                </a:solidFill>
              </a:rPr>
              <a:t>8</a:t>
            </a:r>
            <a:r>
              <a:rPr lang="en-GB" dirty="0">
                <a:solidFill>
                  <a:schemeClr val="accent5"/>
                </a:solidFill>
              </a:rPr>
              <a:t>. </a:t>
            </a:r>
          </a:p>
          <a:p>
            <a:pPr lvl="0"/>
            <a:endParaRPr lang="en-GB" sz="800" dirty="0">
              <a:solidFill>
                <a:schemeClr val="accent5"/>
              </a:solidFill>
            </a:endParaRPr>
          </a:p>
          <a:p>
            <a:pPr marL="285750" lvl="0" indent="-285750">
              <a:buFont typeface="Arial" panose="020B0604020202020204" pitchFamily="34" charset="0"/>
              <a:buChar char="•"/>
            </a:pPr>
            <a:r>
              <a:rPr lang="en-GB" dirty="0">
                <a:solidFill>
                  <a:schemeClr val="accent5"/>
                </a:solidFill>
              </a:rPr>
              <a:t>You should therefore use the entire </a:t>
            </a:r>
            <a:r>
              <a:rPr lang="en-GB" b="1" dirty="0">
                <a:solidFill>
                  <a:schemeClr val="accent5"/>
                </a:solidFill>
              </a:rPr>
              <a:t>CD</a:t>
            </a:r>
            <a:r>
              <a:rPr lang="en-GB" dirty="0">
                <a:solidFill>
                  <a:schemeClr val="accent5"/>
                </a:solidFill>
              </a:rPr>
              <a:t>  enthalpy difference in your calculation;</a:t>
            </a:r>
          </a:p>
          <a:p>
            <a:pPr marL="285750" lvl="0" indent="-285750">
              <a:buFont typeface="Arial" panose="020B0604020202020204" pitchFamily="34" charset="0"/>
              <a:buChar char="•"/>
            </a:pPr>
            <a:endParaRPr lang="en-GB" sz="800" dirty="0">
              <a:solidFill>
                <a:schemeClr val="accent5"/>
              </a:solidFill>
            </a:endParaRPr>
          </a:p>
          <a:p>
            <a:pPr marL="285750" lvl="0" indent="-285750">
              <a:buFont typeface="Arial" panose="020B0604020202020204" pitchFamily="34" charset="0"/>
              <a:buChar char="•"/>
            </a:pPr>
            <a:r>
              <a:rPr lang="en-GB" dirty="0">
                <a:solidFill>
                  <a:schemeClr val="accent5"/>
                </a:solidFill>
              </a:rPr>
              <a:t>The specific heat capacity of C</a:t>
            </a:r>
            <a:r>
              <a:rPr lang="en-GB" baseline="-25000" dirty="0">
                <a:solidFill>
                  <a:schemeClr val="accent5"/>
                </a:solidFill>
              </a:rPr>
              <a:t>6</a:t>
            </a:r>
            <a:r>
              <a:rPr lang="en-GB" dirty="0">
                <a:solidFill>
                  <a:schemeClr val="accent5"/>
                </a:solidFill>
              </a:rPr>
              <a:t>F</a:t>
            </a:r>
            <a:r>
              <a:rPr lang="en-GB" baseline="-25000" dirty="0">
                <a:solidFill>
                  <a:schemeClr val="accent5"/>
                </a:solidFill>
              </a:rPr>
              <a:t>14 </a:t>
            </a:r>
            <a:r>
              <a:rPr lang="en-GB" dirty="0">
                <a:solidFill>
                  <a:schemeClr val="accent5"/>
                </a:solidFill>
              </a:rPr>
              <a:t>in the range -60 </a:t>
            </a:r>
            <a:r>
              <a:rPr lang="en-GB" dirty="0">
                <a:solidFill>
                  <a:schemeClr val="accent5"/>
                </a:solidFill>
                <a:sym typeface="Wingdings" panose="05000000000000000000" pitchFamily="2" charset="2"/>
              </a:rPr>
              <a:t></a:t>
            </a:r>
            <a:r>
              <a:rPr lang="en-GB" dirty="0">
                <a:solidFill>
                  <a:schemeClr val="accent5"/>
                </a:solidFill>
              </a:rPr>
              <a:t> -65 ˚C is around 925 J.kg</a:t>
            </a:r>
            <a:r>
              <a:rPr lang="en-GB" baseline="30000" dirty="0">
                <a:solidFill>
                  <a:schemeClr val="accent5"/>
                </a:solidFill>
              </a:rPr>
              <a:t>-1</a:t>
            </a:r>
            <a:r>
              <a:rPr lang="en-GB" dirty="0">
                <a:solidFill>
                  <a:schemeClr val="accent5"/>
                </a:solidFill>
              </a:rPr>
              <a:t>. </a:t>
            </a:r>
          </a:p>
          <a:p>
            <a:pPr marL="285750" lvl="0" indent="-285750">
              <a:buFont typeface="Arial" panose="020B0604020202020204" pitchFamily="34" charset="0"/>
              <a:buChar char="•"/>
            </a:pPr>
            <a:endParaRPr lang="en-GB" sz="800" dirty="0">
              <a:solidFill>
                <a:schemeClr val="accent5"/>
              </a:solidFill>
            </a:endParaRPr>
          </a:p>
          <a:p>
            <a:pPr marL="285750" lvl="0" indent="-285750">
              <a:buFont typeface="Arial" panose="020B0604020202020204" pitchFamily="34" charset="0"/>
              <a:buChar char="•"/>
            </a:pPr>
            <a:r>
              <a:rPr lang="en-GB" dirty="0">
                <a:solidFill>
                  <a:schemeClr val="accent5"/>
                </a:solidFill>
              </a:rPr>
              <a:t>C</a:t>
            </a:r>
            <a:r>
              <a:rPr lang="en-GB" baseline="-25000" dirty="0">
                <a:solidFill>
                  <a:schemeClr val="accent5"/>
                </a:solidFill>
              </a:rPr>
              <a:t>6</a:t>
            </a:r>
            <a:r>
              <a:rPr lang="en-GB" dirty="0">
                <a:solidFill>
                  <a:schemeClr val="accent5"/>
                </a:solidFill>
              </a:rPr>
              <a:t>F</a:t>
            </a:r>
            <a:r>
              <a:rPr lang="en-GB" baseline="-25000" dirty="0">
                <a:solidFill>
                  <a:schemeClr val="accent5"/>
                </a:solidFill>
              </a:rPr>
              <a:t>14</a:t>
            </a:r>
            <a:r>
              <a:rPr lang="en-GB" dirty="0">
                <a:solidFill>
                  <a:schemeClr val="accent5"/>
                </a:solidFill>
              </a:rPr>
              <a:t> remains a liquid and does not change phase during this process, but heats up by 5 ˚C.</a:t>
            </a:r>
          </a:p>
        </p:txBody>
      </p:sp>
      <p:sp>
        <p:nvSpPr>
          <p:cNvPr id="7" name="Title 1"/>
          <p:cNvSpPr txBox="1">
            <a:spLocks noGrp="1"/>
          </p:cNvSpPr>
          <p:nvPr>
            <p:ph type="title"/>
          </p:nvPr>
        </p:nvSpPr>
        <p:spPr>
          <a:xfrm>
            <a:off x="597247" y="256524"/>
            <a:ext cx="7886700" cy="545283"/>
          </a:xfrm>
          <a:prstGeom prst="rect">
            <a:avLst/>
          </a:prstGeom>
          <a:ln w="38100">
            <a:noFill/>
            <a:miter lim="800000"/>
            <a:headEnd/>
            <a:tailEnd/>
          </a:ln>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2800" b="1" dirty="0">
                <a:solidFill>
                  <a:schemeClr val="accent5"/>
                </a:solidFill>
              </a:rPr>
              <a:t>5.3 Phase Change Cooling:</a:t>
            </a:r>
            <a:r>
              <a:rPr lang="fr-FR" sz="2800" b="1" dirty="0">
                <a:solidFill>
                  <a:schemeClr val="accent5"/>
                </a:solidFill>
              </a:rPr>
              <a:t> </a:t>
            </a:r>
            <a:r>
              <a:rPr lang="en-GB" sz="2800" b="1" dirty="0">
                <a:solidFill>
                  <a:schemeClr val="accent5"/>
                </a:solidFill>
              </a:rPr>
              <a:t> </a:t>
            </a:r>
            <a:endParaRPr lang="fr-FR" altLang="fr-FR" sz="400" b="1" baseline="-25000" dirty="0">
              <a:solidFill>
                <a:srgbClr val="0070C0"/>
              </a:solidFill>
              <a:cs typeface="Times New Roman" panose="02020603050405020304" pitchFamily="18" charset="0"/>
            </a:endParaRPr>
          </a:p>
        </p:txBody>
      </p:sp>
      <p:sp>
        <p:nvSpPr>
          <p:cNvPr id="8" name="Espace réservé du pied de page 3">
            <a:extLst>
              <a:ext uri="{FF2B5EF4-FFF2-40B4-BE49-F238E27FC236}">
                <a16:creationId xmlns:a16="http://schemas.microsoft.com/office/drawing/2014/main" id="{B19F1813-9A17-4573-A90F-EB7ACEDFC715}"/>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3326251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60kW Thermosyphon Insulation_tmp"/>
          <p:cNvPicPr>
            <a:picLocks noChangeAspect="1" noChangeArrowheads="1"/>
          </p:cNvPicPr>
          <p:nvPr/>
        </p:nvPicPr>
        <p:blipFill>
          <a:blip r:embed="rId4" cstate="print">
            <a:extLst>
              <a:ext uri="{28A0092B-C50C-407E-A947-70E740481C1C}">
                <a14:useLocalDpi xmlns:a14="http://schemas.microsoft.com/office/drawing/2010/main" val="0"/>
              </a:ext>
            </a:extLst>
          </a:blip>
          <a:srcRect b="9552"/>
          <a:stretch>
            <a:fillRect/>
          </a:stretch>
        </p:blipFill>
        <p:spPr bwMode="auto">
          <a:xfrm>
            <a:off x="762000" y="1295400"/>
            <a:ext cx="7696200" cy="520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Arrow Connector 13"/>
          <p:cNvCxnSpPr/>
          <p:nvPr/>
        </p:nvCxnSpPr>
        <p:spPr>
          <a:xfrm flipV="1">
            <a:off x="4724400" y="3200400"/>
            <a:ext cx="23622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971800" y="5334000"/>
            <a:ext cx="2124075" cy="338138"/>
          </a:xfrm>
          <a:prstGeom prst="rect">
            <a:avLst/>
          </a:prstGeom>
          <a:noFill/>
        </p:spPr>
        <p:txBody>
          <a:bodyPr wrap="none">
            <a:spAutoFit/>
          </a:bodyPr>
          <a:lstStyle/>
          <a:p>
            <a:pPr>
              <a:defRPr/>
            </a:pPr>
            <a:r>
              <a:rPr lang="en-GB" sz="1600" b="1" dirty="0">
                <a:solidFill>
                  <a:schemeClr val="accent2">
                    <a:lumMod val="75000"/>
                  </a:schemeClr>
                </a:solidFill>
              </a:rPr>
              <a:t>Condensation @-60ºC</a:t>
            </a:r>
            <a:endParaRPr lang="fr-FR" sz="1600" b="1" dirty="0">
              <a:solidFill>
                <a:schemeClr val="accent2">
                  <a:lumMod val="75000"/>
                </a:schemeClr>
              </a:solidFill>
            </a:endParaRPr>
          </a:p>
        </p:txBody>
      </p:sp>
      <p:sp>
        <p:nvSpPr>
          <p:cNvPr id="16389" name="TextBox 15"/>
          <p:cNvSpPr txBox="1">
            <a:spLocks noChangeArrowheads="1"/>
          </p:cNvSpPr>
          <p:nvPr/>
        </p:nvSpPr>
        <p:spPr bwMode="auto">
          <a:xfrm>
            <a:off x="4572000" y="3721269"/>
            <a:ext cx="3205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r>
              <a:rPr lang="en-GB" altLang="fr-FR" sz="1600" b="1" dirty="0">
                <a:solidFill>
                  <a:srgbClr val="FF0000"/>
                </a:solidFill>
              </a:rPr>
              <a:t>On –detector Evaporation @-25ºC</a:t>
            </a:r>
            <a:endParaRPr lang="fr-FR" altLang="fr-FR" sz="1600" b="1" dirty="0">
              <a:solidFill>
                <a:srgbClr val="FF0000"/>
              </a:solidFill>
            </a:endParaRPr>
          </a:p>
        </p:txBody>
      </p:sp>
      <p:cxnSp>
        <p:nvCxnSpPr>
          <p:cNvPr id="11" name="Straight Arrow Connector 10"/>
          <p:cNvCxnSpPr/>
          <p:nvPr/>
        </p:nvCxnSpPr>
        <p:spPr>
          <a:xfrm rot="5400000">
            <a:off x="7582694" y="4304506"/>
            <a:ext cx="6858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7239000" y="4876800"/>
            <a:ext cx="687388"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6515100" y="4762500"/>
            <a:ext cx="457200" cy="2286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6248400" y="5334000"/>
            <a:ext cx="457200" cy="1588"/>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819400" y="5257800"/>
            <a:ext cx="26670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flipH="1" flipV="1">
            <a:off x="686594" y="3428206"/>
            <a:ext cx="19812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2438400" y="1981200"/>
            <a:ext cx="16002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5400000">
            <a:off x="4039394" y="2437606"/>
            <a:ext cx="1066800" cy="1588"/>
          </a:xfrm>
          <a:prstGeom prst="straightConnector1">
            <a:avLst/>
          </a:prstGeom>
          <a:ln w="76200">
            <a:solidFill>
              <a:srgbClr val="1B105E"/>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p:cNvSpPr>
            <a:spLocks noGrp="1"/>
          </p:cNvSpPr>
          <p:nvPr>
            <p:ph type="sldNum" sz="quarter" idx="12"/>
          </p:nvPr>
        </p:nvSpPr>
        <p:spPr/>
        <p:txBody>
          <a:bodyPr/>
          <a:lstStyle/>
          <a:p>
            <a:fld id="{0AA9EBEA-8FF1-4741-9019-86B2F2893584}" type="slidenum">
              <a:rPr lang="fr-FR" smtClean="0"/>
              <a:t>22</a:t>
            </a:fld>
            <a:endParaRPr lang="fr-FR"/>
          </a:p>
        </p:txBody>
      </p:sp>
      <p:sp>
        <p:nvSpPr>
          <p:cNvPr id="30" name="Title 1"/>
          <p:cNvSpPr txBox="1">
            <a:spLocks/>
          </p:cNvSpPr>
          <p:nvPr/>
        </p:nvSpPr>
        <p:spPr>
          <a:xfrm>
            <a:off x="193949" y="83544"/>
            <a:ext cx="8885521" cy="1130793"/>
          </a:xfrm>
          <a:prstGeom prst="rect">
            <a:avLst/>
          </a:prstGeom>
          <a:ln w="38100">
            <a:solidFill>
              <a:schemeClr val="accent1"/>
            </a:solidFill>
            <a:miter lim="800000"/>
            <a:headEnd/>
            <a:tailEnd/>
          </a:ln>
        </p:spPr>
        <p:txBody>
          <a:bodyPr vert="horz" lIns="91440" tIns="45720" rIns="91440" bIns="45720" rtlCol="0" anchor="ctr">
            <a:normAutofit fontScale="4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GB" sz="4600" b="1" u="sng" dirty="0">
                <a:solidFill>
                  <a:schemeClr val="accent5"/>
                </a:solidFill>
              </a:rPr>
              <a:t>5.3 Phase Change Cooling (12.2):</a:t>
            </a:r>
            <a:r>
              <a:rPr lang="fr-FR" sz="4600" b="1" u="sng" dirty="0">
                <a:solidFill>
                  <a:schemeClr val="accent5"/>
                </a:solidFill>
              </a:rPr>
              <a:t> </a:t>
            </a:r>
          </a:p>
          <a:p>
            <a:pPr algn="ctr">
              <a:lnSpc>
                <a:spcPct val="120000"/>
              </a:lnSpc>
            </a:pPr>
            <a:r>
              <a:rPr lang="en-GB" sz="4600" b="1" i="1" u="sng" dirty="0">
                <a:solidFill>
                  <a:schemeClr val="accent5"/>
                </a:solidFill>
              </a:rPr>
              <a:t>Problem on the ATLAS thermosiphon see also separate sheet</a:t>
            </a:r>
          </a:p>
          <a:p>
            <a:pPr algn="ctr">
              <a:lnSpc>
                <a:spcPct val="120000"/>
              </a:lnSpc>
            </a:pPr>
            <a:r>
              <a:rPr lang="en-GB" sz="4600" b="1" i="1" u="sng" dirty="0">
                <a:solidFill>
                  <a:schemeClr val="accent5"/>
                </a:solidFill>
              </a:rPr>
              <a:t>(Diggers removed to make the cycle on the  C</a:t>
            </a:r>
            <a:r>
              <a:rPr lang="en-GB" sz="4600" b="1" i="1" u="sng" baseline="-25000" dirty="0">
                <a:solidFill>
                  <a:schemeClr val="accent5"/>
                </a:solidFill>
              </a:rPr>
              <a:t>3</a:t>
            </a:r>
            <a:r>
              <a:rPr lang="en-GB" sz="4600" b="1" i="1" u="sng" dirty="0">
                <a:solidFill>
                  <a:schemeClr val="accent5"/>
                </a:solidFill>
              </a:rPr>
              <a:t>F</a:t>
            </a:r>
            <a:r>
              <a:rPr lang="en-GB" sz="4600" b="1" i="1" u="sng" baseline="-25000" dirty="0">
                <a:solidFill>
                  <a:schemeClr val="accent5"/>
                </a:solidFill>
              </a:rPr>
              <a:t>8</a:t>
            </a:r>
            <a:r>
              <a:rPr lang="en-GB" sz="4600" b="1" i="1" u="sng" dirty="0">
                <a:solidFill>
                  <a:schemeClr val="accent5"/>
                </a:solidFill>
              </a:rPr>
              <a:t> </a:t>
            </a:r>
            <a:r>
              <a:rPr lang="en-GB" sz="4600" b="1" i="1" u="sng" dirty="0" err="1">
                <a:solidFill>
                  <a:schemeClr val="accent5"/>
                </a:solidFill>
                <a:effectLst>
                  <a:outerShdw blurRad="38100" dist="38100" dir="2700000" algn="tl">
                    <a:srgbClr val="000000">
                      <a:alpha val="43137"/>
                    </a:srgbClr>
                  </a:outerShdw>
                </a:effectLst>
              </a:rPr>
              <a:t>ph</a:t>
            </a:r>
            <a:r>
              <a:rPr lang="en-GB" sz="4600" b="1" i="1" u="sng" dirty="0">
                <a:solidFill>
                  <a:schemeClr val="accent5"/>
                </a:solidFill>
              </a:rPr>
              <a:t> diagram easier to read) </a:t>
            </a:r>
            <a:r>
              <a:rPr lang="en-GB" sz="4600" b="1" u="sng" dirty="0">
                <a:solidFill>
                  <a:schemeClr val="accent5"/>
                </a:solidFill>
              </a:rPr>
              <a:t> </a:t>
            </a: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sp>
        <p:nvSpPr>
          <p:cNvPr id="32" name="ZoneTexte 31"/>
          <p:cNvSpPr txBox="1"/>
          <p:nvPr/>
        </p:nvSpPr>
        <p:spPr>
          <a:xfrm>
            <a:off x="326624" y="1500478"/>
            <a:ext cx="870751" cy="584775"/>
          </a:xfrm>
          <a:prstGeom prst="rect">
            <a:avLst/>
          </a:prstGeom>
          <a:noFill/>
        </p:spPr>
        <p:txBody>
          <a:bodyPr wrap="none" rtlCol="0">
            <a:spAutoFit/>
          </a:bodyPr>
          <a:lstStyle/>
          <a:p>
            <a:r>
              <a:rPr lang="en-GB" sz="3200" b="1" dirty="0"/>
              <a:t>C</a:t>
            </a:r>
            <a:r>
              <a:rPr lang="en-GB" sz="3200" b="1" baseline="-25000" dirty="0"/>
              <a:t>3</a:t>
            </a:r>
            <a:r>
              <a:rPr lang="en-GB" sz="3200" b="1" dirty="0"/>
              <a:t>F</a:t>
            </a:r>
            <a:r>
              <a:rPr lang="en-GB" sz="3200" b="1" baseline="-25000" dirty="0"/>
              <a:t>8</a:t>
            </a:r>
            <a:endParaRPr lang="fr-FR" sz="3200" b="1" dirty="0"/>
          </a:p>
        </p:txBody>
      </p:sp>
      <p:sp>
        <p:nvSpPr>
          <p:cNvPr id="18" name="Espace réservé du pied de page 3">
            <a:extLst>
              <a:ext uri="{FF2B5EF4-FFF2-40B4-BE49-F238E27FC236}">
                <a16:creationId xmlns:a16="http://schemas.microsoft.com/office/drawing/2014/main" id="{130FEEB6-8417-4994-8E8C-F18CD4D17D66}"/>
              </a:ext>
            </a:extLst>
          </p:cNvPr>
          <p:cNvSpPr>
            <a:spLocks noGrp="1"/>
          </p:cNvSpPr>
          <p:nvPr>
            <p:ph type="ftr" sz="quarter" idx="11"/>
          </p:nvPr>
        </p:nvSpPr>
        <p:spPr>
          <a:xfrm>
            <a:off x="2237531" y="6514982"/>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custDataLst>
      <p:tags r:id="rId1"/>
    </p:custDataLst>
    <p:extLst>
      <p:ext uri="{BB962C8B-B14F-4D97-AF65-F5344CB8AC3E}">
        <p14:creationId xmlns:p14="http://schemas.microsoft.com/office/powerpoint/2010/main" val="3804573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500"/>
                                        <p:tgtEl>
                                          <p:spTgt spid="13"/>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dissolve">
                                      <p:cBhvr>
                                        <p:cTn id="23" dur="500"/>
                                        <p:tgtEl>
                                          <p:spTgt spid="19"/>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par>
                          <p:cTn id="32" fill="hold" nodeType="afterGroup">
                            <p:stCondLst>
                              <p:cond delay="3500"/>
                            </p:stCondLst>
                            <p:childTnLst>
                              <p:par>
                                <p:cTn id="33" presetID="9"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dissolve">
                                      <p:cBhvr>
                                        <p:cTn id="35" dur="500"/>
                                        <p:tgtEl>
                                          <p:spTgt spid="31"/>
                                        </p:tgtEl>
                                      </p:cBhvr>
                                    </p:animEffect>
                                  </p:childTnLst>
                                </p:cTn>
                              </p:par>
                            </p:childTnLst>
                          </p:cTn>
                        </p:par>
                        <p:par>
                          <p:cTn id="36" fill="hold">
                            <p:stCondLst>
                              <p:cond delay="4000"/>
                            </p:stCondLst>
                            <p:childTnLst>
                              <p:par>
                                <p:cTn id="37" presetID="9" presetClass="entr" presetSubtype="0" fill="hold"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dissolve">
                                      <p:cBhvr>
                                        <p:cTn id="3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2C253C2-7F11-4F12-8337-C6496524F40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46594"/>
          <a:stretch/>
        </p:blipFill>
        <p:spPr>
          <a:xfrm>
            <a:off x="386171" y="186867"/>
            <a:ext cx="7837334" cy="6181788"/>
          </a:xfrm>
        </p:spPr>
      </p:pic>
      <p:sp>
        <p:nvSpPr>
          <p:cNvPr id="4" name="Footer Placeholder 3">
            <a:extLst>
              <a:ext uri="{FF2B5EF4-FFF2-40B4-BE49-F238E27FC236}">
                <a16:creationId xmlns:a16="http://schemas.microsoft.com/office/drawing/2014/main" id="{89D5B92C-0962-42F1-99DE-A41F8F902524}"/>
              </a:ext>
            </a:extLst>
          </p:cNvPr>
          <p:cNvSpPr>
            <a:spLocks noGrp="1"/>
          </p:cNvSpPr>
          <p:nvPr>
            <p:ph type="ftr" sz="quarter" idx="11"/>
          </p:nvPr>
        </p:nvSpPr>
        <p:spPr>
          <a:xfrm>
            <a:off x="1836420" y="6368655"/>
            <a:ext cx="4728210" cy="365125"/>
          </a:xfrm>
        </p:spPr>
        <p:txBody>
          <a:bodyPr/>
          <a:lstStyle/>
          <a:p>
            <a:r>
              <a:rPr lang="en-US" dirty="0"/>
              <a:t>Physics 524: Survey of Instrumentation &amp; Laboratory Techniques:  Unit 5:  Cooling &amp; Thermal management © G. </a:t>
            </a:r>
            <a:r>
              <a:rPr lang="en-US" dirty="0" err="1"/>
              <a:t>Hallewell</a:t>
            </a:r>
            <a:r>
              <a:rPr lang="en-US" dirty="0"/>
              <a:t> (2023) </a:t>
            </a:r>
            <a:endParaRPr lang="fr-FR" dirty="0"/>
          </a:p>
        </p:txBody>
      </p:sp>
      <p:sp>
        <p:nvSpPr>
          <p:cNvPr id="5" name="Slide Number Placeholder 4">
            <a:extLst>
              <a:ext uri="{FF2B5EF4-FFF2-40B4-BE49-F238E27FC236}">
                <a16:creationId xmlns:a16="http://schemas.microsoft.com/office/drawing/2014/main" id="{F2208A24-6B90-4E92-80D2-9AE75EB07C59}"/>
              </a:ext>
            </a:extLst>
          </p:cNvPr>
          <p:cNvSpPr>
            <a:spLocks noGrp="1"/>
          </p:cNvSpPr>
          <p:nvPr>
            <p:ph type="sldNum" sz="quarter" idx="12"/>
          </p:nvPr>
        </p:nvSpPr>
        <p:spPr/>
        <p:txBody>
          <a:bodyPr/>
          <a:lstStyle/>
          <a:p>
            <a:fld id="{0AA9EBEA-8FF1-4741-9019-86B2F2893584}" type="slidenum">
              <a:rPr lang="fr-FR" smtClean="0"/>
              <a:t>23</a:t>
            </a:fld>
            <a:endParaRPr lang="fr-FR"/>
          </a:p>
        </p:txBody>
      </p:sp>
      <p:sp>
        <p:nvSpPr>
          <p:cNvPr id="8" name="TextBox 7">
            <a:extLst>
              <a:ext uri="{FF2B5EF4-FFF2-40B4-BE49-F238E27FC236}">
                <a16:creationId xmlns:a16="http://schemas.microsoft.com/office/drawing/2014/main" id="{467790BC-08A3-4401-9081-AE9BADBE0721}"/>
              </a:ext>
            </a:extLst>
          </p:cNvPr>
          <p:cNvSpPr txBox="1"/>
          <p:nvPr/>
        </p:nvSpPr>
        <p:spPr>
          <a:xfrm>
            <a:off x="2834184" y="1111792"/>
            <a:ext cx="3475631" cy="369332"/>
          </a:xfrm>
          <a:prstGeom prst="rect">
            <a:avLst/>
          </a:prstGeom>
          <a:noFill/>
        </p:spPr>
        <p:txBody>
          <a:bodyPr wrap="none" rtlCol="0">
            <a:spAutoFit/>
          </a:bodyPr>
          <a:lstStyle/>
          <a:p>
            <a:r>
              <a:rPr lang="en-US" dirty="0">
                <a:solidFill>
                  <a:schemeClr val="bg1"/>
                </a:solidFill>
              </a:rPr>
              <a:t>Credit: reliance home comfort Inc.</a:t>
            </a:r>
          </a:p>
        </p:txBody>
      </p:sp>
      <p:pic>
        <p:nvPicPr>
          <p:cNvPr id="10" name="Content Placeholder 6">
            <a:extLst>
              <a:ext uri="{FF2B5EF4-FFF2-40B4-BE49-F238E27FC236}">
                <a16:creationId xmlns:a16="http://schemas.microsoft.com/office/drawing/2014/main" id="{1DCC5DC3-640A-4C10-A1E6-415363F53A6E}"/>
              </a:ext>
            </a:extLst>
          </p:cNvPr>
          <p:cNvPicPr>
            <a:picLocks noChangeAspect="1"/>
          </p:cNvPicPr>
          <p:nvPr/>
        </p:nvPicPr>
        <p:blipFill rotWithShape="1">
          <a:blip r:embed="rId2">
            <a:extLst>
              <a:ext uri="{28A0092B-C50C-407E-A947-70E740481C1C}">
                <a14:useLocalDpi xmlns:a14="http://schemas.microsoft.com/office/drawing/2010/main" val="0"/>
              </a:ext>
            </a:extLst>
          </a:blip>
          <a:srcRect t="53692"/>
          <a:stretch/>
        </p:blipFill>
        <p:spPr>
          <a:xfrm>
            <a:off x="386171" y="964439"/>
            <a:ext cx="7837333" cy="5360198"/>
          </a:xfrm>
          <a:prstGeom prst="rect">
            <a:avLst/>
          </a:prstGeom>
        </p:spPr>
      </p:pic>
      <p:sp>
        <p:nvSpPr>
          <p:cNvPr id="2" name="Rectangle 1">
            <a:extLst>
              <a:ext uri="{FF2B5EF4-FFF2-40B4-BE49-F238E27FC236}">
                <a16:creationId xmlns:a16="http://schemas.microsoft.com/office/drawing/2014/main" id="{79AB1435-6620-425C-A59F-5C7C002213C0}"/>
              </a:ext>
            </a:extLst>
          </p:cNvPr>
          <p:cNvSpPr/>
          <p:nvPr/>
        </p:nvSpPr>
        <p:spPr>
          <a:xfrm>
            <a:off x="1914524" y="701743"/>
            <a:ext cx="5786755" cy="276999"/>
          </a:xfrm>
          <a:prstGeom prst="rect">
            <a:avLst/>
          </a:prstGeom>
        </p:spPr>
        <p:txBody>
          <a:bodyPr wrap="square">
            <a:spAutoFit/>
          </a:bodyPr>
          <a:lstStyle/>
          <a:p>
            <a:r>
              <a:rPr lang="en-US" sz="1200" dirty="0">
                <a:hlinkClick r:id="rId3"/>
              </a:rPr>
              <a:t>https://reliancehomecomfort.com/learning-centre/cool-science-behind-heat-pumps/</a:t>
            </a:r>
            <a:endParaRPr lang="en-US" sz="1200" dirty="0"/>
          </a:p>
        </p:txBody>
      </p:sp>
    </p:spTree>
    <p:extLst>
      <p:ext uri="{BB962C8B-B14F-4D97-AF65-F5344CB8AC3E}">
        <p14:creationId xmlns:p14="http://schemas.microsoft.com/office/powerpoint/2010/main" val="721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2C253C2-7F11-4F12-8337-C6496524F40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6170" y="136523"/>
            <a:ext cx="4185829" cy="6182149"/>
          </a:xfrm>
        </p:spPr>
      </p:pic>
      <p:sp>
        <p:nvSpPr>
          <p:cNvPr id="4" name="Footer Placeholder 3">
            <a:extLst>
              <a:ext uri="{FF2B5EF4-FFF2-40B4-BE49-F238E27FC236}">
                <a16:creationId xmlns:a16="http://schemas.microsoft.com/office/drawing/2014/main" id="{89D5B92C-0962-42F1-99DE-A41F8F902524}"/>
              </a:ext>
            </a:extLst>
          </p:cNvPr>
          <p:cNvSpPr>
            <a:spLocks noGrp="1"/>
          </p:cNvSpPr>
          <p:nvPr>
            <p:ph type="ftr" sz="quarter" idx="11"/>
          </p:nvPr>
        </p:nvSpPr>
        <p:spPr>
          <a:xfrm>
            <a:off x="1836420" y="6368655"/>
            <a:ext cx="4728210" cy="365125"/>
          </a:xfrm>
        </p:spPr>
        <p:txBody>
          <a:bodyPr/>
          <a:lstStyle/>
          <a:p>
            <a:r>
              <a:rPr lang="en-US" dirty="0"/>
              <a:t>Physics 524: Survey of Instrumentation &amp; Laboratory Techniques:  Unit 5:  Cooling &amp; Thermal management © G. </a:t>
            </a:r>
            <a:r>
              <a:rPr lang="en-US" dirty="0" err="1"/>
              <a:t>Hallewell</a:t>
            </a:r>
            <a:r>
              <a:rPr lang="en-US" dirty="0"/>
              <a:t> (2024) </a:t>
            </a:r>
            <a:endParaRPr lang="fr-FR" dirty="0"/>
          </a:p>
        </p:txBody>
      </p:sp>
      <p:sp>
        <p:nvSpPr>
          <p:cNvPr id="5" name="Slide Number Placeholder 4">
            <a:extLst>
              <a:ext uri="{FF2B5EF4-FFF2-40B4-BE49-F238E27FC236}">
                <a16:creationId xmlns:a16="http://schemas.microsoft.com/office/drawing/2014/main" id="{F2208A24-6B90-4E92-80D2-9AE75EB07C59}"/>
              </a:ext>
            </a:extLst>
          </p:cNvPr>
          <p:cNvSpPr>
            <a:spLocks noGrp="1"/>
          </p:cNvSpPr>
          <p:nvPr>
            <p:ph type="sldNum" sz="quarter" idx="12"/>
          </p:nvPr>
        </p:nvSpPr>
        <p:spPr/>
        <p:txBody>
          <a:bodyPr/>
          <a:lstStyle/>
          <a:p>
            <a:fld id="{0AA9EBEA-8FF1-4741-9019-86B2F2893584}" type="slidenum">
              <a:rPr lang="fr-FR" smtClean="0"/>
              <a:t>24</a:t>
            </a:fld>
            <a:endParaRPr lang="fr-FR"/>
          </a:p>
        </p:txBody>
      </p:sp>
      <p:sp>
        <p:nvSpPr>
          <p:cNvPr id="8" name="TextBox 7">
            <a:extLst>
              <a:ext uri="{FF2B5EF4-FFF2-40B4-BE49-F238E27FC236}">
                <a16:creationId xmlns:a16="http://schemas.microsoft.com/office/drawing/2014/main" id="{467790BC-08A3-4401-9081-AE9BADBE0721}"/>
              </a:ext>
            </a:extLst>
          </p:cNvPr>
          <p:cNvSpPr txBox="1"/>
          <p:nvPr/>
        </p:nvSpPr>
        <p:spPr>
          <a:xfrm>
            <a:off x="4954188" y="6364"/>
            <a:ext cx="3853363" cy="646331"/>
          </a:xfrm>
          <a:prstGeom prst="rect">
            <a:avLst/>
          </a:prstGeom>
          <a:noFill/>
        </p:spPr>
        <p:txBody>
          <a:bodyPr wrap="none" rtlCol="0">
            <a:spAutoFit/>
          </a:bodyPr>
          <a:lstStyle/>
          <a:p>
            <a:pPr algn="ctr"/>
            <a:r>
              <a:rPr lang="en-US" dirty="0"/>
              <a:t>The special component: a (usually </a:t>
            </a:r>
          </a:p>
          <a:p>
            <a:pPr algn="ctr"/>
            <a:r>
              <a:rPr lang="en-US" dirty="0"/>
              <a:t> electric – driven) fluid “4-way switch”</a:t>
            </a:r>
          </a:p>
        </p:txBody>
      </p:sp>
      <p:grpSp>
        <p:nvGrpSpPr>
          <p:cNvPr id="31" name="Group 30">
            <a:extLst>
              <a:ext uri="{FF2B5EF4-FFF2-40B4-BE49-F238E27FC236}">
                <a16:creationId xmlns:a16="http://schemas.microsoft.com/office/drawing/2014/main" id="{E6ACBA90-83D3-4D2B-9950-C721399A9F44}"/>
              </a:ext>
            </a:extLst>
          </p:cNvPr>
          <p:cNvGrpSpPr/>
          <p:nvPr/>
        </p:nvGrpSpPr>
        <p:grpSpPr>
          <a:xfrm>
            <a:off x="599397" y="1658676"/>
            <a:ext cx="2588543" cy="877290"/>
            <a:chOff x="599397" y="1658676"/>
            <a:chExt cx="2588543" cy="877290"/>
          </a:xfrm>
        </p:grpSpPr>
        <p:sp>
          <p:nvSpPr>
            <p:cNvPr id="27" name="TextBox 26">
              <a:extLst>
                <a:ext uri="{FF2B5EF4-FFF2-40B4-BE49-F238E27FC236}">
                  <a16:creationId xmlns:a16="http://schemas.microsoft.com/office/drawing/2014/main" id="{1783A378-4E09-47FA-BB46-CB5F4EA7BD7F}"/>
                </a:ext>
              </a:extLst>
            </p:cNvPr>
            <p:cNvSpPr txBox="1"/>
            <p:nvPr/>
          </p:nvSpPr>
          <p:spPr>
            <a:xfrm>
              <a:off x="599397" y="2197412"/>
              <a:ext cx="314510" cy="338554"/>
            </a:xfrm>
            <a:prstGeom prst="rect">
              <a:avLst/>
            </a:prstGeom>
            <a:noFill/>
          </p:spPr>
          <p:txBody>
            <a:bodyPr wrap="none" rtlCol="0">
              <a:spAutoFit/>
            </a:bodyPr>
            <a:lstStyle/>
            <a:p>
              <a:r>
                <a:rPr lang="en-US" sz="1600" b="1" dirty="0"/>
                <a:t>D</a:t>
              </a:r>
            </a:p>
          </p:txBody>
        </p:sp>
        <p:sp>
          <p:nvSpPr>
            <p:cNvPr id="28" name="TextBox 27">
              <a:extLst>
                <a:ext uri="{FF2B5EF4-FFF2-40B4-BE49-F238E27FC236}">
                  <a16:creationId xmlns:a16="http://schemas.microsoft.com/office/drawing/2014/main" id="{633FB604-B154-4201-9859-AEDCABE16464}"/>
                </a:ext>
              </a:extLst>
            </p:cNvPr>
            <p:cNvSpPr txBox="1"/>
            <p:nvPr/>
          </p:nvSpPr>
          <p:spPr>
            <a:xfrm>
              <a:off x="2122619" y="2184656"/>
              <a:ext cx="309700" cy="338554"/>
            </a:xfrm>
            <a:prstGeom prst="rect">
              <a:avLst/>
            </a:prstGeom>
            <a:noFill/>
          </p:spPr>
          <p:txBody>
            <a:bodyPr wrap="none" rtlCol="0">
              <a:spAutoFit/>
            </a:bodyPr>
            <a:lstStyle/>
            <a:p>
              <a:r>
                <a:rPr lang="en-US" sz="1600" b="1" dirty="0"/>
                <a:t>A</a:t>
              </a:r>
            </a:p>
          </p:txBody>
        </p:sp>
        <p:sp>
          <p:nvSpPr>
            <p:cNvPr id="29" name="TextBox 28">
              <a:extLst>
                <a:ext uri="{FF2B5EF4-FFF2-40B4-BE49-F238E27FC236}">
                  <a16:creationId xmlns:a16="http://schemas.microsoft.com/office/drawing/2014/main" id="{EFDE9E91-51FE-4D04-80EC-ECE1853074FF}"/>
                </a:ext>
              </a:extLst>
            </p:cNvPr>
            <p:cNvSpPr txBox="1"/>
            <p:nvPr/>
          </p:nvSpPr>
          <p:spPr>
            <a:xfrm>
              <a:off x="1361008" y="2015379"/>
              <a:ext cx="300082" cy="338554"/>
            </a:xfrm>
            <a:prstGeom prst="rect">
              <a:avLst/>
            </a:prstGeom>
            <a:noFill/>
          </p:spPr>
          <p:txBody>
            <a:bodyPr wrap="none" rtlCol="0">
              <a:spAutoFit/>
            </a:bodyPr>
            <a:lstStyle/>
            <a:p>
              <a:r>
                <a:rPr lang="en-US" sz="1600" b="1" dirty="0"/>
                <a:t>B</a:t>
              </a:r>
            </a:p>
          </p:txBody>
        </p:sp>
        <p:sp>
          <p:nvSpPr>
            <p:cNvPr id="30" name="TextBox 29">
              <a:extLst>
                <a:ext uri="{FF2B5EF4-FFF2-40B4-BE49-F238E27FC236}">
                  <a16:creationId xmlns:a16="http://schemas.microsoft.com/office/drawing/2014/main" id="{429E9D7D-429D-4560-9549-9ACED8A10576}"/>
                </a:ext>
              </a:extLst>
            </p:cNvPr>
            <p:cNvSpPr txBox="1"/>
            <p:nvPr/>
          </p:nvSpPr>
          <p:spPr>
            <a:xfrm>
              <a:off x="2887858" y="1658676"/>
              <a:ext cx="300082" cy="338554"/>
            </a:xfrm>
            <a:prstGeom prst="rect">
              <a:avLst/>
            </a:prstGeom>
            <a:noFill/>
          </p:spPr>
          <p:txBody>
            <a:bodyPr wrap="none" rtlCol="0">
              <a:spAutoFit/>
            </a:bodyPr>
            <a:lstStyle/>
            <a:p>
              <a:r>
                <a:rPr lang="en-US" sz="1600" b="1" dirty="0"/>
                <a:t>C</a:t>
              </a:r>
            </a:p>
          </p:txBody>
        </p:sp>
      </p:grpSp>
      <p:grpSp>
        <p:nvGrpSpPr>
          <p:cNvPr id="32" name="Group 31">
            <a:extLst>
              <a:ext uri="{FF2B5EF4-FFF2-40B4-BE49-F238E27FC236}">
                <a16:creationId xmlns:a16="http://schemas.microsoft.com/office/drawing/2014/main" id="{789D3180-4895-4BAC-BF96-91D06DE54654}"/>
              </a:ext>
            </a:extLst>
          </p:cNvPr>
          <p:cNvGrpSpPr/>
          <p:nvPr/>
        </p:nvGrpSpPr>
        <p:grpSpPr>
          <a:xfrm>
            <a:off x="660427" y="4597979"/>
            <a:ext cx="2500771" cy="957158"/>
            <a:chOff x="687169" y="1658676"/>
            <a:chExt cx="2500771" cy="957158"/>
          </a:xfrm>
        </p:grpSpPr>
        <p:sp>
          <p:nvSpPr>
            <p:cNvPr id="33" name="TextBox 32">
              <a:extLst>
                <a:ext uri="{FF2B5EF4-FFF2-40B4-BE49-F238E27FC236}">
                  <a16:creationId xmlns:a16="http://schemas.microsoft.com/office/drawing/2014/main" id="{468AB482-ACC6-4643-8D77-2DCBAA27C7BE}"/>
                </a:ext>
              </a:extLst>
            </p:cNvPr>
            <p:cNvSpPr txBox="1"/>
            <p:nvPr/>
          </p:nvSpPr>
          <p:spPr>
            <a:xfrm>
              <a:off x="687169" y="2277280"/>
              <a:ext cx="314510" cy="338554"/>
            </a:xfrm>
            <a:prstGeom prst="rect">
              <a:avLst/>
            </a:prstGeom>
            <a:noFill/>
          </p:spPr>
          <p:txBody>
            <a:bodyPr wrap="none" rtlCol="0">
              <a:spAutoFit/>
            </a:bodyPr>
            <a:lstStyle/>
            <a:p>
              <a:r>
                <a:rPr lang="en-US" sz="1600" b="1" dirty="0"/>
                <a:t>D</a:t>
              </a:r>
            </a:p>
          </p:txBody>
        </p:sp>
        <p:sp>
          <p:nvSpPr>
            <p:cNvPr id="34" name="TextBox 33">
              <a:extLst>
                <a:ext uri="{FF2B5EF4-FFF2-40B4-BE49-F238E27FC236}">
                  <a16:creationId xmlns:a16="http://schemas.microsoft.com/office/drawing/2014/main" id="{E73C09B5-48A6-467A-971B-F59A623A3CC2}"/>
                </a:ext>
              </a:extLst>
            </p:cNvPr>
            <p:cNvSpPr txBox="1"/>
            <p:nvPr/>
          </p:nvSpPr>
          <p:spPr>
            <a:xfrm>
              <a:off x="2149361" y="2236248"/>
              <a:ext cx="309700" cy="338554"/>
            </a:xfrm>
            <a:prstGeom prst="rect">
              <a:avLst/>
            </a:prstGeom>
            <a:noFill/>
          </p:spPr>
          <p:txBody>
            <a:bodyPr wrap="none" rtlCol="0">
              <a:spAutoFit/>
            </a:bodyPr>
            <a:lstStyle/>
            <a:p>
              <a:r>
                <a:rPr lang="en-US" sz="1600" b="1" dirty="0"/>
                <a:t>A</a:t>
              </a:r>
            </a:p>
          </p:txBody>
        </p:sp>
        <p:sp>
          <p:nvSpPr>
            <p:cNvPr id="35" name="TextBox 34">
              <a:extLst>
                <a:ext uri="{FF2B5EF4-FFF2-40B4-BE49-F238E27FC236}">
                  <a16:creationId xmlns:a16="http://schemas.microsoft.com/office/drawing/2014/main" id="{7652477E-BD03-4707-8A65-AA6E9288BFF4}"/>
                </a:ext>
              </a:extLst>
            </p:cNvPr>
            <p:cNvSpPr txBox="1"/>
            <p:nvPr/>
          </p:nvSpPr>
          <p:spPr>
            <a:xfrm>
              <a:off x="1387750" y="2063667"/>
              <a:ext cx="300082" cy="338554"/>
            </a:xfrm>
            <a:prstGeom prst="rect">
              <a:avLst/>
            </a:prstGeom>
            <a:noFill/>
          </p:spPr>
          <p:txBody>
            <a:bodyPr wrap="none" rtlCol="0">
              <a:spAutoFit/>
            </a:bodyPr>
            <a:lstStyle/>
            <a:p>
              <a:r>
                <a:rPr lang="en-US" sz="1600" b="1" dirty="0"/>
                <a:t>B</a:t>
              </a:r>
            </a:p>
          </p:txBody>
        </p:sp>
        <p:sp>
          <p:nvSpPr>
            <p:cNvPr id="36" name="TextBox 35">
              <a:extLst>
                <a:ext uri="{FF2B5EF4-FFF2-40B4-BE49-F238E27FC236}">
                  <a16:creationId xmlns:a16="http://schemas.microsoft.com/office/drawing/2014/main" id="{80E85BA5-1040-41B2-B4C5-85ACAA827B63}"/>
                </a:ext>
              </a:extLst>
            </p:cNvPr>
            <p:cNvSpPr txBox="1"/>
            <p:nvPr/>
          </p:nvSpPr>
          <p:spPr>
            <a:xfrm>
              <a:off x="2887858" y="1658676"/>
              <a:ext cx="300082" cy="338554"/>
            </a:xfrm>
            <a:prstGeom prst="rect">
              <a:avLst/>
            </a:prstGeom>
            <a:noFill/>
          </p:spPr>
          <p:txBody>
            <a:bodyPr wrap="none" rtlCol="0">
              <a:spAutoFit/>
            </a:bodyPr>
            <a:lstStyle/>
            <a:p>
              <a:r>
                <a:rPr lang="en-US" sz="1600" b="1" dirty="0"/>
                <a:t>C</a:t>
              </a:r>
            </a:p>
          </p:txBody>
        </p:sp>
      </p:grpSp>
      <p:pic>
        <p:nvPicPr>
          <p:cNvPr id="60" name="Picture 59">
            <a:extLst>
              <a:ext uri="{FF2B5EF4-FFF2-40B4-BE49-F238E27FC236}">
                <a16:creationId xmlns:a16="http://schemas.microsoft.com/office/drawing/2014/main" id="{A75673BB-74B5-4387-AE99-2B3C6335790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7127" t="63214" r="54420" b="4259"/>
          <a:stretch/>
        </p:blipFill>
        <p:spPr>
          <a:xfrm>
            <a:off x="1794511" y="3843202"/>
            <a:ext cx="461010" cy="491589"/>
          </a:xfrm>
          <a:prstGeom prst="rect">
            <a:avLst/>
          </a:prstGeom>
        </p:spPr>
      </p:pic>
      <p:pic>
        <p:nvPicPr>
          <p:cNvPr id="61" name="Picture 60">
            <a:extLst>
              <a:ext uri="{FF2B5EF4-FFF2-40B4-BE49-F238E27FC236}">
                <a16:creationId xmlns:a16="http://schemas.microsoft.com/office/drawing/2014/main" id="{F2BAE288-047E-4045-877A-17AE5252CF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4280" t="62082" r="27267" b="4579"/>
          <a:stretch/>
        </p:blipFill>
        <p:spPr>
          <a:xfrm>
            <a:off x="1661609" y="1097280"/>
            <a:ext cx="461010" cy="503849"/>
          </a:xfrm>
          <a:prstGeom prst="rect">
            <a:avLst/>
          </a:prstGeom>
        </p:spPr>
      </p:pic>
      <p:grpSp>
        <p:nvGrpSpPr>
          <p:cNvPr id="66" name="Group 65">
            <a:extLst>
              <a:ext uri="{FF2B5EF4-FFF2-40B4-BE49-F238E27FC236}">
                <a16:creationId xmlns:a16="http://schemas.microsoft.com/office/drawing/2014/main" id="{24F60D5D-F423-4C26-B76A-95E376DB5311}"/>
              </a:ext>
            </a:extLst>
          </p:cNvPr>
          <p:cNvGrpSpPr/>
          <p:nvPr/>
        </p:nvGrpSpPr>
        <p:grpSpPr>
          <a:xfrm>
            <a:off x="4730467" y="1520932"/>
            <a:ext cx="4141321" cy="4867822"/>
            <a:chOff x="4770994" y="794101"/>
            <a:chExt cx="4141321" cy="4867822"/>
          </a:xfrm>
        </p:grpSpPr>
        <p:grpSp>
          <p:nvGrpSpPr>
            <p:cNvPr id="54" name="Group 53">
              <a:extLst>
                <a:ext uri="{FF2B5EF4-FFF2-40B4-BE49-F238E27FC236}">
                  <a16:creationId xmlns:a16="http://schemas.microsoft.com/office/drawing/2014/main" id="{254D7C3C-6D2A-4D9F-B6D7-3D0B7DA18A4D}"/>
                </a:ext>
              </a:extLst>
            </p:cNvPr>
            <p:cNvGrpSpPr/>
            <p:nvPr/>
          </p:nvGrpSpPr>
          <p:grpSpPr>
            <a:xfrm>
              <a:off x="4770994" y="794101"/>
              <a:ext cx="3287792" cy="4867822"/>
              <a:chOff x="4747744" y="786745"/>
              <a:chExt cx="3287792" cy="4867822"/>
            </a:xfrm>
          </p:grpSpPr>
          <p:pic>
            <p:nvPicPr>
              <p:cNvPr id="12" name="Picture 11">
                <a:extLst>
                  <a:ext uri="{FF2B5EF4-FFF2-40B4-BE49-F238E27FC236}">
                    <a16:creationId xmlns:a16="http://schemas.microsoft.com/office/drawing/2014/main" id="{FE6EA2D8-DE02-46CC-A977-1B4FF4B0AF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6695" y="2589163"/>
                <a:ext cx="2498387" cy="1511288"/>
              </a:xfrm>
              <a:prstGeom prst="rect">
                <a:avLst/>
              </a:prstGeom>
            </p:spPr>
          </p:pic>
          <p:pic>
            <p:nvPicPr>
              <p:cNvPr id="13" name="Picture 12">
                <a:extLst>
                  <a:ext uri="{FF2B5EF4-FFF2-40B4-BE49-F238E27FC236}">
                    <a16:creationId xmlns:a16="http://schemas.microsoft.com/office/drawing/2014/main" id="{694215E1-9DB6-4400-B4E6-2E520EC444E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0551" t="13002" r="38721" b="49560"/>
              <a:stretch/>
            </p:blipFill>
            <p:spPr>
              <a:xfrm>
                <a:off x="5782310" y="786745"/>
                <a:ext cx="1564639" cy="1153160"/>
              </a:xfrm>
              <a:prstGeom prst="rect">
                <a:avLst/>
              </a:prstGeom>
            </p:spPr>
          </p:pic>
          <p:sp>
            <p:nvSpPr>
              <p:cNvPr id="25" name="TextBox 24">
                <a:extLst>
                  <a:ext uri="{FF2B5EF4-FFF2-40B4-BE49-F238E27FC236}">
                    <a16:creationId xmlns:a16="http://schemas.microsoft.com/office/drawing/2014/main" id="{6695168B-6A7F-454D-B7E4-E89F1CEACD8D}"/>
                  </a:ext>
                </a:extLst>
              </p:cNvPr>
              <p:cNvSpPr txBox="1"/>
              <p:nvPr/>
            </p:nvSpPr>
            <p:spPr>
              <a:xfrm>
                <a:off x="5307280" y="1030029"/>
                <a:ext cx="317716" cy="369332"/>
              </a:xfrm>
              <a:prstGeom prst="rect">
                <a:avLst/>
              </a:prstGeom>
              <a:noFill/>
            </p:spPr>
            <p:txBody>
              <a:bodyPr wrap="none" rtlCol="0">
                <a:spAutoFit/>
              </a:bodyPr>
              <a:lstStyle/>
              <a:p>
                <a:r>
                  <a:rPr lang="en-US" dirty="0"/>
                  <a:t>B</a:t>
                </a:r>
              </a:p>
            </p:txBody>
          </p:sp>
          <p:sp>
            <p:nvSpPr>
              <p:cNvPr id="37" name="TextBox 36">
                <a:extLst>
                  <a:ext uri="{FF2B5EF4-FFF2-40B4-BE49-F238E27FC236}">
                    <a16:creationId xmlns:a16="http://schemas.microsoft.com/office/drawing/2014/main" id="{8FBCEEC1-3EE8-46F6-8339-51A1C12FCCE1}"/>
                  </a:ext>
                </a:extLst>
              </p:cNvPr>
              <p:cNvSpPr txBox="1"/>
              <p:nvPr/>
            </p:nvSpPr>
            <p:spPr>
              <a:xfrm>
                <a:off x="5333610" y="1530521"/>
                <a:ext cx="579509" cy="369332"/>
              </a:xfrm>
              <a:prstGeom prst="rect">
                <a:avLst/>
              </a:prstGeom>
              <a:noFill/>
            </p:spPr>
            <p:txBody>
              <a:bodyPr wrap="square" rtlCol="0">
                <a:spAutoFit/>
              </a:bodyPr>
              <a:lstStyle/>
              <a:p>
                <a:r>
                  <a:rPr lang="en-US" dirty="0"/>
                  <a:t>A</a:t>
                </a:r>
              </a:p>
            </p:txBody>
          </p:sp>
          <p:sp>
            <p:nvSpPr>
              <p:cNvPr id="38" name="TextBox 37">
                <a:extLst>
                  <a:ext uri="{FF2B5EF4-FFF2-40B4-BE49-F238E27FC236}">
                    <a16:creationId xmlns:a16="http://schemas.microsoft.com/office/drawing/2014/main" id="{BAF63345-B185-4A39-A3EA-60A57A733156}"/>
                  </a:ext>
                </a:extLst>
              </p:cNvPr>
              <p:cNvSpPr txBox="1"/>
              <p:nvPr/>
            </p:nvSpPr>
            <p:spPr>
              <a:xfrm>
                <a:off x="7434343" y="992259"/>
                <a:ext cx="579509" cy="369332"/>
              </a:xfrm>
              <a:prstGeom prst="rect">
                <a:avLst/>
              </a:prstGeom>
              <a:noFill/>
            </p:spPr>
            <p:txBody>
              <a:bodyPr wrap="square" rtlCol="0">
                <a:spAutoFit/>
              </a:bodyPr>
              <a:lstStyle/>
              <a:p>
                <a:r>
                  <a:rPr lang="en-US" dirty="0"/>
                  <a:t>C</a:t>
                </a:r>
              </a:p>
            </p:txBody>
          </p:sp>
          <p:sp>
            <p:nvSpPr>
              <p:cNvPr id="39" name="TextBox 38">
                <a:extLst>
                  <a:ext uri="{FF2B5EF4-FFF2-40B4-BE49-F238E27FC236}">
                    <a16:creationId xmlns:a16="http://schemas.microsoft.com/office/drawing/2014/main" id="{F5394674-A5EC-47B8-BEE7-0A5CD03334A6}"/>
                  </a:ext>
                </a:extLst>
              </p:cNvPr>
              <p:cNvSpPr txBox="1"/>
              <p:nvPr/>
            </p:nvSpPr>
            <p:spPr>
              <a:xfrm>
                <a:off x="7418448" y="1504955"/>
                <a:ext cx="579509" cy="369332"/>
              </a:xfrm>
              <a:prstGeom prst="rect">
                <a:avLst/>
              </a:prstGeom>
              <a:noFill/>
            </p:spPr>
            <p:txBody>
              <a:bodyPr wrap="square" rtlCol="0">
                <a:spAutoFit/>
              </a:bodyPr>
              <a:lstStyle/>
              <a:p>
                <a:r>
                  <a:rPr lang="en-US" dirty="0"/>
                  <a:t>D</a:t>
                </a:r>
              </a:p>
            </p:txBody>
          </p:sp>
          <p:sp>
            <p:nvSpPr>
              <p:cNvPr id="40" name="Trapezoid 39">
                <a:extLst>
                  <a:ext uri="{FF2B5EF4-FFF2-40B4-BE49-F238E27FC236}">
                    <a16:creationId xmlns:a16="http://schemas.microsoft.com/office/drawing/2014/main" id="{02B3F22D-AA51-473C-BFD9-87205A278EC8}"/>
                  </a:ext>
                </a:extLst>
              </p:cNvPr>
              <p:cNvSpPr/>
              <p:nvPr/>
            </p:nvSpPr>
            <p:spPr>
              <a:xfrm>
                <a:off x="5272580" y="1327500"/>
                <a:ext cx="403719" cy="291743"/>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A93A82D6-F80E-410D-94F1-EEEEB78D4854}"/>
                  </a:ext>
                </a:extLst>
              </p:cNvPr>
              <p:cNvGrpSpPr/>
              <p:nvPr/>
            </p:nvGrpSpPr>
            <p:grpSpPr>
              <a:xfrm>
                <a:off x="5090433" y="4417673"/>
                <a:ext cx="2945103" cy="1236894"/>
                <a:chOff x="5090433" y="4417673"/>
                <a:chExt cx="2945103" cy="1236894"/>
              </a:xfrm>
            </p:grpSpPr>
            <p:grpSp>
              <p:nvGrpSpPr>
                <p:cNvPr id="18" name="Group 17">
                  <a:extLst>
                    <a:ext uri="{FF2B5EF4-FFF2-40B4-BE49-F238E27FC236}">
                      <a16:creationId xmlns:a16="http://schemas.microsoft.com/office/drawing/2014/main" id="{D74E159E-C9FF-46DB-B5F8-C5CBFBDEE1C0}"/>
                    </a:ext>
                  </a:extLst>
                </p:cNvPr>
                <p:cNvGrpSpPr/>
                <p:nvPr/>
              </p:nvGrpSpPr>
              <p:grpSpPr>
                <a:xfrm>
                  <a:off x="6186805" y="4417673"/>
                  <a:ext cx="1422685" cy="1236894"/>
                  <a:chOff x="1478280" y="2316056"/>
                  <a:chExt cx="1564639" cy="1153160"/>
                </a:xfrm>
              </p:grpSpPr>
              <p:pic>
                <p:nvPicPr>
                  <p:cNvPr id="19" name="Picture 18">
                    <a:extLst>
                      <a:ext uri="{FF2B5EF4-FFF2-40B4-BE49-F238E27FC236}">
                        <a16:creationId xmlns:a16="http://schemas.microsoft.com/office/drawing/2014/main" id="{8E2F4E72-20CC-4D5F-9E4C-757EADCEDA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551" t="13002" r="38721" b="49560"/>
                  <a:stretch/>
                </p:blipFill>
                <p:spPr>
                  <a:xfrm>
                    <a:off x="1478280" y="2316056"/>
                    <a:ext cx="1564639" cy="1153160"/>
                  </a:xfrm>
                  <a:prstGeom prst="rect">
                    <a:avLst/>
                  </a:prstGeom>
                </p:spPr>
              </p:pic>
              <p:pic>
                <p:nvPicPr>
                  <p:cNvPr id="20" name="Picture 19">
                    <a:extLst>
                      <a:ext uri="{FF2B5EF4-FFF2-40B4-BE49-F238E27FC236}">
                        <a16:creationId xmlns:a16="http://schemas.microsoft.com/office/drawing/2014/main" id="{F743BE54-F4D9-4E82-975C-D735916AB0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840" t="56047" r="56992" b="7669"/>
                  <a:stretch/>
                </p:blipFill>
                <p:spPr>
                  <a:xfrm>
                    <a:off x="2133644" y="2333836"/>
                    <a:ext cx="670560" cy="1117600"/>
                  </a:xfrm>
                  <a:prstGeom prst="rect">
                    <a:avLst/>
                  </a:prstGeom>
                </p:spPr>
              </p:pic>
            </p:grpSp>
            <p:sp>
              <p:nvSpPr>
                <p:cNvPr id="21" name="TextBox 20">
                  <a:extLst>
                    <a:ext uri="{FF2B5EF4-FFF2-40B4-BE49-F238E27FC236}">
                      <a16:creationId xmlns:a16="http://schemas.microsoft.com/office/drawing/2014/main" id="{82BCB2CC-6D64-48D5-84FB-C1D710E14377}"/>
                    </a:ext>
                  </a:extLst>
                </p:cNvPr>
                <p:cNvSpPr txBox="1"/>
                <p:nvPr/>
              </p:nvSpPr>
              <p:spPr>
                <a:xfrm>
                  <a:off x="5726423" y="4689072"/>
                  <a:ext cx="308098" cy="369332"/>
                </a:xfrm>
                <a:prstGeom prst="rect">
                  <a:avLst/>
                </a:prstGeom>
                <a:noFill/>
              </p:spPr>
              <p:txBody>
                <a:bodyPr wrap="none" rtlCol="0">
                  <a:spAutoFit/>
                </a:bodyPr>
                <a:lstStyle/>
                <a:p>
                  <a:r>
                    <a:rPr lang="en-US" dirty="0"/>
                    <a:t>B</a:t>
                  </a:r>
                </a:p>
              </p:txBody>
            </p:sp>
            <p:sp>
              <p:nvSpPr>
                <p:cNvPr id="22" name="TextBox 21">
                  <a:extLst>
                    <a:ext uri="{FF2B5EF4-FFF2-40B4-BE49-F238E27FC236}">
                      <a16:creationId xmlns:a16="http://schemas.microsoft.com/office/drawing/2014/main" id="{BDB95036-25F2-44D7-968F-4E6673096162}"/>
                    </a:ext>
                  </a:extLst>
                </p:cNvPr>
                <p:cNvSpPr txBox="1"/>
                <p:nvPr/>
              </p:nvSpPr>
              <p:spPr>
                <a:xfrm>
                  <a:off x="7655170" y="4689072"/>
                  <a:ext cx="308098" cy="369332"/>
                </a:xfrm>
                <a:prstGeom prst="rect">
                  <a:avLst/>
                </a:prstGeom>
                <a:noFill/>
              </p:spPr>
              <p:txBody>
                <a:bodyPr wrap="none" rtlCol="0">
                  <a:spAutoFit/>
                </a:bodyPr>
                <a:lstStyle/>
                <a:p>
                  <a:r>
                    <a:rPr lang="en-US" dirty="0"/>
                    <a:t>C</a:t>
                  </a:r>
                </a:p>
              </p:txBody>
            </p:sp>
            <p:sp>
              <p:nvSpPr>
                <p:cNvPr id="23" name="TextBox 22">
                  <a:extLst>
                    <a:ext uri="{FF2B5EF4-FFF2-40B4-BE49-F238E27FC236}">
                      <a16:creationId xmlns:a16="http://schemas.microsoft.com/office/drawing/2014/main" id="{8D234C33-7D17-45D8-BD00-F628886C5CE4}"/>
                    </a:ext>
                  </a:extLst>
                </p:cNvPr>
                <p:cNvSpPr txBox="1"/>
                <p:nvPr/>
              </p:nvSpPr>
              <p:spPr>
                <a:xfrm>
                  <a:off x="7708202" y="5206191"/>
                  <a:ext cx="327334" cy="369332"/>
                </a:xfrm>
                <a:prstGeom prst="rect">
                  <a:avLst/>
                </a:prstGeom>
                <a:noFill/>
              </p:spPr>
              <p:txBody>
                <a:bodyPr wrap="none" rtlCol="0">
                  <a:spAutoFit/>
                </a:bodyPr>
                <a:lstStyle/>
                <a:p>
                  <a:r>
                    <a:rPr lang="en-US" dirty="0"/>
                    <a:t>D</a:t>
                  </a:r>
                </a:p>
              </p:txBody>
            </p:sp>
            <p:sp>
              <p:nvSpPr>
                <p:cNvPr id="24" name="TextBox 23">
                  <a:extLst>
                    <a:ext uri="{FF2B5EF4-FFF2-40B4-BE49-F238E27FC236}">
                      <a16:creationId xmlns:a16="http://schemas.microsoft.com/office/drawing/2014/main" id="{9E66F212-B8FD-46A8-B117-B84024CBACFC}"/>
                    </a:ext>
                  </a:extLst>
                </p:cNvPr>
                <p:cNvSpPr txBox="1"/>
                <p:nvPr/>
              </p:nvSpPr>
              <p:spPr>
                <a:xfrm>
                  <a:off x="5767662" y="5221832"/>
                  <a:ext cx="317716" cy="369332"/>
                </a:xfrm>
                <a:prstGeom prst="rect">
                  <a:avLst/>
                </a:prstGeom>
                <a:noFill/>
              </p:spPr>
              <p:txBody>
                <a:bodyPr wrap="none" rtlCol="0">
                  <a:spAutoFit/>
                </a:bodyPr>
                <a:lstStyle/>
                <a:p>
                  <a:r>
                    <a:rPr lang="en-US" dirty="0"/>
                    <a:t>A</a:t>
                  </a:r>
                </a:p>
              </p:txBody>
            </p:sp>
            <p:sp>
              <p:nvSpPr>
                <p:cNvPr id="41" name="Trapezoid 40">
                  <a:extLst>
                    <a:ext uri="{FF2B5EF4-FFF2-40B4-BE49-F238E27FC236}">
                      <a16:creationId xmlns:a16="http://schemas.microsoft.com/office/drawing/2014/main" id="{28C63580-DE2D-4303-9CC6-15D4DDBDDD14}"/>
                    </a:ext>
                  </a:extLst>
                </p:cNvPr>
                <p:cNvSpPr/>
                <p:nvPr/>
              </p:nvSpPr>
              <p:spPr>
                <a:xfrm>
                  <a:off x="5691011" y="4994247"/>
                  <a:ext cx="403719" cy="291743"/>
                </a:xfrm>
                <a:prstGeom prst="trapezoid">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a:extLst>
                    <a:ext uri="{FF2B5EF4-FFF2-40B4-BE49-F238E27FC236}">
                      <a16:creationId xmlns:a16="http://schemas.microsoft.com/office/drawing/2014/main" id="{73657C8A-77F4-47C7-9137-D92387F6E4E1}"/>
                    </a:ext>
                  </a:extLst>
                </p:cNvPr>
                <p:cNvCxnSpPr>
                  <a:cxnSpLocks/>
                </p:cNvCxnSpPr>
                <p:nvPr/>
              </p:nvCxnSpPr>
              <p:spPr>
                <a:xfrm>
                  <a:off x="7369833" y="4873738"/>
                  <a:ext cx="35426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80A90C7-E00B-42FE-843B-556D6601F971}"/>
                    </a:ext>
                  </a:extLst>
                </p:cNvPr>
                <p:cNvCxnSpPr>
                  <a:cxnSpLocks/>
                </p:cNvCxnSpPr>
                <p:nvPr/>
              </p:nvCxnSpPr>
              <p:spPr>
                <a:xfrm>
                  <a:off x="7392433" y="5390086"/>
                  <a:ext cx="354264" cy="0"/>
                </a:xfrm>
                <a:prstGeom prst="straightConnector1">
                  <a:avLst/>
                </a:prstGeom>
                <a:ln w="50800">
                  <a:solidFill>
                    <a:schemeClr val="accent5">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D787ACE-E3CA-471D-B917-92123108A144}"/>
                    </a:ext>
                  </a:extLst>
                </p:cNvPr>
                <p:cNvCxnSpPr>
                  <a:cxnSpLocks/>
                </p:cNvCxnSpPr>
                <p:nvPr/>
              </p:nvCxnSpPr>
              <p:spPr>
                <a:xfrm>
                  <a:off x="6163945" y="5398878"/>
                  <a:ext cx="595905" cy="0"/>
                </a:xfrm>
                <a:prstGeom prst="straightConnector1">
                  <a:avLst/>
                </a:prstGeom>
                <a:ln w="50800">
                  <a:solidFill>
                    <a:schemeClr val="accent5">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D8941002-1E6F-496C-A76F-2F6CFEFCF090}"/>
                    </a:ext>
                  </a:extLst>
                </p:cNvPr>
                <p:cNvSpPr txBox="1"/>
                <p:nvPr/>
              </p:nvSpPr>
              <p:spPr>
                <a:xfrm>
                  <a:off x="5090433" y="5001618"/>
                  <a:ext cx="585866" cy="276999"/>
                </a:xfrm>
                <a:prstGeom prst="rect">
                  <a:avLst/>
                </a:prstGeom>
                <a:noFill/>
              </p:spPr>
              <p:txBody>
                <a:bodyPr wrap="none" rtlCol="0">
                  <a:spAutoFit/>
                </a:bodyPr>
                <a:lstStyle/>
                <a:p>
                  <a:r>
                    <a:rPr lang="en-US" sz="1200" b="1" dirty="0"/>
                    <a:t>COMP</a:t>
                  </a:r>
                </a:p>
              </p:txBody>
            </p:sp>
          </p:grpSp>
          <p:sp>
            <p:nvSpPr>
              <p:cNvPr id="50" name="TextBox 49">
                <a:extLst>
                  <a:ext uri="{FF2B5EF4-FFF2-40B4-BE49-F238E27FC236}">
                    <a16:creationId xmlns:a16="http://schemas.microsoft.com/office/drawing/2014/main" id="{FE671F73-2A78-459F-B267-49AF765203D9}"/>
                  </a:ext>
                </a:extLst>
              </p:cNvPr>
              <p:cNvSpPr txBox="1"/>
              <p:nvPr/>
            </p:nvSpPr>
            <p:spPr>
              <a:xfrm>
                <a:off x="4747744" y="1310844"/>
                <a:ext cx="585866" cy="276999"/>
              </a:xfrm>
              <a:prstGeom prst="rect">
                <a:avLst/>
              </a:prstGeom>
              <a:noFill/>
            </p:spPr>
            <p:txBody>
              <a:bodyPr wrap="none" rtlCol="0">
                <a:spAutoFit/>
              </a:bodyPr>
              <a:lstStyle/>
              <a:p>
                <a:r>
                  <a:rPr lang="en-US" sz="1200" b="1" dirty="0"/>
                  <a:t>COMP</a:t>
                </a:r>
              </a:p>
            </p:txBody>
          </p:sp>
          <p:cxnSp>
            <p:nvCxnSpPr>
              <p:cNvPr id="51" name="Straight Arrow Connector 50">
                <a:extLst>
                  <a:ext uri="{FF2B5EF4-FFF2-40B4-BE49-F238E27FC236}">
                    <a16:creationId xmlns:a16="http://schemas.microsoft.com/office/drawing/2014/main" id="{15312824-9329-45B7-99A4-DD471DE7B6F2}"/>
                  </a:ext>
                </a:extLst>
              </p:cNvPr>
              <p:cNvCxnSpPr>
                <a:cxnSpLocks/>
              </p:cNvCxnSpPr>
              <p:nvPr/>
            </p:nvCxnSpPr>
            <p:spPr>
              <a:xfrm>
                <a:off x="5751830" y="1697241"/>
                <a:ext cx="675640" cy="0"/>
              </a:xfrm>
              <a:prstGeom prst="straightConnector1">
                <a:avLst/>
              </a:prstGeom>
              <a:ln w="50800">
                <a:solidFill>
                  <a:schemeClr val="accent5">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grpSp>
        <p:sp>
          <p:nvSpPr>
            <p:cNvPr id="55" name="Trapezoid 54">
              <a:extLst>
                <a:ext uri="{FF2B5EF4-FFF2-40B4-BE49-F238E27FC236}">
                  <a16:creationId xmlns:a16="http://schemas.microsoft.com/office/drawing/2014/main" id="{DBD2C598-EB5E-4E88-AFF0-9E8939EFE935}"/>
                </a:ext>
              </a:extLst>
            </p:cNvPr>
            <p:cNvSpPr/>
            <p:nvPr/>
          </p:nvSpPr>
          <p:spPr>
            <a:xfrm rot="10800000">
              <a:off x="7655600" y="4993397"/>
              <a:ext cx="403719" cy="291743"/>
            </a:xfrm>
            <a:prstGeom prst="trapezoi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a:extLst>
                <a:ext uri="{FF2B5EF4-FFF2-40B4-BE49-F238E27FC236}">
                  <a16:creationId xmlns:a16="http://schemas.microsoft.com/office/drawing/2014/main" id="{6483E6A3-1E14-4456-9CBE-6AEBFFE2FDEB}"/>
                </a:ext>
              </a:extLst>
            </p:cNvPr>
            <p:cNvSpPr/>
            <p:nvPr/>
          </p:nvSpPr>
          <p:spPr>
            <a:xfrm rot="10800000">
              <a:off x="7411031" y="1312983"/>
              <a:ext cx="403719" cy="291743"/>
            </a:xfrm>
            <a:prstGeom prst="trapezoi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1236D329-7A84-40CA-890D-E4A3838ECA31}"/>
                </a:ext>
              </a:extLst>
            </p:cNvPr>
            <p:cNvSpPr txBox="1"/>
            <p:nvPr/>
          </p:nvSpPr>
          <p:spPr>
            <a:xfrm>
              <a:off x="7844494" y="1312983"/>
              <a:ext cx="437749" cy="276999"/>
            </a:xfrm>
            <a:prstGeom prst="rect">
              <a:avLst/>
            </a:prstGeom>
            <a:noFill/>
          </p:spPr>
          <p:txBody>
            <a:bodyPr wrap="none" rtlCol="0">
              <a:spAutoFit/>
            </a:bodyPr>
            <a:lstStyle/>
            <a:p>
              <a:r>
                <a:rPr lang="en-US" sz="1200" b="1" dirty="0"/>
                <a:t>E.D.</a:t>
              </a:r>
            </a:p>
          </p:txBody>
        </p:sp>
        <p:sp>
          <p:nvSpPr>
            <p:cNvPr id="58" name="TextBox 57">
              <a:extLst>
                <a:ext uri="{FF2B5EF4-FFF2-40B4-BE49-F238E27FC236}">
                  <a16:creationId xmlns:a16="http://schemas.microsoft.com/office/drawing/2014/main" id="{D4D8153C-326B-412D-A2F0-D46AA082E042}"/>
                </a:ext>
              </a:extLst>
            </p:cNvPr>
            <p:cNvSpPr txBox="1"/>
            <p:nvPr/>
          </p:nvSpPr>
          <p:spPr>
            <a:xfrm>
              <a:off x="8104999" y="5008973"/>
              <a:ext cx="437749" cy="276999"/>
            </a:xfrm>
            <a:prstGeom prst="rect">
              <a:avLst/>
            </a:prstGeom>
            <a:noFill/>
          </p:spPr>
          <p:txBody>
            <a:bodyPr wrap="none" rtlCol="0">
              <a:spAutoFit/>
            </a:bodyPr>
            <a:lstStyle/>
            <a:p>
              <a:r>
                <a:rPr lang="en-US" sz="1200" b="1" dirty="0"/>
                <a:t>E.D.</a:t>
              </a:r>
            </a:p>
          </p:txBody>
        </p:sp>
        <p:cxnSp>
          <p:nvCxnSpPr>
            <p:cNvPr id="59" name="Straight Arrow Connector 58">
              <a:extLst>
                <a:ext uri="{FF2B5EF4-FFF2-40B4-BE49-F238E27FC236}">
                  <a16:creationId xmlns:a16="http://schemas.microsoft.com/office/drawing/2014/main" id="{616A2C64-65E6-49AD-B1F7-E5E625337BF4}"/>
                </a:ext>
              </a:extLst>
            </p:cNvPr>
            <p:cNvCxnSpPr>
              <a:cxnSpLocks/>
            </p:cNvCxnSpPr>
            <p:nvPr/>
          </p:nvCxnSpPr>
          <p:spPr>
            <a:xfrm>
              <a:off x="7103329" y="1701271"/>
              <a:ext cx="354264" cy="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D77E1584-3ADE-437A-8984-70F22865B697}"/>
                </a:ext>
              </a:extLst>
            </p:cNvPr>
            <p:cNvSpPr txBox="1"/>
            <p:nvPr/>
          </p:nvSpPr>
          <p:spPr>
            <a:xfrm>
              <a:off x="7698466" y="1036347"/>
              <a:ext cx="978473" cy="276999"/>
            </a:xfrm>
            <a:prstGeom prst="rect">
              <a:avLst/>
            </a:prstGeom>
            <a:noFill/>
          </p:spPr>
          <p:txBody>
            <a:bodyPr wrap="none" rtlCol="0">
              <a:spAutoFit/>
            </a:bodyPr>
            <a:lstStyle/>
            <a:p>
              <a:r>
                <a:rPr lang="en-US" sz="1200" b="1" dirty="0"/>
                <a:t>(Evaporator)</a:t>
              </a:r>
            </a:p>
          </p:txBody>
        </p:sp>
        <p:sp>
          <p:nvSpPr>
            <p:cNvPr id="63" name="TextBox 62">
              <a:extLst>
                <a:ext uri="{FF2B5EF4-FFF2-40B4-BE49-F238E27FC236}">
                  <a16:creationId xmlns:a16="http://schemas.microsoft.com/office/drawing/2014/main" id="{ADC5292C-9649-4C7B-994C-2436C4A0DE0F}"/>
                </a:ext>
              </a:extLst>
            </p:cNvPr>
            <p:cNvSpPr txBox="1"/>
            <p:nvPr/>
          </p:nvSpPr>
          <p:spPr>
            <a:xfrm>
              <a:off x="7933842" y="5252192"/>
              <a:ext cx="978473" cy="276999"/>
            </a:xfrm>
            <a:prstGeom prst="rect">
              <a:avLst/>
            </a:prstGeom>
            <a:noFill/>
          </p:spPr>
          <p:txBody>
            <a:bodyPr wrap="none" rtlCol="0">
              <a:spAutoFit/>
            </a:bodyPr>
            <a:lstStyle/>
            <a:p>
              <a:r>
                <a:rPr lang="en-US" sz="1200" b="1" dirty="0"/>
                <a:t>(Evaporator)</a:t>
              </a:r>
            </a:p>
          </p:txBody>
        </p:sp>
        <p:sp>
          <p:nvSpPr>
            <p:cNvPr id="64" name="TextBox 63">
              <a:extLst>
                <a:ext uri="{FF2B5EF4-FFF2-40B4-BE49-F238E27FC236}">
                  <a16:creationId xmlns:a16="http://schemas.microsoft.com/office/drawing/2014/main" id="{DFE63754-8669-4541-8F86-2821CC520AD3}"/>
                </a:ext>
              </a:extLst>
            </p:cNvPr>
            <p:cNvSpPr txBox="1"/>
            <p:nvPr/>
          </p:nvSpPr>
          <p:spPr>
            <a:xfrm>
              <a:off x="7747347" y="1553613"/>
              <a:ext cx="965329" cy="276999"/>
            </a:xfrm>
            <a:prstGeom prst="rect">
              <a:avLst/>
            </a:prstGeom>
            <a:noFill/>
          </p:spPr>
          <p:txBody>
            <a:bodyPr wrap="none" rtlCol="0">
              <a:spAutoFit/>
            </a:bodyPr>
            <a:lstStyle/>
            <a:p>
              <a:r>
                <a:rPr lang="en-US" sz="1200" b="1" dirty="0"/>
                <a:t>(Condenser)</a:t>
              </a:r>
            </a:p>
          </p:txBody>
        </p:sp>
        <p:sp>
          <p:nvSpPr>
            <p:cNvPr id="65" name="TextBox 64">
              <a:extLst>
                <a:ext uri="{FF2B5EF4-FFF2-40B4-BE49-F238E27FC236}">
                  <a16:creationId xmlns:a16="http://schemas.microsoft.com/office/drawing/2014/main" id="{5A3C136F-51CD-406E-B6AC-D49D24DDF9F7}"/>
                </a:ext>
              </a:extLst>
            </p:cNvPr>
            <p:cNvSpPr txBox="1"/>
            <p:nvPr/>
          </p:nvSpPr>
          <p:spPr>
            <a:xfrm>
              <a:off x="7903519" y="4708423"/>
              <a:ext cx="965329" cy="276999"/>
            </a:xfrm>
            <a:prstGeom prst="rect">
              <a:avLst/>
            </a:prstGeom>
            <a:noFill/>
          </p:spPr>
          <p:txBody>
            <a:bodyPr wrap="none" rtlCol="0">
              <a:spAutoFit/>
            </a:bodyPr>
            <a:lstStyle/>
            <a:p>
              <a:r>
                <a:rPr lang="en-US" sz="1200" b="1" dirty="0"/>
                <a:t>(Condenser)</a:t>
              </a:r>
            </a:p>
          </p:txBody>
        </p:sp>
      </p:grpSp>
      <p:pic>
        <p:nvPicPr>
          <p:cNvPr id="68" name="Picture 67">
            <a:extLst>
              <a:ext uri="{FF2B5EF4-FFF2-40B4-BE49-F238E27FC236}">
                <a16:creationId xmlns:a16="http://schemas.microsoft.com/office/drawing/2014/main" id="{F34B1F25-B452-4F64-AD84-93729769DF9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37805" y="3161458"/>
            <a:ext cx="1126269" cy="1207632"/>
          </a:xfrm>
          <a:prstGeom prst="rect">
            <a:avLst/>
          </a:prstGeom>
        </p:spPr>
      </p:pic>
      <p:sp>
        <p:nvSpPr>
          <p:cNvPr id="69" name="TextBox 68">
            <a:extLst>
              <a:ext uri="{FF2B5EF4-FFF2-40B4-BE49-F238E27FC236}">
                <a16:creationId xmlns:a16="http://schemas.microsoft.com/office/drawing/2014/main" id="{4F528830-A45B-4677-A2D6-1571ADED8F2A}"/>
              </a:ext>
            </a:extLst>
          </p:cNvPr>
          <p:cNvSpPr txBox="1"/>
          <p:nvPr/>
        </p:nvSpPr>
        <p:spPr>
          <a:xfrm>
            <a:off x="6335620" y="2697175"/>
            <a:ext cx="1811555" cy="369332"/>
          </a:xfrm>
          <a:prstGeom prst="rect">
            <a:avLst/>
          </a:prstGeom>
          <a:noFill/>
        </p:spPr>
        <p:txBody>
          <a:bodyPr wrap="square" rtlCol="0">
            <a:spAutoFit/>
          </a:bodyPr>
          <a:lstStyle/>
          <a:p>
            <a:r>
              <a:rPr lang="en-US" dirty="0"/>
              <a:t>Electrical analogs</a:t>
            </a:r>
          </a:p>
        </p:txBody>
      </p:sp>
      <p:pic>
        <p:nvPicPr>
          <p:cNvPr id="67" name="Picture Placeholder 7" descr="Alibaba.com and 11 more pages - Profile 1 - Microsoft​ Edge">
            <a:extLst>
              <a:ext uri="{FF2B5EF4-FFF2-40B4-BE49-F238E27FC236}">
                <a16:creationId xmlns:a16="http://schemas.microsoft.com/office/drawing/2014/main" id="{4DE142F9-4DE1-4E6C-8266-DFBA26A5680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6274938" y="587006"/>
            <a:ext cx="980990" cy="980990"/>
          </a:xfrm>
          <a:prstGeom prst="rect">
            <a:avLst/>
          </a:prstGeom>
        </p:spPr>
      </p:pic>
      <p:pic>
        <p:nvPicPr>
          <p:cNvPr id="71" name="Picture 70">
            <a:extLst>
              <a:ext uri="{FF2B5EF4-FFF2-40B4-BE49-F238E27FC236}">
                <a16:creationId xmlns:a16="http://schemas.microsoft.com/office/drawing/2014/main" id="{76C45592-8EAC-4CC4-BC70-1820875EB2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24020" y="566828"/>
            <a:ext cx="4252094" cy="3189070"/>
          </a:xfrm>
          <a:prstGeom prst="rect">
            <a:avLst/>
          </a:prstGeom>
        </p:spPr>
      </p:pic>
      <p:pic>
        <p:nvPicPr>
          <p:cNvPr id="72" name="Picture 71">
            <a:extLst>
              <a:ext uri="{FF2B5EF4-FFF2-40B4-BE49-F238E27FC236}">
                <a16:creationId xmlns:a16="http://schemas.microsoft.com/office/drawing/2014/main" id="{AB4E137E-CBC1-4111-ABBC-7D574B0972F7}"/>
              </a:ext>
            </a:extLst>
          </p:cNvPr>
          <p:cNvPicPr>
            <a:picLocks noChangeAspect="1"/>
          </p:cNvPicPr>
          <p:nvPr/>
        </p:nvPicPr>
        <p:blipFill rotWithShape="1">
          <a:blip r:embed="rId10">
            <a:extLst>
              <a:ext uri="{28A0092B-C50C-407E-A947-70E740481C1C}">
                <a14:useLocalDpi xmlns:a14="http://schemas.microsoft.com/office/drawing/2010/main" val="0"/>
              </a:ext>
            </a:extLst>
          </a:blip>
          <a:srcRect l="160" t="4376" r="-160" b="7031"/>
          <a:stretch/>
        </p:blipFill>
        <p:spPr>
          <a:xfrm>
            <a:off x="4730467" y="3581262"/>
            <a:ext cx="4239201" cy="2816725"/>
          </a:xfrm>
          <a:prstGeom prst="rect">
            <a:avLst/>
          </a:prstGeom>
        </p:spPr>
      </p:pic>
    </p:spTree>
    <p:extLst>
      <p:ext uri="{BB962C8B-B14F-4D97-AF65-F5344CB8AC3E}">
        <p14:creationId xmlns:p14="http://schemas.microsoft.com/office/powerpoint/2010/main" val="218606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1+#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2"/>
                                        </p:tgtEl>
                                        <p:attrNameLst>
                                          <p:attrName>style.visibility</p:attrName>
                                        </p:attrNameLst>
                                      </p:cBhvr>
                                      <p:to>
                                        <p:strVal val="visible"/>
                                      </p:to>
                                    </p:set>
                                    <p:anim calcmode="lin" valueType="num">
                                      <p:cBhvr additive="base">
                                        <p:cTn id="13" dur="500" fill="hold"/>
                                        <p:tgtEl>
                                          <p:spTgt spid="72"/>
                                        </p:tgtEl>
                                        <p:attrNameLst>
                                          <p:attrName>ppt_x</p:attrName>
                                        </p:attrNameLst>
                                      </p:cBhvr>
                                      <p:tavLst>
                                        <p:tav tm="0">
                                          <p:val>
                                            <p:strVal val="#ppt_x"/>
                                          </p:val>
                                        </p:tav>
                                        <p:tav tm="100000">
                                          <p:val>
                                            <p:strVal val="#ppt_x"/>
                                          </p:val>
                                        </p:tav>
                                      </p:tavLst>
                                    </p:anim>
                                    <p:anim calcmode="lin" valueType="num">
                                      <p:cBhvr additive="base">
                                        <p:cTn id="14"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a:t>5.3 Phase Change Cooling</a:t>
            </a:r>
            <a:endParaRPr lang="fr-FR" dirty="0"/>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3</a:t>
            </a:fld>
            <a:endParaRPr lang="en-US"/>
          </a:p>
        </p:txBody>
      </p:sp>
      <p:sp>
        <p:nvSpPr>
          <p:cNvPr id="7" name="ZoneTexte 6"/>
          <p:cNvSpPr txBox="1"/>
          <p:nvPr/>
        </p:nvSpPr>
        <p:spPr>
          <a:xfrm>
            <a:off x="271112" y="1557154"/>
            <a:ext cx="8709948" cy="4801314"/>
          </a:xfrm>
          <a:prstGeom prst="rect">
            <a:avLst/>
          </a:prstGeom>
          <a:noFill/>
        </p:spPr>
        <p:txBody>
          <a:bodyPr wrap="none" rtlCol="0">
            <a:spAutoFit/>
          </a:bodyPr>
          <a:lstStyle/>
          <a:p>
            <a:pPr marL="342900" indent="-342900">
              <a:buFont typeface="Arial" panose="020B0604020202020204" pitchFamily="34" charset="0"/>
              <a:buChar char="•"/>
            </a:pPr>
            <a:r>
              <a:rPr lang="en-GB" sz="2400" dirty="0">
                <a:solidFill>
                  <a:schemeClr val="accent5"/>
                </a:solidFill>
              </a:rPr>
              <a:t>We saw in the examples of some of the heat exchangers that a </a:t>
            </a:r>
          </a:p>
          <a:p>
            <a:r>
              <a:rPr lang="en-GB" sz="2400" dirty="0">
                <a:solidFill>
                  <a:schemeClr val="accent5"/>
                </a:solidFill>
              </a:rPr>
              <a:t>     phase change can occur in one of the fluids. </a:t>
            </a:r>
          </a:p>
          <a:p>
            <a:pPr marL="342900" indent="-342900">
              <a:buFont typeface="Arial" panose="020B0604020202020204" pitchFamily="34" charset="0"/>
              <a:buChar char="•"/>
            </a:pPr>
            <a:endParaRPr lang="en-GB" sz="2400" dirty="0">
              <a:solidFill>
                <a:schemeClr val="accent5"/>
              </a:solidFill>
            </a:endParaRPr>
          </a:p>
          <a:p>
            <a:pPr marL="342900" indent="-342900">
              <a:buFont typeface="Arial" panose="020B0604020202020204" pitchFamily="34" charset="0"/>
              <a:buChar char="•"/>
            </a:pPr>
            <a:r>
              <a:rPr lang="en-GB" sz="2400" dirty="0">
                <a:solidFill>
                  <a:schemeClr val="accent5"/>
                </a:solidFill>
              </a:rPr>
              <a:t>Changing the phase of a fluid requires the right combination of </a:t>
            </a:r>
          </a:p>
          <a:p>
            <a:r>
              <a:rPr lang="en-GB" sz="2400" dirty="0">
                <a:solidFill>
                  <a:schemeClr val="accent5"/>
                </a:solidFill>
              </a:rPr>
              <a:t>     temperature &amp; pressure, and requires a lot of energy transfer </a:t>
            </a:r>
          </a:p>
          <a:p>
            <a:r>
              <a:rPr lang="en-GB" sz="2400" dirty="0">
                <a:solidFill>
                  <a:schemeClr val="accent5"/>
                </a:solidFill>
              </a:rPr>
              <a:t>     to achieve. </a:t>
            </a:r>
          </a:p>
          <a:p>
            <a:pPr marL="342900" indent="-342900">
              <a:buFont typeface="Arial" panose="020B0604020202020204" pitchFamily="34" charset="0"/>
              <a:buChar char="•"/>
            </a:pPr>
            <a:endParaRPr lang="en-GB" sz="2400" dirty="0">
              <a:solidFill>
                <a:schemeClr val="accent5"/>
              </a:solidFill>
            </a:endParaRPr>
          </a:p>
          <a:p>
            <a:pPr marL="342900" indent="-342900">
              <a:buFont typeface="Arial" panose="020B0604020202020204" pitchFamily="34" charset="0"/>
              <a:buChar char="•"/>
            </a:pPr>
            <a:r>
              <a:rPr lang="en-GB" sz="2400" dirty="0">
                <a:solidFill>
                  <a:schemeClr val="accent5"/>
                </a:solidFill>
              </a:rPr>
              <a:t>Indeed: phase change is a very good way to achieve cooling </a:t>
            </a:r>
          </a:p>
          <a:p>
            <a:r>
              <a:rPr lang="en-GB" sz="2400" dirty="0">
                <a:solidFill>
                  <a:schemeClr val="accent5"/>
                </a:solidFill>
              </a:rPr>
              <a:t>     with a much smaller flow of coolant than in a </a:t>
            </a:r>
            <a:r>
              <a:rPr lang="en-GB" sz="2400" dirty="0" err="1">
                <a:solidFill>
                  <a:schemeClr val="accent5"/>
                </a:solidFill>
              </a:rPr>
              <a:t>monophase</a:t>
            </a:r>
            <a:r>
              <a:rPr lang="en-GB" sz="2400" dirty="0">
                <a:solidFill>
                  <a:schemeClr val="accent5"/>
                </a:solidFill>
              </a:rPr>
              <a:t> system.</a:t>
            </a:r>
          </a:p>
          <a:p>
            <a:pPr marL="342900" indent="-342900">
              <a:buFont typeface="Arial" panose="020B0604020202020204" pitchFamily="34" charset="0"/>
              <a:buChar char="•"/>
            </a:pPr>
            <a:endParaRPr lang="en-GB" sz="2400" dirty="0">
              <a:solidFill>
                <a:schemeClr val="accent5"/>
              </a:solidFill>
            </a:endParaRPr>
          </a:p>
          <a:p>
            <a:pPr marL="342900" indent="-342900">
              <a:buFont typeface="Arial" panose="020B0604020202020204" pitchFamily="34" charset="0"/>
              <a:buChar char="•"/>
            </a:pPr>
            <a:r>
              <a:rPr lang="en-GB" sz="2400" dirty="0">
                <a:solidFill>
                  <a:schemeClr val="accent5"/>
                </a:solidFill>
              </a:rPr>
              <a:t>We will now go on to explore the energy uptake capabilities </a:t>
            </a:r>
          </a:p>
          <a:p>
            <a:r>
              <a:rPr lang="en-GB" sz="2400" dirty="0">
                <a:solidFill>
                  <a:schemeClr val="accent5"/>
                </a:solidFill>
              </a:rPr>
              <a:t>    of phase change cooling.</a:t>
            </a:r>
          </a:p>
          <a:p>
            <a:pPr marL="285750" indent="-285750">
              <a:buFont typeface="Arial" panose="020B0604020202020204" pitchFamily="34" charset="0"/>
              <a:buChar char="•"/>
            </a:pPr>
            <a:endParaRPr lang="fr-FR" dirty="0"/>
          </a:p>
        </p:txBody>
      </p:sp>
      <p:sp>
        <p:nvSpPr>
          <p:cNvPr id="6" name="Espace réservé du pied de page 3">
            <a:extLst>
              <a:ext uri="{FF2B5EF4-FFF2-40B4-BE49-F238E27FC236}">
                <a16:creationId xmlns:a16="http://schemas.microsoft.com/office/drawing/2014/main" id="{0A057BCA-7810-4331-A1A6-169801220BBD}"/>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414568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0"/>
            <a:ext cx="7886700" cy="1325563"/>
          </a:xfrm>
        </p:spPr>
        <p:txBody>
          <a:bodyPr/>
          <a:lstStyle/>
          <a:p>
            <a:pPr algn="ctr"/>
            <a:r>
              <a:rPr lang="fr-FR" b="1" dirty="0">
                <a:solidFill>
                  <a:srgbClr val="C00000"/>
                </a:solidFill>
              </a:rPr>
              <a:t>Attention: </a:t>
            </a:r>
            <a:r>
              <a:rPr lang="fr-FR" b="1" dirty="0" err="1">
                <a:solidFill>
                  <a:srgbClr val="C00000"/>
                </a:solidFill>
              </a:rPr>
              <a:t>ye</a:t>
            </a:r>
            <a:r>
              <a:rPr lang="fr-FR" b="1" dirty="0">
                <a:solidFill>
                  <a:srgbClr val="C00000"/>
                </a:solidFill>
              </a:rPr>
              <a:t> </a:t>
            </a:r>
            <a:r>
              <a:rPr lang="fr-FR" b="1" dirty="0" err="1">
                <a:solidFill>
                  <a:srgbClr val="C00000"/>
                </a:solidFill>
              </a:rPr>
              <a:t>approach</a:t>
            </a:r>
            <a:r>
              <a:rPr lang="fr-FR" b="1" dirty="0">
                <a:solidFill>
                  <a:srgbClr val="C00000"/>
                </a:solidFill>
              </a:rPr>
              <a:t> </a:t>
            </a:r>
            <a:r>
              <a:rPr lang="fr-FR" b="1" dirty="0" err="1">
                <a:solidFill>
                  <a:srgbClr val="C00000"/>
                </a:solidFill>
              </a:rPr>
              <a:t>Isenthalp</a:t>
            </a:r>
            <a:endParaRPr lang="fr-FR" b="1" dirty="0">
              <a:solidFill>
                <a:srgbClr val="C00000"/>
              </a:solidFill>
            </a:endParaRP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4</a:t>
            </a:fld>
            <a:endParaRPr lang="en-US"/>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0371" y="1325563"/>
            <a:ext cx="4623257" cy="4789070"/>
          </a:xfrm>
          <a:prstGeom prst="rect">
            <a:avLst/>
          </a:prstGeom>
        </p:spPr>
      </p:pic>
      <p:sp>
        <p:nvSpPr>
          <p:cNvPr id="7" name="Espace réservé du pied de page 3">
            <a:extLst>
              <a:ext uri="{FF2B5EF4-FFF2-40B4-BE49-F238E27FC236}">
                <a16:creationId xmlns:a16="http://schemas.microsoft.com/office/drawing/2014/main" id="{F4D2D5B9-5F5A-49E5-9E00-EABE7EA21319}"/>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232251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8650" y="134246"/>
            <a:ext cx="7886700" cy="569594"/>
          </a:xfrm>
        </p:spPr>
        <p:txBody>
          <a:bodyPr>
            <a:normAutofit fontScale="90000"/>
          </a:bodyPr>
          <a:lstStyle/>
          <a:p>
            <a:pPr algn="ctr"/>
            <a:r>
              <a:rPr lang="en-GB" b="1" dirty="0">
                <a:solidFill>
                  <a:schemeClr val="accent5"/>
                </a:solidFill>
              </a:rPr>
              <a:t>5.3 Phase Change Cooling (2)</a:t>
            </a:r>
            <a:endParaRPr lang="fr-FR" b="1" dirty="0">
              <a:solidFill>
                <a:schemeClr val="accent5"/>
              </a:solidFill>
            </a:endParaRPr>
          </a:p>
        </p:txBody>
      </p:sp>
      <p:sp>
        <p:nvSpPr>
          <p:cNvPr id="4" name="Espace réservé du numéro de diapositive 3"/>
          <p:cNvSpPr>
            <a:spLocks noGrp="1"/>
          </p:cNvSpPr>
          <p:nvPr>
            <p:ph type="sldNum" sz="quarter" idx="12"/>
          </p:nvPr>
        </p:nvSpPr>
        <p:spPr/>
        <p:txBody>
          <a:bodyPr/>
          <a:lstStyle/>
          <a:p>
            <a:fld id="{8D6C380F-326D-3C40-9EE7-7FBAB0953422}" type="slidenum">
              <a:rPr lang="en-US" smtClean="0"/>
              <a:pPr/>
              <a:t>5</a:t>
            </a:fld>
            <a:endParaRPr lang="en-US"/>
          </a:p>
        </p:txBody>
      </p:sp>
      <p:sp>
        <p:nvSpPr>
          <p:cNvPr id="5" name="Espace réservé du contenu 4"/>
          <p:cNvSpPr>
            <a:spLocks noGrp="1"/>
          </p:cNvSpPr>
          <p:nvPr>
            <p:ph sz="quarter" idx="13"/>
          </p:nvPr>
        </p:nvSpPr>
        <p:spPr>
          <a:xfrm>
            <a:off x="167640" y="703840"/>
            <a:ext cx="8854440" cy="6387840"/>
          </a:xfrm>
        </p:spPr>
        <p:txBody>
          <a:bodyPr>
            <a:normAutofit fontScale="25000" lnSpcReduction="20000"/>
          </a:bodyPr>
          <a:lstStyle/>
          <a:p>
            <a:pPr marL="0" indent="0">
              <a:buNone/>
            </a:pPr>
            <a:r>
              <a:rPr lang="en-GB" sz="8000" b="1" dirty="0">
                <a:solidFill>
                  <a:schemeClr val="accent5"/>
                </a:solidFill>
              </a:rPr>
              <a:t>A kitchen crisis…</a:t>
            </a:r>
          </a:p>
          <a:p>
            <a:pPr marL="0" indent="0">
              <a:lnSpc>
                <a:spcPct val="120000"/>
              </a:lnSpc>
              <a:spcBef>
                <a:spcPts val="0"/>
              </a:spcBef>
              <a:buNone/>
            </a:pPr>
            <a:endParaRPr lang="en-GB" dirty="0"/>
          </a:p>
          <a:p>
            <a:pPr marL="0" indent="0">
              <a:lnSpc>
                <a:spcPct val="120000"/>
              </a:lnSpc>
              <a:spcBef>
                <a:spcPts val="0"/>
              </a:spcBef>
              <a:buNone/>
            </a:pPr>
            <a:r>
              <a:rPr lang="en-GB" sz="6400" b="1" i="1" dirty="0"/>
              <a:t>Materials can contain a huge amount of energy, and we are not talking about E = mc</a:t>
            </a:r>
            <a:r>
              <a:rPr lang="en-GB" sz="6400" b="1" i="1" baseline="30000" dirty="0"/>
              <a:t>2</a:t>
            </a:r>
            <a:r>
              <a:rPr lang="en-GB" sz="6400" b="1" i="1" dirty="0"/>
              <a:t> (we wont).</a:t>
            </a:r>
            <a:r>
              <a:rPr lang="en-GB" sz="6400" b="1" dirty="0"/>
              <a:t>  </a:t>
            </a:r>
          </a:p>
          <a:p>
            <a:pPr marL="0" indent="0">
              <a:lnSpc>
                <a:spcPct val="120000"/>
              </a:lnSpc>
              <a:spcBef>
                <a:spcPts val="0"/>
              </a:spcBef>
              <a:buNone/>
            </a:pPr>
            <a:endParaRPr lang="en-GB" sz="6400" b="1" dirty="0"/>
          </a:p>
          <a:p>
            <a:pPr marL="0" indent="0">
              <a:lnSpc>
                <a:spcPct val="120000"/>
              </a:lnSpc>
              <a:spcBef>
                <a:spcPts val="0"/>
              </a:spcBef>
              <a:buNone/>
            </a:pPr>
            <a:r>
              <a:rPr lang="en-GB" sz="6400" b="1" dirty="0"/>
              <a:t>Your kitchen kettle  holds 1 litre of water and has a power rating of 2000 Watts. </a:t>
            </a:r>
          </a:p>
          <a:p>
            <a:pPr marL="0" indent="0">
              <a:lnSpc>
                <a:spcPct val="120000"/>
              </a:lnSpc>
              <a:spcBef>
                <a:spcPts val="0"/>
              </a:spcBef>
              <a:buNone/>
            </a:pPr>
            <a:r>
              <a:rPr lang="en-GB" sz="6400" b="1" dirty="0"/>
              <a:t>                        (You can ignore the loss of heat through the kettle wall to the kitchen for now). </a:t>
            </a:r>
          </a:p>
          <a:p>
            <a:pPr marL="0" indent="0">
              <a:lnSpc>
                <a:spcPct val="120000"/>
              </a:lnSpc>
              <a:spcBef>
                <a:spcPts val="0"/>
              </a:spcBef>
              <a:buNone/>
            </a:pPr>
            <a:endParaRPr lang="en-GB" sz="3200" dirty="0"/>
          </a:p>
          <a:p>
            <a:pPr>
              <a:lnSpc>
                <a:spcPct val="120000"/>
              </a:lnSpc>
              <a:spcBef>
                <a:spcPts val="0"/>
              </a:spcBef>
            </a:pPr>
            <a:r>
              <a:rPr lang="en-GB" sz="6400" b="1" dirty="0">
                <a:solidFill>
                  <a:schemeClr val="accent5"/>
                </a:solidFill>
              </a:rPr>
              <a:t>You fill it and turn it on noticing that the kitchen temperature is 20 ˚C. </a:t>
            </a:r>
          </a:p>
          <a:p>
            <a:pPr marL="0" indent="0">
              <a:lnSpc>
                <a:spcPct val="120000"/>
              </a:lnSpc>
              <a:spcBef>
                <a:spcPts val="0"/>
              </a:spcBef>
              <a:buNone/>
            </a:pPr>
            <a:endParaRPr lang="en-GB" sz="3200" dirty="0"/>
          </a:p>
          <a:p>
            <a:pPr>
              <a:lnSpc>
                <a:spcPct val="120000"/>
              </a:lnSpc>
              <a:spcBef>
                <a:spcPts val="0"/>
              </a:spcBef>
            </a:pPr>
            <a:r>
              <a:rPr lang="en-GB" sz="6400" b="1" dirty="0">
                <a:solidFill>
                  <a:schemeClr val="accent5"/>
                </a:solidFill>
              </a:rPr>
              <a:t>In just under 3 minutes on the kitchen clock (167 seconds later) the water is boiling and bubbling nicely: 1 kg of water has been raised 80 ˚C for a total delivered electrical energy of 334.7 kilojoules </a:t>
            </a:r>
          </a:p>
          <a:p>
            <a:pPr marL="0" indent="0">
              <a:lnSpc>
                <a:spcPct val="120000"/>
              </a:lnSpc>
              <a:spcBef>
                <a:spcPts val="0"/>
              </a:spcBef>
              <a:buNone/>
            </a:pPr>
            <a:endParaRPr lang="en-GB" sz="3200" dirty="0"/>
          </a:p>
          <a:p>
            <a:pPr marL="0" indent="0">
              <a:lnSpc>
                <a:spcPct val="120000"/>
              </a:lnSpc>
              <a:spcBef>
                <a:spcPts val="0"/>
              </a:spcBef>
              <a:buNone/>
            </a:pPr>
            <a:r>
              <a:rPr lang="en-GB" sz="6400" dirty="0">
                <a:solidFill>
                  <a:srgbClr val="C00000"/>
                </a:solidFill>
              </a:rPr>
              <a:t>(</a:t>
            </a:r>
            <a:r>
              <a:rPr lang="en-GB" sz="6400" b="1" i="1" dirty="0">
                <a:solidFill>
                  <a:srgbClr val="C00000"/>
                </a:solidFill>
              </a:rPr>
              <a:t>It already sounds like a lot: did you need all this energy just to boil water for one cup of mint tea?).</a:t>
            </a:r>
          </a:p>
          <a:p>
            <a:pPr marL="0" indent="0">
              <a:lnSpc>
                <a:spcPct val="120000"/>
              </a:lnSpc>
              <a:spcBef>
                <a:spcPts val="0"/>
              </a:spcBef>
              <a:buNone/>
            </a:pPr>
            <a:endParaRPr lang="en-GB" sz="3200" b="1" i="1" dirty="0"/>
          </a:p>
          <a:p>
            <a:pPr>
              <a:lnSpc>
                <a:spcPct val="120000"/>
              </a:lnSpc>
              <a:spcBef>
                <a:spcPts val="0"/>
              </a:spcBef>
            </a:pPr>
            <a:r>
              <a:rPr lang="en-GB" sz="6400" dirty="0"/>
              <a:t> </a:t>
            </a:r>
            <a:r>
              <a:rPr lang="en-GB" sz="6400" b="1" dirty="0">
                <a:solidFill>
                  <a:schemeClr val="accent6">
                    <a:lumMod val="75000"/>
                  </a:schemeClr>
                </a:solidFill>
              </a:rPr>
              <a:t>The bell rings: somebody’s at the front door and you forget to switch off the kettle, which doesn’t have an automatic cut out at 100 ˚C. Some time later you smell a nasty smell coming from the kitchen, which is full of steam. The kettle is empty and finally its thermal interlock trips. You look at the kitchen clock and see that almost 19 more minutes have passed! </a:t>
            </a:r>
          </a:p>
          <a:p>
            <a:pPr marL="0" indent="0">
              <a:lnSpc>
                <a:spcPct val="120000"/>
              </a:lnSpc>
              <a:spcBef>
                <a:spcPts val="0"/>
              </a:spcBef>
              <a:buNone/>
            </a:pPr>
            <a:endParaRPr lang="en-GB" sz="3200" dirty="0"/>
          </a:p>
          <a:p>
            <a:pPr marL="0" indent="0">
              <a:lnSpc>
                <a:spcPct val="120000"/>
              </a:lnSpc>
              <a:spcBef>
                <a:spcPts val="0"/>
              </a:spcBef>
              <a:buNone/>
            </a:pPr>
            <a:r>
              <a:rPr lang="en-GB" sz="6400" b="1" dirty="0"/>
              <a:t>Q: How much extra energy was wasted boiling that water into steam at 100 ˚C while you were outside?</a:t>
            </a:r>
          </a:p>
          <a:p>
            <a:pPr marL="0" indent="0">
              <a:lnSpc>
                <a:spcPct val="120000"/>
              </a:lnSpc>
              <a:spcBef>
                <a:spcPts val="0"/>
              </a:spcBef>
              <a:buNone/>
            </a:pPr>
            <a:r>
              <a:rPr lang="en-GB" sz="3200" b="1" dirty="0"/>
              <a:t> </a:t>
            </a:r>
          </a:p>
          <a:p>
            <a:pPr marL="0" indent="0">
              <a:lnSpc>
                <a:spcPct val="120000"/>
              </a:lnSpc>
              <a:spcBef>
                <a:spcPts val="0"/>
              </a:spcBef>
              <a:buNone/>
            </a:pPr>
            <a:r>
              <a:rPr lang="en-GB" sz="6400" b="1" dirty="0">
                <a:solidFill>
                  <a:srgbClr val="C00000"/>
                </a:solidFill>
              </a:rPr>
              <a:t>A: around 2.25 Mega Joules*! (or about 0.1% of the output of a typical 2GW electrical power station for 1 second). This is around eight times more than you used to raise the </a:t>
            </a:r>
            <a:r>
              <a:rPr lang="en-GB" sz="6400" b="1" dirty="0" err="1">
                <a:solidFill>
                  <a:srgbClr val="C00000"/>
                </a:solidFill>
              </a:rPr>
              <a:t>liter</a:t>
            </a:r>
            <a:r>
              <a:rPr lang="en-GB" sz="6400" b="1" dirty="0">
                <a:solidFill>
                  <a:srgbClr val="C00000"/>
                </a:solidFill>
              </a:rPr>
              <a:t> of water to its boiling temperature for that cup of tea. </a:t>
            </a:r>
          </a:p>
          <a:p>
            <a:pPr marL="0" indent="0">
              <a:lnSpc>
                <a:spcPct val="120000"/>
              </a:lnSpc>
              <a:spcBef>
                <a:spcPts val="0"/>
              </a:spcBef>
              <a:buNone/>
            </a:pPr>
            <a:r>
              <a:rPr lang="en-GB" sz="6400" b="1" dirty="0">
                <a:solidFill>
                  <a:srgbClr val="C00000"/>
                </a:solidFill>
              </a:rPr>
              <a:t>   *The amount is calculated from the 2250 kJ.kg</a:t>
            </a:r>
            <a:r>
              <a:rPr lang="en-GB" sz="6400" b="1" baseline="30000" dirty="0">
                <a:solidFill>
                  <a:srgbClr val="C00000"/>
                </a:solidFill>
              </a:rPr>
              <a:t>-1</a:t>
            </a:r>
            <a:r>
              <a:rPr lang="en-GB" sz="6400" b="1" dirty="0">
                <a:solidFill>
                  <a:srgbClr val="C00000"/>
                </a:solidFill>
              </a:rPr>
              <a:t> latent heat (or </a:t>
            </a:r>
            <a:r>
              <a:rPr lang="en-GB" sz="6400" b="1" u="sng" dirty="0">
                <a:solidFill>
                  <a:srgbClr val="C00000"/>
                </a:solidFill>
              </a:rPr>
              <a:t>“enthalpy”) </a:t>
            </a:r>
            <a:r>
              <a:rPr lang="en-GB" sz="6400" b="1" dirty="0">
                <a:solidFill>
                  <a:srgbClr val="C00000"/>
                </a:solidFill>
              </a:rPr>
              <a:t>of evaporation, of water   </a:t>
            </a:r>
          </a:p>
          <a:p>
            <a:pPr marL="0" indent="0">
              <a:lnSpc>
                <a:spcPct val="120000"/>
              </a:lnSpc>
              <a:spcBef>
                <a:spcPts val="0"/>
              </a:spcBef>
              <a:buNone/>
            </a:pPr>
            <a:r>
              <a:rPr lang="en-GB" sz="6400" b="1" dirty="0">
                <a:solidFill>
                  <a:srgbClr val="C00000"/>
                </a:solidFill>
              </a:rPr>
              <a:t>          at atmospheric pressure (1 bar) where the evaporation temperature is 100 ˚C</a:t>
            </a:r>
            <a:r>
              <a:rPr lang="en-GB" sz="6400" dirty="0"/>
              <a:t>.</a:t>
            </a:r>
          </a:p>
        </p:txBody>
      </p:sp>
      <p:sp>
        <p:nvSpPr>
          <p:cNvPr id="6" name="Espace réservé du pied de page 3">
            <a:extLst>
              <a:ext uri="{FF2B5EF4-FFF2-40B4-BE49-F238E27FC236}">
                <a16:creationId xmlns:a16="http://schemas.microsoft.com/office/drawing/2014/main" id="{A5F95943-D725-4078-9EE4-86B045EF3598}"/>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427050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3" end="1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
                                            <p:txEl>
                                              <p:pRg st="15" end="15"/>
                                            </p:txEl>
                                          </p:spTgt>
                                        </p:tgtEl>
                                        <p:attrNameLst>
                                          <p:attrName>style.visibility</p:attrName>
                                        </p:attrNameLst>
                                      </p:cBhvr>
                                      <p:to>
                                        <p:strVal val="visible"/>
                                      </p:to>
                                    </p:set>
                                    <p:anim calcmode="lin" valueType="num">
                                      <p:cBhvr additive="base">
                                        <p:cTn id="23" dur="500" fill="hold"/>
                                        <p:tgtEl>
                                          <p:spTgt spid="5">
                                            <p:txEl>
                                              <p:pRg st="15" end="1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5">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
                                            <p:txEl>
                                              <p:pRg st="17" end="17"/>
                                            </p:txEl>
                                          </p:spTgt>
                                        </p:tgtEl>
                                        <p:attrNameLst>
                                          <p:attrName>style.visibility</p:attrName>
                                        </p:attrNameLst>
                                      </p:cBhvr>
                                      <p:to>
                                        <p:strVal val="visible"/>
                                      </p:to>
                                    </p:set>
                                    <p:anim calcmode="lin" valueType="num">
                                      <p:cBhvr additive="base">
                                        <p:cTn id="29" dur="500" fill="hold"/>
                                        <p:tgtEl>
                                          <p:spTgt spid="5">
                                            <p:txEl>
                                              <p:pRg st="17" end="17"/>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17" end="17"/>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5">
                                            <p:txEl>
                                              <p:pRg st="18" end="18"/>
                                            </p:txEl>
                                          </p:spTgt>
                                        </p:tgtEl>
                                        <p:attrNameLst>
                                          <p:attrName>style.visibility</p:attrName>
                                        </p:attrNameLst>
                                      </p:cBhvr>
                                      <p:to>
                                        <p:strVal val="visible"/>
                                      </p:to>
                                    </p:set>
                                    <p:anim calcmode="lin" valueType="num">
                                      <p:cBhvr additive="base">
                                        <p:cTn id="33" dur="500" fill="hold"/>
                                        <p:tgtEl>
                                          <p:spTgt spid="5">
                                            <p:txEl>
                                              <p:pRg st="18" end="18"/>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5">
                                            <p:txEl>
                                              <p:pRg st="18" end="18"/>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5">
                                            <p:txEl>
                                              <p:pRg st="19" end="19"/>
                                            </p:txEl>
                                          </p:spTgt>
                                        </p:tgtEl>
                                        <p:attrNameLst>
                                          <p:attrName>style.visibility</p:attrName>
                                        </p:attrNameLst>
                                      </p:cBhvr>
                                      <p:to>
                                        <p:strVal val="visible"/>
                                      </p:to>
                                    </p:set>
                                    <p:anim calcmode="lin" valueType="num">
                                      <p:cBhvr additive="base">
                                        <p:cTn id="37" dur="500" fill="hold"/>
                                        <p:tgtEl>
                                          <p:spTgt spid="5">
                                            <p:txEl>
                                              <p:pRg st="19" end="1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5">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D6C380F-326D-3C40-9EE7-7FBAB0953422}" type="slidenum">
              <a:rPr lang="en-US" smtClean="0"/>
              <a:pPr/>
              <a:t>6</a:t>
            </a:fld>
            <a:endParaRPr lang="en-US"/>
          </a:p>
        </p:txBody>
      </p:sp>
      <p:sp>
        <p:nvSpPr>
          <p:cNvPr id="6" name="ZoneTexte 5"/>
          <p:cNvSpPr txBox="1"/>
          <p:nvPr/>
        </p:nvSpPr>
        <p:spPr>
          <a:xfrm>
            <a:off x="105533" y="646328"/>
            <a:ext cx="9523761" cy="5816977"/>
          </a:xfrm>
          <a:prstGeom prst="rect">
            <a:avLst/>
          </a:prstGeom>
          <a:noFill/>
        </p:spPr>
        <p:txBody>
          <a:bodyPr wrap="none" rtlCol="0">
            <a:spAutoFit/>
          </a:bodyPr>
          <a:lstStyle/>
          <a:p>
            <a:r>
              <a:rPr lang="en-GB" b="1" i="1" dirty="0">
                <a:solidFill>
                  <a:schemeClr val="accent6">
                    <a:lumMod val="75000"/>
                  </a:schemeClr>
                </a:solidFill>
              </a:rPr>
              <a:t>So what is </a:t>
            </a:r>
            <a:r>
              <a:rPr lang="en-GB" b="1" i="1" u="sng" dirty="0">
                <a:solidFill>
                  <a:schemeClr val="accent6">
                    <a:lumMod val="75000"/>
                  </a:schemeClr>
                </a:solidFill>
              </a:rPr>
              <a:t>enthalpy:</a:t>
            </a:r>
            <a:r>
              <a:rPr lang="en-GB" b="1" i="1" dirty="0">
                <a:solidFill>
                  <a:schemeClr val="accent6">
                    <a:lumMod val="75000"/>
                  </a:schemeClr>
                </a:solidFill>
              </a:rPr>
              <a:t> -  in thermodynamic terms? </a:t>
            </a:r>
            <a:endParaRPr lang="en-GB" b="1" dirty="0">
              <a:solidFill>
                <a:schemeClr val="accent6">
                  <a:lumMod val="75000"/>
                </a:schemeClr>
              </a:solidFill>
            </a:endParaRPr>
          </a:p>
          <a:p>
            <a:r>
              <a:rPr lang="en-GB" dirty="0"/>
              <a:t> </a:t>
            </a:r>
          </a:p>
          <a:p>
            <a:r>
              <a:rPr lang="en-GB" b="1" dirty="0">
                <a:solidFill>
                  <a:schemeClr val="accent5"/>
                </a:solidFill>
              </a:rPr>
              <a:t>Well, the key here is in the “</a:t>
            </a:r>
            <a:r>
              <a:rPr lang="en-GB" b="1" i="1" dirty="0">
                <a:solidFill>
                  <a:schemeClr val="accent5"/>
                </a:solidFill>
              </a:rPr>
              <a:t>dynamics</a:t>
            </a:r>
            <a:r>
              <a:rPr lang="en-GB" b="1" dirty="0">
                <a:solidFill>
                  <a:schemeClr val="accent5"/>
                </a:solidFill>
              </a:rPr>
              <a:t>” of the word “thermodynamics”. </a:t>
            </a:r>
          </a:p>
          <a:p>
            <a:endParaRPr lang="en-GB" sz="800" dirty="0"/>
          </a:p>
          <a:p>
            <a:r>
              <a:rPr lang="en-GB" b="1" dirty="0">
                <a:solidFill>
                  <a:schemeClr val="accent6">
                    <a:lumMod val="50000"/>
                  </a:schemeClr>
                </a:solidFill>
              </a:rPr>
              <a:t>Thermodynamics is the study of </a:t>
            </a:r>
            <a:r>
              <a:rPr lang="en-GB" b="1" i="1" u="sng" dirty="0">
                <a:solidFill>
                  <a:schemeClr val="accent6">
                    <a:lumMod val="50000"/>
                  </a:schemeClr>
                </a:solidFill>
              </a:rPr>
              <a:t>changes</a:t>
            </a:r>
            <a:r>
              <a:rPr lang="en-GB" b="1" u="sng" dirty="0">
                <a:solidFill>
                  <a:schemeClr val="accent6">
                    <a:lumMod val="50000"/>
                  </a:schemeClr>
                </a:solidFill>
              </a:rPr>
              <a:t> </a:t>
            </a:r>
            <a:r>
              <a:rPr lang="en-GB" b="1" dirty="0">
                <a:solidFill>
                  <a:schemeClr val="accent6">
                    <a:lumMod val="50000"/>
                  </a:schemeClr>
                </a:solidFill>
              </a:rPr>
              <a:t>in key parameters of material systems: </a:t>
            </a:r>
          </a:p>
          <a:p>
            <a:r>
              <a:rPr lang="en-GB" b="1" dirty="0">
                <a:solidFill>
                  <a:schemeClr val="accent6">
                    <a:lumMod val="50000"/>
                  </a:schemeClr>
                </a:solidFill>
              </a:rPr>
              <a:t>pressure, temperature and energy being carried, in response to </a:t>
            </a:r>
            <a:r>
              <a:rPr lang="en-GB" b="1" i="1" u="sng" dirty="0">
                <a:solidFill>
                  <a:schemeClr val="accent6">
                    <a:lumMod val="50000"/>
                  </a:schemeClr>
                </a:solidFill>
              </a:rPr>
              <a:t>perturbations</a:t>
            </a:r>
            <a:r>
              <a:rPr lang="en-GB" b="1" dirty="0">
                <a:solidFill>
                  <a:schemeClr val="accent6">
                    <a:lumMod val="50000"/>
                  </a:schemeClr>
                </a:solidFill>
              </a:rPr>
              <a:t> applied to </a:t>
            </a:r>
          </a:p>
          <a:p>
            <a:r>
              <a:rPr lang="en-GB" b="1" dirty="0">
                <a:solidFill>
                  <a:schemeClr val="accent6">
                    <a:lumMod val="50000"/>
                  </a:schemeClr>
                </a:solidFill>
              </a:rPr>
              <a:t>the system caused by the delivery of external heat energy, the extraction of energy from</a:t>
            </a:r>
          </a:p>
          <a:p>
            <a:r>
              <a:rPr lang="en-GB" b="1" dirty="0">
                <a:solidFill>
                  <a:schemeClr val="accent6">
                    <a:lumMod val="50000"/>
                  </a:schemeClr>
                </a:solidFill>
              </a:rPr>
              <a:t> the system and by the application of mechanical work to the system, or indeed making </a:t>
            </a:r>
          </a:p>
          <a:p>
            <a:r>
              <a:rPr lang="en-GB" b="1" dirty="0">
                <a:solidFill>
                  <a:schemeClr val="accent6">
                    <a:lumMod val="50000"/>
                  </a:schemeClr>
                </a:solidFill>
              </a:rPr>
              <a:t>the system perform mechanical work.</a:t>
            </a:r>
          </a:p>
          <a:p>
            <a:r>
              <a:rPr lang="en-GB" sz="800" dirty="0"/>
              <a:t> </a:t>
            </a:r>
          </a:p>
          <a:p>
            <a:r>
              <a:rPr lang="en-GB" b="1" dirty="0">
                <a:solidFill>
                  <a:srgbClr val="C00000"/>
                </a:solidFill>
              </a:rPr>
              <a:t>Enthalpy (</a:t>
            </a:r>
            <a:r>
              <a:rPr lang="en-GB" b="1" i="1" dirty="0">
                <a:solidFill>
                  <a:srgbClr val="C00000"/>
                </a:solidFill>
              </a:rPr>
              <a:t>H</a:t>
            </a:r>
            <a:r>
              <a:rPr lang="en-GB" b="1" dirty="0">
                <a:solidFill>
                  <a:srgbClr val="C00000"/>
                </a:solidFill>
              </a:rPr>
              <a:t>) is usually expressed in terms of the internal energy (</a:t>
            </a:r>
            <a:r>
              <a:rPr lang="en-GB" b="1" i="1" dirty="0">
                <a:solidFill>
                  <a:srgbClr val="C00000"/>
                </a:solidFill>
              </a:rPr>
              <a:t>E</a:t>
            </a:r>
            <a:r>
              <a:rPr lang="en-GB" b="1" dirty="0">
                <a:solidFill>
                  <a:srgbClr val="C00000"/>
                </a:solidFill>
              </a:rPr>
              <a:t>) of a system and its </a:t>
            </a:r>
          </a:p>
          <a:p>
            <a:r>
              <a:rPr lang="en-GB" b="1" dirty="0">
                <a:solidFill>
                  <a:srgbClr val="C00000"/>
                </a:solidFill>
              </a:rPr>
              <a:t>temperature </a:t>
            </a:r>
            <a:r>
              <a:rPr lang="en-GB" b="1" i="1" dirty="0">
                <a:solidFill>
                  <a:srgbClr val="C00000"/>
                </a:solidFill>
              </a:rPr>
              <a:t>T, volume V,</a:t>
            </a:r>
            <a:r>
              <a:rPr lang="en-GB" b="1" dirty="0">
                <a:solidFill>
                  <a:srgbClr val="C00000"/>
                </a:solidFill>
              </a:rPr>
              <a:t> and pressure </a:t>
            </a:r>
            <a:r>
              <a:rPr lang="en-GB" b="1" i="1" dirty="0">
                <a:solidFill>
                  <a:srgbClr val="C00000"/>
                </a:solidFill>
              </a:rPr>
              <a:t>P</a:t>
            </a:r>
            <a:r>
              <a:rPr lang="en-GB" b="1" dirty="0">
                <a:solidFill>
                  <a:srgbClr val="C00000"/>
                </a:solidFill>
              </a:rPr>
              <a:t>. for example: </a:t>
            </a:r>
          </a:p>
          <a:p>
            <a:r>
              <a:rPr lang="en-GB" sz="400" dirty="0"/>
              <a:t> 				</a:t>
            </a:r>
            <a:r>
              <a:rPr lang="en-GB" sz="2400" b="1" i="1" dirty="0">
                <a:solidFill>
                  <a:srgbClr val="C00000"/>
                </a:solidFill>
              </a:rPr>
              <a:t>H = E + P.V</a:t>
            </a:r>
            <a:r>
              <a:rPr lang="en-GB" sz="2400" b="1" dirty="0">
                <a:solidFill>
                  <a:srgbClr val="C00000"/>
                </a:solidFill>
              </a:rPr>
              <a:t>   </a:t>
            </a:r>
            <a:r>
              <a:rPr lang="en-GB" dirty="0"/>
              <a:t>					  </a:t>
            </a:r>
          </a:p>
          <a:p>
            <a:r>
              <a:rPr lang="en-GB" sz="400" dirty="0"/>
              <a:t> </a:t>
            </a:r>
          </a:p>
          <a:p>
            <a:r>
              <a:rPr lang="en-GB" b="1" dirty="0">
                <a:solidFill>
                  <a:schemeClr val="accent5">
                    <a:lumMod val="75000"/>
                  </a:schemeClr>
                </a:solidFill>
              </a:rPr>
              <a:t>The internal energy of a system is hard to measure directly. The energy carrying capability </a:t>
            </a:r>
          </a:p>
          <a:p>
            <a:r>
              <a:rPr lang="en-GB" b="1" dirty="0">
                <a:solidFill>
                  <a:schemeClr val="accent5">
                    <a:lumMod val="75000"/>
                  </a:schemeClr>
                </a:solidFill>
              </a:rPr>
              <a:t>of fluids depends on factors including their chemical composition. Surprisingly, water </a:t>
            </a:r>
          </a:p>
          <a:p>
            <a:r>
              <a:rPr lang="en-GB" b="1" dirty="0">
                <a:solidFill>
                  <a:schemeClr val="accent5">
                    <a:lumMod val="75000"/>
                  </a:schemeClr>
                </a:solidFill>
              </a:rPr>
              <a:t>(mol. wt. 18) has a much higher heat capacity (4181 J.kg</a:t>
            </a:r>
            <a:r>
              <a:rPr lang="en-GB" b="1" baseline="30000" dirty="0">
                <a:solidFill>
                  <a:schemeClr val="accent5">
                    <a:lumMod val="75000"/>
                  </a:schemeClr>
                </a:solidFill>
              </a:rPr>
              <a:t>-1</a:t>
            </a:r>
            <a:r>
              <a:rPr lang="en-GB" b="1" dirty="0">
                <a:solidFill>
                  <a:schemeClr val="accent5">
                    <a:lumMod val="75000"/>
                  </a:schemeClr>
                </a:solidFill>
              </a:rPr>
              <a:t>.K</a:t>
            </a:r>
            <a:r>
              <a:rPr lang="en-GB" b="1" baseline="30000" dirty="0">
                <a:solidFill>
                  <a:schemeClr val="accent5">
                    <a:lumMod val="75000"/>
                  </a:schemeClr>
                </a:solidFill>
              </a:rPr>
              <a:t>-1 </a:t>
            </a:r>
            <a:r>
              <a:rPr lang="en-GB" b="1" dirty="0">
                <a:solidFill>
                  <a:schemeClr val="accent5">
                    <a:lumMod val="75000"/>
                  </a:schemeClr>
                </a:solidFill>
              </a:rPr>
              <a:t>@25˚C</a:t>
            </a:r>
            <a:r>
              <a:rPr lang="en-GB" b="1" baseline="30000" dirty="0">
                <a:solidFill>
                  <a:schemeClr val="accent5">
                    <a:lumMod val="75000"/>
                  </a:schemeClr>
                </a:solidFill>
              </a:rPr>
              <a:t> </a:t>
            </a:r>
            <a:r>
              <a:rPr lang="en-GB" b="1" dirty="0">
                <a:solidFill>
                  <a:schemeClr val="accent5">
                    <a:lumMod val="75000"/>
                  </a:schemeClr>
                </a:solidFill>
              </a:rPr>
              <a:t>)  than cooling fluids </a:t>
            </a:r>
          </a:p>
          <a:p>
            <a:r>
              <a:rPr lang="en-GB" b="1" dirty="0">
                <a:solidFill>
                  <a:schemeClr val="accent5">
                    <a:lumMod val="75000"/>
                  </a:schemeClr>
                </a:solidFill>
              </a:rPr>
              <a:t>with higher molecular weights. Its </a:t>
            </a:r>
            <a:r>
              <a:rPr lang="en-GB" b="1" i="1" u="sng" dirty="0">
                <a:solidFill>
                  <a:srgbClr val="C00000"/>
                </a:solidFill>
              </a:rPr>
              <a:t>enthalpy of evaporation </a:t>
            </a:r>
            <a:r>
              <a:rPr lang="en-GB" b="1" dirty="0">
                <a:solidFill>
                  <a:schemeClr val="accent5">
                    <a:lumMod val="75000"/>
                  </a:schemeClr>
                </a:solidFill>
              </a:rPr>
              <a:t>is also much higher.</a:t>
            </a:r>
          </a:p>
          <a:p>
            <a:endParaRPr lang="en-GB" sz="400" dirty="0"/>
          </a:p>
          <a:p>
            <a:r>
              <a:rPr lang="en-GB" b="1" dirty="0">
                <a:solidFill>
                  <a:schemeClr val="accent6">
                    <a:lumMod val="75000"/>
                  </a:schemeClr>
                </a:solidFill>
              </a:rPr>
              <a:t>The </a:t>
            </a:r>
            <a:r>
              <a:rPr lang="en-GB" b="1" i="1" dirty="0">
                <a:solidFill>
                  <a:schemeClr val="accent6">
                    <a:lumMod val="75000"/>
                  </a:schemeClr>
                </a:solidFill>
              </a:rPr>
              <a:t>absolute</a:t>
            </a:r>
            <a:r>
              <a:rPr lang="en-GB" b="1" dirty="0">
                <a:solidFill>
                  <a:schemeClr val="accent6">
                    <a:lumMod val="75000"/>
                  </a:schemeClr>
                </a:solidFill>
              </a:rPr>
              <a:t> enthalpy, </a:t>
            </a:r>
            <a:r>
              <a:rPr lang="en-GB" b="1" i="1" dirty="0">
                <a:solidFill>
                  <a:schemeClr val="accent6">
                    <a:lumMod val="75000"/>
                  </a:schemeClr>
                </a:solidFill>
              </a:rPr>
              <a:t>H</a:t>
            </a:r>
            <a:r>
              <a:rPr lang="en-GB" b="1" dirty="0">
                <a:solidFill>
                  <a:schemeClr val="accent6">
                    <a:lumMod val="75000"/>
                  </a:schemeClr>
                </a:solidFill>
              </a:rPr>
              <a:t>, of a system can perhaps be thought of as containing a baseline </a:t>
            </a:r>
          </a:p>
          <a:p>
            <a:r>
              <a:rPr lang="en-GB" b="1" dirty="0">
                <a:solidFill>
                  <a:schemeClr val="accent6">
                    <a:lumMod val="75000"/>
                  </a:schemeClr>
                </a:solidFill>
              </a:rPr>
              <a:t>energy on top of which </a:t>
            </a:r>
            <a:r>
              <a:rPr lang="en-GB" b="1" i="1" dirty="0">
                <a:solidFill>
                  <a:schemeClr val="accent6">
                    <a:lumMod val="75000"/>
                  </a:schemeClr>
                </a:solidFill>
              </a:rPr>
              <a:t>energetic changes </a:t>
            </a:r>
            <a:r>
              <a:rPr lang="en-GB" b="1" dirty="0">
                <a:solidFill>
                  <a:schemeClr val="accent6">
                    <a:lumMod val="75000"/>
                  </a:schemeClr>
                </a:solidFill>
              </a:rPr>
              <a:t>(</a:t>
            </a:r>
            <a:r>
              <a:rPr lang="en-GB" b="1" i="1" dirty="0">
                <a:solidFill>
                  <a:schemeClr val="accent6">
                    <a:lumMod val="75000"/>
                  </a:schemeClr>
                </a:solidFill>
              </a:rPr>
              <a:t>thermodynamic changes</a:t>
            </a:r>
            <a:r>
              <a:rPr lang="en-GB" b="1" dirty="0">
                <a:solidFill>
                  <a:schemeClr val="accent6">
                    <a:lumMod val="75000"/>
                  </a:schemeClr>
                </a:solidFill>
              </a:rPr>
              <a:t>) of interest occur. </a:t>
            </a:r>
          </a:p>
          <a:p>
            <a:r>
              <a:rPr lang="en-GB" b="1" dirty="0">
                <a:solidFill>
                  <a:srgbClr val="C00000"/>
                </a:solidFill>
              </a:rPr>
              <a:t>In terms of a particular material it can be expressed in kJ.kg</a:t>
            </a:r>
            <a:r>
              <a:rPr lang="en-GB" b="1" baseline="30000" dirty="0">
                <a:solidFill>
                  <a:srgbClr val="C00000"/>
                </a:solidFill>
              </a:rPr>
              <a:t>-1</a:t>
            </a:r>
            <a:r>
              <a:rPr lang="en-GB" b="1" dirty="0">
                <a:solidFill>
                  <a:srgbClr val="C00000"/>
                </a:solidFill>
              </a:rPr>
              <a:t>. </a:t>
            </a:r>
          </a:p>
          <a:p>
            <a:endParaRPr lang="fr-FR" dirty="0"/>
          </a:p>
        </p:txBody>
      </p:sp>
      <p:sp>
        <p:nvSpPr>
          <p:cNvPr id="7" name="Titre 1"/>
          <p:cNvSpPr>
            <a:spLocks noGrp="1"/>
          </p:cNvSpPr>
          <p:nvPr>
            <p:ph type="title"/>
          </p:nvPr>
        </p:nvSpPr>
        <p:spPr>
          <a:xfrm>
            <a:off x="628650" y="134246"/>
            <a:ext cx="7886700" cy="569594"/>
          </a:xfrm>
        </p:spPr>
        <p:txBody>
          <a:bodyPr>
            <a:normAutofit fontScale="90000"/>
          </a:bodyPr>
          <a:lstStyle/>
          <a:p>
            <a:pPr algn="ctr"/>
            <a:r>
              <a:rPr lang="en-GB" b="1" dirty="0">
                <a:solidFill>
                  <a:schemeClr val="accent5"/>
                </a:solidFill>
              </a:rPr>
              <a:t>5.3 Phase Change Cooling (3)</a:t>
            </a:r>
            <a:endParaRPr lang="fr-FR" b="1" dirty="0">
              <a:solidFill>
                <a:schemeClr val="accent5"/>
              </a:solidFill>
            </a:endParaRPr>
          </a:p>
        </p:txBody>
      </p:sp>
      <p:sp>
        <p:nvSpPr>
          <p:cNvPr id="8" name="Espace réservé du pied de page 3">
            <a:extLst>
              <a:ext uri="{FF2B5EF4-FFF2-40B4-BE49-F238E27FC236}">
                <a16:creationId xmlns:a16="http://schemas.microsoft.com/office/drawing/2014/main" id="{353742DF-7FB0-44AC-A7BF-132F8B4F2729}"/>
              </a:ext>
            </a:extLst>
          </p:cNvPr>
          <p:cNvSpPr>
            <a:spLocks noGrp="1"/>
          </p:cNvSpPr>
          <p:nvPr>
            <p:ph type="ftr" sz="quarter" idx="11"/>
          </p:nvPr>
        </p:nvSpPr>
        <p:spPr>
          <a:xfrm>
            <a:off x="2318915" y="6332419"/>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300306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xEl>
                                              <p:pRg st="10" end="10"/>
                                            </p:txEl>
                                          </p:spTgt>
                                        </p:tgtEl>
                                        <p:attrNameLst>
                                          <p:attrName>style.visibility</p:attrName>
                                        </p:attrNameLst>
                                      </p:cBhvr>
                                      <p:to>
                                        <p:strVal val="visible"/>
                                      </p:to>
                                    </p:set>
                                    <p:anim calcmode="lin" valueType="num">
                                      <p:cBhvr additive="base">
                                        <p:cTn id="23" dur="500" fill="hold"/>
                                        <p:tgtEl>
                                          <p:spTgt spid="6">
                                            <p:txEl>
                                              <p:pRg st="10" end="1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0" end="10"/>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 calcmode="lin" valueType="num">
                                      <p:cBhvr additive="base">
                                        <p:cTn id="27" dur="500" fill="hold"/>
                                        <p:tgtEl>
                                          <p:spTgt spid="6">
                                            <p:txEl>
                                              <p:pRg st="11" end="1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11" end="11"/>
                                            </p:txEl>
                                          </p:spTgt>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anim calcmode="lin" valueType="num">
                                      <p:cBhvr additive="base">
                                        <p:cTn id="31" dur="500" fill="hold"/>
                                        <p:tgtEl>
                                          <p:spTgt spid="6">
                                            <p:txEl>
                                              <p:pRg st="12" end="1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14" end="1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
                                            <p:txEl>
                                              <p:pRg st="15" end="15"/>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6">
                                            <p:txEl>
                                              <p:pRg st="16" end="16"/>
                                            </p:txEl>
                                          </p:spTgt>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6">
                                            <p:txEl>
                                              <p:pRg st="17" end="17"/>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nodeType="clickEffect">
                                  <p:stCondLst>
                                    <p:cond delay="0"/>
                                  </p:stCondLst>
                                  <p:childTnLst>
                                    <p:set>
                                      <p:cBhvr>
                                        <p:cTn id="47" dur="1" fill="hold">
                                          <p:stCondLst>
                                            <p:cond delay="0"/>
                                          </p:stCondLst>
                                        </p:cTn>
                                        <p:tgtEl>
                                          <p:spTgt spid="6">
                                            <p:txEl>
                                              <p:pRg st="19" end="19"/>
                                            </p:txEl>
                                          </p:spTgt>
                                        </p:tgtEl>
                                        <p:attrNameLst>
                                          <p:attrName>style.visibility</p:attrName>
                                        </p:attrNameLst>
                                      </p:cBhvr>
                                      <p:to>
                                        <p:strVal val="visible"/>
                                      </p:to>
                                    </p:set>
                                    <p:anim calcmode="lin" valueType="num">
                                      <p:cBhvr additive="base">
                                        <p:cTn id="48" dur="500" fill="hold"/>
                                        <p:tgtEl>
                                          <p:spTgt spid="6">
                                            <p:txEl>
                                              <p:pRg st="19" end="19"/>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6">
                                            <p:txEl>
                                              <p:pRg st="19" end="19"/>
                                            </p:txEl>
                                          </p:spTgt>
                                        </p:tgtEl>
                                        <p:attrNameLst>
                                          <p:attrName>ppt_y</p:attrName>
                                        </p:attrNameLst>
                                      </p:cBhvr>
                                      <p:tavLst>
                                        <p:tav tm="0">
                                          <p:val>
                                            <p:strVal val="#ppt_y"/>
                                          </p:val>
                                        </p:tav>
                                        <p:tav tm="100000">
                                          <p:val>
                                            <p:strVal val="#ppt_y"/>
                                          </p:val>
                                        </p:tav>
                                      </p:tavLst>
                                    </p:anim>
                                  </p:childTnLst>
                                </p:cTn>
                              </p:par>
                              <p:par>
                                <p:cTn id="50" presetID="2" presetClass="entr" presetSubtype="8" fill="hold" nodeType="withEffect">
                                  <p:stCondLst>
                                    <p:cond delay="0"/>
                                  </p:stCondLst>
                                  <p:childTnLst>
                                    <p:set>
                                      <p:cBhvr>
                                        <p:cTn id="51" dur="1" fill="hold">
                                          <p:stCondLst>
                                            <p:cond delay="0"/>
                                          </p:stCondLst>
                                        </p:cTn>
                                        <p:tgtEl>
                                          <p:spTgt spid="6">
                                            <p:txEl>
                                              <p:pRg st="20" end="20"/>
                                            </p:txEl>
                                          </p:spTgt>
                                        </p:tgtEl>
                                        <p:attrNameLst>
                                          <p:attrName>style.visibility</p:attrName>
                                        </p:attrNameLst>
                                      </p:cBhvr>
                                      <p:to>
                                        <p:strVal val="visible"/>
                                      </p:to>
                                    </p:set>
                                    <p:anim calcmode="lin" valueType="num">
                                      <p:cBhvr additive="base">
                                        <p:cTn id="52" dur="500" fill="hold"/>
                                        <p:tgtEl>
                                          <p:spTgt spid="6">
                                            <p:txEl>
                                              <p:pRg st="20" end="20"/>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6">
                                            <p:txEl>
                                              <p:pRg st="20" end="20"/>
                                            </p:txEl>
                                          </p:spTgt>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8" fill="hold" nodeType="clickEffect">
                                  <p:stCondLst>
                                    <p:cond delay="0"/>
                                  </p:stCondLst>
                                  <p:childTnLst>
                                    <p:set>
                                      <p:cBhvr>
                                        <p:cTn id="57" dur="1" fill="hold">
                                          <p:stCondLst>
                                            <p:cond delay="0"/>
                                          </p:stCondLst>
                                        </p:cTn>
                                        <p:tgtEl>
                                          <p:spTgt spid="6">
                                            <p:txEl>
                                              <p:pRg st="21" end="21"/>
                                            </p:txEl>
                                          </p:spTgt>
                                        </p:tgtEl>
                                        <p:attrNameLst>
                                          <p:attrName>style.visibility</p:attrName>
                                        </p:attrNameLst>
                                      </p:cBhvr>
                                      <p:to>
                                        <p:strVal val="visible"/>
                                      </p:to>
                                    </p:set>
                                    <p:anim calcmode="lin" valueType="num">
                                      <p:cBhvr additive="base">
                                        <p:cTn id="58" dur="500" fill="hold"/>
                                        <p:tgtEl>
                                          <p:spTgt spid="6">
                                            <p:txEl>
                                              <p:pRg st="21" end="21"/>
                                            </p:txEl>
                                          </p:spTgt>
                                        </p:tgtEl>
                                        <p:attrNameLst>
                                          <p:attrName>ppt_x</p:attrName>
                                        </p:attrNameLst>
                                      </p:cBhvr>
                                      <p:tavLst>
                                        <p:tav tm="0">
                                          <p:val>
                                            <p:strVal val="0-#ppt_w/2"/>
                                          </p:val>
                                        </p:tav>
                                        <p:tav tm="100000">
                                          <p:val>
                                            <p:strVal val="#ppt_x"/>
                                          </p:val>
                                        </p:tav>
                                      </p:tavLst>
                                    </p:anim>
                                    <p:anim calcmode="lin" valueType="num">
                                      <p:cBhvr additive="base">
                                        <p:cTn id="59" dur="500" fill="hold"/>
                                        <p:tgtEl>
                                          <p:spTgt spid="6">
                                            <p:txEl>
                                              <p:pRg st="21" end="2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D6C380F-326D-3C40-9EE7-7FBAB0953422}" type="slidenum">
              <a:rPr lang="en-US" smtClean="0"/>
              <a:pPr/>
              <a:t>7</a:t>
            </a:fld>
            <a:endParaRPr lang="en-US"/>
          </a:p>
        </p:txBody>
      </p:sp>
      <p:pic>
        <p:nvPicPr>
          <p:cNvPr id="6" name="R404A p-h-2.jpg"/>
          <p:cNvPicPr/>
          <p:nvPr/>
        </p:nvPicPr>
        <p:blipFill rotWithShape="1">
          <a:blip r:embed="rId2" r:link="rId3" cstate="print">
            <a:extLst>
              <a:ext uri="{28A0092B-C50C-407E-A947-70E740481C1C}">
                <a14:useLocalDpi xmlns:a14="http://schemas.microsoft.com/office/drawing/2010/main" val="0"/>
              </a:ext>
            </a:extLst>
          </a:blip>
          <a:srcRect b="15274"/>
          <a:stretch>
            <a:fillRect/>
          </a:stretch>
        </p:blipFill>
        <p:spPr bwMode="auto">
          <a:xfrm>
            <a:off x="1581140" y="645494"/>
            <a:ext cx="5745480" cy="3649980"/>
          </a:xfrm>
          <a:prstGeom prst="rect">
            <a:avLst/>
          </a:prstGeom>
          <a:ln>
            <a:noFill/>
          </a:ln>
          <a:extLst>
            <a:ext uri="{53640926-AAD7-44D8-BBD7-CCE9431645EC}">
              <a14:shadowObscured xmlns:a14="http://schemas.microsoft.com/office/drawing/2010/main"/>
            </a:ext>
          </a:extLst>
        </p:spPr>
      </p:pic>
      <p:sp>
        <p:nvSpPr>
          <p:cNvPr id="7" name="ZoneTexte 6"/>
          <p:cNvSpPr txBox="1"/>
          <p:nvPr/>
        </p:nvSpPr>
        <p:spPr>
          <a:xfrm>
            <a:off x="482985" y="4295474"/>
            <a:ext cx="7941789" cy="2339102"/>
          </a:xfrm>
          <a:prstGeom prst="rect">
            <a:avLst/>
          </a:prstGeom>
          <a:noFill/>
        </p:spPr>
        <p:txBody>
          <a:bodyPr wrap="none" rtlCol="0">
            <a:spAutoFit/>
          </a:bodyPr>
          <a:lstStyle/>
          <a:p>
            <a:r>
              <a:rPr lang="en-GB" sz="1600" b="1" i="1" dirty="0"/>
              <a:t>Pressure-enthalpy diagram: example: </a:t>
            </a:r>
            <a:r>
              <a:rPr lang="en-GB" sz="1600" i="1" dirty="0"/>
              <a:t>for a domestic refrigerator closed-loop cycle (R404A): </a:t>
            </a:r>
          </a:p>
          <a:p>
            <a:r>
              <a:rPr lang="en-GB" sz="1600" i="1" dirty="0">
                <a:solidFill>
                  <a:srgbClr val="0070C0"/>
                </a:solidFill>
              </a:rPr>
              <a:t>(</a:t>
            </a:r>
            <a:r>
              <a:rPr lang="en-GB" sz="1600" b="1" i="1" dirty="0">
                <a:solidFill>
                  <a:srgbClr val="0070C0"/>
                </a:solidFill>
              </a:rPr>
              <a:t>D</a:t>
            </a:r>
            <a:r>
              <a:rPr lang="en-GB" sz="1600" b="1" i="1" dirty="0">
                <a:solidFill>
                  <a:srgbClr val="0070C0"/>
                </a:solidFill>
                <a:sym typeface="Wingdings" panose="05000000000000000000" pitchFamily="2" charset="2"/>
              </a:rPr>
              <a:t></a:t>
            </a:r>
            <a:r>
              <a:rPr lang="en-GB" sz="1600" b="1" i="1" dirty="0">
                <a:solidFill>
                  <a:srgbClr val="0070C0"/>
                </a:solidFill>
              </a:rPr>
              <a:t>A</a:t>
            </a:r>
            <a:r>
              <a:rPr lang="en-GB" sz="1600" i="1" dirty="0">
                <a:solidFill>
                  <a:srgbClr val="0070C0"/>
                </a:solidFill>
              </a:rPr>
              <a:t>): heat extraction (</a:t>
            </a:r>
            <a:r>
              <a:rPr lang="en-GB" sz="1600" b="1" i="1" dirty="0">
                <a:solidFill>
                  <a:srgbClr val="0070C0"/>
                </a:solidFill>
              </a:rPr>
              <a:t>enthalpy increase</a:t>
            </a:r>
            <a:r>
              <a:rPr lang="en-GB" sz="1600" i="1" dirty="0">
                <a:solidFill>
                  <a:srgbClr val="0070C0"/>
                </a:solidFill>
              </a:rPr>
              <a:t>) - evaporation at -20 ˚C;  </a:t>
            </a:r>
            <a:endParaRPr lang="en-GB" sz="1600" dirty="0">
              <a:solidFill>
                <a:srgbClr val="0070C0"/>
              </a:solidFill>
            </a:endParaRPr>
          </a:p>
          <a:p>
            <a:r>
              <a:rPr lang="en-GB" sz="1600" i="1" dirty="0">
                <a:solidFill>
                  <a:srgbClr val="7030A0"/>
                </a:solidFill>
              </a:rPr>
              <a:t>(</a:t>
            </a:r>
            <a:r>
              <a:rPr lang="en-GB" sz="1600" b="1" i="1" dirty="0">
                <a:solidFill>
                  <a:srgbClr val="7030A0"/>
                </a:solidFill>
              </a:rPr>
              <a:t>A</a:t>
            </a:r>
            <a:r>
              <a:rPr lang="en-GB" sz="1600" b="1" i="1" baseline="-25000" dirty="0">
                <a:solidFill>
                  <a:srgbClr val="7030A0"/>
                </a:solidFill>
              </a:rPr>
              <a:t>1</a:t>
            </a:r>
            <a:r>
              <a:rPr lang="en-GB" sz="1600" b="1" i="1" dirty="0">
                <a:solidFill>
                  <a:srgbClr val="7030A0"/>
                </a:solidFill>
                <a:sym typeface="Wingdings" panose="05000000000000000000" pitchFamily="2" charset="2"/>
              </a:rPr>
              <a:t></a:t>
            </a:r>
            <a:r>
              <a:rPr lang="en-GB" sz="1600" b="1" i="1" dirty="0">
                <a:solidFill>
                  <a:srgbClr val="7030A0"/>
                </a:solidFill>
              </a:rPr>
              <a:t>B</a:t>
            </a:r>
            <a:r>
              <a:rPr lang="en-GB" sz="1600" i="1" dirty="0">
                <a:solidFill>
                  <a:srgbClr val="7030A0"/>
                </a:solidFill>
              </a:rPr>
              <a:t>) vapour compression (</a:t>
            </a:r>
            <a:r>
              <a:rPr lang="en-GB" sz="1600" b="1" i="1" dirty="0">
                <a:solidFill>
                  <a:srgbClr val="7030A0"/>
                </a:solidFill>
              </a:rPr>
              <a:t>temperature &amp; pressure increase through mechanical work)</a:t>
            </a:r>
            <a:r>
              <a:rPr lang="en-GB" sz="1600" i="1" dirty="0">
                <a:solidFill>
                  <a:srgbClr val="7030A0"/>
                </a:solidFill>
              </a:rPr>
              <a:t>), </a:t>
            </a:r>
            <a:endParaRPr lang="en-GB" sz="1600" dirty="0">
              <a:solidFill>
                <a:srgbClr val="7030A0"/>
              </a:solidFill>
            </a:endParaRPr>
          </a:p>
          <a:p>
            <a:r>
              <a:rPr lang="en-GB" sz="1600" i="1" dirty="0"/>
              <a:t> </a:t>
            </a:r>
            <a:r>
              <a:rPr lang="en-GB" sz="1600" i="1" dirty="0">
                <a:solidFill>
                  <a:srgbClr val="FF0000"/>
                </a:solidFill>
              </a:rPr>
              <a:t>(</a:t>
            </a:r>
            <a:r>
              <a:rPr lang="en-GB" sz="1600" b="1" i="1" dirty="0">
                <a:solidFill>
                  <a:srgbClr val="FF0000"/>
                </a:solidFill>
              </a:rPr>
              <a:t>B</a:t>
            </a:r>
            <a:r>
              <a:rPr lang="en-GB" sz="1600" b="1" i="1" dirty="0">
                <a:solidFill>
                  <a:srgbClr val="FF0000"/>
                </a:solidFill>
                <a:sym typeface="Wingdings" panose="05000000000000000000" pitchFamily="2" charset="2"/>
              </a:rPr>
              <a:t></a:t>
            </a:r>
            <a:r>
              <a:rPr lang="en-GB" sz="1600" b="1" i="1" dirty="0">
                <a:solidFill>
                  <a:srgbClr val="FF0000"/>
                </a:solidFill>
              </a:rPr>
              <a:t>C</a:t>
            </a:r>
            <a:r>
              <a:rPr lang="en-GB" sz="1600" i="1" dirty="0">
                <a:solidFill>
                  <a:srgbClr val="FF0000"/>
                </a:solidFill>
              </a:rPr>
              <a:t>) condensation (</a:t>
            </a:r>
            <a:r>
              <a:rPr lang="en-GB" sz="1600" b="1" i="1" dirty="0">
                <a:solidFill>
                  <a:srgbClr val="FF0000"/>
                </a:solidFill>
              </a:rPr>
              <a:t>enthalpy decrease)</a:t>
            </a:r>
            <a:r>
              <a:rPr lang="en-GB" sz="1600" i="1" dirty="0">
                <a:solidFill>
                  <a:srgbClr val="FF0000"/>
                </a:solidFill>
              </a:rPr>
              <a:t> at 43 ˚C (hot condenser radiator of refrigerator); </a:t>
            </a:r>
          </a:p>
          <a:p>
            <a:r>
              <a:rPr lang="en-GB" sz="1600" i="1" dirty="0">
                <a:solidFill>
                  <a:schemeClr val="accent6">
                    <a:lumMod val="50000"/>
                  </a:schemeClr>
                </a:solidFill>
              </a:rPr>
              <a:t>(</a:t>
            </a:r>
            <a:r>
              <a:rPr lang="en-GB" sz="1600" b="1" i="1" dirty="0">
                <a:solidFill>
                  <a:schemeClr val="accent6">
                    <a:lumMod val="50000"/>
                  </a:schemeClr>
                </a:solidFill>
              </a:rPr>
              <a:t>C</a:t>
            </a:r>
            <a:r>
              <a:rPr lang="en-GB" sz="1600" b="1" i="1" baseline="-25000" dirty="0">
                <a:solidFill>
                  <a:schemeClr val="accent6">
                    <a:lumMod val="50000"/>
                  </a:schemeClr>
                </a:solidFill>
              </a:rPr>
              <a:t>1</a:t>
            </a:r>
            <a:r>
              <a:rPr lang="en-GB" sz="1600" b="1" i="1" dirty="0">
                <a:solidFill>
                  <a:schemeClr val="accent6">
                    <a:lumMod val="50000"/>
                  </a:schemeClr>
                </a:solidFill>
                <a:sym typeface="Wingdings" panose="05000000000000000000" pitchFamily="2" charset="2"/>
              </a:rPr>
              <a:t></a:t>
            </a:r>
            <a:r>
              <a:rPr lang="en-GB" sz="1600" b="1" i="1" dirty="0">
                <a:solidFill>
                  <a:schemeClr val="accent6">
                    <a:lumMod val="50000"/>
                  </a:schemeClr>
                </a:solidFill>
              </a:rPr>
              <a:t>D</a:t>
            </a:r>
            <a:r>
              <a:rPr lang="en-GB" sz="1600" i="1" dirty="0">
                <a:solidFill>
                  <a:schemeClr val="accent6">
                    <a:lumMod val="50000"/>
                  </a:schemeClr>
                </a:solidFill>
              </a:rPr>
              <a:t>) liquid “detent” (</a:t>
            </a:r>
            <a:r>
              <a:rPr lang="en-GB" sz="1600" b="1" i="1" dirty="0">
                <a:solidFill>
                  <a:schemeClr val="accent6">
                    <a:lumMod val="50000"/>
                  </a:schemeClr>
                </a:solidFill>
              </a:rPr>
              <a:t>Joule-Thompson cooling through</a:t>
            </a:r>
            <a:r>
              <a:rPr lang="en-GB" sz="1600" i="1" dirty="0">
                <a:solidFill>
                  <a:schemeClr val="accent6">
                    <a:lumMod val="50000"/>
                  </a:schemeClr>
                </a:solidFill>
              </a:rPr>
              <a:t> </a:t>
            </a:r>
            <a:r>
              <a:rPr lang="en-GB" sz="1600" b="1" i="1" dirty="0">
                <a:solidFill>
                  <a:schemeClr val="accent6">
                    <a:lumMod val="50000"/>
                  </a:schemeClr>
                </a:solidFill>
              </a:rPr>
              <a:t>forced pressure drop at constant   </a:t>
            </a:r>
            <a:endParaRPr lang="en-GB" sz="1600" dirty="0">
              <a:solidFill>
                <a:schemeClr val="accent6">
                  <a:lumMod val="50000"/>
                </a:schemeClr>
              </a:solidFill>
            </a:endParaRPr>
          </a:p>
          <a:p>
            <a:r>
              <a:rPr lang="en-GB" sz="1600" b="1" i="1" dirty="0">
                <a:solidFill>
                  <a:schemeClr val="accent6">
                    <a:lumMod val="50000"/>
                  </a:schemeClr>
                </a:solidFill>
              </a:rPr>
              <a:t>    enthalpy</a:t>
            </a:r>
            <a:r>
              <a:rPr lang="en-GB" sz="1600" i="1" dirty="0">
                <a:solidFill>
                  <a:schemeClr val="accent6">
                    <a:lumMod val="50000"/>
                  </a:schemeClr>
                </a:solidFill>
              </a:rPr>
              <a:t>) through a throttling element like an orifice, valve or thin tube (capillary).</a:t>
            </a:r>
            <a:endParaRPr lang="en-GB" sz="1600" dirty="0">
              <a:solidFill>
                <a:schemeClr val="accent6">
                  <a:lumMod val="50000"/>
                </a:schemeClr>
              </a:solidFill>
            </a:endParaRPr>
          </a:p>
          <a:p>
            <a:r>
              <a:rPr lang="en-GB" sz="1600" b="1" i="1" dirty="0"/>
              <a:t> P-h</a:t>
            </a:r>
            <a:r>
              <a:rPr lang="en-GB" sz="1600" i="1" dirty="0"/>
              <a:t> diagram calculated with</a:t>
            </a:r>
            <a:r>
              <a:rPr lang="en-GB" sz="1600" dirty="0"/>
              <a:t> REFPROP Standard reference database 23,  version 9.0 (2010): </a:t>
            </a:r>
          </a:p>
          <a:p>
            <a:r>
              <a:rPr lang="en-GB" sz="1600" dirty="0"/>
              <a:t> E. Lemmon, M. Huber, &amp; M. </a:t>
            </a:r>
            <a:r>
              <a:rPr lang="en-GB" sz="1600" dirty="0" err="1"/>
              <a:t>McLinden</a:t>
            </a:r>
            <a:r>
              <a:rPr lang="en-GB" sz="1600" dirty="0"/>
              <a:t>  U.S. National Institute of Standards &amp; Technology</a:t>
            </a:r>
          </a:p>
          <a:p>
            <a:endParaRPr lang="fr-FR" dirty="0"/>
          </a:p>
        </p:txBody>
      </p:sp>
      <p:sp>
        <p:nvSpPr>
          <p:cNvPr id="8" name="Titre 1"/>
          <p:cNvSpPr>
            <a:spLocks noGrp="1"/>
          </p:cNvSpPr>
          <p:nvPr>
            <p:ph type="title"/>
          </p:nvPr>
        </p:nvSpPr>
        <p:spPr>
          <a:xfrm>
            <a:off x="628650" y="153369"/>
            <a:ext cx="7886700" cy="492125"/>
          </a:xfrm>
        </p:spPr>
        <p:txBody>
          <a:bodyPr>
            <a:noAutofit/>
          </a:bodyPr>
          <a:lstStyle/>
          <a:p>
            <a:pPr algn="ctr"/>
            <a:r>
              <a:rPr lang="en-GB" sz="3200" b="1" dirty="0">
                <a:solidFill>
                  <a:schemeClr val="accent5"/>
                </a:solidFill>
              </a:rPr>
              <a:t>5.3 Phase Change Cooling (4)</a:t>
            </a:r>
            <a:endParaRPr lang="fr-FR" sz="3200" b="1" dirty="0">
              <a:solidFill>
                <a:schemeClr val="accent5"/>
              </a:solidFill>
            </a:endParaRPr>
          </a:p>
        </p:txBody>
      </p:sp>
      <p:sp>
        <p:nvSpPr>
          <p:cNvPr id="9" name="ZoneTexte 8"/>
          <p:cNvSpPr txBox="1"/>
          <p:nvPr/>
        </p:nvSpPr>
        <p:spPr>
          <a:xfrm>
            <a:off x="7326620" y="1885708"/>
            <a:ext cx="1289135" cy="584775"/>
          </a:xfrm>
          <a:prstGeom prst="rect">
            <a:avLst/>
          </a:prstGeom>
          <a:noFill/>
        </p:spPr>
        <p:txBody>
          <a:bodyPr wrap="none" rtlCol="0">
            <a:spAutoFit/>
          </a:bodyPr>
          <a:lstStyle/>
          <a:p>
            <a:r>
              <a:rPr lang="en-GB" sz="3200" b="1" dirty="0"/>
              <a:t>R404A</a:t>
            </a:r>
            <a:endParaRPr lang="fr-FR" sz="3200" b="1" dirty="0"/>
          </a:p>
        </p:txBody>
      </p:sp>
      <p:grpSp>
        <p:nvGrpSpPr>
          <p:cNvPr id="13" name="Groupe 12"/>
          <p:cNvGrpSpPr/>
          <p:nvPr/>
        </p:nvGrpSpPr>
        <p:grpSpPr>
          <a:xfrm>
            <a:off x="805326" y="1306600"/>
            <a:ext cx="3562488" cy="1987016"/>
            <a:chOff x="805326" y="1306600"/>
            <a:chExt cx="3562488" cy="1987016"/>
          </a:xfrm>
        </p:grpSpPr>
        <p:sp>
          <p:nvSpPr>
            <p:cNvPr id="2" name="ZoneTexte 1"/>
            <p:cNvSpPr txBox="1"/>
            <p:nvPr/>
          </p:nvSpPr>
          <p:spPr>
            <a:xfrm>
              <a:off x="805326" y="1306600"/>
              <a:ext cx="1070614" cy="369332"/>
            </a:xfrm>
            <a:prstGeom prst="rect">
              <a:avLst/>
            </a:prstGeom>
            <a:noFill/>
          </p:spPr>
          <p:txBody>
            <a:bodyPr wrap="none" rtlCol="0">
              <a:spAutoFit/>
            </a:bodyPr>
            <a:lstStyle/>
            <a:p>
              <a:r>
                <a:rPr lang="fr-FR" b="1" dirty="0" err="1">
                  <a:solidFill>
                    <a:srgbClr val="C00000"/>
                  </a:solidFill>
                </a:rPr>
                <a:t>Isenthalp</a:t>
              </a:r>
              <a:endParaRPr lang="fr-FR" b="1" dirty="0">
                <a:solidFill>
                  <a:srgbClr val="C00000"/>
                </a:solidFill>
              </a:endParaRPr>
            </a:p>
          </p:txBody>
        </p:sp>
        <p:sp>
          <p:nvSpPr>
            <p:cNvPr id="5" name="Ellipse 4"/>
            <p:cNvSpPr/>
            <p:nvPr/>
          </p:nvSpPr>
          <p:spPr>
            <a:xfrm>
              <a:off x="3781887" y="1731146"/>
              <a:ext cx="585927" cy="1562470"/>
            </a:xfrm>
            <a:prstGeom prst="ellipse">
              <a:avLst/>
            </a:prstGeom>
            <a:noFill/>
            <a:ln w="317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 name="Connecteur droit avec flèche 10"/>
            <p:cNvCxnSpPr/>
            <p:nvPr/>
          </p:nvCxnSpPr>
          <p:spPr>
            <a:xfrm>
              <a:off x="1482571" y="1675932"/>
              <a:ext cx="2193242" cy="1055365"/>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Espace réservé du pied de page 3">
            <a:extLst>
              <a:ext uri="{FF2B5EF4-FFF2-40B4-BE49-F238E27FC236}">
                <a16:creationId xmlns:a16="http://schemas.microsoft.com/office/drawing/2014/main" id="{A8137838-D16C-486A-A3BD-6D00D1794510}"/>
              </a:ext>
            </a:extLst>
          </p:cNvPr>
          <p:cNvSpPr>
            <a:spLocks noGrp="1"/>
          </p:cNvSpPr>
          <p:nvPr>
            <p:ph type="ftr" sz="quarter" idx="11"/>
          </p:nvPr>
        </p:nvSpPr>
        <p:spPr>
          <a:xfrm>
            <a:off x="2318915" y="6410671"/>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3174926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0-#ppt_h/2"/>
                                          </p:val>
                                        </p:tav>
                                        <p:tav tm="100000">
                                          <p:val>
                                            <p:strVal val="#ppt_y"/>
                                          </p:val>
                                        </p:tav>
                                      </p:tavLst>
                                    </p:anim>
                                  </p:childTnLst>
                                </p:cTn>
                              </p:par>
                              <p:par>
                                <p:cTn id="27" presetID="2" presetClass="entr" presetSubtype="1" fill="hold" nodeType="with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anim calcmode="lin" valueType="num">
                                      <p:cBhvr additive="base">
                                        <p:cTn id="29"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D6C380F-326D-3C40-9EE7-7FBAB0953422}" type="slidenum">
              <a:rPr lang="en-US" smtClean="0"/>
              <a:pPr/>
              <a:t>8</a:t>
            </a:fld>
            <a:endParaRPr lang="en-US"/>
          </a:p>
        </p:txBody>
      </p:sp>
      <p:sp>
        <p:nvSpPr>
          <p:cNvPr id="6" name="Rectangle 5"/>
          <p:cNvSpPr/>
          <p:nvPr/>
        </p:nvSpPr>
        <p:spPr>
          <a:xfrm>
            <a:off x="0" y="2755365"/>
            <a:ext cx="9269128" cy="3600986"/>
          </a:xfrm>
          <a:prstGeom prst="rect">
            <a:avLst/>
          </a:prstGeom>
        </p:spPr>
        <p:txBody>
          <a:bodyPr wrap="square">
            <a:spAutoFit/>
          </a:bodyPr>
          <a:lstStyle/>
          <a:p>
            <a:pPr indent="180340" algn="just">
              <a:spcAft>
                <a:spcPts val="0"/>
              </a:spcAft>
            </a:pP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Path </a:t>
            </a:r>
            <a:r>
              <a:rPr lang="en-GB"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a:t>
            </a:r>
            <a:r>
              <a:rPr lang="en-GB" b="1" i="1" dirty="0">
                <a:solidFill>
                  <a:srgbClr val="0070C0"/>
                </a:solidFill>
                <a:latin typeface="Calibri" panose="020F0502020204030204" pitchFamily="34" charset="0"/>
                <a:ea typeface="Times New Roman" panose="02020603050405020304" pitchFamily="18" charset="0"/>
                <a:sym typeface="Wingdings" panose="05000000000000000000" pitchFamily="2" charset="2"/>
              </a:rPr>
              <a:t></a:t>
            </a:r>
            <a:r>
              <a:rPr lang="en-GB"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A): </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shows the that </a:t>
            </a:r>
            <a:r>
              <a:rPr lang="en-GB"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difference in enthalpy </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necessary to evaporate 1 kg of R404A </a:t>
            </a:r>
          </a:p>
          <a:p>
            <a:pPr indent="180340" algn="just">
              <a:spcAft>
                <a:spcPts val="0"/>
              </a:spcAft>
            </a:pP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between points D (360 kJ.kg</a:t>
            </a:r>
            <a:r>
              <a:rPr lang="en-GB" b="1" baseline="300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&amp; A (245 kJ.kg</a:t>
            </a:r>
            <a:r>
              <a:rPr lang="en-GB" b="1" baseline="300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is 115</a:t>
            </a:r>
            <a:r>
              <a:rPr lang="en-GB"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kJ.kg</a:t>
            </a:r>
            <a:r>
              <a:rPr lang="en-GB" b="1" baseline="300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-1</a:t>
            </a:r>
            <a:r>
              <a:rPr lang="en-GB" b="1" i="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 </a:t>
            </a:r>
            <a:r>
              <a:rPr lang="en-GB"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on the enthalpy axis. </a:t>
            </a:r>
          </a:p>
          <a:p>
            <a:pPr indent="180340" algn="just">
              <a:spcAft>
                <a:spcPts val="0"/>
              </a:spcAft>
            </a:pPr>
            <a:endParaRPr lang="en-GB" sz="400" b="1" dirty="0">
              <a:solidFill>
                <a:srgbClr val="0070C0"/>
              </a:solidFill>
              <a:latin typeface="Calibri" panose="020F0502020204030204" pitchFamily="34" charset="0"/>
              <a:ea typeface="Times New Roman" panose="02020603050405020304" pitchFamily="18" charset="0"/>
              <a:cs typeface="Times New Roman" panose="02020603050405020304" pitchFamily="18" charset="0"/>
            </a:endParaRPr>
          </a:p>
          <a:p>
            <a:pPr indent="180340" algn="just">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This</a:t>
            </a:r>
            <a:r>
              <a:rPr lang="en-GB" b="1" i="1" dirty="0">
                <a:latin typeface="Calibri" panose="020F0502020204030204" pitchFamily="34" charset="0"/>
                <a:ea typeface="Times New Roman" panose="02020603050405020304" pitchFamily="18" charset="0"/>
                <a:cs typeface="Times New Roman" panose="02020603050405020304" pitchFamily="18" charset="0"/>
              </a:rPr>
              <a:t> enthalpy difference </a:t>
            </a:r>
            <a:r>
              <a:rPr lang="en-GB" b="1" dirty="0">
                <a:latin typeface="Calibri" panose="020F0502020204030204" pitchFamily="34" charset="0"/>
                <a:ea typeface="Times New Roman" panose="02020603050405020304" pitchFamily="18" charset="0"/>
                <a:cs typeface="Times New Roman" panose="02020603050405020304" pitchFamily="18" charset="0"/>
              </a:rPr>
              <a:t>of tells us the </a:t>
            </a:r>
            <a:r>
              <a:rPr lang="en-GB" b="1" dirty="0" err="1">
                <a:latin typeface="Calibri" panose="020F0502020204030204" pitchFamily="34" charset="0"/>
                <a:ea typeface="Times New Roman" panose="02020603050405020304" pitchFamily="18" charset="0"/>
                <a:cs typeface="Times New Roman" panose="02020603050405020304" pitchFamily="18" charset="0"/>
              </a:rPr>
              <a:t>refrigerative</a:t>
            </a:r>
            <a:r>
              <a:rPr lang="en-GB" b="1" dirty="0">
                <a:latin typeface="Calibri" panose="020F0502020204030204" pitchFamily="34" charset="0"/>
                <a:ea typeface="Times New Roman" panose="02020603050405020304" pitchFamily="18" charset="0"/>
                <a:cs typeface="Times New Roman" panose="02020603050405020304" pitchFamily="18" charset="0"/>
              </a:rPr>
              <a:t>  (here evaporative) power </a:t>
            </a:r>
            <a:r>
              <a:rPr lang="en-GB" b="1" i="1" dirty="0">
                <a:latin typeface="Calibri" panose="020F0502020204030204" pitchFamily="34" charset="0"/>
                <a:ea typeface="Times New Roman" panose="02020603050405020304" pitchFamily="18" charset="0"/>
                <a:cs typeface="Times New Roman" panose="02020603050405020304" pitchFamily="18" charset="0"/>
              </a:rPr>
              <a:t>ERP</a:t>
            </a:r>
            <a:r>
              <a:rPr lang="en-GB" b="1" i="1" baseline="-25000" dirty="0">
                <a:latin typeface="Calibri" panose="020F0502020204030204" pitchFamily="34" charset="0"/>
                <a:ea typeface="Times New Roman" panose="02020603050405020304" pitchFamily="18" charset="0"/>
                <a:cs typeface="Times New Roman" panose="02020603050405020304" pitchFamily="18" charset="0"/>
              </a:rPr>
              <a:t>P,T</a:t>
            </a:r>
            <a:r>
              <a:rPr lang="en-GB" b="1" i="1" dirty="0">
                <a:latin typeface="Calibri" panose="020F0502020204030204" pitchFamily="34" charset="0"/>
                <a:ea typeface="Times New Roman" panose="02020603050405020304" pitchFamily="18" charset="0"/>
                <a:cs typeface="Times New Roman" panose="02020603050405020304" pitchFamily="18" charset="0"/>
              </a:rPr>
              <a:t> </a:t>
            </a:r>
            <a:r>
              <a:rPr lang="en-GB" b="1" dirty="0">
                <a:latin typeface="Calibri" panose="020F0502020204030204" pitchFamily="34" charset="0"/>
                <a:ea typeface="Times New Roman" panose="02020603050405020304" pitchFamily="18" charset="0"/>
                <a:cs typeface="Times New Roman" panose="02020603050405020304" pitchFamily="18" charset="0"/>
              </a:rPr>
              <a:t>(W)</a:t>
            </a:r>
            <a:r>
              <a:rPr lang="en-GB" b="1" i="1" dirty="0">
                <a:latin typeface="Calibri" panose="020F0502020204030204" pitchFamily="34" charset="0"/>
                <a:ea typeface="Times New Roman" panose="02020603050405020304" pitchFamily="18" charset="0"/>
                <a:cs typeface="Times New Roman" panose="02020603050405020304" pitchFamily="18" charset="0"/>
              </a:rPr>
              <a:t> </a:t>
            </a:r>
          </a:p>
          <a:p>
            <a:pPr indent="180340" algn="just">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that a mass flow of 1 kg.s</a:t>
            </a:r>
            <a:r>
              <a:rPr lang="en-GB" b="1" baseline="30000" dirty="0">
                <a:latin typeface="Calibri" panose="020F0502020204030204" pitchFamily="34" charset="0"/>
                <a:ea typeface="Times New Roman" panose="02020603050405020304" pitchFamily="18" charset="0"/>
                <a:cs typeface="Times New Roman" panose="02020603050405020304" pitchFamily="18" charset="0"/>
              </a:rPr>
              <a:t>-1 </a:t>
            </a:r>
            <a:r>
              <a:rPr lang="en-GB" b="1" dirty="0">
                <a:latin typeface="Calibri" panose="020F0502020204030204" pitchFamily="34" charset="0"/>
                <a:ea typeface="Times New Roman" panose="02020603050405020304" pitchFamily="18" charset="0"/>
                <a:cs typeface="Times New Roman" panose="02020603050405020304" pitchFamily="18" charset="0"/>
              </a:rPr>
              <a:t>of this fluid can remove at these conditions of </a:t>
            </a:r>
          </a:p>
          <a:p>
            <a:pPr indent="180340" algn="just">
              <a:spcAft>
                <a:spcPts val="0"/>
              </a:spcAft>
            </a:pPr>
            <a:r>
              <a:rPr lang="en-GB" b="1" dirty="0">
                <a:latin typeface="Calibri" panose="020F0502020204030204" pitchFamily="34" charset="0"/>
                <a:ea typeface="Times New Roman" panose="02020603050405020304" pitchFamily="18" charset="0"/>
                <a:cs typeface="Times New Roman" panose="02020603050405020304" pitchFamily="18" charset="0"/>
              </a:rPr>
              <a:t>(constant) temperature and pressure, as follows:</a:t>
            </a:r>
            <a:endParaRPr lang="en-GB" b="1" dirty="0">
              <a:latin typeface="Times New Roman" panose="02020603050405020304" pitchFamily="18" charset="0"/>
              <a:ea typeface="Times New Roman" panose="02020603050405020304" pitchFamily="18" charset="0"/>
            </a:endParaRPr>
          </a:p>
          <a:p>
            <a:pPr>
              <a:spcAft>
                <a:spcPts val="0"/>
              </a:spcAft>
            </a:pPr>
            <a:r>
              <a:rPr lang="en-GB" sz="700" dirty="0">
                <a:latin typeface="Calibri" panose="020F0502020204030204" pitchFamily="34" charset="0"/>
                <a:ea typeface="Times New Roman" panose="02020603050405020304" pitchFamily="18" charset="0"/>
                <a:cs typeface="Times New Roman" panose="02020603050405020304" pitchFamily="18" charset="0"/>
              </a:rPr>
              <a:t> </a:t>
            </a:r>
            <a:r>
              <a:rPr lang="en-GB" dirty="0">
                <a:latin typeface="Times New Roman" panose="02020603050405020304" pitchFamily="18" charset="0"/>
                <a:ea typeface="Times New Roman" panose="02020603050405020304" pitchFamily="18" charset="0"/>
              </a:rPr>
              <a:t>				</a:t>
            </a:r>
            <a:r>
              <a:rPr lang="en-GB" sz="2400" b="1" i="1" dirty="0">
                <a:latin typeface="Calibri" panose="020F0502020204030204" pitchFamily="34" charset="0"/>
                <a:ea typeface="Times New Roman" panose="02020603050405020304" pitchFamily="18" charset="0"/>
                <a:cs typeface="Times New Roman" panose="02020603050405020304" pitchFamily="18" charset="0"/>
              </a:rPr>
              <a:t>ERP =  </a:t>
            </a:r>
            <a:r>
              <a:rPr lang="en-GB" sz="2400" b="1" i="1" dirty="0" err="1">
                <a:latin typeface="Symbol" panose="05050102010706020507" pitchFamily="18" charset="2"/>
                <a:ea typeface="Times New Roman" panose="02020603050405020304" pitchFamily="18" charset="0"/>
              </a:rPr>
              <a:t>d</a:t>
            </a:r>
            <a:r>
              <a:rPr lang="en-GB" sz="2400" b="1" i="1" dirty="0" err="1">
                <a:latin typeface="Calibri" panose="020F0502020204030204" pitchFamily="34" charset="0"/>
                <a:ea typeface="Times New Roman" panose="02020603050405020304" pitchFamily="18" charset="0"/>
                <a:cs typeface="Times New Roman" panose="02020603050405020304" pitchFamily="18" charset="0"/>
              </a:rPr>
              <a:t>H</a:t>
            </a:r>
            <a:r>
              <a:rPr lang="en-GB" sz="2400" b="1" i="1" baseline="-25000" dirty="0" err="1">
                <a:latin typeface="Calibri" panose="020F0502020204030204" pitchFamily="34" charset="0"/>
                <a:ea typeface="Times New Roman" panose="02020603050405020304" pitchFamily="18" charset="0"/>
                <a:cs typeface="Times New Roman" panose="02020603050405020304" pitchFamily="18" charset="0"/>
              </a:rPr>
              <a:t>P,T</a:t>
            </a:r>
            <a:r>
              <a:rPr lang="en-GB" sz="2400" b="1" i="1" baseline="-25000" dirty="0">
                <a:latin typeface="Calibri" panose="020F0502020204030204" pitchFamily="34" charset="0"/>
                <a:ea typeface="Times New Roman" panose="02020603050405020304" pitchFamily="18" charset="0"/>
                <a:cs typeface="Times New Roman" panose="02020603050405020304" pitchFamily="18" charset="0"/>
              </a:rPr>
              <a:t> * </a:t>
            </a:r>
            <a:r>
              <a:rPr lang="en-GB" sz="2400" b="1" i="1" dirty="0">
                <a:solidFill>
                  <a:srgbClr val="000000"/>
                </a:solidFill>
                <a:latin typeface="Calibri" panose="020F0502020204030204" pitchFamily="34" charset="0"/>
                <a:ea typeface="Times New Roman" panose="02020603050405020304" pitchFamily="18" charset="0"/>
                <a:cs typeface="Arial" panose="020B0604020202020204" pitchFamily="34" charset="0"/>
              </a:rPr>
              <a:t>ṁ</a:t>
            </a:r>
            <a:r>
              <a:rPr lang="en-GB" b="1" baseline="-25000" dirty="0">
                <a:latin typeface="Calibri" panose="020F0502020204030204" pitchFamily="34" charset="0"/>
                <a:ea typeface="Times New Roman" panose="02020603050405020304" pitchFamily="18" charset="0"/>
                <a:cs typeface="Times New Roman" panose="02020603050405020304" pitchFamily="18" charset="0"/>
              </a:rPr>
              <a:t>  </a:t>
            </a:r>
            <a:r>
              <a:rPr lang="en-GB" baseline="-25000" dirty="0">
                <a:latin typeface="Calibri" panose="020F0502020204030204" pitchFamily="34" charset="0"/>
                <a:ea typeface="Times New Roman" panose="02020603050405020304" pitchFamily="18" charset="0"/>
                <a:cs typeface="Times New Roman" panose="02020603050405020304" pitchFamily="18" charset="0"/>
              </a:rPr>
              <a:t>		</a:t>
            </a:r>
            <a:r>
              <a:rPr lang="en-GB" sz="700" dirty="0">
                <a:solidFill>
                  <a:srgbClr val="000000"/>
                </a:solidFill>
                <a:latin typeface="Calibri" panose="020F050202020403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algn="just">
              <a:spcAft>
                <a:spcPts val="0"/>
              </a:spcAft>
            </a:pPr>
            <a:r>
              <a:rPr lang="en-GB" dirty="0">
                <a:solidFill>
                  <a:srgbClr val="000000"/>
                </a:solidFill>
                <a:latin typeface="Calibri" panose="020F0502020204030204" pitchFamily="34" charset="0"/>
                <a:ea typeface="Times New Roman" panose="02020603050405020304" pitchFamily="18" charset="0"/>
              </a:rPr>
              <a:t>  </a:t>
            </a:r>
            <a:r>
              <a:rPr lang="en-GB" b="1" dirty="0">
                <a:solidFill>
                  <a:srgbClr val="000000"/>
                </a:solidFill>
                <a:latin typeface="Calibri" panose="020F0502020204030204" pitchFamily="34" charset="0"/>
                <a:ea typeface="Times New Roman" panose="02020603050405020304" pitchFamily="18" charset="0"/>
              </a:rPr>
              <a:t>where </a:t>
            </a:r>
            <a:r>
              <a:rPr lang="en-GB" b="1" i="1" dirty="0">
                <a:solidFill>
                  <a:srgbClr val="000000"/>
                </a:solidFill>
                <a:latin typeface="Arial" panose="020B0604020202020204" pitchFamily="34" charset="0"/>
                <a:ea typeface="Times New Roman" panose="02020603050405020304" pitchFamily="18" charset="0"/>
              </a:rPr>
              <a:t>ṁ </a:t>
            </a:r>
            <a:r>
              <a:rPr lang="en-GB" b="1" dirty="0">
                <a:solidFill>
                  <a:srgbClr val="000000"/>
                </a:solidFill>
                <a:latin typeface="Calibri" panose="020F0502020204030204" pitchFamily="34" charset="0"/>
                <a:ea typeface="Times New Roman" panose="02020603050405020304" pitchFamily="18" charset="0"/>
                <a:cs typeface="Arial" panose="020B0604020202020204" pitchFamily="34" charset="0"/>
              </a:rPr>
              <a:t>is the mass flow in kg.s</a:t>
            </a:r>
            <a:r>
              <a:rPr lang="en-GB" b="1" baseline="30000" dirty="0">
                <a:solidFill>
                  <a:srgbClr val="000000"/>
                </a:solidFill>
                <a:latin typeface="Calibri" panose="020F0502020204030204" pitchFamily="34" charset="0"/>
                <a:ea typeface="Times New Roman" panose="02020603050405020304" pitchFamily="18" charset="0"/>
                <a:cs typeface="Arial" panose="020B0604020202020204" pitchFamily="34" charset="0"/>
              </a:rPr>
              <a:t>-1</a:t>
            </a:r>
            <a:r>
              <a:rPr lang="en-GB" b="1" baseline="30000" dirty="0">
                <a:solidFill>
                  <a:srgbClr val="000000"/>
                </a:solidFill>
                <a:latin typeface="Arial" panose="020B0604020202020204" pitchFamily="34" charset="0"/>
                <a:ea typeface="Times New Roman" panose="02020603050405020304" pitchFamily="18" charset="0"/>
              </a:rPr>
              <a:t> </a:t>
            </a:r>
            <a:endParaRPr lang="en-GB" b="1" dirty="0">
              <a:latin typeface="Times New Roman" panose="02020603050405020304" pitchFamily="18" charset="0"/>
              <a:ea typeface="Times New Roman" panose="02020603050405020304" pitchFamily="18" charset="0"/>
            </a:endParaRPr>
          </a:p>
          <a:p>
            <a:pPr algn="just">
              <a:spcAft>
                <a:spcPts val="0"/>
              </a:spcAft>
            </a:pPr>
            <a:r>
              <a:rPr lang="en-GB" sz="700" baseline="30000" dirty="0">
                <a:solidFill>
                  <a:srgbClr val="000000"/>
                </a:solidFill>
                <a:latin typeface="Arial" panose="020B0604020202020204" pitchFamily="34" charset="0"/>
                <a:ea typeface="Times New Roman" panose="02020603050405020304" pitchFamily="18" charset="0"/>
              </a:rPr>
              <a:t> </a:t>
            </a:r>
            <a:endParaRPr lang="en-GB" dirty="0">
              <a:latin typeface="Times New Roman" panose="02020603050405020304" pitchFamily="18" charset="0"/>
              <a:ea typeface="Times New Roman" panose="02020603050405020304" pitchFamily="18" charset="0"/>
            </a:endParaRPr>
          </a:p>
          <a:p>
            <a:pPr indent="180340" algn="just">
              <a:spcAft>
                <a:spcPts val="0"/>
              </a:spcAft>
            </a:pPr>
            <a:r>
              <a:rPr lang="en-GB" baseline="30000" dirty="0">
                <a:solidFill>
                  <a:srgbClr val="000000"/>
                </a:solidFill>
                <a:latin typeface="Arial" panose="020B0604020202020204" pitchFamily="34" charset="0"/>
                <a:ea typeface="Times New Roman" panose="02020603050405020304" pitchFamily="18" charset="0"/>
              </a:rPr>
              <a:t>.</a:t>
            </a:r>
            <a:r>
              <a:rPr lang="en-GB" b="1" dirty="0">
                <a:solidFill>
                  <a:srgbClr val="C00000"/>
                </a:solidFill>
                <a:latin typeface="Calibri" panose="020F0502020204030204" pitchFamily="34" charset="0"/>
                <a:ea typeface="Times New Roman" panose="02020603050405020304" pitchFamily="18" charset="0"/>
                <a:cs typeface="Arial" panose="020B0604020202020204" pitchFamily="34" charset="0"/>
              </a:rPr>
              <a:t>The mass flow </a:t>
            </a:r>
            <a:r>
              <a:rPr lang="en-GB" b="1" i="1" dirty="0">
                <a:solidFill>
                  <a:srgbClr val="C00000"/>
                </a:solidFill>
                <a:latin typeface="Calibri" panose="020F0502020204030204" pitchFamily="34" charset="0"/>
                <a:ea typeface="Times New Roman" panose="02020603050405020304" pitchFamily="18" charset="0"/>
                <a:cs typeface="Arial" panose="020B0604020202020204" pitchFamily="34" charset="0"/>
              </a:rPr>
              <a:t>ṁ</a:t>
            </a:r>
            <a:r>
              <a:rPr lang="en-GB" b="1" dirty="0">
                <a:solidFill>
                  <a:srgbClr val="C00000"/>
                </a:solidFill>
                <a:latin typeface="Calibri" panose="020F0502020204030204" pitchFamily="34" charset="0"/>
                <a:ea typeface="Times New Roman" panose="02020603050405020304" pitchFamily="18" charset="0"/>
                <a:cs typeface="Arial" panose="020B0604020202020204" pitchFamily="34" charset="0"/>
              </a:rPr>
              <a:t> of refrigerant necessary for</a:t>
            </a:r>
            <a:r>
              <a:rPr lang="en-GB" b="1" baseline="30000" dirty="0">
                <a:solidFill>
                  <a:srgbClr val="C00000"/>
                </a:solidFill>
                <a:latin typeface="Arial" panose="020B0604020202020204" pitchFamily="34" charset="0"/>
                <a:ea typeface="Times New Roman" panose="02020603050405020304" pitchFamily="18" charset="0"/>
              </a:rPr>
              <a:t> </a:t>
            </a:r>
            <a:r>
              <a:rPr lang="en-GB" b="1" dirty="0">
                <a:solidFill>
                  <a:srgbClr val="C00000"/>
                </a:solidFill>
                <a:latin typeface="Calibri" panose="020F0502020204030204" pitchFamily="34" charset="0"/>
                <a:ea typeface="Times New Roman" panose="02020603050405020304" pitchFamily="18" charset="0"/>
              </a:rPr>
              <a:t>required </a:t>
            </a:r>
            <a:r>
              <a:rPr lang="en-GB" b="1" dirty="0" err="1">
                <a:solidFill>
                  <a:srgbClr val="C00000"/>
                </a:solidFill>
                <a:latin typeface="Calibri" panose="020F0502020204030204" pitchFamily="34" charset="0"/>
                <a:ea typeface="Times New Roman" panose="02020603050405020304" pitchFamily="18" charset="0"/>
              </a:rPr>
              <a:t>refrigerative</a:t>
            </a:r>
            <a:r>
              <a:rPr lang="en-GB" b="1" dirty="0">
                <a:solidFill>
                  <a:srgbClr val="C00000"/>
                </a:solidFill>
                <a:latin typeface="Calibri" panose="020F0502020204030204" pitchFamily="34" charset="0"/>
                <a:ea typeface="Times New Roman" panose="02020603050405020304" pitchFamily="18" charset="0"/>
              </a:rPr>
              <a:t> power </a:t>
            </a:r>
            <a:r>
              <a:rPr lang="en-GB" b="1" i="1" dirty="0">
                <a:solidFill>
                  <a:srgbClr val="C00000"/>
                </a:solidFill>
                <a:latin typeface="Calibri" panose="020F0502020204030204" pitchFamily="34" charset="0"/>
                <a:ea typeface="Times New Roman" panose="02020603050405020304" pitchFamily="18" charset="0"/>
              </a:rPr>
              <a:t>ERP</a:t>
            </a:r>
            <a:r>
              <a:rPr lang="en-GB" b="1" dirty="0">
                <a:solidFill>
                  <a:srgbClr val="C00000"/>
                </a:solidFill>
                <a:latin typeface="Calibri" panose="020F0502020204030204" pitchFamily="34" charset="0"/>
                <a:ea typeface="Times New Roman" panose="02020603050405020304" pitchFamily="18" charset="0"/>
              </a:rPr>
              <a:t> is thus:</a:t>
            </a:r>
            <a:endParaRPr lang="en-GB"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GB" sz="700" b="1" dirty="0">
                <a:solidFill>
                  <a:srgbClr val="C00000"/>
                </a:solidFill>
                <a:latin typeface="Calibri" panose="020F0502020204030204" pitchFamily="34" charset="0"/>
                <a:ea typeface="Times New Roman" panose="02020603050405020304" pitchFamily="18" charset="0"/>
              </a:rPr>
              <a:t> </a:t>
            </a:r>
            <a:r>
              <a:rPr lang="en-GB" b="1" dirty="0">
                <a:solidFill>
                  <a:srgbClr val="C00000"/>
                </a:solidFill>
                <a:latin typeface="Times New Roman" panose="02020603050405020304" pitchFamily="18" charset="0"/>
                <a:ea typeface="Times New Roman" panose="02020603050405020304" pitchFamily="18" charset="0"/>
              </a:rPr>
              <a:t>				</a:t>
            </a:r>
            <a:r>
              <a:rPr lang="en-GB" sz="2400" b="1" i="1" baseline="-25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GB" sz="2400" b="1" i="1" dirty="0">
                <a:solidFill>
                  <a:srgbClr val="C00000"/>
                </a:solidFill>
                <a:latin typeface="Calibri" panose="020F0502020204030204" pitchFamily="34" charset="0"/>
                <a:ea typeface="Times New Roman" panose="02020603050405020304" pitchFamily="18" charset="0"/>
                <a:cs typeface="Arial" panose="020B0604020202020204" pitchFamily="34" charset="0"/>
              </a:rPr>
              <a:t>ṁ</a:t>
            </a:r>
            <a:r>
              <a:rPr lang="en-GB" b="1" baseline="-25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GB" sz="2400" b="1" i="1"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ERP</a:t>
            </a:r>
            <a:r>
              <a:rPr lang="en-GB" sz="2400" b="1" i="1" dirty="0">
                <a:solidFill>
                  <a:srgbClr val="C00000"/>
                </a:solidFill>
                <a:latin typeface="Symbol" panose="05050102010706020507" pitchFamily="18" charset="2"/>
                <a:ea typeface="Times New Roman" panose="02020603050405020304" pitchFamily="18" charset="0"/>
              </a:rPr>
              <a:t>/</a:t>
            </a:r>
            <a:r>
              <a:rPr lang="en-GB" sz="2400" b="1" i="1" dirty="0" err="1">
                <a:solidFill>
                  <a:srgbClr val="C00000"/>
                </a:solidFill>
                <a:latin typeface="Symbol" panose="05050102010706020507" pitchFamily="18" charset="2"/>
                <a:ea typeface="Times New Roman" panose="02020603050405020304" pitchFamily="18" charset="0"/>
              </a:rPr>
              <a:t>d</a:t>
            </a:r>
            <a:r>
              <a:rPr lang="en-GB" sz="2400" b="1" i="1" dirty="0" err="1">
                <a:solidFill>
                  <a:srgbClr val="C00000"/>
                </a:solidFill>
                <a:latin typeface="Calibri" panose="020F0502020204030204" pitchFamily="34" charset="0"/>
                <a:ea typeface="Times New Roman" panose="02020603050405020304" pitchFamily="18" charset="0"/>
                <a:cs typeface="Times New Roman" panose="02020603050405020304" pitchFamily="18" charset="0"/>
              </a:rPr>
              <a:t>H</a:t>
            </a:r>
            <a:r>
              <a:rPr lang="en-GB" sz="2400" b="1" i="1" baseline="-25000" dirty="0" err="1">
                <a:solidFill>
                  <a:srgbClr val="C00000"/>
                </a:solidFill>
                <a:latin typeface="Calibri" panose="020F0502020204030204" pitchFamily="34" charset="0"/>
                <a:ea typeface="Times New Roman" panose="02020603050405020304" pitchFamily="18" charset="0"/>
                <a:cs typeface="Times New Roman" panose="02020603050405020304" pitchFamily="18" charset="0"/>
              </a:rPr>
              <a:t>P,T</a:t>
            </a:r>
            <a:r>
              <a:rPr lang="en-GB" sz="2400" b="1" i="1" baseline="-25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r>
              <a:rPr lang="en-GB" b="1" baseline="-25000" dirty="0">
                <a:solidFill>
                  <a:srgbClr val="C00000"/>
                </a:solidFill>
                <a:latin typeface="Calibri" panose="020F0502020204030204" pitchFamily="34" charset="0"/>
                <a:ea typeface="Times New Roman" panose="02020603050405020304" pitchFamily="18" charset="0"/>
                <a:cs typeface="Times New Roman" panose="02020603050405020304" pitchFamily="18" charset="0"/>
              </a:rPr>
              <a:t>		</a:t>
            </a:r>
            <a:endParaRPr lang="en-GB" b="1" dirty="0">
              <a:solidFill>
                <a:srgbClr val="C00000"/>
              </a:solidFill>
              <a:latin typeface="Times New Roman" panose="02020603050405020304" pitchFamily="18" charset="0"/>
              <a:ea typeface="Times New Roman" panose="02020603050405020304" pitchFamily="18" charset="0"/>
            </a:endParaRPr>
          </a:p>
          <a:p>
            <a:pPr algn="just">
              <a:spcAft>
                <a:spcPts val="0"/>
              </a:spcAft>
            </a:pPr>
            <a:r>
              <a:rPr lang="en-GB" sz="700" b="1" dirty="0">
                <a:solidFill>
                  <a:srgbClr val="C00000"/>
                </a:solidFill>
                <a:latin typeface="Calibri" panose="020F0502020204030204" pitchFamily="34" charset="0"/>
                <a:ea typeface="Times New Roman" panose="02020603050405020304" pitchFamily="18" charset="0"/>
              </a:rPr>
              <a:t> </a:t>
            </a:r>
            <a:endParaRPr lang="en-GB" b="1" dirty="0">
              <a:solidFill>
                <a:srgbClr val="C00000"/>
              </a:solidFill>
              <a:latin typeface="Times New Roman" panose="02020603050405020304" pitchFamily="18" charset="0"/>
              <a:ea typeface="Times New Roman" panose="02020603050405020304" pitchFamily="18" charset="0"/>
            </a:endParaRPr>
          </a:p>
          <a:p>
            <a:pPr indent="180340" algn="just">
              <a:spcAft>
                <a:spcPts val="0"/>
              </a:spcAft>
            </a:pPr>
            <a:r>
              <a:rPr lang="en-GB" b="1" dirty="0">
                <a:solidFill>
                  <a:srgbClr val="C00000"/>
                </a:solidFill>
                <a:latin typeface="Calibri" panose="020F0502020204030204" pitchFamily="34" charset="0"/>
                <a:ea typeface="Times New Roman" panose="02020603050405020304" pitchFamily="18" charset="0"/>
              </a:rPr>
              <a:t>For example, a domestic refrigerator must evaporate 2.6 grams per second of R404A</a:t>
            </a:r>
          </a:p>
          <a:p>
            <a:pPr indent="180340" algn="just">
              <a:spcAft>
                <a:spcPts val="0"/>
              </a:spcAft>
            </a:pPr>
            <a:r>
              <a:rPr lang="en-GB" b="1" dirty="0">
                <a:solidFill>
                  <a:srgbClr val="C00000"/>
                </a:solidFill>
                <a:latin typeface="Calibri" panose="020F0502020204030204" pitchFamily="34" charset="0"/>
                <a:ea typeface="Times New Roman" panose="02020603050405020304" pitchFamily="18" charset="0"/>
              </a:rPr>
              <a:t> for a </a:t>
            </a:r>
            <a:r>
              <a:rPr lang="en-GB" b="1" dirty="0" err="1">
                <a:solidFill>
                  <a:srgbClr val="C00000"/>
                </a:solidFill>
                <a:latin typeface="Calibri" panose="020F0502020204030204" pitchFamily="34" charset="0"/>
                <a:ea typeface="Times New Roman" panose="02020603050405020304" pitchFamily="18" charset="0"/>
              </a:rPr>
              <a:t>refrigerative</a:t>
            </a:r>
            <a:r>
              <a:rPr lang="en-GB" b="1" dirty="0">
                <a:solidFill>
                  <a:srgbClr val="C00000"/>
                </a:solidFill>
                <a:latin typeface="Calibri" panose="020F0502020204030204" pitchFamily="34" charset="0"/>
                <a:ea typeface="Times New Roman" panose="02020603050405020304" pitchFamily="18" charset="0"/>
              </a:rPr>
              <a:t> power of 300 Watts in the conditions of </a:t>
            </a:r>
            <a:r>
              <a:rPr lang="en-GB" b="1" dirty="0">
                <a:solidFill>
                  <a:srgbClr val="0070C0"/>
                </a:solidFill>
                <a:latin typeface="Calibri" panose="020F0502020204030204" pitchFamily="34" charset="0"/>
                <a:ea typeface="Times New Roman" panose="02020603050405020304" pitchFamily="18" charset="0"/>
              </a:rPr>
              <a:t>transition </a:t>
            </a:r>
            <a:r>
              <a:rPr lang="en-GB" b="1" i="1" dirty="0">
                <a:solidFill>
                  <a:srgbClr val="0070C0"/>
                </a:solidFill>
                <a:latin typeface="Calibri" panose="020F0502020204030204" pitchFamily="34" charset="0"/>
                <a:ea typeface="Times New Roman" panose="02020603050405020304" pitchFamily="18" charset="0"/>
              </a:rPr>
              <a:t>D</a:t>
            </a:r>
            <a:r>
              <a:rPr lang="en-GB" b="1" i="1" dirty="0">
                <a:solidFill>
                  <a:srgbClr val="0070C0"/>
                </a:solidFill>
                <a:latin typeface="Calibri" panose="020F0502020204030204" pitchFamily="34" charset="0"/>
                <a:ea typeface="Times New Roman" panose="02020603050405020304" pitchFamily="18" charset="0"/>
                <a:cs typeface="Calibri" panose="020F0502020204030204" pitchFamily="34" charset="0"/>
                <a:sym typeface="Wingdings" panose="05000000000000000000" pitchFamily="2" charset="2"/>
              </a:rPr>
              <a:t></a:t>
            </a:r>
            <a:r>
              <a:rPr lang="en-GB" b="1" i="1" dirty="0">
                <a:solidFill>
                  <a:srgbClr val="0070C0"/>
                </a:solidFill>
                <a:latin typeface="Calibri" panose="020F0502020204030204" pitchFamily="34" charset="0"/>
                <a:ea typeface="Times New Roman" panose="02020603050405020304" pitchFamily="18" charset="0"/>
              </a:rPr>
              <a:t>A</a:t>
            </a:r>
            <a:r>
              <a:rPr lang="en-GB" b="1" dirty="0">
                <a:solidFill>
                  <a:srgbClr val="0070C0"/>
                </a:solidFill>
                <a:latin typeface="Calibri" panose="020F0502020204030204" pitchFamily="34" charset="0"/>
                <a:ea typeface="Times New Roman" panose="02020603050405020304" pitchFamily="18" charset="0"/>
              </a:rPr>
              <a:t> </a:t>
            </a:r>
            <a:r>
              <a:rPr lang="en-GB" b="1" dirty="0">
                <a:solidFill>
                  <a:srgbClr val="C00000"/>
                </a:solidFill>
                <a:latin typeface="Calibri" panose="020F0502020204030204" pitchFamily="34" charset="0"/>
                <a:ea typeface="Times New Roman" panose="02020603050405020304" pitchFamily="18" charset="0"/>
              </a:rPr>
              <a:t>above</a:t>
            </a:r>
            <a:r>
              <a:rPr lang="en-GB" dirty="0">
                <a:solidFill>
                  <a:srgbClr val="000000"/>
                </a:solidFill>
                <a:latin typeface="Calibri" panose="020F0502020204030204" pitchFamily="34" charset="0"/>
                <a:ea typeface="Times New Roman" panose="02020603050405020304" pitchFamily="18" charset="0"/>
              </a:rPr>
              <a:t>.</a:t>
            </a:r>
            <a:endParaRPr lang="en-GB" dirty="0">
              <a:latin typeface="Times New Roman" panose="02020603050405020304" pitchFamily="18" charset="0"/>
              <a:ea typeface="Times New Roman" panose="02020603050405020304" pitchFamily="18" charset="0"/>
            </a:endParaRPr>
          </a:p>
        </p:txBody>
      </p:sp>
      <p:sp>
        <p:nvSpPr>
          <p:cNvPr id="7" name="Titre 1"/>
          <p:cNvSpPr>
            <a:spLocks noGrp="1"/>
          </p:cNvSpPr>
          <p:nvPr>
            <p:ph type="title"/>
          </p:nvPr>
        </p:nvSpPr>
        <p:spPr>
          <a:xfrm>
            <a:off x="628650" y="153369"/>
            <a:ext cx="7886700" cy="492125"/>
          </a:xfrm>
        </p:spPr>
        <p:txBody>
          <a:bodyPr>
            <a:noAutofit/>
          </a:bodyPr>
          <a:lstStyle/>
          <a:p>
            <a:pPr algn="ctr"/>
            <a:r>
              <a:rPr lang="en-GB" sz="3200" b="1" dirty="0">
                <a:solidFill>
                  <a:schemeClr val="accent5"/>
                </a:solidFill>
              </a:rPr>
              <a:t>5.3 Phase Change Cooling (5)</a:t>
            </a:r>
            <a:endParaRPr lang="fr-FR" sz="3200" b="1" dirty="0">
              <a:solidFill>
                <a:schemeClr val="accent5"/>
              </a:solidFill>
            </a:endParaRPr>
          </a:p>
        </p:txBody>
      </p:sp>
      <p:pic>
        <p:nvPicPr>
          <p:cNvPr id="8" name="R404A p-h-2.jpg"/>
          <p:cNvPicPr/>
          <p:nvPr/>
        </p:nvPicPr>
        <p:blipFill rotWithShape="1">
          <a:blip r:embed="rId2" r:link="rId3" cstate="print">
            <a:extLst>
              <a:ext uri="{28A0092B-C50C-407E-A947-70E740481C1C}">
                <a14:useLocalDpi xmlns:a14="http://schemas.microsoft.com/office/drawing/2010/main" val="0"/>
              </a:ext>
            </a:extLst>
          </a:blip>
          <a:srcRect b="15274"/>
          <a:stretch>
            <a:fillRect/>
          </a:stretch>
        </p:blipFill>
        <p:spPr bwMode="auto">
          <a:xfrm>
            <a:off x="1423035" y="618142"/>
            <a:ext cx="3957487" cy="2196084"/>
          </a:xfrm>
          <a:prstGeom prst="rect">
            <a:avLst/>
          </a:prstGeom>
          <a:ln>
            <a:noFill/>
          </a:ln>
          <a:extLst>
            <a:ext uri="{53640926-AAD7-44D8-BBD7-CCE9431645EC}">
              <a14:shadowObscured xmlns:a14="http://schemas.microsoft.com/office/drawing/2010/main"/>
            </a:ext>
          </a:extLst>
        </p:spPr>
      </p:pic>
      <p:pic>
        <p:nvPicPr>
          <p:cNvPr id="9" name="Fridge with compressor and indices.jpg"/>
          <p:cNvPicPr/>
          <p:nvPr/>
        </p:nvPicPr>
        <p:blipFill rotWithShape="1">
          <a:blip r:embed="rId4" r:link="rId5" cstate="print">
            <a:extLst>
              <a:ext uri="{28A0092B-C50C-407E-A947-70E740481C1C}">
                <a14:useLocalDpi xmlns:a14="http://schemas.microsoft.com/office/drawing/2010/main" val="0"/>
              </a:ext>
            </a:extLst>
          </a:blip>
          <a:srcRect l="21520" t="1" r="30065" b="44759"/>
          <a:stretch>
            <a:fillRect/>
          </a:stretch>
        </p:blipFill>
        <p:spPr bwMode="auto">
          <a:xfrm>
            <a:off x="5380522" y="604466"/>
            <a:ext cx="2547934" cy="2223436"/>
          </a:xfrm>
          <a:prstGeom prst="rect">
            <a:avLst/>
          </a:prstGeom>
          <a:ln>
            <a:noFill/>
          </a:ln>
          <a:extLst>
            <a:ext uri="{53640926-AAD7-44D8-BBD7-CCE9431645EC}">
              <a14:shadowObscured xmlns:a14="http://schemas.microsoft.com/office/drawing/2010/main"/>
            </a:ext>
          </a:extLst>
        </p:spPr>
      </p:pic>
      <p:sp>
        <p:nvSpPr>
          <p:cNvPr id="10" name="ZoneTexte 9"/>
          <p:cNvSpPr txBox="1"/>
          <p:nvPr/>
        </p:nvSpPr>
        <p:spPr>
          <a:xfrm>
            <a:off x="412822" y="879434"/>
            <a:ext cx="1010213" cy="461665"/>
          </a:xfrm>
          <a:prstGeom prst="rect">
            <a:avLst/>
          </a:prstGeom>
          <a:noFill/>
        </p:spPr>
        <p:txBody>
          <a:bodyPr wrap="none" rtlCol="0">
            <a:spAutoFit/>
          </a:bodyPr>
          <a:lstStyle/>
          <a:p>
            <a:r>
              <a:rPr lang="en-GB" sz="2400" b="1" dirty="0"/>
              <a:t>R404A</a:t>
            </a:r>
            <a:endParaRPr lang="fr-FR" sz="2400" b="1" dirty="0"/>
          </a:p>
        </p:txBody>
      </p:sp>
      <p:sp>
        <p:nvSpPr>
          <p:cNvPr id="11" name="Espace réservé du pied de page 3">
            <a:extLst>
              <a:ext uri="{FF2B5EF4-FFF2-40B4-BE49-F238E27FC236}">
                <a16:creationId xmlns:a16="http://schemas.microsoft.com/office/drawing/2014/main" id="{E6CDD8BA-56B9-4D4A-A654-B1470F9D45C7}"/>
              </a:ext>
            </a:extLst>
          </p:cNvPr>
          <p:cNvSpPr>
            <a:spLocks noGrp="1"/>
          </p:cNvSpPr>
          <p:nvPr>
            <p:ph type="ftr" sz="quarter" idx="11"/>
          </p:nvPr>
        </p:nvSpPr>
        <p:spPr>
          <a:xfrm>
            <a:off x="2318915" y="6415212"/>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extLst>
      <p:ext uri="{BB962C8B-B14F-4D97-AF65-F5344CB8AC3E}">
        <p14:creationId xmlns:p14="http://schemas.microsoft.com/office/powerpoint/2010/main" val="238710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12" end="12"/>
                                            </p:txEl>
                                          </p:spTgt>
                                        </p:tgtEl>
                                        <p:attrNameLst>
                                          <p:attrName>style.visibility</p:attrName>
                                        </p:attrNameLst>
                                      </p:cBhvr>
                                      <p:to>
                                        <p:strVal val="visible"/>
                                      </p:to>
                                    </p:set>
                                    <p:anim calcmode="lin" valueType="num">
                                      <p:cBhvr additive="base">
                                        <p:cTn id="25"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13" end="13"/>
                                            </p:txEl>
                                          </p:spTgt>
                                        </p:tgtEl>
                                        <p:attrNameLst>
                                          <p:attrName>style.visibility</p:attrName>
                                        </p:attrNameLst>
                                      </p:cBhvr>
                                      <p:to>
                                        <p:strVal val="visible"/>
                                      </p:to>
                                    </p:set>
                                    <p:anim calcmode="lin" valueType="num">
                                      <p:cBhvr additive="base">
                                        <p:cTn id="29"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Image 28"/>
          <p:cNvPicPr>
            <a:picLocks noChangeAspect="1"/>
          </p:cNvPicPr>
          <p:nvPr/>
        </p:nvPicPr>
        <p:blipFill>
          <a:blip r:embed="rId4"/>
          <a:stretch>
            <a:fillRect/>
          </a:stretch>
        </p:blipFill>
        <p:spPr>
          <a:xfrm>
            <a:off x="-76201" y="1005132"/>
            <a:ext cx="9143999" cy="5715000"/>
          </a:xfrm>
          <a:prstGeom prst="rect">
            <a:avLst/>
          </a:prstGeom>
        </p:spPr>
      </p:pic>
      <p:sp>
        <p:nvSpPr>
          <p:cNvPr id="13315" name="Title 1"/>
          <p:cNvSpPr>
            <a:spLocks noGrp="1"/>
          </p:cNvSpPr>
          <p:nvPr>
            <p:ph type="title"/>
          </p:nvPr>
        </p:nvSpPr>
        <p:spPr>
          <a:xfrm>
            <a:off x="80681" y="83544"/>
            <a:ext cx="8885521" cy="560963"/>
          </a:xfrm>
          <a:ln w="38100">
            <a:solidFill>
              <a:schemeClr val="accent1"/>
            </a:solidFill>
            <a:miter lim="800000"/>
            <a:headEnd/>
            <a:tailEnd/>
          </a:ln>
        </p:spPr>
        <p:txBody>
          <a:bodyPr>
            <a:normAutofit fontScale="90000"/>
          </a:bodyPr>
          <a:lstStyle/>
          <a:p>
            <a:pPr algn="ctr"/>
            <a:br>
              <a:rPr lang="en-GB" altLang="fr-FR" sz="2800" b="1" dirty="0">
                <a:solidFill>
                  <a:srgbClr val="C00000"/>
                </a:solidFill>
                <a:latin typeface="Times New Roman" panose="02020603050405020304" pitchFamily="18" charset="0"/>
                <a:cs typeface="Times New Roman" panose="02020603050405020304" pitchFamily="18" charset="0"/>
              </a:rPr>
            </a:br>
            <a:r>
              <a:rPr lang="en-GB" sz="2800" b="1" dirty="0">
                <a:solidFill>
                  <a:schemeClr val="accent5"/>
                </a:solidFill>
              </a:rPr>
              <a:t>5.3 Phase Change Cooling (6):</a:t>
            </a:r>
            <a:r>
              <a:rPr lang="fr-FR" sz="2800" b="1" dirty="0">
                <a:solidFill>
                  <a:schemeClr val="accent5"/>
                </a:solidFill>
              </a:rPr>
              <a:t> LHC ATLAS detector </a:t>
            </a:r>
            <a:r>
              <a:rPr lang="en-GB" altLang="fr-FR" sz="2800" b="1" dirty="0">
                <a:solidFill>
                  <a:srgbClr val="0070C0"/>
                </a:solidFill>
                <a:cs typeface="Times New Roman" panose="02020603050405020304" pitchFamily="18" charset="0"/>
              </a:rPr>
              <a:t>with C</a:t>
            </a:r>
            <a:r>
              <a:rPr lang="en-GB" altLang="fr-FR" sz="2800" b="1" baseline="-25000" dirty="0">
                <a:solidFill>
                  <a:srgbClr val="0070C0"/>
                </a:solidFill>
                <a:cs typeface="Times New Roman" panose="02020603050405020304" pitchFamily="18" charset="0"/>
              </a:rPr>
              <a:t>3</a:t>
            </a:r>
            <a:r>
              <a:rPr lang="en-GB" altLang="fr-FR" sz="2800" b="1" dirty="0">
                <a:solidFill>
                  <a:srgbClr val="0070C0"/>
                </a:solidFill>
                <a:cs typeface="Times New Roman" panose="02020603050405020304" pitchFamily="18" charset="0"/>
              </a:rPr>
              <a:t>F</a:t>
            </a:r>
            <a:r>
              <a:rPr lang="en-GB" altLang="fr-FR" sz="2800" b="1" baseline="-25000" dirty="0">
                <a:solidFill>
                  <a:srgbClr val="0070C0"/>
                </a:solidFill>
                <a:cs typeface="Times New Roman" panose="02020603050405020304" pitchFamily="18" charset="0"/>
              </a:rPr>
              <a:t>8</a:t>
            </a:r>
            <a:r>
              <a:rPr lang="en-GB" altLang="fr-FR" sz="2800" b="1" dirty="0">
                <a:solidFill>
                  <a:srgbClr val="0070C0"/>
                </a:solidFill>
                <a:cs typeface="Times New Roman" panose="02020603050405020304" pitchFamily="18" charset="0"/>
              </a:rPr>
              <a:t> coolant </a:t>
            </a:r>
            <a:br>
              <a:rPr lang="en-GB" altLang="fr-FR" sz="2800" b="1" dirty="0">
                <a:solidFill>
                  <a:srgbClr val="0070C0"/>
                </a:solidFill>
                <a:cs typeface="Times New Roman" panose="02020603050405020304" pitchFamily="18" charset="0"/>
              </a:rPr>
            </a:br>
            <a:br>
              <a:rPr lang="en-GB" altLang="fr-FR" sz="2800" b="1" baseline="-25000" dirty="0">
                <a:solidFill>
                  <a:srgbClr val="0070C0"/>
                </a:solidFill>
                <a:cs typeface="Times New Roman" panose="02020603050405020304" pitchFamily="18" charset="0"/>
              </a:rPr>
            </a:br>
            <a:endParaRPr lang="fr-FR" altLang="fr-FR" sz="400" b="1" baseline="-25000" dirty="0">
              <a:solidFill>
                <a:srgbClr val="0070C0"/>
              </a:solidFill>
              <a:cs typeface="Times New Roman" panose="02020603050405020304" pitchFamily="18" charset="0"/>
            </a:endParaRPr>
          </a:p>
        </p:txBody>
      </p:sp>
      <p:grpSp>
        <p:nvGrpSpPr>
          <p:cNvPr id="3" name="Group 8"/>
          <p:cNvGrpSpPr>
            <a:grpSpLocks/>
          </p:cNvGrpSpPr>
          <p:nvPr/>
        </p:nvGrpSpPr>
        <p:grpSpPr bwMode="auto">
          <a:xfrm>
            <a:off x="7442203" y="4517720"/>
            <a:ext cx="1524000" cy="1295400"/>
            <a:chOff x="1447800" y="1295400"/>
            <a:chExt cx="6629400" cy="5029200"/>
          </a:xfrm>
        </p:grpSpPr>
        <p:pic>
          <p:nvPicPr>
            <p:cNvPr id="13336" name="Picture 2" descr="C:\Greg\New laptop (2) Sept 4 2010\rescues from stolen laptop\new laptop\Greg\HDR\figures by chapter\ATLAS Evap Cooling\compressors.jpg"/>
            <p:cNvPicPr>
              <a:picLocks noChangeAspect="1" noChangeArrowheads="1"/>
            </p:cNvPicPr>
            <p:nvPr/>
          </p:nvPicPr>
          <p:blipFill>
            <a:blip r:embed="rId5">
              <a:extLst>
                <a:ext uri="{28A0092B-C50C-407E-A947-70E740481C1C}">
                  <a14:useLocalDpi xmlns:a14="http://schemas.microsoft.com/office/drawing/2010/main" val="0"/>
                </a:ext>
              </a:extLst>
            </a:blip>
            <a:srcRect r="2942"/>
            <a:stretch>
              <a:fillRect/>
            </a:stretch>
          </p:blipFill>
          <p:spPr bwMode="auto">
            <a:xfrm>
              <a:off x="1447800" y="1295400"/>
              <a:ext cx="6629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TextBox 7"/>
            <p:cNvSpPr txBox="1">
              <a:spLocks noChangeArrowheads="1"/>
            </p:cNvSpPr>
            <p:nvPr/>
          </p:nvSpPr>
          <p:spPr bwMode="auto">
            <a:xfrm>
              <a:off x="1524000" y="5638800"/>
              <a:ext cx="6477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GB" altLang="fr-FR" sz="1600" b="1">
                  <a:solidFill>
                    <a:schemeClr val="bg1"/>
                  </a:solidFill>
                </a:rPr>
                <a:t>Compression</a:t>
              </a:r>
              <a:endParaRPr lang="fr-FR" altLang="fr-FR" sz="1600" b="1">
                <a:solidFill>
                  <a:schemeClr val="bg1"/>
                </a:solidFill>
              </a:endParaRPr>
            </a:p>
          </p:txBody>
        </p:sp>
      </p:grpSp>
      <p:pic>
        <p:nvPicPr>
          <p:cNvPr id="14" name="Picture 2" descr="C:\Users\greg\Downloads\k4466109.jpg"/>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a:xfrm>
            <a:off x="2146300" y="4229100"/>
            <a:ext cx="1206500" cy="927100"/>
          </a:xfrm>
          <a:noFill/>
          <a:ln w="25400">
            <a:solidFill>
              <a:srgbClr val="7030A0"/>
            </a:solidFill>
            <a:miter lim="800000"/>
            <a:headEnd/>
            <a:tailEnd/>
          </a:ln>
        </p:spPr>
      </p:pic>
      <p:pic>
        <p:nvPicPr>
          <p:cNvPr id="16" name="Picture 4" descr="C:\Users\greg\Downloads\k447495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9220" y="4547088"/>
            <a:ext cx="990600" cy="106521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4" descr="C:\Users\greg\Downloads\k4474955.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0462" y="3094831"/>
            <a:ext cx="990600" cy="106521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4" descr="C:\Users\greg\Downloads\k447495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96200" y="1828800"/>
            <a:ext cx="990600" cy="106521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1" name="Picture 3" descr="C:\Users\greg\Downloads\k446644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10200" y="1752600"/>
            <a:ext cx="1303338" cy="11049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4" name="Picture 2" descr="C:\Users\greg\Downloads\k446610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26741" y="4311650"/>
            <a:ext cx="1155700" cy="9271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158723" name="Picture 3" descr="C:\Users\greg\Downloads\k446658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3622" y="2051050"/>
            <a:ext cx="1176338" cy="927100"/>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5" name="Picture 3" descr="C:\Users\greg\Downloads\k446658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701" y="2597943"/>
            <a:ext cx="1141413" cy="900113"/>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pic>
        <p:nvPicPr>
          <p:cNvPr id="26" name="Picture 3" descr="C:\Users\greg\Downloads\k4466586.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0823" y="4517720"/>
            <a:ext cx="1124928" cy="885862"/>
          </a:xfrm>
          <a:prstGeom prst="rect">
            <a:avLst/>
          </a:prstGeom>
          <a:noFill/>
          <a:ln w="25400">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22" name="Title 1"/>
          <p:cNvSpPr txBox="1">
            <a:spLocks/>
          </p:cNvSpPr>
          <p:nvPr/>
        </p:nvSpPr>
        <p:spPr bwMode="auto">
          <a:xfrm>
            <a:off x="80681" y="718559"/>
            <a:ext cx="8758519" cy="300078"/>
          </a:xfrm>
          <a:prstGeom prst="rect">
            <a:avLst/>
          </a:prstGeom>
          <a:noFill/>
          <a:ln w="25400">
            <a:noFill/>
            <a:miter lim="800000"/>
            <a:headEnd/>
            <a:tailEnd/>
          </a:ln>
        </p:spPr>
        <p:txBody>
          <a:bodyPr lIns="0" rIns="0" bIns="0" anchor="b"/>
          <a:lstStyle/>
          <a:p>
            <a:pPr algn="ctr" eaLnBrk="0" hangingPunct="0">
              <a:defRPr/>
            </a:pPr>
            <a:r>
              <a:rPr lang="en-GB" b="1" dirty="0">
                <a:solidFill>
                  <a:srgbClr val="333300"/>
                </a:solidFill>
                <a:ea typeface="+mj-ea"/>
                <a:cs typeface="Times New Roman" pitchFamily="18" charset="0"/>
              </a:rPr>
              <a:t>Another way of looking at energy exchange:  </a:t>
            </a:r>
            <a:r>
              <a:rPr lang="en-GB" b="1" dirty="0">
                <a:solidFill>
                  <a:srgbClr val="333300"/>
                </a:solidFill>
                <a:cs typeface="Times New Roman" pitchFamily="18" charset="0"/>
              </a:rPr>
              <a:t>Digger</a:t>
            </a:r>
            <a:r>
              <a:rPr lang="en-GB" b="1" dirty="0">
                <a:solidFill>
                  <a:srgbClr val="333300"/>
                </a:solidFill>
                <a:ea typeface="+mj-ea"/>
                <a:cs typeface="Times New Roman" pitchFamily="18" charset="0"/>
              </a:rPr>
              <a:t> = fluid; heat in vapour form = sand...</a:t>
            </a:r>
            <a:br>
              <a:rPr lang="en-GB" sz="2800" b="1" baseline="-25000" dirty="0">
                <a:solidFill>
                  <a:srgbClr val="333300"/>
                </a:solidFill>
                <a:ea typeface="+mj-ea"/>
                <a:cs typeface="Times New Roman" pitchFamily="18" charset="0"/>
              </a:rPr>
            </a:br>
            <a:endParaRPr lang="fr-FR" sz="400" b="1" baseline="-25000" dirty="0">
              <a:solidFill>
                <a:srgbClr val="333300"/>
              </a:solidFill>
              <a:ea typeface="+mj-ea"/>
              <a:cs typeface="Times New Roman" pitchFamily="18" charset="0"/>
            </a:endParaRPr>
          </a:p>
        </p:txBody>
      </p:sp>
      <p:cxnSp>
        <p:nvCxnSpPr>
          <p:cNvPr id="27" name="Straight Arrow Connector 26"/>
          <p:cNvCxnSpPr/>
          <p:nvPr/>
        </p:nvCxnSpPr>
        <p:spPr>
          <a:xfrm>
            <a:off x="3183855" y="5238750"/>
            <a:ext cx="641291" cy="8960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827470" y="4673600"/>
            <a:ext cx="259129" cy="36585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583975" y="3047999"/>
            <a:ext cx="277325" cy="338351"/>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flipV="1">
            <a:off x="7029817" y="2448278"/>
            <a:ext cx="497375" cy="5814"/>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rot="10800000">
            <a:off x="4781184" y="2487025"/>
            <a:ext cx="533400" cy="158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5400000">
            <a:off x="968496" y="3885406"/>
            <a:ext cx="609600" cy="158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p:cNvSpPr txBox="1"/>
          <p:nvPr/>
        </p:nvSpPr>
        <p:spPr>
          <a:xfrm>
            <a:off x="1876662" y="5070108"/>
            <a:ext cx="1329659" cy="646331"/>
          </a:xfrm>
          <a:prstGeom prst="rect">
            <a:avLst/>
          </a:prstGeom>
          <a:solidFill>
            <a:srgbClr val="FFFFFF">
              <a:alpha val="47000"/>
            </a:srgbClr>
          </a:solidFill>
        </p:spPr>
        <p:txBody>
          <a:bodyPr wrap="none" rtlCol="0">
            <a:spAutoFit/>
          </a:bodyPr>
          <a:lstStyle/>
          <a:p>
            <a:r>
              <a:rPr lang="fr-FR" dirty="0"/>
              <a:t>On-detector</a:t>
            </a:r>
          </a:p>
          <a:p>
            <a:r>
              <a:rPr lang="fr-FR" dirty="0" err="1"/>
              <a:t>evaporation</a:t>
            </a:r>
            <a:endParaRPr lang="fr-FR" dirty="0"/>
          </a:p>
        </p:txBody>
      </p:sp>
      <p:sp>
        <p:nvSpPr>
          <p:cNvPr id="35" name="ZoneTexte 34"/>
          <p:cNvSpPr txBox="1"/>
          <p:nvPr/>
        </p:nvSpPr>
        <p:spPr>
          <a:xfrm>
            <a:off x="4646085" y="2434413"/>
            <a:ext cx="2373342" cy="369332"/>
          </a:xfrm>
          <a:prstGeom prst="rect">
            <a:avLst/>
          </a:prstGeom>
          <a:solidFill>
            <a:srgbClr val="FFFFFF">
              <a:alpha val="73000"/>
            </a:srgbClr>
          </a:solidFill>
        </p:spPr>
        <p:txBody>
          <a:bodyPr wrap="none" rtlCol="0">
            <a:spAutoFit/>
          </a:bodyPr>
          <a:lstStyle/>
          <a:p>
            <a:r>
              <a:rPr lang="fr-FR" dirty="0"/>
              <a:t>Condensation at 17 bar</a:t>
            </a:r>
          </a:p>
        </p:txBody>
      </p:sp>
      <p:sp>
        <p:nvSpPr>
          <p:cNvPr id="36" name="ZoneTexte 35"/>
          <p:cNvSpPr txBox="1"/>
          <p:nvPr/>
        </p:nvSpPr>
        <p:spPr>
          <a:xfrm rot="17772122">
            <a:off x="6493689" y="4117830"/>
            <a:ext cx="2104935" cy="369332"/>
          </a:xfrm>
          <a:prstGeom prst="rect">
            <a:avLst/>
          </a:prstGeom>
          <a:solidFill>
            <a:srgbClr val="FFFFFF">
              <a:alpha val="64000"/>
            </a:srgbClr>
          </a:solidFill>
        </p:spPr>
        <p:txBody>
          <a:bodyPr wrap="none" rtlCol="0">
            <a:spAutoFit/>
          </a:bodyPr>
          <a:lstStyle/>
          <a:p>
            <a:r>
              <a:rPr lang="fr-FR" dirty="0" err="1"/>
              <a:t>Vapour</a:t>
            </a:r>
            <a:r>
              <a:rPr lang="fr-FR" dirty="0"/>
              <a:t> compression</a:t>
            </a:r>
          </a:p>
        </p:txBody>
      </p:sp>
      <p:sp>
        <p:nvSpPr>
          <p:cNvPr id="38" name="ZoneTexte 37"/>
          <p:cNvSpPr txBox="1"/>
          <p:nvPr/>
        </p:nvSpPr>
        <p:spPr>
          <a:xfrm rot="16200000">
            <a:off x="538541" y="3867780"/>
            <a:ext cx="2304413" cy="369332"/>
          </a:xfrm>
          <a:prstGeom prst="rect">
            <a:avLst/>
          </a:prstGeom>
          <a:solidFill>
            <a:srgbClr val="FFFFFF">
              <a:alpha val="45000"/>
            </a:srgbClr>
          </a:solidFill>
        </p:spPr>
        <p:txBody>
          <a:bodyPr wrap="none" rtlCol="0">
            <a:spAutoFit/>
          </a:bodyPr>
          <a:lstStyle/>
          <a:p>
            <a:r>
              <a:rPr lang="fr-FR" dirty="0" err="1"/>
              <a:t>Liquid</a:t>
            </a:r>
            <a:r>
              <a:rPr lang="fr-FR" dirty="0"/>
              <a:t> </a:t>
            </a:r>
            <a:r>
              <a:rPr lang="fr-FR" dirty="0" err="1"/>
              <a:t>supply</a:t>
            </a:r>
            <a:r>
              <a:rPr lang="fr-FR" dirty="0"/>
              <a:t> &amp; </a:t>
            </a:r>
            <a:r>
              <a:rPr lang="fr-FR" dirty="0" err="1"/>
              <a:t>detent</a:t>
            </a:r>
            <a:endParaRPr lang="fr-FR" dirty="0"/>
          </a:p>
        </p:txBody>
      </p:sp>
      <p:sp>
        <p:nvSpPr>
          <p:cNvPr id="4" name="Espace réservé du numéro de diapositive 3"/>
          <p:cNvSpPr>
            <a:spLocks noGrp="1"/>
          </p:cNvSpPr>
          <p:nvPr>
            <p:ph type="sldNum" sz="quarter" idx="12"/>
          </p:nvPr>
        </p:nvSpPr>
        <p:spPr/>
        <p:txBody>
          <a:bodyPr/>
          <a:lstStyle/>
          <a:p>
            <a:fld id="{0AA9EBEA-8FF1-4741-9019-86B2F2893584}" type="slidenum">
              <a:rPr lang="fr-FR" smtClean="0"/>
              <a:t>9</a:t>
            </a:fld>
            <a:endParaRPr lang="fr-FR"/>
          </a:p>
        </p:txBody>
      </p:sp>
      <p:sp>
        <p:nvSpPr>
          <p:cNvPr id="42" name="ZoneTexte 41"/>
          <p:cNvSpPr txBox="1"/>
          <p:nvPr/>
        </p:nvSpPr>
        <p:spPr>
          <a:xfrm>
            <a:off x="803232" y="1413851"/>
            <a:ext cx="870751" cy="584775"/>
          </a:xfrm>
          <a:prstGeom prst="rect">
            <a:avLst/>
          </a:prstGeom>
          <a:noFill/>
        </p:spPr>
        <p:txBody>
          <a:bodyPr wrap="none" rtlCol="0">
            <a:spAutoFit/>
          </a:bodyPr>
          <a:lstStyle/>
          <a:p>
            <a:r>
              <a:rPr lang="en-GB" sz="3200" b="1" dirty="0"/>
              <a:t>C</a:t>
            </a:r>
            <a:r>
              <a:rPr lang="en-GB" sz="3200" b="1" baseline="-25000" dirty="0"/>
              <a:t>3</a:t>
            </a:r>
            <a:r>
              <a:rPr lang="en-GB" sz="3200" b="1" dirty="0"/>
              <a:t>F</a:t>
            </a:r>
            <a:r>
              <a:rPr lang="en-GB" sz="3200" b="1" baseline="-25000" dirty="0"/>
              <a:t>8</a:t>
            </a:r>
            <a:endParaRPr lang="fr-FR" sz="3200" b="1" dirty="0"/>
          </a:p>
        </p:txBody>
      </p:sp>
      <p:sp>
        <p:nvSpPr>
          <p:cNvPr id="30" name="Espace réservé du pied de page 3">
            <a:extLst>
              <a:ext uri="{FF2B5EF4-FFF2-40B4-BE49-F238E27FC236}">
                <a16:creationId xmlns:a16="http://schemas.microsoft.com/office/drawing/2014/main" id="{0324291B-048A-43E8-922C-B1B43547DFE3}"/>
              </a:ext>
            </a:extLst>
          </p:cNvPr>
          <p:cNvSpPr>
            <a:spLocks noGrp="1"/>
          </p:cNvSpPr>
          <p:nvPr>
            <p:ph type="ftr" sz="quarter" idx="11"/>
          </p:nvPr>
        </p:nvSpPr>
        <p:spPr>
          <a:xfrm>
            <a:off x="2219761" y="6420644"/>
            <a:ext cx="4506169" cy="206494"/>
          </a:xfrm>
        </p:spPr>
        <p:txBody>
          <a:bodyPr/>
          <a:lstStyle/>
          <a:p>
            <a:r>
              <a:rPr lang="en-US" dirty="0"/>
              <a:t>Physics 524: Survey of Instrumentation &amp; Laboratory Techniques:  Unit 5:  Cooling &amp; Thermal management © G. </a:t>
            </a:r>
            <a:r>
              <a:rPr lang="en-US" dirty="0" err="1"/>
              <a:t>Hallewell</a:t>
            </a:r>
            <a:r>
              <a:rPr lang="en-US" dirty="0"/>
              <a:t> (2024) </a:t>
            </a:r>
          </a:p>
        </p:txBody>
      </p:sp>
    </p:spTree>
    <p:custDataLst>
      <p:tags r:id="rId1"/>
    </p:custDataLst>
    <p:extLst>
      <p:ext uri="{BB962C8B-B14F-4D97-AF65-F5344CB8AC3E}">
        <p14:creationId xmlns:p14="http://schemas.microsoft.com/office/powerpoint/2010/main" val="168388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dissolve">
                                      <p:cBhvr>
                                        <p:cTn id="7" dur="500"/>
                                        <p:tgtEl>
                                          <p:spTgt spid="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par>
                          <p:cTn id="13" fill="hold" nodeType="afterGroup">
                            <p:stCondLst>
                              <p:cond delay="500"/>
                            </p:stCondLst>
                            <p:childTnLst>
                              <p:par>
                                <p:cTn id="14" presetID="9" presetClass="exit" presetSubtype="0" fill="hold" nodeType="afterEffect">
                                  <p:stCondLst>
                                    <p:cond delay="0"/>
                                  </p:stCondLst>
                                  <p:childTnLst>
                                    <p:animEffect transition="out" filter="dissolve">
                                      <p:cBhvr>
                                        <p:cTn id="15" dur="2000"/>
                                        <p:tgtEl>
                                          <p:spTgt spid="14"/>
                                        </p:tgtEl>
                                      </p:cBhvr>
                                    </p:animEffect>
                                    <p:set>
                                      <p:cBhvr>
                                        <p:cTn id="16" dur="1" fill="hold">
                                          <p:stCondLst>
                                            <p:cond delay="1999"/>
                                          </p:stCondLst>
                                        </p:cTn>
                                        <p:tgtEl>
                                          <p:spTgt spid="14"/>
                                        </p:tgtEl>
                                        <p:attrNameLst>
                                          <p:attrName>style.visibility</p:attrName>
                                        </p:attrNameLst>
                                      </p:cBhvr>
                                      <p:to>
                                        <p:strVal val="hidden"/>
                                      </p:to>
                                    </p:set>
                                  </p:childTnLst>
                                </p:cTn>
                              </p:par>
                              <p:par>
                                <p:cTn id="17" presetID="9"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dissolve">
                                      <p:cBhvr>
                                        <p:cTn id="19" dur="2000"/>
                                        <p:tgtEl>
                                          <p:spTgt spid="24"/>
                                        </p:tgtEl>
                                      </p:cBhvr>
                                    </p:animEffect>
                                  </p:childTnLst>
                                </p:cTn>
                              </p:par>
                            </p:childTnLst>
                          </p:cTn>
                        </p:par>
                        <p:par>
                          <p:cTn id="20" fill="hold" nodeType="afterGroup">
                            <p:stCondLst>
                              <p:cond delay="2500"/>
                            </p:stCondLst>
                            <p:childTnLst>
                              <p:par>
                                <p:cTn id="21" presetID="9"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1000"/>
                                        <p:tgtEl>
                                          <p:spTgt spid="1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9" presetClass="exit" presetSubtype="0" fill="hold" nodeType="clickEffect">
                                  <p:stCondLst>
                                    <p:cond delay="0"/>
                                  </p:stCondLst>
                                  <p:childTnLst>
                                    <p:animEffect transition="out" filter="dissolv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par>
                          <p:cTn id="29" fill="hold" nodeType="afterGroup">
                            <p:stCondLst>
                              <p:cond delay="500"/>
                            </p:stCondLst>
                            <p:childTnLst>
                              <p:par>
                                <p:cTn id="30" presetID="9" presetClass="entr" presetSubtype="0" fill="hold"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dissolve">
                                      <p:cBhvr>
                                        <p:cTn id="32" dur="500"/>
                                        <p:tgtEl>
                                          <p:spTgt spid="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xit" presetSubtype="0" fill="hold" nodeType="clickEffect">
                                  <p:stCondLst>
                                    <p:cond delay="0"/>
                                  </p:stCondLst>
                                  <p:childTnLst>
                                    <p:animEffect transition="out" filter="dissolv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par>
                          <p:cTn id="38" fill="hold" nodeType="afterGroup">
                            <p:stCondLst>
                              <p:cond delay="500"/>
                            </p:stCondLst>
                            <p:childTnLst>
                              <p:par>
                                <p:cTn id="39" presetID="9" presetClass="entr" presetSubtype="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dissolve">
                                      <p:cBhvr>
                                        <p:cTn id="41" dur="500"/>
                                        <p:tgtEl>
                                          <p:spTgt spid="2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9" presetClass="entr" presetSubtype="0" fill="hold"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dissolve">
                                      <p:cBhvr>
                                        <p:cTn id="46" dur="500"/>
                                        <p:tgtEl>
                                          <p:spTgt spid="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9"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dissolve">
                                      <p:cBhvr>
                                        <p:cTn id="51" dur="500"/>
                                        <p:tgtEl>
                                          <p:spTgt spid="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9" presetClass="entr" presetSubtype="0" fill="hold" nodeType="clickEffect">
                                  <p:stCondLst>
                                    <p:cond delay="0"/>
                                  </p:stCondLst>
                                  <p:childTnLst>
                                    <p:set>
                                      <p:cBhvr>
                                        <p:cTn id="55" dur="1" fill="hold">
                                          <p:stCondLst>
                                            <p:cond delay="0"/>
                                          </p:stCondLst>
                                        </p:cTn>
                                        <p:tgtEl>
                                          <p:spTgt spid="158723"/>
                                        </p:tgtEl>
                                        <p:attrNameLst>
                                          <p:attrName>style.visibility</p:attrName>
                                        </p:attrNameLst>
                                      </p:cBhvr>
                                      <p:to>
                                        <p:strVal val="visible"/>
                                      </p:to>
                                    </p:set>
                                    <p:animEffect transition="in" filter="dissolve">
                                      <p:cBhvr>
                                        <p:cTn id="56" dur="500"/>
                                        <p:tgtEl>
                                          <p:spTgt spid="15872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9" presetClass="exit" presetSubtype="0" fill="hold" nodeType="clickEffect">
                                  <p:stCondLst>
                                    <p:cond delay="0"/>
                                  </p:stCondLst>
                                  <p:childTnLst>
                                    <p:animEffect transition="out" filter="dissolve">
                                      <p:cBhvr>
                                        <p:cTn id="60" dur="500"/>
                                        <p:tgtEl>
                                          <p:spTgt spid="158723"/>
                                        </p:tgtEl>
                                      </p:cBhvr>
                                    </p:animEffect>
                                    <p:set>
                                      <p:cBhvr>
                                        <p:cTn id="61" dur="1" fill="hold">
                                          <p:stCondLst>
                                            <p:cond delay="499"/>
                                          </p:stCondLst>
                                        </p:cTn>
                                        <p:tgtEl>
                                          <p:spTgt spid="158723"/>
                                        </p:tgtEl>
                                        <p:attrNameLst>
                                          <p:attrName>style.visibility</p:attrName>
                                        </p:attrNameLst>
                                      </p:cBhvr>
                                      <p:to>
                                        <p:strVal val="hidden"/>
                                      </p:to>
                                    </p:set>
                                  </p:childTnLst>
                                </p:cTn>
                              </p:par>
                            </p:childTnLst>
                          </p:cTn>
                        </p:par>
                        <p:par>
                          <p:cTn id="62" fill="hold" nodeType="afterGroup">
                            <p:stCondLst>
                              <p:cond delay="500"/>
                            </p:stCondLst>
                            <p:childTnLst>
                              <p:par>
                                <p:cTn id="63" presetID="9"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dissolve">
                                      <p:cBhvr>
                                        <p:cTn id="65" dur="500"/>
                                        <p:tgtEl>
                                          <p:spTgt spid="25"/>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xit" presetSubtype="0" fill="hold" nodeType="clickEffect">
                                  <p:stCondLst>
                                    <p:cond delay="0"/>
                                  </p:stCondLst>
                                  <p:childTnLst>
                                    <p:animEffect transition="out" filter="dissolve">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childTnLst>
                          </p:cTn>
                        </p:par>
                        <p:par>
                          <p:cTn id="71" fill="hold" nodeType="afterGroup">
                            <p:stCondLst>
                              <p:cond delay="500"/>
                            </p:stCondLst>
                            <p:childTnLst>
                              <p:par>
                                <p:cTn id="72" presetID="9" presetClass="entr" presetSubtype="0" fill="hold"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dissolve">
                                      <p:cBhvr>
                                        <p:cTn id="7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5|3.6"/>
</p:tagLst>
</file>

<file path=ppt/tags/tag2.xml><?xml version="1.0" encoding="utf-8"?>
<p:tagLst xmlns:a="http://schemas.openxmlformats.org/drawingml/2006/main" xmlns:r="http://schemas.openxmlformats.org/officeDocument/2006/relationships" xmlns:p="http://schemas.openxmlformats.org/presentationml/2006/main">
  <p:tag name="TIMING" val="|11.7"/>
</p:tagLst>
</file>

<file path=ppt/tags/tag3.xml><?xml version="1.0" encoding="utf-8"?>
<p:tagLst xmlns:a="http://schemas.openxmlformats.org/drawingml/2006/main" xmlns:r="http://schemas.openxmlformats.org/officeDocument/2006/relationships" xmlns:p="http://schemas.openxmlformats.org/presentationml/2006/main">
  <p:tag name="TIMING" val="|3.1"/>
</p:tagLst>
</file>

<file path=ppt/tags/tag4.xml><?xml version="1.0" encoding="utf-8"?>
<p:tagLst xmlns:a="http://schemas.openxmlformats.org/drawingml/2006/main" xmlns:r="http://schemas.openxmlformats.org/officeDocument/2006/relationships" xmlns:p="http://schemas.openxmlformats.org/presentationml/2006/main">
  <p:tag name="TIMING" val="|3.1"/>
</p:tagLst>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65976</TotalTime>
  <Words>2497</Words>
  <Application>Microsoft Office PowerPoint</Application>
  <PresentationFormat>On-screen Show (4:3)</PresentationFormat>
  <Paragraphs>248</Paragraphs>
  <Slides>24</Slides>
  <Notes>5</Notes>
  <HiddenSlides>1</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Thème Office</vt:lpstr>
      <vt:lpstr>Lecture 2 of 4 (24:1)</vt:lpstr>
      <vt:lpstr>5.3 Phase Change Cooling (here seawater)</vt:lpstr>
      <vt:lpstr>5.3 Phase Change Cooling</vt:lpstr>
      <vt:lpstr>Attention: ye approach Isenthalp</vt:lpstr>
      <vt:lpstr>5.3 Phase Change Cooling (2)</vt:lpstr>
      <vt:lpstr>5.3 Phase Change Cooling (3)</vt:lpstr>
      <vt:lpstr>5.3 Phase Change Cooling (4)</vt:lpstr>
      <vt:lpstr>5.3 Phase Change Cooling (5)</vt:lpstr>
      <vt:lpstr> 5.3 Phase Change Cooling (6): LHC ATLAS detector with C3F8 coolant   </vt:lpstr>
      <vt:lpstr> Let’s digress!   Here is ATLAS at LHC  </vt:lpstr>
      <vt:lpstr>      Unpeeling the ATLAS Onion </vt:lpstr>
      <vt:lpstr> Unpeeling the ATLAS Onion: the evaporators  ‘Semi-Conductor Tracker’ (SCT)  silicon microstrip tracker surrounding pixel detector </vt:lpstr>
      <vt:lpstr>Unpeeling the ATLAS Onion: the evaporators ATLAS – Silicon Pixel Detector Structure</vt:lpstr>
      <vt:lpstr>PowerPoint Presentation</vt:lpstr>
      <vt:lpstr>PowerPoint Presentation</vt:lpstr>
      <vt:lpstr>5.3 Phase Change Cooling (9):  The ATLAS Si tracker C3F8 92 m (300’) thermosiphon cooling system: no moving parts (except valves) in C3F8 circuit. </vt:lpstr>
      <vt:lpstr>PowerPoint Presentation</vt:lpstr>
      <vt:lpstr>Thermosiphon: Reversal on Pressure-Enthaply Diagram</vt:lpstr>
      <vt:lpstr>5.3 Phase Change Cooling (10):  </vt:lpstr>
      <vt:lpstr>5.3 Phase Change Cooling (11):  </vt:lpstr>
      <vt:lpstr>5.3 Phase Change Cooling:  </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Greg</dc:creator>
  <cp:lastModifiedBy>Greg</cp:lastModifiedBy>
  <cp:revision>863</cp:revision>
  <dcterms:created xsi:type="dcterms:W3CDTF">2015-02-25T21:40:34Z</dcterms:created>
  <dcterms:modified xsi:type="dcterms:W3CDTF">2024-10-22T02:48:46Z</dcterms:modified>
</cp:coreProperties>
</file>