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5" r:id="rId5"/>
    <p:sldId id="268" r:id="rId6"/>
    <p:sldId id="269" r:id="rId7"/>
    <p:sldId id="260" r:id="rId8"/>
    <p:sldId id="259"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8" autoAdjust="0"/>
    <p:restoredTop sz="94660"/>
  </p:normalViewPr>
  <p:slideViewPr>
    <p:cSldViewPr snapToGrid="0">
      <p:cViewPr varScale="1">
        <p:scale>
          <a:sx n="95" d="100"/>
          <a:sy n="95" d="100"/>
        </p:scale>
        <p:origin x="4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ED0E4-EF62-494D-9FBC-ABCEC2ABA2A0}"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3BCAF-E43F-43EA-A3F6-286B8820AA3E}" type="slidenum">
              <a:rPr lang="en-US" smtClean="0"/>
              <a:t>‹#›</a:t>
            </a:fld>
            <a:endParaRPr lang="en-US"/>
          </a:p>
        </p:txBody>
      </p:sp>
    </p:spTree>
    <p:extLst>
      <p:ext uri="{BB962C8B-B14F-4D97-AF65-F5344CB8AC3E}">
        <p14:creationId xmlns:p14="http://schemas.microsoft.com/office/powerpoint/2010/main" val="228528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E48D-0F48-DCA6-218C-B706D176F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99F9F2-6604-8B25-A24B-275B59DB47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3DF2C9-8ECD-BE78-55B4-795041EA4A0B}"/>
              </a:ext>
            </a:extLst>
          </p:cNvPr>
          <p:cNvSpPr>
            <a:spLocks noGrp="1"/>
          </p:cNvSpPr>
          <p:nvPr>
            <p:ph type="dt" sz="half" idx="10"/>
          </p:nvPr>
        </p:nvSpPr>
        <p:spPr/>
        <p:txBody>
          <a:bodyPr/>
          <a:lstStyle/>
          <a:p>
            <a:fld id="{D0BC7058-AD08-420B-81AE-AB42F9E41E84}" type="datetimeFigureOut">
              <a:rPr lang="en-US" smtClean="0"/>
              <a:t>10/16/2023</a:t>
            </a:fld>
            <a:endParaRPr lang="en-US"/>
          </a:p>
        </p:txBody>
      </p:sp>
      <p:sp>
        <p:nvSpPr>
          <p:cNvPr id="5" name="Footer Placeholder 4">
            <a:extLst>
              <a:ext uri="{FF2B5EF4-FFF2-40B4-BE49-F238E27FC236}">
                <a16:creationId xmlns:a16="http://schemas.microsoft.com/office/drawing/2014/main" id="{4DFBD968-F0D0-3638-C703-2947AAE83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D25F1-6800-485D-E6D2-96D769DA6AB7}"/>
              </a:ext>
            </a:extLst>
          </p:cNvPr>
          <p:cNvSpPr>
            <a:spLocks noGrp="1"/>
          </p:cNvSpPr>
          <p:nvPr>
            <p:ph type="sldNum" sz="quarter" idx="12"/>
          </p:nvPr>
        </p:nvSpPr>
        <p:spPr/>
        <p:txBody>
          <a:bodyPr/>
          <a:lstStyle/>
          <a:p>
            <a:fld id="{6E139D60-0FBD-43B2-9E07-0F8455EB1AFA}" type="slidenum">
              <a:rPr lang="en-US" smtClean="0"/>
              <a:t>‹#›</a:t>
            </a:fld>
            <a:endParaRPr lang="en-US"/>
          </a:p>
        </p:txBody>
      </p:sp>
    </p:spTree>
    <p:extLst>
      <p:ext uri="{BB962C8B-B14F-4D97-AF65-F5344CB8AC3E}">
        <p14:creationId xmlns:p14="http://schemas.microsoft.com/office/powerpoint/2010/main" val="391042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C4BB-73E5-605A-1C94-8071B6683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322A5F-3182-D677-87D2-B72071AF26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D56F7-AF7C-2AE3-7A39-3C6BCE4198EF}"/>
              </a:ext>
            </a:extLst>
          </p:cNvPr>
          <p:cNvSpPr>
            <a:spLocks noGrp="1"/>
          </p:cNvSpPr>
          <p:nvPr>
            <p:ph type="dt" sz="half" idx="10"/>
          </p:nvPr>
        </p:nvSpPr>
        <p:spPr/>
        <p:txBody>
          <a:bodyPr/>
          <a:lstStyle/>
          <a:p>
            <a:fld id="{D0BC7058-AD08-420B-81AE-AB42F9E41E84}" type="datetimeFigureOut">
              <a:rPr lang="en-US" smtClean="0"/>
              <a:t>10/16/2023</a:t>
            </a:fld>
            <a:endParaRPr lang="en-US"/>
          </a:p>
        </p:txBody>
      </p:sp>
      <p:sp>
        <p:nvSpPr>
          <p:cNvPr id="5" name="Footer Placeholder 4">
            <a:extLst>
              <a:ext uri="{FF2B5EF4-FFF2-40B4-BE49-F238E27FC236}">
                <a16:creationId xmlns:a16="http://schemas.microsoft.com/office/drawing/2014/main" id="{600C0C59-27D4-557B-2D46-73E06B2AB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52E05-80B4-B203-806F-4F369F2D91CD}"/>
              </a:ext>
            </a:extLst>
          </p:cNvPr>
          <p:cNvSpPr>
            <a:spLocks noGrp="1"/>
          </p:cNvSpPr>
          <p:nvPr>
            <p:ph type="sldNum" sz="quarter" idx="12"/>
          </p:nvPr>
        </p:nvSpPr>
        <p:spPr/>
        <p:txBody>
          <a:bodyPr/>
          <a:lstStyle/>
          <a:p>
            <a:fld id="{6E139D60-0FBD-43B2-9E07-0F8455EB1AFA}" type="slidenum">
              <a:rPr lang="en-US" smtClean="0"/>
              <a:t>‹#›</a:t>
            </a:fld>
            <a:endParaRPr lang="en-US"/>
          </a:p>
        </p:txBody>
      </p:sp>
    </p:spTree>
    <p:extLst>
      <p:ext uri="{BB962C8B-B14F-4D97-AF65-F5344CB8AC3E}">
        <p14:creationId xmlns:p14="http://schemas.microsoft.com/office/powerpoint/2010/main" val="7701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60DA24-45AB-FC5B-74A0-FF2C7475BE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B1766E-66B4-9246-F4A3-0EF330386C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9B303-F787-0CAA-B13D-94C5417619AA}"/>
              </a:ext>
            </a:extLst>
          </p:cNvPr>
          <p:cNvSpPr>
            <a:spLocks noGrp="1"/>
          </p:cNvSpPr>
          <p:nvPr>
            <p:ph type="dt" sz="half" idx="10"/>
          </p:nvPr>
        </p:nvSpPr>
        <p:spPr/>
        <p:txBody>
          <a:bodyPr/>
          <a:lstStyle/>
          <a:p>
            <a:fld id="{D0BC7058-AD08-420B-81AE-AB42F9E41E84}" type="datetimeFigureOut">
              <a:rPr lang="en-US" smtClean="0"/>
              <a:t>10/16/2023</a:t>
            </a:fld>
            <a:endParaRPr lang="en-US"/>
          </a:p>
        </p:txBody>
      </p:sp>
      <p:sp>
        <p:nvSpPr>
          <p:cNvPr id="5" name="Footer Placeholder 4">
            <a:extLst>
              <a:ext uri="{FF2B5EF4-FFF2-40B4-BE49-F238E27FC236}">
                <a16:creationId xmlns:a16="http://schemas.microsoft.com/office/drawing/2014/main" id="{EC528F84-AC3D-24DD-F2A6-C8097E427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8E57-07A0-CC7D-2758-6ADDD972B86F}"/>
              </a:ext>
            </a:extLst>
          </p:cNvPr>
          <p:cNvSpPr>
            <a:spLocks noGrp="1"/>
          </p:cNvSpPr>
          <p:nvPr>
            <p:ph type="sldNum" sz="quarter" idx="12"/>
          </p:nvPr>
        </p:nvSpPr>
        <p:spPr/>
        <p:txBody>
          <a:bodyPr/>
          <a:lstStyle/>
          <a:p>
            <a:fld id="{6E139D60-0FBD-43B2-9E07-0F8455EB1AFA}" type="slidenum">
              <a:rPr lang="en-US" smtClean="0"/>
              <a:t>‹#›</a:t>
            </a:fld>
            <a:endParaRPr lang="en-US"/>
          </a:p>
        </p:txBody>
      </p:sp>
    </p:spTree>
    <p:extLst>
      <p:ext uri="{BB962C8B-B14F-4D97-AF65-F5344CB8AC3E}">
        <p14:creationId xmlns:p14="http://schemas.microsoft.com/office/powerpoint/2010/main" val="247071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A309-3BA7-18AB-2CA5-9F79D6281B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566AC6-B1D6-9592-EB7D-F032AAD845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10496-228F-234A-19BA-4451A2295408}"/>
              </a:ext>
            </a:extLst>
          </p:cNvPr>
          <p:cNvSpPr>
            <a:spLocks noGrp="1"/>
          </p:cNvSpPr>
          <p:nvPr>
            <p:ph type="dt" sz="half" idx="10"/>
          </p:nvPr>
        </p:nvSpPr>
        <p:spPr/>
        <p:txBody>
          <a:bodyPr/>
          <a:lstStyle/>
          <a:p>
            <a:fld id="{D0BC7058-AD08-420B-81AE-AB42F9E41E84}" type="datetimeFigureOut">
              <a:rPr lang="en-US" smtClean="0"/>
              <a:t>10/16/2023</a:t>
            </a:fld>
            <a:endParaRPr lang="en-US"/>
          </a:p>
        </p:txBody>
      </p:sp>
      <p:sp>
        <p:nvSpPr>
          <p:cNvPr id="5" name="Footer Placeholder 4">
            <a:extLst>
              <a:ext uri="{FF2B5EF4-FFF2-40B4-BE49-F238E27FC236}">
                <a16:creationId xmlns:a16="http://schemas.microsoft.com/office/drawing/2014/main" id="{5C52338B-2F96-646D-E459-21AB0F6D2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17075-ACFC-72B3-9C39-3424387EEE29}"/>
              </a:ext>
            </a:extLst>
          </p:cNvPr>
          <p:cNvSpPr>
            <a:spLocks noGrp="1"/>
          </p:cNvSpPr>
          <p:nvPr>
            <p:ph type="sldNum" sz="quarter" idx="12"/>
          </p:nvPr>
        </p:nvSpPr>
        <p:spPr/>
        <p:txBody>
          <a:bodyPr/>
          <a:lstStyle/>
          <a:p>
            <a:fld id="{6E139D60-0FBD-43B2-9E07-0F8455EB1AFA}" type="slidenum">
              <a:rPr lang="en-US" smtClean="0"/>
              <a:t>‹#›</a:t>
            </a:fld>
            <a:endParaRPr lang="en-US"/>
          </a:p>
        </p:txBody>
      </p:sp>
    </p:spTree>
    <p:extLst>
      <p:ext uri="{BB962C8B-B14F-4D97-AF65-F5344CB8AC3E}">
        <p14:creationId xmlns:p14="http://schemas.microsoft.com/office/powerpoint/2010/main" val="56915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8E405-7535-F308-4B79-6A4944B5F5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D549EF-212C-3B4C-1A46-FF2410066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99B7DB-DFEA-7A48-0C87-DB253C122006}"/>
              </a:ext>
            </a:extLst>
          </p:cNvPr>
          <p:cNvSpPr>
            <a:spLocks noGrp="1"/>
          </p:cNvSpPr>
          <p:nvPr>
            <p:ph type="dt" sz="half" idx="10"/>
          </p:nvPr>
        </p:nvSpPr>
        <p:spPr/>
        <p:txBody>
          <a:bodyPr/>
          <a:lstStyle/>
          <a:p>
            <a:fld id="{D0BC7058-AD08-420B-81AE-AB42F9E41E84}" type="datetimeFigureOut">
              <a:rPr lang="en-US" smtClean="0"/>
              <a:t>10/16/2023</a:t>
            </a:fld>
            <a:endParaRPr lang="en-US"/>
          </a:p>
        </p:txBody>
      </p:sp>
      <p:sp>
        <p:nvSpPr>
          <p:cNvPr id="5" name="Footer Placeholder 4">
            <a:extLst>
              <a:ext uri="{FF2B5EF4-FFF2-40B4-BE49-F238E27FC236}">
                <a16:creationId xmlns:a16="http://schemas.microsoft.com/office/drawing/2014/main" id="{DACCDB7C-0898-245C-B37A-9FFD2CEF6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D2C27-0C57-C333-2AE8-F99F3D9FEECD}"/>
              </a:ext>
            </a:extLst>
          </p:cNvPr>
          <p:cNvSpPr>
            <a:spLocks noGrp="1"/>
          </p:cNvSpPr>
          <p:nvPr>
            <p:ph type="sldNum" sz="quarter" idx="12"/>
          </p:nvPr>
        </p:nvSpPr>
        <p:spPr/>
        <p:txBody>
          <a:bodyPr/>
          <a:lstStyle/>
          <a:p>
            <a:fld id="{6E139D60-0FBD-43B2-9E07-0F8455EB1AFA}" type="slidenum">
              <a:rPr lang="en-US" smtClean="0"/>
              <a:t>‹#›</a:t>
            </a:fld>
            <a:endParaRPr lang="en-US"/>
          </a:p>
        </p:txBody>
      </p:sp>
    </p:spTree>
    <p:extLst>
      <p:ext uri="{BB962C8B-B14F-4D97-AF65-F5344CB8AC3E}">
        <p14:creationId xmlns:p14="http://schemas.microsoft.com/office/powerpoint/2010/main" val="243991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0D49-396C-DD6C-817E-814CA90551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09E61E-CA55-1FFF-F5BE-377B8659CA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32A221-2336-7DDF-2C63-6E3A27A76C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8B2D61-5AB0-39E5-CA24-20717193B8A8}"/>
              </a:ext>
            </a:extLst>
          </p:cNvPr>
          <p:cNvSpPr>
            <a:spLocks noGrp="1"/>
          </p:cNvSpPr>
          <p:nvPr>
            <p:ph type="dt" sz="half" idx="10"/>
          </p:nvPr>
        </p:nvSpPr>
        <p:spPr/>
        <p:txBody>
          <a:bodyPr/>
          <a:lstStyle/>
          <a:p>
            <a:fld id="{D0BC7058-AD08-420B-81AE-AB42F9E41E84}" type="datetimeFigureOut">
              <a:rPr lang="en-US" smtClean="0"/>
              <a:t>10/16/2023</a:t>
            </a:fld>
            <a:endParaRPr lang="en-US"/>
          </a:p>
        </p:txBody>
      </p:sp>
      <p:sp>
        <p:nvSpPr>
          <p:cNvPr id="6" name="Footer Placeholder 5">
            <a:extLst>
              <a:ext uri="{FF2B5EF4-FFF2-40B4-BE49-F238E27FC236}">
                <a16:creationId xmlns:a16="http://schemas.microsoft.com/office/drawing/2014/main" id="{839DB5DD-15E8-442C-192E-D5A8BBEBC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81CF6-5BC7-6ED9-123D-1A26D417A08A}"/>
              </a:ext>
            </a:extLst>
          </p:cNvPr>
          <p:cNvSpPr>
            <a:spLocks noGrp="1"/>
          </p:cNvSpPr>
          <p:nvPr>
            <p:ph type="sldNum" sz="quarter" idx="12"/>
          </p:nvPr>
        </p:nvSpPr>
        <p:spPr/>
        <p:txBody>
          <a:bodyPr/>
          <a:lstStyle/>
          <a:p>
            <a:fld id="{6E139D60-0FBD-43B2-9E07-0F8455EB1AFA}" type="slidenum">
              <a:rPr lang="en-US" smtClean="0"/>
              <a:t>‹#›</a:t>
            </a:fld>
            <a:endParaRPr lang="en-US"/>
          </a:p>
        </p:txBody>
      </p:sp>
    </p:spTree>
    <p:extLst>
      <p:ext uri="{BB962C8B-B14F-4D97-AF65-F5344CB8AC3E}">
        <p14:creationId xmlns:p14="http://schemas.microsoft.com/office/powerpoint/2010/main" val="100485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AA07-ABC0-AEDB-4449-55B684AEB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2DA6A9-6131-2D3D-C256-00EB925D8B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FF38B1-7339-1061-E2C0-704EC365F0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211DA9-5A72-3620-73B6-EA8505985F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207559-9601-4E86-2AFB-6AFEDD9ED3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D41A9F-8EB2-24E3-85DF-EB13002046DD}"/>
              </a:ext>
            </a:extLst>
          </p:cNvPr>
          <p:cNvSpPr>
            <a:spLocks noGrp="1"/>
          </p:cNvSpPr>
          <p:nvPr>
            <p:ph type="dt" sz="half" idx="10"/>
          </p:nvPr>
        </p:nvSpPr>
        <p:spPr/>
        <p:txBody>
          <a:bodyPr/>
          <a:lstStyle/>
          <a:p>
            <a:fld id="{D0BC7058-AD08-420B-81AE-AB42F9E41E84}" type="datetimeFigureOut">
              <a:rPr lang="en-US" smtClean="0"/>
              <a:t>10/16/2023</a:t>
            </a:fld>
            <a:endParaRPr lang="en-US"/>
          </a:p>
        </p:txBody>
      </p:sp>
      <p:sp>
        <p:nvSpPr>
          <p:cNvPr id="8" name="Footer Placeholder 7">
            <a:extLst>
              <a:ext uri="{FF2B5EF4-FFF2-40B4-BE49-F238E27FC236}">
                <a16:creationId xmlns:a16="http://schemas.microsoft.com/office/drawing/2014/main" id="{7C6B3370-0D2E-73CF-6BF0-1830748325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656167-70CD-08C6-DB03-AEAEB5DDD30A}"/>
              </a:ext>
            </a:extLst>
          </p:cNvPr>
          <p:cNvSpPr>
            <a:spLocks noGrp="1"/>
          </p:cNvSpPr>
          <p:nvPr>
            <p:ph type="sldNum" sz="quarter" idx="12"/>
          </p:nvPr>
        </p:nvSpPr>
        <p:spPr/>
        <p:txBody>
          <a:bodyPr/>
          <a:lstStyle/>
          <a:p>
            <a:fld id="{6E139D60-0FBD-43B2-9E07-0F8455EB1AFA}" type="slidenum">
              <a:rPr lang="en-US" smtClean="0"/>
              <a:t>‹#›</a:t>
            </a:fld>
            <a:endParaRPr lang="en-US"/>
          </a:p>
        </p:txBody>
      </p:sp>
    </p:spTree>
    <p:extLst>
      <p:ext uri="{BB962C8B-B14F-4D97-AF65-F5344CB8AC3E}">
        <p14:creationId xmlns:p14="http://schemas.microsoft.com/office/powerpoint/2010/main" val="392275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F8A3-ED35-FFBB-4F59-055216F3A8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79EE22-20F7-9038-1322-8ED742EC4A5D}"/>
              </a:ext>
            </a:extLst>
          </p:cNvPr>
          <p:cNvSpPr>
            <a:spLocks noGrp="1"/>
          </p:cNvSpPr>
          <p:nvPr>
            <p:ph type="dt" sz="half" idx="10"/>
          </p:nvPr>
        </p:nvSpPr>
        <p:spPr/>
        <p:txBody>
          <a:bodyPr/>
          <a:lstStyle/>
          <a:p>
            <a:fld id="{D0BC7058-AD08-420B-81AE-AB42F9E41E84}" type="datetimeFigureOut">
              <a:rPr lang="en-US" smtClean="0"/>
              <a:t>10/16/2023</a:t>
            </a:fld>
            <a:endParaRPr lang="en-US"/>
          </a:p>
        </p:txBody>
      </p:sp>
      <p:sp>
        <p:nvSpPr>
          <p:cNvPr id="4" name="Footer Placeholder 3">
            <a:extLst>
              <a:ext uri="{FF2B5EF4-FFF2-40B4-BE49-F238E27FC236}">
                <a16:creationId xmlns:a16="http://schemas.microsoft.com/office/drawing/2014/main" id="{346C2FA0-D931-01F4-54A7-06C14A75F3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576E5A-1525-BBC0-AD96-040307F27BA3}"/>
              </a:ext>
            </a:extLst>
          </p:cNvPr>
          <p:cNvSpPr>
            <a:spLocks noGrp="1"/>
          </p:cNvSpPr>
          <p:nvPr>
            <p:ph type="sldNum" sz="quarter" idx="12"/>
          </p:nvPr>
        </p:nvSpPr>
        <p:spPr/>
        <p:txBody>
          <a:bodyPr/>
          <a:lstStyle/>
          <a:p>
            <a:fld id="{6E139D60-0FBD-43B2-9E07-0F8455EB1AFA}" type="slidenum">
              <a:rPr lang="en-US" smtClean="0"/>
              <a:t>‹#›</a:t>
            </a:fld>
            <a:endParaRPr lang="en-US"/>
          </a:p>
        </p:txBody>
      </p:sp>
    </p:spTree>
    <p:extLst>
      <p:ext uri="{BB962C8B-B14F-4D97-AF65-F5344CB8AC3E}">
        <p14:creationId xmlns:p14="http://schemas.microsoft.com/office/powerpoint/2010/main" val="321424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ADB95-C5B0-BDBA-DE63-4DA9D52962E9}"/>
              </a:ext>
            </a:extLst>
          </p:cNvPr>
          <p:cNvSpPr>
            <a:spLocks noGrp="1"/>
          </p:cNvSpPr>
          <p:nvPr>
            <p:ph type="dt" sz="half" idx="10"/>
          </p:nvPr>
        </p:nvSpPr>
        <p:spPr/>
        <p:txBody>
          <a:bodyPr/>
          <a:lstStyle/>
          <a:p>
            <a:fld id="{D0BC7058-AD08-420B-81AE-AB42F9E41E84}" type="datetimeFigureOut">
              <a:rPr lang="en-US" smtClean="0"/>
              <a:t>10/16/2023</a:t>
            </a:fld>
            <a:endParaRPr lang="en-US"/>
          </a:p>
        </p:txBody>
      </p:sp>
      <p:sp>
        <p:nvSpPr>
          <p:cNvPr id="3" name="Footer Placeholder 2">
            <a:extLst>
              <a:ext uri="{FF2B5EF4-FFF2-40B4-BE49-F238E27FC236}">
                <a16:creationId xmlns:a16="http://schemas.microsoft.com/office/drawing/2014/main" id="{09528D57-0BC9-CC33-84CC-3AB2633A45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C5A3E3-84CB-ACCD-4319-05E14FBF9AC5}"/>
              </a:ext>
            </a:extLst>
          </p:cNvPr>
          <p:cNvSpPr>
            <a:spLocks noGrp="1"/>
          </p:cNvSpPr>
          <p:nvPr>
            <p:ph type="sldNum" sz="quarter" idx="12"/>
          </p:nvPr>
        </p:nvSpPr>
        <p:spPr/>
        <p:txBody>
          <a:bodyPr/>
          <a:lstStyle/>
          <a:p>
            <a:fld id="{6E139D60-0FBD-43B2-9E07-0F8455EB1AFA}" type="slidenum">
              <a:rPr lang="en-US" smtClean="0"/>
              <a:t>‹#›</a:t>
            </a:fld>
            <a:endParaRPr lang="en-US"/>
          </a:p>
        </p:txBody>
      </p:sp>
    </p:spTree>
    <p:extLst>
      <p:ext uri="{BB962C8B-B14F-4D97-AF65-F5344CB8AC3E}">
        <p14:creationId xmlns:p14="http://schemas.microsoft.com/office/powerpoint/2010/main" val="418931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53D8D-4185-49BD-D64A-E43270086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002BAA-7357-BEB7-307A-9602FC8B75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B36DEC-3E26-DD8C-EA5F-E0AFF73FF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6AA3D6-15A0-8F93-64B3-9050D54AE770}"/>
              </a:ext>
            </a:extLst>
          </p:cNvPr>
          <p:cNvSpPr>
            <a:spLocks noGrp="1"/>
          </p:cNvSpPr>
          <p:nvPr>
            <p:ph type="dt" sz="half" idx="10"/>
          </p:nvPr>
        </p:nvSpPr>
        <p:spPr/>
        <p:txBody>
          <a:bodyPr/>
          <a:lstStyle/>
          <a:p>
            <a:fld id="{D0BC7058-AD08-420B-81AE-AB42F9E41E84}" type="datetimeFigureOut">
              <a:rPr lang="en-US" smtClean="0"/>
              <a:t>10/16/2023</a:t>
            </a:fld>
            <a:endParaRPr lang="en-US"/>
          </a:p>
        </p:txBody>
      </p:sp>
      <p:sp>
        <p:nvSpPr>
          <p:cNvPr id="6" name="Footer Placeholder 5">
            <a:extLst>
              <a:ext uri="{FF2B5EF4-FFF2-40B4-BE49-F238E27FC236}">
                <a16:creationId xmlns:a16="http://schemas.microsoft.com/office/drawing/2014/main" id="{2BE47AC0-77DC-05A9-9360-E478A22F7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C5489-D9E5-536E-F0B2-2C7253074307}"/>
              </a:ext>
            </a:extLst>
          </p:cNvPr>
          <p:cNvSpPr>
            <a:spLocks noGrp="1"/>
          </p:cNvSpPr>
          <p:nvPr>
            <p:ph type="sldNum" sz="quarter" idx="12"/>
          </p:nvPr>
        </p:nvSpPr>
        <p:spPr/>
        <p:txBody>
          <a:bodyPr/>
          <a:lstStyle/>
          <a:p>
            <a:fld id="{6E139D60-0FBD-43B2-9E07-0F8455EB1AFA}" type="slidenum">
              <a:rPr lang="en-US" smtClean="0"/>
              <a:t>‹#›</a:t>
            </a:fld>
            <a:endParaRPr lang="en-US"/>
          </a:p>
        </p:txBody>
      </p:sp>
    </p:spTree>
    <p:extLst>
      <p:ext uri="{BB962C8B-B14F-4D97-AF65-F5344CB8AC3E}">
        <p14:creationId xmlns:p14="http://schemas.microsoft.com/office/powerpoint/2010/main" val="3176346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2620-D4A4-B21A-1D5C-022DAAF88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C47B51-1B57-0C75-D0B7-B3450BB9A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20F144-5537-F432-29FC-8ED352FE2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79CAB-5F3A-C690-79A1-25C624A9EB31}"/>
              </a:ext>
            </a:extLst>
          </p:cNvPr>
          <p:cNvSpPr>
            <a:spLocks noGrp="1"/>
          </p:cNvSpPr>
          <p:nvPr>
            <p:ph type="dt" sz="half" idx="10"/>
          </p:nvPr>
        </p:nvSpPr>
        <p:spPr/>
        <p:txBody>
          <a:bodyPr/>
          <a:lstStyle/>
          <a:p>
            <a:fld id="{D0BC7058-AD08-420B-81AE-AB42F9E41E84}" type="datetimeFigureOut">
              <a:rPr lang="en-US" smtClean="0"/>
              <a:t>10/16/2023</a:t>
            </a:fld>
            <a:endParaRPr lang="en-US"/>
          </a:p>
        </p:txBody>
      </p:sp>
      <p:sp>
        <p:nvSpPr>
          <p:cNvPr id="6" name="Footer Placeholder 5">
            <a:extLst>
              <a:ext uri="{FF2B5EF4-FFF2-40B4-BE49-F238E27FC236}">
                <a16:creationId xmlns:a16="http://schemas.microsoft.com/office/drawing/2014/main" id="{18DFAF8F-BCAC-F3A5-077A-C46D598AA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5F0868-FC64-C502-5581-DEA2D1D70F9B}"/>
              </a:ext>
            </a:extLst>
          </p:cNvPr>
          <p:cNvSpPr>
            <a:spLocks noGrp="1"/>
          </p:cNvSpPr>
          <p:nvPr>
            <p:ph type="sldNum" sz="quarter" idx="12"/>
          </p:nvPr>
        </p:nvSpPr>
        <p:spPr/>
        <p:txBody>
          <a:bodyPr/>
          <a:lstStyle/>
          <a:p>
            <a:fld id="{6E139D60-0FBD-43B2-9E07-0F8455EB1AFA}" type="slidenum">
              <a:rPr lang="en-US" smtClean="0"/>
              <a:t>‹#›</a:t>
            </a:fld>
            <a:endParaRPr lang="en-US"/>
          </a:p>
        </p:txBody>
      </p:sp>
    </p:spTree>
    <p:extLst>
      <p:ext uri="{BB962C8B-B14F-4D97-AF65-F5344CB8AC3E}">
        <p14:creationId xmlns:p14="http://schemas.microsoft.com/office/powerpoint/2010/main" val="185326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D2A1C-40DD-8C2C-1274-1A05C28C1921}"/>
              </a:ext>
            </a:extLst>
          </p:cNvPr>
          <p:cNvSpPr>
            <a:spLocks noGrp="1"/>
          </p:cNvSpPr>
          <p:nvPr>
            <p:ph type="title"/>
          </p:nvPr>
        </p:nvSpPr>
        <p:spPr>
          <a:xfrm>
            <a:off x="838200" y="18255"/>
            <a:ext cx="10515600" cy="9786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6333FF-D672-6071-33E1-0D7B24BBCF15}"/>
              </a:ext>
            </a:extLst>
          </p:cNvPr>
          <p:cNvSpPr>
            <a:spLocks noGrp="1"/>
          </p:cNvSpPr>
          <p:nvPr>
            <p:ph type="body" idx="1"/>
          </p:nvPr>
        </p:nvSpPr>
        <p:spPr>
          <a:xfrm>
            <a:off x="838200" y="1149350"/>
            <a:ext cx="10515600" cy="5027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C4B7B-EE58-931C-676E-F30654879C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C7058-AD08-420B-81AE-AB42F9E41E84}" type="datetimeFigureOut">
              <a:rPr lang="en-US" smtClean="0"/>
              <a:t>10/16/2023</a:t>
            </a:fld>
            <a:endParaRPr lang="en-US"/>
          </a:p>
        </p:txBody>
      </p:sp>
      <p:sp>
        <p:nvSpPr>
          <p:cNvPr id="5" name="Footer Placeholder 4">
            <a:extLst>
              <a:ext uri="{FF2B5EF4-FFF2-40B4-BE49-F238E27FC236}">
                <a16:creationId xmlns:a16="http://schemas.microsoft.com/office/drawing/2014/main" id="{FD946198-8024-83E2-0DD8-314EA250E0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F8E93C-4242-B0DD-1DFC-3808BB0B2D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9D60-0FBD-43B2-9E07-0F8455EB1AFA}" type="slidenum">
              <a:rPr lang="en-US" smtClean="0"/>
              <a:t>‹#›</a:t>
            </a:fld>
            <a:endParaRPr lang="en-US"/>
          </a:p>
        </p:txBody>
      </p:sp>
    </p:spTree>
    <p:extLst>
      <p:ext uri="{BB962C8B-B14F-4D97-AF65-F5344CB8AC3E}">
        <p14:creationId xmlns:p14="http://schemas.microsoft.com/office/powerpoint/2010/main" val="263262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 working on a machine&#10;&#10;Description automatically generated">
            <a:extLst>
              <a:ext uri="{FF2B5EF4-FFF2-40B4-BE49-F238E27FC236}">
                <a16:creationId xmlns:a16="http://schemas.microsoft.com/office/drawing/2014/main" id="{14E1C067-B2CC-766B-B537-C0A28443D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0499"/>
            <a:ext cx="3675624" cy="2857501"/>
          </a:xfrm>
          <a:prstGeom prst="rect">
            <a:avLst/>
          </a:prstGeom>
        </p:spPr>
      </p:pic>
      <p:sp>
        <p:nvSpPr>
          <p:cNvPr id="2" name="Title 1">
            <a:extLst>
              <a:ext uri="{FF2B5EF4-FFF2-40B4-BE49-F238E27FC236}">
                <a16:creationId xmlns:a16="http://schemas.microsoft.com/office/drawing/2014/main" id="{5E31E542-E7CA-3E61-E254-E5E717F11FAF}"/>
              </a:ext>
            </a:extLst>
          </p:cNvPr>
          <p:cNvSpPr>
            <a:spLocks noGrp="1"/>
          </p:cNvSpPr>
          <p:nvPr>
            <p:ph type="ctrTitle"/>
          </p:nvPr>
        </p:nvSpPr>
        <p:spPr/>
        <p:txBody>
          <a:bodyPr/>
          <a:lstStyle/>
          <a:p>
            <a:r>
              <a:rPr lang="en-US" dirty="0"/>
              <a:t>Lasers</a:t>
            </a:r>
          </a:p>
        </p:txBody>
      </p:sp>
      <p:pic>
        <p:nvPicPr>
          <p:cNvPr id="7" name="Picture 6" descr="A close-up of a laser cutting machine&#10;&#10;Description automatically generated">
            <a:extLst>
              <a:ext uri="{FF2B5EF4-FFF2-40B4-BE49-F238E27FC236}">
                <a16:creationId xmlns:a16="http://schemas.microsoft.com/office/drawing/2014/main" id="{40ADC924-1D2E-864F-F387-E04E2358A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624" y="4000500"/>
            <a:ext cx="5905500" cy="2857500"/>
          </a:xfrm>
          <a:prstGeom prst="rect">
            <a:avLst/>
          </a:prstGeom>
        </p:spPr>
      </p:pic>
      <p:pic>
        <p:nvPicPr>
          <p:cNvPr id="9" name="Picture 8" descr="A person wearing blue gloves holding a pair of tweezers&#10;&#10;Description automatically generated">
            <a:extLst>
              <a:ext uri="{FF2B5EF4-FFF2-40B4-BE49-F238E27FC236}">
                <a16:creationId xmlns:a16="http://schemas.microsoft.com/office/drawing/2014/main" id="{BBD887B7-2A59-5D7F-BBC7-2BCD0AE71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555" y="4000498"/>
            <a:ext cx="4066445" cy="2857502"/>
          </a:xfrm>
          <a:prstGeom prst="rect">
            <a:avLst/>
          </a:prstGeom>
        </p:spPr>
      </p:pic>
      <p:pic>
        <p:nvPicPr>
          <p:cNvPr id="13" name="Picture 12" descr="A machine with many lights&#10;&#10;Description automatically generated with medium confidence">
            <a:extLst>
              <a:ext uri="{FF2B5EF4-FFF2-40B4-BE49-F238E27FC236}">
                <a16:creationId xmlns:a16="http://schemas.microsoft.com/office/drawing/2014/main" id="{16110785-4A59-97D9-AB6C-E9D3860402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3199126" cy="2287375"/>
          </a:xfrm>
          <a:prstGeom prst="rect">
            <a:avLst/>
          </a:prstGeom>
        </p:spPr>
      </p:pic>
      <p:pic>
        <p:nvPicPr>
          <p:cNvPr id="15" name="Picture 14" descr="A couple of men in military uniforms aiming guns&#10;&#10;Description automatically generated">
            <a:extLst>
              <a:ext uri="{FF2B5EF4-FFF2-40B4-BE49-F238E27FC236}">
                <a16:creationId xmlns:a16="http://schemas.microsoft.com/office/drawing/2014/main" id="{0C9BC131-D271-DF17-FBAF-9F685A3E1F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9127" y="0"/>
            <a:ext cx="1523999" cy="2294372"/>
          </a:xfrm>
          <a:prstGeom prst="rect">
            <a:avLst/>
          </a:prstGeom>
        </p:spPr>
      </p:pic>
      <p:pic>
        <p:nvPicPr>
          <p:cNvPr id="17" name="Picture 16" descr="A barcode scanner scanning a box&#10;&#10;Description automatically generated">
            <a:extLst>
              <a:ext uri="{FF2B5EF4-FFF2-40B4-BE49-F238E27FC236}">
                <a16:creationId xmlns:a16="http://schemas.microsoft.com/office/drawing/2014/main" id="{7D6A1969-98D8-4CC7-4823-9FA2D0E0FB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3126" y="-6998"/>
            <a:ext cx="4090110" cy="2301369"/>
          </a:xfrm>
          <a:prstGeom prst="rect">
            <a:avLst/>
          </a:prstGeom>
        </p:spPr>
      </p:pic>
      <p:pic>
        <p:nvPicPr>
          <p:cNvPr id="11" name="Picture 10" descr="A satellite with laser beams pointing to earth&#10;&#10;Description automatically generated">
            <a:extLst>
              <a:ext uri="{FF2B5EF4-FFF2-40B4-BE49-F238E27FC236}">
                <a16:creationId xmlns:a16="http://schemas.microsoft.com/office/drawing/2014/main" id="{45BF027F-FCAA-8CE7-8206-77D2787A5E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25554" y="0"/>
            <a:ext cx="4066445" cy="2287375"/>
          </a:xfrm>
          <a:prstGeom prst="rect">
            <a:avLst/>
          </a:prstGeom>
        </p:spPr>
      </p:pic>
    </p:spTree>
    <p:extLst>
      <p:ext uri="{BB962C8B-B14F-4D97-AF65-F5344CB8AC3E}">
        <p14:creationId xmlns:p14="http://schemas.microsoft.com/office/powerpoint/2010/main" val="410226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normal distribution&#10;&#10;Description automatically generated">
            <a:extLst>
              <a:ext uri="{FF2B5EF4-FFF2-40B4-BE49-F238E27FC236}">
                <a16:creationId xmlns:a16="http://schemas.microsoft.com/office/drawing/2014/main" id="{6A002521-E766-B6D9-1243-51FED7658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926" y="2728913"/>
            <a:ext cx="5191125" cy="3257550"/>
          </a:xfrm>
          <a:prstGeom prst="rect">
            <a:avLst/>
          </a:prstGeom>
        </p:spPr>
      </p:pic>
      <p:sp>
        <p:nvSpPr>
          <p:cNvPr id="2" name="Title 1">
            <a:extLst>
              <a:ext uri="{FF2B5EF4-FFF2-40B4-BE49-F238E27FC236}">
                <a16:creationId xmlns:a16="http://schemas.microsoft.com/office/drawing/2014/main" id="{749D70A2-B224-9822-C87C-89808337F1CD}"/>
              </a:ext>
            </a:extLst>
          </p:cNvPr>
          <p:cNvSpPr>
            <a:spLocks noGrp="1"/>
          </p:cNvSpPr>
          <p:nvPr>
            <p:ph type="title"/>
          </p:nvPr>
        </p:nvSpPr>
        <p:spPr/>
        <p:txBody>
          <a:bodyPr/>
          <a:lstStyle/>
          <a:p>
            <a:r>
              <a:rPr lang="en-US" dirty="0"/>
              <a:t>Spatial Output</a:t>
            </a:r>
          </a:p>
        </p:txBody>
      </p:sp>
      <p:sp>
        <p:nvSpPr>
          <p:cNvPr id="3" name="Content Placeholder 2">
            <a:extLst>
              <a:ext uri="{FF2B5EF4-FFF2-40B4-BE49-F238E27FC236}">
                <a16:creationId xmlns:a16="http://schemas.microsoft.com/office/drawing/2014/main" id="{A1187141-67A5-8E5E-E34B-2C33FE6D1139}"/>
              </a:ext>
            </a:extLst>
          </p:cNvPr>
          <p:cNvSpPr>
            <a:spLocks noGrp="1"/>
          </p:cNvSpPr>
          <p:nvPr>
            <p:ph idx="1"/>
          </p:nvPr>
        </p:nvSpPr>
        <p:spPr/>
        <p:txBody>
          <a:bodyPr>
            <a:normAutofit/>
          </a:bodyPr>
          <a:lstStyle/>
          <a:p>
            <a:r>
              <a:rPr lang="en-US" sz="2400" dirty="0"/>
              <a:t>The </a:t>
            </a:r>
            <a:r>
              <a:rPr lang="en-US" sz="2400" b="1" dirty="0"/>
              <a:t>intensity</a:t>
            </a:r>
            <a:r>
              <a:rPr lang="en-US" sz="2400" dirty="0"/>
              <a:t> of a laser beam can be given in power per unit area. </a:t>
            </a:r>
          </a:p>
          <a:p>
            <a:pPr lvl="1"/>
            <a:r>
              <a:rPr lang="en-US" sz="2000" dirty="0"/>
              <a:t>Irradiance [W/cm</a:t>
            </a:r>
            <a:r>
              <a:rPr lang="en-US" sz="2000" baseline="30000" dirty="0"/>
              <a:t>2</a:t>
            </a:r>
            <a:r>
              <a:rPr lang="en-US" sz="2000" dirty="0"/>
              <a:t>] = Power [W] / Area [cm</a:t>
            </a:r>
            <a:r>
              <a:rPr lang="en-US" sz="2000" baseline="30000" dirty="0"/>
              <a:t>2</a:t>
            </a:r>
            <a:r>
              <a:rPr lang="en-US" sz="2000" dirty="0"/>
              <a:t>] </a:t>
            </a:r>
          </a:p>
          <a:p>
            <a:r>
              <a:rPr lang="en-US" sz="2400" dirty="0"/>
              <a:t>Laser beams can have a circular, elliptical or rectangular profile. All beams diverge. The larger the beam and the more it diverges, the lower the irradiance or radiant exposure and the less hazardous it becomes.</a:t>
            </a:r>
          </a:p>
        </p:txBody>
      </p:sp>
      <p:pic>
        <p:nvPicPr>
          <p:cNvPr id="5" name="Picture 4" descr="Diagram&#10;&#10;Description automatically generated">
            <a:extLst>
              <a:ext uri="{FF2B5EF4-FFF2-40B4-BE49-F238E27FC236}">
                <a16:creationId xmlns:a16="http://schemas.microsoft.com/office/drawing/2014/main" id="{F6301DDC-087C-0E6B-A265-0C3A5B318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289" y="3634550"/>
            <a:ext cx="5715000" cy="2657475"/>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2E1BE3E-58FC-18D3-998A-A348509C6CB2}"/>
                  </a:ext>
                </a:extLst>
              </p:cNvPr>
              <p:cNvSpPr txBox="1"/>
              <p:nvPr/>
            </p:nvSpPr>
            <p:spPr>
              <a:xfrm>
                <a:off x="3101789" y="3663156"/>
                <a:ext cx="1905000" cy="76412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0</m:t>
                              </m:r>
                            </m:sub>
                          </m:sSub>
                        </m:num>
                        <m:den>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𝑛</m:t>
                          </m:r>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𝑤</m:t>
                              </m:r>
                            </m:e>
                            <m:sub>
                              <m:r>
                                <a:rPr lang="en-US" sz="2400" i="1">
                                  <a:latin typeface="Cambria Math" panose="02040503050406030204" pitchFamily="18" charset="0"/>
                                </a:rPr>
                                <m:t>0</m:t>
                              </m:r>
                            </m:sub>
                          </m:sSub>
                        </m:den>
                      </m:f>
                    </m:oMath>
                  </m:oMathPara>
                </a14:m>
                <a:endParaRPr lang="en-US" sz="2400" dirty="0"/>
              </a:p>
            </p:txBody>
          </p:sp>
        </mc:Choice>
        <mc:Fallback>
          <p:sp>
            <p:nvSpPr>
              <p:cNvPr id="4" name="TextBox 3">
                <a:extLst>
                  <a:ext uri="{FF2B5EF4-FFF2-40B4-BE49-F238E27FC236}">
                    <a16:creationId xmlns:a16="http://schemas.microsoft.com/office/drawing/2014/main" id="{52E1BE3E-58FC-18D3-998A-A348509C6CB2}"/>
                  </a:ext>
                </a:extLst>
              </p:cNvPr>
              <p:cNvSpPr txBox="1">
                <a:spLocks noRot="1" noChangeAspect="1" noMove="1" noResize="1" noEditPoints="1" noAdjustHandles="1" noChangeArrowheads="1" noChangeShapeType="1" noTextEdit="1"/>
              </p:cNvSpPr>
              <p:nvPr/>
            </p:nvSpPr>
            <p:spPr>
              <a:xfrm>
                <a:off x="3101789" y="3663156"/>
                <a:ext cx="1905000" cy="764120"/>
              </a:xfrm>
              <a:prstGeom prst="rect">
                <a:avLst/>
              </a:prstGeom>
              <a:blipFill>
                <a:blip r:embed="rId4"/>
                <a:stretch>
                  <a:fillRect/>
                </a:stretch>
              </a:blipFill>
            </p:spPr>
            <p:txBody>
              <a:bodyPr/>
              <a:lstStyle/>
              <a:p>
                <a:r>
                  <a:rPr lang="en-US">
                    <a:noFill/>
                  </a:rPr>
                  <a:t> </a:t>
                </a:r>
              </a:p>
            </p:txBody>
          </p:sp>
        </mc:Fallback>
      </mc:AlternateContent>
      <p:sp>
        <p:nvSpPr>
          <p:cNvPr id="7" name="Freeform: Shape 6">
            <a:extLst>
              <a:ext uri="{FF2B5EF4-FFF2-40B4-BE49-F238E27FC236}">
                <a16:creationId xmlns:a16="http://schemas.microsoft.com/office/drawing/2014/main" id="{76AD187C-9111-ABC8-D97A-7EB03866C517}"/>
              </a:ext>
            </a:extLst>
          </p:cNvPr>
          <p:cNvSpPr/>
          <p:nvPr/>
        </p:nvSpPr>
        <p:spPr>
          <a:xfrm>
            <a:off x="3726282" y="4679950"/>
            <a:ext cx="45719" cy="174045"/>
          </a:xfrm>
          <a:custGeom>
            <a:avLst/>
            <a:gdLst>
              <a:gd name="connsiteX0" fmla="*/ 0 w 244010"/>
              <a:gd name="connsiteY0" fmla="*/ 0 h 274320"/>
              <a:gd name="connsiteX1" fmla="*/ 243840 w 244010"/>
              <a:gd name="connsiteY1" fmla="*/ 121920 h 274320"/>
              <a:gd name="connsiteX2" fmla="*/ 30480 w 244010"/>
              <a:gd name="connsiteY2" fmla="*/ 274320 h 274320"/>
              <a:gd name="connsiteX0" fmla="*/ 0 w 113602"/>
              <a:gd name="connsiteY0" fmla="*/ 0 h 274320"/>
              <a:gd name="connsiteX1" fmla="*/ 106680 w 113602"/>
              <a:gd name="connsiteY1" fmla="*/ 152400 h 274320"/>
              <a:gd name="connsiteX2" fmla="*/ 30480 w 113602"/>
              <a:gd name="connsiteY2" fmla="*/ 274320 h 274320"/>
              <a:gd name="connsiteX0" fmla="*/ 15240 w 122690"/>
              <a:gd name="connsiteY0" fmla="*/ 0 h 274320"/>
              <a:gd name="connsiteX1" fmla="*/ 121920 w 122690"/>
              <a:gd name="connsiteY1" fmla="*/ 152400 h 274320"/>
              <a:gd name="connsiteX2" fmla="*/ 0 w 122690"/>
              <a:gd name="connsiteY2" fmla="*/ 274320 h 274320"/>
              <a:gd name="connsiteX0" fmla="*/ 15240 w 122690"/>
              <a:gd name="connsiteY0" fmla="*/ 0 h 274320"/>
              <a:gd name="connsiteX1" fmla="*/ 121920 w 122690"/>
              <a:gd name="connsiteY1" fmla="*/ 152400 h 274320"/>
              <a:gd name="connsiteX2" fmla="*/ 0 w 122690"/>
              <a:gd name="connsiteY2" fmla="*/ 274320 h 274320"/>
              <a:gd name="connsiteX0" fmla="*/ 15240 w 124009"/>
              <a:gd name="connsiteY0" fmla="*/ 0 h 274320"/>
              <a:gd name="connsiteX1" fmla="*/ 121920 w 124009"/>
              <a:gd name="connsiteY1" fmla="*/ 152400 h 274320"/>
              <a:gd name="connsiteX2" fmla="*/ 0 w 124009"/>
              <a:gd name="connsiteY2" fmla="*/ 274320 h 274320"/>
              <a:gd name="connsiteX0" fmla="*/ 15240 w 86622"/>
              <a:gd name="connsiteY0" fmla="*/ 0 h 274320"/>
              <a:gd name="connsiteX1" fmla="*/ 64770 w 86622"/>
              <a:gd name="connsiteY1" fmla="*/ 155575 h 274320"/>
              <a:gd name="connsiteX2" fmla="*/ 0 w 86622"/>
              <a:gd name="connsiteY2" fmla="*/ 274320 h 274320"/>
              <a:gd name="connsiteX0" fmla="*/ 15240 w 71914"/>
              <a:gd name="connsiteY0" fmla="*/ 0 h 274320"/>
              <a:gd name="connsiteX1" fmla="*/ 64770 w 71914"/>
              <a:gd name="connsiteY1" fmla="*/ 155575 h 274320"/>
              <a:gd name="connsiteX2" fmla="*/ 0 w 71914"/>
              <a:gd name="connsiteY2" fmla="*/ 274320 h 274320"/>
              <a:gd name="connsiteX0" fmla="*/ 15240 w 65117"/>
              <a:gd name="connsiteY0" fmla="*/ 0 h 274320"/>
              <a:gd name="connsiteX1" fmla="*/ 64770 w 65117"/>
              <a:gd name="connsiteY1" fmla="*/ 155575 h 274320"/>
              <a:gd name="connsiteX2" fmla="*/ 0 w 65117"/>
              <a:gd name="connsiteY2" fmla="*/ 274320 h 274320"/>
            </a:gdLst>
            <a:ahLst/>
            <a:cxnLst>
              <a:cxn ang="0">
                <a:pos x="connsiteX0" y="connsiteY0"/>
              </a:cxn>
              <a:cxn ang="0">
                <a:pos x="connsiteX1" y="connsiteY1"/>
              </a:cxn>
              <a:cxn ang="0">
                <a:pos x="connsiteX2" y="connsiteY2"/>
              </a:cxn>
            </a:cxnLst>
            <a:rect l="l" t="t" r="r" b="b"/>
            <a:pathLst>
              <a:path w="65117" h="274320">
                <a:moveTo>
                  <a:pt x="15240" y="0"/>
                </a:moveTo>
                <a:cubicBezTo>
                  <a:pt x="29845" y="15875"/>
                  <a:pt x="69215" y="113030"/>
                  <a:pt x="64770" y="155575"/>
                </a:cubicBezTo>
                <a:cubicBezTo>
                  <a:pt x="60325" y="198120"/>
                  <a:pt x="20320" y="262255"/>
                  <a:pt x="0" y="27432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D00E6274-F77F-C2A9-04D0-D1FB34E3CEB2}"/>
              </a:ext>
            </a:extLst>
          </p:cNvPr>
          <p:cNvCxnSpPr>
            <a:cxnSpLocks/>
          </p:cNvCxnSpPr>
          <p:nvPr/>
        </p:nvCxnSpPr>
        <p:spPr>
          <a:xfrm flipH="1" flipV="1">
            <a:off x="3528509" y="4206240"/>
            <a:ext cx="197773" cy="451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8E57FB7-5C74-6775-7022-16D5B8BD2177}"/>
              </a:ext>
            </a:extLst>
          </p:cNvPr>
          <p:cNvCxnSpPr>
            <a:cxnSpLocks/>
          </p:cNvCxnSpPr>
          <p:nvPr/>
        </p:nvCxnSpPr>
        <p:spPr>
          <a:xfrm flipH="1">
            <a:off x="4504231" y="3307352"/>
            <a:ext cx="688038" cy="472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1375EFE-DCD1-2FA9-5657-78E7A2FE956E}"/>
              </a:ext>
            </a:extLst>
          </p:cNvPr>
          <p:cNvCxnSpPr/>
          <p:nvPr/>
        </p:nvCxnSpPr>
        <p:spPr>
          <a:xfrm flipH="1">
            <a:off x="4636674" y="3751145"/>
            <a:ext cx="740229" cy="43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07213FB-D831-F1B7-55A9-13F88C1125BB}"/>
              </a:ext>
            </a:extLst>
          </p:cNvPr>
          <p:cNvCxnSpPr>
            <a:cxnSpLocks/>
          </p:cNvCxnSpPr>
          <p:nvPr/>
        </p:nvCxnSpPr>
        <p:spPr>
          <a:xfrm>
            <a:off x="3726282" y="3453122"/>
            <a:ext cx="435050" cy="724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D19F81E-7047-29D7-E72E-3EB80877F111}"/>
              </a:ext>
            </a:extLst>
          </p:cNvPr>
          <p:cNvSpPr txBox="1"/>
          <p:nvPr/>
        </p:nvSpPr>
        <p:spPr>
          <a:xfrm>
            <a:off x="3101789" y="3138881"/>
            <a:ext cx="1776192" cy="369332"/>
          </a:xfrm>
          <a:prstGeom prst="rect">
            <a:avLst/>
          </a:prstGeom>
          <a:noFill/>
        </p:spPr>
        <p:txBody>
          <a:bodyPr wrap="none" rtlCol="0">
            <a:spAutoFit/>
          </a:bodyPr>
          <a:lstStyle/>
          <a:p>
            <a:r>
              <a:rPr lang="en-US" dirty="0"/>
              <a:t>Index of medium</a:t>
            </a:r>
          </a:p>
        </p:txBody>
      </p:sp>
      <p:sp>
        <p:nvSpPr>
          <p:cNvPr id="21" name="TextBox 20">
            <a:extLst>
              <a:ext uri="{FF2B5EF4-FFF2-40B4-BE49-F238E27FC236}">
                <a16:creationId xmlns:a16="http://schemas.microsoft.com/office/drawing/2014/main" id="{F8AE9F8F-4A53-8379-29F2-7D2027214AD6}"/>
              </a:ext>
            </a:extLst>
          </p:cNvPr>
          <p:cNvSpPr txBox="1"/>
          <p:nvPr/>
        </p:nvSpPr>
        <p:spPr>
          <a:xfrm>
            <a:off x="5192269" y="2993316"/>
            <a:ext cx="2318135" cy="369332"/>
          </a:xfrm>
          <a:prstGeom prst="rect">
            <a:avLst/>
          </a:prstGeom>
          <a:noFill/>
        </p:spPr>
        <p:txBody>
          <a:bodyPr wrap="none" rtlCol="0">
            <a:spAutoFit/>
          </a:bodyPr>
          <a:lstStyle/>
          <a:p>
            <a:r>
              <a:rPr lang="en-US" dirty="0"/>
              <a:t>wavelength in vacuum</a:t>
            </a:r>
          </a:p>
        </p:txBody>
      </p:sp>
      <p:sp>
        <p:nvSpPr>
          <p:cNvPr id="22" name="TextBox 21">
            <a:extLst>
              <a:ext uri="{FF2B5EF4-FFF2-40B4-BE49-F238E27FC236}">
                <a16:creationId xmlns:a16="http://schemas.microsoft.com/office/drawing/2014/main" id="{BCF0475A-2A34-816D-154F-53E97D1542D3}"/>
              </a:ext>
            </a:extLst>
          </p:cNvPr>
          <p:cNvSpPr txBox="1"/>
          <p:nvPr/>
        </p:nvSpPr>
        <p:spPr>
          <a:xfrm>
            <a:off x="5324712" y="3505180"/>
            <a:ext cx="2297488" cy="369332"/>
          </a:xfrm>
          <a:prstGeom prst="rect">
            <a:avLst/>
          </a:prstGeom>
          <a:noFill/>
        </p:spPr>
        <p:txBody>
          <a:bodyPr wrap="none" rtlCol="0">
            <a:spAutoFit/>
          </a:bodyPr>
          <a:lstStyle/>
          <a:p>
            <a:r>
              <a:rPr lang="en-US" dirty="0"/>
              <a:t>minimum beam radius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5DCD51F-AB38-0BE8-470E-09F6AD03013A}"/>
                  </a:ext>
                </a:extLst>
              </p:cNvPr>
              <p:cNvSpPr txBox="1"/>
              <p:nvPr/>
            </p:nvSpPr>
            <p:spPr>
              <a:xfrm>
                <a:off x="7510404" y="5986463"/>
                <a:ext cx="4575022" cy="753668"/>
              </a:xfrm>
              <a:prstGeom prst="rect">
                <a:avLst/>
              </a:prstGeom>
              <a:noFill/>
            </p:spPr>
            <p:txBody>
              <a:bodyPr wrap="square" rtlCol="0">
                <a:spAutoFit/>
              </a:bodyPr>
              <a:lstStyle/>
              <a:p>
                <a:r>
                  <a:rPr lang="en-US" dirty="0"/>
                  <a:t>For </a:t>
                </a:r>
                <a:r>
                  <a:rPr lang="en-US" b="1" dirty="0"/>
                  <a:t>intensity</a:t>
                </a:r>
                <a:r>
                  <a:rPr lang="en-US" dirty="0"/>
                  <a:t>, which is proportional to the electric field squared, the 1/e point is </a:t>
                </a:r>
                <a14:m>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rPr>
                              <m:t>0</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oMath>
                </a14:m>
                <a:endParaRPr lang="en-US" dirty="0"/>
              </a:p>
            </p:txBody>
          </p:sp>
        </mc:Choice>
        <mc:Fallback>
          <p:sp>
            <p:nvSpPr>
              <p:cNvPr id="6" name="TextBox 5">
                <a:extLst>
                  <a:ext uri="{FF2B5EF4-FFF2-40B4-BE49-F238E27FC236}">
                    <a16:creationId xmlns:a16="http://schemas.microsoft.com/office/drawing/2014/main" id="{65DCD51F-AB38-0BE8-470E-09F6AD03013A}"/>
                  </a:ext>
                </a:extLst>
              </p:cNvPr>
              <p:cNvSpPr txBox="1">
                <a:spLocks noRot="1" noChangeAspect="1" noMove="1" noResize="1" noEditPoints="1" noAdjustHandles="1" noChangeArrowheads="1" noChangeShapeType="1" noTextEdit="1"/>
              </p:cNvSpPr>
              <p:nvPr/>
            </p:nvSpPr>
            <p:spPr>
              <a:xfrm>
                <a:off x="7510404" y="5986463"/>
                <a:ext cx="4575022" cy="753668"/>
              </a:xfrm>
              <a:prstGeom prst="rect">
                <a:avLst/>
              </a:prstGeom>
              <a:blipFill>
                <a:blip r:embed="rId5"/>
                <a:stretch>
                  <a:fillRect l="-1065" t="-4032" b="-2419"/>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4B4FEC1-2338-AA86-A554-BC0199197267}"/>
              </a:ext>
            </a:extLst>
          </p:cNvPr>
          <p:cNvSpPr txBox="1"/>
          <p:nvPr/>
        </p:nvSpPr>
        <p:spPr>
          <a:xfrm>
            <a:off x="1091428" y="3860550"/>
            <a:ext cx="2370859" cy="369332"/>
          </a:xfrm>
          <a:prstGeom prst="rect">
            <a:avLst/>
          </a:prstGeom>
          <a:noFill/>
        </p:spPr>
        <p:txBody>
          <a:bodyPr wrap="square">
            <a:spAutoFit/>
          </a:bodyPr>
          <a:lstStyle/>
          <a:p>
            <a:r>
              <a:rPr lang="en-US" dirty="0"/>
              <a:t>For a Gaussian profile,</a:t>
            </a:r>
          </a:p>
        </p:txBody>
      </p:sp>
      <p:sp>
        <p:nvSpPr>
          <p:cNvPr id="12" name="Rectangle 11">
            <a:extLst>
              <a:ext uri="{FF2B5EF4-FFF2-40B4-BE49-F238E27FC236}">
                <a16:creationId xmlns:a16="http://schemas.microsoft.com/office/drawing/2014/main" id="{23D05767-699C-0349-9DA2-8D28A8300833}"/>
              </a:ext>
            </a:extLst>
          </p:cNvPr>
          <p:cNvSpPr/>
          <p:nvPr/>
        </p:nvSpPr>
        <p:spPr>
          <a:xfrm>
            <a:off x="6934926" y="5632450"/>
            <a:ext cx="909916" cy="2778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086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B1A9-A1AF-1C92-E00B-3AC03886D31D}"/>
              </a:ext>
            </a:extLst>
          </p:cNvPr>
          <p:cNvSpPr>
            <a:spLocks noGrp="1"/>
          </p:cNvSpPr>
          <p:nvPr>
            <p:ph type="title"/>
          </p:nvPr>
        </p:nvSpPr>
        <p:spPr/>
        <p:txBody>
          <a:bodyPr/>
          <a:lstStyle/>
          <a:p>
            <a:r>
              <a:rPr lang="en-US" dirty="0"/>
              <a:t>Laser Classes</a:t>
            </a:r>
          </a:p>
        </p:txBody>
      </p:sp>
      <p:sp>
        <p:nvSpPr>
          <p:cNvPr id="3" name="Content Placeholder 2">
            <a:extLst>
              <a:ext uri="{FF2B5EF4-FFF2-40B4-BE49-F238E27FC236}">
                <a16:creationId xmlns:a16="http://schemas.microsoft.com/office/drawing/2014/main" id="{FF80721F-8606-B035-C0FF-549189C5C3EC}"/>
              </a:ext>
            </a:extLst>
          </p:cNvPr>
          <p:cNvSpPr>
            <a:spLocks noGrp="1"/>
          </p:cNvSpPr>
          <p:nvPr>
            <p:ph idx="1"/>
          </p:nvPr>
        </p:nvSpPr>
        <p:spPr/>
        <p:txBody>
          <a:bodyPr>
            <a:normAutofit/>
          </a:bodyPr>
          <a:lstStyle/>
          <a:p>
            <a:r>
              <a:rPr lang="en-US" sz="2400" dirty="0"/>
              <a:t>All lasers sold in the United States are classified based on their output characteristics and their risk of causing eye injuries.</a:t>
            </a:r>
          </a:p>
        </p:txBody>
      </p:sp>
      <p:pic>
        <p:nvPicPr>
          <p:cNvPr id="5" name="Picture 4">
            <a:extLst>
              <a:ext uri="{FF2B5EF4-FFF2-40B4-BE49-F238E27FC236}">
                <a16:creationId xmlns:a16="http://schemas.microsoft.com/office/drawing/2014/main" id="{1136280E-1950-B858-2E07-EDD5C9808DDD}"/>
              </a:ext>
            </a:extLst>
          </p:cNvPr>
          <p:cNvPicPr>
            <a:picLocks noChangeAspect="1"/>
          </p:cNvPicPr>
          <p:nvPr/>
        </p:nvPicPr>
        <p:blipFill>
          <a:blip r:embed="rId2"/>
          <a:stretch>
            <a:fillRect/>
          </a:stretch>
        </p:blipFill>
        <p:spPr>
          <a:xfrm>
            <a:off x="252610" y="1954468"/>
            <a:ext cx="2594177" cy="2304631"/>
          </a:xfrm>
          <a:prstGeom prst="rect">
            <a:avLst/>
          </a:prstGeom>
        </p:spPr>
      </p:pic>
      <p:sp>
        <p:nvSpPr>
          <p:cNvPr id="6" name="TextBox 5">
            <a:extLst>
              <a:ext uri="{FF2B5EF4-FFF2-40B4-BE49-F238E27FC236}">
                <a16:creationId xmlns:a16="http://schemas.microsoft.com/office/drawing/2014/main" id="{7C5EFF5C-4A50-7A60-E806-568467E26938}"/>
              </a:ext>
            </a:extLst>
          </p:cNvPr>
          <p:cNvSpPr txBox="1"/>
          <p:nvPr/>
        </p:nvSpPr>
        <p:spPr>
          <a:xfrm>
            <a:off x="351179" y="4371134"/>
            <a:ext cx="2588941" cy="646331"/>
          </a:xfrm>
          <a:prstGeom prst="rect">
            <a:avLst/>
          </a:prstGeom>
          <a:noFill/>
          <a:ln>
            <a:solidFill>
              <a:srgbClr val="FF0000"/>
            </a:solidFill>
          </a:ln>
        </p:spPr>
        <p:txBody>
          <a:bodyPr wrap="square" rtlCol="0">
            <a:spAutoFit/>
          </a:bodyPr>
          <a:lstStyle/>
          <a:p>
            <a:pPr algn="ctr"/>
            <a:r>
              <a:rPr lang="en-US" dirty="0"/>
              <a:t>Class 1: weak or fully enclosed</a:t>
            </a:r>
          </a:p>
        </p:txBody>
      </p:sp>
      <p:pic>
        <p:nvPicPr>
          <p:cNvPr id="8" name="Picture 7" descr="A close-up of a video game controller&#10;&#10;Description automatically generated with low confidence">
            <a:extLst>
              <a:ext uri="{FF2B5EF4-FFF2-40B4-BE49-F238E27FC236}">
                <a16:creationId xmlns:a16="http://schemas.microsoft.com/office/drawing/2014/main" id="{7CF4B72E-9375-81D0-9EB3-606DBBDF4E72}"/>
              </a:ext>
            </a:extLst>
          </p:cNvPr>
          <p:cNvPicPr>
            <a:picLocks noChangeAspect="1"/>
          </p:cNvPicPr>
          <p:nvPr/>
        </p:nvPicPr>
        <p:blipFill rotWithShape="1">
          <a:blip r:embed="rId3">
            <a:extLst>
              <a:ext uri="{28A0092B-C50C-407E-A947-70E740481C1C}">
                <a14:useLocalDpi xmlns:a14="http://schemas.microsoft.com/office/drawing/2010/main" val="0"/>
              </a:ext>
            </a:extLst>
          </a:blip>
          <a:srcRect l="7009" t="10731" r="3499" b="7284"/>
          <a:stretch/>
        </p:blipFill>
        <p:spPr>
          <a:xfrm>
            <a:off x="3180756" y="2130807"/>
            <a:ext cx="2514600" cy="2288081"/>
          </a:xfrm>
          <a:prstGeom prst="rect">
            <a:avLst/>
          </a:prstGeom>
        </p:spPr>
      </p:pic>
      <p:sp>
        <p:nvSpPr>
          <p:cNvPr id="9" name="TextBox 8">
            <a:extLst>
              <a:ext uri="{FF2B5EF4-FFF2-40B4-BE49-F238E27FC236}">
                <a16:creationId xmlns:a16="http://schemas.microsoft.com/office/drawing/2014/main" id="{3CEB5BC6-6B61-B163-5C4F-ECCD884AF351}"/>
              </a:ext>
            </a:extLst>
          </p:cNvPr>
          <p:cNvSpPr txBox="1"/>
          <p:nvPr/>
        </p:nvSpPr>
        <p:spPr>
          <a:xfrm>
            <a:off x="3133435" y="4371134"/>
            <a:ext cx="2809875" cy="369332"/>
          </a:xfrm>
          <a:prstGeom prst="rect">
            <a:avLst/>
          </a:prstGeom>
          <a:noFill/>
          <a:ln>
            <a:solidFill>
              <a:srgbClr val="FF0000"/>
            </a:solidFill>
          </a:ln>
        </p:spPr>
        <p:txBody>
          <a:bodyPr wrap="square" rtlCol="0">
            <a:spAutoFit/>
          </a:bodyPr>
          <a:lstStyle/>
          <a:p>
            <a:pPr algn="ctr"/>
            <a:r>
              <a:rPr lang="en-US" dirty="0"/>
              <a:t>Class 2: weak, visible</a:t>
            </a:r>
          </a:p>
        </p:txBody>
      </p:sp>
      <p:pic>
        <p:nvPicPr>
          <p:cNvPr id="11" name="Picture 10" descr="A picture containing diagram&#10;&#10;Description automatically generated">
            <a:extLst>
              <a:ext uri="{FF2B5EF4-FFF2-40B4-BE49-F238E27FC236}">
                <a16:creationId xmlns:a16="http://schemas.microsoft.com/office/drawing/2014/main" id="{6D571BB4-5AFC-0237-E036-5C59A974B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636" y="2165536"/>
            <a:ext cx="2480164" cy="2129398"/>
          </a:xfrm>
          <a:prstGeom prst="rect">
            <a:avLst/>
          </a:prstGeom>
        </p:spPr>
      </p:pic>
      <p:sp>
        <p:nvSpPr>
          <p:cNvPr id="12" name="TextBox 11">
            <a:extLst>
              <a:ext uri="{FF2B5EF4-FFF2-40B4-BE49-F238E27FC236}">
                <a16:creationId xmlns:a16="http://schemas.microsoft.com/office/drawing/2014/main" id="{358D48B1-5A40-4A49-B3B7-022484D1A944}"/>
              </a:ext>
            </a:extLst>
          </p:cNvPr>
          <p:cNvSpPr txBox="1"/>
          <p:nvPr/>
        </p:nvSpPr>
        <p:spPr>
          <a:xfrm>
            <a:off x="6118316" y="4371134"/>
            <a:ext cx="2809875" cy="646331"/>
          </a:xfrm>
          <a:prstGeom prst="rect">
            <a:avLst/>
          </a:prstGeom>
          <a:noFill/>
          <a:ln>
            <a:solidFill>
              <a:srgbClr val="FF0000"/>
            </a:solidFill>
          </a:ln>
        </p:spPr>
        <p:txBody>
          <a:bodyPr wrap="square" rtlCol="0">
            <a:spAutoFit/>
          </a:bodyPr>
          <a:lstStyle/>
          <a:p>
            <a:pPr algn="ctr"/>
            <a:r>
              <a:rPr lang="en-US" dirty="0"/>
              <a:t>Class 2: visible, hazardous for direct exposure</a:t>
            </a:r>
          </a:p>
        </p:txBody>
      </p:sp>
      <p:pic>
        <p:nvPicPr>
          <p:cNvPr id="14" name="Picture 13" descr="A picture containing text, indoor, green, computer&#10;&#10;Description automatically generated">
            <a:extLst>
              <a:ext uri="{FF2B5EF4-FFF2-40B4-BE49-F238E27FC236}">
                <a16:creationId xmlns:a16="http://schemas.microsoft.com/office/drawing/2014/main" id="{52242BB1-862D-72B2-CEDD-4AC00603A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9942" y="2193736"/>
            <a:ext cx="2776322" cy="1826093"/>
          </a:xfrm>
          <a:prstGeom prst="rect">
            <a:avLst/>
          </a:prstGeom>
        </p:spPr>
      </p:pic>
      <p:sp>
        <p:nvSpPr>
          <p:cNvPr id="15" name="TextBox 14">
            <a:extLst>
              <a:ext uri="{FF2B5EF4-FFF2-40B4-BE49-F238E27FC236}">
                <a16:creationId xmlns:a16="http://schemas.microsoft.com/office/drawing/2014/main" id="{12E614C6-E7FC-7CDB-C456-76FCC54DC8AE}"/>
              </a:ext>
            </a:extLst>
          </p:cNvPr>
          <p:cNvSpPr txBox="1"/>
          <p:nvPr/>
        </p:nvSpPr>
        <p:spPr>
          <a:xfrm>
            <a:off x="9133166" y="4371134"/>
            <a:ext cx="2809875" cy="1477328"/>
          </a:xfrm>
          <a:prstGeom prst="rect">
            <a:avLst/>
          </a:prstGeom>
          <a:noFill/>
          <a:ln>
            <a:solidFill>
              <a:srgbClr val="FF0000"/>
            </a:solidFill>
          </a:ln>
        </p:spPr>
        <p:txBody>
          <a:bodyPr wrap="square" rtlCol="0">
            <a:spAutoFit/>
          </a:bodyPr>
          <a:lstStyle/>
          <a:p>
            <a:pPr algn="ctr"/>
            <a:r>
              <a:rPr lang="en-US" dirty="0"/>
              <a:t>Class 4: highest class. Hazards from viewing of the beam directly, diffuse reflections; skin and fire hazard. </a:t>
            </a:r>
          </a:p>
        </p:txBody>
      </p:sp>
    </p:spTree>
    <p:extLst>
      <p:ext uri="{BB962C8B-B14F-4D97-AF65-F5344CB8AC3E}">
        <p14:creationId xmlns:p14="http://schemas.microsoft.com/office/powerpoint/2010/main" val="128385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F687A-5A82-84E7-EC13-F3AA90379AD4}"/>
              </a:ext>
            </a:extLst>
          </p:cNvPr>
          <p:cNvPicPr>
            <a:picLocks noChangeAspect="1"/>
          </p:cNvPicPr>
          <p:nvPr/>
        </p:nvPicPr>
        <p:blipFill>
          <a:blip r:embed="rId2"/>
          <a:stretch>
            <a:fillRect/>
          </a:stretch>
        </p:blipFill>
        <p:spPr>
          <a:xfrm>
            <a:off x="5730241" y="1023266"/>
            <a:ext cx="6461760" cy="4457057"/>
          </a:xfrm>
          <a:prstGeom prst="rect">
            <a:avLst/>
          </a:prstGeom>
        </p:spPr>
      </p:pic>
      <p:sp>
        <p:nvSpPr>
          <p:cNvPr id="2" name="Title 1">
            <a:extLst>
              <a:ext uri="{FF2B5EF4-FFF2-40B4-BE49-F238E27FC236}">
                <a16:creationId xmlns:a16="http://schemas.microsoft.com/office/drawing/2014/main" id="{CEBB7CFF-95BC-D899-D0A5-631B6E87DD7D}"/>
              </a:ext>
            </a:extLst>
          </p:cNvPr>
          <p:cNvSpPr>
            <a:spLocks noGrp="1"/>
          </p:cNvSpPr>
          <p:nvPr>
            <p:ph type="title"/>
          </p:nvPr>
        </p:nvSpPr>
        <p:spPr/>
        <p:txBody>
          <a:bodyPr/>
          <a:lstStyle/>
          <a:p>
            <a:r>
              <a:rPr lang="en-US" dirty="0"/>
              <a:t>Properties of Laser Light</a:t>
            </a:r>
          </a:p>
        </p:txBody>
      </p:sp>
      <p:sp>
        <p:nvSpPr>
          <p:cNvPr id="3" name="Content Placeholder 2">
            <a:extLst>
              <a:ext uri="{FF2B5EF4-FFF2-40B4-BE49-F238E27FC236}">
                <a16:creationId xmlns:a16="http://schemas.microsoft.com/office/drawing/2014/main" id="{0C9E3960-F8BF-E5C7-F0FB-BBCA09B5969C}"/>
              </a:ext>
            </a:extLst>
          </p:cNvPr>
          <p:cNvSpPr>
            <a:spLocks noGrp="1"/>
          </p:cNvSpPr>
          <p:nvPr>
            <p:ph idx="1"/>
          </p:nvPr>
        </p:nvSpPr>
        <p:spPr>
          <a:xfrm>
            <a:off x="838201" y="1174750"/>
            <a:ext cx="4892040" cy="5002213"/>
          </a:xfrm>
        </p:spPr>
        <p:txBody>
          <a:bodyPr>
            <a:normAutofit/>
          </a:bodyPr>
          <a:lstStyle/>
          <a:p>
            <a:r>
              <a:rPr lang="en-US" sz="2000" b="1" dirty="0"/>
              <a:t>L</a:t>
            </a:r>
            <a:r>
              <a:rPr lang="en-US" sz="2000" dirty="0"/>
              <a:t>ight </a:t>
            </a:r>
            <a:br>
              <a:rPr lang="en-US" sz="2000" dirty="0"/>
            </a:br>
            <a:r>
              <a:rPr lang="en-US" sz="2000" b="1" dirty="0"/>
              <a:t>A</a:t>
            </a:r>
            <a:r>
              <a:rPr lang="en-US" sz="2000" dirty="0"/>
              <a:t>mplification by</a:t>
            </a:r>
            <a:br>
              <a:rPr lang="en-US" sz="2000" dirty="0"/>
            </a:br>
            <a:r>
              <a:rPr lang="en-US" sz="2000" b="1" dirty="0"/>
              <a:t>S</a:t>
            </a:r>
            <a:r>
              <a:rPr lang="en-US" sz="2000" dirty="0"/>
              <a:t>timulated </a:t>
            </a:r>
            <a:br>
              <a:rPr lang="en-US" sz="2000" dirty="0"/>
            </a:br>
            <a:r>
              <a:rPr lang="en-US" sz="2000" b="1" dirty="0"/>
              <a:t>E</a:t>
            </a:r>
            <a:r>
              <a:rPr lang="en-US" sz="2000" dirty="0"/>
              <a:t>mission of </a:t>
            </a:r>
            <a:br>
              <a:rPr lang="en-US" sz="2000" dirty="0"/>
            </a:br>
            <a:r>
              <a:rPr lang="en-US" sz="2000" b="1" dirty="0"/>
              <a:t>R</a:t>
            </a:r>
            <a:r>
              <a:rPr lang="en-US" sz="2000" dirty="0"/>
              <a:t>adiation</a:t>
            </a:r>
          </a:p>
          <a:p>
            <a:r>
              <a:rPr lang="en-US" sz="2000" dirty="0"/>
              <a:t>Laser photons</a:t>
            </a:r>
          </a:p>
          <a:p>
            <a:pPr lvl="1"/>
            <a:r>
              <a:rPr lang="en-US" sz="1800" dirty="0"/>
              <a:t>have the same wavelength</a:t>
            </a:r>
          </a:p>
          <a:p>
            <a:pPr lvl="1"/>
            <a:r>
              <a:rPr lang="en-US" sz="1800" dirty="0"/>
              <a:t>travel in the same direction</a:t>
            </a:r>
          </a:p>
          <a:p>
            <a:pPr lvl="1"/>
            <a:r>
              <a:rPr lang="en-US" sz="1800" dirty="0"/>
              <a:t>are in phase</a:t>
            </a:r>
          </a:p>
          <a:p>
            <a:r>
              <a:rPr lang="en-US" sz="2000" dirty="0"/>
              <a:t>Thus, laser light can be</a:t>
            </a:r>
          </a:p>
          <a:p>
            <a:pPr lvl="1"/>
            <a:r>
              <a:rPr lang="en-US" sz="1800" dirty="0"/>
              <a:t>monochromatic (one wavelength)</a:t>
            </a:r>
          </a:p>
          <a:p>
            <a:pPr lvl="1"/>
            <a:r>
              <a:rPr lang="en-US" sz="1800" dirty="0"/>
              <a:t>coherent (waves are in sync)</a:t>
            </a:r>
          </a:p>
          <a:p>
            <a:pPr lvl="1"/>
            <a:r>
              <a:rPr lang="en-US" sz="1800" dirty="0"/>
              <a:t>collimated (directional and diverges little)</a:t>
            </a:r>
          </a:p>
          <a:p>
            <a:pPr marL="0" indent="0">
              <a:buNone/>
            </a:pPr>
            <a:r>
              <a:rPr lang="en-US" sz="1800" dirty="0"/>
              <a:t>Although there do exist broadband, incoherent lasers</a:t>
            </a:r>
          </a:p>
        </p:txBody>
      </p:sp>
      <p:sp>
        <p:nvSpPr>
          <p:cNvPr id="5" name="TextBox 4">
            <a:extLst>
              <a:ext uri="{FF2B5EF4-FFF2-40B4-BE49-F238E27FC236}">
                <a16:creationId xmlns:a16="http://schemas.microsoft.com/office/drawing/2014/main" id="{3594ED27-4107-8EF6-D5F7-65AA071BFFCD}"/>
              </a:ext>
            </a:extLst>
          </p:cNvPr>
          <p:cNvSpPr txBox="1"/>
          <p:nvPr/>
        </p:nvSpPr>
        <p:spPr>
          <a:xfrm>
            <a:off x="364751" y="6407088"/>
            <a:ext cx="10574431" cy="338554"/>
          </a:xfrm>
          <a:prstGeom prst="rect">
            <a:avLst/>
          </a:prstGeom>
          <a:noFill/>
        </p:spPr>
        <p:txBody>
          <a:bodyPr wrap="square">
            <a:spAutoFit/>
          </a:bodyPr>
          <a:lstStyle/>
          <a:p>
            <a:r>
              <a:rPr lang="en-US" sz="1600" dirty="0"/>
              <a:t>Some of the content on this and following slides is adapted from the UIUC Division of Research Safety Laser Safety Training.</a:t>
            </a:r>
          </a:p>
        </p:txBody>
      </p:sp>
    </p:spTree>
    <p:extLst>
      <p:ext uri="{BB962C8B-B14F-4D97-AF65-F5344CB8AC3E}">
        <p14:creationId xmlns:p14="http://schemas.microsoft.com/office/powerpoint/2010/main" val="2077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82ED-ADAC-FCF8-D1C9-17A2E3C56B25}"/>
              </a:ext>
            </a:extLst>
          </p:cNvPr>
          <p:cNvSpPr>
            <a:spLocks noGrp="1"/>
          </p:cNvSpPr>
          <p:nvPr>
            <p:ph type="title"/>
          </p:nvPr>
        </p:nvSpPr>
        <p:spPr/>
        <p:txBody>
          <a:bodyPr/>
          <a:lstStyle/>
          <a:p>
            <a:r>
              <a:rPr lang="en-US" dirty="0"/>
              <a:t>Laser Components</a:t>
            </a:r>
          </a:p>
        </p:txBody>
      </p:sp>
      <p:sp>
        <p:nvSpPr>
          <p:cNvPr id="3" name="Content Placeholder 2">
            <a:extLst>
              <a:ext uri="{FF2B5EF4-FFF2-40B4-BE49-F238E27FC236}">
                <a16:creationId xmlns:a16="http://schemas.microsoft.com/office/drawing/2014/main" id="{4B4B5E64-D8F9-D438-6DDB-CF46B634A6A4}"/>
              </a:ext>
            </a:extLst>
          </p:cNvPr>
          <p:cNvSpPr>
            <a:spLocks noGrp="1"/>
          </p:cNvSpPr>
          <p:nvPr>
            <p:ph idx="1"/>
          </p:nvPr>
        </p:nvSpPr>
        <p:spPr/>
        <p:txBody>
          <a:bodyPr>
            <a:normAutofit/>
          </a:bodyPr>
          <a:lstStyle/>
          <a:p>
            <a:r>
              <a:rPr lang="en-US" sz="2400" dirty="0"/>
              <a:t>To generate light by stimulated emission, 3 main components are required:</a:t>
            </a:r>
          </a:p>
          <a:p>
            <a:pPr lvl="1"/>
            <a:r>
              <a:rPr lang="en-US" sz="2000" dirty="0"/>
              <a:t>lasing medium</a:t>
            </a:r>
          </a:p>
          <a:p>
            <a:pPr lvl="1"/>
            <a:r>
              <a:rPr lang="en-US" sz="2000" dirty="0"/>
              <a:t>excitation mechanism</a:t>
            </a:r>
          </a:p>
          <a:p>
            <a:pPr lvl="1"/>
            <a:r>
              <a:rPr lang="en-US" sz="2000" dirty="0"/>
              <a:t>optical resonator</a:t>
            </a:r>
          </a:p>
        </p:txBody>
      </p:sp>
      <p:pic>
        <p:nvPicPr>
          <p:cNvPr id="5" name="Picture 4" descr="A picture containing text, sign&#10;&#10;Description automatically generated">
            <a:extLst>
              <a:ext uri="{FF2B5EF4-FFF2-40B4-BE49-F238E27FC236}">
                <a16:creationId xmlns:a16="http://schemas.microsoft.com/office/drawing/2014/main" id="{3EC947EB-03C3-194F-D70F-A0C832DFC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932" y="3249828"/>
            <a:ext cx="7840136" cy="2639797"/>
          </a:xfrm>
          <a:prstGeom prst="rect">
            <a:avLst/>
          </a:prstGeom>
        </p:spPr>
      </p:pic>
      <p:sp>
        <p:nvSpPr>
          <p:cNvPr id="7" name="TextBox 6">
            <a:extLst>
              <a:ext uri="{FF2B5EF4-FFF2-40B4-BE49-F238E27FC236}">
                <a16:creationId xmlns:a16="http://schemas.microsoft.com/office/drawing/2014/main" id="{E2FC5B96-8BFD-92FF-B421-D7A0B9140E50}"/>
              </a:ext>
            </a:extLst>
          </p:cNvPr>
          <p:cNvSpPr txBox="1"/>
          <p:nvPr/>
        </p:nvSpPr>
        <p:spPr>
          <a:xfrm>
            <a:off x="4203700" y="2051207"/>
            <a:ext cx="3285893" cy="1200329"/>
          </a:xfrm>
          <a:prstGeom prst="rect">
            <a:avLst/>
          </a:prstGeom>
          <a:noFill/>
          <a:ln>
            <a:solidFill>
              <a:srgbClr val="FF0000"/>
            </a:solidFill>
          </a:ln>
        </p:spPr>
        <p:txBody>
          <a:bodyPr wrap="square" rtlCol="0">
            <a:spAutoFit/>
          </a:bodyPr>
          <a:lstStyle/>
          <a:p>
            <a:r>
              <a:rPr lang="en-US" dirty="0"/>
              <a:t>The lasing medium contains atoms that can be stimulated to emit photons. Can be gases, liquids, solids.</a:t>
            </a:r>
          </a:p>
        </p:txBody>
      </p:sp>
      <p:sp>
        <p:nvSpPr>
          <p:cNvPr id="8" name="TextBox 7">
            <a:extLst>
              <a:ext uri="{FF2B5EF4-FFF2-40B4-BE49-F238E27FC236}">
                <a16:creationId xmlns:a16="http://schemas.microsoft.com/office/drawing/2014/main" id="{B911F83D-51E2-41A6-34DB-D615A3F953CA}"/>
              </a:ext>
            </a:extLst>
          </p:cNvPr>
          <p:cNvSpPr txBox="1"/>
          <p:nvPr/>
        </p:nvSpPr>
        <p:spPr>
          <a:xfrm>
            <a:off x="277578" y="2901851"/>
            <a:ext cx="2532529" cy="2308324"/>
          </a:xfrm>
          <a:prstGeom prst="rect">
            <a:avLst/>
          </a:prstGeom>
          <a:noFill/>
          <a:ln>
            <a:solidFill>
              <a:srgbClr val="FF0000"/>
            </a:solidFill>
          </a:ln>
        </p:spPr>
        <p:txBody>
          <a:bodyPr wrap="square" rtlCol="0">
            <a:spAutoFit/>
          </a:bodyPr>
          <a:lstStyle/>
          <a:p>
            <a:r>
              <a:rPr lang="en-US" dirty="0"/>
              <a:t>A high-reflectance mirror reflects light back into the lasing medium, which together with a semi-transparent mirror forms an optical resonator for amplification.</a:t>
            </a:r>
          </a:p>
        </p:txBody>
      </p:sp>
      <p:sp>
        <p:nvSpPr>
          <p:cNvPr id="9" name="TextBox 8">
            <a:extLst>
              <a:ext uri="{FF2B5EF4-FFF2-40B4-BE49-F238E27FC236}">
                <a16:creationId xmlns:a16="http://schemas.microsoft.com/office/drawing/2014/main" id="{5AFF6A8B-EF09-455B-8C15-943972C04E5A}"/>
              </a:ext>
            </a:extLst>
          </p:cNvPr>
          <p:cNvSpPr txBox="1"/>
          <p:nvPr/>
        </p:nvSpPr>
        <p:spPr>
          <a:xfrm>
            <a:off x="7358009" y="5195898"/>
            <a:ext cx="3995791" cy="923330"/>
          </a:xfrm>
          <a:prstGeom prst="rect">
            <a:avLst/>
          </a:prstGeom>
          <a:noFill/>
          <a:ln>
            <a:solidFill>
              <a:srgbClr val="FF0000"/>
            </a:solidFill>
          </a:ln>
        </p:spPr>
        <p:txBody>
          <a:bodyPr wrap="square" rtlCol="0">
            <a:spAutoFit/>
          </a:bodyPr>
          <a:lstStyle/>
          <a:p>
            <a:r>
              <a:rPr lang="en-US" dirty="0"/>
              <a:t>An excitation mechanism (optical, electrical, chemical) provides the energy to excite the atoms.</a:t>
            </a:r>
          </a:p>
        </p:txBody>
      </p:sp>
      <p:sp>
        <p:nvSpPr>
          <p:cNvPr id="10" name="TextBox 9">
            <a:extLst>
              <a:ext uri="{FF2B5EF4-FFF2-40B4-BE49-F238E27FC236}">
                <a16:creationId xmlns:a16="http://schemas.microsoft.com/office/drawing/2014/main" id="{AFF4EFCF-A9D9-C3BF-296E-D86D5D5AF89C}"/>
              </a:ext>
            </a:extLst>
          </p:cNvPr>
          <p:cNvSpPr txBox="1"/>
          <p:nvPr/>
        </p:nvSpPr>
        <p:spPr>
          <a:xfrm>
            <a:off x="9209854" y="1683087"/>
            <a:ext cx="2680447" cy="2031325"/>
          </a:xfrm>
          <a:prstGeom prst="rect">
            <a:avLst/>
          </a:prstGeom>
          <a:noFill/>
          <a:ln>
            <a:solidFill>
              <a:srgbClr val="FF0000"/>
            </a:solidFill>
          </a:ln>
        </p:spPr>
        <p:txBody>
          <a:bodyPr wrap="square" rtlCol="0">
            <a:spAutoFit/>
          </a:bodyPr>
          <a:lstStyle/>
          <a:p>
            <a:r>
              <a:rPr lang="en-US" dirty="0"/>
              <a:t>A semi-transparent mirror, called the output coupler, reflects some of the light back into the lasing medium but also transmits some light as the laser beam.</a:t>
            </a:r>
          </a:p>
        </p:txBody>
      </p:sp>
    </p:spTree>
    <p:extLst>
      <p:ext uri="{BB962C8B-B14F-4D97-AF65-F5344CB8AC3E}">
        <p14:creationId xmlns:p14="http://schemas.microsoft.com/office/powerpoint/2010/main" val="171760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5C54-EC36-9D32-62AF-FB5FC9D2FAF6}"/>
              </a:ext>
            </a:extLst>
          </p:cNvPr>
          <p:cNvSpPr>
            <a:spLocks noGrp="1"/>
          </p:cNvSpPr>
          <p:nvPr>
            <p:ph type="title"/>
          </p:nvPr>
        </p:nvSpPr>
        <p:spPr/>
        <p:txBody>
          <a:bodyPr/>
          <a:lstStyle/>
          <a:p>
            <a:r>
              <a:rPr lang="en-US" dirty="0"/>
              <a:t>2-level system + photon interactions</a:t>
            </a:r>
          </a:p>
        </p:txBody>
      </p:sp>
      <p:sp>
        <p:nvSpPr>
          <p:cNvPr id="3" name="Content Placeholder 2">
            <a:extLst>
              <a:ext uri="{FF2B5EF4-FFF2-40B4-BE49-F238E27FC236}">
                <a16:creationId xmlns:a16="http://schemas.microsoft.com/office/drawing/2014/main" id="{EEBFB0D7-55AE-D252-23E3-50AD953179C6}"/>
              </a:ext>
            </a:extLst>
          </p:cNvPr>
          <p:cNvSpPr>
            <a:spLocks noGrp="1"/>
          </p:cNvSpPr>
          <p:nvPr>
            <p:ph idx="1"/>
          </p:nvPr>
        </p:nvSpPr>
        <p:spPr/>
        <p:txBody>
          <a:bodyPr>
            <a:normAutofit/>
          </a:bodyPr>
          <a:lstStyle/>
          <a:p>
            <a:r>
              <a:rPr lang="en-US" sz="2000" b="1" dirty="0"/>
              <a:t>Absorption</a:t>
            </a:r>
            <a:r>
              <a:rPr lang="en-US" sz="2000" dirty="0"/>
              <a:t> of a photon of energy </a:t>
            </a:r>
            <a:r>
              <a:rPr lang="en-US" sz="2000" dirty="0" err="1"/>
              <a:t>hν</a:t>
            </a:r>
            <a:r>
              <a:rPr lang="en-US" sz="2000" dirty="0"/>
              <a:t> = E</a:t>
            </a:r>
            <a:r>
              <a:rPr lang="en-US" sz="2000" baseline="-25000" dirty="0"/>
              <a:t>2</a:t>
            </a:r>
            <a:r>
              <a:rPr lang="en-US" sz="2000" dirty="0"/>
              <a:t> − E</a:t>
            </a:r>
            <a:r>
              <a:rPr lang="en-US" sz="2000" baseline="-25000" dirty="0"/>
              <a:t>1</a:t>
            </a:r>
            <a:r>
              <a:rPr lang="en-US" sz="2000" dirty="0"/>
              <a:t> , causing a transition from level 1 to level 2.</a:t>
            </a:r>
          </a:p>
        </p:txBody>
      </p:sp>
      <p:pic>
        <p:nvPicPr>
          <p:cNvPr id="6" name="Picture 5">
            <a:extLst>
              <a:ext uri="{FF2B5EF4-FFF2-40B4-BE49-F238E27FC236}">
                <a16:creationId xmlns:a16="http://schemas.microsoft.com/office/drawing/2014/main" id="{A62645DB-17C2-C567-0779-F3D8A66241B1}"/>
              </a:ext>
            </a:extLst>
          </p:cNvPr>
          <p:cNvPicPr>
            <a:picLocks noChangeAspect="1"/>
          </p:cNvPicPr>
          <p:nvPr/>
        </p:nvPicPr>
        <p:blipFill rotWithShape="1">
          <a:blip r:embed="rId2"/>
          <a:srcRect r="68680"/>
          <a:stretch/>
        </p:blipFill>
        <p:spPr>
          <a:xfrm>
            <a:off x="1445559" y="2800673"/>
            <a:ext cx="2913081" cy="2547925"/>
          </a:xfrm>
          <a:prstGeom prst="rect">
            <a:avLst/>
          </a:prstGeom>
        </p:spPr>
      </p:pic>
    </p:spTree>
    <p:extLst>
      <p:ext uri="{BB962C8B-B14F-4D97-AF65-F5344CB8AC3E}">
        <p14:creationId xmlns:p14="http://schemas.microsoft.com/office/powerpoint/2010/main" val="123079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5C54-EC36-9D32-62AF-FB5FC9D2FAF6}"/>
              </a:ext>
            </a:extLst>
          </p:cNvPr>
          <p:cNvSpPr>
            <a:spLocks noGrp="1"/>
          </p:cNvSpPr>
          <p:nvPr>
            <p:ph type="title"/>
          </p:nvPr>
        </p:nvSpPr>
        <p:spPr/>
        <p:txBody>
          <a:bodyPr/>
          <a:lstStyle/>
          <a:p>
            <a:r>
              <a:rPr lang="en-US" dirty="0"/>
              <a:t>2-level system + photon interactions</a:t>
            </a:r>
          </a:p>
        </p:txBody>
      </p:sp>
      <p:sp>
        <p:nvSpPr>
          <p:cNvPr id="3" name="Content Placeholder 2">
            <a:extLst>
              <a:ext uri="{FF2B5EF4-FFF2-40B4-BE49-F238E27FC236}">
                <a16:creationId xmlns:a16="http://schemas.microsoft.com/office/drawing/2014/main" id="{EEBFB0D7-55AE-D252-23E3-50AD953179C6}"/>
              </a:ext>
            </a:extLst>
          </p:cNvPr>
          <p:cNvSpPr>
            <a:spLocks noGrp="1"/>
          </p:cNvSpPr>
          <p:nvPr>
            <p:ph idx="1"/>
          </p:nvPr>
        </p:nvSpPr>
        <p:spPr/>
        <p:txBody>
          <a:bodyPr>
            <a:normAutofit/>
          </a:bodyPr>
          <a:lstStyle/>
          <a:p>
            <a:r>
              <a:rPr lang="en-US" sz="2000" b="1" dirty="0"/>
              <a:t>Spontaneous emission </a:t>
            </a:r>
            <a:r>
              <a:rPr lang="en-US" sz="2000" dirty="0"/>
              <a:t>of a photon of energy </a:t>
            </a:r>
            <a:r>
              <a:rPr lang="en-US" sz="2000" dirty="0" err="1"/>
              <a:t>hν</a:t>
            </a:r>
            <a:r>
              <a:rPr lang="en-US" sz="2000" dirty="0"/>
              <a:t> by the system returning from level 2 to level 1. The phase, polarization, and direction of the radiation is </a:t>
            </a:r>
            <a:r>
              <a:rPr lang="en-US" sz="2000" b="1" dirty="0"/>
              <a:t>random</a:t>
            </a:r>
            <a:r>
              <a:rPr lang="en-US" sz="2000" dirty="0"/>
              <a:t>. Thus spontaneous emission causes incoherent radiation and is responsible for the fluorescence of excited media.</a:t>
            </a:r>
          </a:p>
        </p:txBody>
      </p:sp>
      <p:pic>
        <p:nvPicPr>
          <p:cNvPr id="6" name="Picture 5">
            <a:extLst>
              <a:ext uri="{FF2B5EF4-FFF2-40B4-BE49-F238E27FC236}">
                <a16:creationId xmlns:a16="http://schemas.microsoft.com/office/drawing/2014/main" id="{9EF7A007-33A2-A186-E618-84D17C9DD126}"/>
              </a:ext>
            </a:extLst>
          </p:cNvPr>
          <p:cNvPicPr>
            <a:picLocks noChangeAspect="1"/>
          </p:cNvPicPr>
          <p:nvPr/>
        </p:nvPicPr>
        <p:blipFill rotWithShape="1">
          <a:blip r:embed="rId2"/>
          <a:srcRect r="32795"/>
          <a:stretch/>
        </p:blipFill>
        <p:spPr>
          <a:xfrm>
            <a:off x="1445559" y="2800673"/>
            <a:ext cx="6250641" cy="2547925"/>
          </a:xfrm>
          <a:prstGeom prst="rect">
            <a:avLst/>
          </a:prstGeom>
        </p:spPr>
      </p:pic>
    </p:spTree>
    <p:extLst>
      <p:ext uri="{BB962C8B-B14F-4D97-AF65-F5344CB8AC3E}">
        <p14:creationId xmlns:p14="http://schemas.microsoft.com/office/powerpoint/2010/main" val="282886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5C54-EC36-9D32-62AF-FB5FC9D2FAF6}"/>
              </a:ext>
            </a:extLst>
          </p:cNvPr>
          <p:cNvSpPr>
            <a:spLocks noGrp="1"/>
          </p:cNvSpPr>
          <p:nvPr>
            <p:ph type="title"/>
          </p:nvPr>
        </p:nvSpPr>
        <p:spPr/>
        <p:txBody>
          <a:bodyPr/>
          <a:lstStyle/>
          <a:p>
            <a:r>
              <a:rPr lang="en-US" dirty="0"/>
              <a:t>2-level system + photon interactions</a:t>
            </a:r>
          </a:p>
        </p:txBody>
      </p:sp>
      <p:sp>
        <p:nvSpPr>
          <p:cNvPr id="3" name="Content Placeholder 2">
            <a:extLst>
              <a:ext uri="{FF2B5EF4-FFF2-40B4-BE49-F238E27FC236}">
                <a16:creationId xmlns:a16="http://schemas.microsoft.com/office/drawing/2014/main" id="{EEBFB0D7-55AE-D252-23E3-50AD953179C6}"/>
              </a:ext>
            </a:extLst>
          </p:cNvPr>
          <p:cNvSpPr>
            <a:spLocks noGrp="1"/>
          </p:cNvSpPr>
          <p:nvPr>
            <p:ph idx="1"/>
          </p:nvPr>
        </p:nvSpPr>
        <p:spPr/>
        <p:txBody>
          <a:bodyPr>
            <a:normAutofit/>
          </a:bodyPr>
          <a:lstStyle/>
          <a:p>
            <a:r>
              <a:rPr lang="en-US" sz="2000" b="1" dirty="0"/>
              <a:t>Stimulated emission</a:t>
            </a:r>
            <a:r>
              <a:rPr lang="en-US" sz="2000" dirty="0"/>
              <a:t>: an incoming photon induces a resonant transition from the excited level 2 to level 1, emitting a second photon of energy </a:t>
            </a:r>
            <a:r>
              <a:rPr lang="en-US" sz="2000" dirty="0" err="1"/>
              <a:t>hν</a:t>
            </a:r>
            <a:r>
              <a:rPr lang="en-US" sz="2000" dirty="0"/>
              <a:t>. As photons are Bosons, i.e. they are allowed to be in the same quantum-mechanical state, and as stimulated emission is a resonant process, both photons are identical in all their properties. This effect, therefore, allows the amplification of light, the fundamental process of any laser.</a:t>
            </a:r>
          </a:p>
        </p:txBody>
      </p:sp>
      <p:pic>
        <p:nvPicPr>
          <p:cNvPr id="5" name="Picture 4">
            <a:extLst>
              <a:ext uri="{FF2B5EF4-FFF2-40B4-BE49-F238E27FC236}">
                <a16:creationId xmlns:a16="http://schemas.microsoft.com/office/drawing/2014/main" id="{D38622E9-5FA3-3294-A56C-DE7BECACF23F}"/>
              </a:ext>
            </a:extLst>
          </p:cNvPr>
          <p:cNvPicPr>
            <a:picLocks noChangeAspect="1"/>
          </p:cNvPicPr>
          <p:nvPr/>
        </p:nvPicPr>
        <p:blipFill>
          <a:blip r:embed="rId2"/>
          <a:stretch>
            <a:fillRect/>
          </a:stretch>
        </p:blipFill>
        <p:spPr>
          <a:xfrm>
            <a:off x="1445559" y="2800673"/>
            <a:ext cx="9300882" cy="2547925"/>
          </a:xfrm>
          <a:prstGeom prst="rect">
            <a:avLst/>
          </a:prstGeom>
        </p:spPr>
      </p:pic>
      <p:sp>
        <p:nvSpPr>
          <p:cNvPr id="6" name="TextBox 5">
            <a:extLst>
              <a:ext uri="{FF2B5EF4-FFF2-40B4-BE49-F238E27FC236}">
                <a16:creationId xmlns:a16="http://schemas.microsoft.com/office/drawing/2014/main" id="{B13DDEFA-02E8-399E-1934-BFC4B9FB45AD}"/>
              </a:ext>
            </a:extLst>
          </p:cNvPr>
          <p:cNvSpPr txBox="1"/>
          <p:nvPr/>
        </p:nvSpPr>
        <p:spPr>
          <a:xfrm>
            <a:off x="1978949" y="5614476"/>
            <a:ext cx="8234102" cy="646331"/>
          </a:xfrm>
          <a:prstGeom prst="rect">
            <a:avLst/>
          </a:prstGeom>
          <a:noFill/>
        </p:spPr>
        <p:txBody>
          <a:bodyPr wrap="square">
            <a:spAutoFit/>
          </a:bodyPr>
          <a:lstStyle/>
          <a:p>
            <a:r>
              <a:rPr lang="en-US" dirty="0">
                <a:sym typeface="Wingdings" panose="05000000000000000000" pitchFamily="2" charset="2"/>
              </a:rPr>
              <a:t> a</a:t>
            </a:r>
            <a:r>
              <a:rPr lang="en-US" dirty="0"/>
              <a:t>bsorption and stimulated emission are completely equivalent processes</a:t>
            </a:r>
          </a:p>
          <a:p>
            <a:r>
              <a:rPr lang="en-US" dirty="0">
                <a:sym typeface="Wingdings" panose="05000000000000000000" pitchFamily="2" charset="2"/>
              </a:rPr>
              <a:t> A 2-level system cannot lase</a:t>
            </a:r>
            <a:endParaRPr lang="en-US" dirty="0"/>
          </a:p>
        </p:txBody>
      </p:sp>
    </p:spTree>
    <p:extLst>
      <p:ext uri="{BB962C8B-B14F-4D97-AF65-F5344CB8AC3E}">
        <p14:creationId xmlns:p14="http://schemas.microsoft.com/office/powerpoint/2010/main" val="246920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F561E-F213-80F6-B095-176CE73D68A6}"/>
              </a:ext>
            </a:extLst>
          </p:cNvPr>
          <p:cNvSpPr>
            <a:spLocks noGrp="1"/>
          </p:cNvSpPr>
          <p:nvPr>
            <p:ph type="title"/>
          </p:nvPr>
        </p:nvSpPr>
        <p:spPr/>
        <p:txBody>
          <a:bodyPr/>
          <a:lstStyle/>
          <a:p>
            <a:r>
              <a:rPr lang="en-US" dirty="0"/>
              <a:t>Laser Simulation</a:t>
            </a:r>
          </a:p>
        </p:txBody>
      </p:sp>
      <p:sp>
        <p:nvSpPr>
          <p:cNvPr id="5" name="TextBox 4">
            <a:extLst>
              <a:ext uri="{FF2B5EF4-FFF2-40B4-BE49-F238E27FC236}">
                <a16:creationId xmlns:a16="http://schemas.microsoft.com/office/drawing/2014/main" id="{3D0679C0-631F-D385-4663-2832F0195F77}"/>
              </a:ext>
            </a:extLst>
          </p:cNvPr>
          <p:cNvSpPr txBox="1"/>
          <p:nvPr/>
        </p:nvSpPr>
        <p:spPr>
          <a:xfrm>
            <a:off x="1298574" y="5960031"/>
            <a:ext cx="9594850" cy="369332"/>
          </a:xfrm>
          <a:prstGeom prst="rect">
            <a:avLst/>
          </a:prstGeom>
          <a:noFill/>
        </p:spPr>
        <p:txBody>
          <a:bodyPr wrap="square">
            <a:spAutoFit/>
          </a:bodyPr>
          <a:lstStyle/>
          <a:p>
            <a:pPr algn="ctr"/>
            <a:r>
              <a:rPr lang="en-US" dirty="0"/>
              <a:t>https://phet.colorado.edu/sims/cheerpj/lasers/latest/lasers.html?simulation=lasers</a:t>
            </a:r>
          </a:p>
        </p:txBody>
      </p:sp>
      <p:pic>
        <p:nvPicPr>
          <p:cNvPr id="7" name="Picture 6">
            <a:extLst>
              <a:ext uri="{FF2B5EF4-FFF2-40B4-BE49-F238E27FC236}">
                <a16:creationId xmlns:a16="http://schemas.microsoft.com/office/drawing/2014/main" id="{ED1E0B92-E32E-07EC-34C3-3D2370DC459E}"/>
              </a:ext>
            </a:extLst>
          </p:cNvPr>
          <p:cNvPicPr>
            <a:picLocks noChangeAspect="1"/>
          </p:cNvPicPr>
          <p:nvPr/>
        </p:nvPicPr>
        <p:blipFill>
          <a:blip r:embed="rId2"/>
          <a:stretch>
            <a:fillRect/>
          </a:stretch>
        </p:blipFill>
        <p:spPr>
          <a:xfrm>
            <a:off x="3008809" y="1291146"/>
            <a:ext cx="6174381" cy="4527090"/>
          </a:xfrm>
          <a:prstGeom prst="rect">
            <a:avLst/>
          </a:prstGeom>
        </p:spPr>
      </p:pic>
    </p:spTree>
    <p:extLst>
      <p:ext uri="{BB962C8B-B14F-4D97-AF65-F5344CB8AC3E}">
        <p14:creationId xmlns:p14="http://schemas.microsoft.com/office/powerpoint/2010/main" val="44899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928720-5D68-10D5-196C-EFC9161ECC57}"/>
              </a:ext>
            </a:extLst>
          </p:cNvPr>
          <p:cNvPicPr>
            <a:picLocks noChangeAspect="1"/>
          </p:cNvPicPr>
          <p:nvPr/>
        </p:nvPicPr>
        <p:blipFill>
          <a:blip r:embed="rId2"/>
          <a:stretch>
            <a:fillRect/>
          </a:stretch>
        </p:blipFill>
        <p:spPr>
          <a:xfrm>
            <a:off x="671741" y="586104"/>
            <a:ext cx="10569118" cy="3858896"/>
          </a:xfrm>
          <a:prstGeom prst="rect">
            <a:avLst/>
          </a:prstGeom>
        </p:spPr>
      </p:pic>
      <p:sp>
        <p:nvSpPr>
          <p:cNvPr id="2" name="Title 1">
            <a:extLst>
              <a:ext uri="{FF2B5EF4-FFF2-40B4-BE49-F238E27FC236}">
                <a16:creationId xmlns:a16="http://schemas.microsoft.com/office/drawing/2014/main" id="{467F6E45-C3E6-2D20-7C4A-AA0D7F16F4DF}"/>
              </a:ext>
            </a:extLst>
          </p:cNvPr>
          <p:cNvSpPr>
            <a:spLocks noGrp="1"/>
          </p:cNvSpPr>
          <p:nvPr>
            <p:ph type="title"/>
          </p:nvPr>
        </p:nvSpPr>
        <p:spPr/>
        <p:txBody>
          <a:bodyPr/>
          <a:lstStyle/>
          <a:p>
            <a:r>
              <a:rPr lang="en-US" dirty="0"/>
              <a:t>Spectral output</a:t>
            </a:r>
          </a:p>
        </p:txBody>
      </p:sp>
      <p:sp>
        <p:nvSpPr>
          <p:cNvPr id="3" name="Content Placeholder 2">
            <a:extLst>
              <a:ext uri="{FF2B5EF4-FFF2-40B4-BE49-F238E27FC236}">
                <a16:creationId xmlns:a16="http://schemas.microsoft.com/office/drawing/2014/main" id="{9FFAB951-969F-BBEA-25AE-D16337F4CB5C}"/>
              </a:ext>
            </a:extLst>
          </p:cNvPr>
          <p:cNvSpPr>
            <a:spLocks noGrp="1"/>
          </p:cNvSpPr>
          <p:nvPr>
            <p:ph idx="1"/>
          </p:nvPr>
        </p:nvSpPr>
        <p:spPr>
          <a:xfrm>
            <a:off x="838200" y="4368800"/>
            <a:ext cx="10515600" cy="1808163"/>
          </a:xfrm>
        </p:spPr>
        <p:txBody>
          <a:bodyPr>
            <a:normAutofit fontScale="92500"/>
          </a:bodyPr>
          <a:lstStyle/>
          <a:p>
            <a:r>
              <a:rPr lang="en-US" sz="2400" dirty="0"/>
              <a:t>Laser can emit wavelengths from the ultraviolet (100 nm) to the far infrared (1 mm)</a:t>
            </a:r>
          </a:p>
          <a:p>
            <a:r>
              <a:rPr lang="en-US" sz="2400" dirty="0"/>
              <a:t>The first device to amplify stimulated emission was in the microwave region (12.5 mm) in 1953. It was called a </a:t>
            </a:r>
            <a:r>
              <a:rPr lang="en-US" sz="2400" b="1" dirty="0"/>
              <a:t>maser</a:t>
            </a:r>
            <a:r>
              <a:rPr lang="en-US" sz="2400" dirty="0"/>
              <a:t>, for microwave amplification by stimulated emission, and was used as amplifiers in radio telescopes and space communication. It inspired the work that led to the invention of the laser in 1960. </a:t>
            </a:r>
          </a:p>
        </p:txBody>
      </p:sp>
    </p:spTree>
    <p:extLst>
      <p:ext uri="{BB962C8B-B14F-4D97-AF65-F5344CB8AC3E}">
        <p14:creationId xmlns:p14="http://schemas.microsoft.com/office/powerpoint/2010/main" val="367518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F4D9-6F11-9B82-9281-040C62592C77}"/>
              </a:ext>
            </a:extLst>
          </p:cNvPr>
          <p:cNvSpPr>
            <a:spLocks noGrp="1"/>
          </p:cNvSpPr>
          <p:nvPr>
            <p:ph type="title"/>
          </p:nvPr>
        </p:nvSpPr>
        <p:spPr/>
        <p:txBody>
          <a:bodyPr/>
          <a:lstStyle/>
          <a:p>
            <a:r>
              <a:rPr lang="en-US" dirty="0"/>
              <a:t>Temporal Output</a:t>
            </a:r>
          </a:p>
        </p:txBody>
      </p:sp>
      <p:sp>
        <p:nvSpPr>
          <p:cNvPr id="3" name="Content Placeholder 2">
            <a:extLst>
              <a:ext uri="{FF2B5EF4-FFF2-40B4-BE49-F238E27FC236}">
                <a16:creationId xmlns:a16="http://schemas.microsoft.com/office/drawing/2014/main" id="{3CD1AAB8-017B-BFEF-4B54-1B8BACD25938}"/>
              </a:ext>
            </a:extLst>
          </p:cNvPr>
          <p:cNvSpPr>
            <a:spLocks noGrp="1"/>
          </p:cNvSpPr>
          <p:nvPr>
            <p:ph idx="1"/>
          </p:nvPr>
        </p:nvSpPr>
        <p:spPr>
          <a:xfrm>
            <a:off x="838200" y="1149350"/>
            <a:ext cx="7041993" cy="5027613"/>
          </a:xfrm>
        </p:spPr>
        <p:txBody>
          <a:bodyPr>
            <a:normAutofit lnSpcReduction="10000"/>
          </a:bodyPr>
          <a:lstStyle/>
          <a:p>
            <a:r>
              <a:rPr lang="en-US" sz="2000" dirty="0"/>
              <a:t>Lasers can emit continuous wave (CW) light or pulses of light.</a:t>
            </a:r>
          </a:p>
          <a:p>
            <a:r>
              <a:rPr lang="en-US" sz="2000" b="1" dirty="0"/>
              <a:t>Continuous wave </a:t>
            </a:r>
            <a:r>
              <a:rPr lang="en-US" sz="2000" dirty="0"/>
              <a:t>lasers have a constant output power. The manufacturer usually provides this power in the unit of Watts (W).</a:t>
            </a:r>
          </a:p>
          <a:p>
            <a:endParaRPr lang="en-US" sz="2000" dirty="0"/>
          </a:p>
          <a:p>
            <a:r>
              <a:rPr lang="en-US" sz="2000" b="1" dirty="0"/>
              <a:t>Pulsed</a:t>
            </a:r>
            <a:r>
              <a:rPr lang="en-US" sz="2000" dirty="0"/>
              <a:t> lasers emit pulses of light at a regular frequency (repetition rate). The energy of the pulses and pulse frequency determine the average power of a pulsed laser. However, the power is concentrated within the pulse duration and therefore the peak power is higher.</a:t>
            </a:r>
          </a:p>
          <a:p>
            <a:r>
              <a:rPr lang="en-US" sz="2000" dirty="0"/>
              <a:t>The output for pulsed lasers is provided as average power in Watts, energy per pulse in Joules, or peak power in Watts. The units can be converted for a given frequency and pulse duration: </a:t>
            </a:r>
          </a:p>
          <a:p>
            <a:pPr lvl="1"/>
            <a:r>
              <a:rPr lang="en-US" sz="1800" dirty="0"/>
              <a:t>Average Power [W] = Energy per pulse [J] x pulses per second [-1]</a:t>
            </a:r>
          </a:p>
          <a:p>
            <a:pPr lvl="1"/>
            <a:r>
              <a:rPr lang="en-US" sz="1800" dirty="0"/>
              <a:t>Peak Power [W] = Energy per pulse [J] / pulse duration [s]</a:t>
            </a:r>
          </a:p>
        </p:txBody>
      </p:sp>
      <p:pic>
        <p:nvPicPr>
          <p:cNvPr id="5" name="Picture 4">
            <a:extLst>
              <a:ext uri="{FF2B5EF4-FFF2-40B4-BE49-F238E27FC236}">
                <a16:creationId xmlns:a16="http://schemas.microsoft.com/office/drawing/2014/main" id="{91F65593-290C-6721-1792-D12F0FBC627B}"/>
              </a:ext>
            </a:extLst>
          </p:cNvPr>
          <p:cNvPicPr>
            <a:picLocks noChangeAspect="1"/>
          </p:cNvPicPr>
          <p:nvPr/>
        </p:nvPicPr>
        <p:blipFill rotWithShape="1">
          <a:blip r:embed="rId2"/>
          <a:srcRect l="3673" t="13855" r="57583" b="8124"/>
          <a:stretch/>
        </p:blipFill>
        <p:spPr>
          <a:xfrm>
            <a:off x="8608742" y="825189"/>
            <a:ext cx="2430966" cy="2334323"/>
          </a:xfrm>
          <a:prstGeom prst="rect">
            <a:avLst/>
          </a:prstGeom>
        </p:spPr>
      </p:pic>
      <p:pic>
        <p:nvPicPr>
          <p:cNvPr id="6" name="Picture 5">
            <a:extLst>
              <a:ext uri="{FF2B5EF4-FFF2-40B4-BE49-F238E27FC236}">
                <a16:creationId xmlns:a16="http://schemas.microsoft.com/office/drawing/2014/main" id="{FFD51D6F-EBCA-EF04-E304-81E46784A2B6}"/>
              </a:ext>
            </a:extLst>
          </p:cNvPr>
          <p:cNvPicPr>
            <a:picLocks noChangeAspect="1"/>
          </p:cNvPicPr>
          <p:nvPr/>
        </p:nvPicPr>
        <p:blipFill rotWithShape="1">
          <a:blip r:embed="rId2"/>
          <a:srcRect l="45913" t="11653" r="3732" b="12315"/>
          <a:stretch/>
        </p:blipFill>
        <p:spPr>
          <a:xfrm>
            <a:off x="8194286" y="3429000"/>
            <a:ext cx="3159513" cy="2274849"/>
          </a:xfrm>
          <a:prstGeom prst="rect">
            <a:avLst/>
          </a:prstGeom>
        </p:spPr>
      </p:pic>
    </p:spTree>
    <p:extLst>
      <p:ext uri="{BB962C8B-B14F-4D97-AF65-F5344CB8AC3E}">
        <p14:creationId xmlns:p14="http://schemas.microsoft.com/office/powerpoint/2010/main" val="446974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2274</TotalTime>
  <Words>826</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 Math</vt:lpstr>
      <vt:lpstr>Office Theme</vt:lpstr>
      <vt:lpstr>Lasers</vt:lpstr>
      <vt:lpstr>Properties of Laser Light</vt:lpstr>
      <vt:lpstr>Laser Components</vt:lpstr>
      <vt:lpstr>2-level system + photon interactions</vt:lpstr>
      <vt:lpstr>2-level system + photon interactions</vt:lpstr>
      <vt:lpstr>2-level system + photon interactions</vt:lpstr>
      <vt:lpstr>Laser Simulation</vt:lpstr>
      <vt:lpstr>Spectral output</vt:lpstr>
      <vt:lpstr>Temporal Output</vt:lpstr>
      <vt:lpstr>Spatial Output</vt:lpstr>
      <vt:lpstr>Laser Classes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Lasers</dc:title>
  <dc:creator>Lorenz, Virginia</dc:creator>
  <cp:lastModifiedBy>Lorenz, Virginia</cp:lastModifiedBy>
  <cp:revision>36</cp:revision>
  <dcterms:created xsi:type="dcterms:W3CDTF">2023-03-09T20:32:25Z</dcterms:created>
  <dcterms:modified xsi:type="dcterms:W3CDTF">2023-10-17T03:04:12Z</dcterms:modified>
</cp:coreProperties>
</file>