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114" r:id="rId1"/>
  </p:sldMasterIdLst>
  <p:notesMasterIdLst>
    <p:notesMasterId r:id="rId17"/>
  </p:notesMasterIdLst>
  <p:sldIdLst>
    <p:sldId id="256" r:id="rId2"/>
    <p:sldId id="275" r:id="rId3"/>
    <p:sldId id="272" r:id="rId4"/>
    <p:sldId id="273" r:id="rId5"/>
    <p:sldId id="274" r:id="rId6"/>
    <p:sldId id="259" r:id="rId7"/>
    <p:sldId id="261" r:id="rId8"/>
    <p:sldId id="265" r:id="rId9"/>
    <p:sldId id="264" r:id="rId10"/>
    <p:sldId id="262" r:id="rId11"/>
    <p:sldId id="263" r:id="rId12"/>
    <p:sldId id="257" r:id="rId13"/>
    <p:sldId id="258" r:id="rId14"/>
    <p:sldId id="260" r:id="rId15"/>
    <p:sldId id="266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08"/>
    <p:restoredTop sz="94674"/>
  </p:normalViewPr>
  <p:slideViewPr>
    <p:cSldViewPr snapToGrid="0" snapToObjects="1">
      <p:cViewPr varScale="1">
        <p:scale>
          <a:sx n="99" d="100"/>
          <a:sy n="99" d="100"/>
        </p:scale>
        <p:origin x="52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39B81E-5FBD-5B48-A894-665266184176}" type="datetimeFigureOut">
              <a:rPr lang="en-US" smtClean="0"/>
              <a:t>10/2/18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F9D4F4-C238-9E4D-B7BC-9E7C871046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51897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0B497-031D-C646-962C-4671FDD9A07D}" type="datetimeFigureOut">
              <a:rPr lang="en-US" smtClean="0"/>
              <a:t>10/2/18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851C0-69B4-0B4B-AA30-3AC7F0F0BE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0B497-031D-C646-962C-4671FDD9A07D}" type="datetimeFigureOut">
              <a:rPr lang="en-US" smtClean="0"/>
              <a:t>10/2/18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851C0-69B4-0B4B-AA30-3AC7F0F0BE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0B497-031D-C646-962C-4671FDD9A07D}" type="datetimeFigureOut">
              <a:rPr lang="en-US" smtClean="0"/>
              <a:t>10/2/18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851C0-69B4-0B4B-AA30-3AC7F0F0BE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0B497-031D-C646-962C-4671FDD9A07D}" type="datetimeFigureOut">
              <a:rPr lang="en-US" smtClean="0"/>
              <a:t>10/2/18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851C0-69B4-0B4B-AA30-3AC7F0F0BE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0B497-031D-C646-962C-4671FDD9A07D}" type="datetimeFigureOut">
              <a:rPr lang="en-US" smtClean="0"/>
              <a:t>10/2/18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851C0-69B4-0B4B-AA30-3AC7F0F0BE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0B497-031D-C646-962C-4671FDD9A07D}" type="datetimeFigureOut">
              <a:rPr lang="en-US" smtClean="0"/>
              <a:t>10/2/18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851C0-69B4-0B4B-AA30-3AC7F0F0BE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0B497-031D-C646-962C-4671FDD9A07D}" type="datetimeFigureOut">
              <a:rPr lang="en-US" smtClean="0"/>
              <a:t>10/2/18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851C0-69B4-0B4B-AA30-3AC7F0F0BE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0B497-031D-C646-962C-4671FDD9A07D}" type="datetimeFigureOut">
              <a:rPr lang="en-US" smtClean="0"/>
              <a:t>10/2/18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851C0-69B4-0B4B-AA30-3AC7F0F0BE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0B497-031D-C646-962C-4671FDD9A07D}" type="datetimeFigureOut">
              <a:rPr lang="en-US" smtClean="0"/>
              <a:t>10/2/18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851C0-69B4-0B4B-AA30-3AC7F0F0BE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0B497-031D-C646-962C-4671FDD9A07D}" type="datetimeFigureOut">
              <a:rPr lang="en-US" smtClean="0"/>
              <a:t>10/2/18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851C0-69B4-0B4B-AA30-3AC7F0F0BE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0B497-031D-C646-962C-4671FDD9A07D}" type="datetimeFigureOut">
              <a:rPr lang="en-US" smtClean="0"/>
              <a:t>10/2/18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851C0-69B4-0B4B-AA30-3AC7F0F0BE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20B497-031D-C646-962C-4671FDD9A07D}" type="datetimeFigureOut">
              <a:rPr lang="en-US" smtClean="0"/>
              <a:t>10/2/18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E851C0-69B4-0B4B-AA30-3AC7F0F0BE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56107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15" r:id="rId1"/>
    <p:sldLayoutId id="2147484116" r:id="rId2"/>
    <p:sldLayoutId id="2147484117" r:id="rId3"/>
    <p:sldLayoutId id="2147484118" r:id="rId4"/>
    <p:sldLayoutId id="2147484119" r:id="rId5"/>
    <p:sldLayoutId id="2147484120" r:id="rId6"/>
    <p:sldLayoutId id="2147484121" r:id="rId7"/>
    <p:sldLayoutId id="2147484122" r:id="rId8"/>
    <p:sldLayoutId id="2147484123" r:id="rId9"/>
    <p:sldLayoutId id="2147484124" r:id="rId10"/>
    <p:sldLayoutId id="214748412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github.com/catchorg/Catch2/blob/master/docs/tutorial.md#top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C++ Testing</a:t>
            </a:r>
            <a:br>
              <a:rPr lang="en-US" dirty="0"/>
            </a:br>
            <a:r>
              <a:rPr lang="en-US" dirty="0"/>
              <a:t>and</a:t>
            </a:r>
            <a:br>
              <a:rPr lang="en-US" dirty="0"/>
            </a:br>
            <a:r>
              <a:rPr lang="en-US" dirty="0"/>
              <a:t>Classes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G Carl Evans</a:t>
            </a:r>
          </a:p>
        </p:txBody>
      </p:sp>
    </p:spTree>
    <p:extLst>
      <p:ext uri="{BB962C8B-B14F-4D97-AF65-F5344CB8AC3E}">
        <p14:creationId xmlns:p14="http://schemas.microsoft.com/office/powerpoint/2010/main" val="1155848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224D22-1286-F94E-B1B6-6CE3EB73F2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System do you use for this class?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42EAA4-CA95-114F-93B6-4834590CB3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en-US" dirty="0"/>
              <a:t>Windows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Macintosh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Linux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More than one of the above</a:t>
            </a:r>
          </a:p>
          <a:p>
            <a:pPr marL="514350" indent="-514350">
              <a:buFont typeface="+mj-lt"/>
              <a:buAutoNum type="alphaU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00334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023127-9E7B-E047-8628-F2F17A908C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development environment did you set up for C++?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956FE7-CB2B-4D4A-ADE4-059472D81B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Visual Studio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err="1"/>
              <a:t>Xcode</a:t>
            </a:r>
            <a:endParaRPr lang="en-US" dirty="0"/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Editors and command line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Other (Eclipse/</a:t>
            </a:r>
            <a:r>
              <a:rPr lang="en-US" dirty="0" err="1"/>
              <a:t>Clion</a:t>
            </a:r>
            <a:r>
              <a:rPr lang="en-US" dirty="0"/>
              <a:t>/???)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What is a development environment?</a:t>
            </a:r>
          </a:p>
          <a:p>
            <a:pPr marL="0" indent="0">
              <a:buNone/>
            </a:pPr>
            <a:endParaRPr lang="en-US" dirty="0"/>
          </a:p>
          <a:p>
            <a:pPr marL="514350" indent="-514350">
              <a:buFont typeface="+mj-lt"/>
              <a:buAutoNum type="alphaUcPeriod"/>
            </a:pPr>
            <a:endParaRPr lang="en-US" dirty="0"/>
          </a:p>
          <a:p>
            <a:pPr marL="514350" indent="-514350">
              <a:buFont typeface="+mj-lt"/>
              <a:buAutoNum type="alphaU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35336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ACC86D-E298-0D47-A14F-AE2A1E6117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Operator Overloading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A6414F-F0A5-1D4E-B240-F0E94D5CA8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Make code more readable and intuitive by allowing more natural expression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Change the behavior of many of the standard operators based on the types that are being used.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We have seen the overload of [] with 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map</a:t>
            </a:r>
            <a:r>
              <a:rPr lang="en-US" dirty="0"/>
              <a:t> and 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vector</a:t>
            </a:r>
          </a:p>
          <a:p>
            <a:pPr marL="0" indent="0">
              <a:buNone/>
            </a:pPr>
            <a:r>
              <a:rPr lang="en-US" dirty="0"/>
              <a:t>We have seen the overload of -&gt; and * with the iterator in 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map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81208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D40D0B-2931-4A46-B200-B1D9882BDF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Operators that can be overloaded in C++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CCA65D95-6D3F-0747-B302-7F844E34B09F}"/>
              </a:ext>
            </a:extLst>
          </p:cNvPr>
          <p:cNvGraphicFramePr>
            <a:graphicFrameLocks noGrp="1"/>
          </p:cNvGraphicFramePr>
          <p:nvPr>
            <p:ph idx="1"/>
            <p:extLst/>
          </p:nvPr>
        </p:nvGraphicFramePr>
        <p:xfrm>
          <a:off x="838200" y="1825625"/>
          <a:ext cx="10515600" cy="4053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42690">
                  <a:extLst>
                    <a:ext uri="{9D8B030D-6E8A-4147-A177-3AD203B41FA5}">
                      <a16:colId xmlns:a16="http://schemas.microsoft.com/office/drawing/2014/main" val="864779164"/>
                    </a:ext>
                  </a:extLst>
                </a:gridCol>
                <a:gridCol w="7572910">
                  <a:extLst>
                    <a:ext uri="{9D8B030D-6E8A-4147-A177-3AD203B41FA5}">
                      <a16:colId xmlns:a16="http://schemas.microsoft.com/office/drawing/2014/main" val="49222702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800" dirty="0"/>
                        <a:t>Operator Category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Operators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54945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/>
                        <a:t>Arithmetic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i="0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+ - * / % ++ --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74059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/>
                        <a:t>Bitwise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i="0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&amp; | ^ ~ &gt;&gt; &lt;&lt;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60042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/>
                        <a:t>Relational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i="0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&lt; &lt;= &gt; &gt;= == !=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05685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/>
                        <a:t>Logical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i="0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! &amp;&amp; ||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22558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/>
                        <a:t>Assignment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i="0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= </a:t>
                      </a:r>
                    </a:p>
                    <a:p>
                      <a:r>
                        <a:rPr lang="en-US" sz="2800" b="1" i="0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+= -= *= /= %= ˆ= &amp;= |= &gt;&gt;= &lt;&lt;= &lt;= &gt;=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43833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/>
                        <a:t>Other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i="0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() [] -&gt; , -&gt;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03120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409449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976E52-67F4-4341-BCC0-0A7B6BF4D0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Stream extraction and insertion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6FE901-45C2-C943-B3E1-39400B16D4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std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::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ostream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&amp; operator&lt;&lt;(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std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::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ostream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&amp;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os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const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T&amp;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obj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){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	// write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obj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to stream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	return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os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pPr marL="0" indent="0">
              <a:buNone/>
            </a:pP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std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::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istream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&amp; operator&gt;&gt;(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std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::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istream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&amp; is, T&amp;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obj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){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	// read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obj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from stream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	if( /* T could not be constructed */ )        			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is.setstate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std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::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ios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::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failbit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	return is;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42834227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D5C09C-216F-BF4F-83B0-2321FC82C5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Student Record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290A0E-5F16-0048-A1D7-601550BB34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85409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4F99E1-DA38-6A4B-9F40-22A60CDEDD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Catch2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0EC127-522D-8E4E-A098-1CB5F732AF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Catch is a testing framework for C++ it is used in many places including in the CS225.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The tutorial is here</a:t>
            </a:r>
          </a:p>
          <a:p>
            <a:pPr marL="0" indent="0">
              <a:buNone/>
            </a:pPr>
            <a:r>
              <a:rPr lang="en-US" sz="2400" dirty="0">
                <a:hlinkClick r:id="rId2"/>
              </a:rPr>
              <a:t>https://github.com/catchorg/Catch2/blob/master/docs/tutorial.md#top</a:t>
            </a:r>
            <a:endParaRPr lang="en-US" sz="24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7825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35ECAF-29F9-9446-80B4-E3F2776CB4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hard was forth code review assignment?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3DC519-8F25-574D-B5D1-E4FF713F5B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en-US" dirty="0"/>
              <a:t>Easy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Moderate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Challenging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Unreasonable</a:t>
            </a:r>
          </a:p>
          <a:p>
            <a:pPr marL="514350" indent="-514350">
              <a:buFont typeface="+mj-lt"/>
              <a:buAutoNum type="alphaU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78969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0B069D-6455-2042-BC33-72FBD9CA7B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/>
              <a:t>How long did fourth assignment take?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8F0A1D-D867-094B-B394-63D9773612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en-US" dirty="0"/>
              <a:t>Less than 3 hours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3 to 6 hours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6 to 9 hours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9 to 12 hours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More than 12 hours</a:t>
            </a:r>
          </a:p>
          <a:p>
            <a:pPr marL="514350" indent="-514350">
              <a:buFont typeface="+mj-lt"/>
              <a:buAutoNum type="alphaU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18121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691357-5AFE-1C47-8BEE-18165B5A05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Things start doing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097316-BE5C-7E44-8AA2-D424D79DAA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Get C++ (</a:t>
            </a:r>
            <a:r>
              <a:rPr lang="en-US" dirty="0" err="1"/>
              <a:t>Xcode</a:t>
            </a:r>
            <a:r>
              <a:rPr lang="en-US" dirty="0"/>
              <a:t>/Visual Studio/</a:t>
            </a:r>
            <a:r>
              <a:rPr lang="en-US" dirty="0" err="1"/>
              <a:t>gcc</a:t>
            </a:r>
            <a:r>
              <a:rPr lang="en-US" dirty="0"/>
              <a:t>)</a:t>
            </a:r>
          </a:p>
          <a:p>
            <a:r>
              <a:rPr lang="en-US" dirty="0"/>
              <a:t>Make a </a:t>
            </a:r>
            <a:r>
              <a:rPr lang="en-US" dirty="0" err="1"/>
              <a:t>helloworld.cpp</a:t>
            </a:r>
            <a:r>
              <a:rPr lang="en-US" dirty="0"/>
              <a:t> program and </a:t>
            </a:r>
            <a:r>
              <a:rPr lang="en-US"/>
              <a:t>build it.</a:t>
            </a:r>
          </a:p>
        </p:txBody>
      </p:sp>
    </p:spTree>
    <p:extLst>
      <p:ext uri="{BB962C8B-B14F-4D97-AF65-F5344CB8AC3E}">
        <p14:creationId xmlns:p14="http://schemas.microsoft.com/office/powerpoint/2010/main" val="24070367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69F2BC-2741-274E-BC1E-A496BAB178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Classes in C++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AE24E0-1067-0944-9091-A5B22F094F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File layout</a:t>
            </a:r>
          </a:p>
          <a:p>
            <a:r>
              <a:rPr lang="en-US" dirty="0"/>
              <a:t>.h </a:t>
            </a:r>
          </a:p>
          <a:p>
            <a:pPr lvl="1"/>
            <a:r>
              <a:rPr lang="en-US" dirty="0"/>
              <a:t>Declare structure of the object including member variables</a:t>
            </a:r>
          </a:p>
          <a:p>
            <a:pPr lvl="1"/>
            <a:r>
              <a:rPr lang="en-US" dirty="0"/>
              <a:t>Declare member functions (methods)</a:t>
            </a:r>
          </a:p>
          <a:p>
            <a:endParaRPr lang="en-US" dirty="0"/>
          </a:p>
          <a:p>
            <a:r>
              <a:rPr lang="en-US" dirty="0"/>
              <a:t>.</a:t>
            </a:r>
            <a:r>
              <a:rPr lang="en-US" dirty="0" err="1"/>
              <a:t>cpp</a:t>
            </a:r>
            <a:endParaRPr lang="en-US" dirty="0"/>
          </a:p>
          <a:p>
            <a:pPr lvl="1"/>
            <a:r>
              <a:rPr lang="en-US" dirty="0"/>
              <a:t>Define functions of the class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45567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992EE7-BDFB-F04F-B401-70D984F766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Constructors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4C1429-6167-5243-9D35-2F985C37D4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Run when an object is created before the object is available to make the object exist in a coherent state.</a:t>
            </a:r>
          </a:p>
          <a:p>
            <a:endParaRPr lang="en-US" dirty="0"/>
          </a:p>
          <a:p>
            <a:r>
              <a:rPr lang="en-US" dirty="0"/>
              <a:t>Automatic Default Constructor</a:t>
            </a:r>
          </a:p>
          <a:p>
            <a:pPr lvl="1"/>
            <a:r>
              <a:rPr lang="en-US" dirty="0"/>
              <a:t>Automatic Default: created by the compiler</a:t>
            </a:r>
          </a:p>
          <a:p>
            <a:pPr lvl="1"/>
            <a:r>
              <a:rPr lang="en-US" dirty="0"/>
              <a:t>Default: takes no arguments</a:t>
            </a:r>
          </a:p>
          <a:p>
            <a:pPr lvl="1"/>
            <a:r>
              <a:rPr lang="en-US" dirty="0"/>
              <a:t>Initializes member objects using their default constructor</a:t>
            </a:r>
          </a:p>
          <a:p>
            <a:pPr lvl="1"/>
            <a:r>
              <a:rPr lang="en-US" dirty="0"/>
              <a:t>Non-object values undefined</a:t>
            </a:r>
          </a:p>
          <a:p>
            <a:pPr lvl="1"/>
            <a:r>
              <a:rPr lang="en-US" dirty="0"/>
              <a:t>Only generated if no constructors written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55259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DA387A-17A6-EB48-BC54-8AEDA24C21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Constructors User Defined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CB1605-A548-6844-B994-8F771CF4F6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Functions with the same name as the class define constructors</a:t>
            </a:r>
          </a:p>
          <a:p>
            <a:r>
              <a:rPr lang="en-US" dirty="0"/>
              <a:t>Initialization Lists</a:t>
            </a:r>
          </a:p>
          <a:p>
            <a:pPr lvl="1"/>
            <a:r>
              <a:rPr lang="en-US" dirty="0"/>
              <a:t>Comma separated list</a:t>
            </a:r>
          </a:p>
          <a:p>
            <a:pPr lvl="1"/>
            <a:r>
              <a:rPr lang="en-US" dirty="0" err="1"/>
              <a:t>member_variable</a:t>
            </a:r>
            <a:r>
              <a:rPr lang="en-US" dirty="0"/>
              <a:t>_(expression)</a:t>
            </a:r>
          </a:p>
          <a:p>
            <a:pPr lvl="1"/>
            <a:r>
              <a:rPr lang="en-US" dirty="0"/>
              <a:t>Run before the body of the constructor</a:t>
            </a:r>
          </a:p>
          <a:p>
            <a:r>
              <a:rPr lang="en-US" dirty="0"/>
              <a:t>Default Arguments</a:t>
            </a:r>
          </a:p>
          <a:p>
            <a:pPr lvl="1"/>
            <a:r>
              <a:rPr lang="en-US" dirty="0"/>
              <a:t>Provide values for missing </a:t>
            </a:r>
            <a:r>
              <a:rPr lang="en-US" dirty="0" err="1"/>
              <a:t>agruments</a:t>
            </a:r>
            <a:endParaRPr lang="en-US" dirty="0"/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explicit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StudentRecord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std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::string name,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grade = 0);</a:t>
            </a:r>
          </a:p>
          <a:p>
            <a:pPr marL="0" indent="0">
              <a:buNone/>
            </a:pP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StudentRecord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::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StudentRecord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std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::string name,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grade) : name_(name), grade_(grade) {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	//body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9142570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EFF270-D84B-094F-8545-25D22EBDFE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Gradebook class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8E3580-108A-E941-A505-41DC2CABCD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24378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1351</TotalTime>
  <Words>455</Words>
  <Application>Microsoft Macintosh PowerPoint</Application>
  <PresentationFormat>Widescreen</PresentationFormat>
  <Paragraphs>103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Consolas</vt:lpstr>
      <vt:lpstr>Office Theme</vt:lpstr>
      <vt:lpstr>C++ Testing and Classes</vt:lpstr>
      <vt:lpstr>Catch2</vt:lpstr>
      <vt:lpstr>How hard was forth code review assignment?</vt:lpstr>
      <vt:lpstr>How long did fourth assignment take?</vt:lpstr>
      <vt:lpstr>Things start doing</vt:lpstr>
      <vt:lpstr>Classes in C++</vt:lpstr>
      <vt:lpstr>Constructors</vt:lpstr>
      <vt:lpstr>Constructors User Defined</vt:lpstr>
      <vt:lpstr>Gradebook class</vt:lpstr>
      <vt:lpstr>What System do you use for this class?</vt:lpstr>
      <vt:lpstr>What development environment did you set up for C++?</vt:lpstr>
      <vt:lpstr>Operator Overloading</vt:lpstr>
      <vt:lpstr>Operators that can be overloaded in C++</vt:lpstr>
      <vt:lpstr>Stream extraction and insertion</vt:lpstr>
      <vt:lpstr>Student Record</vt:lpstr>
    </vt:vector>
  </TitlesOfParts>
  <Company/>
  <LinksUpToDate>false</LinksUpToDate>
  <SharedDoc>false</SharedDoc>
  <HyperlinksChanged>false</HyperlinksChanged>
  <AppVersion>16.0015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Evans, Graham Carl</dc:creator>
  <cp:lastModifiedBy>Evans, Graham Carl</cp:lastModifiedBy>
  <cp:revision>65</cp:revision>
  <dcterms:created xsi:type="dcterms:W3CDTF">2018-02-26T21:03:32Z</dcterms:created>
  <dcterms:modified xsi:type="dcterms:W3CDTF">2018-10-02T18:14:39Z</dcterms:modified>
</cp:coreProperties>
</file>