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21"/>
  </p:notesMasterIdLst>
  <p:handoutMasterIdLst>
    <p:handoutMasterId r:id="rId22"/>
  </p:handoutMasterIdLst>
  <p:sldIdLst>
    <p:sldId id="1100" r:id="rId3"/>
    <p:sldId id="1105" r:id="rId4"/>
    <p:sldId id="1103" r:id="rId5"/>
    <p:sldId id="1112" r:id="rId6"/>
    <p:sldId id="1113" r:id="rId7"/>
    <p:sldId id="1114" r:id="rId8"/>
    <p:sldId id="1116" r:id="rId9"/>
    <p:sldId id="1117" r:id="rId10"/>
    <p:sldId id="257" r:id="rId11"/>
    <p:sldId id="260" r:id="rId12"/>
    <p:sldId id="258" r:id="rId13"/>
    <p:sldId id="271" r:id="rId14"/>
    <p:sldId id="273" r:id="rId15"/>
    <p:sldId id="274" r:id="rId16"/>
    <p:sldId id="275" r:id="rId17"/>
    <p:sldId id="276" r:id="rId18"/>
    <p:sldId id="259" r:id="rId19"/>
    <p:sldId id="1119" r:id="rId20"/>
  </p:sldIdLst>
  <p:sldSz cx="9144000" cy="6858000" type="screen4x3"/>
  <p:notesSz cx="7302500" cy="9586913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0E0E0"/>
    <a:srgbClr val="FFFFFF"/>
    <a:srgbClr val="FCFCFC"/>
    <a:srgbClr val="DF9F98"/>
    <a:srgbClr val="D6CDEE"/>
    <a:srgbClr val="F7F5CD"/>
    <a:srgbClr val="FFABAA"/>
    <a:srgbClr val="000000"/>
    <a:srgbClr val="B2E6B2"/>
    <a:srgbClr val="DE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0" autoAdjust="0"/>
    <p:restoredTop sz="80087" autoAdjust="0"/>
  </p:normalViewPr>
  <p:slideViewPr>
    <p:cSldViewPr snapToObjects="1">
      <p:cViewPr varScale="1">
        <p:scale>
          <a:sx n="77" d="100"/>
          <a:sy n="77" d="100"/>
        </p:scale>
        <p:origin x="1824" y="192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17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23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04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5800" cy="522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5375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42913" y="6345238"/>
            <a:ext cx="447675" cy="3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83000"/>
              </a:lnSpc>
              <a:buClr>
                <a:srgbClr val="000066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BC07E77-5360-6D43-8AEB-E24B08212AFE}" type="slidenum">
              <a:rPr lang="en-GB" b="0">
                <a:solidFill>
                  <a:srgbClr val="000066"/>
                </a:solidFill>
                <a:latin typeface="Times New Roman" charset="0"/>
              </a:rPr>
              <a:pPr algn="ctr" defTabSz="457200">
                <a:lnSpc>
                  <a:spcPct val="83000"/>
                </a:lnSpc>
                <a:buClr>
                  <a:srgbClr val="000066"/>
                </a:buClr>
                <a:buSzPct val="100000"/>
                <a:buFont typeface="Times New Roman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lang="en-GB" b="0">
              <a:solidFill>
                <a:srgbClr val="000066"/>
              </a:solidFill>
              <a:latin typeface="Times New Roman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561263" y="6392863"/>
            <a:ext cx="108585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88000"/>
              </a:lnSpc>
              <a:buClr>
                <a:srgbClr val="000066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b="0">
                <a:solidFill>
                  <a:srgbClr val="660033"/>
                </a:solidFill>
                <a:latin typeface="Helvetica" charset="0"/>
              </a:rPr>
              <a:t>15-213, F’08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5pPr>
      <a:lvl6pPr marL="15367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6pPr>
      <a:lvl7pPr marL="19939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7pPr>
      <a:lvl8pPr marL="24511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8pPr>
      <a:lvl9pPr marL="29083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9pPr>
    </p:titleStyle>
    <p:bodyStyle>
      <a:lvl1pPr marL="384175" indent="-384175" algn="l" defTabSz="457200" rtl="0" eaLnBrk="0" fontAlgn="base" hangingPunct="0">
        <a:lnSpc>
          <a:spcPct val="93000"/>
        </a:lnSpc>
        <a:spcBef>
          <a:spcPts val="1500"/>
        </a:spcBef>
        <a:spcAft>
          <a:spcPct val="0"/>
        </a:spcAft>
        <a:buClr>
          <a:srgbClr val="660033"/>
        </a:buClr>
        <a:buSzPct val="45000"/>
        <a:buFont typeface="Wingdings" charset="2"/>
        <a:buChar char=""/>
        <a:defRPr sz="2400" b="1">
          <a:solidFill>
            <a:srgbClr val="0033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46063" algn="l" defTabSz="457200" rtl="0" eaLnBrk="0" fontAlgn="base" hangingPunct="0">
        <a:lnSpc>
          <a:spcPct val="98000"/>
        </a:lnSpc>
        <a:spcBef>
          <a:spcPts val="625"/>
        </a:spcBef>
        <a:spcAft>
          <a:spcPct val="0"/>
        </a:spcAft>
        <a:buClr>
          <a:srgbClr val="660033"/>
        </a:buClr>
        <a:buSzPct val="45000"/>
        <a:buFont typeface="Wingdings" charset="2"/>
        <a:buChar char=""/>
        <a:defRPr sz="2000" b="1">
          <a:solidFill>
            <a:srgbClr val="000066"/>
          </a:solidFill>
          <a:latin typeface="+mn-lt"/>
          <a:ea typeface="ＭＳ Ｐゴシック" charset="-128"/>
        </a:defRPr>
      </a:lvl2pPr>
      <a:lvl3pPr marL="1144588" indent="-236538" algn="l" defTabSz="457200" rtl="0" eaLnBrk="0" fontAlgn="base" hangingPunct="0">
        <a:lnSpc>
          <a:spcPct val="104000"/>
        </a:lnSpc>
        <a:spcBef>
          <a:spcPts val="225"/>
        </a:spcBef>
        <a:spcAft>
          <a:spcPct val="0"/>
        </a:spcAft>
        <a:buClr>
          <a:srgbClr val="005400"/>
        </a:buClr>
        <a:buSzPct val="45000"/>
        <a:buFont typeface="Wingdings" charset="2"/>
        <a:buChar char=""/>
        <a:defRPr b="1">
          <a:solidFill>
            <a:srgbClr val="000099"/>
          </a:solidFill>
          <a:latin typeface="+mn-lt"/>
          <a:ea typeface="ＭＳ Ｐゴシック" charset="-128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ts val="45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b="1">
          <a:solidFill>
            <a:srgbClr val="000066"/>
          </a:solidFill>
          <a:latin typeface="+mn-lt"/>
          <a:ea typeface="ＭＳ Ｐゴシック" charset="-128"/>
        </a:defRPr>
      </a:lvl4pPr>
      <a:lvl5pPr marL="2449513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5pPr>
      <a:lvl6pPr marL="29067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6pPr>
      <a:lvl7pPr marL="33639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7pPr>
      <a:lvl8pPr marL="38211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8pPr>
      <a:lvl9pPr marL="42783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cevans/smar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153400" cy="1873250"/>
          </a:xfrm>
        </p:spPr>
        <p:txBody>
          <a:bodyPr/>
          <a:lstStyle/>
          <a:p>
            <a:pPr marL="0" indent="0"/>
            <a:r>
              <a:rPr lang="en-US" sz="4400" dirty="0"/>
              <a:t>Model – View – Controller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Debugging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356CB2-35FF-1B41-9FE2-56AD8720BCAD}"/>
              </a:ext>
            </a:extLst>
          </p:cNvPr>
          <p:cNvSpPr txBox="1"/>
          <p:nvPr/>
        </p:nvSpPr>
        <p:spPr>
          <a:xfrm>
            <a:off x="533400" y="6096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Slides adapted from Craig Zilles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B947-EE33-A845-9CC6-0D695A80C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will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C4A01-AAF2-664A-8F67-EA2B7CA3E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 and UI Design</a:t>
            </a:r>
          </a:p>
          <a:p>
            <a:r>
              <a:rPr lang="en-US" dirty="0" err="1"/>
              <a:t>openFramework</a:t>
            </a:r>
            <a:r>
              <a:rPr lang="en-US" dirty="0"/>
              <a:t> </a:t>
            </a:r>
            <a:r>
              <a:rPr lang="en-US" dirty="0" err="1"/>
              <a:t>gui</a:t>
            </a:r>
            <a:endParaRPr lang="en-US" dirty="0"/>
          </a:p>
          <a:p>
            <a:r>
              <a:rPr lang="en-US" dirty="0"/>
              <a:t>smart pointers</a:t>
            </a:r>
          </a:p>
          <a:p>
            <a:r>
              <a:rPr lang="en-US" dirty="0"/>
              <a:t>Unix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43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B5C3-6C5F-EB4F-BCFB-4C8FE9052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Cover?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CA015-C140-C144-9C78-FBA04F44D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lphaUcPeriod"/>
            </a:pPr>
            <a:r>
              <a:rPr lang="en-US" dirty="0"/>
              <a:t>Native GUI</a:t>
            </a:r>
          </a:p>
          <a:p>
            <a:pPr marL="385763" indent="-385763">
              <a:buFont typeface="+mj-lt"/>
              <a:buAutoNum type="alphaUcPeriod"/>
            </a:pPr>
            <a:r>
              <a:rPr lang="en-US" dirty="0"/>
              <a:t>3d Graphics</a:t>
            </a:r>
          </a:p>
          <a:p>
            <a:pPr marL="385763" indent="-385763">
              <a:buFont typeface="+mj-lt"/>
              <a:buAutoNum type="alphaUcPeriod"/>
            </a:pPr>
            <a:r>
              <a:rPr lang="en-US" dirty="0"/>
              <a:t>Networking</a:t>
            </a:r>
          </a:p>
          <a:p>
            <a:pPr marL="385763" indent="-385763">
              <a:buFont typeface="+mj-lt"/>
              <a:buAutoNum type="alphaUcPeriod"/>
            </a:pPr>
            <a:r>
              <a:rPr lang="en-US" dirty="0"/>
              <a:t>Sound</a:t>
            </a:r>
          </a:p>
          <a:p>
            <a:pPr marL="385763" indent="-385763">
              <a:buFont typeface="+mj-lt"/>
              <a:buAutoNum type="alphaUcPeriod"/>
            </a:pPr>
            <a:r>
              <a:rPr lang="en-US" dirty="0"/>
              <a:t>Database Stuff</a:t>
            </a:r>
          </a:p>
        </p:txBody>
      </p:sp>
    </p:spTree>
    <p:extLst>
      <p:ext uri="{BB962C8B-B14F-4D97-AF65-F5344CB8AC3E}">
        <p14:creationId xmlns:p14="http://schemas.microsoft.com/office/powerpoint/2010/main" val="2955807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da-DK" dirty="0" err="1"/>
              <a:t>char</a:t>
            </a:r>
            <a:r>
              <a:rPr lang="da-DK" dirty="0"/>
              <a:t> *</a:t>
            </a:r>
            <a:r>
              <a:rPr lang="da-DK" dirty="0" err="1"/>
              <a:t>str</a:t>
            </a:r>
            <a:r>
              <a:rPr lang="da-DK" dirty="0"/>
              <a:t>[10];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fr-FR" dirty="0">
                <a:latin typeface="Trebuchet MS" charset="0"/>
              </a:rPr>
              <a:t>			</a:t>
            </a:r>
            <a:r>
              <a:rPr lang="fr-FR" dirty="0" err="1">
                <a:latin typeface="Trebuchet MS" charset="0"/>
              </a:rPr>
              <a:t>int</a:t>
            </a:r>
            <a:r>
              <a:rPr lang="fr-FR" dirty="0">
                <a:latin typeface="Trebuchet MS" charset="0"/>
              </a:rPr>
              <a:t> (*q)(</a:t>
            </a:r>
            <a:r>
              <a:rPr lang="fr-FR" dirty="0" err="1">
                <a:latin typeface="Trebuchet MS" charset="0"/>
              </a:rPr>
              <a:t>int</a:t>
            </a:r>
            <a:r>
              <a:rPr lang="fr-FR" dirty="0">
                <a:latin typeface="Trebuchet MS" charset="0"/>
              </a:rPr>
              <a:t>);</a:t>
            </a:r>
            <a:endParaRPr lang="en-US" dirty="0">
              <a:latin typeface="Trebuchet MS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3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410763" y="1184009"/>
            <a:ext cx="6418787" cy="5715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rebuchet MS" charset="0"/>
              </a:rPr>
              <a:t>More Examples (Arrays and Pointers)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rebuchet MS" charset="0"/>
            </a:endParaRPr>
          </a:p>
          <a:p>
            <a:endParaRPr lang="en-US" dirty="0">
              <a:latin typeface="Trebuchet MS" charset="0"/>
            </a:endParaRPr>
          </a:p>
          <a:p>
            <a:endParaRPr lang="en-US" dirty="0">
              <a:latin typeface="Trebuchet MS" charset="0"/>
            </a:endParaRPr>
          </a:p>
          <a:p>
            <a:pPr marL="598342" lvl="2" indent="0">
              <a:buNone/>
            </a:pPr>
            <a:r>
              <a:rPr lang="fr-FR" dirty="0">
                <a:latin typeface="Trebuchet MS" charset="0"/>
                <a:ea typeface="ＭＳ Ｐゴシック" charset="0"/>
              </a:rPr>
              <a:t> </a:t>
            </a:r>
            <a:r>
              <a:rPr lang="fr-FR" dirty="0" err="1">
                <a:latin typeface="Trebuchet MS" charset="0"/>
                <a:ea typeface="ＭＳ Ｐゴシック" charset="0"/>
              </a:rPr>
              <a:t>int</a:t>
            </a:r>
            <a:r>
              <a:rPr lang="fr-FR" dirty="0">
                <a:latin typeface="Trebuchet MS" charset="0"/>
                <a:ea typeface="ＭＳ Ｐゴシック" charset="0"/>
              </a:rPr>
              <a:t> *x[];</a:t>
            </a:r>
          </a:p>
          <a:p>
            <a:pPr marL="598342" lvl="2" indent="0">
              <a:buNone/>
            </a:pPr>
            <a:endParaRPr lang="fr-FR" dirty="0">
              <a:latin typeface="Trebuchet MS" charset="0"/>
              <a:ea typeface="ＭＳ Ｐゴシック" charset="0"/>
            </a:endParaRPr>
          </a:p>
          <a:p>
            <a:pPr marL="598342" lvl="2" indent="0">
              <a:buNone/>
            </a:pPr>
            <a:endParaRPr lang="fr-FR" dirty="0">
              <a:latin typeface="Trebuchet MS" charset="0"/>
              <a:ea typeface="ＭＳ Ｐゴシック" charset="0"/>
            </a:endParaRPr>
          </a:p>
          <a:p>
            <a:pPr marL="598342" lvl="2" indent="0">
              <a:buNone/>
            </a:pPr>
            <a:endParaRPr lang="fr-FR" dirty="0">
              <a:latin typeface="Trebuchet MS" charset="0"/>
              <a:ea typeface="ＭＳ Ｐゴシック" charset="0"/>
            </a:endParaRPr>
          </a:p>
          <a:p>
            <a:pPr marL="598342" lvl="2" indent="0">
              <a:buNone/>
            </a:pPr>
            <a:endParaRPr lang="fr-FR" dirty="0">
              <a:latin typeface="Trebuchet MS" charset="0"/>
              <a:ea typeface="ＭＳ Ｐゴシック" charset="0"/>
            </a:endParaRPr>
          </a:p>
          <a:p>
            <a:pPr marL="598342" lvl="2" indent="0">
              <a:buNone/>
            </a:pPr>
            <a:r>
              <a:rPr lang="fr-FR" dirty="0">
                <a:latin typeface="Trebuchet MS" charset="0"/>
                <a:ea typeface="ＭＳ Ｐゴシック" charset="0"/>
              </a:rPr>
              <a:t> </a:t>
            </a:r>
            <a:r>
              <a:rPr lang="fr-FR" dirty="0" err="1">
                <a:latin typeface="Trebuchet MS" charset="0"/>
                <a:ea typeface="ＭＳ Ｐゴシック" charset="0"/>
              </a:rPr>
              <a:t>int</a:t>
            </a:r>
            <a:r>
              <a:rPr lang="fr-FR" dirty="0">
                <a:latin typeface="Trebuchet MS" charset="0"/>
                <a:ea typeface="ＭＳ Ｐゴシック" charset="0"/>
              </a:rPr>
              <a:t> (*y)[];</a:t>
            </a:r>
            <a:endParaRPr lang="en-US" dirty="0">
              <a:latin typeface="Trebuchet MS" charset="0"/>
              <a:ea typeface="ＭＳ Ｐゴシック" charset="0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06682" y="5597339"/>
            <a:ext cx="1428750" cy="3424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1544" tIns="30772" rIns="61544" bIns="30772" rtlCol="0" anchor="ctr"/>
          <a:lstStyle>
            <a:lvl1pPr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500042" indent="-192324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769296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077014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1384733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1692452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000170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2307889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2615607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C053A749-2948-034C-B779-774DC19D3FE1}" type="datetime1">
              <a:rPr lang="en-US" sz="1050"/>
              <a:pPr/>
              <a:t>11/6/18</a:t>
            </a:fld>
            <a:endParaRPr lang="en-US" sz="1050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480956" y="5597339"/>
            <a:ext cx="2171267" cy="3424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1544" tIns="30772" rIns="61544" bIns="30772" rtlCol="0" anchor="ctr"/>
          <a:lstStyle>
            <a:lvl1pPr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500042" indent="-192324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769296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077014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1384733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1692452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000170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2307889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2615607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050"/>
              <a:t>Machine Language and Pointers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34545" y="5597339"/>
            <a:ext cx="1428750" cy="3424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1544" tIns="30772" rIns="61544" bIns="30772" rtlCol="0" anchor="ctr"/>
          <a:lstStyle>
            <a:lvl1pPr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500042" indent="-192324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769296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077014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1384733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1692452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000170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2307889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2615607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CDB91C10-AC0C-6F48-92C6-B7E31CC0F279}" type="slidenum">
              <a:rPr lang="en-US" sz="1050"/>
              <a:pPr/>
              <a:t>13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209965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410763" y="1184009"/>
            <a:ext cx="6361637" cy="5715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rebuchet MS" charset="0"/>
              </a:rPr>
              <a:t>More Examples (</a:t>
            </a:r>
            <a:r>
              <a:rPr lang="en-US" dirty="0" err="1">
                <a:latin typeface="Trebuchet MS" charset="0"/>
              </a:rPr>
              <a:t>Const</a:t>
            </a:r>
            <a:r>
              <a:rPr lang="en-US" dirty="0">
                <a:latin typeface="Trebuchet MS" charset="0"/>
              </a:rPr>
              <a:t> and Pointers)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	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chptr</a:t>
            </a:r>
            <a:r>
              <a:rPr lang="en-US" dirty="0"/>
              <a:t>;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	char *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chptr</a:t>
            </a:r>
            <a:r>
              <a:rPr lang="en-US" dirty="0"/>
              <a:t>;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25603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06682" y="5597339"/>
            <a:ext cx="1428750" cy="3424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1544" tIns="30772" rIns="61544" bIns="30772" rtlCol="0" anchor="ctr"/>
          <a:lstStyle>
            <a:lvl1pPr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500042" indent="-192324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769296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077014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1384733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1692452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000170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2307889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2615607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EEB74B2D-8D0B-4340-8A4D-2D9D7DB844B6}" type="datetime1">
              <a:rPr lang="en-US" sz="1050"/>
              <a:pPr/>
              <a:t>11/6/18</a:t>
            </a:fld>
            <a:endParaRPr lang="en-US" sz="105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480956" y="5597339"/>
            <a:ext cx="2171267" cy="3424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1544" tIns="30772" rIns="61544" bIns="30772" rtlCol="0" anchor="ctr"/>
          <a:lstStyle>
            <a:lvl1pPr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500042" indent="-192324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769296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077014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1384733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1692452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000170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2307889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2615607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050"/>
              <a:t>Machine Language and Pointers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34545" y="5597339"/>
            <a:ext cx="1428750" cy="3424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1544" tIns="30772" rIns="61544" bIns="30772" rtlCol="0" anchor="ctr"/>
          <a:lstStyle>
            <a:lvl1pPr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500042" indent="-192324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769296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077014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1384733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1692452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000170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2307889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2615607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E4807C83-C5F0-824A-8DCB-EF30FED050E2}" type="slidenum">
              <a:rPr lang="en-US" sz="1050"/>
              <a:pPr/>
              <a:t>14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436719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257300" y="1184009"/>
            <a:ext cx="6629400" cy="5715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rebuchet MS" charset="0"/>
              </a:rPr>
              <a:t>More Examples (Functions and Pointers)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rebuchet MS" charset="0"/>
            </a:endParaRPr>
          </a:p>
          <a:p>
            <a:pPr marL="0" indent="0">
              <a:buNone/>
            </a:pPr>
            <a:endParaRPr lang="en-US" dirty="0">
              <a:latin typeface="Trebuchet MS" charset="0"/>
            </a:endParaRPr>
          </a:p>
          <a:p>
            <a:pPr marL="0" indent="0">
              <a:buNone/>
            </a:pPr>
            <a:endParaRPr lang="en-US" dirty="0">
              <a:latin typeface="Trebuchet MS" charset="0"/>
            </a:endParaRPr>
          </a:p>
          <a:p>
            <a:pPr marL="0" indent="0">
              <a:buNone/>
            </a:pPr>
            <a:r>
              <a:rPr lang="fr-FR" dirty="0">
                <a:latin typeface="Trebuchet MS" charset="0"/>
              </a:rPr>
              <a:t>	</a:t>
            </a:r>
            <a:r>
              <a:rPr lang="fr-FR" dirty="0" err="1">
                <a:latin typeface="Trebuchet MS" charset="0"/>
              </a:rPr>
              <a:t>int</a:t>
            </a:r>
            <a:r>
              <a:rPr lang="fr-FR" dirty="0">
                <a:latin typeface="Trebuchet MS" charset="0"/>
              </a:rPr>
              <a:t> *z(</a:t>
            </a:r>
            <a:r>
              <a:rPr lang="fr-FR" dirty="0" err="1">
                <a:latin typeface="Trebuchet MS" charset="0"/>
              </a:rPr>
              <a:t>int</a:t>
            </a:r>
            <a:r>
              <a:rPr lang="fr-FR" dirty="0">
                <a:latin typeface="Trebuchet MS" charset="0"/>
              </a:rPr>
              <a:t>);</a:t>
            </a:r>
          </a:p>
          <a:p>
            <a:pPr marL="0" indent="0">
              <a:buNone/>
            </a:pPr>
            <a:endParaRPr lang="fr-FR" dirty="0">
              <a:latin typeface="Trebuchet MS" charset="0"/>
            </a:endParaRPr>
          </a:p>
          <a:p>
            <a:pPr marL="0" indent="0">
              <a:buNone/>
            </a:pPr>
            <a:endParaRPr lang="fr-FR" dirty="0">
              <a:latin typeface="Trebuchet MS" charset="0"/>
            </a:endParaRPr>
          </a:p>
          <a:p>
            <a:pPr marL="0" indent="0">
              <a:buNone/>
            </a:pPr>
            <a:endParaRPr lang="fr-FR" dirty="0">
              <a:latin typeface="Trebuchet MS" charset="0"/>
            </a:endParaRPr>
          </a:p>
          <a:p>
            <a:pPr marL="0" indent="0">
              <a:buNone/>
            </a:pPr>
            <a:r>
              <a:rPr lang="fr-FR" dirty="0">
                <a:latin typeface="Trebuchet MS" charset="0"/>
              </a:rPr>
              <a:t>	</a:t>
            </a:r>
            <a:r>
              <a:rPr lang="fr-FR" dirty="0" err="1">
                <a:latin typeface="Trebuchet MS" charset="0"/>
              </a:rPr>
              <a:t>int</a:t>
            </a:r>
            <a:r>
              <a:rPr lang="fr-FR" dirty="0">
                <a:latin typeface="Trebuchet MS" charset="0"/>
              </a:rPr>
              <a:t> (*q)(</a:t>
            </a:r>
            <a:r>
              <a:rPr lang="fr-FR" dirty="0" err="1">
                <a:latin typeface="Trebuchet MS" charset="0"/>
              </a:rPr>
              <a:t>int</a:t>
            </a:r>
            <a:r>
              <a:rPr lang="fr-FR" dirty="0">
                <a:latin typeface="Trebuchet MS" charset="0"/>
              </a:rPr>
              <a:t>);</a:t>
            </a:r>
            <a:endParaRPr lang="en-US" dirty="0">
              <a:latin typeface="Trebuchet MS" charset="0"/>
            </a:endParaRPr>
          </a:p>
        </p:txBody>
      </p:sp>
      <p:sp>
        <p:nvSpPr>
          <p:cNvPr id="26627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06682" y="5597339"/>
            <a:ext cx="1428750" cy="3424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1544" tIns="30772" rIns="61544" bIns="30772" rtlCol="0" anchor="ctr"/>
          <a:lstStyle>
            <a:lvl1pPr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500042" indent="-192324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769296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077014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1384733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1692452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000170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2307889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2615607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40EA6224-6E0D-4C42-A667-BEBD138AA9A5}" type="datetime1">
              <a:rPr lang="en-US" sz="1050"/>
              <a:pPr/>
              <a:t>11/6/18</a:t>
            </a:fld>
            <a:endParaRPr lang="en-US" sz="1050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480956" y="5597339"/>
            <a:ext cx="2171267" cy="3424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1544" tIns="30772" rIns="61544" bIns="30772" rtlCol="0" anchor="ctr"/>
          <a:lstStyle>
            <a:lvl1pPr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500042" indent="-192324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769296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077014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1384733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1692452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000170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2307889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2615607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050"/>
              <a:t>Machine Language and Pointers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34545" y="5597339"/>
            <a:ext cx="1428750" cy="3424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1544" tIns="30772" rIns="61544" bIns="30772" rtlCol="0" anchor="ctr"/>
          <a:lstStyle>
            <a:lvl1pPr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500042" indent="-192324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769296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077014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1384733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1692452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000170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2307889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2615607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4F7BA624-41B7-8A4D-80E9-18E00E3D5E99}" type="slidenum">
              <a:rPr lang="en-US" sz="1050"/>
              <a:pPr/>
              <a:t>15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104417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</a:rPr>
              <a:t>What does the pointer point to?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440657" y="1878806"/>
            <a:ext cx="6331744" cy="3729038"/>
          </a:xfrm>
        </p:spPr>
        <p:txBody>
          <a:bodyPr/>
          <a:lstStyle/>
          <a:p>
            <a:pPr marL="598342" lvl="2" indent="0">
              <a:buNone/>
              <a:defRPr/>
            </a:pPr>
            <a:endParaRPr lang="fr-FR" dirty="0">
              <a:latin typeface="Trebuchet MS" charset="0"/>
              <a:ea typeface="ＭＳ Ｐゴシック" charset="0"/>
            </a:endParaRPr>
          </a:p>
          <a:p>
            <a:pPr marL="598342" lvl="2" indent="0">
              <a:buNone/>
              <a:defRPr/>
            </a:pPr>
            <a:endParaRPr lang="fr-FR" dirty="0">
              <a:latin typeface="Trebuchet MS" charset="0"/>
              <a:ea typeface="ＭＳ Ｐゴシック" charset="0"/>
            </a:endParaRPr>
          </a:p>
          <a:p>
            <a:pPr marL="598342" lvl="2" indent="0">
              <a:buNone/>
              <a:defRPr/>
            </a:pPr>
            <a:r>
              <a:rPr lang="fr-FR" dirty="0">
                <a:latin typeface="Trebuchet MS" charset="0"/>
                <a:ea typeface="ＭＳ Ｐゴシック" charset="0"/>
              </a:rPr>
              <a:t> </a:t>
            </a:r>
            <a:r>
              <a:rPr lang="fr-FR" dirty="0" err="1">
                <a:latin typeface="Trebuchet MS" charset="0"/>
                <a:ea typeface="ＭＳ Ｐゴシック" charset="0"/>
              </a:rPr>
              <a:t>int</a:t>
            </a:r>
            <a:r>
              <a:rPr lang="fr-FR" dirty="0">
                <a:latin typeface="Trebuchet MS" charset="0"/>
                <a:ea typeface="ＭＳ Ｐゴシック" charset="0"/>
              </a:rPr>
              <a:t> (*</a:t>
            </a:r>
            <a:r>
              <a:rPr lang="fr-FR" dirty="0" err="1">
                <a:latin typeface="Trebuchet MS" charset="0"/>
                <a:ea typeface="ＭＳ Ｐゴシック" charset="0"/>
              </a:rPr>
              <a:t>foo</a:t>
            </a:r>
            <a:r>
              <a:rPr lang="fr-FR" dirty="0">
                <a:latin typeface="Trebuchet MS" charset="0"/>
                <a:ea typeface="ＭＳ Ｐゴシック" charset="0"/>
              </a:rPr>
              <a:t>)[];</a:t>
            </a:r>
          </a:p>
          <a:p>
            <a:pPr marL="598342" lvl="2" indent="0">
              <a:buNone/>
              <a:defRPr/>
            </a:pPr>
            <a:endParaRPr lang="fr-FR" dirty="0">
              <a:latin typeface="Trebuchet MS" charset="0"/>
              <a:ea typeface="ＭＳ Ｐゴシック" charset="0"/>
            </a:endParaRPr>
          </a:p>
          <a:p>
            <a:pPr marL="341909" lvl="2" indent="-307718">
              <a:buFontTx/>
              <a:buAutoNum type="alphaUcParenR"/>
              <a:defRPr/>
            </a:pPr>
            <a:r>
              <a:rPr lang="en-US" dirty="0">
                <a:latin typeface="Trebuchet MS" charset="0"/>
                <a:ea typeface="ＭＳ Ｐゴシック" charset="0"/>
              </a:rPr>
              <a:t>A pointer to an array of integers</a:t>
            </a:r>
          </a:p>
          <a:p>
            <a:pPr marL="341909" lvl="2" indent="-307718">
              <a:buFontTx/>
              <a:buAutoNum type="alphaUcParenR"/>
              <a:defRPr/>
            </a:pPr>
            <a:r>
              <a:rPr lang="en-US" dirty="0">
                <a:latin typeface="Trebuchet MS" charset="0"/>
                <a:ea typeface="ＭＳ Ｐゴシック" charset="0"/>
              </a:rPr>
              <a:t>An array of pointers to integers</a:t>
            </a:r>
          </a:p>
          <a:p>
            <a:pPr marL="341909" lvl="2" indent="-307718">
              <a:buFontTx/>
              <a:buAutoNum type="alphaUcParenR"/>
              <a:defRPr/>
            </a:pPr>
            <a:r>
              <a:rPr lang="en-US" dirty="0">
                <a:latin typeface="Trebuchet MS" charset="0"/>
                <a:ea typeface="ＭＳ Ｐゴシック" charset="0"/>
              </a:rPr>
              <a:t>A pointer to a function that takes no arguments and returns an integer</a:t>
            </a:r>
          </a:p>
          <a:p>
            <a:pPr marL="341909" lvl="2" indent="-307718">
              <a:buFontTx/>
              <a:buAutoNum type="alphaUcParenR"/>
              <a:defRPr/>
            </a:pPr>
            <a:r>
              <a:rPr lang="en-US" dirty="0">
                <a:latin typeface="Trebuchet MS" charset="0"/>
                <a:ea typeface="ＭＳ Ｐゴシック" charset="0"/>
              </a:rPr>
              <a:t>A function that takes no arguments and returns a pointer to an integer</a:t>
            </a:r>
          </a:p>
          <a:p>
            <a:pPr marL="341909" lvl="2" indent="-307718">
              <a:buFontTx/>
              <a:buAutoNum type="alphaUcParenR"/>
              <a:defRPr/>
            </a:pPr>
            <a:r>
              <a:rPr lang="en-US" dirty="0">
                <a:latin typeface="Trebuchet MS" charset="0"/>
                <a:ea typeface="ＭＳ Ｐゴシック" charset="0"/>
              </a:rPr>
              <a:t>None of the above</a:t>
            </a: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06682" y="5597339"/>
            <a:ext cx="1428750" cy="3424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1544" tIns="30772" rIns="61544" bIns="30772" rtlCol="0" anchor="ctr"/>
          <a:lstStyle>
            <a:lvl1pPr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500042" indent="-192324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769296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077014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1384733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1692452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000170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2307889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2615607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B49A311C-4390-DF4E-B841-CAA64AF28AD6}" type="datetime1">
              <a:rPr lang="en-US" sz="1050"/>
              <a:pPr/>
              <a:t>11/6/18</a:t>
            </a:fld>
            <a:endParaRPr lang="en-US" sz="1050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480956" y="5597339"/>
            <a:ext cx="2171267" cy="3424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1544" tIns="30772" rIns="61544" bIns="30772" rtlCol="0" anchor="ctr"/>
          <a:lstStyle>
            <a:lvl1pPr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500042" indent="-192324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769296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077014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1384733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1692452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000170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2307889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2615607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050"/>
              <a:t>Machine Language and Pointers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34545" y="5597339"/>
            <a:ext cx="1428750" cy="3424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1544" tIns="30772" rIns="61544" bIns="30772" rtlCol="0" anchor="ctr"/>
          <a:lstStyle>
            <a:lvl1pPr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500042" indent="-192324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769296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077014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1384733" indent="-153860"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1692452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000170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2307889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2615607" indent="-15386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72DD5D5C-A3DE-3A49-B8AA-1FFE0AC6DA69}" type="slidenum">
              <a:rPr lang="en-US" sz="1050"/>
              <a:pPr/>
              <a:t>16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536684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D23BC-E917-ED43-8EFD-6C37E15C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Heap and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8C82E-59A9-A047-8CC2-99AD9AD10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Clone this repo: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 err="1"/>
              <a:t>git</a:t>
            </a:r>
            <a:r>
              <a:rPr lang="en-US" sz="3300" dirty="0"/>
              <a:t> clone </a:t>
            </a:r>
            <a:r>
              <a:rPr lang="en-US" sz="3300" dirty="0">
                <a:hlinkClick r:id="rId2"/>
              </a:rPr>
              <a:t>https://github.com/gcevans/smart</a:t>
            </a:r>
            <a:endParaRPr lang="en-US" sz="3300" dirty="0"/>
          </a:p>
          <a:p>
            <a:pPr marL="0" indent="0">
              <a:buNone/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041822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9C5BF-F412-9640-ABC9-5BCB2DC3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8337-F979-E349-883A-BA0A174DD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T*</a:t>
            </a:r>
          </a:p>
          <a:p>
            <a:pPr marL="342900" lvl="1" indent="0">
              <a:buNone/>
            </a:pPr>
            <a:r>
              <a:rPr lang="en-US" dirty="0"/>
              <a:t>This is a raw pointer and has no required ownership</a:t>
            </a:r>
          </a:p>
          <a:p>
            <a:r>
              <a:rPr lang="en-US" dirty="0" err="1"/>
              <a:t>unique_ptr</a:t>
            </a:r>
            <a:r>
              <a:rPr lang="en-US" dirty="0"/>
              <a:t>&lt;T&gt;</a:t>
            </a:r>
          </a:p>
          <a:p>
            <a:pPr marL="342900" lvl="1" indent="0">
              <a:buNone/>
            </a:pPr>
            <a:r>
              <a:rPr lang="en-US" dirty="0"/>
              <a:t>This is a pointer that owns an object </a:t>
            </a:r>
          </a:p>
          <a:p>
            <a:r>
              <a:rPr lang="en-US" dirty="0" err="1"/>
              <a:t>shared_ptr</a:t>
            </a:r>
            <a:r>
              <a:rPr lang="en-US" dirty="0"/>
              <a:t>&lt;T&gt;</a:t>
            </a:r>
          </a:p>
          <a:p>
            <a:pPr marL="342900" lvl="1" indent="0">
              <a:buNone/>
            </a:pPr>
            <a:r>
              <a:rPr lang="en-US" dirty="0"/>
              <a:t>This is a pointer that allows shared ownership of an object</a:t>
            </a:r>
          </a:p>
          <a:p>
            <a:r>
              <a:rPr lang="en-US" dirty="0" err="1"/>
              <a:t>weak_ptr</a:t>
            </a:r>
            <a:r>
              <a:rPr lang="en-US" dirty="0"/>
              <a:t>&lt;T&gt;</a:t>
            </a:r>
          </a:p>
          <a:p>
            <a:pPr marL="342900" lvl="1" indent="0">
              <a:buNone/>
            </a:pPr>
            <a:r>
              <a:rPr lang="en-US" dirty="0"/>
              <a:t>This is a pointer has no ownership of an object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4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– View – Controller (MVC)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A Software Architectural Pattern</a:t>
            </a:r>
          </a:p>
          <a:p>
            <a:pPr lvl="1"/>
            <a:r>
              <a:rPr lang="en-US" dirty="0"/>
              <a:t>Much like a design pattern</a:t>
            </a:r>
          </a:p>
          <a:p>
            <a:pPr lvl="1"/>
            <a:r>
              <a:rPr lang="en-US" dirty="0"/>
              <a:t>It uses design patterns</a:t>
            </a:r>
          </a:p>
          <a:p>
            <a:pPr lvl="1"/>
            <a:endParaRPr lang="en-US" dirty="0"/>
          </a:p>
          <a:p>
            <a:r>
              <a:rPr lang="en-US" dirty="0"/>
              <a:t>Provides low coupling in User Interface systems.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5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Break application into 3 logical components</a:t>
            </a:r>
          </a:p>
          <a:p>
            <a:r>
              <a:rPr lang="en-US" dirty="0"/>
              <a:t>Model:</a:t>
            </a:r>
          </a:p>
          <a:p>
            <a:pPr lvl="1"/>
            <a:r>
              <a:rPr lang="en-US" dirty="0"/>
              <a:t>Holds the state of the application and logic/rules of how state can be updated.</a:t>
            </a:r>
          </a:p>
          <a:p>
            <a:r>
              <a:rPr lang="en-US" dirty="0"/>
              <a:t>View:</a:t>
            </a:r>
          </a:p>
          <a:p>
            <a:pPr lvl="1"/>
            <a:r>
              <a:rPr lang="en-US" dirty="0"/>
              <a:t>Output representation of information</a:t>
            </a:r>
          </a:p>
          <a:p>
            <a:r>
              <a:rPr lang="en-US" dirty="0"/>
              <a:t>Controller:</a:t>
            </a:r>
          </a:p>
          <a:p>
            <a:pPr lvl="1"/>
            <a:r>
              <a:rPr lang="en-US" dirty="0"/>
              <a:t>Accepts user input and translates it into commands for the model or a view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b="1" i="1" dirty="0">
                <a:solidFill>
                  <a:srgbClr val="FF0000"/>
                </a:solidFill>
              </a:rPr>
              <a:t>Decouple interface from application state</a:t>
            </a:r>
          </a:p>
        </p:txBody>
      </p:sp>
    </p:spTree>
    <p:extLst>
      <p:ext uri="{BB962C8B-B14F-4D97-AF65-F5344CB8AC3E}">
        <p14:creationId xmlns:p14="http://schemas.microsoft.com/office/powerpoint/2010/main" val="247896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14400"/>
            <a:ext cx="50800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3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z="3200" dirty="0"/>
              <a:t>Low Coupling from Views/Controllers to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Model code is independent from interface</a:t>
            </a:r>
          </a:p>
          <a:p>
            <a:r>
              <a:rPr lang="en-US" dirty="0"/>
              <a:t>Can support many different views</a:t>
            </a:r>
          </a:p>
          <a:p>
            <a:pPr lvl="1"/>
            <a:r>
              <a:rPr lang="en-US" dirty="0"/>
              <a:t>Simultaneously or one-at-a-time (e.g., summary vs. detail)</a:t>
            </a:r>
          </a:p>
          <a:p>
            <a:pPr lvl="1"/>
            <a:r>
              <a:rPr lang="en-US" dirty="0"/>
              <a:t>Use Observer pattern to attach Views to Model</a:t>
            </a:r>
          </a:p>
          <a:p>
            <a:r>
              <a:rPr lang="en-US" dirty="0"/>
              <a:t>Can support many different controllers</a:t>
            </a:r>
          </a:p>
        </p:txBody>
      </p:sp>
    </p:spTree>
    <p:extLst>
      <p:ext uri="{BB962C8B-B14F-4D97-AF65-F5344CB8AC3E}">
        <p14:creationId xmlns:p14="http://schemas.microsoft.com/office/powerpoint/2010/main" val="319900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27 at 12.03.10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49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3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3D8E0-F879-9F46-97F9-4842D32A0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hard was CS 126 Linked List?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4F282-44F6-4649-A3B5-14C4FEB03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4000" dirty="0"/>
              <a:t>Easy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4000" dirty="0"/>
              <a:t>Moderate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4000" dirty="0"/>
              <a:t>Challenging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4000" dirty="0"/>
              <a:t>Unreasonable</a:t>
            </a:r>
          </a:p>
          <a:p>
            <a:pPr marL="457200" indent="-457200">
              <a:buFont typeface="+mj-lt"/>
              <a:buAutoNum type="alphaU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4650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0EECD-991F-1544-A06D-3FCB46A21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did it take to complete CS 126 Linked List?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AB1F5-6581-2943-8729-EB1520D9F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447799"/>
            <a:ext cx="7896225" cy="4886325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4000" dirty="0"/>
              <a:t>Less than 3 hours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4000" dirty="0"/>
              <a:t>3 to 6 hours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4000" dirty="0"/>
              <a:t>6 to 9 hours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4000" dirty="0"/>
              <a:t>9 to 12 hours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4000" dirty="0"/>
              <a:t>More than 12 hours</a:t>
            </a:r>
          </a:p>
        </p:txBody>
      </p:sp>
    </p:spTree>
    <p:extLst>
      <p:ext uri="{BB962C8B-B14F-4D97-AF65-F5344CB8AC3E}">
        <p14:creationId xmlns:p14="http://schemas.microsoft.com/office/powerpoint/2010/main" val="3098599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B9356-6550-0541-AEA0-05D5B9E20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94E28-8C22-A447-81A9-D9647CE15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using </a:t>
            </a:r>
            <a:r>
              <a:rPr lang="en-US" dirty="0" err="1"/>
              <a:t>openFrameworks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a window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a significant library not presented in class</a:t>
            </a:r>
          </a:p>
        </p:txBody>
      </p:sp>
    </p:spTree>
    <p:extLst>
      <p:ext uri="{BB962C8B-B14F-4D97-AF65-F5344CB8AC3E}">
        <p14:creationId xmlns:p14="http://schemas.microsoft.com/office/powerpoint/2010/main" val="37374117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66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66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81991</TotalTime>
  <Words>419</Words>
  <Application>Microsoft Macintosh PowerPoint</Application>
  <PresentationFormat>On-screen Show (4:3)</PresentationFormat>
  <Paragraphs>125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ＭＳ Ｐゴシック</vt:lpstr>
      <vt:lpstr>Arial</vt:lpstr>
      <vt:lpstr>Arial Narrow</vt:lpstr>
      <vt:lpstr>Calibri</vt:lpstr>
      <vt:lpstr>Helvetica</vt:lpstr>
      <vt:lpstr>StarSymbol</vt:lpstr>
      <vt:lpstr>Times New Roman</vt:lpstr>
      <vt:lpstr>Trebuchet MS</vt:lpstr>
      <vt:lpstr>Wingdings</vt:lpstr>
      <vt:lpstr>Wingdings 2</vt:lpstr>
      <vt:lpstr>template2007</vt:lpstr>
      <vt:lpstr>Default Design</vt:lpstr>
      <vt:lpstr>Model – View – Controller  Debugging</vt:lpstr>
      <vt:lpstr>Model – View – Controller (MVC)</vt:lpstr>
      <vt:lpstr>MVC Key Idea</vt:lpstr>
      <vt:lpstr>PowerPoint Presentation</vt:lpstr>
      <vt:lpstr>Low Coupling from Views/Controllers to Model</vt:lpstr>
      <vt:lpstr>PowerPoint Presentation</vt:lpstr>
      <vt:lpstr>How hard was CS 126 Linked List?</vt:lpstr>
      <vt:lpstr>How long did it take to complete CS 126 Linked List?</vt:lpstr>
      <vt:lpstr>Final Project</vt:lpstr>
      <vt:lpstr>We will cover</vt:lpstr>
      <vt:lpstr>What to Cover?</vt:lpstr>
      <vt:lpstr>What are these?</vt:lpstr>
      <vt:lpstr>More Examples (Arrays and Pointers)</vt:lpstr>
      <vt:lpstr>More Examples (Const and Pointers)</vt:lpstr>
      <vt:lpstr>More Examples (Functions and Pointers)</vt:lpstr>
      <vt:lpstr>What does the pointer point to?</vt:lpstr>
      <vt:lpstr>Stack Heap and Memory</vt:lpstr>
      <vt:lpstr>More Pointers</vt:lpstr>
    </vt:vector>
  </TitlesOfParts>
  <Company> 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Evans, Graham Carl</cp:lastModifiedBy>
  <cp:revision>939</cp:revision>
  <cp:lastPrinted>2016-08-23T21:30:12Z</cp:lastPrinted>
  <dcterms:created xsi:type="dcterms:W3CDTF">2012-06-25T16:07:00Z</dcterms:created>
  <dcterms:modified xsi:type="dcterms:W3CDTF">2018-11-06T18:54:58Z</dcterms:modified>
</cp:coreProperties>
</file>