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32"/>
  </p:notesMasterIdLst>
  <p:handoutMasterIdLst>
    <p:handoutMasterId r:id="rId33"/>
  </p:handoutMasterIdLst>
  <p:sldIdLst>
    <p:sldId id="1100" r:id="rId3"/>
    <p:sldId id="1155" r:id="rId4"/>
    <p:sldId id="1156" r:id="rId5"/>
    <p:sldId id="1157" r:id="rId6"/>
    <p:sldId id="1158" r:id="rId7"/>
    <p:sldId id="1160" r:id="rId8"/>
    <p:sldId id="1159" r:id="rId9"/>
    <p:sldId id="1150" r:id="rId10"/>
    <p:sldId id="1146" r:id="rId11"/>
    <p:sldId id="1147" r:id="rId12"/>
    <p:sldId id="1153" r:id="rId13"/>
    <p:sldId id="1149" r:id="rId14"/>
    <p:sldId id="1132" r:id="rId15"/>
    <p:sldId id="1133" r:id="rId16"/>
    <p:sldId id="1134" r:id="rId17"/>
    <p:sldId id="1135" r:id="rId18"/>
    <p:sldId id="1140" r:id="rId19"/>
    <p:sldId id="1141" r:id="rId20"/>
    <p:sldId id="1142" r:id="rId21"/>
    <p:sldId id="1161" r:id="rId22"/>
    <p:sldId id="1143" r:id="rId23"/>
    <p:sldId id="1144" r:id="rId24"/>
    <p:sldId id="1145" r:id="rId25"/>
    <p:sldId id="1163" r:id="rId26"/>
    <p:sldId id="1164" r:id="rId27"/>
    <p:sldId id="1165" r:id="rId28"/>
    <p:sldId id="1166" r:id="rId29"/>
    <p:sldId id="1167" r:id="rId30"/>
    <p:sldId id="1168" r:id="rId31"/>
  </p:sldIdLst>
  <p:sldSz cx="9144000" cy="6858000" type="screen4x3"/>
  <p:notesSz cx="7302500" cy="9586913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0E0"/>
    <a:srgbClr val="FFFFFF"/>
    <a:srgbClr val="FCFCFC"/>
    <a:srgbClr val="DF9F98"/>
    <a:srgbClr val="D6CDEE"/>
    <a:srgbClr val="F7F5CD"/>
    <a:srgbClr val="FFABAA"/>
    <a:srgbClr val="000000"/>
    <a:srgbClr val="B2E6B2"/>
    <a:srgbClr val="DE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0" autoAdjust="0"/>
    <p:restoredTop sz="95304" autoAdjust="0"/>
  </p:normalViewPr>
  <p:slideViewPr>
    <p:cSldViewPr snapToObjects="1">
      <p:cViewPr varScale="1">
        <p:scale>
          <a:sx n="94" d="100"/>
          <a:sy n="94" d="100"/>
        </p:scale>
        <p:origin x="1344" y="18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3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58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5375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2913" y="6345238"/>
            <a:ext cx="4476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3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C07E77-5360-6D43-8AEB-E24B08212AFE}" type="slidenum">
              <a:rPr lang="en-GB" b="0">
                <a:solidFill>
                  <a:srgbClr val="000066"/>
                </a:solidFill>
                <a:latin typeface="Times New Roman" charset="0"/>
              </a:rPr>
              <a:pPr algn="ctr" defTabSz="457200">
                <a:lnSpc>
                  <a:spcPct val="83000"/>
                </a:lnSpc>
                <a:buClr>
                  <a:srgbClr val="000066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b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61263" y="6392863"/>
            <a:ext cx="10858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8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rgbClr val="660033"/>
                </a:solidFill>
                <a:latin typeface="Helvetica" charset="0"/>
              </a:rPr>
              <a:t>15-213, F’08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5pPr>
      <a:lvl6pPr marL="15367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6pPr>
      <a:lvl7pPr marL="19939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7pPr>
      <a:lvl8pPr marL="24511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8pPr>
      <a:lvl9pPr marL="29083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9pPr>
    </p:titleStyle>
    <p:bodyStyle>
      <a:lvl1pPr marL="384175" indent="-384175" algn="l" defTabSz="457200" rtl="0" eaLnBrk="0" fontAlgn="base" hangingPunct="0">
        <a:lnSpc>
          <a:spcPct val="93000"/>
        </a:lnSpc>
        <a:spcBef>
          <a:spcPts val="1500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400" b="1">
          <a:solidFill>
            <a:srgbClr val="00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46063" algn="l" defTabSz="457200" rtl="0" eaLnBrk="0" fontAlgn="base" hangingPunct="0">
        <a:lnSpc>
          <a:spcPct val="98000"/>
        </a:lnSpc>
        <a:spcBef>
          <a:spcPts val="625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000" b="1">
          <a:solidFill>
            <a:srgbClr val="000066"/>
          </a:solidFill>
          <a:latin typeface="+mn-lt"/>
          <a:ea typeface="ＭＳ Ｐゴシック" charset="-128"/>
        </a:defRPr>
      </a:lvl2pPr>
      <a:lvl3pPr marL="1144588" indent="-236538" algn="l" defTabSz="457200" rtl="0" eaLnBrk="0" fontAlgn="base" hangingPunct="0">
        <a:lnSpc>
          <a:spcPct val="104000"/>
        </a:lnSpc>
        <a:spcBef>
          <a:spcPts val="225"/>
        </a:spcBef>
        <a:spcAft>
          <a:spcPct val="0"/>
        </a:spcAft>
        <a:buClr>
          <a:srgbClr val="005400"/>
        </a:buClr>
        <a:buSzPct val="45000"/>
        <a:buFont typeface="Wingdings" charset="2"/>
        <a:buChar char=""/>
        <a:defRPr b="1">
          <a:solidFill>
            <a:srgbClr val="000099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b="1">
          <a:solidFill>
            <a:srgbClr val="000066"/>
          </a:solidFill>
          <a:latin typeface="+mn-lt"/>
          <a:ea typeface="ＭＳ Ｐゴシック" charset="-128"/>
        </a:defRPr>
      </a:lvl4pPr>
      <a:lvl5pPr marL="244951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5pPr>
      <a:lvl6pPr marL="29067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6pPr>
      <a:lvl7pPr marL="33639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7pPr>
      <a:lvl8pPr marL="38211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8pPr>
      <a:lvl9pPr marL="42783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153400" cy="1873250"/>
          </a:xfrm>
        </p:spPr>
        <p:txBody>
          <a:bodyPr/>
          <a:lstStyle/>
          <a:p>
            <a:pPr marL="0" indent="0"/>
            <a:r>
              <a:rPr lang="en-US" sz="4400" dirty="0"/>
              <a:t>Introduction to</a:t>
            </a:r>
            <a:br>
              <a:rPr lang="en-US" sz="4400" dirty="0"/>
            </a:br>
            <a:r>
              <a:rPr lang="en-US" sz="4400" dirty="0"/>
              <a:t>Design Patterns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21" y="647700"/>
            <a:ext cx="440055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Slides adapted from Craig Zilles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9" y="3429000"/>
            <a:ext cx="7309402" cy="1905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2209800" y="2563076"/>
            <a:ext cx="152400" cy="12469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557" y="219374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Diamond = Has A collection of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5340181" y="4936100"/>
            <a:ext cx="304800" cy="6419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2320990" y="4989656"/>
            <a:ext cx="228600" cy="72960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40181" y="5598854"/>
            <a:ext cx="324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Solid line = Has A (containment)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657600" y="3048000"/>
            <a:ext cx="228600" cy="762000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1051" y="269136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Solid dot = multiple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7957" y="571926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800" dirty="0">
                <a:solidFill>
                  <a:srgbClr val="008000"/>
                </a:solidFill>
                <a:latin typeface="Calibri" pitchFamily="34" charset="0"/>
              </a:rPr>
              <a:t>Dashed line = creates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495800" y="4191000"/>
            <a:ext cx="1502279" cy="22860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98079" y="3865681"/>
            <a:ext cx="28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Triangle = Inheritance (Is A)</a:t>
            </a:r>
          </a:p>
        </p:txBody>
      </p:sp>
    </p:spTree>
    <p:extLst>
      <p:ext uri="{BB962C8B-B14F-4D97-AF65-F5344CB8AC3E}">
        <p14:creationId xmlns:p14="http://schemas.microsoft.com/office/powerpoint/2010/main" val="213898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instances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78100"/>
            <a:ext cx="4982792" cy="28321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800600" y="2193744"/>
            <a:ext cx="1942843" cy="7018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1824412"/>
            <a:ext cx="306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Objects have rounded corners</a:t>
            </a:r>
          </a:p>
        </p:txBody>
      </p:sp>
    </p:spTree>
    <p:extLst>
      <p:ext uri="{BB962C8B-B14F-4D97-AF65-F5344CB8AC3E}">
        <p14:creationId xmlns:p14="http://schemas.microsoft.com/office/powerpoint/2010/main" val="12798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Intent: </a:t>
            </a:r>
            <a:r>
              <a:rPr lang="en-US" dirty="0">
                <a:solidFill>
                  <a:srgbClr val="3366FF"/>
                </a:solidFill>
              </a:rPr>
              <a:t>define a family of algorithms, encapsulate each one, and make them </a:t>
            </a:r>
            <a:r>
              <a:rPr lang="en-US" dirty="0" err="1">
                <a:solidFill>
                  <a:srgbClr val="3366FF"/>
                </a:solidFill>
              </a:rPr>
              <a:t>interchangable</a:t>
            </a:r>
            <a:r>
              <a:rPr lang="en-US" dirty="0">
                <a:solidFill>
                  <a:srgbClr val="3366FF"/>
                </a:solidFill>
              </a:rPr>
              <a:t>.  Strategy lets the algorithm vary independently from clients that use it.</a:t>
            </a:r>
          </a:p>
          <a:p>
            <a:endParaRPr lang="en-US" dirty="0"/>
          </a:p>
          <a:p>
            <a:r>
              <a:rPr lang="en-US" dirty="0"/>
              <a:t>Use the strategy pattern when:</a:t>
            </a:r>
          </a:p>
          <a:p>
            <a:pPr lvl="1"/>
            <a:r>
              <a:rPr lang="en-US" dirty="0"/>
              <a:t>Many related classes differ only in their behavior.</a:t>
            </a:r>
          </a:p>
          <a:p>
            <a:pPr lvl="1"/>
            <a:r>
              <a:rPr lang="en-US" dirty="0"/>
              <a:t>You need different variants of an algorithm (e.g., trade-offs)</a:t>
            </a:r>
          </a:p>
          <a:p>
            <a:pPr lvl="1"/>
            <a:r>
              <a:rPr lang="en-US" dirty="0"/>
              <a:t>An algorithm uses data that clients shouldn’t know about</a:t>
            </a:r>
          </a:p>
          <a:p>
            <a:pPr lvl="2"/>
            <a:r>
              <a:rPr lang="en-US" dirty="0"/>
              <a:t>E.g., encapsulate the algorithm data from client</a:t>
            </a:r>
          </a:p>
          <a:p>
            <a:pPr lvl="1"/>
            <a:r>
              <a:rPr lang="en-US" dirty="0"/>
              <a:t>A class defines multiple behaviors and these are implemented using conditionals.</a:t>
            </a:r>
          </a:p>
        </p:txBody>
      </p:sp>
    </p:spTree>
    <p:extLst>
      <p:ext uri="{BB962C8B-B14F-4D97-AF65-F5344CB8AC3E}">
        <p14:creationId xmlns:p14="http://schemas.microsoft.com/office/powerpoint/2010/main" val="21793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Pattern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8107680" cy="2667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20405" cy="4972050"/>
          </a:xfrm>
        </p:spPr>
        <p:txBody>
          <a:bodyPr/>
          <a:lstStyle/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Strategy abstract base class exposes algorithm interface.</a:t>
            </a:r>
          </a:p>
          <a:p>
            <a:pPr lvl="1"/>
            <a:r>
              <a:rPr lang="en-US" dirty="0"/>
              <a:t>Context object </a:t>
            </a:r>
            <a:r>
              <a:rPr lang="en-US" i="1" dirty="0" err="1"/>
              <a:t>HasA</a:t>
            </a:r>
            <a:r>
              <a:rPr lang="en-US" dirty="0"/>
              <a:t> Concrete Strategy object.</a:t>
            </a:r>
          </a:p>
          <a:p>
            <a:pPr lvl="1"/>
            <a:r>
              <a:rPr lang="en-US" dirty="0"/>
              <a:t>Context object invokes algorithm interface from strategy.</a:t>
            </a:r>
          </a:p>
        </p:txBody>
      </p:sp>
    </p:spTree>
    <p:extLst>
      <p:ext uri="{BB962C8B-B14F-4D97-AF65-F5344CB8AC3E}">
        <p14:creationId xmlns:p14="http://schemas.microsoft.com/office/powerpoint/2010/main" val="279871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Social media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You have your </a:t>
            </a:r>
            <a:r>
              <a:rPr lang="en-US" dirty="0" err="1"/>
              <a:t>InstaTwitInYouFaceTrest</a:t>
            </a:r>
            <a:r>
              <a:rPr lang="en-US" dirty="0"/>
              <a:t> app open and a friend makes a post / updates their status.  How do you get the info before the next time you (manually) refresh your app?</a:t>
            </a:r>
          </a:p>
        </p:txBody>
      </p:sp>
    </p:spTree>
    <p:extLst>
      <p:ext uri="{BB962C8B-B14F-4D97-AF65-F5344CB8AC3E}">
        <p14:creationId xmlns:p14="http://schemas.microsoft.com/office/powerpoint/2010/main" val="107317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The Observer Pattern </a:t>
            </a:r>
            <a:r>
              <a:rPr lang="en-US" sz="3000" dirty="0"/>
              <a:t>(a.k.a. Publish/Subscribe)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Problem: Keep a group of objects “in sync” in the presence of asynchronous updates, while minimizing the amount of coupling.</a:t>
            </a:r>
          </a:p>
          <a:p>
            <a:r>
              <a:rPr lang="en-US" dirty="0"/>
              <a:t>Intent: </a:t>
            </a:r>
            <a:r>
              <a:rPr lang="en-US" dirty="0">
                <a:solidFill>
                  <a:srgbClr val="3366FF"/>
                </a:solidFill>
              </a:rPr>
              <a:t>Define a one-to-many dependency between objects so that when one object changes state, all its dependents are notified and updated automatically.</a:t>
            </a:r>
          </a:p>
          <a:p>
            <a:r>
              <a:rPr lang="en-US" dirty="0"/>
              <a:t>Use the Observer pattern when:</a:t>
            </a:r>
          </a:p>
          <a:p>
            <a:pPr lvl="1"/>
            <a:r>
              <a:rPr lang="en-US" dirty="0"/>
              <a:t>When changes to one object requires changes to other and you don’t know which and/or how many.</a:t>
            </a:r>
          </a:p>
          <a:p>
            <a:pPr lvl="1"/>
            <a:r>
              <a:rPr lang="en-US" dirty="0"/>
              <a:t>When an object should be able to notify other objects without making assumptions about who these other objects are (</a:t>
            </a:r>
            <a:r>
              <a:rPr lang="en-US" i="1" dirty="0"/>
              <a:t>i.e., </a:t>
            </a:r>
            <a:r>
              <a:rPr lang="en-US" dirty="0"/>
              <a:t>you don’t want these objects tightly coupled).</a:t>
            </a:r>
          </a:p>
        </p:txBody>
      </p:sp>
    </p:spTree>
    <p:extLst>
      <p:ext uri="{BB962C8B-B14F-4D97-AF65-F5344CB8AC3E}">
        <p14:creationId xmlns:p14="http://schemas.microsoft.com/office/powerpoint/2010/main" val="173753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A) Classes</a:t>
            </a:r>
          </a:p>
          <a:p>
            <a:pPr marL="0" indent="0">
              <a:buNone/>
            </a:pPr>
            <a:r>
              <a:rPr lang="en-US" dirty="0"/>
              <a:t>B) Objects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762948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7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HasA</a:t>
            </a:r>
            <a:r>
              <a:rPr lang="en-US" dirty="0"/>
              <a:t> (containment)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IsA</a:t>
            </a:r>
            <a:r>
              <a:rPr lang="en-US" dirty="0"/>
              <a:t> (inheritance)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762948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9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Observers can “attach” to a Subject.</a:t>
            </a:r>
          </a:p>
          <a:p>
            <a:pPr lvl="1"/>
            <a:r>
              <a:rPr lang="en-US" dirty="0"/>
              <a:t>When Subject is updated, it calls Update() on all Observers</a:t>
            </a:r>
          </a:p>
          <a:p>
            <a:pPr lvl="1"/>
            <a:r>
              <a:rPr lang="en-US" dirty="0"/>
              <a:t>Observers can query Subject for updated state.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762948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“Each pattern describes a problem which occurs over and over again in our environment, and then describes the core of the solution to that problem, in such a way that you can use this solution a million times over, without ever doing it the same way twice.”  -- Christopher Alexander</a:t>
            </a:r>
          </a:p>
          <a:p>
            <a:endParaRPr lang="en-US" dirty="0"/>
          </a:p>
          <a:p>
            <a:r>
              <a:rPr lang="en-US" dirty="0"/>
              <a:t>Each pattern has 4 essential elements: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The problem it solves</a:t>
            </a:r>
          </a:p>
          <a:p>
            <a:pPr lvl="1"/>
            <a:r>
              <a:rPr lang="en-US" dirty="0"/>
              <a:t>The solution</a:t>
            </a:r>
          </a:p>
          <a:p>
            <a:pPr lvl="1"/>
            <a:r>
              <a:rPr lang="en-US" i="1" dirty="0"/>
              <a:t>The consequences</a:t>
            </a:r>
          </a:p>
        </p:txBody>
      </p:sp>
    </p:spTree>
    <p:extLst>
      <p:ext uri="{BB962C8B-B14F-4D97-AF65-F5344CB8AC3E}">
        <p14:creationId xmlns:p14="http://schemas.microsoft.com/office/powerpoint/2010/main" val="16223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21316"/>
            <a:ext cx="6559455" cy="4081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Diagram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09600" y="2784272"/>
            <a:ext cx="0" cy="3304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018" y="2193744"/>
            <a:ext cx="896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Time</a:t>
            </a:r>
          </a:p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passing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483195" y="4724400"/>
            <a:ext cx="304800" cy="6419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1981200" y="3448361"/>
            <a:ext cx="339790" cy="786652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05500" y="5275688"/>
            <a:ext cx="17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Solid horizontal 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line = invocation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438400" y="1893332"/>
            <a:ext cx="1981200" cy="1154668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7995" y="1524000"/>
            <a:ext cx="513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Solid vertical line = existed before/after interaction</a:t>
            </a:r>
          </a:p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Dashed vertical line = didn’t exist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8147" y="4177969"/>
            <a:ext cx="1492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800" dirty="0">
                <a:solidFill>
                  <a:srgbClr val="008000"/>
                </a:solidFill>
                <a:latin typeface="Calibri" pitchFamily="34" charset="0"/>
              </a:rPr>
              <a:t>Box = period active during interaction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486401" y="3581401"/>
            <a:ext cx="380999" cy="380999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81600" y="3854803"/>
            <a:ext cx="193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Dashed horizontal </a:t>
            </a:r>
          </a:p>
          <a:p>
            <a:pPr algn="r"/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line = creation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998079" y="2170331"/>
            <a:ext cx="1317121" cy="877669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0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 Interaction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aConcreteObserver</a:t>
            </a:r>
            <a:r>
              <a:rPr lang="en-US" dirty="0"/>
              <a:t> modifies a </a:t>
            </a:r>
            <a:r>
              <a:rPr lang="en-US" dirty="0" err="1"/>
              <a:t>ConcreteSubject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369204" cy="39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Intent: Convert the interface of a class into another interface that a client expects.  Adapter lets classes work together that couldn’t otherwise because of incompatible interfaces.</a:t>
            </a:r>
          </a:p>
          <a:p>
            <a:endParaRPr lang="en-US" dirty="0"/>
          </a:p>
          <a:p>
            <a:r>
              <a:rPr lang="en-US" dirty="0"/>
              <a:t>Use the Adapter pattern when:</a:t>
            </a:r>
          </a:p>
          <a:p>
            <a:pPr lvl="1"/>
            <a:r>
              <a:rPr lang="en-US" sz="2200" dirty="0"/>
              <a:t>You want to use an existing class and interface doesn’t match the one that you need</a:t>
            </a:r>
          </a:p>
          <a:p>
            <a:pPr lvl="1"/>
            <a:r>
              <a:rPr lang="en-US" sz="2200" dirty="0"/>
              <a:t>You want to create a reusable class that cooperates with unrelated and unforeseen classes (non-compatible interfaces)</a:t>
            </a:r>
          </a:p>
          <a:p>
            <a:pPr lvl="1"/>
            <a:r>
              <a:rPr lang="en-US" sz="2200" dirty="0"/>
              <a:t>You need to use several existing subclasses, but it’s impractical to adapt their interface by </a:t>
            </a:r>
            <a:r>
              <a:rPr lang="en-US" sz="2200" dirty="0" err="1"/>
              <a:t>subclassing</a:t>
            </a:r>
            <a:r>
              <a:rPr lang="en-US" sz="2200" dirty="0"/>
              <a:t> every one.</a:t>
            </a:r>
          </a:p>
        </p:txBody>
      </p:sp>
    </p:spTree>
    <p:extLst>
      <p:ext uri="{BB962C8B-B14F-4D97-AF65-F5344CB8AC3E}">
        <p14:creationId xmlns:p14="http://schemas.microsoft.com/office/powerpoint/2010/main" val="131854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Adapter class </a:t>
            </a:r>
            <a:r>
              <a:rPr lang="en-US" dirty="0" err="1"/>
              <a:t>IsA</a:t>
            </a:r>
            <a:r>
              <a:rPr lang="en-US" dirty="0"/>
              <a:t> derived class of Target type</a:t>
            </a:r>
          </a:p>
          <a:p>
            <a:pPr lvl="1"/>
            <a:r>
              <a:rPr lang="en-US" dirty="0"/>
              <a:t>Adapter class </a:t>
            </a:r>
            <a:r>
              <a:rPr lang="en-US" dirty="0" err="1"/>
              <a:t>HasA</a:t>
            </a:r>
            <a:r>
              <a:rPr lang="en-US" dirty="0"/>
              <a:t> </a:t>
            </a:r>
            <a:r>
              <a:rPr lang="en-US" dirty="0" err="1"/>
              <a:t>Adaptee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Adapter class delegates requests to </a:t>
            </a:r>
            <a:r>
              <a:rPr lang="en-US" dirty="0" err="1"/>
              <a:t>Adaptee</a:t>
            </a:r>
            <a:r>
              <a:rPr lang="en-US" dirty="0"/>
              <a:t>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0"/>
            <a:ext cx="818753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4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Scrabble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69" y="1447800"/>
            <a:ext cx="6781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Scrabble word score</a:t>
            </a:r>
          </a:p>
        </p:txBody>
      </p:sp>
      <p:pic>
        <p:nvPicPr>
          <p:cNvPr id="5" name="Picture 4" descr="Screen Shot 2016-09-13 at 12.0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8661400" cy="3200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6875" y="1752599"/>
            <a:ext cx="7896225" cy="4581525"/>
          </a:xfrm>
        </p:spPr>
        <p:txBody>
          <a:bodyPr/>
          <a:lstStyle/>
          <a:p>
            <a:r>
              <a:rPr lang="en-US" dirty="0"/>
              <a:t>Sum of the letter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70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Scrabble word score,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public static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wordScore</a:t>
            </a:r>
            <a:r>
              <a:rPr lang="en-US" dirty="0">
                <a:latin typeface="Courier"/>
                <a:cs typeface="Courier"/>
              </a:rPr>
              <a:t>(String word)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score = 0;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for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 = 0 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 &lt; </a:t>
            </a:r>
            <a:r>
              <a:rPr lang="en-US" dirty="0" err="1">
                <a:latin typeface="Courier"/>
                <a:cs typeface="Courier"/>
              </a:rPr>
              <a:t>word.length</a:t>
            </a:r>
            <a:r>
              <a:rPr lang="en-US" dirty="0">
                <a:latin typeface="Courier"/>
                <a:cs typeface="Courier"/>
              </a:rPr>
              <a:t>() 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char letter = </a:t>
            </a:r>
            <a:r>
              <a:rPr lang="en-US" dirty="0" err="1">
                <a:latin typeface="Courier"/>
                <a:cs typeface="Courier"/>
              </a:rPr>
              <a:t>word.charAt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score += </a:t>
            </a:r>
            <a:r>
              <a:rPr lang="en-US" dirty="0" err="1">
                <a:latin typeface="Courier"/>
                <a:cs typeface="Courier"/>
              </a:rPr>
              <a:t>letterScore</a:t>
            </a:r>
            <a:r>
              <a:rPr lang="en-US" dirty="0">
                <a:latin typeface="Courier"/>
                <a:cs typeface="Courier"/>
              </a:rPr>
              <a:t>(letter);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return score;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0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Control-flow based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97678"/>
            <a:ext cx="4479925" cy="5136446"/>
          </a:xfrm>
        </p:spPr>
        <p:txBody>
          <a:bodyPr/>
          <a:lstStyle/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public static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letterScore</a:t>
            </a:r>
            <a:r>
              <a:rPr lang="en-US" sz="1200" dirty="0">
                <a:latin typeface="Courier"/>
                <a:cs typeface="Courier"/>
              </a:rPr>
              <a:t>(char c) {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char </a:t>
            </a:r>
            <a:r>
              <a:rPr lang="en-US" sz="1200" dirty="0" err="1">
                <a:latin typeface="Courier"/>
                <a:cs typeface="Courier"/>
              </a:rPr>
              <a:t>upperC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latin typeface="Courier"/>
                <a:cs typeface="Courier"/>
              </a:rPr>
              <a:t>Character.toUpperCase</a:t>
            </a:r>
            <a:r>
              <a:rPr lang="en-US" sz="1200" dirty="0">
                <a:latin typeface="Courier"/>
                <a:cs typeface="Courier"/>
              </a:rPr>
              <a:t>(c);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switch (</a:t>
            </a:r>
            <a:r>
              <a:rPr lang="en-US" sz="1200" dirty="0" err="1">
                <a:latin typeface="Courier"/>
                <a:cs typeface="Courier"/>
              </a:rPr>
              <a:t>upperC</a:t>
            </a:r>
            <a:r>
              <a:rPr lang="en-US" sz="1200" dirty="0">
                <a:latin typeface="Courier"/>
                <a:cs typeface="Courier"/>
              </a:rPr>
              <a:t>) {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'A':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'E':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'I':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'L':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'N':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'O':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'R':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'S':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'T':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'U':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return 1;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'D':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'G':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return 2;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'B':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'C':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'M':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'P':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return 3;	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664075" y="2025876"/>
            <a:ext cx="4479925" cy="450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case 'F':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'H':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'V':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'W':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'Y':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return 4;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'K':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return 5;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'J':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'X':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return 8;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'Q':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case 'Z':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	return 10;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default: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                 // handle error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}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// should never reach here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	return 0;</a:t>
            </a:r>
          </a:p>
          <a:p>
            <a:pPr marL="0" indent="0">
              <a:buFont typeface="Wingdings 2" pitchFamily="18" charset="2"/>
              <a:buNone/>
              <a:tabLst>
                <a:tab pos="455613" algn="l"/>
              </a:tabLst>
            </a:pPr>
            <a:r>
              <a:rPr lang="en-US" sz="1200" dirty="0">
                <a:latin typeface="Courier"/>
                <a:cs typeface="Courier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969595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Table-based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private static final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[] </a:t>
            </a:r>
            <a:r>
              <a:rPr lang="en-US" sz="1400" dirty="0" err="1">
                <a:latin typeface="Courier"/>
                <a:cs typeface="Courier"/>
              </a:rPr>
              <a:t>scoresByChar</a:t>
            </a:r>
            <a:r>
              <a:rPr lang="en-US" sz="1400" dirty="0">
                <a:latin typeface="Courier"/>
                <a:cs typeface="Courier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{/* A */ 1, /* B */ 3,  /* C */ 3, /* D */ 2, /* E */ 1, 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/* F */ 4, /* G */ 2,  /* H */ 4, /* I */ 1, /* J */ 8, 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/* K */ 5, /* L */ 1,  /* M */ 3, /* N */ 1, /* O */ 1, 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/* P */ 3, /* Q */ 10, /* R */ 1, /* S */ 1, /* T */ 1, 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/* U */ 1, /* V */ 4,  /* W */ 4, /* X */ 8, /* Y */ 4, 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/* Z */ 10};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public static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letterScore2(char c)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char </a:t>
            </a:r>
            <a:r>
              <a:rPr lang="en-US" sz="1400" dirty="0" err="1">
                <a:latin typeface="Courier"/>
                <a:cs typeface="Courier"/>
              </a:rPr>
              <a:t>cAsUppercase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Character.toUpperCase</a:t>
            </a:r>
            <a:r>
              <a:rPr lang="en-US" sz="1400" dirty="0">
                <a:latin typeface="Courier"/>
                <a:cs typeface="Courier"/>
              </a:rPr>
              <a:t>(c);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index = </a:t>
            </a:r>
            <a:r>
              <a:rPr lang="en-US" sz="1400" dirty="0" err="1">
                <a:latin typeface="Courier"/>
                <a:cs typeface="Courier"/>
              </a:rPr>
              <a:t>cAsUppercase</a:t>
            </a:r>
            <a:r>
              <a:rPr lang="en-US" sz="1400" dirty="0">
                <a:latin typeface="Courier"/>
                <a:cs typeface="Courier"/>
              </a:rPr>
              <a:t> - 'A';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if (index &lt; 0 || index &gt;= 26)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// handle error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return </a:t>
            </a:r>
            <a:r>
              <a:rPr lang="en-US" sz="1400" dirty="0" err="1">
                <a:latin typeface="Courier"/>
                <a:cs typeface="Courier"/>
              </a:rPr>
              <a:t>scoresByChar</a:t>
            </a:r>
            <a:r>
              <a:rPr lang="en-US" sz="1400" dirty="0">
                <a:latin typeface="Courier"/>
                <a:cs typeface="Courier"/>
              </a:rPr>
              <a:t>[index];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686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Let’s start with some “Micro-Patterns”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b="0" dirty="0"/>
              <a:t>Name:</a:t>
            </a:r>
            <a:r>
              <a:rPr lang="en-US" dirty="0"/>
              <a:t>  </a:t>
            </a:r>
            <a:r>
              <a:rPr lang="en-US" dirty="0">
                <a:solidFill>
                  <a:srgbClr val="3366FF"/>
                </a:solidFill>
              </a:rPr>
              <a:t>Most-wanted holder</a:t>
            </a:r>
          </a:p>
          <a:p>
            <a:r>
              <a:rPr lang="en-US" b="0" dirty="0"/>
              <a:t>Problem: </a:t>
            </a:r>
            <a:r>
              <a:rPr lang="en-US" dirty="0"/>
              <a:t>Want to find the “most wanted” element of a collection.</a:t>
            </a:r>
          </a:p>
          <a:p>
            <a:r>
              <a:rPr lang="en-US" b="0" dirty="0"/>
              <a:t>Solution: </a:t>
            </a:r>
            <a:r>
              <a:rPr lang="en-US" dirty="0"/>
              <a:t>Initialize most-wanted holder to first element.  Compare every other element to value in most-wanted holder, replace if the new value is better.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Thing </a:t>
            </a:r>
            <a:r>
              <a:rPr lang="en-US" sz="2000" dirty="0" err="1">
                <a:latin typeface="Courier"/>
                <a:cs typeface="Courier"/>
              </a:rPr>
              <a:t>mostWanted</a:t>
            </a:r>
            <a:r>
              <a:rPr lang="en-US" sz="2000" dirty="0">
                <a:latin typeface="Courier"/>
                <a:cs typeface="Courier"/>
              </a:rPr>
              <a:t> = things[0];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= 1 ;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 err="1">
                <a:latin typeface="Courier"/>
                <a:cs typeface="Courier"/>
              </a:rPr>
              <a:t>things.length</a:t>
            </a:r>
            <a:r>
              <a:rPr lang="en-US" sz="2000" dirty="0">
                <a:latin typeface="Courier"/>
                <a:cs typeface="Courier"/>
              </a:rPr>
              <a:t> ;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++)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if (thing[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].</a:t>
            </a:r>
            <a:r>
              <a:rPr lang="en-US" sz="2000" dirty="0" err="1">
                <a:latin typeface="Courier"/>
                <a:cs typeface="Courier"/>
              </a:rPr>
              <a:t>isBetterThan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mostWanted</a:t>
            </a:r>
            <a:r>
              <a:rPr lang="en-US" sz="2000" dirty="0">
                <a:latin typeface="Courier"/>
                <a:cs typeface="Courier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</a:t>
            </a:r>
            <a:r>
              <a:rPr lang="en-US" sz="2000" dirty="0" err="1">
                <a:latin typeface="Courier"/>
                <a:cs typeface="Courier"/>
              </a:rPr>
              <a:t>mostWanted</a:t>
            </a:r>
            <a:r>
              <a:rPr lang="en-US" sz="2000" dirty="0">
                <a:latin typeface="Courier"/>
                <a:cs typeface="Courier"/>
              </a:rPr>
              <a:t> = thing[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751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Let’s start with some “Micro-Patterns”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b="0" dirty="0"/>
              <a:t>Name:</a:t>
            </a:r>
            <a:r>
              <a:rPr lang="en-US" dirty="0"/>
              <a:t>  </a:t>
            </a:r>
            <a:r>
              <a:rPr lang="en-US" dirty="0">
                <a:solidFill>
                  <a:srgbClr val="3366FF"/>
                </a:solidFill>
              </a:rPr>
              <a:t>One-way flag</a:t>
            </a:r>
          </a:p>
          <a:p>
            <a:r>
              <a:rPr lang="en-US" b="0" dirty="0"/>
              <a:t>Problem: </a:t>
            </a:r>
            <a:r>
              <a:rPr lang="en-US" dirty="0"/>
              <a:t>Want to know if a property is true/false for every element of a collection.</a:t>
            </a:r>
          </a:p>
          <a:p>
            <a:r>
              <a:rPr lang="en-US" b="0" dirty="0"/>
              <a:t>Solution: </a:t>
            </a:r>
            <a:r>
              <a:rPr lang="en-US" dirty="0"/>
              <a:t>Initialize a </a:t>
            </a:r>
            <a:r>
              <a:rPr lang="en-US" dirty="0" err="1"/>
              <a:t>boolean</a:t>
            </a:r>
            <a:r>
              <a:rPr lang="en-US" dirty="0"/>
              <a:t> to one value.  Traverse the whole collection, setting the </a:t>
            </a:r>
            <a:r>
              <a:rPr lang="en-US" dirty="0" err="1"/>
              <a:t>boolean</a:t>
            </a:r>
            <a:r>
              <a:rPr lang="en-US" dirty="0"/>
              <a:t> to the other value if an element violates the property.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boolean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allValid</a:t>
            </a:r>
            <a:r>
              <a:rPr lang="en-US" sz="2000" dirty="0">
                <a:latin typeface="Courier"/>
                <a:cs typeface="Courier"/>
              </a:rPr>
              <a:t> = true;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(Thing thing : things)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if (!</a:t>
            </a:r>
            <a:r>
              <a:rPr lang="en-US" sz="2000" dirty="0" err="1">
                <a:latin typeface="Courier"/>
                <a:cs typeface="Courier"/>
              </a:rPr>
              <a:t>thing.isValid</a:t>
            </a:r>
            <a:r>
              <a:rPr lang="en-US" sz="2000" dirty="0">
                <a:latin typeface="Courier"/>
                <a:cs typeface="Courier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</a:t>
            </a:r>
            <a:r>
              <a:rPr lang="en-US" sz="2000" dirty="0" err="1">
                <a:latin typeface="Courier"/>
                <a:cs typeface="Courier"/>
              </a:rPr>
              <a:t>allValid</a:t>
            </a:r>
            <a:r>
              <a:rPr lang="en-US" sz="2000" dirty="0">
                <a:latin typeface="Courier"/>
                <a:cs typeface="Courier"/>
              </a:rPr>
              <a:t> = false;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break;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922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Let’s start with some “Micro-Patterns”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b="0" dirty="0"/>
              <a:t>Name:</a:t>
            </a:r>
            <a:r>
              <a:rPr lang="en-US" dirty="0"/>
              <a:t>  </a:t>
            </a:r>
            <a:r>
              <a:rPr lang="en-US" dirty="0">
                <a:solidFill>
                  <a:srgbClr val="3366FF"/>
                </a:solidFill>
              </a:rPr>
              <a:t>Follower</a:t>
            </a:r>
          </a:p>
          <a:p>
            <a:r>
              <a:rPr lang="en-US" b="0" dirty="0"/>
              <a:t>Problem:</a:t>
            </a:r>
            <a:r>
              <a:rPr lang="en-US" dirty="0"/>
              <a:t> Want to compare adjacent elements of collection.</a:t>
            </a:r>
          </a:p>
          <a:p>
            <a:r>
              <a:rPr lang="en-US" b="0" dirty="0"/>
              <a:t>Solution: </a:t>
            </a:r>
            <a:r>
              <a:rPr lang="en-US" dirty="0"/>
              <a:t>As you iterate through a collection, set the value of the follower variable to the current element as the last step.</a:t>
            </a:r>
            <a:endParaRPr lang="en-US" b="0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boolean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collectionInOrder</a:t>
            </a:r>
            <a:r>
              <a:rPr lang="en-US" sz="2000" dirty="0">
                <a:latin typeface="Courier"/>
                <a:cs typeface="Courier"/>
              </a:rPr>
              <a:t> = true;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Thing follower = null;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(Thing thing : things)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if (follower != null &amp;&amp;    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	</a:t>
            </a:r>
            <a:r>
              <a:rPr lang="en-US" sz="2000" dirty="0" err="1">
                <a:latin typeface="Courier"/>
                <a:cs typeface="Courier"/>
              </a:rPr>
              <a:t>thing.isBiggerThan</a:t>
            </a:r>
            <a:r>
              <a:rPr lang="en-US" sz="2000" dirty="0">
                <a:latin typeface="Courier"/>
                <a:cs typeface="Courier"/>
              </a:rPr>
              <a:t>(follower))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</a:t>
            </a:r>
            <a:r>
              <a:rPr lang="en-US" sz="2000" dirty="0" err="1">
                <a:latin typeface="Courier"/>
                <a:cs typeface="Courier"/>
              </a:rPr>
              <a:t>collectionInOrder</a:t>
            </a:r>
            <a:r>
              <a:rPr lang="en-US" sz="2000" dirty="0">
                <a:latin typeface="Courier"/>
                <a:cs typeface="Courier"/>
              </a:rPr>
              <a:t> = false;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follower = thing;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695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”Micro-Patterns”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“Design Patterns” focus on object-level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Relate to relationships between classes &amp; objects</a:t>
            </a:r>
          </a:p>
          <a:p>
            <a:pPr lvl="1"/>
            <a:r>
              <a:rPr lang="en-US" dirty="0" err="1"/>
              <a:t>IsA</a:t>
            </a:r>
            <a:r>
              <a:rPr lang="en-US" dirty="0"/>
              <a:t> (inheritance) and </a:t>
            </a:r>
            <a:r>
              <a:rPr lang="en-US" dirty="0" err="1"/>
              <a:t>HasA</a:t>
            </a:r>
            <a:r>
              <a:rPr lang="en-US" dirty="0"/>
              <a:t> (containment) relationships</a:t>
            </a:r>
          </a:p>
          <a:p>
            <a:pPr lvl="1"/>
            <a:endParaRPr lang="en-US" dirty="0"/>
          </a:p>
          <a:p>
            <a:r>
              <a:rPr lang="en-US" dirty="0"/>
              <a:t>Many of these seem obvious (in hind sight)</a:t>
            </a:r>
          </a:p>
          <a:p>
            <a:pPr lvl="1"/>
            <a:r>
              <a:rPr lang="en-US" dirty="0"/>
              <a:t>The power is giving these names, codifying a best practice solution, and understanding their strengths/limitations.</a:t>
            </a:r>
          </a:p>
        </p:txBody>
      </p:sp>
    </p:spTree>
    <p:extLst>
      <p:ext uri="{BB962C8B-B14F-4D97-AF65-F5344CB8AC3E}">
        <p14:creationId xmlns:p14="http://schemas.microsoft.com/office/powerpoint/2010/main" val="26340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Class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Unified Modeling Language (UML)</a:t>
            </a:r>
          </a:p>
          <a:p>
            <a:pPr lvl="1"/>
            <a:r>
              <a:rPr lang="en-US" dirty="0"/>
              <a:t>A standard for diagrammatic representations in software engineering.</a:t>
            </a:r>
          </a:p>
          <a:p>
            <a:r>
              <a:rPr lang="en-US" dirty="0"/>
              <a:t>The Class Diagram is the main building block for object-oriented modeling; it shows:</a:t>
            </a:r>
          </a:p>
          <a:p>
            <a:pPr lvl="1"/>
            <a:r>
              <a:rPr lang="en-US" dirty="0"/>
              <a:t>the system's classes</a:t>
            </a:r>
          </a:p>
          <a:p>
            <a:pPr lvl="1"/>
            <a:r>
              <a:rPr lang="en-US" dirty="0"/>
              <a:t>their attributes and operations (or methods), and </a:t>
            </a:r>
          </a:p>
          <a:p>
            <a:pPr lvl="1"/>
            <a:r>
              <a:rPr lang="en-US" dirty="0"/>
              <a:t>the relationships among objects</a:t>
            </a:r>
          </a:p>
        </p:txBody>
      </p:sp>
    </p:spTree>
    <p:extLst>
      <p:ext uri="{BB962C8B-B14F-4D97-AF65-F5344CB8AC3E}">
        <p14:creationId xmlns:p14="http://schemas.microsoft.com/office/powerpoint/2010/main" val="116354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definitions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7000"/>
            <a:ext cx="7551895" cy="2260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1828800" y="2590800"/>
            <a:ext cx="3048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5437" y="2253172"/>
            <a:ext cx="189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  <a:latin typeface="Calibri" pitchFamily="34" charset="0"/>
              </a:rPr>
              <a:t>Abstract in italics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248400" y="4615808"/>
            <a:ext cx="304800" cy="6419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V="1">
            <a:off x="3276600" y="3886200"/>
            <a:ext cx="228600" cy="72960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4952311"/>
            <a:ext cx="223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Types are optional;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included when useful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67200" y="4222704"/>
            <a:ext cx="1600200" cy="729607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8118" y="4495800"/>
            <a:ext cx="286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008000"/>
                </a:solidFill>
                <a:latin typeface="Calibri" pitchFamily="34" charset="0"/>
              </a:rPr>
              <a:t>Methods have parentheses</a:t>
            </a:r>
          </a:p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Variables do not</a:t>
            </a:r>
          </a:p>
        </p:txBody>
      </p:sp>
    </p:spTree>
    <p:extLst>
      <p:ext uri="{BB962C8B-B14F-4D97-AF65-F5344CB8AC3E}">
        <p14:creationId xmlns:p14="http://schemas.microsoft.com/office/powerpoint/2010/main" val="284678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79875</TotalTime>
  <Words>1292</Words>
  <Application>Microsoft Macintosh PowerPoint</Application>
  <PresentationFormat>On-screen Show (4:3)</PresentationFormat>
  <Paragraphs>217</Paragraphs>
  <Slides>29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Arial Narrow</vt:lpstr>
      <vt:lpstr>Calibri</vt:lpstr>
      <vt:lpstr>Courier</vt:lpstr>
      <vt:lpstr>Helvetica</vt:lpstr>
      <vt:lpstr>StarSymbol</vt:lpstr>
      <vt:lpstr>Times New Roman</vt:lpstr>
      <vt:lpstr>Wingdings</vt:lpstr>
      <vt:lpstr>Wingdings 2</vt:lpstr>
      <vt:lpstr>template2007</vt:lpstr>
      <vt:lpstr>Default Design</vt:lpstr>
      <vt:lpstr>Introduction to Design Patterns</vt:lpstr>
      <vt:lpstr>Design Pattern</vt:lpstr>
      <vt:lpstr>Let’s start with some “Micro-Patterns” (1)</vt:lpstr>
      <vt:lpstr>Let’s start with some “Micro-Patterns” (2)</vt:lpstr>
      <vt:lpstr>Let’s start with some “Micro-Patterns” (3)</vt:lpstr>
      <vt:lpstr>Other ”Micro-Patterns”</vt:lpstr>
      <vt:lpstr>“Design Patterns” focus on object-level</vt:lpstr>
      <vt:lpstr>UML Class Diagrams</vt:lpstr>
      <vt:lpstr>Class/Object Notation</vt:lpstr>
      <vt:lpstr>Class/Object Notation (cont.)</vt:lpstr>
      <vt:lpstr>Class/Object Notation (cont.)</vt:lpstr>
      <vt:lpstr>Relationships</vt:lpstr>
      <vt:lpstr>Strategy</vt:lpstr>
      <vt:lpstr>Strategy Pattern</vt:lpstr>
      <vt:lpstr>Problem: Social media updates</vt:lpstr>
      <vt:lpstr>The Observer Pattern (a.k.a. Publish/Subscribe)</vt:lpstr>
      <vt:lpstr>Observer Pattern</vt:lpstr>
      <vt:lpstr>Observer Pattern</vt:lpstr>
      <vt:lpstr>Observer Pattern</vt:lpstr>
      <vt:lpstr>Class/Object Notation (cont.)</vt:lpstr>
      <vt:lpstr>Observer Pattern Interaction Example</vt:lpstr>
      <vt:lpstr>Adapter Pattern</vt:lpstr>
      <vt:lpstr>Adapter Pattern</vt:lpstr>
      <vt:lpstr>PowerPoint Presentation</vt:lpstr>
      <vt:lpstr>Scrabble</vt:lpstr>
      <vt:lpstr>Scrabble word score</vt:lpstr>
      <vt:lpstr>Scrabble word score, continued</vt:lpstr>
      <vt:lpstr>Control-flow based</vt:lpstr>
      <vt:lpstr>Table-based Solution</vt:lpstr>
    </vt:vector>
  </TitlesOfParts>
  <Company> 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Evans, Graham Carl</cp:lastModifiedBy>
  <cp:revision>923</cp:revision>
  <cp:lastPrinted>2016-08-23T21:30:12Z</cp:lastPrinted>
  <dcterms:created xsi:type="dcterms:W3CDTF">2012-06-25T16:07:00Z</dcterms:created>
  <dcterms:modified xsi:type="dcterms:W3CDTF">2018-11-08T15:07:46Z</dcterms:modified>
</cp:coreProperties>
</file>