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2" r:id="rId1"/>
  </p:sldMasterIdLst>
  <p:notesMasterIdLst>
    <p:notesMasterId r:id="rId153"/>
  </p:notesMasterIdLst>
  <p:handoutMasterIdLst>
    <p:handoutMasterId r:id="rId154"/>
  </p:handoutMasterIdLst>
  <p:sldIdLst>
    <p:sldId id="664" r:id="rId2"/>
    <p:sldId id="947" r:id="rId3"/>
    <p:sldId id="948" r:id="rId4"/>
    <p:sldId id="967" r:id="rId5"/>
    <p:sldId id="968" r:id="rId6"/>
    <p:sldId id="969" r:id="rId7"/>
    <p:sldId id="970" r:id="rId8"/>
    <p:sldId id="964" r:id="rId9"/>
    <p:sldId id="939" r:id="rId10"/>
    <p:sldId id="940" r:id="rId11"/>
    <p:sldId id="942" r:id="rId12"/>
    <p:sldId id="941" r:id="rId13"/>
    <p:sldId id="949" r:id="rId14"/>
    <p:sldId id="950" r:id="rId15"/>
    <p:sldId id="951" r:id="rId16"/>
    <p:sldId id="952" r:id="rId17"/>
    <p:sldId id="953" r:id="rId18"/>
    <p:sldId id="954" r:id="rId19"/>
    <p:sldId id="955" r:id="rId20"/>
    <p:sldId id="956" r:id="rId21"/>
    <p:sldId id="957" r:id="rId22"/>
    <p:sldId id="958" r:id="rId23"/>
    <p:sldId id="959" r:id="rId24"/>
    <p:sldId id="960" r:id="rId25"/>
    <p:sldId id="961" r:id="rId26"/>
    <p:sldId id="962" r:id="rId27"/>
    <p:sldId id="963" r:id="rId28"/>
    <p:sldId id="869" r:id="rId29"/>
    <p:sldId id="870" r:id="rId30"/>
    <p:sldId id="871" r:id="rId31"/>
    <p:sldId id="872" r:id="rId32"/>
    <p:sldId id="873" r:id="rId33"/>
    <p:sldId id="874" r:id="rId34"/>
    <p:sldId id="875" r:id="rId35"/>
    <p:sldId id="876" r:id="rId36"/>
    <p:sldId id="877" r:id="rId37"/>
    <p:sldId id="878" r:id="rId38"/>
    <p:sldId id="879" r:id="rId39"/>
    <p:sldId id="880" r:id="rId40"/>
    <p:sldId id="881" r:id="rId41"/>
    <p:sldId id="882" r:id="rId42"/>
    <p:sldId id="883" r:id="rId43"/>
    <p:sldId id="884" r:id="rId44"/>
    <p:sldId id="885" r:id="rId45"/>
    <p:sldId id="886" r:id="rId46"/>
    <p:sldId id="887" r:id="rId47"/>
    <p:sldId id="888" r:id="rId48"/>
    <p:sldId id="889" r:id="rId49"/>
    <p:sldId id="890" r:id="rId50"/>
    <p:sldId id="891" r:id="rId51"/>
    <p:sldId id="892" r:id="rId52"/>
    <p:sldId id="893" r:id="rId53"/>
    <p:sldId id="894" r:id="rId54"/>
    <p:sldId id="895" r:id="rId55"/>
    <p:sldId id="896" r:id="rId56"/>
    <p:sldId id="897" r:id="rId57"/>
    <p:sldId id="898" r:id="rId58"/>
    <p:sldId id="777" r:id="rId59"/>
    <p:sldId id="778" r:id="rId60"/>
    <p:sldId id="779" r:id="rId61"/>
    <p:sldId id="780" r:id="rId62"/>
    <p:sldId id="781" r:id="rId63"/>
    <p:sldId id="782" r:id="rId64"/>
    <p:sldId id="783" r:id="rId65"/>
    <p:sldId id="784" r:id="rId66"/>
    <p:sldId id="785" r:id="rId67"/>
    <p:sldId id="786" r:id="rId68"/>
    <p:sldId id="787" r:id="rId69"/>
    <p:sldId id="788" r:id="rId70"/>
    <p:sldId id="789" r:id="rId71"/>
    <p:sldId id="899" r:id="rId72"/>
    <p:sldId id="900" r:id="rId73"/>
    <p:sldId id="901" r:id="rId74"/>
    <p:sldId id="902" r:id="rId75"/>
    <p:sldId id="903" r:id="rId76"/>
    <p:sldId id="904" r:id="rId77"/>
    <p:sldId id="905" r:id="rId78"/>
    <p:sldId id="906" r:id="rId79"/>
    <p:sldId id="907" r:id="rId80"/>
    <p:sldId id="908" r:id="rId81"/>
    <p:sldId id="909" r:id="rId82"/>
    <p:sldId id="910" r:id="rId83"/>
    <p:sldId id="911" r:id="rId84"/>
    <p:sldId id="912" r:id="rId85"/>
    <p:sldId id="913" r:id="rId86"/>
    <p:sldId id="914" r:id="rId87"/>
    <p:sldId id="915" r:id="rId88"/>
    <p:sldId id="916" r:id="rId89"/>
    <p:sldId id="917" r:id="rId90"/>
    <p:sldId id="918" r:id="rId91"/>
    <p:sldId id="919" r:id="rId92"/>
    <p:sldId id="920" r:id="rId93"/>
    <p:sldId id="921" r:id="rId94"/>
    <p:sldId id="922" r:id="rId95"/>
    <p:sldId id="923" r:id="rId96"/>
    <p:sldId id="924" r:id="rId97"/>
    <p:sldId id="925" r:id="rId98"/>
    <p:sldId id="926" r:id="rId99"/>
    <p:sldId id="927" r:id="rId100"/>
    <p:sldId id="928" r:id="rId101"/>
    <p:sldId id="929" r:id="rId102"/>
    <p:sldId id="930" r:id="rId103"/>
    <p:sldId id="931" r:id="rId104"/>
    <p:sldId id="932" r:id="rId105"/>
    <p:sldId id="933" r:id="rId106"/>
    <p:sldId id="934" r:id="rId107"/>
    <p:sldId id="935" r:id="rId108"/>
    <p:sldId id="936" r:id="rId109"/>
    <p:sldId id="937" r:id="rId110"/>
    <p:sldId id="938" r:id="rId111"/>
    <p:sldId id="943" r:id="rId112"/>
    <p:sldId id="944" r:id="rId113"/>
    <p:sldId id="945" r:id="rId114"/>
    <p:sldId id="946" r:id="rId115"/>
    <p:sldId id="830" r:id="rId116"/>
    <p:sldId id="831" r:id="rId117"/>
    <p:sldId id="832" r:id="rId118"/>
    <p:sldId id="833" r:id="rId119"/>
    <p:sldId id="834" r:id="rId120"/>
    <p:sldId id="835" r:id="rId121"/>
    <p:sldId id="836" r:id="rId122"/>
    <p:sldId id="837" r:id="rId123"/>
    <p:sldId id="838" r:id="rId124"/>
    <p:sldId id="839" r:id="rId125"/>
    <p:sldId id="840" r:id="rId126"/>
    <p:sldId id="841" r:id="rId127"/>
    <p:sldId id="842" r:id="rId128"/>
    <p:sldId id="843" r:id="rId129"/>
    <p:sldId id="844" r:id="rId130"/>
    <p:sldId id="845" r:id="rId131"/>
    <p:sldId id="846" r:id="rId132"/>
    <p:sldId id="847" r:id="rId133"/>
    <p:sldId id="848" r:id="rId134"/>
    <p:sldId id="849" r:id="rId135"/>
    <p:sldId id="850" r:id="rId136"/>
    <p:sldId id="851" r:id="rId137"/>
    <p:sldId id="852" r:id="rId138"/>
    <p:sldId id="853" r:id="rId139"/>
    <p:sldId id="854" r:id="rId140"/>
    <p:sldId id="855" r:id="rId141"/>
    <p:sldId id="856" r:id="rId142"/>
    <p:sldId id="857" r:id="rId143"/>
    <p:sldId id="858" r:id="rId144"/>
    <p:sldId id="859" r:id="rId145"/>
    <p:sldId id="860" r:id="rId146"/>
    <p:sldId id="861" r:id="rId147"/>
    <p:sldId id="862" r:id="rId148"/>
    <p:sldId id="863" r:id="rId149"/>
    <p:sldId id="864" r:id="rId150"/>
    <p:sldId id="865" r:id="rId151"/>
    <p:sldId id="866" r:id="rId15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8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8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8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8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CC66"/>
    <a:srgbClr val="FF66FF"/>
    <a:srgbClr val="FF00FF"/>
    <a:srgbClr val="FF6FCF"/>
    <a:srgbClr val="FF0080"/>
    <a:srgbClr val="663300"/>
    <a:srgbClr val="336600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>
        <p:scale>
          <a:sx n="200" d="100"/>
          <a:sy n="200" d="100"/>
        </p:scale>
        <p:origin x="208" y="4608"/>
      </p:cViewPr>
      <p:guideLst>
        <p:guide orient="horz" pos="2304"/>
        <p:guide pos="2784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200" d="100"/>
        <a:sy n="200" d="100"/>
      </p:scale>
      <p:origin x="0" y="8963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42" Type="http://schemas.openxmlformats.org/officeDocument/2006/relationships/slide" Target="slides/slide141.xml"/><Relationship Id="rId143" Type="http://schemas.openxmlformats.org/officeDocument/2006/relationships/slide" Target="slides/slide142.xml"/><Relationship Id="rId144" Type="http://schemas.openxmlformats.org/officeDocument/2006/relationships/slide" Target="slides/slide143.xml"/><Relationship Id="rId145" Type="http://schemas.openxmlformats.org/officeDocument/2006/relationships/slide" Target="slides/slide144.xml"/><Relationship Id="rId146" Type="http://schemas.openxmlformats.org/officeDocument/2006/relationships/slide" Target="slides/slide145.xml"/><Relationship Id="rId147" Type="http://schemas.openxmlformats.org/officeDocument/2006/relationships/slide" Target="slides/slide146.xml"/><Relationship Id="rId148" Type="http://schemas.openxmlformats.org/officeDocument/2006/relationships/slide" Target="slides/slide147.xml"/><Relationship Id="rId149" Type="http://schemas.openxmlformats.org/officeDocument/2006/relationships/slide" Target="slides/slide14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80" Type="http://schemas.openxmlformats.org/officeDocument/2006/relationships/slide" Target="slides/slide79.xml"/><Relationship Id="rId81" Type="http://schemas.openxmlformats.org/officeDocument/2006/relationships/slide" Target="slides/slide80.xml"/><Relationship Id="rId82" Type="http://schemas.openxmlformats.org/officeDocument/2006/relationships/slide" Target="slides/slide81.xml"/><Relationship Id="rId83" Type="http://schemas.openxmlformats.org/officeDocument/2006/relationships/slide" Target="slides/slide82.xml"/><Relationship Id="rId84" Type="http://schemas.openxmlformats.org/officeDocument/2006/relationships/slide" Target="slides/slide83.xml"/><Relationship Id="rId85" Type="http://schemas.openxmlformats.org/officeDocument/2006/relationships/slide" Target="slides/slide84.xml"/><Relationship Id="rId86" Type="http://schemas.openxmlformats.org/officeDocument/2006/relationships/slide" Target="slides/slide85.xml"/><Relationship Id="rId87" Type="http://schemas.openxmlformats.org/officeDocument/2006/relationships/slide" Target="slides/slide86.xml"/><Relationship Id="rId88" Type="http://schemas.openxmlformats.org/officeDocument/2006/relationships/slide" Target="slides/slide87.xml"/><Relationship Id="rId89" Type="http://schemas.openxmlformats.org/officeDocument/2006/relationships/slide" Target="slides/slide88.xml"/><Relationship Id="rId110" Type="http://schemas.openxmlformats.org/officeDocument/2006/relationships/slide" Target="slides/slide109.xml"/><Relationship Id="rId111" Type="http://schemas.openxmlformats.org/officeDocument/2006/relationships/slide" Target="slides/slide110.xml"/><Relationship Id="rId112" Type="http://schemas.openxmlformats.org/officeDocument/2006/relationships/slide" Target="slides/slide111.xml"/><Relationship Id="rId113" Type="http://schemas.openxmlformats.org/officeDocument/2006/relationships/slide" Target="slides/slide112.xml"/><Relationship Id="rId114" Type="http://schemas.openxmlformats.org/officeDocument/2006/relationships/slide" Target="slides/slide113.xml"/><Relationship Id="rId115" Type="http://schemas.openxmlformats.org/officeDocument/2006/relationships/slide" Target="slides/slide114.xml"/><Relationship Id="rId116" Type="http://schemas.openxmlformats.org/officeDocument/2006/relationships/slide" Target="slides/slide115.xml"/><Relationship Id="rId117" Type="http://schemas.openxmlformats.org/officeDocument/2006/relationships/slide" Target="slides/slide116.xml"/><Relationship Id="rId118" Type="http://schemas.openxmlformats.org/officeDocument/2006/relationships/slide" Target="slides/slide117.xml"/><Relationship Id="rId119" Type="http://schemas.openxmlformats.org/officeDocument/2006/relationships/slide" Target="slides/slide118.xml"/><Relationship Id="rId150" Type="http://schemas.openxmlformats.org/officeDocument/2006/relationships/slide" Target="slides/slide149.xml"/><Relationship Id="rId151" Type="http://schemas.openxmlformats.org/officeDocument/2006/relationships/slide" Target="slides/slide150.xml"/><Relationship Id="rId152" Type="http://schemas.openxmlformats.org/officeDocument/2006/relationships/slide" Target="slides/slide15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53" Type="http://schemas.openxmlformats.org/officeDocument/2006/relationships/notesMaster" Target="notesMasters/notesMaster1.xml"/><Relationship Id="rId154" Type="http://schemas.openxmlformats.org/officeDocument/2006/relationships/handoutMaster" Target="handoutMasters/handoutMaster1.xml"/><Relationship Id="rId155" Type="http://schemas.openxmlformats.org/officeDocument/2006/relationships/printerSettings" Target="printerSettings/printerSettings1.bin"/><Relationship Id="rId156" Type="http://schemas.openxmlformats.org/officeDocument/2006/relationships/presProps" Target="presProps.xml"/><Relationship Id="rId157" Type="http://schemas.openxmlformats.org/officeDocument/2006/relationships/viewProps" Target="viewProps.xml"/><Relationship Id="rId158" Type="http://schemas.openxmlformats.org/officeDocument/2006/relationships/theme" Target="theme/theme1.xml"/><Relationship Id="rId159" Type="http://schemas.openxmlformats.org/officeDocument/2006/relationships/tableStyles" Target="tableStyle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90" Type="http://schemas.openxmlformats.org/officeDocument/2006/relationships/slide" Target="slides/slide89.xml"/><Relationship Id="rId91" Type="http://schemas.openxmlformats.org/officeDocument/2006/relationships/slide" Target="slides/slide90.xml"/><Relationship Id="rId92" Type="http://schemas.openxmlformats.org/officeDocument/2006/relationships/slide" Target="slides/slide91.xml"/><Relationship Id="rId93" Type="http://schemas.openxmlformats.org/officeDocument/2006/relationships/slide" Target="slides/slide92.xml"/><Relationship Id="rId94" Type="http://schemas.openxmlformats.org/officeDocument/2006/relationships/slide" Target="slides/slide93.xml"/><Relationship Id="rId95" Type="http://schemas.openxmlformats.org/officeDocument/2006/relationships/slide" Target="slides/slide94.xml"/><Relationship Id="rId96" Type="http://schemas.openxmlformats.org/officeDocument/2006/relationships/slide" Target="slides/slide95.xml"/><Relationship Id="rId97" Type="http://schemas.openxmlformats.org/officeDocument/2006/relationships/slide" Target="slides/slide96.xml"/><Relationship Id="rId98" Type="http://schemas.openxmlformats.org/officeDocument/2006/relationships/slide" Target="slides/slide97.xml"/><Relationship Id="rId99" Type="http://schemas.openxmlformats.org/officeDocument/2006/relationships/slide" Target="slides/slide98.xml"/><Relationship Id="rId120" Type="http://schemas.openxmlformats.org/officeDocument/2006/relationships/slide" Target="slides/slide119.xml"/><Relationship Id="rId121" Type="http://schemas.openxmlformats.org/officeDocument/2006/relationships/slide" Target="slides/slide120.xml"/><Relationship Id="rId122" Type="http://schemas.openxmlformats.org/officeDocument/2006/relationships/slide" Target="slides/slide121.xml"/><Relationship Id="rId123" Type="http://schemas.openxmlformats.org/officeDocument/2006/relationships/slide" Target="slides/slide122.xml"/><Relationship Id="rId124" Type="http://schemas.openxmlformats.org/officeDocument/2006/relationships/slide" Target="slides/slide123.xml"/><Relationship Id="rId125" Type="http://schemas.openxmlformats.org/officeDocument/2006/relationships/slide" Target="slides/slide124.xml"/><Relationship Id="rId126" Type="http://schemas.openxmlformats.org/officeDocument/2006/relationships/slide" Target="slides/slide125.xml"/><Relationship Id="rId127" Type="http://schemas.openxmlformats.org/officeDocument/2006/relationships/slide" Target="slides/slide126.xml"/><Relationship Id="rId128" Type="http://schemas.openxmlformats.org/officeDocument/2006/relationships/slide" Target="slides/slide127.xml"/><Relationship Id="rId129" Type="http://schemas.openxmlformats.org/officeDocument/2006/relationships/slide" Target="slides/slide12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130" Type="http://schemas.openxmlformats.org/officeDocument/2006/relationships/slide" Target="slides/slide129.xml"/><Relationship Id="rId131" Type="http://schemas.openxmlformats.org/officeDocument/2006/relationships/slide" Target="slides/slide130.xml"/><Relationship Id="rId132" Type="http://schemas.openxmlformats.org/officeDocument/2006/relationships/slide" Target="slides/slide131.xml"/><Relationship Id="rId133" Type="http://schemas.openxmlformats.org/officeDocument/2006/relationships/slide" Target="slides/slide132.xml"/><Relationship Id="rId134" Type="http://schemas.openxmlformats.org/officeDocument/2006/relationships/slide" Target="slides/slide133.xml"/><Relationship Id="rId135" Type="http://schemas.openxmlformats.org/officeDocument/2006/relationships/slide" Target="slides/slide134.xml"/><Relationship Id="rId136" Type="http://schemas.openxmlformats.org/officeDocument/2006/relationships/slide" Target="slides/slide135.xml"/><Relationship Id="rId137" Type="http://schemas.openxmlformats.org/officeDocument/2006/relationships/slide" Target="slides/slide136.xml"/><Relationship Id="rId138" Type="http://schemas.openxmlformats.org/officeDocument/2006/relationships/slide" Target="slides/slide137.xml"/><Relationship Id="rId139" Type="http://schemas.openxmlformats.org/officeDocument/2006/relationships/slide" Target="slides/slide13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73" Type="http://schemas.openxmlformats.org/officeDocument/2006/relationships/slide" Target="slides/slide72.xml"/><Relationship Id="rId74" Type="http://schemas.openxmlformats.org/officeDocument/2006/relationships/slide" Target="slides/slide73.xml"/><Relationship Id="rId75" Type="http://schemas.openxmlformats.org/officeDocument/2006/relationships/slide" Target="slides/slide74.xml"/><Relationship Id="rId76" Type="http://schemas.openxmlformats.org/officeDocument/2006/relationships/slide" Target="slides/slide75.xml"/><Relationship Id="rId77" Type="http://schemas.openxmlformats.org/officeDocument/2006/relationships/slide" Target="slides/slide76.xml"/><Relationship Id="rId78" Type="http://schemas.openxmlformats.org/officeDocument/2006/relationships/slide" Target="slides/slide77.xml"/><Relationship Id="rId79" Type="http://schemas.openxmlformats.org/officeDocument/2006/relationships/slide" Target="slides/slide7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100" Type="http://schemas.openxmlformats.org/officeDocument/2006/relationships/slide" Target="slides/slide99.xml"/><Relationship Id="rId101" Type="http://schemas.openxmlformats.org/officeDocument/2006/relationships/slide" Target="slides/slide100.xml"/><Relationship Id="rId102" Type="http://schemas.openxmlformats.org/officeDocument/2006/relationships/slide" Target="slides/slide101.xml"/><Relationship Id="rId103" Type="http://schemas.openxmlformats.org/officeDocument/2006/relationships/slide" Target="slides/slide102.xml"/><Relationship Id="rId104" Type="http://schemas.openxmlformats.org/officeDocument/2006/relationships/slide" Target="slides/slide103.xml"/><Relationship Id="rId105" Type="http://schemas.openxmlformats.org/officeDocument/2006/relationships/slide" Target="slides/slide104.xml"/><Relationship Id="rId106" Type="http://schemas.openxmlformats.org/officeDocument/2006/relationships/slide" Target="slides/slide105.xml"/><Relationship Id="rId107" Type="http://schemas.openxmlformats.org/officeDocument/2006/relationships/slide" Target="slides/slide106.xml"/><Relationship Id="rId108" Type="http://schemas.openxmlformats.org/officeDocument/2006/relationships/slide" Target="slides/slide107.xml"/><Relationship Id="rId109" Type="http://schemas.openxmlformats.org/officeDocument/2006/relationships/slide" Target="slides/slide108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40" Type="http://schemas.openxmlformats.org/officeDocument/2006/relationships/slide" Target="slides/slide139.xml"/><Relationship Id="rId141" Type="http://schemas.openxmlformats.org/officeDocument/2006/relationships/slide" Target="slides/slide14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5257DCCA-0133-724F-A81D-FBB5B9EDB9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9305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6846775B-44AA-574E-9D1F-1EAE6D4E6E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35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0649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ea typeface="ＭＳ Ｐゴシック" charset="0"/>
                <a:cs typeface="ＭＳ Ｐゴシック" charset="0"/>
              </a:rPr>
              <a:t>Add roman numerals, make each a different color</a:t>
            </a:r>
          </a:p>
        </p:txBody>
      </p:sp>
      <p:sp>
        <p:nvSpPr>
          <p:cNvPr id="10649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795444E-783A-1D47-8CC8-E94462BF74E4}" type="slidenum">
              <a:rPr lang="en-US" sz="1200">
                <a:latin typeface="Times New Roman" charset="0"/>
              </a:rPr>
              <a:pPr/>
              <a:t>111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0854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ea typeface="ＭＳ Ｐゴシック" charset="0"/>
                <a:cs typeface="ＭＳ Ｐゴシック" charset="0"/>
              </a:rPr>
              <a:t>Add roman numerals, make each a different color</a:t>
            </a:r>
          </a:p>
        </p:txBody>
      </p:sp>
      <p:sp>
        <p:nvSpPr>
          <p:cNvPr id="10854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F7C7F8A-8447-1944-BF95-823A56D49E2A}" type="slidenum">
              <a:rPr lang="en-US" sz="1200">
                <a:latin typeface="Times New Roman" charset="0"/>
              </a:rPr>
              <a:pPr/>
              <a:t>112</a:t>
            </a:fld>
            <a:endParaRPr lang="en-US" sz="1200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3524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3524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046163" y="3303588"/>
            <a:ext cx="7575550" cy="1752600"/>
          </a:xfrm>
        </p:spPr>
        <p:txBody>
          <a:bodyPr/>
          <a:lstStyle>
            <a:lvl1pPr marL="0" indent="0" algn="ctr">
              <a:buFont typeface="Wingdings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A245BC28-B0BE-3540-81EF-4B52D1C5DF0F}" type="datetime1">
              <a:rPr lang="en-US"/>
              <a:pPr>
                <a:defRPr/>
              </a:pPr>
              <a:t>11/8/19</a:t>
            </a:fld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E019599A-7D26-274E-BD2A-B2FBF87F30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327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7E9C1B-56B6-C949-9857-1848C85AF0BF}" type="datetime1">
              <a:rPr lang="en-US"/>
              <a:pPr>
                <a:defRPr/>
              </a:pPr>
              <a:t>11/8/19</a:t>
            </a:fld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3795F7-13D0-2941-BDCC-EB8BAEF0A6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55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92913" y="160338"/>
            <a:ext cx="2162175" cy="59721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60338"/>
            <a:ext cx="6335713" cy="59721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CFF794-5690-324C-9813-EBFB5B6043A6}" type="datetime1">
              <a:rPr lang="en-US"/>
              <a:pPr>
                <a:defRPr/>
              </a:pPr>
              <a:t>11/8/19</a:t>
            </a:fld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CA9D25-4BC2-7349-AB15-F5AD6F95B7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42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AFD5DC-9714-C14C-9199-6854840765B6}" type="datetime1">
              <a:rPr lang="en-US"/>
              <a:pPr>
                <a:defRPr/>
              </a:pPr>
              <a:t>11/8/19</a:t>
            </a:fld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942BDD-F18F-9648-8E0D-0E00F9DE3C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377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A1B78A-5E80-224A-89FD-93E2E9CE3D73}" type="datetime1">
              <a:rPr lang="en-US"/>
              <a:pPr>
                <a:defRPr/>
              </a:pPr>
              <a:t>11/8/19</a:t>
            </a:fld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877A26-34DA-2D4B-A456-ADE278DAD4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49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248150" cy="49133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5350" y="1219200"/>
            <a:ext cx="4249738" cy="49133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FC65AA-7EF5-BA4B-A570-4DC6FB0601C1}" type="datetime1">
              <a:rPr lang="en-US"/>
              <a:pPr>
                <a:defRPr/>
              </a:pPr>
              <a:t>11/8/19</a:t>
            </a:fld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C1F9B-D380-944F-AB5D-D5183D63D8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634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99DA08-823A-5941-A348-4182C4708133}" type="datetime1">
              <a:rPr lang="en-US"/>
              <a:pPr>
                <a:defRPr/>
              </a:pPr>
              <a:t>11/8/19</a:t>
            </a:fld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0BBF25-042F-484E-A033-39B47933E7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646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81FB44-65E8-5B4A-B098-6911C07E7152}" type="datetime1">
              <a:rPr lang="en-US"/>
              <a:pPr>
                <a:defRPr/>
              </a:pPr>
              <a:t>11/8/19</a:t>
            </a:fld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A58867-4742-F94C-BCA3-FCB244E2F5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005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9951A0-743A-0D44-9C00-A51AB7C93347}" type="datetime1">
              <a:rPr lang="en-US"/>
              <a:pPr>
                <a:defRPr/>
              </a:pPr>
              <a:t>11/8/19</a:t>
            </a:fld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BB78DC-5E10-6444-8DE3-7F04A60123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169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ED843C-B445-8E4A-9AF7-C1EC346AA0DD}" type="datetime1">
              <a:rPr lang="en-US"/>
              <a:pPr>
                <a:defRPr/>
              </a:pPr>
              <a:t>11/8/19</a:t>
            </a:fld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9ECFCC-323E-114D-BD02-57E33E1E34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358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3246C8-45F0-2842-8F79-3A153EAB7956}" type="datetime1">
              <a:rPr lang="en-US"/>
              <a:pPr>
                <a:defRPr/>
              </a:pPr>
              <a:t>11/8/19</a:t>
            </a:fld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69FAF8-29A2-3E4C-AADE-459436383B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214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417513" y="2603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 sz="2400">
              <a:latin typeface="Tahoma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800100" y="2603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 sz="2400">
              <a:latin typeface="Tahoma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541338" y="6826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 sz="2400">
              <a:latin typeface="Tahoma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911225" y="6826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 sz="2400">
              <a:latin typeface="Tahoma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127000" y="6096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 sz="2400">
              <a:latin typeface="Tahoma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762000" y="1524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 sz="2400">
              <a:latin typeface="Tahoma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442913" y="9429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en-US" sz="2400">
              <a:latin typeface="Tahoma" charset="0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160338"/>
            <a:ext cx="7793037" cy="60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19200"/>
            <a:ext cx="8650288" cy="4913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3421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5438" y="63119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ahoma" charset="0"/>
              </a:defRPr>
            </a:lvl1pPr>
          </a:lstStyle>
          <a:p>
            <a:pPr>
              <a:defRPr/>
            </a:pPr>
            <a:fld id="{CC9E55BC-1F60-B346-A79D-F481A4862369}" type="datetime1">
              <a:rPr lang="en-US"/>
              <a:pPr>
                <a:defRPr/>
              </a:pPr>
              <a:t>11/8/19</a:t>
            </a:fld>
            <a:endParaRPr lang="en-US"/>
          </a:p>
        </p:txBody>
      </p:sp>
      <p:sp>
        <p:nvSpPr>
          <p:cNvPr id="73422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422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Tahoma" charset="0"/>
              </a:defRPr>
            </a:lvl1pPr>
          </a:lstStyle>
          <a:p>
            <a:pPr>
              <a:defRPr/>
            </a:pPr>
            <a:fld id="{6A3DF294-FECC-0344-BD8D-C3F7D06EE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09" r:id="rId2"/>
    <p:sldLayoutId id="2147483810" r:id="rId3"/>
    <p:sldLayoutId id="2147483811" r:id="rId4"/>
    <p:sldLayoutId id="2147483812" r:id="rId5"/>
    <p:sldLayoutId id="2147483813" r:id="rId6"/>
    <p:sldLayoutId id="2147483814" r:id="rId7"/>
    <p:sldLayoutId id="2147483815" r:id="rId8"/>
    <p:sldLayoutId id="2147483816" r:id="rId9"/>
    <p:sldLayoutId id="2147483817" r:id="rId10"/>
    <p:sldLayoutId id="2147483818" r:id="rId11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0"/>
        <a:buChar char="n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charset="0"/>
        <a:buChar char="n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charset="0"/>
        <a:buChar char="n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charset="0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courses.engr.illinois.edu/cs421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4"/>
          <p:cNvSpPr>
            <a:spLocks noGrp="1" noChangeArrowheads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E190F4F-C7BE-A44C-89FE-37200851CEA8}" type="datetime1">
              <a:rPr lang="en-US" sz="1400">
                <a:solidFill>
                  <a:schemeClr val="bg2"/>
                </a:solidFill>
                <a:latin typeface="Tahoma" charset="0"/>
              </a:rPr>
              <a:pPr/>
              <a:t>11/8/19</a:t>
            </a:fld>
            <a:endParaRPr lang="en-US" sz="1400">
              <a:solidFill>
                <a:schemeClr val="bg2"/>
              </a:solidFill>
              <a:latin typeface="Tahoma" charset="0"/>
            </a:endParaRPr>
          </a:p>
        </p:txBody>
      </p:sp>
      <p:sp>
        <p:nvSpPr>
          <p:cNvPr id="15362" name="Rectangle 1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ACECCBC5-D082-E242-AA73-18F226754CFD}" type="slidenum">
              <a:rPr lang="en-US" sz="1400">
                <a:solidFill>
                  <a:schemeClr val="bg2"/>
                </a:solidFill>
                <a:latin typeface="Tahoma" charset="0"/>
              </a:rPr>
              <a:pPr/>
              <a:t>1</a:t>
            </a:fld>
            <a:endParaRPr lang="en-US" sz="1400">
              <a:solidFill>
                <a:schemeClr val="bg2"/>
              </a:solidFill>
              <a:latin typeface="Tahoma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57200"/>
            <a:ext cx="7772400" cy="19050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Programming Languages and Compilers (CS 421)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52800"/>
            <a:ext cx="7696200" cy="1676400"/>
          </a:xfrm>
        </p:spPr>
        <p:txBody>
          <a:bodyPr/>
          <a:lstStyle/>
          <a:p>
            <a:pPr algn="l" eaLnBrk="1" hangingPunct="1">
              <a:buFont typeface="Wingdings" charset="0"/>
              <a:buNone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Elsa L Gunter</a:t>
            </a:r>
          </a:p>
          <a:p>
            <a:pPr algn="l" eaLnBrk="1" hangingPunct="1">
              <a:buFont typeface="Wingdings" charset="0"/>
              <a:buNone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2112 SC, UIUC</a:t>
            </a:r>
          </a:p>
          <a:p>
            <a:pPr algn="l" eaLnBrk="1" hangingPunct="1">
              <a:buFont typeface="Wingdings" charset="0"/>
              <a:buNone/>
            </a:pPr>
            <a:r>
              <a:rPr lang="en-US" sz="3300">
                <a:solidFill>
                  <a:srgbClr val="000000"/>
                </a:solidFill>
                <a:latin typeface="Arial" charset="0"/>
                <a:ea typeface="ＭＳ Ｐゴシック" charset="0"/>
                <a:cs typeface="ＭＳ Ｐゴシック" charset="0"/>
                <a:hlinkClick r:id="rId2"/>
              </a:rPr>
              <a:t>http://courses.engr.illinois.edu/cs421</a:t>
            </a: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65" name="Text Box 4"/>
          <p:cNvSpPr txBox="1">
            <a:spLocks noChangeArrowheads="1"/>
          </p:cNvSpPr>
          <p:nvPr/>
        </p:nvSpPr>
        <p:spPr bwMode="auto">
          <a:xfrm>
            <a:off x="533400" y="5257800"/>
            <a:ext cx="7924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/>
              <a:t>Based in part on slides by Mattox Beckman, as updated by Vikram Adve and Gul Agha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Disambiguating a Grammar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&lt;</a:t>
            </a:r>
            <a:r>
              <a:rPr lang="en-US" sz="2800" dirty="0" err="1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&gt;::= 0|1| b&lt;</a:t>
            </a:r>
            <a:r>
              <a:rPr lang="en-US" sz="2800" dirty="0" err="1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&gt; | &lt;</a:t>
            </a:r>
            <a:r>
              <a:rPr lang="en-US" sz="2800" dirty="0" err="1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&gt;a</a:t>
            </a:r>
          </a:p>
          <a:p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             | &lt;</a:t>
            </a:r>
            <a:r>
              <a:rPr lang="en-US" sz="2800" dirty="0" err="1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&gt;m&lt;</a:t>
            </a:r>
            <a:r>
              <a:rPr lang="en-US" sz="2800" dirty="0" err="1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&gt; </a:t>
            </a:r>
          </a:p>
          <a:p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Want </a:t>
            </a:r>
            <a:r>
              <a:rPr lang="en-US" sz="2800" b="1" dirty="0">
                <a:latin typeface="Tahoma" charset="0"/>
                <a:ea typeface="ＭＳ Ｐゴシック" charset="0"/>
                <a:cs typeface="ＭＳ Ｐゴシック" charset="0"/>
              </a:rPr>
              <a:t>a</a:t>
            </a: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 has higher precedence than </a:t>
            </a:r>
            <a:r>
              <a:rPr lang="en-US" sz="2800" b="1" dirty="0">
                <a:latin typeface="Tahoma" charset="0"/>
                <a:ea typeface="ＭＳ Ｐゴシック" charset="0"/>
                <a:cs typeface="ＭＳ Ｐゴシック" charset="0"/>
              </a:rPr>
              <a:t>b</a:t>
            </a: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, which in turn has higher precedence than </a:t>
            </a:r>
            <a:r>
              <a:rPr lang="en-US" sz="2800" b="1" dirty="0">
                <a:latin typeface="Tahoma" charset="0"/>
                <a:ea typeface="ＭＳ Ｐゴシック" charset="0"/>
                <a:cs typeface="ＭＳ Ｐゴシック" charset="0"/>
              </a:rPr>
              <a:t>m</a:t>
            </a: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, and such that </a:t>
            </a:r>
            <a:r>
              <a:rPr lang="en-US" sz="2800" b="1" dirty="0">
                <a:latin typeface="Tahoma" charset="0"/>
                <a:ea typeface="ＭＳ Ｐゴシック" charset="0"/>
                <a:cs typeface="ＭＳ Ｐゴシック" charset="0"/>
              </a:rPr>
              <a:t>m</a:t>
            </a: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 associates to the </a:t>
            </a:r>
            <a:r>
              <a:rPr lang="en-US" sz="2800" b="1" dirty="0">
                <a:latin typeface="Tahoma" charset="0"/>
                <a:ea typeface="ＭＳ Ｐゴシック" charset="0"/>
                <a:cs typeface="ＭＳ Ｐゴシック" charset="0"/>
              </a:rPr>
              <a:t>left</a:t>
            </a: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. </a:t>
            </a:r>
          </a:p>
          <a:p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Higher precedence translates to longer derivation chain</a:t>
            </a:r>
          </a:p>
          <a:p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&lt;</a:t>
            </a:r>
            <a:r>
              <a:rPr lang="en-US" sz="2800" dirty="0" err="1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&gt; ::= &lt;</a:t>
            </a:r>
            <a:r>
              <a:rPr lang="en-US" sz="2800" dirty="0" err="1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&gt; m &lt;not m&gt; | &lt;not m&gt; </a:t>
            </a:r>
          </a:p>
          <a:p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&lt;not m&gt; ::= b &lt;not m&gt; | &lt;not b m&gt;</a:t>
            </a:r>
          </a:p>
          <a:p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&lt;not b m&gt; ::= &lt;not b m&gt;a | 0 | 1 </a:t>
            </a:r>
          </a:p>
          <a:p>
            <a:endParaRPr lang="en-US" dirty="0">
              <a:latin typeface="Tahoma" charset="0"/>
              <a:ea typeface="ＭＳ Ｐゴシック" charset="0"/>
              <a:cs typeface="ＭＳ Ｐゴシック" charset="0"/>
            </a:endParaRPr>
          </a:p>
          <a:p>
            <a:endParaRPr lang="en-US" dirty="0">
              <a:latin typeface="Tahoma" charset="0"/>
              <a:ea typeface="ＭＳ Ｐゴシック" charset="0"/>
              <a:cs typeface="ＭＳ Ｐゴシック" charset="0"/>
            </a:endParaRPr>
          </a:p>
          <a:p>
            <a:endParaRPr lang="en-US" dirty="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41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2A99C09-C6FC-9B42-99B6-11471DD0CDD4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1741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88C4164-D730-DF42-A2C7-0E92658F3B94}" type="slidenum">
              <a:rPr lang="en-US" sz="1400">
                <a:latin typeface="Tahoma" charset="0"/>
              </a:rPr>
              <a:pPr/>
              <a:t>10</a:t>
            </a:fld>
            <a:endParaRPr lang="en-US" sz="1400">
              <a:latin typeface="Tahoma" charset="0"/>
            </a:endParaRP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A8A8F41-0B6D-5746-87B6-BFF06B00EEBB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942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9D49C61-FA5B-BA42-AE31-2EC6F201FEAA}" type="slidenum">
              <a:rPr lang="en-US" sz="1400">
                <a:latin typeface="Tahoma" charset="0"/>
              </a:rPr>
              <a:pPr/>
              <a:t>100</a:t>
            </a:fld>
            <a:endParaRPr lang="en-US" sz="1400">
              <a:latin typeface="Tahoma" charset="0"/>
            </a:endParaRPr>
          </a:p>
        </p:txBody>
      </p:sp>
      <p:sp>
        <p:nvSpPr>
          <p:cNvPr id="942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 a + b * c - d</a:t>
            </a:r>
            <a:endParaRPr lang="en-US" sz="320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8153400" cy="4648200"/>
          </a:xfrm>
        </p:spPr>
        <p:txBody>
          <a:bodyPr/>
          <a:lstStyle/>
          <a:p>
            <a:pPr marL="0" indent="0" eaLnBrk="1" hangingPunct="1">
              <a:spcBef>
                <a:spcPct val="50000"/>
              </a:spcBef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# </a:t>
            </a:r>
            <a:r>
              <a:rPr lang="en-US">
                <a:solidFill>
                  <a:schemeClr val="tx2"/>
                </a:solidFill>
                <a:latin typeface="Tahoma" charset="0"/>
                <a:ea typeface="ＭＳ Ｐゴシック" charset="0"/>
                <a:cs typeface="ＭＳ Ｐゴシック" charset="0"/>
              </a:rPr>
              <a:t>expr [Left_parenthesis; Id_token "a</a:t>
            </a:r>
            <a:r>
              <a:rPr lang="ja-JP" altLang="en-US">
                <a:solidFill>
                  <a:schemeClr val="tx2"/>
                </a:solidFill>
                <a:latin typeface="Tahoma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>
                <a:solidFill>
                  <a:schemeClr val="tx2"/>
                </a:solidFill>
                <a:latin typeface="Tahoma" charset="0"/>
                <a:ea typeface="ＭＳ Ｐゴシック" charset="0"/>
                <a:cs typeface="ＭＳ Ｐゴシック" charset="0"/>
              </a:rPr>
              <a:t>; Plus_token; Id_token "b</a:t>
            </a:r>
            <a:r>
              <a:rPr lang="ja-JP" altLang="en-US">
                <a:solidFill>
                  <a:schemeClr val="tx2"/>
                </a:solidFill>
                <a:latin typeface="Tahoma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>
                <a:solidFill>
                  <a:schemeClr val="tx2"/>
                </a:solidFill>
                <a:latin typeface="Tahoma" charset="0"/>
                <a:ea typeface="ＭＳ Ｐゴシック" charset="0"/>
                <a:cs typeface="ＭＳ Ｐゴシック" charset="0"/>
              </a:rPr>
              <a:t>; Times_token; Id_token "c</a:t>
            </a:r>
            <a:r>
              <a:rPr lang="ja-JP" altLang="en-US">
                <a:solidFill>
                  <a:schemeClr val="tx2"/>
                </a:solidFill>
                <a:latin typeface="Tahoma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>
                <a:solidFill>
                  <a:schemeClr val="tx2"/>
                </a:solidFill>
                <a:latin typeface="Tahoma" charset="0"/>
                <a:ea typeface="ＭＳ Ｐゴシック" charset="0"/>
                <a:cs typeface="ＭＳ Ｐゴシック" charset="0"/>
              </a:rPr>
              <a:t>; Minus_token; Id_token "d"];;</a:t>
            </a:r>
            <a:endParaRPr lang="en-US" altLang="ja-JP">
              <a:latin typeface="Tahoma" charset="0"/>
              <a:ea typeface="ＭＳ Ｐゴシック" charset="0"/>
              <a:cs typeface="ＭＳ Ｐゴシック" charset="0"/>
            </a:endParaRPr>
          </a:p>
          <a:p>
            <a:pPr marL="0" indent="0" eaLnBrk="1" hangingPunct="1">
              <a:spcBef>
                <a:spcPct val="50000"/>
              </a:spcBef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Exception: Failure "No matching rparen". </a:t>
            </a:r>
          </a:p>
          <a:p>
            <a:pPr marL="0" indent="0" eaLnBrk="1" hangingPunct="1">
              <a:spcBef>
                <a:spcPct val="50000"/>
              </a:spcBef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Can</a:t>
            </a:r>
            <a:r>
              <a:rPr lang="ja-JP" altLang="en-US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t parse because it was expecting a  right parenthesis but it got to the end without finding one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4213" name="Rectangle 4"/>
          <p:cNvSpPr>
            <a:spLocks noChangeArrowheads="1"/>
          </p:cNvSpPr>
          <p:nvPr/>
        </p:nvSpPr>
        <p:spPr bwMode="auto">
          <a:xfrm>
            <a:off x="685800" y="4038600"/>
            <a:ext cx="7696200" cy="1752600"/>
          </a:xfrm>
          <a:prstGeom prst="rect">
            <a:avLst/>
          </a:prstGeom>
          <a:noFill/>
          <a:ln w="38100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B855A66-4AEA-D840-9D66-9F50B8573A66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952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F8047F7-C89F-7948-88E9-377B965545CA}" type="slidenum">
              <a:rPr lang="en-US" sz="1400">
                <a:latin typeface="Tahoma" charset="0"/>
              </a:rPr>
              <a:pPr/>
              <a:t>101</a:t>
            </a:fld>
            <a:endParaRPr lang="en-US" sz="1400">
              <a:latin typeface="Tahoma" charset="0"/>
            </a:endParaRPr>
          </a:p>
        </p:txBody>
      </p:sp>
      <p:sp>
        <p:nvSpPr>
          <p:cNvPr id="952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a + b ) * c </a:t>
            </a:r>
            <a:r>
              <a:rPr lang="mr-IN">
                <a:latin typeface="Tahoma" charset="0"/>
                <a:ea typeface="ＭＳ Ｐゴシック" charset="0"/>
                <a:cs typeface="ＭＳ Ｐゴシック" charset="0"/>
              </a:rPr>
              <a:t>–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d (</a:t>
            </a:r>
          </a:p>
        </p:txBody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ct val="25000"/>
              </a:spcBef>
              <a:buFont typeface="Wingdings" charset="0"/>
              <a:buNone/>
            </a:pPr>
            <a:r>
              <a:rPr lang="en-US" sz="2800">
                <a:solidFill>
                  <a:schemeClr val="tx2"/>
                </a:solidFill>
                <a:latin typeface="Tahoma" charset="0"/>
                <a:ea typeface="ＭＳ Ｐゴシック" charset="0"/>
                <a:cs typeface="ＭＳ Ｐゴシック" charset="0"/>
              </a:rPr>
              <a:t>expr [Id_token "a</a:t>
            </a:r>
            <a:r>
              <a:rPr lang="ja-JP" altLang="en-US" sz="2800">
                <a:solidFill>
                  <a:schemeClr val="tx2"/>
                </a:solidFill>
                <a:latin typeface="Tahoma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 sz="2800">
                <a:solidFill>
                  <a:schemeClr val="tx2"/>
                </a:solidFill>
                <a:latin typeface="Tahoma" charset="0"/>
                <a:ea typeface="ＭＳ Ｐゴシック" charset="0"/>
                <a:cs typeface="ＭＳ Ｐゴシック" charset="0"/>
              </a:rPr>
              <a:t>; Plus_token; Id_token "b</a:t>
            </a:r>
            <a:r>
              <a:rPr lang="ja-JP" altLang="en-US" sz="2800">
                <a:solidFill>
                  <a:schemeClr val="tx2"/>
                </a:solidFill>
                <a:latin typeface="Tahoma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 sz="2800">
                <a:solidFill>
                  <a:schemeClr val="tx2"/>
                </a:solidFill>
                <a:latin typeface="Tahoma" charset="0"/>
                <a:ea typeface="ＭＳ Ｐゴシック" charset="0"/>
                <a:cs typeface="ＭＳ Ｐゴシック" charset="0"/>
              </a:rPr>
              <a:t>; Right_parenthesis; Times_token; Id_token "c</a:t>
            </a:r>
            <a:r>
              <a:rPr lang="ja-JP" altLang="en-US" sz="2800">
                <a:solidFill>
                  <a:schemeClr val="tx2"/>
                </a:solidFill>
                <a:latin typeface="Tahoma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 sz="2800">
                <a:solidFill>
                  <a:schemeClr val="tx2"/>
                </a:solidFill>
                <a:latin typeface="Tahoma" charset="0"/>
                <a:ea typeface="ＭＳ Ｐゴシック" charset="0"/>
                <a:cs typeface="ＭＳ Ｐゴシック" charset="0"/>
              </a:rPr>
              <a:t>; Minus_token; Id_token "d”; Left_parenthesis];;</a:t>
            </a:r>
            <a:endParaRPr lang="en-US" altLang="ja-JP" sz="280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spcBef>
                <a:spcPct val="25000"/>
              </a:spcBef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- : expr * token list =</a:t>
            </a:r>
          </a:p>
          <a:p>
            <a:pPr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(Plus_Expr</a:t>
            </a:r>
          </a:p>
          <a:p>
            <a:pPr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(Factor_as_Term (Id_as_Factor "a"),</a:t>
            </a:r>
          </a:p>
          <a:p>
            <a:pPr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Term_as_Expr (Factor_as_Term (Id_as_Factor "b"))),</a:t>
            </a:r>
          </a:p>
          <a:p>
            <a:pPr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[Right_parenthesis; Times_token; Id_token "c"; Minus_token; Id_token "d"</a:t>
            </a:r>
            <a:r>
              <a:rPr lang="en-US" altLang="ja-JP" sz="2800">
                <a:latin typeface="Tahoma" charset="0"/>
                <a:ea typeface="ＭＳ Ｐゴシック" charset="0"/>
                <a:cs typeface="ＭＳ Ｐゴシック" charset="0"/>
              </a:rPr>
              <a:t>; Left_parenthesis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])</a:t>
            </a:r>
            <a:endParaRPr lang="en-US" sz="2400">
              <a:latin typeface="Tahom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Rectangle 4"/>
          <p:cNvSpPr>
            <a:spLocks noChangeArrowheads="1"/>
          </p:cNvSpPr>
          <p:nvPr/>
        </p:nvSpPr>
        <p:spPr bwMode="auto">
          <a:xfrm>
            <a:off x="2133600" y="3352800"/>
            <a:ext cx="838200" cy="6096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62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Parsing Whole String</a:t>
            </a:r>
          </a:p>
        </p:txBody>
      </p:sp>
      <p:sp>
        <p:nvSpPr>
          <p:cNvPr id="962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Q: How to guarantee whole string parses?</a:t>
            </a:r>
          </a:p>
          <a:p>
            <a:pPr>
              <a:spcAft>
                <a:spcPts val="1200"/>
              </a:spcAft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A: Check returned tokens empty</a:t>
            </a:r>
          </a:p>
          <a:p>
            <a:pPr>
              <a:spcAft>
                <a:spcPts val="1200"/>
              </a:spcAft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let parse tokens  =</a:t>
            </a:r>
          </a:p>
          <a:p>
            <a:pPr>
              <a:spcAft>
                <a:spcPts val="1200"/>
              </a:spcAft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match expr tokens </a:t>
            </a:r>
          </a:p>
          <a:p>
            <a:pPr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 with (expr_parse, []) -&gt; expr_parse</a:t>
            </a:r>
          </a:p>
          <a:p>
            <a:pPr>
              <a:spcAft>
                <a:spcPts val="1800"/>
              </a:spcAft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 | _ -&gt; raise (Failure </a:t>
            </a:r>
            <a:r>
              <a:rPr lang="ja-JP" altLang="en-US">
                <a:latin typeface="Tahoma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No parse");;</a:t>
            </a:r>
          </a:p>
          <a:p>
            <a:pPr>
              <a:spcAft>
                <a:spcPts val="1800"/>
              </a:spcAft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Fixes &lt;expr&gt; as start symbol</a:t>
            </a:r>
          </a:p>
        </p:txBody>
      </p:sp>
      <p:sp>
        <p:nvSpPr>
          <p:cNvPr id="9626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969C7EE-8F9E-1346-BDF4-B4AF9ABBF303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9626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CC863F7-DB8D-874B-A52C-B915C38D2A4C}" type="slidenum">
              <a:rPr lang="en-US" sz="1400">
                <a:latin typeface="Tahoma" charset="0"/>
              </a:rPr>
              <a:pPr/>
              <a:t>102</a:t>
            </a:fld>
            <a:endParaRPr lang="en-US" sz="1400">
              <a:latin typeface="Tahoma" charset="0"/>
            </a:endParaRPr>
          </a:p>
        </p:txBody>
      </p:sp>
      <p:cxnSp>
        <p:nvCxnSpPr>
          <p:cNvPr id="96262" name="Straight Arrow Connector 7"/>
          <p:cNvCxnSpPr>
            <a:cxnSpLocks noChangeShapeType="1"/>
          </p:cNvCxnSpPr>
          <p:nvPr/>
        </p:nvCxnSpPr>
        <p:spPr bwMode="auto">
          <a:xfrm rot="5400000">
            <a:off x="1638300" y="4686300"/>
            <a:ext cx="1676400" cy="76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8C7954A-3556-8943-88D3-7D96F28E46E4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972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4CE71AC-9320-AB46-B983-A8BF2BE542A9}" type="slidenum">
              <a:rPr lang="en-US" sz="1400">
                <a:latin typeface="Tahoma" charset="0"/>
              </a:rPr>
              <a:pPr/>
              <a:t>103</a:t>
            </a:fld>
            <a:endParaRPr lang="en-US" sz="1400">
              <a:latin typeface="Tahoma" charset="0"/>
            </a:endParaRPr>
          </a:p>
        </p:txBody>
      </p:sp>
      <p:sp>
        <p:nvSpPr>
          <p:cNvPr id="972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US" sz="4000">
                <a:latin typeface="Tahoma" charset="0"/>
                <a:ea typeface="ＭＳ Ｐゴシック" charset="0"/>
                <a:cs typeface="ＭＳ Ｐゴシック" charset="0"/>
              </a:rPr>
              <a:t>Streams in Place of Lists</a:t>
            </a:r>
          </a:p>
        </p:txBody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More realistically, we don't want to create the entire list of tokens before we can start parsing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We want to generate one token at a time and use it to make one step in parsing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Can use (token * (unit -&gt; token)) or (token * (unit -&gt; token option))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in place of  token list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BB49C13-422B-534B-8EE9-B98FC0A6AF86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983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A62EB221-6BA1-A647-B8BF-60B15FFE5D9C}" type="slidenum">
              <a:rPr lang="en-US" sz="1400">
                <a:latin typeface="Tahoma" charset="0"/>
              </a:rPr>
              <a:pPr/>
              <a:t>104</a:t>
            </a:fld>
            <a:endParaRPr lang="en-US" sz="1400">
              <a:latin typeface="Tahoma" charset="0"/>
            </a:endParaRPr>
          </a:p>
        </p:txBody>
      </p:sp>
      <p:sp>
        <p:nvSpPr>
          <p:cNvPr id="983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US" sz="3200">
                <a:latin typeface="Tahoma" charset="0"/>
                <a:ea typeface="ＭＳ Ｐゴシック" charset="0"/>
                <a:cs typeface="ＭＳ Ｐゴシック" charset="0"/>
              </a:rPr>
              <a:t>Problems for Recursive-Descent Parsing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Left Recursion:</a:t>
            </a:r>
          </a:p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		A ::= Aw</a:t>
            </a:r>
          </a:p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translates to a subroutine that loops forever</a:t>
            </a:r>
          </a:p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Indirect Left Recursion:</a:t>
            </a:r>
          </a:p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		A ::= Bw</a:t>
            </a:r>
          </a:p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		B ::= Av</a:t>
            </a:r>
          </a:p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	causes the same problem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65EADF5-2A46-5948-9915-7BC63D22AB5C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993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81CBB90-D4E1-3D41-9544-06967F268B60}" type="slidenum">
              <a:rPr lang="en-US" sz="1400">
                <a:latin typeface="Tahoma" charset="0"/>
              </a:rPr>
              <a:pPr/>
              <a:t>105</a:t>
            </a:fld>
            <a:endParaRPr lang="en-US" sz="1400">
              <a:latin typeface="Tahoma" charset="0"/>
            </a:endParaRPr>
          </a:p>
        </p:txBody>
      </p:sp>
      <p:sp>
        <p:nvSpPr>
          <p:cNvPr id="993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US" sz="3200">
                <a:latin typeface="Tahoma" charset="0"/>
                <a:ea typeface="ＭＳ Ｐゴシック" charset="0"/>
                <a:cs typeface="ＭＳ Ｐゴシック" charset="0"/>
              </a:rPr>
              <a:t>Problems for Recursive-Descent Parsing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458200" cy="49133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Parser must always be able to choose the next action based only only the very next token</a:t>
            </a:r>
          </a:p>
          <a:p>
            <a:pPr eaLnBrk="1" hangingPunct="1">
              <a:lnSpc>
                <a:spcPct val="90000"/>
              </a:lnSpc>
            </a:pPr>
            <a:endParaRPr lang="en-US" sz="360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Pairwise Disjointedness Test: Can we always determine which rule (in the non-extended BNF) to choose based on just the first token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BE30514-407C-0A49-8AF0-4955460C4946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1003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A3609744-B3EE-4447-AA19-A0A095779F2C}" type="slidenum">
              <a:rPr lang="en-US" sz="1400">
                <a:latin typeface="Tahoma" charset="0"/>
              </a:rPr>
              <a:pPr/>
              <a:t>106</a:t>
            </a:fld>
            <a:endParaRPr lang="en-US" sz="1400">
              <a:latin typeface="Tahoma" charset="0"/>
            </a:endParaRPr>
          </a:p>
        </p:txBody>
      </p:sp>
      <p:sp>
        <p:nvSpPr>
          <p:cNvPr id="1003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Pairwise Disjointedness Test</a:t>
            </a:r>
          </a:p>
        </p:txBody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8153400" cy="46482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For each rule</a:t>
            </a:r>
          </a:p>
          <a:p>
            <a:pPr lvl="2" eaLnBrk="1" hangingPunct="1">
              <a:buFont typeface="Wingdings" charset="0"/>
              <a:buNone/>
            </a:pPr>
            <a:r>
              <a:rPr lang="en-US" sz="3200">
                <a:latin typeface="Tahoma" charset="0"/>
                <a:ea typeface="ＭＳ Ｐゴシック" charset="0"/>
              </a:rPr>
              <a:t>A ::= </a:t>
            </a:r>
            <a:r>
              <a:rPr lang="en-US" sz="3200" i="1">
                <a:latin typeface="Tahoma" charset="0"/>
                <a:ea typeface="ＭＳ Ｐゴシック" charset="0"/>
              </a:rPr>
              <a:t>y</a:t>
            </a:r>
          </a:p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Calculate</a:t>
            </a:r>
          </a:p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FIRST 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y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) =</a:t>
            </a:r>
          </a:p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 {a |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y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=&gt;* a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w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} </a:t>
            </a:r>
            <a:r>
              <a:rPr lang="en-US" b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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{ | if y =&gt;* }</a:t>
            </a:r>
          </a:p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For each pair of rules  A ::=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y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and A ::=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z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,  require FIRST(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y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 FIRST(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z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) = { }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AA64A29-CB3B-6E4B-A3A2-392E33AD9BAE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1013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1A40643-7855-1042-A3F1-A0111AE024C5}" type="slidenum">
              <a:rPr lang="en-US" sz="1400">
                <a:latin typeface="Tahoma" charset="0"/>
              </a:rPr>
              <a:pPr/>
              <a:t>107</a:t>
            </a:fld>
            <a:endParaRPr lang="en-US" sz="1400">
              <a:latin typeface="Tahoma" charset="0"/>
            </a:endParaRPr>
          </a:p>
        </p:txBody>
      </p:sp>
      <p:sp>
        <p:nvSpPr>
          <p:cNvPr id="1013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Example</a:t>
            </a:r>
          </a:p>
        </p:txBody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Grammar: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&lt;S&gt; ::= &lt;A&gt; a &lt;B&gt;  b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&lt;A&gt; ::= &lt;A&gt; b | b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&lt;B&gt; ::= a &lt;B&gt; | a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FIRST (&lt;A&gt; b) = {b}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FIRST (b) = {b}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Rules for &lt;A&gt; not pairwise disjoint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8AC0BDE-D4D7-744E-8DD7-E3BDE85C0EE8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1024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50AA3F1-9114-0845-82FE-839001A16949}" type="slidenum">
              <a:rPr lang="en-US" sz="1400">
                <a:latin typeface="Tahoma" charset="0"/>
              </a:rPr>
              <a:pPr/>
              <a:t>108</a:t>
            </a:fld>
            <a:endParaRPr lang="en-US" sz="1400">
              <a:latin typeface="Tahoma" charset="0"/>
            </a:endParaRPr>
          </a:p>
        </p:txBody>
      </p:sp>
      <p:sp>
        <p:nvSpPr>
          <p:cNvPr id="1024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Eliminating Left Recursion</a:t>
            </a:r>
          </a:p>
        </p:txBody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Rewrite grammar to shift left recursion to right recursion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3200">
                <a:latin typeface="Tahoma" charset="0"/>
                <a:ea typeface="ＭＳ Ｐゴシック" charset="0"/>
              </a:rPr>
              <a:t>Changes associativity</a:t>
            </a:r>
          </a:p>
          <a:p>
            <a:pPr eaLnBrk="1" hangingPunct="1">
              <a:lnSpc>
                <a:spcPct val="80000"/>
              </a:lnSpc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Given 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&lt;expr&gt; ::= &lt;expr&gt; + &lt;term&gt; and 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&lt;expr&gt; ::= &lt;term&gt;</a:t>
            </a:r>
          </a:p>
          <a:p>
            <a:pPr eaLnBrk="1" hangingPunct="1">
              <a:lnSpc>
                <a:spcPct val="80000"/>
              </a:lnSpc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A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dd new non-terminal &lt;e&gt; and replace above rules with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&lt;expr&gt; ::= &lt;term&gt;&lt;e&gt;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&lt;e&gt; ::= + &lt;term&gt;&lt;e&gt; | 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DF04604-18B2-634D-8918-9EDF0B5403DC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1034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E33FCF7-24EC-B947-B2B9-713E12B38039}" type="slidenum">
              <a:rPr lang="en-US" sz="1400">
                <a:latin typeface="Tahoma" charset="0"/>
              </a:rPr>
              <a:pPr/>
              <a:t>109</a:t>
            </a:fld>
            <a:endParaRPr lang="en-US" sz="1400">
              <a:latin typeface="Tahoma" charset="0"/>
            </a:endParaRPr>
          </a:p>
        </p:txBody>
      </p:sp>
      <p:sp>
        <p:nvSpPr>
          <p:cNvPr id="1034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Factoring Grammar</a:t>
            </a:r>
          </a:p>
        </p:txBody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T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est too strong: Can</a:t>
            </a:r>
            <a:r>
              <a:rPr lang="ja-JP" alt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’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t handle</a:t>
            </a:r>
          </a:p>
          <a:p>
            <a:pPr algn="ctr"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&lt;expr&gt; ::= &lt;term&gt; [ ( + | - ) &lt;expr&gt; ]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A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nswer: Add new non-terminal and replace above rules by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3200">
                <a:latin typeface="Tahoma" charset="0"/>
                <a:ea typeface="ＭＳ Ｐゴシック" charset="0"/>
                <a:sym typeface="Symbol" charset="0"/>
              </a:rPr>
              <a:t>&lt;expr&gt; ::= &lt;term&gt;&lt;e&gt;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3200">
                <a:latin typeface="Tahoma" charset="0"/>
                <a:ea typeface="ＭＳ Ｐゴシック" charset="0"/>
                <a:sym typeface="Symbol" charset="0"/>
              </a:rPr>
              <a:t>&lt;e&gt; ::= + &lt;term&gt;&lt;e&gt;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3200">
                <a:latin typeface="Tahoma" charset="0"/>
                <a:ea typeface="ＭＳ Ｐゴシック" charset="0"/>
                <a:sym typeface="Symbol" charset="0"/>
              </a:rPr>
              <a:t>&lt;e&gt; ::= - &lt;term&gt;&lt;e&gt;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3200">
                <a:latin typeface="Tahoma" charset="0"/>
                <a:ea typeface="ＭＳ Ｐゴシック" charset="0"/>
                <a:sym typeface="Symbol" charset="0"/>
              </a:rPr>
              <a:t>&lt;e&gt; ::= </a:t>
            </a:r>
            <a:r>
              <a:rPr lang="en-US" sz="2400">
                <a:latin typeface="Tahoma" charset="0"/>
                <a:ea typeface="ＭＳ Ｐゴシック" charset="0"/>
                <a:sym typeface="Symbol" charset="0"/>
              </a:rPr>
              <a:t> </a:t>
            </a:r>
            <a:endParaRPr lang="en-US">
              <a:latin typeface="Tahoma" charset="0"/>
              <a:ea typeface="ＭＳ Ｐゴシック" charset="0"/>
              <a:sym typeface="Symbo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Y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ou are delaying the decision point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Disambiguating a Grammar </a:t>
            </a:r>
            <a:r>
              <a:rPr lang="mr-IN">
                <a:latin typeface="Tahoma" charset="0"/>
                <a:ea typeface="ＭＳ Ｐゴシック" charset="0"/>
                <a:cs typeface="ＭＳ Ｐゴシック" charset="0"/>
              </a:rPr>
              <a:t>–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Take 2</a:t>
            </a:r>
          </a:p>
        </p:txBody>
      </p:sp>
      <p:sp>
        <p:nvSpPr>
          <p:cNvPr id="14029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&lt;</a:t>
            </a:r>
            <a:r>
              <a:rPr lang="en-US" sz="2800" dirty="0" err="1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&gt;::= 0|1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| b</a:t>
            </a: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&lt;</a:t>
            </a:r>
            <a:r>
              <a:rPr lang="en-US" sz="2800" dirty="0" err="1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&gt; | &lt;</a:t>
            </a:r>
            <a:r>
              <a:rPr lang="en-US" sz="2800" dirty="0" err="1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&gt;a</a:t>
            </a:r>
          </a:p>
          <a:p>
            <a:pPr marL="0" indent="0">
              <a:buFont typeface="Wingdings" charset="0"/>
              <a:buNone/>
              <a:defRPr/>
            </a:pP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                </a:t>
            </a: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| &lt;</a:t>
            </a:r>
            <a:r>
              <a:rPr lang="en-US" sz="2800" dirty="0" err="1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&gt;m&lt;</a:t>
            </a:r>
            <a:r>
              <a:rPr lang="en-US" sz="2800" dirty="0" err="1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&gt; </a:t>
            </a:r>
          </a:p>
          <a:p>
            <a:pPr>
              <a:defRPr/>
            </a:pP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Want </a:t>
            </a:r>
            <a:r>
              <a:rPr lang="en-US" sz="2800" b="1" dirty="0" smtClean="0">
                <a:latin typeface="Tahoma" charset="0"/>
                <a:ea typeface="ＭＳ Ｐゴシック" charset="0"/>
                <a:cs typeface="ＭＳ Ｐゴシック" charset="0"/>
              </a:rPr>
              <a:t>b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has higher precedence than 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m, </a:t>
            </a: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which in turn has higher precedence than </a:t>
            </a:r>
            <a:r>
              <a:rPr lang="en-US" sz="2800" b="1" dirty="0">
                <a:latin typeface="Tahoma" charset="0"/>
                <a:ea typeface="ＭＳ Ｐゴシック" charset="0"/>
                <a:cs typeface="ＭＳ Ｐゴシック" charset="0"/>
              </a:rPr>
              <a:t>a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, </a:t>
            </a: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and such that </a:t>
            </a:r>
            <a:r>
              <a:rPr lang="en-US" sz="2800" b="1" dirty="0">
                <a:latin typeface="Tahoma" charset="0"/>
                <a:ea typeface="ＭＳ Ｐゴシック" charset="0"/>
                <a:cs typeface="ＭＳ Ｐゴシック" charset="0"/>
              </a:rPr>
              <a:t>m</a:t>
            </a: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 associates to the </a:t>
            </a:r>
            <a:r>
              <a:rPr lang="en-US" sz="2800" b="1" dirty="0" smtClean="0">
                <a:solidFill>
                  <a:srgbClr val="FF0000"/>
                </a:solidFill>
                <a:latin typeface="Tahoma" charset="0"/>
                <a:ea typeface="ＭＳ Ｐゴシック" charset="0"/>
                <a:cs typeface="ＭＳ Ｐゴシック" charset="0"/>
              </a:rPr>
              <a:t>right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. </a:t>
            </a:r>
            <a:endParaRPr lang="en-US" sz="2800" dirty="0">
              <a:latin typeface="Tahoma" charset="0"/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r>
              <a:rPr lang="en-US" dirty="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 smtClean="0">
                <a:latin typeface="Tahoma" charset="0"/>
                <a:ea typeface="ＭＳ Ｐゴシック" charset="0"/>
                <a:cs typeface="ＭＳ Ｐゴシック" charset="0"/>
              </a:rPr>
              <a:t> b 0 m 1 a </a:t>
            </a:r>
            <a:r>
              <a:rPr lang="en-US" dirty="0" smtClean="0">
                <a:latin typeface="Tahoma" charset="0"/>
                <a:ea typeface="ＭＳ Ｐゴシック" charset="0"/>
                <a:cs typeface="ＭＳ Ｐゴシック" charset="0"/>
                <a:sym typeface="Wingdings"/>
              </a:rPr>
              <a:t> </a:t>
            </a:r>
            <a:r>
              <a:rPr lang="en-US" u="sng" dirty="0" smtClean="0">
                <a:latin typeface="Tahoma" charset="0"/>
                <a:ea typeface="ＭＳ Ｐゴシック" charset="0"/>
                <a:cs typeface="ＭＳ Ｐゴシック" charset="0"/>
                <a:sym typeface="Wingdings"/>
              </a:rPr>
              <a:t>b 0</a:t>
            </a:r>
            <a:r>
              <a:rPr lang="en-US" b="1" dirty="0" smtClean="0">
                <a:latin typeface="Tahoma" charset="0"/>
                <a:ea typeface="ＭＳ Ｐゴシック" charset="0"/>
                <a:cs typeface="ＭＳ Ｐゴシック" charset="0"/>
                <a:sym typeface="Wingdings"/>
              </a:rPr>
              <a:t> </a:t>
            </a:r>
            <a:r>
              <a:rPr lang="en-US" dirty="0" smtClean="0">
                <a:latin typeface="Tahoma" charset="0"/>
                <a:ea typeface="ＭＳ Ｐゴシック" charset="0"/>
                <a:cs typeface="ＭＳ Ｐゴシック" charset="0"/>
                <a:sym typeface="Wingdings"/>
              </a:rPr>
              <a:t>m 1 a</a:t>
            </a:r>
          </a:p>
          <a:p>
            <a:pPr>
              <a:defRPr/>
            </a:pPr>
            <a:r>
              <a:rPr lang="en-US" dirty="0">
                <a:latin typeface="Tahoma" charset="0"/>
                <a:ea typeface="ＭＳ Ｐゴシック" charset="0"/>
                <a:cs typeface="ＭＳ Ｐゴシック" charset="0"/>
                <a:sym typeface="Wingdings"/>
              </a:rPr>
              <a:t> </a:t>
            </a:r>
            <a:r>
              <a:rPr lang="en-US" dirty="0" smtClean="0">
                <a:latin typeface="Tahoma" charset="0"/>
                <a:ea typeface="ＭＳ Ｐゴシック" charset="0"/>
                <a:cs typeface="ＭＳ Ｐゴシック" charset="0"/>
                <a:sym typeface="Wingdings"/>
              </a:rPr>
              <a:t>0 a m b 1 OK</a:t>
            </a:r>
          </a:p>
          <a:p>
            <a:pPr>
              <a:defRPr/>
            </a:pPr>
            <a:r>
              <a:rPr lang="en-US" dirty="0">
                <a:latin typeface="Tahoma" charset="0"/>
                <a:ea typeface="ＭＳ Ｐゴシック" charset="0"/>
                <a:cs typeface="ＭＳ Ｐゴシック" charset="0"/>
                <a:sym typeface="Wingdings"/>
              </a:rPr>
              <a:t> </a:t>
            </a:r>
            <a:r>
              <a:rPr lang="en-US" u="sng" dirty="0" smtClean="0">
                <a:latin typeface="Tahoma" charset="0"/>
                <a:ea typeface="ＭＳ Ｐゴシック" charset="0"/>
                <a:cs typeface="ＭＳ Ｐゴシック" charset="0"/>
                <a:sym typeface="Wingdings"/>
              </a:rPr>
              <a:t>b 0</a:t>
            </a:r>
            <a:r>
              <a:rPr lang="en-US" dirty="0" smtClean="0">
                <a:latin typeface="Tahoma" charset="0"/>
                <a:ea typeface="ＭＳ Ｐゴシック" charset="0"/>
                <a:cs typeface="ＭＳ Ｐゴシック" charset="0"/>
                <a:sym typeface="Wingdings"/>
              </a:rPr>
              <a:t> m </a:t>
            </a:r>
            <a:r>
              <a:rPr lang="en-US" u="sng" dirty="0" smtClean="0">
                <a:latin typeface="Tahoma" charset="0"/>
                <a:ea typeface="ＭＳ Ｐゴシック" charset="0"/>
                <a:cs typeface="ＭＳ Ｐゴシック" charset="0"/>
                <a:sym typeface="Wingdings"/>
              </a:rPr>
              <a:t>1 m 0 </a:t>
            </a:r>
            <a:r>
              <a:rPr lang="en-US" dirty="0" smtClean="0">
                <a:latin typeface="Tahoma" charset="0"/>
                <a:ea typeface="ＭＳ Ｐゴシック" charset="0"/>
                <a:cs typeface="ＭＳ Ｐゴシック" charset="0"/>
                <a:sym typeface="Wingdings"/>
              </a:rPr>
              <a:t>a</a:t>
            </a:r>
          </a:p>
          <a:p>
            <a:pPr>
              <a:defRPr/>
            </a:pPr>
            <a:r>
              <a:rPr lang="en-US" dirty="0">
                <a:latin typeface="Tahoma" charset="0"/>
                <a:ea typeface="ＭＳ Ｐゴシック" charset="0"/>
                <a:cs typeface="ＭＳ Ｐゴシック" charset="0"/>
                <a:sym typeface="Wingdings"/>
              </a:rPr>
              <a:t> </a:t>
            </a:r>
            <a:r>
              <a:rPr lang="en-US" u="sng" dirty="0" smtClean="0">
                <a:latin typeface="Tahoma" charset="0"/>
                <a:ea typeface="ＭＳ Ｐゴシック" charset="0"/>
                <a:cs typeface="ＭＳ Ｐゴシック" charset="0"/>
                <a:sym typeface="Wingdings"/>
              </a:rPr>
              <a:t>b 0</a:t>
            </a:r>
            <a:r>
              <a:rPr lang="en-US" dirty="0" smtClean="0">
                <a:latin typeface="Tahoma" charset="0"/>
                <a:ea typeface="ＭＳ Ｐゴシック" charset="0"/>
                <a:cs typeface="ＭＳ Ｐゴシック" charset="0"/>
                <a:sym typeface="Wingdings"/>
              </a:rPr>
              <a:t> m 0 a m 1</a:t>
            </a:r>
            <a:endParaRPr lang="en-US" dirty="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43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7A752DC-17F3-EA40-818C-64B30FFF2146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1843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2911201-7408-DA4D-955E-4CF968F85730}" type="slidenum">
              <a:rPr lang="en-US" sz="1400">
                <a:latin typeface="Tahoma" charset="0"/>
              </a:rPr>
              <a:pPr/>
              <a:t>11</a:t>
            </a:fld>
            <a:endParaRPr lang="en-US" sz="1400">
              <a:latin typeface="Tahoma" charset="0"/>
            </a:endParaRPr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3429000" y="4191000"/>
            <a:ext cx="12954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914400" y="5410200"/>
            <a:ext cx="2286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838200" y="5943600"/>
            <a:ext cx="12954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>
            <a:off x="838200" y="6019800"/>
            <a:ext cx="18288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FC5610C-0AAB-7C4F-AD64-C1CAC2DF1F17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10445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AD39014-0E1F-D541-9002-8A295919FA94}" type="slidenum">
              <a:rPr lang="en-US" sz="1400">
                <a:latin typeface="Tahoma" charset="0"/>
              </a:rPr>
              <a:pPr/>
              <a:t>110</a:t>
            </a:fld>
            <a:endParaRPr lang="en-US" sz="1400">
              <a:latin typeface="Tahoma" charset="0"/>
            </a:endParaRPr>
          </a:p>
        </p:txBody>
      </p:sp>
      <p:sp>
        <p:nvSpPr>
          <p:cNvPr id="1044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Example</a:t>
            </a:r>
          </a:p>
        </p:txBody>
      </p:sp>
      <p:sp>
        <p:nvSpPr>
          <p:cNvPr id="10445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524000"/>
            <a:ext cx="44196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3200">
                <a:latin typeface="Tahoma" charset="0"/>
                <a:ea typeface="ＭＳ Ｐゴシック" charset="0"/>
                <a:cs typeface="ＭＳ Ｐゴシック" charset="0"/>
              </a:rPr>
              <a:t>Both &lt;A&gt; and &lt;B&gt; have problems: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 sz="320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3200">
                <a:latin typeface="Tahoma" charset="0"/>
                <a:ea typeface="ＭＳ Ｐゴシック" charset="0"/>
                <a:cs typeface="ＭＳ Ｐゴシック" charset="0"/>
              </a:rPr>
              <a:t>&lt;S&gt; ::= &lt;A&gt; a &lt;B&gt; b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3200">
                <a:latin typeface="Tahoma" charset="0"/>
                <a:ea typeface="ＭＳ Ｐゴシック" charset="0"/>
                <a:cs typeface="ＭＳ Ｐゴシック" charset="0"/>
              </a:rPr>
              <a:t>&lt;A&gt; ::= &lt;A&gt; b | b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3200">
                <a:latin typeface="Tahoma" charset="0"/>
                <a:ea typeface="ＭＳ Ｐゴシック" charset="0"/>
                <a:cs typeface="ＭＳ Ｐゴシック" charset="0"/>
              </a:rPr>
              <a:t>&lt;B&gt; ::= a &lt;B&gt; | a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4453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524000"/>
            <a:ext cx="43434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3200">
                <a:latin typeface="Tahoma" charset="0"/>
                <a:ea typeface="ＭＳ Ｐゴシック" charset="0"/>
                <a:cs typeface="ＭＳ Ｐゴシック" charset="0"/>
              </a:rPr>
              <a:t>Transform grammar to: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 sz="320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3200">
                <a:latin typeface="Tahoma" charset="0"/>
                <a:ea typeface="ＭＳ Ｐゴシック" charset="0"/>
                <a:cs typeface="ＭＳ Ｐゴシック" charset="0"/>
              </a:rPr>
              <a:t>&lt;S&gt; ::= &lt;A&gt; a &lt;B&gt; b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3200">
                <a:latin typeface="Tahoma" charset="0"/>
                <a:ea typeface="ＭＳ Ｐゴシック" charset="0"/>
                <a:cs typeface="ＭＳ Ｐゴシック" charset="0"/>
              </a:rPr>
              <a:t>&lt;A&gt; ::-= b&lt;A1&gt;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3200">
                <a:latin typeface="Tahoma" charset="0"/>
                <a:ea typeface="ＭＳ Ｐゴシック" charset="0"/>
                <a:cs typeface="ＭＳ Ｐゴシック" charset="0"/>
              </a:rPr>
              <a:t>&lt;A1&gt; :: b&lt;A1&gt; | </a:t>
            </a:r>
            <a:r>
              <a:rPr lang="en-US" sz="32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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32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&lt;B&gt; ::= a&lt;B1&gt;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32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&lt;B1&gt; ::= a&lt;B1&gt; | </a:t>
            </a:r>
            <a:endParaRPr lang="en-US" sz="2400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Programming Languages &amp; Compilers</a:t>
            </a:r>
          </a:p>
        </p:txBody>
      </p:sp>
      <p:sp>
        <p:nvSpPr>
          <p:cNvPr id="10547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90050A0-9214-F346-8E9B-B30AC2004D32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1054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5C440DE-DA75-CB4E-921C-7F90617DD508}" type="slidenum">
              <a:rPr lang="en-US" sz="1400">
                <a:latin typeface="Tahoma" charset="0"/>
              </a:rPr>
              <a:pPr/>
              <a:t>111</a:t>
            </a:fld>
            <a:endParaRPr lang="en-US" sz="1400">
              <a:latin typeface="Tahoma" charset="0"/>
            </a:endParaRPr>
          </a:p>
        </p:txBody>
      </p:sp>
      <p:grpSp>
        <p:nvGrpSpPr>
          <p:cNvPr id="105476" name="Group 8"/>
          <p:cNvGrpSpPr>
            <a:grpSpLocks/>
          </p:cNvGrpSpPr>
          <p:nvPr/>
        </p:nvGrpSpPr>
        <p:grpSpPr bwMode="auto">
          <a:xfrm>
            <a:off x="685800" y="1676400"/>
            <a:ext cx="2362200" cy="4267200"/>
            <a:chOff x="685800" y="1676400"/>
            <a:chExt cx="2362200" cy="4267200"/>
          </a:xfrm>
        </p:grpSpPr>
        <p:sp>
          <p:nvSpPr>
            <p:cNvPr id="105482" name="Oval 5"/>
            <p:cNvSpPr>
              <a:spLocks noChangeArrowheads="1"/>
            </p:cNvSpPr>
            <p:nvPr/>
          </p:nvSpPr>
          <p:spPr bwMode="auto">
            <a:xfrm>
              <a:off x="685800" y="1676400"/>
              <a:ext cx="2362200" cy="4267200"/>
            </a:xfrm>
            <a:prstGeom prst="ellipse">
              <a:avLst/>
            </a:prstGeom>
            <a:solidFill>
              <a:srgbClr val="A6D7FF">
                <a:alpha val="74901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/>
                <a:t>I</a:t>
              </a:r>
            </a:p>
          </p:txBody>
        </p:sp>
        <p:sp>
          <p:nvSpPr>
            <p:cNvPr id="105483" name="TextBox 6"/>
            <p:cNvSpPr txBox="1">
              <a:spLocks noChangeArrowheads="1"/>
            </p:cNvSpPr>
            <p:nvPr/>
          </p:nvSpPr>
          <p:spPr bwMode="auto">
            <a:xfrm>
              <a:off x="685800" y="3117503"/>
              <a:ext cx="2362200" cy="13849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/>
                <a:t>New Programming Paradigm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3467100" y="1676400"/>
            <a:ext cx="2362200" cy="4267200"/>
            <a:chOff x="685800" y="1676400"/>
            <a:chExt cx="2362200" cy="4267200"/>
          </a:xfrm>
          <a:solidFill>
            <a:schemeClr val="accent1">
              <a:lumMod val="40000"/>
              <a:lumOff val="60000"/>
            </a:schemeClr>
          </a:solidFill>
        </p:grpSpPr>
        <p:sp>
          <p:nvSpPr>
            <p:cNvPr id="11" name="Oval 10"/>
            <p:cNvSpPr/>
            <p:nvPr/>
          </p:nvSpPr>
          <p:spPr bwMode="auto">
            <a:xfrm>
              <a:off x="685800" y="1676400"/>
              <a:ext cx="2362200" cy="4267200"/>
            </a:xfrm>
            <a:prstGeom prst="ellipse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>
                <a:defRPr/>
              </a:pPr>
              <a:r>
                <a:rPr lang="en-US" dirty="0"/>
                <a:t>II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800100" y="3117503"/>
              <a:ext cx="2133600" cy="954107"/>
            </a:xfrm>
            <a:prstGeom prst="rect">
              <a:avLst/>
            </a:prstGeom>
            <a:grp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dirty="0"/>
                <a:t>Language Translation</a:t>
              </a:r>
            </a:p>
          </p:txBody>
        </p:sp>
      </p:grpSp>
      <p:grpSp>
        <p:nvGrpSpPr>
          <p:cNvPr id="105478" name="Group 12"/>
          <p:cNvGrpSpPr>
            <a:grpSpLocks/>
          </p:cNvGrpSpPr>
          <p:nvPr/>
        </p:nvGrpSpPr>
        <p:grpSpPr bwMode="auto">
          <a:xfrm>
            <a:off x="6248400" y="1676400"/>
            <a:ext cx="2362200" cy="4267200"/>
            <a:chOff x="685800" y="1676400"/>
            <a:chExt cx="2362200" cy="4267200"/>
          </a:xfrm>
        </p:grpSpPr>
        <p:sp>
          <p:nvSpPr>
            <p:cNvPr id="14" name="Oval 13"/>
            <p:cNvSpPr/>
            <p:nvPr/>
          </p:nvSpPr>
          <p:spPr bwMode="auto">
            <a:xfrm>
              <a:off x="685800" y="1676400"/>
              <a:ext cx="2362200" cy="4267200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>
                <a:defRPr/>
              </a:pPr>
              <a:r>
                <a:rPr lang="en-US" dirty="0"/>
                <a:t>III</a:t>
              </a:r>
            </a:p>
          </p:txBody>
        </p:sp>
        <p:sp>
          <p:nvSpPr>
            <p:cNvPr id="105481" name="TextBox 14"/>
            <p:cNvSpPr txBox="1">
              <a:spLocks noChangeArrowheads="1"/>
            </p:cNvSpPr>
            <p:nvPr/>
          </p:nvSpPr>
          <p:spPr bwMode="auto">
            <a:xfrm>
              <a:off x="685800" y="3117503"/>
              <a:ext cx="2362200" cy="954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/>
                <a:t>Language Semantics</a:t>
              </a:r>
            </a:p>
          </p:txBody>
        </p:sp>
      </p:grpSp>
      <p:sp>
        <p:nvSpPr>
          <p:cNvPr id="105479" name="TextBox 2"/>
          <p:cNvSpPr txBox="1">
            <a:spLocks noChangeArrowheads="1"/>
          </p:cNvSpPr>
          <p:nvPr/>
        </p:nvSpPr>
        <p:spPr bwMode="auto">
          <a:xfrm>
            <a:off x="1905000" y="990600"/>
            <a:ext cx="533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/>
              <a:t>Three Main Topics of the Course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Programming Languages &amp; Compilers</a:t>
            </a:r>
          </a:p>
        </p:txBody>
      </p:sp>
      <p:sp>
        <p:nvSpPr>
          <p:cNvPr id="10752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A40E303-C21D-0D41-930D-9DB1ABBBD7D3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10752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F6FDCA1E-81A8-0943-A338-1EA2785CA1A0}" type="slidenum">
              <a:rPr lang="en-US" sz="1400">
                <a:latin typeface="Tahoma" charset="0"/>
              </a:rPr>
              <a:pPr/>
              <a:t>112</a:t>
            </a:fld>
            <a:endParaRPr lang="en-US" sz="1400">
              <a:latin typeface="Tahoma" charset="0"/>
            </a:endParaRPr>
          </a:p>
        </p:txBody>
      </p:sp>
      <p:grpSp>
        <p:nvGrpSpPr>
          <p:cNvPr id="107524" name="Group 8"/>
          <p:cNvGrpSpPr>
            <a:grpSpLocks/>
          </p:cNvGrpSpPr>
          <p:nvPr/>
        </p:nvGrpSpPr>
        <p:grpSpPr bwMode="auto">
          <a:xfrm>
            <a:off x="685800" y="1676400"/>
            <a:ext cx="2362200" cy="4267200"/>
            <a:chOff x="685800" y="1676400"/>
            <a:chExt cx="2362200" cy="4267200"/>
          </a:xfrm>
        </p:grpSpPr>
        <p:sp>
          <p:nvSpPr>
            <p:cNvPr id="107533" name="Oval 5"/>
            <p:cNvSpPr>
              <a:spLocks noChangeArrowheads="1"/>
            </p:cNvSpPr>
            <p:nvPr/>
          </p:nvSpPr>
          <p:spPr bwMode="auto">
            <a:xfrm>
              <a:off x="685800" y="1676400"/>
              <a:ext cx="2362200" cy="4267200"/>
            </a:xfrm>
            <a:prstGeom prst="ellipse">
              <a:avLst/>
            </a:prstGeom>
            <a:solidFill>
              <a:srgbClr val="A6D7FF">
                <a:alpha val="74901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en-US"/>
                <a:t>I</a:t>
              </a:r>
            </a:p>
          </p:txBody>
        </p:sp>
        <p:sp>
          <p:nvSpPr>
            <p:cNvPr id="107534" name="TextBox 6"/>
            <p:cNvSpPr txBox="1">
              <a:spLocks noChangeArrowheads="1"/>
            </p:cNvSpPr>
            <p:nvPr/>
          </p:nvSpPr>
          <p:spPr bwMode="auto">
            <a:xfrm>
              <a:off x="685800" y="3117503"/>
              <a:ext cx="2362200" cy="13849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/>
                <a:t>New Programming Paradigm</a:t>
              </a:r>
            </a:p>
          </p:txBody>
        </p:sp>
      </p:grpSp>
      <p:grpSp>
        <p:nvGrpSpPr>
          <p:cNvPr id="107525" name="Group 9"/>
          <p:cNvGrpSpPr>
            <a:grpSpLocks/>
          </p:cNvGrpSpPr>
          <p:nvPr/>
        </p:nvGrpSpPr>
        <p:grpSpPr bwMode="auto">
          <a:xfrm>
            <a:off x="3467100" y="1676400"/>
            <a:ext cx="2362200" cy="4267200"/>
            <a:chOff x="685800" y="1676400"/>
            <a:chExt cx="2362200" cy="4267200"/>
          </a:xfrm>
        </p:grpSpPr>
        <p:sp>
          <p:nvSpPr>
            <p:cNvPr id="11" name="Oval 10"/>
            <p:cNvSpPr/>
            <p:nvPr/>
          </p:nvSpPr>
          <p:spPr bwMode="auto">
            <a:xfrm>
              <a:off x="685800" y="1676400"/>
              <a:ext cx="2362200" cy="426720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>
                <a:defRPr/>
              </a:pPr>
              <a:r>
                <a:rPr lang="en-US" dirty="0"/>
                <a:t>II</a:t>
              </a:r>
            </a:p>
          </p:txBody>
        </p:sp>
        <p:sp>
          <p:nvSpPr>
            <p:cNvPr id="107532" name="TextBox 11"/>
            <p:cNvSpPr txBox="1">
              <a:spLocks noChangeArrowheads="1"/>
            </p:cNvSpPr>
            <p:nvPr/>
          </p:nvSpPr>
          <p:spPr bwMode="auto">
            <a:xfrm>
              <a:off x="685800" y="3117503"/>
              <a:ext cx="2362200" cy="954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/>
                <a:t>Language Translation</a:t>
              </a:r>
            </a:p>
          </p:txBody>
        </p:sp>
      </p:grpSp>
      <p:grpSp>
        <p:nvGrpSpPr>
          <p:cNvPr id="107526" name="Group 12"/>
          <p:cNvGrpSpPr>
            <a:grpSpLocks/>
          </p:cNvGrpSpPr>
          <p:nvPr/>
        </p:nvGrpSpPr>
        <p:grpSpPr bwMode="auto">
          <a:xfrm>
            <a:off x="6248400" y="1676400"/>
            <a:ext cx="2362200" cy="4267200"/>
            <a:chOff x="685800" y="1676400"/>
            <a:chExt cx="2362200" cy="4267200"/>
          </a:xfrm>
        </p:grpSpPr>
        <p:sp>
          <p:nvSpPr>
            <p:cNvPr id="14" name="Oval 13"/>
            <p:cNvSpPr/>
            <p:nvPr/>
          </p:nvSpPr>
          <p:spPr bwMode="auto">
            <a:xfrm>
              <a:off x="685800" y="1676400"/>
              <a:ext cx="2362200" cy="4267200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>
                <a:defRPr/>
              </a:pPr>
              <a:r>
                <a:rPr lang="en-US" dirty="0"/>
                <a:t>III</a:t>
              </a:r>
            </a:p>
          </p:txBody>
        </p:sp>
        <p:sp>
          <p:nvSpPr>
            <p:cNvPr id="107530" name="TextBox 14"/>
            <p:cNvSpPr txBox="1">
              <a:spLocks noChangeArrowheads="1"/>
            </p:cNvSpPr>
            <p:nvPr/>
          </p:nvSpPr>
          <p:spPr bwMode="auto">
            <a:xfrm>
              <a:off x="685800" y="3117503"/>
              <a:ext cx="2362200" cy="954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/>
              <a:r>
                <a:rPr lang="en-US"/>
                <a:t>Language Semantics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533400" y="1066800"/>
            <a:ext cx="8115300" cy="2819400"/>
            <a:chOff x="533400" y="1371600"/>
            <a:chExt cx="8115300" cy="2819400"/>
          </a:xfrm>
          <a:solidFill>
            <a:srgbClr val="FFF0EB">
              <a:alpha val="50000"/>
            </a:srgbClr>
          </a:solidFill>
        </p:grpSpPr>
        <p:sp>
          <p:nvSpPr>
            <p:cNvPr id="23" name="Oval 22"/>
            <p:cNvSpPr/>
            <p:nvPr/>
          </p:nvSpPr>
          <p:spPr bwMode="auto">
            <a:xfrm>
              <a:off x="533400" y="1371600"/>
              <a:ext cx="8115300" cy="2819400"/>
            </a:xfrm>
            <a:prstGeom prst="ellipse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933700" y="1524000"/>
              <a:ext cx="3276600" cy="523220"/>
            </a:xfrm>
            <a:prstGeom prst="rect">
              <a:avLst/>
            </a:prstGeom>
            <a:grp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dirty="0"/>
                <a:t>Order of Evaluation</a:t>
              </a: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609600" y="3962400"/>
            <a:ext cx="8153400" cy="2667000"/>
            <a:chOff x="609600" y="3581400"/>
            <a:chExt cx="8153400" cy="2667000"/>
          </a:xfrm>
          <a:solidFill>
            <a:srgbClr val="FFF0EB">
              <a:alpha val="50000"/>
            </a:srgbClr>
          </a:solidFill>
        </p:grpSpPr>
        <p:sp>
          <p:nvSpPr>
            <p:cNvPr id="26" name="Oval 25"/>
            <p:cNvSpPr/>
            <p:nvPr/>
          </p:nvSpPr>
          <p:spPr bwMode="auto">
            <a:xfrm>
              <a:off x="609600" y="3581400"/>
              <a:ext cx="8153400" cy="2667000"/>
            </a:xfrm>
            <a:prstGeom prst="ellipse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057400" y="5410200"/>
              <a:ext cx="5181600" cy="523220"/>
            </a:xfrm>
            <a:prstGeom prst="rect">
              <a:avLst/>
            </a:prstGeom>
            <a:grp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dirty="0"/>
                <a:t>Specification to Implementation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Programming Languages &amp; Compilers</a:t>
            </a:r>
          </a:p>
        </p:txBody>
      </p:sp>
      <p:sp>
        <p:nvSpPr>
          <p:cNvPr id="10957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600B4FE-A647-B943-9FDC-58564C4D35DD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10957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51FBBE7-347F-0E40-AF6E-A9F83B20CFEC}" type="slidenum">
              <a:rPr lang="en-US" sz="1400">
                <a:latin typeface="Tahoma" charset="0"/>
              </a:rPr>
              <a:pPr/>
              <a:t>113</a:t>
            </a:fld>
            <a:endParaRPr lang="en-US" sz="1400">
              <a:latin typeface="Tahoma" charset="0"/>
            </a:endParaRPr>
          </a:p>
        </p:txBody>
      </p:sp>
      <p:grpSp>
        <p:nvGrpSpPr>
          <p:cNvPr id="109572" name="Group 19"/>
          <p:cNvGrpSpPr>
            <a:grpSpLocks/>
          </p:cNvGrpSpPr>
          <p:nvPr/>
        </p:nvGrpSpPr>
        <p:grpSpPr bwMode="auto">
          <a:xfrm>
            <a:off x="685800" y="1676400"/>
            <a:ext cx="7924800" cy="4267200"/>
            <a:chOff x="685800" y="1676400"/>
            <a:chExt cx="7924800" cy="4267200"/>
          </a:xfrm>
        </p:grpSpPr>
        <p:grpSp>
          <p:nvGrpSpPr>
            <p:cNvPr id="109574" name="Group 8"/>
            <p:cNvGrpSpPr>
              <a:grpSpLocks/>
            </p:cNvGrpSpPr>
            <p:nvPr/>
          </p:nvGrpSpPr>
          <p:grpSpPr bwMode="auto">
            <a:xfrm>
              <a:off x="685800" y="1676400"/>
              <a:ext cx="2362200" cy="4267200"/>
              <a:chOff x="685800" y="1676400"/>
              <a:chExt cx="2362200" cy="4267200"/>
            </a:xfrm>
          </p:grpSpPr>
          <p:sp>
            <p:nvSpPr>
              <p:cNvPr id="6" name="Oval 5"/>
              <p:cNvSpPr/>
              <p:nvPr/>
            </p:nvSpPr>
            <p:spPr bwMode="auto">
              <a:xfrm>
                <a:off x="685800" y="1676400"/>
                <a:ext cx="2362200" cy="4267200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9582" name="TextBox 6"/>
              <p:cNvSpPr txBox="1">
                <a:spLocks noChangeArrowheads="1"/>
              </p:cNvSpPr>
              <p:nvPr/>
            </p:nvSpPr>
            <p:spPr bwMode="auto">
              <a:xfrm>
                <a:off x="685800" y="3117503"/>
                <a:ext cx="2362200" cy="954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/>
                  <a:t>Operational</a:t>
                </a:r>
              </a:p>
              <a:p>
                <a:pPr algn="ctr"/>
                <a:r>
                  <a:rPr lang="en-US"/>
                  <a:t>Semantics</a:t>
                </a:r>
              </a:p>
            </p:txBody>
          </p:sp>
        </p:grpSp>
        <p:grpSp>
          <p:nvGrpSpPr>
            <p:cNvPr id="109575" name="Group 9"/>
            <p:cNvGrpSpPr>
              <a:grpSpLocks/>
            </p:cNvGrpSpPr>
            <p:nvPr/>
          </p:nvGrpSpPr>
          <p:grpSpPr bwMode="auto">
            <a:xfrm>
              <a:off x="3352800" y="1676400"/>
              <a:ext cx="2362200" cy="2667000"/>
              <a:chOff x="571500" y="1676400"/>
              <a:chExt cx="2362200" cy="2667000"/>
            </a:xfrm>
          </p:grpSpPr>
          <p:sp>
            <p:nvSpPr>
              <p:cNvPr id="11" name="Oval 10"/>
              <p:cNvSpPr/>
              <p:nvPr/>
            </p:nvSpPr>
            <p:spPr bwMode="auto">
              <a:xfrm>
                <a:off x="571500" y="1676400"/>
                <a:ext cx="2362200" cy="2667000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9580" name="TextBox 11"/>
              <p:cNvSpPr txBox="1">
                <a:spLocks noChangeArrowheads="1"/>
              </p:cNvSpPr>
              <p:nvPr/>
            </p:nvSpPr>
            <p:spPr bwMode="auto">
              <a:xfrm>
                <a:off x="571500" y="3117503"/>
                <a:ext cx="2362200" cy="954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/>
                  <a:t>Lambda Calculus</a:t>
                </a:r>
              </a:p>
            </p:txBody>
          </p:sp>
        </p:grpSp>
        <p:grpSp>
          <p:nvGrpSpPr>
            <p:cNvPr id="109576" name="Group 12"/>
            <p:cNvGrpSpPr>
              <a:grpSpLocks/>
            </p:cNvGrpSpPr>
            <p:nvPr/>
          </p:nvGrpSpPr>
          <p:grpSpPr bwMode="auto">
            <a:xfrm>
              <a:off x="5943600" y="1676400"/>
              <a:ext cx="2667000" cy="2743200"/>
              <a:chOff x="381000" y="1676400"/>
              <a:chExt cx="2667000" cy="2743200"/>
            </a:xfrm>
          </p:grpSpPr>
          <p:sp>
            <p:nvSpPr>
              <p:cNvPr id="14" name="Oval 13"/>
              <p:cNvSpPr/>
              <p:nvPr/>
            </p:nvSpPr>
            <p:spPr bwMode="auto">
              <a:xfrm>
                <a:off x="533400" y="1676400"/>
                <a:ext cx="2514600" cy="2743200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9578" name="TextBox 14"/>
              <p:cNvSpPr txBox="1">
                <a:spLocks noChangeArrowheads="1"/>
              </p:cNvSpPr>
              <p:nvPr/>
            </p:nvSpPr>
            <p:spPr bwMode="auto">
              <a:xfrm>
                <a:off x="381000" y="3117503"/>
                <a:ext cx="2667000" cy="954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/>
                  <a:t>Axiomatic Semantics</a:t>
                </a:r>
              </a:p>
            </p:txBody>
          </p:sp>
        </p:grpSp>
      </p:grpSp>
      <p:sp>
        <p:nvSpPr>
          <p:cNvPr id="109573" name="TextBox 22"/>
          <p:cNvSpPr txBox="1">
            <a:spLocks noChangeArrowheads="1"/>
          </p:cNvSpPr>
          <p:nvPr/>
        </p:nvSpPr>
        <p:spPr bwMode="auto">
          <a:xfrm>
            <a:off x="2057400" y="990600"/>
            <a:ext cx="5105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/>
              <a:t> III : Language Semantics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Programming Languages &amp; Compilers</a:t>
            </a:r>
          </a:p>
        </p:txBody>
      </p:sp>
      <p:sp>
        <p:nvSpPr>
          <p:cNvPr id="11059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9C0EBE0-871F-2E41-BA31-0967A39C36D6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11059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2FF7AE7-9917-4441-9F96-93283341A4FD}" type="slidenum">
              <a:rPr lang="en-US" sz="1400">
                <a:latin typeface="Tahoma" charset="0"/>
              </a:rPr>
              <a:pPr/>
              <a:t>114</a:t>
            </a:fld>
            <a:endParaRPr lang="en-US" sz="1400">
              <a:latin typeface="Tahoma" charset="0"/>
            </a:endParaRPr>
          </a:p>
        </p:txBody>
      </p:sp>
      <p:grpSp>
        <p:nvGrpSpPr>
          <p:cNvPr id="110596" name="Group 19"/>
          <p:cNvGrpSpPr>
            <a:grpSpLocks/>
          </p:cNvGrpSpPr>
          <p:nvPr/>
        </p:nvGrpSpPr>
        <p:grpSpPr bwMode="auto">
          <a:xfrm>
            <a:off x="685800" y="1676400"/>
            <a:ext cx="7924800" cy="4267200"/>
            <a:chOff x="685800" y="1676400"/>
            <a:chExt cx="7924800" cy="4267200"/>
          </a:xfrm>
        </p:grpSpPr>
        <p:grpSp>
          <p:nvGrpSpPr>
            <p:cNvPr id="110601" name="Group 8"/>
            <p:cNvGrpSpPr>
              <a:grpSpLocks/>
            </p:cNvGrpSpPr>
            <p:nvPr/>
          </p:nvGrpSpPr>
          <p:grpSpPr bwMode="auto">
            <a:xfrm>
              <a:off x="685800" y="1676400"/>
              <a:ext cx="2362200" cy="4267200"/>
              <a:chOff x="685800" y="1676400"/>
              <a:chExt cx="2362200" cy="4267200"/>
            </a:xfrm>
          </p:grpSpPr>
          <p:sp>
            <p:nvSpPr>
              <p:cNvPr id="6" name="Oval 5"/>
              <p:cNvSpPr/>
              <p:nvPr/>
            </p:nvSpPr>
            <p:spPr bwMode="auto">
              <a:xfrm>
                <a:off x="685800" y="1676400"/>
                <a:ext cx="2362200" cy="4267200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0609" name="TextBox 6"/>
              <p:cNvSpPr txBox="1">
                <a:spLocks noChangeArrowheads="1"/>
              </p:cNvSpPr>
              <p:nvPr/>
            </p:nvSpPr>
            <p:spPr bwMode="auto">
              <a:xfrm>
                <a:off x="685800" y="3117503"/>
                <a:ext cx="2362200" cy="954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/>
                  <a:t>Operational</a:t>
                </a:r>
              </a:p>
              <a:p>
                <a:pPr algn="ctr"/>
                <a:r>
                  <a:rPr lang="en-US"/>
                  <a:t>Semantics</a:t>
                </a:r>
              </a:p>
            </p:txBody>
          </p:sp>
        </p:grpSp>
        <p:grpSp>
          <p:nvGrpSpPr>
            <p:cNvPr id="110602" name="Group 9"/>
            <p:cNvGrpSpPr>
              <a:grpSpLocks/>
            </p:cNvGrpSpPr>
            <p:nvPr/>
          </p:nvGrpSpPr>
          <p:grpSpPr bwMode="auto">
            <a:xfrm>
              <a:off x="3352800" y="1676400"/>
              <a:ext cx="2362200" cy="2667000"/>
              <a:chOff x="571500" y="1676400"/>
              <a:chExt cx="2362200" cy="2667000"/>
            </a:xfrm>
          </p:grpSpPr>
          <p:sp>
            <p:nvSpPr>
              <p:cNvPr id="11" name="Oval 10"/>
              <p:cNvSpPr/>
              <p:nvPr/>
            </p:nvSpPr>
            <p:spPr bwMode="auto">
              <a:xfrm>
                <a:off x="571500" y="1676400"/>
                <a:ext cx="2362200" cy="2667000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0607" name="TextBox 11"/>
              <p:cNvSpPr txBox="1">
                <a:spLocks noChangeArrowheads="1"/>
              </p:cNvSpPr>
              <p:nvPr/>
            </p:nvSpPr>
            <p:spPr bwMode="auto">
              <a:xfrm>
                <a:off x="571500" y="3117503"/>
                <a:ext cx="2362200" cy="954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/>
                  <a:t>Lambda Calculus</a:t>
                </a:r>
              </a:p>
            </p:txBody>
          </p:sp>
        </p:grpSp>
        <p:grpSp>
          <p:nvGrpSpPr>
            <p:cNvPr id="110603" name="Group 12"/>
            <p:cNvGrpSpPr>
              <a:grpSpLocks/>
            </p:cNvGrpSpPr>
            <p:nvPr/>
          </p:nvGrpSpPr>
          <p:grpSpPr bwMode="auto">
            <a:xfrm>
              <a:off x="5943600" y="1676400"/>
              <a:ext cx="2667000" cy="2743200"/>
              <a:chOff x="381000" y="1676400"/>
              <a:chExt cx="2667000" cy="2743200"/>
            </a:xfrm>
          </p:grpSpPr>
          <p:sp>
            <p:nvSpPr>
              <p:cNvPr id="14" name="Oval 13"/>
              <p:cNvSpPr/>
              <p:nvPr/>
            </p:nvSpPr>
            <p:spPr bwMode="auto">
              <a:xfrm>
                <a:off x="533400" y="1676400"/>
                <a:ext cx="2514600" cy="2743200"/>
              </a:xfrm>
              <a:prstGeom prst="ellips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0605" name="TextBox 14"/>
              <p:cNvSpPr txBox="1">
                <a:spLocks noChangeArrowheads="1"/>
              </p:cNvSpPr>
              <p:nvPr/>
            </p:nvSpPr>
            <p:spPr bwMode="auto">
              <a:xfrm>
                <a:off x="381000" y="3117503"/>
                <a:ext cx="2667000" cy="954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Arial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/>
                  <a:t>Axiomatic Semantics</a:t>
                </a:r>
              </a:p>
            </p:txBody>
          </p:sp>
        </p:grpSp>
      </p:grpSp>
      <p:sp>
        <p:nvSpPr>
          <p:cNvPr id="110597" name="Oval 2"/>
          <p:cNvSpPr>
            <a:spLocks noChangeArrowheads="1"/>
          </p:cNvSpPr>
          <p:nvPr/>
        </p:nvSpPr>
        <p:spPr bwMode="auto">
          <a:xfrm>
            <a:off x="3581400" y="4876800"/>
            <a:ext cx="1828800" cy="914400"/>
          </a:xfrm>
          <a:prstGeom prst="ellipse">
            <a:avLst/>
          </a:prstGeom>
          <a:solidFill>
            <a:srgbClr val="FFD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/>
              <a:t>CS422</a:t>
            </a:r>
          </a:p>
        </p:txBody>
      </p:sp>
      <p:sp>
        <p:nvSpPr>
          <p:cNvPr id="110598" name="Oval 22"/>
          <p:cNvSpPr>
            <a:spLocks noChangeArrowheads="1"/>
          </p:cNvSpPr>
          <p:nvPr/>
        </p:nvSpPr>
        <p:spPr bwMode="auto">
          <a:xfrm>
            <a:off x="6553200" y="4572000"/>
            <a:ext cx="1828800" cy="1524000"/>
          </a:xfrm>
          <a:prstGeom prst="ellipse">
            <a:avLst/>
          </a:prstGeom>
          <a:solidFill>
            <a:srgbClr val="FFD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US"/>
              <a:t>CS426</a:t>
            </a:r>
          </a:p>
          <a:p>
            <a:r>
              <a:rPr lang="en-US"/>
              <a:t>CS477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533400" y="1066800"/>
            <a:ext cx="8115300" cy="2819400"/>
            <a:chOff x="533400" y="1371600"/>
            <a:chExt cx="8115300" cy="2819400"/>
          </a:xfrm>
          <a:solidFill>
            <a:srgbClr val="FFF0EB">
              <a:alpha val="50000"/>
            </a:srgbClr>
          </a:solidFill>
        </p:grpSpPr>
        <p:sp>
          <p:nvSpPr>
            <p:cNvPr id="31" name="Oval 30"/>
            <p:cNvSpPr/>
            <p:nvPr/>
          </p:nvSpPr>
          <p:spPr bwMode="auto">
            <a:xfrm>
              <a:off x="533400" y="1371600"/>
              <a:ext cx="8115300" cy="2819400"/>
            </a:xfrm>
            <a:prstGeom prst="ellipse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2933700" y="1524000"/>
              <a:ext cx="3276600" cy="523220"/>
            </a:xfrm>
            <a:prstGeom prst="rect">
              <a:avLst/>
            </a:prstGeom>
            <a:grp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dirty="0"/>
                <a:t>Order of Evaluation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609600" y="3962400"/>
            <a:ext cx="8153400" cy="2667000"/>
            <a:chOff x="609600" y="3581400"/>
            <a:chExt cx="8153400" cy="2667000"/>
          </a:xfrm>
          <a:solidFill>
            <a:srgbClr val="FFF0EB">
              <a:alpha val="50000"/>
            </a:srgbClr>
          </a:solidFill>
        </p:grpSpPr>
        <p:sp>
          <p:nvSpPr>
            <p:cNvPr id="34" name="Oval 33"/>
            <p:cNvSpPr/>
            <p:nvPr/>
          </p:nvSpPr>
          <p:spPr bwMode="auto">
            <a:xfrm>
              <a:off x="609600" y="3581400"/>
              <a:ext cx="8153400" cy="2667000"/>
            </a:xfrm>
            <a:prstGeom prst="ellipse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2057400" y="5410200"/>
              <a:ext cx="5181600" cy="523220"/>
            </a:xfrm>
            <a:prstGeom prst="rect">
              <a:avLst/>
            </a:prstGeom>
            <a:grp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dirty="0"/>
                <a:t>Specification to Implementation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7B5535F-58A1-DD4B-B4C3-75E207A132F3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1116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A38C8B70-A72D-014A-A102-324CC1203A4F}" type="slidenum">
              <a:rPr lang="en-US" sz="1400">
                <a:latin typeface="Tahoma" charset="0"/>
              </a:rPr>
              <a:pPr/>
              <a:t>115</a:t>
            </a:fld>
            <a:endParaRPr lang="en-US" sz="1400">
              <a:latin typeface="Tahoma" charset="0"/>
            </a:endParaRPr>
          </a:p>
        </p:txBody>
      </p:sp>
      <p:sp>
        <p:nvSpPr>
          <p:cNvPr id="1116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Semantics</a:t>
            </a:r>
          </a:p>
        </p:txBody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Expresses the meaning of syntax</a:t>
            </a:r>
          </a:p>
          <a:p>
            <a:pPr eaLnBrk="1" hangingPunct="1"/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Static semantics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lvl="1" eaLnBrk="1" hangingPunct="1"/>
            <a:r>
              <a:rPr lang="en-US" sz="3200">
                <a:latin typeface="Tahoma" charset="0"/>
                <a:ea typeface="ＭＳ Ｐゴシック" charset="0"/>
              </a:rPr>
              <a:t>Meaning based only on the form of the expression without executing it</a:t>
            </a:r>
          </a:p>
          <a:p>
            <a:pPr lvl="1" eaLnBrk="1" hangingPunct="1"/>
            <a:r>
              <a:rPr lang="en-US" sz="3200">
                <a:latin typeface="Tahoma" charset="0"/>
                <a:ea typeface="ＭＳ Ｐゴシック" charset="0"/>
              </a:rPr>
              <a:t>Usually restricted to type checking / type inference</a:t>
            </a:r>
            <a:endParaRPr lang="en-US">
              <a:latin typeface="Tahoma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5B7A186-79A3-DC49-8E16-7FA4C83531E4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1126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96D025B-6F23-2247-AE6A-7710C705DB32}" type="slidenum">
              <a:rPr lang="en-US" sz="1400">
                <a:latin typeface="Tahoma" charset="0"/>
              </a:rPr>
              <a:pPr/>
              <a:t>116</a:t>
            </a:fld>
            <a:endParaRPr lang="en-US" sz="1400">
              <a:latin typeface="Tahoma" charset="0"/>
            </a:endParaRPr>
          </a:p>
        </p:txBody>
      </p:sp>
      <p:sp>
        <p:nvSpPr>
          <p:cNvPr id="1126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Dynamic semantics</a:t>
            </a:r>
          </a:p>
        </p:txBody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Method of describing meaning of executing a program</a:t>
            </a:r>
          </a:p>
          <a:p>
            <a:pPr eaLnBrk="1" hangingPunct="1">
              <a:spcBef>
                <a:spcPct val="0"/>
              </a:spcBef>
            </a:pP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Several different types:</a:t>
            </a:r>
          </a:p>
          <a:p>
            <a:pPr lvl="1" eaLnBrk="1" hangingPunct="1">
              <a:spcBef>
                <a:spcPct val="0"/>
              </a:spcBef>
            </a:pPr>
            <a:r>
              <a:rPr lang="en-US" sz="3600">
                <a:latin typeface="Tahoma" charset="0"/>
                <a:ea typeface="ＭＳ Ｐゴシック" charset="0"/>
              </a:rPr>
              <a:t>Operational Semantics</a:t>
            </a:r>
          </a:p>
          <a:p>
            <a:pPr lvl="1" eaLnBrk="1" hangingPunct="1">
              <a:spcBef>
                <a:spcPct val="0"/>
              </a:spcBef>
            </a:pPr>
            <a:r>
              <a:rPr lang="en-US" sz="3600">
                <a:latin typeface="Tahoma" charset="0"/>
                <a:ea typeface="ＭＳ Ｐゴシック" charset="0"/>
              </a:rPr>
              <a:t>Axiomatic Semantics</a:t>
            </a:r>
          </a:p>
          <a:p>
            <a:pPr lvl="1" eaLnBrk="1" hangingPunct="1">
              <a:spcBef>
                <a:spcPct val="0"/>
              </a:spcBef>
            </a:pPr>
            <a:r>
              <a:rPr lang="en-US" sz="3600">
                <a:latin typeface="Tahoma" charset="0"/>
                <a:ea typeface="ＭＳ Ｐゴシック" charset="0"/>
              </a:rPr>
              <a:t>Denotational Semantics</a:t>
            </a: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AA486C29-3031-FC44-A250-6C77C5639E3F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1136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9DB607E-C366-2D4D-B36C-21D865D83608}" type="slidenum">
              <a:rPr lang="en-US" sz="1400">
                <a:latin typeface="Tahoma" charset="0"/>
              </a:rPr>
              <a:pPr/>
              <a:t>117</a:t>
            </a:fld>
            <a:endParaRPr lang="en-US" sz="1400">
              <a:latin typeface="Tahoma" charset="0"/>
            </a:endParaRPr>
          </a:p>
        </p:txBody>
      </p:sp>
      <p:sp>
        <p:nvSpPr>
          <p:cNvPr id="1136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>
                <a:latin typeface="Tahoma" charset="0"/>
                <a:ea typeface="ＭＳ Ｐゴシック" charset="0"/>
                <a:cs typeface="ＭＳ Ｐゴシック" charset="0"/>
              </a:rPr>
              <a:t>Dynamic Semantics</a:t>
            </a:r>
          </a:p>
        </p:txBody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sz="4400">
                <a:latin typeface="Tahoma" charset="0"/>
                <a:ea typeface="ＭＳ Ｐゴシック" charset="0"/>
                <a:cs typeface="ＭＳ Ｐゴシック" charset="0"/>
              </a:rPr>
              <a:t>Different languages better suited to different types of semantics</a:t>
            </a:r>
          </a:p>
          <a:p>
            <a:pPr eaLnBrk="1" hangingPunct="1">
              <a:spcBef>
                <a:spcPct val="0"/>
              </a:spcBef>
            </a:pPr>
            <a:r>
              <a:rPr lang="en-US" sz="4400">
                <a:latin typeface="Tahoma" charset="0"/>
                <a:ea typeface="ＭＳ Ｐゴシック" charset="0"/>
                <a:cs typeface="ＭＳ Ｐゴシック" charset="0"/>
              </a:rPr>
              <a:t>Different types of semantics serve different purposes</a:t>
            </a: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5B18484-B15C-E64D-8A31-9D6525F98893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1146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D389C57-9F3B-1043-955C-3D11C35F8172}" type="slidenum">
              <a:rPr lang="en-US" sz="1400">
                <a:latin typeface="Tahoma" charset="0"/>
              </a:rPr>
              <a:pPr/>
              <a:t>118</a:t>
            </a:fld>
            <a:endParaRPr lang="en-US" sz="1400">
              <a:latin typeface="Tahoma" charset="0"/>
            </a:endParaRPr>
          </a:p>
        </p:txBody>
      </p:sp>
      <p:sp>
        <p:nvSpPr>
          <p:cNvPr id="1146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>
                <a:latin typeface="Tahoma" charset="0"/>
                <a:ea typeface="ＭＳ Ｐゴシック" charset="0"/>
                <a:cs typeface="ＭＳ Ｐゴシック" charset="0"/>
              </a:rPr>
              <a:t>Operational Semantics</a:t>
            </a:r>
          </a:p>
        </p:txBody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Start with a simple notion of machine</a:t>
            </a:r>
            <a:endParaRPr lang="en-US" sz="70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spcBef>
                <a:spcPct val="0"/>
              </a:spcBef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Describe how to execute (implement) programs of language on virtual machine, by describing how to execute each program statement (ie, following the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structure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of the program)</a:t>
            </a:r>
          </a:p>
          <a:p>
            <a:pPr eaLnBrk="1" hangingPunct="1">
              <a:spcBef>
                <a:spcPct val="0"/>
              </a:spcBef>
              <a:buFont typeface="Wingdings" charset="0"/>
              <a:buNone/>
            </a:pPr>
            <a:endParaRPr lang="en-US" sz="70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spcBef>
                <a:spcPct val="0"/>
              </a:spcBef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Meaning of program is how its execution changes the state of the machine</a:t>
            </a:r>
          </a:p>
          <a:p>
            <a:pPr eaLnBrk="1" hangingPunct="1">
              <a:spcBef>
                <a:spcPct val="0"/>
              </a:spcBef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Useful as basis for implementations</a:t>
            </a:r>
            <a:endParaRPr lang="en-US" sz="2800">
              <a:latin typeface="Tahom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F76794D-DDE2-E04A-86D9-9E65073D474D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1157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1F5E9F3-F196-7649-B2E0-B60DA84CF774}" type="slidenum">
              <a:rPr lang="en-US" sz="1400">
                <a:latin typeface="Tahoma" charset="0"/>
              </a:rPr>
              <a:pPr/>
              <a:t>119</a:t>
            </a:fld>
            <a:endParaRPr lang="en-US" sz="1400">
              <a:latin typeface="Tahoma" charset="0"/>
            </a:endParaRPr>
          </a:p>
        </p:txBody>
      </p:sp>
      <p:sp>
        <p:nvSpPr>
          <p:cNvPr id="1157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>
                <a:latin typeface="Tahoma" charset="0"/>
                <a:ea typeface="ＭＳ Ｐゴシック" charset="0"/>
                <a:cs typeface="ＭＳ Ｐゴシック" charset="0"/>
              </a:rPr>
              <a:t>Axiomatic Semantics</a:t>
            </a:r>
          </a:p>
        </p:txBody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Also called Floyd-Hoare Logic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US" sz="120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Based on formal logic (first order predicate calculus)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US" sz="120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Axiomatic Semantics is a logical system built from </a:t>
            </a:r>
            <a:r>
              <a:rPr lang="en-US" sz="3600" i="1">
                <a:latin typeface="Tahoma" charset="0"/>
                <a:ea typeface="ＭＳ Ｐゴシック" charset="0"/>
                <a:cs typeface="ＭＳ Ｐゴシック" charset="0"/>
              </a:rPr>
              <a:t>axioms</a:t>
            </a: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 and </a:t>
            </a:r>
            <a:r>
              <a:rPr lang="en-US" sz="3600" i="1">
                <a:latin typeface="Tahoma" charset="0"/>
                <a:ea typeface="ＭＳ Ｐゴシック" charset="0"/>
                <a:cs typeface="ＭＳ Ｐゴシック" charset="0"/>
              </a:rPr>
              <a:t>inference rules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US" sz="1200" i="1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Mainly suited to simple imperative programming languages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Disambiguating a Grammar </a:t>
            </a:r>
            <a:r>
              <a:rPr lang="mr-IN">
                <a:latin typeface="Tahoma" charset="0"/>
                <a:ea typeface="ＭＳ Ｐゴシック" charset="0"/>
                <a:cs typeface="ＭＳ Ｐゴシック" charset="0"/>
              </a:rPr>
              <a:t>–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Take 2</a:t>
            </a:r>
          </a:p>
        </p:txBody>
      </p:sp>
      <p:sp>
        <p:nvSpPr>
          <p:cNvPr id="14029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&lt;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&gt;::= 0|1| b&lt;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 | &lt;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&gt;a</a:t>
            </a:r>
          </a:p>
          <a:p>
            <a:pPr marL="0" indent="0">
              <a:buFont typeface="Wingdings" charset="0"/>
              <a:buNone/>
              <a:defRPr/>
            </a:pP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                | &lt;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&gt;m&lt;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 </a:t>
            </a:r>
          </a:p>
          <a:p>
            <a:pPr>
              <a:defRPr/>
            </a:pP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Want </a:t>
            </a:r>
            <a:r>
              <a:rPr lang="en-US" sz="2800" b="1" dirty="0" smtClean="0">
                <a:latin typeface="Tahoma" charset="0"/>
                <a:ea typeface="ＭＳ Ｐゴシック" charset="0"/>
                <a:cs typeface="ＭＳ Ｐゴシック" charset="0"/>
              </a:rPr>
              <a:t>b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 has higher precedence than </a:t>
            </a:r>
            <a:r>
              <a:rPr lang="en-US" sz="2800" b="1" dirty="0" smtClean="0">
                <a:latin typeface="Tahoma" charset="0"/>
                <a:ea typeface="ＭＳ Ｐゴシック" charset="0"/>
                <a:cs typeface="ＭＳ Ｐゴシック" charset="0"/>
              </a:rPr>
              <a:t>m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, which in turn has higher precedence than </a:t>
            </a:r>
            <a:r>
              <a:rPr lang="en-US" sz="2800" b="1" dirty="0" smtClean="0">
                <a:latin typeface="Tahoma" charset="0"/>
                <a:ea typeface="ＭＳ Ｐゴシック" charset="0"/>
                <a:cs typeface="ＭＳ Ｐゴシック" charset="0"/>
              </a:rPr>
              <a:t>a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, and such that </a:t>
            </a:r>
            <a:r>
              <a:rPr lang="en-US" sz="2800" b="1" dirty="0" smtClean="0">
                <a:latin typeface="Tahoma" charset="0"/>
                <a:ea typeface="ＭＳ Ｐゴシック" charset="0"/>
                <a:cs typeface="ＭＳ Ｐゴシック" charset="0"/>
              </a:rPr>
              <a:t>m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 associates to the </a:t>
            </a:r>
            <a:r>
              <a:rPr lang="en-US" sz="2800" b="1" dirty="0" smtClean="0">
                <a:solidFill>
                  <a:srgbClr val="FF0000"/>
                </a:solidFill>
                <a:latin typeface="Tahoma" charset="0"/>
                <a:ea typeface="ＭＳ Ｐゴシック" charset="0"/>
                <a:cs typeface="ＭＳ Ｐゴシック" charset="0"/>
              </a:rPr>
              <a:t>right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. </a:t>
            </a:r>
          </a:p>
          <a:p>
            <a:pPr>
              <a:defRPr/>
            </a:pP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&lt;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 ::=</a:t>
            </a:r>
          </a:p>
          <a:p>
            <a:pPr marL="0" indent="0">
              <a:buFont typeface="Wingdings" charset="0"/>
              <a:buNone/>
              <a:defRPr/>
            </a:pP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          &lt;no a m&gt; | &lt;not m&gt; m &lt;no a&gt;| &lt;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 a</a:t>
            </a:r>
          </a:p>
          <a:p>
            <a:pPr>
              <a:defRPr/>
            </a:pP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&lt;no a&gt; ::= &lt;no a m&gt; | &lt;no a m&gt; m &lt;no a&gt;</a:t>
            </a:r>
          </a:p>
          <a:p>
            <a:pPr>
              <a:defRPr/>
            </a:pP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&lt;not m&gt; ::= &lt;no a m&gt; | &lt;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 a</a:t>
            </a:r>
            <a:endParaRPr lang="en-US" sz="2800" dirty="0">
              <a:latin typeface="Tahoma" charset="0"/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&lt;no a m&gt; ::= b &lt;no a m&gt; | 0 | 1</a:t>
            </a:r>
            <a:endParaRPr lang="en-US" dirty="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945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53FD0AF-874E-4C4D-9CB4-57609204B562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1946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26ABEF8-5090-7F47-8AB2-058050DB951E}" type="slidenum">
              <a:rPr lang="en-US" sz="1400">
                <a:latin typeface="Tahoma" charset="0"/>
              </a:rPr>
              <a:pPr/>
              <a:t>12</a:t>
            </a:fld>
            <a:endParaRPr lang="en-US" sz="1400">
              <a:latin typeface="Tahoma" charset="0"/>
            </a:endParaRPr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71C2D01-3337-254F-A92D-CD511FBFC9E4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1167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E86154D-6BBE-4C4A-A934-5EDCFD3C17A8}" type="slidenum">
              <a:rPr lang="en-US" sz="1400">
                <a:latin typeface="Tahoma" charset="0"/>
              </a:rPr>
              <a:pPr/>
              <a:t>120</a:t>
            </a:fld>
            <a:endParaRPr lang="en-US" sz="1400">
              <a:latin typeface="Tahoma" charset="0"/>
            </a:endParaRPr>
          </a:p>
        </p:txBody>
      </p:sp>
      <p:sp>
        <p:nvSpPr>
          <p:cNvPr id="1167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>
                <a:latin typeface="Tahoma" charset="0"/>
                <a:ea typeface="ＭＳ Ｐゴシック" charset="0"/>
                <a:cs typeface="ＭＳ Ｐゴシック" charset="0"/>
              </a:rPr>
              <a:t>Axiomatic Semantics</a:t>
            </a:r>
          </a:p>
        </p:txBody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458200" cy="4648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Used to formally prove a property (</a:t>
            </a:r>
            <a:r>
              <a:rPr lang="en-US" sz="3600" i="1">
                <a:latin typeface="Tahoma" charset="0"/>
                <a:ea typeface="ＭＳ Ｐゴシック" charset="0"/>
                <a:cs typeface="ＭＳ Ｐゴシック" charset="0"/>
              </a:rPr>
              <a:t>post-condition</a:t>
            </a: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) of the </a:t>
            </a:r>
            <a:r>
              <a:rPr lang="en-US" sz="3600" i="1">
                <a:latin typeface="Tahoma" charset="0"/>
                <a:ea typeface="ＭＳ Ｐゴシック" charset="0"/>
                <a:cs typeface="ＭＳ Ｐゴシック" charset="0"/>
              </a:rPr>
              <a:t>state</a:t>
            </a: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 (the values of the program variables) after the execution of program, assuming another property (</a:t>
            </a:r>
            <a:r>
              <a:rPr lang="en-US" sz="3600" i="1">
                <a:latin typeface="Tahoma" charset="0"/>
                <a:ea typeface="ＭＳ Ｐゴシック" charset="0"/>
                <a:cs typeface="ＭＳ Ｐゴシック" charset="0"/>
              </a:rPr>
              <a:t>pre-condition</a:t>
            </a: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) of the state before execution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Written :</a:t>
            </a:r>
          </a:p>
          <a:p>
            <a:pPr algn="ctr" eaLnBrk="1" hangingPunct="1">
              <a:lnSpc>
                <a:spcPct val="110000"/>
              </a:lnSpc>
              <a:spcBef>
                <a:spcPct val="0"/>
              </a:spcBef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{Precondition} Program {Postcondition}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Source of idea of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loop invariant</a:t>
            </a:r>
            <a:r>
              <a:rPr lang="en-US" sz="2800" i="1"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endParaRPr lang="en-US" sz="2800">
              <a:latin typeface="Tahom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E0E6946-1842-A243-A6E5-0AA060336AE0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1177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7B82A10-EFC2-F248-8491-594BB25107C1}" type="slidenum">
              <a:rPr lang="en-US" sz="1400">
                <a:latin typeface="Tahoma" charset="0"/>
              </a:rPr>
              <a:pPr/>
              <a:t>121</a:t>
            </a:fld>
            <a:endParaRPr lang="en-US" sz="1400">
              <a:latin typeface="Tahoma" charset="0"/>
            </a:endParaRPr>
          </a:p>
        </p:txBody>
      </p:sp>
      <p:sp>
        <p:nvSpPr>
          <p:cNvPr id="1177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>
                <a:latin typeface="Tahoma" charset="0"/>
                <a:ea typeface="ＭＳ Ｐゴシック" charset="0"/>
                <a:cs typeface="ＭＳ Ｐゴシック" charset="0"/>
              </a:rPr>
              <a:t>Denotational Semantics</a:t>
            </a:r>
          </a:p>
        </p:txBody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24000"/>
            <a:ext cx="8077200" cy="4648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Construct a function </a:t>
            </a:r>
            <a:r>
              <a:rPr lang="en-US">
                <a:latin typeface="Monotype Corsiva" charset="0"/>
                <a:ea typeface="ＭＳ Ｐゴシック" charset="0"/>
                <a:cs typeface="ＭＳ Ｐゴシック" charset="0"/>
              </a:rPr>
              <a:t>M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assigning a mathematical meaning to each program construct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Lambda calculus often used as the range of the meaning function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Meaning function is compositional: meaning of construct built from meaning of parts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Useful for proving properties of programs</a:t>
            </a:r>
            <a:endParaRPr lang="en-US" sz="1800">
              <a:latin typeface="Tahom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CB462D9-C639-EC4B-9EDD-46F3C913992D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1187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CB9E16A-DD2D-3541-A3FA-5A44D316650C}" type="slidenum">
              <a:rPr lang="en-US" sz="1400">
                <a:latin typeface="Tahoma" charset="0"/>
              </a:rPr>
              <a:pPr/>
              <a:t>122</a:t>
            </a:fld>
            <a:endParaRPr lang="en-US" sz="1400">
              <a:latin typeface="Tahoma" charset="0"/>
            </a:endParaRPr>
          </a:p>
        </p:txBody>
      </p:sp>
      <p:sp>
        <p:nvSpPr>
          <p:cNvPr id="1187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Natural Semantics</a:t>
            </a:r>
          </a:p>
        </p:txBody>
      </p:sp>
      <p:sp>
        <p:nvSpPr>
          <p:cNvPr id="1187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Aka Structural Operational Semantics, aka </a:t>
            </a:r>
            <a:r>
              <a:rPr lang="ja-JP" altLang="en-US">
                <a:latin typeface="Tahoma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Big Step Semantics</a:t>
            </a:r>
            <a:r>
              <a:rPr lang="ja-JP" altLang="en-US">
                <a:latin typeface="Tahoma" charset="0"/>
                <a:ea typeface="ＭＳ Ｐゴシック" charset="0"/>
                <a:cs typeface="ＭＳ Ｐゴシック" charset="0"/>
              </a:rPr>
              <a:t>”</a:t>
            </a:r>
            <a:endParaRPr lang="en-US" altLang="ja-JP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Provide value for a program by rules and derivations, similar to type derivations</a:t>
            </a:r>
          </a:p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Rule conclusions look like </a:t>
            </a: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(C, m)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m</a:t>
            </a:r>
            <a:r>
              <a:rPr lang="ja-JP" alt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’</a:t>
            </a:r>
            <a:endParaRPr lang="en-US" altLang="ja-JP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or</a:t>
            </a: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(E, m) 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v</a:t>
            </a: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0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8A18EB2-96E1-6E42-9E35-A812B6410C3E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1198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8C3D057-F2BB-934C-8C16-FCB7EDB3D067}" type="slidenum">
              <a:rPr lang="en-US" sz="1400">
                <a:latin typeface="Tahoma" charset="0"/>
              </a:rPr>
              <a:pPr/>
              <a:t>123</a:t>
            </a:fld>
            <a:endParaRPr lang="en-US" sz="1400">
              <a:latin typeface="Tahoma" charset="0"/>
            </a:endParaRPr>
          </a:p>
        </p:txBody>
      </p:sp>
      <p:sp>
        <p:nvSpPr>
          <p:cNvPr id="119811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160338"/>
            <a:ext cx="7993062" cy="601662"/>
          </a:xfrm>
        </p:spPr>
        <p:txBody>
          <a:bodyPr/>
          <a:lstStyle/>
          <a:p>
            <a:pPr eaLnBrk="1" hangingPunct="1"/>
            <a:r>
              <a:rPr lang="en-US" sz="3200">
                <a:latin typeface="Tahoma" charset="0"/>
                <a:ea typeface="ＭＳ Ｐゴシック" charset="0"/>
                <a:cs typeface="ＭＳ Ｐゴシック" charset="0"/>
              </a:rPr>
              <a:t>Simple Imperative Programming Language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98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I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 Identifiers</a:t>
            </a:r>
          </a:p>
          <a:p>
            <a:pPr eaLnBrk="1" hangingPunct="1"/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N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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Numerals</a:t>
            </a:r>
          </a:p>
          <a:p>
            <a:pPr eaLnBrk="1" hangingPunct="1"/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B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::= true | false |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B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&amp;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B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|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B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or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B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| not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B</a:t>
            </a:r>
            <a:r>
              <a:rPr lang="en-US" b="1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|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E &lt; E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|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E = E</a:t>
            </a:r>
            <a:endParaRPr lang="en-US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eaLnBrk="1" hangingPunct="1"/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E::= N | I | E + E | E * E | E - E | - E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C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::= skip |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C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;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C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|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I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::=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E </a:t>
            </a:r>
            <a:br>
              <a:rPr lang="en-US" i="1">
                <a:latin typeface="Tahoma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| if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B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then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 C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else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 C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fi | while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B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do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C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od</a:t>
            </a:r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71B7813-8B9E-8E45-B5E6-1F78320BFC8A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1208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CD0DF24-E559-4B4B-9E19-70BF256426BB}" type="slidenum">
              <a:rPr lang="en-US" sz="1400">
                <a:latin typeface="Tahoma" charset="0"/>
              </a:rPr>
              <a:pPr/>
              <a:t>124</a:t>
            </a:fld>
            <a:endParaRPr lang="en-US" sz="1400">
              <a:latin typeface="Tahoma" charset="0"/>
            </a:endParaRPr>
          </a:p>
        </p:txBody>
      </p:sp>
      <p:sp>
        <p:nvSpPr>
          <p:cNvPr id="120835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160338"/>
            <a:ext cx="7993062" cy="601662"/>
          </a:xfrm>
        </p:spPr>
        <p:txBody>
          <a:bodyPr/>
          <a:lstStyle/>
          <a:p>
            <a:pPr eaLnBrk="1" hangingPunct="1"/>
            <a:r>
              <a:rPr lang="en-US" sz="3200">
                <a:latin typeface="Tahoma" charset="0"/>
                <a:ea typeface="ＭＳ Ｐゴシック" charset="0"/>
                <a:cs typeface="ＭＳ Ｐゴシック" charset="0"/>
              </a:rPr>
              <a:t>Natural Semantics of Atomic Expressions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08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None/>
            </a:pP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sz="4000">
                <a:latin typeface="Tahoma" charset="0"/>
                <a:ea typeface="ＭＳ Ｐゴシック" charset="0"/>
                <a:cs typeface="ＭＳ Ｐゴシック" charset="0"/>
              </a:rPr>
              <a:t>Identifiers: (</a:t>
            </a:r>
            <a:r>
              <a:rPr lang="en-US" sz="4000" i="1">
                <a:latin typeface="Tahoma" charset="0"/>
                <a:ea typeface="ＭＳ Ｐゴシック" charset="0"/>
                <a:cs typeface="ＭＳ Ｐゴシック" charset="0"/>
              </a:rPr>
              <a:t>I,m</a:t>
            </a:r>
            <a:r>
              <a:rPr lang="en-US" sz="4000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  <a:r>
              <a:rPr lang="en-US" sz="40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400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i="1">
                <a:latin typeface="Tahoma" charset="0"/>
                <a:ea typeface="ＭＳ Ｐゴシック" charset="0"/>
                <a:cs typeface="ＭＳ Ｐゴシック" charset="0"/>
              </a:rPr>
              <a:t>m</a:t>
            </a:r>
            <a:r>
              <a:rPr lang="en-US" sz="4000">
                <a:latin typeface="Tahoma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4000" i="1">
                <a:latin typeface="Tahoma" charset="0"/>
                <a:ea typeface="ＭＳ Ｐゴシック" charset="0"/>
                <a:cs typeface="ＭＳ Ｐゴシック" charset="0"/>
              </a:rPr>
              <a:t>I)</a:t>
            </a:r>
            <a:endParaRPr lang="en-US" sz="400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sz="4000">
                <a:latin typeface="Tahoma" charset="0"/>
                <a:ea typeface="ＭＳ Ｐゴシック" charset="0"/>
                <a:cs typeface="ＭＳ Ｐゴシック" charset="0"/>
              </a:rPr>
              <a:t>Numerals are values: (</a:t>
            </a:r>
            <a:r>
              <a:rPr lang="en-US" sz="4000" i="1">
                <a:latin typeface="Tahoma" charset="0"/>
                <a:ea typeface="ＭＳ Ｐゴシック" charset="0"/>
                <a:cs typeface="ＭＳ Ｐゴシック" charset="0"/>
              </a:rPr>
              <a:t>N,m</a:t>
            </a:r>
            <a:r>
              <a:rPr lang="en-US" sz="4000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  <a:r>
              <a:rPr lang="en-US" sz="40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400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i="1">
                <a:latin typeface="Tahoma" charset="0"/>
                <a:ea typeface="ＭＳ Ｐゴシック" charset="0"/>
                <a:cs typeface="ＭＳ Ｐゴシック" charset="0"/>
              </a:rPr>
              <a:t>N</a:t>
            </a:r>
          </a:p>
          <a:p>
            <a:pPr eaLnBrk="1" hangingPunct="1"/>
            <a:r>
              <a:rPr lang="en-US" sz="4000">
                <a:latin typeface="Tahoma" charset="0"/>
                <a:ea typeface="ＭＳ Ｐゴシック" charset="0"/>
                <a:cs typeface="ＭＳ Ｐゴシック" charset="0"/>
              </a:rPr>
              <a:t>Booleans:   (true</a:t>
            </a:r>
            <a:r>
              <a:rPr lang="en-US" sz="4000" i="1">
                <a:latin typeface="Tahoma" charset="0"/>
                <a:ea typeface="ＭＳ Ｐゴシック" charset="0"/>
                <a:cs typeface="ＭＳ Ｐゴシック" charset="0"/>
              </a:rPr>
              <a:t>,m</a:t>
            </a:r>
            <a:r>
              <a:rPr lang="en-US" sz="4000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  <a:r>
              <a:rPr lang="en-US" sz="40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true</a:t>
            </a:r>
          </a:p>
          <a:p>
            <a:pPr eaLnBrk="1" hangingPunct="1">
              <a:buFont typeface="Wingdings" charset="0"/>
              <a:buNone/>
            </a:pPr>
            <a:r>
              <a:rPr lang="en-US" sz="40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  (false </a:t>
            </a:r>
            <a:r>
              <a:rPr lang="en-US" sz="4000" i="1">
                <a:latin typeface="Tahoma" charset="0"/>
                <a:ea typeface="ＭＳ Ｐゴシック" charset="0"/>
                <a:cs typeface="ＭＳ Ｐゴシック" charset="0"/>
              </a:rPr>
              <a:t>,m</a:t>
            </a:r>
            <a:r>
              <a:rPr lang="en-US" sz="4000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  <a:r>
              <a:rPr lang="en-US" sz="40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false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A08F847B-3D15-3146-9342-ACA0DDF88375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1218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8B366B5-0626-0446-99C6-F29585D89FB3}" type="slidenum">
              <a:rPr lang="en-US" sz="1400">
                <a:latin typeface="Tahoma" charset="0"/>
              </a:rPr>
              <a:pPr/>
              <a:t>125</a:t>
            </a:fld>
            <a:endParaRPr lang="en-US" sz="1400">
              <a:latin typeface="Tahoma" charset="0"/>
            </a:endParaRPr>
          </a:p>
        </p:txBody>
      </p:sp>
      <p:sp>
        <p:nvSpPr>
          <p:cNvPr id="1218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Booleans: </a:t>
            </a:r>
          </a:p>
        </p:txBody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524000"/>
            <a:ext cx="8839200" cy="46482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charset="0"/>
              <a:buNone/>
            </a:pP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(B, m)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false      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(B, m)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true  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B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, m) 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b</a:t>
            </a:r>
            <a:endParaRPr lang="en-US" altLang="ja-JP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(B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&amp;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 B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, m) 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false          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(B 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&amp;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 B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, m) 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b</a:t>
            </a:r>
            <a:endParaRPr lang="en-US" altLang="ja-JP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lnSpc>
                <a:spcPct val="90000"/>
              </a:lnSpc>
              <a:buFont typeface="Wingdings" charset="0"/>
              <a:buNone/>
            </a:pPr>
            <a:endParaRPr lang="en-US" i="1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  (B, m)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true        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(B, m)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false  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B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, m) 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b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(B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or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 B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, m) 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true           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(B 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or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 B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, m) 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b</a:t>
            </a:r>
            <a:endParaRPr lang="en-US" altLang="ja-JP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lnSpc>
                <a:spcPct val="90000"/>
              </a:lnSpc>
              <a:buFont typeface="Wingdings" charset="0"/>
              <a:buNone/>
            </a:pPr>
            <a:endParaRPr lang="en-US" i="1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lnSpc>
                <a:spcPct val="90000"/>
              </a:lnSpc>
              <a:buFont typeface="Wingdings" charset="0"/>
              <a:buNone/>
            </a:pP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(B, m)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true                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(B, m)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false</a:t>
            </a:r>
          </a:p>
          <a:p>
            <a:pPr algn="ctr"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(not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 B, m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false       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(not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B, m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true</a:t>
            </a:r>
            <a:endParaRPr lang="en-US" sz="240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1861" name="Line 4"/>
          <p:cNvSpPr>
            <a:spLocks noChangeShapeType="1"/>
          </p:cNvSpPr>
          <p:nvPr/>
        </p:nvSpPr>
        <p:spPr bwMode="auto">
          <a:xfrm>
            <a:off x="304800" y="2057400"/>
            <a:ext cx="3276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1862" name="Line 5"/>
          <p:cNvSpPr>
            <a:spLocks noChangeShapeType="1"/>
          </p:cNvSpPr>
          <p:nvPr/>
        </p:nvSpPr>
        <p:spPr bwMode="auto">
          <a:xfrm flipV="1">
            <a:off x="4114800" y="3657600"/>
            <a:ext cx="449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1863" name="Line 6"/>
          <p:cNvSpPr>
            <a:spLocks noChangeShapeType="1"/>
          </p:cNvSpPr>
          <p:nvPr/>
        </p:nvSpPr>
        <p:spPr bwMode="auto">
          <a:xfrm>
            <a:off x="3886200" y="2057400"/>
            <a:ext cx="457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1864" name="Line 7"/>
          <p:cNvSpPr>
            <a:spLocks noChangeShapeType="1"/>
          </p:cNvSpPr>
          <p:nvPr/>
        </p:nvSpPr>
        <p:spPr bwMode="auto">
          <a:xfrm>
            <a:off x="304800" y="3657600"/>
            <a:ext cx="3352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1865" name="Line 8"/>
          <p:cNvSpPr>
            <a:spLocks noChangeShapeType="1"/>
          </p:cNvSpPr>
          <p:nvPr/>
        </p:nvSpPr>
        <p:spPr bwMode="auto">
          <a:xfrm>
            <a:off x="838200" y="5257800"/>
            <a:ext cx="3124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1866" name="Line 9"/>
          <p:cNvSpPr>
            <a:spLocks noChangeShapeType="1"/>
          </p:cNvSpPr>
          <p:nvPr/>
        </p:nvSpPr>
        <p:spPr bwMode="auto">
          <a:xfrm>
            <a:off x="5029200" y="5257800"/>
            <a:ext cx="3124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59288E6-4483-594F-9E6A-83E59C562557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1228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F34A7840-220B-DB48-ABD4-BC314F4FB00F}" type="slidenum">
              <a:rPr lang="en-US" sz="1400">
                <a:latin typeface="Tahoma" charset="0"/>
              </a:rPr>
              <a:pPr/>
              <a:t>126</a:t>
            </a:fld>
            <a:endParaRPr lang="en-US" sz="1400">
              <a:latin typeface="Tahoma" charset="0"/>
            </a:endParaRPr>
          </a:p>
        </p:txBody>
      </p:sp>
      <p:sp>
        <p:nvSpPr>
          <p:cNvPr id="1228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Relations</a:t>
            </a:r>
          </a:p>
        </p:txBody>
      </p:sp>
      <p:sp>
        <p:nvSpPr>
          <p:cNvPr id="1228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63688"/>
            <a:ext cx="8650288" cy="4913312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E, m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U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E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, m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V   U ~ V = b</a:t>
            </a:r>
            <a:endParaRPr lang="en-US" altLang="ja-JP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algn="ctr"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E ~ E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, m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b</a:t>
            </a:r>
            <a:endParaRPr lang="en-US" altLang="ja-JP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lnSpc>
                <a:spcPct val="90000"/>
              </a:lnSpc>
              <a:buFont typeface="Wingdings" charset="0"/>
              <a:buNone/>
            </a:pP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By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U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~ V = b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, we mean does (the meaning of) the relation ~ hold on the meaning of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U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and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V</a:t>
            </a:r>
            <a:endParaRPr lang="en-US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M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ay be specified by a mathematical expression/equation or rules matching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U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and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V</a:t>
            </a:r>
          </a:p>
        </p:txBody>
      </p:sp>
      <p:sp>
        <p:nvSpPr>
          <p:cNvPr id="122885" name="Line 4"/>
          <p:cNvSpPr>
            <a:spLocks noChangeShapeType="1"/>
          </p:cNvSpPr>
          <p:nvPr/>
        </p:nvSpPr>
        <p:spPr bwMode="auto">
          <a:xfrm>
            <a:off x="1219200" y="2057400"/>
            <a:ext cx="6705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0C5D679-5BFA-CD4A-AF0A-F64663A592A8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1239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50CA26A-4BEB-A448-8DFD-206B80176B43}" type="slidenum">
              <a:rPr lang="en-US" sz="1400">
                <a:latin typeface="Tahoma" charset="0"/>
              </a:rPr>
              <a:pPr/>
              <a:t>127</a:t>
            </a:fld>
            <a:endParaRPr lang="en-US" sz="1400">
              <a:latin typeface="Tahoma" charset="0"/>
            </a:endParaRPr>
          </a:p>
        </p:txBody>
      </p:sp>
      <p:sp>
        <p:nvSpPr>
          <p:cNvPr id="1239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Arithmetic Expressions</a:t>
            </a:r>
          </a:p>
        </p:txBody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411288"/>
            <a:ext cx="8650288" cy="4913312"/>
          </a:xfrm>
        </p:spPr>
        <p:txBody>
          <a:bodyPr/>
          <a:lstStyle/>
          <a:p>
            <a:pPr algn="ctr" eaLnBrk="1" hangingPunct="1">
              <a:buFont typeface="Wingdings" charset="0"/>
              <a:buNone/>
            </a:pP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E, m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U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E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, m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V   U op V = N</a:t>
            </a:r>
            <a:endParaRPr lang="en-US" altLang="ja-JP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E op E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, m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N</a:t>
            </a:r>
            <a:endParaRPr lang="en-US" altLang="ja-JP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where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N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is the specified value for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U op V</a:t>
            </a:r>
          </a:p>
        </p:txBody>
      </p:sp>
      <p:sp>
        <p:nvSpPr>
          <p:cNvPr id="123909" name="Line 4"/>
          <p:cNvSpPr>
            <a:spLocks noChangeShapeType="1"/>
          </p:cNvSpPr>
          <p:nvPr/>
        </p:nvSpPr>
        <p:spPr bwMode="auto">
          <a:xfrm>
            <a:off x="1143000" y="2590800"/>
            <a:ext cx="6858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B62AF31-6503-E64D-807C-723056101208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1249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1496655-DF75-B346-A92F-393676A6D0E1}" type="slidenum">
              <a:rPr lang="en-US" sz="1400">
                <a:latin typeface="Tahoma" charset="0"/>
              </a:rPr>
              <a:pPr/>
              <a:t>128</a:t>
            </a:fld>
            <a:endParaRPr lang="en-US" sz="1400">
              <a:latin typeface="Tahoma" charset="0"/>
            </a:endParaRPr>
          </a:p>
        </p:txBody>
      </p:sp>
      <p:sp>
        <p:nvSpPr>
          <p:cNvPr id="1249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Commands</a:t>
            </a:r>
          </a:p>
        </p:txBody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458200" cy="4648200"/>
          </a:xfrm>
        </p:spPr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Skip:                 (skip,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m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m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endParaRPr lang="en-US" sz="80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Assignment:             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E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,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m)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V</a:t>
            </a:r>
            <a:endParaRPr lang="en-US" sz="800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      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I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::=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E,m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m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[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I &lt;-- V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]</a:t>
            </a:r>
          </a:p>
          <a:p>
            <a:pPr algn="ctr" eaLnBrk="1" hangingPunct="1">
              <a:buFont typeface="Wingdings" charset="0"/>
              <a:buNone/>
            </a:pPr>
            <a:endParaRPr lang="en-US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algn="ctr" eaLnBrk="1" hangingPunct="1">
              <a:buFont typeface="Wingdings" charset="0"/>
              <a:buNone/>
            </a:pPr>
            <a:endParaRPr lang="en-US" sz="800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Sequencing:     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C,m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) 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m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’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(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C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,m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m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’’</a:t>
            </a:r>
            <a:endParaRPr lang="en-US" altLang="ja-JP" i="1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C;C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’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, m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)  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m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’’</a:t>
            </a:r>
            <a:endParaRPr lang="en-US" i="1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</p:txBody>
      </p:sp>
      <p:sp>
        <p:nvSpPr>
          <p:cNvPr id="124933" name="Line 4"/>
          <p:cNvSpPr>
            <a:spLocks noChangeShapeType="1"/>
          </p:cNvSpPr>
          <p:nvPr/>
        </p:nvSpPr>
        <p:spPr bwMode="auto">
          <a:xfrm>
            <a:off x="3124200" y="3429000"/>
            <a:ext cx="403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4934" name="Line 5"/>
          <p:cNvSpPr>
            <a:spLocks noChangeShapeType="1"/>
          </p:cNvSpPr>
          <p:nvPr/>
        </p:nvSpPr>
        <p:spPr bwMode="auto">
          <a:xfrm>
            <a:off x="3048000" y="5334000"/>
            <a:ext cx="495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4935" name="SMARTPenAnnotation514"/>
          <p:cNvSpPr>
            <a:spLocks/>
          </p:cNvSpPr>
          <p:nvPr/>
        </p:nvSpPr>
        <p:spPr bwMode="auto">
          <a:xfrm>
            <a:off x="723900" y="6634163"/>
            <a:ext cx="1588" cy="11112"/>
          </a:xfrm>
          <a:custGeom>
            <a:avLst/>
            <a:gdLst>
              <a:gd name="T0" fmla="*/ 0 w 1"/>
              <a:gd name="T1" fmla="*/ 2147483647 h 7"/>
              <a:gd name="T2" fmla="*/ 0 w 1"/>
              <a:gd name="T3" fmla="*/ 0 h 7"/>
              <a:gd name="T4" fmla="*/ 0 60000 65536"/>
              <a:gd name="T5" fmla="*/ 0 60000 65536"/>
              <a:gd name="T6" fmla="*/ 0 w 1"/>
              <a:gd name="T7" fmla="*/ 0 h 7"/>
              <a:gd name="T8" fmla="*/ 1 w 1"/>
              <a:gd name="T9" fmla="*/ 7 h 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7">
                <a:moveTo>
                  <a:pt x="0" y="6"/>
                </a:moveTo>
                <a:lnTo>
                  <a:pt x="0" y="0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4936" name="SMARTPenAnnotation515"/>
          <p:cNvSpPr>
            <a:spLocks/>
          </p:cNvSpPr>
          <p:nvPr/>
        </p:nvSpPr>
        <p:spPr bwMode="auto">
          <a:xfrm>
            <a:off x="750888" y="6626225"/>
            <a:ext cx="9525" cy="9525"/>
          </a:xfrm>
          <a:custGeom>
            <a:avLst/>
            <a:gdLst>
              <a:gd name="T0" fmla="*/ 0 w 6"/>
              <a:gd name="T1" fmla="*/ 0 h 6"/>
              <a:gd name="T2" fmla="*/ 2147483647 w 6"/>
              <a:gd name="T3" fmla="*/ 2147483647 h 6"/>
              <a:gd name="T4" fmla="*/ 0 60000 65536"/>
              <a:gd name="T5" fmla="*/ 0 60000 65536"/>
              <a:gd name="T6" fmla="*/ 0 w 6"/>
              <a:gd name="T7" fmla="*/ 0 h 6"/>
              <a:gd name="T8" fmla="*/ 6 w 6"/>
              <a:gd name="T9" fmla="*/ 6 h 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" h="6">
                <a:moveTo>
                  <a:pt x="0" y="0"/>
                </a:moveTo>
                <a:lnTo>
                  <a:pt x="5" y="5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FD557892-CC99-3A42-B620-E4F80994C0F8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1259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FC4EBE22-C0A1-9C4E-8F9C-5247E359B133}" type="slidenum">
              <a:rPr lang="en-US" sz="1400">
                <a:latin typeface="Tahoma" charset="0"/>
              </a:rPr>
              <a:pPr/>
              <a:t>129</a:t>
            </a:fld>
            <a:endParaRPr lang="en-US" sz="1400">
              <a:latin typeface="Tahoma" charset="0"/>
            </a:endParaRPr>
          </a:p>
        </p:txBody>
      </p:sp>
      <p:sp>
        <p:nvSpPr>
          <p:cNvPr id="1259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If Then Else Command</a:t>
            </a:r>
          </a:p>
        </p:txBody>
      </p:sp>
      <p:sp>
        <p:nvSpPr>
          <p:cNvPr id="1259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487488"/>
            <a:ext cx="8650288" cy="4913312"/>
          </a:xfrm>
        </p:spPr>
        <p:txBody>
          <a:bodyPr/>
          <a:lstStyle/>
          <a:p>
            <a:pPr algn="ctr" eaLnBrk="1" hangingPunct="1">
              <a:buFont typeface="Wingdings" charset="0"/>
              <a:buNone/>
            </a:pP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B,m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true   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C,m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m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’</a:t>
            </a:r>
            <a:endParaRPr lang="en-US" altLang="ja-JP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(if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B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then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C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else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C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 fi, 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m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m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endParaRPr lang="en-US" altLang="ja-JP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B,m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false   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C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,m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m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’</a:t>
            </a:r>
            <a:endParaRPr lang="en-US" altLang="ja-JP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(if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B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then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C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else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C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 fi, 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m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m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5957" name="Line 4"/>
          <p:cNvSpPr>
            <a:spLocks noChangeShapeType="1"/>
          </p:cNvSpPr>
          <p:nvPr/>
        </p:nvSpPr>
        <p:spPr bwMode="auto">
          <a:xfrm flipH="1">
            <a:off x="1981200" y="4419600"/>
            <a:ext cx="5181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5958" name="Line 5"/>
          <p:cNvSpPr>
            <a:spLocks noChangeShapeType="1"/>
          </p:cNvSpPr>
          <p:nvPr/>
        </p:nvSpPr>
        <p:spPr bwMode="auto">
          <a:xfrm flipH="1">
            <a:off x="2057400" y="2667000"/>
            <a:ext cx="5181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Disambiguating a Grammar </a:t>
            </a:r>
            <a:r>
              <a:rPr lang="mr-IN">
                <a:latin typeface="Tahoma" charset="0"/>
                <a:ea typeface="ＭＳ Ｐゴシック" charset="0"/>
                <a:cs typeface="ＭＳ Ｐゴシック" charset="0"/>
              </a:rPr>
              <a:t>–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Take 2</a:t>
            </a:r>
          </a:p>
        </p:txBody>
      </p:sp>
      <p:sp>
        <p:nvSpPr>
          <p:cNvPr id="14029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&lt;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&gt;::= 0|1| b&lt;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 | &lt;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&gt;a</a:t>
            </a:r>
          </a:p>
          <a:p>
            <a:pPr marL="0" indent="0">
              <a:buFont typeface="Wingdings" charset="0"/>
              <a:buNone/>
              <a:defRPr/>
            </a:pP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                | &lt;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&gt;m&lt;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 </a:t>
            </a:r>
          </a:p>
          <a:p>
            <a:pPr>
              <a:defRPr/>
            </a:pP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Want </a:t>
            </a:r>
            <a:r>
              <a:rPr lang="en-US" sz="2800" b="1" dirty="0" smtClean="0">
                <a:latin typeface="Tahoma" charset="0"/>
                <a:ea typeface="ＭＳ Ｐゴシック" charset="0"/>
                <a:cs typeface="ＭＳ Ｐゴシック" charset="0"/>
              </a:rPr>
              <a:t>b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 has higher precedence than </a:t>
            </a:r>
            <a:r>
              <a:rPr lang="en-US" sz="2800" b="1" dirty="0" smtClean="0">
                <a:latin typeface="Tahoma" charset="0"/>
                <a:ea typeface="ＭＳ Ｐゴシック" charset="0"/>
                <a:cs typeface="ＭＳ Ｐゴシック" charset="0"/>
              </a:rPr>
              <a:t>m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, which in turn has higher precedence than </a:t>
            </a:r>
            <a:r>
              <a:rPr lang="en-US" sz="2800" b="1" dirty="0" smtClean="0">
                <a:latin typeface="Tahoma" charset="0"/>
                <a:ea typeface="ＭＳ Ｐゴシック" charset="0"/>
                <a:cs typeface="ＭＳ Ｐゴシック" charset="0"/>
              </a:rPr>
              <a:t>a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, and such that </a:t>
            </a:r>
            <a:r>
              <a:rPr lang="en-US" sz="2800" b="1" dirty="0" smtClean="0">
                <a:latin typeface="Tahoma" charset="0"/>
                <a:ea typeface="ＭＳ Ｐゴシック" charset="0"/>
                <a:cs typeface="ＭＳ Ｐゴシック" charset="0"/>
              </a:rPr>
              <a:t>m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 associates to the </a:t>
            </a:r>
            <a:r>
              <a:rPr lang="en-US" sz="2800" b="1" dirty="0" smtClean="0">
                <a:latin typeface="Tahoma" charset="0"/>
                <a:ea typeface="ＭＳ Ｐゴシック" charset="0"/>
                <a:cs typeface="ＭＳ Ｐゴシック" charset="0"/>
              </a:rPr>
              <a:t>right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. </a:t>
            </a:r>
          </a:p>
          <a:p>
            <a:pPr>
              <a:defRPr/>
            </a:pP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&lt;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 ::=</a:t>
            </a:r>
          </a:p>
          <a:p>
            <a:pPr marL="0" indent="0">
              <a:buFont typeface="Wingdings" charset="0"/>
              <a:buNone/>
              <a:defRPr/>
            </a:pP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              &lt;no a m&gt; | &lt;not m&gt; m &lt;no a&gt;| &lt;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 a</a:t>
            </a:r>
          </a:p>
          <a:p>
            <a:pPr>
              <a:defRPr/>
            </a:pP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&lt;no a&gt; ::= &lt;no a m&gt; | &lt;no a m&gt; m &lt;no a&gt;</a:t>
            </a:r>
          </a:p>
          <a:p>
            <a:pPr>
              <a:defRPr/>
            </a:pP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&lt;not m&gt; ::= &lt;no a m&gt; | &lt;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 a</a:t>
            </a:r>
            <a:endParaRPr lang="en-US" sz="2800" dirty="0">
              <a:latin typeface="Tahoma" charset="0"/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&lt;no a m&gt; ::= b &lt;no a m&gt; | 0 | 1</a:t>
            </a:r>
            <a:endParaRPr lang="en-US" dirty="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945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53FD0AF-874E-4C4D-9CB4-57609204B562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1946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26ABEF8-5090-7F47-8AB2-058050DB951E}" type="slidenum">
              <a:rPr lang="en-US" sz="1400">
                <a:latin typeface="Tahoma" charset="0"/>
              </a:rPr>
              <a:pPr/>
              <a:t>13</a:t>
            </a:fld>
            <a:endParaRPr lang="en-US" sz="140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8740583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84A76AD-89AC-B44C-80F4-4F915F21DAE7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1269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067E828-1107-D74E-8D57-80F5C2D9B3D4}" type="slidenum">
              <a:rPr lang="en-US" sz="1400">
                <a:latin typeface="Tahoma" charset="0"/>
              </a:rPr>
              <a:pPr/>
              <a:t>130</a:t>
            </a:fld>
            <a:endParaRPr lang="en-US" sz="1400">
              <a:latin typeface="Tahoma" charset="0"/>
            </a:endParaRPr>
          </a:p>
        </p:txBody>
      </p:sp>
      <p:sp>
        <p:nvSpPr>
          <p:cNvPr id="1269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While Command</a:t>
            </a:r>
          </a:p>
        </p:txBody>
      </p:sp>
      <p:sp>
        <p:nvSpPr>
          <p:cNvPr id="1269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24000"/>
            <a:ext cx="9144000" cy="4648200"/>
          </a:xfrm>
        </p:spPr>
        <p:txBody>
          <a:bodyPr/>
          <a:lstStyle/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B,m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false</a:t>
            </a: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(while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B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do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C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od,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m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m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endParaRPr lang="en-US" sz="2800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B,m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)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true 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C,m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)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m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’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(while 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B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 do 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C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 od, 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m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)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m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’’</a:t>
            </a:r>
            <a:endParaRPr lang="en-US" altLang="ja-JP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(while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B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do C od,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m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m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’’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6981" name="Line 4"/>
          <p:cNvSpPr>
            <a:spLocks noChangeShapeType="1"/>
          </p:cNvSpPr>
          <p:nvPr/>
        </p:nvSpPr>
        <p:spPr bwMode="auto">
          <a:xfrm>
            <a:off x="2057400" y="2133600"/>
            <a:ext cx="4800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6982" name="Line 5"/>
          <p:cNvSpPr>
            <a:spLocks noChangeShapeType="1"/>
          </p:cNvSpPr>
          <p:nvPr/>
        </p:nvSpPr>
        <p:spPr bwMode="auto">
          <a:xfrm>
            <a:off x="228600" y="3810000"/>
            <a:ext cx="8610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5629D6C-E91D-4B48-97D6-C9ED1E305C5B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1280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6D20FC3-69EC-B941-9710-1EAAD9C67709}" type="slidenum">
              <a:rPr lang="en-US" sz="1400">
                <a:latin typeface="Tahoma" charset="0"/>
              </a:rPr>
              <a:pPr/>
              <a:t>131</a:t>
            </a:fld>
            <a:endParaRPr lang="en-US" sz="1400">
              <a:latin typeface="Tahoma" charset="0"/>
            </a:endParaRPr>
          </a:p>
        </p:txBody>
      </p:sp>
      <p:sp>
        <p:nvSpPr>
          <p:cNvPr id="1280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Example: If Then Else Rule</a:t>
            </a:r>
          </a:p>
        </p:txBody>
      </p:sp>
      <p:sp>
        <p:nvSpPr>
          <p:cNvPr id="1280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81200"/>
            <a:ext cx="8915400" cy="4648200"/>
          </a:xfrm>
        </p:spPr>
        <p:txBody>
          <a:bodyPr/>
          <a:lstStyle/>
          <a:p>
            <a:pPr algn="ctr" eaLnBrk="1" hangingPunct="1">
              <a:buFont typeface="Wingdings" charset="0"/>
              <a:buNone/>
            </a:pPr>
            <a:endParaRPr lang="en-US" sz="2800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                                  (2,{x-&gt;7})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2    (3,{x-&gt;7}) 3</a:t>
            </a:r>
            <a:endParaRPr lang="en-US" sz="2800">
              <a:solidFill>
                <a:schemeClr val="bg1"/>
              </a:solidFill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                                             (2+3, {x-&gt;7})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5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(x,{x-&gt;7})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7   (5,{x-&gt;7})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5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        (y:= 2 + 3, {x-&gt; 7}</a:t>
            </a:r>
            <a:endParaRPr lang="en-US" sz="2800">
              <a:solidFill>
                <a:schemeClr val="bg1"/>
              </a:solidFill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(x &gt; 5, {x -&gt; 7})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true             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{x-   &gt;7, y-&gt;5}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(if x &gt; 5 then y:= 2 + 3 else y:=3 + 4 fi,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{x -&gt; 7})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?</a:t>
            </a:r>
            <a:endParaRPr lang="en-US" sz="280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8005" name="Line 4"/>
          <p:cNvSpPr>
            <a:spLocks noChangeShapeType="1"/>
          </p:cNvSpPr>
          <p:nvPr/>
        </p:nvSpPr>
        <p:spPr bwMode="auto">
          <a:xfrm>
            <a:off x="533400" y="4572000"/>
            <a:ext cx="800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8006" name="Line 5"/>
          <p:cNvSpPr>
            <a:spLocks noChangeShapeType="1"/>
          </p:cNvSpPr>
          <p:nvPr/>
        </p:nvSpPr>
        <p:spPr bwMode="auto">
          <a:xfrm>
            <a:off x="228600" y="3886200"/>
            <a:ext cx="45720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8007" name="Line 6"/>
          <p:cNvSpPr>
            <a:spLocks noChangeShapeType="1"/>
          </p:cNvSpPr>
          <p:nvPr/>
        </p:nvSpPr>
        <p:spPr bwMode="auto">
          <a:xfrm>
            <a:off x="5486400" y="3276600"/>
            <a:ext cx="32766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8008" name="Line 7"/>
          <p:cNvSpPr>
            <a:spLocks noChangeShapeType="1"/>
          </p:cNvSpPr>
          <p:nvPr/>
        </p:nvSpPr>
        <p:spPr bwMode="auto">
          <a:xfrm>
            <a:off x="3886200" y="2667000"/>
            <a:ext cx="51054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E4B9D80-5A8A-E84E-9ADA-F838B3F8F343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1290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C98F846-97EB-A147-8B16-F67AF7840623}" type="slidenum">
              <a:rPr lang="en-US" sz="1400">
                <a:latin typeface="Tahoma" charset="0"/>
              </a:rPr>
              <a:pPr/>
              <a:t>132</a:t>
            </a:fld>
            <a:endParaRPr lang="en-US" sz="1400">
              <a:latin typeface="Tahoma" charset="0"/>
            </a:endParaRPr>
          </a:p>
        </p:txBody>
      </p:sp>
      <p:sp>
        <p:nvSpPr>
          <p:cNvPr id="129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Example: If Then Else Rule</a:t>
            </a:r>
          </a:p>
        </p:txBody>
      </p:sp>
      <p:sp>
        <p:nvSpPr>
          <p:cNvPr id="1290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81200"/>
            <a:ext cx="8915400" cy="4648200"/>
          </a:xfrm>
        </p:spPr>
        <p:txBody>
          <a:bodyPr/>
          <a:lstStyle/>
          <a:p>
            <a:pPr algn="ctr" eaLnBrk="1" hangingPunct="1">
              <a:buFont typeface="Wingdings" charset="0"/>
              <a:buNone/>
            </a:pPr>
            <a:endParaRPr lang="en-US" sz="2800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                                  (2,{x-&gt;7})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2    (3,{x-&gt;7}) 3</a:t>
            </a:r>
            <a:endParaRPr lang="en-US" sz="2800">
              <a:solidFill>
                <a:schemeClr val="bg1"/>
              </a:solidFill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                                             (2+3, {x-&gt;7})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5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(x,{x-&gt;7})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7   (5,{x-&gt;7})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5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        (y:= 2 + 3, {x-&gt; 7}</a:t>
            </a:r>
            <a:endParaRPr lang="en-US" sz="2800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(x &gt; 5, {x -&gt; 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?                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{x-   &gt;7, y-&gt;5}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 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(if x &gt; 5 then y:= 2 + 3 else y:=3 + 4 fi,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             {x -&gt; 7})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? 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{x-&gt;7, y-&gt;5}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</a:p>
        </p:txBody>
      </p:sp>
      <p:sp>
        <p:nvSpPr>
          <p:cNvPr id="129029" name="Line 4"/>
          <p:cNvSpPr>
            <a:spLocks noChangeShapeType="1"/>
          </p:cNvSpPr>
          <p:nvPr/>
        </p:nvSpPr>
        <p:spPr bwMode="auto">
          <a:xfrm>
            <a:off x="533400" y="4572000"/>
            <a:ext cx="800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9030" name="Line 5"/>
          <p:cNvSpPr>
            <a:spLocks noChangeShapeType="1"/>
          </p:cNvSpPr>
          <p:nvPr/>
        </p:nvSpPr>
        <p:spPr bwMode="auto">
          <a:xfrm>
            <a:off x="228600" y="4038600"/>
            <a:ext cx="457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9031" name="Line 6"/>
          <p:cNvSpPr>
            <a:spLocks noChangeShapeType="1"/>
          </p:cNvSpPr>
          <p:nvPr/>
        </p:nvSpPr>
        <p:spPr bwMode="auto">
          <a:xfrm>
            <a:off x="5486400" y="3352800"/>
            <a:ext cx="32766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9032" name="Line 7"/>
          <p:cNvSpPr>
            <a:spLocks noChangeShapeType="1"/>
          </p:cNvSpPr>
          <p:nvPr/>
        </p:nvSpPr>
        <p:spPr bwMode="auto">
          <a:xfrm>
            <a:off x="3886200" y="2743200"/>
            <a:ext cx="51054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4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F93BAA23-1542-CB4C-8B88-C71B7F60C440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1300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B92F706-19D6-FF4B-A28E-A182B62AA4CB}" type="slidenum">
              <a:rPr lang="en-US" sz="1400">
                <a:latin typeface="Tahoma" charset="0"/>
              </a:rPr>
              <a:pPr/>
              <a:t>133</a:t>
            </a:fld>
            <a:endParaRPr lang="en-US" sz="1400">
              <a:latin typeface="Tahoma" charset="0"/>
            </a:endParaRPr>
          </a:p>
        </p:txBody>
      </p:sp>
      <p:sp>
        <p:nvSpPr>
          <p:cNvPr id="130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Example: Arith Relation</a:t>
            </a:r>
          </a:p>
        </p:txBody>
      </p:sp>
      <p:sp>
        <p:nvSpPr>
          <p:cNvPr id="1300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81200"/>
            <a:ext cx="8915400" cy="4648200"/>
          </a:xfrm>
        </p:spPr>
        <p:txBody>
          <a:bodyPr/>
          <a:lstStyle/>
          <a:p>
            <a:pPr algn="ctr" eaLnBrk="1" hangingPunct="1">
              <a:buFont typeface="Wingdings" charset="0"/>
              <a:buNone/>
            </a:pPr>
            <a:endParaRPr lang="en-US" sz="2800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                                  (2,{x-&gt;7})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2    (3,{x-&gt;7}) 3</a:t>
            </a:r>
            <a:endParaRPr lang="en-US" sz="2800">
              <a:solidFill>
                <a:schemeClr val="bg1"/>
              </a:solidFill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   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? &gt; ? = ?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                           (2+3, {x-&gt;7})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5</a:t>
            </a:r>
            <a:endParaRPr lang="en-US" sz="2800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(x,{x-&gt;7})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?   (5,{x-&gt;7})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?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(y:= 2 + 3, {x-&gt; 7}</a:t>
            </a:r>
            <a:endParaRPr lang="en-US" sz="2800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(x &gt; 5, {x -&gt; 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?  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    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{x-   &gt;7, y-&gt;5}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(if x &gt; 5 then y:= 2 + 3 else y:=3 + 4 fi,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             {x -&gt; 7})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? 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{x-&gt;7, y-&gt;5}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</a:p>
        </p:txBody>
      </p:sp>
      <p:sp>
        <p:nvSpPr>
          <p:cNvPr id="130053" name="Line 4"/>
          <p:cNvSpPr>
            <a:spLocks noChangeShapeType="1"/>
          </p:cNvSpPr>
          <p:nvPr/>
        </p:nvSpPr>
        <p:spPr bwMode="auto">
          <a:xfrm>
            <a:off x="533400" y="4572000"/>
            <a:ext cx="800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0054" name="Line 5"/>
          <p:cNvSpPr>
            <a:spLocks noChangeShapeType="1"/>
          </p:cNvSpPr>
          <p:nvPr/>
        </p:nvSpPr>
        <p:spPr bwMode="auto">
          <a:xfrm>
            <a:off x="228600" y="4038600"/>
            <a:ext cx="457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0055" name="Line 6"/>
          <p:cNvSpPr>
            <a:spLocks noChangeShapeType="1"/>
          </p:cNvSpPr>
          <p:nvPr/>
        </p:nvSpPr>
        <p:spPr bwMode="auto">
          <a:xfrm>
            <a:off x="5486400" y="3276600"/>
            <a:ext cx="32766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0056" name="Line 7"/>
          <p:cNvSpPr>
            <a:spLocks noChangeShapeType="1"/>
          </p:cNvSpPr>
          <p:nvPr/>
        </p:nvSpPr>
        <p:spPr bwMode="auto">
          <a:xfrm>
            <a:off x="3886200" y="2667000"/>
            <a:ext cx="51054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DCAEDE7-6E33-E749-93B7-61A91354BE41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1310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3DB911E-8BE2-BB45-8649-2B71DAFF16B9}" type="slidenum">
              <a:rPr lang="en-US" sz="1400">
                <a:latin typeface="Tahoma" charset="0"/>
              </a:rPr>
              <a:pPr/>
              <a:t>134</a:t>
            </a:fld>
            <a:endParaRPr lang="en-US" sz="1400">
              <a:latin typeface="Tahoma" charset="0"/>
            </a:endParaRPr>
          </a:p>
        </p:txBody>
      </p:sp>
      <p:sp>
        <p:nvSpPr>
          <p:cNvPr id="131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Example: Identifier(s)</a:t>
            </a:r>
          </a:p>
        </p:txBody>
      </p:sp>
      <p:sp>
        <p:nvSpPr>
          <p:cNvPr id="1310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05000"/>
            <a:ext cx="8915400" cy="4648200"/>
          </a:xfrm>
        </p:spPr>
        <p:txBody>
          <a:bodyPr/>
          <a:lstStyle/>
          <a:p>
            <a:pPr algn="ctr" eaLnBrk="1" hangingPunct="1">
              <a:buFont typeface="Wingdings" charset="0"/>
              <a:buNone/>
            </a:pPr>
            <a:endParaRPr lang="en-US" sz="2800">
              <a:solidFill>
                <a:schemeClr val="bg1"/>
              </a:solidFill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                                  (2,{x-&gt;7})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2    (3,{x-&gt;7}) 3</a:t>
            </a:r>
            <a:endParaRPr lang="en-US" sz="2800">
              <a:solidFill>
                <a:schemeClr val="bg1"/>
              </a:solidFill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    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7 &gt; 5 = true                          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 (2+3, {x-&gt;7})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5</a:t>
            </a:r>
            <a:endParaRPr lang="en-US" sz="2800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(x,{x-&gt;7})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7   (5,{x-&gt;7})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5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(y:= 2 + 3, {x-&gt; 7}</a:t>
            </a:r>
            <a:endParaRPr lang="en-US" sz="2800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(x &gt; 5, {x -&gt; 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?               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{x-   &gt;7, y-&gt;5}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(if x &gt; 5 then y:= 2 + 3 else y:=3 + 4 fi,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             {x -&gt; 7})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? 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{x-&gt;7, y-&gt;5}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</a:p>
        </p:txBody>
      </p:sp>
      <p:sp>
        <p:nvSpPr>
          <p:cNvPr id="131077" name="Line 4"/>
          <p:cNvSpPr>
            <a:spLocks noChangeShapeType="1"/>
          </p:cNvSpPr>
          <p:nvPr/>
        </p:nvSpPr>
        <p:spPr bwMode="auto">
          <a:xfrm>
            <a:off x="533400" y="4495800"/>
            <a:ext cx="800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1078" name="Line 5"/>
          <p:cNvSpPr>
            <a:spLocks noChangeShapeType="1"/>
          </p:cNvSpPr>
          <p:nvPr/>
        </p:nvSpPr>
        <p:spPr bwMode="auto">
          <a:xfrm>
            <a:off x="228600" y="3886200"/>
            <a:ext cx="457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1079" name="Line 6"/>
          <p:cNvSpPr>
            <a:spLocks noChangeShapeType="1"/>
          </p:cNvSpPr>
          <p:nvPr/>
        </p:nvSpPr>
        <p:spPr bwMode="auto">
          <a:xfrm>
            <a:off x="5486400" y="3276600"/>
            <a:ext cx="32766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1080" name="Line 7"/>
          <p:cNvSpPr>
            <a:spLocks noChangeShapeType="1"/>
          </p:cNvSpPr>
          <p:nvPr/>
        </p:nvSpPr>
        <p:spPr bwMode="auto">
          <a:xfrm>
            <a:off x="3886200" y="2667000"/>
            <a:ext cx="51054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89AD038-94E3-E546-B329-1F3004AAA01E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132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C8A885A-1206-AF46-8EC2-9378C258ECEC}" type="slidenum">
              <a:rPr lang="en-US" sz="1400">
                <a:latin typeface="Tahoma" charset="0"/>
              </a:rPr>
              <a:pPr/>
              <a:t>135</a:t>
            </a:fld>
            <a:endParaRPr lang="en-US" sz="1400">
              <a:latin typeface="Tahoma" charset="0"/>
            </a:endParaRPr>
          </a:p>
        </p:txBody>
      </p:sp>
      <p:sp>
        <p:nvSpPr>
          <p:cNvPr id="132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Example: Arith Relation</a:t>
            </a:r>
          </a:p>
        </p:txBody>
      </p:sp>
      <p:sp>
        <p:nvSpPr>
          <p:cNvPr id="132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28800"/>
            <a:ext cx="8915400" cy="4648200"/>
          </a:xfrm>
          <a:ln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buFont typeface="Wingdings" charset="0"/>
              <a:buNone/>
            </a:pPr>
            <a:endParaRPr lang="en-US" sz="2800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                                  (2,{x-&gt;7})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2    (3,{x-&gt;7}) 3</a:t>
            </a:r>
            <a:endParaRPr lang="en-US" sz="2800">
              <a:solidFill>
                <a:schemeClr val="bg1"/>
              </a:solidFill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   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7 &gt; 5 = true                      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 (2+3, {x-&gt;7})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5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(x,{x-&gt;7})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7   (5,{x-&gt;7})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5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(y:= 2 + 3, {x-&gt; 7}</a:t>
            </a:r>
            <a:endParaRPr lang="en-US" sz="2800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(x &gt; 5, {x -&gt; 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true            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{x-   &gt;7, y-&gt;5}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(if x &gt; 5 then y:= 2 + 3 else y:=3 + 4 fi,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              {x -&gt; 7})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? 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{x-&gt;7, y-&gt;5}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</a:p>
        </p:txBody>
      </p:sp>
      <p:sp>
        <p:nvSpPr>
          <p:cNvPr id="132101" name="Line 4"/>
          <p:cNvSpPr>
            <a:spLocks noChangeShapeType="1"/>
          </p:cNvSpPr>
          <p:nvPr/>
        </p:nvSpPr>
        <p:spPr bwMode="auto">
          <a:xfrm>
            <a:off x="533400" y="4495800"/>
            <a:ext cx="800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2102" name="Line 5"/>
          <p:cNvSpPr>
            <a:spLocks noChangeShapeType="1"/>
          </p:cNvSpPr>
          <p:nvPr/>
        </p:nvSpPr>
        <p:spPr bwMode="auto">
          <a:xfrm>
            <a:off x="228600" y="3886200"/>
            <a:ext cx="457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2103" name="Line 6"/>
          <p:cNvSpPr>
            <a:spLocks noChangeShapeType="1"/>
          </p:cNvSpPr>
          <p:nvPr/>
        </p:nvSpPr>
        <p:spPr bwMode="auto">
          <a:xfrm>
            <a:off x="5486400" y="3276600"/>
            <a:ext cx="32766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2104" name="Line 7"/>
          <p:cNvSpPr>
            <a:spLocks noChangeShapeType="1"/>
          </p:cNvSpPr>
          <p:nvPr/>
        </p:nvSpPr>
        <p:spPr bwMode="auto">
          <a:xfrm>
            <a:off x="3886200" y="2667000"/>
            <a:ext cx="51054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AE3EAA2-6134-774B-8AB4-B8E1A6A5CFC2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133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6CDA23B-DC50-CB46-A656-B5E82408E7BB}" type="slidenum">
              <a:rPr lang="en-US" sz="1400">
                <a:latin typeface="Tahoma" charset="0"/>
              </a:rPr>
              <a:pPr/>
              <a:t>136</a:t>
            </a:fld>
            <a:endParaRPr lang="en-US" sz="1400">
              <a:latin typeface="Tahoma" charset="0"/>
            </a:endParaRPr>
          </a:p>
        </p:txBody>
      </p:sp>
      <p:sp>
        <p:nvSpPr>
          <p:cNvPr id="133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Example: If Then Else Rule</a:t>
            </a:r>
          </a:p>
        </p:txBody>
      </p:sp>
      <p:sp>
        <p:nvSpPr>
          <p:cNvPr id="133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05000"/>
            <a:ext cx="8915400" cy="4648200"/>
          </a:xfrm>
          <a:ln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buFont typeface="Wingdings" charset="0"/>
              <a:buNone/>
            </a:pPr>
            <a:endParaRPr lang="en-US" sz="2800">
              <a:solidFill>
                <a:schemeClr val="bg1"/>
              </a:solidFill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                                  (2,{x-&gt;7})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2    (3,{x-&gt;7}) 3</a:t>
            </a:r>
            <a:endParaRPr lang="en-US" sz="2800">
              <a:solidFill>
                <a:schemeClr val="bg1"/>
              </a:solidFill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    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7 &gt; 5 = true                     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(2+3, {x-&gt;7})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5</a:t>
            </a:r>
            <a:endParaRPr lang="en-US" sz="2800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(x,{x-&gt;7})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7   (5,{x-&gt;7})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5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(y:= 2 + 3, {x-&gt; 7}</a:t>
            </a:r>
            <a:endParaRPr lang="en-US" sz="2800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(x &gt; 5, {x -&gt; 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true            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 ?                    .</a:t>
            </a:r>
            <a:endParaRPr lang="en-US" sz="2800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(if x &gt; 5 then y:= 2 + 3 else y:=3 + 4 fi,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              {x -&gt; 7})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? 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{x-&gt;7, y-&gt;5}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</a:p>
        </p:txBody>
      </p:sp>
      <p:sp>
        <p:nvSpPr>
          <p:cNvPr id="133125" name="Line 4"/>
          <p:cNvSpPr>
            <a:spLocks noChangeShapeType="1"/>
          </p:cNvSpPr>
          <p:nvPr/>
        </p:nvSpPr>
        <p:spPr bwMode="auto">
          <a:xfrm>
            <a:off x="533400" y="4495800"/>
            <a:ext cx="800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26" name="Line 5"/>
          <p:cNvSpPr>
            <a:spLocks noChangeShapeType="1"/>
          </p:cNvSpPr>
          <p:nvPr/>
        </p:nvSpPr>
        <p:spPr bwMode="auto">
          <a:xfrm>
            <a:off x="228600" y="3886200"/>
            <a:ext cx="457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27" name="Line 6"/>
          <p:cNvSpPr>
            <a:spLocks noChangeShapeType="1"/>
          </p:cNvSpPr>
          <p:nvPr/>
        </p:nvSpPr>
        <p:spPr bwMode="auto">
          <a:xfrm>
            <a:off x="5486400" y="3429000"/>
            <a:ext cx="3276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28" name="Line 7"/>
          <p:cNvSpPr>
            <a:spLocks noChangeShapeType="1"/>
          </p:cNvSpPr>
          <p:nvPr/>
        </p:nvSpPr>
        <p:spPr bwMode="auto">
          <a:xfrm>
            <a:off x="3886200" y="2667000"/>
            <a:ext cx="51054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622DC07-4B6F-D34F-9CFA-8E96AFEA7DC9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134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75894BB-73A9-DC44-A548-14100FCDB7F4}" type="slidenum">
              <a:rPr lang="en-US" sz="1400">
                <a:latin typeface="Tahoma" charset="0"/>
              </a:rPr>
              <a:pPr/>
              <a:t>137</a:t>
            </a:fld>
            <a:endParaRPr lang="en-US" sz="1400">
              <a:latin typeface="Tahoma" charset="0"/>
            </a:endParaRPr>
          </a:p>
        </p:txBody>
      </p:sp>
      <p:sp>
        <p:nvSpPr>
          <p:cNvPr id="134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Example: Assignment</a:t>
            </a:r>
          </a:p>
        </p:txBody>
      </p:sp>
      <p:sp>
        <p:nvSpPr>
          <p:cNvPr id="134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05000"/>
            <a:ext cx="8915400" cy="4648200"/>
          </a:xfrm>
        </p:spPr>
        <p:txBody>
          <a:bodyPr/>
          <a:lstStyle/>
          <a:p>
            <a:pPr algn="ctr" eaLnBrk="1" hangingPunct="1">
              <a:buFont typeface="Wingdings" charset="0"/>
              <a:buNone/>
            </a:pPr>
            <a:endParaRPr lang="en-US" sz="2800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                          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(2,{x-&gt;7})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2    (3,{x-&gt;7}) 3</a:t>
            </a:r>
            <a:endParaRPr lang="en-US" sz="2800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7 &gt; 5 = true                       (2+3, {x-&gt;7})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?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(x,{x-&gt;7})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7   (5,{x-&gt;7})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5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(y:= 2 + 3, {x-&gt; 7}</a:t>
            </a:r>
            <a:endParaRPr lang="en-US" sz="2800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(x &gt; 5, {x -&gt; 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true            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 ? 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{x-   &gt;7, y-&gt;5}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(if x &gt; 5 then y:= 2 + 3 else y:=3 + 4 fi,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              {x -&gt; 7})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?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{x-&gt;7, y-&gt;5}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</a:p>
        </p:txBody>
      </p:sp>
      <p:sp>
        <p:nvSpPr>
          <p:cNvPr id="134149" name="Line 4"/>
          <p:cNvSpPr>
            <a:spLocks noChangeShapeType="1"/>
          </p:cNvSpPr>
          <p:nvPr/>
        </p:nvSpPr>
        <p:spPr bwMode="auto">
          <a:xfrm>
            <a:off x="533400" y="4495800"/>
            <a:ext cx="800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150" name="Line 5"/>
          <p:cNvSpPr>
            <a:spLocks noChangeShapeType="1"/>
          </p:cNvSpPr>
          <p:nvPr/>
        </p:nvSpPr>
        <p:spPr bwMode="auto">
          <a:xfrm>
            <a:off x="228600" y="3886200"/>
            <a:ext cx="457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151" name="Line 6"/>
          <p:cNvSpPr>
            <a:spLocks noChangeShapeType="1"/>
          </p:cNvSpPr>
          <p:nvPr/>
        </p:nvSpPr>
        <p:spPr bwMode="auto">
          <a:xfrm>
            <a:off x="5486400" y="3429000"/>
            <a:ext cx="3276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152" name="Line 7"/>
          <p:cNvSpPr>
            <a:spLocks noChangeShapeType="1"/>
          </p:cNvSpPr>
          <p:nvPr/>
        </p:nvSpPr>
        <p:spPr bwMode="auto">
          <a:xfrm>
            <a:off x="3886200" y="2895600"/>
            <a:ext cx="510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6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46509C6-42DB-A949-8381-95EBB74C049C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135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50F122A-F8D6-5F4E-9368-263D5777BCA2}" type="slidenum">
              <a:rPr lang="en-US" sz="1400">
                <a:latin typeface="Tahoma" charset="0"/>
              </a:rPr>
              <a:pPr/>
              <a:t>138</a:t>
            </a:fld>
            <a:endParaRPr lang="en-US" sz="1400">
              <a:latin typeface="Tahoma" charset="0"/>
            </a:endParaRPr>
          </a:p>
        </p:txBody>
      </p:sp>
      <p:sp>
        <p:nvSpPr>
          <p:cNvPr id="135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Example: Arith Op</a:t>
            </a:r>
          </a:p>
        </p:txBody>
      </p:sp>
      <p:sp>
        <p:nvSpPr>
          <p:cNvPr id="135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05000"/>
            <a:ext cx="8915400" cy="4648200"/>
          </a:xfrm>
        </p:spPr>
        <p:txBody>
          <a:bodyPr/>
          <a:lstStyle/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                                        ? + ? = ?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                          (2,{x-&gt;7})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?    (3,{x-&gt;7}) ?</a:t>
            </a:r>
            <a:endParaRPr lang="en-US" sz="2800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7 &gt; 5 = true                      (2+3, {x-&gt;7})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?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(x,{x-&gt;7})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7   (5,{x-&gt;7})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5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(y:= 2 + 3, {x-&gt; 7}</a:t>
            </a:r>
            <a:endParaRPr lang="en-US" sz="2800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(x &gt; 5, {x -&gt; 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true            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?                     .</a:t>
            </a:r>
            <a:endParaRPr lang="en-US" sz="2800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(if x &gt; 5 then y:= 2 + 3 else y:=3 + 4 fi,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             {x -&gt; 7})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? 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{x-&gt;7, y-&gt;5}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</a:p>
        </p:txBody>
      </p:sp>
      <p:sp>
        <p:nvSpPr>
          <p:cNvPr id="135173" name="Line 4"/>
          <p:cNvSpPr>
            <a:spLocks noChangeShapeType="1"/>
          </p:cNvSpPr>
          <p:nvPr/>
        </p:nvSpPr>
        <p:spPr bwMode="auto">
          <a:xfrm>
            <a:off x="533400" y="4495800"/>
            <a:ext cx="800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5174" name="Line 5"/>
          <p:cNvSpPr>
            <a:spLocks noChangeShapeType="1"/>
          </p:cNvSpPr>
          <p:nvPr/>
        </p:nvSpPr>
        <p:spPr bwMode="auto">
          <a:xfrm>
            <a:off x="228600" y="3886200"/>
            <a:ext cx="457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5175" name="Line 6"/>
          <p:cNvSpPr>
            <a:spLocks noChangeShapeType="1"/>
          </p:cNvSpPr>
          <p:nvPr/>
        </p:nvSpPr>
        <p:spPr bwMode="auto">
          <a:xfrm>
            <a:off x="5486400" y="3429000"/>
            <a:ext cx="3276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5176" name="Line 7"/>
          <p:cNvSpPr>
            <a:spLocks noChangeShapeType="1"/>
          </p:cNvSpPr>
          <p:nvPr/>
        </p:nvSpPr>
        <p:spPr bwMode="auto">
          <a:xfrm>
            <a:off x="3886200" y="2895600"/>
            <a:ext cx="510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AB93443B-8DF4-1948-8EE0-9685ADAFD5B2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136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B12A572-9A52-7F4F-8C46-BA44303A0EFF}" type="slidenum">
              <a:rPr lang="en-US" sz="1400">
                <a:latin typeface="Tahoma" charset="0"/>
              </a:rPr>
              <a:pPr/>
              <a:t>139</a:t>
            </a:fld>
            <a:endParaRPr lang="en-US" sz="1400">
              <a:latin typeface="Tahoma" charset="0"/>
            </a:endParaRPr>
          </a:p>
        </p:txBody>
      </p:sp>
      <p:sp>
        <p:nvSpPr>
          <p:cNvPr id="136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Example: Numerals</a:t>
            </a:r>
          </a:p>
        </p:txBody>
      </p:sp>
      <p:sp>
        <p:nvSpPr>
          <p:cNvPr id="136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05000"/>
            <a:ext cx="8915400" cy="4648200"/>
          </a:xfrm>
        </p:spPr>
        <p:txBody>
          <a:bodyPr/>
          <a:lstStyle/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                                        2 + 3 = 5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                          (2,{x-&gt;7})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2    (3,{x-&gt;7}) 3</a:t>
            </a:r>
            <a:endParaRPr lang="en-US" sz="2800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7 &gt; 5 = true                       (2+3, {x-&gt;7})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?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(x,{x-&gt;7})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7   (5,{x-&gt;7})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5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(y:= 2 + 3, {x-&gt; 7}</a:t>
            </a:r>
            <a:endParaRPr lang="en-US" sz="2800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(x &gt; 5, {x -&gt; 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true            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 ?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{x-&gt;7, y-&gt;5}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(if x &gt; 5 then y:= 2 + 3 else y:=3 + 4 fi,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              {x -&gt; 7})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? 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{x-&gt;7, y-&gt;5}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</a:p>
        </p:txBody>
      </p:sp>
      <p:sp>
        <p:nvSpPr>
          <p:cNvPr id="136197" name="Line 4"/>
          <p:cNvSpPr>
            <a:spLocks noChangeShapeType="1"/>
          </p:cNvSpPr>
          <p:nvPr/>
        </p:nvSpPr>
        <p:spPr bwMode="auto">
          <a:xfrm>
            <a:off x="533400" y="4495800"/>
            <a:ext cx="800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198" name="Line 5"/>
          <p:cNvSpPr>
            <a:spLocks noChangeShapeType="1"/>
          </p:cNvSpPr>
          <p:nvPr/>
        </p:nvSpPr>
        <p:spPr bwMode="auto">
          <a:xfrm>
            <a:off x="228600" y="3886200"/>
            <a:ext cx="457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199" name="Line 6"/>
          <p:cNvSpPr>
            <a:spLocks noChangeShapeType="1"/>
          </p:cNvSpPr>
          <p:nvPr/>
        </p:nvSpPr>
        <p:spPr bwMode="auto">
          <a:xfrm>
            <a:off x="5486400" y="3429000"/>
            <a:ext cx="3276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00" name="Line 7"/>
          <p:cNvSpPr>
            <a:spLocks noChangeShapeType="1"/>
          </p:cNvSpPr>
          <p:nvPr/>
        </p:nvSpPr>
        <p:spPr bwMode="auto">
          <a:xfrm>
            <a:off x="3886200" y="2895600"/>
            <a:ext cx="510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C186136-F0EC-E847-8804-2C5C3A166F8D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962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6CC7FFD-E26D-CB4D-B369-1FD022BA5B27}" type="slidenum">
              <a:rPr lang="en-US" sz="1400">
                <a:latin typeface="Tahoma" charset="0"/>
              </a:rPr>
              <a:pPr/>
              <a:t>14</a:t>
            </a:fld>
            <a:endParaRPr lang="en-US" sz="1400">
              <a:latin typeface="Tahoma" charset="0"/>
            </a:endParaRPr>
          </a:p>
        </p:txBody>
      </p:sp>
      <p:sp>
        <p:nvSpPr>
          <p:cNvPr id="962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Parser Code</a:t>
            </a:r>
          </a:p>
        </p:txBody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&lt;</a:t>
            </a:r>
            <a:r>
              <a:rPr lang="en-US" sz="3600" i="1">
                <a:latin typeface="Tahoma" charset="0"/>
                <a:ea typeface="ＭＳ Ｐゴシック" charset="0"/>
                <a:cs typeface="ＭＳ Ｐゴシック" charset="0"/>
              </a:rPr>
              <a:t>grammar</a:t>
            </a: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&gt;.ml defines one parsing function per entry point</a:t>
            </a:r>
          </a:p>
          <a:p>
            <a:pPr eaLnBrk="1" hangingPunct="1">
              <a:lnSpc>
                <a:spcPct val="110000"/>
              </a:lnSpc>
            </a:pP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Parsing function takes a lexing function (lexer buffer to token) and a lexer buffer as arguments </a:t>
            </a:r>
          </a:p>
          <a:p>
            <a:pPr eaLnBrk="1" hangingPunct="1">
              <a:lnSpc>
                <a:spcPct val="110000"/>
              </a:lnSpc>
            </a:pP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Returns semantic attribute of corresponding entry point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7678542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8678F8D-A2BA-944D-85D7-825866C10B95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137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9A33C5D-5D78-D84B-A597-556AC7C44E00}" type="slidenum">
              <a:rPr lang="en-US" sz="1400">
                <a:latin typeface="Tahoma" charset="0"/>
              </a:rPr>
              <a:pPr/>
              <a:t>140</a:t>
            </a:fld>
            <a:endParaRPr lang="en-US" sz="1400">
              <a:latin typeface="Tahoma" charset="0"/>
            </a:endParaRPr>
          </a:p>
        </p:txBody>
      </p:sp>
      <p:sp>
        <p:nvSpPr>
          <p:cNvPr id="137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Example: Arith Op</a:t>
            </a:r>
          </a:p>
        </p:txBody>
      </p:sp>
      <p:sp>
        <p:nvSpPr>
          <p:cNvPr id="137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05000"/>
            <a:ext cx="8915400" cy="4648200"/>
          </a:xfrm>
        </p:spPr>
        <p:txBody>
          <a:bodyPr/>
          <a:lstStyle/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                                        2 + 3 = 5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                          (2,{x-&gt;7})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2    (3,{x-&gt;7}) 3</a:t>
            </a:r>
            <a:endParaRPr lang="en-US" sz="2800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7 &gt; 5 = true                       (2+3, {x-&gt;7})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5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(x,{x-&gt;7})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7   (5,{x-&gt;7})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5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(y:= 2 + 3, {x-&gt; 7}</a:t>
            </a:r>
            <a:endParaRPr lang="en-US" sz="2800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(x &gt; 5, {x -&gt; 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true            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? 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{x-&gt;7, y-&gt;5}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 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(if x &gt; 5 then y:= 2 + 3 else y:=3 + 4 fi,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               {x -&gt; 7})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? 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{x-&gt;7, y-&gt;5} </a:t>
            </a:r>
          </a:p>
        </p:txBody>
      </p:sp>
      <p:sp>
        <p:nvSpPr>
          <p:cNvPr id="137221" name="Line 4"/>
          <p:cNvSpPr>
            <a:spLocks noChangeShapeType="1"/>
          </p:cNvSpPr>
          <p:nvPr/>
        </p:nvSpPr>
        <p:spPr bwMode="auto">
          <a:xfrm>
            <a:off x="533400" y="4495800"/>
            <a:ext cx="800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7222" name="Line 5"/>
          <p:cNvSpPr>
            <a:spLocks noChangeShapeType="1"/>
          </p:cNvSpPr>
          <p:nvPr/>
        </p:nvSpPr>
        <p:spPr bwMode="auto">
          <a:xfrm>
            <a:off x="228600" y="3886200"/>
            <a:ext cx="457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7223" name="Line 6"/>
          <p:cNvSpPr>
            <a:spLocks noChangeShapeType="1"/>
          </p:cNvSpPr>
          <p:nvPr/>
        </p:nvSpPr>
        <p:spPr bwMode="auto">
          <a:xfrm>
            <a:off x="5486400" y="3429000"/>
            <a:ext cx="3276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7224" name="Line 7"/>
          <p:cNvSpPr>
            <a:spLocks noChangeShapeType="1"/>
          </p:cNvSpPr>
          <p:nvPr/>
        </p:nvSpPr>
        <p:spPr bwMode="auto">
          <a:xfrm>
            <a:off x="3886200" y="2895600"/>
            <a:ext cx="510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A338B4A8-CEEE-ED4D-A8F4-373501CD98CA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138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13A5136-41B4-7E43-A840-E282DC838780}" type="slidenum">
              <a:rPr lang="en-US" sz="1400">
                <a:latin typeface="Tahoma" charset="0"/>
              </a:rPr>
              <a:pPr/>
              <a:t>141</a:t>
            </a:fld>
            <a:endParaRPr lang="en-US" sz="1400">
              <a:latin typeface="Tahoma" charset="0"/>
            </a:endParaRPr>
          </a:p>
        </p:txBody>
      </p:sp>
      <p:sp>
        <p:nvSpPr>
          <p:cNvPr id="138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Example: Assignment</a:t>
            </a:r>
          </a:p>
        </p:txBody>
      </p:sp>
      <p:sp>
        <p:nvSpPr>
          <p:cNvPr id="138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05000"/>
            <a:ext cx="8915400" cy="4648200"/>
          </a:xfrm>
        </p:spPr>
        <p:txBody>
          <a:bodyPr/>
          <a:lstStyle/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                                        2 + 3 = 5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                          (2,{x-&gt;7})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2    (3,{x-&gt;7}) 3</a:t>
            </a:r>
            <a:endParaRPr lang="en-US" sz="2800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7 &gt; 5 = true                       (2+3, {x-&gt;7})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5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(x,{x-&gt;7})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7   (5,{x-&gt;7})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5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(y:= 2 + 3, {x-&gt; 7}</a:t>
            </a:r>
            <a:endParaRPr lang="en-US" sz="2800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(x &gt; 5, {x -&gt; 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true          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 {x-&gt;7, y-&gt;5}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(if x &gt; 5 then y:= 2 + 3 else y:=3 + 4 fi,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             {x -&gt; 7})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?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</a:t>
            </a:r>
            <a:r>
              <a:rPr lang="en-US" sz="28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</a:rPr>
              <a:t>{x-&gt;7, y-&gt;5}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</a:p>
        </p:txBody>
      </p:sp>
      <p:sp>
        <p:nvSpPr>
          <p:cNvPr id="138245" name="Line 4"/>
          <p:cNvSpPr>
            <a:spLocks noChangeShapeType="1"/>
          </p:cNvSpPr>
          <p:nvPr/>
        </p:nvSpPr>
        <p:spPr bwMode="auto">
          <a:xfrm>
            <a:off x="533400" y="4495800"/>
            <a:ext cx="800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46" name="Line 5"/>
          <p:cNvSpPr>
            <a:spLocks noChangeShapeType="1"/>
          </p:cNvSpPr>
          <p:nvPr/>
        </p:nvSpPr>
        <p:spPr bwMode="auto">
          <a:xfrm>
            <a:off x="228600" y="3886200"/>
            <a:ext cx="457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47" name="Line 6"/>
          <p:cNvSpPr>
            <a:spLocks noChangeShapeType="1"/>
          </p:cNvSpPr>
          <p:nvPr/>
        </p:nvSpPr>
        <p:spPr bwMode="auto">
          <a:xfrm>
            <a:off x="5486400" y="3429000"/>
            <a:ext cx="3276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48" name="Line 7"/>
          <p:cNvSpPr>
            <a:spLocks noChangeShapeType="1"/>
          </p:cNvSpPr>
          <p:nvPr/>
        </p:nvSpPr>
        <p:spPr bwMode="auto">
          <a:xfrm>
            <a:off x="3886200" y="2895600"/>
            <a:ext cx="510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A963209C-415E-F14D-9313-6B131577998C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139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ABCF0FD8-B1B6-1B4C-834D-0EF98D4C6D29}" type="slidenum">
              <a:rPr lang="en-US" sz="1400">
                <a:latin typeface="Tahoma" charset="0"/>
              </a:rPr>
              <a:pPr/>
              <a:t>142</a:t>
            </a:fld>
            <a:endParaRPr lang="en-US" sz="1400">
              <a:latin typeface="Tahoma" charset="0"/>
            </a:endParaRPr>
          </a:p>
        </p:txBody>
      </p:sp>
      <p:sp>
        <p:nvSpPr>
          <p:cNvPr id="139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Example: If Then Else Rule</a:t>
            </a:r>
          </a:p>
        </p:txBody>
      </p:sp>
      <p:sp>
        <p:nvSpPr>
          <p:cNvPr id="139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05000"/>
            <a:ext cx="8915400" cy="4648200"/>
          </a:xfrm>
        </p:spPr>
        <p:txBody>
          <a:bodyPr/>
          <a:lstStyle/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                                        2 + 3 = 5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                          (2,{x-&gt;7})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2    (3,{x-&gt;7}) 3</a:t>
            </a:r>
            <a:endParaRPr lang="en-US" sz="2800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7 &gt; 5 = true                       (2+3, {x-&gt;7})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5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(x,{x-&gt;7})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7   (5,{x-&gt;7})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5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(y:= 2 + 3, {x-&gt; 7}</a:t>
            </a:r>
            <a:endParaRPr lang="en-US" sz="2800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(x &gt; 5, {x -&gt; 7})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true            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 {x-&gt;7, y-&gt;5}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(if x &gt; 5 then y:= 2 + 3 else y:=3 + 4 fi,</a:t>
            </a:r>
          </a:p>
          <a:p>
            <a:pPr algn="ctr" eaLnBrk="1" hangingPunct="1"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{x -&gt; 7}) 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{x-&gt;7, y-&gt;5} </a:t>
            </a:r>
          </a:p>
        </p:txBody>
      </p:sp>
      <p:sp>
        <p:nvSpPr>
          <p:cNvPr id="139269" name="Line 4"/>
          <p:cNvSpPr>
            <a:spLocks noChangeShapeType="1"/>
          </p:cNvSpPr>
          <p:nvPr/>
        </p:nvSpPr>
        <p:spPr bwMode="auto">
          <a:xfrm>
            <a:off x="533400" y="4495800"/>
            <a:ext cx="800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9270" name="Line 5"/>
          <p:cNvSpPr>
            <a:spLocks noChangeShapeType="1"/>
          </p:cNvSpPr>
          <p:nvPr/>
        </p:nvSpPr>
        <p:spPr bwMode="auto">
          <a:xfrm>
            <a:off x="228600" y="3886200"/>
            <a:ext cx="457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9271" name="Line 6"/>
          <p:cNvSpPr>
            <a:spLocks noChangeShapeType="1"/>
          </p:cNvSpPr>
          <p:nvPr/>
        </p:nvSpPr>
        <p:spPr bwMode="auto">
          <a:xfrm>
            <a:off x="5486400" y="3429000"/>
            <a:ext cx="3276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9272" name="Line 7"/>
          <p:cNvSpPr>
            <a:spLocks noChangeShapeType="1"/>
          </p:cNvSpPr>
          <p:nvPr/>
        </p:nvSpPr>
        <p:spPr bwMode="auto">
          <a:xfrm>
            <a:off x="3886200" y="2895600"/>
            <a:ext cx="510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89" name="Date Placeholder 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4695FB1-9A21-3048-82BE-33BEB2AAA44B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14029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F4F06A98-BAAA-CA44-B9E7-C64C3C931ADE}" type="slidenum">
              <a:rPr lang="en-US" sz="1400">
                <a:latin typeface="Tahoma" charset="0"/>
              </a:rPr>
              <a:pPr/>
              <a:t>143</a:t>
            </a:fld>
            <a:endParaRPr lang="en-US" sz="1400">
              <a:latin typeface="Tahoma" charset="0"/>
            </a:endParaRPr>
          </a:p>
        </p:txBody>
      </p:sp>
      <p:sp>
        <p:nvSpPr>
          <p:cNvPr id="14029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Let in Command</a:t>
            </a:r>
          </a:p>
        </p:txBody>
      </p:sp>
      <p:sp>
        <p:nvSpPr>
          <p:cNvPr id="140292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E,m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v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C,m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[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I&lt;-v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]) 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m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’</a:t>
            </a:r>
            <a:endParaRPr lang="en-US" altLang="ja-JP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algn="ctr"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(let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I = E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in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C, m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)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m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’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</a:t>
            </a:r>
            <a:r>
              <a:rPr lang="ja-JP" alt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’</a:t>
            </a:r>
            <a:endParaRPr lang="en-US" altLang="ja-JP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Where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m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’’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(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y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) = 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m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’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(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y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) for 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y I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and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m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’’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(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I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) = 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m 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(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I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) if 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m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(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I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) is defined,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and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m</a:t>
            </a:r>
            <a:r>
              <a:rPr lang="ja-JP" alt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’’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(</a:t>
            </a:r>
            <a:r>
              <a:rPr lang="en-US" altLang="ja-JP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I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) is undefined otherwise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0293" name="Line 4"/>
          <p:cNvSpPr>
            <a:spLocks noChangeShapeType="1"/>
          </p:cNvSpPr>
          <p:nvPr/>
        </p:nvSpPr>
        <p:spPr bwMode="auto">
          <a:xfrm>
            <a:off x="2057400" y="2286000"/>
            <a:ext cx="510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3" name="Date Placeholder 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45C1FFB-D020-3144-875F-E6794CC77733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14131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CAF1B7B-04F5-7947-9FC0-2019A5B040D5}" type="slidenum">
              <a:rPr lang="en-US" sz="1400">
                <a:latin typeface="Tahoma" charset="0"/>
              </a:rPr>
              <a:pPr/>
              <a:t>144</a:t>
            </a:fld>
            <a:endParaRPr lang="en-US" sz="1400">
              <a:latin typeface="Tahoma" charset="0"/>
            </a:endParaRPr>
          </a:p>
        </p:txBody>
      </p:sp>
      <p:sp>
        <p:nvSpPr>
          <p:cNvPr id="14131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Example</a:t>
            </a:r>
          </a:p>
        </p:txBody>
      </p:sp>
      <p:sp>
        <p:nvSpPr>
          <p:cNvPr id="14131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1487488"/>
            <a:ext cx="8650288" cy="4913312"/>
          </a:xfrm>
        </p:spPr>
        <p:txBody>
          <a:bodyPr/>
          <a:lstStyle/>
          <a:p>
            <a:pPr algn="ctr" eaLnBrk="1" hangingPunct="1">
              <a:buFont typeface="Wingdings" charset="0"/>
              <a:buNone/>
            </a:pP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                  (x,{x-&gt;5})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5   (3,{x-&gt;5})  3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                       (x+3,{x-&gt;5})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8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(5,{x-&gt;17})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5     (x:=x+3,{x-&gt;5})  {x-&gt;8}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(let x = 5 in (x:=x+3), {x -&gt; 17})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?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1317" name="Line 4"/>
          <p:cNvSpPr>
            <a:spLocks noChangeShapeType="1"/>
          </p:cNvSpPr>
          <p:nvPr/>
        </p:nvSpPr>
        <p:spPr bwMode="auto">
          <a:xfrm>
            <a:off x="533400" y="4419600"/>
            <a:ext cx="830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1318" name="Line 5"/>
          <p:cNvSpPr>
            <a:spLocks noChangeShapeType="1"/>
          </p:cNvSpPr>
          <p:nvPr/>
        </p:nvSpPr>
        <p:spPr bwMode="auto">
          <a:xfrm>
            <a:off x="3962400" y="3810000"/>
            <a:ext cx="4876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1319" name="Line 6"/>
          <p:cNvSpPr>
            <a:spLocks noChangeShapeType="1"/>
          </p:cNvSpPr>
          <p:nvPr/>
        </p:nvSpPr>
        <p:spPr bwMode="auto">
          <a:xfrm>
            <a:off x="3200400" y="3200400"/>
            <a:ext cx="5715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7" name="Date Placeholder 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8CD800C-11DF-F84B-BCE2-EC2EB9B0FDE3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14233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1CF58D9-5C7F-E640-8201-391E3ED14838}" type="slidenum">
              <a:rPr lang="en-US" sz="1400">
                <a:latin typeface="Tahoma" charset="0"/>
              </a:rPr>
              <a:pPr/>
              <a:t>145</a:t>
            </a:fld>
            <a:endParaRPr lang="en-US" sz="1400">
              <a:latin typeface="Tahoma" charset="0"/>
            </a:endParaRPr>
          </a:p>
        </p:txBody>
      </p:sp>
      <p:sp>
        <p:nvSpPr>
          <p:cNvPr id="14233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Example</a:t>
            </a:r>
          </a:p>
        </p:txBody>
      </p:sp>
      <p:sp>
        <p:nvSpPr>
          <p:cNvPr id="14234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1487488"/>
            <a:ext cx="8650288" cy="4913312"/>
          </a:xfrm>
        </p:spPr>
        <p:txBody>
          <a:bodyPr/>
          <a:lstStyle/>
          <a:p>
            <a:pPr algn="ctr" eaLnBrk="1" hangingPunct="1">
              <a:buFont typeface="Wingdings" charset="0"/>
              <a:buNone/>
            </a:pP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                  (x,{x-&gt;5})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5   (3,{x-&gt;5})  3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                       (x+3,{x-&gt;5})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8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(5,{x-&gt;17})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5     (x:=x+3,{x-&gt;5})  {x-&gt;8}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(let x = 5 in (x:=x+3), {x -&gt; 17})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 {x-&gt;17}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2341" name="Line 4"/>
          <p:cNvSpPr>
            <a:spLocks noChangeShapeType="1"/>
          </p:cNvSpPr>
          <p:nvPr/>
        </p:nvSpPr>
        <p:spPr bwMode="auto">
          <a:xfrm>
            <a:off x="533400" y="4419600"/>
            <a:ext cx="830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2" name="Line 5"/>
          <p:cNvSpPr>
            <a:spLocks noChangeShapeType="1"/>
          </p:cNvSpPr>
          <p:nvPr/>
        </p:nvSpPr>
        <p:spPr bwMode="auto">
          <a:xfrm>
            <a:off x="3962400" y="3810000"/>
            <a:ext cx="4876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3" name="Line 6"/>
          <p:cNvSpPr>
            <a:spLocks noChangeShapeType="1"/>
          </p:cNvSpPr>
          <p:nvPr/>
        </p:nvSpPr>
        <p:spPr bwMode="auto">
          <a:xfrm>
            <a:off x="3200400" y="3200400"/>
            <a:ext cx="5715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1" name="Date Placeholder 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A4C6DFA-6D1B-E34D-BBE7-A6360A0FB7C8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14336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069FE0B-4E57-634C-BA05-59764EDAEC60}" type="slidenum">
              <a:rPr lang="en-US" sz="1400">
                <a:latin typeface="Tahoma" charset="0"/>
              </a:rPr>
              <a:pPr/>
              <a:t>146</a:t>
            </a:fld>
            <a:endParaRPr lang="en-US" sz="1400">
              <a:latin typeface="Tahoma" charset="0"/>
            </a:endParaRPr>
          </a:p>
        </p:txBody>
      </p:sp>
      <p:sp>
        <p:nvSpPr>
          <p:cNvPr id="14336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Comment</a:t>
            </a:r>
          </a:p>
        </p:txBody>
      </p:sp>
      <p:sp>
        <p:nvSpPr>
          <p:cNvPr id="143364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Simple Imperative Programming Language introduces variables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implicitly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through assignment</a:t>
            </a:r>
          </a:p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The let-in command introduces scoped variables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explictly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Clash of constructs apparent in awkward semantics</a:t>
            </a:r>
          </a:p>
        </p:txBody>
      </p:sp>
    </p:spTree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038C49E-E5A1-6547-8BFA-C89F0E7D48E8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1443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531E2A6-4E7E-BB4C-AA67-485CBB2F25E7}" type="slidenum">
              <a:rPr lang="en-US" sz="1400">
                <a:latin typeface="Tahoma" charset="0"/>
              </a:rPr>
              <a:pPr/>
              <a:t>147</a:t>
            </a:fld>
            <a:endParaRPr lang="en-US" sz="1400">
              <a:latin typeface="Tahoma" charset="0"/>
            </a:endParaRPr>
          </a:p>
        </p:txBody>
      </p:sp>
      <p:sp>
        <p:nvSpPr>
          <p:cNvPr id="144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Interpretation Versus Compilation</a:t>
            </a:r>
          </a:p>
        </p:txBody>
      </p:sp>
      <p:sp>
        <p:nvSpPr>
          <p:cNvPr id="1443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A </a:t>
            </a:r>
            <a:r>
              <a:rPr lang="en-US" b="1">
                <a:latin typeface="Tahoma" charset="0"/>
                <a:ea typeface="ＭＳ Ｐゴシック" charset="0"/>
                <a:cs typeface="ＭＳ Ｐゴシック" charset="0"/>
              </a:rPr>
              <a:t>compiler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from language L1 to language L2 is a program that takes an L1 program and for each piece of code in L1 generates a piece of code in L2 of same meaning</a:t>
            </a:r>
            <a:endParaRPr lang="en-US" sz="280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An </a:t>
            </a:r>
            <a:r>
              <a:rPr lang="en-US" b="1">
                <a:latin typeface="Tahoma" charset="0"/>
                <a:ea typeface="ＭＳ Ｐゴシック" charset="0"/>
                <a:cs typeface="ＭＳ Ｐゴシック" charset="0"/>
              </a:rPr>
              <a:t>interpreter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of L1 in L2 is an L2 program that executes the meaning of a given L1 program</a:t>
            </a:r>
          </a:p>
          <a:p>
            <a:pPr eaLnBrk="1" hangingPunct="1">
              <a:lnSpc>
                <a:spcPct val="80000"/>
              </a:lnSpc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Compiler would examine the body of a loop once; an interpreter would examine it every time the loop was executed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0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0F6BB25-C953-EF4C-96D1-81C3A6BD51F5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145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4BEFD3D-3E4B-A645-A73F-A4A7ECB29F18}" type="slidenum">
              <a:rPr lang="en-US" sz="1400">
                <a:latin typeface="Tahoma" charset="0"/>
              </a:rPr>
              <a:pPr/>
              <a:t>148</a:t>
            </a:fld>
            <a:endParaRPr lang="en-US" sz="1400">
              <a:latin typeface="Tahoma" charset="0"/>
            </a:endParaRPr>
          </a:p>
        </p:txBody>
      </p:sp>
      <p:sp>
        <p:nvSpPr>
          <p:cNvPr id="145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Interpreter </a:t>
            </a:r>
          </a:p>
        </p:txBody>
      </p:sp>
      <p:sp>
        <p:nvSpPr>
          <p:cNvPr id="1454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An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Interpreter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represents the operational semantics of a language L1 (source language) in the language of implementation L2 (target language)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Built incrementally</a:t>
            </a:r>
          </a:p>
          <a:p>
            <a:pPr lvl="1" eaLnBrk="1" hangingPunct="1">
              <a:lnSpc>
                <a:spcPct val="90000"/>
              </a:lnSpc>
            </a:pPr>
            <a:r>
              <a:rPr lang="en-US">
                <a:latin typeface="Tahoma" charset="0"/>
                <a:ea typeface="ＭＳ Ｐゴシック" charset="0"/>
              </a:rPr>
              <a:t>Start with literals</a:t>
            </a:r>
          </a:p>
          <a:p>
            <a:pPr lvl="1" eaLnBrk="1" hangingPunct="1">
              <a:lnSpc>
                <a:spcPct val="90000"/>
              </a:lnSpc>
            </a:pPr>
            <a:r>
              <a:rPr lang="en-US">
                <a:latin typeface="Tahoma" charset="0"/>
                <a:ea typeface="ＭＳ Ｐゴシック" charset="0"/>
              </a:rPr>
              <a:t>Variables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>
                <a:latin typeface="Tahoma" charset="0"/>
                <a:ea typeface="ＭＳ Ｐゴシック" charset="0"/>
              </a:rPr>
              <a:t>Primitive operations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>
                <a:latin typeface="Tahoma" charset="0"/>
                <a:ea typeface="ＭＳ Ｐゴシック" charset="0"/>
              </a:rPr>
              <a:t>Evaluation of expressions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>
                <a:latin typeface="Tahoma" charset="0"/>
                <a:ea typeface="ＭＳ Ｐゴシック" charset="0"/>
              </a:rPr>
              <a:t>Evaluation of commands/declarations</a:t>
            </a:r>
            <a:endParaRPr lang="en-US" sz="2400">
              <a:latin typeface="Tahoma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AD6E8CCA-09E3-BC4E-B118-4050251D0C13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146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1789129-A13B-DC4E-87E9-3ADF59F78DA5}" type="slidenum">
              <a:rPr lang="en-US" sz="1400">
                <a:latin typeface="Tahoma" charset="0"/>
              </a:rPr>
              <a:pPr/>
              <a:t>149</a:t>
            </a:fld>
            <a:endParaRPr lang="en-US" sz="1400">
              <a:latin typeface="Tahoma" charset="0"/>
            </a:endParaRPr>
          </a:p>
        </p:txBody>
      </p:sp>
      <p:sp>
        <p:nvSpPr>
          <p:cNvPr id="146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Interpreter</a:t>
            </a:r>
          </a:p>
        </p:txBody>
      </p:sp>
      <p:sp>
        <p:nvSpPr>
          <p:cNvPr id="1464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Takes abstract syntax trees as input </a:t>
            </a:r>
          </a:p>
          <a:p>
            <a:pPr lvl="1" eaLnBrk="1" hangingPunct="1">
              <a:lnSpc>
                <a:spcPct val="80000"/>
              </a:lnSpc>
            </a:pPr>
            <a:r>
              <a:rPr lang="en-US">
                <a:latin typeface="Tahoma" charset="0"/>
                <a:ea typeface="ＭＳ Ｐゴシック" charset="0"/>
              </a:rPr>
              <a:t>In simple cases could be just strings</a:t>
            </a:r>
          </a:p>
          <a:p>
            <a:pPr eaLnBrk="1" hangingPunct="1">
              <a:lnSpc>
                <a:spcPct val="80000"/>
              </a:lnSpc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One procedure for each syntactic category (nonterminal)</a:t>
            </a:r>
          </a:p>
          <a:p>
            <a:pPr lvl="1" eaLnBrk="1" hangingPunct="1">
              <a:lnSpc>
                <a:spcPct val="80000"/>
              </a:lnSpc>
            </a:pPr>
            <a:r>
              <a:rPr lang="en-US">
                <a:latin typeface="Tahoma" charset="0"/>
                <a:ea typeface="ＭＳ Ｐゴシック" charset="0"/>
              </a:rPr>
              <a:t>eg one for expressions, another for commands</a:t>
            </a:r>
          </a:p>
          <a:p>
            <a:pPr eaLnBrk="1" hangingPunct="1">
              <a:lnSpc>
                <a:spcPct val="80000"/>
              </a:lnSpc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If Natural semantics used, tells how to compute final value from code</a:t>
            </a:r>
          </a:p>
          <a:p>
            <a:pPr eaLnBrk="1" hangingPunct="1">
              <a:lnSpc>
                <a:spcPct val="80000"/>
              </a:lnSpc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If Transition semantics used, tells how to compute next </a:t>
            </a:r>
            <a:r>
              <a:rPr lang="ja-JP" altLang="en-US">
                <a:latin typeface="Tahoma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</a:rPr>
              <a:t>state</a:t>
            </a:r>
            <a:r>
              <a:rPr lang="ja-JP" altLang="en-US">
                <a:latin typeface="Tahoma" charset="0"/>
                <a:ea typeface="ＭＳ Ｐゴシック" charset="0"/>
                <a:cs typeface="ＭＳ Ｐゴシック" charset="0"/>
              </a:rPr>
              <a:t>”</a:t>
            </a:r>
            <a:endParaRPr lang="en-US" altLang="ja-JP">
              <a:latin typeface="Tahoma" charset="0"/>
              <a:ea typeface="ＭＳ Ｐゴシック" charset="0"/>
              <a:cs typeface="ＭＳ Ｐゴシック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>
                <a:latin typeface="Tahoma" charset="0"/>
                <a:ea typeface="ＭＳ Ｐゴシック" charset="0"/>
              </a:rPr>
              <a:t>To get final value, put in a loop</a:t>
            </a:r>
            <a:endParaRPr lang="en-US" sz="2400">
              <a:latin typeface="Tahoma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2ACC566-1CAC-A84B-AEEF-653E3F91AD88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972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B83552E-F463-844A-AF5B-017494C4F6CD}" type="slidenum">
              <a:rPr lang="en-US" sz="1400">
                <a:latin typeface="Tahoma" charset="0"/>
              </a:rPr>
              <a:pPr/>
              <a:t>15</a:t>
            </a:fld>
            <a:endParaRPr lang="en-US" sz="1400">
              <a:latin typeface="Tahoma" charset="0"/>
            </a:endParaRPr>
          </a:p>
        </p:txBody>
      </p:sp>
      <p:sp>
        <p:nvSpPr>
          <p:cNvPr id="972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Ocamlyacc Input</a:t>
            </a:r>
          </a:p>
        </p:txBody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File format: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%{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 &lt;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header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&gt;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%}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 &lt;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declarations&gt;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%%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&lt;rules&gt;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%%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 &lt;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trailer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&gt;</a:t>
            </a:r>
            <a:endParaRPr lang="en-US" sz="2800">
              <a:latin typeface="Tahoma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935150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1471530-F1C6-694A-B8D3-71A696E90DFE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1474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E6FAB1C-E832-E24F-B933-E08A658C3763}" type="slidenum">
              <a:rPr lang="en-US" sz="1400">
                <a:latin typeface="Tahoma" charset="0"/>
              </a:rPr>
              <a:pPr/>
              <a:t>150</a:t>
            </a:fld>
            <a:endParaRPr lang="en-US" sz="1400">
              <a:latin typeface="Tahoma" charset="0"/>
            </a:endParaRPr>
          </a:p>
        </p:txBody>
      </p:sp>
      <p:sp>
        <p:nvSpPr>
          <p:cNvPr id="147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Natural Semantics Example</a:t>
            </a:r>
          </a:p>
        </p:txBody>
      </p:sp>
      <p:sp>
        <p:nvSpPr>
          <p:cNvPr id="14746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compute_exp (Var(v), m) = look_up v m</a:t>
            </a:r>
          </a:p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compute_exp (Int(n), _) = Num (n)</a:t>
            </a:r>
          </a:p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…</a:t>
            </a:r>
          </a:p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compute_com(IfExp(b,c1,c2),m) =</a:t>
            </a:r>
          </a:p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   if compute_exp (b,m) = Bool(true)</a:t>
            </a:r>
          </a:p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   then compute_com (c1,m)</a:t>
            </a:r>
          </a:p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   else compute_com (c2,m)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A11302D-787C-D249-AC2A-CE7AF329E175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148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660C1F9-B57F-704F-845B-32213D169D9D}" type="slidenum">
              <a:rPr lang="en-US" sz="1400">
                <a:latin typeface="Tahoma" charset="0"/>
              </a:rPr>
              <a:pPr/>
              <a:t>151</a:t>
            </a:fld>
            <a:endParaRPr lang="en-US" sz="1400">
              <a:latin typeface="Tahoma" charset="0"/>
            </a:endParaRPr>
          </a:p>
        </p:txBody>
      </p:sp>
      <p:sp>
        <p:nvSpPr>
          <p:cNvPr id="148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Natural Semantics Example</a:t>
            </a:r>
          </a:p>
        </p:txBody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compute_com(While(b,c), m) =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  if compute_exp (b,m) = Bool(false)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  then m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  else compute_com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          (While(b,c), compute_com(c,m))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May fail to terminate - exceed stack limits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Returns no useful information then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111087A-8AB5-774D-8206-4F45D24FA79E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983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165DBF7-29C0-CE4A-90B2-CC7FB848E3C6}" type="slidenum">
              <a:rPr lang="en-US" sz="1400">
                <a:latin typeface="Tahoma" charset="0"/>
              </a:rPr>
              <a:pPr/>
              <a:t>16</a:t>
            </a:fld>
            <a:endParaRPr lang="en-US" sz="1400">
              <a:latin typeface="Tahoma" charset="0"/>
            </a:endParaRPr>
          </a:p>
        </p:txBody>
      </p:sp>
      <p:sp>
        <p:nvSpPr>
          <p:cNvPr id="983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Ocamlyacc &lt;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header&gt;</a:t>
            </a:r>
          </a:p>
        </p:txBody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Contains arbitrary Ocaml code</a:t>
            </a:r>
          </a:p>
          <a:p>
            <a:pPr eaLnBrk="1" hangingPunct="1"/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Typically used to give types and functions needed for the semantic actions of rules and to give specialized error recovery</a:t>
            </a:r>
          </a:p>
          <a:p>
            <a:pPr eaLnBrk="1" hangingPunct="1"/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May be omitted</a:t>
            </a:r>
          </a:p>
          <a:p>
            <a:pPr eaLnBrk="1" hangingPunct="1"/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&lt;</a:t>
            </a:r>
            <a:r>
              <a:rPr lang="en-US" sz="3600" i="1">
                <a:latin typeface="Tahoma" charset="0"/>
                <a:ea typeface="ＭＳ Ｐゴシック" charset="0"/>
                <a:cs typeface="ＭＳ Ｐゴシック" charset="0"/>
              </a:rPr>
              <a:t>footer</a:t>
            </a: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&gt; similar.  Possibly used to call parser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473488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C56860B-727C-C04F-A380-DCCB6205D679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993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2EA164C-2EDB-BA4E-945D-884132D2B81B}" type="slidenum">
              <a:rPr lang="en-US" sz="1400">
                <a:latin typeface="Tahoma" charset="0"/>
              </a:rPr>
              <a:pPr/>
              <a:t>17</a:t>
            </a:fld>
            <a:endParaRPr lang="en-US" sz="1400">
              <a:latin typeface="Tahoma" charset="0"/>
            </a:endParaRPr>
          </a:p>
        </p:txBody>
      </p:sp>
      <p:sp>
        <p:nvSpPr>
          <p:cNvPr id="9933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Ocamlyacc &lt;declarations&gt;</a:t>
            </a:r>
          </a:p>
        </p:txBody>
      </p:sp>
      <p:sp>
        <p:nvSpPr>
          <p:cNvPr id="99332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>
                <a:solidFill>
                  <a:schemeClr val="hlink"/>
                </a:solidFill>
                <a:latin typeface="Tahoma" charset="0"/>
                <a:ea typeface="ＭＳ Ｐゴシック" charset="0"/>
                <a:cs typeface="ＭＳ Ｐゴシック" charset="0"/>
              </a:rPr>
              <a:t>%token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symbol … symbol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Declare given symbols as tokens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solidFill>
                  <a:schemeClr val="hlink"/>
                </a:solidFill>
                <a:latin typeface="Tahoma" charset="0"/>
                <a:ea typeface="ＭＳ Ｐゴシック" charset="0"/>
                <a:cs typeface="ＭＳ Ｐゴシック" charset="0"/>
              </a:rPr>
              <a:t>%token &lt;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type</a:t>
            </a:r>
            <a:r>
              <a:rPr lang="en-US">
                <a:solidFill>
                  <a:schemeClr val="hlink"/>
                </a:solidFill>
                <a:latin typeface="Tahoma" charset="0"/>
                <a:ea typeface="ＭＳ Ｐゴシック" charset="0"/>
                <a:cs typeface="ＭＳ Ｐゴシック" charset="0"/>
              </a:rPr>
              <a:t>&gt;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symbol … symbol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Declare given symbols as token constructors, taking an argument of type </a:t>
            </a:r>
            <a:r>
              <a:rPr lang="en-US">
                <a:solidFill>
                  <a:schemeClr val="hlink"/>
                </a:solidFill>
                <a:latin typeface="Tahoma" charset="0"/>
                <a:ea typeface="ＭＳ Ｐゴシック" charset="0"/>
                <a:cs typeface="ＭＳ Ｐゴシック" charset="0"/>
              </a:rPr>
              <a:t>&lt;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type</a:t>
            </a:r>
            <a:r>
              <a:rPr lang="en-US">
                <a:solidFill>
                  <a:schemeClr val="hlink"/>
                </a:solidFill>
                <a:latin typeface="Tahoma" charset="0"/>
                <a:ea typeface="ＭＳ Ｐゴシック" charset="0"/>
                <a:cs typeface="ＭＳ Ｐゴシック" charset="0"/>
              </a:rPr>
              <a:t>&gt;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>
                <a:solidFill>
                  <a:schemeClr val="hlink"/>
                </a:solidFill>
                <a:latin typeface="Tahoma" charset="0"/>
                <a:ea typeface="ＭＳ Ｐゴシック" charset="0"/>
                <a:cs typeface="ＭＳ Ｐゴシック" charset="0"/>
              </a:rPr>
              <a:t>%start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symbol … symbol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Declare given symbols as entry points; functions of same names in &lt;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grammar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&gt;.ml </a:t>
            </a:r>
          </a:p>
        </p:txBody>
      </p:sp>
    </p:spTree>
    <p:extLst>
      <p:ext uri="{BB962C8B-B14F-4D97-AF65-F5344CB8AC3E}">
        <p14:creationId xmlns:p14="http://schemas.microsoft.com/office/powerpoint/2010/main" val="2776336446"/>
      </p:ext>
    </p:extLst>
  </p:cSld>
  <p:clrMapOvr>
    <a:masterClrMapping/>
  </p:clrMapOvr>
  <p:transition xmlns:p14="http://schemas.microsoft.com/office/powerpoint/2010/main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C3649E2-00C6-FC40-BDF1-DE0B5839051A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1003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E90AA33-71A2-1340-8506-C1E6A53ACFD6}" type="slidenum">
              <a:rPr lang="en-US" sz="1400">
                <a:latin typeface="Tahoma" charset="0"/>
              </a:rPr>
              <a:pPr/>
              <a:t>18</a:t>
            </a:fld>
            <a:endParaRPr lang="en-US" sz="1400">
              <a:latin typeface="Tahoma" charset="0"/>
            </a:endParaRPr>
          </a:p>
        </p:txBody>
      </p:sp>
      <p:sp>
        <p:nvSpPr>
          <p:cNvPr id="1003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Clr>
                <a:schemeClr val="tx1"/>
              </a:buClr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Ocamlyacc &lt;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declarations&gt;</a:t>
            </a:r>
          </a:p>
        </p:txBody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>
                <a:solidFill>
                  <a:schemeClr val="hlink"/>
                </a:solidFill>
                <a:latin typeface="Tahoma" charset="0"/>
                <a:ea typeface="ＭＳ Ｐゴシック" charset="0"/>
                <a:cs typeface="ＭＳ Ｐゴシック" charset="0"/>
              </a:rPr>
              <a:t>%type</a:t>
            </a:r>
            <a:r>
              <a:rPr lang="en-US" i="1">
                <a:solidFill>
                  <a:schemeClr val="hlink"/>
                </a:solidFill>
                <a:latin typeface="Tahoma" charset="0"/>
                <a:ea typeface="ＭＳ Ｐゴシック" charset="0"/>
                <a:cs typeface="ＭＳ Ｐゴシック" charset="0"/>
              </a:rPr>
              <a:t> &lt;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type</a:t>
            </a:r>
            <a:r>
              <a:rPr lang="en-US" i="1">
                <a:solidFill>
                  <a:schemeClr val="hlink"/>
                </a:solidFill>
                <a:latin typeface="Tahoma" charset="0"/>
                <a:ea typeface="ＭＳ Ｐゴシック" charset="0"/>
                <a:cs typeface="ＭＳ Ｐゴシック" charset="0"/>
              </a:rPr>
              <a:t>&gt;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symbol … symbol</a:t>
            </a:r>
          </a:p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Specify type of attributes for given symbols. Mandatory for start symbols</a:t>
            </a:r>
            <a:endParaRPr lang="en-US" i="1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>
                <a:solidFill>
                  <a:schemeClr val="hlink"/>
                </a:solidFill>
                <a:latin typeface="Tahoma" charset="0"/>
                <a:ea typeface="ＭＳ Ｐゴシック" charset="0"/>
                <a:cs typeface="ＭＳ Ｐゴシック" charset="0"/>
              </a:rPr>
              <a:t>%left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 symbol … symbol</a:t>
            </a:r>
          </a:p>
          <a:p>
            <a:pPr eaLnBrk="1" hangingPunct="1">
              <a:lnSpc>
                <a:spcPct val="80000"/>
              </a:lnSpc>
            </a:pPr>
            <a:r>
              <a:rPr lang="en-US">
                <a:solidFill>
                  <a:schemeClr val="hlink"/>
                </a:solidFill>
                <a:latin typeface="Tahoma" charset="0"/>
                <a:ea typeface="ＭＳ Ｐゴシック" charset="0"/>
                <a:cs typeface="ＭＳ Ｐゴシック" charset="0"/>
              </a:rPr>
              <a:t>%right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 symbol … symbol</a:t>
            </a:r>
          </a:p>
          <a:p>
            <a:pPr eaLnBrk="1" hangingPunct="1">
              <a:lnSpc>
                <a:spcPct val="80000"/>
              </a:lnSpc>
            </a:pPr>
            <a:r>
              <a:rPr lang="en-US">
                <a:solidFill>
                  <a:schemeClr val="hlink"/>
                </a:solidFill>
                <a:latin typeface="Tahoma" charset="0"/>
                <a:ea typeface="ＭＳ Ｐゴシック" charset="0"/>
                <a:cs typeface="ＭＳ Ｐゴシック" charset="0"/>
              </a:rPr>
              <a:t>%nonassoc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 symbol … symbol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charset="0"/>
              <a:buNone/>
            </a:pP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  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Associate precedence and associativity to given symbols. Same line,same precedence; earlier line, lower precedence (broadest scope)</a:t>
            </a:r>
          </a:p>
        </p:txBody>
      </p:sp>
    </p:spTree>
    <p:extLst>
      <p:ext uri="{BB962C8B-B14F-4D97-AF65-F5344CB8AC3E}">
        <p14:creationId xmlns:p14="http://schemas.microsoft.com/office/powerpoint/2010/main" val="3445945152"/>
      </p:ext>
    </p:extLst>
  </p:cSld>
  <p:clrMapOvr>
    <a:masterClrMapping/>
  </p:clrMapOvr>
  <p:transition xmlns:p14="http://schemas.microsoft.com/office/powerpoint/2010/main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C7955AE-8F2C-7A4A-B46B-B253491DF167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1013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DA53422-B95C-E940-8279-9AF283B2605B}" type="slidenum">
              <a:rPr lang="en-US" sz="1400">
                <a:latin typeface="Tahoma" charset="0"/>
              </a:rPr>
              <a:pPr/>
              <a:t>19</a:t>
            </a:fld>
            <a:endParaRPr lang="en-US" sz="1400">
              <a:latin typeface="Tahoma" charset="0"/>
            </a:endParaRPr>
          </a:p>
        </p:txBody>
      </p:sp>
      <p:sp>
        <p:nvSpPr>
          <p:cNvPr id="1013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Clr>
                <a:schemeClr val="tx1"/>
              </a:buClr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Ocamlyacc &lt;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</a:rPr>
              <a:t>rules&gt;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8077200" cy="4648200"/>
          </a:xfrm>
        </p:spPr>
        <p:txBody>
          <a:bodyPr/>
          <a:lstStyle/>
          <a:p>
            <a:pPr eaLnBrk="1" hangingPunct="1">
              <a:lnSpc>
                <a:spcPct val="85000"/>
              </a:lnSpc>
            </a:pPr>
            <a:r>
              <a:rPr lang="en-US" sz="2800" i="1">
                <a:latin typeface="Tahoma" charset="0"/>
                <a:ea typeface="ＭＳ Ｐゴシック" charset="0"/>
                <a:cs typeface="ＭＳ Ｐゴシック" charset="0"/>
              </a:rPr>
              <a:t>nonterminal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800">
                <a:solidFill>
                  <a:schemeClr val="hlink"/>
                </a:solidFill>
                <a:latin typeface="Tahoma" charset="0"/>
                <a:ea typeface="ＭＳ Ｐゴシック" charset="0"/>
                <a:cs typeface="ＭＳ Ｐゴシック" charset="0"/>
              </a:rPr>
              <a:t>:</a:t>
            </a:r>
            <a:endParaRPr lang="en-US" sz="280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85000"/>
              </a:lnSpc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</a:t>
            </a:r>
            <a:r>
              <a:rPr lang="en-US" sz="2800" i="1">
                <a:latin typeface="Tahoma" charset="0"/>
                <a:ea typeface="ＭＳ Ｐゴシック" charset="0"/>
                <a:cs typeface="ＭＳ Ｐゴシック" charset="0"/>
              </a:rPr>
              <a:t>symbol ... symbol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800">
                <a:solidFill>
                  <a:schemeClr val="hlink"/>
                </a:solidFill>
                <a:latin typeface="Tahoma" charset="0"/>
                <a:ea typeface="ＭＳ Ｐゴシック" charset="0"/>
                <a:cs typeface="ＭＳ Ｐゴシック" charset="0"/>
              </a:rPr>
              <a:t>{ </a:t>
            </a:r>
            <a:r>
              <a:rPr lang="en-US" sz="2800" i="1">
                <a:latin typeface="Tahoma" charset="0"/>
                <a:ea typeface="ＭＳ Ｐゴシック" charset="0"/>
                <a:cs typeface="ＭＳ Ｐゴシック" charset="0"/>
              </a:rPr>
              <a:t>semantic_action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800">
                <a:solidFill>
                  <a:schemeClr val="hlink"/>
                </a:solidFill>
                <a:latin typeface="Tahoma" charset="0"/>
                <a:ea typeface="ＭＳ Ｐゴシック" charset="0"/>
                <a:cs typeface="ＭＳ Ｐゴシック" charset="0"/>
              </a:rPr>
              <a:t>}</a:t>
            </a:r>
            <a:endParaRPr lang="en-US" sz="280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85000"/>
              </a:lnSpc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</a:t>
            </a:r>
            <a:r>
              <a:rPr lang="en-US" sz="2800">
                <a:solidFill>
                  <a:schemeClr val="hlink"/>
                </a:solidFill>
                <a:latin typeface="Tahoma" charset="0"/>
                <a:ea typeface="ＭＳ Ｐゴシック" charset="0"/>
                <a:cs typeface="ＭＳ Ｐゴシック" charset="0"/>
              </a:rPr>
              <a:t>|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...</a:t>
            </a:r>
          </a:p>
          <a:p>
            <a:pPr eaLnBrk="1" hangingPunct="1">
              <a:lnSpc>
                <a:spcPct val="85000"/>
              </a:lnSpc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</a:t>
            </a:r>
            <a:r>
              <a:rPr lang="en-US" sz="2800">
                <a:solidFill>
                  <a:schemeClr val="hlink"/>
                </a:solidFill>
                <a:latin typeface="Tahoma" charset="0"/>
                <a:ea typeface="ＭＳ Ｐゴシック" charset="0"/>
                <a:cs typeface="ＭＳ Ｐゴシック" charset="0"/>
              </a:rPr>
              <a:t>|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800" i="1">
                <a:latin typeface="Tahoma" charset="0"/>
                <a:ea typeface="ＭＳ Ｐゴシック" charset="0"/>
                <a:cs typeface="ＭＳ Ｐゴシック" charset="0"/>
              </a:rPr>
              <a:t>symbol ... symbol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800">
                <a:solidFill>
                  <a:schemeClr val="hlink"/>
                </a:solidFill>
                <a:latin typeface="Tahoma" charset="0"/>
                <a:ea typeface="ＭＳ Ｐゴシック" charset="0"/>
                <a:cs typeface="ＭＳ Ｐゴシック" charset="0"/>
              </a:rPr>
              <a:t>{ </a:t>
            </a:r>
            <a:r>
              <a:rPr lang="en-US" sz="2800" i="1">
                <a:latin typeface="Tahoma" charset="0"/>
                <a:ea typeface="ＭＳ Ｐゴシック" charset="0"/>
                <a:cs typeface="ＭＳ Ｐゴシック" charset="0"/>
              </a:rPr>
              <a:t>semantic_action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800">
                <a:solidFill>
                  <a:schemeClr val="hlink"/>
                </a:solidFill>
                <a:latin typeface="Tahoma" charset="0"/>
                <a:ea typeface="ＭＳ Ｐゴシック" charset="0"/>
                <a:cs typeface="ＭＳ Ｐゴシック" charset="0"/>
              </a:rPr>
              <a:t>}</a:t>
            </a:r>
            <a:endParaRPr lang="en-US" sz="280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85000"/>
              </a:lnSpc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</a:t>
            </a:r>
            <a:r>
              <a:rPr lang="en-US" sz="2800">
                <a:solidFill>
                  <a:schemeClr val="hlink"/>
                </a:solidFill>
                <a:latin typeface="Tahoma" charset="0"/>
                <a:ea typeface="ＭＳ Ｐゴシック" charset="0"/>
                <a:cs typeface="ＭＳ Ｐゴシック" charset="0"/>
              </a:rPr>
              <a:t>;</a:t>
            </a:r>
          </a:p>
          <a:p>
            <a:pPr eaLnBrk="1" hangingPunct="1">
              <a:lnSpc>
                <a:spcPct val="85000"/>
              </a:lnSpc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Semantic actions are arbitrary Ocaml expressions</a:t>
            </a:r>
          </a:p>
          <a:p>
            <a:pPr eaLnBrk="1" hangingPunct="1">
              <a:lnSpc>
                <a:spcPct val="85000"/>
              </a:lnSpc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Must be of same type as declared (or inferred) for </a:t>
            </a:r>
            <a:r>
              <a:rPr lang="en-US" sz="2800" i="1">
                <a:latin typeface="Tahoma" charset="0"/>
                <a:ea typeface="ＭＳ Ｐゴシック" charset="0"/>
                <a:cs typeface="ＭＳ Ｐゴシック" charset="0"/>
              </a:rPr>
              <a:t>nonterminal</a:t>
            </a:r>
          </a:p>
          <a:p>
            <a:pPr eaLnBrk="1" hangingPunct="1">
              <a:lnSpc>
                <a:spcPct val="85000"/>
              </a:lnSpc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Access semantic attributes (values) of symbols by position: $1 for first symbol, $2 to second …</a:t>
            </a:r>
          </a:p>
        </p:txBody>
      </p:sp>
    </p:spTree>
    <p:extLst>
      <p:ext uri="{BB962C8B-B14F-4D97-AF65-F5344CB8AC3E}">
        <p14:creationId xmlns:p14="http://schemas.microsoft.com/office/powerpoint/2010/main" val="1739456433"/>
      </p:ext>
    </p:extLst>
  </p:cSld>
  <p:clrMapOvr>
    <a:masterClrMapping/>
  </p:clrMapOvr>
  <p:transition xmlns:p14="http://schemas.microsoft.com/office/powerpoint/2010/main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513A1BC-D315-374E-8ABB-73171476F39F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880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76F134D-4B16-0044-BE87-337D7B0014A7}" type="slidenum">
              <a:rPr lang="en-US" sz="1400">
                <a:latin typeface="Tahoma" charset="0"/>
              </a:rPr>
              <a:pPr/>
              <a:t>2</a:t>
            </a:fld>
            <a:endParaRPr lang="en-US" sz="1400">
              <a:latin typeface="Tahoma" charset="0"/>
            </a:endParaRPr>
          </a:p>
        </p:txBody>
      </p:sp>
      <p:sp>
        <p:nvSpPr>
          <p:cNvPr id="880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Example</a:t>
            </a:r>
          </a:p>
        </p:txBody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524000"/>
            <a:ext cx="8839200" cy="4648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dirty="0" smtClean="0">
                <a:latin typeface="Tahoma" charset="0"/>
                <a:ea typeface="ＭＳ Ｐゴシック" charset="0"/>
                <a:cs typeface="ＭＳ Ｐゴシック" charset="0"/>
              </a:rPr>
              <a:t>Ambiguous grammar</a:t>
            </a:r>
            <a:r>
              <a:rPr lang="en-US" dirty="0">
                <a:latin typeface="Tahoma" charset="0"/>
                <a:ea typeface="ＭＳ Ｐゴシック" charset="0"/>
                <a:cs typeface="ＭＳ Ｐゴシック" charset="0"/>
              </a:rPr>
              <a:t>:</a:t>
            </a:r>
          </a:p>
          <a:p>
            <a:pPr lvl="1" eaLnBrk="1" hangingPunct="1">
              <a:lnSpc>
                <a:spcPct val="80000"/>
              </a:lnSpc>
              <a:buFont typeface="Wingdings" charset="0"/>
              <a:buNone/>
              <a:defRPr/>
            </a:pPr>
            <a:r>
              <a:rPr lang="en-US" sz="3200" dirty="0">
                <a:latin typeface="Tahoma" charset="0"/>
                <a:ea typeface="ＭＳ Ｐゴシック" charset="0"/>
              </a:rPr>
              <a:t>&lt;</a:t>
            </a:r>
            <a:r>
              <a:rPr lang="en-US" sz="3200" dirty="0" err="1">
                <a:latin typeface="Tahoma" charset="0"/>
                <a:ea typeface="ＭＳ Ｐゴシック" charset="0"/>
              </a:rPr>
              <a:t>exp</a:t>
            </a:r>
            <a:r>
              <a:rPr lang="en-US" sz="3200" dirty="0">
                <a:latin typeface="Tahoma" charset="0"/>
                <a:ea typeface="ＭＳ Ｐゴシック" charset="0"/>
              </a:rPr>
              <a:t>&gt;  ::= </a:t>
            </a:r>
            <a:r>
              <a:rPr lang="en-US" sz="3200" dirty="0" smtClean="0">
                <a:latin typeface="Tahoma" charset="0"/>
                <a:ea typeface="ＭＳ Ｐゴシック" charset="0"/>
              </a:rPr>
              <a:t> 0  | 1  | &lt;</a:t>
            </a:r>
            <a:r>
              <a:rPr lang="en-US" sz="3200" dirty="0" err="1" smtClean="0">
                <a:latin typeface="Tahoma" charset="0"/>
                <a:ea typeface="ＭＳ Ｐゴシック" charset="0"/>
              </a:rPr>
              <a:t>exp</a:t>
            </a:r>
            <a:r>
              <a:rPr lang="en-US" sz="3200" dirty="0" smtClean="0">
                <a:latin typeface="Tahoma" charset="0"/>
                <a:ea typeface="ＭＳ Ｐゴシック" charset="0"/>
              </a:rPr>
              <a:t>&gt; </a:t>
            </a:r>
            <a:r>
              <a:rPr lang="en-US" sz="3200" dirty="0">
                <a:latin typeface="Tahoma" charset="0"/>
                <a:ea typeface="ＭＳ Ｐゴシック" charset="0"/>
              </a:rPr>
              <a:t>+  </a:t>
            </a:r>
            <a:r>
              <a:rPr lang="en-US" sz="3200" dirty="0" smtClean="0">
                <a:latin typeface="Tahoma" charset="0"/>
                <a:ea typeface="ＭＳ Ｐゴシック" charset="0"/>
              </a:rPr>
              <a:t>&lt;</a:t>
            </a:r>
            <a:r>
              <a:rPr lang="en-US" sz="3200" dirty="0" err="1" smtClean="0">
                <a:latin typeface="Tahoma" charset="0"/>
                <a:ea typeface="ＭＳ Ｐゴシック" charset="0"/>
              </a:rPr>
              <a:t>exp</a:t>
            </a:r>
            <a:r>
              <a:rPr lang="en-US" sz="3200" dirty="0" smtClean="0">
                <a:latin typeface="Tahoma" charset="0"/>
                <a:ea typeface="ＭＳ Ｐゴシック" charset="0"/>
              </a:rPr>
              <a:t>&gt;</a:t>
            </a:r>
            <a:endParaRPr lang="en-US" sz="3200" dirty="0">
              <a:latin typeface="Tahoma" charset="0"/>
              <a:ea typeface="ＭＳ Ｐゴシック" charset="0"/>
            </a:endParaRPr>
          </a:p>
          <a:p>
            <a:pPr lvl="1" eaLnBrk="1" hangingPunct="1">
              <a:lnSpc>
                <a:spcPct val="80000"/>
              </a:lnSpc>
              <a:buFont typeface="Wingdings" charset="0"/>
              <a:buNone/>
              <a:defRPr/>
            </a:pPr>
            <a:r>
              <a:rPr lang="en-US" sz="3200" dirty="0" smtClean="0">
                <a:latin typeface="Tahoma" charset="0"/>
                <a:ea typeface="ＭＳ Ｐゴシック" charset="0"/>
              </a:rPr>
              <a:t>              |  &lt;</a:t>
            </a:r>
            <a:r>
              <a:rPr lang="en-US" sz="3200" dirty="0" err="1" smtClean="0">
                <a:latin typeface="Tahoma" charset="0"/>
                <a:ea typeface="ＭＳ Ｐゴシック" charset="0"/>
              </a:rPr>
              <a:t>exp</a:t>
            </a:r>
            <a:r>
              <a:rPr lang="en-US" sz="3200" dirty="0" smtClean="0">
                <a:latin typeface="Tahoma" charset="0"/>
                <a:ea typeface="ＭＳ Ｐゴシック" charset="0"/>
              </a:rPr>
              <a:t>&gt;  </a:t>
            </a:r>
            <a:r>
              <a:rPr lang="en-US" sz="3200" dirty="0">
                <a:latin typeface="Tahoma" charset="0"/>
                <a:ea typeface="ＭＳ Ｐゴシック" charset="0"/>
              </a:rPr>
              <a:t>*  &lt;</a:t>
            </a:r>
            <a:r>
              <a:rPr lang="en-US" sz="3200" dirty="0" err="1">
                <a:latin typeface="Tahoma" charset="0"/>
                <a:ea typeface="ＭＳ Ｐゴシック" charset="0"/>
              </a:rPr>
              <a:t>exp</a:t>
            </a:r>
            <a:r>
              <a:rPr lang="en-US" sz="3200" dirty="0" smtClean="0">
                <a:latin typeface="Tahoma" charset="0"/>
                <a:ea typeface="ＭＳ Ｐゴシック" charset="0"/>
              </a:rPr>
              <a:t>&gt;</a:t>
            </a:r>
            <a:endParaRPr lang="en-US" sz="3600" dirty="0">
              <a:latin typeface="Tahoma" charset="0"/>
              <a:ea typeface="ＭＳ Ｐゴシック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3600" dirty="0" smtClean="0">
                <a:latin typeface="Tahoma" charset="0"/>
                <a:ea typeface="ＭＳ Ｐゴシック" charset="0"/>
              </a:rPr>
              <a:t>String with more then one parse:</a:t>
            </a:r>
          </a:p>
          <a:p>
            <a:pPr marL="0" indent="0" algn="ctr" eaLnBrk="1" hangingPunct="1">
              <a:lnSpc>
                <a:spcPct val="80000"/>
              </a:lnSpc>
              <a:buFont typeface="Wingdings" charset="0"/>
              <a:buNone/>
              <a:defRPr/>
            </a:pPr>
            <a:r>
              <a:rPr lang="en-US" sz="3600" dirty="0" smtClean="0">
                <a:latin typeface="Tahoma" charset="0"/>
                <a:ea typeface="ＭＳ Ｐゴシック" charset="0"/>
              </a:rPr>
              <a:t>0 + 1 + 0</a:t>
            </a:r>
          </a:p>
          <a:p>
            <a:pPr marL="0" indent="0" algn="ctr" eaLnBrk="1" hangingPunct="1">
              <a:lnSpc>
                <a:spcPct val="80000"/>
              </a:lnSpc>
              <a:buFont typeface="Wingdings" charset="0"/>
              <a:buNone/>
              <a:defRPr/>
            </a:pPr>
            <a:r>
              <a:rPr lang="en-US" sz="3600" dirty="0" smtClean="0">
                <a:latin typeface="Tahoma" charset="0"/>
                <a:ea typeface="ＭＳ Ｐゴシック" charset="0"/>
              </a:rPr>
              <a:t>1 * 1 + 1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3600" dirty="0" err="1" smtClean="0">
                <a:latin typeface="Tahoma" charset="0"/>
                <a:ea typeface="ＭＳ Ｐゴシック" charset="0"/>
              </a:rPr>
              <a:t>Sourceof</a:t>
            </a:r>
            <a:r>
              <a:rPr lang="en-US" sz="3600" dirty="0" smtClean="0">
                <a:latin typeface="Tahoma" charset="0"/>
                <a:ea typeface="ＭＳ Ｐゴシック" charset="0"/>
              </a:rPr>
              <a:t> </a:t>
            </a:r>
            <a:r>
              <a:rPr lang="en-US" sz="3600" dirty="0" err="1" smtClean="0">
                <a:latin typeface="Tahoma" charset="0"/>
                <a:ea typeface="ＭＳ Ｐゴシック" charset="0"/>
              </a:rPr>
              <a:t>ambiuity</a:t>
            </a:r>
            <a:r>
              <a:rPr lang="en-US" sz="3600" dirty="0" smtClean="0">
                <a:latin typeface="Tahoma" charset="0"/>
                <a:ea typeface="ＭＳ Ｐゴシック" charset="0"/>
              </a:rPr>
              <a:t>: associativity and precedence</a:t>
            </a:r>
            <a:endParaRPr lang="en-US" sz="3600" dirty="0">
              <a:latin typeface="Tahoma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31813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AC11AC2-C8AF-814E-A045-6FF8734F7BEA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1024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FFD5F43-A096-FC4F-9C9A-66FF0A6C489E}" type="slidenum">
              <a:rPr lang="en-US" sz="1400">
                <a:latin typeface="Tahoma" charset="0"/>
              </a:rPr>
              <a:pPr/>
              <a:t>20</a:t>
            </a:fld>
            <a:endParaRPr lang="en-US" sz="1400">
              <a:latin typeface="Tahoma" charset="0"/>
            </a:endParaRPr>
          </a:p>
        </p:txBody>
      </p:sp>
      <p:sp>
        <p:nvSpPr>
          <p:cNvPr id="1024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Example - Base types</a:t>
            </a:r>
          </a:p>
        </p:txBody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70000"/>
              </a:lnSpc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(* File: expr.ml *)</a:t>
            </a:r>
          </a:p>
          <a:p>
            <a:pPr eaLnBrk="1" hangingPunct="1">
              <a:lnSpc>
                <a:spcPct val="70000"/>
              </a:lnSpc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type expr =</a:t>
            </a:r>
          </a:p>
          <a:p>
            <a:pPr eaLnBrk="1" hangingPunct="1">
              <a:lnSpc>
                <a:spcPct val="70000"/>
              </a:lnSpc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Term_as_Expr of term</a:t>
            </a:r>
          </a:p>
          <a:p>
            <a:pPr eaLnBrk="1" hangingPunct="1">
              <a:lnSpc>
                <a:spcPct val="70000"/>
              </a:lnSpc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| Plus_Expr of (term * expr)</a:t>
            </a:r>
          </a:p>
          <a:p>
            <a:pPr eaLnBrk="1" hangingPunct="1">
              <a:lnSpc>
                <a:spcPct val="70000"/>
              </a:lnSpc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| Minus_Expr of (term * expr)</a:t>
            </a:r>
          </a:p>
          <a:p>
            <a:pPr eaLnBrk="1" hangingPunct="1">
              <a:lnSpc>
                <a:spcPct val="70000"/>
              </a:lnSpc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and term =</a:t>
            </a:r>
          </a:p>
          <a:p>
            <a:pPr eaLnBrk="1" hangingPunct="1">
              <a:lnSpc>
                <a:spcPct val="70000"/>
              </a:lnSpc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Factor_as_Term of factor </a:t>
            </a:r>
          </a:p>
          <a:p>
            <a:pPr eaLnBrk="1" hangingPunct="1">
              <a:lnSpc>
                <a:spcPct val="70000"/>
              </a:lnSpc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| Mult_Term of (factor * term)</a:t>
            </a:r>
          </a:p>
          <a:p>
            <a:pPr eaLnBrk="1" hangingPunct="1">
              <a:lnSpc>
                <a:spcPct val="70000"/>
              </a:lnSpc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| Div_Term of (factor * term)</a:t>
            </a:r>
          </a:p>
          <a:p>
            <a:pPr eaLnBrk="1" hangingPunct="1">
              <a:lnSpc>
                <a:spcPct val="70000"/>
              </a:lnSpc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and factor =</a:t>
            </a:r>
          </a:p>
          <a:p>
            <a:pPr eaLnBrk="1" hangingPunct="1">
              <a:lnSpc>
                <a:spcPct val="70000"/>
              </a:lnSpc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Id_as_Factor of string</a:t>
            </a:r>
          </a:p>
          <a:p>
            <a:pPr eaLnBrk="1" hangingPunct="1">
              <a:lnSpc>
                <a:spcPct val="70000"/>
              </a:lnSpc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| Parenthesized_Expr_as_Factor of expr</a:t>
            </a:r>
            <a:endParaRPr lang="en-US" sz="2400">
              <a:latin typeface="Tahoma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2965028"/>
      </p:ext>
    </p:extLst>
  </p:cSld>
  <p:clrMapOvr>
    <a:masterClrMapping/>
  </p:clrMapOvr>
  <p:transition xmlns:p14="http://schemas.microsoft.com/office/powerpoint/2010/main"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6B74966-1755-5D4E-96D9-3688A10EE381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1034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AEC621F6-E7CD-9A4B-9CD5-7055B51A65B2}" type="slidenum">
              <a:rPr lang="en-US" sz="1400">
                <a:latin typeface="Tahoma" charset="0"/>
              </a:rPr>
              <a:pPr/>
              <a:t>21</a:t>
            </a:fld>
            <a:endParaRPr lang="en-US" sz="1400">
              <a:latin typeface="Tahoma" charset="0"/>
            </a:endParaRPr>
          </a:p>
        </p:txBody>
      </p:sp>
      <p:sp>
        <p:nvSpPr>
          <p:cNvPr id="1034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Example - Lexer (exprlex.mll)</a:t>
            </a:r>
          </a:p>
        </p:txBody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70000"/>
              </a:lnSpc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{ (*open Exprparse*) }</a:t>
            </a:r>
          </a:p>
          <a:p>
            <a:pPr eaLnBrk="1" hangingPunct="1">
              <a:lnSpc>
                <a:spcPct val="70000"/>
              </a:lnSpc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let numeric = ['0' - '9']</a:t>
            </a:r>
          </a:p>
          <a:p>
            <a:pPr eaLnBrk="1" hangingPunct="1">
              <a:lnSpc>
                <a:spcPct val="70000"/>
              </a:lnSpc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let letter =['a' - 'z' 'A' - 'Z']</a:t>
            </a:r>
          </a:p>
          <a:p>
            <a:pPr eaLnBrk="1" hangingPunct="1">
              <a:lnSpc>
                <a:spcPct val="70000"/>
              </a:lnSpc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rule token = parse</a:t>
            </a:r>
          </a:p>
          <a:p>
            <a:pPr eaLnBrk="1" hangingPunct="1">
              <a:lnSpc>
                <a:spcPct val="70000"/>
              </a:lnSpc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| "+" {Plus_token}</a:t>
            </a:r>
          </a:p>
          <a:p>
            <a:pPr eaLnBrk="1" hangingPunct="1">
              <a:lnSpc>
                <a:spcPct val="70000"/>
              </a:lnSpc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| "-"  {Minus_token}</a:t>
            </a:r>
          </a:p>
          <a:p>
            <a:pPr eaLnBrk="1" hangingPunct="1">
              <a:lnSpc>
                <a:spcPct val="70000"/>
              </a:lnSpc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| "*"  {Times_token}</a:t>
            </a:r>
          </a:p>
          <a:p>
            <a:pPr eaLnBrk="1" hangingPunct="1">
              <a:lnSpc>
                <a:spcPct val="70000"/>
              </a:lnSpc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| "/"  {Divide_token}</a:t>
            </a:r>
          </a:p>
          <a:p>
            <a:pPr eaLnBrk="1" hangingPunct="1">
              <a:lnSpc>
                <a:spcPct val="70000"/>
              </a:lnSpc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| "("  {Left_parenthesis}</a:t>
            </a:r>
          </a:p>
          <a:p>
            <a:pPr eaLnBrk="1" hangingPunct="1">
              <a:lnSpc>
                <a:spcPct val="70000"/>
              </a:lnSpc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| ")"  {Right_parenthesis}</a:t>
            </a:r>
          </a:p>
          <a:p>
            <a:pPr eaLnBrk="1" hangingPunct="1">
              <a:lnSpc>
                <a:spcPct val="70000"/>
              </a:lnSpc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| letter (letter|numeric|"_")* as id  {Id_token id}</a:t>
            </a:r>
          </a:p>
          <a:p>
            <a:pPr eaLnBrk="1" hangingPunct="1">
              <a:lnSpc>
                <a:spcPct val="70000"/>
              </a:lnSpc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| [' ' '\t' '\n'] {token lexbuf}</a:t>
            </a:r>
          </a:p>
          <a:p>
            <a:pPr eaLnBrk="1" hangingPunct="1">
              <a:lnSpc>
                <a:spcPct val="70000"/>
              </a:lnSpc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| eof {EOL}</a:t>
            </a:r>
          </a:p>
        </p:txBody>
      </p:sp>
    </p:spTree>
    <p:extLst>
      <p:ext uri="{BB962C8B-B14F-4D97-AF65-F5344CB8AC3E}">
        <p14:creationId xmlns:p14="http://schemas.microsoft.com/office/powerpoint/2010/main" val="2146658757"/>
      </p:ext>
    </p:extLst>
  </p:cSld>
  <p:clrMapOvr>
    <a:masterClrMapping/>
  </p:clrMapOvr>
  <p:transition xmlns:p14="http://schemas.microsoft.com/office/powerpoint/2010/main"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9487506-EED4-DF4D-A43E-BBF9F1F942D7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1044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592F119-ACD0-8248-A353-4B47F9CA6652}" type="slidenum">
              <a:rPr lang="en-US" sz="1400">
                <a:latin typeface="Tahoma" charset="0"/>
              </a:rPr>
              <a:pPr/>
              <a:t>22</a:t>
            </a:fld>
            <a:endParaRPr lang="en-US" sz="1400">
              <a:latin typeface="Tahoma" charset="0"/>
            </a:endParaRPr>
          </a:p>
        </p:txBody>
      </p:sp>
      <p:sp>
        <p:nvSpPr>
          <p:cNvPr id="1044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Clr>
                <a:schemeClr val="tx1"/>
              </a:buClr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Example - Parser (exprparse.mly)</a:t>
            </a:r>
          </a:p>
        </p:txBody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%{ open Expr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%}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%token &lt;string&gt; Id_token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%token Left_parenthesis Right_parenthesis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%token Times_token Divide_token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%token Plus_token Minus_token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%token EOL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%start main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%type &lt;expr&gt; main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%%</a:t>
            </a:r>
          </a:p>
        </p:txBody>
      </p:sp>
    </p:spTree>
    <p:extLst>
      <p:ext uri="{BB962C8B-B14F-4D97-AF65-F5344CB8AC3E}">
        <p14:creationId xmlns:p14="http://schemas.microsoft.com/office/powerpoint/2010/main" val="4156401531"/>
      </p:ext>
    </p:extLst>
  </p:cSld>
  <p:clrMapOvr>
    <a:masterClrMapping/>
  </p:clrMapOvr>
  <p:transition xmlns:p14="http://schemas.microsoft.com/office/powerpoint/2010/main" spd="slow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DFA40D9-F38D-7C45-BB34-AA496B93B93A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1054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400D74E-4B20-F24C-BBD7-DA6EC95D7CC5}" type="slidenum">
              <a:rPr lang="en-US" sz="1400">
                <a:latin typeface="Tahoma" charset="0"/>
              </a:rPr>
              <a:pPr/>
              <a:t>23</a:t>
            </a:fld>
            <a:endParaRPr lang="en-US" sz="1400">
              <a:latin typeface="Tahoma" charset="0"/>
            </a:endParaRPr>
          </a:p>
        </p:txBody>
      </p:sp>
      <p:sp>
        <p:nvSpPr>
          <p:cNvPr id="1054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Example - Parser (exprparse.mly)</a:t>
            </a:r>
          </a:p>
        </p:txBody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305800" cy="4913313"/>
          </a:xfrm>
        </p:spPr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expr:</a:t>
            </a:r>
          </a:p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term								{ Term_as_Expr $1 }</a:t>
            </a:r>
          </a:p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| term Plus_token expr					{ Plus_Expr ($1, $3) }</a:t>
            </a:r>
          </a:p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| term Minus_token expr					{ Minus_Expr ($1, $3) }</a:t>
            </a:r>
          </a:p>
        </p:txBody>
      </p:sp>
    </p:spTree>
    <p:extLst>
      <p:ext uri="{BB962C8B-B14F-4D97-AF65-F5344CB8AC3E}">
        <p14:creationId xmlns:p14="http://schemas.microsoft.com/office/powerpoint/2010/main" val="3674594044"/>
      </p:ext>
    </p:extLst>
  </p:cSld>
  <p:clrMapOvr>
    <a:masterClrMapping/>
  </p:clrMapOvr>
  <p:transition xmlns:p14="http://schemas.microsoft.com/office/powerpoint/2010/main" spd="slow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2EB4F5F-EE60-4E4E-B8EB-B8A71E56B343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1064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C9EFC40-7E22-D542-86DA-D0B29B35F75E}" type="slidenum">
              <a:rPr lang="en-US" sz="1400">
                <a:latin typeface="Tahoma" charset="0"/>
              </a:rPr>
              <a:pPr/>
              <a:t>24</a:t>
            </a:fld>
            <a:endParaRPr lang="en-US" sz="1400">
              <a:latin typeface="Tahoma" charset="0"/>
            </a:endParaRPr>
          </a:p>
        </p:txBody>
      </p:sp>
      <p:sp>
        <p:nvSpPr>
          <p:cNvPr id="1064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Example - Parser (exprparse.mly)</a:t>
            </a:r>
          </a:p>
        </p:txBody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305800" cy="4913313"/>
          </a:xfrm>
        </p:spPr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term:</a:t>
            </a:r>
          </a:p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factor								{ Factor_as_Term $1 }</a:t>
            </a:r>
          </a:p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| factor Times_token term				{ Mult_Term ($1, $3) }</a:t>
            </a:r>
          </a:p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| factor Divide_token term				{ Div_Term ($1, $3) }</a:t>
            </a:r>
          </a:p>
        </p:txBody>
      </p:sp>
    </p:spTree>
    <p:extLst>
      <p:ext uri="{BB962C8B-B14F-4D97-AF65-F5344CB8AC3E}">
        <p14:creationId xmlns:p14="http://schemas.microsoft.com/office/powerpoint/2010/main" val="4058062877"/>
      </p:ext>
    </p:extLst>
  </p:cSld>
  <p:clrMapOvr>
    <a:masterClrMapping/>
  </p:clrMapOvr>
  <p:transition xmlns:p14="http://schemas.microsoft.com/office/powerpoint/2010/main" spd="slow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6B920B6-7006-F545-A552-E669EFA1E968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1075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B873FE2-9653-A14B-9FE1-4DFCA4978B84}" type="slidenum">
              <a:rPr lang="en-US" sz="1400">
                <a:latin typeface="Tahoma" charset="0"/>
              </a:rPr>
              <a:pPr/>
              <a:t>25</a:t>
            </a:fld>
            <a:endParaRPr lang="en-US" sz="1400">
              <a:latin typeface="Tahoma" charset="0"/>
            </a:endParaRPr>
          </a:p>
        </p:txBody>
      </p:sp>
      <p:sp>
        <p:nvSpPr>
          <p:cNvPr id="1075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Example - Parser (exprparse.mly)</a:t>
            </a:r>
          </a:p>
        </p:txBody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001000" cy="4648200"/>
          </a:xfrm>
        </p:spPr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factor:</a:t>
            </a:r>
          </a:p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Id_token							{ Id_as_Factor $1 }</a:t>
            </a:r>
          </a:p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| Left_parenthesis expr Right_parenthesis      	{Parenthesized_Expr_as_Factor $2 }</a:t>
            </a:r>
          </a:p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main:</a:t>
            </a:r>
          </a:p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| expr EOL               					 { $1 }</a:t>
            </a:r>
          </a:p>
        </p:txBody>
      </p:sp>
    </p:spTree>
    <p:extLst>
      <p:ext uri="{BB962C8B-B14F-4D97-AF65-F5344CB8AC3E}">
        <p14:creationId xmlns:p14="http://schemas.microsoft.com/office/powerpoint/2010/main" val="3495872201"/>
      </p:ext>
    </p:extLst>
  </p:cSld>
  <p:clrMapOvr>
    <a:masterClrMapping/>
  </p:clrMapOvr>
  <p:transition xmlns:p14="http://schemas.microsoft.com/office/powerpoint/2010/main" spd="slow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FC665648-A72D-2443-A540-222B8843140E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1085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E6A5F06-7C78-8043-876D-1C1814B22EA6}" type="slidenum">
              <a:rPr lang="en-US" sz="1400">
                <a:latin typeface="Tahoma" charset="0"/>
              </a:rPr>
              <a:pPr/>
              <a:t>26</a:t>
            </a:fld>
            <a:endParaRPr lang="en-US" sz="1400">
              <a:latin typeface="Tahoma" charset="0"/>
            </a:endParaRPr>
          </a:p>
        </p:txBody>
      </p:sp>
      <p:sp>
        <p:nvSpPr>
          <p:cNvPr id="1085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Clr>
                <a:schemeClr val="tx1"/>
              </a:buClr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Example - Using Parser</a:t>
            </a:r>
          </a:p>
        </p:txBody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# </a:t>
            </a:r>
            <a:r>
              <a:rPr lang="en-US">
                <a:solidFill>
                  <a:schemeClr val="tx2"/>
                </a:solidFill>
                <a:latin typeface="Tahoma" charset="0"/>
                <a:ea typeface="ＭＳ Ｐゴシック" charset="0"/>
                <a:cs typeface="ＭＳ Ｐゴシック" charset="0"/>
              </a:rPr>
              <a:t>#use "expr.ml";;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…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#</a:t>
            </a:r>
            <a:r>
              <a:rPr lang="en-US">
                <a:solidFill>
                  <a:srgbClr val="FF66FF"/>
                </a:solidFill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en-US">
                <a:solidFill>
                  <a:schemeClr val="tx2"/>
                </a:solidFill>
                <a:latin typeface="Tahoma" charset="0"/>
                <a:ea typeface="ＭＳ Ｐゴシック" charset="0"/>
                <a:cs typeface="ＭＳ Ｐゴシック" charset="0"/>
              </a:rPr>
              <a:t>#use "exprparse.ml";;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…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# </a:t>
            </a:r>
            <a:r>
              <a:rPr lang="en-US">
                <a:solidFill>
                  <a:schemeClr val="tx2"/>
                </a:solidFill>
                <a:latin typeface="Tahoma" charset="0"/>
                <a:ea typeface="ＭＳ Ｐゴシック" charset="0"/>
                <a:cs typeface="ＭＳ Ｐゴシック" charset="0"/>
              </a:rPr>
              <a:t>#use "exprlex.ml";;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…</a:t>
            </a:r>
          </a:p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# </a:t>
            </a:r>
            <a:r>
              <a:rPr lang="en-US">
                <a:solidFill>
                  <a:schemeClr val="tx2"/>
                </a:solidFill>
                <a:latin typeface="Tahoma" charset="0"/>
                <a:ea typeface="ＭＳ Ｐゴシック" charset="0"/>
                <a:cs typeface="ＭＳ Ｐゴシック" charset="0"/>
              </a:rPr>
              <a:t>let test s =</a:t>
            </a:r>
          </a:p>
          <a:p>
            <a:pPr eaLnBrk="1" hangingPunct="1">
              <a:buFont typeface="Wingdings" charset="0"/>
              <a:buNone/>
            </a:pPr>
            <a:r>
              <a:rPr lang="en-US">
                <a:solidFill>
                  <a:schemeClr val="tx2"/>
                </a:solidFill>
                <a:latin typeface="Tahoma" charset="0"/>
                <a:ea typeface="ＭＳ Ｐゴシック" charset="0"/>
                <a:cs typeface="ＭＳ Ｐゴシック" charset="0"/>
              </a:rPr>
              <a:t>  let lexbuf = Lexing.from_string (s^"\n") in</a:t>
            </a:r>
          </a:p>
          <a:p>
            <a:pPr eaLnBrk="1" hangingPunct="1">
              <a:buFont typeface="Wingdings" charset="0"/>
              <a:buNone/>
            </a:pPr>
            <a:r>
              <a:rPr lang="en-US">
                <a:solidFill>
                  <a:schemeClr val="tx2"/>
                </a:solidFill>
                <a:latin typeface="Tahoma" charset="0"/>
                <a:ea typeface="ＭＳ Ｐゴシック" charset="0"/>
                <a:cs typeface="ＭＳ Ｐゴシック" charset="0"/>
              </a:rPr>
              <a:t>       main token lexbuf;;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0189245"/>
      </p:ext>
    </p:extLst>
  </p:cSld>
  <p:clrMapOvr>
    <a:masterClrMapping/>
  </p:clrMapOvr>
  <p:transition xmlns:p14="http://schemas.microsoft.com/office/powerpoint/2010/main" spd="slow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7C49787-455B-8343-AF59-850455633490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1095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3DA98FE-6A22-8A40-B97F-28150854BD48}" type="slidenum">
              <a:rPr lang="en-US" sz="1400">
                <a:latin typeface="Tahoma" charset="0"/>
              </a:rPr>
              <a:pPr/>
              <a:t>27</a:t>
            </a:fld>
            <a:endParaRPr lang="en-US" sz="1400">
              <a:latin typeface="Tahoma" charset="0"/>
            </a:endParaRPr>
          </a:p>
        </p:txBody>
      </p:sp>
      <p:sp>
        <p:nvSpPr>
          <p:cNvPr id="1095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Example - Using Parser</a:t>
            </a:r>
          </a:p>
        </p:txBody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# </a:t>
            </a:r>
            <a:r>
              <a:rPr lang="en-US">
                <a:solidFill>
                  <a:schemeClr val="tx2"/>
                </a:solidFill>
                <a:latin typeface="Tahoma" charset="0"/>
                <a:ea typeface="ＭＳ Ｐゴシック" charset="0"/>
                <a:cs typeface="ＭＳ Ｐゴシック" charset="0"/>
              </a:rPr>
              <a:t>test "a + b";;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- : expr =</a:t>
            </a:r>
          </a:p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Plus_Expr</a:t>
            </a:r>
          </a:p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(Factor_as_Term (Id_as_Factor "a"),</a:t>
            </a:r>
          </a:p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Term_as_Expr (Factor_as_Term (Id_as_Factor "b")))</a:t>
            </a:r>
            <a:endParaRPr lang="en-US">
              <a:solidFill>
                <a:srgbClr val="FF66FF"/>
              </a:solidFill>
              <a:latin typeface="Tahoma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804754"/>
      </p:ext>
    </p:extLst>
  </p:cSld>
  <p:clrMapOvr>
    <a:masterClrMapping/>
  </p:clrMapOvr>
  <p:transition xmlns:p14="http://schemas.microsoft.com/office/powerpoint/2010/main" spd="slow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0F2C958-274E-2347-A659-94E75CC96A7D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57DFCB1-C29E-E14B-ADFD-58433F463FAD}" type="slidenum">
              <a:rPr lang="en-US" sz="1400">
                <a:latin typeface="Tahoma" charset="0"/>
              </a:rPr>
              <a:pPr/>
              <a:t>28</a:t>
            </a:fld>
            <a:endParaRPr lang="en-US" sz="1400">
              <a:latin typeface="Tahoma" charset="0"/>
            </a:endParaRPr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LR Parsing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3058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R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ead tokens left to right (L)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C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reate a rightmost derivation (R)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H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ow is this possible?</a:t>
            </a:r>
          </a:p>
          <a:p>
            <a:pPr eaLnBrk="1" hangingPunct="1">
              <a:lnSpc>
                <a:spcPct val="90000"/>
              </a:lnSpc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S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tart at the bottom (left) and work your way up</a:t>
            </a:r>
          </a:p>
          <a:p>
            <a:pPr eaLnBrk="1" hangingPunct="1">
              <a:lnSpc>
                <a:spcPct val="90000"/>
              </a:lnSpc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L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ast step has only one non-terminal to be replaced so is right-most</a:t>
            </a:r>
          </a:p>
          <a:p>
            <a:pPr eaLnBrk="1" hangingPunct="1">
              <a:lnSpc>
                <a:spcPct val="90000"/>
              </a:lnSpc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W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orking backwards, replace mixed strings by non-terminals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A</a:t>
            </a: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lways proceed so that there are no non-terminals to the right of the string to be replaced</a:t>
            </a:r>
            <a:endParaRPr lang="en-US" sz="2400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</p:txBody>
      </p:sp>
    </p:spTree>
  </p:cSld>
  <p:clrMapOvr>
    <a:masterClrMapping/>
  </p:clrMapOvr>
  <p:transition xmlns:p14="http://schemas.microsoft.com/office/powerpoint/2010/main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F866CA8-7B34-E142-8E0D-9A17AF2B95C2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F97FCDA-BE60-574F-AE6D-D039A05BB304}" type="slidenum">
              <a:rPr lang="en-US" sz="1400">
                <a:latin typeface="Tahoma" charset="0"/>
              </a:rPr>
              <a:pPr/>
              <a:t>29</a:t>
            </a:fld>
            <a:endParaRPr lang="en-US" sz="1400">
              <a:latin typeface="Tahoma" charset="0"/>
            </a:endParaRP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388938"/>
            <a:ext cx="7793037" cy="601662"/>
          </a:xfrm>
        </p:spPr>
        <p:txBody>
          <a:bodyPr/>
          <a:lstStyle/>
          <a:p>
            <a:pPr eaLnBrk="1" hangingPunct="1"/>
            <a:r>
              <a:rPr lang="en-US" sz="32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Example: &lt;Sum&gt; = 0 | 1 | (&lt;Sum&gt;) </a:t>
            </a:r>
            <a:br>
              <a:rPr lang="en-US" sz="32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</a:br>
            <a:r>
              <a:rPr lang="en-US" sz="32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| &lt;Sum&gt; + &lt;Sum&gt;</a:t>
            </a:r>
            <a:endParaRPr lang="en-US" sz="140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82296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&lt;Sum&gt; </a:t>
            </a:r>
            <a:r>
              <a:rPr lang="en-US" sz="24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 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=&gt;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		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         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  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( 0 + 1 ) + 0		    shift</a:t>
            </a:r>
            <a:endParaRPr lang="en-US" sz="2000">
              <a:latin typeface="Tahom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>
                <a:latin typeface="Tahoma" charset="0"/>
              </a:rPr>
              <a:t>10/4/07</a:t>
            </a:r>
          </a:p>
        </p:txBody>
      </p:sp>
      <p:sp>
        <p:nvSpPr>
          <p:cNvPr id="952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F0498BC-A1FC-8E45-9270-4B614B314679}" type="slidenum">
              <a:rPr lang="en-US" sz="1400">
                <a:latin typeface="Tahoma" charset="0"/>
              </a:rPr>
              <a:pPr/>
              <a:t>3</a:t>
            </a:fld>
            <a:endParaRPr lang="en-US" sz="1400">
              <a:latin typeface="Tahoma" charset="0"/>
            </a:endParaRPr>
          </a:p>
        </p:txBody>
      </p:sp>
      <p:sp>
        <p:nvSpPr>
          <p:cNvPr id="952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Tahoma" charset="0"/>
                <a:ea typeface="ＭＳ Ｐゴシック" charset="0"/>
                <a:cs typeface="ＭＳ Ｐゴシック" charset="0"/>
              </a:rPr>
              <a:t>Predence in Grammar</a:t>
            </a:r>
          </a:p>
        </p:txBody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686800" cy="4876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Higher precedence translates to longer derivation chain</a:t>
            </a:r>
          </a:p>
          <a:p>
            <a:pPr>
              <a:lnSpc>
                <a:spcPct val="80000"/>
              </a:lnSpc>
            </a:pP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Example: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&lt;</a:t>
            </a:r>
            <a:r>
              <a:rPr lang="en-US" sz="2800" dirty="0" err="1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&gt; ::= 0 | 1  | &lt;</a:t>
            </a:r>
            <a:r>
              <a:rPr lang="en-US" sz="2800" dirty="0" err="1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&gt; + &lt;</a:t>
            </a:r>
            <a:r>
              <a:rPr lang="en-US" sz="2800" dirty="0" err="1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&gt; 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              | &lt;</a:t>
            </a:r>
            <a:r>
              <a:rPr lang="en-US" sz="2800" dirty="0" err="1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&gt; * &lt;</a:t>
            </a:r>
            <a:r>
              <a:rPr lang="en-US" sz="2800" dirty="0" err="1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</a:t>
            </a:r>
          </a:p>
          <a:p>
            <a:pPr>
              <a:lnSpc>
                <a:spcPct val="80000"/>
              </a:lnSpc>
            </a:pP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Choice: + and * left 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assoc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, * higher 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prec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 than +</a:t>
            </a:r>
          </a:p>
          <a:p>
            <a:pPr>
              <a:lnSpc>
                <a:spcPct val="80000"/>
              </a:lnSpc>
            </a:pP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First Problem: * higher 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prec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 than +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>
                <a:latin typeface="Tahoma" charset="0"/>
                <a:ea typeface="ＭＳ Ｐゴシック" charset="0"/>
                <a:cs typeface="ＭＳ Ｐゴシック" charset="0"/>
              </a:rPr>
              <a:t>Needs &lt;</a:t>
            </a:r>
            <a:r>
              <a:rPr lang="en-US" sz="2400" dirty="0" err="1" smtClean="0">
                <a:solidFill>
                  <a:srgbClr val="FF0000"/>
                </a:solidFill>
                <a:latin typeface="Tahoma" charset="0"/>
                <a:ea typeface="ＭＳ Ｐゴシック" charset="0"/>
                <a:cs typeface="ＭＳ Ｐゴシック" charset="0"/>
              </a:rPr>
              <a:t>ntp</a:t>
            </a:r>
            <a:r>
              <a:rPr lang="en-US" sz="2400" dirty="0" smtClean="0">
                <a:latin typeface="Tahoma" charset="0"/>
                <a:ea typeface="ＭＳ Ｐゴシック" charset="0"/>
                <a:cs typeface="ＭＳ Ｐゴシック" charset="0"/>
              </a:rPr>
              <a:t>&gt; for all strings that can not be topmost parsed as a plus 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>
                <a:latin typeface="Tahoma" charset="0"/>
                <a:ea typeface="ＭＳ Ｐゴシック" charset="0"/>
                <a:cs typeface="ＭＳ Ｐゴシック" charset="0"/>
              </a:rPr>
              <a:t>Assume all other </a:t>
            </a:r>
            <a:r>
              <a:rPr lang="en-US" sz="2400" dirty="0" err="1" smtClean="0">
                <a:latin typeface="Tahoma" charset="0"/>
                <a:ea typeface="ＭＳ Ｐゴシック" charset="0"/>
                <a:cs typeface="ＭＳ Ｐゴシック" charset="0"/>
              </a:rPr>
              <a:t>nonterminals</a:t>
            </a:r>
            <a:r>
              <a:rPr lang="en-US" sz="2400" dirty="0" smtClean="0">
                <a:latin typeface="Tahoma" charset="0"/>
                <a:ea typeface="ＭＳ Ｐゴシック" charset="0"/>
                <a:cs typeface="ＭＳ Ｐゴシック" charset="0"/>
              </a:rPr>
              <a:t> mean want</a:t>
            </a:r>
          </a:p>
          <a:p>
            <a:pPr marL="57150" indent="0">
              <a:lnSpc>
                <a:spcPct val="80000"/>
              </a:lnSpc>
              <a:buNone/>
            </a:pP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&lt;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 ::= &lt;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 + &lt;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&gt;| &lt;</a:t>
            </a:r>
            <a:r>
              <a:rPr lang="en-US" sz="2800" dirty="0" err="1" smtClean="0">
                <a:solidFill>
                  <a:srgbClr val="FF0000"/>
                </a:solidFill>
                <a:latin typeface="Tahoma" charset="0"/>
                <a:ea typeface="ＭＳ Ｐゴシック" charset="0"/>
                <a:cs typeface="ＭＳ Ｐゴシック" charset="0"/>
              </a:rPr>
              <a:t>ntp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 * &lt;</a:t>
            </a:r>
            <a:r>
              <a:rPr lang="en-US" sz="2800" dirty="0" err="1" smtClean="0">
                <a:solidFill>
                  <a:srgbClr val="FF0000"/>
                </a:solidFill>
                <a:latin typeface="Tahoma" charset="0"/>
                <a:ea typeface="ＭＳ Ｐゴシック" charset="0"/>
                <a:cs typeface="ＭＳ Ｐゴシック" charset="0"/>
              </a:rPr>
              <a:t>ntp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 | 0 | 1</a:t>
            </a:r>
          </a:p>
          <a:p>
            <a:pPr marL="457200" lvl="1" indent="0">
              <a:lnSpc>
                <a:spcPct val="80000"/>
              </a:lnSpc>
              <a:buNone/>
            </a:pPr>
            <a:r>
              <a:rPr lang="en-US" dirty="0" smtClean="0">
                <a:latin typeface="Tahoma" charset="0"/>
                <a:ea typeface="ＭＳ Ｐゴシック" charset="0"/>
                <a:cs typeface="ＭＳ Ｐゴシック" charset="0"/>
              </a:rPr>
              <a:t>	</a:t>
            </a:r>
            <a:r>
              <a:rPr lang="en-US" dirty="0" smtClean="0">
                <a:solidFill>
                  <a:srgbClr val="FF0000"/>
                </a:solidFill>
                <a:latin typeface="Tahoma" charset="0"/>
                <a:ea typeface="ＭＳ Ｐゴシック" charset="0"/>
                <a:cs typeface="ＭＳ Ｐゴシック" charset="0"/>
              </a:rPr>
              <a:t>&lt;</a:t>
            </a:r>
            <a:r>
              <a:rPr lang="en-US" dirty="0" err="1" smtClean="0">
                <a:solidFill>
                  <a:srgbClr val="FF0000"/>
                </a:solidFill>
                <a:latin typeface="Tahoma" charset="0"/>
                <a:ea typeface="ＭＳ Ｐゴシック" charset="0"/>
                <a:cs typeface="ＭＳ Ｐゴシック" charset="0"/>
              </a:rPr>
              <a:t>ntp</a:t>
            </a:r>
            <a:r>
              <a:rPr lang="en-US" dirty="0" smtClean="0">
                <a:solidFill>
                  <a:srgbClr val="FF0000"/>
                </a:solidFill>
                <a:latin typeface="Tahoma" charset="0"/>
                <a:ea typeface="ＭＳ Ｐゴシック" charset="0"/>
                <a:cs typeface="ＭＳ Ｐゴシック" charset="0"/>
              </a:rPr>
              <a:t>&gt; ::= 0 | 1 | &lt;</a:t>
            </a:r>
            <a:r>
              <a:rPr lang="en-US" dirty="0" err="1" smtClean="0">
                <a:solidFill>
                  <a:srgbClr val="FF0000"/>
                </a:solidFill>
                <a:latin typeface="Tahoma" charset="0"/>
                <a:ea typeface="ＭＳ Ｐゴシック" charset="0"/>
                <a:cs typeface="ＭＳ Ｐゴシック" charset="0"/>
              </a:rPr>
              <a:t>ntp</a:t>
            </a:r>
            <a:r>
              <a:rPr lang="en-US" dirty="0" smtClean="0">
                <a:solidFill>
                  <a:srgbClr val="FF0000"/>
                </a:solidFill>
                <a:latin typeface="Tahoma" charset="0"/>
                <a:ea typeface="ＭＳ Ｐゴシック" charset="0"/>
                <a:cs typeface="ＭＳ Ｐゴシック" charset="0"/>
              </a:rPr>
              <a:t>&gt; * &lt;</a:t>
            </a:r>
            <a:r>
              <a:rPr lang="en-US" dirty="0" err="1" smtClean="0">
                <a:solidFill>
                  <a:srgbClr val="FF0000"/>
                </a:solidFill>
                <a:latin typeface="Tahoma" charset="0"/>
                <a:ea typeface="ＭＳ Ｐゴシック" charset="0"/>
                <a:cs typeface="ＭＳ Ｐゴシック" charset="0"/>
              </a:rPr>
              <a:t>ntp</a:t>
            </a:r>
            <a:r>
              <a:rPr lang="en-US" dirty="0" smtClean="0">
                <a:solidFill>
                  <a:srgbClr val="FF0000"/>
                </a:solidFill>
                <a:latin typeface="Tahoma" charset="0"/>
                <a:ea typeface="ＭＳ Ｐゴシック" charset="0"/>
                <a:cs typeface="ＭＳ Ｐゴシック" charset="0"/>
              </a:rPr>
              <a:t>&gt;</a:t>
            </a:r>
          </a:p>
          <a:p>
            <a:pPr marL="457200" lvl="1" indent="0">
              <a:lnSpc>
                <a:spcPct val="80000"/>
              </a:lnSpc>
              <a:buNone/>
            </a:pPr>
            <a:endParaRPr lang="en-US" sz="2400" dirty="0">
              <a:latin typeface="Tahoma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9961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564F503-D68A-9E49-B75D-0806E110D928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225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A805A13-BE97-8A4E-90DA-6D345A6D0036}" type="slidenum">
              <a:rPr lang="en-US" sz="1400">
                <a:latin typeface="Tahoma" charset="0"/>
              </a:rPr>
              <a:pPr/>
              <a:t>30</a:t>
            </a:fld>
            <a:endParaRPr lang="en-US" sz="1400">
              <a:latin typeface="Tahoma" charset="0"/>
            </a:endParaRP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388938"/>
            <a:ext cx="7793037" cy="601662"/>
          </a:xfrm>
        </p:spPr>
        <p:txBody>
          <a:bodyPr/>
          <a:lstStyle/>
          <a:p>
            <a:pPr eaLnBrk="1" hangingPunct="1"/>
            <a:r>
              <a:rPr lang="en-US" sz="32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Example: &lt;Sum&gt; = 0 | 1 | (&lt;Sum&gt;) </a:t>
            </a:r>
            <a:br>
              <a:rPr lang="en-US" sz="32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</a:br>
            <a:r>
              <a:rPr lang="en-US" sz="32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| &lt;Sum&gt; + &lt;Sum&gt;</a:t>
            </a:r>
            <a:endParaRPr lang="en-US" sz="140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82296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&lt;Sum&gt; </a:t>
            </a:r>
            <a:r>
              <a:rPr lang="en-US" sz="24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 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=&gt;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		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         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   (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0 + 1 ) + 0	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  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( 0 + 1 ) + 0		    shift</a:t>
            </a:r>
            <a:endParaRPr lang="en-US" sz="2000">
              <a:latin typeface="Tahom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47DEB71-F91A-D24B-B6E9-E48BC64B523C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13944D0-E5AF-EC41-81AA-CF66E6B2A600}" type="slidenum">
              <a:rPr lang="en-US" sz="1400">
                <a:latin typeface="Tahoma" charset="0"/>
              </a:rPr>
              <a:pPr/>
              <a:t>31</a:t>
            </a:fld>
            <a:endParaRPr lang="en-US" sz="1400">
              <a:latin typeface="Tahoma" charset="0"/>
            </a:endParaRP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388938"/>
            <a:ext cx="7793037" cy="601662"/>
          </a:xfrm>
        </p:spPr>
        <p:txBody>
          <a:bodyPr/>
          <a:lstStyle/>
          <a:p>
            <a:pPr eaLnBrk="1" hangingPunct="1"/>
            <a:r>
              <a:rPr lang="en-US" sz="32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Example: &lt;Sum&gt; = 0 | 1 | (&lt;Sum&gt;) </a:t>
            </a:r>
            <a:br>
              <a:rPr lang="en-US" sz="32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</a:br>
            <a:r>
              <a:rPr lang="en-US" sz="32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| &lt;Sum&gt; + &lt;Sum&gt;</a:t>
            </a:r>
            <a:endParaRPr lang="en-US" sz="140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82296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&lt;Sum&gt; </a:t>
            </a:r>
            <a:r>
              <a:rPr lang="en-US" sz="24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 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=&gt;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		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=&gt; ( 0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+ 1 ) + 0		    reduce         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   (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0 + 1 ) + 0	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  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( 0 + 1 ) + 0		    shift</a:t>
            </a:r>
            <a:endParaRPr lang="en-US" sz="2000">
              <a:latin typeface="Tahom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4F22218-42DD-214C-92FB-6CC09985AEF1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245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F27E0FD-54C1-F04C-84CC-A3F61E928908}" type="slidenum">
              <a:rPr lang="en-US" sz="1400">
                <a:latin typeface="Tahoma" charset="0"/>
              </a:rPr>
              <a:pPr/>
              <a:t>32</a:t>
            </a:fld>
            <a:endParaRPr lang="en-US" sz="1400">
              <a:latin typeface="Tahoma" charset="0"/>
            </a:endParaRPr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388938"/>
            <a:ext cx="7793037" cy="601662"/>
          </a:xfrm>
        </p:spPr>
        <p:txBody>
          <a:bodyPr/>
          <a:lstStyle/>
          <a:p>
            <a:pPr eaLnBrk="1" hangingPunct="1"/>
            <a:r>
              <a:rPr lang="en-US" sz="32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Example: &lt;Sum&gt; = 0 | 1 | (&lt;Sum&gt;) </a:t>
            </a:r>
            <a:br>
              <a:rPr lang="en-US" sz="32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</a:br>
            <a:r>
              <a:rPr lang="en-US" sz="32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| &lt;Sum&gt; + &lt;Sum&gt;</a:t>
            </a:r>
            <a:endParaRPr lang="en-US" sz="140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82296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&lt;Sum&gt; </a:t>
            </a:r>
            <a:r>
              <a:rPr lang="en-US" sz="24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 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=&gt;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		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   ( &lt;Sum&gt;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+ 1 ) + 0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=&gt; ( 0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+ 1 ) + 0		    reduce         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   (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0 + 1 ) + 0	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  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( 0 + 1 ) + 0		    shift</a:t>
            </a:r>
            <a:endParaRPr lang="en-US" sz="2000">
              <a:latin typeface="Tahom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099A063-DC3A-CA44-B630-EC4D35FD97F3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4D81257-8D81-0049-B2CD-C64702002855}" type="slidenum">
              <a:rPr lang="en-US" sz="1400">
                <a:latin typeface="Tahoma" charset="0"/>
              </a:rPr>
              <a:pPr/>
              <a:t>33</a:t>
            </a:fld>
            <a:endParaRPr lang="en-US" sz="1400">
              <a:latin typeface="Tahoma" charset="0"/>
            </a:endParaRP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388938"/>
            <a:ext cx="7793037" cy="601662"/>
          </a:xfrm>
        </p:spPr>
        <p:txBody>
          <a:bodyPr/>
          <a:lstStyle/>
          <a:p>
            <a:pPr eaLnBrk="1" hangingPunct="1"/>
            <a:r>
              <a:rPr lang="en-US" sz="32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Example: &lt;Sum&gt; = 0 | 1 | (&lt;Sum&gt;) </a:t>
            </a:r>
            <a:br>
              <a:rPr lang="en-US" sz="32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</a:br>
            <a:r>
              <a:rPr lang="en-US" sz="32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| &lt;Sum&gt; + &lt;Sum&gt;</a:t>
            </a:r>
            <a:endParaRPr lang="en-US" sz="140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82296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&lt;Sum&gt; </a:t>
            </a:r>
            <a:r>
              <a:rPr lang="en-US" sz="24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 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=&gt;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		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   ( &lt;Sum&gt; +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1 ) + 0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   ( &lt;Sum&gt;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+ 1 ) + 0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=&gt; ( 0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+ 1 ) + 0		    reduce         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   (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0 + 1 ) + 0	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  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( 0 + 1 ) + 0		    shift</a:t>
            </a:r>
            <a:endParaRPr lang="en-US" sz="2000">
              <a:latin typeface="Tahom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FD71068-583B-C24C-B247-DFF6B3A02E54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9604A7F-F81D-2B4A-9733-2A537F02645C}" type="slidenum">
              <a:rPr lang="en-US" sz="1400">
                <a:latin typeface="Tahoma" charset="0"/>
              </a:rPr>
              <a:pPr/>
              <a:t>34</a:t>
            </a:fld>
            <a:endParaRPr lang="en-US" sz="1400">
              <a:latin typeface="Tahoma" charset="0"/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388938"/>
            <a:ext cx="7793037" cy="601662"/>
          </a:xfrm>
        </p:spPr>
        <p:txBody>
          <a:bodyPr/>
          <a:lstStyle/>
          <a:p>
            <a:pPr eaLnBrk="1" hangingPunct="1"/>
            <a:r>
              <a:rPr lang="en-US" sz="32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Example: &lt;Sum&gt; = 0 | 1 | (&lt;Sum&gt;) </a:t>
            </a:r>
            <a:br>
              <a:rPr lang="en-US" sz="32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</a:br>
            <a:r>
              <a:rPr lang="en-US" sz="32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| &lt;Sum&gt; + &lt;Sum&gt;</a:t>
            </a:r>
            <a:endParaRPr lang="en-US" sz="140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82296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&lt;Sum&gt; </a:t>
            </a:r>
            <a:r>
              <a:rPr lang="en-US" sz="24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 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=&gt;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		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=&gt; ( &lt;Sum&gt; + 1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) + 0	    reduce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   ( &lt;Sum&gt; +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1 ) + 0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   ( &lt;Sum&gt;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+ 1 ) + 0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=&gt; ( 0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+ 1 ) + 0		    reduce         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   (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0 + 1 ) + 0	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  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( 0 + 1 ) + 0		    shift</a:t>
            </a:r>
            <a:endParaRPr lang="en-US" sz="2000">
              <a:latin typeface="Tahom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9BCA721-3C95-D842-90D9-1AC49E708C70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276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02D43C8-3C18-B248-8DBA-B3F0B3F5C847}" type="slidenum">
              <a:rPr lang="en-US" sz="1400">
                <a:latin typeface="Tahoma" charset="0"/>
              </a:rPr>
              <a:pPr/>
              <a:t>35</a:t>
            </a:fld>
            <a:endParaRPr lang="en-US" sz="1400">
              <a:latin typeface="Tahoma" charset="0"/>
            </a:endParaRP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388938"/>
            <a:ext cx="7793037" cy="601662"/>
          </a:xfrm>
        </p:spPr>
        <p:txBody>
          <a:bodyPr/>
          <a:lstStyle/>
          <a:p>
            <a:pPr eaLnBrk="1" hangingPunct="1"/>
            <a:r>
              <a:rPr lang="en-US" sz="32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Example: &lt;Sum&gt; = 0 | 1 | (&lt;Sum&gt;) </a:t>
            </a:r>
            <a:br>
              <a:rPr lang="en-US" sz="32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</a:br>
            <a:r>
              <a:rPr lang="en-US" sz="32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| &lt;Sum&gt; + &lt;Sum&gt;</a:t>
            </a:r>
            <a:endParaRPr lang="en-US" sz="140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82296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&lt;Sum&gt; </a:t>
            </a:r>
            <a:r>
              <a:rPr lang="en-US" sz="24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 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=&gt;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		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=&gt; ( &lt;Sum&gt; + &lt;Sum&gt;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) + 0     reduce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=&gt; ( &lt;Sum&gt; + 1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) + 0	    reduce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   ( &lt;Sum&gt; +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1 ) + 0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   ( &lt;Sum&gt;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+ 1 ) + 0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=&gt; ( 0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+ 1 ) + 0		    reduce         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   (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0 + 1 ) + 0	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  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( 0 + 1 ) + 0		    shift</a:t>
            </a:r>
            <a:endParaRPr lang="en-US" sz="2000">
              <a:latin typeface="Tahom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F72E4524-C511-324A-86CB-F8AE9E28C53E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286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6A0164D-5546-C74D-A646-050AF710098D}" type="slidenum">
              <a:rPr lang="en-US" sz="1400">
                <a:latin typeface="Tahoma" charset="0"/>
              </a:rPr>
              <a:pPr/>
              <a:t>36</a:t>
            </a:fld>
            <a:endParaRPr lang="en-US" sz="1400">
              <a:latin typeface="Tahoma" charset="0"/>
            </a:endParaRPr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388938"/>
            <a:ext cx="7793037" cy="601662"/>
          </a:xfrm>
        </p:spPr>
        <p:txBody>
          <a:bodyPr/>
          <a:lstStyle/>
          <a:p>
            <a:pPr eaLnBrk="1" hangingPunct="1"/>
            <a:r>
              <a:rPr lang="en-US" sz="32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Example: &lt;Sum&gt; = 0 | 1 | (&lt;Sum&gt;) </a:t>
            </a:r>
            <a:br>
              <a:rPr lang="en-US" sz="32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</a:br>
            <a:r>
              <a:rPr lang="en-US" sz="32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| &lt;Sum&gt; + &lt;Sum&gt;</a:t>
            </a:r>
            <a:endParaRPr lang="en-US" sz="140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82296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&lt;Sum&gt; </a:t>
            </a:r>
            <a:r>
              <a:rPr lang="en-US" sz="24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 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=&gt;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		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   ( &lt;Sum&gt;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) + 0		    shift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=&gt; ( &lt;Sum&gt; + &lt;Sum&gt;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) + 0     reduce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=&gt; ( &lt;Sum&gt; + 1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) + 0	    reduce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   ( &lt;Sum&gt; +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1 ) + 0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   ( &lt;Sum&gt;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+ 1 ) + 0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=&gt; ( 0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+ 1 ) + 0		    reduce         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   (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0 + 1 ) + 0	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  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( 0 + 1 ) + 0		    shift</a:t>
            </a:r>
            <a:endParaRPr lang="en-US" sz="2000">
              <a:latin typeface="Tahom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0672563-A1E1-E541-8DDD-26EDD56D2232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296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3C42D0B-E1D3-0D4F-B4DF-02E6647B13E9}" type="slidenum">
              <a:rPr lang="en-US" sz="1400">
                <a:latin typeface="Tahoma" charset="0"/>
              </a:rPr>
              <a:pPr/>
              <a:t>37</a:t>
            </a:fld>
            <a:endParaRPr lang="en-US" sz="1400">
              <a:latin typeface="Tahoma" charset="0"/>
            </a:endParaRP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388938"/>
            <a:ext cx="7793037" cy="601662"/>
          </a:xfrm>
        </p:spPr>
        <p:txBody>
          <a:bodyPr/>
          <a:lstStyle/>
          <a:p>
            <a:pPr eaLnBrk="1" hangingPunct="1"/>
            <a:r>
              <a:rPr lang="en-US" sz="32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Example: &lt;Sum&gt; = 0 | 1 | (&lt;Sum&gt;) </a:t>
            </a:r>
            <a:br>
              <a:rPr lang="en-US" sz="32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</a:br>
            <a:r>
              <a:rPr lang="en-US" sz="32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| &lt;Sum&gt; + &lt;Sum&gt;</a:t>
            </a:r>
            <a:endParaRPr lang="en-US" sz="140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82296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&lt;Sum&gt; </a:t>
            </a:r>
            <a:r>
              <a:rPr lang="en-US" sz="24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 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=&gt;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		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=&gt; ( &lt;Sum&gt; )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+ 0		    reduce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   ( &lt;Sum&gt;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) + 0		    shift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=&gt; ( &lt;Sum&gt; + &lt;Sum&gt;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) + 0     reduce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=&gt; ( &lt;Sum&gt; + 1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) + 0	    reduce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   ( &lt;Sum&gt; +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1 ) + 0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   ( &lt;Sum&gt;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+ 1 ) + 0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=&gt; ( 0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+ 1 ) + 0		    reduce         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   (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0 + 1 ) + 0	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  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( 0 + 1 ) + 0		    shift</a:t>
            </a:r>
            <a:endParaRPr lang="en-US" sz="2000">
              <a:latin typeface="Tahom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AB50FCF-B73A-2747-94D8-766EE40AA418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307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7724B71-C104-D740-B9A1-4C542BFEAA0E}" type="slidenum">
              <a:rPr lang="en-US" sz="1400">
                <a:latin typeface="Tahoma" charset="0"/>
              </a:rPr>
              <a:pPr/>
              <a:t>38</a:t>
            </a:fld>
            <a:endParaRPr lang="en-US" sz="1400">
              <a:latin typeface="Tahoma" charset="0"/>
            </a:endParaRPr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388938"/>
            <a:ext cx="7793037" cy="601662"/>
          </a:xfrm>
        </p:spPr>
        <p:txBody>
          <a:bodyPr/>
          <a:lstStyle/>
          <a:p>
            <a:pPr eaLnBrk="1" hangingPunct="1"/>
            <a:r>
              <a:rPr lang="en-US" sz="32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Example: &lt;Sum&gt; = 0 | 1 | (&lt;Sum&gt;) </a:t>
            </a:r>
            <a:br>
              <a:rPr lang="en-US" sz="32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</a:br>
            <a:r>
              <a:rPr lang="en-US" sz="32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| &lt;Sum&gt; + &lt;Sum&gt;</a:t>
            </a:r>
            <a:endParaRPr lang="en-US" sz="140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82296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&lt;Sum&gt; </a:t>
            </a:r>
            <a:r>
              <a:rPr lang="en-US" sz="24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 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=&gt;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		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   &lt;Sum&gt;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+ 0 		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=&gt; ( &lt;Sum&gt; )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+ 0		    reduce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   ( &lt;Sum&gt;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) + 0		    shift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=&gt; ( &lt;Sum&gt; + &lt;Sum&gt;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) + 0     reduce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=&gt; ( &lt;Sum&gt; + 1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) + 0	    reduce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   ( &lt;Sum&gt; +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1 ) + 0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   ( &lt;Sum&gt;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+ 1 ) + 0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=&gt; ( 0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+ 1 ) + 0		    reduce         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   (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0 + 1 ) + 0	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  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( 0 + 1 ) + 0		    shift</a:t>
            </a:r>
            <a:endParaRPr lang="en-US" sz="2000">
              <a:latin typeface="Tahom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B3B141E-1EAF-AF43-872D-7349FD6F6CAE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18A7F12-332D-E243-A9F8-98D4E52D80F9}" type="slidenum">
              <a:rPr lang="en-US" sz="1400">
                <a:latin typeface="Tahoma" charset="0"/>
              </a:rPr>
              <a:pPr/>
              <a:t>39</a:t>
            </a:fld>
            <a:endParaRPr lang="en-US" sz="1400">
              <a:latin typeface="Tahoma" charset="0"/>
            </a:endParaRPr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388938"/>
            <a:ext cx="7793037" cy="601662"/>
          </a:xfrm>
        </p:spPr>
        <p:txBody>
          <a:bodyPr/>
          <a:lstStyle/>
          <a:p>
            <a:pPr eaLnBrk="1" hangingPunct="1"/>
            <a:r>
              <a:rPr lang="en-US" sz="32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Example: &lt;Sum&gt; = 0 | 1 | (&lt;Sum&gt;) </a:t>
            </a:r>
            <a:br>
              <a:rPr lang="en-US" sz="32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</a:br>
            <a:r>
              <a:rPr lang="en-US" sz="32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| &lt;Sum&gt; + &lt;Sum&gt;</a:t>
            </a:r>
            <a:endParaRPr lang="en-US" sz="140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82296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&lt;Sum&gt; </a:t>
            </a:r>
            <a:r>
              <a:rPr lang="en-US" sz="24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 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=&gt;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		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   &lt;Sum&gt; +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0		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   &lt;Sum&gt;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+ 0 		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=&gt; ( &lt;Sum&gt; )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+ 0		    reduce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   ( &lt;Sum&gt;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) + 0		    shift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=&gt; ( &lt;Sum&gt; + &lt;Sum&gt;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) + 0     reduce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=&gt; ( &lt;Sum&gt; + 1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) + 0	    reduce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   ( &lt;Sum&gt; +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1 ) + 0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   ( &lt;Sum&gt;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+ 1 ) + 0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=&gt; ( 0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+ 1 ) + 0		    reduce         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   (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0 + 1 ) + 0	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  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( 0 + 1 ) + 0		    shift</a:t>
            </a:r>
            <a:endParaRPr lang="en-US" sz="2000">
              <a:latin typeface="Tahom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>
                <a:latin typeface="Tahoma" charset="0"/>
              </a:rPr>
              <a:t>10/4/07</a:t>
            </a:r>
          </a:p>
        </p:txBody>
      </p:sp>
      <p:sp>
        <p:nvSpPr>
          <p:cNvPr id="952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F0498BC-A1FC-8E45-9270-4B614B314679}" type="slidenum">
              <a:rPr lang="en-US" sz="1400">
                <a:latin typeface="Tahoma" charset="0"/>
              </a:rPr>
              <a:pPr/>
              <a:t>4</a:t>
            </a:fld>
            <a:endParaRPr lang="en-US" sz="1400">
              <a:latin typeface="Tahoma" charset="0"/>
            </a:endParaRPr>
          </a:p>
        </p:txBody>
      </p:sp>
      <p:sp>
        <p:nvSpPr>
          <p:cNvPr id="952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Tahoma" charset="0"/>
                <a:ea typeface="ＭＳ Ｐゴシック" charset="0"/>
                <a:cs typeface="ＭＳ Ｐゴシック" charset="0"/>
              </a:rPr>
              <a:t>Predence in Grammar</a:t>
            </a:r>
          </a:p>
        </p:txBody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686800" cy="556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Higher precedence translates to longer derivation chain</a:t>
            </a:r>
          </a:p>
          <a:p>
            <a:pPr>
              <a:lnSpc>
                <a:spcPct val="80000"/>
              </a:lnSpc>
            </a:pP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Example: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&lt;</a:t>
            </a:r>
            <a:r>
              <a:rPr lang="en-US" sz="2800" dirty="0" err="1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&gt; ::= 0 | 1  | &lt;</a:t>
            </a:r>
            <a:r>
              <a:rPr lang="en-US" sz="2800" dirty="0" err="1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&gt; + &lt;</a:t>
            </a:r>
            <a:r>
              <a:rPr lang="en-US" sz="2800" dirty="0" err="1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&gt; 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              | &lt;</a:t>
            </a:r>
            <a:r>
              <a:rPr lang="en-US" sz="2800" dirty="0" err="1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&gt; * &lt;</a:t>
            </a:r>
            <a:r>
              <a:rPr lang="en-US" sz="2800" dirty="0" err="1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</a:t>
            </a:r>
          </a:p>
          <a:p>
            <a:pPr>
              <a:lnSpc>
                <a:spcPct val="80000"/>
              </a:lnSpc>
            </a:pP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Choice: + and * left 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assoc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, * higher 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prec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 than +</a:t>
            </a:r>
          </a:p>
          <a:p>
            <a:pPr>
              <a:lnSpc>
                <a:spcPct val="80000"/>
              </a:lnSpc>
            </a:pP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Second Problem: * left 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assoc</a:t>
            </a:r>
            <a:endParaRPr lang="en-US" sz="2800" dirty="0" smtClean="0">
              <a:latin typeface="Tahoma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80000"/>
              </a:lnSpc>
            </a:pPr>
            <a:r>
              <a:rPr lang="en-US" sz="2400" dirty="0" smtClean="0">
                <a:latin typeface="Tahoma" charset="0"/>
                <a:ea typeface="ＭＳ Ｐゴシック" charset="0"/>
                <a:cs typeface="ＭＳ Ｐゴシック" charset="0"/>
              </a:rPr>
              <a:t>Need &lt;</a:t>
            </a:r>
            <a:r>
              <a:rPr lang="en-US" sz="2400" dirty="0" err="1" smtClean="0">
                <a:solidFill>
                  <a:srgbClr val="FF0000"/>
                </a:solidFill>
                <a:latin typeface="Tahoma" charset="0"/>
                <a:ea typeface="ＭＳ Ｐゴシック" charset="0"/>
                <a:cs typeface="ＭＳ Ｐゴシック" charset="0"/>
              </a:rPr>
              <a:t>ntpm</a:t>
            </a:r>
            <a:r>
              <a:rPr lang="en-US" sz="2400" dirty="0" smtClean="0">
                <a:latin typeface="Tahoma" charset="0"/>
                <a:ea typeface="ＭＳ Ｐゴシック" charset="0"/>
                <a:cs typeface="ＭＳ Ｐゴシック" charset="0"/>
              </a:rPr>
              <a:t>&gt; for all strings that can not be topmost parsed as a plus or a </a:t>
            </a:r>
            <a:r>
              <a:rPr lang="en-US" sz="2400" dirty="0" err="1" smtClean="0">
                <a:latin typeface="Tahoma" charset="0"/>
                <a:ea typeface="ＭＳ Ｐゴシック" charset="0"/>
                <a:cs typeface="ＭＳ Ｐゴシック" charset="0"/>
              </a:rPr>
              <a:t>mult</a:t>
            </a:r>
            <a:endParaRPr lang="en-US" sz="2400" dirty="0" smtClean="0">
              <a:latin typeface="Tahoma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80000"/>
              </a:lnSpc>
            </a:pPr>
            <a:r>
              <a:rPr lang="en-US" sz="2400" dirty="0" smtClean="0">
                <a:latin typeface="Tahoma" charset="0"/>
                <a:ea typeface="ＭＳ Ｐゴシック" charset="0"/>
                <a:cs typeface="ＭＳ Ｐゴシック" charset="0"/>
              </a:rPr>
              <a:t>Assume all other </a:t>
            </a:r>
            <a:r>
              <a:rPr lang="en-US" sz="2400" dirty="0" err="1" smtClean="0">
                <a:latin typeface="Tahoma" charset="0"/>
                <a:ea typeface="ＭＳ Ｐゴシック" charset="0"/>
                <a:cs typeface="ＭＳ Ｐゴシック" charset="0"/>
              </a:rPr>
              <a:t>nonterminals</a:t>
            </a:r>
            <a:r>
              <a:rPr lang="en-US" sz="2400" dirty="0" smtClean="0">
                <a:latin typeface="Tahoma" charset="0"/>
                <a:ea typeface="ＭＳ Ｐゴシック" charset="0"/>
                <a:cs typeface="ＭＳ Ｐゴシック" charset="0"/>
              </a:rPr>
              <a:t> mean want</a:t>
            </a:r>
          </a:p>
          <a:p>
            <a:pPr marL="57150" indent="0">
              <a:lnSpc>
                <a:spcPct val="80000"/>
              </a:lnSpc>
              <a:buNone/>
            </a:pP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&lt;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 ::= &lt;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 + &lt;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&gt;|&lt;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ntp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 * &lt;</a:t>
            </a:r>
            <a:r>
              <a:rPr lang="en-US" sz="2800" dirty="0" err="1" smtClean="0">
                <a:solidFill>
                  <a:srgbClr val="FF0000"/>
                </a:solidFill>
                <a:latin typeface="Tahoma" charset="0"/>
                <a:ea typeface="ＭＳ Ｐゴシック" charset="0"/>
                <a:cs typeface="ＭＳ Ｐゴシック" charset="0"/>
              </a:rPr>
              <a:t>ntpm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&gt;| 0 | 1</a:t>
            </a:r>
          </a:p>
          <a:p>
            <a:pPr marL="57150" indent="0">
              <a:lnSpc>
                <a:spcPct val="80000"/>
              </a:lnSpc>
              <a:buNone/>
            </a:pP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&lt;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ntp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 ::= 0 | 1 | &lt;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ntp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 * &lt;</a:t>
            </a:r>
            <a:r>
              <a:rPr lang="en-US" sz="2800" dirty="0" err="1" smtClean="0">
                <a:solidFill>
                  <a:srgbClr val="FF0000"/>
                </a:solidFill>
                <a:latin typeface="Tahoma" charset="0"/>
                <a:ea typeface="ＭＳ Ｐゴシック" charset="0"/>
                <a:cs typeface="ＭＳ Ｐゴシック" charset="0"/>
              </a:rPr>
              <a:t>ntpm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</a:t>
            </a:r>
          </a:p>
          <a:p>
            <a:pPr marL="57150" indent="0">
              <a:lnSpc>
                <a:spcPct val="80000"/>
              </a:lnSpc>
              <a:buNone/>
            </a:pP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&lt;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ntpm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 ::= 0 | 1</a:t>
            </a:r>
          </a:p>
          <a:p>
            <a:pPr marL="457200" lvl="1" indent="0">
              <a:lnSpc>
                <a:spcPct val="80000"/>
              </a:lnSpc>
              <a:buNone/>
            </a:pPr>
            <a:endParaRPr lang="en-US" dirty="0" smtClean="0">
              <a:latin typeface="Tahoma" charset="0"/>
              <a:ea typeface="ＭＳ Ｐゴシック" charset="0"/>
              <a:cs typeface="ＭＳ Ｐゴシック" charset="0"/>
            </a:endParaRPr>
          </a:p>
          <a:p>
            <a:pPr marL="457200" lvl="1" indent="0">
              <a:lnSpc>
                <a:spcPct val="80000"/>
              </a:lnSpc>
              <a:buNone/>
            </a:pPr>
            <a:endParaRPr lang="en-US" sz="2400" dirty="0">
              <a:latin typeface="Tahoma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11790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39E91EF-C32B-E147-823F-DC40146B70F6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327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D4FC87E-87FC-0C4A-96A5-580EB7CE8A7A}" type="slidenum">
              <a:rPr lang="en-US" sz="1400">
                <a:latin typeface="Tahoma" charset="0"/>
              </a:rPr>
              <a:pPr/>
              <a:t>40</a:t>
            </a:fld>
            <a:endParaRPr lang="en-US" sz="1400">
              <a:latin typeface="Tahoma" charset="0"/>
            </a:endParaRPr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388938"/>
            <a:ext cx="7793037" cy="601662"/>
          </a:xfrm>
        </p:spPr>
        <p:txBody>
          <a:bodyPr/>
          <a:lstStyle/>
          <a:p>
            <a:pPr eaLnBrk="1" hangingPunct="1"/>
            <a:r>
              <a:rPr lang="en-US" sz="32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Example: &lt;Sum&gt; = 0 | 1 | (&lt;Sum&gt;) </a:t>
            </a:r>
            <a:br>
              <a:rPr lang="en-US" sz="32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</a:br>
            <a:r>
              <a:rPr lang="en-US" sz="32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| &lt;Sum&gt; + &lt;Sum&gt;</a:t>
            </a:r>
            <a:endParaRPr lang="en-US" sz="140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82296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&lt;Sum&gt; </a:t>
            </a:r>
            <a:r>
              <a:rPr lang="en-US" sz="24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 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=&gt;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		       =&gt; &lt;Sum&gt; + 0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		   reduce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   &lt;Sum&gt; +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0		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   &lt;Sum&gt;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+ 0 		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=&gt; ( &lt;Sum&gt; )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+ 0		    reduce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   ( &lt;Sum&gt;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) + 0		    shift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=&gt; ( &lt;Sum&gt; + &lt;Sum&gt;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) + 0     reduce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=&gt; ( &lt;Sum&gt; + 1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) + 0	    reduce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   ( &lt;Sum&gt; +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1 ) + 0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   ( &lt;Sum&gt;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+ 1 ) + 0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=&gt; ( 0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+ 1 ) + 0		    reduce         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   (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0 + 1 ) + 0	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  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( 0 + 1 ) + 0		    shift</a:t>
            </a:r>
            <a:endParaRPr lang="en-US" sz="2000">
              <a:latin typeface="Tahom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A20CDD68-F039-3845-959B-2BE4389AD794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337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80791AD-46FF-9D4A-BAAC-26F43072698E}" type="slidenum">
              <a:rPr lang="en-US" sz="1400">
                <a:latin typeface="Tahoma" charset="0"/>
              </a:rPr>
              <a:pPr/>
              <a:t>41</a:t>
            </a:fld>
            <a:endParaRPr lang="en-US" sz="1400">
              <a:latin typeface="Tahoma" charset="0"/>
            </a:endParaRP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388938"/>
            <a:ext cx="7793037" cy="601662"/>
          </a:xfrm>
        </p:spPr>
        <p:txBody>
          <a:bodyPr/>
          <a:lstStyle/>
          <a:p>
            <a:pPr eaLnBrk="1" hangingPunct="1"/>
            <a:r>
              <a:rPr lang="en-US" sz="32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Example: &lt;Sum&gt; = 0 | 1 | (&lt;Sum&gt;) </a:t>
            </a:r>
            <a:br>
              <a:rPr lang="en-US" sz="32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</a:br>
            <a:r>
              <a:rPr lang="en-US" sz="32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| &lt;Sum&gt; + &lt;Sum&gt;</a:t>
            </a:r>
            <a:endParaRPr lang="en-US" sz="140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82296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&lt;Sum&gt; </a:t>
            </a:r>
            <a:r>
              <a:rPr lang="en-US" sz="2400">
                <a:solidFill>
                  <a:schemeClr val="bg1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 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=&gt; &lt;Sum&gt; + &lt;Sum &gt;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	   reduce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		       =&gt; &lt;Sum&gt; + 0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		   reduce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   &lt;Sum&gt; +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0		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   &lt;Sum&gt;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+ 0 		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=&gt; ( &lt;Sum&gt; )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+ 0		    reduce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   ( &lt;Sum&gt;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) + 0		    shift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=&gt; ( &lt;Sum&gt; + &lt;Sum&gt;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) + 0     reduce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=&gt; ( &lt;Sum&gt; + 1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) + 0	    reduce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   ( &lt;Sum&gt; +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1 ) + 0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   ( &lt;Sum&gt;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+ 1 ) + 0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=&gt; ( 0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+ 1 ) + 0		    reduce         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   (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0 + 1 ) + 0	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  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( 0 + 1 ) + 0		    shift</a:t>
            </a:r>
            <a:endParaRPr lang="en-US" sz="2000">
              <a:latin typeface="Tahom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A6C0213-0795-1E46-A8ED-F2F21440781C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348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DDAE737-CD46-1647-892C-B6CB9055A80E}" type="slidenum">
              <a:rPr lang="en-US" sz="1400">
                <a:latin typeface="Tahoma" charset="0"/>
              </a:rPr>
              <a:pPr/>
              <a:t>42</a:t>
            </a:fld>
            <a:endParaRPr lang="en-US" sz="1400">
              <a:latin typeface="Tahoma" charset="0"/>
            </a:endParaRPr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388938"/>
            <a:ext cx="7793037" cy="601662"/>
          </a:xfrm>
        </p:spPr>
        <p:txBody>
          <a:bodyPr/>
          <a:lstStyle/>
          <a:p>
            <a:pPr eaLnBrk="1" hangingPunct="1"/>
            <a:r>
              <a:rPr lang="en-US" sz="32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Example: &lt;Sum&gt; = 0 | 1 | (&lt;Sum&gt;) </a:t>
            </a:r>
            <a:br>
              <a:rPr lang="en-US" sz="32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</a:br>
            <a:r>
              <a:rPr lang="en-US" sz="32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| &lt;Sum&gt; + &lt;Sum&gt;</a:t>
            </a:r>
            <a:endParaRPr lang="en-US" sz="140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82296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&lt;Sum&gt;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 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=&gt; &lt;Sum&gt; + &lt;Sum &gt;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	   reduce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		       =&gt; &lt;Sum&gt; + 0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		   reduce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   &lt;Sum&gt; +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0		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   &lt;Sum&gt;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+ 0 		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=&gt; ( &lt;Sum&gt; )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+ 0		    reduce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   ( &lt;Sum&gt;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) + 0		    shift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=&gt; ( &lt;Sum&gt; + &lt;Sum&gt;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) + 0     reduce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=&gt; ( &lt;Sum&gt; + 1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) + 0	    reduce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   ( &lt;Sum&gt; +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1 ) + 0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   ( &lt;Sum&gt;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+ 1 ) + 0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=&gt; ( 0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+ 1 ) + 0		    reduce                         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   (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0 + 1 ) + 0	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                =   </a:t>
            </a:r>
            <a:r>
              <a:rPr lang="en-US" sz="24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2400">
                <a:latin typeface="Tahoma" charset="0"/>
                <a:ea typeface="ＭＳ Ｐゴシック" charset="0"/>
                <a:cs typeface="ＭＳ Ｐゴシック" charset="0"/>
              </a:rPr>
              <a:t> ( 0 + 1 ) + 0		    shift</a:t>
            </a:r>
            <a:endParaRPr lang="en-US" sz="2000">
              <a:latin typeface="Tahom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7EDD047-418B-9A47-BA6F-A94178BBAEEE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358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F6C60268-0F5E-A745-8EA4-BC3A7D13B71F}" type="slidenum">
              <a:rPr lang="en-US" sz="1400">
                <a:latin typeface="Tahoma" charset="0"/>
              </a:rPr>
              <a:pPr/>
              <a:t>43</a:t>
            </a:fld>
            <a:endParaRPr lang="en-US" sz="1400">
              <a:latin typeface="Tahoma" charset="0"/>
            </a:endParaRPr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Example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4582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                     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                                    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      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      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(         0        +     1               )    +       0</a:t>
            </a:r>
            <a:endParaRPr lang="en-US" sz="2800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</p:txBody>
      </p:sp>
      <p:sp>
        <p:nvSpPr>
          <p:cNvPr id="35845" name="AutoShape 4"/>
          <p:cNvSpPr>
            <a:spLocks noChangeArrowheads="1"/>
          </p:cNvSpPr>
          <p:nvPr/>
        </p:nvSpPr>
        <p:spPr bwMode="auto">
          <a:xfrm>
            <a:off x="0" y="5943600"/>
            <a:ext cx="533400" cy="4572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FF6FC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en-US" sz="3200">
              <a:solidFill>
                <a:srgbClr val="FF6FCF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089BE26-2FA3-784C-9BD5-C776AFDD3EF9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368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03B38F0-CC4B-DB42-8D0D-B17957546A76}" type="slidenum">
              <a:rPr lang="en-US" sz="1400">
                <a:latin typeface="Tahoma" charset="0"/>
              </a:rPr>
              <a:pPr/>
              <a:t>44</a:t>
            </a:fld>
            <a:endParaRPr lang="en-US" sz="1400">
              <a:latin typeface="Tahoma" charset="0"/>
            </a:endParaRPr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Example</a:t>
            </a:r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4582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                     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                                    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      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(         0        +     1               )    +       0</a:t>
            </a:r>
            <a:endParaRPr lang="en-US" sz="2800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</p:txBody>
      </p:sp>
      <p:sp>
        <p:nvSpPr>
          <p:cNvPr id="36869" name="AutoShape 4"/>
          <p:cNvSpPr>
            <a:spLocks noChangeArrowheads="1"/>
          </p:cNvSpPr>
          <p:nvPr/>
        </p:nvSpPr>
        <p:spPr bwMode="auto">
          <a:xfrm>
            <a:off x="1143000" y="5943600"/>
            <a:ext cx="533400" cy="4572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FF6FC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en-US" sz="3200">
              <a:solidFill>
                <a:srgbClr val="FF6FCF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CF1F222-36B3-D74F-9A79-4A1FF03B60F3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378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A6601B2-F959-6440-A9FA-688266988C5E}" type="slidenum">
              <a:rPr lang="en-US" sz="1400">
                <a:latin typeface="Tahoma" charset="0"/>
              </a:rPr>
              <a:pPr/>
              <a:t>45</a:t>
            </a:fld>
            <a:endParaRPr lang="en-US" sz="1400">
              <a:latin typeface="Tahoma" charset="0"/>
            </a:endParaRP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Example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4582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                     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                                    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      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(         0        +     1               )    +       0</a:t>
            </a:r>
            <a:endParaRPr lang="en-US" sz="2800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</p:txBody>
      </p:sp>
      <p:sp>
        <p:nvSpPr>
          <p:cNvPr id="37893" name="AutoShape 4"/>
          <p:cNvSpPr>
            <a:spLocks noChangeArrowheads="1"/>
          </p:cNvSpPr>
          <p:nvPr/>
        </p:nvSpPr>
        <p:spPr bwMode="auto">
          <a:xfrm>
            <a:off x="2286000" y="5943600"/>
            <a:ext cx="533400" cy="4572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FF6FC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en-US" sz="3200">
              <a:solidFill>
                <a:srgbClr val="FF6FCF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F5688B6E-8D1D-7D42-967E-972EC24CB2A7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389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0E4A98C-1F65-D74A-B56F-2EFE9A66B9AD}" type="slidenum">
              <a:rPr lang="en-US" sz="1400">
                <a:latin typeface="Tahoma" charset="0"/>
              </a:rPr>
              <a:pPr/>
              <a:t>46</a:t>
            </a:fld>
            <a:endParaRPr lang="en-US" sz="1400">
              <a:latin typeface="Tahoma" charset="0"/>
            </a:endParaRPr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Example</a:t>
            </a:r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4582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                     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                                    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      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&lt;Sum&gt;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(         0        +     1               )    +       0</a:t>
            </a:r>
            <a:endParaRPr lang="en-US" sz="2800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</p:txBody>
      </p:sp>
      <p:sp>
        <p:nvSpPr>
          <p:cNvPr id="38917" name="Line 4"/>
          <p:cNvSpPr>
            <a:spLocks noChangeShapeType="1"/>
          </p:cNvSpPr>
          <p:nvPr/>
        </p:nvSpPr>
        <p:spPr bwMode="auto">
          <a:xfrm flipV="1">
            <a:off x="1981200" y="46482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8" name="AutoShape 5"/>
          <p:cNvSpPr>
            <a:spLocks noChangeArrowheads="1"/>
          </p:cNvSpPr>
          <p:nvPr/>
        </p:nvSpPr>
        <p:spPr bwMode="auto">
          <a:xfrm>
            <a:off x="2362200" y="5943600"/>
            <a:ext cx="533400" cy="4572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FF6FC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en-US" sz="3200">
              <a:solidFill>
                <a:srgbClr val="FF6FCF"/>
              </a:solidFill>
            </a:endParaRPr>
          </a:p>
        </p:txBody>
      </p:sp>
      <p:sp>
        <p:nvSpPr>
          <p:cNvPr id="38919" name="Oval 6"/>
          <p:cNvSpPr>
            <a:spLocks noChangeArrowheads="1"/>
          </p:cNvSpPr>
          <p:nvPr/>
        </p:nvSpPr>
        <p:spPr bwMode="auto">
          <a:xfrm>
            <a:off x="1219200" y="3962400"/>
            <a:ext cx="1600200" cy="19812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8D8E571-0406-9649-BB21-3441E7655D3E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399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5528A5E-6314-4C41-8082-7CDE24D76276}" type="slidenum">
              <a:rPr lang="en-US" sz="1400">
                <a:latin typeface="Tahoma" charset="0"/>
              </a:rPr>
              <a:pPr/>
              <a:t>47</a:t>
            </a:fld>
            <a:endParaRPr lang="en-US" sz="1400">
              <a:latin typeface="Tahoma" charset="0"/>
            </a:endParaRPr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Example</a:t>
            </a:r>
          </a:p>
        </p:txBody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4582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                     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                                    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      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&lt;Sum&gt;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(         0        +     1               )    +       0</a:t>
            </a:r>
            <a:endParaRPr lang="en-US" sz="2800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</p:txBody>
      </p:sp>
      <p:sp>
        <p:nvSpPr>
          <p:cNvPr id="39941" name="Line 4"/>
          <p:cNvSpPr>
            <a:spLocks noChangeShapeType="1"/>
          </p:cNvSpPr>
          <p:nvPr/>
        </p:nvSpPr>
        <p:spPr bwMode="auto">
          <a:xfrm flipV="1">
            <a:off x="1981200" y="46482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2" name="AutoShape 5"/>
          <p:cNvSpPr>
            <a:spLocks noChangeArrowheads="1"/>
          </p:cNvSpPr>
          <p:nvPr/>
        </p:nvSpPr>
        <p:spPr bwMode="auto">
          <a:xfrm>
            <a:off x="3505200" y="5943600"/>
            <a:ext cx="533400" cy="4572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FF6FC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en-US" sz="3200">
              <a:solidFill>
                <a:srgbClr val="FF6FCF"/>
              </a:solidFill>
            </a:endParaRPr>
          </a:p>
        </p:txBody>
      </p:sp>
      <p:sp>
        <p:nvSpPr>
          <p:cNvPr id="39943" name="Oval 6"/>
          <p:cNvSpPr>
            <a:spLocks noChangeArrowheads="1"/>
          </p:cNvSpPr>
          <p:nvPr/>
        </p:nvSpPr>
        <p:spPr bwMode="auto">
          <a:xfrm>
            <a:off x="1219200" y="3962400"/>
            <a:ext cx="1600200" cy="19812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480D295-0031-E643-8DDD-9EB6BBA07DA9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409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77CE178-D158-B246-9455-74249612E283}" type="slidenum">
              <a:rPr lang="en-US" sz="1400">
                <a:latin typeface="Tahoma" charset="0"/>
              </a:rPr>
              <a:pPr/>
              <a:t>48</a:t>
            </a:fld>
            <a:endParaRPr lang="en-US" sz="1400">
              <a:latin typeface="Tahoma" charset="0"/>
            </a:endParaRPr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Example</a:t>
            </a:r>
          </a:p>
        </p:txBody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4582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                     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                                    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      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&lt;Sum&gt;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(         0        +     1               )    +       0</a:t>
            </a:r>
            <a:endParaRPr lang="en-US" sz="2800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</p:txBody>
      </p:sp>
      <p:sp>
        <p:nvSpPr>
          <p:cNvPr id="40965" name="Line 4"/>
          <p:cNvSpPr>
            <a:spLocks noChangeShapeType="1"/>
          </p:cNvSpPr>
          <p:nvPr/>
        </p:nvSpPr>
        <p:spPr bwMode="auto">
          <a:xfrm flipV="1">
            <a:off x="1981200" y="46482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6" name="AutoShape 5"/>
          <p:cNvSpPr>
            <a:spLocks noChangeArrowheads="1"/>
          </p:cNvSpPr>
          <p:nvPr/>
        </p:nvSpPr>
        <p:spPr bwMode="auto">
          <a:xfrm>
            <a:off x="4876800" y="5943600"/>
            <a:ext cx="533400" cy="4572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FF6FC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en-US" sz="3200">
              <a:solidFill>
                <a:srgbClr val="FF6FCF"/>
              </a:solidFill>
            </a:endParaRPr>
          </a:p>
        </p:txBody>
      </p:sp>
      <p:sp>
        <p:nvSpPr>
          <p:cNvPr id="40967" name="Oval 6"/>
          <p:cNvSpPr>
            <a:spLocks noChangeArrowheads="1"/>
          </p:cNvSpPr>
          <p:nvPr/>
        </p:nvSpPr>
        <p:spPr bwMode="auto">
          <a:xfrm>
            <a:off x="1219200" y="3962400"/>
            <a:ext cx="1600200" cy="19812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D9CB4B0-AF22-634B-A29E-E4FC34A76DEB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419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E4EA299-44AF-2E48-9C03-377DC0191211}" type="slidenum">
              <a:rPr lang="en-US" sz="1400">
                <a:latin typeface="Tahoma" charset="0"/>
              </a:rPr>
              <a:pPr/>
              <a:t>49</a:t>
            </a:fld>
            <a:endParaRPr lang="en-US" sz="1400">
              <a:latin typeface="Tahoma" charset="0"/>
            </a:endParaRPr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Example</a:t>
            </a:r>
          </a:p>
        </p:txBody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4582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                     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                                    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       &lt;Sum&gt;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&lt;Sum&gt;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(         0        +     1               )    +       0</a:t>
            </a:r>
            <a:endParaRPr lang="en-US" sz="2800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</p:txBody>
      </p:sp>
      <p:sp>
        <p:nvSpPr>
          <p:cNvPr id="41989" name="Line 4"/>
          <p:cNvSpPr>
            <a:spLocks noChangeShapeType="1"/>
          </p:cNvSpPr>
          <p:nvPr/>
        </p:nvSpPr>
        <p:spPr bwMode="auto">
          <a:xfrm flipV="1">
            <a:off x="1981200" y="46482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0" name="Line 5"/>
          <p:cNvSpPr>
            <a:spLocks noChangeShapeType="1"/>
          </p:cNvSpPr>
          <p:nvPr/>
        </p:nvSpPr>
        <p:spPr bwMode="auto">
          <a:xfrm>
            <a:off x="4191000" y="41148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1" name="Oval 6"/>
          <p:cNvSpPr>
            <a:spLocks noChangeArrowheads="1"/>
          </p:cNvSpPr>
          <p:nvPr/>
        </p:nvSpPr>
        <p:spPr bwMode="auto">
          <a:xfrm>
            <a:off x="1219200" y="3962400"/>
            <a:ext cx="1600200" cy="19812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2" name="AutoShape 7"/>
          <p:cNvSpPr>
            <a:spLocks noChangeArrowheads="1"/>
          </p:cNvSpPr>
          <p:nvPr/>
        </p:nvSpPr>
        <p:spPr bwMode="auto">
          <a:xfrm>
            <a:off x="4876800" y="5943600"/>
            <a:ext cx="533400" cy="4572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FF6FC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en-US" sz="3200">
              <a:solidFill>
                <a:srgbClr val="FF6FCF"/>
              </a:solidFill>
            </a:endParaRPr>
          </a:p>
        </p:txBody>
      </p:sp>
      <p:sp>
        <p:nvSpPr>
          <p:cNvPr id="41993" name="Oval 8"/>
          <p:cNvSpPr>
            <a:spLocks noChangeArrowheads="1"/>
          </p:cNvSpPr>
          <p:nvPr/>
        </p:nvSpPr>
        <p:spPr bwMode="auto">
          <a:xfrm>
            <a:off x="3352800" y="3429000"/>
            <a:ext cx="1828800" cy="2438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>
                <a:latin typeface="Tahoma" charset="0"/>
              </a:rPr>
              <a:t>10/4/07</a:t>
            </a:r>
          </a:p>
        </p:txBody>
      </p:sp>
      <p:sp>
        <p:nvSpPr>
          <p:cNvPr id="952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F0498BC-A1FC-8E45-9270-4B614B314679}" type="slidenum">
              <a:rPr lang="en-US" sz="1400">
                <a:latin typeface="Tahoma" charset="0"/>
              </a:rPr>
              <a:pPr/>
              <a:t>5</a:t>
            </a:fld>
            <a:endParaRPr lang="en-US" sz="1400">
              <a:latin typeface="Tahoma" charset="0"/>
            </a:endParaRPr>
          </a:p>
        </p:txBody>
      </p:sp>
      <p:sp>
        <p:nvSpPr>
          <p:cNvPr id="952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Tahoma" charset="0"/>
                <a:ea typeface="ＭＳ Ｐゴシック" charset="0"/>
                <a:cs typeface="ＭＳ Ｐゴシック" charset="0"/>
              </a:rPr>
              <a:t>Predence in Grammar</a:t>
            </a:r>
          </a:p>
        </p:txBody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686800" cy="556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Higher precedence translates to longer derivation chain</a:t>
            </a:r>
          </a:p>
          <a:p>
            <a:pPr>
              <a:lnSpc>
                <a:spcPct val="80000"/>
              </a:lnSpc>
            </a:pP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Example: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&lt;</a:t>
            </a:r>
            <a:r>
              <a:rPr lang="en-US" sz="2800" dirty="0" err="1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&gt; ::= 0 | 1  | &lt;</a:t>
            </a:r>
            <a:r>
              <a:rPr lang="en-US" sz="2800" dirty="0" err="1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&gt; + &lt;</a:t>
            </a:r>
            <a:r>
              <a:rPr lang="en-US" sz="2800" dirty="0" err="1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&gt; 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              | &lt;</a:t>
            </a:r>
            <a:r>
              <a:rPr lang="en-US" sz="2800" dirty="0" err="1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&gt; * &lt;</a:t>
            </a:r>
            <a:r>
              <a:rPr lang="en-US" sz="2800" dirty="0" err="1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</a:t>
            </a:r>
          </a:p>
          <a:p>
            <a:pPr>
              <a:lnSpc>
                <a:spcPct val="80000"/>
              </a:lnSpc>
            </a:pP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Choice: + and * left 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assoc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, * higher 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prec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 than +</a:t>
            </a:r>
          </a:p>
          <a:p>
            <a:pPr>
              <a:lnSpc>
                <a:spcPct val="80000"/>
              </a:lnSpc>
            </a:pP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Symplify</a:t>
            </a:r>
            <a:endParaRPr lang="en-US" sz="2800" dirty="0" smtClean="0">
              <a:latin typeface="Tahoma" charset="0"/>
              <a:ea typeface="ＭＳ Ｐゴシック" charset="0"/>
              <a:cs typeface="ＭＳ Ｐゴシック" charset="0"/>
            </a:endParaRPr>
          </a:p>
          <a:p>
            <a:pPr marL="57150" indent="0">
              <a:lnSpc>
                <a:spcPct val="80000"/>
              </a:lnSpc>
              <a:buNone/>
            </a:pP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&lt;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 ::= &lt;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 + &lt;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</a:t>
            </a:r>
            <a:r>
              <a:rPr lang="en-US" sz="2800" dirty="0" smtClean="0">
                <a:solidFill>
                  <a:srgbClr val="FF0000"/>
                </a:solidFill>
                <a:latin typeface="Tahoma" charset="0"/>
                <a:ea typeface="ＭＳ Ｐゴシック" charset="0"/>
                <a:cs typeface="ＭＳ Ｐゴシック" charset="0"/>
              </a:rPr>
              <a:t>|&lt;</a:t>
            </a:r>
            <a:r>
              <a:rPr lang="en-US" sz="2800" dirty="0" err="1" smtClean="0">
                <a:solidFill>
                  <a:srgbClr val="FF0000"/>
                </a:solidFill>
                <a:latin typeface="Tahoma" charset="0"/>
                <a:ea typeface="ＭＳ Ｐゴシック" charset="0"/>
                <a:cs typeface="ＭＳ Ｐゴシック" charset="0"/>
              </a:rPr>
              <a:t>ntp</a:t>
            </a:r>
            <a:r>
              <a:rPr lang="en-US" sz="2800" dirty="0" smtClean="0">
                <a:solidFill>
                  <a:srgbClr val="FF0000"/>
                </a:solidFill>
                <a:latin typeface="Tahoma" charset="0"/>
                <a:ea typeface="ＭＳ Ｐゴシック" charset="0"/>
                <a:cs typeface="ＭＳ Ｐゴシック" charset="0"/>
              </a:rPr>
              <a:t>&gt; * &lt;</a:t>
            </a:r>
            <a:r>
              <a:rPr lang="en-US" sz="2800" dirty="0" err="1" smtClean="0">
                <a:solidFill>
                  <a:srgbClr val="FF0000"/>
                </a:solidFill>
                <a:latin typeface="Tahoma" charset="0"/>
                <a:ea typeface="ＭＳ Ｐゴシック" charset="0"/>
                <a:cs typeface="ＭＳ Ｐゴシック" charset="0"/>
              </a:rPr>
              <a:t>ntpm</a:t>
            </a:r>
            <a:r>
              <a:rPr lang="en-US" sz="2800" dirty="0" smtClean="0">
                <a:solidFill>
                  <a:srgbClr val="FF0000"/>
                </a:solidFill>
                <a:latin typeface="Tahoma" charset="0"/>
                <a:ea typeface="ＭＳ Ｐゴシック" charset="0"/>
                <a:cs typeface="ＭＳ Ｐゴシック" charset="0"/>
              </a:rPr>
              <a:t>&gt;| 0 | 1</a:t>
            </a:r>
          </a:p>
          <a:p>
            <a:pPr marL="57150" indent="0">
              <a:lnSpc>
                <a:spcPct val="80000"/>
              </a:lnSpc>
              <a:buNone/>
            </a:pPr>
            <a:r>
              <a:rPr lang="en-US" sz="2800" dirty="0" smtClean="0">
                <a:solidFill>
                  <a:srgbClr val="FF0000"/>
                </a:solidFill>
                <a:latin typeface="Tahoma" charset="0"/>
                <a:ea typeface="ＭＳ Ｐゴシック" charset="0"/>
                <a:cs typeface="ＭＳ Ｐゴシック" charset="0"/>
              </a:rPr>
              <a:t>&lt;</a:t>
            </a:r>
            <a:r>
              <a:rPr lang="en-US" sz="2800" dirty="0" err="1" smtClean="0">
                <a:solidFill>
                  <a:srgbClr val="FF0000"/>
                </a:solidFill>
                <a:latin typeface="Tahoma" charset="0"/>
                <a:ea typeface="ＭＳ Ｐゴシック" charset="0"/>
                <a:cs typeface="ＭＳ Ｐゴシック" charset="0"/>
              </a:rPr>
              <a:t>ntp</a:t>
            </a:r>
            <a:r>
              <a:rPr lang="en-US" sz="2800" dirty="0" smtClean="0">
                <a:solidFill>
                  <a:srgbClr val="FF0000"/>
                </a:solidFill>
                <a:latin typeface="Tahoma" charset="0"/>
                <a:ea typeface="ＭＳ Ｐゴシック" charset="0"/>
                <a:cs typeface="ＭＳ Ｐゴシック" charset="0"/>
              </a:rPr>
              <a:t>&gt; ::= 0 | 1 | &lt;</a:t>
            </a:r>
            <a:r>
              <a:rPr lang="en-US" sz="2800" dirty="0" err="1" smtClean="0">
                <a:solidFill>
                  <a:srgbClr val="FF0000"/>
                </a:solidFill>
                <a:latin typeface="Tahoma" charset="0"/>
                <a:ea typeface="ＭＳ Ｐゴシック" charset="0"/>
                <a:cs typeface="ＭＳ Ｐゴシック" charset="0"/>
              </a:rPr>
              <a:t>ntp</a:t>
            </a:r>
            <a:r>
              <a:rPr lang="en-US" sz="2800" dirty="0" smtClean="0">
                <a:solidFill>
                  <a:srgbClr val="FF0000"/>
                </a:solidFill>
                <a:latin typeface="Tahoma" charset="0"/>
                <a:ea typeface="ＭＳ Ｐゴシック" charset="0"/>
                <a:cs typeface="ＭＳ Ｐゴシック" charset="0"/>
              </a:rPr>
              <a:t>&gt; * &lt;</a:t>
            </a:r>
            <a:r>
              <a:rPr lang="en-US" sz="2800" dirty="0" err="1" smtClean="0">
                <a:solidFill>
                  <a:srgbClr val="FF0000"/>
                </a:solidFill>
                <a:latin typeface="Tahoma" charset="0"/>
                <a:ea typeface="ＭＳ Ｐゴシック" charset="0"/>
                <a:cs typeface="ＭＳ Ｐゴシック" charset="0"/>
              </a:rPr>
              <a:t>ntpm</a:t>
            </a:r>
            <a:r>
              <a:rPr lang="en-US" sz="2800" dirty="0" smtClean="0">
                <a:solidFill>
                  <a:srgbClr val="FF0000"/>
                </a:solidFill>
                <a:latin typeface="Tahoma" charset="0"/>
                <a:ea typeface="ＭＳ Ｐゴシック" charset="0"/>
                <a:cs typeface="ＭＳ Ｐゴシック" charset="0"/>
              </a:rPr>
              <a:t>&gt;</a:t>
            </a:r>
          </a:p>
          <a:p>
            <a:pPr marL="57150" indent="0">
              <a:lnSpc>
                <a:spcPct val="80000"/>
              </a:lnSpc>
              <a:buNone/>
            </a:pP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&lt;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ntpm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 ::= 0 | 1</a:t>
            </a:r>
          </a:p>
          <a:p>
            <a:pPr marL="857250" lvl="2" indent="0">
              <a:lnSpc>
                <a:spcPct val="80000"/>
              </a:lnSpc>
              <a:buNone/>
            </a:pP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&lt;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 ::= &lt;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 + &lt;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&gt;| &lt;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ntp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</a:t>
            </a:r>
            <a:endParaRPr lang="en-US" sz="2800" dirty="0" smtClean="0">
              <a:solidFill>
                <a:srgbClr val="FF0000"/>
              </a:solidFill>
              <a:latin typeface="Tahoma" charset="0"/>
              <a:ea typeface="ＭＳ Ｐゴシック" charset="0"/>
              <a:cs typeface="ＭＳ Ｐゴシック" charset="0"/>
            </a:endParaRPr>
          </a:p>
          <a:p>
            <a:pPr marL="857250" lvl="2" indent="0">
              <a:lnSpc>
                <a:spcPct val="80000"/>
              </a:lnSpc>
              <a:buNone/>
            </a:pPr>
            <a:r>
              <a:rPr lang="en-US" sz="2800" dirty="0" smtClean="0">
                <a:solidFill>
                  <a:srgbClr val="FF0000"/>
                </a:solidFill>
                <a:latin typeface="Tahoma" charset="0"/>
                <a:ea typeface="ＭＳ Ｐゴシック" charset="0"/>
                <a:cs typeface="ＭＳ Ｐゴシック" charset="0"/>
              </a:rPr>
              <a:t>&lt;</a:t>
            </a:r>
            <a:r>
              <a:rPr lang="en-US" sz="2800" dirty="0" err="1" smtClean="0">
                <a:solidFill>
                  <a:srgbClr val="FF0000"/>
                </a:solidFill>
                <a:latin typeface="Tahoma" charset="0"/>
                <a:ea typeface="ＭＳ Ｐゴシック" charset="0"/>
                <a:cs typeface="ＭＳ Ｐゴシック" charset="0"/>
              </a:rPr>
              <a:t>ntp</a:t>
            </a:r>
            <a:r>
              <a:rPr lang="en-US" sz="2800" dirty="0" smtClean="0">
                <a:solidFill>
                  <a:srgbClr val="FF0000"/>
                </a:solidFill>
                <a:latin typeface="Tahoma" charset="0"/>
                <a:ea typeface="ＭＳ Ｐゴシック" charset="0"/>
                <a:cs typeface="ＭＳ Ｐゴシック" charset="0"/>
              </a:rPr>
              <a:t>&gt; ::= 0 | 1 | &lt;</a:t>
            </a:r>
            <a:r>
              <a:rPr lang="en-US" sz="2800" dirty="0" err="1" smtClean="0">
                <a:solidFill>
                  <a:srgbClr val="FF0000"/>
                </a:solidFill>
                <a:latin typeface="Tahoma" charset="0"/>
                <a:ea typeface="ＭＳ Ｐゴシック" charset="0"/>
                <a:cs typeface="ＭＳ Ｐゴシック" charset="0"/>
              </a:rPr>
              <a:t>ntp</a:t>
            </a:r>
            <a:r>
              <a:rPr lang="en-US" sz="2800" dirty="0" smtClean="0">
                <a:solidFill>
                  <a:srgbClr val="FF0000"/>
                </a:solidFill>
                <a:latin typeface="Tahoma" charset="0"/>
                <a:ea typeface="ＭＳ Ｐゴシック" charset="0"/>
                <a:cs typeface="ＭＳ Ｐゴシック" charset="0"/>
              </a:rPr>
              <a:t>&gt; * &lt;</a:t>
            </a:r>
            <a:r>
              <a:rPr lang="en-US" sz="2800" dirty="0" err="1" smtClean="0">
                <a:solidFill>
                  <a:srgbClr val="FF0000"/>
                </a:solidFill>
                <a:latin typeface="Tahoma" charset="0"/>
                <a:ea typeface="ＭＳ Ｐゴシック" charset="0"/>
                <a:cs typeface="ＭＳ Ｐゴシック" charset="0"/>
              </a:rPr>
              <a:t>ntpm</a:t>
            </a:r>
            <a:r>
              <a:rPr lang="en-US" sz="2800" dirty="0" smtClean="0">
                <a:solidFill>
                  <a:srgbClr val="FF0000"/>
                </a:solidFill>
                <a:latin typeface="Tahoma" charset="0"/>
                <a:ea typeface="ＭＳ Ｐゴシック" charset="0"/>
                <a:cs typeface="ＭＳ Ｐゴシック" charset="0"/>
              </a:rPr>
              <a:t>&gt;</a:t>
            </a:r>
          </a:p>
          <a:p>
            <a:pPr marL="857250" lvl="2" indent="0">
              <a:lnSpc>
                <a:spcPct val="80000"/>
              </a:lnSpc>
              <a:buNone/>
            </a:pP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&lt;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ntpm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 ::= 0 | 1</a:t>
            </a:r>
          </a:p>
          <a:p>
            <a:pPr marL="57150" indent="0">
              <a:lnSpc>
                <a:spcPct val="80000"/>
              </a:lnSpc>
              <a:buNone/>
            </a:pPr>
            <a:endParaRPr lang="en-US" sz="2800" dirty="0" smtClean="0">
              <a:latin typeface="Tahoma" charset="0"/>
              <a:ea typeface="ＭＳ Ｐゴシック" charset="0"/>
              <a:cs typeface="ＭＳ Ｐゴシック" charset="0"/>
            </a:endParaRPr>
          </a:p>
          <a:p>
            <a:pPr marL="457200" lvl="1" indent="0">
              <a:lnSpc>
                <a:spcPct val="80000"/>
              </a:lnSpc>
              <a:buNone/>
            </a:pPr>
            <a:endParaRPr lang="en-US" dirty="0" smtClean="0">
              <a:latin typeface="Tahoma" charset="0"/>
              <a:ea typeface="ＭＳ Ｐゴシック" charset="0"/>
              <a:cs typeface="ＭＳ Ｐゴシック" charset="0"/>
            </a:endParaRPr>
          </a:p>
          <a:p>
            <a:pPr marL="457200" lvl="1" indent="0">
              <a:lnSpc>
                <a:spcPct val="80000"/>
              </a:lnSpc>
              <a:buNone/>
            </a:pPr>
            <a:endParaRPr lang="en-US" sz="2400" dirty="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381000" y="5334000"/>
            <a:ext cx="8382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3210319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4815398-E881-5F4D-AFB2-00FAEBFA42F3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430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139224A-80A0-0F4F-A751-11B020055A42}" type="slidenum">
              <a:rPr lang="en-US" sz="1400">
                <a:latin typeface="Tahoma" charset="0"/>
              </a:rPr>
              <a:pPr/>
              <a:t>50</a:t>
            </a:fld>
            <a:endParaRPr lang="en-US" sz="1400">
              <a:latin typeface="Tahoma" charset="0"/>
            </a:endParaRPr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Example</a:t>
            </a:r>
          </a:p>
        </p:txBody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4582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                     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                                    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&lt;Sum&gt;      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       &lt;Sum&gt;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&lt;Sum&gt;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(         0        +     1               )    +       0</a:t>
            </a:r>
            <a:endParaRPr lang="en-US" sz="2800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</p:txBody>
      </p:sp>
      <p:sp>
        <p:nvSpPr>
          <p:cNvPr id="43013" name="Line 4"/>
          <p:cNvSpPr>
            <a:spLocks noChangeShapeType="1"/>
          </p:cNvSpPr>
          <p:nvPr/>
        </p:nvSpPr>
        <p:spPr bwMode="auto">
          <a:xfrm flipV="1">
            <a:off x="1981200" y="46482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4" name="Line 6"/>
          <p:cNvSpPr>
            <a:spLocks noChangeShapeType="1"/>
          </p:cNvSpPr>
          <p:nvPr/>
        </p:nvSpPr>
        <p:spPr bwMode="auto">
          <a:xfrm flipV="1">
            <a:off x="2286000" y="3505200"/>
            <a:ext cx="609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5" name="Line 7"/>
          <p:cNvSpPr>
            <a:spLocks noChangeShapeType="1"/>
          </p:cNvSpPr>
          <p:nvPr/>
        </p:nvSpPr>
        <p:spPr bwMode="auto">
          <a:xfrm flipV="1">
            <a:off x="3276600" y="3581400"/>
            <a:ext cx="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6" name="Line 8"/>
          <p:cNvSpPr>
            <a:spLocks noChangeShapeType="1"/>
          </p:cNvSpPr>
          <p:nvPr/>
        </p:nvSpPr>
        <p:spPr bwMode="auto">
          <a:xfrm flipH="1" flipV="1">
            <a:off x="3733800" y="350520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7" name="Line 9"/>
          <p:cNvSpPr>
            <a:spLocks noChangeShapeType="1"/>
          </p:cNvSpPr>
          <p:nvPr/>
        </p:nvSpPr>
        <p:spPr bwMode="auto">
          <a:xfrm flipV="1">
            <a:off x="1981200" y="46482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8" name="Line 10"/>
          <p:cNvSpPr>
            <a:spLocks noChangeShapeType="1"/>
          </p:cNvSpPr>
          <p:nvPr/>
        </p:nvSpPr>
        <p:spPr bwMode="auto">
          <a:xfrm>
            <a:off x="4191000" y="41148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9" name="AutoShape 11"/>
          <p:cNvSpPr>
            <a:spLocks noChangeArrowheads="1"/>
          </p:cNvSpPr>
          <p:nvPr/>
        </p:nvSpPr>
        <p:spPr bwMode="auto">
          <a:xfrm>
            <a:off x="4876800" y="5943600"/>
            <a:ext cx="533400" cy="4572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FF6FC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en-US" sz="3200">
              <a:solidFill>
                <a:srgbClr val="FF6FCF"/>
              </a:solidFill>
            </a:endParaRPr>
          </a:p>
        </p:txBody>
      </p:sp>
      <p:sp>
        <p:nvSpPr>
          <p:cNvPr id="43020" name="Oval 12"/>
          <p:cNvSpPr>
            <a:spLocks noChangeArrowheads="1"/>
          </p:cNvSpPr>
          <p:nvPr/>
        </p:nvSpPr>
        <p:spPr bwMode="auto">
          <a:xfrm>
            <a:off x="1371600" y="2971800"/>
            <a:ext cx="3657600" cy="31242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21" name="Oval 13"/>
          <p:cNvSpPr>
            <a:spLocks noChangeArrowheads="1"/>
          </p:cNvSpPr>
          <p:nvPr/>
        </p:nvSpPr>
        <p:spPr bwMode="auto">
          <a:xfrm>
            <a:off x="1219200" y="3962400"/>
            <a:ext cx="1600200" cy="19812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22" name="Oval 14"/>
          <p:cNvSpPr>
            <a:spLocks noChangeArrowheads="1"/>
          </p:cNvSpPr>
          <p:nvPr/>
        </p:nvSpPr>
        <p:spPr bwMode="auto">
          <a:xfrm>
            <a:off x="3352800" y="3429000"/>
            <a:ext cx="1828800" cy="2438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011C225-66EF-A849-99FA-447BDE3D9C92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440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E0A7246-CF87-9A48-8DE9-0CA4A4AB98DE}" type="slidenum">
              <a:rPr lang="en-US" sz="1400">
                <a:latin typeface="Tahoma" charset="0"/>
              </a:rPr>
              <a:pPr/>
              <a:t>51</a:t>
            </a:fld>
            <a:endParaRPr lang="en-US" sz="1400">
              <a:latin typeface="Tahoma" charset="0"/>
            </a:endParaRPr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Example</a:t>
            </a:r>
          </a:p>
        </p:txBody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4582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                     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                                    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&lt;Sum&gt;      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       &lt;Sum&gt;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&lt;Sum&gt;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(         0        +     1               )    +       0</a:t>
            </a:r>
            <a:endParaRPr lang="en-US" sz="2800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</p:txBody>
      </p:sp>
      <p:sp>
        <p:nvSpPr>
          <p:cNvPr id="44037" name="Line 4"/>
          <p:cNvSpPr>
            <a:spLocks noChangeShapeType="1"/>
          </p:cNvSpPr>
          <p:nvPr/>
        </p:nvSpPr>
        <p:spPr bwMode="auto">
          <a:xfrm flipV="1">
            <a:off x="1981200" y="46482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8" name="Line 6"/>
          <p:cNvSpPr>
            <a:spLocks noChangeShapeType="1"/>
          </p:cNvSpPr>
          <p:nvPr/>
        </p:nvSpPr>
        <p:spPr bwMode="auto">
          <a:xfrm flipV="1">
            <a:off x="2286000" y="3505200"/>
            <a:ext cx="609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9" name="Line 7"/>
          <p:cNvSpPr>
            <a:spLocks noChangeShapeType="1"/>
          </p:cNvSpPr>
          <p:nvPr/>
        </p:nvSpPr>
        <p:spPr bwMode="auto">
          <a:xfrm flipV="1">
            <a:off x="3276600" y="3581400"/>
            <a:ext cx="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0" name="Line 8"/>
          <p:cNvSpPr>
            <a:spLocks noChangeShapeType="1"/>
          </p:cNvSpPr>
          <p:nvPr/>
        </p:nvSpPr>
        <p:spPr bwMode="auto">
          <a:xfrm flipH="1" flipV="1">
            <a:off x="3733800" y="350520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1" name="Line 9"/>
          <p:cNvSpPr>
            <a:spLocks noChangeShapeType="1"/>
          </p:cNvSpPr>
          <p:nvPr/>
        </p:nvSpPr>
        <p:spPr bwMode="auto">
          <a:xfrm flipV="1">
            <a:off x="1981200" y="46482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2" name="Line 10"/>
          <p:cNvSpPr>
            <a:spLocks noChangeShapeType="1"/>
          </p:cNvSpPr>
          <p:nvPr/>
        </p:nvSpPr>
        <p:spPr bwMode="auto">
          <a:xfrm>
            <a:off x="4191000" y="41148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3" name="AutoShape 11"/>
          <p:cNvSpPr>
            <a:spLocks noChangeArrowheads="1"/>
          </p:cNvSpPr>
          <p:nvPr/>
        </p:nvSpPr>
        <p:spPr bwMode="auto">
          <a:xfrm>
            <a:off x="6400800" y="5943600"/>
            <a:ext cx="533400" cy="4572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FF6FC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en-US" sz="3200">
              <a:solidFill>
                <a:srgbClr val="FF6FCF"/>
              </a:solidFill>
            </a:endParaRPr>
          </a:p>
        </p:txBody>
      </p:sp>
      <p:sp>
        <p:nvSpPr>
          <p:cNvPr id="44044" name="Oval 12"/>
          <p:cNvSpPr>
            <a:spLocks noChangeArrowheads="1"/>
          </p:cNvSpPr>
          <p:nvPr/>
        </p:nvSpPr>
        <p:spPr bwMode="auto">
          <a:xfrm>
            <a:off x="1371600" y="2971800"/>
            <a:ext cx="3657600" cy="31242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8E35E5A-DBC2-334F-9B64-22CD2FB4CE95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450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413CBB7-6D06-5842-964C-74FBA03DB18E}" type="slidenum">
              <a:rPr lang="en-US" sz="1400">
                <a:latin typeface="Tahoma" charset="0"/>
              </a:rPr>
              <a:pPr/>
              <a:t>52</a:t>
            </a:fld>
            <a:endParaRPr lang="en-US" sz="1400">
              <a:latin typeface="Tahoma" charset="0"/>
            </a:endParaRPr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Example</a:t>
            </a:r>
          </a:p>
        </p:txBody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4582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                     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                                    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&lt;Sum&gt;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&lt;Sum&gt;      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       &lt;Sum&gt;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&lt;Sum&gt;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(         0        +     1               )    +       0</a:t>
            </a:r>
            <a:endParaRPr lang="en-US" sz="2800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</p:txBody>
      </p:sp>
      <p:sp>
        <p:nvSpPr>
          <p:cNvPr id="45061" name="Line 10"/>
          <p:cNvSpPr>
            <a:spLocks noChangeShapeType="1"/>
          </p:cNvSpPr>
          <p:nvPr/>
        </p:nvSpPr>
        <p:spPr bwMode="auto">
          <a:xfrm flipH="1">
            <a:off x="762000" y="2971800"/>
            <a:ext cx="1905000" cy="2514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2" name="Line 11"/>
          <p:cNvSpPr>
            <a:spLocks noChangeShapeType="1"/>
          </p:cNvSpPr>
          <p:nvPr/>
        </p:nvSpPr>
        <p:spPr bwMode="auto">
          <a:xfrm>
            <a:off x="3962400" y="2971800"/>
            <a:ext cx="2286000" cy="2667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3" name="AutoShape 13"/>
          <p:cNvSpPr>
            <a:spLocks noChangeArrowheads="1"/>
          </p:cNvSpPr>
          <p:nvPr/>
        </p:nvSpPr>
        <p:spPr bwMode="auto">
          <a:xfrm>
            <a:off x="152400" y="1828800"/>
            <a:ext cx="6553200" cy="4114800"/>
          </a:xfrm>
          <a:prstGeom prst="triangle">
            <a:avLst>
              <a:gd name="adj" fmla="val 49806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endParaRPr lang="en-US" sz="3200"/>
          </a:p>
        </p:txBody>
      </p:sp>
      <p:sp>
        <p:nvSpPr>
          <p:cNvPr id="45064" name="AutoShape 14"/>
          <p:cNvSpPr>
            <a:spLocks noChangeArrowheads="1"/>
          </p:cNvSpPr>
          <p:nvPr/>
        </p:nvSpPr>
        <p:spPr bwMode="auto">
          <a:xfrm>
            <a:off x="6400800" y="5943600"/>
            <a:ext cx="533400" cy="4572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FF6FC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en-US" sz="3200">
              <a:solidFill>
                <a:srgbClr val="FF6FCF"/>
              </a:solidFill>
            </a:endParaRPr>
          </a:p>
        </p:txBody>
      </p:sp>
      <p:sp>
        <p:nvSpPr>
          <p:cNvPr id="45065" name="Line 15"/>
          <p:cNvSpPr>
            <a:spLocks noChangeShapeType="1"/>
          </p:cNvSpPr>
          <p:nvPr/>
        </p:nvSpPr>
        <p:spPr bwMode="auto">
          <a:xfrm flipV="1">
            <a:off x="1981200" y="46482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6" name="Line 16"/>
          <p:cNvSpPr>
            <a:spLocks noChangeShapeType="1"/>
          </p:cNvSpPr>
          <p:nvPr/>
        </p:nvSpPr>
        <p:spPr bwMode="auto">
          <a:xfrm flipV="1">
            <a:off x="2286000" y="3505200"/>
            <a:ext cx="609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7" name="Line 17"/>
          <p:cNvSpPr>
            <a:spLocks noChangeShapeType="1"/>
          </p:cNvSpPr>
          <p:nvPr/>
        </p:nvSpPr>
        <p:spPr bwMode="auto">
          <a:xfrm flipV="1">
            <a:off x="3276600" y="3581400"/>
            <a:ext cx="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8" name="Line 18"/>
          <p:cNvSpPr>
            <a:spLocks noChangeShapeType="1"/>
          </p:cNvSpPr>
          <p:nvPr/>
        </p:nvSpPr>
        <p:spPr bwMode="auto">
          <a:xfrm flipH="1" flipV="1">
            <a:off x="3733800" y="350520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9" name="Line 19"/>
          <p:cNvSpPr>
            <a:spLocks noChangeShapeType="1"/>
          </p:cNvSpPr>
          <p:nvPr/>
        </p:nvSpPr>
        <p:spPr bwMode="auto">
          <a:xfrm flipV="1">
            <a:off x="1981200" y="46482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0" name="Line 20"/>
          <p:cNvSpPr>
            <a:spLocks noChangeShapeType="1"/>
          </p:cNvSpPr>
          <p:nvPr/>
        </p:nvSpPr>
        <p:spPr bwMode="auto">
          <a:xfrm>
            <a:off x="4191000" y="41148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1" name="Oval 21"/>
          <p:cNvSpPr>
            <a:spLocks noChangeArrowheads="1"/>
          </p:cNvSpPr>
          <p:nvPr/>
        </p:nvSpPr>
        <p:spPr bwMode="auto">
          <a:xfrm>
            <a:off x="1371600" y="2971800"/>
            <a:ext cx="3657600" cy="31242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2" name="Line 22"/>
          <p:cNvSpPr>
            <a:spLocks noChangeShapeType="1"/>
          </p:cNvSpPr>
          <p:nvPr/>
        </p:nvSpPr>
        <p:spPr bwMode="auto">
          <a:xfrm>
            <a:off x="3276600" y="3048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24CCD66-7D6C-434F-8CA5-37B7536D0936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460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A46EA279-2E27-6D40-8F61-5DA743E8DAD2}" type="slidenum">
              <a:rPr lang="en-US" sz="1400">
                <a:latin typeface="Tahoma" charset="0"/>
              </a:rPr>
              <a:pPr/>
              <a:t>53</a:t>
            </a:fld>
            <a:endParaRPr lang="en-US" sz="1400">
              <a:latin typeface="Tahoma" charset="0"/>
            </a:endParaRPr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Example</a:t>
            </a:r>
          </a:p>
        </p:txBody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4582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                     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                                    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&lt;Sum&gt;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&lt;Sum&gt;      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       &lt;Sum&gt;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&lt;Sum&gt;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(         0        +     1               )    +       0</a:t>
            </a:r>
            <a:endParaRPr lang="en-US" sz="2800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</p:txBody>
      </p:sp>
      <p:sp>
        <p:nvSpPr>
          <p:cNvPr id="46085" name="Line 4"/>
          <p:cNvSpPr>
            <a:spLocks noChangeShapeType="1"/>
          </p:cNvSpPr>
          <p:nvPr/>
        </p:nvSpPr>
        <p:spPr bwMode="auto">
          <a:xfrm flipH="1">
            <a:off x="762000" y="2971800"/>
            <a:ext cx="1905000" cy="2514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86" name="Line 5"/>
          <p:cNvSpPr>
            <a:spLocks noChangeShapeType="1"/>
          </p:cNvSpPr>
          <p:nvPr/>
        </p:nvSpPr>
        <p:spPr bwMode="auto">
          <a:xfrm>
            <a:off x="3962400" y="2971800"/>
            <a:ext cx="2286000" cy="2667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87" name="AutoShape 6"/>
          <p:cNvSpPr>
            <a:spLocks noChangeArrowheads="1"/>
          </p:cNvSpPr>
          <p:nvPr/>
        </p:nvSpPr>
        <p:spPr bwMode="auto">
          <a:xfrm>
            <a:off x="152400" y="1828800"/>
            <a:ext cx="6553200" cy="4114800"/>
          </a:xfrm>
          <a:prstGeom prst="triangle">
            <a:avLst>
              <a:gd name="adj" fmla="val 49806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endParaRPr lang="en-US" sz="3200"/>
          </a:p>
        </p:txBody>
      </p:sp>
      <p:sp>
        <p:nvSpPr>
          <p:cNvPr id="46088" name="AutoShape 7"/>
          <p:cNvSpPr>
            <a:spLocks noChangeArrowheads="1"/>
          </p:cNvSpPr>
          <p:nvPr/>
        </p:nvSpPr>
        <p:spPr bwMode="auto">
          <a:xfrm>
            <a:off x="7239000" y="5943600"/>
            <a:ext cx="533400" cy="4572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FF6FC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en-US" sz="3200">
              <a:solidFill>
                <a:srgbClr val="FF6FCF"/>
              </a:solidFill>
            </a:endParaRPr>
          </a:p>
        </p:txBody>
      </p:sp>
      <p:sp>
        <p:nvSpPr>
          <p:cNvPr id="46089" name="Line 8"/>
          <p:cNvSpPr>
            <a:spLocks noChangeShapeType="1"/>
          </p:cNvSpPr>
          <p:nvPr/>
        </p:nvSpPr>
        <p:spPr bwMode="auto">
          <a:xfrm flipV="1">
            <a:off x="1981200" y="46482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0" name="Line 9"/>
          <p:cNvSpPr>
            <a:spLocks noChangeShapeType="1"/>
          </p:cNvSpPr>
          <p:nvPr/>
        </p:nvSpPr>
        <p:spPr bwMode="auto">
          <a:xfrm flipV="1">
            <a:off x="2286000" y="3505200"/>
            <a:ext cx="609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1" name="Line 10"/>
          <p:cNvSpPr>
            <a:spLocks noChangeShapeType="1"/>
          </p:cNvSpPr>
          <p:nvPr/>
        </p:nvSpPr>
        <p:spPr bwMode="auto">
          <a:xfrm flipV="1">
            <a:off x="3276600" y="3581400"/>
            <a:ext cx="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2" name="Line 11"/>
          <p:cNvSpPr>
            <a:spLocks noChangeShapeType="1"/>
          </p:cNvSpPr>
          <p:nvPr/>
        </p:nvSpPr>
        <p:spPr bwMode="auto">
          <a:xfrm flipH="1" flipV="1">
            <a:off x="3733800" y="350520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3" name="Line 12"/>
          <p:cNvSpPr>
            <a:spLocks noChangeShapeType="1"/>
          </p:cNvSpPr>
          <p:nvPr/>
        </p:nvSpPr>
        <p:spPr bwMode="auto">
          <a:xfrm flipV="1">
            <a:off x="1981200" y="46482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4" name="Line 13"/>
          <p:cNvSpPr>
            <a:spLocks noChangeShapeType="1"/>
          </p:cNvSpPr>
          <p:nvPr/>
        </p:nvSpPr>
        <p:spPr bwMode="auto">
          <a:xfrm>
            <a:off x="4191000" y="41148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5" name="Line 15"/>
          <p:cNvSpPr>
            <a:spLocks noChangeShapeType="1"/>
          </p:cNvSpPr>
          <p:nvPr/>
        </p:nvSpPr>
        <p:spPr bwMode="auto">
          <a:xfrm>
            <a:off x="3276600" y="3048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B9B0272-91B6-C846-B642-0FBB2C1B9E8B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471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355EA7A-5D56-944A-B074-9BCF37453241}" type="slidenum">
              <a:rPr lang="en-US" sz="1400">
                <a:latin typeface="Tahoma" charset="0"/>
              </a:rPr>
              <a:pPr/>
              <a:t>54</a:t>
            </a:fld>
            <a:endParaRPr lang="en-US" sz="1400">
              <a:latin typeface="Tahoma" charset="0"/>
            </a:endParaRPr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Example</a:t>
            </a:r>
          </a:p>
        </p:txBody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4582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                     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                                    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&lt;Sum&gt;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&lt;Sum&gt;      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       &lt;Sum&gt;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&lt;Sum&gt;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(         0        +     1               )    +       0</a:t>
            </a:r>
            <a:endParaRPr lang="en-US" sz="2800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</p:txBody>
      </p:sp>
      <p:sp>
        <p:nvSpPr>
          <p:cNvPr id="47109" name="Line 4"/>
          <p:cNvSpPr>
            <a:spLocks noChangeShapeType="1"/>
          </p:cNvSpPr>
          <p:nvPr/>
        </p:nvSpPr>
        <p:spPr bwMode="auto">
          <a:xfrm flipH="1">
            <a:off x="762000" y="2971800"/>
            <a:ext cx="1905000" cy="2514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0" name="Line 5"/>
          <p:cNvSpPr>
            <a:spLocks noChangeShapeType="1"/>
          </p:cNvSpPr>
          <p:nvPr/>
        </p:nvSpPr>
        <p:spPr bwMode="auto">
          <a:xfrm>
            <a:off x="3962400" y="2971800"/>
            <a:ext cx="2286000" cy="2667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1" name="AutoShape 6"/>
          <p:cNvSpPr>
            <a:spLocks noChangeArrowheads="1"/>
          </p:cNvSpPr>
          <p:nvPr/>
        </p:nvSpPr>
        <p:spPr bwMode="auto">
          <a:xfrm>
            <a:off x="152400" y="1828800"/>
            <a:ext cx="6553200" cy="4114800"/>
          </a:xfrm>
          <a:prstGeom prst="triangle">
            <a:avLst>
              <a:gd name="adj" fmla="val 49806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endParaRPr lang="en-US" sz="3200"/>
          </a:p>
        </p:txBody>
      </p:sp>
      <p:sp>
        <p:nvSpPr>
          <p:cNvPr id="47112" name="AutoShape 7"/>
          <p:cNvSpPr>
            <a:spLocks noChangeArrowheads="1"/>
          </p:cNvSpPr>
          <p:nvPr/>
        </p:nvSpPr>
        <p:spPr bwMode="auto">
          <a:xfrm>
            <a:off x="8229600" y="5943600"/>
            <a:ext cx="533400" cy="4572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FF6FC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en-US" sz="3200">
              <a:solidFill>
                <a:srgbClr val="FF6FCF"/>
              </a:solidFill>
            </a:endParaRPr>
          </a:p>
        </p:txBody>
      </p:sp>
      <p:sp>
        <p:nvSpPr>
          <p:cNvPr id="47113" name="Line 8"/>
          <p:cNvSpPr>
            <a:spLocks noChangeShapeType="1"/>
          </p:cNvSpPr>
          <p:nvPr/>
        </p:nvSpPr>
        <p:spPr bwMode="auto">
          <a:xfrm flipV="1">
            <a:off x="1981200" y="46482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4" name="Line 9"/>
          <p:cNvSpPr>
            <a:spLocks noChangeShapeType="1"/>
          </p:cNvSpPr>
          <p:nvPr/>
        </p:nvSpPr>
        <p:spPr bwMode="auto">
          <a:xfrm flipV="1">
            <a:off x="2286000" y="3505200"/>
            <a:ext cx="609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5" name="Line 10"/>
          <p:cNvSpPr>
            <a:spLocks noChangeShapeType="1"/>
          </p:cNvSpPr>
          <p:nvPr/>
        </p:nvSpPr>
        <p:spPr bwMode="auto">
          <a:xfrm flipV="1">
            <a:off x="3276600" y="3581400"/>
            <a:ext cx="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6" name="Line 11"/>
          <p:cNvSpPr>
            <a:spLocks noChangeShapeType="1"/>
          </p:cNvSpPr>
          <p:nvPr/>
        </p:nvSpPr>
        <p:spPr bwMode="auto">
          <a:xfrm flipH="1" flipV="1">
            <a:off x="3733800" y="350520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7" name="Line 12"/>
          <p:cNvSpPr>
            <a:spLocks noChangeShapeType="1"/>
          </p:cNvSpPr>
          <p:nvPr/>
        </p:nvSpPr>
        <p:spPr bwMode="auto">
          <a:xfrm flipV="1">
            <a:off x="1981200" y="46482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8" name="Line 13"/>
          <p:cNvSpPr>
            <a:spLocks noChangeShapeType="1"/>
          </p:cNvSpPr>
          <p:nvPr/>
        </p:nvSpPr>
        <p:spPr bwMode="auto">
          <a:xfrm>
            <a:off x="4191000" y="41148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9" name="Line 14"/>
          <p:cNvSpPr>
            <a:spLocks noChangeShapeType="1"/>
          </p:cNvSpPr>
          <p:nvPr/>
        </p:nvSpPr>
        <p:spPr bwMode="auto">
          <a:xfrm>
            <a:off x="3276600" y="3048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08A65A6-C375-7147-8651-EC3944921331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481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0667573-DAE3-D642-BF98-910A748FBF8A}" type="slidenum">
              <a:rPr lang="en-US" sz="1400">
                <a:latin typeface="Tahoma" charset="0"/>
              </a:rPr>
              <a:pPr/>
              <a:t>55</a:t>
            </a:fld>
            <a:endParaRPr lang="en-US" sz="1400">
              <a:latin typeface="Tahoma" charset="0"/>
            </a:endParaRPr>
          </a:p>
        </p:txBody>
      </p:sp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Example</a:t>
            </a:r>
          </a:p>
        </p:txBody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4582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                     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                                    &lt;Sum&gt;                                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&lt;Sum&gt;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&lt;Sum&gt;      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       &lt;Sum&gt;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&lt;Sum&gt;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(         0        +     1               )    +       0</a:t>
            </a:r>
            <a:endParaRPr lang="en-US" sz="2800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</p:txBody>
      </p:sp>
      <p:sp>
        <p:nvSpPr>
          <p:cNvPr id="48133" name="Line 4"/>
          <p:cNvSpPr>
            <a:spLocks noChangeShapeType="1"/>
          </p:cNvSpPr>
          <p:nvPr/>
        </p:nvSpPr>
        <p:spPr bwMode="auto">
          <a:xfrm flipH="1">
            <a:off x="762000" y="2971800"/>
            <a:ext cx="1905000" cy="2514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4" name="Line 5"/>
          <p:cNvSpPr>
            <a:spLocks noChangeShapeType="1"/>
          </p:cNvSpPr>
          <p:nvPr/>
        </p:nvSpPr>
        <p:spPr bwMode="auto">
          <a:xfrm>
            <a:off x="3962400" y="2971800"/>
            <a:ext cx="2286000" cy="2667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5" name="AutoShape 6"/>
          <p:cNvSpPr>
            <a:spLocks noChangeArrowheads="1"/>
          </p:cNvSpPr>
          <p:nvPr/>
        </p:nvSpPr>
        <p:spPr bwMode="auto">
          <a:xfrm>
            <a:off x="152400" y="1828800"/>
            <a:ext cx="6553200" cy="4114800"/>
          </a:xfrm>
          <a:prstGeom prst="triangle">
            <a:avLst>
              <a:gd name="adj" fmla="val 49806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endParaRPr lang="en-US" sz="3200"/>
          </a:p>
        </p:txBody>
      </p:sp>
      <p:sp>
        <p:nvSpPr>
          <p:cNvPr id="48136" name="AutoShape 7"/>
          <p:cNvSpPr>
            <a:spLocks noChangeArrowheads="1"/>
          </p:cNvSpPr>
          <p:nvPr/>
        </p:nvSpPr>
        <p:spPr bwMode="auto">
          <a:xfrm>
            <a:off x="8229600" y="5943600"/>
            <a:ext cx="533400" cy="4572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FF6FC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en-US" sz="3200">
              <a:solidFill>
                <a:srgbClr val="FF6FCF"/>
              </a:solidFill>
            </a:endParaRPr>
          </a:p>
        </p:txBody>
      </p:sp>
      <p:sp>
        <p:nvSpPr>
          <p:cNvPr id="48137" name="Line 8"/>
          <p:cNvSpPr>
            <a:spLocks noChangeShapeType="1"/>
          </p:cNvSpPr>
          <p:nvPr/>
        </p:nvSpPr>
        <p:spPr bwMode="auto">
          <a:xfrm flipV="1">
            <a:off x="1981200" y="46482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8" name="Line 9"/>
          <p:cNvSpPr>
            <a:spLocks noChangeShapeType="1"/>
          </p:cNvSpPr>
          <p:nvPr/>
        </p:nvSpPr>
        <p:spPr bwMode="auto">
          <a:xfrm flipV="1">
            <a:off x="2286000" y="3505200"/>
            <a:ext cx="609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9" name="Line 10"/>
          <p:cNvSpPr>
            <a:spLocks noChangeShapeType="1"/>
          </p:cNvSpPr>
          <p:nvPr/>
        </p:nvSpPr>
        <p:spPr bwMode="auto">
          <a:xfrm flipV="1">
            <a:off x="3276600" y="3581400"/>
            <a:ext cx="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0" name="Line 11"/>
          <p:cNvSpPr>
            <a:spLocks noChangeShapeType="1"/>
          </p:cNvSpPr>
          <p:nvPr/>
        </p:nvSpPr>
        <p:spPr bwMode="auto">
          <a:xfrm flipH="1" flipV="1">
            <a:off x="3733800" y="350520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1" name="Line 12"/>
          <p:cNvSpPr>
            <a:spLocks noChangeShapeType="1"/>
          </p:cNvSpPr>
          <p:nvPr/>
        </p:nvSpPr>
        <p:spPr bwMode="auto">
          <a:xfrm flipV="1">
            <a:off x="1981200" y="46482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2" name="Line 13"/>
          <p:cNvSpPr>
            <a:spLocks noChangeShapeType="1"/>
          </p:cNvSpPr>
          <p:nvPr/>
        </p:nvSpPr>
        <p:spPr bwMode="auto">
          <a:xfrm>
            <a:off x="4191000" y="41148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3" name="Line 14"/>
          <p:cNvSpPr>
            <a:spLocks noChangeShapeType="1"/>
          </p:cNvSpPr>
          <p:nvPr/>
        </p:nvSpPr>
        <p:spPr bwMode="auto">
          <a:xfrm flipH="1" flipV="1">
            <a:off x="8153400" y="2590800"/>
            <a:ext cx="0" cy="2743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4" name="Oval 15"/>
          <p:cNvSpPr>
            <a:spLocks noChangeArrowheads="1"/>
          </p:cNvSpPr>
          <p:nvPr/>
        </p:nvSpPr>
        <p:spPr bwMode="auto">
          <a:xfrm>
            <a:off x="7086600" y="1524000"/>
            <a:ext cx="1752600" cy="44196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5" name="Line 16"/>
          <p:cNvSpPr>
            <a:spLocks noChangeShapeType="1"/>
          </p:cNvSpPr>
          <p:nvPr/>
        </p:nvSpPr>
        <p:spPr bwMode="auto">
          <a:xfrm>
            <a:off x="3276600" y="3048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7EFE2C7-6F21-D547-BFF7-3684280D9EAE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491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C15B131-6AFC-6241-9239-0EB424B2D60F}" type="slidenum">
              <a:rPr lang="en-US" sz="1400">
                <a:latin typeface="Tahoma" charset="0"/>
              </a:rPr>
              <a:pPr/>
              <a:t>56</a:t>
            </a:fld>
            <a:endParaRPr lang="en-US" sz="1400">
              <a:latin typeface="Tahoma" charset="0"/>
            </a:endParaRPr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Example</a:t>
            </a:r>
          </a:p>
        </p:txBody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4582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                      &lt;Sum&gt;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                                    &lt;Sum&gt;                                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&lt;Sum&gt;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&lt;Sum&gt;      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       &lt;Sum&gt;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&lt;Sum&gt;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(         0        +     1               )    +       0</a:t>
            </a:r>
            <a:endParaRPr lang="en-US" sz="2800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</p:txBody>
      </p:sp>
      <p:sp>
        <p:nvSpPr>
          <p:cNvPr id="49157" name="Line 4"/>
          <p:cNvSpPr>
            <a:spLocks noChangeShapeType="1"/>
          </p:cNvSpPr>
          <p:nvPr/>
        </p:nvSpPr>
        <p:spPr bwMode="auto">
          <a:xfrm flipH="1">
            <a:off x="762000" y="2971800"/>
            <a:ext cx="1905000" cy="2514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8" name="Line 5"/>
          <p:cNvSpPr>
            <a:spLocks noChangeShapeType="1"/>
          </p:cNvSpPr>
          <p:nvPr/>
        </p:nvSpPr>
        <p:spPr bwMode="auto">
          <a:xfrm>
            <a:off x="3962400" y="2971800"/>
            <a:ext cx="2286000" cy="2667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9" name="AutoShape 6"/>
          <p:cNvSpPr>
            <a:spLocks noChangeArrowheads="1"/>
          </p:cNvSpPr>
          <p:nvPr/>
        </p:nvSpPr>
        <p:spPr bwMode="auto">
          <a:xfrm>
            <a:off x="152400" y="1828800"/>
            <a:ext cx="6553200" cy="4114800"/>
          </a:xfrm>
          <a:prstGeom prst="triangle">
            <a:avLst>
              <a:gd name="adj" fmla="val 49806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endParaRPr lang="en-US" sz="3200"/>
          </a:p>
        </p:txBody>
      </p:sp>
      <p:sp>
        <p:nvSpPr>
          <p:cNvPr id="49160" name="AutoShape 7"/>
          <p:cNvSpPr>
            <a:spLocks noChangeArrowheads="1"/>
          </p:cNvSpPr>
          <p:nvPr/>
        </p:nvSpPr>
        <p:spPr bwMode="auto">
          <a:xfrm>
            <a:off x="8229600" y="5943600"/>
            <a:ext cx="533400" cy="4572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FF6FC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en-US" sz="3200">
              <a:solidFill>
                <a:srgbClr val="FF6FCF"/>
              </a:solidFill>
            </a:endParaRPr>
          </a:p>
        </p:txBody>
      </p:sp>
      <p:sp>
        <p:nvSpPr>
          <p:cNvPr id="49161" name="Line 8"/>
          <p:cNvSpPr>
            <a:spLocks noChangeShapeType="1"/>
          </p:cNvSpPr>
          <p:nvPr/>
        </p:nvSpPr>
        <p:spPr bwMode="auto">
          <a:xfrm flipV="1">
            <a:off x="1981200" y="46482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2" name="Line 9"/>
          <p:cNvSpPr>
            <a:spLocks noChangeShapeType="1"/>
          </p:cNvSpPr>
          <p:nvPr/>
        </p:nvSpPr>
        <p:spPr bwMode="auto">
          <a:xfrm flipV="1">
            <a:off x="2286000" y="3505200"/>
            <a:ext cx="609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3" name="Line 10"/>
          <p:cNvSpPr>
            <a:spLocks noChangeShapeType="1"/>
          </p:cNvSpPr>
          <p:nvPr/>
        </p:nvSpPr>
        <p:spPr bwMode="auto">
          <a:xfrm flipV="1">
            <a:off x="3276600" y="3581400"/>
            <a:ext cx="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4" name="Line 11"/>
          <p:cNvSpPr>
            <a:spLocks noChangeShapeType="1"/>
          </p:cNvSpPr>
          <p:nvPr/>
        </p:nvSpPr>
        <p:spPr bwMode="auto">
          <a:xfrm flipH="1" flipV="1">
            <a:off x="3733800" y="350520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5" name="Line 12"/>
          <p:cNvSpPr>
            <a:spLocks noChangeShapeType="1"/>
          </p:cNvSpPr>
          <p:nvPr/>
        </p:nvSpPr>
        <p:spPr bwMode="auto">
          <a:xfrm flipV="1">
            <a:off x="1981200" y="46482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6" name="Line 13"/>
          <p:cNvSpPr>
            <a:spLocks noChangeShapeType="1"/>
          </p:cNvSpPr>
          <p:nvPr/>
        </p:nvSpPr>
        <p:spPr bwMode="auto">
          <a:xfrm>
            <a:off x="4191000" y="41148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7" name="Line 14"/>
          <p:cNvSpPr>
            <a:spLocks noChangeShapeType="1"/>
          </p:cNvSpPr>
          <p:nvPr/>
        </p:nvSpPr>
        <p:spPr bwMode="auto">
          <a:xfrm flipH="1" flipV="1">
            <a:off x="8153400" y="2590800"/>
            <a:ext cx="0" cy="2743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8" name="Oval 15"/>
          <p:cNvSpPr>
            <a:spLocks noChangeArrowheads="1"/>
          </p:cNvSpPr>
          <p:nvPr/>
        </p:nvSpPr>
        <p:spPr bwMode="auto">
          <a:xfrm>
            <a:off x="7086600" y="1524000"/>
            <a:ext cx="1752600" cy="44196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9" name="Line 16"/>
          <p:cNvSpPr>
            <a:spLocks noChangeShapeType="1"/>
          </p:cNvSpPr>
          <p:nvPr/>
        </p:nvSpPr>
        <p:spPr bwMode="auto">
          <a:xfrm>
            <a:off x="3276600" y="3048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0" name="Line 17"/>
          <p:cNvSpPr>
            <a:spLocks noChangeShapeType="1"/>
          </p:cNvSpPr>
          <p:nvPr/>
        </p:nvSpPr>
        <p:spPr bwMode="auto">
          <a:xfrm flipH="1">
            <a:off x="3962400" y="1981200"/>
            <a:ext cx="1676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1" name="Line 18"/>
          <p:cNvSpPr>
            <a:spLocks noChangeShapeType="1"/>
          </p:cNvSpPr>
          <p:nvPr/>
        </p:nvSpPr>
        <p:spPr bwMode="auto">
          <a:xfrm>
            <a:off x="6096000" y="2057400"/>
            <a:ext cx="838200" cy="3276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2" name="Line 19"/>
          <p:cNvSpPr>
            <a:spLocks noChangeShapeType="1"/>
          </p:cNvSpPr>
          <p:nvPr/>
        </p:nvSpPr>
        <p:spPr bwMode="auto">
          <a:xfrm>
            <a:off x="6705600" y="1981200"/>
            <a:ext cx="457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3" name="Line 20"/>
          <p:cNvSpPr>
            <a:spLocks noChangeShapeType="1"/>
          </p:cNvSpPr>
          <p:nvPr/>
        </p:nvSpPr>
        <p:spPr bwMode="auto">
          <a:xfrm flipV="1">
            <a:off x="0" y="5943600"/>
            <a:ext cx="89916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4" name="Line 21"/>
          <p:cNvSpPr>
            <a:spLocks noChangeShapeType="1"/>
          </p:cNvSpPr>
          <p:nvPr/>
        </p:nvSpPr>
        <p:spPr bwMode="auto">
          <a:xfrm flipV="1">
            <a:off x="0" y="1371600"/>
            <a:ext cx="3276600" cy="464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5" name="Line 22"/>
          <p:cNvSpPr>
            <a:spLocks noChangeShapeType="1"/>
          </p:cNvSpPr>
          <p:nvPr/>
        </p:nvSpPr>
        <p:spPr bwMode="auto">
          <a:xfrm flipH="1" flipV="1">
            <a:off x="8382000" y="1371600"/>
            <a:ext cx="609600" cy="457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6" name="Line 23"/>
          <p:cNvSpPr>
            <a:spLocks noChangeShapeType="1"/>
          </p:cNvSpPr>
          <p:nvPr/>
        </p:nvSpPr>
        <p:spPr bwMode="auto">
          <a:xfrm flipV="1">
            <a:off x="3276600" y="1371600"/>
            <a:ext cx="5105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F7FEA783-C531-854E-8EE2-C73C739B0574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501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6A3A9F3-6F91-FA4D-BB6A-8763FC756EC9}" type="slidenum">
              <a:rPr lang="en-US" sz="1400">
                <a:latin typeface="Tahoma" charset="0"/>
              </a:rPr>
              <a:pPr/>
              <a:t>57</a:t>
            </a:fld>
            <a:endParaRPr lang="en-US" sz="1400">
              <a:latin typeface="Tahoma" charset="0"/>
            </a:endParaRPr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Example</a:t>
            </a:r>
          </a:p>
        </p:txBody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4582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                      &lt;Sum&gt;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                                    &lt;Sum&gt;                                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&lt;Sum&gt;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&lt;Sum&gt;      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            &lt;Sum&gt;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&lt;Sum&gt;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(         0        +     1               )    +       0</a:t>
            </a:r>
            <a:endParaRPr lang="en-US" sz="2800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</p:txBody>
      </p:sp>
      <p:sp>
        <p:nvSpPr>
          <p:cNvPr id="50181" name="Line 4"/>
          <p:cNvSpPr>
            <a:spLocks noChangeShapeType="1"/>
          </p:cNvSpPr>
          <p:nvPr/>
        </p:nvSpPr>
        <p:spPr bwMode="auto">
          <a:xfrm flipH="1">
            <a:off x="762000" y="2971800"/>
            <a:ext cx="1905000" cy="2514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2" name="Line 5"/>
          <p:cNvSpPr>
            <a:spLocks noChangeShapeType="1"/>
          </p:cNvSpPr>
          <p:nvPr/>
        </p:nvSpPr>
        <p:spPr bwMode="auto">
          <a:xfrm>
            <a:off x="3962400" y="2971800"/>
            <a:ext cx="2286000" cy="2667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3" name="Line 8"/>
          <p:cNvSpPr>
            <a:spLocks noChangeShapeType="1"/>
          </p:cNvSpPr>
          <p:nvPr/>
        </p:nvSpPr>
        <p:spPr bwMode="auto">
          <a:xfrm flipV="1">
            <a:off x="1981200" y="46482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4" name="Line 9"/>
          <p:cNvSpPr>
            <a:spLocks noChangeShapeType="1"/>
          </p:cNvSpPr>
          <p:nvPr/>
        </p:nvSpPr>
        <p:spPr bwMode="auto">
          <a:xfrm flipV="1">
            <a:off x="2286000" y="3505200"/>
            <a:ext cx="609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5" name="Line 10"/>
          <p:cNvSpPr>
            <a:spLocks noChangeShapeType="1"/>
          </p:cNvSpPr>
          <p:nvPr/>
        </p:nvSpPr>
        <p:spPr bwMode="auto">
          <a:xfrm flipV="1">
            <a:off x="3276600" y="3581400"/>
            <a:ext cx="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6" name="Line 11"/>
          <p:cNvSpPr>
            <a:spLocks noChangeShapeType="1"/>
          </p:cNvSpPr>
          <p:nvPr/>
        </p:nvSpPr>
        <p:spPr bwMode="auto">
          <a:xfrm flipH="1" flipV="1">
            <a:off x="3733800" y="350520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7" name="Line 12"/>
          <p:cNvSpPr>
            <a:spLocks noChangeShapeType="1"/>
          </p:cNvSpPr>
          <p:nvPr/>
        </p:nvSpPr>
        <p:spPr bwMode="auto">
          <a:xfrm flipV="1">
            <a:off x="1981200" y="46482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8" name="Line 13"/>
          <p:cNvSpPr>
            <a:spLocks noChangeShapeType="1"/>
          </p:cNvSpPr>
          <p:nvPr/>
        </p:nvSpPr>
        <p:spPr bwMode="auto">
          <a:xfrm>
            <a:off x="4191000" y="41148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9" name="Line 14"/>
          <p:cNvSpPr>
            <a:spLocks noChangeShapeType="1"/>
          </p:cNvSpPr>
          <p:nvPr/>
        </p:nvSpPr>
        <p:spPr bwMode="auto">
          <a:xfrm flipH="1" flipV="1">
            <a:off x="8153400" y="2590800"/>
            <a:ext cx="0" cy="2743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0" name="Line 16"/>
          <p:cNvSpPr>
            <a:spLocks noChangeShapeType="1"/>
          </p:cNvSpPr>
          <p:nvPr/>
        </p:nvSpPr>
        <p:spPr bwMode="auto">
          <a:xfrm>
            <a:off x="3276600" y="3048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1" name="Line 17"/>
          <p:cNvSpPr>
            <a:spLocks noChangeShapeType="1"/>
          </p:cNvSpPr>
          <p:nvPr/>
        </p:nvSpPr>
        <p:spPr bwMode="auto">
          <a:xfrm flipH="1">
            <a:off x="3962400" y="1981200"/>
            <a:ext cx="1676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2" name="Line 18"/>
          <p:cNvSpPr>
            <a:spLocks noChangeShapeType="1"/>
          </p:cNvSpPr>
          <p:nvPr/>
        </p:nvSpPr>
        <p:spPr bwMode="auto">
          <a:xfrm>
            <a:off x="6096000" y="2057400"/>
            <a:ext cx="838200" cy="3276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3" name="Line 19"/>
          <p:cNvSpPr>
            <a:spLocks noChangeShapeType="1"/>
          </p:cNvSpPr>
          <p:nvPr/>
        </p:nvSpPr>
        <p:spPr bwMode="auto">
          <a:xfrm>
            <a:off x="6705600" y="1981200"/>
            <a:ext cx="457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6D421B1-0C56-9B4D-A77C-A5DBCA225491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512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942DE1B-D643-6B46-A9F0-5DA10429AA68}" type="slidenum">
              <a:rPr lang="en-US" sz="1400">
                <a:latin typeface="Tahoma" charset="0"/>
              </a:rPr>
              <a:pPr/>
              <a:t>58</a:t>
            </a:fld>
            <a:endParaRPr lang="en-US" sz="1400">
              <a:latin typeface="Tahoma" charset="0"/>
            </a:endParaRPr>
          </a:p>
        </p:txBody>
      </p:sp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LR Parsing Tables</a:t>
            </a:r>
          </a:p>
        </p:txBody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B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uild a pair of tables, Action and Goto, from the grammar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3200">
                <a:latin typeface="Tahoma" charset="0"/>
                <a:ea typeface="ＭＳ Ｐゴシック" charset="0"/>
              </a:rPr>
              <a:t>T</a:t>
            </a:r>
            <a:r>
              <a:rPr lang="en-US" sz="3200">
                <a:latin typeface="Tahoma" charset="0"/>
                <a:ea typeface="ＭＳ Ｐゴシック" charset="0"/>
                <a:sym typeface="Symbol" charset="0"/>
              </a:rPr>
              <a:t>his is the hardest part, we omit here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3200">
                <a:latin typeface="Tahoma" charset="0"/>
                <a:ea typeface="ＭＳ Ｐゴシック" charset="0"/>
              </a:rPr>
              <a:t>R</a:t>
            </a:r>
            <a:r>
              <a:rPr lang="en-US" sz="3200">
                <a:latin typeface="Tahoma" charset="0"/>
                <a:ea typeface="ＭＳ Ｐゴシック" charset="0"/>
                <a:sym typeface="Symbol" charset="0"/>
              </a:rPr>
              <a:t>ows labeled by states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3200">
                <a:latin typeface="Tahoma" charset="0"/>
                <a:ea typeface="ＭＳ Ｐゴシック" charset="0"/>
              </a:rPr>
              <a:t>F</a:t>
            </a:r>
            <a:r>
              <a:rPr lang="en-US" sz="3200">
                <a:latin typeface="Tahoma" charset="0"/>
                <a:ea typeface="ＭＳ Ｐゴシック" charset="0"/>
                <a:sym typeface="Symbol" charset="0"/>
              </a:rPr>
              <a:t>or Action, columns labeled by terminals and </a:t>
            </a:r>
            <a:r>
              <a:rPr lang="ja-JP" altLang="en-US" sz="3200">
                <a:latin typeface="Tahoma" charset="0"/>
                <a:ea typeface="ＭＳ Ｐゴシック" charset="0"/>
                <a:sym typeface="Symbol" charset="0"/>
              </a:rPr>
              <a:t>“</a:t>
            </a:r>
            <a:r>
              <a:rPr lang="en-US" altLang="ja-JP" sz="3200">
                <a:latin typeface="Tahoma" charset="0"/>
                <a:ea typeface="ＭＳ Ｐゴシック" charset="0"/>
                <a:sym typeface="Symbol" charset="0"/>
              </a:rPr>
              <a:t>end-of-tokens</a:t>
            </a:r>
            <a:r>
              <a:rPr lang="ja-JP" altLang="en-US" sz="3200">
                <a:latin typeface="Tahoma" charset="0"/>
                <a:ea typeface="ＭＳ Ｐゴシック" charset="0"/>
                <a:sym typeface="Symbol" charset="0"/>
              </a:rPr>
              <a:t>”</a:t>
            </a:r>
            <a:r>
              <a:rPr lang="en-US" altLang="ja-JP" sz="3200">
                <a:latin typeface="Tahoma" charset="0"/>
                <a:ea typeface="ＭＳ Ｐゴシック" charset="0"/>
                <a:sym typeface="Symbol" charset="0"/>
              </a:rPr>
              <a:t> marker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800">
                <a:latin typeface="Tahoma" charset="0"/>
                <a:ea typeface="ＭＳ Ｐゴシック" charset="0"/>
              </a:rPr>
              <a:t>(</a:t>
            </a:r>
            <a:r>
              <a:rPr lang="en-US" sz="2800">
                <a:latin typeface="Tahoma" charset="0"/>
                <a:ea typeface="ＭＳ Ｐゴシック" charset="0"/>
                <a:sym typeface="Symbol" charset="0"/>
              </a:rPr>
              <a:t>more generally strings of terminals of fixed length)</a:t>
            </a:r>
            <a:endParaRPr lang="en-US" sz="3200">
              <a:latin typeface="Tahoma" charset="0"/>
              <a:ea typeface="ＭＳ Ｐゴシック" charset="0"/>
              <a:sym typeface="Symbol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3200">
                <a:latin typeface="Tahoma" charset="0"/>
                <a:ea typeface="ＭＳ Ｐゴシック" charset="0"/>
              </a:rPr>
              <a:t>F</a:t>
            </a:r>
            <a:r>
              <a:rPr lang="en-US" sz="3200">
                <a:latin typeface="Tahoma" charset="0"/>
                <a:ea typeface="ＭＳ Ｐゴシック" charset="0"/>
                <a:sym typeface="Symbol" charset="0"/>
              </a:rPr>
              <a:t>or Goto, columns labeled by non-terminals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02FD2A9-1FC6-314F-99D3-DFDB8A52B091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522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8CB69ED-6430-1C4B-BCE6-3446C07D6B20}" type="slidenum">
              <a:rPr lang="en-US" sz="1400">
                <a:latin typeface="Tahoma" charset="0"/>
              </a:rPr>
              <a:pPr/>
              <a:t>59</a:t>
            </a:fld>
            <a:endParaRPr lang="en-US" sz="1400">
              <a:latin typeface="Tahoma" charset="0"/>
            </a:endParaRPr>
          </a:p>
        </p:txBody>
      </p:sp>
      <p:sp>
        <p:nvSpPr>
          <p:cNvPr id="522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Action and Goto Tables</a:t>
            </a:r>
          </a:p>
        </p:txBody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G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iven a state and the next input, Action table says either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3200" b="1">
                <a:latin typeface="Tahoma" charset="0"/>
                <a:ea typeface="ＭＳ Ｐゴシック" charset="0"/>
              </a:rPr>
              <a:t>s</a:t>
            </a:r>
            <a:r>
              <a:rPr lang="en-US" sz="3200" b="1">
                <a:latin typeface="Tahoma" charset="0"/>
                <a:ea typeface="ＭＳ Ｐゴシック" charset="0"/>
                <a:sym typeface="Symbol" charset="0"/>
              </a:rPr>
              <a:t>hift</a:t>
            </a:r>
            <a:r>
              <a:rPr lang="en-US" sz="3200">
                <a:latin typeface="Tahoma" charset="0"/>
                <a:ea typeface="ＭＳ Ｐゴシック" charset="0"/>
                <a:sym typeface="Symbol" charset="0"/>
              </a:rPr>
              <a:t> and go to state </a:t>
            </a:r>
            <a:r>
              <a:rPr lang="en-US" sz="3200" i="1">
                <a:latin typeface="Tahoma" charset="0"/>
                <a:ea typeface="ＭＳ Ｐゴシック" charset="0"/>
                <a:sym typeface="Symbol" charset="0"/>
              </a:rPr>
              <a:t>n</a:t>
            </a:r>
            <a:r>
              <a:rPr lang="en-US" sz="3200">
                <a:latin typeface="Tahoma" charset="0"/>
                <a:ea typeface="ＭＳ Ｐゴシック" charset="0"/>
                <a:sym typeface="Symbol" charset="0"/>
              </a:rPr>
              <a:t>, or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3200" b="1">
                <a:latin typeface="Tahoma" charset="0"/>
                <a:ea typeface="ＭＳ Ｐゴシック" charset="0"/>
              </a:rPr>
              <a:t>r</a:t>
            </a:r>
            <a:r>
              <a:rPr lang="en-US" sz="3200" b="1">
                <a:latin typeface="Tahoma" charset="0"/>
                <a:ea typeface="ＭＳ Ｐゴシック" charset="0"/>
                <a:sym typeface="Symbol" charset="0"/>
              </a:rPr>
              <a:t>educe</a:t>
            </a:r>
            <a:r>
              <a:rPr lang="en-US" sz="3200">
                <a:latin typeface="Tahoma" charset="0"/>
                <a:ea typeface="ＭＳ Ｐゴシック" charset="0"/>
                <a:sym typeface="Symbol" charset="0"/>
              </a:rPr>
              <a:t> by production </a:t>
            </a:r>
            <a:r>
              <a:rPr lang="en-US" sz="3200" i="1">
                <a:latin typeface="Tahoma" charset="0"/>
                <a:ea typeface="ＭＳ Ｐゴシック" charset="0"/>
                <a:sym typeface="Symbol" charset="0"/>
              </a:rPr>
              <a:t>k </a:t>
            </a:r>
            <a:r>
              <a:rPr lang="en-US" sz="3200">
                <a:latin typeface="Tahoma" charset="0"/>
                <a:ea typeface="ＭＳ Ｐゴシック" charset="0"/>
                <a:sym typeface="Symbol" charset="0"/>
              </a:rPr>
              <a:t>(explained in a bit)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3200" b="1">
                <a:latin typeface="Tahoma" charset="0"/>
                <a:ea typeface="ＭＳ Ｐゴシック" charset="0"/>
              </a:rPr>
              <a:t>a</a:t>
            </a:r>
            <a:r>
              <a:rPr lang="en-US" sz="3200" b="1">
                <a:latin typeface="Tahoma" charset="0"/>
                <a:ea typeface="ＭＳ Ｐゴシック" charset="0"/>
                <a:sym typeface="Symbol" charset="0"/>
              </a:rPr>
              <a:t>ccept</a:t>
            </a:r>
            <a:r>
              <a:rPr lang="en-US" sz="3200">
                <a:latin typeface="Tahoma" charset="0"/>
                <a:ea typeface="ＭＳ Ｐゴシック" charset="0"/>
                <a:sym typeface="Symbol" charset="0"/>
              </a:rPr>
              <a:t> or </a:t>
            </a:r>
            <a:r>
              <a:rPr lang="en-US" sz="3200" b="1">
                <a:latin typeface="Tahoma" charset="0"/>
                <a:ea typeface="ＭＳ Ｐゴシック" charset="0"/>
                <a:sym typeface="Symbol" charset="0"/>
              </a:rPr>
              <a:t>error</a:t>
            </a:r>
            <a:endParaRPr lang="en-US" sz="3200">
              <a:latin typeface="Tahoma" charset="0"/>
              <a:ea typeface="ＭＳ Ｐゴシック" charset="0"/>
              <a:sym typeface="Symbo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G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iven a state and a non-terminal, Goto table says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3200">
                <a:latin typeface="Tahoma" charset="0"/>
                <a:ea typeface="ＭＳ Ｐゴシック" charset="0"/>
              </a:rPr>
              <a:t>g</a:t>
            </a:r>
            <a:r>
              <a:rPr lang="en-US" sz="3200">
                <a:latin typeface="Tahoma" charset="0"/>
                <a:ea typeface="ＭＳ Ｐゴシック" charset="0"/>
                <a:sym typeface="Symbol" charset="0"/>
              </a:rPr>
              <a:t>o to state </a:t>
            </a:r>
            <a:r>
              <a:rPr lang="en-US" sz="3200" i="1">
                <a:latin typeface="Tahoma" charset="0"/>
                <a:ea typeface="ＭＳ Ｐゴシック" charset="0"/>
                <a:sym typeface="Symbol" charset="0"/>
              </a:rPr>
              <a:t>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>
                <a:latin typeface="Tahoma" charset="0"/>
              </a:rPr>
              <a:t>10/4/07</a:t>
            </a:r>
          </a:p>
        </p:txBody>
      </p:sp>
      <p:sp>
        <p:nvSpPr>
          <p:cNvPr id="952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F0498BC-A1FC-8E45-9270-4B614B314679}" type="slidenum">
              <a:rPr lang="en-US" sz="1400">
                <a:latin typeface="Tahoma" charset="0"/>
              </a:rPr>
              <a:pPr/>
              <a:t>6</a:t>
            </a:fld>
            <a:endParaRPr lang="en-US" sz="1400">
              <a:latin typeface="Tahoma" charset="0"/>
            </a:endParaRPr>
          </a:p>
        </p:txBody>
      </p:sp>
      <p:sp>
        <p:nvSpPr>
          <p:cNvPr id="952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Tahoma" charset="0"/>
                <a:ea typeface="ＭＳ Ｐゴシック" charset="0"/>
                <a:cs typeface="ＭＳ Ｐゴシック" charset="0"/>
              </a:rPr>
              <a:t>Predence in Grammar</a:t>
            </a:r>
          </a:p>
        </p:txBody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686800" cy="556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Higher precedence translates to longer derivation chain</a:t>
            </a:r>
          </a:p>
          <a:p>
            <a:pPr>
              <a:lnSpc>
                <a:spcPct val="80000"/>
              </a:lnSpc>
            </a:pP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Example: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&lt;</a:t>
            </a:r>
            <a:r>
              <a:rPr lang="en-US" sz="2800" dirty="0" err="1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&gt; ::= 0 | 1  | &lt;</a:t>
            </a:r>
            <a:r>
              <a:rPr lang="en-US" sz="2800" dirty="0" err="1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&gt; + &lt;</a:t>
            </a:r>
            <a:r>
              <a:rPr lang="en-US" sz="2800" dirty="0" err="1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&gt; 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              | &lt;</a:t>
            </a:r>
            <a:r>
              <a:rPr lang="en-US" sz="2800" dirty="0" err="1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&gt; * &lt;</a:t>
            </a:r>
            <a:r>
              <a:rPr lang="en-US" sz="2800" dirty="0" err="1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</a:t>
            </a:r>
          </a:p>
          <a:p>
            <a:pPr>
              <a:lnSpc>
                <a:spcPct val="80000"/>
              </a:lnSpc>
            </a:pP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Choice: + and * left 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assoc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, * higher 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prec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 than +</a:t>
            </a:r>
          </a:p>
          <a:p>
            <a:pPr>
              <a:lnSpc>
                <a:spcPct val="80000"/>
              </a:lnSpc>
            </a:pP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Symplify</a:t>
            </a:r>
            <a:endParaRPr lang="en-US" sz="2800" dirty="0" smtClean="0">
              <a:latin typeface="Tahoma" charset="0"/>
              <a:ea typeface="ＭＳ Ｐゴシック" charset="0"/>
              <a:cs typeface="ＭＳ Ｐゴシック" charset="0"/>
            </a:endParaRPr>
          </a:p>
          <a:p>
            <a:pPr marL="857250" lvl="2" indent="0">
              <a:lnSpc>
                <a:spcPct val="80000"/>
              </a:lnSpc>
              <a:buNone/>
            </a:pP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&lt;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 ::= &lt;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 + &lt;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&gt;| &lt;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ntp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</a:t>
            </a:r>
            <a:endParaRPr lang="en-US" sz="2800" dirty="0" smtClean="0">
              <a:solidFill>
                <a:srgbClr val="FF0000"/>
              </a:solidFill>
              <a:latin typeface="Tahoma" charset="0"/>
              <a:ea typeface="ＭＳ Ｐゴシック" charset="0"/>
              <a:cs typeface="ＭＳ Ｐゴシック" charset="0"/>
            </a:endParaRPr>
          </a:p>
          <a:p>
            <a:pPr marL="857250" lvl="2" indent="0">
              <a:lnSpc>
                <a:spcPct val="80000"/>
              </a:lnSpc>
              <a:buNone/>
            </a:pP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&lt;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ntp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 ::= </a:t>
            </a:r>
            <a:r>
              <a:rPr lang="en-US" sz="2800" dirty="0" smtClean="0">
                <a:solidFill>
                  <a:srgbClr val="FF0000"/>
                </a:solidFill>
                <a:latin typeface="Tahoma" charset="0"/>
                <a:ea typeface="ＭＳ Ｐゴシック" charset="0"/>
                <a:cs typeface="ＭＳ Ｐゴシック" charset="0"/>
              </a:rPr>
              <a:t>0 | 1 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| &lt;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ntp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 * &lt;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ntpm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</a:t>
            </a:r>
          </a:p>
          <a:p>
            <a:pPr marL="857250" lvl="2" indent="0">
              <a:lnSpc>
                <a:spcPct val="80000"/>
              </a:lnSpc>
              <a:buNone/>
            </a:pPr>
            <a:r>
              <a:rPr lang="en-US" sz="2800" dirty="0" smtClean="0">
                <a:solidFill>
                  <a:srgbClr val="FF0000"/>
                </a:solidFill>
                <a:latin typeface="Tahoma" charset="0"/>
                <a:ea typeface="ＭＳ Ｐゴシック" charset="0"/>
                <a:cs typeface="ＭＳ Ｐゴシック" charset="0"/>
              </a:rPr>
              <a:t>&lt;</a:t>
            </a:r>
            <a:r>
              <a:rPr lang="en-US" sz="2800" dirty="0" err="1" smtClean="0">
                <a:solidFill>
                  <a:srgbClr val="FF0000"/>
                </a:solidFill>
                <a:latin typeface="Tahoma" charset="0"/>
                <a:ea typeface="ＭＳ Ｐゴシック" charset="0"/>
                <a:cs typeface="ＭＳ Ｐゴシック" charset="0"/>
              </a:rPr>
              <a:t>ntpm</a:t>
            </a:r>
            <a:r>
              <a:rPr lang="en-US" sz="2800" dirty="0" smtClean="0">
                <a:solidFill>
                  <a:srgbClr val="FF0000"/>
                </a:solidFill>
                <a:latin typeface="Tahoma" charset="0"/>
                <a:ea typeface="ＭＳ Ｐゴシック" charset="0"/>
                <a:cs typeface="ＭＳ Ｐゴシック" charset="0"/>
              </a:rPr>
              <a:t>&gt; ::= 0 | 1</a:t>
            </a:r>
          </a:p>
          <a:p>
            <a:pPr marL="857250" lvl="2" indent="0">
              <a:lnSpc>
                <a:spcPct val="80000"/>
              </a:lnSpc>
              <a:buNone/>
            </a:pP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&lt;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 ::= &lt;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 + &lt;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&gt;| &lt;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ntp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</a:t>
            </a:r>
            <a:endParaRPr lang="en-US" sz="2800" dirty="0" smtClean="0">
              <a:solidFill>
                <a:srgbClr val="FF0000"/>
              </a:solidFill>
              <a:latin typeface="Tahoma" charset="0"/>
              <a:ea typeface="ＭＳ Ｐゴシック" charset="0"/>
              <a:cs typeface="ＭＳ Ｐゴシック" charset="0"/>
            </a:endParaRPr>
          </a:p>
          <a:p>
            <a:pPr marL="857250" lvl="2" indent="0">
              <a:lnSpc>
                <a:spcPct val="80000"/>
              </a:lnSpc>
              <a:buNone/>
            </a:pP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&lt;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ntp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 ::= </a:t>
            </a:r>
            <a:r>
              <a:rPr lang="en-US" sz="2800" dirty="0" smtClean="0">
                <a:solidFill>
                  <a:srgbClr val="FF0000"/>
                </a:solidFill>
                <a:latin typeface="Tahoma" charset="0"/>
                <a:ea typeface="ＭＳ Ｐゴシック" charset="0"/>
                <a:cs typeface="ＭＳ Ｐゴシック" charset="0"/>
              </a:rPr>
              <a:t>&lt;</a:t>
            </a:r>
            <a:r>
              <a:rPr lang="en-US" sz="2800" dirty="0" err="1" smtClean="0">
                <a:solidFill>
                  <a:srgbClr val="FF0000"/>
                </a:solidFill>
                <a:latin typeface="Tahoma" charset="0"/>
                <a:ea typeface="ＭＳ Ｐゴシック" charset="0"/>
                <a:cs typeface="ＭＳ Ｐゴシック" charset="0"/>
              </a:rPr>
              <a:t>ntpm</a:t>
            </a:r>
            <a:r>
              <a:rPr lang="en-US" sz="2800" dirty="0" smtClean="0">
                <a:solidFill>
                  <a:srgbClr val="FF0000"/>
                </a:solidFill>
                <a:latin typeface="Tahoma" charset="0"/>
                <a:ea typeface="ＭＳ Ｐゴシック" charset="0"/>
                <a:cs typeface="ＭＳ Ｐゴシック" charset="0"/>
              </a:rPr>
              <a:t>&gt; 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| &lt;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ntp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 * &lt;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ntpm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</a:t>
            </a:r>
          </a:p>
          <a:p>
            <a:pPr marL="857250" lvl="2" indent="0">
              <a:lnSpc>
                <a:spcPct val="80000"/>
              </a:lnSpc>
              <a:buNone/>
            </a:pPr>
            <a:r>
              <a:rPr lang="en-US" sz="2800" dirty="0" smtClean="0">
                <a:solidFill>
                  <a:srgbClr val="FF0000"/>
                </a:solidFill>
                <a:latin typeface="Tahoma" charset="0"/>
                <a:ea typeface="ＭＳ Ｐゴシック" charset="0"/>
                <a:cs typeface="ＭＳ Ｐゴシック" charset="0"/>
              </a:rPr>
              <a:t>&lt;</a:t>
            </a:r>
            <a:r>
              <a:rPr lang="en-US" sz="2800" dirty="0" err="1" smtClean="0">
                <a:solidFill>
                  <a:srgbClr val="FF0000"/>
                </a:solidFill>
                <a:latin typeface="Tahoma" charset="0"/>
                <a:ea typeface="ＭＳ Ｐゴシック" charset="0"/>
                <a:cs typeface="ＭＳ Ｐゴシック" charset="0"/>
              </a:rPr>
              <a:t>ntpm</a:t>
            </a:r>
            <a:r>
              <a:rPr lang="en-US" sz="2800" dirty="0" smtClean="0">
                <a:solidFill>
                  <a:srgbClr val="FF0000"/>
                </a:solidFill>
                <a:latin typeface="Tahoma" charset="0"/>
                <a:ea typeface="ＭＳ Ｐゴシック" charset="0"/>
                <a:cs typeface="ＭＳ Ｐゴシック" charset="0"/>
              </a:rPr>
              <a:t>&gt; ::= 0 | 1</a:t>
            </a:r>
          </a:p>
          <a:p>
            <a:pPr marL="857250" lvl="2" indent="0">
              <a:lnSpc>
                <a:spcPct val="80000"/>
              </a:lnSpc>
              <a:buNone/>
            </a:pPr>
            <a:endParaRPr lang="en-US" sz="2800" dirty="0" smtClean="0">
              <a:solidFill>
                <a:srgbClr val="FF0000"/>
              </a:solidFill>
              <a:latin typeface="Tahoma" charset="0"/>
              <a:ea typeface="ＭＳ Ｐゴシック" charset="0"/>
              <a:cs typeface="ＭＳ Ｐゴシック" charset="0"/>
            </a:endParaRPr>
          </a:p>
          <a:p>
            <a:pPr marL="57150" indent="0">
              <a:lnSpc>
                <a:spcPct val="80000"/>
              </a:lnSpc>
              <a:buNone/>
            </a:pPr>
            <a:endParaRPr lang="en-US" sz="2800" dirty="0" smtClean="0">
              <a:latin typeface="Tahoma" charset="0"/>
              <a:ea typeface="ＭＳ Ｐゴシック" charset="0"/>
              <a:cs typeface="ＭＳ Ｐゴシック" charset="0"/>
            </a:endParaRPr>
          </a:p>
          <a:p>
            <a:pPr marL="457200" lvl="1" indent="0">
              <a:lnSpc>
                <a:spcPct val="80000"/>
              </a:lnSpc>
              <a:buNone/>
            </a:pPr>
            <a:endParaRPr lang="en-US" dirty="0" smtClean="0">
              <a:latin typeface="Tahoma" charset="0"/>
              <a:ea typeface="ＭＳ Ｐゴシック" charset="0"/>
              <a:cs typeface="ＭＳ Ｐゴシック" charset="0"/>
            </a:endParaRPr>
          </a:p>
          <a:p>
            <a:pPr marL="457200" lvl="1" indent="0">
              <a:lnSpc>
                <a:spcPct val="80000"/>
              </a:lnSpc>
              <a:buNone/>
            </a:pPr>
            <a:endParaRPr lang="en-US" sz="2400" dirty="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381000" y="5334000"/>
            <a:ext cx="8382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4514671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3E3E768-BC8D-C64B-864E-DA14B9C60859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532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E54F88E-C081-4947-9104-00E88DCC561C}" type="slidenum">
              <a:rPr lang="en-US" sz="1400">
                <a:latin typeface="Tahoma" charset="0"/>
              </a:rPr>
              <a:pPr/>
              <a:t>60</a:t>
            </a:fld>
            <a:endParaRPr lang="en-US" sz="1400">
              <a:latin typeface="Tahoma" charset="0"/>
            </a:endParaRPr>
          </a:p>
        </p:txBody>
      </p: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LR(i) Parsing Algorithm</a:t>
            </a:r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B</a:t>
            </a:r>
            <a:r>
              <a:rPr lang="en-US" sz="36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ased on push-down automata</a:t>
            </a:r>
          </a:p>
          <a:p>
            <a:pPr eaLnBrk="1" hangingPunct="1">
              <a:lnSpc>
                <a:spcPct val="110000"/>
              </a:lnSpc>
            </a:pP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U</a:t>
            </a:r>
            <a:r>
              <a:rPr lang="en-US" sz="36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ses states and transitions (as recorded in Action and Goto tables)</a:t>
            </a:r>
          </a:p>
          <a:p>
            <a:pPr eaLnBrk="1" hangingPunct="1">
              <a:lnSpc>
                <a:spcPct val="110000"/>
              </a:lnSpc>
            </a:pP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U</a:t>
            </a:r>
            <a:r>
              <a:rPr lang="en-US" sz="36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ses a stack containing states, terminals and non-terminals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4955060-1CD0-DF4E-B34B-033913EB8D35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542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25C0B85-A2EE-0D41-B671-4FC3B9D003FD}" type="slidenum">
              <a:rPr lang="en-US" sz="1400">
                <a:latin typeface="Tahoma" charset="0"/>
              </a:rPr>
              <a:pPr/>
              <a:t>61</a:t>
            </a:fld>
            <a:endParaRPr lang="en-US" sz="1400">
              <a:latin typeface="Tahoma" charset="0"/>
            </a:endParaRPr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LR(i) Parsing Algorithm</a:t>
            </a:r>
          </a:p>
        </p:txBody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19200"/>
            <a:ext cx="8345488" cy="4953000"/>
          </a:xfrm>
        </p:spPr>
        <p:txBody>
          <a:bodyPr/>
          <a:lstStyle/>
          <a:p>
            <a:pPr marL="609600" indent="-609600" eaLnBrk="1" hangingPunct="1">
              <a:lnSpc>
                <a:spcPct val="110000"/>
              </a:lnSpc>
              <a:buFont typeface="Time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0.  Insure token stream ends in special </a:t>
            </a:r>
            <a:r>
              <a:rPr lang="ja-JP" alt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“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end-of-tokens</a:t>
            </a:r>
            <a:r>
              <a:rPr lang="ja-JP" alt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”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symbol</a:t>
            </a:r>
          </a:p>
          <a:p>
            <a:pPr marL="609600" indent="-609600" eaLnBrk="1" hangingPunct="1">
              <a:lnSpc>
                <a:spcPct val="110000"/>
              </a:lnSpc>
              <a:buClrTx/>
              <a:buSzPct val="105000"/>
              <a:buFont typeface="Times" charset="0"/>
              <a:buAutoNum type="arabicPeriod"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Start in state 1 with an empty stack</a:t>
            </a:r>
          </a:p>
          <a:p>
            <a:pPr marL="609600" indent="-609600" eaLnBrk="1" hangingPunct="1">
              <a:lnSpc>
                <a:spcPct val="110000"/>
              </a:lnSpc>
              <a:buClrTx/>
              <a:buSzPct val="105000"/>
              <a:buFont typeface="Times" charset="0"/>
              <a:buAutoNum type="arabicPeriod"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Push </a:t>
            </a:r>
            <a:r>
              <a:rPr lang="en-US" b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state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(1) onto stack</a:t>
            </a:r>
          </a:p>
          <a:p>
            <a:pPr marL="609600" indent="-609600" eaLnBrk="1" hangingPunct="1">
              <a:lnSpc>
                <a:spcPct val="110000"/>
              </a:lnSpc>
              <a:buClrTx/>
              <a:buSzPct val="105000"/>
              <a:buFont typeface="Times" charset="0"/>
              <a:buAutoNum type="arabicPeriod"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Look at next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i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tokens from token stream 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toks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) (don</a:t>
            </a:r>
            <a:r>
              <a:rPr lang="ja-JP" alt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’</a:t>
            </a:r>
            <a:r>
              <a:rPr lang="en-US" altLang="ja-JP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t remove yet)</a:t>
            </a:r>
          </a:p>
          <a:p>
            <a:pPr marL="609600" indent="-609600" eaLnBrk="1" hangingPunct="1">
              <a:lnSpc>
                <a:spcPct val="110000"/>
              </a:lnSpc>
              <a:buClrTx/>
              <a:buSzPct val="105000"/>
              <a:buFont typeface="Times" charset="0"/>
              <a:buAutoNum type="arabicPeriod"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If top symbol on stack is </a:t>
            </a:r>
            <a:r>
              <a:rPr lang="en-US" b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state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n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), look up action in  Action table at (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n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,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toks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)</a:t>
            </a:r>
          </a:p>
        </p:txBody>
      </p:sp>
      <p:sp>
        <p:nvSpPr>
          <p:cNvPr id="54277" name="Line 4"/>
          <p:cNvSpPr>
            <a:spLocks noChangeShapeType="1"/>
          </p:cNvSpPr>
          <p:nvPr/>
        </p:nvSpPr>
        <p:spPr bwMode="auto">
          <a:xfrm>
            <a:off x="76200" y="4038600"/>
            <a:ext cx="6096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A57DD97-0FE3-BD46-8243-2F69385BAE8A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552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727312A-782B-6E43-AD1E-AC434C2B1036}" type="slidenum">
              <a:rPr lang="en-US" sz="1400">
                <a:latin typeface="Tahoma" charset="0"/>
              </a:rPr>
              <a:pPr/>
              <a:t>62</a:t>
            </a:fld>
            <a:endParaRPr lang="en-US" sz="1400">
              <a:latin typeface="Tahoma" charset="0"/>
            </a:endParaRPr>
          </a:p>
        </p:txBody>
      </p:sp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buFont typeface="Time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LR(i) Parsing Algorithm</a:t>
            </a:r>
          </a:p>
        </p:txBody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Times" charset="0"/>
              <a:buNone/>
            </a:pPr>
            <a:r>
              <a:rPr lang="en-US" sz="40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5. If action = </a:t>
            </a:r>
            <a:r>
              <a:rPr lang="en-US" sz="4000" b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shift </a:t>
            </a:r>
            <a:r>
              <a:rPr lang="en-US" sz="4000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m</a:t>
            </a:r>
            <a:r>
              <a:rPr lang="en-US" sz="40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,</a:t>
            </a:r>
          </a:p>
          <a:p>
            <a:pPr marL="990600" lvl="1" indent="-533400" eaLnBrk="1" hangingPunct="1">
              <a:buSzPct val="90000"/>
              <a:buFont typeface="Times" charset="0"/>
              <a:buAutoNum type="alphaLcParenR"/>
            </a:pPr>
            <a:r>
              <a:rPr lang="en-US" sz="3600">
                <a:latin typeface="Tahoma" charset="0"/>
                <a:ea typeface="ＭＳ Ｐゴシック" charset="0"/>
                <a:sym typeface="Symbol" charset="0"/>
              </a:rPr>
              <a:t>Remove the top token from token stream and push it onto the stack</a:t>
            </a:r>
          </a:p>
          <a:p>
            <a:pPr marL="990600" lvl="1" indent="-533400" eaLnBrk="1" hangingPunct="1">
              <a:buSzPct val="90000"/>
              <a:buFont typeface="Times" charset="0"/>
              <a:buAutoNum type="alphaLcParenR"/>
            </a:pPr>
            <a:r>
              <a:rPr lang="en-US" sz="3600">
                <a:latin typeface="Tahoma" charset="0"/>
                <a:ea typeface="ＭＳ Ｐゴシック" charset="0"/>
                <a:sym typeface="Symbol" charset="0"/>
              </a:rPr>
              <a:t>Push </a:t>
            </a:r>
            <a:r>
              <a:rPr lang="en-US" sz="3600" b="1">
                <a:latin typeface="Tahoma" charset="0"/>
                <a:ea typeface="ＭＳ Ｐゴシック" charset="0"/>
                <a:sym typeface="Symbol" charset="0"/>
              </a:rPr>
              <a:t>state</a:t>
            </a:r>
            <a:r>
              <a:rPr lang="en-US" sz="3600">
                <a:latin typeface="Tahoma" charset="0"/>
                <a:ea typeface="ＭＳ Ｐゴシック" charset="0"/>
                <a:sym typeface="Symbol" charset="0"/>
              </a:rPr>
              <a:t>(</a:t>
            </a:r>
            <a:r>
              <a:rPr lang="en-US" sz="3600" i="1">
                <a:latin typeface="Tahoma" charset="0"/>
                <a:ea typeface="ＭＳ Ｐゴシック" charset="0"/>
                <a:sym typeface="Symbol" charset="0"/>
              </a:rPr>
              <a:t>m</a:t>
            </a:r>
            <a:r>
              <a:rPr lang="en-US" sz="3600">
                <a:latin typeface="Tahoma" charset="0"/>
                <a:ea typeface="ＭＳ Ｐゴシック" charset="0"/>
                <a:sym typeface="Symbol" charset="0"/>
              </a:rPr>
              <a:t>) onto stack</a:t>
            </a:r>
          </a:p>
          <a:p>
            <a:pPr marL="990600" lvl="1" indent="-533400" eaLnBrk="1" hangingPunct="1">
              <a:buSzPct val="90000"/>
              <a:buFont typeface="Times" charset="0"/>
              <a:buAutoNum type="alphaLcParenR"/>
            </a:pPr>
            <a:r>
              <a:rPr lang="en-US" sz="3600">
                <a:latin typeface="Tahoma" charset="0"/>
                <a:ea typeface="ＭＳ Ｐゴシック" charset="0"/>
                <a:sym typeface="Symbol" charset="0"/>
              </a:rPr>
              <a:t>Go to step 3</a:t>
            </a:r>
            <a:endParaRPr lang="en-US">
              <a:latin typeface="Tahoma" charset="0"/>
              <a:ea typeface="ＭＳ Ｐゴシック" charset="0"/>
              <a:sym typeface="Symbol" charset="0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B1DD455-8535-9149-BA09-96DD18DBD739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563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D02A5C7-57B4-6D49-ABD6-3F3E951FE488}" type="slidenum">
              <a:rPr lang="en-US" sz="1400">
                <a:latin typeface="Tahoma" charset="0"/>
              </a:rPr>
              <a:pPr/>
              <a:t>63</a:t>
            </a:fld>
            <a:endParaRPr lang="en-US" sz="1400">
              <a:latin typeface="Tahoma" charset="0"/>
            </a:endParaRPr>
          </a:p>
        </p:txBody>
      </p:sp>
      <p:sp>
        <p:nvSpPr>
          <p:cNvPr id="563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buFont typeface="Time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LR(i) Parsing Algorithm</a:t>
            </a:r>
          </a:p>
        </p:txBody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Time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6. If action = </a:t>
            </a:r>
            <a:r>
              <a:rPr lang="en-US" b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reduce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k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where production </a:t>
            </a:r>
            <a:r>
              <a:rPr lang="en-US" i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k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is E ::= u</a:t>
            </a:r>
          </a:p>
          <a:p>
            <a:pPr marL="990600" lvl="1" indent="-533400" eaLnBrk="1" hangingPunct="1">
              <a:buSzPct val="90000"/>
              <a:buFont typeface="Times" charset="0"/>
              <a:buAutoNum type="alphaLcParenR"/>
            </a:pPr>
            <a:r>
              <a:rPr lang="en-US" sz="3200">
                <a:latin typeface="Tahoma" charset="0"/>
                <a:ea typeface="ＭＳ Ｐゴシック" charset="0"/>
                <a:sym typeface="Symbol" charset="0"/>
              </a:rPr>
              <a:t>Remove 2 * length(u) symbols from stack (u and all the interleaved states)</a:t>
            </a:r>
          </a:p>
          <a:p>
            <a:pPr marL="990600" lvl="1" indent="-533400" eaLnBrk="1" hangingPunct="1">
              <a:buSzPct val="90000"/>
              <a:buFont typeface="Times" charset="0"/>
              <a:buAutoNum type="alphaLcParenR"/>
            </a:pPr>
            <a:r>
              <a:rPr lang="en-US" sz="3200">
                <a:latin typeface="Tahoma" charset="0"/>
                <a:ea typeface="ＭＳ Ｐゴシック" charset="0"/>
                <a:sym typeface="Symbol" charset="0"/>
              </a:rPr>
              <a:t>If new top symbol on stack is </a:t>
            </a:r>
            <a:r>
              <a:rPr lang="en-US" sz="3200" b="1">
                <a:latin typeface="Tahoma" charset="0"/>
                <a:ea typeface="ＭＳ Ｐゴシック" charset="0"/>
                <a:sym typeface="Symbol" charset="0"/>
              </a:rPr>
              <a:t>state</a:t>
            </a:r>
            <a:r>
              <a:rPr lang="en-US" sz="3200">
                <a:latin typeface="Tahoma" charset="0"/>
                <a:ea typeface="ＭＳ Ｐゴシック" charset="0"/>
                <a:sym typeface="Symbol" charset="0"/>
              </a:rPr>
              <a:t>(</a:t>
            </a:r>
            <a:r>
              <a:rPr lang="en-US" sz="3200" i="1">
                <a:latin typeface="Tahoma" charset="0"/>
                <a:ea typeface="ＭＳ Ｐゴシック" charset="0"/>
                <a:sym typeface="Symbol" charset="0"/>
              </a:rPr>
              <a:t>m</a:t>
            </a:r>
            <a:r>
              <a:rPr lang="en-US" sz="3200">
                <a:latin typeface="Tahoma" charset="0"/>
                <a:ea typeface="ＭＳ Ｐゴシック" charset="0"/>
                <a:sym typeface="Symbol" charset="0"/>
              </a:rPr>
              <a:t>), look up new state </a:t>
            </a:r>
            <a:r>
              <a:rPr lang="en-US" sz="3200" i="1">
                <a:latin typeface="Tahoma" charset="0"/>
                <a:ea typeface="ＭＳ Ｐゴシック" charset="0"/>
                <a:sym typeface="Symbol" charset="0"/>
              </a:rPr>
              <a:t>p</a:t>
            </a:r>
            <a:r>
              <a:rPr lang="en-US" sz="3200">
                <a:latin typeface="Tahoma" charset="0"/>
                <a:ea typeface="ＭＳ Ｐゴシック" charset="0"/>
                <a:sym typeface="Symbol" charset="0"/>
              </a:rPr>
              <a:t> in Goto(</a:t>
            </a:r>
            <a:r>
              <a:rPr lang="en-US" sz="3200" i="1">
                <a:latin typeface="Tahoma" charset="0"/>
                <a:ea typeface="ＭＳ Ｐゴシック" charset="0"/>
                <a:sym typeface="Symbol" charset="0"/>
              </a:rPr>
              <a:t>m</a:t>
            </a:r>
            <a:r>
              <a:rPr lang="en-US" sz="3200">
                <a:latin typeface="Tahoma" charset="0"/>
                <a:ea typeface="ＭＳ Ｐゴシック" charset="0"/>
                <a:sym typeface="Symbol" charset="0"/>
              </a:rPr>
              <a:t>,E)</a:t>
            </a:r>
          </a:p>
          <a:p>
            <a:pPr marL="990600" lvl="1" indent="-533400" eaLnBrk="1" hangingPunct="1">
              <a:buSzPct val="90000"/>
              <a:buFont typeface="Times" charset="0"/>
              <a:buAutoNum type="alphaLcParenR"/>
            </a:pPr>
            <a:r>
              <a:rPr lang="en-US" sz="3200">
                <a:latin typeface="Tahoma" charset="0"/>
                <a:ea typeface="ＭＳ Ｐゴシック" charset="0"/>
                <a:sym typeface="Symbol" charset="0"/>
              </a:rPr>
              <a:t>Push E onto the stack, then push </a:t>
            </a:r>
            <a:r>
              <a:rPr lang="en-US" sz="3200" b="1">
                <a:latin typeface="Tahoma" charset="0"/>
                <a:ea typeface="ＭＳ Ｐゴシック" charset="0"/>
                <a:sym typeface="Symbol" charset="0"/>
              </a:rPr>
              <a:t>state</a:t>
            </a:r>
            <a:r>
              <a:rPr lang="en-US" sz="3200">
                <a:latin typeface="Tahoma" charset="0"/>
                <a:ea typeface="ＭＳ Ｐゴシック" charset="0"/>
                <a:sym typeface="Symbol" charset="0"/>
              </a:rPr>
              <a:t>(</a:t>
            </a:r>
            <a:r>
              <a:rPr lang="en-US" sz="3200" i="1">
                <a:latin typeface="Tahoma" charset="0"/>
                <a:ea typeface="ＭＳ Ｐゴシック" charset="0"/>
                <a:sym typeface="Symbol" charset="0"/>
              </a:rPr>
              <a:t>p</a:t>
            </a:r>
            <a:r>
              <a:rPr lang="en-US" sz="3200">
                <a:latin typeface="Tahoma" charset="0"/>
                <a:ea typeface="ＭＳ Ｐゴシック" charset="0"/>
                <a:sym typeface="Symbol" charset="0"/>
              </a:rPr>
              <a:t>) onto the stack</a:t>
            </a:r>
          </a:p>
          <a:p>
            <a:pPr marL="990600" lvl="1" indent="-533400" eaLnBrk="1" hangingPunct="1">
              <a:buSzPct val="90000"/>
              <a:buFont typeface="Times" charset="0"/>
              <a:buAutoNum type="alphaLcParenR"/>
            </a:pPr>
            <a:r>
              <a:rPr lang="en-US" sz="3200">
                <a:latin typeface="Tahoma" charset="0"/>
                <a:ea typeface="ＭＳ Ｐゴシック" charset="0"/>
                <a:sym typeface="Symbol" charset="0"/>
              </a:rPr>
              <a:t>Go to step 3</a:t>
            </a:r>
            <a:endParaRPr lang="en-US">
              <a:latin typeface="Tahoma" charset="0"/>
              <a:ea typeface="ＭＳ Ｐゴシック" charset="0"/>
              <a:sym typeface="Symbol" charset="0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0C948CA-07A8-C142-9F26-BD81BEEC13A1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573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D1A8DA9-6CCF-4F4D-A677-F3455827E877}" type="slidenum">
              <a:rPr lang="en-US" sz="1400">
                <a:latin typeface="Tahoma" charset="0"/>
              </a:rPr>
              <a:pPr/>
              <a:t>64</a:t>
            </a:fld>
            <a:endParaRPr lang="en-US" sz="1400">
              <a:latin typeface="Tahoma" charset="0"/>
            </a:endParaRPr>
          </a:p>
        </p:txBody>
      </p:sp>
      <p:sp>
        <p:nvSpPr>
          <p:cNvPr id="5734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LR(i) Parsing Algorithm</a:t>
            </a:r>
          </a:p>
        </p:txBody>
      </p:sp>
      <p:sp>
        <p:nvSpPr>
          <p:cNvPr id="57348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  <a:buFont typeface="Wingdings" charset="0"/>
              <a:buNone/>
            </a:pPr>
            <a:r>
              <a:rPr lang="en-US" sz="40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7. If action = </a:t>
            </a:r>
            <a:r>
              <a:rPr lang="en-US" sz="4000" b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accept</a:t>
            </a:r>
            <a:endParaRPr lang="en-US" sz="4000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lvl="1" eaLnBrk="1" hangingPunct="1">
              <a:lnSpc>
                <a:spcPct val="110000"/>
              </a:lnSpc>
            </a:pPr>
            <a:r>
              <a:rPr lang="en-US" sz="3600">
                <a:latin typeface="Tahoma" charset="0"/>
                <a:ea typeface="ＭＳ Ｐゴシック" charset="0"/>
              </a:rPr>
              <a:t>S</a:t>
            </a:r>
            <a:r>
              <a:rPr lang="en-US" sz="3600">
                <a:latin typeface="Tahoma" charset="0"/>
                <a:ea typeface="ＭＳ Ｐゴシック" charset="0"/>
                <a:sym typeface="Symbol" charset="0"/>
              </a:rPr>
              <a:t>top parsing, return success</a:t>
            </a:r>
          </a:p>
          <a:p>
            <a:pPr eaLnBrk="1" hangingPunct="1">
              <a:lnSpc>
                <a:spcPct val="110000"/>
              </a:lnSpc>
              <a:buFont typeface="Wingdings" charset="0"/>
              <a:buNone/>
            </a:pPr>
            <a:r>
              <a:rPr lang="en-US" sz="40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8. If action = </a:t>
            </a:r>
            <a:r>
              <a:rPr lang="en-US" sz="4000" b="1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error</a:t>
            </a:r>
            <a:r>
              <a:rPr lang="en-US" sz="40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,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3600">
                <a:latin typeface="Tahoma" charset="0"/>
                <a:ea typeface="ＭＳ Ｐゴシック" charset="0"/>
              </a:rPr>
              <a:t>S</a:t>
            </a:r>
            <a:r>
              <a:rPr lang="en-US" sz="3600">
                <a:latin typeface="Tahoma" charset="0"/>
                <a:ea typeface="ＭＳ Ｐゴシック" charset="0"/>
                <a:sym typeface="Symbol" charset="0"/>
              </a:rPr>
              <a:t>top parsing, return failure</a:t>
            </a:r>
            <a:endParaRPr lang="en-US">
              <a:latin typeface="Tahoma" charset="0"/>
              <a:ea typeface="ＭＳ Ｐゴシック" charset="0"/>
              <a:sym typeface="Symbol" charset="0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377A5BF-1C36-7141-9991-C98494D0D480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583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0FC43B0-9BBF-DE46-A26B-7211D37274DD}" type="slidenum">
              <a:rPr lang="en-US" sz="1400">
                <a:latin typeface="Tahoma" charset="0"/>
              </a:rPr>
              <a:pPr/>
              <a:t>65</a:t>
            </a:fld>
            <a:endParaRPr lang="en-US" sz="1400">
              <a:latin typeface="Tahoma" charset="0"/>
            </a:endParaRPr>
          </a:p>
        </p:txBody>
      </p:sp>
      <p:sp>
        <p:nvSpPr>
          <p:cNvPr id="583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buFont typeface="Time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Adding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Synthesized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Attributes</a:t>
            </a:r>
          </a:p>
        </p:txBody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Add to each </a:t>
            </a:r>
            <a:r>
              <a:rPr lang="en-US" b="1">
                <a:latin typeface="Tahoma" charset="0"/>
                <a:ea typeface="ＭＳ Ｐゴシック" charset="0"/>
                <a:cs typeface="ＭＳ Ｐゴシック" charset="0"/>
              </a:rPr>
              <a:t>reduce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a rule for calculating the new synthesized attribute from the component attributes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Add to each non-terminal pushed onto the stack, the attribute calculated for it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When performing a </a:t>
            </a:r>
            <a:r>
              <a:rPr lang="en-US" b="1">
                <a:latin typeface="Tahoma" charset="0"/>
                <a:ea typeface="ＭＳ Ｐゴシック" charset="0"/>
                <a:cs typeface="ＭＳ Ｐゴシック" charset="0"/>
              </a:rPr>
              <a:t>reduce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,</a:t>
            </a:r>
          </a:p>
          <a:p>
            <a:pPr lvl="1" eaLnBrk="1" hangingPunct="1">
              <a:lnSpc>
                <a:spcPct val="90000"/>
              </a:lnSpc>
            </a:pPr>
            <a:r>
              <a:rPr lang="en-US">
                <a:latin typeface="Tahoma" charset="0"/>
                <a:ea typeface="ＭＳ Ｐゴシック" charset="0"/>
              </a:rPr>
              <a:t>gather the recorded attributes from each non-terminal popped from stack</a:t>
            </a:r>
          </a:p>
          <a:p>
            <a:pPr lvl="1" eaLnBrk="1" hangingPunct="1">
              <a:lnSpc>
                <a:spcPct val="90000"/>
              </a:lnSpc>
            </a:pPr>
            <a:r>
              <a:rPr lang="en-US">
                <a:latin typeface="Tahoma" charset="0"/>
                <a:ea typeface="ＭＳ Ｐゴシック" charset="0"/>
              </a:rPr>
              <a:t>Compute new attribute for non-terminal pushed onto stack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D197D6C-D590-814F-98FE-8E203D26902F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593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826780E-614F-C84A-8629-D963603EFC21}" type="slidenum">
              <a:rPr lang="en-US" sz="1400">
                <a:latin typeface="Tahoma" charset="0"/>
              </a:rPr>
              <a:pPr/>
              <a:t>66</a:t>
            </a:fld>
            <a:endParaRPr lang="en-US" sz="1400">
              <a:latin typeface="Tahoma" charset="0"/>
            </a:endParaRPr>
          </a:p>
        </p:txBody>
      </p:sp>
      <p:sp>
        <p:nvSpPr>
          <p:cNvPr id="593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Shift-Reduce Conflicts</a:t>
            </a:r>
          </a:p>
        </p:txBody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sz="3600" b="1">
                <a:latin typeface="Tahoma" charset="0"/>
                <a:ea typeface="ＭＳ Ｐゴシック" charset="0"/>
                <a:cs typeface="ＭＳ Ｐゴシック" charset="0"/>
              </a:rPr>
              <a:t>Problem</a:t>
            </a: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: can</a:t>
            </a:r>
            <a:r>
              <a:rPr lang="ja-JP" altLang="en-US" sz="3600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sz="3600">
                <a:latin typeface="Tahoma" charset="0"/>
                <a:ea typeface="ＭＳ Ｐゴシック" charset="0"/>
                <a:cs typeface="ＭＳ Ｐゴシック" charset="0"/>
              </a:rPr>
              <a:t>t decide whether the action for a state and input character should be </a:t>
            </a:r>
            <a:r>
              <a:rPr lang="en-US" altLang="ja-JP" sz="3600" b="1">
                <a:latin typeface="Tahoma" charset="0"/>
                <a:ea typeface="ＭＳ Ｐゴシック" charset="0"/>
                <a:cs typeface="ＭＳ Ｐゴシック" charset="0"/>
              </a:rPr>
              <a:t>shift</a:t>
            </a:r>
            <a:r>
              <a:rPr lang="en-US" altLang="ja-JP" sz="3600">
                <a:latin typeface="Tahoma" charset="0"/>
                <a:ea typeface="ＭＳ Ｐゴシック" charset="0"/>
                <a:cs typeface="ＭＳ Ｐゴシック" charset="0"/>
              </a:rPr>
              <a:t> or </a:t>
            </a:r>
            <a:r>
              <a:rPr lang="en-US" altLang="ja-JP" sz="3600" b="1">
                <a:latin typeface="Tahoma" charset="0"/>
                <a:ea typeface="ＭＳ Ｐゴシック" charset="0"/>
                <a:cs typeface="ＭＳ Ｐゴシック" charset="0"/>
              </a:rPr>
              <a:t>reduce</a:t>
            </a:r>
            <a:endParaRPr lang="en-US" altLang="ja-JP" sz="360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110000"/>
              </a:lnSpc>
            </a:pP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Caused by ambiguity in grammar</a:t>
            </a:r>
          </a:p>
          <a:p>
            <a:pPr eaLnBrk="1" hangingPunct="1">
              <a:lnSpc>
                <a:spcPct val="110000"/>
              </a:lnSpc>
            </a:pP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Usually caused by lack of associativity or precedence information in grammar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37826D9-C179-9944-8E98-CA2C1A7997BE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604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11155FA-FAE2-944B-9820-B23FB1EF3D85}" type="slidenum">
              <a:rPr lang="en-US" sz="1400">
                <a:latin typeface="Tahoma" charset="0"/>
              </a:rPr>
              <a:pPr/>
              <a:t>67</a:t>
            </a:fld>
            <a:endParaRPr lang="en-US" sz="1400">
              <a:latin typeface="Tahoma" charset="0"/>
            </a:endParaRPr>
          </a:p>
        </p:txBody>
      </p:sp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312738"/>
            <a:ext cx="7793037" cy="601662"/>
          </a:xfrm>
        </p:spPr>
        <p:txBody>
          <a:bodyPr/>
          <a:lstStyle/>
          <a:p>
            <a:pPr eaLnBrk="1" hangingPunct="1"/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Example: &lt;Sum&gt; = 0 | 1 | (&lt;Sum&gt;) </a:t>
            </a:r>
            <a:b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</a:br>
            <a:r>
              <a:rPr lang="en-US" sz="2800">
                <a:latin typeface="Tahoma" charset="0"/>
                <a:ea typeface="ＭＳ Ｐゴシック" charset="0"/>
                <a:cs typeface="ＭＳ Ｐゴシック" charset="0"/>
                <a:sym typeface="Symbol" charset="0"/>
              </a:rPr>
              <a:t>            | &lt;Sum&gt; + &lt;Sum&gt;</a:t>
            </a:r>
            <a:endParaRPr lang="en-US">
              <a:latin typeface="Tahoma" charset="0"/>
              <a:ea typeface="ＭＳ Ｐゴシック" charset="0"/>
              <a:cs typeface="ＭＳ Ｐゴシック" charset="0"/>
              <a:sym typeface="Symbol" charset="0"/>
            </a:endParaRPr>
          </a:p>
        </p:txBody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       </a:t>
            </a:r>
            <a:r>
              <a:rPr lang="en-US" sz="36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 0 + 1 + 0	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 -&gt;  0 </a:t>
            </a:r>
            <a:r>
              <a:rPr lang="en-US" sz="36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 + 1 + 0		    reduce 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 -&gt; &lt;Sum&gt; </a:t>
            </a:r>
            <a:r>
              <a:rPr lang="en-US" sz="36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 + 1 + 0	    shift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 -&gt; &lt;Sum&gt; + </a:t>
            </a:r>
            <a:r>
              <a:rPr lang="en-US" sz="36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 1 + 0	    shift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 -&gt; &lt;Sum&gt; + 1 </a:t>
            </a:r>
            <a:r>
              <a:rPr lang="en-US" sz="36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 + 0	    reduce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 -&gt; &lt;Sum&gt; + &lt;Sum&gt; </a:t>
            </a:r>
            <a:r>
              <a:rPr lang="en-US" sz="36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 + 0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A36619F0-ED29-AD4A-B083-ADA0E7A9CE07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614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B3CEB81-C4FC-F345-8EC7-69AA0C64324B}" type="slidenum">
              <a:rPr lang="en-US" sz="1400">
                <a:latin typeface="Tahoma" charset="0"/>
              </a:rPr>
              <a:pPr/>
              <a:t>68</a:t>
            </a:fld>
            <a:endParaRPr lang="en-US" sz="1400">
              <a:latin typeface="Tahoma" charset="0"/>
            </a:endParaRPr>
          </a:p>
        </p:txBody>
      </p:sp>
      <p:sp>
        <p:nvSpPr>
          <p:cNvPr id="6144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>
                <a:latin typeface="Tahoma" charset="0"/>
                <a:ea typeface="ＭＳ Ｐゴシック" charset="0"/>
                <a:cs typeface="ＭＳ Ｐゴシック" charset="0"/>
              </a:rPr>
              <a:t>Example - cont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1444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>
                <a:latin typeface="Tahoma" charset="0"/>
                <a:ea typeface="ＭＳ Ｐゴシック" charset="0"/>
                <a:cs typeface="ＭＳ Ｐゴシック" charset="0"/>
              </a:rPr>
              <a:t>Problem: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shift or reduce?</a:t>
            </a:r>
          </a:p>
          <a:p>
            <a:pPr eaLnBrk="1" hangingPunct="1"/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You can shift-shift-reduce-reduce or   reduce-shift-shift-reduce</a:t>
            </a:r>
          </a:p>
          <a:p>
            <a:pPr eaLnBrk="1" hangingPunct="1"/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Shift first - right associative</a:t>
            </a:r>
          </a:p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Reduce first- left associative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1228C69-BD95-A14E-99BC-A3E852DEF9D0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624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4BBE80E-E4C1-B049-BA02-36B7DE74085A}" type="slidenum">
              <a:rPr lang="en-US" sz="1400">
                <a:latin typeface="Tahoma" charset="0"/>
              </a:rPr>
              <a:pPr/>
              <a:t>69</a:t>
            </a:fld>
            <a:endParaRPr lang="en-US" sz="1400">
              <a:latin typeface="Tahoma" charset="0"/>
            </a:endParaRPr>
          </a:p>
        </p:txBody>
      </p:sp>
      <p:sp>
        <p:nvSpPr>
          <p:cNvPr id="6246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>
                <a:latin typeface="Tahoma" charset="0"/>
                <a:ea typeface="ＭＳ Ｐゴシック" charset="0"/>
                <a:cs typeface="ＭＳ Ｐゴシック" charset="0"/>
              </a:rPr>
              <a:t>Reduce - Reduce Conflicts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2468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600" b="1">
                <a:latin typeface="Tahoma" charset="0"/>
                <a:ea typeface="ＭＳ Ｐゴシック" charset="0"/>
                <a:cs typeface="ＭＳ Ｐゴシック" charset="0"/>
              </a:rPr>
              <a:t>Problem:</a:t>
            </a: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 can</a:t>
            </a:r>
            <a:r>
              <a:rPr lang="ja-JP" altLang="en-US" sz="3600">
                <a:latin typeface="Tahom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sz="3600">
                <a:latin typeface="Tahoma" charset="0"/>
                <a:ea typeface="ＭＳ Ｐゴシック" charset="0"/>
                <a:cs typeface="ＭＳ Ｐゴシック" charset="0"/>
              </a:rPr>
              <a:t>t decide between two different rules to reduce by</a:t>
            </a:r>
          </a:p>
          <a:p>
            <a:pPr eaLnBrk="1" hangingPunct="1">
              <a:lnSpc>
                <a:spcPct val="90000"/>
              </a:lnSpc>
            </a:pP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Again caused by ambiguity in grammar</a:t>
            </a:r>
          </a:p>
          <a:p>
            <a:pPr eaLnBrk="1" hangingPunct="1">
              <a:lnSpc>
                <a:spcPct val="90000"/>
              </a:lnSpc>
            </a:pPr>
            <a:r>
              <a:rPr lang="en-US" sz="3600" b="1">
                <a:latin typeface="Tahoma" charset="0"/>
                <a:ea typeface="ＭＳ Ｐゴシック" charset="0"/>
                <a:cs typeface="ＭＳ Ｐゴシック" charset="0"/>
              </a:rPr>
              <a:t>Symptom:</a:t>
            </a: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 RHS of one production suffix of another</a:t>
            </a:r>
          </a:p>
          <a:p>
            <a:pPr eaLnBrk="1" hangingPunct="1">
              <a:lnSpc>
                <a:spcPct val="90000"/>
              </a:lnSpc>
            </a:pP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Requires examining grammar and rewriting it</a:t>
            </a:r>
          </a:p>
          <a:p>
            <a:pPr eaLnBrk="1" hangingPunct="1">
              <a:lnSpc>
                <a:spcPct val="90000"/>
              </a:lnSpc>
            </a:pP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Harder to solve than shift-reduce errors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>
                <a:latin typeface="Tahoma" charset="0"/>
              </a:rPr>
              <a:t>10/4/07</a:t>
            </a:r>
          </a:p>
        </p:txBody>
      </p:sp>
      <p:sp>
        <p:nvSpPr>
          <p:cNvPr id="952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F0498BC-A1FC-8E45-9270-4B614B314679}" type="slidenum">
              <a:rPr lang="en-US" sz="1400">
                <a:latin typeface="Tahoma" charset="0"/>
              </a:rPr>
              <a:pPr/>
              <a:t>7</a:t>
            </a:fld>
            <a:endParaRPr lang="en-US" sz="1400">
              <a:latin typeface="Tahoma" charset="0"/>
            </a:endParaRPr>
          </a:p>
        </p:txBody>
      </p:sp>
      <p:sp>
        <p:nvSpPr>
          <p:cNvPr id="952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Tahoma" charset="0"/>
                <a:ea typeface="ＭＳ Ｐゴシック" charset="0"/>
                <a:cs typeface="ＭＳ Ｐゴシック" charset="0"/>
              </a:rPr>
              <a:t>Predence in Grammar</a:t>
            </a:r>
          </a:p>
        </p:txBody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686800" cy="556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Higher precedence translates to longer derivation chain</a:t>
            </a:r>
          </a:p>
          <a:p>
            <a:pPr>
              <a:lnSpc>
                <a:spcPct val="80000"/>
              </a:lnSpc>
            </a:pP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Example: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&lt;</a:t>
            </a:r>
            <a:r>
              <a:rPr lang="en-US" sz="2800" dirty="0" err="1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&gt; ::= 0 | 1  | &lt;</a:t>
            </a:r>
            <a:r>
              <a:rPr lang="en-US" sz="2800" dirty="0" err="1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&gt; + &lt;</a:t>
            </a:r>
            <a:r>
              <a:rPr lang="en-US" sz="2800" dirty="0" err="1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&gt; 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              | &lt;</a:t>
            </a:r>
            <a:r>
              <a:rPr lang="en-US" sz="2800" dirty="0" err="1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&gt; * &lt;</a:t>
            </a:r>
            <a:r>
              <a:rPr lang="en-US" sz="2800" dirty="0" err="1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</a:t>
            </a:r>
          </a:p>
          <a:p>
            <a:pPr>
              <a:lnSpc>
                <a:spcPct val="80000"/>
              </a:lnSpc>
            </a:pP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Choice: + and * left 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assoc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, * higher 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prec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 than +</a:t>
            </a:r>
          </a:p>
          <a:p>
            <a:pPr>
              <a:lnSpc>
                <a:spcPct val="80000"/>
              </a:lnSpc>
            </a:pP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Third problem: + left 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assoc</a:t>
            </a:r>
            <a:endParaRPr lang="en-US" sz="2800" dirty="0" smtClean="0">
              <a:latin typeface="Tahoma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80000"/>
              </a:lnSpc>
            </a:pPr>
            <a:r>
              <a:rPr lang="en-US" sz="2400" dirty="0" smtClean="0">
                <a:latin typeface="Tahoma" charset="0"/>
                <a:ea typeface="ＭＳ Ｐゴシック" charset="0"/>
                <a:cs typeface="ＭＳ Ｐゴシック" charset="0"/>
              </a:rPr>
              <a:t>Need &lt;</a:t>
            </a:r>
            <a:r>
              <a:rPr lang="en-US" sz="2400" dirty="0" err="1" smtClean="0">
                <a:solidFill>
                  <a:srgbClr val="FF0000"/>
                </a:solidFill>
                <a:latin typeface="Tahoma" charset="0"/>
                <a:ea typeface="ＭＳ Ｐゴシック" charset="0"/>
                <a:cs typeface="ＭＳ Ｐゴシック" charset="0"/>
              </a:rPr>
              <a:t>ntp</a:t>
            </a:r>
            <a:r>
              <a:rPr lang="en-US" sz="2400" dirty="0" smtClean="0">
                <a:latin typeface="Tahoma" charset="0"/>
                <a:ea typeface="ＭＳ Ｐゴシック" charset="0"/>
                <a:cs typeface="ＭＳ Ｐゴシック" charset="0"/>
              </a:rPr>
              <a:t>&gt; for all strings that can not be topmost parsed as a plus 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>
                <a:latin typeface="Tahoma" charset="0"/>
                <a:ea typeface="ＭＳ Ｐゴシック" charset="0"/>
                <a:cs typeface="ＭＳ Ｐゴシック" charset="0"/>
              </a:rPr>
              <a:t>Already have it</a:t>
            </a:r>
            <a:endParaRPr lang="en-US" sz="2400" dirty="0">
              <a:latin typeface="Tahoma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80000"/>
              </a:lnSpc>
            </a:pP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&lt;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 ::= &lt;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 + &lt;</a:t>
            </a:r>
            <a:r>
              <a:rPr lang="en-US" sz="2800" dirty="0" err="1" smtClean="0">
                <a:solidFill>
                  <a:srgbClr val="FF0000"/>
                </a:solidFill>
                <a:latin typeface="Tahoma" charset="0"/>
                <a:ea typeface="ＭＳ Ｐゴシック" charset="0"/>
                <a:cs typeface="ＭＳ Ｐゴシック" charset="0"/>
              </a:rPr>
              <a:t>ntp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&gt;| &lt;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ntp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</a:t>
            </a:r>
            <a:endParaRPr lang="en-US" sz="2800" dirty="0" smtClean="0">
              <a:solidFill>
                <a:srgbClr val="FF0000"/>
              </a:solidFill>
              <a:latin typeface="Tahoma" charset="0"/>
              <a:ea typeface="ＭＳ Ｐゴシック" charset="0"/>
              <a:cs typeface="ＭＳ Ｐゴシック" charset="0"/>
            </a:endParaRPr>
          </a:p>
          <a:p>
            <a:pPr marL="857250" lvl="2" indent="0">
              <a:lnSpc>
                <a:spcPct val="80000"/>
              </a:lnSpc>
              <a:buNone/>
            </a:pP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&lt;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ntp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 ::= &lt;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ntpm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 | &lt;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ntp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 * &lt;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ntpm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</a:t>
            </a:r>
          </a:p>
          <a:p>
            <a:pPr marL="857250" lvl="2" indent="0">
              <a:lnSpc>
                <a:spcPct val="80000"/>
              </a:lnSpc>
              <a:buNone/>
            </a:pP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&lt;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ntpm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 ::= 0 | 1</a:t>
            </a:r>
          </a:p>
          <a:p>
            <a:pPr marL="857250" lvl="2" indent="0">
              <a:lnSpc>
                <a:spcPct val="80000"/>
              </a:lnSpc>
              <a:buNone/>
            </a:pPr>
            <a:endParaRPr lang="en-US" sz="2800" dirty="0" smtClean="0">
              <a:solidFill>
                <a:srgbClr val="FF0000"/>
              </a:solidFill>
              <a:latin typeface="Tahoma" charset="0"/>
              <a:ea typeface="ＭＳ Ｐゴシック" charset="0"/>
              <a:cs typeface="ＭＳ Ｐゴシック" charset="0"/>
            </a:endParaRPr>
          </a:p>
          <a:p>
            <a:pPr marL="57150" indent="0">
              <a:lnSpc>
                <a:spcPct val="80000"/>
              </a:lnSpc>
              <a:buNone/>
            </a:pPr>
            <a:endParaRPr lang="en-US" sz="2800" dirty="0" smtClean="0">
              <a:latin typeface="Tahoma" charset="0"/>
              <a:ea typeface="ＭＳ Ｐゴシック" charset="0"/>
              <a:cs typeface="ＭＳ Ｐゴシック" charset="0"/>
            </a:endParaRPr>
          </a:p>
          <a:p>
            <a:pPr marL="457200" lvl="1" indent="0">
              <a:lnSpc>
                <a:spcPct val="80000"/>
              </a:lnSpc>
              <a:buNone/>
            </a:pPr>
            <a:endParaRPr lang="en-US" dirty="0" smtClean="0">
              <a:latin typeface="Tahoma" charset="0"/>
              <a:ea typeface="ＭＳ Ｐゴシック" charset="0"/>
              <a:cs typeface="ＭＳ Ｐゴシック" charset="0"/>
            </a:endParaRPr>
          </a:p>
          <a:p>
            <a:pPr marL="457200" lvl="1" indent="0">
              <a:lnSpc>
                <a:spcPct val="80000"/>
              </a:lnSpc>
              <a:buNone/>
            </a:pPr>
            <a:endParaRPr lang="en-US" sz="2400" dirty="0">
              <a:latin typeface="Tahoma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92408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81B12E3-D961-6F46-B04F-E92828E6481E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634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F2E807B-3981-8448-9E3A-3B62952EAF9B}" type="slidenum">
              <a:rPr lang="en-US" sz="1400">
                <a:latin typeface="Tahoma" charset="0"/>
              </a:rPr>
              <a:pPr/>
              <a:t>70</a:t>
            </a:fld>
            <a:endParaRPr lang="en-US" sz="1400">
              <a:latin typeface="Tahoma" charset="0"/>
            </a:endParaRPr>
          </a:p>
        </p:txBody>
      </p:sp>
      <p:sp>
        <p:nvSpPr>
          <p:cNvPr id="634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Example</a:t>
            </a:r>
          </a:p>
        </p:txBody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S ::= A | aB     A ::= abc       B ::= bc</a:t>
            </a:r>
          </a:p>
          <a:p>
            <a:pPr eaLnBrk="1" hangingPunct="1">
              <a:buFont typeface="Wingdings" charset="0"/>
              <a:buNone/>
            </a:pP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  </a:t>
            </a:r>
            <a:r>
              <a:rPr lang="en-US" sz="36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 abc	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  a </a:t>
            </a:r>
            <a:r>
              <a:rPr lang="en-US" sz="36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 </a:t>
            </a: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bc	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  ab </a:t>
            </a:r>
            <a:r>
              <a:rPr lang="en-US" sz="36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 c		    shift</a:t>
            </a:r>
          </a:p>
          <a:p>
            <a:pPr eaLnBrk="1" hangingPunct="1">
              <a:lnSpc>
                <a:spcPct val="90000"/>
              </a:lnSpc>
              <a:spcBef>
                <a:spcPct val="10000"/>
              </a:spcBef>
              <a:buFont typeface="Wingdings" charset="0"/>
              <a:buNone/>
            </a:pP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  abc </a:t>
            </a:r>
            <a:r>
              <a:rPr lang="en-US" sz="3600">
                <a:solidFill>
                  <a:srgbClr val="FF6FCF"/>
                </a:solidFill>
                <a:latin typeface="Tahoma" charset="0"/>
                <a:ea typeface="ＭＳ Ｐゴシック" charset="0"/>
                <a:cs typeface="ＭＳ Ｐゴシック" charset="0"/>
                <a:sym typeface="Monotype Sorts" charset="0"/>
              </a:rPr>
              <a:t></a:t>
            </a: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		    </a:t>
            </a:r>
          </a:p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Problem: reduce by B ::= bc then by     S ::= aB, or by A::= abc then S::A?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6B196C9-96BF-B44A-A885-0F627B8F3743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645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0B0E78B-9358-6744-B547-746EB3353F11}" type="slidenum">
              <a:rPr lang="en-US" sz="1400">
                <a:latin typeface="Tahoma" charset="0"/>
              </a:rPr>
              <a:pPr/>
              <a:t>71</a:t>
            </a:fld>
            <a:endParaRPr lang="en-US" sz="1400">
              <a:latin typeface="Tahoma" charset="0"/>
            </a:endParaRPr>
          </a:p>
        </p:txBody>
      </p:sp>
      <p:sp>
        <p:nvSpPr>
          <p:cNvPr id="645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Recursive Descent Parsing</a:t>
            </a:r>
          </a:p>
        </p:txBody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Recursive descent parsers are a class of parsers derived fairly directly from BNF grammars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charset="0"/>
              <a:buNone/>
            </a:pPr>
            <a:endParaRPr lang="en-US" b="1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A recursive descent parser</a:t>
            </a:r>
            <a:r>
              <a:rPr lang="en-US" sz="3600" i="1"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traces out a parse tree in top-down order, corresponding to a left-most derivation (LL - left-to-right scanning, leftmost derivation)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06286A7-5AD0-0041-9D55-BC53D031A057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655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7D0E13F-7EA3-9243-AC42-3452F3649E1B}" type="slidenum">
              <a:rPr lang="en-US" sz="1400">
                <a:latin typeface="Tahoma" charset="0"/>
              </a:rPr>
              <a:pPr/>
              <a:t>72</a:t>
            </a:fld>
            <a:endParaRPr lang="en-US" sz="1400">
              <a:latin typeface="Tahoma" charset="0"/>
            </a:endParaRPr>
          </a:p>
        </p:txBody>
      </p:sp>
      <p:sp>
        <p:nvSpPr>
          <p:cNvPr id="655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Recursive Descent Parsing</a:t>
            </a:r>
          </a:p>
        </p:txBody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Each nonterminal in the grammar has a subprogram associated with it; the subprogram parses all phrases that the nonterminal can generate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Each nonterminal in right-hand side of a rule corresponds  to a recursive call to the associated subprogram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9C37A1D-2642-1444-AFB3-A19E33E11B92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665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BCD9763-51DC-914E-B4F8-EC0FB69AD4D8}" type="slidenum">
              <a:rPr lang="en-US" sz="1400">
                <a:latin typeface="Tahoma" charset="0"/>
              </a:rPr>
              <a:pPr/>
              <a:t>73</a:t>
            </a:fld>
            <a:endParaRPr lang="en-US" sz="1400">
              <a:latin typeface="Tahoma" charset="0"/>
            </a:endParaRPr>
          </a:p>
        </p:txBody>
      </p:sp>
      <p:sp>
        <p:nvSpPr>
          <p:cNvPr id="665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Recursive Descent Parsing</a:t>
            </a:r>
          </a:p>
        </p:txBody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Each subprogram must be able to decide how to begin parsing by looking at the left-most character in the string to be parsed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3200">
                <a:latin typeface="Tahoma" charset="0"/>
                <a:ea typeface="ＭＳ Ｐゴシック" charset="0"/>
              </a:rPr>
              <a:t>May do so directly, or indirectly by calling another parsing subprogram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 typeface="Wingdings" charset="0"/>
              <a:buNone/>
            </a:pP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Recursive descent parsers, like other top-down parsers, cannot be built from left-recursive grammars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</a:pPr>
            <a:r>
              <a:rPr lang="en-US">
                <a:latin typeface="Tahoma" charset="0"/>
                <a:ea typeface="ＭＳ Ｐゴシック" charset="0"/>
              </a:rPr>
              <a:t>Sometimes can modify grammar to suit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21F25BF-3952-4E40-95B1-2EAD5AA8B22B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675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39907EB-F498-1340-9386-82D714659F5D}" type="slidenum">
              <a:rPr lang="en-US" sz="1400">
                <a:latin typeface="Tahoma" charset="0"/>
              </a:rPr>
              <a:pPr/>
              <a:t>74</a:t>
            </a:fld>
            <a:endParaRPr lang="en-US" sz="1400">
              <a:latin typeface="Tahoma" charset="0"/>
            </a:endParaRPr>
          </a:p>
        </p:txBody>
      </p:sp>
      <p:sp>
        <p:nvSpPr>
          <p:cNvPr id="675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>
                <a:latin typeface="Tahoma" charset="0"/>
                <a:ea typeface="ＭＳ Ｐゴシック" charset="0"/>
                <a:cs typeface="ＭＳ Ｐゴシック" charset="0"/>
              </a:rPr>
              <a:t>Sample Grammar</a:t>
            </a:r>
          </a:p>
        </p:txBody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534400" cy="4648200"/>
          </a:xfrm>
        </p:spPr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&lt;expr&gt; ::= &lt;term&gt; | &lt;term&gt; + &lt;expr&gt;</a:t>
            </a:r>
          </a:p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         | &lt;term&gt; - &lt;expr&gt;</a:t>
            </a:r>
          </a:p>
          <a:p>
            <a:pPr eaLnBrk="1" hangingPunct="1">
              <a:buFont typeface="Wingdings" charset="0"/>
              <a:buNone/>
            </a:pP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&lt;term&gt; ::= &lt;factor&gt; | &lt;factor&gt; * &lt;term&gt;</a:t>
            </a:r>
          </a:p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         | &lt;factor&gt; / &lt;term&gt;</a:t>
            </a:r>
          </a:p>
          <a:p>
            <a:pPr eaLnBrk="1" hangingPunct="1">
              <a:buFont typeface="Wingdings" charset="0"/>
              <a:buNone/>
            </a:pP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&lt;factor&gt; ::= &lt;id&gt; | ( &lt;expr&gt; )</a:t>
            </a:r>
            <a:endParaRPr lang="en-US" sz="3600">
              <a:latin typeface="Tahom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E8C3268-CB54-1046-9A39-313EE3F11D6D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686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1FA4D3B-30BE-EB4E-BD4E-CF1CD5849B18}" type="slidenum">
              <a:rPr lang="en-US" sz="1400">
                <a:latin typeface="Tahoma" charset="0"/>
              </a:rPr>
              <a:pPr/>
              <a:t>75</a:t>
            </a:fld>
            <a:endParaRPr lang="en-US" sz="1400">
              <a:latin typeface="Tahoma" charset="0"/>
            </a:endParaRPr>
          </a:p>
        </p:txBody>
      </p:sp>
      <p:sp>
        <p:nvSpPr>
          <p:cNvPr id="686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>
                <a:latin typeface="Tahoma" charset="0"/>
                <a:ea typeface="ＭＳ Ｐゴシック" charset="0"/>
                <a:cs typeface="ＭＳ Ｐゴシック" charset="0"/>
              </a:rPr>
              <a:t>Tokens as OCaml Types</a:t>
            </a:r>
          </a:p>
        </p:txBody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305800" cy="46482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+  -  *  /  (  )  &lt;id&gt;</a:t>
            </a:r>
          </a:p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Becomes an OCaml datatype</a:t>
            </a:r>
          </a:p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type token =</a:t>
            </a:r>
          </a:p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 Id_token of string</a:t>
            </a:r>
          </a:p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| Left_parenthesis | Right_parenthesis</a:t>
            </a:r>
          </a:p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| Times_token | Divide_token</a:t>
            </a:r>
          </a:p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| Plus_token | Minus_token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41C3AB1-F2F8-374B-AB7C-053A191F02BB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696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5D7BCBD-A6C2-C74A-AA66-B9AE943982F5}" type="slidenum">
              <a:rPr lang="en-US" sz="1400">
                <a:latin typeface="Tahoma" charset="0"/>
              </a:rPr>
              <a:pPr/>
              <a:t>76</a:t>
            </a:fld>
            <a:endParaRPr lang="en-US" sz="1400">
              <a:latin typeface="Tahoma" charset="0"/>
            </a:endParaRPr>
          </a:p>
        </p:txBody>
      </p:sp>
      <p:sp>
        <p:nvSpPr>
          <p:cNvPr id="696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>
                <a:latin typeface="Tahoma" charset="0"/>
                <a:ea typeface="ＭＳ Ｐゴシック" charset="0"/>
                <a:cs typeface="ＭＳ Ｐゴシック" charset="0"/>
              </a:rPr>
              <a:t>Parse Trees as Datatypes</a:t>
            </a:r>
          </a:p>
        </p:txBody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&lt;expr&gt; ::= &lt;term&gt; | &lt;term&gt; + &lt;expr&gt;</a:t>
            </a:r>
          </a:p>
          <a:p>
            <a:pPr eaLnBrk="1" hangingPunct="1">
              <a:buFont typeface="Wingdings" charset="0"/>
              <a:buNone/>
            </a:pP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             | &lt;term&gt; - &lt;expr&gt;</a:t>
            </a:r>
          </a:p>
          <a:p>
            <a:pPr eaLnBrk="1" hangingPunct="1">
              <a:buFont typeface="Wingdings" charset="0"/>
              <a:buNone/>
            </a:pPr>
            <a:endParaRPr lang="en-US" sz="280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type expr =</a:t>
            </a:r>
          </a:p>
          <a:p>
            <a:pPr eaLnBrk="1" hangingPunct="1">
              <a:buFont typeface="Wingdings" charset="0"/>
              <a:buNone/>
            </a:pP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    Term_as_Expr of term</a:t>
            </a:r>
          </a:p>
          <a:p>
            <a:pPr eaLnBrk="1" hangingPunct="1">
              <a:buFont typeface="Wingdings" charset="0"/>
              <a:buNone/>
            </a:pP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  | Plus_Expr of (term * expr)</a:t>
            </a:r>
          </a:p>
          <a:p>
            <a:pPr eaLnBrk="1" hangingPunct="1">
              <a:buFont typeface="Wingdings" charset="0"/>
              <a:buNone/>
            </a:pP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  | Minus_Expr of (term * expr)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EB12BD6-985A-2744-A179-9CE7B9789A36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706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A39BF9A4-9033-8042-936D-201FD9A9C250}" type="slidenum">
              <a:rPr lang="en-US" sz="1400">
                <a:latin typeface="Tahoma" charset="0"/>
              </a:rPr>
              <a:pPr/>
              <a:t>77</a:t>
            </a:fld>
            <a:endParaRPr lang="en-US" sz="1400">
              <a:latin typeface="Tahoma" charset="0"/>
            </a:endParaRPr>
          </a:p>
        </p:txBody>
      </p:sp>
      <p:sp>
        <p:nvSpPr>
          <p:cNvPr id="706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>
                <a:latin typeface="Tahoma" charset="0"/>
                <a:ea typeface="ＭＳ Ｐゴシック" charset="0"/>
                <a:cs typeface="ＭＳ Ｐゴシック" charset="0"/>
              </a:rPr>
              <a:t>Parse Trees as Datatypes</a:t>
            </a:r>
          </a:p>
        </p:txBody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&lt;term&gt; ::= &lt;factor&gt; | &lt;factor&gt; * &lt;term&gt;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                | &lt;factor&gt; / &lt;term&gt;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 sz="280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and term =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    Factor_as_Term of factor 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  | Mult_Term of (factor * term)</a:t>
            </a: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  | Div_Term of (factor * term)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4B900F16-B5A6-554E-9373-70BBF471D1E8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716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82B537E-BEEF-0740-9C6D-CEA95B2A6139}" type="slidenum">
              <a:rPr lang="en-US" sz="1400">
                <a:latin typeface="Tahoma" charset="0"/>
              </a:rPr>
              <a:pPr/>
              <a:t>78</a:t>
            </a:fld>
            <a:endParaRPr lang="en-US" sz="1400">
              <a:latin typeface="Tahoma" charset="0"/>
            </a:endParaRPr>
          </a:p>
        </p:txBody>
      </p:sp>
      <p:sp>
        <p:nvSpPr>
          <p:cNvPr id="716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>
                <a:latin typeface="Tahoma" charset="0"/>
                <a:ea typeface="ＭＳ Ｐゴシック" charset="0"/>
                <a:cs typeface="ＭＳ Ｐゴシック" charset="0"/>
              </a:rPr>
              <a:t>Parse Trees as Datatypes</a:t>
            </a:r>
          </a:p>
        </p:txBody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&lt;factor&gt; ::= &lt;id&gt; | ( &lt;expr&gt; )</a:t>
            </a:r>
          </a:p>
          <a:p>
            <a:pPr eaLnBrk="1" hangingPunct="1">
              <a:buFont typeface="Wingdings" charset="0"/>
              <a:buNone/>
            </a:pPr>
            <a:endParaRPr lang="en-US" sz="360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and factor =</a:t>
            </a:r>
          </a:p>
          <a:p>
            <a:pPr eaLnBrk="1" hangingPunct="1">
              <a:buFont typeface="Wingdings" charset="0"/>
              <a:buNone/>
            </a:pP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    Id_as_Factor of string</a:t>
            </a:r>
          </a:p>
          <a:p>
            <a:pPr eaLnBrk="1" hangingPunct="1">
              <a:buFont typeface="Wingdings" charset="0"/>
              <a:buNone/>
            </a:pP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  | Parenthesized_Expr_as_Factor of expr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C122AF3-7E7F-AD41-B804-930E0BB3D018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727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5C408DD-94FF-FB4A-B4FC-0B812D139409}" type="slidenum">
              <a:rPr lang="en-US" sz="1400">
                <a:latin typeface="Tahoma" charset="0"/>
              </a:rPr>
              <a:pPr/>
              <a:t>79</a:t>
            </a:fld>
            <a:endParaRPr lang="en-US" sz="1400">
              <a:latin typeface="Tahoma" charset="0"/>
            </a:endParaRPr>
          </a:p>
        </p:txBody>
      </p:sp>
      <p:sp>
        <p:nvSpPr>
          <p:cNvPr id="727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>
                <a:latin typeface="Tahoma" charset="0"/>
                <a:ea typeface="ＭＳ Ｐゴシック" charset="0"/>
                <a:cs typeface="ＭＳ Ｐゴシック" charset="0"/>
              </a:rPr>
              <a:t>Parsing Lists of Tokens</a:t>
            </a:r>
          </a:p>
        </p:txBody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458200" cy="4648200"/>
          </a:xfrm>
        </p:spPr>
        <p:txBody>
          <a:bodyPr/>
          <a:lstStyle/>
          <a:p>
            <a:pPr eaLnBrk="1" hangingPunct="1"/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Will create three mutually recursive functions:</a:t>
            </a:r>
          </a:p>
          <a:p>
            <a:pPr lvl="1" eaLnBrk="1" hangingPunct="1"/>
            <a:r>
              <a:rPr lang="en-US" sz="3200">
                <a:latin typeface="Tahoma" charset="0"/>
                <a:ea typeface="ＭＳ Ｐゴシック" charset="0"/>
              </a:rPr>
              <a:t>expr : token list -&gt; (expr * token list)</a:t>
            </a:r>
          </a:p>
          <a:p>
            <a:pPr lvl="1" eaLnBrk="1" hangingPunct="1"/>
            <a:r>
              <a:rPr lang="en-US" sz="3200">
                <a:latin typeface="Tahoma" charset="0"/>
                <a:ea typeface="ＭＳ Ｐゴシック" charset="0"/>
              </a:rPr>
              <a:t>term : token list -&gt; (term * token list)</a:t>
            </a:r>
          </a:p>
          <a:p>
            <a:pPr lvl="1" eaLnBrk="1" hangingPunct="1"/>
            <a:r>
              <a:rPr lang="en-US" sz="3200">
                <a:latin typeface="Tahoma" charset="0"/>
                <a:ea typeface="ＭＳ Ｐゴシック" charset="0"/>
              </a:rPr>
              <a:t>factor : token list -&gt; (factor * token list)</a:t>
            </a:r>
          </a:p>
          <a:p>
            <a:pPr eaLnBrk="1" hangingPunct="1"/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Each parses what it can and gives back parse and remaining tokens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>
                <a:latin typeface="Tahoma" charset="0"/>
              </a:rPr>
              <a:t>10/4/07</a:t>
            </a:r>
          </a:p>
        </p:txBody>
      </p:sp>
      <p:sp>
        <p:nvSpPr>
          <p:cNvPr id="952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5F0498BC-A1FC-8E45-9270-4B614B314679}" type="slidenum">
              <a:rPr lang="en-US" sz="1400">
                <a:latin typeface="Tahoma" charset="0"/>
              </a:rPr>
              <a:pPr/>
              <a:t>8</a:t>
            </a:fld>
            <a:endParaRPr lang="en-US" sz="1400">
              <a:latin typeface="Tahoma" charset="0"/>
            </a:endParaRPr>
          </a:p>
        </p:txBody>
      </p:sp>
      <p:sp>
        <p:nvSpPr>
          <p:cNvPr id="952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>
                <a:latin typeface="Tahoma" charset="0"/>
                <a:ea typeface="ＭＳ Ｐゴシック" charset="0"/>
                <a:cs typeface="ＭＳ Ｐゴシック" charset="0"/>
              </a:rPr>
              <a:t>Predence in Grammar</a:t>
            </a:r>
          </a:p>
        </p:txBody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8382000" cy="4648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Higher precedence translates to longer derivation chain</a:t>
            </a:r>
          </a:p>
          <a:p>
            <a:pPr>
              <a:lnSpc>
                <a:spcPct val="80000"/>
              </a:lnSpc>
            </a:pP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Example: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&lt;</a:t>
            </a:r>
            <a:r>
              <a:rPr lang="en-US" sz="2800" dirty="0" err="1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&gt; ::= 0 | 1  | &lt;</a:t>
            </a:r>
            <a:r>
              <a:rPr lang="en-US" sz="2800" dirty="0" err="1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&gt; + &lt;</a:t>
            </a:r>
            <a:r>
              <a:rPr lang="en-US" sz="2800" dirty="0" err="1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&gt; </a:t>
            </a:r>
            <a:endParaRPr lang="en-US" sz="2800" dirty="0" smtClean="0">
              <a:latin typeface="Tahoma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              | &lt;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 * &lt;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</a:t>
            </a:r>
          </a:p>
          <a:p>
            <a:pPr>
              <a:lnSpc>
                <a:spcPct val="80000"/>
              </a:lnSpc>
              <a:buFont typeface="Wingdings" charset="0"/>
              <a:buNone/>
            </a:pP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Change names &lt;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ntpm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 = &lt;id&gt;, &lt;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ntp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&gt;=&lt;</a:t>
            </a:r>
            <a:r>
              <a:rPr lang="en-US" sz="2800" dirty="0" err="1" smtClean="0">
                <a:latin typeface="Tahoma" charset="0"/>
                <a:ea typeface="ＭＳ Ｐゴシック" charset="0"/>
                <a:cs typeface="ＭＳ Ｐゴシック" charset="0"/>
              </a:rPr>
              <a:t>mult_exp</a:t>
            </a: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&gt;</a:t>
            </a:r>
          </a:p>
          <a:p>
            <a:pPr>
              <a:lnSpc>
                <a:spcPct val="80000"/>
              </a:lnSpc>
            </a:pPr>
            <a:r>
              <a:rPr lang="en-US" sz="2800" dirty="0" smtClean="0">
                <a:latin typeface="Tahoma" charset="0"/>
                <a:ea typeface="ＭＳ Ｐゴシック" charset="0"/>
                <a:cs typeface="ＭＳ Ｐゴシック" charset="0"/>
              </a:rPr>
              <a:t>Becomes</a:t>
            </a:r>
            <a:endParaRPr lang="en-US" sz="2800" dirty="0">
              <a:latin typeface="Tahoma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80000"/>
              </a:lnSpc>
              <a:buNone/>
            </a:pPr>
            <a:r>
              <a:rPr lang="en-US" dirty="0">
                <a:latin typeface="Tahoma" charset="0"/>
                <a:ea typeface="ＭＳ Ｐゴシック" charset="0"/>
              </a:rPr>
              <a:t>&lt;</a:t>
            </a:r>
            <a:r>
              <a:rPr lang="en-US" dirty="0" err="1">
                <a:latin typeface="Tahoma" charset="0"/>
                <a:ea typeface="ＭＳ Ｐゴシック" charset="0"/>
              </a:rPr>
              <a:t>exp</a:t>
            </a:r>
            <a:r>
              <a:rPr lang="en-US" dirty="0">
                <a:latin typeface="Tahoma" charset="0"/>
                <a:ea typeface="ＭＳ Ｐゴシック" charset="0"/>
              </a:rPr>
              <a:t>&gt; ::= &lt;</a:t>
            </a:r>
            <a:r>
              <a:rPr lang="en-US" dirty="0" err="1">
                <a:latin typeface="Tahoma" charset="0"/>
                <a:ea typeface="ＭＳ Ｐゴシック" charset="0"/>
              </a:rPr>
              <a:t>mult_exp</a:t>
            </a:r>
            <a:r>
              <a:rPr lang="en-US" dirty="0" smtClean="0">
                <a:latin typeface="Tahoma" charset="0"/>
                <a:ea typeface="ＭＳ Ｐゴシック" charset="0"/>
              </a:rPr>
              <a:t>&gt;| &lt;</a:t>
            </a:r>
            <a:r>
              <a:rPr lang="en-US" dirty="0" err="1" smtClean="0">
                <a:latin typeface="Tahoma" charset="0"/>
                <a:ea typeface="ＭＳ Ｐゴシック" charset="0"/>
              </a:rPr>
              <a:t>exp</a:t>
            </a:r>
            <a:r>
              <a:rPr lang="en-US" dirty="0" smtClean="0">
                <a:latin typeface="Tahoma" charset="0"/>
                <a:ea typeface="ＭＳ Ｐゴシック" charset="0"/>
              </a:rPr>
              <a:t>&gt; + &lt;</a:t>
            </a:r>
            <a:r>
              <a:rPr lang="en-US" dirty="0" err="1" smtClean="0">
                <a:latin typeface="Tahoma" charset="0"/>
                <a:ea typeface="ＭＳ Ｐゴシック" charset="0"/>
              </a:rPr>
              <a:t>mult_exp</a:t>
            </a:r>
            <a:r>
              <a:rPr lang="en-US" dirty="0" smtClean="0">
                <a:latin typeface="Tahoma" charset="0"/>
                <a:ea typeface="ＭＳ Ｐゴシック" charset="0"/>
              </a:rPr>
              <a:t>&gt;</a:t>
            </a:r>
          </a:p>
          <a:p>
            <a:pPr lvl="1">
              <a:lnSpc>
                <a:spcPct val="80000"/>
              </a:lnSpc>
              <a:buFont typeface="Wingdings" charset="0"/>
              <a:buNone/>
            </a:pPr>
            <a:r>
              <a:rPr lang="en-US" dirty="0" smtClean="0">
                <a:latin typeface="Tahoma" charset="0"/>
                <a:ea typeface="ＭＳ Ｐゴシック" charset="0"/>
              </a:rPr>
              <a:t>&lt;</a:t>
            </a:r>
            <a:r>
              <a:rPr lang="en-US" dirty="0" err="1">
                <a:latin typeface="Tahoma" charset="0"/>
                <a:ea typeface="ＭＳ Ｐゴシック" charset="0"/>
              </a:rPr>
              <a:t>mult_exp</a:t>
            </a:r>
            <a:r>
              <a:rPr lang="en-US" dirty="0">
                <a:latin typeface="Tahoma" charset="0"/>
                <a:ea typeface="ＭＳ Ｐゴシック" charset="0"/>
              </a:rPr>
              <a:t>&gt; ::= &lt;id&gt; | &lt;</a:t>
            </a:r>
            <a:r>
              <a:rPr lang="en-US" dirty="0" err="1">
                <a:latin typeface="Tahoma" charset="0"/>
                <a:ea typeface="ＭＳ Ｐゴシック" charset="0"/>
              </a:rPr>
              <a:t>mult_exp</a:t>
            </a:r>
            <a:r>
              <a:rPr lang="en-US" dirty="0">
                <a:latin typeface="Tahoma" charset="0"/>
                <a:ea typeface="ＭＳ Ｐゴシック" charset="0"/>
              </a:rPr>
              <a:t>&gt; * &lt;id&gt;</a:t>
            </a:r>
            <a:r>
              <a:rPr lang="en-US" sz="2000" dirty="0">
                <a:latin typeface="Tahoma" charset="0"/>
                <a:ea typeface="ＭＳ Ｐゴシック" charset="0"/>
              </a:rPr>
              <a:t> </a:t>
            </a:r>
          </a:p>
          <a:p>
            <a:pPr lvl="1">
              <a:lnSpc>
                <a:spcPct val="80000"/>
              </a:lnSpc>
              <a:buFont typeface="Wingdings" charset="0"/>
              <a:buNone/>
            </a:pPr>
            <a:r>
              <a:rPr lang="en-US" dirty="0">
                <a:latin typeface="Tahoma" charset="0"/>
                <a:ea typeface="ＭＳ Ｐゴシック" charset="0"/>
              </a:rPr>
              <a:t>&lt;id&gt; ::= 0 | 1 </a:t>
            </a:r>
          </a:p>
        </p:txBody>
      </p:sp>
    </p:spTree>
    <p:extLst>
      <p:ext uri="{BB962C8B-B14F-4D97-AF65-F5344CB8AC3E}">
        <p14:creationId xmlns:p14="http://schemas.microsoft.com/office/powerpoint/2010/main" val="8499127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3E45B79-1579-A349-91E6-40A8154EE47A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737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0551A98-30CB-3F4B-AA2E-A8BE2108A141}" type="slidenum">
              <a:rPr lang="en-US" sz="1400">
                <a:latin typeface="Tahoma" charset="0"/>
              </a:rPr>
              <a:pPr/>
              <a:t>80</a:t>
            </a:fld>
            <a:endParaRPr lang="en-US" sz="1400">
              <a:latin typeface="Tahoma" charset="0"/>
            </a:endParaRPr>
          </a:p>
        </p:txBody>
      </p:sp>
      <p:sp>
        <p:nvSpPr>
          <p:cNvPr id="7373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1524000"/>
            <a:ext cx="9144000" cy="4648200"/>
          </a:xfrm>
        </p:spPr>
        <p:txBody>
          <a:bodyPr/>
          <a:lstStyle/>
          <a:p>
            <a:pPr algn="ctr" eaLnBrk="1" hangingPunct="1">
              <a:buFont typeface="Wingdings" charset="0"/>
              <a:buNone/>
            </a:pP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&lt;expr&gt; ::= &lt;term&gt; [( + | - ) &lt;expr&gt; ]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let rec expr tokens =</a:t>
            </a:r>
          </a:p>
          <a:p>
            <a:pPr eaLnBrk="1" hangingPunct="1">
              <a:spcBef>
                <a:spcPct val="50000"/>
              </a:spcBef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(match term tokens</a:t>
            </a:r>
          </a:p>
          <a:p>
            <a:pPr eaLnBrk="1" hangingPunct="1">
              <a:spcBef>
                <a:spcPct val="50000"/>
              </a:spcBef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  with ( term_parse , tokens_after_term) -&gt;</a:t>
            </a:r>
          </a:p>
          <a:p>
            <a:pPr eaLnBrk="1" hangingPunct="1">
              <a:spcBef>
                <a:spcPct val="50000"/>
              </a:spcBef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    (match tokens_after_term</a:t>
            </a:r>
          </a:p>
          <a:p>
            <a:pPr eaLnBrk="1" hangingPunct="1">
              <a:spcBef>
                <a:spcPct val="50000"/>
              </a:spcBef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      with( Plus_token  :: tokens_after_plus) -&gt;</a:t>
            </a:r>
            <a:endParaRPr lang="en-US" sz="400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373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>
                <a:latin typeface="Tahoma" charset="0"/>
                <a:ea typeface="ＭＳ Ｐゴシック" charset="0"/>
                <a:cs typeface="ＭＳ Ｐゴシック" charset="0"/>
              </a:rPr>
              <a:t>Parsing an Expression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C004763-92BF-2D4C-980C-9FD93633CC0B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747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0003B3C-9862-7A45-90A6-F9BC2ACE073B}" type="slidenum">
              <a:rPr lang="en-US" sz="1400">
                <a:latin typeface="Tahoma" charset="0"/>
              </a:rPr>
              <a:pPr/>
              <a:t>81</a:t>
            </a:fld>
            <a:endParaRPr lang="en-US" sz="1400">
              <a:latin typeface="Tahoma" charset="0"/>
            </a:endParaRPr>
          </a:p>
        </p:txBody>
      </p:sp>
      <p:sp>
        <p:nvSpPr>
          <p:cNvPr id="74755" name="Rectangle 2"/>
          <p:cNvSpPr>
            <a:spLocks noChangeArrowheads="1"/>
          </p:cNvSpPr>
          <p:nvPr/>
        </p:nvSpPr>
        <p:spPr bwMode="auto">
          <a:xfrm>
            <a:off x="1905000" y="3124200"/>
            <a:ext cx="2286000" cy="4572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24000"/>
            <a:ext cx="9144000" cy="4648200"/>
          </a:xfrm>
        </p:spPr>
        <p:txBody>
          <a:bodyPr/>
          <a:lstStyle/>
          <a:p>
            <a:pPr algn="ctr" eaLnBrk="1" hangingPunct="1">
              <a:buFont typeface="Wingdings" charset="0"/>
              <a:buNone/>
            </a:pP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&lt;expr&gt; ::= &lt;term&gt; [( + | - ) &lt;expr&gt; ]</a:t>
            </a:r>
          </a:p>
          <a:p>
            <a:pPr eaLnBrk="1" hangingPunct="1">
              <a:buFont typeface="Wingdings" charset="0"/>
              <a:buNone/>
            </a:pPr>
            <a:r>
              <a:rPr lang="en-US" sz="400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let rec expr tokens =</a:t>
            </a:r>
          </a:p>
          <a:p>
            <a:pPr eaLnBrk="1" hangingPunct="1">
              <a:spcBef>
                <a:spcPct val="50000"/>
              </a:spcBef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(match term tokens</a:t>
            </a:r>
          </a:p>
          <a:p>
            <a:pPr eaLnBrk="1" hangingPunct="1">
              <a:spcBef>
                <a:spcPct val="50000"/>
              </a:spcBef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  with ( term_parse , tokens_after_term) -&gt;</a:t>
            </a:r>
          </a:p>
          <a:p>
            <a:pPr eaLnBrk="1" hangingPunct="1">
              <a:spcBef>
                <a:spcPct val="50000"/>
              </a:spcBef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    (match tokens_after_term</a:t>
            </a:r>
          </a:p>
          <a:p>
            <a:pPr eaLnBrk="1" hangingPunct="1">
              <a:spcBef>
                <a:spcPct val="50000"/>
              </a:spcBef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     with ( Plus_token  :: tokens_after_plus) -&gt;</a:t>
            </a:r>
          </a:p>
        </p:txBody>
      </p:sp>
      <p:sp>
        <p:nvSpPr>
          <p:cNvPr id="7475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>
                <a:latin typeface="Tahoma" charset="0"/>
                <a:ea typeface="ＭＳ Ｐゴシック" charset="0"/>
                <a:cs typeface="ＭＳ Ｐゴシック" charset="0"/>
              </a:rPr>
              <a:t>Parsing an Expression</a:t>
            </a:r>
          </a:p>
        </p:txBody>
      </p:sp>
      <p:sp>
        <p:nvSpPr>
          <p:cNvPr id="74758" name="Line 5"/>
          <p:cNvSpPr>
            <a:spLocks noChangeShapeType="1"/>
          </p:cNvSpPr>
          <p:nvPr/>
        </p:nvSpPr>
        <p:spPr bwMode="auto">
          <a:xfrm flipH="1">
            <a:off x="2971800" y="2057400"/>
            <a:ext cx="83820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D98CC38-4CF2-DF4B-AA54-598106475D33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757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F21712C-F36D-A845-BAB2-0086550BF285}" type="slidenum">
              <a:rPr lang="en-US" sz="1400">
                <a:latin typeface="Tahoma" charset="0"/>
              </a:rPr>
              <a:pPr/>
              <a:t>82</a:t>
            </a:fld>
            <a:endParaRPr lang="en-US" sz="1400">
              <a:latin typeface="Tahoma" charset="0"/>
            </a:endParaRPr>
          </a:p>
        </p:txBody>
      </p:sp>
      <p:sp>
        <p:nvSpPr>
          <p:cNvPr id="75779" name="Rectangle 2"/>
          <p:cNvSpPr>
            <a:spLocks noChangeArrowheads="1"/>
          </p:cNvSpPr>
          <p:nvPr/>
        </p:nvSpPr>
        <p:spPr bwMode="auto">
          <a:xfrm>
            <a:off x="1981200" y="3886200"/>
            <a:ext cx="2133600" cy="4572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78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1524000"/>
            <a:ext cx="9144000" cy="4648200"/>
          </a:xfrm>
        </p:spPr>
        <p:txBody>
          <a:bodyPr/>
          <a:lstStyle/>
          <a:p>
            <a:pPr algn="ctr" eaLnBrk="1" hangingPunct="1">
              <a:buFont typeface="Wingdings" charset="0"/>
              <a:buNone/>
            </a:pP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&lt;expr&gt; ::= &lt;term&gt; [( + | - ) &lt;expr&gt; ]</a:t>
            </a:r>
          </a:p>
          <a:p>
            <a:pPr eaLnBrk="1" hangingPunct="1">
              <a:buFont typeface="Wingdings" charset="0"/>
              <a:buNone/>
            </a:pPr>
            <a:r>
              <a:rPr lang="en-US" sz="400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let rec expr tokens =</a:t>
            </a:r>
          </a:p>
          <a:p>
            <a:pPr eaLnBrk="1" hangingPunct="1">
              <a:spcBef>
                <a:spcPct val="50000"/>
              </a:spcBef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(match term tokens</a:t>
            </a:r>
          </a:p>
          <a:p>
            <a:pPr eaLnBrk="1" hangingPunct="1">
              <a:spcBef>
                <a:spcPct val="50000"/>
              </a:spcBef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  with ( term_parse , tokens_after_term) -&gt;</a:t>
            </a:r>
          </a:p>
          <a:p>
            <a:pPr eaLnBrk="1" hangingPunct="1">
              <a:spcBef>
                <a:spcPct val="50000"/>
              </a:spcBef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    (match tokens_after_term</a:t>
            </a:r>
          </a:p>
          <a:p>
            <a:pPr eaLnBrk="1" hangingPunct="1">
              <a:spcBef>
                <a:spcPct val="50000"/>
              </a:spcBef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     with ( Plus_token  :: tokens_after_plus) -&gt;</a:t>
            </a:r>
          </a:p>
        </p:txBody>
      </p:sp>
      <p:sp>
        <p:nvSpPr>
          <p:cNvPr id="7578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>
                <a:latin typeface="Tahoma" charset="0"/>
                <a:ea typeface="ＭＳ Ｐゴシック" charset="0"/>
                <a:cs typeface="ＭＳ Ｐゴシック" charset="0"/>
              </a:rPr>
              <a:t>Parsing a Plus Expression</a:t>
            </a:r>
          </a:p>
        </p:txBody>
      </p:sp>
      <p:sp>
        <p:nvSpPr>
          <p:cNvPr id="75782" name="Line 6"/>
          <p:cNvSpPr>
            <a:spLocks noChangeShapeType="1"/>
          </p:cNvSpPr>
          <p:nvPr/>
        </p:nvSpPr>
        <p:spPr bwMode="auto">
          <a:xfrm flipV="1">
            <a:off x="3429000" y="2133600"/>
            <a:ext cx="609600" cy="175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A6AC5B2-129E-2C45-ADC9-380818E5FD3C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768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E7ED004-6753-5B49-9038-B4E1E3842FFA}" type="slidenum">
              <a:rPr lang="en-US" sz="1400">
                <a:latin typeface="Tahoma" charset="0"/>
              </a:rPr>
              <a:pPr/>
              <a:t>83</a:t>
            </a:fld>
            <a:endParaRPr lang="en-US" sz="1400">
              <a:latin typeface="Tahoma" charset="0"/>
            </a:endParaRPr>
          </a:p>
        </p:txBody>
      </p:sp>
      <p:sp>
        <p:nvSpPr>
          <p:cNvPr id="76803" name="Rectangle 2"/>
          <p:cNvSpPr>
            <a:spLocks noChangeArrowheads="1"/>
          </p:cNvSpPr>
          <p:nvPr/>
        </p:nvSpPr>
        <p:spPr bwMode="auto">
          <a:xfrm>
            <a:off x="1981200" y="3886200"/>
            <a:ext cx="2133600" cy="4572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6804" name="Rectangle 3"/>
          <p:cNvSpPr>
            <a:spLocks noChangeArrowheads="1"/>
          </p:cNvSpPr>
          <p:nvPr/>
        </p:nvSpPr>
        <p:spPr bwMode="auto">
          <a:xfrm>
            <a:off x="2438400" y="4572000"/>
            <a:ext cx="3352800" cy="4572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6805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1524000"/>
            <a:ext cx="9144000" cy="4648200"/>
          </a:xfrm>
        </p:spPr>
        <p:txBody>
          <a:bodyPr/>
          <a:lstStyle/>
          <a:p>
            <a:pPr algn="ctr" eaLnBrk="1" hangingPunct="1">
              <a:buFont typeface="Wingdings" charset="0"/>
              <a:buNone/>
            </a:pP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&lt;expr&gt; ::= &lt;term&gt; [( + | - ) &lt;expr&gt; ]</a:t>
            </a:r>
          </a:p>
          <a:p>
            <a:pPr eaLnBrk="1" hangingPunct="1">
              <a:buFont typeface="Wingdings" charset="0"/>
              <a:buNone/>
            </a:pPr>
            <a:r>
              <a:rPr lang="en-US" sz="400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let rec expr tokens =</a:t>
            </a:r>
          </a:p>
          <a:p>
            <a:pPr eaLnBrk="1" hangingPunct="1">
              <a:spcBef>
                <a:spcPct val="50000"/>
              </a:spcBef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(match term tokens</a:t>
            </a:r>
          </a:p>
          <a:p>
            <a:pPr eaLnBrk="1" hangingPunct="1">
              <a:spcBef>
                <a:spcPct val="50000"/>
              </a:spcBef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  with ( term_parse , tokens_after_term) -&gt;</a:t>
            </a:r>
          </a:p>
          <a:p>
            <a:pPr eaLnBrk="1" hangingPunct="1">
              <a:spcBef>
                <a:spcPct val="50000"/>
              </a:spcBef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    (match tokens_after_term</a:t>
            </a:r>
          </a:p>
          <a:p>
            <a:pPr eaLnBrk="1" hangingPunct="1">
              <a:spcBef>
                <a:spcPct val="50000"/>
              </a:spcBef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     with ( Plus_token  :: tokens_after_plus) -&gt;</a:t>
            </a:r>
          </a:p>
        </p:txBody>
      </p:sp>
      <p:sp>
        <p:nvSpPr>
          <p:cNvPr id="76806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>
                <a:latin typeface="Tahoma" charset="0"/>
                <a:ea typeface="ＭＳ Ｐゴシック" charset="0"/>
                <a:cs typeface="ＭＳ Ｐゴシック" charset="0"/>
              </a:rPr>
              <a:t>Parsing a Plus Expression</a:t>
            </a:r>
          </a:p>
        </p:txBody>
      </p:sp>
      <p:sp>
        <p:nvSpPr>
          <p:cNvPr id="76807" name="Line 6"/>
          <p:cNvSpPr>
            <a:spLocks noChangeShapeType="1"/>
          </p:cNvSpPr>
          <p:nvPr/>
        </p:nvSpPr>
        <p:spPr bwMode="auto">
          <a:xfrm flipV="1">
            <a:off x="3429000" y="2133600"/>
            <a:ext cx="609600" cy="175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6808" name="Line 7"/>
          <p:cNvSpPr>
            <a:spLocks noChangeShapeType="1"/>
          </p:cNvSpPr>
          <p:nvPr/>
        </p:nvSpPr>
        <p:spPr bwMode="auto">
          <a:xfrm flipV="1">
            <a:off x="4114800" y="2209800"/>
            <a:ext cx="1676400" cy="2362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cxnSp>
        <p:nvCxnSpPr>
          <p:cNvPr id="76809" name="Straight Connector 10"/>
          <p:cNvCxnSpPr>
            <a:cxnSpLocks noChangeShapeType="1"/>
          </p:cNvCxnSpPr>
          <p:nvPr/>
        </p:nvCxnSpPr>
        <p:spPr bwMode="auto">
          <a:xfrm>
            <a:off x="4800600" y="2209800"/>
            <a:ext cx="3733800" cy="1588"/>
          </a:xfrm>
          <a:prstGeom prst="line">
            <a:avLst/>
          </a:prstGeom>
          <a:noFill/>
          <a:ln w="698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8016380-C7FC-6E45-9EE5-11F465577DAC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778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DE26644-81CB-F041-B432-224E0FC41517}" type="slidenum">
              <a:rPr lang="en-US" sz="1400">
                <a:latin typeface="Tahoma" charset="0"/>
              </a:rPr>
              <a:pPr/>
              <a:t>84</a:t>
            </a:fld>
            <a:endParaRPr lang="en-US" sz="1400">
              <a:latin typeface="Tahoma" charset="0"/>
            </a:endParaRPr>
          </a:p>
        </p:txBody>
      </p:sp>
      <p:sp>
        <p:nvSpPr>
          <p:cNvPr id="77827" name="Rectangle 3"/>
          <p:cNvSpPr>
            <a:spLocks noChangeArrowheads="1"/>
          </p:cNvSpPr>
          <p:nvPr/>
        </p:nvSpPr>
        <p:spPr bwMode="auto">
          <a:xfrm>
            <a:off x="2286000" y="5334000"/>
            <a:ext cx="2133600" cy="4572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1524000"/>
            <a:ext cx="9144000" cy="4648200"/>
          </a:xfrm>
        </p:spPr>
        <p:txBody>
          <a:bodyPr/>
          <a:lstStyle/>
          <a:p>
            <a:pPr algn="ctr" eaLnBrk="1" hangingPunct="1">
              <a:buFont typeface="Wingdings" charset="0"/>
              <a:buNone/>
            </a:pP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&lt;expr&gt; ::= &lt;term&gt; [( + | - ) &lt;expr&gt; ]</a:t>
            </a:r>
          </a:p>
          <a:p>
            <a:pPr eaLnBrk="1" hangingPunct="1">
              <a:buFont typeface="Wingdings" charset="0"/>
              <a:buNone/>
            </a:pPr>
            <a:r>
              <a:rPr lang="en-US" sz="400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let rec expr tokens =</a:t>
            </a:r>
          </a:p>
          <a:p>
            <a:pPr eaLnBrk="1" hangingPunct="1">
              <a:spcBef>
                <a:spcPct val="50000"/>
              </a:spcBef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(match term tokens</a:t>
            </a:r>
          </a:p>
          <a:p>
            <a:pPr eaLnBrk="1" hangingPunct="1">
              <a:spcBef>
                <a:spcPct val="50000"/>
              </a:spcBef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  with ( term_parse , tokens_after_term) -&gt;</a:t>
            </a:r>
          </a:p>
          <a:p>
            <a:pPr eaLnBrk="1" hangingPunct="1">
              <a:spcBef>
                <a:spcPct val="50000"/>
              </a:spcBef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    (match tokens_after_term</a:t>
            </a:r>
          </a:p>
          <a:p>
            <a:pPr eaLnBrk="1" hangingPunct="1">
              <a:spcBef>
                <a:spcPct val="50000"/>
              </a:spcBef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     with ( Plus_token  :: tokens_after_plus) -&gt;</a:t>
            </a:r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>
                <a:latin typeface="Tahoma" charset="0"/>
                <a:ea typeface="ＭＳ Ｐゴシック" charset="0"/>
                <a:cs typeface="ＭＳ Ｐゴシック" charset="0"/>
              </a:rPr>
              <a:t>Parsing a Plus Expression</a:t>
            </a:r>
          </a:p>
        </p:txBody>
      </p:sp>
      <p:sp>
        <p:nvSpPr>
          <p:cNvPr id="77830" name="Line 7"/>
          <p:cNvSpPr>
            <a:spLocks noChangeShapeType="1"/>
          </p:cNvSpPr>
          <p:nvPr/>
        </p:nvSpPr>
        <p:spPr bwMode="auto">
          <a:xfrm flipV="1">
            <a:off x="3657600" y="2209800"/>
            <a:ext cx="1743075" cy="3124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1FFDF84-FE96-8E43-8D11-57AD1F220EF5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788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EA0C4C4-6BDD-B144-B7EC-DE20C5FBB2DB}" type="slidenum">
              <a:rPr lang="en-US" sz="1400">
                <a:latin typeface="Tahoma" charset="0"/>
              </a:rPr>
              <a:pPr/>
              <a:t>85</a:t>
            </a:fld>
            <a:endParaRPr lang="en-US" sz="1400">
              <a:latin typeface="Tahoma" charset="0"/>
            </a:endParaRPr>
          </a:p>
        </p:txBody>
      </p:sp>
      <p:sp>
        <p:nvSpPr>
          <p:cNvPr id="78851" name="Rectangle 2"/>
          <p:cNvSpPr>
            <a:spLocks noChangeArrowheads="1"/>
          </p:cNvSpPr>
          <p:nvPr/>
        </p:nvSpPr>
        <p:spPr bwMode="auto">
          <a:xfrm>
            <a:off x="2209800" y="3048000"/>
            <a:ext cx="4267200" cy="5334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5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US" sz="4000">
                <a:latin typeface="Tahoma" charset="0"/>
                <a:ea typeface="ＭＳ Ｐゴシック" charset="0"/>
                <a:cs typeface="ＭＳ Ｐゴシック" charset="0"/>
              </a:rPr>
              <a:t>Parsing a Plus Expression</a:t>
            </a:r>
          </a:p>
        </p:txBody>
      </p:sp>
      <p:sp>
        <p:nvSpPr>
          <p:cNvPr id="78853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1524000"/>
            <a:ext cx="9144000" cy="4648200"/>
          </a:xfrm>
          <a:noFill/>
        </p:spPr>
        <p:txBody>
          <a:bodyPr/>
          <a:lstStyle/>
          <a:p>
            <a:pPr algn="ctr" eaLnBrk="1" hangingPunct="1">
              <a:buFont typeface="Wingdings" charset="0"/>
              <a:buNone/>
            </a:pP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&lt;expr&gt; ::= &lt;term&gt; + &lt;expr&gt;  </a:t>
            </a:r>
          </a:p>
          <a:p>
            <a:pPr eaLnBrk="1" hangingPunct="1">
              <a:spcBef>
                <a:spcPct val="50000"/>
              </a:spcBef>
              <a:buFont typeface="Wingdings" charset="0"/>
              <a:buNone/>
            </a:pPr>
            <a:endParaRPr lang="en-US" sz="280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spcBef>
                <a:spcPct val="50000"/>
              </a:spcBef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(match expr tokens_after_plus</a:t>
            </a:r>
          </a:p>
          <a:p>
            <a:pPr eaLnBrk="1" hangingPunct="1">
              <a:spcBef>
                <a:spcPct val="50000"/>
              </a:spcBef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	     with ( expr_parse  , tokens_after_expr) -&gt;</a:t>
            </a:r>
          </a:p>
          <a:p>
            <a:pPr eaLnBrk="1" hangingPunct="1">
              <a:spcBef>
                <a:spcPct val="50000"/>
              </a:spcBef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		( Plus_Expr  ( term_parse  ,  expr_parse ),</a:t>
            </a:r>
          </a:p>
          <a:p>
            <a:pPr eaLnBrk="1" hangingPunct="1">
              <a:spcBef>
                <a:spcPct val="50000"/>
              </a:spcBef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		 tokens_after_expr))</a:t>
            </a:r>
            <a:endParaRPr lang="en-US" sz="400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8854" name="Line 5"/>
          <p:cNvSpPr>
            <a:spLocks noChangeShapeType="1"/>
          </p:cNvSpPr>
          <p:nvPr/>
        </p:nvSpPr>
        <p:spPr bwMode="auto">
          <a:xfrm flipH="1">
            <a:off x="2819400" y="2057400"/>
            <a:ext cx="34290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7692C2B-136C-D24A-959C-3896D62945E6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798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B747614-E8FD-694F-AD57-2824BF42AEDD}" type="slidenum">
              <a:rPr lang="en-US" sz="1400">
                <a:latin typeface="Tahoma" charset="0"/>
              </a:rPr>
              <a:pPr/>
              <a:t>86</a:t>
            </a:fld>
            <a:endParaRPr lang="en-US" sz="1400">
              <a:latin typeface="Tahoma" charset="0"/>
            </a:endParaRPr>
          </a:p>
        </p:txBody>
      </p:sp>
      <p:sp>
        <p:nvSpPr>
          <p:cNvPr id="79875" name="Rectangle 2"/>
          <p:cNvSpPr>
            <a:spLocks noChangeArrowheads="1"/>
          </p:cNvSpPr>
          <p:nvPr/>
        </p:nvSpPr>
        <p:spPr bwMode="auto">
          <a:xfrm>
            <a:off x="2209800" y="3810000"/>
            <a:ext cx="2133600" cy="4572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24000"/>
            <a:ext cx="9144000" cy="4648200"/>
          </a:xfrm>
          <a:noFill/>
        </p:spPr>
        <p:txBody>
          <a:bodyPr/>
          <a:lstStyle/>
          <a:p>
            <a:pPr algn="ctr" eaLnBrk="1" hangingPunct="1">
              <a:buFont typeface="Wingdings" charset="0"/>
              <a:buNone/>
            </a:pP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&lt;expr&gt; ::= &lt;term&gt; + &lt;expr&gt;  </a:t>
            </a:r>
          </a:p>
          <a:p>
            <a:pPr eaLnBrk="1" hangingPunct="1">
              <a:spcBef>
                <a:spcPct val="50000"/>
              </a:spcBef>
              <a:buFont typeface="Wingdings" charset="0"/>
              <a:buNone/>
            </a:pPr>
            <a:endParaRPr lang="en-US" sz="280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spcBef>
                <a:spcPct val="50000"/>
              </a:spcBef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(match expr tokens_after_plus</a:t>
            </a:r>
          </a:p>
          <a:p>
            <a:pPr eaLnBrk="1" hangingPunct="1">
              <a:spcBef>
                <a:spcPct val="50000"/>
              </a:spcBef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	     with ( expr_parse  , tokens_after_expr) -&gt;</a:t>
            </a:r>
          </a:p>
          <a:p>
            <a:pPr eaLnBrk="1" hangingPunct="1">
              <a:spcBef>
                <a:spcPct val="50000"/>
              </a:spcBef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		( Plus_Expr  ( term_parse  ,  expr_parse ),</a:t>
            </a:r>
          </a:p>
          <a:p>
            <a:pPr eaLnBrk="1" hangingPunct="1">
              <a:spcBef>
                <a:spcPct val="50000"/>
              </a:spcBef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		 tokens_after_expr))</a:t>
            </a:r>
            <a:endParaRPr lang="en-US" sz="400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987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US" sz="4000">
                <a:latin typeface="Tahoma" charset="0"/>
                <a:ea typeface="ＭＳ Ｐゴシック" charset="0"/>
                <a:cs typeface="ＭＳ Ｐゴシック" charset="0"/>
              </a:rPr>
              <a:t>Parsing a Plus Expression</a:t>
            </a:r>
          </a:p>
        </p:txBody>
      </p:sp>
      <p:sp>
        <p:nvSpPr>
          <p:cNvPr id="79878" name="Line 5"/>
          <p:cNvSpPr>
            <a:spLocks noChangeShapeType="1"/>
          </p:cNvSpPr>
          <p:nvPr/>
        </p:nvSpPr>
        <p:spPr bwMode="auto">
          <a:xfrm flipV="1">
            <a:off x="3271838" y="2128838"/>
            <a:ext cx="2816225" cy="16732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C5185D3-20E5-B74D-B394-3DED7BC753E2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808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3B1AF19-655A-7C41-8173-8B0763AA709C}" type="slidenum">
              <a:rPr lang="en-US" sz="1400">
                <a:latin typeface="Tahoma" charset="0"/>
              </a:rPr>
              <a:pPr/>
              <a:t>87</a:t>
            </a:fld>
            <a:endParaRPr lang="en-US" sz="1400">
              <a:latin typeface="Tahoma" charset="0"/>
            </a:endParaRPr>
          </a:p>
        </p:txBody>
      </p:sp>
      <p:sp>
        <p:nvSpPr>
          <p:cNvPr id="80899" name="Rectangle 2"/>
          <p:cNvSpPr>
            <a:spLocks noChangeArrowheads="1"/>
          </p:cNvSpPr>
          <p:nvPr/>
        </p:nvSpPr>
        <p:spPr bwMode="auto">
          <a:xfrm>
            <a:off x="1219200" y="4495800"/>
            <a:ext cx="2057400" cy="4572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0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Building Plus Expression Parse Tree</a:t>
            </a:r>
            <a:endParaRPr lang="en-US" sz="400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0901" name="Oval 4"/>
          <p:cNvSpPr>
            <a:spLocks noChangeArrowheads="1"/>
          </p:cNvSpPr>
          <p:nvPr/>
        </p:nvSpPr>
        <p:spPr bwMode="auto">
          <a:xfrm>
            <a:off x="3886200" y="1524000"/>
            <a:ext cx="3581400" cy="6858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02" name="Freeform 5"/>
          <p:cNvSpPr>
            <a:spLocks/>
          </p:cNvSpPr>
          <p:nvPr/>
        </p:nvSpPr>
        <p:spPr bwMode="auto">
          <a:xfrm>
            <a:off x="-139700" y="2057400"/>
            <a:ext cx="4178300" cy="2438400"/>
          </a:xfrm>
          <a:custGeom>
            <a:avLst/>
            <a:gdLst>
              <a:gd name="T0" fmla="*/ 2147483647 w 2632"/>
              <a:gd name="T1" fmla="*/ 2147483647 h 1536"/>
              <a:gd name="T2" fmla="*/ 2147483647 w 2632"/>
              <a:gd name="T3" fmla="*/ 2147483647 h 1536"/>
              <a:gd name="T4" fmla="*/ 2147483647 w 2632"/>
              <a:gd name="T5" fmla="*/ 0 h 1536"/>
              <a:gd name="T6" fmla="*/ 0 60000 65536"/>
              <a:gd name="T7" fmla="*/ 0 60000 65536"/>
              <a:gd name="T8" fmla="*/ 0 60000 65536"/>
              <a:gd name="T9" fmla="*/ 0 w 2632"/>
              <a:gd name="T10" fmla="*/ 0 h 1536"/>
              <a:gd name="T11" fmla="*/ 2632 w 2632"/>
              <a:gd name="T12" fmla="*/ 1536 h 1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32" h="1536">
                <a:moveTo>
                  <a:pt x="952" y="1536"/>
                </a:moveTo>
                <a:cubicBezTo>
                  <a:pt x="476" y="1232"/>
                  <a:pt x="0" y="928"/>
                  <a:pt x="280" y="672"/>
                </a:cubicBezTo>
                <a:cubicBezTo>
                  <a:pt x="560" y="416"/>
                  <a:pt x="1596" y="208"/>
                  <a:pt x="2632" y="0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0903" name="Line 6"/>
          <p:cNvSpPr>
            <a:spLocks noChangeShapeType="1"/>
          </p:cNvSpPr>
          <p:nvPr/>
        </p:nvSpPr>
        <p:spPr bwMode="auto">
          <a:xfrm flipV="1">
            <a:off x="4114800" y="2057400"/>
            <a:ext cx="533400" cy="2514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0904" name="Line 7"/>
          <p:cNvSpPr>
            <a:spLocks noChangeShapeType="1"/>
          </p:cNvSpPr>
          <p:nvPr/>
        </p:nvSpPr>
        <p:spPr bwMode="auto">
          <a:xfrm flipH="1" flipV="1">
            <a:off x="6553200" y="2133600"/>
            <a:ext cx="304800" cy="2514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0905" name="Rectangle 8"/>
          <p:cNvSpPr>
            <a:spLocks noChangeArrowheads="1"/>
          </p:cNvSpPr>
          <p:nvPr/>
        </p:nvSpPr>
        <p:spPr bwMode="auto">
          <a:xfrm>
            <a:off x="3505200" y="4495800"/>
            <a:ext cx="2209800" cy="4572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06" name="Rectangle 9"/>
          <p:cNvSpPr>
            <a:spLocks noChangeArrowheads="1"/>
          </p:cNvSpPr>
          <p:nvPr/>
        </p:nvSpPr>
        <p:spPr bwMode="auto">
          <a:xfrm>
            <a:off x="6096000" y="4495800"/>
            <a:ext cx="2209800" cy="4572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07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0" y="1524000"/>
            <a:ext cx="9144000" cy="4648200"/>
          </a:xfrm>
          <a:noFill/>
        </p:spPr>
        <p:txBody>
          <a:bodyPr/>
          <a:lstStyle/>
          <a:p>
            <a:pPr algn="ctr" eaLnBrk="1" hangingPunct="1">
              <a:buFont typeface="Wingdings" charset="0"/>
              <a:buNone/>
            </a:pP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&lt;expr&gt; ::= &lt;term&gt; + &lt;expr&gt;  </a:t>
            </a:r>
          </a:p>
          <a:p>
            <a:pPr eaLnBrk="1" hangingPunct="1">
              <a:spcBef>
                <a:spcPct val="50000"/>
              </a:spcBef>
              <a:buFont typeface="Wingdings" charset="0"/>
              <a:buNone/>
            </a:pPr>
            <a:endParaRPr lang="en-US" sz="280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spcBef>
                <a:spcPct val="50000"/>
              </a:spcBef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(match expr tokens_after_plus</a:t>
            </a:r>
          </a:p>
          <a:p>
            <a:pPr eaLnBrk="1" hangingPunct="1">
              <a:spcBef>
                <a:spcPct val="50000"/>
              </a:spcBef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	     with ( expr_parse  , tokens_after_expr) -&gt;</a:t>
            </a:r>
          </a:p>
          <a:p>
            <a:pPr eaLnBrk="1" hangingPunct="1">
              <a:spcBef>
                <a:spcPct val="50000"/>
              </a:spcBef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		( Plus_Expr  ( term_parse  ,  expr_parse ),</a:t>
            </a:r>
          </a:p>
          <a:p>
            <a:pPr eaLnBrk="1" hangingPunct="1">
              <a:spcBef>
                <a:spcPct val="50000"/>
              </a:spcBef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		 tokens_after_expr))</a:t>
            </a:r>
            <a:endParaRPr lang="en-US" sz="4000">
              <a:latin typeface="Tahom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EF9D6EC-F8B7-4F4F-B2EC-B526D6D66BD3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819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AF800040-0113-6549-952E-7AEC8BA65E8D}" type="slidenum">
              <a:rPr lang="en-US" sz="1400">
                <a:latin typeface="Tahoma" charset="0"/>
              </a:rPr>
              <a:pPr/>
              <a:t>88</a:t>
            </a:fld>
            <a:endParaRPr lang="en-US" sz="1400">
              <a:latin typeface="Tahoma" charset="0"/>
            </a:endParaRPr>
          </a:p>
        </p:txBody>
      </p:sp>
      <p:sp>
        <p:nvSpPr>
          <p:cNvPr id="8192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-228600" y="1524000"/>
            <a:ext cx="9372600" cy="46482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&lt;expr&gt; ::=  &lt;term&gt; - &lt;expr&gt;  </a:t>
            </a:r>
          </a:p>
          <a:p>
            <a:pPr algn="ctr" eaLnBrk="1" hangingPunct="1">
              <a:lnSpc>
                <a:spcPct val="90000"/>
              </a:lnSpc>
              <a:buFont typeface="Wingdings" charset="0"/>
              <a:buNone/>
            </a:pP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| ( Minus_token  :: tokens_after_minus) -&gt;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     (match expr tokens_after_minus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	      with ( expr_parse  , tokens_after_expr) -&gt;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		( Minus_Expr  ( term_parse  ,  expr_parse  ),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		 tokens_after_expr))</a:t>
            </a:r>
            <a:endParaRPr lang="en-US" sz="280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192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US" sz="4000">
                <a:latin typeface="Tahoma" charset="0"/>
                <a:ea typeface="ＭＳ Ｐゴシック" charset="0"/>
                <a:cs typeface="ＭＳ Ｐゴシック" charset="0"/>
              </a:rPr>
              <a:t>Parsing a Minus Expression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B11E065-6A7B-A445-9DA4-6D612024A693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829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317A394-E4D9-CA43-94EA-A9DD77E8EBB9}" type="slidenum">
              <a:rPr lang="en-US" sz="1400">
                <a:latin typeface="Tahoma" charset="0"/>
              </a:rPr>
              <a:pPr/>
              <a:t>89</a:t>
            </a:fld>
            <a:endParaRPr lang="en-US" sz="1400">
              <a:latin typeface="Tahoma" charset="0"/>
            </a:endParaRPr>
          </a:p>
        </p:txBody>
      </p:sp>
      <p:sp>
        <p:nvSpPr>
          <p:cNvPr id="82947" name="Rectangle 2"/>
          <p:cNvSpPr>
            <a:spLocks noChangeArrowheads="1"/>
          </p:cNvSpPr>
          <p:nvPr/>
        </p:nvSpPr>
        <p:spPr bwMode="auto">
          <a:xfrm>
            <a:off x="1066800" y="2819400"/>
            <a:ext cx="2514600" cy="5334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48" name="Rectangle 3"/>
          <p:cNvSpPr>
            <a:spLocks noChangeArrowheads="1"/>
          </p:cNvSpPr>
          <p:nvPr/>
        </p:nvSpPr>
        <p:spPr bwMode="auto">
          <a:xfrm>
            <a:off x="1066800" y="4800600"/>
            <a:ext cx="2286000" cy="6096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49" name="Rectangle 4"/>
          <p:cNvSpPr>
            <a:spLocks noChangeArrowheads="1"/>
          </p:cNvSpPr>
          <p:nvPr/>
        </p:nvSpPr>
        <p:spPr bwMode="auto">
          <a:xfrm>
            <a:off x="3657600" y="4800600"/>
            <a:ext cx="2209800" cy="6096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50" name="Rectangle 5"/>
          <p:cNvSpPr>
            <a:spLocks noChangeArrowheads="1"/>
          </p:cNvSpPr>
          <p:nvPr/>
        </p:nvSpPr>
        <p:spPr bwMode="auto">
          <a:xfrm>
            <a:off x="6248400" y="4800600"/>
            <a:ext cx="2209800" cy="6096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51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US" sz="4000">
                <a:latin typeface="Tahoma" charset="0"/>
                <a:ea typeface="ＭＳ Ｐゴシック" charset="0"/>
                <a:cs typeface="ＭＳ Ｐゴシック" charset="0"/>
              </a:rPr>
              <a:t>Parsing a Minus Expression</a:t>
            </a:r>
          </a:p>
        </p:txBody>
      </p:sp>
      <p:sp>
        <p:nvSpPr>
          <p:cNvPr id="82952" name="Line 7"/>
          <p:cNvSpPr>
            <a:spLocks noChangeShapeType="1"/>
          </p:cNvSpPr>
          <p:nvPr/>
        </p:nvSpPr>
        <p:spPr bwMode="auto">
          <a:xfrm flipV="1">
            <a:off x="3505200" y="1981200"/>
            <a:ext cx="213360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953" name="Line 8"/>
          <p:cNvSpPr>
            <a:spLocks noChangeShapeType="1"/>
          </p:cNvSpPr>
          <p:nvPr/>
        </p:nvSpPr>
        <p:spPr bwMode="auto">
          <a:xfrm flipH="1" flipV="1">
            <a:off x="4724400" y="2057400"/>
            <a:ext cx="152400" cy="2743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954" name="Line 9"/>
          <p:cNvSpPr>
            <a:spLocks noChangeShapeType="1"/>
          </p:cNvSpPr>
          <p:nvPr/>
        </p:nvSpPr>
        <p:spPr bwMode="auto">
          <a:xfrm flipH="1" flipV="1">
            <a:off x="6858000" y="2133600"/>
            <a:ext cx="152400" cy="2667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955" name="Oval 10"/>
          <p:cNvSpPr>
            <a:spLocks noChangeArrowheads="1"/>
          </p:cNvSpPr>
          <p:nvPr/>
        </p:nvSpPr>
        <p:spPr bwMode="auto">
          <a:xfrm>
            <a:off x="3962400" y="1371600"/>
            <a:ext cx="3733800" cy="990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56" name="Freeform 11"/>
          <p:cNvSpPr>
            <a:spLocks/>
          </p:cNvSpPr>
          <p:nvPr/>
        </p:nvSpPr>
        <p:spPr bwMode="auto">
          <a:xfrm>
            <a:off x="179388" y="2133600"/>
            <a:ext cx="3957637" cy="2670175"/>
          </a:xfrm>
          <a:custGeom>
            <a:avLst/>
            <a:gdLst>
              <a:gd name="T0" fmla="*/ 2147483647 w 2493"/>
              <a:gd name="T1" fmla="*/ 2147483647 h 1682"/>
              <a:gd name="T2" fmla="*/ 2147483647 w 2493"/>
              <a:gd name="T3" fmla="*/ 2147483647 h 1682"/>
              <a:gd name="T4" fmla="*/ 2147483647 w 2493"/>
              <a:gd name="T5" fmla="*/ 2147483647 h 1682"/>
              <a:gd name="T6" fmla="*/ 2147483647 w 2493"/>
              <a:gd name="T7" fmla="*/ 2147483647 h 1682"/>
              <a:gd name="T8" fmla="*/ 2147483647 w 2493"/>
              <a:gd name="T9" fmla="*/ 0 h 16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493"/>
              <a:gd name="T16" fmla="*/ 0 h 1682"/>
              <a:gd name="T17" fmla="*/ 2493 w 2493"/>
              <a:gd name="T18" fmla="*/ 1682 h 168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493" h="1682">
                <a:moveTo>
                  <a:pt x="655" y="1682"/>
                </a:moveTo>
                <a:cubicBezTo>
                  <a:pt x="558" y="1523"/>
                  <a:pt x="0" y="976"/>
                  <a:pt x="71" y="720"/>
                </a:cubicBezTo>
                <a:cubicBezTo>
                  <a:pt x="142" y="464"/>
                  <a:pt x="751" y="224"/>
                  <a:pt x="1079" y="144"/>
                </a:cubicBezTo>
                <a:cubicBezTo>
                  <a:pt x="1407" y="64"/>
                  <a:pt x="1803" y="264"/>
                  <a:pt x="2039" y="240"/>
                </a:cubicBezTo>
                <a:cubicBezTo>
                  <a:pt x="2275" y="216"/>
                  <a:pt x="2399" y="50"/>
                  <a:pt x="2493" y="0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957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-152400" y="1524000"/>
            <a:ext cx="9296400" cy="46482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&lt;expr&gt; ::=  &lt;term&gt; - &lt;expr&gt;  </a:t>
            </a:r>
          </a:p>
          <a:p>
            <a:pPr algn="ctr" eaLnBrk="1" hangingPunct="1">
              <a:lnSpc>
                <a:spcPct val="90000"/>
              </a:lnSpc>
              <a:buFont typeface="Wingdings" charset="0"/>
              <a:buNone/>
            </a:pP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| ( Minus_token  :: tokens_after_minus) -&gt;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     (match expr tokens_after_minus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	      with ( expr_parse  , tokens_after_expr) -&gt;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		( Minus_Expr  ( term_parse  ,  expr_parse  ),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		 tokens_after_expr))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Disambiguating a Grammar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&lt;</a:t>
            </a:r>
            <a:r>
              <a:rPr lang="en-US" sz="2800" dirty="0" err="1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&gt;::= 0|1| b&lt;</a:t>
            </a:r>
            <a:r>
              <a:rPr lang="en-US" sz="2800" dirty="0" err="1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&gt; | &lt;</a:t>
            </a:r>
            <a:r>
              <a:rPr lang="en-US" sz="2800" dirty="0" err="1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&gt;a</a:t>
            </a:r>
          </a:p>
          <a:p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             | &lt;</a:t>
            </a:r>
            <a:r>
              <a:rPr lang="en-US" sz="2800" dirty="0" err="1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&gt;m&lt;</a:t>
            </a:r>
            <a:r>
              <a:rPr lang="en-US" sz="2800" dirty="0" err="1">
                <a:latin typeface="Tahoma" charset="0"/>
                <a:ea typeface="ＭＳ Ｐゴシック" charset="0"/>
                <a:cs typeface="ＭＳ Ｐゴシック" charset="0"/>
              </a:rPr>
              <a:t>exp</a:t>
            </a:r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&gt; </a:t>
            </a:r>
          </a:p>
          <a:p>
            <a:r>
              <a:rPr lang="en-US" sz="2800" dirty="0">
                <a:latin typeface="Tahoma" charset="0"/>
                <a:ea typeface="ＭＳ Ｐゴシック" charset="0"/>
                <a:cs typeface="ＭＳ Ｐゴシック" charset="0"/>
              </a:rPr>
              <a:t>Want </a:t>
            </a:r>
            <a:endParaRPr lang="en-US" sz="2800" dirty="0" smtClean="0">
              <a:latin typeface="Tahoma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b="1" dirty="0" smtClean="0">
                <a:latin typeface="Tahoma" charset="0"/>
                <a:ea typeface="ＭＳ Ｐゴシック" charset="0"/>
                <a:cs typeface="ＭＳ Ｐゴシック" charset="0"/>
              </a:rPr>
              <a:t>a</a:t>
            </a:r>
            <a:r>
              <a:rPr lang="en-US" dirty="0" smtClean="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latin typeface="Tahoma" charset="0"/>
                <a:ea typeface="ＭＳ Ｐゴシック" charset="0"/>
                <a:cs typeface="ＭＳ Ｐゴシック" charset="0"/>
              </a:rPr>
              <a:t>has higher precedence than </a:t>
            </a:r>
            <a:r>
              <a:rPr lang="en-US" b="1" dirty="0">
                <a:latin typeface="Tahoma" charset="0"/>
                <a:ea typeface="ＭＳ Ｐゴシック" charset="0"/>
                <a:cs typeface="ＭＳ Ｐゴシック" charset="0"/>
              </a:rPr>
              <a:t>b</a:t>
            </a:r>
            <a:r>
              <a:rPr lang="en-US" dirty="0" smtClean="0">
                <a:latin typeface="Tahoma" charset="0"/>
                <a:ea typeface="ＭＳ Ｐゴシック" charset="0"/>
                <a:cs typeface="ＭＳ Ｐゴシック" charset="0"/>
              </a:rPr>
              <a:t>,</a:t>
            </a:r>
          </a:p>
          <a:p>
            <a:pPr lvl="1"/>
            <a:r>
              <a:rPr lang="en-US" dirty="0" smtClean="0">
                <a:latin typeface="Tahoma" charset="0"/>
                <a:ea typeface="ＭＳ Ｐゴシック" charset="0"/>
                <a:cs typeface="ＭＳ Ｐゴシック" charset="0"/>
              </a:rPr>
              <a:t>which </a:t>
            </a:r>
            <a:r>
              <a:rPr lang="en-US" dirty="0">
                <a:latin typeface="Tahoma" charset="0"/>
                <a:ea typeface="ＭＳ Ｐゴシック" charset="0"/>
                <a:cs typeface="ＭＳ Ｐゴシック" charset="0"/>
              </a:rPr>
              <a:t>in turn has higher precedence than </a:t>
            </a:r>
            <a:r>
              <a:rPr lang="en-US" b="1" dirty="0">
                <a:latin typeface="Tahoma" charset="0"/>
                <a:ea typeface="ＭＳ Ｐゴシック" charset="0"/>
                <a:cs typeface="ＭＳ Ｐゴシック" charset="0"/>
              </a:rPr>
              <a:t>m</a:t>
            </a:r>
            <a:r>
              <a:rPr lang="en-US" dirty="0">
                <a:latin typeface="Tahoma" charset="0"/>
                <a:ea typeface="ＭＳ Ｐゴシック" charset="0"/>
                <a:cs typeface="ＭＳ Ｐゴシック" charset="0"/>
              </a:rPr>
              <a:t>, </a:t>
            </a:r>
            <a:endParaRPr lang="en-US" dirty="0" smtClean="0">
              <a:latin typeface="Tahoma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 smtClean="0">
                <a:latin typeface="Tahoma" charset="0"/>
                <a:ea typeface="ＭＳ Ｐゴシック" charset="0"/>
                <a:cs typeface="ＭＳ Ｐゴシック" charset="0"/>
              </a:rPr>
              <a:t>and </a:t>
            </a:r>
            <a:r>
              <a:rPr lang="en-US" dirty="0">
                <a:latin typeface="Tahoma" charset="0"/>
                <a:ea typeface="ＭＳ Ｐゴシック" charset="0"/>
                <a:cs typeface="ＭＳ Ｐゴシック" charset="0"/>
              </a:rPr>
              <a:t>such that </a:t>
            </a:r>
            <a:r>
              <a:rPr lang="en-US" b="1" dirty="0">
                <a:latin typeface="Tahoma" charset="0"/>
                <a:ea typeface="ＭＳ Ｐゴシック" charset="0"/>
                <a:cs typeface="ＭＳ Ｐゴシック" charset="0"/>
              </a:rPr>
              <a:t>m</a:t>
            </a:r>
            <a:r>
              <a:rPr lang="en-US" dirty="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  <a:r>
              <a:rPr lang="en-US" b="1" dirty="0">
                <a:latin typeface="Tahoma" charset="0"/>
                <a:ea typeface="ＭＳ Ｐゴシック" charset="0"/>
                <a:cs typeface="ＭＳ Ｐゴシック" charset="0"/>
              </a:rPr>
              <a:t>associates</a:t>
            </a:r>
            <a:r>
              <a:rPr lang="en-US" dirty="0">
                <a:latin typeface="Tahoma" charset="0"/>
                <a:ea typeface="ＭＳ Ｐゴシック" charset="0"/>
                <a:cs typeface="ＭＳ Ｐゴシック" charset="0"/>
              </a:rPr>
              <a:t> to the </a:t>
            </a:r>
            <a:r>
              <a:rPr lang="en-US" b="1" dirty="0">
                <a:latin typeface="Tahoma" charset="0"/>
                <a:ea typeface="ＭＳ Ｐゴシック" charset="0"/>
                <a:cs typeface="ＭＳ Ｐゴシック" charset="0"/>
              </a:rPr>
              <a:t>left</a:t>
            </a:r>
            <a:r>
              <a:rPr lang="en-US" dirty="0">
                <a:latin typeface="Tahoma" charset="0"/>
                <a:ea typeface="ＭＳ Ｐゴシック" charset="0"/>
                <a:cs typeface="ＭＳ Ｐゴシック" charset="0"/>
              </a:rPr>
              <a:t>. </a:t>
            </a:r>
          </a:p>
          <a:p>
            <a:r>
              <a:rPr lang="en-US" dirty="0" smtClean="0">
                <a:latin typeface="Tahoma" charset="0"/>
                <a:ea typeface="ＭＳ Ｐゴシック" charset="0"/>
                <a:cs typeface="ＭＳ Ｐゴシック" charset="0"/>
              </a:rPr>
              <a:t>Higher precedence translates to longer derivation chain</a:t>
            </a:r>
          </a:p>
          <a:p>
            <a:endParaRPr lang="en-US" dirty="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38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CE12D836-413C-A943-882C-1F6D2FBD5DE4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1638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09E1587-3B01-054D-97CC-7099C7EB8D9F}" type="slidenum">
              <a:rPr lang="en-US" sz="1400">
                <a:latin typeface="Tahoma" charset="0"/>
              </a:rPr>
              <a:pPr/>
              <a:t>9</a:t>
            </a:fld>
            <a:endParaRPr lang="en-US" sz="1400">
              <a:latin typeface="Tahoma" charset="0"/>
            </a:endParaRP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D8887E1-828D-A04B-83C3-3D4C1F9C2E7B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839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0FA321A-E867-0749-A895-7879DBAED6D8}" type="slidenum">
              <a:rPr lang="en-US" sz="1400">
                <a:latin typeface="Tahoma" charset="0"/>
              </a:rPr>
              <a:pPr/>
              <a:t>90</a:t>
            </a:fld>
            <a:endParaRPr lang="en-US" sz="1400">
              <a:latin typeface="Tahoma" charset="0"/>
            </a:endParaRPr>
          </a:p>
        </p:txBody>
      </p:sp>
      <p:sp>
        <p:nvSpPr>
          <p:cNvPr id="83971" name="Rectangle 2"/>
          <p:cNvSpPr>
            <a:spLocks noChangeArrowheads="1"/>
          </p:cNvSpPr>
          <p:nvPr/>
        </p:nvSpPr>
        <p:spPr bwMode="auto">
          <a:xfrm>
            <a:off x="4953000" y="2971800"/>
            <a:ext cx="2286000" cy="5334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724400"/>
          </a:xfrm>
        </p:spPr>
        <p:txBody>
          <a:bodyPr/>
          <a:lstStyle/>
          <a:p>
            <a:pPr algn="ctr" eaLnBrk="1" hangingPunct="1">
              <a:buFont typeface="Wingdings" charset="0"/>
              <a:buNone/>
            </a:pPr>
            <a:r>
              <a:rPr lang="en-US" sz="4000">
                <a:latin typeface="Tahoma" charset="0"/>
                <a:ea typeface="ＭＳ Ｐゴシック" charset="0"/>
                <a:cs typeface="ＭＳ Ｐゴシック" charset="0"/>
              </a:rPr>
              <a:t>&lt;expr&gt; ::=  &lt;term&gt;</a:t>
            </a:r>
          </a:p>
          <a:p>
            <a:pPr algn="ctr" eaLnBrk="1" hangingPunct="1">
              <a:buFont typeface="Wingdings" charset="0"/>
              <a:buNone/>
            </a:pPr>
            <a:endParaRPr lang="en-US" sz="280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spcBef>
                <a:spcPct val="50000"/>
              </a:spcBef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| _ -&gt; (Term_as_Expr  term_parse  , tokens_after_term)))</a:t>
            </a:r>
          </a:p>
          <a:p>
            <a:pPr eaLnBrk="1" hangingPunct="1">
              <a:spcBef>
                <a:spcPct val="50000"/>
              </a:spcBef>
            </a:pPr>
            <a:endParaRPr lang="en-US" sz="240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Code for  </a:t>
            </a:r>
            <a:r>
              <a:rPr lang="en-US" b="1">
                <a:latin typeface="Tahoma" charset="0"/>
                <a:ea typeface="ＭＳ Ｐゴシック" charset="0"/>
                <a:cs typeface="ＭＳ Ｐゴシック" charset="0"/>
              </a:rPr>
              <a:t>term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is same except for replacing addition with multiplication and subtraction with division</a:t>
            </a:r>
          </a:p>
        </p:txBody>
      </p:sp>
      <p:sp>
        <p:nvSpPr>
          <p:cNvPr id="8397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Parsing an Expression as a Term</a:t>
            </a:r>
          </a:p>
        </p:txBody>
      </p:sp>
      <p:sp>
        <p:nvSpPr>
          <p:cNvPr id="83974" name="Line 5"/>
          <p:cNvSpPr>
            <a:spLocks noChangeShapeType="1"/>
          </p:cNvSpPr>
          <p:nvPr/>
        </p:nvSpPr>
        <p:spPr bwMode="auto">
          <a:xfrm flipV="1">
            <a:off x="5867400" y="2133600"/>
            <a:ext cx="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F56CB57-B022-2543-917D-75F1FD0D7017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849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E982109-7BE2-DA43-B1C0-C7FC798878AD}" type="slidenum">
              <a:rPr lang="en-US" sz="1400">
                <a:latin typeface="Tahoma" charset="0"/>
              </a:rPr>
              <a:pPr/>
              <a:t>91</a:t>
            </a:fld>
            <a:endParaRPr lang="en-US" sz="1400">
              <a:latin typeface="Tahoma" charset="0"/>
            </a:endParaRPr>
          </a:p>
        </p:txBody>
      </p:sp>
      <p:sp>
        <p:nvSpPr>
          <p:cNvPr id="84995" name="Rectangle 2"/>
          <p:cNvSpPr>
            <a:spLocks noChangeArrowheads="1"/>
          </p:cNvSpPr>
          <p:nvPr/>
        </p:nvSpPr>
        <p:spPr bwMode="auto">
          <a:xfrm>
            <a:off x="1066800" y="4495800"/>
            <a:ext cx="2514600" cy="6096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499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Parsing Factor as Id</a:t>
            </a:r>
          </a:p>
        </p:txBody>
      </p:sp>
      <p:sp>
        <p:nvSpPr>
          <p:cNvPr id="84997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charset="0"/>
              <a:buNone/>
            </a:pPr>
            <a:r>
              <a:rPr lang="en-US" sz="4400">
                <a:latin typeface="Tahoma" charset="0"/>
                <a:ea typeface="ＭＳ Ｐゴシック" charset="0"/>
                <a:cs typeface="ＭＳ Ｐゴシック" charset="0"/>
              </a:rPr>
              <a:t>&lt;factor&gt; ::= &lt;id&gt;</a:t>
            </a:r>
            <a:r>
              <a:rPr lang="en-US" sz="3600">
                <a:latin typeface="Tahoma" charset="0"/>
                <a:ea typeface="ＭＳ Ｐゴシック" charset="0"/>
                <a:cs typeface="ＭＳ Ｐゴシック" charset="0"/>
              </a:rPr>
              <a:t> </a:t>
            </a:r>
          </a:p>
          <a:p>
            <a:pPr algn="ctr" eaLnBrk="1" hangingPunct="1">
              <a:buFont typeface="Wingdings" charset="0"/>
              <a:buNone/>
            </a:pPr>
            <a:endParaRPr lang="en-US" sz="360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and factor  tokens =</a:t>
            </a:r>
          </a:p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(match tokens</a:t>
            </a:r>
          </a:p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with (Id_token id_name :: tokens_after_id) = </a:t>
            </a:r>
          </a:p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( Id_as_Factor  id_name, tokens_after_id)</a:t>
            </a:r>
          </a:p>
        </p:txBody>
      </p:sp>
      <p:sp>
        <p:nvSpPr>
          <p:cNvPr id="84998" name="Line 5"/>
          <p:cNvSpPr>
            <a:spLocks noChangeShapeType="1"/>
          </p:cNvSpPr>
          <p:nvPr/>
        </p:nvSpPr>
        <p:spPr bwMode="auto">
          <a:xfrm>
            <a:off x="5410200" y="2819400"/>
            <a:ext cx="152400" cy="7620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4999" name="Oval 7"/>
          <p:cNvSpPr>
            <a:spLocks noChangeArrowheads="1"/>
          </p:cNvSpPr>
          <p:nvPr/>
        </p:nvSpPr>
        <p:spPr bwMode="auto">
          <a:xfrm>
            <a:off x="5638800" y="1295400"/>
            <a:ext cx="1447800" cy="6858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5000" name="Line 8"/>
          <p:cNvSpPr>
            <a:spLocks noChangeShapeType="1"/>
          </p:cNvSpPr>
          <p:nvPr/>
        </p:nvSpPr>
        <p:spPr bwMode="auto">
          <a:xfrm flipV="1">
            <a:off x="2819400" y="1905000"/>
            <a:ext cx="3048000" cy="2590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72165AD-3888-1246-9392-DD42208D8F38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860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9144AEB-5B7A-6E48-9CEF-9F7284BADA4E}" type="slidenum">
              <a:rPr lang="en-US" sz="1400">
                <a:latin typeface="Tahoma" charset="0"/>
              </a:rPr>
              <a:pPr/>
              <a:t>92</a:t>
            </a:fld>
            <a:endParaRPr lang="en-US" sz="1400">
              <a:latin typeface="Tahoma" charset="0"/>
            </a:endParaRPr>
          </a:p>
        </p:txBody>
      </p:sp>
      <p:sp>
        <p:nvSpPr>
          <p:cNvPr id="86019" name="Rectangle 2"/>
          <p:cNvSpPr>
            <a:spLocks noChangeArrowheads="1"/>
          </p:cNvSpPr>
          <p:nvPr/>
        </p:nvSpPr>
        <p:spPr bwMode="auto">
          <a:xfrm>
            <a:off x="2133600" y="3124200"/>
            <a:ext cx="3124200" cy="6096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6020" name="Rectangle 3"/>
          <p:cNvSpPr>
            <a:spLocks noChangeArrowheads="1"/>
          </p:cNvSpPr>
          <p:nvPr/>
        </p:nvSpPr>
        <p:spPr bwMode="auto">
          <a:xfrm>
            <a:off x="2133600" y="4648200"/>
            <a:ext cx="2133600" cy="5334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6021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1524000"/>
            <a:ext cx="8534400" cy="4648200"/>
          </a:xfrm>
        </p:spPr>
        <p:txBody>
          <a:bodyPr/>
          <a:lstStyle/>
          <a:p>
            <a:pPr algn="ctr" eaLnBrk="1" hangingPunct="1">
              <a:spcBef>
                <a:spcPct val="50000"/>
              </a:spcBef>
              <a:buFont typeface="Wingdings" charset="0"/>
              <a:buNone/>
            </a:pPr>
            <a:r>
              <a:rPr lang="en-US" sz="4400">
                <a:latin typeface="Tahoma" charset="0"/>
                <a:ea typeface="ＭＳ Ｐゴシック" charset="0"/>
                <a:cs typeface="ＭＳ Ｐゴシック" charset="0"/>
              </a:rPr>
              <a:t>  &lt;factor&gt; ::= ( &lt;expr&gt; )</a:t>
            </a:r>
            <a:br>
              <a:rPr lang="en-US" sz="4400">
                <a:latin typeface="Tahoma" charset="0"/>
                <a:ea typeface="ＭＳ Ｐゴシック" charset="0"/>
                <a:cs typeface="ＭＳ Ｐゴシック" charset="0"/>
              </a:rPr>
            </a:br>
            <a:endParaRPr lang="en-US" sz="440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spcBef>
                <a:spcPct val="50000"/>
              </a:spcBef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| factor ( Left_parenthesis  :: tokens) =</a:t>
            </a:r>
          </a:p>
          <a:p>
            <a:pPr eaLnBrk="1" hangingPunct="1">
              <a:spcBef>
                <a:spcPct val="50000"/>
              </a:spcBef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 (match expr tokens</a:t>
            </a:r>
          </a:p>
          <a:p>
            <a:pPr eaLnBrk="1" hangingPunct="1">
              <a:spcBef>
                <a:spcPct val="50000"/>
              </a:spcBef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  with ( expr_parse , tokens_after_expr) -&gt;</a:t>
            </a:r>
          </a:p>
        </p:txBody>
      </p:sp>
      <p:sp>
        <p:nvSpPr>
          <p:cNvPr id="8602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Parsing Factor as Parenthesized Expression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6023" name="Line 6"/>
          <p:cNvSpPr>
            <a:spLocks noChangeShapeType="1"/>
          </p:cNvSpPr>
          <p:nvPr/>
        </p:nvSpPr>
        <p:spPr bwMode="auto">
          <a:xfrm flipV="1">
            <a:off x="3505200" y="2133600"/>
            <a:ext cx="167640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6024" name="Line 7"/>
          <p:cNvSpPr>
            <a:spLocks noChangeShapeType="1"/>
          </p:cNvSpPr>
          <p:nvPr/>
        </p:nvSpPr>
        <p:spPr bwMode="auto">
          <a:xfrm flipV="1">
            <a:off x="4267200" y="2209800"/>
            <a:ext cx="1981200" cy="2514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8E0F64E-E278-2846-B74D-223F4B2909E3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87042" name="Rectangle 2"/>
          <p:cNvSpPr>
            <a:spLocks noChangeArrowheads="1"/>
          </p:cNvSpPr>
          <p:nvPr/>
        </p:nvSpPr>
        <p:spPr bwMode="auto">
          <a:xfrm>
            <a:off x="914400" y="4191000"/>
            <a:ext cx="3352800" cy="5334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043" name="Rectangle 3"/>
          <p:cNvSpPr>
            <a:spLocks noChangeArrowheads="1"/>
          </p:cNvSpPr>
          <p:nvPr/>
        </p:nvSpPr>
        <p:spPr bwMode="auto">
          <a:xfrm>
            <a:off x="457200" y="4876800"/>
            <a:ext cx="5791200" cy="6096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044" name="Rectangle 4"/>
          <p:cNvSpPr>
            <a:spLocks noChangeArrowheads="1"/>
          </p:cNvSpPr>
          <p:nvPr/>
        </p:nvSpPr>
        <p:spPr bwMode="auto">
          <a:xfrm>
            <a:off x="6400800" y="4876800"/>
            <a:ext cx="2209800" cy="6096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04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76200" y="1447800"/>
            <a:ext cx="9144000" cy="4648200"/>
          </a:xfrm>
        </p:spPr>
        <p:txBody>
          <a:bodyPr/>
          <a:lstStyle/>
          <a:p>
            <a:pPr algn="ctr" eaLnBrk="1" hangingPunct="1">
              <a:spcBef>
                <a:spcPct val="50000"/>
              </a:spcBef>
              <a:buFont typeface="Wingdings" charset="0"/>
              <a:buNone/>
            </a:pPr>
            <a:endParaRPr lang="en-US" sz="600">
              <a:latin typeface="Tahoma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spcBef>
                <a:spcPct val="50000"/>
              </a:spcBef>
              <a:buFont typeface="Wingdings" charset="0"/>
              <a:buNone/>
            </a:pPr>
            <a:r>
              <a:rPr lang="en-US" sz="4000">
                <a:latin typeface="Tahoma" charset="0"/>
                <a:ea typeface="ＭＳ Ｐゴシック" charset="0"/>
                <a:cs typeface="ＭＳ Ｐゴシック" charset="0"/>
              </a:rPr>
              <a:t>&lt;factor&gt; ::=  ( &lt;expr&gt; )</a:t>
            </a:r>
          </a:p>
          <a:p>
            <a:pPr eaLnBrk="1" hangingPunct="1">
              <a:spcBef>
                <a:spcPct val="50000"/>
              </a:spcBef>
              <a:buFont typeface="Wingdings" charset="0"/>
              <a:buNone/>
            </a:pPr>
            <a:endParaRPr lang="en-US" sz="280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spcBef>
                <a:spcPct val="50000"/>
              </a:spcBef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(match tokens_after_expr</a:t>
            </a:r>
          </a:p>
          <a:p>
            <a:pPr eaLnBrk="1" hangingPunct="1">
              <a:spcBef>
                <a:spcPct val="50000"/>
              </a:spcBef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with Right_parenthesis :: tokens_after_rparen -&gt;</a:t>
            </a:r>
          </a:p>
          <a:p>
            <a:pPr eaLnBrk="1" hangingPunct="1">
              <a:spcBef>
                <a:spcPct val="50000"/>
              </a:spcBef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( Parenthesized_Expr_as_Factor   expr_parse  ,  tokens_after_rparen)</a:t>
            </a:r>
          </a:p>
        </p:txBody>
      </p:sp>
      <p:sp>
        <p:nvSpPr>
          <p:cNvPr id="8704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Parsing Factor as Parenthesized Expression</a:t>
            </a: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7047" name="Line 7"/>
          <p:cNvSpPr>
            <a:spLocks noChangeShapeType="1"/>
          </p:cNvSpPr>
          <p:nvPr/>
        </p:nvSpPr>
        <p:spPr bwMode="auto">
          <a:xfrm flipV="1">
            <a:off x="4267200" y="2590800"/>
            <a:ext cx="2895600" cy="1600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048" name="Oval 8"/>
          <p:cNvSpPr>
            <a:spLocks noChangeArrowheads="1"/>
          </p:cNvSpPr>
          <p:nvPr/>
        </p:nvSpPr>
        <p:spPr bwMode="auto">
          <a:xfrm>
            <a:off x="4724400" y="1676400"/>
            <a:ext cx="2895600" cy="12192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049" name="Line 9"/>
          <p:cNvSpPr>
            <a:spLocks noChangeShapeType="1"/>
          </p:cNvSpPr>
          <p:nvPr/>
        </p:nvSpPr>
        <p:spPr bwMode="auto">
          <a:xfrm flipH="1" flipV="1">
            <a:off x="5943600" y="2895600"/>
            <a:ext cx="76200" cy="1981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050" name="Line 10"/>
          <p:cNvSpPr>
            <a:spLocks noChangeShapeType="1"/>
          </p:cNvSpPr>
          <p:nvPr/>
        </p:nvSpPr>
        <p:spPr bwMode="auto">
          <a:xfrm flipH="1" flipV="1">
            <a:off x="6553200" y="2514600"/>
            <a:ext cx="533400" cy="2362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6EC2437-7A86-9A4A-B41E-D22AC6617D34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880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04A10BB5-8456-F44D-9E65-FADDB6FDAC26}" type="slidenum">
              <a:rPr lang="en-US" sz="1400">
                <a:latin typeface="Tahoma" charset="0"/>
              </a:rPr>
              <a:pPr/>
              <a:t>94</a:t>
            </a:fld>
            <a:endParaRPr lang="en-US" sz="1400">
              <a:latin typeface="Tahoma" charset="0"/>
            </a:endParaRPr>
          </a:p>
        </p:txBody>
      </p:sp>
      <p:sp>
        <p:nvSpPr>
          <p:cNvPr id="880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>
                <a:latin typeface="Tahoma" charset="0"/>
                <a:ea typeface="ＭＳ Ｐゴシック" charset="0"/>
                <a:cs typeface="ＭＳ Ｐゴシック" charset="0"/>
              </a:rPr>
              <a:t>Error Cases</a:t>
            </a:r>
          </a:p>
        </p:txBody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8229600" cy="4648200"/>
          </a:xfrm>
        </p:spPr>
        <p:txBody>
          <a:bodyPr/>
          <a:lstStyle/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What if no matching right parenthesis?</a:t>
            </a:r>
            <a:br>
              <a:rPr lang="en-US">
                <a:latin typeface="Tahoma" charset="0"/>
                <a:ea typeface="ＭＳ Ｐゴシック" charset="0"/>
                <a:cs typeface="ＭＳ Ｐゴシック" charset="0"/>
              </a:rPr>
            </a:b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| _ -&gt; raise (Failure "No matching rparen") ))</a:t>
            </a:r>
          </a:p>
          <a:p>
            <a:pPr eaLnBrk="1" hangingPunct="1">
              <a:buFont typeface="Wingdings" charset="0"/>
              <a:buNone/>
            </a:pP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What if no leading id or left parenthesis?</a:t>
            </a:r>
          </a:p>
          <a:p>
            <a:pPr eaLnBrk="1" hangingPunct="1"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| _ -&gt; raise (Failure "No id or lparen" ));;</a:t>
            </a:r>
          </a:p>
          <a:p>
            <a:pPr eaLnBrk="1" hangingPunct="1">
              <a:buFont typeface="Wingdings" charset="0"/>
              <a:buNone/>
            </a:pPr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18C79F1-C45F-D742-8A35-A143F54A020C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890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D4EFF33-2947-C943-A266-428026235D83}" type="slidenum">
              <a:rPr lang="en-US" sz="1400">
                <a:latin typeface="Tahoma" charset="0"/>
              </a:rPr>
              <a:pPr/>
              <a:t>95</a:t>
            </a:fld>
            <a:endParaRPr lang="en-US" sz="1400">
              <a:latin typeface="Tahoma" charset="0"/>
            </a:endParaRPr>
          </a:p>
        </p:txBody>
      </p:sp>
      <p:sp>
        <p:nvSpPr>
          <p:cNvPr id="890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( a + b ) * c - d</a:t>
            </a:r>
          </a:p>
        </p:txBody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50000"/>
              </a:spcBef>
              <a:buFont typeface="Wingdings" charset="0"/>
              <a:buNone/>
            </a:pPr>
            <a:r>
              <a:rPr lang="en-US" sz="3600">
                <a:solidFill>
                  <a:schemeClr val="tx2"/>
                </a:solidFill>
                <a:latin typeface="Tahoma" charset="0"/>
                <a:ea typeface="ＭＳ Ｐゴシック" charset="0"/>
                <a:cs typeface="ＭＳ Ｐゴシック" charset="0"/>
              </a:rPr>
              <a:t>expr [Left_parenthesis; Id_token "a</a:t>
            </a:r>
            <a:r>
              <a:rPr lang="ja-JP" altLang="en-US" sz="3600">
                <a:solidFill>
                  <a:schemeClr val="tx2"/>
                </a:solidFill>
                <a:latin typeface="Tahoma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 sz="3600">
                <a:solidFill>
                  <a:schemeClr val="tx2"/>
                </a:solidFill>
                <a:latin typeface="Tahoma" charset="0"/>
                <a:ea typeface="ＭＳ Ｐゴシック" charset="0"/>
                <a:cs typeface="ＭＳ Ｐゴシック" charset="0"/>
              </a:rPr>
              <a:t>; Plus_token; Id_token "b</a:t>
            </a:r>
            <a:r>
              <a:rPr lang="ja-JP" altLang="en-US" sz="3600">
                <a:solidFill>
                  <a:schemeClr val="tx2"/>
                </a:solidFill>
                <a:latin typeface="Tahoma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 sz="3600">
                <a:solidFill>
                  <a:schemeClr val="tx2"/>
                </a:solidFill>
                <a:latin typeface="Tahoma" charset="0"/>
                <a:ea typeface="ＭＳ Ｐゴシック" charset="0"/>
                <a:cs typeface="ＭＳ Ｐゴシック" charset="0"/>
              </a:rPr>
              <a:t>;</a:t>
            </a:r>
            <a:br>
              <a:rPr lang="en-US" altLang="ja-JP" sz="3600">
                <a:solidFill>
                  <a:schemeClr val="tx2"/>
                </a:solidFill>
                <a:latin typeface="Tahoma" charset="0"/>
                <a:ea typeface="ＭＳ Ｐゴシック" charset="0"/>
                <a:cs typeface="ＭＳ Ｐゴシック" charset="0"/>
              </a:rPr>
            </a:br>
            <a:r>
              <a:rPr lang="en-US" altLang="ja-JP" sz="3600">
                <a:solidFill>
                  <a:schemeClr val="tx2"/>
                </a:solidFill>
                <a:latin typeface="Tahoma" charset="0"/>
                <a:ea typeface="ＭＳ Ｐゴシック" charset="0"/>
                <a:cs typeface="ＭＳ Ｐゴシック" charset="0"/>
              </a:rPr>
              <a:t>Right_parenthesis; Times_token; Id_token "c</a:t>
            </a:r>
            <a:r>
              <a:rPr lang="ja-JP" altLang="en-US" sz="3600">
                <a:solidFill>
                  <a:schemeClr val="tx2"/>
                </a:solidFill>
                <a:latin typeface="Tahoma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 sz="3600">
                <a:solidFill>
                  <a:schemeClr val="tx2"/>
                </a:solidFill>
                <a:latin typeface="Tahoma" charset="0"/>
                <a:ea typeface="ＭＳ Ｐゴシック" charset="0"/>
                <a:cs typeface="ＭＳ Ｐゴシック" charset="0"/>
              </a:rPr>
              <a:t>; Minus_token;       Id_token "d"];;</a:t>
            </a:r>
            <a:r>
              <a:rPr lang="en-US" altLang="ja-JP" sz="3600">
                <a:latin typeface="Tahoma" charset="0"/>
                <a:ea typeface="ＭＳ Ｐゴシック" charset="0"/>
                <a:cs typeface="ＭＳ Ｐゴシック" charset="0"/>
              </a:rPr>
              <a:t/>
            </a:r>
            <a:br>
              <a:rPr lang="en-US" altLang="ja-JP" sz="3600">
                <a:latin typeface="Tahoma" charset="0"/>
                <a:ea typeface="ＭＳ Ｐゴシック" charset="0"/>
                <a:cs typeface="ＭＳ Ｐゴシック" charset="0"/>
              </a:rPr>
            </a:br>
            <a:r>
              <a:rPr lang="en-US" altLang="ja-JP" sz="3600">
                <a:latin typeface="Tahoma" charset="0"/>
                <a:ea typeface="ＭＳ Ｐゴシック" charset="0"/>
                <a:cs typeface="ＭＳ Ｐゴシック" charset="0"/>
              </a:rPr>
              <a:t/>
            </a:r>
            <a:br>
              <a:rPr lang="en-US" altLang="ja-JP" sz="3600">
                <a:latin typeface="Tahoma" charset="0"/>
                <a:ea typeface="ＭＳ Ｐゴシック" charset="0"/>
                <a:cs typeface="ＭＳ Ｐゴシック" charset="0"/>
              </a:rPr>
            </a:br>
            <a:endParaRPr lang="en-US" sz="3600">
              <a:latin typeface="Tahom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63BD4CF-22EA-6541-A7C9-B377DB19DC27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901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16E39D71-550C-2042-AE77-D243D5DB3225}" type="slidenum">
              <a:rPr lang="en-US" sz="1400">
                <a:latin typeface="Tahoma" charset="0"/>
              </a:rPr>
              <a:pPr/>
              <a:t>96</a:t>
            </a:fld>
            <a:endParaRPr lang="en-US" sz="1400">
              <a:latin typeface="Tahoma" charset="0"/>
            </a:endParaRPr>
          </a:p>
        </p:txBody>
      </p:sp>
      <p:sp>
        <p:nvSpPr>
          <p:cNvPr id="901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US" sz="4000">
                <a:latin typeface="Tahoma" charset="0"/>
                <a:ea typeface="ＭＳ Ｐゴシック" charset="0"/>
                <a:cs typeface="ＭＳ Ｐゴシック" charset="0"/>
              </a:rPr>
              <a:t>( a + b ) * c - d</a:t>
            </a:r>
          </a:p>
        </p:txBody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458200" cy="4648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- : expr * token list =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(Minus_Expr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(Mult_Term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(Parenthesized_Expr_as_Factor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(Plus_Expr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(Factor_as_Term (Id_as_Factor "a"),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    Term_as_Expr (Factor_as_Term (Id_as_Factor "b")))),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Factor_as_Term (Id_as_Factor "c")),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Term_as_Expr (Factor_as_Term (Id_as_Factor "d"))),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[])</a:t>
            </a:r>
            <a:endParaRPr lang="en-US" sz="2400">
              <a:solidFill>
                <a:srgbClr val="FF3399"/>
              </a:solidFill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0117" name="Rectangle 4"/>
          <p:cNvSpPr>
            <a:spLocks noChangeArrowheads="1"/>
          </p:cNvSpPr>
          <p:nvPr/>
        </p:nvSpPr>
        <p:spPr bwMode="auto">
          <a:xfrm>
            <a:off x="2498725" y="11172825"/>
            <a:ext cx="30797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>
              <a:solidFill>
                <a:srgbClr val="FF008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DA14D3F3-DFAF-FE4A-AE83-6C9C5A450080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911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1721096-F02D-6442-AC64-5C9F5E60A95C}" type="slidenum">
              <a:rPr lang="en-US" sz="1400">
                <a:latin typeface="Tahoma" charset="0"/>
              </a:rPr>
              <a:pPr/>
              <a:t>97</a:t>
            </a:fld>
            <a:endParaRPr lang="en-US" sz="1400">
              <a:latin typeface="Tahoma" charset="0"/>
            </a:endParaRPr>
          </a:p>
        </p:txBody>
      </p:sp>
      <p:sp>
        <p:nvSpPr>
          <p:cNvPr id="911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US" sz="4000">
                <a:latin typeface="Tahoma" charset="0"/>
                <a:ea typeface="ＭＳ Ｐゴシック" charset="0"/>
                <a:cs typeface="ＭＳ Ｐゴシック" charset="0"/>
              </a:rPr>
              <a:t>( a + b ) * c – d</a:t>
            </a:r>
          </a:p>
        </p:txBody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143000"/>
            <a:ext cx="8991600" cy="5334000"/>
          </a:xfrm>
        </p:spPr>
        <p:txBody>
          <a:bodyPr/>
          <a:lstStyle/>
          <a:p>
            <a:pPr eaLnBrk="1" hangingPunct="1">
              <a:lnSpc>
                <a:spcPct val="50000"/>
              </a:lnSpc>
              <a:spcBef>
                <a:spcPct val="50000"/>
              </a:spcBef>
              <a:buFont typeface="Wingdings" charset="0"/>
              <a:buNone/>
            </a:pPr>
            <a:endParaRPr lang="en-US" sz="70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				               &lt;expr&gt;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			           &lt;term&gt;       -      &lt;expr&gt;</a:t>
            </a:r>
          </a:p>
          <a:p>
            <a:pPr lvl="1" eaLnBrk="1" hangingPunct="1">
              <a:lnSpc>
                <a:spcPct val="80000"/>
              </a:lnSpc>
              <a:spcBef>
                <a:spcPct val="50000"/>
              </a:spcBef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</a:rPr>
              <a:t>             &lt;factor&gt;   *    &lt;term&gt;      &lt;term&gt;</a:t>
            </a:r>
          </a:p>
          <a:p>
            <a:pPr lvl="1" eaLnBrk="1" hangingPunct="1">
              <a:lnSpc>
                <a:spcPct val="80000"/>
              </a:lnSpc>
              <a:spcBef>
                <a:spcPct val="50000"/>
              </a:spcBef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</a:rPr>
              <a:t>       (     &lt;expr&gt;     )      &lt;factor&gt;   &lt;factor&gt;</a:t>
            </a:r>
          </a:p>
          <a:p>
            <a:pPr lvl="1" eaLnBrk="1" hangingPunct="1">
              <a:lnSpc>
                <a:spcPct val="80000"/>
              </a:lnSpc>
              <a:spcBef>
                <a:spcPct val="50000"/>
              </a:spcBef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</a:rPr>
              <a:t>     &lt;term&gt;  +  &lt;expr&gt;    &lt;id&gt;          &lt;id&gt;</a:t>
            </a:r>
          </a:p>
          <a:p>
            <a:pPr lvl="1" eaLnBrk="1" hangingPunct="1">
              <a:lnSpc>
                <a:spcPct val="80000"/>
              </a:lnSpc>
              <a:spcBef>
                <a:spcPct val="50000"/>
              </a:spcBef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</a:rPr>
              <a:t>    &lt;factor&gt;     &lt;term&gt;       c               d</a:t>
            </a:r>
          </a:p>
          <a:p>
            <a:pPr lvl="1" eaLnBrk="1" hangingPunct="1">
              <a:lnSpc>
                <a:spcPct val="80000"/>
              </a:lnSpc>
              <a:spcBef>
                <a:spcPct val="50000"/>
              </a:spcBef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</a:rPr>
              <a:t>        &lt;id&gt;       &lt;factor&gt;</a:t>
            </a:r>
          </a:p>
          <a:p>
            <a:pPr lvl="1" eaLnBrk="1" hangingPunct="1">
              <a:lnSpc>
                <a:spcPct val="80000"/>
              </a:lnSpc>
              <a:spcBef>
                <a:spcPct val="50000"/>
              </a:spcBef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</a:rPr>
              <a:t>          a            &lt;id&gt;</a:t>
            </a:r>
          </a:p>
          <a:p>
            <a:pPr lvl="1" eaLnBrk="1" hangingPunct="1">
              <a:lnSpc>
                <a:spcPct val="80000"/>
              </a:lnSpc>
              <a:spcBef>
                <a:spcPct val="50000"/>
              </a:spcBef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</a:rPr>
              <a:t>                           b</a:t>
            </a:r>
          </a:p>
        </p:txBody>
      </p:sp>
      <p:grpSp>
        <p:nvGrpSpPr>
          <p:cNvPr id="91141" name="Group 30"/>
          <p:cNvGrpSpPr>
            <a:grpSpLocks/>
          </p:cNvGrpSpPr>
          <p:nvPr/>
        </p:nvGrpSpPr>
        <p:grpSpPr bwMode="auto">
          <a:xfrm>
            <a:off x="1752600" y="1752600"/>
            <a:ext cx="5410200" cy="4114800"/>
            <a:chOff x="1104" y="1104"/>
            <a:chExt cx="2928" cy="2592"/>
          </a:xfrm>
        </p:grpSpPr>
        <p:sp>
          <p:nvSpPr>
            <p:cNvPr id="91142" name="Line 4"/>
            <p:cNvSpPr>
              <a:spLocks noChangeShapeType="1"/>
            </p:cNvSpPr>
            <p:nvPr/>
          </p:nvSpPr>
          <p:spPr bwMode="auto">
            <a:xfrm flipH="1">
              <a:off x="2448" y="1104"/>
              <a:ext cx="384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1143" name="Line 5"/>
            <p:cNvSpPr>
              <a:spLocks noChangeShapeType="1"/>
            </p:cNvSpPr>
            <p:nvPr/>
          </p:nvSpPr>
          <p:spPr bwMode="auto">
            <a:xfrm>
              <a:off x="3168" y="1152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1144" name="Line 6"/>
            <p:cNvSpPr>
              <a:spLocks noChangeShapeType="1"/>
            </p:cNvSpPr>
            <p:nvPr/>
          </p:nvSpPr>
          <p:spPr bwMode="auto">
            <a:xfrm>
              <a:off x="3456" y="1104"/>
              <a:ext cx="288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1145" name="Line 7"/>
            <p:cNvSpPr>
              <a:spLocks noChangeShapeType="1"/>
            </p:cNvSpPr>
            <p:nvPr/>
          </p:nvSpPr>
          <p:spPr bwMode="auto">
            <a:xfrm flipH="1">
              <a:off x="1872" y="1488"/>
              <a:ext cx="240" cy="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1146" name="Line 8"/>
            <p:cNvSpPr>
              <a:spLocks noChangeShapeType="1"/>
            </p:cNvSpPr>
            <p:nvPr/>
          </p:nvSpPr>
          <p:spPr bwMode="auto">
            <a:xfrm flipH="1">
              <a:off x="2304" y="1488"/>
              <a:ext cx="0" cy="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1147" name="Line 9"/>
            <p:cNvSpPr>
              <a:spLocks noChangeShapeType="1"/>
            </p:cNvSpPr>
            <p:nvPr/>
          </p:nvSpPr>
          <p:spPr bwMode="auto">
            <a:xfrm>
              <a:off x="2496" y="1488"/>
              <a:ext cx="24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1148" name="Line 10"/>
            <p:cNvSpPr>
              <a:spLocks noChangeShapeType="1"/>
            </p:cNvSpPr>
            <p:nvPr/>
          </p:nvSpPr>
          <p:spPr bwMode="auto">
            <a:xfrm>
              <a:off x="4032" y="1488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1149" name="Line 11"/>
            <p:cNvSpPr>
              <a:spLocks noChangeShapeType="1"/>
            </p:cNvSpPr>
            <p:nvPr/>
          </p:nvSpPr>
          <p:spPr bwMode="auto">
            <a:xfrm flipH="1">
              <a:off x="1104" y="1824"/>
              <a:ext cx="384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1150" name="Line 12"/>
            <p:cNvSpPr>
              <a:spLocks noChangeShapeType="1"/>
            </p:cNvSpPr>
            <p:nvPr/>
          </p:nvSpPr>
          <p:spPr bwMode="auto">
            <a:xfrm>
              <a:off x="1632" y="1824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1151" name="Line 13"/>
            <p:cNvSpPr>
              <a:spLocks noChangeShapeType="1"/>
            </p:cNvSpPr>
            <p:nvPr/>
          </p:nvSpPr>
          <p:spPr bwMode="auto">
            <a:xfrm>
              <a:off x="1776" y="1824"/>
              <a:ext cx="432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1152" name="Line 14"/>
            <p:cNvSpPr>
              <a:spLocks noChangeShapeType="1"/>
            </p:cNvSpPr>
            <p:nvPr/>
          </p:nvSpPr>
          <p:spPr bwMode="auto">
            <a:xfrm>
              <a:off x="3024" y="1824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1153" name="Line 15"/>
            <p:cNvSpPr>
              <a:spLocks noChangeShapeType="1"/>
            </p:cNvSpPr>
            <p:nvPr/>
          </p:nvSpPr>
          <p:spPr bwMode="auto">
            <a:xfrm>
              <a:off x="3024" y="220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1154" name="Line 16"/>
            <p:cNvSpPr>
              <a:spLocks noChangeShapeType="1"/>
            </p:cNvSpPr>
            <p:nvPr/>
          </p:nvSpPr>
          <p:spPr bwMode="auto">
            <a:xfrm>
              <a:off x="3024" y="2544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1155" name="Line 17"/>
            <p:cNvSpPr>
              <a:spLocks noChangeShapeType="1"/>
            </p:cNvSpPr>
            <p:nvPr/>
          </p:nvSpPr>
          <p:spPr bwMode="auto">
            <a:xfrm flipH="1">
              <a:off x="1248" y="2208"/>
              <a:ext cx="288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1156" name="Line 18"/>
            <p:cNvSpPr>
              <a:spLocks noChangeShapeType="1"/>
            </p:cNvSpPr>
            <p:nvPr/>
          </p:nvSpPr>
          <p:spPr bwMode="auto">
            <a:xfrm>
              <a:off x="1632" y="220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1157" name="Line 19"/>
            <p:cNvSpPr>
              <a:spLocks noChangeShapeType="1"/>
            </p:cNvSpPr>
            <p:nvPr/>
          </p:nvSpPr>
          <p:spPr bwMode="auto">
            <a:xfrm>
              <a:off x="1824" y="2208"/>
              <a:ext cx="192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1158" name="Line 20"/>
            <p:cNvSpPr>
              <a:spLocks noChangeShapeType="1"/>
            </p:cNvSpPr>
            <p:nvPr/>
          </p:nvSpPr>
          <p:spPr bwMode="auto">
            <a:xfrm>
              <a:off x="1104" y="2544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1159" name="Line 21"/>
            <p:cNvSpPr>
              <a:spLocks noChangeShapeType="1"/>
            </p:cNvSpPr>
            <p:nvPr/>
          </p:nvSpPr>
          <p:spPr bwMode="auto">
            <a:xfrm>
              <a:off x="1104" y="2880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1160" name="Line 22"/>
            <p:cNvSpPr>
              <a:spLocks noChangeShapeType="1"/>
            </p:cNvSpPr>
            <p:nvPr/>
          </p:nvSpPr>
          <p:spPr bwMode="auto">
            <a:xfrm>
              <a:off x="1104" y="3264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1161" name="Line 23"/>
            <p:cNvSpPr>
              <a:spLocks noChangeShapeType="1"/>
            </p:cNvSpPr>
            <p:nvPr/>
          </p:nvSpPr>
          <p:spPr bwMode="auto">
            <a:xfrm>
              <a:off x="2160" y="2544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1162" name="Line 24"/>
            <p:cNvSpPr>
              <a:spLocks noChangeShapeType="1"/>
            </p:cNvSpPr>
            <p:nvPr/>
          </p:nvSpPr>
          <p:spPr bwMode="auto">
            <a:xfrm>
              <a:off x="2160" y="2880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1163" name="Line 25"/>
            <p:cNvSpPr>
              <a:spLocks noChangeShapeType="1"/>
            </p:cNvSpPr>
            <p:nvPr/>
          </p:nvSpPr>
          <p:spPr bwMode="auto">
            <a:xfrm>
              <a:off x="2160" y="3216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1164" name="Line 26"/>
            <p:cNvSpPr>
              <a:spLocks noChangeShapeType="1"/>
            </p:cNvSpPr>
            <p:nvPr/>
          </p:nvSpPr>
          <p:spPr bwMode="auto">
            <a:xfrm>
              <a:off x="4032" y="1824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1165" name="Line 27"/>
            <p:cNvSpPr>
              <a:spLocks noChangeShapeType="1"/>
            </p:cNvSpPr>
            <p:nvPr/>
          </p:nvSpPr>
          <p:spPr bwMode="auto">
            <a:xfrm>
              <a:off x="4032" y="220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1166" name="Line 28"/>
            <p:cNvSpPr>
              <a:spLocks noChangeShapeType="1"/>
            </p:cNvSpPr>
            <p:nvPr/>
          </p:nvSpPr>
          <p:spPr bwMode="auto">
            <a:xfrm>
              <a:off x="4032" y="2544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1167" name="Line 29"/>
            <p:cNvSpPr>
              <a:spLocks noChangeShapeType="1"/>
            </p:cNvSpPr>
            <p:nvPr/>
          </p:nvSpPr>
          <p:spPr bwMode="auto">
            <a:xfrm>
              <a:off x="2160" y="3600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A496123-C1F0-4A44-918B-F815C4FA633F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921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F3737BB8-EC8F-BD4E-AABE-7B7E84A96473}" type="slidenum">
              <a:rPr lang="en-US" sz="1400">
                <a:latin typeface="Tahoma" charset="0"/>
              </a:rPr>
              <a:pPr/>
              <a:t>98</a:t>
            </a:fld>
            <a:endParaRPr lang="en-US" sz="1400">
              <a:latin typeface="Tahoma" charset="0"/>
            </a:endParaRPr>
          </a:p>
        </p:txBody>
      </p:sp>
      <p:sp>
        <p:nvSpPr>
          <p:cNvPr id="921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a + b * c – d</a:t>
            </a:r>
          </a:p>
        </p:txBody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# </a:t>
            </a:r>
            <a:r>
              <a:rPr lang="en-US" sz="2800">
                <a:solidFill>
                  <a:schemeClr val="tx2"/>
                </a:solidFill>
                <a:latin typeface="Tahoma" charset="0"/>
                <a:ea typeface="ＭＳ Ｐゴシック" charset="0"/>
                <a:cs typeface="ＭＳ Ｐゴシック" charset="0"/>
              </a:rPr>
              <a:t>expr [Id_token "a</a:t>
            </a:r>
            <a:r>
              <a:rPr lang="ja-JP" altLang="en-US" sz="2800">
                <a:solidFill>
                  <a:schemeClr val="tx2"/>
                </a:solidFill>
                <a:latin typeface="Tahoma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 sz="2800">
                <a:solidFill>
                  <a:schemeClr val="tx2"/>
                </a:solidFill>
                <a:latin typeface="Tahoma" charset="0"/>
                <a:ea typeface="ＭＳ Ｐゴシック" charset="0"/>
                <a:cs typeface="ＭＳ Ｐゴシック" charset="0"/>
              </a:rPr>
              <a:t>; Plus_token; Id_token "b</a:t>
            </a:r>
            <a:r>
              <a:rPr lang="ja-JP" altLang="en-US" sz="2800">
                <a:solidFill>
                  <a:schemeClr val="tx2"/>
                </a:solidFill>
                <a:latin typeface="Tahoma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 sz="2800">
                <a:solidFill>
                  <a:schemeClr val="tx2"/>
                </a:solidFill>
                <a:latin typeface="Tahoma" charset="0"/>
                <a:ea typeface="ＭＳ Ｐゴシック" charset="0"/>
                <a:cs typeface="ＭＳ Ｐゴシック" charset="0"/>
              </a:rPr>
              <a:t>;      Times_token; Id_token "c</a:t>
            </a:r>
            <a:r>
              <a:rPr lang="ja-JP" altLang="en-US" sz="2800">
                <a:solidFill>
                  <a:schemeClr val="tx2"/>
                </a:solidFill>
                <a:latin typeface="Tahoma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 sz="2800">
                <a:solidFill>
                  <a:schemeClr val="tx2"/>
                </a:solidFill>
                <a:latin typeface="Tahoma" charset="0"/>
                <a:ea typeface="ＭＳ Ｐゴシック" charset="0"/>
                <a:cs typeface="ＭＳ Ｐゴシック" charset="0"/>
              </a:rPr>
              <a:t>; Minus_token;</a:t>
            </a:r>
            <a:br>
              <a:rPr lang="en-US" altLang="ja-JP" sz="2800">
                <a:solidFill>
                  <a:schemeClr val="tx2"/>
                </a:solidFill>
                <a:latin typeface="Tahoma" charset="0"/>
                <a:ea typeface="ＭＳ Ｐゴシック" charset="0"/>
                <a:cs typeface="ＭＳ Ｐゴシック" charset="0"/>
              </a:rPr>
            </a:br>
            <a:r>
              <a:rPr lang="en-US" altLang="ja-JP" sz="2800">
                <a:solidFill>
                  <a:schemeClr val="tx2"/>
                </a:solidFill>
                <a:latin typeface="Tahoma" charset="0"/>
                <a:ea typeface="ＭＳ Ｐゴシック" charset="0"/>
                <a:cs typeface="ＭＳ Ｐゴシック" charset="0"/>
              </a:rPr>
              <a:t>      Id_token "d"];;</a:t>
            </a:r>
            <a:endParaRPr lang="en-US" altLang="ja-JP" sz="2400">
              <a:latin typeface="Tahom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- : expr * token list =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(Plus_Expr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(Factor_as_Term (Id_as_Factor "a"),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Minus_Expr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(Mult_Term (Id_as_Factor "b", Factor_as_Term (Id_as_Factor "c")),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    Term_as_Expr (Factor_as_Term (Id_as_Factor "d")))),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US" sz="2800">
                <a:latin typeface="Tahoma" charset="0"/>
                <a:ea typeface="ＭＳ Ｐゴシック" charset="0"/>
                <a:cs typeface="ＭＳ Ｐゴシック" charset="0"/>
              </a:rPr>
              <a:t> [])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E44F1A68-1C8C-774F-9E76-AEEAE9DF0DE2}" type="datetime1">
              <a:rPr lang="en-US" sz="1400">
                <a:latin typeface="Tahoma" charset="0"/>
              </a:rPr>
              <a:pPr/>
              <a:t>11/8/19</a:t>
            </a:fld>
            <a:endParaRPr lang="en-US" sz="1400">
              <a:latin typeface="Tahoma" charset="0"/>
            </a:endParaRPr>
          </a:p>
        </p:txBody>
      </p:sp>
      <p:sp>
        <p:nvSpPr>
          <p:cNvPr id="931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B2D3C1EA-2F47-A748-869D-5E1B889082A1}" type="slidenum">
              <a:rPr lang="en-US" sz="1400">
                <a:latin typeface="Tahoma" charset="0"/>
              </a:rPr>
              <a:pPr/>
              <a:t>99</a:t>
            </a:fld>
            <a:endParaRPr lang="en-US" sz="1400">
              <a:latin typeface="Tahoma" charset="0"/>
            </a:endParaRPr>
          </a:p>
        </p:txBody>
      </p:sp>
      <p:sp>
        <p:nvSpPr>
          <p:cNvPr id="931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a + b * c – d</a:t>
            </a:r>
            <a:endParaRPr lang="en-US" sz="3200"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ct val="50000"/>
              </a:spcBef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               &lt;expr&gt;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&lt;term&gt;           +                &lt;expr&gt;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&lt;factor&gt;                &lt; term&gt;     -    &lt;expr&gt;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&lt;id&gt;          &lt;factor&gt;  *  &lt;term&gt;  &lt;term&gt;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  a               &lt;id&gt;       &lt;factor&gt;  &lt;factor&gt;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                     b             &lt;id&gt;       &lt;id&gt;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Font typeface="Wingdings" charset="0"/>
              <a:buNone/>
            </a:pP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                                          c            d</a:t>
            </a:r>
          </a:p>
        </p:txBody>
      </p:sp>
      <p:grpSp>
        <p:nvGrpSpPr>
          <p:cNvPr id="93189" name="Group 25"/>
          <p:cNvGrpSpPr>
            <a:grpSpLocks/>
          </p:cNvGrpSpPr>
          <p:nvPr/>
        </p:nvGrpSpPr>
        <p:grpSpPr bwMode="auto">
          <a:xfrm>
            <a:off x="1143000" y="1676400"/>
            <a:ext cx="6629400" cy="3810000"/>
            <a:chOff x="960" y="1248"/>
            <a:chExt cx="3600" cy="2352"/>
          </a:xfrm>
        </p:grpSpPr>
        <p:sp>
          <p:nvSpPr>
            <p:cNvPr id="93190" name="Line 4"/>
            <p:cNvSpPr>
              <a:spLocks noChangeShapeType="1"/>
            </p:cNvSpPr>
            <p:nvPr/>
          </p:nvSpPr>
          <p:spPr bwMode="auto">
            <a:xfrm flipH="1">
              <a:off x="1248" y="1248"/>
              <a:ext cx="768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3191" name="Line 5"/>
            <p:cNvSpPr>
              <a:spLocks noChangeShapeType="1"/>
            </p:cNvSpPr>
            <p:nvPr/>
          </p:nvSpPr>
          <p:spPr bwMode="auto">
            <a:xfrm>
              <a:off x="2256" y="1248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3192" name="Line 6"/>
            <p:cNvSpPr>
              <a:spLocks noChangeShapeType="1"/>
            </p:cNvSpPr>
            <p:nvPr/>
          </p:nvSpPr>
          <p:spPr bwMode="auto">
            <a:xfrm>
              <a:off x="2448" y="1248"/>
              <a:ext cx="816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3193" name="Line 7"/>
            <p:cNvSpPr>
              <a:spLocks noChangeShapeType="1"/>
            </p:cNvSpPr>
            <p:nvPr/>
          </p:nvSpPr>
          <p:spPr bwMode="auto">
            <a:xfrm>
              <a:off x="960" y="1680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3194" name="Line 8"/>
            <p:cNvSpPr>
              <a:spLocks noChangeShapeType="1"/>
            </p:cNvSpPr>
            <p:nvPr/>
          </p:nvSpPr>
          <p:spPr bwMode="auto">
            <a:xfrm>
              <a:off x="960" y="2112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3195" name="Line 9"/>
            <p:cNvSpPr>
              <a:spLocks noChangeShapeType="1"/>
            </p:cNvSpPr>
            <p:nvPr/>
          </p:nvSpPr>
          <p:spPr bwMode="auto">
            <a:xfrm>
              <a:off x="960" y="2544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3196" name="Line 10"/>
            <p:cNvSpPr>
              <a:spLocks noChangeShapeType="1"/>
            </p:cNvSpPr>
            <p:nvPr/>
          </p:nvSpPr>
          <p:spPr bwMode="auto">
            <a:xfrm flipH="1">
              <a:off x="3264" y="1680"/>
              <a:ext cx="288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3197" name="Line 11"/>
            <p:cNvSpPr>
              <a:spLocks noChangeShapeType="1"/>
            </p:cNvSpPr>
            <p:nvPr/>
          </p:nvSpPr>
          <p:spPr bwMode="auto">
            <a:xfrm>
              <a:off x="3840" y="1680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3198" name="Line 12"/>
            <p:cNvSpPr>
              <a:spLocks noChangeShapeType="1"/>
            </p:cNvSpPr>
            <p:nvPr/>
          </p:nvSpPr>
          <p:spPr bwMode="auto">
            <a:xfrm>
              <a:off x="4128" y="1680"/>
              <a:ext cx="288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3199" name="Line 13"/>
            <p:cNvSpPr>
              <a:spLocks noChangeShapeType="1"/>
            </p:cNvSpPr>
            <p:nvPr/>
          </p:nvSpPr>
          <p:spPr bwMode="auto">
            <a:xfrm flipH="1">
              <a:off x="2544" y="2112"/>
              <a:ext cx="384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3200" name="Line 14"/>
            <p:cNvSpPr>
              <a:spLocks noChangeShapeType="1"/>
            </p:cNvSpPr>
            <p:nvPr/>
          </p:nvSpPr>
          <p:spPr bwMode="auto">
            <a:xfrm>
              <a:off x="3024" y="2112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3201" name="Line 15"/>
            <p:cNvSpPr>
              <a:spLocks noChangeShapeType="1"/>
            </p:cNvSpPr>
            <p:nvPr/>
          </p:nvSpPr>
          <p:spPr bwMode="auto">
            <a:xfrm>
              <a:off x="3120" y="2112"/>
              <a:ext cx="288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3202" name="Line 16"/>
            <p:cNvSpPr>
              <a:spLocks noChangeShapeType="1"/>
            </p:cNvSpPr>
            <p:nvPr/>
          </p:nvSpPr>
          <p:spPr bwMode="auto">
            <a:xfrm>
              <a:off x="2352" y="2544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3203" name="Line 17"/>
            <p:cNvSpPr>
              <a:spLocks noChangeShapeType="1"/>
            </p:cNvSpPr>
            <p:nvPr/>
          </p:nvSpPr>
          <p:spPr bwMode="auto">
            <a:xfrm>
              <a:off x="2352" y="2976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3204" name="Line 18"/>
            <p:cNvSpPr>
              <a:spLocks noChangeShapeType="1"/>
            </p:cNvSpPr>
            <p:nvPr/>
          </p:nvSpPr>
          <p:spPr bwMode="auto">
            <a:xfrm>
              <a:off x="3600" y="2544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3205" name="Line 19"/>
            <p:cNvSpPr>
              <a:spLocks noChangeShapeType="1"/>
            </p:cNvSpPr>
            <p:nvPr/>
          </p:nvSpPr>
          <p:spPr bwMode="auto">
            <a:xfrm>
              <a:off x="3600" y="2976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3206" name="Line 20"/>
            <p:cNvSpPr>
              <a:spLocks noChangeShapeType="1"/>
            </p:cNvSpPr>
            <p:nvPr/>
          </p:nvSpPr>
          <p:spPr bwMode="auto">
            <a:xfrm>
              <a:off x="3600" y="3408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3207" name="Line 21"/>
            <p:cNvSpPr>
              <a:spLocks noChangeShapeType="1"/>
            </p:cNvSpPr>
            <p:nvPr/>
          </p:nvSpPr>
          <p:spPr bwMode="auto">
            <a:xfrm>
              <a:off x="4560" y="2112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3208" name="Line 22"/>
            <p:cNvSpPr>
              <a:spLocks noChangeShapeType="1"/>
            </p:cNvSpPr>
            <p:nvPr/>
          </p:nvSpPr>
          <p:spPr bwMode="auto">
            <a:xfrm>
              <a:off x="4560" y="2544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3209" name="Line 23"/>
            <p:cNvSpPr>
              <a:spLocks noChangeShapeType="1"/>
            </p:cNvSpPr>
            <p:nvPr/>
          </p:nvSpPr>
          <p:spPr bwMode="auto">
            <a:xfrm>
              <a:off x="4560" y="2928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3210" name="Line 24"/>
            <p:cNvSpPr>
              <a:spLocks noChangeShapeType="1"/>
            </p:cNvSpPr>
            <p:nvPr/>
          </p:nvSpPr>
          <p:spPr bwMode="auto">
            <a:xfrm flipH="1">
              <a:off x="4560" y="3408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theme/theme1.xml><?xml version="1.0" encoding="utf-8"?>
<a:theme xmlns:a="http://schemas.openxmlformats.org/drawingml/2006/main" name="yellow-red-blue">
  <a:themeElements>
    <a:clrScheme name="yellow-red-blue 8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6633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B8AD"/>
      </a:accent5>
      <a:accent6>
        <a:srgbClr val="E7BB01"/>
      </a:accent6>
      <a:hlink>
        <a:srgbClr val="FF0000"/>
      </a:hlink>
      <a:folHlink>
        <a:srgbClr val="3333CC"/>
      </a:folHlink>
    </a:clrScheme>
    <a:fontScheme name="yellow-red-blu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yellow-red-blue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yellow-red-blue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ellow-red-blu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ellow-red-blue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yellow-red-blue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ellow-red-blue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ellow-red-blue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yellow-red-blue 8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6633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B8AD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X:Templates:My Templates:yellow-red-blue.pot</Template>
  <TotalTime>39248</TotalTime>
  <Words>9220</Words>
  <Application>Microsoft Macintosh PowerPoint</Application>
  <PresentationFormat>On-screen Show (4:3)</PresentationFormat>
  <Paragraphs>1544</Paragraphs>
  <Slides>151</Slides>
  <Notes>2</Notes>
  <HiddenSlides>40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151</vt:i4>
      </vt:variant>
    </vt:vector>
  </HeadingPairs>
  <TitlesOfParts>
    <vt:vector size="152" baseType="lpstr">
      <vt:lpstr>yellow-red-blue</vt:lpstr>
      <vt:lpstr>Programming Languages and Compilers (CS 421)</vt:lpstr>
      <vt:lpstr>Example</vt:lpstr>
      <vt:lpstr>Predence in Grammar</vt:lpstr>
      <vt:lpstr>Predence in Grammar</vt:lpstr>
      <vt:lpstr>Predence in Grammar</vt:lpstr>
      <vt:lpstr>Predence in Grammar</vt:lpstr>
      <vt:lpstr>Predence in Grammar</vt:lpstr>
      <vt:lpstr>Predence in Grammar</vt:lpstr>
      <vt:lpstr>Disambiguating a Grammar</vt:lpstr>
      <vt:lpstr>Disambiguating a Grammar</vt:lpstr>
      <vt:lpstr>Disambiguating a Grammar – Take 2</vt:lpstr>
      <vt:lpstr>Disambiguating a Grammar – Take 2</vt:lpstr>
      <vt:lpstr>Disambiguating a Grammar – Take 2</vt:lpstr>
      <vt:lpstr>Parser Code</vt:lpstr>
      <vt:lpstr>Ocamlyacc Input</vt:lpstr>
      <vt:lpstr>Ocamlyacc &lt;header&gt;</vt:lpstr>
      <vt:lpstr>Ocamlyacc &lt;declarations&gt;</vt:lpstr>
      <vt:lpstr>Ocamlyacc &lt;declarations&gt;</vt:lpstr>
      <vt:lpstr>Ocamlyacc &lt;rules&gt;</vt:lpstr>
      <vt:lpstr>Example - Base types</vt:lpstr>
      <vt:lpstr>Example - Lexer (exprlex.mll)</vt:lpstr>
      <vt:lpstr>Example - Parser (exprparse.mly)</vt:lpstr>
      <vt:lpstr>Example - Parser (exprparse.mly)</vt:lpstr>
      <vt:lpstr>Example - Parser (exprparse.mly)</vt:lpstr>
      <vt:lpstr>Example - Parser (exprparse.mly)</vt:lpstr>
      <vt:lpstr>Example - Using Parser</vt:lpstr>
      <vt:lpstr>Example - Using Parser</vt:lpstr>
      <vt:lpstr>LR Parsing</vt:lpstr>
      <vt:lpstr>Example: &lt;Sum&gt; = 0 | 1 | (&lt;Sum&gt;)              | &lt;Sum&gt; + &lt;Sum&gt;</vt:lpstr>
      <vt:lpstr>Example: &lt;Sum&gt; = 0 | 1 | (&lt;Sum&gt;)              | &lt;Sum&gt; + &lt;Sum&gt;</vt:lpstr>
      <vt:lpstr>Example: &lt;Sum&gt; = 0 | 1 | (&lt;Sum&gt;)              | &lt;Sum&gt; + &lt;Sum&gt;</vt:lpstr>
      <vt:lpstr>Example: &lt;Sum&gt; = 0 | 1 | (&lt;Sum&gt;)              | &lt;Sum&gt; + &lt;Sum&gt;</vt:lpstr>
      <vt:lpstr>Example: &lt;Sum&gt; = 0 | 1 | (&lt;Sum&gt;)              | &lt;Sum&gt; + &lt;Sum&gt;</vt:lpstr>
      <vt:lpstr>Example: &lt;Sum&gt; = 0 | 1 | (&lt;Sum&gt;)              | &lt;Sum&gt; + &lt;Sum&gt;</vt:lpstr>
      <vt:lpstr>Example: &lt;Sum&gt; = 0 | 1 | (&lt;Sum&gt;)              | &lt;Sum&gt; + &lt;Sum&gt;</vt:lpstr>
      <vt:lpstr>Example: &lt;Sum&gt; = 0 | 1 | (&lt;Sum&gt;)              | &lt;Sum&gt; + &lt;Sum&gt;</vt:lpstr>
      <vt:lpstr>Example: &lt;Sum&gt; = 0 | 1 | (&lt;Sum&gt;)              | &lt;Sum&gt; + &lt;Sum&gt;</vt:lpstr>
      <vt:lpstr>Example: &lt;Sum&gt; = 0 | 1 | (&lt;Sum&gt;)              | &lt;Sum&gt; + &lt;Sum&gt;</vt:lpstr>
      <vt:lpstr>Example: &lt;Sum&gt; = 0 | 1 | (&lt;Sum&gt;)              | &lt;Sum&gt; + &lt;Sum&gt;</vt:lpstr>
      <vt:lpstr>Example: &lt;Sum&gt; = 0 | 1 | (&lt;Sum&gt;)              | &lt;Sum&gt; + &lt;Sum&gt;</vt:lpstr>
      <vt:lpstr>Example: &lt;Sum&gt; = 0 | 1 | (&lt;Sum&gt;)              | &lt;Sum&gt; + &lt;Sum&gt;</vt:lpstr>
      <vt:lpstr>Example: &lt;Sum&gt; = 0 | 1 | (&lt;Sum&gt;)              | &lt;Sum&gt; + &lt;Sum&gt;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LR Parsing Tables</vt:lpstr>
      <vt:lpstr>Action and Goto Tables</vt:lpstr>
      <vt:lpstr>LR(i) Parsing Algorithm</vt:lpstr>
      <vt:lpstr>LR(i) Parsing Algorithm</vt:lpstr>
      <vt:lpstr>LR(i) Parsing Algorithm</vt:lpstr>
      <vt:lpstr>LR(i) Parsing Algorithm</vt:lpstr>
      <vt:lpstr>LR(i) Parsing Algorithm</vt:lpstr>
      <vt:lpstr>Adding Synthesized Attributes</vt:lpstr>
      <vt:lpstr>Shift-Reduce Conflicts</vt:lpstr>
      <vt:lpstr>Example: &lt;Sum&gt; = 0 | 1 | (&lt;Sum&gt;)              | &lt;Sum&gt; + &lt;Sum&gt;</vt:lpstr>
      <vt:lpstr>Example - cont</vt:lpstr>
      <vt:lpstr>Reduce - Reduce Conflicts</vt:lpstr>
      <vt:lpstr>Example</vt:lpstr>
      <vt:lpstr>Recursive Descent Parsing</vt:lpstr>
      <vt:lpstr>Recursive Descent Parsing</vt:lpstr>
      <vt:lpstr>Recursive Descent Parsing</vt:lpstr>
      <vt:lpstr>Sample Grammar</vt:lpstr>
      <vt:lpstr>Tokens as OCaml Types</vt:lpstr>
      <vt:lpstr>Parse Trees as Datatypes</vt:lpstr>
      <vt:lpstr>Parse Trees as Datatypes</vt:lpstr>
      <vt:lpstr>Parse Trees as Datatypes</vt:lpstr>
      <vt:lpstr>Parsing Lists of Tokens</vt:lpstr>
      <vt:lpstr>Parsing an Expression</vt:lpstr>
      <vt:lpstr>Parsing an Expression</vt:lpstr>
      <vt:lpstr>Parsing a Plus Expression</vt:lpstr>
      <vt:lpstr>Parsing a Plus Expression</vt:lpstr>
      <vt:lpstr>Parsing a Plus Expression</vt:lpstr>
      <vt:lpstr>Parsing a Plus Expression</vt:lpstr>
      <vt:lpstr>Parsing a Plus Expression</vt:lpstr>
      <vt:lpstr>Building Plus Expression Parse Tree</vt:lpstr>
      <vt:lpstr>Parsing a Minus Expression</vt:lpstr>
      <vt:lpstr>Parsing a Minus Expression</vt:lpstr>
      <vt:lpstr>Parsing an Expression as a Term</vt:lpstr>
      <vt:lpstr>Parsing Factor as Id</vt:lpstr>
      <vt:lpstr>Parsing Factor as Parenthesized Expression</vt:lpstr>
      <vt:lpstr>Parsing Factor as Parenthesized Expression</vt:lpstr>
      <vt:lpstr>Error Cases</vt:lpstr>
      <vt:lpstr>( a + b ) * c - d</vt:lpstr>
      <vt:lpstr>( a + b ) * c - d</vt:lpstr>
      <vt:lpstr>( a + b ) * c – d</vt:lpstr>
      <vt:lpstr>a + b * c – d</vt:lpstr>
      <vt:lpstr>a + b * c – d</vt:lpstr>
      <vt:lpstr>( a + b * c - d</vt:lpstr>
      <vt:lpstr>a + b ) * c – d (</vt:lpstr>
      <vt:lpstr>Parsing Whole String</vt:lpstr>
      <vt:lpstr>Streams in Place of Lists</vt:lpstr>
      <vt:lpstr>Problems for Recursive-Descent Parsing</vt:lpstr>
      <vt:lpstr>Problems for Recursive-Descent Parsing</vt:lpstr>
      <vt:lpstr>Pairwise Disjointedness Test</vt:lpstr>
      <vt:lpstr>Example</vt:lpstr>
      <vt:lpstr>Eliminating Left Recursion</vt:lpstr>
      <vt:lpstr>Factoring Grammar</vt:lpstr>
      <vt:lpstr>Example</vt:lpstr>
      <vt:lpstr>Programming Languages &amp; Compilers</vt:lpstr>
      <vt:lpstr>Programming Languages &amp; Compilers</vt:lpstr>
      <vt:lpstr>Programming Languages &amp; Compilers</vt:lpstr>
      <vt:lpstr>Programming Languages &amp; Compilers</vt:lpstr>
      <vt:lpstr>Semantics</vt:lpstr>
      <vt:lpstr>Dynamic semantics</vt:lpstr>
      <vt:lpstr>Dynamic Semantics</vt:lpstr>
      <vt:lpstr>Operational Semantics</vt:lpstr>
      <vt:lpstr>Axiomatic Semantics</vt:lpstr>
      <vt:lpstr>Axiomatic Semantics</vt:lpstr>
      <vt:lpstr>Denotational Semantics</vt:lpstr>
      <vt:lpstr>Natural Semantics</vt:lpstr>
      <vt:lpstr>Simple Imperative Programming Language</vt:lpstr>
      <vt:lpstr>Natural Semantics of Atomic Expressions</vt:lpstr>
      <vt:lpstr>Booleans: </vt:lpstr>
      <vt:lpstr>Relations</vt:lpstr>
      <vt:lpstr>Arithmetic Expressions</vt:lpstr>
      <vt:lpstr>Commands</vt:lpstr>
      <vt:lpstr>If Then Else Command</vt:lpstr>
      <vt:lpstr>While Command</vt:lpstr>
      <vt:lpstr>Example: If Then Else Rule</vt:lpstr>
      <vt:lpstr>Example: If Then Else Rule</vt:lpstr>
      <vt:lpstr>Example: Arith Relation</vt:lpstr>
      <vt:lpstr>Example: Identifier(s)</vt:lpstr>
      <vt:lpstr>Example: Arith Relation</vt:lpstr>
      <vt:lpstr>Example: If Then Else Rule</vt:lpstr>
      <vt:lpstr>Example: Assignment</vt:lpstr>
      <vt:lpstr>Example: Arith Op</vt:lpstr>
      <vt:lpstr>Example: Numerals</vt:lpstr>
      <vt:lpstr>Example: Arith Op</vt:lpstr>
      <vt:lpstr>Example: Assignment</vt:lpstr>
      <vt:lpstr>Example: If Then Else Rule</vt:lpstr>
      <vt:lpstr>Let in Command</vt:lpstr>
      <vt:lpstr>Example</vt:lpstr>
      <vt:lpstr>Example</vt:lpstr>
      <vt:lpstr>Comment</vt:lpstr>
      <vt:lpstr>Interpretation Versus Compilation</vt:lpstr>
      <vt:lpstr>Interpreter </vt:lpstr>
      <vt:lpstr>Interpreter</vt:lpstr>
      <vt:lpstr>Natural Semantics Example</vt:lpstr>
      <vt:lpstr>Natural Semantics Example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Programming Languages and Compilers  (CS 421)</dc:title>
  <dc:subject/>
  <dc:creator>me</dc:creator>
  <cp:keywords/>
  <dc:description/>
  <cp:lastModifiedBy>Elsa Gunter</cp:lastModifiedBy>
  <cp:revision>162</cp:revision>
  <cp:lastPrinted>2017-11-07T15:05:40Z</cp:lastPrinted>
  <dcterms:created xsi:type="dcterms:W3CDTF">2012-10-18T14:25:28Z</dcterms:created>
  <dcterms:modified xsi:type="dcterms:W3CDTF">2019-11-11T07:33:25Z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1</vt:i4>
  </property>
  <property fmtid="{D5CDD505-2E9C-101B-9397-08002B2CF9AE}" pid="7" name="MailAddress">
    <vt:lpwstr/>
  </property>
  <property fmtid="{D5CDD505-2E9C-101B-9397-08002B2CF9AE}" pid="8" name="HomePage">
    <vt:lpwstr/>
  </property>
  <property fmtid="{D5CDD505-2E9C-101B-9397-08002B2CF9AE}" pid="9" name="Other">
    <vt:lpwstr/>
  </property>
  <property fmtid="{D5CDD505-2E9C-101B-9397-08002B2CF9AE}" pid="10" name="DownloadOriginal">
    <vt:bool>true</vt:bool>
  </property>
  <property fmtid="{D5CDD505-2E9C-101B-9397-08002B2CF9AE}" pid="11" name="DownloadIEButton">
    <vt:bool>true</vt:bool>
  </property>
  <property fmtid="{D5CDD505-2E9C-101B-9397-08002B2CF9AE}" pid="12" name="UseBrowserColor">
    <vt:bool>true</vt:bool>
  </property>
  <property fmtid="{D5CDD505-2E9C-101B-9397-08002B2CF9AE}" pid="13" name="BackColor">
    <vt:i4>16384</vt:i4>
  </property>
  <property fmtid="{D5CDD505-2E9C-101B-9397-08002B2CF9AE}" pid="14" name="TextColor">
    <vt:i4>65535</vt:i4>
  </property>
  <property fmtid="{D5CDD505-2E9C-101B-9397-08002B2CF9AE}" pid="15" name="LinkColor">
    <vt:i4>16777215</vt:i4>
  </property>
  <property fmtid="{D5CDD505-2E9C-101B-9397-08002B2CF9AE}" pid="16" name="VisitedColor">
    <vt:i4>16711808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true</vt:bool>
  </property>
  <property fmtid="{D5CDD505-2E9C-101B-9397-08002B2CF9AE}" pid="20" name="NavBtnPos">
    <vt:i4>1</vt:i4>
  </property>
  <property fmtid="{D5CDD505-2E9C-101B-9397-08002B2CF9AE}" pid="21" name="OutputDir">
    <vt:lpwstr>C:\My Documents</vt:lpwstr>
  </property>
</Properties>
</file>