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54" r:id="rId2"/>
    <p:sldId id="257" r:id="rId3"/>
    <p:sldId id="430" r:id="rId4"/>
    <p:sldId id="280" r:id="rId5"/>
    <p:sldId id="283" r:id="rId6"/>
    <p:sldId id="284" r:id="rId7"/>
    <p:sldId id="285" r:id="rId8"/>
    <p:sldId id="286" r:id="rId9"/>
    <p:sldId id="287" r:id="rId10"/>
    <p:sldId id="290" r:id="rId11"/>
    <p:sldId id="340" r:id="rId12"/>
    <p:sldId id="292" r:id="rId13"/>
    <p:sldId id="353" r:id="rId14"/>
    <p:sldId id="293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04" r:id="rId26"/>
    <p:sldId id="351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27" r:id="rId35"/>
    <p:sldId id="352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36" r:id="rId45"/>
    <p:sldId id="337" r:id="rId46"/>
    <p:sldId id="338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39" r:id="rId55"/>
    <p:sldId id="370" r:id="rId56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663"/>
  </p:normalViewPr>
  <p:slideViewPr>
    <p:cSldViewPr>
      <p:cViewPr varScale="1">
        <p:scale>
          <a:sx n="110" d="100"/>
          <a:sy n="110" d="100"/>
        </p:scale>
        <p:origin x="744" y="168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0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0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2020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/>
              <a:t>Lecture </a:t>
            </a:r>
            <a:r>
              <a:rPr lang="en-US" sz="3900" i="1" dirty="0"/>
              <a:t>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First Classical Algorithm: Ring Election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“Election” 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 (2)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“Elected” 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3</a:t>
              </a: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Jokes for this 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0110073" cy="4576760"/>
          </a:xfrm>
        </p:spPr>
        <p:txBody>
          <a:bodyPr>
            <a:normAutofit/>
          </a:bodyPr>
          <a:lstStyle/>
          <a:p>
            <a:r>
              <a:rPr lang="en-US" dirty="0"/>
              <a:t>(You will get these jokes as you start understanding the topic)</a:t>
            </a:r>
          </a:p>
          <a:p>
            <a:endParaRPr lang="en-US" b="1" dirty="0"/>
          </a:p>
          <a:p>
            <a:r>
              <a:rPr lang="en-US" b="1" dirty="0"/>
              <a:t>What protocol do you use when trying to find a husband/wife? A Ring Election.</a:t>
            </a:r>
            <a:endParaRPr lang="en-US" dirty="0"/>
          </a:p>
          <a:p>
            <a:r>
              <a:rPr lang="en-US" b="1" dirty="0"/>
              <a:t>Timmy was being relentlessly Bullied by the bully Blaze. Finally, Timmy stood up, garnered a lot of courage, and quietly said to Blaze, “OK!” … Blaze backed off.</a:t>
            </a:r>
            <a:endParaRPr lang="en-US" dirty="0"/>
          </a:p>
          <a:p>
            <a:br>
              <a:rPr lang="en-US" dirty="0"/>
            </a:br>
            <a:r>
              <a:rPr lang="en-US" dirty="0"/>
              <a:t>(All jokes © unless otherwise mentioned. Apologies for bad jokes!).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failures 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How many messages?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message being changed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Each 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Each process suppresses 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completes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What about failures?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the Safety and Liveness conditions for the Election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election always elect the highest ID process, or can it be flexible?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ring election algorithm, what happens if the would-be leader fails</a:t>
            </a:r>
          </a:p>
          <a:p>
            <a:pPr marL="1082630" lvl="1" indent="-514350">
              <a:buFont typeface="+mj-lt"/>
              <a:buAutoNum type="alphaLcParenR"/>
            </a:pPr>
            <a:r>
              <a:rPr lang="en-US" dirty="0"/>
              <a:t>Right after it forwards the Election message?</a:t>
            </a:r>
          </a:p>
          <a:p>
            <a:pPr marL="1082630" lvl="1" indent="-514350">
              <a:buFont typeface="+mj-lt"/>
              <a:buAutoNum type="alphaLcParenR"/>
            </a:pPr>
            <a:r>
              <a:rPr lang="en-US" dirty="0"/>
              <a:t>Right after it forwards the Elected message?</a:t>
            </a:r>
          </a:p>
          <a:p>
            <a:pPr marL="1082630" lvl="1" indent="-514350">
              <a:buFont typeface="+mj-lt"/>
              <a:buAutoNum type="alphaLcParenR"/>
            </a:pPr>
            <a:r>
              <a:rPr lang="en-US" dirty="0"/>
              <a:t>Right after it receives its own Elected message and processes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best case and worst case for the Bully algorithm?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the Bully algorithm’s worst-case execution time be reduced to 4 RTTs?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does the Bully algorithm not work in an asynchronous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Google </a:t>
            </a:r>
            <a:r>
              <a:rPr lang="en-US"/>
              <a:t>Chubby elect a leader?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75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May re-initiate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Receives an Election message but times out waiting for an Elected message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N80 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</a:rPr>
              <a:t>(elsewhere </a:t>
            </a:r>
            <a:r>
              <a:rPr lang="en-US" dirty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Election so Hard?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Another Classical Algorithm: Bully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detector):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highest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</a:t>
            </a:r>
            <a:r>
              <a:rPr lang="en-US" sz="2300" dirty="0">
                <a:ea typeface="ＭＳ Ｐゴシック" charset="0"/>
              </a:rPr>
              <a:t> 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>
                <a:ea typeface="ＭＳ Ｐゴシック" charset="0"/>
              </a:rPr>
              <a:t>A 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>
                <a:ea typeface="ＭＳ Ｐゴシック" charset="0"/>
              </a:rPr>
              <a:t>Each of the above scenarios leads to Inconsistency</a:t>
            </a:r>
            <a:endParaRPr lang="en-US" sz="33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stop, 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= 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N-2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… + 1 = (N-1)*N/2 = O(N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in asynchronous system model: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in synchronous 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processing time + worst-case message 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approaches for election</a:t>
            </a: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(safe, but eventually live</a:t>
            </a:r>
            <a:r>
              <a:rPr lang="en-US">
                <a:latin typeface="Times New Roman" charset="0"/>
                <a:ea typeface="ＭＳ Ｐゴシック" charset="0"/>
              </a:rPr>
              <a:t>): earlier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Zookeeper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Election in Google Chubby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master (i.e., leader)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(2)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quorum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elected simultaneously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Only eventually live!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(3)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“a while”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“While” 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(4)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/>
              <a:t>Classical leader election protocols</a:t>
            </a:r>
          </a:p>
          <a:p>
            <a:pPr lvl="1">
              <a:defRPr/>
            </a:pPr>
            <a:r>
              <a:rPr lang="en-US" dirty="0"/>
              <a:t>Ring-based</a:t>
            </a:r>
          </a:p>
          <a:p>
            <a:pPr lvl="1">
              <a:defRPr/>
            </a:pPr>
            <a:r>
              <a:rPr lang="en-US" dirty="0"/>
              <a:t>Bully</a:t>
            </a:r>
          </a:p>
          <a:p>
            <a:pPr>
              <a:defRPr/>
            </a:pPr>
            <a:r>
              <a:rPr lang="en-US" dirty="0"/>
              <a:t>But failure-prone</a:t>
            </a:r>
          </a:p>
          <a:p>
            <a:pPr lvl="1">
              <a:defRPr/>
            </a:pPr>
            <a:r>
              <a:rPr lang="en-US" dirty="0" err="1"/>
              <a:t>Paxos</a:t>
            </a:r>
            <a:r>
              <a:rPr lang="en-US" dirty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0D7C-8299-674C-B5DB-E2BCAACC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E3D1-2578-ED4F-8190-6C84701F5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let everyone know</a:t>
            </a:r>
            <a:r>
              <a:rPr lang="en-US" sz="2400" dirty="0">
                <a:ea typeface="ＭＳ Ｐゴシック" charset="0"/>
              </a:rPr>
              <a:t> in the group about 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>
                <a:ea typeface="ＭＳ Ｐゴシック" charset="0"/>
              </a:rPr>
              <a:t>Its 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processes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processes. 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id.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2600</Words>
  <Application>Microsoft Macintosh PowerPoint</Application>
  <PresentationFormat>Custom</PresentationFormat>
  <Paragraphs>570</Paragraphs>
  <Slides>55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Akzidenz-Grotesk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Jokes for this Topic</vt:lpstr>
      <vt:lpstr>Exercises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442</cp:revision>
  <dcterms:created xsi:type="dcterms:W3CDTF">2012-12-19T21:49:48Z</dcterms:created>
  <dcterms:modified xsi:type="dcterms:W3CDTF">2020-10-02T21:30:46Z</dcterms:modified>
</cp:coreProperties>
</file>