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4" r:id="rId2"/>
    <p:sldId id="337" r:id="rId3"/>
    <p:sldId id="338" r:id="rId4"/>
    <p:sldId id="339" r:id="rId5"/>
    <p:sldId id="373" r:id="rId6"/>
    <p:sldId id="340" r:id="rId7"/>
    <p:sldId id="341" r:id="rId8"/>
    <p:sldId id="370" r:id="rId9"/>
    <p:sldId id="371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74" r:id="rId18"/>
    <p:sldId id="375" r:id="rId19"/>
    <p:sldId id="351" r:id="rId20"/>
    <p:sldId id="352" r:id="rId21"/>
    <p:sldId id="353" r:id="rId22"/>
    <p:sldId id="372" r:id="rId23"/>
    <p:sldId id="354" r:id="rId24"/>
    <p:sldId id="355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</p:sldIdLst>
  <p:sldSz cx="12984163" cy="7315200"/>
  <p:notesSz cx="6858000" cy="9144000"/>
  <p:defaultTextStyle>
    <a:defPPr>
      <a:defRPr lang="en-US"/>
    </a:defPPr>
    <a:lvl1pPr marL="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129892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73104"/>
  </p:normalViewPr>
  <p:slideViewPr>
    <p:cSldViewPr>
      <p:cViewPr varScale="1">
        <p:scale>
          <a:sx n="83" d="100"/>
          <a:sy n="83" d="100"/>
        </p:scale>
        <p:origin x="384" y="192"/>
      </p:cViewPr>
      <p:guideLst>
        <p:guide orient="horz" pos="2304"/>
        <p:guide pos="4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463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892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8389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7852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7315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96777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46240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95704" algn="l" defTabSz="64946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5800"/>
            <a:ext cx="6084888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Twitter launched in 2006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Storm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2014 publication,</a:t>
            </a:r>
          </a:p>
          <a:p>
            <a:pPr eaLnBrk="1" hangingPunct="1"/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2008 first video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3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92307-2B31-8349-B688-18A7F5569A3E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823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387BD2-BE15-1647-95A9-A5710142545C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4212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CD4FE2-C06E-0946-99C5-00F56270C322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328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User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specified bolts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F2F9E2D-3D80-D042-BDF1-8A2B916908A8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268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Parallelization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means that there are multiple instantiations of each bolt, and these are called tasks.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5CA189-527B-F845-8970-92AA1AE338F0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991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8462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95481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A92E9A-4E16-B84E-814E-A6F77A7A45AA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737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F58C62-928D-F64C-9E8B-3683B8D75D41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685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D98681-6A09-6F41-A3B3-9F183B199946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21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64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Papers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published in stream processing from the 90s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CD29DF-AD15-7C48-B92E-727AEB2E116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3770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9293CE-FA93-3B42-8CB1-80453F536FF6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6216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C00D1-2C13-5543-9FA6-0FEE653A4BC5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964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Pregel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is not Open Source but papers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have been published on it and has inspired many graph processing systems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2010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57159A-1238-0C44-A476-0BE7CC29DD83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5070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Describe whether graphs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are directed or not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E4A893-C24F-0A46-A5F4-211FDDC05851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5046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Degrees of separation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baseline="0" dirty="0" err="1">
                <a:latin typeface="Times New Roman" charset="0"/>
                <a:ea typeface="ＭＳ Ｐゴシック" charset="0"/>
                <a:cs typeface="ＭＳ Ｐゴシック" charset="0"/>
              </a:rPr>
              <a:t>linkedin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shortest path algorithm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EA5E7D-2B5A-D040-8434-8F8324E8C155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1642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B6F0F3-2899-F142-AB89-0CABEF47B527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5753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565FD8-C8D2-7441-AAE6-6E7AA137A056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324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 if you have 100 iterations, you have 100 MRs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CACAEC-D861-F148-8AA4-62F60728377C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00364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Used by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many engines today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49D8B9-708C-FD4F-A4C5-9E31FAC61842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4998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D1EFAE-20D9-AB43-8D44-3633D0084978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51862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3vs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volume, velocity and variety</a:t>
            </a:r>
          </a:p>
          <a:p>
            <a:endParaRPr lang="en-US" baseline="0" dirty="0">
              <a:latin typeface="Times New Roman" charset="0"/>
              <a:ea typeface="ＭＳ Ｐゴシック" charset="0"/>
              <a:cs typeface="ＭＳ Ｐゴシック" charset="0"/>
              <a:sym typeface="Wingdings"/>
            </a:endParaRPr>
          </a:p>
          <a:p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The data has higher value when it arrives and so you want to process it quickly.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E3E583-659D-0142-8FD3-2C997A5815EF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0363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44EB4FE-20B2-F741-9243-D6328578D0C7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514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31A339-3273-9544-819D-FDA6DDBD264D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3834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C67206-1BF0-4F45-A2C5-4562B880B8FF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5749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393F69-160D-1341-B5D9-8E1ED34113E9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3972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Human graph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7B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6A6E7B-6B7A-DE46-8C59-81E112287A01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9646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BCAB1-8B59-0940-9CD7-3A076652AF45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59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Incremental versions of stream processing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Not intended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to be a long running application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E32F88A-5011-3243-A425-B06EA5B62739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0023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4362BB-8AD3-EE42-A3A8-BD912BDD1551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775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DB298B-B83F-3E44-AB8B-3B9140A414E4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750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a single job, you might have many thousands of tuples coming in per second.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3F92DE-2911-E549-BA48-3768BCB7A58F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194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Unbounded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mr-IN" baseline="0" dirty="0">
                <a:latin typeface="Times New Roman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jobs can run forever until forcibly stopped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055B1F-2D73-6A46-AEA0-E182193193AA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167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Where does the stream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come from?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BDAEDC-045C-D644-A566-39D100707C86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68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984163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09" y="292953"/>
            <a:ext cx="11902149" cy="1197185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8" y="2140373"/>
            <a:ext cx="7033088" cy="4551680"/>
          </a:xfrm>
        </p:spPr>
        <p:txBody>
          <a:bodyPr>
            <a:normAutofit/>
          </a:bodyPr>
          <a:lstStyle>
            <a:lvl1pPr>
              <a:defRPr sz="2600">
                <a:latin typeface="Times New Roman"/>
                <a:cs typeface="Times New Roman"/>
              </a:defRPr>
            </a:lvl1pPr>
            <a:lvl2pPr marL="1055377" indent="-405914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2pPr>
            <a:lvl3pPr>
              <a:defRPr sz="2600">
                <a:latin typeface="Times New Roman"/>
                <a:cs typeface="Times New Roman"/>
              </a:defRPr>
            </a:lvl3pPr>
            <a:lvl4pPr marL="2273121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4pPr>
            <a:lvl5pPr marL="2922583" indent="-324731">
              <a:buFont typeface="Arial" pitchFamily="34" charset="0"/>
              <a:buChar char="•"/>
              <a:defRPr sz="26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814" y="2272455"/>
            <a:ext cx="11036539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25" y="4145280"/>
            <a:ext cx="9088914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649544" indent="0" algn="ctr">
              <a:buNone/>
              <a:defRPr/>
            </a:lvl2pPr>
            <a:lvl3pPr marL="1299088" indent="0" algn="ctr">
              <a:buNone/>
              <a:defRPr/>
            </a:lvl3pPr>
            <a:lvl4pPr marL="1948632" indent="0" algn="ctr">
              <a:buNone/>
              <a:defRPr/>
            </a:lvl4pPr>
            <a:lvl5pPr marL="2598176" indent="0" algn="ctr">
              <a:buNone/>
              <a:defRPr/>
            </a:lvl5pPr>
            <a:lvl6pPr marL="3247720" indent="0" algn="ctr">
              <a:buNone/>
              <a:defRPr/>
            </a:lvl6pPr>
            <a:lvl7pPr marL="3897264" indent="0" algn="ctr">
              <a:buNone/>
              <a:defRPr/>
            </a:lvl7pPr>
            <a:lvl8pPr marL="4546808" indent="0" algn="ctr">
              <a:buNone/>
              <a:defRPr/>
            </a:lvl8pPr>
            <a:lvl9pPr marL="519635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BEBC-633C-FF42-B9F8-085A82D6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72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210" y="292948"/>
            <a:ext cx="11685747" cy="1219200"/>
          </a:xfrm>
          <a:prstGeom prst="rect">
            <a:avLst/>
          </a:prstGeom>
        </p:spPr>
        <p:txBody>
          <a:bodyPr vert="horz" lIns="129892" tIns="64947" rIns="129892" bIns="6494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210" y="1706882"/>
            <a:ext cx="11685747" cy="4827694"/>
          </a:xfrm>
          <a:prstGeom prst="rect">
            <a:avLst/>
          </a:prstGeom>
        </p:spPr>
        <p:txBody>
          <a:bodyPr vert="horz" lIns="129892" tIns="64947" rIns="129892" bIns="6494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08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B748812E-561E-438A-81D3-22B6B9FAEA9A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6256" y="6780110"/>
            <a:ext cx="4111652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5317" y="6780110"/>
            <a:ext cx="3029638" cy="389467"/>
          </a:xfrm>
          <a:prstGeom prst="rect">
            <a:avLst/>
          </a:prstGeom>
        </p:spPr>
        <p:txBody>
          <a:bodyPr vert="horz" lIns="129892" tIns="64947" rIns="129892" bIns="6494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18288952-07DD-45F2-92DF-2D7C6E70F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989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487097" indent="-487097" algn="l" defTabSz="129892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Arial"/>
          <a:ea typeface="+mn-ea"/>
          <a:cs typeface="+mn-cs"/>
        </a:defRPr>
      </a:lvl1pPr>
      <a:lvl2pPr marL="1055377" indent="-405914" algn="l" defTabSz="129892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/>
          <a:ea typeface="+mn-ea"/>
          <a:cs typeface="+mn-cs"/>
        </a:defRPr>
      </a:lvl2pPr>
      <a:lvl3pPr marL="1623658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/>
          <a:ea typeface="+mn-ea"/>
          <a:cs typeface="+mn-cs"/>
        </a:defRPr>
      </a:lvl3pPr>
      <a:lvl4pPr marL="2273121" indent="-324731" algn="l" defTabSz="1298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4pPr>
      <a:lvl5pPr marL="2922583" indent="-324731" algn="l" defTabSz="1298925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/>
          <a:ea typeface="+mn-ea"/>
          <a:cs typeface="+mn-cs"/>
        </a:defRPr>
      </a:lvl5pPr>
      <a:lvl6pPr marL="3572046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509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974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435" indent="-324731" algn="l" defTabSz="12989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63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2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89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85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31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777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24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704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ulk_synchronous_paralle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m.apach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865612" y="2465493"/>
            <a:ext cx="110365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 anchor="ctr"/>
          <a:lstStyle/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CS 425 / ECE 428 </a:t>
            </a:r>
          </a:p>
          <a:p>
            <a:pPr algn="ctr"/>
            <a:r>
              <a:rPr lang="en-US" sz="6100" dirty="0">
                <a:solidFill>
                  <a:schemeClr val="tx2"/>
                </a:solidFill>
                <a:latin typeface="Times New Roman"/>
              </a:rPr>
              <a:t>Distributed Systems</a:t>
            </a:r>
          </a:p>
          <a:p>
            <a:pPr algn="ctr"/>
            <a:r>
              <a:rPr lang="en-US" sz="6100">
                <a:solidFill>
                  <a:schemeClr val="tx2"/>
                </a:solidFill>
                <a:latin typeface="Times New Roman"/>
              </a:rPr>
              <a:t>Fall 2020</a:t>
            </a:r>
            <a:endParaRPr lang="en-US" sz="6100" dirty="0">
              <a:solidFill>
                <a:schemeClr val="tx2"/>
              </a:solidFill>
              <a:latin typeface="Times New Roman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081881" y="4572000"/>
            <a:ext cx="1094525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6969" tIns="63484" rIns="126969" bIns="63484"/>
          <a:lstStyle/>
          <a:p>
            <a:pPr algn="ctr">
              <a:spcBef>
                <a:spcPct val="20000"/>
              </a:spcBef>
            </a:pPr>
            <a:r>
              <a:rPr lang="en-US" sz="3900" dirty="0">
                <a:latin typeface="Times New Roman"/>
              </a:rPr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3900" i="1" dirty="0">
                <a:latin typeface="Times New Roman"/>
              </a:rPr>
              <a:t>Lecture 22: Stream Processing, Graph Processing</a:t>
            </a:r>
            <a:endParaRPr lang="en-US" sz="3900" i="1" dirty="0">
              <a:solidFill>
                <a:srgbClr val="17375E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9281" y="6629400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12536750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is a source of 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Often reads from a crawler or DB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Spout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1747" name="Group 1"/>
          <p:cNvGrpSpPr>
            <a:grpSpLocks/>
          </p:cNvGrpSpPr>
          <p:nvPr/>
        </p:nvGrpSpPr>
        <p:grpSpPr bwMode="auto">
          <a:xfrm>
            <a:off x="0" y="3194757"/>
            <a:ext cx="8872511" cy="3714044"/>
            <a:chOff x="0" y="2246313"/>
            <a:chExt cx="6248400" cy="2611437"/>
          </a:xfrm>
        </p:grpSpPr>
        <p:sp>
          <p:nvSpPr>
            <p:cNvPr id="31748" name="Rounded Rectangle 14"/>
            <p:cNvSpPr>
              <a:spLocks noChangeArrowheads="1"/>
            </p:cNvSpPr>
            <p:nvPr/>
          </p:nvSpPr>
          <p:spPr bwMode="auto">
            <a:xfrm rot="-472738">
              <a:off x="2003425" y="25511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49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3886200" cy="1295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750" name="Rounded Rectangle 17"/>
            <p:cNvSpPr>
              <a:spLocks noChangeArrowheads="1"/>
            </p:cNvSpPr>
            <p:nvPr/>
          </p:nvSpPr>
          <p:spPr bwMode="auto">
            <a:xfrm rot="-472738">
              <a:off x="3070225" y="23987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sp>
          <p:nvSpPr>
            <p:cNvPr id="31751" name="Rounded Rectangle 18"/>
            <p:cNvSpPr>
              <a:spLocks noChangeArrowheads="1"/>
            </p:cNvSpPr>
            <p:nvPr/>
          </p:nvSpPr>
          <p:spPr bwMode="auto">
            <a:xfrm rot="-472738">
              <a:off x="4137025" y="224631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dirty="0">
                  <a:latin typeface="Times New Roman"/>
                </a:rPr>
                <a:t>Tuple</a:t>
              </a:r>
            </a:p>
          </p:txBody>
        </p:sp>
        <p:cxnSp>
          <p:nvCxnSpPr>
            <p:cNvPr id="3175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1600200" y="2571750"/>
              <a:ext cx="4648200" cy="65087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175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Rounded Rectangle 28"/>
            <p:cNvSpPr>
              <a:spLocks noChangeArrowheads="1"/>
            </p:cNvSpPr>
            <p:nvPr/>
          </p:nvSpPr>
          <p:spPr bwMode="auto">
            <a:xfrm rot="1156853">
              <a:off x="2097088" y="33845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5" name="Rounded Rectangle 28"/>
            <p:cNvSpPr>
              <a:spLocks noChangeArrowheads="1"/>
            </p:cNvSpPr>
            <p:nvPr/>
          </p:nvSpPr>
          <p:spPr bwMode="auto">
            <a:xfrm rot="1156853">
              <a:off x="3163888" y="374015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  <p:sp>
          <p:nvSpPr>
            <p:cNvPr id="31756" name="Rounded Rectangle 28"/>
            <p:cNvSpPr>
              <a:spLocks noChangeArrowheads="1"/>
            </p:cNvSpPr>
            <p:nvPr/>
          </p:nvSpPr>
          <p:spPr bwMode="auto">
            <a:xfrm rot="1156853">
              <a:off x="4143375" y="4110038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800" dirty="0">
                  <a:latin typeface="Times New Roman"/>
                </a:rPr>
                <a:t>Tuple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30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 Storm entity (process) that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Processes input streams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Outputs more streams for other bolts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3795" name="Group 33"/>
          <p:cNvGrpSpPr>
            <a:grpSpLocks/>
          </p:cNvGrpSpPr>
          <p:nvPr/>
        </p:nvGrpSpPr>
        <p:grpSpPr bwMode="auto">
          <a:xfrm>
            <a:off x="2164027" y="514773"/>
            <a:ext cx="1082014" cy="975360"/>
            <a:chOff x="3352800" y="2343150"/>
            <a:chExt cx="762000" cy="685800"/>
          </a:xfrm>
        </p:grpSpPr>
        <p:sp>
          <p:nvSpPr>
            <p:cNvPr id="35" name="Lightning Bolt 34"/>
            <p:cNvSpPr/>
            <p:nvPr/>
          </p:nvSpPr>
          <p:spPr>
            <a:xfrm>
              <a:off x="3429000" y="2419350"/>
              <a:ext cx="533400" cy="533400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52800" y="2343150"/>
              <a:ext cx="762000" cy="6858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</p:grpSp>
      <p:grpSp>
        <p:nvGrpSpPr>
          <p:cNvPr id="33796" name="Group 1"/>
          <p:cNvGrpSpPr>
            <a:grpSpLocks/>
          </p:cNvGrpSpPr>
          <p:nvPr/>
        </p:nvGrpSpPr>
        <p:grpSpPr bwMode="auto">
          <a:xfrm>
            <a:off x="0" y="3332480"/>
            <a:ext cx="11902149" cy="2962204"/>
            <a:chOff x="0" y="2343150"/>
            <a:chExt cx="8382000" cy="2082800"/>
          </a:xfrm>
        </p:grpSpPr>
        <p:sp>
          <p:nvSpPr>
            <p:cNvPr id="33797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3798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379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380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380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803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804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5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6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7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8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3809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60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directed graph of spouts and bolts (and output bolts)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Corresponds to a Storm “application”</a:t>
            </a:r>
            <a:endParaRPr lang="en-US" sz="23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5843" name="Group 1"/>
          <p:cNvGrpSpPr>
            <a:grpSpLocks/>
          </p:cNvGrpSpPr>
          <p:nvPr/>
        </p:nvGrpSpPr>
        <p:grpSpPr bwMode="auto">
          <a:xfrm>
            <a:off x="0" y="3332480"/>
            <a:ext cx="11902149" cy="3576320"/>
            <a:chOff x="0" y="2343150"/>
            <a:chExt cx="8382000" cy="2514600"/>
          </a:xfrm>
        </p:grpSpPr>
        <p:sp>
          <p:nvSpPr>
            <p:cNvPr id="35844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5845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46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584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0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5851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5852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53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54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855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6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7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58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59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5860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3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5864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74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541007" y="181525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have cycles if the application</a:t>
            </a:r>
          </a:p>
          <a:p>
            <a:pPr marL="0" indent="0">
              <a:buNone/>
              <a:defRPr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	requires it</a:t>
            </a:r>
            <a:endParaRPr lang="en-US" sz="23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Topology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37891" name="Group 8"/>
          <p:cNvGrpSpPr>
            <a:grpSpLocks/>
          </p:cNvGrpSpPr>
          <p:nvPr/>
        </p:nvGrpSpPr>
        <p:grpSpPr bwMode="auto">
          <a:xfrm>
            <a:off x="0" y="2032000"/>
            <a:ext cx="11902149" cy="4876800"/>
            <a:chOff x="0" y="1428750"/>
            <a:chExt cx="8382000" cy="3429000"/>
          </a:xfrm>
        </p:grpSpPr>
        <p:sp>
          <p:nvSpPr>
            <p:cNvPr id="37892" name="Rounded Rectangle 14"/>
            <p:cNvSpPr>
              <a:spLocks noChangeArrowheads="1"/>
            </p:cNvSpPr>
            <p:nvPr/>
          </p:nvSpPr>
          <p:spPr bwMode="auto">
            <a:xfrm rot="-472738">
              <a:off x="1995488" y="2590800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893" name="Straight Arrow Connector 21"/>
            <p:cNvCxnSpPr>
              <a:cxnSpLocks noChangeShapeType="1"/>
            </p:cNvCxnSpPr>
            <p:nvPr/>
          </p:nvCxnSpPr>
          <p:spPr bwMode="auto">
            <a:xfrm>
              <a:off x="1600200" y="3562350"/>
              <a:ext cx="2971800" cy="914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894" name="Straight Arrow Connector 3"/>
            <p:cNvCxnSpPr>
              <a:cxnSpLocks noChangeShapeType="1"/>
              <a:endCxn id="7" idx="3"/>
            </p:cNvCxnSpPr>
            <p:nvPr/>
          </p:nvCxnSpPr>
          <p:spPr bwMode="auto">
            <a:xfrm flipV="1">
              <a:off x="1600200" y="2928938"/>
              <a:ext cx="1863725" cy="2936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789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0350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ounded Rectangle 28"/>
            <p:cNvSpPr>
              <a:spLocks noChangeArrowheads="1"/>
            </p:cNvSpPr>
            <p:nvPr/>
          </p:nvSpPr>
          <p:spPr bwMode="auto">
            <a:xfrm rot="1156853">
              <a:off x="2139950" y="3308350"/>
              <a:ext cx="341313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grpSp>
          <p:nvGrpSpPr>
            <p:cNvPr id="37897" name="Group 8"/>
            <p:cNvGrpSpPr>
              <a:grpSpLocks/>
            </p:cNvGrpSpPr>
            <p:nvPr/>
          </p:nvGrpSpPr>
          <p:grpSpPr bwMode="auto">
            <a:xfrm>
              <a:off x="3352800" y="2343150"/>
              <a:ext cx="762000" cy="685800"/>
              <a:chOff x="3352800" y="2343150"/>
              <a:chExt cx="762000" cy="685800"/>
            </a:xfrm>
          </p:grpSpPr>
          <p:sp>
            <p:nvSpPr>
              <p:cNvPr id="6" name="Lightning Bolt 5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8" name="Group 20"/>
            <p:cNvGrpSpPr>
              <a:grpSpLocks/>
            </p:cNvGrpSpPr>
            <p:nvPr/>
          </p:nvGrpSpPr>
          <p:grpSpPr bwMode="auto">
            <a:xfrm>
              <a:off x="4572000" y="4171950"/>
              <a:ext cx="762000" cy="685800"/>
              <a:chOff x="3352800" y="2343150"/>
              <a:chExt cx="762000" cy="685800"/>
            </a:xfrm>
          </p:grpSpPr>
          <p:sp>
            <p:nvSpPr>
              <p:cNvPr id="24" name="Lightning Bolt 23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37899" name="Group 26"/>
            <p:cNvGrpSpPr>
              <a:grpSpLocks/>
            </p:cNvGrpSpPr>
            <p:nvPr/>
          </p:nvGrpSpPr>
          <p:grpSpPr bwMode="auto">
            <a:xfrm>
              <a:off x="5867400" y="2647950"/>
              <a:ext cx="762000" cy="685800"/>
              <a:chOff x="3352800" y="2343150"/>
              <a:chExt cx="762000" cy="685800"/>
            </a:xfrm>
          </p:grpSpPr>
          <p:sp>
            <p:nvSpPr>
              <p:cNvPr id="28" name="Lightning Bolt 27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00" name="Straight Arrow Connector 3"/>
            <p:cNvCxnSpPr>
              <a:cxnSpLocks noChangeShapeType="1"/>
            </p:cNvCxnSpPr>
            <p:nvPr/>
          </p:nvCxnSpPr>
          <p:spPr bwMode="auto">
            <a:xfrm>
              <a:off x="4114800" y="2800350"/>
              <a:ext cx="1752600" cy="152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1" name="Straight Arrow Connector 21"/>
            <p:cNvCxnSpPr>
              <a:cxnSpLocks noChangeShapeType="1"/>
              <a:endCxn id="29" idx="4"/>
            </p:cNvCxnSpPr>
            <p:nvPr/>
          </p:nvCxnSpPr>
          <p:spPr bwMode="auto">
            <a:xfrm flipV="1">
              <a:off x="5334000" y="3333750"/>
              <a:ext cx="914400" cy="1066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2" name="Straight Arrow Connector 3"/>
            <p:cNvCxnSpPr>
              <a:cxnSpLocks noChangeShapeType="1"/>
            </p:cNvCxnSpPr>
            <p:nvPr/>
          </p:nvCxnSpPr>
          <p:spPr bwMode="auto">
            <a:xfrm>
              <a:off x="6629400" y="3028950"/>
              <a:ext cx="17526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903" name="Rounded Rectangle 36"/>
            <p:cNvSpPr>
              <a:spLocks noChangeArrowheads="1"/>
            </p:cNvSpPr>
            <p:nvPr/>
          </p:nvSpPr>
          <p:spPr bwMode="auto">
            <a:xfrm rot="337682">
              <a:off x="4432300" y="2438400"/>
              <a:ext cx="350838" cy="241300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4" name="Rounded Rectangle 37"/>
            <p:cNvSpPr>
              <a:spLocks noChangeArrowheads="1"/>
            </p:cNvSpPr>
            <p:nvPr/>
          </p:nvSpPr>
          <p:spPr bwMode="auto">
            <a:xfrm rot="-472738">
              <a:off x="2376488" y="2530475"/>
              <a:ext cx="276225" cy="2301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5" name="Rounded Rectangle 38"/>
            <p:cNvSpPr>
              <a:spLocks noChangeArrowheads="1"/>
            </p:cNvSpPr>
            <p:nvPr/>
          </p:nvSpPr>
          <p:spPr bwMode="auto">
            <a:xfrm rot="-472738">
              <a:off x="2757488" y="2478088"/>
              <a:ext cx="276225" cy="230187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06" name="Rounded Rectangle 28"/>
            <p:cNvSpPr>
              <a:spLocks noChangeArrowheads="1"/>
            </p:cNvSpPr>
            <p:nvPr/>
          </p:nvSpPr>
          <p:spPr bwMode="auto">
            <a:xfrm rot="1156853">
              <a:off x="2579688" y="3471863"/>
              <a:ext cx="341312" cy="204787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7" name="Rounded Rectangle 28"/>
            <p:cNvSpPr>
              <a:spLocks noChangeArrowheads="1"/>
            </p:cNvSpPr>
            <p:nvPr/>
          </p:nvSpPr>
          <p:spPr bwMode="auto">
            <a:xfrm rot="1156853">
              <a:off x="2995613" y="3636963"/>
              <a:ext cx="341312" cy="20320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Times New Roman"/>
              </a:endParaRPr>
            </a:p>
          </p:txBody>
        </p:sp>
        <p:sp>
          <p:nvSpPr>
            <p:cNvPr id="37908" name="Rounded Rectangle 41"/>
            <p:cNvSpPr>
              <a:spLocks noChangeArrowheads="1"/>
            </p:cNvSpPr>
            <p:nvPr/>
          </p:nvSpPr>
          <p:spPr bwMode="auto">
            <a:xfrm rot="337682">
              <a:off x="4837113" y="2476500"/>
              <a:ext cx="350837" cy="23971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 rot="18435368">
              <a:off x="5564981" y="4144170"/>
              <a:ext cx="352425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 rot="18435368">
              <a:off x="5838825" y="3830638"/>
              <a:ext cx="350838" cy="23971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  <a:lumOff val="25000"/>
              </a:schemeClr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1" name="Rounded Rectangle 45"/>
            <p:cNvSpPr>
              <a:spLocks noChangeArrowheads="1"/>
            </p:cNvSpPr>
            <p:nvPr/>
          </p:nvSpPr>
          <p:spPr bwMode="auto">
            <a:xfrm>
              <a:off x="6808788" y="2587625"/>
              <a:ext cx="350837" cy="2413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7912" name="Rounded Rectangle 47"/>
            <p:cNvSpPr>
              <a:spLocks noChangeArrowheads="1"/>
            </p:cNvSpPr>
            <p:nvPr/>
          </p:nvSpPr>
          <p:spPr bwMode="auto">
            <a:xfrm>
              <a:off x="7308850" y="2581275"/>
              <a:ext cx="352425" cy="2397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37913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5410200" y="1962150"/>
              <a:ext cx="6858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7914" name="Group 20"/>
            <p:cNvGrpSpPr>
              <a:grpSpLocks/>
            </p:cNvGrpSpPr>
            <p:nvPr/>
          </p:nvGrpSpPr>
          <p:grpSpPr bwMode="auto">
            <a:xfrm>
              <a:off x="4648200" y="1428750"/>
              <a:ext cx="762000" cy="685800"/>
              <a:chOff x="3352800" y="2343150"/>
              <a:chExt cx="762000" cy="685800"/>
            </a:xfrm>
          </p:grpSpPr>
          <p:sp>
            <p:nvSpPr>
              <p:cNvPr id="33" name="Lightning Bolt 32"/>
              <p:cNvSpPr/>
              <p:nvPr/>
            </p:nvSpPr>
            <p:spPr>
              <a:xfrm>
                <a:off x="3429000" y="2419350"/>
                <a:ext cx="533400" cy="533400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52800" y="2343150"/>
                <a:ext cx="762000" cy="685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cxnSp>
          <p:nvCxnSpPr>
            <p:cNvPr id="37915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3886200" y="1885950"/>
              <a:ext cx="762000" cy="457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1234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Operations that can be performed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Filter</a:t>
            </a:r>
            <a:r>
              <a:rPr lang="en-US">
                <a:latin typeface="Times New Roman" charset="0"/>
                <a:ea typeface="ＭＳ Ｐゴシック" charset="0"/>
              </a:rPr>
              <a:t>: forward only tuples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Joins</a:t>
            </a:r>
            <a:r>
              <a:rPr lang="en-US">
                <a:latin typeface="Times New Roman" charset="0"/>
                <a:ea typeface="ＭＳ Ｐゴシック" charset="0"/>
              </a:rPr>
              <a:t>: When receiving two streams A and B, output all pairs (A,B) which satisfy a condition</a:t>
            </a:r>
          </a:p>
          <a:p>
            <a:pPr lvl="1"/>
            <a:r>
              <a:rPr lang="en-US" b="1">
                <a:latin typeface="Times New Roman" charset="0"/>
                <a:ea typeface="ＭＳ Ｐゴシック" charset="0"/>
              </a:rPr>
              <a:t>Apply/transform</a:t>
            </a:r>
            <a:r>
              <a:rPr lang="en-US">
                <a:latin typeface="Times New Roman" charset="0"/>
                <a:ea typeface="ＭＳ Ｐゴシック" charset="0"/>
              </a:rPr>
              <a:t>: Modify each tuple according to a function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And many others</a:t>
            </a:r>
          </a:p>
          <a:p>
            <a:endParaRPr lang="en-US" sz="31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But bolts need to process a lot of data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make them fast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Bolts come in many Flavors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3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Have multiple processes (“tasks”) constitute a bolt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Incoming streams split among the tasks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Typically each incoming tuple goes to one task in the bolt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Decided by “</a:t>
            </a:r>
            <a:r>
              <a:rPr lang="en-US" sz="2300" dirty="0">
                <a:solidFill>
                  <a:srgbClr val="008000"/>
                </a:solidFill>
                <a:latin typeface="Times"/>
                <a:ea typeface="MS PGothic" charset="0"/>
              </a:rPr>
              <a:t>Grouping strategy</a:t>
            </a:r>
            <a:r>
              <a:rPr lang="en-US" sz="2300" dirty="0">
                <a:latin typeface="Times"/>
                <a:ea typeface="MS PGothic" charset="0"/>
              </a:rPr>
              <a:t>”</a:t>
            </a:r>
          </a:p>
          <a:p>
            <a:pPr>
              <a:defRPr/>
            </a:pPr>
            <a:r>
              <a:rPr lang="en-US" sz="2800" dirty="0">
                <a:latin typeface="Times"/>
                <a:ea typeface="MS PGothic" charset="0"/>
              </a:rPr>
              <a:t>Three types of grouping are popular</a:t>
            </a:r>
          </a:p>
          <a:p>
            <a:pPr>
              <a:defRPr/>
            </a:pPr>
            <a:endParaRPr lang="en-US" sz="28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Parallelizing Bolts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Shuffle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Streams are distributed evenly among the bolt’s tasks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Round-robin fashion</a:t>
            </a:r>
          </a:p>
          <a:p>
            <a:pPr lvl="1">
              <a:buFontTx/>
              <a:buNone/>
              <a:defRPr/>
            </a:pPr>
            <a:endParaRPr lang="en-US" sz="2300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43598" y="3443823"/>
            <a:ext cx="7708572" cy="3260881"/>
            <a:chOff x="1734265" y="3124201"/>
            <a:chExt cx="7708572" cy="326088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7" name="Lightning Bolt 26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14" name="Straight Arrow Connector 3"/>
              <p:cNvCxnSpPr>
                <a:cxnSpLocks noChangeShapeType="1"/>
                <a:stCxn id="33" idx="6"/>
                <a:endCxn id="28" idx="2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05266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22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21995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34" name="Lightning Bolt 33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38" name="Lightning Bolt 3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0" name="Lightning Bolt 3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42" name="Straight Arrow Connector 3"/>
            <p:cNvCxnSpPr>
              <a:cxnSpLocks noChangeShapeType="1"/>
              <a:stCxn id="33" idx="6"/>
              <a:endCxn id="39" idx="2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Arrow Connector 3"/>
            <p:cNvCxnSpPr>
              <a:cxnSpLocks noChangeShapeType="1"/>
              <a:stCxn id="33" idx="6"/>
              <a:endCxn id="41" idx="2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0" name="Rounded Rectangle 41"/>
            <p:cNvSpPr>
              <a:spLocks noChangeArrowheads="1"/>
            </p:cNvSpPr>
            <p:nvPr/>
          </p:nvSpPr>
          <p:spPr bwMode="auto">
            <a:xfrm>
              <a:off x="2887410" y="4821365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1" name="Rounded Rectangle 41"/>
            <p:cNvSpPr>
              <a:spLocks noChangeArrowheads="1"/>
            </p:cNvSpPr>
            <p:nvPr/>
          </p:nvSpPr>
          <p:spPr bwMode="auto">
            <a:xfrm>
              <a:off x="2306319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52" name="Rounded Rectangle 41"/>
            <p:cNvSpPr>
              <a:spLocks noChangeArrowheads="1"/>
            </p:cNvSpPr>
            <p:nvPr/>
          </p:nvSpPr>
          <p:spPr bwMode="auto">
            <a:xfrm>
              <a:off x="1734265" y="4828868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22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11811000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Fields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Group a stream by a subset of its fields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E.g., All tweets where twitter username starts with [A-H,a-h,0-3] go to task 1, tweets starting with </a:t>
            </a:r>
            <a:r>
              <a:rPr lang="en-US" sz="2400" dirty="0">
                <a:latin typeface="Times"/>
                <a:ea typeface="MS PGothic" charset="0"/>
              </a:rPr>
              <a:t>[I-Q,i-q,4-6]</a:t>
            </a:r>
            <a:r>
              <a:rPr lang="en-US" sz="2300" dirty="0">
                <a:latin typeface="Times"/>
                <a:ea typeface="MS PGothic" charset="0"/>
              </a:rPr>
              <a:t>go to task 2, tweets starting with </a:t>
            </a:r>
            <a:r>
              <a:rPr lang="en-US" sz="2400" dirty="0">
                <a:latin typeface="Times"/>
                <a:ea typeface="MS PGothic" charset="0"/>
              </a:rPr>
              <a:t>[R-Z,r-z,7-9]</a:t>
            </a:r>
            <a:r>
              <a:rPr lang="en-US" sz="2400" dirty="0"/>
              <a:t> go to task 3</a:t>
            </a:r>
            <a:endParaRPr lang="en-US" sz="2300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673319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" name="Rounded Rectangle 41"/>
              <p:cNvSpPr>
                <a:spLocks noChangeArrowheads="1"/>
              </p:cNvSpPr>
              <p:nvPr/>
            </p:nvSpPr>
            <p:spPr bwMode="auto">
              <a:xfrm rot="20492376">
                <a:off x="5362141" y="2344078"/>
                <a:ext cx="350837" cy="220411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65391" y="3669293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[A-H,a-h,0-3]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510133" y="4980447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[I-Q,i-q,4-6]</a:t>
            </a:r>
            <a:endParaRPr lang="en-US" dirty="0"/>
          </a:p>
        </p:txBody>
      </p:sp>
      <p:sp>
        <p:nvSpPr>
          <p:cNvPr id="28" name="Rounded Rectangle 41"/>
          <p:cNvSpPr>
            <a:spLocks noChangeArrowheads="1"/>
          </p:cNvSpPr>
          <p:nvPr/>
        </p:nvSpPr>
        <p:spPr bwMode="auto">
          <a:xfrm rot="20492376">
            <a:off x="7194246" y="407553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29" name="Rounded Rectangle 41"/>
          <p:cNvSpPr>
            <a:spLocks noChangeArrowheads="1"/>
          </p:cNvSpPr>
          <p:nvPr/>
        </p:nvSpPr>
        <p:spPr bwMode="auto">
          <a:xfrm rot="21378866">
            <a:off x="7833939" y="4861968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40422" y="6184910"/>
            <a:ext cx="248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/>
                <a:ea typeface="MS PGothic" charset="0"/>
              </a:rPr>
              <a:t>[R-Z,r-z,7-9]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24681" y="1945640"/>
            <a:ext cx="9305317" cy="4226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All Grouping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tasks of bolt receive all input tuples</a:t>
            </a:r>
          </a:p>
          <a:p>
            <a:pPr>
              <a:defRPr/>
            </a:pPr>
            <a:endParaRPr lang="en-US" dirty="0">
              <a:latin typeface="Times"/>
              <a:ea typeface="MS P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Grouping 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43881" y="3502908"/>
            <a:ext cx="7684489" cy="3260881"/>
            <a:chOff x="1758348" y="3124201"/>
            <a:chExt cx="7684489" cy="326088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632789" y="3124201"/>
              <a:ext cx="4791870" cy="1765952"/>
              <a:chOff x="3262607" y="2196704"/>
              <a:chExt cx="3374639" cy="1241685"/>
            </a:xfrm>
          </p:grpSpPr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5893441" y="2196704"/>
                <a:ext cx="743805" cy="685800"/>
                <a:chOff x="3378841" y="1891904"/>
                <a:chExt cx="743805" cy="685800"/>
              </a:xfrm>
            </p:grpSpPr>
            <p:sp>
              <p:nvSpPr>
                <p:cNvPr id="24" name="Lightning Bolt 23"/>
                <p:cNvSpPr/>
                <p:nvPr/>
              </p:nvSpPr>
              <p:spPr>
                <a:xfrm>
                  <a:off x="3494655" y="1976766"/>
                  <a:ext cx="520664" cy="533400"/>
                </a:xfrm>
                <a:prstGeom prst="lightningBolt">
                  <a:avLst/>
                </a:prstGeom>
                <a:solidFill>
                  <a:srgbClr val="0000FF"/>
                </a:solidFill>
                <a:ln>
                  <a:solidFill>
                    <a:srgbClr val="00009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378841" y="1891904"/>
                  <a:ext cx="743805" cy="685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atin typeface="Times New Roman"/>
                  </a:endParaRPr>
                </a:p>
              </p:txBody>
            </p:sp>
          </p:grpSp>
          <p:cxnSp>
            <p:nvCxnSpPr>
              <p:cNvPr id="21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3262607" y="2539604"/>
                <a:ext cx="2630834" cy="898785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2" name="Rounded Rectangle 36"/>
              <p:cNvSpPr>
                <a:spLocks noChangeArrowheads="1"/>
              </p:cNvSpPr>
              <p:nvPr/>
            </p:nvSpPr>
            <p:spPr bwMode="auto">
              <a:xfrm rot="21378885">
                <a:off x="5430099" y="3017570"/>
                <a:ext cx="350838" cy="241300"/>
              </a:xfrm>
              <a:prstGeom prst="roundRect">
                <a:avLst>
                  <a:gd name="adj" fmla="val 16667"/>
                </a:avLst>
              </a:prstGeom>
              <a:solidFill>
                <a:srgbClr val="660066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 dirty="0">
                  <a:latin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50774" y="4402473"/>
              <a:ext cx="1082014" cy="975360"/>
              <a:chOff x="4594068" y="3571240"/>
              <a:chExt cx="1082014" cy="975360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594068" y="3571240"/>
                <a:ext cx="1082014" cy="9753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  <p:sp>
            <p:nvSpPr>
              <p:cNvPr id="19" name="Lightning Bolt 18"/>
              <p:cNvSpPr/>
              <p:nvPr/>
            </p:nvSpPr>
            <p:spPr bwMode="auto">
              <a:xfrm>
                <a:off x="4756370" y="3680177"/>
                <a:ext cx="757410" cy="758613"/>
              </a:xfrm>
              <a:prstGeom prst="lightningBolt">
                <a:avLst/>
              </a:prstGeom>
              <a:solidFill>
                <a:srgbClr val="0000FF"/>
              </a:solidFill>
              <a:ln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/>
                </a:endParaRPr>
              </a:p>
            </p:txBody>
          </p:sp>
        </p:grpSp>
        <p:sp>
          <p:nvSpPr>
            <p:cNvPr id="8" name="Lightning Bolt 7"/>
            <p:cNvSpPr/>
            <p:nvPr/>
          </p:nvSpPr>
          <p:spPr bwMode="auto">
            <a:xfrm>
              <a:off x="8551112" y="4351854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86660" y="4231161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0" name="Lightning Bolt 9"/>
            <p:cNvSpPr/>
            <p:nvPr/>
          </p:nvSpPr>
          <p:spPr bwMode="auto">
            <a:xfrm>
              <a:off x="8551112" y="5530415"/>
              <a:ext cx="739325" cy="758613"/>
            </a:xfrm>
            <a:prstGeom prst="lightningBolt">
              <a:avLst/>
            </a:prstGeom>
            <a:solidFill>
              <a:srgbClr val="0000FF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386660" y="5409722"/>
              <a:ext cx="1056177" cy="9753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4632788" y="4718841"/>
              <a:ext cx="3753872" cy="1713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3"/>
            <p:cNvCxnSpPr>
              <a:cxnSpLocks noChangeShapeType="1"/>
            </p:cNvCxnSpPr>
            <p:nvPr/>
          </p:nvCxnSpPr>
          <p:spPr bwMode="auto">
            <a:xfrm>
              <a:off x="4632788" y="4890153"/>
              <a:ext cx="3753872" cy="10072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Rounded Rectangle 36"/>
            <p:cNvSpPr>
              <a:spLocks noChangeArrowheads="1"/>
            </p:cNvSpPr>
            <p:nvPr/>
          </p:nvSpPr>
          <p:spPr bwMode="auto">
            <a:xfrm rot="894937">
              <a:off x="7825358" y="5392333"/>
              <a:ext cx="498178" cy="343182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5" name="Rounded Rectangle 41"/>
            <p:cNvSpPr>
              <a:spLocks noChangeArrowheads="1"/>
            </p:cNvSpPr>
            <p:nvPr/>
          </p:nvSpPr>
          <p:spPr bwMode="auto">
            <a:xfrm>
              <a:off x="2887196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6" name="Rounded Rectangle 41"/>
            <p:cNvSpPr>
              <a:spLocks noChangeArrowheads="1"/>
            </p:cNvSpPr>
            <p:nvPr/>
          </p:nvSpPr>
          <p:spPr bwMode="auto">
            <a:xfrm>
              <a:off x="2306319" y="4804497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7" name="Rounded Rectangle 41"/>
            <p:cNvSpPr>
              <a:spLocks noChangeArrowheads="1"/>
            </p:cNvSpPr>
            <p:nvPr/>
          </p:nvSpPr>
          <p:spPr bwMode="auto">
            <a:xfrm>
              <a:off x="1758348" y="4797813"/>
              <a:ext cx="498176" cy="313473"/>
            </a:xfrm>
            <a:prstGeom prst="roundRect">
              <a:avLst>
                <a:gd name="adj" fmla="val 16667"/>
              </a:avLst>
            </a:prstGeom>
            <a:solidFill>
              <a:srgbClr val="660066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dirty="0">
                <a:latin typeface="Times New Roman"/>
              </a:endParaRPr>
            </a:p>
          </p:txBody>
        </p:sp>
      </p:grpSp>
      <p:sp>
        <p:nvSpPr>
          <p:cNvPr id="30" name="Rounded Rectangle 41"/>
          <p:cNvSpPr>
            <a:spLocks noChangeArrowheads="1"/>
          </p:cNvSpPr>
          <p:nvPr/>
        </p:nvSpPr>
        <p:spPr bwMode="auto">
          <a:xfrm rot="20492376">
            <a:off x="7766626" y="3765245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2" name="Rounded Rectangle 41"/>
          <p:cNvSpPr>
            <a:spLocks noChangeArrowheads="1"/>
          </p:cNvSpPr>
          <p:nvPr/>
        </p:nvSpPr>
        <p:spPr bwMode="auto">
          <a:xfrm rot="20492376">
            <a:off x="7250582" y="3943287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3" name="Rounded Rectangle 41"/>
          <p:cNvSpPr>
            <a:spLocks noChangeArrowheads="1"/>
          </p:cNvSpPr>
          <p:nvPr/>
        </p:nvSpPr>
        <p:spPr bwMode="auto">
          <a:xfrm rot="20492376">
            <a:off x="6734191" y="4128261"/>
            <a:ext cx="498176" cy="313473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4" name="Rounded Rectangle 36"/>
          <p:cNvSpPr>
            <a:spLocks noChangeArrowheads="1"/>
          </p:cNvSpPr>
          <p:nvPr/>
        </p:nvSpPr>
        <p:spPr bwMode="auto">
          <a:xfrm rot="21378885">
            <a:off x="7258700" y="4712589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5" name="Rounded Rectangle 36"/>
          <p:cNvSpPr>
            <a:spLocks noChangeArrowheads="1"/>
          </p:cNvSpPr>
          <p:nvPr/>
        </p:nvSpPr>
        <p:spPr bwMode="auto">
          <a:xfrm rot="21378885">
            <a:off x="6730404" y="475103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6" name="Rounded Rectangle 36"/>
          <p:cNvSpPr>
            <a:spLocks noChangeArrowheads="1"/>
          </p:cNvSpPr>
          <p:nvPr/>
        </p:nvSpPr>
        <p:spPr bwMode="auto">
          <a:xfrm rot="894937">
            <a:off x="7366056" y="5630383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 rot="894937">
            <a:off x="6832656" y="5480680"/>
            <a:ext cx="498178" cy="34318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293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Master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Nimbus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Responsible for 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Distributing code around cluster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Assigning tasks to machines</a:t>
            </a:r>
          </a:p>
          <a:p>
            <a:pPr lvl="2">
              <a:defRPr/>
            </a:pPr>
            <a:r>
              <a:rPr lang="en-US" sz="1700" dirty="0">
                <a:latin typeface="Times"/>
                <a:ea typeface="MS PGothic" charset="0"/>
              </a:rPr>
              <a:t>Monitoring for failures of machines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Worker node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on a machine (server)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a daemon called </a:t>
            </a:r>
            <a:r>
              <a:rPr lang="en-US" sz="2300" i="1" dirty="0">
                <a:latin typeface="Times"/>
                <a:ea typeface="MS PGothic" charset="0"/>
              </a:rPr>
              <a:t>Supervisor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Listens for work assigned to its machines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Runs “Executors”(which contain groups of tasks)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Zookeeper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Coordinates Nimbus and Supervisors communication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All state of Supervisor and Nimbus is kept here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Cluster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74755" y="2875554"/>
            <a:ext cx="1752600" cy="839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Nimbus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9955" y="1876282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Job Submission</a:t>
            </a:r>
          </a:p>
        </p:txBody>
      </p:sp>
      <p:cxnSp>
        <p:nvCxnSpPr>
          <p:cNvPr id="8" name="Straight Arrow Connector 7"/>
          <p:cNvCxnSpPr>
            <a:stCxn id="3" idx="2"/>
            <a:endCxn id="2" idx="0"/>
          </p:cNvCxnSpPr>
          <p:nvPr/>
        </p:nvCxnSpPr>
        <p:spPr>
          <a:xfrm>
            <a:off x="8451055" y="2368725"/>
            <a:ext cx="0" cy="5068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378281" y="2875553"/>
            <a:ext cx="1752600" cy="83989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ZK Cluster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244681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0683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989487" y="6456823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872137" y="645682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36239" y="5813538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92281" y="5619121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244681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0683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W2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989487" y="4876302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872137" y="4876301"/>
            <a:ext cx="780328" cy="4564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36239" y="4233017"/>
            <a:ext cx="3416226" cy="5578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92281" y="4038600"/>
            <a:ext cx="3733800" cy="14685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/>
          <p:cNvCxnSpPr>
            <a:stCxn id="2" idx="1"/>
            <a:endCxn id="19" idx="1"/>
          </p:cNvCxnSpPr>
          <p:nvPr/>
        </p:nvCxnSpPr>
        <p:spPr>
          <a:xfrm rot="10800000" flipH="1" flipV="1">
            <a:off x="7574755" y="3295501"/>
            <a:ext cx="517526" cy="1477390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" idx="1"/>
            <a:endCxn id="5" idx="1"/>
          </p:cNvCxnSpPr>
          <p:nvPr/>
        </p:nvCxnSpPr>
        <p:spPr>
          <a:xfrm rot="10800000" flipH="1" flipV="1">
            <a:off x="7574755" y="3295500"/>
            <a:ext cx="517526" cy="3057911"/>
          </a:xfrm>
          <a:prstGeom prst="curvedConnector3">
            <a:avLst>
              <a:gd name="adj1" fmla="val -44172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H="1">
            <a:off x="11812227" y="3323209"/>
            <a:ext cx="304800" cy="1477391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H="1">
            <a:off x="11812227" y="3323209"/>
            <a:ext cx="304800" cy="3057912"/>
          </a:xfrm>
          <a:prstGeom prst="curvedConnector3">
            <a:avLst>
              <a:gd name="adj1" fmla="val -75000"/>
            </a:avLst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" idx="3"/>
            <a:endCxn id="7" idx="1"/>
          </p:cNvCxnSpPr>
          <p:nvPr/>
        </p:nvCxnSpPr>
        <p:spPr>
          <a:xfrm flipV="1">
            <a:off x="9327355" y="3295500"/>
            <a:ext cx="1050926" cy="1"/>
          </a:xfrm>
          <a:prstGeom prst="bentConnector3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11389546" y="5012120"/>
            <a:ext cx="23236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 Nodes</a:t>
            </a:r>
          </a:p>
        </p:txBody>
      </p:sp>
    </p:spTree>
    <p:extLst>
      <p:ext uri="{BB962C8B-B14F-4D97-AF65-F5344CB8AC3E}">
        <p14:creationId xmlns:p14="http://schemas.microsoft.com/office/powerpoint/2010/main" val="325079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Why Stream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Storm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34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11513674" cy="422656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/>
              </a:rPr>
              <a:t>A tuple is considered failed when its topology (graph) of resulting tuples fails to be fully processed within a specified timeout</a:t>
            </a:r>
          </a:p>
          <a:p>
            <a:pPr>
              <a:defRPr/>
            </a:pPr>
            <a:endParaRPr lang="en-US" sz="2300" dirty="0">
              <a:latin typeface="Times"/>
            </a:endParaRPr>
          </a:p>
          <a:p>
            <a:pPr>
              <a:defRPr/>
            </a:pPr>
            <a:r>
              <a:rPr lang="en-US" altLang="en-US" b="1" dirty="0">
                <a:latin typeface="Times"/>
              </a:rPr>
              <a:t>Anchoring</a:t>
            </a:r>
            <a:r>
              <a:rPr lang="en-US" altLang="en-US" dirty="0">
                <a:latin typeface="Times"/>
              </a:rPr>
              <a:t>: Anchor an output to one or more input tuples</a:t>
            </a:r>
          </a:p>
          <a:p>
            <a:pPr lvl="1">
              <a:defRPr/>
            </a:pPr>
            <a:r>
              <a:rPr lang="en-US" altLang="en-US" sz="2000" dirty="0">
                <a:latin typeface="Times"/>
              </a:rPr>
              <a:t>Failure of one tuple causes one or more tuples to replayed</a:t>
            </a:r>
            <a:endParaRPr lang="en-US" altLang="en-US" dirty="0">
              <a:latin typeface="Times"/>
            </a:endParaRPr>
          </a:p>
          <a:p>
            <a:pPr>
              <a:defRPr/>
            </a:pPr>
            <a:endParaRPr lang="en-US" sz="23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Failures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15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Emit</a:t>
            </a:r>
            <a:r>
              <a:rPr lang="en-US" dirty="0">
                <a:latin typeface="Times"/>
                <a:ea typeface="MS PGothic" charset="0"/>
              </a:rPr>
              <a:t>(tuple, output)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Emits an output tuple, perhaps anchored on an input tuple (first argument)</a:t>
            </a:r>
          </a:p>
          <a:p>
            <a:pPr>
              <a:defRPr/>
            </a:pPr>
            <a:r>
              <a:rPr lang="en-US" b="1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Acknowledge that you (bolt) finished processing a tuple</a:t>
            </a:r>
          </a:p>
          <a:p>
            <a:pPr>
              <a:defRPr/>
            </a:pPr>
            <a:r>
              <a:rPr lang="en-US" b="1" dirty="0">
                <a:latin typeface="Times"/>
                <a:ea typeface="MS PGothic" charset="0"/>
              </a:rPr>
              <a:t>Fail</a:t>
            </a:r>
            <a:r>
              <a:rPr lang="en-US" dirty="0">
                <a:latin typeface="Times"/>
                <a:ea typeface="MS PGothic" charset="0"/>
              </a:rPr>
              <a:t>(tuple)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Immediately fail the spout tuple at the root of tuple topology if there is an exception from the database, etc.</a:t>
            </a:r>
          </a:p>
          <a:p>
            <a:pPr>
              <a:defRPr/>
            </a:pPr>
            <a:r>
              <a:rPr lang="en-US" dirty="0">
                <a:latin typeface="Times"/>
                <a:ea typeface="MS PGothic" charset="0"/>
              </a:rPr>
              <a:t>Must remember to </a:t>
            </a:r>
            <a:r>
              <a:rPr lang="en-US" dirty="0" err="1">
                <a:latin typeface="Times"/>
                <a:ea typeface="MS PGothic" charset="0"/>
              </a:rPr>
              <a:t>ack</a:t>
            </a:r>
            <a:r>
              <a:rPr lang="en-US" dirty="0">
                <a:latin typeface="Times"/>
                <a:ea typeface="MS PGothic" charset="0"/>
              </a:rPr>
              <a:t>/fail each tuple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MS PGothic" charset="0"/>
              </a:rPr>
              <a:t>Each tuple consumes memory. Failure to do so results in memory leaks.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API For Fault</a:t>
            </a:r>
            <a:r>
              <a:rPr lang="en-US" sz="4500" kern="0">
                <a:solidFill>
                  <a:schemeClr val="bg1"/>
                </a:solidFill>
                <a:latin typeface="Whitney-BlackSC" pitchFamily="50" charset="0"/>
              </a:rPr>
              <a:t>-Tolerance (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OutputCollector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)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Twitter’s Heron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1024474" cy="5174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Fixes the inefficiencies of Storm’s </a:t>
            </a:r>
            <a:r>
              <a:rPr lang="en-US" dirty="0" err="1"/>
              <a:t>acking</a:t>
            </a:r>
            <a:r>
              <a:rPr lang="en-US" dirty="0"/>
              <a:t> mechanism (among other things)</a:t>
            </a:r>
          </a:p>
          <a:p>
            <a:r>
              <a:rPr lang="en-US" dirty="0"/>
              <a:t>Uses </a:t>
            </a:r>
            <a:r>
              <a:rPr lang="en-US" b="1" dirty="0"/>
              <a:t>backpressure</a:t>
            </a:r>
            <a:r>
              <a:rPr lang="en-US" dirty="0"/>
              <a:t>: a congested downstream tuple will ask upstream tuples to slow or stop sending tuples</a:t>
            </a:r>
          </a:p>
          <a:p>
            <a:pPr marL="0" indent="0">
              <a:buNone/>
            </a:pPr>
            <a:r>
              <a:rPr lang="en-US" dirty="0"/>
              <a:t>1. TCP Backpressure: uses TCP windowing mechanism to propagate backpressure</a:t>
            </a:r>
          </a:p>
          <a:p>
            <a:pPr marL="0" indent="0">
              <a:buNone/>
            </a:pPr>
            <a:r>
              <a:rPr lang="en-US" dirty="0"/>
              <a:t>2. Spout Backpressure: node stops reading from its upstream spouts</a:t>
            </a:r>
          </a:p>
          <a:p>
            <a:pPr marL="0" indent="0">
              <a:buNone/>
            </a:pPr>
            <a:r>
              <a:rPr lang="en-US" dirty="0"/>
              <a:t>3. Stage by Stage Backpressure: think of the topology as stage-based, and propagate back via stages</a:t>
            </a:r>
          </a:p>
          <a:p>
            <a:r>
              <a:rPr lang="en-US" dirty="0"/>
              <a:t>Use:</a:t>
            </a:r>
          </a:p>
          <a:p>
            <a:pPr lvl="1"/>
            <a:r>
              <a:rPr lang="en-US" dirty="0" err="1"/>
              <a:t>Spout+TCP</a:t>
            </a:r>
            <a:r>
              <a:rPr lang="en-US" dirty="0"/>
              <a:t>, or</a:t>
            </a:r>
          </a:p>
          <a:p>
            <a:pPr lvl="1"/>
            <a:r>
              <a:rPr lang="en-US" dirty="0"/>
              <a:t>Stage by Stage + TCP</a:t>
            </a:r>
          </a:p>
          <a:p>
            <a:r>
              <a:rPr lang="en-US" dirty="0"/>
              <a:t>Beats Storm throughput handily (see Heron paper)</a:t>
            </a:r>
          </a:p>
        </p:txBody>
      </p:sp>
    </p:spTree>
    <p:extLst>
      <p:ext uri="{BB962C8B-B14F-4D97-AF65-F5344CB8AC3E}">
        <p14:creationId xmlns:p14="http://schemas.microsoft.com/office/powerpoint/2010/main" val="170859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Processing data in real-time a big requirement today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Storm </a:t>
            </a:r>
          </a:p>
          <a:p>
            <a:pPr lvl="1">
              <a:defRPr/>
            </a:pPr>
            <a:r>
              <a:rPr lang="en-US" sz="2300" dirty="0">
                <a:latin typeface="Times"/>
                <a:ea typeface="ＭＳ Ｐゴシック" charset="0"/>
                <a:cs typeface="ＭＳ Ｐゴシック" charset="0"/>
              </a:rPr>
              <a:t>And other sister systems, e.g., Spark Streaming, Heron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Parallelism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Application topologies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Fault-tolerance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Stream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8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15253"/>
            <a:ext cx="9305317" cy="4226560"/>
          </a:xfrm>
        </p:spPr>
        <p:txBody>
          <a:bodyPr/>
          <a:lstStyle/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</a:t>
            </a:r>
          </a:p>
          <a:p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Google’s Pregel system</a:t>
            </a:r>
          </a:p>
          <a:p>
            <a:pPr lvl="1"/>
            <a:r>
              <a:rPr lang="en-US" sz="3400">
                <a:latin typeface="Times New Roman" charset="0"/>
                <a:ea typeface="ＭＳ Ｐゴシック" charset="0"/>
                <a:cs typeface="ＭＳ Ｐゴシック" charset="0"/>
              </a:rPr>
              <a:t>Inspiration for many newer graph processing systems: Piccolo, Giraph, GraphLab, PowerGraph, LFGraph, X-Stream,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Processing: What We’ll Cover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68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0" y="2140373"/>
            <a:ext cx="8625681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graphs are all around us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Internet Graph: vertices are routers/switches and edges are links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World Wide Web: vertices are webpages, and edges are URL links on a webpage pointing to another webpage</a:t>
            </a:r>
          </a:p>
          <a:p>
            <a:pPr lvl="2">
              <a:defRPr/>
            </a:pPr>
            <a:r>
              <a:rPr lang="en-US" altLang="en-US" sz="2300" dirty="0">
                <a:latin typeface="Times"/>
              </a:rPr>
              <a:t>Called “Directed” graph as edges are </a:t>
            </a:r>
            <a:r>
              <a:rPr lang="en-US" altLang="en-US" sz="2300" dirty="0" err="1">
                <a:latin typeface="Times"/>
              </a:rPr>
              <a:t>uni</a:t>
            </a:r>
            <a:r>
              <a:rPr lang="en-US" altLang="en-US" sz="2300" dirty="0">
                <a:latin typeface="Times"/>
              </a:rPr>
              <a:t>-directional</a:t>
            </a:r>
          </a:p>
          <a:p>
            <a:pPr lvl="1">
              <a:defRPr/>
            </a:pPr>
            <a:r>
              <a:rPr lang="en-US" altLang="en-US" sz="2800" dirty="0"/>
              <a:t>Social graphs: Facebook, Twitter, LinkedIn</a:t>
            </a:r>
          </a:p>
          <a:p>
            <a:pPr lvl="1">
              <a:defRPr/>
            </a:pPr>
            <a:r>
              <a:rPr lang="en-US" altLang="en-US" sz="2800" dirty="0"/>
              <a:t>Biological graphs: Brain neurons, DNA interaction graphs, ecosystem graphs,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Lots of Graphs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81" y="1676400"/>
            <a:ext cx="2583422" cy="258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7"/>
          <p:cNvSpPr txBox="1">
            <a:spLocks/>
          </p:cNvSpPr>
          <p:nvPr/>
        </p:nvSpPr>
        <p:spPr>
          <a:xfrm>
            <a:off x="3672681" y="6477000"/>
            <a:ext cx="4544457" cy="40640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Wikimedia Commons, Wikipedia</a:t>
            </a:r>
            <a:endParaRPr lang="ko-KR" altLang="en-US" sz="17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881" y="4300288"/>
            <a:ext cx="3164681" cy="3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32805" y="1923626"/>
            <a:ext cx="9305317" cy="4934373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derive properties from these graphs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Need to summarize these graphs into statistics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find shortest paths between pairs of vertices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Internet (for routing)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LinkedIn (degrees of separation)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E.g., do matching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Dating graphs in </a:t>
            </a:r>
            <a:r>
              <a:rPr lang="en-US" sz="2300" dirty="0" err="1">
                <a:latin typeface="Times New Roman" charset="0"/>
                <a:ea typeface="ＭＳ Ｐゴシック" charset="0"/>
              </a:rPr>
              <a:t>match.com</a:t>
            </a:r>
            <a:r>
              <a:rPr lang="en-US" sz="2300" dirty="0">
                <a:latin typeface="Times New Roman" charset="0"/>
                <a:ea typeface="ＭＳ Ｐゴシック" charset="0"/>
              </a:rPr>
              <a:t> (for better dates)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PageRank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Web Graphs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Google search, Bing search, Yahoo search: all rely on this</a:t>
            </a:r>
          </a:p>
          <a:p>
            <a:endParaRPr lang="en-US" sz="2300" dirty="0">
              <a:latin typeface="Times New Roman" charset="0"/>
              <a:ea typeface="ＭＳ Ｐゴシック" charset="0"/>
            </a:endParaRP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And many (many) other examples!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Graph Processing Operations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8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Because these graphs are large!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Human social network has 100s Millions of vertices and Billions of edges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WWW has Millions of vertices and edges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Hard to store the entire graph on one server and process it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On one beefy server: may be slow, or may be very expensive (performance to cost ratio very low)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Use distributed cluster/cloud!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Why Hard?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16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649208" y="1869440"/>
            <a:ext cx="9424273" cy="52171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Works in </a:t>
            </a:r>
            <a:r>
              <a:rPr lang="en-US" altLang="en-US" sz="2800" i="1" dirty="0">
                <a:latin typeface="Times"/>
              </a:rPr>
              <a:t>iterations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Each vertex assigned a </a:t>
            </a:r>
            <a:r>
              <a:rPr lang="en-US" altLang="en-US" sz="2800" i="1" dirty="0">
                <a:latin typeface="Times"/>
              </a:rPr>
              <a:t>value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In each iteration, each vertex: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>
                <a:latin typeface="Times"/>
              </a:rPr>
              <a:t>Gather: Gathers values from its immediate neighbors (vertices who join it directly with an edge). E.g., @A: B</a:t>
            </a:r>
            <a:r>
              <a:rPr lang="en-US" altLang="en-US" dirty="0">
                <a:latin typeface="Times"/>
                <a:sym typeface="Wingdings"/>
              </a:rPr>
              <a:t>A, CA, DA,…</a:t>
            </a:r>
            <a:endParaRPr lang="en-US" altLang="en-US" dirty="0">
              <a:latin typeface="Times"/>
            </a:endParaRP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>
                <a:latin typeface="Times"/>
              </a:rPr>
              <a:t>Apply: Does some computation using its own value and its neighbors values. </a:t>
            </a:r>
          </a:p>
          <a:p>
            <a:pPr marL="1299088" lvl="1" indent="-649544">
              <a:buFont typeface="+mj-lt"/>
              <a:buAutoNum type="arabicPeriod"/>
              <a:defRPr/>
            </a:pPr>
            <a:r>
              <a:rPr lang="en-US" altLang="en-US" dirty="0">
                <a:latin typeface="Times"/>
              </a:rPr>
              <a:t>Scatter: Updates its new value and sends it out to its neighboring vertices. E.g., A</a:t>
            </a:r>
            <a:r>
              <a:rPr lang="en-US" altLang="en-US" dirty="0">
                <a:latin typeface="Times"/>
                <a:sym typeface="Wingdings"/>
              </a:rPr>
              <a:t>B, C, D, E</a:t>
            </a:r>
            <a:endParaRPr lang="en-US" altLang="en-US" dirty="0">
              <a:latin typeface="Times"/>
            </a:endParaRPr>
          </a:p>
          <a:p>
            <a:pPr marL="730737" indent="-649544">
              <a:defRPr/>
            </a:pPr>
            <a:r>
              <a:rPr lang="en-US" altLang="en-US" sz="2800" dirty="0">
                <a:latin typeface="Times"/>
              </a:rPr>
              <a:t>Graph processing terminates after: </a:t>
            </a:r>
            <a:r>
              <a:rPr lang="en-US" altLang="en-US" sz="2800" dirty="0" err="1">
                <a:latin typeface="Times"/>
              </a:rPr>
              <a:t>i</a:t>
            </a:r>
            <a:r>
              <a:rPr lang="en-US" altLang="en-US" sz="2800" dirty="0">
                <a:latin typeface="Times"/>
              </a:rPr>
              <a:t>) fixed iterations, or ii) vertices stop changing values</a:t>
            </a:r>
          </a:p>
          <a:p>
            <a:pPr lvl="1">
              <a:defRPr/>
            </a:pPr>
            <a:endParaRPr lang="en-US" altLang="en-US" sz="20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Typical Graph Processing Application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7651" name="Group 43"/>
          <p:cNvGrpSpPr>
            <a:grpSpLocks/>
          </p:cNvGrpSpPr>
          <p:nvPr/>
        </p:nvGrpSpPr>
        <p:grpSpPr bwMode="auto">
          <a:xfrm>
            <a:off x="9287283" y="1862667"/>
            <a:ext cx="3480477" cy="2878666"/>
            <a:chOff x="6248400" y="1309935"/>
            <a:chExt cx="2451444" cy="202381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0" name="Straight Connector 9"/>
            <p:cNvCxnSpPr>
              <a:endCxn id="5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0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7671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7672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673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7674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461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1923627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Multi-stage </a:t>
            </a:r>
            <a:r>
              <a:rPr lang="en-US" altLang="en-US" sz="3400" dirty="0" err="1">
                <a:latin typeface="Times"/>
              </a:rPr>
              <a:t>Hadoop</a:t>
            </a:r>
            <a:endParaRPr lang="en-US" altLang="en-US" sz="3400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Each stage == 1 graph iteration</a:t>
            </a:r>
          </a:p>
          <a:p>
            <a:pPr>
              <a:defRPr/>
            </a:pPr>
            <a:r>
              <a:rPr lang="en-US" altLang="en-US" sz="3400" dirty="0">
                <a:latin typeface="Times"/>
              </a:rPr>
              <a:t>Assign vertex ids as keys in the reduce phase</a:t>
            </a:r>
          </a:p>
          <a:p>
            <a:pPr>
              <a:buFont typeface="Wingdings" charset="0"/>
              <a:buChar char="J"/>
              <a:defRPr/>
            </a:pPr>
            <a:r>
              <a:rPr lang="en-US" altLang="en-US" sz="3400" dirty="0">
                <a:latin typeface="Times"/>
                <a:sym typeface="Wingdings"/>
              </a:rPr>
              <a:t>Well-known</a:t>
            </a:r>
          </a:p>
          <a:p>
            <a:pPr>
              <a:buFont typeface="Wingdings" charset="0"/>
              <a:buChar char="L"/>
              <a:defRPr/>
            </a:pPr>
            <a:r>
              <a:rPr lang="en-US" altLang="en-US" sz="3400" dirty="0">
                <a:latin typeface="Times"/>
                <a:sym typeface="Wingdings"/>
              </a:rPr>
              <a:t>At the end of every stage, transfer all vertices over network (to neighbor vertices)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All vertex values written to HDFS (file system)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altLang="en-US" sz="2800" dirty="0">
                <a:latin typeface="Times"/>
                <a:sym typeface="Wingdings"/>
              </a:rPr>
              <a:t>Very slow!</a:t>
            </a: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Hadoop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/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to the Rescue?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8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3400" dirty="0">
                <a:latin typeface="Times"/>
              </a:rPr>
              <a:t>Large amounts of data =&gt; Need for real-time views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Social network trends, e.g., Twitter real-time search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Website statistics, e.g., Google Analytics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Intrusion detection systems, e.g., in most datacenters</a:t>
            </a:r>
          </a:p>
          <a:p>
            <a:pPr marL="649544" lvl="1" indent="0">
              <a:buNone/>
              <a:defRPr/>
            </a:pPr>
            <a:endParaRPr lang="en-US" altLang="en-US" dirty="0">
              <a:latin typeface="Times"/>
            </a:endParaRPr>
          </a:p>
          <a:p>
            <a:pPr>
              <a:defRPr/>
            </a:pPr>
            <a:r>
              <a:rPr lang="en-US" altLang="en-US" sz="3400" dirty="0">
                <a:latin typeface="Times"/>
              </a:rPr>
              <a:t>Process large amounts of data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latencies of few seconds</a:t>
            </a:r>
          </a:p>
          <a:p>
            <a:pPr lvl="1">
              <a:defRPr/>
            </a:pPr>
            <a:r>
              <a:rPr lang="en-US" altLang="en-US" dirty="0">
                <a:latin typeface="Times"/>
              </a:rPr>
              <a:t>With high throughput</a:t>
            </a:r>
          </a:p>
          <a:p>
            <a:pPr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endParaRPr lang="en-US" altLang="en-US" sz="2800" dirty="0">
              <a:latin typeface="Time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 Processing Challenge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68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32805" y="2140373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Times"/>
              </a:rPr>
              <a:t>“Think like a vertex”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Originally by Valiant (1990)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Bulk Synchronous Parallel Model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pic>
        <p:nvPicPr>
          <p:cNvPr id="31747" name="Picture 2" descr="bsp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54" y="2032001"/>
            <a:ext cx="6861769" cy="53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7"/>
          <p:cNvSpPr txBox="1">
            <a:spLocks/>
          </p:cNvSpPr>
          <p:nvPr/>
        </p:nvSpPr>
        <p:spPr>
          <a:xfrm>
            <a:off x="108201" y="6838810"/>
            <a:ext cx="12984163" cy="476390"/>
          </a:xfrm>
          <a:prstGeom prst="rect">
            <a:avLst/>
          </a:prstGeom>
        </p:spPr>
        <p:txBody>
          <a:bodyPr lIns="129909" tIns="64954" rIns="129909" bIns="64954">
            <a:normAutofit/>
          </a:bodyPr>
          <a:lstStyle/>
          <a:p>
            <a:pPr marL="487158" indent="-487158" algn="ctr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ko-KR" sz="1700" dirty="0">
                <a:latin typeface="Corbel" pitchFamily="34" charset="0"/>
              </a:rPr>
              <a:t>Source: </a:t>
            </a:r>
            <a:r>
              <a:rPr lang="en-US" altLang="ko-KR" sz="1700" dirty="0">
                <a:latin typeface="Corbel" pitchFamily="34" charset="0"/>
                <a:hlinkClick r:id="rId4"/>
              </a:rPr>
              <a:t>http://en.wikipedia.org/wiki/Bulk_synchronous_parallel</a:t>
            </a:r>
            <a:r>
              <a:rPr lang="en-US" altLang="ko-KR" sz="1700" dirty="0">
                <a:latin typeface="Corbel" pitchFamily="34" charset="0"/>
              </a:rPr>
              <a:t> </a:t>
            </a:r>
            <a:endParaRPr lang="ko-KR" altLang="en-US" sz="17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53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“Think like a vertex”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Assign each vertex to one server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Each server thus gets a subset of vertices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In each iteration, each server performs </a:t>
            </a:r>
            <a:r>
              <a:rPr lang="en-US" altLang="ko-KR" sz="2800" b="1">
                <a:latin typeface="Times New Roman" charset="0"/>
                <a:ea typeface="ＭＳ Ｐゴシック" charset="0"/>
                <a:cs typeface="ＭＳ Ｐゴシック" charset="0"/>
              </a:rPr>
              <a:t>Gather-Apply-Scatter </a:t>
            </a: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for all its assigned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Gather: get all neighboring vertices’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Apply: compute own new value from own old value and gathered neighbors’ values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Scatter: send own new value to neighboring vertices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endParaRPr lang="en-US" altLang="ko-KR" sz="230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Basic Distributed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9287283" y="1828800"/>
            <a:ext cx="3480477" cy="2878666"/>
            <a:chOff x="6248400" y="1309935"/>
            <a:chExt cx="2451444" cy="202381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934296" y="2114699"/>
              <a:ext cx="381053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7315350" y="226708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48533" y="1954381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9" name="Straight Connector 8"/>
            <p:cNvCxnSpPr>
              <a:endCxn id="8" idx="7"/>
            </p:cNvCxnSpPr>
            <p:nvPr/>
          </p:nvCxnSpPr>
          <p:spPr>
            <a:xfrm flipH="1">
              <a:off x="7510640" y="2038508"/>
              <a:ext cx="185763" cy="26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37658" y="1843270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99632" y="2630574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536044" y="2452796"/>
              <a:ext cx="379465" cy="2285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70867" y="2487716"/>
              <a:ext cx="185763" cy="261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993042" y="2716288"/>
              <a:ext cx="228632" cy="228572"/>
            </a:xfrm>
            <a:prstGeom prst="ellipse">
              <a:avLst/>
            </a:prstGeom>
            <a:solidFill>
              <a:schemeClr val="accent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6858086" y="1428982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2"/>
            </p:cNvCxnSpPr>
            <p:nvPr/>
          </p:nvCxnSpPr>
          <p:spPr>
            <a:xfrm flipH="1" flipV="1">
              <a:off x="6248400" y="1733745"/>
              <a:ext cx="500133" cy="33492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772614" y="1309935"/>
              <a:ext cx="76211" cy="5333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</p:cNvCxnSpPr>
            <p:nvPr/>
          </p:nvCxnSpPr>
          <p:spPr>
            <a:xfrm flipV="1">
              <a:off x="7866290" y="1581364"/>
              <a:ext cx="516009" cy="3761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2" idx="3"/>
            </p:cNvCxnSpPr>
            <p:nvPr/>
          </p:nvCxnSpPr>
          <p:spPr>
            <a:xfrm flipH="1">
              <a:off x="6781875" y="2911527"/>
              <a:ext cx="244509" cy="3460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086718" y="2935337"/>
              <a:ext cx="76211" cy="398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102860" y="2495652"/>
              <a:ext cx="596984" cy="2111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6"/>
            </p:cNvCxnSpPr>
            <p:nvPr/>
          </p:nvCxnSpPr>
          <p:spPr>
            <a:xfrm>
              <a:off x="8128264" y="2744860"/>
              <a:ext cx="558878" cy="55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5"/>
            </p:cNvCxnSpPr>
            <p:nvPr/>
          </p:nvCxnSpPr>
          <p:spPr>
            <a:xfrm>
              <a:off x="8094922" y="2825812"/>
              <a:ext cx="516009" cy="27936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42"/>
            <p:cNvSpPr txBox="1">
              <a:spLocks noChangeArrowheads="1"/>
            </p:cNvSpPr>
            <p:nvPr/>
          </p:nvSpPr>
          <p:spPr bwMode="auto">
            <a:xfrm>
              <a:off x="7543800" y="2266950"/>
              <a:ext cx="238458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A</a:t>
              </a:r>
            </a:p>
          </p:txBody>
        </p:sp>
        <p:sp>
          <p:nvSpPr>
            <p:cNvPr id="25" name="TextBox 44"/>
            <p:cNvSpPr txBox="1">
              <a:spLocks noChangeArrowheads="1"/>
            </p:cNvSpPr>
            <p:nvPr/>
          </p:nvSpPr>
          <p:spPr bwMode="auto">
            <a:xfrm>
              <a:off x="6934200" y="18097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B</a:t>
              </a:r>
            </a:p>
          </p:txBody>
        </p:sp>
        <p:sp>
          <p:nvSpPr>
            <p:cNvPr id="26" name="TextBox 45"/>
            <p:cNvSpPr txBox="1">
              <a:spLocks noChangeArrowheads="1"/>
            </p:cNvSpPr>
            <p:nvPr/>
          </p:nvSpPr>
          <p:spPr bwMode="auto">
            <a:xfrm>
              <a:off x="7391400" y="1581150"/>
              <a:ext cx="232486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C</a:t>
              </a:r>
            </a:p>
          </p:txBody>
        </p:sp>
        <p:sp>
          <p:nvSpPr>
            <p:cNvPr id="27" name="TextBox 46"/>
            <p:cNvSpPr txBox="1">
              <a:spLocks noChangeArrowheads="1"/>
            </p:cNvSpPr>
            <p:nvPr/>
          </p:nvSpPr>
          <p:spPr bwMode="auto">
            <a:xfrm>
              <a:off x="6705600" y="2571750"/>
              <a:ext cx="240959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D</a:t>
              </a:r>
            </a:p>
          </p:txBody>
        </p:sp>
        <p:sp>
          <p:nvSpPr>
            <p:cNvPr id="28" name="TextBox 47"/>
            <p:cNvSpPr txBox="1">
              <a:spLocks noChangeArrowheads="1"/>
            </p:cNvSpPr>
            <p:nvPr/>
          </p:nvSpPr>
          <p:spPr bwMode="auto">
            <a:xfrm>
              <a:off x="7696200" y="2800350"/>
              <a:ext cx="223864" cy="24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70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64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How to decide which server a given vertex is assigned to?</a:t>
            </a:r>
          </a:p>
          <a:p>
            <a:r>
              <a:rPr lang="en-US" sz="3400" dirty="0">
                <a:latin typeface="Times New Roman" charset="0"/>
                <a:ea typeface="ＭＳ Ｐゴシック" charset="0"/>
                <a:cs typeface="ＭＳ Ｐゴシック" charset="0"/>
              </a:rPr>
              <a:t>Different options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Hash-based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Hash(vertex id) modulo number of servers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Remember consistent hashing from P2P systems?!</a:t>
            </a:r>
          </a:p>
          <a:p>
            <a:pPr lvl="1"/>
            <a:r>
              <a:rPr lang="en-US" sz="2800" dirty="0">
                <a:solidFill>
                  <a:srgbClr val="008000"/>
                </a:solidFill>
                <a:latin typeface="Times New Roman" charset="0"/>
                <a:ea typeface="ＭＳ Ｐゴシック" charset="0"/>
              </a:rPr>
              <a:t>Locality-based</a:t>
            </a:r>
            <a:r>
              <a:rPr lang="en-US" sz="2800" dirty="0">
                <a:latin typeface="Times New Roman" charset="0"/>
                <a:ea typeface="ＭＳ Ｐゴシック" charset="0"/>
              </a:rPr>
              <a:t>: Assign vertices with more neighbors to the same server as its neighbors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Reduces server to server communication volume after each iteration</a:t>
            </a:r>
          </a:p>
          <a:p>
            <a:pPr lvl="2"/>
            <a:r>
              <a:rPr lang="en-US" sz="2300" dirty="0">
                <a:latin typeface="Times New Roman" charset="0"/>
                <a:ea typeface="ＭＳ Ｐゴシック" charset="0"/>
              </a:rPr>
              <a:t>Need to be careful: some “intelligent” locality-based schemes may take up a lot of upfront time and may not give sufficient benefits!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Assigning Vertices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2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Pregel uses the master/worker model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Master (one server)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Maintains list of worker servers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Monitors workers; restarts them on failure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Provides Web-UI monitoring tool of job progress</a:t>
            </a:r>
          </a:p>
          <a:p>
            <a:pPr lvl="1"/>
            <a:r>
              <a:rPr lang="en-US" altLang="ko-KR">
                <a:latin typeface="Times New Roman" charset="0"/>
                <a:ea typeface="ＭＳ Ｐゴシック" charset="0"/>
              </a:rPr>
              <a:t>Worker (rest of the servers)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Processes its vertices</a:t>
            </a:r>
          </a:p>
          <a:p>
            <a:pPr lvl="2"/>
            <a:r>
              <a:rPr lang="en-US" altLang="ko-KR" sz="2300">
                <a:latin typeface="Times New Roman" charset="0"/>
                <a:ea typeface="ＭＳ Ｐゴシック" charset="0"/>
              </a:rPr>
              <a:t>Communicates with the other workers</a:t>
            </a:r>
            <a:endParaRPr lang="en-US" altLang="ko-KR" sz="28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Persistent data is stored as files on a distributed storage system (such as GFS or BigTable)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800">
                <a:latin typeface="Times New Roman" charset="0"/>
                <a:ea typeface="ＭＳ Ｐゴシック" charset="0"/>
                <a:cs typeface="ＭＳ Ｐゴシック" charset="0"/>
              </a:rPr>
              <a:t>Temporary data is stored on local disk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System By Google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70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11272877" cy="5054600"/>
          </a:xfrm>
        </p:spPr>
        <p:txBody>
          <a:bodyPr>
            <a:normAutofit lnSpcReduction="10000"/>
          </a:bodyPr>
          <a:lstStyle/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Many copies of the program begin executing on a cluster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assigns a partition of input (vertices) to each worker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latin typeface="Times New Roman" charset="0"/>
                <a:ea typeface="ＭＳ Ｐゴシック" charset="0"/>
              </a:rPr>
              <a:t>Each worker loads the vertices and marks them as </a:t>
            </a:r>
            <a:r>
              <a:rPr lang="en-US" altLang="ko-KR" sz="2000" i="1" dirty="0">
                <a:latin typeface="Times New Roman" charset="0"/>
                <a:ea typeface="ＭＳ Ｐゴシック" charset="0"/>
              </a:rPr>
              <a:t>active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The master instructs each worker to perform a iteration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Each worker loops through its active vertices &amp; computes for each vertex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Messages can be sent whenever, but need to be delivered before the end of the iteration (i.e., the barrier)</a:t>
            </a:r>
          </a:p>
          <a:p>
            <a:pPr marL="1217895" lvl="1" indent="-649544">
              <a:spcBef>
                <a:spcPts val="710"/>
              </a:spcBef>
              <a:spcAft>
                <a:spcPts val="710"/>
              </a:spcAft>
            </a:pPr>
            <a:r>
              <a:rPr lang="en-US" altLang="ko-KR" sz="20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When all workers reach iteration barrier, master starts next iteration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Computation halts when, in some iteration: no vertices are active and when no messages are in transit</a:t>
            </a:r>
          </a:p>
          <a:p>
            <a:pPr marL="649544" indent="-649544">
              <a:spcBef>
                <a:spcPts val="710"/>
              </a:spcBef>
              <a:spcAft>
                <a:spcPts val="710"/>
              </a:spcAft>
              <a:buFont typeface="Times New Roman" charset="0"/>
              <a:buAutoNum type="arabicPeriod"/>
            </a:pPr>
            <a:r>
              <a:rPr lang="en-US" altLang="ko-KR" sz="2300" dirty="0">
                <a:latin typeface="Times New Roman" charset="0"/>
                <a:ea typeface="ＭＳ Ｐゴシック" charset="0"/>
                <a:cs typeface="ＭＳ Ｐゴシック" charset="0"/>
              </a:rPr>
              <a:t>Master instructs each worker to save its portion of the graph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 Execution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6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324604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Checkpointing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Periodically, master instructs the workers to save state of their partitions to persistent storage</a:t>
            </a:r>
          </a:p>
          <a:p>
            <a:pPr lvl="2">
              <a:spcBef>
                <a:spcPts val="710"/>
              </a:spcBef>
              <a:spcAft>
                <a:spcPts val="710"/>
              </a:spcAft>
            </a:pPr>
            <a:r>
              <a:rPr lang="en-US" altLang="ko-KR" sz="2000">
                <a:latin typeface="Times New Roman" charset="0"/>
                <a:ea typeface="ＭＳ Ｐゴシック" charset="0"/>
              </a:rPr>
              <a:t>e.g., Vertex values, edge values, incoming messages</a:t>
            </a: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Failure detection 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Using periodic “ping” messages from master </a:t>
            </a:r>
            <a:r>
              <a:rPr lang="en-US" altLang="ko-KR" sz="2300">
                <a:latin typeface="Times New Roman" charset="0"/>
                <a:ea typeface="ＭＳ Ｐゴシック" charset="0"/>
                <a:sym typeface="Wingdings" charset="0"/>
              </a:rPr>
              <a:t> worker</a:t>
            </a:r>
            <a:endParaRPr lang="en-US" altLang="ko-KR" sz="2300">
              <a:latin typeface="Times New Roman" charset="0"/>
              <a:ea typeface="ＭＳ Ｐゴシック" charset="0"/>
            </a:endParaRPr>
          </a:p>
          <a:p>
            <a:pPr>
              <a:spcBef>
                <a:spcPts val="710"/>
              </a:spcBef>
              <a:spcAft>
                <a:spcPts val="710"/>
              </a:spcAft>
            </a:pPr>
            <a:r>
              <a:rPr lang="en-US" altLang="ko-KR" sz="2300" b="1">
                <a:latin typeface="Times New Roman" charset="0"/>
                <a:ea typeface="ＭＳ Ｐゴシック" charset="0"/>
                <a:cs typeface="ＭＳ Ｐゴシック" charset="0"/>
              </a:rPr>
              <a:t>Recovery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master reassigns graph partitions to the currently available workers</a:t>
            </a:r>
          </a:p>
          <a:p>
            <a:pPr lvl="1">
              <a:spcBef>
                <a:spcPts val="710"/>
              </a:spcBef>
              <a:spcAft>
                <a:spcPts val="710"/>
              </a:spcAft>
            </a:pPr>
            <a:r>
              <a:rPr lang="en-US" altLang="ko-KR" sz="2300">
                <a:latin typeface="Times New Roman" charset="0"/>
                <a:ea typeface="ＭＳ Ｐゴシック" charset="0"/>
              </a:rPr>
              <a:t>The workers all reload their partition state from most recent available checkpoint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Fault-Tolerance in </a:t>
            </a: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Pregel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13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757409" y="2248747"/>
            <a:ext cx="9305317" cy="422656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Shortest paths from one vertex to all vertices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SSSP: “Single Source Shortest Path”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1 Billion vertex graph (tree)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50 workers: 180 seconds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</a:rPr>
              <a:t>800 workers: 20 seconds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50 B vertices on 800 workers: 700 seconds (~12 minutes)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Pretty Fast!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How Fast Is It?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96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541007" y="2140373"/>
            <a:ext cx="9305317" cy="422656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Lots of (large) graphs around us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Need to process these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MapReduce not a good match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Distributed Graph Processing systems: Pregel by Google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Many follow-up systems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Piccolo, Giraph: Pregel-like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GraphLab, PowerGraph, LFGraph, X-Stream: more advanced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Summary: Graph Processing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8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541007" y="2465493"/>
            <a:ext cx="9305317" cy="422656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Batch Processing =&gt; Need to wait for entire computation on large dataset to complete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Not intended for long-running stream-processing</a:t>
            </a:r>
            <a:endParaRPr lang="en-US" sz="23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 err="1">
                <a:solidFill>
                  <a:schemeClr val="bg1"/>
                </a:solidFill>
                <a:latin typeface="Whitney-BlackSC" pitchFamily="50" charset="0"/>
              </a:rPr>
              <a:t>MapReduce</a:t>
            </a: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?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9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of these is NOT a stream processing job?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7" y="2140372"/>
            <a:ext cx="10795874" cy="517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Uber</a:t>
            </a:r>
            <a:endParaRPr lang="en-US" dirty="0"/>
          </a:p>
          <a:p>
            <a:pPr marL="649463" lvl="1" indent="0">
              <a:buNone/>
            </a:pPr>
            <a:r>
              <a:rPr lang="en-US" dirty="0"/>
              <a:t>Calculating surge prices</a:t>
            </a:r>
          </a:p>
          <a:p>
            <a:pPr marL="0" indent="0">
              <a:buNone/>
            </a:pPr>
            <a:r>
              <a:rPr lang="en-US" dirty="0"/>
              <a:t>B) LinkedIn</a:t>
            </a:r>
          </a:p>
          <a:p>
            <a:pPr marL="649463" lvl="1" indent="0">
              <a:buNone/>
            </a:pPr>
            <a:r>
              <a:rPr lang="en-US" dirty="0"/>
              <a:t>Aggregating updates into one email</a:t>
            </a:r>
          </a:p>
          <a:p>
            <a:pPr marL="0" indent="0">
              <a:buNone/>
            </a:pPr>
            <a:r>
              <a:rPr lang="en-US" dirty="0"/>
              <a:t>C) Netflix</a:t>
            </a:r>
          </a:p>
          <a:p>
            <a:pPr marL="649463" lvl="1" indent="0">
              <a:buNone/>
            </a:pPr>
            <a:r>
              <a:rPr lang="en-US" dirty="0"/>
              <a:t>Understanding user behavior to improve personalization</a:t>
            </a:r>
          </a:p>
          <a:p>
            <a:pPr marL="0" indent="0">
              <a:buNone/>
            </a:pPr>
            <a:r>
              <a:rPr lang="en-US" dirty="0"/>
              <a:t>D) </a:t>
            </a:r>
            <a:r>
              <a:rPr lang="en-US" dirty="0" err="1"/>
              <a:t>TripAdvisor</a:t>
            </a:r>
            <a:endParaRPr lang="en-US" dirty="0"/>
          </a:p>
          <a:p>
            <a:pPr marL="649463" lvl="1" indent="0">
              <a:buNone/>
            </a:pPr>
            <a:r>
              <a:rPr lang="en-US" dirty="0"/>
              <a:t>Calculating earnings per day &amp; fraud detection</a:t>
            </a:r>
          </a:p>
          <a:p>
            <a:pPr marL="0" indent="0">
              <a:buNone/>
            </a:pPr>
            <a:r>
              <a:rPr lang="en-US" dirty="0"/>
              <a:t>E) All of them </a:t>
            </a:r>
          </a:p>
          <a:p>
            <a:pPr marL="0" indent="0">
              <a:buNone/>
            </a:pPr>
            <a:r>
              <a:rPr lang="en-US" b="1" dirty="0"/>
              <a:t>F) None of them </a:t>
            </a:r>
            <a:r>
              <a:rPr lang="en-US" b="1" dirty="0">
                <a:sym typeface="Wingdings"/>
              </a:rPr>
              <a:t> all of them</a:t>
            </a:r>
            <a:r>
              <a:rPr lang="en-US" b="1" dirty="0"/>
              <a:t> are stream processing jobs!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7081" y="2743200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=YUBPimFvcN4]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728" y="3700046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[http://</a:t>
            </a:r>
            <a:r>
              <a:rPr lang="en-US" sz="1600" dirty="0" err="1"/>
              <a:t>www.vldb.org</a:t>
            </a:r>
            <a:r>
              <a:rPr lang="en-US" sz="1600" dirty="0"/>
              <a:t>/</a:t>
            </a:r>
            <a:r>
              <a:rPr lang="en-US" sz="1600" dirty="0" err="1"/>
              <a:t>pvldb</a:t>
            </a:r>
            <a:r>
              <a:rPr lang="en-US" sz="1600" dirty="0"/>
              <a:t>/vol10/p1634-noghabi.pdf]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7080" y="4859922"/>
            <a:ext cx="463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=p8qSWE_nAAE]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8881" y="5605046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=KQ5OnL2hMBY]</a:t>
            </a:r>
          </a:p>
        </p:txBody>
      </p:sp>
    </p:spTree>
    <p:extLst>
      <p:ext uri="{BB962C8B-B14F-4D97-AF65-F5344CB8AC3E}">
        <p14:creationId xmlns:p14="http://schemas.microsoft.com/office/powerpoint/2010/main" val="9820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Apache Project </a:t>
            </a:r>
          </a:p>
          <a:p>
            <a:pPr>
              <a:defRPr/>
            </a:pPr>
            <a:r>
              <a:rPr lang="en-US" altLang="en-US" sz="2800" dirty="0">
                <a:solidFill>
                  <a:srgbClr val="0000FF"/>
                </a:solidFill>
                <a:latin typeface="Times"/>
                <a:hlinkClick r:id="rId3"/>
              </a:rPr>
              <a:t>http://storm.apache.org/</a:t>
            </a:r>
            <a:r>
              <a:rPr lang="en-US" altLang="en-US" sz="2800" dirty="0">
                <a:solidFill>
                  <a:srgbClr val="0000FF"/>
                </a:solidFill>
                <a:latin typeface="Times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Highly active JVM project</a:t>
            </a:r>
          </a:p>
          <a:p>
            <a:pPr>
              <a:defRPr/>
            </a:pPr>
            <a:r>
              <a:rPr lang="en-US" altLang="en-US" sz="2800" dirty="0">
                <a:latin typeface="Times"/>
              </a:rPr>
              <a:t>Multiple languages supported via API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Python, Ruby, etc.</a:t>
            </a:r>
          </a:p>
          <a:p>
            <a:pPr lvl="1">
              <a:defRPr/>
            </a:pPr>
            <a:endParaRPr lang="en-US" altLang="en-US" sz="2800" dirty="0">
              <a:latin typeface="Times"/>
            </a:endParaRPr>
          </a:p>
          <a:p>
            <a:pPr>
              <a:defRPr/>
            </a:pPr>
            <a:r>
              <a:rPr lang="en-US" altLang="en-US" sz="2800" dirty="0">
                <a:latin typeface="Times"/>
              </a:rPr>
              <a:t>Used by over 30 companies including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Twitter: For personalization, search</a:t>
            </a:r>
          </a:p>
          <a:p>
            <a:pPr lvl="1">
              <a:defRPr/>
            </a:pPr>
            <a:r>
              <a:rPr lang="en-US" altLang="en-US" sz="2800" dirty="0" err="1">
                <a:latin typeface="Times"/>
              </a:rPr>
              <a:t>Flipboard</a:t>
            </a:r>
            <a:r>
              <a:rPr lang="en-US" altLang="en-US" sz="2800" dirty="0">
                <a:latin typeface="Times"/>
              </a:rPr>
              <a:t>: For generating custom feeds</a:t>
            </a:r>
          </a:p>
          <a:p>
            <a:pPr lvl="1">
              <a:defRPr/>
            </a:pPr>
            <a:r>
              <a:rPr lang="en-US" altLang="en-US" sz="2800" dirty="0">
                <a:latin typeface="Times"/>
              </a:rPr>
              <a:t>Weather Channel, WebMD, etc.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Enter Storm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7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Tuples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Streams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Spouts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Bolts</a:t>
            </a:r>
          </a:p>
          <a:p>
            <a:pPr>
              <a:defRPr/>
            </a:pPr>
            <a:r>
              <a:rPr lang="en-US" sz="2800" dirty="0">
                <a:latin typeface="Times"/>
                <a:ea typeface="ＭＳ Ｐゴシック" charset="0"/>
                <a:cs typeface="ＭＳ Ｐゴシック" charset="0"/>
              </a:rPr>
              <a:t>Topologies</a:t>
            </a:r>
          </a:p>
          <a:p>
            <a:pPr>
              <a:defRPr/>
            </a:pPr>
            <a:endParaRPr lang="en-US" sz="2800" dirty="0">
              <a:latin typeface="Times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Storm Components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4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An ordered list of elements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&lt;tweeter, tweet&gt;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E.g., &lt;URL, clicker-IP, date, time&gt;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E.g.,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Tuple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sp>
        <p:nvSpPr>
          <p:cNvPr id="27651" name="Rounded Rectangle 18"/>
          <p:cNvSpPr>
            <a:spLocks noChangeArrowheads="1"/>
          </p:cNvSpPr>
          <p:nvPr/>
        </p:nvSpPr>
        <p:spPr bwMode="auto">
          <a:xfrm>
            <a:off x="8811649" y="2327769"/>
            <a:ext cx="1190215" cy="54186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 lIns="129909" tIns="64954" rIns="129909" bIns="64954"/>
          <a:lstStyle/>
          <a:p>
            <a:pPr algn="ctr" eaLnBrk="0" hangingPunct="0">
              <a:lnSpc>
                <a:spcPct val="90000"/>
              </a:lnSpc>
            </a:pPr>
            <a:r>
              <a:rPr lang="en-US"/>
              <a:t>Tuple</a:t>
            </a:r>
          </a:p>
        </p:txBody>
      </p:sp>
    </p:spTree>
    <p:extLst>
      <p:ext uri="{BB962C8B-B14F-4D97-AF65-F5344CB8AC3E}">
        <p14:creationId xmlns:p14="http://schemas.microsoft.com/office/powerpoint/2010/main" val="320515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1007" y="2032000"/>
            <a:ext cx="9305317" cy="422656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Sequence of tuples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Potentially unbounded in number of tuples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Social network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&lt;“</a:t>
            </a:r>
            <a:r>
              <a:rPr lang="en-US" sz="2300" dirty="0" err="1">
                <a:ea typeface="ＭＳ Ｐゴシック" charset="0"/>
              </a:rPr>
              <a:t>Miley</a:t>
            </a:r>
            <a:r>
              <a:rPr lang="en-US" sz="2300" dirty="0">
                <a:ea typeface="ＭＳ Ｐゴシック" charset="0"/>
              </a:rPr>
              <a:t> Cyrus”,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&lt;“Justin </a:t>
            </a:r>
            <a:r>
              <a:rPr lang="en-US" sz="2300" dirty="0" err="1">
                <a:ea typeface="ＭＳ Ｐゴシック" charset="0"/>
              </a:rPr>
              <a:t>Bieber</a:t>
            </a:r>
            <a:r>
              <a:rPr lang="en-US" sz="2300" dirty="0">
                <a:ea typeface="ＭＳ Ｐゴシック" charset="0"/>
              </a:rPr>
              <a:t>”, “Hey! Here’s MY new song!”&gt;, </a:t>
            </a:r>
          </a:p>
          <a:p>
            <a:pPr marL="649544" lvl="1" indent="0">
              <a:buNone/>
              <a:defRPr/>
            </a:pPr>
            <a:r>
              <a:rPr lang="en-US" sz="2300" dirty="0">
                <a:ea typeface="ＭＳ Ｐゴシック" charset="0"/>
              </a:rPr>
              <a:t>      &lt;“Rolling Stones”, “Hey! Here’s my old song that’s still a super-hit!”&gt;,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Website example:</a:t>
            </a:r>
          </a:p>
          <a:p>
            <a:pPr lvl="1">
              <a:defRPr/>
            </a:pPr>
            <a:r>
              <a:rPr lang="en-US" sz="2300" dirty="0">
                <a:ea typeface="ＭＳ Ｐゴシック" charset="0"/>
              </a:rPr>
              <a:t>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101.102.103.104, 4/4/2014, 10:35:40&gt;, &lt;</a:t>
            </a:r>
            <a:r>
              <a:rPr lang="en-US" sz="2300" dirty="0" err="1">
                <a:ea typeface="ＭＳ Ｐゴシック" charset="0"/>
              </a:rPr>
              <a:t>coursera.org</a:t>
            </a:r>
            <a:r>
              <a:rPr lang="en-US" sz="2300" dirty="0">
                <a:ea typeface="ＭＳ Ｐゴシック" charset="0"/>
              </a:rPr>
              <a:t>, 101.102.103.105, 4/4/2014, 10:35:42&gt;, …</a:t>
            </a:r>
          </a:p>
          <a:p>
            <a:pPr lvl="1">
              <a:defRPr/>
            </a:pPr>
            <a:endParaRPr lang="en-US" sz="2300" dirty="0">
              <a:ea typeface="ＭＳ Ｐゴシック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9208" y="514773"/>
            <a:ext cx="11902149" cy="8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09" tIns="64954" rIns="129909" bIns="6495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pPr algn="l">
              <a:defRPr/>
            </a:pPr>
            <a:r>
              <a:rPr lang="en-US" sz="4500" kern="0" dirty="0">
                <a:solidFill>
                  <a:schemeClr val="bg1"/>
                </a:solidFill>
                <a:latin typeface="Whitney-BlackSC" pitchFamily="50" charset="0"/>
              </a:rPr>
              <a:t>Stream</a:t>
            </a:r>
            <a:endParaRPr lang="en-US" sz="4500" kern="0" dirty="0">
              <a:solidFill>
                <a:schemeClr val="bg1"/>
              </a:solidFill>
              <a:latin typeface="Whitney-Black" pitchFamily="50" charset="0"/>
            </a:endParaRPr>
          </a:p>
        </p:txBody>
      </p:sp>
      <p:grpSp>
        <p:nvGrpSpPr>
          <p:cNvPr id="29699" name="Group 9"/>
          <p:cNvGrpSpPr>
            <a:grpSpLocks/>
          </p:cNvGrpSpPr>
          <p:nvPr/>
        </p:nvGrpSpPr>
        <p:grpSpPr bwMode="auto">
          <a:xfrm>
            <a:off x="8547907" y="2323254"/>
            <a:ext cx="4436256" cy="792479"/>
            <a:chOff x="6019800" y="1634260"/>
            <a:chExt cx="3124200" cy="556490"/>
          </a:xfrm>
        </p:grpSpPr>
        <p:sp>
          <p:nvSpPr>
            <p:cNvPr id="29700" name="Rounded Rectangle 18"/>
            <p:cNvSpPr>
              <a:spLocks noChangeArrowheads="1"/>
            </p:cNvSpPr>
            <p:nvPr/>
          </p:nvSpPr>
          <p:spPr bwMode="auto">
            <a:xfrm>
              <a:off x="6205902" y="1636803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1" name="Rounded Rectangle 18"/>
            <p:cNvSpPr>
              <a:spLocks noChangeArrowheads="1"/>
            </p:cNvSpPr>
            <p:nvPr/>
          </p:nvSpPr>
          <p:spPr bwMode="auto">
            <a:xfrm>
              <a:off x="71628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sp>
          <p:nvSpPr>
            <p:cNvPr id="29702" name="Rounded Rectangle 18"/>
            <p:cNvSpPr>
              <a:spLocks noChangeArrowheads="1"/>
            </p:cNvSpPr>
            <p:nvPr/>
          </p:nvSpPr>
          <p:spPr bwMode="auto">
            <a:xfrm>
              <a:off x="8077200" y="1634260"/>
              <a:ext cx="838200" cy="381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/>
                <a:t>Tuple</a:t>
              </a:r>
            </a:p>
          </p:txBody>
        </p:sp>
        <p:cxnSp>
          <p:nvCxnSpPr>
            <p:cNvPr id="29703" name="Straight Arrow Connector 3"/>
            <p:cNvCxnSpPr>
              <a:cxnSpLocks noChangeShapeType="1"/>
            </p:cNvCxnSpPr>
            <p:nvPr/>
          </p:nvCxnSpPr>
          <p:spPr bwMode="auto">
            <a:xfrm>
              <a:off x="6019800" y="2190750"/>
              <a:ext cx="312420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29216415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2307</Words>
  <Application>Microsoft Macintosh PowerPoint</Application>
  <PresentationFormat>Custom</PresentationFormat>
  <Paragraphs>364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Akzidenz-Grotesk BQ</vt:lpstr>
      <vt:lpstr>Arial</vt:lpstr>
      <vt:lpstr>Calibri</vt:lpstr>
      <vt:lpstr>Corbel</vt:lpstr>
      <vt:lpstr>Times</vt:lpstr>
      <vt:lpstr>Times New Roman</vt:lpstr>
      <vt:lpstr>Whitney-Black</vt:lpstr>
      <vt:lpstr>Whitney-BlackSC</vt:lpstr>
      <vt:lpstr>Wingdings</vt:lpstr>
      <vt:lpstr>HPP-template</vt:lpstr>
      <vt:lpstr>PowerPoint Presentation</vt:lpstr>
      <vt:lpstr>PowerPoint Presentation</vt:lpstr>
      <vt:lpstr>PowerPoint Presentation</vt:lpstr>
      <vt:lpstr>PowerPoint Presentation</vt:lpstr>
      <vt:lpstr>Which one of these is NOT a stream processing job?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Twitter’s Heron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Gupta, Indranil</cp:lastModifiedBy>
  <cp:revision>434</cp:revision>
  <dcterms:created xsi:type="dcterms:W3CDTF">2012-12-19T21:49:48Z</dcterms:created>
  <dcterms:modified xsi:type="dcterms:W3CDTF">2020-10-18T08:03:38Z</dcterms:modified>
</cp:coreProperties>
</file>