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374" r:id="rId3"/>
    <p:sldId id="372" r:id="rId4"/>
    <p:sldId id="373" r:id="rId5"/>
    <p:sldId id="257" r:id="rId6"/>
    <p:sldId id="258" r:id="rId7"/>
    <p:sldId id="259" r:id="rId8"/>
    <p:sldId id="260" r:id="rId9"/>
    <p:sldId id="286" r:id="rId10"/>
    <p:sldId id="261" r:id="rId11"/>
    <p:sldId id="262" r:id="rId12"/>
    <p:sldId id="263" r:id="rId13"/>
    <p:sldId id="264" r:id="rId14"/>
    <p:sldId id="265" r:id="rId15"/>
    <p:sldId id="283" r:id="rId16"/>
    <p:sldId id="266" r:id="rId17"/>
    <p:sldId id="287" r:id="rId18"/>
    <p:sldId id="267" r:id="rId19"/>
    <p:sldId id="375" r:id="rId20"/>
    <p:sldId id="268" r:id="rId21"/>
    <p:sldId id="269" r:id="rId22"/>
    <p:sldId id="270" r:id="rId23"/>
    <p:sldId id="271" r:id="rId24"/>
    <p:sldId id="272" r:id="rId25"/>
    <p:sldId id="273" r:id="rId26"/>
    <p:sldId id="284" r:id="rId27"/>
    <p:sldId id="285" r:id="rId28"/>
    <p:sldId id="376" r:id="rId29"/>
    <p:sldId id="274" r:id="rId30"/>
    <p:sldId id="275" r:id="rId31"/>
    <p:sldId id="276" r:id="rId32"/>
    <p:sldId id="277" r:id="rId33"/>
    <p:sldId id="27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2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2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image" Target="../media/image3.t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Fall 2020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was “Push” gossip</a:t>
            </a:r>
          </a:p>
          <a:p>
            <a:pPr lvl="1"/>
            <a:r>
              <a:rPr lang="en-US" dirty="0"/>
              <a:t>Once you have a multicast message, you start gossiping about it</a:t>
            </a:r>
          </a:p>
          <a:p>
            <a:pPr lvl="1"/>
            <a:r>
              <a:rPr lang="en-US" dirty="0"/>
              <a:t>Multiple messages? Gossip a random subset of them, or recently-received ones, or higher priority ones</a:t>
            </a:r>
          </a:p>
          <a:p>
            <a:r>
              <a:rPr lang="en-US" dirty="0"/>
              <a:t>There’s also “Pull” gossip</a:t>
            </a:r>
          </a:p>
          <a:p>
            <a:pPr lvl="1"/>
            <a:r>
              <a:rPr lang="en-US" dirty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/>
              <a:t>Get those messages</a:t>
            </a:r>
          </a:p>
          <a:p>
            <a:r>
              <a:rPr lang="en-US" dirty="0"/>
              <a:t>Hybrid variant: Push-Pull</a:t>
            </a:r>
          </a:p>
          <a:p>
            <a:pPr lvl="1"/>
            <a:r>
              <a:rPr lang="en-US" dirty="0"/>
              <a:t>As the </a:t>
            </a:r>
            <a:r>
              <a:rPr lang="en-US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 that the simple 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Equation" r:id="rId6" imgW="812447" imgH="228501" progId="Equation.3">
                  <p:embed/>
                </p:oleObj>
              </mc:Choice>
              <mc:Fallback>
                <p:oleObj name="Equation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" name="Equation" r:id="rId8" imgW="761669" imgH="203112" progId="Equation.3">
                  <p:embed/>
                </p:oleObj>
              </mc:Choice>
              <mc:Fallback>
                <p:oleObj name="Equation" r:id="rId8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						 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2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(can 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2A92-6FB7-7747-BE2E-6D4DACC0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1BCC5-7706-4A41-9BEA-77691C72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7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Jokes for this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(You will get these jokes as you start understanding the topic)</a:t>
            </a:r>
          </a:p>
          <a:p>
            <a:r>
              <a:rPr lang="en-US" b="1" dirty="0"/>
              <a:t>Did you know the SRM protocol was a talented kid? Reportedly it had a NAK for all new things it heard.</a:t>
            </a:r>
          </a:p>
          <a:p>
            <a:r>
              <a:rPr lang="en-US" b="1" dirty="0"/>
              <a:t>In the gossip protocol, Infected node tapped the Un-infected node on the elbow and whispered, “You Beta wear a mask!”</a:t>
            </a:r>
          </a:p>
          <a:p>
            <a:r>
              <a:rPr lang="en-US" b="1" dirty="0"/>
              <a:t>The ants were carrying a heavy load. The smart ant gossiped to its neighbor, “Hey, stop pushing -- pull is much faster!”</a:t>
            </a:r>
            <a:endParaRPr lang="en-US" dirty="0"/>
          </a:p>
          <a:p>
            <a:r>
              <a:rPr lang="en-US" b="1" dirty="0"/>
              <a:t>&lt;insert your own </a:t>
            </a:r>
            <a:r>
              <a:rPr lang="en-US" b="1" dirty="0" err="1"/>
              <a:t>Covid</a:t>
            </a:r>
            <a:r>
              <a:rPr lang="en-US" b="1" dirty="0"/>
              <a:t>-related epidemic joke here (if you wish)&gt;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2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the number of 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Set </a:t>
            </a:r>
            <a:r>
              <a:rPr lang="en-US" altLang="en-US" i="1" dirty="0" err="1"/>
              <a:t>c,b</a:t>
            </a:r>
            <a:r>
              <a:rPr lang="en-US" altLang="en-US" dirty="0"/>
              <a:t> to be small numbers independent of </a:t>
            </a:r>
            <a:r>
              <a:rPr lang="en-US" altLang="en-US" i="1" dirty="0"/>
              <a:t>n</a:t>
            </a:r>
            <a:endParaRPr lang="en-US" altLang="en-US" dirty="0"/>
          </a:p>
          <a:p>
            <a:r>
              <a:rPr lang="en-US" altLang="en-US" dirty="0"/>
              <a:t>Within </a:t>
            </a:r>
            <a:r>
              <a:rPr lang="en-US" altLang="en-US" i="1" dirty="0"/>
              <a:t>clog(n) </a:t>
            </a:r>
            <a:r>
              <a:rPr lang="en-US" altLang="en-US" dirty="0"/>
              <a:t>rounds, [</a:t>
            </a:r>
            <a:r>
              <a:rPr lang="en-US" altLang="en-US" b="1" dirty="0"/>
              <a:t>low latency</a:t>
            </a:r>
            <a:r>
              <a:rPr lang="en-US" altLang="en-US" dirty="0"/>
              <a:t>]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			 [</a:t>
            </a:r>
            <a:r>
              <a:rPr lang="en-US" altLang="en-US" b="1" dirty="0"/>
              <a:t>reliability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each node has transmitted no more than </a:t>
            </a:r>
            <a:r>
              <a:rPr lang="en-US" altLang="en-US" i="1" dirty="0" err="1"/>
              <a:t>cblog</a:t>
            </a:r>
            <a:r>
              <a:rPr lang="en-US" altLang="en-US" i="1" dirty="0"/>
              <a:t>(n)</a:t>
            </a:r>
            <a:r>
              <a:rPr lang="en-US" altLang="en-US" dirty="0"/>
              <a:t>gossip messages [</a:t>
            </a:r>
            <a:r>
              <a:rPr lang="en-US" altLang="en-US" b="1" dirty="0"/>
              <a:t>lightweight</a:t>
            </a:r>
            <a:r>
              <a:rPr lang="en-US" altLang="en-US" dirty="0"/>
              <a:t>]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4" imgW="355292" imgH="393359" progId="Equation.3">
                  <p:embed/>
                </p:oleObj>
              </mc:Choice>
              <mc:Fallback>
                <p:oleObj name="Equation" r:id="rId4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log(N)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addresses) = 32</a:t>
            </a:r>
          </a:p>
          <a:p>
            <a:pPr lvl="1"/>
            <a:r>
              <a:rPr lang="en-US" dirty="0">
                <a:ea typeface="ＭＳ Ｐゴシック" charset="0"/>
              </a:rPr>
              <a:t>log(all IPv6 addresses) = 128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Gossip: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all forms of gossip, it takes O(log(N)) rounds before about N/2 processes get the gossip</a:t>
            </a:r>
          </a:p>
          <a:p>
            <a:pPr lvl="1"/>
            <a:r>
              <a:rPr lang="en-US" dirty="0"/>
              <a:t>Why? Because that’s the fastest you can spread a message – a spanning tree with </a:t>
            </a:r>
            <a:r>
              <a:rPr lang="en-US" dirty="0" err="1"/>
              <a:t>fanout</a:t>
            </a:r>
            <a:r>
              <a:rPr lang="en-US" dirty="0"/>
              <a:t> (degree) of constant degree has O(log(N)) total nodes</a:t>
            </a:r>
          </a:p>
          <a:p>
            <a:r>
              <a:rPr lang="en-US" dirty="0"/>
              <a:t>Thereafter, pull gossip is faster than push gossip</a:t>
            </a:r>
          </a:p>
          <a:p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, round let        be the fraction of non-infected processes. Let each round have </a:t>
            </a:r>
            <a:r>
              <a:rPr lang="en-US" i="1" dirty="0"/>
              <a:t>k</a:t>
            </a:r>
            <a:r>
              <a:rPr lang="en-US" dirty="0"/>
              <a:t> pulls.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super-exponential</a:t>
            </a:r>
          </a:p>
          <a:p>
            <a:r>
              <a:rPr lang="en-US" dirty="0"/>
              <a:t>Second half of pull gossip finishes in time O(log(log(N))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Equation" r:id="rId4" imgW="850680" imgH="330120" progId="Equation.3">
                  <p:embed/>
                </p:oleObj>
              </mc:Choice>
              <mc:Fallback>
                <p:oleObj name="Equation" r:id="rId4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name="Equation" r:id="rId6" imgW="215900" imgH="292100" progId="Equation.3">
                  <p:embed/>
                </p:oleObj>
              </mc:Choice>
              <mc:Fallback>
                <p:oleObj name="Equation" r:id="rId6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Topology-Aware Gossip</a:t>
            </a: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In subnet </a:t>
            </a:r>
            <a:r>
              <a:rPr lang="en-US" altLang="ko-KR" sz="1600" i="1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nodes, pick gossip target in your subnet with </a:t>
            </a:r>
            <a:r>
              <a:rPr lang="en-US" altLang="ko-KR" sz="1600" dirty="0">
                <a:ea typeface="굴림" charset="0"/>
                <a:cs typeface="굴림" charset="0"/>
              </a:rPr>
              <a:t>probability (1-1/</a:t>
            </a:r>
            <a:r>
              <a:rPr lang="en-US" altLang="ko-KR" sz="1600" dirty="0" err="1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FA7B-724E-BF45-8F0F-C89965E9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94927-2978-6749-A305-BD31455E0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9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Push Analysis 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" name="Equation" r:id="rId8" imgW="1930400" imgH="584200" progId="Equation.3">
                  <p:embed/>
                </p:oleObj>
              </mc:Choice>
              <mc:Fallback>
                <p:oleObj name="Equation" r:id="rId8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" name="Equation" r:id="rId10" imgW="1117115" imgH="393529" progId="Equation.3">
                  <p:embed/>
                </p:oleObj>
              </mc:Choice>
              <mc:Fallback>
                <p:oleObj name="Equation" r:id="rId10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" name="Equation" r:id="rId12" imgW="977476" imgH="393529" progId="Equation.3">
                  <p:embed/>
                </p:oleObj>
              </mc:Choice>
              <mc:Fallback>
                <p:oleObj name="Equation" r:id="rId12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Using: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US" dirty="0"/>
              <a:t>When are ACK-based multicast protocols preferable over NAK-based multicast protocols (and vice versa)?</a:t>
            </a:r>
          </a:p>
          <a:p>
            <a:pPr fontAlgn="base">
              <a:buFont typeface="+mj-lt"/>
              <a:buAutoNum type="arabicPeriod"/>
            </a:pPr>
            <a:r>
              <a:rPr lang="en-US" dirty="0"/>
              <a:t>Gossip Epidemiology Analysis walk through: 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dirty="0"/>
              <a:t>Derive extremes (t=0 and infinity) for equations (gossip analysis).</a:t>
            </a:r>
          </a:p>
          <a:p>
            <a:pPr lvl="1" fontAlgn="base">
              <a:buFont typeface="+mj-lt"/>
              <a:buAutoNum type="alphaLcPeriod"/>
            </a:pPr>
            <a:r>
              <a:rPr lang="en-US" dirty="0"/>
              <a:t>Derive t=</a:t>
            </a:r>
            <a:r>
              <a:rPr lang="en-US" dirty="0" err="1"/>
              <a:t>clogN</a:t>
            </a:r>
            <a:r>
              <a:rPr lang="en-US" dirty="0"/>
              <a:t> variant.</a:t>
            </a:r>
          </a:p>
          <a:p>
            <a:pPr fontAlgn="base">
              <a:buFont typeface="+mj-lt"/>
              <a:buAutoNum type="arabicPeriod"/>
            </a:pPr>
            <a:r>
              <a:rPr lang="en-US" dirty="0"/>
              <a:t>In push gossip, suppose one limits the gossip to stop after K rounds, K being a constant. What fraction of processes get the gossip? </a:t>
            </a:r>
          </a:p>
          <a:p>
            <a:pPr fontAlgn="base">
              <a:buFont typeface="+mj-lt"/>
              <a:buAutoNum type="arabicPeriod"/>
            </a:pPr>
            <a:r>
              <a:rPr lang="en-US" dirty="0"/>
              <a:t>Why is pull gossip faster than push?</a:t>
            </a:r>
          </a:p>
          <a:p>
            <a:pPr fontAlgn="base">
              <a:buFont typeface="+mj-lt"/>
              <a:buAutoNum type="arabicPeriod"/>
            </a:pPr>
            <a:r>
              <a:rPr lang="en-US" dirty="0"/>
              <a:t>Topology-aware gossip: Why does it still maintain O(log(N)) latency in a 2 subnet scenario? </a:t>
            </a:r>
          </a:p>
          <a:p>
            <a:pPr fontAlgn="base">
              <a:buFont typeface="+mj-lt"/>
              <a:buAutoNum type="arabicPeriod"/>
            </a:pPr>
            <a:r>
              <a:rPr lang="en-US" dirty="0"/>
              <a:t>(</a:t>
            </a:r>
            <a:r>
              <a:rPr lang="en-US"/>
              <a:t>Leftover MapReduce problem)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5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02,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00s]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79]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>
                <a:latin typeface="Times New Roman"/>
              </a:rPr>
              <a:t> Each client uploads and downloads news posts from a news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while,</a:t>
            </a:r>
          </a:p>
          <a:p>
            <a:r>
              <a:rPr lang="en-US" altLang="en-US" dirty="0">
                <a:latin typeface="Times New Roman"/>
              </a:rPr>
              <a:t>	transmits them lazily, deletes them after a while.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Upstream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Server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&lt;Message IDs&gt;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238 {Give me!}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TAKETHIS &lt;Message&gt;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239 OK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problem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Tree-based multicast protocols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epidemics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5DBB-B6DE-C94F-B931-CB678003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66BC-FCDB-B846-8E6D-44200129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Multicast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a spanning tree among the processes of the multicast group</a:t>
            </a:r>
          </a:p>
          <a:p>
            <a:r>
              <a:rPr lang="en-US" dirty="0"/>
              <a:t>Use spanning tree to disseminate multicasts</a:t>
            </a:r>
          </a:p>
          <a:p>
            <a:r>
              <a:rPr lang="en-US" dirty="0"/>
              <a:t>Use either acknowledgments (ACKs) or negative acknowledgements (NAKs) to repair multicasts not received</a:t>
            </a:r>
          </a:p>
          <a:p>
            <a:r>
              <a:rPr lang="en-US" dirty="0"/>
              <a:t>SRM (Scalable Reliable Multicast)</a:t>
            </a:r>
          </a:p>
          <a:p>
            <a:pPr lvl="1"/>
            <a:r>
              <a:rPr lang="en-US" dirty="0"/>
              <a:t>Uses NAKs</a:t>
            </a:r>
          </a:p>
          <a:p>
            <a:pPr lvl="1"/>
            <a:r>
              <a:rPr lang="en-US" dirty="0"/>
              <a:t>But adds random delays, and uses exponential </a:t>
            </a:r>
            <a:r>
              <a:rPr lang="en-US" dirty="0" err="1"/>
              <a:t>backoff</a:t>
            </a:r>
            <a:r>
              <a:rPr lang="en-US" dirty="0"/>
              <a:t> to avoid NAK storms</a:t>
            </a:r>
          </a:p>
          <a:p>
            <a:r>
              <a:rPr lang="en-US" dirty="0"/>
              <a:t>RMTP (Reliable Multicast Transport Protocol)</a:t>
            </a:r>
          </a:p>
          <a:p>
            <a:pPr lvl="1"/>
            <a:r>
              <a:rPr lang="en-US" dirty="0"/>
              <a:t>Uses ACKs</a:t>
            </a:r>
          </a:p>
          <a:p>
            <a:pPr lvl="1"/>
            <a:r>
              <a:rPr lang="en-US" dirty="0"/>
              <a:t>But ACKs only sent to designated receivers, which then re-transmit missing multicasts</a:t>
            </a:r>
          </a:p>
          <a:p>
            <a:r>
              <a:rPr lang="en-US" dirty="0"/>
              <a:t>These protocols still cause an O(N) ACK/NAK overhead [Birman99]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1240</Words>
  <Application>Microsoft Macintosh PowerPoint</Application>
  <PresentationFormat>On-screen Show (16:9)</PresentationFormat>
  <Paragraphs>228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Akzidenz-Grotesk BQ</vt:lpstr>
      <vt:lpstr>Akzidenz-Grotesk Extended BQ</vt:lpstr>
      <vt:lpstr>Arial</vt:lpstr>
      <vt:lpstr>Calibri</vt:lpstr>
      <vt:lpstr>Times New Roman</vt:lpstr>
      <vt:lpstr>Whitney-BlackSC</vt:lpstr>
      <vt:lpstr>HPP-template</vt:lpstr>
      <vt:lpstr>Equation</vt:lpstr>
      <vt:lpstr>PowerPoint Presentation</vt:lpstr>
      <vt:lpstr>Jokes for this Topic</vt:lpstr>
      <vt:lpstr>Exercises</vt:lpstr>
      <vt:lpstr>PowerPoint Presentation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PowerPoint Presentation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PowerPoint Presentation</vt:lpstr>
      <vt:lpstr>Answer – Push Analysis (contd.)</vt:lpstr>
      <vt:lpstr>SO,...</vt:lpstr>
      <vt:lpstr>Some implementations</vt:lpstr>
      <vt:lpstr>NNTP Inter-server Protocol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126</cp:revision>
  <dcterms:created xsi:type="dcterms:W3CDTF">2012-12-19T21:49:48Z</dcterms:created>
  <dcterms:modified xsi:type="dcterms:W3CDTF">2020-09-08T12:55:58Z</dcterms:modified>
</cp:coreProperties>
</file>