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98" r:id="rId1"/>
  </p:sldMasterIdLst>
  <p:notesMasterIdLst>
    <p:notesMasterId r:id="rId77"/>
  </p:notesMasterIdLst>
  <p:handoutMasterIdLst>
    <p:handoutMasterId r:id="rId78"/>
  </p:handoutMasterIdLst>
  <p:sldIdLst>
    <p:sldId id="308" r:id="rId2"/>
    <p:sldId id="400" r:id="rId3"/>
    <p:sldId id="395" r:id="rId4"/>
    <p:sldId id="399" r:id="rId5"/>
    <p:sldId id="401" r:id="rId6"/>
    <p:sldId id="396" r:id="rId7"/>
    <p:sldId id="398" r:id="rId8"/>
    <p:sldId id="402" r:id="rId9"/>
    <p:sldId id="312" r:id="rId10"/>
    <p:sldId id="313" r:id="rId11"/>
    <p:sldId id="314" r:id="rId12"/>
    <p:sldId id="315" r:id="rId13"/>
    <p:sldId id="316" r:id="rId14"/>
    <p:sldId id="321" r:id="rId15"/>
    <p:sldId id="318" r:id="rId16"/>
    <p:sldId id="319" r:id="rId17"/>
    <p:sldId id="320" r:id="rId18"/>
    <p:sldId id="325" r:id="rId19"/>
    <p:sldId id="326" r:id="rId20"/>
    <p:sldId id="327" r:id="rId21"/>
    <p:sldId id="328" r:id="rId22"/>
    <p:sldId id="336" r:id="rId23"/>
    <p:sldId id="337" r:id="rId24"/>
    <p:sldId id="331" r:id="rId25"/>
    <p:sldId id="332" r:id="rId26"/>
    <p:sldId id="333" r:id="rId27"/>
    <p:sldId id="334" r:id="rId28"/>
    <p:sldId id="335" r:id="rId29"/>
    <p:sldId id="339" r:id="rId30"/>
    <p:sldId id="340" r:id="rId31"/>
    <p:sldId id="341" r:id="rId32"/>
    <p:sldId id="342" r:id="rId33"/>
    <p:sldId id="344" r:id="rId34"/>
    <p:sldId id="345" r:id="rId35"/>
    <p:sldId id="346" r:id="rId36"/>
    <p:sldId id="347" r:id="rId37"/>
    <p:sldId id="354" r:id="rId38"/>
    <p:sldId id="349" r:id="rId39"/>
    <p:sldId id="350" r:id="rId40"/>
    <p:sldId id="351" r:id="rId41"/>
    <p:sldId id="403" r:id="rId42"/>
    <p:sldId id="352" r:id="rId43"/>
    <p:sldId id="353" r:id="rId44"/>
    <p:sldId id="355" r:id="rId45"/>
    <p:sldId id="359" r:id="rId46"/>
    <p:sldId id="358" r:id="rId47"/>
    <p:sldId id="357" r:id="rId48"/>
    <p:sldId id="360" r:id="rId49"/>
    <p:sldId id="356" r:id="rId50"/>
    <p:sldId id="361" r:id="rId51"/>
    <p:sldId id="369" r:id="rId52"/>
    <p:sldId id="362" r:id="rId53"/>
    <p:sldId id="363" r:id="rId54"/>
    <p:sldId id="364" r:id="rId55"/>
    <p:sldId id="365" r:id="rId56"/>
    <p:sldId id="366" r:id="rId57"/>
    <p:sldId id="367" r:id="rId58"/>
    <p:sldId id="386" r:id="rId59"/>
    <p:sldId id="368" r:id="rId60"/>
    <p:sldId id="385" r:id="rId61"/>
    <p:sldId id="393" r:id="rId62"/>
    <p:sldId id="394" r:id="rId63"/>
    <p:sldId id="371" r:id="rId64"/>
    <p:sldId id="372" r:id="rId65"/>
    <p:sldId id="373" r:id="rId66"/>
    <p:sldId id="374" r:id="rId67"/>
    <p:sldId id="376" r:id="rId68"/>
    <p:sldId id="377" r:id="rId69"/>
    <p:sldId id="379" r:id="rId70"/>
    <p:sldId id="387" r:id="rId71"/>
    <p:sldId id="392" r:id="rId72"/>
    <p:sldId id="388" r:id="rId73"/>
    <p:sldId id="389" r:id="rId74"/>
    <p:sldId id="390" r:id="rId75"/>
    <p:sldId id="391" r:id="rId76"/>
  </p:sldIdLst>
  <p:sldSz cx="9144000" cy="5143500" type="screen16x9"/>
  <p:notesSz cx="7315200" cy="9601200"/>
  <p:defaultTextStyle>
    <a:defPPr>
      <a:defRPr lang="en-US"/>
    </a:defPPr>
    <a:lvl1pPr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FF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3"/>
  </p:normalViewPr>
  <p:slideViewPr>
    <p:cSldViewPr>
      <p:cViewPr varScale="1">
        <p:scale>
          <a:sx n="156" d="100"/>
          <a:sy n="156" d="100"/>
        </p:scale>
        <p:origin x="360" y="17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702" y="-6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atin typeface="Times New Roman" pitchFamily="-111" charset="0"/>
                <a:ea typeface="+mn-ea"/>
                <a:cs typeface="+mn-cs"/>
              </a:defRPr>
            </a:lvl1pPr>
          </a:lstStyle>
          <a:p>
            <a:pPr>
              <a:defRPr/>
            </a:pPr>
            <a:endParaRPr lang="en-US"/>
          </a:p>
        </p:txBody>
      </p:sp>
      <p:sp>
        <p:nvSpPr>
          <p:cNvPr id="74755"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atin typeface="Times New Roman" pitchFamily="-111" charset="0"/>
                <a:ea typeface="+mn-ea"/>
                <a:cs typeface="+mn-cs"/>
              </a:defRPr>
            </a:lvl1pPr>
          </a:lstStyle>
          <a:p>
            <a:pPr>
              <a:defRPr/>
            </a:pPr>
            <a:endParaRPr lang="en-US"/>
          </a:p>
        </p:txBody>
      </p:sp>
      <p:sp>
        <p:nvSpPr>
          <p:cNvPr id="74756"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atin typeface="Times New Roman" pitchFamily="-111" charset="0"/>
                <a:ea typeface="+mn-ea"/>
                <a:cs typeface="+mn-cs"/>
              </a:defRPr>
            </a:lvl1pPr>
          </a:lstStyle>
          <a:p>
            <a:pPr>
              <a:defRPr/>
            </a:pPr>
            <a:endParaRPr lang="en-US"/>
          </a:p>
        </p:txBody>
      </p:sp>
      <p:sp>
        <p:nvSpPr>
          <p:cNvPr id="74757"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BBDC20B8-BA63-C846-9A1B-A2D59ACEF78E}" type="slidenum">
              <a:rPr lang="en-US"/>
              <a:pPr>
                <a:defRPr/>
              </a:pPr>
              <a:t>‹#›</a:t>
            </a:fld>
            <a:endParaRPr lang="en-US"/>
          </a:p>
        </p:txBody>
      </p:sp>
    </p:spTree>
    <p:extLst>
      <p:ext uri="{BB962C8B-B14F-4D97-AF65-F5344CB8AC3E}">
        <p14:creationId xmlns:p14="http://schemas.microsoft.com/office/powerpoint/2010/main" val="8813143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atin typeface="Times New Roman" pitchFamily="-111" charset="0"/>
                <a:ea typeface="+mn-ea"/>
                <a:cs typeface="+mn-cs"/>
              </a:defRPr>
            </a:lvl1pPr>
          </a:lstStyle>
          <a:p>
            <a:pPr>
              <a:defRPr/>
            </a:pPr>
            <a:endParaRPr lang="en-US"/>
          </a:p>
        </p:txBody>
      </p:sp>
      <p:sp>
        <p:nvSpPr>
          <p:cNvPr id="11267"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atin typeface="Times New Roman" pitchFamily="-111" charset="0"/>
                <a:ea typeface="+mn-ea"/>
                <a:cs typeface="+mn-cs"/>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457200" y="720725"/>
            <a:ext cx="6400800" cy="3600450"/>
          </a:xfrm>
          <a:prstGeom prst="rect">
            <a:avLst/>
          </a:prstGeom>
          <a:noFill/>
          <a:ln w="9525">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1269"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atin typeface="Times New Roman" pitchFamily="-111" charset="0"/>
                <a:ea typeface="+mn-ea"/>
                <a:cs typeface="+mn-cs"/>
              </a:defRPr>
            </a:lvl1pPr>
          </a:lstStyle>
          <a:p>
            <a:pPr>
              <a:defRPr/>
            </a:pPr>
            <a:endParaRPr lang="en-US"/>
          </a:p>
        </p:txBody>
      </p:sp>
      <p:sp>
        <p:nvSpPr>
          <p:cNvPr id="11271"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4E272E83-5DF8-2246-97CB-F4994E6A177D}" type="slidenum">
              <a:rPr lang="en-US"/>
              <a:pPr>
                <a:defRPr/>
              </a:pPr>
              <a:t>‹#›</a:t>
            </a:fld>
            <a:endParaRPr lang="en-US"/>
          </a:p>
        </p:txBody>
      </p:sp>
    </p:spTree>
    <p:extLst>
      <p:ext uri="{BB962C8B-B14F-4D97-AF65-F5344CB8AC3E}">
        <p14:creationId xmlns:p14="http://schemas.microsoft.com/office/powerpoint/2010/main" val="75022159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11" charset="0"/>
        <a:ea typeface="ＭＳ Ｐゴシック" pitchFamily="-111" charset="-128"/>
        <a:cs typeface="ＭＳ Ｐゴシック" pitchFamily="-111" charset="-128"/>
      </a:defRPr>
    </a:lvl1pPr>
    <a:lvl2pPr marL="457200" algn="l" rtl="0" eaLnBrk="0" fontAlgn="base" hangingPunct="0">
      <a:spcBef>
        <a:spcPct val="30000"/>
      </a:spcBef>
      <a:spcAft>
        <a:spcPct val="0"/>
      </a:spcAft>
      <a:defRPr sz="1200" kern="1200">
        <a:solidFill>
          <a:schemeClr val="tx1"/>
        </a:solidFill>
        <a:latin typeface="Times New Roman" pitchFamily="-111" charset="0"/>
        <a:ea typeface="ＭＳ Ｐゴシック" pitchFamily="-111"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11" charset="0"/>
        <a:ea typeface="ＭＳ Ｐゴシック" pitchFamily="-111"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11" charset="0"/>
        <a:ea typeface="ＭＳ Ｐゴシック" pitchFamily="-111"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11" charset="0"/>
        <a:ea typeface="ＭＳ Ｐゴシック" pitchFamily="-11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xfrm>
            <a:off x="457200" y="720725"/>
            <a:ext cx="6402388" cy="3600450"/>
          </a:xfrm>
          <a:ln/>
        </p:spPr>
      </p:sp>
      <p:sp>
        <p:nvSpPr>
          <p:cNvPr id="18434"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a:ln/>
        </p:spPr>
      </p:sp>
      <p:sp>
        <p:nvSpPr>
          <p:cNvPr id="37890"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ln/>
        </p:spPr>
      </p:sp>
      <p:sp>
        <p:nvSpPr>
          <p:cNvPr id="39938"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ln/>
        </p:spPr>
      </p:sp>
      <p:sp>
        <p:nvSpPr>
          <p:cNvPr id="41986"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spect="1" noChangeArrowheads="1" noTextEdit="1"/>
          </p:cNvSpPr>
          <p:nvPr>
            <p:ph type="sldImg"/>
          </p:nvPr>
        </p:nvSpPr>
        <p:spPr>
          <a:ln/>
        </p:spPr>
      </p:sp>
      <p:sp>
        <p:nvSpPr>
          <p:cNvPr id="44034"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spect="1" noChangeArrowheads="1" noTextEdit="1"/>
          </p:cNvSpPr>
          <p:nvPr>
            <p:ph type="sldImg"/>
          </p:nvPr>
        </p:nvSpPr>
        <p:spPr>
          <a:ln/>
        </p:spPr>
      </p:sp>
      <p:sp>
        <p:nvSpPr>
          <p:cNvPr id="46082"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ChangeArrowheads="1" noTextEdit="1"/>
          </p:cNvSpPr>
          <p:nvPr>
            <p:ph type="sldImg"/>
          </p:nvPr>
        </p:nvSpPr>
        <p:spPr>
          <a:ln/>
        </p:spPr>
      </p:sp>
      <p:sp>
        <p:nvSpPr>
          <p:cNvPr id="48130"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a:latin typeface="Times New Roman" charset="0"/>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ln/>
        </p:spPr>
      </p:sp>
      <p:sp>
        <p:nvSpPr>
          <p:cNvPr id="50178"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a:latin typeface="Times New Roman" charset="0"/>
              <a:ea typeface="ＭＳ Ｐゴシック" charset="0"/>
              <a:cs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ChangeArrowheads="1" noTextEdit="1"/>
          </p:cNvSpPr>
          <p:nvPr>
            <p:ph type="sldImg"/>
          </p:nvPr>
        </p:nvSpPr>
        <p:spPr>
          <a:ln/>
        </p:spPr>
      </p:sp>
      <p:sp>
        <p:nvSpPr>
          <p:cNvPr id="52226"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a:latin typeface="Times New Roman" charset="0"/>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Rot="1" noChangeAspect="1" noChangeArrowheads="1" noTextEdit="1"/>
          </p:cNvSpPr>
          <p:nvPr>
            <p:ph type="sldImg"/>
          </p:nvPr>
        </p:nvSpPr>
        <p:spPr>
          <a:ln/>
        </p:spPr>
      </p:sp>
      <p:sp>
        <p:nvSpPr>
          <p:cNvPr id="54274"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a:latin typeface="Times New Roman" charset="0"/>
              <a:ea typeface="ＭＳ Ｐゴシック" charset="0"/>
              <a:cs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ChangeArrowheads="1" noTextEdit="1"/>
          </p:cNvSpPr>
          <p:nvPr>
            <p:ph type="sldImg"/>
          </p:nvPr>
        </p:nvSpPr>
        <p:spPr>
          <a:ln/>
        </p:spPr>
      </p:sp>
      <p:sp>
        <p:nvSpPr>
          <p:cNvPr id="56322"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ChangeArrowheads="1" noTextEdit="1"/>
          </p:cNvSpPr>
          <p:nvPr>
            <p:ph type="sldImg"/>
          </p:nvPr>
        </p:nvSpPr>
        <p:spPr>
          <a:ln/>
        </p:spPr>
      </p:sp>
      <p:sp>
        <p:nvSpPr>
          <p:cNvPr id="59394"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a:latin typeface="Times New Roman" charset="0"/>
              <a:ea typeface="ＭＳ Ｐゴシック" charset="0"/>
              <a:cs typeface="ＭＳ Ｐゴシック"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ChangeArrowheads="1" noTextEdit="1"/>
          </p:cNvSpPr>
          <p:nvPr>
            <p:ph type="sldImg"/>
          </p:nvPr>
        </p:nvSpPr>
        <p:spPr>
          <a:xfrm>
            <a:off x="458788" y="720725"/>
            <a:ext cx="6400800" cy="3600450"/>
          </a:xfrm>
          <a:ln/>
        </p:spPr>
      </p:sp>
      <p:sp>
        <p:nvSpPr>
          <p:cNvPr id="61442"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Times New Roman" charset="0"/>
              <a:ea typeface="ＭＳ Ｐゴシック" charset="0"/>
              <a:cs typeface="ＭＳ Ｐゴシック"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Rot="1" noChangeAspect="1" noChangeArrowheads="1" noTextEdit="1"/>
          </p:cNvSpPr>
          <p:nvPr>
            <p:ph type="sldImg"/>
          </p:nvPr>
        </p:nvSpPr>
        <p:spPr>
          <a:xfrm>
            <a:off x="458788" y="720725"/>
            <a:ext cx="6400800" cy="3600450"/>
          </a:xfrm>
          <a:ln/>
        </p:spPr>
      </p:sp>
      <p:sp>
        <p:nvSpPr>
          <p:cNvPr id="63490"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Times New Roman" charset="0"/>
              <a:ea typeface="ＭＳ Ｐゴシック" charset="0"/>
              <a:cs typeface="ＭＳ Ｐゴシック"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Rot="1" noChangeAspect="1" noChangeArrowheads="1" noTextEdit="1"/>
          </p:cNvSpPr>
          <p:nvPr>
            <p:ph type="sldImg"/>
          </p:nvPr>
        </p:nvSpPr>
        <p:spPr>
          <a:xfrm>
            <a:off x="458788" y="720725"/>
            <a:ext cx="6400800" cy="3600450"/>
          </a:xfrm>
          <a:ln/>
        </p:spPr>
      </p:sp>
      <p:sp>
        <p:nvSpPr>
          <p:cNvPr id="65538"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Times New Roman" charset="0"/>
              <a:ea typeface="ＭＳ Ｐゴシック" charset="0"/>
              <a:cs typeface="ＭＳ Ｐゴシック"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Rot="1" noChangeAspect="1" noChangeArrowheads="1" noTextEdit="1"/>
          </p:cNvSpPr>
          <p:nvPr>
            <p:ph type="sldImg"/>
          </p:nvPr>
        </p:nvSpPr>
        <p:spPr>
          <a:xfrm>
            <a:off x="458788" y="720725"/>
            <a:ext cx="6400800" cy="3600450"/>
          </a:xfrm>
          <a:ln/>
        </p:spPr>
      </p:sp>
      <p:sp>
        <p:nvSpPr>
          <p:cNvPr id="69634"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Times New Roman" charset="0"/>
              <a:ea typeface="ＭＳ Ｐゴシック" charset="0"/>
              <a:cs typeface="ＭＳ Ｐゴシック"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Rot="1" noChangeAspect="1" noChangeArrowheads="1" noTextEdit="1"/>
          </p:cNvSpPr>
          <p:nvPr>
            <p:ph type="sldImg"/>
          </p:nvPr>
        </p:nvSpPr>
        <p:spPr>
          <a:ln/>
        </p:spPr>
      </p:sp>
      <p:sp>
        <p:nvSpPr>
          <p:cNvPr id="72706"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a:latin typeface="Times New Roman" charset="0"/>
              <a:ea typeface="ＭＳ Ｐゴシック" charset="0"/>
              <a:cs typeface="ＭＳ Ｐゴシック"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Rot="1" noChangeAspect="1" noChangeArrowheads="1" noTextEdit="1"/>
          </p:cNvSpPr>
          <p:nvPr>
            <p:ph type="sldImg"/>
          </p:nvPr>
        </p:nvSpPr>
        <p:spPr>
          <a:ln/>
        </p:spPr>
      </p:sp>
      <p:sp>
        <p:nvSpPr>
          <p:cNvPr id="74754"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a:latin typeface="Times New Roman" charset="0"/>
              <a:ea typeface="ＭＳ Ｐゴシック" charset="0"/>
              <a:cs typeface="ＭＳ Ｐゴシック"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Rot="1" noChangeAspect="1" noChangeArrowheads="1" noTextEdit="1"/>
          </p:cNvSpPr>
          <p:nvPr>
            <p:ph type="sldImg"/>
          </p:nvPr>
        </p:nvSpPr>
        <p:spPr>
          <a:ln/>
        </p:spPr>
      </p:sp>
      <p:sp>
        <p:nvSpPr>
          <p:cNvPr id="76802"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a:latin typeface="Times New Roman" charset="0"/>
              <a:ea typeface="ＭＳ Ｐゴシック" charset="0"/>
              <a:cs typeface="ＭＳ Ｐゴシック"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Rot="1" noChangeAspect="1" noChangeArrowheads="1" noTextEdit="1"/>
          </p:cNvSpPr>
          <p:nvPr>
            <p:ph type="sldImg"/>
          </p:nvPr>
        </p:nvSpPr>
        <p:spPr>
          <a:ln/>
        </p:spPr>
      </p:sp>
      <p:sp>
        <p:nvSpPr>
          <p:cNvPr id="78850"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a:latin typeface="Times New Roman" charset="0"/>
              <a:ea typeface="ＭＳ Ｐゴシック" charset="0"/>
              <a:cs typeface="ＭＳ Ｐゴシック"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Rot="1" noChangeAspect="1" noChangeArrowheads="1" noTextEdit="1"/>
          </p:cNvSpPr>
          <p:nvPr>
            <p:ph type="sldImg"/>
          </p:nvPr>
        </p:nvSpPr>
        <p:spPr>
          <a:ln/>
        </p:spPr>
      </p:sp>
      <p:sp>
        <p:nvSpPr>
          <p:cNvPr id="80898"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a:ln/>
        </p:spPr>
      </p:sp>
      <p:sp>
        <p:nvSpPr>
          <p:cNvPr id="22530"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Rot="1" noChangeAspect="1" noChangeArrowheads="1" noTextEdit="1"/>
          </p:cNvSpPr>
          <p:nvPr>
            <p:ph type="sldImg"/>
          </p:nvPr>
        </p:nvSpPr>
        <p:spPr>
          <a:ln/>
        </p:spPr>
      </p:sp>
      <p:sp>
        <p:nvSpPr>
          <p:cNvPr id="82946"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a:latin typeface="Times New Roman" charset="0"/>
              <a:ea typeface="ＭＳ Ｐゴシック" charset="0"/>
              <a:cs typeface="ＭＳ Ｐゴシック"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Rot="1" noChangeAspect="1" noChangeArrowheads="1" noTextEdit="1"/>
          </p:cNvSpPr>
          <p:nvPr>
            <p:ph type="sldImg"/>
          </p:nvPr>
        </p:nvSpPr>
        <p:spPr>
          <a:ln/>
        </p:spPr>
      </p:sp>
      <p:sp>
        <p:nvSpPr>
          <p:cNvPr id="8499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9" tIns="48330" rIns="96659" bIns="48330"/>
          <a:lstStyle/>
          <a:p>
            <a:pPr eaLnBrk="1" hangingPunct="1"/>
            <a:r>
              <a:rPr lang="en-US">
                <a:latin typeface="Times New Roman" charset="0"/>
                <a:ea typeface="ＭＳ Ｐゴシック" charset="0"/>
                <a:cs typeface="ＭＳ Ｐゴシック" charset="0"/>
              </a:rPr>
              <a:t>Remove the elaborate h-b scheme slides, and include more information on this slide.</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Rot="1" noChangeAspect="1" noChangeArrowheads="1" noTextEdit="1"/>
          </p:cNvSpPr>
          <p:nvPr>
            <p:ph type="sldImg"/>
          </p:nvPr>
        </p:nvSpPr>
        <p:spPr>
          <a:ln/>
        </p:spPr>
      </p:sp>
      <p:sp>
        <p:nvSpPr>
          <p:cNvPr id="8806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atin typeface="Times New Roman" charset="0"/>
                <a:ea typeface="ＭＳ Ｐゴシック" charset="0"/>
                <a:cs typeface="ＭＳ Ｐゴシック" charset="0"/>
              </a:rPr>
              <a:t>Animate? May be slow.</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noRot="1" noChangeAspect="1" noChangeArrowheads="1" noTextEdit="1"/>
          </p:cNvSpPr>
          <p:nvPr>
            <p:ph type="sldImg"/>
          </p:nvPr>
        </p:nvSpPr>
        <p:spPr>
          <a:ln/>
        </p:spPr>
      </p:sp>
      <p:sp>
        <p:nvSpPr>
          <p:cNvPr id="9625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GB">
                <a:latin typeface="Times New Roman" charset="0"/>
                <a:ea typeface="ＭＳ Ｐゴシック" charset="0"/>
                <a:cs typeface="ＭＳ Ｐゴシック" charset="0"/>
              </a:rPr>
              <a:t>Put this up and say “converges” several times. Also say “independent” of N.</a:t>
            </a:r>
          </a:p>
          <a:p>
            <a:pPr eaLnBrk="1" hangingPunct="1"/>
            <a:endParaRPr lang="en-GB">
              <a:latin typeface="Times New Roman" charset="0"/>
              <a:ea typeface="ＭＳ Ｐゴシック" charset="0"/>
              <a:cs typeface="ＭＳ Ｐゴシック" charset="0"/>
            </a:endParaRPr>
          </a:p>
          <a:p>
            <a:pPr eaLnBrk="1" hangingPunct="1"/>
            <a:r>
              <a:rPr lang="en-GB">
                <a:latin typeface="Times New Roman" charset="0"/>
                <a:ea typeface="ＭＳ Ｐゴシック" charset="0"/>
                <a:cs typeface="ＭＳ Ｐゴシック" charset="0"/>
              </a:rPr>
              <a:t>Pr[pinging]; =&gt; expected detection time, whp detection time, wc detection time. (ind of n)</a:t>
            </a:r>
          </a:p>
          <a:p>
            <a:pPr eaLnBrk="1" hangingPunct="1"/>
            <a:r>
              <a:rPr lang="en-GB">
                <a:latin typeface="Times New Roman" charset="0"/>
                <a:ea typeface="ＭＳ Ｐゴシック" charset="0"/>
                <a:cs typeface="ＭＳ Ｐゴシック" charset="0"/>
              </a:rPr>
              <a:t>PM(T) can be calc’ed as a function of T, pml, pf (ind of n)</a:t>
            </a:r>
          </a:p>
          <a:p>
            <a:pPr eaLnBrk="1" hangingPunct="1"/>
            <a:r>
              <a:rPr lang="en-GB">
                <a:latin typeface="Times New Roman" charset="0"/>
                <a:ea typeface="ＭＳ Ｐゴシック" charset="0"/>
                <a:cs typeface="ＭＳ Ｐゴシック" charset="0"/>
              </a:rPr>
              <a:t>Trends on wc L/L* and E[L]/L*</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noRot="1" noChangeAspect="1" noChangeArrowheads="1" noTextEdit="1"/>
          </p:cNvSpPr>
          <p:nvPr>
            <p:ph type="sldImg"/>
          </p:nvPr>
        </p:nvSpPr>
        <p:spPr>
          <a:ln/>
        </p:spPr>
      </p:sp>
      <p:sp>
        <p:nvSpPr>
          <p:cNvPr id="9421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GB">
                <a:latin typeface="Times New Roman" charset="0"/>
                <a:ea typeface="ＭＳ Ｐゴシック" charset="0"/>
                <a:cs typeface="ＭＳ Ｐゴシック" charset="0"/>
              </a:rPr>
              <a:t>Pr[pinging]; =&gt; expected detection time, whp detection time, wc detection time. (ind of n)</a:t>
            </a:r>
          </a:p>
          <a:p>
            <a:pPr eaLnBrk="1" hangingPunct="1"/>
            <a:r>
              <a:rPr lang="en-GB">
                <a:latin typeface="Times New Roman" charset="0"/>
                <a:ea typeface="ＭＳ Ｐゴシック" charset="0"/>
                <a:cs typeface="ＭＳ Ｐゴシック" charset="0"/>
              </a:rPr>
              <a:t>PM(T) can be calc’ed as a function of T, pml, pf (ind of n)</a:t>
            </a:r>
          </a:p>
          <a:p>
            <a:pPr eaLnBrk="1" hangingPunct="1"/>
            <a:r>
              <a:rPr lang="en-GB">
                <a:latin typeface="Times New Roman" charset="0"/>
                <a:ea typeface="ＭＳ Ｐゴシック" charset="0"/>
                <a:cs typeface="ＭＳ Ｐゴシック" charset="0"/>
              </a:rPr>
              <a:t>Trends on wc L/L* and E[L]/L*</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Rot="1" noChangeAspect="1" noChangeArrowheads="1" noTextEdit="1"/>
          </p:cNvSpPr>
          <p:nvPr>
            <p:ph type="sldImg"/>
          </p:nvPr>
        </p:nvSpPr>
        <p:spPr>
          <a:ln/>
        </p:spPr>
      </p:sp>
      <p:sp>
        <p:nvSpPr>
          <p:cNvPr id="92162"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Times New Roman" charset="0"/>
              <a:ea typeface="ＭＳ Ｐゴシック" charset="0"/>
              <a:cs typeface="ＭＳ Ｐゴシック"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Grp="1" noRot="1" noChangeAspect="1" noChangeArrowheads="1" noTextEdit="1"/>
          </p:cNvSpPr>
          <p:nvPr>
            <p:ph type="sldImg"/>
          </p:nvPr>
        </p:nvSpPr>
        <p:spPr>
          <a:ln/>
        </p:spPr>
      </p:sp>
      <p:sp>
        <p:nvSpPr>
          <p:cNvPr id="9830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atin typeface="Times New Roman" charset="0"/>
                <a:ea typeface="ＭＳ Ｐゴシック" charset="0"/>
                <a:cs typeface="ＭＳ Ｐゴシック" charset="0"/>
              </a:rPr>
              <a:t>One slide is enough for this.</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Rot="1" noChangeAspect="1" noChangeArrowheads="1" noTextEdit="1"/>
          </p:cNvSpPr>
          <p:nvPr>
            <p:ph type="sldImg"/>
          </p:nvPr>
        </p:nvSpPr>
        <p:spPr>
          <a:ln/>
        </p:spPr>
      </p:sp>
      <p:sp>
        <p:nvSpPr>
          <p:cNvPr id="90114"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Times New Roman" charset="0"/>
              <a:ea typeface="ＭＳ Ｐゴシック" charset="0"/>
              <a:cs typeface="ＭＳ Ｐゴシック"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noRot="1" noChangeAspect="1" noChangeArrowheads="1" noTextEdit="1"/>
          </p:cNvSpPr>
          <p:nvPr>
            <p:ph type="sldImg"/>
          </p:nvPr>
        </p:nvSpPr>
        <p:spPr>
          <a:xfrm>
            <a:off x="458788" y="720725"/>
            <a:ext cx="6400800" cy="3600450"/>
          </a:xfrm>
          <a:ln/>
        </p:spPr>
      </p:sp>
      <p:sp>
        <p:nvSpPr>
          <p:cNvPr id="10137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35" tIns="47668" rIns="95335" bIns="47668"/>
          <a:lstStyle/>
          <a:p>
            <a:pPr eaLnBrk="1" hangingPunct="1"/>
            <a:r>
              <a:rPr lang="en-US">
                <a:latin typeface="Times New Roman" charset="0"/>
                <a:ea typeface="ＭＳ Ｐゴシック" charset="0"/>
                <a:cs typeface="ＭＳ Ｐゴシック" charset="0"/>
              </a:rPr>
              <a:t>- animate f-d and then dissemination?</a:t>
            </a:r>
          </a:p>
          <a:p>
            <a:pPr eaLnBrk="1" hangingPunct="1"/>
            <a:endParaRPr lang="en-US">
              <a:latin typeface="Times New Roman" charset="0"/>
              <a:ea typeface="ＭＳ Ｐゴシック" charset="0"/>
              <a:cs typeface="ＭＳ Ｐゴシック" charset="0"/>
            </a:endParaRPr>
          </a:p>
          <a:p>
            <a:pPr eaLnBrk="1" hangingPunct="1"/>
            <a:endParaRPr lang="en-US">
              <a:latin typeface="Times New Roman" charset="0"/>
              <a:ea typeface="ＭＳ Ｐゴシック" charset="0"/>
              <a:cs typeface="ＭＳ Ｐゴシック" charset="0"/>
            </a:endParaRPr>
          </a:p>
          <a:p>
            <a:pPr eaLnBrk="1" hangingPunct="1"/>
            <a:r>
              <a:rPr lang="en-US">
                <a:latin typeface="Times New Roman" charset="0"/>
                <a:ea typeface="ＭＳ Ｐゴシック" charset="0"/>
                <a:cs typeface="ＭＳ Ｐゴシック" charset="0"/>
              </a:rPr>
              <a:t>	- say </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non-byzantine</a:t>
            </a:r>
            <a:r>
              <a:rPr lang="ja-JP" altLang="en-US">
                <a:latin typeface="Times New Roman" charset="0"/>
                <a:ea typeface="ＭＳ Ｐゴシック" charset="0"/>
                <a:cs typeface="ＭＳ Ｐゴシック" charset="0"/>
              </a:rPr>
              <a:t>”</a:t>
            </a:r>
            <a:endParaRPr lang="en-US">
              <a:latin typeface="Times New Roman" charset="0"/>
              <a:ea typeface="ＭＳ Ｐゴシック" charset="0"/>
              <a:cs typeface="ＭＳ Ｐゴシック"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noRot="1" noChangeAspect="1" noChangeArrowheads="1" noTextEdit="1"/>
          </p:cNvSpPr>
          <p:nvPr>
            <p:ph type="sldImg"/>
          </p:nvPr>
        </p:nvSpPr>
        <p:spPr>
          <a:ln/>
        </p:spPr>
      </p:sp>
      <p:sp>
        <p:nvSpPr>
          <p:cNvPr id="103426"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ChangeArrowheads="1" noTextEdit="1"/>
          </p:cNvSpPr>
          <p:nvPr>
            <p:ph type="sldImg"/>
          </p:nvPr>
        </p:nvSpPr>
        <p:spPr>
          <a:ln/>
        </p:spPr>
      </p:sp>
      <p:sp>
        <p:nvSpPr>
          <p:cNvPr id="24578"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Rot="1" noChangeAspect="1" noChangeArrowheads="1" noTextEdit="1"/>
          </p:cNvSpPr>
          <p:nvPr>
            <p:ph type="sldImg"/>
          </p:nvPr>
        </p:nvSpPr>
        <p:spPr>
          <a:ln/>
        </p:spPr>
      </p:sp>
      <p:sp>
        <p:nvSpPr>
          <p:cNvPr id="10547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9" tIns="48330" rIns="96659" bIns="48330"/>
          <a:lstStyle/>
          <a:p>
            <a:pPr eaLnBrk="1" hangingPunct="1"/>
            <a:r>
              <a:rPr lang="en-US">
                <a:latin typeface="Times New Roman" charset="0"/>
                <a:ea typeface="ＭＳ Ｐゴシック" charset="0"/>
                <a:cs typeface="ＭＳ Ｐゴシック" charset="0"/>
              </a:rPr>
              <a:t>Animate? May be slow.</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noRot="1" noChangeAspect="1" noChangeArrowheads="1" noTextEdit="1"/>
          </p:cNvSpPr>
          <p:nvPr>
            <p:ph type="sldImg"/>
          </p:nvPr>
        </p:nvSpPr>
        <p:spPr>
          <a:ln/>
        </p:spPr>
      </p:sp>
      <p:sp>
        <p:nvSpPr>
          <p:cNvPr id="10752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buFontTx/>
              <a:buChar char="-"/>
            </a:pPr>
            <a:r>
              <a:rPr lang="en-US">
                <a:latin typeface="Times New Roman" charset="0"/>
                <a:ea typeface="ＭＳ Ｐゴシック" charset="0"/>
                <a:cs typeface="ＭＳ Ｐゴシック" charset="0"/>
              </a:rPr>
              <a:t>Black fonts not visible</a:t>
            </a:r>
          </a:p>
          <a:p>
            <a:pPr eaLnBrk="1" hangingPunct="1"/>
            <a:r>
              <a:rPr lang="en-US">
                <a:latin typeface="Times New Roman" charset="0"/>
                <a:ea typeface="ＭＳ Ｐゴシック" charset="0"/>
                <a:cs typeface="ＭＳ Ｐゴシック" charset="0"/>
              </a:rPr>
              <a:t>[ken] topological awareness, e.g., in a WAN-wide setting or an ad-hoc network with group members spread out over an area.</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Grp="1" noRot="1" noChangeAspect="1" noChangeArrowheads="1" noTextEdit="1"/>
          </p:cNvSpPr>
          <p:nvPr>
            <p:ph type="sldImg"/>
          </p:nvPr>
        </p:nvSpPr>
        <p:spPr>
          <a:ln/>
        </p:spPr>
      </p:sp>
      <p:sp>
        <p:nvSpPr>
          <p:cNvPr id="10957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atin typeface="Times New Roman" charset="0"/>
                <a:ea typeface="ＭＳ Ｐゴシック" charset="0"/>
                <a:cs typeface="ＭＳ Ｐゴシック" charset="0"/>
              </a:rPr>
              <a:t>[rvr]: f-d more than a black-box, but as a </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quality</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 of connection to a process, e.g., weighing of gossip targets.</a:t>
            </a:r>
          </a:p>
          <a:p>
            <a:pPr eaLnBrk="1" hangingPunct="1"/>
            <a:endParaRPr lang="en-US">
              <a:latin typeface="Times New Roman" charset="0"/>
              <a:ea typeface="ＭＳ Ｐゴシック" charset="0"/>
              <a:cs typeface="ＭＳ Ｐゴシック"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Grp="1" noRot="1" noChangeAspect="1" noChangeArrowheads="1" noTextEdit="1"/>
          </p:cNvSpPr>
          <p:nvPr>
            <p:ph type="sldImg"/>
          </p:nvPr>
        </p:nvSpPr>
        <p:spPr>
          <a:ln/>
        </p:spPr>
      </p:sp>
      <p:sp>
        <p:nvSpPr>
          <p:cNvPr id="11161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atin typeface="Times New Roman" charset="0"/>
                <a:ea typeface="ＭＳ Ｐゴシック" charset="0"/>
                <a:cs typeface="ＭＳ Ｐゴシック" charset="0"/>
              </a:rPr>
              <a:t>Use a pointer to show the 3 states.</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p:cNvSpPr>
            <a:spLocks noGrp="1" noRot="1" noChangeAspect="1" noChangeArrowheads="1" noTextEdit="1"/>
          </p:cNvSpPr>
          <p:nvPr>
            <p:ph type="sldImg"/>
          </p:nvPr>
        </p:nvSpPr>
        <p:spPr>
          <a:ln/>
        </p:spPr>
      </p:sp>
      <p:sp>
        <p:nvSpPr>
          <p:cNvPr id="113666"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Times New Roman" charset="0"/>
              <a:ea typeface="ＭＳ Ｐゴシック" charset="0"/>
              <a:cs typeface="ＭＳ Ｐゴシック"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p:cNvSpPr>
            <a:spLocks noGrp="1" noRot="1" noChangeAspect="1" noChangeArrowheads="1" noTextEdit="1"/>
          </p:cNvSpPr>
          <p:nvPr>
            <p:ph type="sldImg"/>
          </p:nvPr>
        </p:nvSpPr>
        <p:spPr>
          <a:ln/>
        </p:spPr>
      </p:sp>
      <p:sp>
        <p:nvSpPr>
          <p:cNvPr id="113666"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Times New Roman" charset="0"/>
              <a:ea typeface="ＭＳ Ｐゴシック" charset="0"/>
              <a:cs typeface="ＭＳ Ｐゴシック"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p:cNvSpPr>
            <a:spLocks noGrp="1" noRot="1" noChangeAspect="1" noChangeArrowheads="1" noTextEdit="1"/>
          </p:cNvSpPr>
          <p:nvPr>
            <p:ph type="sldImg"/>
          </p:nvPr>
        </p:nvSpPr>
        <p:spPr>
          <a:ln/>
        </p:spPr>
      </p:sp>
      <p:sp>
        <p:nvSpPr>
          <p:cNvPr id="115714"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Times New Roman" charset="0"/>
              <a:ea typeface="ＭＳ Ｐゴシック" charset="0"/>
              <a:cs typeface="ＭＳ Ｐゴシック"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a:extLst>
              <a:ext uri="{FF2B5EF4-FFF2-40B4-BE49-F238E27FC236}">
                <a16:creationId xmlns:a16="http://schemas.microsoft.com/office/drawing/2014/main" id="{27EB37B1-CE7C-5842-B2BB-21B559F3C60A}"/>
              </a:ext>
            </a:extLst>
          </p:cNvPr>
          <p:cNvSpPr>
            <a:spLocks noGrp="1" noRot="1" noChangeAspect="1" noChangeArrowheads="1" noTextEdit="1"/>
          </p:cNvSpPr>
          <p:nvPr>
            <p:ph type="sldImg"/>
          </p:nvPr>
        </p:nvSpPr>
        <p:spPr>
          <a:ln/>
        </p:spPr>
      </p:sp>
      <p:sp>
        <p:nvSpPr>
          <p:cNvPr id="35842" name="Notes Placeholder 2">
            <a:extLst>
              <a:ext uri="{FF2B5EF4-FFF2-40B4-BE49-F238E27FC236}">
                <a16:creationId xmlns:a16="http://schemas.microsoft.com/office/drawing/2014/main" id="{1C8E6491-B34F-174E-A89C-2396ABC6D0A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a typeface="ＭＳ Ｐゴシック" panose="020B0600070205080204" pitchFamily="34" charset="-128"/>
            </a:endParaRPr>
          </a:p>
        </p:txBody>
      </p:sp>
      <p:sp>
        <p:nvSpPr>
          <p:cNvPr id="35843" name="Slide Number Placeholder 3">
            <a:extLst>
              <a:ext uri="{FF2B5EF4-FFF2-40B4-BE49-F238E27FC236}">
                <a16:creationId xmlns:a16="http://schemas.microsoft.com/office/drawing/2014/main" id="{38E35970-1E80-F245-BC3D-E9A2177F8EB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6678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6678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6678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6678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61E324-39BC-2842-8228-4DF75742929D}" type="slidenum">
              <a:rPr lang="en-US" altLang="en-US" sz="1300" smtClean="0"/>
              <a:pPr>
                <a:spcBef>
                  <a:spcPct val="0"/>
                </a:spcBef>
              </a:pPr>
              <a:t>61</a:t>
            </a:fld>
            <a:endParaRPr lang="en-US" altLang="en-US" sz="1300"/>
          </a:p>
        </p:txBody>
      </p:sp>
    </p:spTree>
    <p:extLst>
      <p:ext uri="{BB962C8B-B14F-4D97-AF65-F5344CB8AC3E}">
        <p14:creationId xmlns:p14="http://schemas.microsoft.com/office/powerpoint/2010/main" val="3441172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a:extLst>
              <a:ext uri="{FF2B5EF4-FFF2-40B4-BE49-F238E27FC236}">
                <a16:creationId xmlns:a16="http://schemas.microsoft.com/office/drawing/2014/main" id="{D319DF13-1F26-1942-A692-68A53EB63B69}"/>
              </a:ext>
            </a:extLst>
          </p:cNvPr>
          <p:cNvSpPr>
            <a:spLocks noGrp="1" noRot="1" noChangeAspect="1" noChangeArrowheads="1" noTextEdit="1"/>
          </p:cNvSpPr>
          <p:nvPr>
            <p:ph type="sldImg"/>
          </p:nvPr>
        </p:nvSpPr>
        <p:spPr>
          <a:ln/>
        </p:spPr>
      </p:sp>
      <p:sp>
        <p:nvSpPr>
          <p:cNvPr id="37890" name="Notes Placeholder 2">
            <a:extLst>
              <a:ext uri="{FF2B5EF4-FFF2-40B4-BE49-F238E27FC236}">
                <a16:creationId xmlns:a16="http://schemas.microsoft.com/office/drawing/2014/main" id="{FB6796D2-8315-374F-BD08-48CBCCA8F9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a typeface="ＭＳ Ｐゴシック" panose="020B0600070205080204" pitchFamily="34" charset="-128"/>
            </a:endParaRPr>
          </a:p>
        </p:txBody>
      </p:sp>
      <p:sp>
        <p:nvSpPr>
          <p:cNvPr id="37891" name="Slide Number Placeholder 3">
            <a:extLst>
              <a:ext uri="{FF2B5EF4-FFF2-40B4-BE49-F238E27FC236}">
                <a16:creationId xmlns:a16="http://schemas.microsoft.com/office/drawing/2014/main" id="{10F51D9B-A6D5-FD4E-84DD-1BA6E7CE140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6678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6678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6678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6678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4F7DA26C-D399-264E-AF2B-6C5881EBBFAB}" type="slidenum">
              <a:rPr lang="en-US" altLang="en-US" sz="1300" smtClean="0"/>
              <a:pPr>
                <a:spcBef>
                  <a:spcPct val="0"/>
                </a:spcBef>
              </a:pPr>
              <a:t>62</a:t>
            </a:fld>
            <a:endParaRPr lang="en-US" altLang="en-US" sz="1300"/>
          </a:p>
        </p:txBody>
      </p:sp>
    </p:spTree>
    <p:extLst>
      <p:ext uri="{BB962C8B-B14F-4D97-AF65-F5344CB8AC3E}">
        <p14:creationId xmlns:p14="http://schemas.microsoft.com/office/powerpoint/2010/main" val="2898119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Times New Roman" charset="0"/>
              <a:ea typeface="ＭＳ Ｐゴシック" charset="0"/>
              <a:cs typeface="ＭＳ Ｐゴシック"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70</a:t>
            </a:fld>
            <a:endParaRPr lang="en-US"/>
          </a:p>
        </p:txBody>
      </p:sp>
    </p:spTree>
    <p:extLst>
      <p:ext uri="{BB962C8B-B14F-4D97-AF65-F5344CB8AC3E}">
        <p14:creationId xmlns:p14="http://schemas.microsoft.com/office/powerpoint/2010/main" val="350765418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72</a:t>
            </a:fld>
            <a:endParaRPr lang="en-US"/>
          </a:p>
        </p:txBody>
      </p:sp>
    </p:spTree>
    <p:extLst>
      <p:ext uri="{BB962C8B-B14F-4D97-AF65-F5344CB8AC3E}">
        <p14:creationId xmlns:p14="http://schemas.microsoft.com/office/powerpoint/2010/main" val="140501316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9C5403-D6CF-9147-BC21-EBC85D004347}" type="slidenum">
              <a:rPr lang="en-US" smtClean="0"/>
              <a:t>73</a:t>
            </a:fld>
            <a:endParaRPr lang="en-US"/>
          </a:p>
        </p:txBody>
      </p:sp>
    </p:spTree>
    <p:extLst>
      <p:ext uri="{BB962C8B-B14F-4D97-AF65-F5344CB8AC3E}">
        <p14:creationId xmlns:p14="http://schemas.microsoft.com/office/powerpoint/2010/main" val="2865220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xfrm>
            <a:off x="458788" y="720725"/>
            <a:ext cx="6400800" cy="3600450"/>
          </a:xfrm>
          <a:ln/>
        </p:spPr>
      </p:sp>
      <p:sp>
        <p:nvSpPr>
          <p:cNvPr id="2867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35" tIns="47668" rIns="95335" bIns="47668"/>
          <a:lstStyle/>
          <a:p>
            <a:pPr eaLnBrk="1" hangingPunct="1"/>
            <a:r>
              <a:rPr lang="en-US">
                <a:latin typeface="Times New Roman" charset="0"/>
                <a:ea typeface="ＭＳ Ｐゴシック" charset="0"/>
                <a:cs typeface="ＭＳ Ｐゴシック" charset="0"/>
              </a:rPr>
              <a:t>	- say </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non-byzantine</a:t>
            </a:r>
            <a:r>
              <a:rPr lang="ja-JP" altLang="en-US">
                <a:latin typeface="Times New Roman" charset="0"/>
                <a:ea typeface="ＭＳ Ｐゴシック" charset="0"/>
                <a:cs typeface="ＭＳ Ｐゴシック" charset="0"/>
              </a:rPr>
              <a:t>”</a:t>
            </a:r>
            <a:endParaRPr lang="en-US" altLang="ja-JP">
              <a:latin typeface="Times New Roman" charset="0"/>
              <a:ea typeface="ＭＳ Ｐゴシック" charset="0"/>
              <a:cs typeface="ＭＳ Ｐゴシック" charset="0"/>
            </a:endParaRPr>
          </a:p>
          <a:p>
            <a:pPr eaLnBrk="1" hangingPunct="1"/>
            <a:endParaRPr lang="en-US">
              <a:latin typeface="Times New Roman" charset="0"/>
              <a:ea typeface="ＭＳ Ｐゴシック" charset="0"/>
              <a:cs typeface="ＭＳ Ｐゴシック" charset="0"/>
            </a:endParaRPr>
          </a:p>
          <a:p>
            <a:pPr eaLnBrk="1" hangingPunct="1"/>
            <a:r>
              <a:rPr lang="en-US">
                <a:latin typeface="Times New Roman" charset="0"/>
                <a:ea typeface="ＭＳ Ｐゴシック" charset="0"/>
                <a:cs typeface="ＭＳ Ｐゴシック" charset="0"/>
              </a:rPr>
              <a:t>ANIMATE!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ChangeArrowheads="1" noTextEdit="1"/>
          </p:cNvSpPr>
          <p:nvPr>
            <p:ph type="sldImg"/>
          </p:nvPr>
        </p:nvSpPr>
        <p:spPr>
          <a:xfrm>
            <a:off x="458788" y="720725"/>
            <a:ext cx="6400800" cy="3600450"/>
          </a:xfrm>
          <a:ln/>
        </p:spPr>
      </p:sp>
      <p:sp>
        <p:nvSpPr>
          <p:cNvPr id="3072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35" tIns="47668" rIns="95335" bIns="47668"/>
          <a:lstStyle/>
          <a:p>
            <a:pPr eaLnBrk="1" hangingPunct="1"/>
            <a:r>
              <a:rPr lang="en-US">
                <a:latin typeface="Times New Roman" charset="0"/>
                <a:ea typeface="ＭＳ Ｐゴシック" charset="0"/>
                <a:cs typeface="ＭＳ Ｐゴシック" charset="0"/>
              </a:rPr>
              <a:t>	- say </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non-byzantine</a:t>
            </a:r>
            <a:r>
              <a:rPr lang="ja-JP" altLang="en-US">
                <a:latin typeface="Times New Roman" charset="0"/>
                <a:ea typeface="ＭＳ Ｐゴシック" charset="0"/>
                <a:cs typeface="ＭＳ Ｐゴシック" charset="0"/>
              </a:rPr>
              <a:t>”</a:t>
            </a:r>
            <a:endParaRPr lang="en-US">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spect="1" noChangeArrowheads="1" noTextEdit="1"/>
          </p:cNvSpPr>
          <p:nvPr>
            <p:ph type="sldImg"/>
          </p:nvPr>
        </p:nvSpPr>
        <p:spPr>
          <a:xfrm>
            <a:off x="458788" y="720725"/>
            <a:ext cx="6400800" cy="3600450"/>
          </a:xfrm>
          <a:ln/>
        </p:spPr>
      </p:sp>
      <p:sp>
        <p:nvSpPr>
          <p:cNvPr id="3277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35" tIns="47668" rIns="95335" bIns="47668"/>
          <a:lstStyle/>
          <a:p>
            <a:pPr eaLnBrk="1" hangingPunct="1"/>
            <a:r>
              <a:rPr lang="en-US">
                <a:latin typeface="Times New Roman" charset="0"/>
                <a:ea typeface="ＭＳ Ｐゴシック" charset="0"/>
                <a:cs typeface="ＭＳ Ｐゴシック" charset="0"/>
              </a:rPr>
              <a:t>	- say </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non-byzantine</a:t>
            </a:r>
            <a:r>
              <a:rPr lang="ja-JP" altLang="en-US">
                <a:latin typeface="Times New Roman" charset="0"/>
                <a:ea typeface="ＭＳ Ｐゴシック" charset="0"/>
                <a:cs typeface="ＭＳ Ｐゴシック" charset="0"/>
              </a:rPr>
              <a:t>”</a:t>
            </a:r>
            <a:endParaRPr lang="en-US">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ChangeArrowheads="1" noTextEdit="1"/>
          </p:cNvSpPr>
          <p:nvPr>
            <p:ph type="sldImg"/>
          </p:nvPr>
        </p:nvSpPr>
        <p:spPr>
          <a:xfrm>
            <a:off x="458788" y="720725"/>
            <a:ext cx="6400800" cy="3600450"/>
          </a:xfrm>
          <a:ln/>
        </p:spPr>
      </p:sp>
      <p:sp>
        <p:nvSpPr>
          <p:cNvPr id="3481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335" tIns="47668" rIns="95335" bIns="47668"/>
          <a:lstStyle/>
          <a:p>
            <a:pPr eaLnBrk="1" hangingPunct="1"/>
            <a:r>
              <a:rPr lang="en-US">
                <a:latin typeface="Times New Roman" charset="0"/>
                <a:ea typeface="ＭＳ Ｐゴシック" charset="0"/>
                <a:cs typeface="ＭＳ Ｐゴシック" charset="0"/>
              </a:rPr>
              <a:t>- animate f-d and then dissemination?</a:t>
            </a:r>
          </a:p>
          <a:p>
            <a:pPr eaLnBrk="1" hangingPunct="1"/>
            <a:endParaRPr lang="en-US">
              <a:latin typeface="Times New Roman" charset="0"/>
              <a:ea typeface="ＭＳ Ｐゴシック" charset="0"/>
              <a:cs typeface="ＭＳ Ｐゴシック" charset="0"/>
            </a:endParaRPr>
          </a:p>
          <a:p>
            <a:pPr eaLnBrk="1" hangingPunct="1"/>
            <a:endParaRPr lang="en-US">
              <a:latin typeface="Times New Roman" charset="0"/>
              <a:ea typeface="ＭＳ Ｐゴシック" charset="0"/>
              <a:cs typeface="ＭＳ Ｐゴシック" charset="0"/>
            </a:endParaRPr>
          </a:p>
          <a:p>
            <a:pPr eaLnBrk="1" hangingPunct="1"/>
            <a:r>
              <a:rPr lang="en-US">
                <a:latin typeface="Times New Roman" charset="0"/>
                <a:ea typeface="ＭＳ Ｐゴシック" charset="0"/>
                <a:cs typeface="ＭＳ Ｐゴシック" charset="0"/>
              </a:rPr>
              <a:t>	- say </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non-byzantine</a:t>
            </a:r>
            <a:r>
              <a:rPr lang="ja-JP" altLang="en-US">
                <a:latin typeface="Times New Roman" charset="0"/>
                <a:ea typeface="ＭＳ Ｐゴシック" charset="0"/>
                <a:cs typeface="ＭＳ Ｐゴシック" charset="0"/>
              </a:rPr>
              <a:t>”</a:t>
            </a:r>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4CECF8-010E-F041-9C75-EBE094CC61E3}" type="slidenum">
              <a:rPr lang="en-US"/>
              <a:pPr>
                <a:defRPr/>
              </a:pPr>
              <a:t>‹#›</a:t>
            </a:fld>
            <a:endParaRPr lang="en-US"/>
          </a:p>
        </p:txBody>
      </p:sp>
    </p:spTree>
    <p:extLst>
      <p:ext uri="{BB962C8B-B14F-4D97-AF65-F5344CB8AC3E}">
        <p14:creationId xmlns:p14="http://schemas.microsoft.com/office/powerpoint/2010/main" val="1833941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B2DB187-8913-AA4A-BA80-CCFD9EC7259E}" type="slidenum">
              <a:rPr lang="en-US"/>
              <a:pPr>
                <a:defRPr/>
              </a:pPr>
              <a:t>‹#›</a:t>
            </a:fld>
            <a:endParaRPr lang="en-US"/>
          </a:p>
        </p:txBody>
      </p:sp>
    </p:spTree>
    <p:extLst>
      <p:ext uri="{BB962C8B-B14F-4D97-AF65-F5344CB8AC3E}">
        <p14:creationId xmlns:p14="http://schemas.microsoft.com/office/powerpoint/2010/main" val="525777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C686AC-447E-DE4F-9F67-9B9F50021328}" type="slidenum">
              <a:rPr lang="en-US"/>
              <a:pPr>
                <a:defRPr/>
              </a:pPr>
              <a:t>‹#›</a:t>
            </a:fld>
            <a:endParaRPr lang="en-US"/>
          </a:p>
        </p:txBody>
      </p:sp>
    </p:spTree>
    <p:extLst>
      <p:ext uri="{BB962C8B-B14F-4D97-AF65-F5344CB8AC3E}">
        <p14:creationId xmlns:p14="http://schemas.microsoft.com/office/powerpoint/2010/main" val="22712945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a:t>Click to edit Master title style</a:t>
            </a:r>
          </a:p>
        </p:txBody>
      </p:sp>
      <p:sp>
        <p:nvSpPr>
          <p:cNvPr id="3" name="Text Placeholder 2"/>
          <p:cNvSpPr>
            <a:spLocks noGrp="1"/>
          </p:cNvSpPr>
          <p:nvPr>
            <p:ph type="body" sz="half" idx="1"/>
          </p:nvPr>
        </p:nvSpPr>
        <p:spPr>
          <a:xfrm>
            <a:off x="457200" y="1200151"/>
            <a:ext cx="4038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74A2725F-FEA6-A345-B991-E0B6B10124A6}" type="slidenum">
              <a:rPr lang="en-US"/>
              <a:pPr>
                <a:defRPr/>
              </a:pPr>
              <a:t>‹#›</a:t>
            </a:fld>
            <a:endParaRPr lang="en-US"/>
          </a:p>
        </p:txBody>
      </p:sp>
    </p:spTree>
    <p:extLst>
      <p:ext uri="{BB962C8B-B14F-4D97-AF65-F5344CB8AC3E}">
        <p14:creationId xmlns:p14="http://schemas.microsoft.com/office/powerpoint/2010/main" val="25664192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a:t>Click to edit Master title style</a:t>
            </a:r>
          </a:p>
        </p:txBody>
      </p:sp>
      <p:sp>
        <p:nvSpPr>
          <p:cNvPr id="3" name="Text Placeholder 2"/>
          <p:cNvSpPr>
            <a:spLocks noGrp="1"/>
          </p:cNvSpPr>
          <p:nvPr>
            <p:ph type="body" sz="half" idx="1"/>
          </p:nvPr>
        </p:nvSpPr>
        <p:spPr>
          <a:xfrm>
            <a:off x="457200" y="1200151"/>
            <a:ext cx="4038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200150"/>
            <a:ext cx="4038600" cy="16394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2953942"/>
            <a:ext cx="4038600" cy="16406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a:lvl1pPr>
          </a:lstStyle>
          <a:p>
            <a:pPr>
              <a:defRPr/>
            </a:pPr>
            <a:fld id="{AEABC4BC-8F9F-C34F-8C8D-F96A7F381A1F}" type="slidenum">
              <a:rPr lang="en-US"/>
              <a:pPr>
                <a:defRPr/>
              </a:pPr>
              <a:t>‹#›</a:t>
            </a:fld>
            <a:endParaRPr lang="en-US"/>
          </a:p>
        </p:txBody>
      </p:sp>
    </p:spTree>
    <p:extLst>
      <p:ext uri="{BB962C8B-B14F-4D97-AF65-F5344CB8AC3E}">
        <p14:creationId xmlns:p14="http://schemas.microsoft.com/office/powerpoint/2010/main" val="1715187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2D93A2F-3F8B-5248-B873-3EE9ADF3F9FD}" type="slidenum">
              <a:rPr lang="en-US"/>
              <a:pPr>
                <a:defRPr/>
              </a:pPr>
              <a:t>‹#›</a:t>
            </a:fld>
            <a:endParaRPr lang="en-US"/>
          </a:p>
        </p:txBody>
      </p:sp>
    </p:spTree>
    <p:extLst>
      <p:ext uri="{BB962C8B-B14F-4D97-AF65-F5344CB8AC3E}">
        <p14:creationId xmlns:p14="http://schemas.microsoft.com/office/powerpoint/2010/main" val="2232067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0EEBC1D-FBD0-7540-8D6B-FCDFA1523781}" type="slidenum">
              <a:rPr lang="en-US"/>
              <a:pPr>
                <a:defRPr/>
              </a:pPr>
              <a:t>‹#›</a:t>
            </a:fld>
            <a:endParaRPr lang="en-US"/>
          </a:p>
        </p:txBody>
      </p:sp>
    </p:spTree>
    <p:extLst>
      <p:ext uri="{BB962C8B-B14F-4D97-AF65-F5344CB8AC3E}">
        <p14:creationId xmlns:p14="http://schemas.microsoft.com/office/powerpoint/2010/main" val="2046010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3D30569-775A-254F-9BB9-F4C628DA3EBA}" type="slidenum">
              <a:rPr lang="en-US"/>
              <a:pPr>
                <a:defRPr/>
              </a:pPr>
              <a:t>‹#›</a:t>
            </a:fld>
            <a:endParaRPr lang="en-US"/>
          </a:p>
        </p:txBody>
      </p:sp>
    </p:spTree>
    <p:extLst>
      <p:ext uri="{BB962C8B-B14F-4D97-AF65-F5344CB8AC3E}">
        <p14:creationId xmlns:p14="http://schemas.microsoft.com/office/powerpoint/2010/main" val="3462610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862350E-F680-3F4D-8B60-6C2B58BEF30A}" type="slidenum">
              <a:rPr lang="en-US"/>
              <a:pPr>
                <a:defRPr/>
              </a:pPr>
              <a:t>‹#›</a:t>
            </a:fld>
            <a:endParaRPr lang="en-US"/>
          </a:p>
        </p:txBody>
      </p:sp>
    </p:spTree>
    <p:extLst>
      <p:ext uri="{BB962C8B-B14F-4D97-AF65-F5344CB8AC3E}">
        <p14:creationId xmlns:p14="http://schemas.microsoft.com/office/powerpoint/2010/main" val="1923844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2FCEDB6-CF0F-904F-8F01-5A09591D2E01}" type="slidenum">
              <a:rPr lang="en-US"/>
              <a:pPr>
                <a:defRPr/>
              </a:pPr>
              <a:t>‹#›</a:t>
            </a:fld>
            <a:endParaRPr lang="en-US"/>
          </a:p>
        </p:txBody>
      </p:sp>
    </p:spTree>
    <p:extLst>
      <p:ext uri="{BB962C8B-B14F-4D97-AF65-F5344CB8AC3E}">
        <p14:creationId xmlns:p14="http://schemas.microsoft.com/office/powerpoint/2010/main" val="3397886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7E9CC11-11C8-A94E-A103-B53D69BEA811}" type="slidenum">
              <a:rPr lang="en-US"/>
              <a:pPr>
                <a:defRPr/>
              </a:pPr>
              <a:t>‹#›</a:t>
            </a:fld>
            <a:endParaRPr lang="en-US"/>
          </a:p>
        </p:txBody>
      </p:sp>
    </p:spTree>
    <p:extLst>
      <p:ext uri="{BB962C8B-B14F-4D97-AF65-F5344CB8AC3E}">
        <p14:creationId xmlns:p14="http://schemas.microsoft.com/office/powerpoint/2010/main" val="283394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07BBF27-A127-7D4A-B594-33DE91C2079B}" type="slidenum">
              <a:rPr lang="en-US"/>
              <a:pPr>
                <a:defRPr/>
              </a:pPr>
              <a:t>‹#›</a:t>
            </a:fld>
            <a:endParaRPr lang="en-US"/>
          </a:p>
        </p:txBody>
      </p:sp>
    </p:spTree>
    <p:extLst>
      <p:ext uri="{BB962C8B-B14F-4D97-AF65-F5344CB8AC3E}">
        <p14:creationId xmlns:p14="http://schemas.microsoft.com/office/powerpoint/2010/main" val="873233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6677ED8-D3B3-4B40-B074-4FA3E991359C}" type="slidenum">
              <a:rPr lang="en-US"/>
              <a:pPr>
                <a:defRPr/>
              </a:pPr>
              <a:t>‹#›</a:t>
            </a:fld>
            <a:endParaRPr lang="en-US"/>
          </a:p>
        </p:txBody>
      </p:sp>
    </p:spTree>
    <p:extLst>
      <p:ext uri="{BB962C8B-B14F-4D97-AF65-F5344CB8AC3E}">
        <p14:creationId xmlns:p14="http://schemas.microsoft.com/office/powerpoint/2010/main" val="2623127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6375"/>
            <a:ext cx="8229600" cy="85725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200150"/>
            <a:ext cx="8229600" cy="3394075"/>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950E59E-0600-B843-B8CB-CEC039F9374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314" r:id="rId1"/>
    <p:sldLayoutId id="2147484315" r:id="rId2"/>
    <p:sldLayoutId id="2147484316" r:id="rId3"/>
    <p:sldLayoutId id="2147484317" r:id="rId4"/>
    <p:sldLayoutId id="2147484318" r:id="rId5"/>
    <p:sldLayoutId id="2147484319" r:id="rId6"/>
    <p:sldLayoutId id="2147484320" r:id="rId7"/>
    <p:sldLayoutId id="2147484321" r:id="rId8"/>
    <p:sldLayoutId id="2147484322" r:id="rId9"/>
    <p:sldLayoutId id="2147484323" r:id="rId10"/>
    <p:sldLayoutId id="2147484324" r:id="rId11"/>
    <p:sldLayoutId id="2147484325" r:id="rId12"/>
    <p:sldLayoutId id="2147484326" r:id="rId13"/>
  </p:sldLayoutIdLst>
  <p:hf hdr="0" ftr="0" dt="0"/>
  <p:txStyles>
    <p:titleStyle>
      <a:lvl1pPr algn="ctr" defTabSz="457200" rtl="0" eaLnBrk="0" fontAlgn="base" hangingPunct="0">
        <a:spcBef>
          <a:spcPct val="0"/>
        </a:spcBef>
        <a:spcAft>
          <a:spcPct val="0"/>
        </a:spcAft>
        <a:defRPr sz="4400" kern="1200">
          <a:solidFill>
            <a:schemeClr val="tx1"/>
          </a:solidFill>
          <a:latin typeface="Times New Roman"/>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Times New Roman"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Times New Roman"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Times New Roman"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Times New Roman"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Times New Roman"/>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Times New Roman"/>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Times New Roman"/>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Times New Roman"/>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Times New Roman"/>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33.xml"/><Relationship Id="rId7" Type="http://schemas.openxmlformats.org/officeDocument/2006/relationships/image" Target="../media/image5.wmf"/><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4.wmf"/><Relationship Id="rId4" Type="http://schemas.openxmlformats.org/officeDocument/2006/relationships/oleObject" Target="../embeddings/oleObject2.bin"/></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34.xml"/><Relationship Id="rId7" Type="http://schemas.openxmlformats.org/officeDocument/2006/relationships/image" Target="../media/image7.wmf"/><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6.wmf"/><Relationship Id="rId4" Type="http://schemas.openxmlformats.org/officeDocument/2006/relationships/oleObject" Target="../embeddings/oleObject4.bin"/></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image" Target="../media/image8.emf"/><Relationship Id="rId4" Type="http://schemas.openxmlformats.org/officeDocument/2006/relationships/oleObject" Target="../embeddings/oleObject6.bin"/></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41.xml"/><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8.bin"/><Relationship Id="rId5" Type="http://schemas.openxmlformats.org/officeDocument/2006/relationships/image" Target="../media/image9.wmf"/><Relationship Id="rId4" Type="http://schemas.openxmlformats.org/officeDocument/2006/relationships/oleObject" Target="../embeddings/oleObject7.bin"/></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3" Type="http://schemas.openxmlformats.org/officeDocument/2006/relationships/image" Target="../media/image12.jpeg"/><Relationship Id="rId7" Type="http://schemas.openxmlformats.org/officeDocument/2006/relationships/image" Target="../media/image15.png"/><Relationship Id="rId12" Type="http://schemas.openxmlformats.org/officeDocument/2006/relationships/image" Target="../media/image20.png"/><Relationship Id="rId2" Type="http://schemas.openxmlformats.org/officeDocument/2006/relationships/notesSlide" Target="../notesSlides/notesSlide49.xml"/><Relationship Id="rId16"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5" Type="http://schemas.openxmlformats.org/officeDocument/2006/relationships/image" Target="../media/image23.png"/><Relationship Id="rId10" Type="http://schemas.openxmlformats.org/officeDocument/2006/relationships/image" Target="../media/image18.png"/><Relationship Id="rId4" Type="http://schemas.openxmlformats.org/officeDocument/2006/relationships/image" Target="../media/image11.png"/><Relationship Id="rId9" Type="http://schemas.openxmlformats.org/officeDocument/2006/relationships/image" Target="../media/image17.png"/><Relationship Id="rId14" Type="http://schemas.openxmlformats.org/officeDocument/2006/relationships/image" Target="../media/image22.png"/></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wmf"/><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5.wmf"/><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25.wmf"/></Relationships>
</file>

<file path=ppt/slides/_rels/slide69.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9.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toolkit.globus.org/toolkit/" TargetMode="External"/><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2"/>
          <p:cNvSpPr>
            <a:spLocks noChangeArrowheads="1"/>
          </p:cNvSpPr>
          <p:nvPr/>
        </p:nvSpPr>
        <p:spPr bwMode="auto">
          <a:xfrm>
            <a:off x="609600" y="1733550"/>
            <a:ext cx="77724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0" tIns="45715" rIns="91430" bIns="45715" anchor="ctr"/>
          <a:lstStyle/>
          <a:p>
            <a:pPr algn="ctr"/>
            <a:r>
              <a:rPr lang="en-US" sz="4400" dirty="0">
                <a:solidFill>
                  <a:schemeClr val="tx2"/>
                </a:solidFill>
              </a:rPr>
              <a:t>CS 425 / ECE 428 </a:t>
            </a:r>
          </a:p>
          <a:p>
            <a:pPr algn="ctr"/>
            <a:r>
              <a:rPr lang="en-US" sz="4400" dirty="0">
                <a:solidFill>
                  <a:schemeClr val="tx2"/>
                </a:solidFill>
              </a:rPr>
              <a:t>Distributed Systems</a:t>
            </a:r>
          </a:p>
          <a:p>
            <a:pPr algn="ctr"/>
            <a:r>
              <a:rPr lang="en-US" sz="4400" dirty="0">
                <a:solidFill>
                  <a:schemeClr val="tx2"/>
                </a:solidFill>
              </a:rPr>
              <a:t>Fall 2020</a:t>
            </a:r>
          </a:p>
        </p:txBody>
      </p:sp>
      <p:sp>
        <p:nvSpPr>
          <p:cNvPr id="17410" name="Rectangle 3"/>
          <p:cNvSpPr>
            <a:spLocks noChangeArrowheads="1"/>
          </p:cNvSpPr>
          <p:nvPr/>
        </p:nvSpPr>
        <p:spPr bwMode="auto">
          <a:xfrm>
            <a:off x="1371600" y="3181350"/>
            <a:ext cx="6400800" cy="1314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30" tIns="45715" rIns="91430" bIns="45715"/>
          <a:lstStyle/>
          <a:p>
            <a:pPr algn="ctr">
              <a:spcBef>
                <a:spcPct val="20000"/>
              </a:spcBef>
            </a:pPr>
            <a:r>
              <a:rPr lang="en-US" sz="2800" dirty="0"/>
              <a:t>Indranil Gupta (Indy)</a:t>
            </a:r>
          </a:p>
          <a:p>
            <a:pPr algn="ctr">
              <a:spcBef>
                <a:spcPct val="20000"/>
              </a:spcBef>
            </a:pPr>
            <a:r>
              <a:rPr lang="en-US" sz="2800" i="1" dirty="0"/>
              <a:t>Lecture 6: Failure Detection and Membership, Grids</a:t>
            </a:r>
            <a:endParaRPr lang="en-US" sz="2800" i="1" dirty="0">
              <a:solidFill>
                <a:srgbClr val="17375E"/>
              </a:solidFill>
            </a:endParaRPr>
          </a:p>
        </p:txBody>
      </p:sp>
      <p:sp>
        <p:nvSpPr>
          <p:cNvPr id="4" name="Rectangle 3"/>
          <p:cNvSpPr/>
          <p:nvPr/>
        </p:nvSpPr>
        <p:spPr>
          <a:xfrm>
            <a:off x="7010400" y="4513489"/>
            <a:ext cx="2082621" cy="461665"/>
          </a:xfrm>
          <a:prstGeom prst="rect">
            <a:avLst/>
          </a:prstGeom>
        </p:spPr>
        <p:txBody>
          <a:bodyPr wrap="none">
            <a:spAutoFit/>
          </a:bodyPr>
          <a:lstStyle/>
          <a:p>
            <a:r>
              <a:rPr lang="en-US" dirty="0"/>
              <a:t>All </a:t>
            </a:r>
            <a:r>
              <a:rPr lang="en-US" dirty="0">
                <a:hlinkClick r:id="rId3" action="ppaction://hlinksldjump"/>
              </a:rPr>
              <a:t>slides</a:t>
            </a:r>
            <a:r>
              <a:rPr lang="en-US" dirty="0"/>
              <a:t> © IG</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3"/>
          <p:cNvSpPr>
            <a:spLocks noGrp="1" noChangeArrowheads="1"/>
          </p:cNvSpPr>
          <p:nvPr>
            <p:ph type="body" idx="4294967295"/>
          </p:nvPr>
        </p:nvSpPr>
        <p:spPr>
          <a:xfrm>
            <a:off x="685800" y="914400"/>
            <a:ext cx="7772400" cy="3657600"/>
          </a:xfrm>
        </p:spPr>
        <p:txBody>
          <a:bodyPr/>
          <a:lstStyle/>
          <a:p>
            <a:pPr marL="0" indent="0">
              <a:buFontTx/>
              <a:buNone/>
            </a:pPr>
            <a:r>
              <a:rPr lang="en-US" sz="2000" dirty="0">
                <a:latin typeface="Times New Roman" charset="0"/>
              </a:rPr>
              <a:t>… not the exception, in datacenters.</a:t>
            </a:r>
          </a:p>
          <a:p>
            <a:pPr marL="0" indent="0">
              <a:buFontTx/>
              <a:buNone/>
            </a:pPr>
            <a:endParaRPr lang="en-US" sz="2000" dirty="0">
              <a:latin typeface="Times New Roman" charset="0"/>
            </a:endParaRPr>
          </a:p>
          <a:p>
            <a:pPr marL="0" indent="0">
              <a:buFontTx/>
              <a:buNone/>
            </a:pPr>
            <a:r>
              <a:rPr lang="en-US" sz="2000" dirty="0">
                <a:latin typeface="Times New Roman" charset="0"/>
              </a:rPr>
              <a:t>Say, the rate of failure of one machine (OS/disk/motherboard/network, etc.) is once every 10 years (120 months) on average.</a:t>
            </a:r>
          </a:p>
          <a:p>
            <a:pPr marL="0" indent="0">
              <a:buFontTx/>
              <a:buNone/>
            </a:pPr>
            <a:endParaRPr lang="en-US" sz="2000" dirty="0">
              <a:latin typeface="Times New Roman" charset="0"/>
            </a:endParaRPr>
          </a:p>
          <a:p>
            <a:pPr marL="0" indent="0">
              <a:buFontTx/>
              <a:buNone/>
            </a:pPr>
            <a:r>
              <a:rPr lang="en-US" sz="2000" dirty="0">
                <a:latin typeface="Times New Roman" charset="0"/>
              </a:rPr>
              <a:t>When you have 120 servers in the DC, the </a:t>
            </a:r>
            <a:r>
              <a:rPr lang="en-US" sz="2000" dirty="0">
                <a:solidFill>
                  <a:srgbClr val="038A69"/>
                </a:solidFill>
                <a:latin typeface="Times New Roman" charset="0"/>
              </a:rPr>
              <a:t>mean time to failure (MTTF) </a:t>
            </a:r>
            <a:r>
              <a:rPr lang="en-US" sz="2000" dirty="0">
                <a:latin typeface="Times New Roman" charset="0"/>
              </a:rPr>
              <a:t>of the next machine is 1 month.</a:t>
            </a:r>
          </a:p>
          <a:p>
            <a:pPr marL="0" indent="0">
              <a:buFontTx/>
              <a:buNone/>
            </a:pPr>
            <a:endParaRPr lang="en-US" sz="2000" dirty="0">
              <a:latin typeface="Times New Roman" charset="0"/>
            </a:endParaRPr>
          </a:p>
          <a:p>
            <a:pPr marL="0" indent="0">
              <a:buFontTx/>
              <a:buNone/>
            </a:pPr>
            <a:r>
              <a:rPr lang="en-US" sz="2000" dirty="0">
                <a:latin typeface="Times New Roman" charset="0"/>
              </a:rPr>
              <a:t>When you have 12,000 servers in the DC, the MTTF is about once every 7.2 hours!</a:t>
            </a:r>
          </a:p>
          <a:p>
            <a:pPr marL="0" indent="0">
              <a:buFontTx/>
              <a:buNone/>
            </a:pPr>
            <a:endParaRPr lang="en-US" sz="2000" dirty="0">
              <a:latin typeface="Times New Roman" charset="0"/>
            </a:endParaRPr>
          </a:p>
          <a:p>
            <a:pPr marL="0" indent="0">
              <a:buFontTx/>
              <a:buNone/>
            </a:pPr>
            <a:r>
              <a:rPr lang="en-US" sz="2000" dirty="0">
                <a:latin typeface="Times New Roman" charset="0"/>
              </a:rPr>
              <a:t>Soft crashes and failures are even more frequent!</a:t>
            </a:r>
          </a:p>
        </p:txBody>
      </p:sp>
      <p:sp>
        <p:nvSpPr>
          <p:cNvPr id="21506" name="Rectangle 2"/>
          <p:cNvSpPr txBox="1">
            <a:spLocks noChangeArrowheads="1"/>
          </p:cNvSpPr>
          <p:nvPr/>
        </p:nvSpPr>
        <p:spPr bwMode="auto">
          <a:xfrm>
            <a:off x="457200" y="206375"/>
            <a:ext cx="8229600" cy="85725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sz="4400">
                <a:solidFill>
                  <a:srgbClr val="000000"/>
                </a:solidFill>
                <a:latin typeface="Whitney-BlackSC" charset="0"/>
                <a:cs typeface="Whitney-BlackSC" charset="0"/>
              </a:rPr>
              <a:t>Failures are the Norm</a:t>
            </a:r>
          </a:p>
        </p:txBody>
      </p:sp>
      <p:sp>
        <p:nvSpPr>
          <p:cNvPr id="2" name="Slide Number Placeholder 1"/>
          <p:cNvSpPr>
            <a:spLocks noGrp="1"/>
          </p:cNvSpPr>
          <p:nvPr>
            <p:ph type="sldNum" sz="quarter" idx="12"/>
          </p:nvPr>
        </p:nvSpPr>
        <p:spPr/>
        <p:txBody>
          <a:bodyPr/>
          <a:lstStyle/>
          <a:p>
            <a:pPr>
              <a:defRPr/>
            </a:pPr>
            <a:fld id="{114CECF8-010E-F041-9C75-EBE094CC61E3}"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3"/>
          <p:cNvSpPr>
            <a:spLocks noGrp="1" noChangeArrowheads="1"/>
          </p:cNvSpPr>
          <p:nvPr>
            <p:ph type="body" idx="4294967295"/>
          </p:nvPr>
        </p:nvSpPr>
        <p:spPr/>
        <p:txBody>
          <a:bodyPr/>
          <a:lstStyle/>
          <a:p>
            <a:r>
              <a:rPr lang="en-US" sz="2400" dirty="0">
                <a:latin typeface="Times New Roman" charset="0"/>
              </a:rPr>
              <a:t>You have a few options</a:t>
            </a:r>
          </a:p>
          <a:p>
            <a:endParaRPr lang="en-US" sz="2400" dirty="0">
              <a:latin typeface="Times New Roman" charset="0"/>
            </a:endParaRPr>
          </a:p>
          <a:p>
            <a:pPr lvl="1">
              <a:buFontTx/>
              <a:buNone/>
            </a:pPr>
            <a:r>
              <a:rPr lang="en-US" sz="2000" dirty="0">
                <a:latin typeface="Times New Roman" charset="0"/>
              </a:rPr>
              <a:t>1. Hire 1000 people, each to monitor one machine in the datacenter and report to you when it fails.</a:t>
            </a:r>
          </a:p>
          <a:p>
            <a:pPr lvl="1">
              <a:buFontTx/>
              <a:buNone/>
            </a:pPr>
            <a:r>
              <a:rPr lang="en-US" sz="2000" dirty="0">
                <a:latin typeface="Times New Roman" charset="0"/>
              </a:rPr>
              <a:t>2. Write a failure detector program (distributed) that automatically detects failures and reports to your workstation.</a:t>
            </a:r>
          </a:p>
          <a:p>
            <a:pPr lvl="1">
              <a:buFontTx/>
              <a:buNone/>
            </a:pPr>
            <a:endParaRPr lang="en-US" sz="2000" dirty="0">
              <a:latin typeface="Times New Roman" charset="0"/>
            </a:endParaRPr>
          </a:p>
          <a:p>
            <a:pPr lvl="1">
              <a:buFontTx/>
              <a:buNone/>
            </a:pPr>
            <a:r>
              <a:rPr lang="en-US" sz="2000" dirty="0">
                <a:latin typeface="Times New Roman" charset="0"/>
              </a:rPr>
              <a:t>Which is more preferable, and why?</a:t>
            </a:r>
          </a:p>
          <a:p>
            <a:pPr lvl="1"/>
            <a:endParaRPr lang="en-US" sz="2000" dirty="0">
              <a:latin typeface="Times New Roman" charset="0"/>
            </a:endParaRPr>
          </a:p>
        </p:txBody>
      </p:sp>
      <p:sp>
        <p:nvSpPr>
          <p:cNvPr id="23554" name="Rectangle 2"/>
          <p:cNvSpPr txBox="1">
            <a:spLocks noChangeArrowheads="1"/>
          </p:cNvSpPr>
          <p:nvPr/>
        </p:nvSpPr>
        <p:spPr bwMode="auto">
          <a:xfrm>
            <a:off x="457200" y="206375"/>
            <a:ext cx="8229600" cy="85725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sz="4400">
                <a:solidFill>
                  <a:srgbClr val="000000"/>
                </a:solidFill>
                <a:latin typeface="Whitney-BlackSC" charset="0"/>
                <a:cs typeface="Whitney-BlackSC" charset="0"/>
              </a:rPr>
              <a:t>To build a failure detector</a:t>
            </a:r>
          </a:p>
        </p:txBody>
      </p:sp>
      <p:sp>
        <p:nvSpPr>
          <p:cNvPr id="2" name="Slide Number Placeholder 1"/>
          <p:cNvSpPr>
            <a:spLocks noGrp="1"/>
          </p:cNvSpPr>
          <p:nvPr>
            <p:ph type="sldNum" sz="quarter" idx="12"/>
          </p:nvPr>
        </p:nvSpPr>
        <p:spPr/>
        <p:txBody>
          <a:bodyPr/>
          <a:lstStyle/>
          <a:p>
            <a:pPr>
              <a:defRPr/>
            </a:pPr>
            <a:fld id="{114CECF8-010E-F041-9C75-EBE094CC61E3}"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8D8D3B9D-AD42-694A-BD25-156D8E2C25F1}" type="slidenum">
              <a:rPr lang="en-US" sz="1400"/>
              <a:pPr eaLnBrk="1" hangingPunct="1"/>
              <a:t>12</a:t>
            </a:fld>
            <a:endParaRPr lang="en-US" sz="1400"/>
          </a:p>
        </p:txBody>
      </p:sp>
      <p:sp>
        <p:nvSpPr>
          <p:cNvPr id="25602" name="Rectangle 2"/>
          <p:cNvSpPr>
            <a:spLocks noGrp="1" noChangeArrowheads="1"/>
          </p:cNvSpPr>
          <p:nvPr>
            <p:ph type="title"/>
          </p:nvPr>
        </p:nvSpPr>
        <p:spPr/>
        <p:txBody>
          <a:bodyPr/>
          <a:lstStyle/>
          <a:p>
            <a:pPr eaLnBrk="1" hangingPunct="1"/>
            <a:r>
              <a:rPr lang="en-US">
                <a:latin typeface="Whitney-BlackSC" charset="0"/>
                <a:cs typeface="Whitney-BlackSC" charset="0"/>
              </a:rPr>
              <a:t>Target Settings</a:t>
            </a:r>
          </a:p>
        </p:txBody>
      </p:sp>
      <p:sp>
        <p:nvSpPr>
          <p:cNvPr id="25603" name="Rectangle 3"/>
          <p:cNvSpPr>
            <a:spLocks noGrp="1" noChangeArrowheads="1"/>
          </p:cNvSpPr>
          <p:nvPr>
            <p:ph type="body" idx="1"/>
          </p:nvPr>
        </p:nvSpPr>
        <p:spPr>
          <a:xfrm>
            <a:off x="457200" y="1352550"/>
            <a:ext cx="8229600" cy="2860675"/>
          </a:xfrm>
        </p:spPr>
        <p:txBody>
          <a:bodyPr/>
          <a:lstStyle/>
          <a:p>
            <a:pPr eaLnBrk="1" hangingPunct="1"/>
            <a:r>
              <a:rPr lang="en-US" dirty="0">
                <a:latin typeface="Times New Roman" charset="0"/>
              </a:rPr>
              <a:t>Process </a:t>
            </a:r>
            <a:r>
              <a:rPr lang="ja-JP" altLang="en-US" dirty="0">
                <a:latin typeface="Times New Roman" charset="0"/>
              </a:rPr>
              <a:t>‘</a:t>
            </a:r>
            <a:r>
              <a:rPr lang="en-US" altLang="ja-JP" dirty="0">
                <a:latin typeface="Times New Roman" charset="0"/>
              </a:rPr>
              <a:t>group</a:t>
            </a:r>
            <a:r>
              <a:rPr lang="ja-JP" altLang="en-US" dirty="0">
                <a:latin typeface="Times New Roman" charset="0"/>
              </a:rPr>
              <a:t>’</a:t>
            </a:r>
            <a:r>
              <a:rPr lang="en-US" altLang="ja-JP" dirty="0">
                <a:latin typeface="Times New Roman" charset="0"/>
              </a:rPr>
              <a:t>-based systems</a:t>
            </a:r>
          </a:p>
          <a:p>
            <a:pPr lvl="1" eaLnBrk="1" hangingPunct="1"/>
            <a:r>
              <a:rPr lang="en-US" dirty="0">
                <a:latin typeface="Times New Roman" charset="0"/>
              </a:rPr>
              <a:t>Clouds/Datacenters </a:t>
            </a:r>
          </a:p>
          <a:p>
            <a:pPr lvl="1" eaLnBrk="1" hangingPunct="1"/>
            <a:r>
              <a:rPr lang="en-US" dirty="0">
                <a:latin typeface="Times New Roman" charset="0"/>
              </a:rPr>
              <a:t>Replicated servers</a:t>
            </a:r>
          </a:p>
          <a:p>
            <a:pPr lvl="1" eaLnBrk="1" hangingPunct="1"/>
            <a:r>
              <a:rPr lang="en-US" dirty="0">
                <a:latin typeface="Times New Roman" charset="0"/>
              </a:rPr>
              <a:t>Distributed databases</a:t>
            </a:r>
          </a:p>
          <a:p>
            <a:pPr lvl="1" eaLnBrk="1" hangingPunct="1"/>
            <a:endParaRPr lang="en-US" dirty="0">
              <a:latin typeface="Times New Roman" charset="0"/>
            </a:endParaRPr>
          </a:p>
          <a:p>
            <a:pPr lvl="1" eaLnBrk="1" hangingPunct="1"/>
            <a:endParaRPr lang="en-US" dirty="0">
              <a:latin typeface="Times New Roman" charset="0"/>
            </a:endParaRPr>
          </a:p>
          <a:p>
            <a:pPr eaLnBrk="1" hangingPunct="1"/>
            <a:r>
              <a:rPr lang="en-US" dirty="0">
                <a:latin typeface="Times New Roman" charset="0"/>
              </a:rPr>
              <a:t>Fail-stop (crash) process failures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2063D2FE-20AC-B043-80B9-A1EB6950EFAA}" type="slidenum">
              <a:rPr lang="en-US" sz="1400"/>
              <a:pPr eaLnBrk="1" hangingPunct="1"/>
              <a:t>13</a:t>
            </a:fld>
            <a:endParaRPr lang="en-US" sz="1400"/>
          </a:p>
        </p:txBody>
      </p:sp>
      <p:sp>
        <p:nvSpPr>
          <p:cNvPr id="27650" name="Rectangle 2"/>
          <p:cNvSpPr>
            <a:spLocks noGrp="1" noChangeArrowheads="1"/>
          </p:cNvSpPr>
          <p:nvPr>
            <p:ph type="title"/>
          </p:nvPr>
        </p:nvSpPr>
        <p:spPr>
          <a:xfrm>
            <a:off x="304800" y="0"/>
            <a:ext cx="7772400" cy="857250"/>
          </a:xfrm>
        </p:spPr>
        <p:txBody>
          <a:bodyPr/>
          <a:lstStyle/>
          <a:p>
            <a:pPr eaLnBrk="1" hangingPunct="1"/>
            <a:r>
              <a:rPr lang="en-GB">
                <a:latin typeface="Whitney-BlackSC" charset="0"/>
                <a:cs typeface="Whitney-BlackSC" charset="0"/>
              </a:rPr>
              <a:t>Group Membership Service</a:t>
            </a:r>
          </a:p>
        </p:txBody>
      </p:sp>
      <p:sp>
        <p:nvSpPr>
          <p:cNvPr id="27651" name="AutoShape 3"/>
          <p:cNvSpPr>
            <a:spLocks noChangeArrowheads="1"/>
          </p:cNvSpPr>
          <p:nvPr/>
        </p:nvSpPr>
        <p:spPr bwMode="auto">
          <a:xfrm>
            <a:off x="5943600" y="2628900"/>
            <a:ext cx="2362200" cy="796925"/>
          </a:xfrm>
          <a:prstGeom prst="cube">
            <a:avLst>
              <a:gd name="adj" fmla="val 25000"/>
            </a:avLst>
          </a:prstGeom>
          <a:solidFill>
            <a:schemeClr val="tx2"/>
          </a:solidFill>
          <a:ln w="9525">
            <a:solidFill>
              <a:schemeClr val="tx1"/>
            </a:solidFill>
            <a:miter lim="800000"/>
            <a:headEnd/>
            <a:tailEnd/>
          </a:ln>
        </p:spPr>
        <p:txBody>
          <a:bodyPr wrap="none" anchor="ctr"/>
          <a:lstStyle/>
          <a:p>
            <a:endParaRPr lang="en-US"/>
          </a:p>
        </p:txBody>
      </p:sp>
      <p:sp>
        <p:nvSpPr>
          <p:cNvPr id="27652" name="AutoShape 4"/>
          <p:cNvSpPr>
            <a:spLocks noChangeArrowheads="1"/>
          </p:cNvSpPr>
          <p:nvPr/>
        </p:nvSpPr>
        <p:spPr bwMode="auto">
          <a:xfrm rot="5397037">
            <a:off x="4362450" y="-2247900"/>
            <a:ext cx="342900" cy="8153400"/>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218117" name="Text Box 5" descr="White marble"/>
          <p:cNvSpPr txBox="1">
            <a:spLocks noChangeArrowheads="1"/>
          </p:cNvSpPr>
          <p:nvPr/>
        </p:nvSpPr>
        <p:spPr bwMode="auto">
          <a:xfrm>
            <a:off x="1676400" y="857250"/>
            <a:ext cx="3276600" cy="1200150"/>
          </a:xfrm>
          <a:prstGeom prst="rect">
            <a:avLst/>
          </a:prstGeom>
          <a:blipFill dpi="0" rotWithShape="0">
            <a:blip r:embed="rId3"/>
            <a:srcRect/>
            <a:tile tx="0" ty="0" sx="100000" sy="100000" flip="none" algn="tl"/>
          </a:blipFill>
          <a:ln>
            <a:noFill/>
          </a:ln>
          <a:extLst>
            <a:ext uri="{91240B29-F687-4f45-9708-019B960494DF}">
              <a14:hiddenLine xmlns="" xmlns:a14="http://schemas.microsoft.com/office/drawing/2010/main" w="25400">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defRPr/>
            </a:pPr>
            <a:r>
              <a:rPr lang="en-US" b="1" dirty="0">
                <a:solidFill>
                  <a:srgbClr val="0000FF"/>
                </a:solidFill>
                <a:effectLst>
                  <a:outerShdw blurRad="38100" dist="38100" dir="2700000" algn="tl">
                    <a:srgbClr val="DDDDDD"/>
                  </a:outerShdw>
                </a:effectLst>
                <a:latin typeface="Times New Roman" charset="0"/>
              </a:rPr>
              <a:t>Application Queries</a:t>
            </a:r>
          </a:p>
          <a:p>
            <a:pPr>
              <a:defRPr/>
            </a:pPr>
            <a:r>
              <a:rPr lang="en-US" b="1" dirty="0">
                <a:solidFill>
                  <a:srgbClr val="0000FF"/>
                </a:solidFill>
                <a:effectLst>
                  <a:outerShdw blurRad="38100" dist="38100" dir="2700000" algn="tl">
                    <a:srgbClr val="DDDDDD"/>
                  </a:outerShdw>
                </a:effectLst>
                <a:latin typeface="Times New Roman" charset="0"/>
              </a:rPr>
              <a:t>     e.g., gossip, overlays, 	DHT</a:t>
            </a:r>
            <a:r>
              <a:rPr lang="ja-JP" altLang="en-US" b="1" dirty="0">
                <a:solidFill>
                  <a:srgbClr val="0000FF"/>
                </a:solidFill>
                <a:effectLst>
                  <a:outerShdw blurRad="38100" dist="38100" dir="2700000" algn="tl">
                    <a:srgbClr val="DDDDDD"/>
                  </a:outerShdw>
                </a:effectLst>
                <a:latin typeface="Times New Roman" charset="0"/>
              </a:rPr>
              <a:t>’</a:t>
            </a:r>
            <a:r>
              <a:rPr lang="en-US" altLang="ja-JP" b="1" dirty="0">
                <a:solidFill>
                  <a:srgbClr val="0000FF"/>
                </a:solidFill>
                <a:effectLst>
                  <a:outerShdw blurRad="38100" dist="38100" dir="2700000" algn="tl">
                    <a:srgbClr val="DDDDDD"/>
                  </a:outerShdw>
                </a:effectLst>
                <a:latin typeface="Times New Roman" charset="0"/>
              </a:rPr>
              <a:t>s, etc.</a:t>
            </a:r>
            <a:endParaRPr lang="en-US" b="1" dirty="0">
              <a:solidFill>
                <a:srgbClr val="0000FF"/>
              </a:solidFill>
              <a:effectLst>
                <a:outerShdw blurRad="38100" dist="38100" dir="2700000" algn="tl">
                  <a:srgbClr val="DDDDDD"/>
                </a:outerShdw>
              </a:effectLst>
              <a:latin typeface="Times New Roman" charset="0"/>
            </a:endParaRPr>
          </a:p>
        </p:txBody>
      </p:sp>
      <p:sp>
        <p:nvSpPr>
          <p:cNvPr id="27654" name="Text Box 6"/>
          <p:cNvSpPr txBox="1">
            <a:spLocks noChangeArrowheads="1"/>
          </p:cNvSpPr>
          <p:nvPr/>
        </p:nvSpPr>
        <p:spPr bwMode="auto">
          <a:xfrm>
            <a:off x="6227763" y="2800350"/>
            <a:ext cx="1579562"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sz="2000" b="1">
                <a:solidFill>
                  <a:schemeClr val="bg2"/>
                </a:solidFill>
              </a:rPr>
              <a:t>Membership</a:t>
            </a:r>
          </a:p>
          <a:p>
            <a:pPr algn="ctr" eaLnBrk="1" hangingPunct="1"/>
            <a:r>
              <a:rPr lang="en-US" sz="2000" b="1">
                <a:solidFill>
                  <a:schemeClr val="bg2"/>
                </a:solidFill>
              </a:rPr>
              <a:t>Protocol</a:t>
            </a:r>
          </a:p>
        </p:txBody>
      </p:sp>
      <p:sp>
        <p:nvSpPr>
          <p:cNvPr id="27655" name="AutoShape 7"/>
          <p:cNvSpPr>
            <a:spLocks noChangeArrowheads="1"/>
          </p:cNvSpPr>
          <p:nvPr/>
        </p:nvSpPr>
        <p:spPr bwMode="auto">
          <a:xfrm>
            <a:off x="1600200" y="2514600"/>
            <a:ext cx="1290638" cy="625475"/>
          </a:xfrm>
          <a:prstGeom prst="flowChartMultidocument">
            <a:avLst/>
          </a:prstGeom>
          <a:gradFill rotWithShape="0">
            <a:gsLst>
              <a:gs pos="0">
                <a:srgbClr val="CC3300"/>
              </a:gs>
              <a:gs pos="100000">
                <a:srgbClr val="0000FF"/>
              </a:gs>
            </a:gsLst>
            <a:lin ang="5400000" scaled="1"/>
          </a:gradFill>
          <a:ln w="9525">
            <a:solidFill>
              <a:schemeClr val="tx1"/>
            </a:solidFill>
            <a:miter lim="800000"/>
            <a:headEnd/>
            <a:tailEnd/>
          </a:ln>
        </p:spPr>
        <p:txBody>
          <a:bodyPr wrap="none" anchor="ctr"/>
          <a:lstStyle/>
          <a:p>
            <a:endParaRPr lang="en-US"/>
          </a:p>
        </p:txBody>
      </p:sp>
      <p:sp>
        <p:nvSpPr>
          <p:cNvPr id="27656" name="Text Box 8"/>
          <p:cNvSpPr txBox="1">
            <a:spLocks noChangeArrowheads="1"/>
          </p:cNvSpPr>
          <p:nvPr/>
        </p:nvSpPr>
        <p:spPr bwMode="auto">
          <a:xfrm>
            <a:off x="1089025" y="3259138"/>
            <a:ext cx="2378075"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GB" i="1">
                <a:solidFill>
                  <a:srgbClr val="FFFFFF"/>
                </a:solidFill>
              </a:rPr>
              <a:t>Group </a:t>
            </a:r>
          </a:p>
          <a:p>
            <a:pPr algn="ctr" eaLnBrk="1" hangingPunct="1"/>
            <a:r>
              <a:rPr lang="en-GB" i="1">
                <a:solidFill>
                  <a:srgbClr val="FFFFFF"/>
                </a:solidFill>
              </a:rPr>
              <a:t>Membership List</a:t>
            </a:r>
            <a:endParaRPr lang="en-US" i="1">
              <a:solidFill>
                <a:srgbClr val="FFFFFF"/>
              </a:solidFill>
            </a:endParaRPr>
          </a:p>
        </p:txBody>
      </p:sp>
      <p:sp>
        <p:nvSpPr>
          <p:cNvPr id="27657" name="Text Box 9"/>
          <p:cNvSpPr txBox="1">
            <a:spLocks noChangeArrowheads="1"/>
          </p:cNvSpPr>
          <p:nvPr/>
        </p:nvSpPr>
        <p:spPr bwMode="auto">
          <a:xfrm>
            <a:off x="3014663" y="2114550"/>
            <a:ext cx="2965450"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i="1">
                <a:solidFill>
                  <a:srgbClr val="FFFFFF"/>
                </a:solidFill>
              </a:rPr>
              <a:t> joins, leaves, failures</a:t>
            </a:r>
          </a:p>
          <a:p>
            <a:pPr algn="ctr" eaLnBrk="1" hangingPunct="1"/>
            <a:r>
              <a:rPr lang="en-US" i="1">
                <a:solidFill>
                  <a:srgbClr val="FFFFFF"/>
                </a:solidFill>
              </a:rPr>
              <a:t>of members</a:t>
            </a:r>
          </a:p>
        </p:txBody>
      </p:sp>
      <p:sp>
        <p:nvSpPr>
          <p:cNvPr id="218122" name="Text Box 10"/>
          <p:cNvSpPr txBox="1">
            <a:spLocks noChangeArrowheads="1"/>
          </p:cNvSpPr>
          <p:nvPr/>
        </p:nvSpPr>
        <p:spPr bwMode="auto">
          <a:xfrm>
            <a:off x="4321175" y="4171950"/>
            <a:ext cx="2308225" cy="830263"/>
          </a:xfrm>
          <a:prstGeom prst="rect">
            <a:avLst/>
          </a:prstGeom>
          <a:noFill/>
          <a:ln w="9525">
            <a:noFill/>
            <a:miter lim="800000"/>
            <a:headEnd/>
            <a:tailEnd/>
          </a:ln>
          <a:effectLst/>
        </p:spPr>
        <p:txBody>
          <a:bodyPr wrap="none">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a:defRPr/>
            </a:pPr>
            <a:r>
              <a:rPr lang="en-US" b="1">
                <a:effectLst>
                  <a:outerShdw blurRad="38100" dist="38100" dir="2700000" algn="tl">
                    <a:srgbClr val="DDDDDD"/>
                  </a:outerShdw>
                </a:effectLst>
                <a:latin typeface="Times New Roman" charset="0"/>
              </a:rPr>
              <a:t>Unreliable </a:t>
            </a:r>
          </a:p>
          <a:p>
            <a:pPr algn="r">
              <a:defRPr/>
            </a:pPr>
            <a:r>
              <a:rPr lang="en-US" b="1">
                <a:effectLst>
                  <a:outerShdw blurRad="38100" dist="38100" dir="2700000" algn="tl">
                    <a:srgbClr val="DDDDDD"/>
                  </a:outerShdw>
                </a:effectLst>
                <a:latin typeface="Times New Roman" charset="0"/>
              </a:rPr>
              <a:t>Communication</a:t>
            </a:r>
          </a:p>
        </p:txBody>
      </p:sp>
      <p:sp>
        <p:nvSpPr>
          <p:cNvPr id="27659" name="AutoShape 11"/>
          <p:cNvSpPr>
            <a:spLocks noChangeArrowheads="1"/>
          </p:cNvSpPr>
          <p:nvPr/>
        </p:nvSpPr>
        <p:spPr bwMode="auto">
          <a:xfrm>
            <a:off x="3200400" y="2743200"/>
            <a:ext cx="2590800" cy="193675"/>
          </a:xfrm>
          <a:prstGeom prst="leftArrow">
            <a:avLst>
              <a:gd name="adj1" fmla="val 50000"/>
              <a:gd name="adj2" fmla="val 250820"/>
            </a:avLst>
          </a:prstGeom>
          <a:solidFill>
            <a:srgbClr val="777777"/>
          </a:solidFill>
          <a:ln w="9525">
            <a:solidFill>
              <a:schemeClr val="tx1"/>
            </a:solidFill>
            <a:miter lim="800000"/>
            <a:headEnd/>
            <a:tailEnd/>
          </a:ln>
        </p:spPr>
        <p:txBody>
          <a:bodyPr wrap="none" anchor="ctr"/>
          <a:lstStyle/>
          <a:p>
            <a:endParaRPr lang="en-US"/>
          </a:p>
        </p:txBody>
      </p:sp>
      <p:sp>
        <p:nvSpPr>
          <p:cNvPr id="27660" name="AutoShape 12"/>
          <p:cNvSpPr>
            <a:spLocks noChangeArrowheads="1"/>
          </p:cNvSpPr>
          <p:nvPr/>
        </p:nvSpPr>
        <p:spPr bwMode="auto">
          <a:xfrm>
            <a:off x="3276600" y="2971800"/>
            <a:ext cx="2514600" cy="171450"/>
          </a:xfrm>
          <a:prstGeom prst="rightArrow">
            <a:avLst>
              <a:gd name="adj1" fmla="val 50000"/>
              <a:gd name="adj2" fmla="val 275000"/>
            </a:avLst>
          </a:prstGeom>
          <a:solidFill>
            <a:srgbClr val="777777"/>
          </a:solidFill>
          <a:ln w="9525">
            <a:solidFill>
              <a:schemeClr val="tx1"/>
            </a:solidFill>
            <a:miter lim="800000"/>
            <a:headEnd/>
            <a:tailEnd/>
          </a:ln>
        </p:spPr>
        <p:txBody>
          <a:bodyPr wrap="none" anchor="ctr"/>
          <a:lstStyle/>
          <a:p>
            <a:endParaRPr lang="en-US"/>
          </a:p>
        </p:txBody>
      </p:sp>
      <p:sp>
        <p:nvSpPr>
          <p:cNvPr id="27661" name="AutoShape 13"/>
          <p:cNvSpPr>
            <a:spLocks noChangeArrowheads="1"/>
          </p:cNvSpPr>
          <p:nvPr/>
        </p:nvSpPr>
        <p:spPr bwMode="auto">
          <a:xfrm rot="5397037">
            <a:off x="4362450" y="-76200"/>
            <a:ext cx="342900" cy="8153400"/>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27662" name="AutoShape 14"/>
          <p:cNvSpPr>
            <a:spLocks noChangeArrowheads="1"/>
          </p:cNvSpPr>
          <p:nvPr/>
        </p:nvSpPr>
        <p:spPr bwMode="auto">
          <a:xfrm>
            <a:off x="6781800" y="3486150"/>
            <a:ext cx="304800" cy="1371600"/>
          </a:xfrm>
          <a:prstGeom prst="upDownArrow">
            <a:avLst>
              <a:gd name="adj1" fmla="val 50000"/>
              <a:gd name="adj2" fmla="val 120000"/>
            </a:avLst>
          </a:prstGeom>
          <a:solidFill>
            <a:srgbClr val="777777"/>
          </a:solidFill>
          <a:ln w="9525">
            <a:solidFill>
              <a:schemeClr val="tx1"/>
            </a:solidFill>
            <a:miter lim="800000"/>
            <a:headEnd/>
            <a:tailEnd/>
          </a:ln>
        </p:spPr>
        <p:txBody>
          <a:bodyPr wrap="none" anchor="ctr"/>
          <a:lstStyle/>
          <a:p>
            <a:endParaRPr lang="en-US"/>
          </a:p>
        </p:txBody>
      </p:sp>
      <p:sp>
        <p:nvSpPr>
          <p:cNvPr id="218127" name="AutoShape 15" descr="Green marble"/>
          <p:cNvSpPr>
            <a:spLocks noChangeArrowheads="1"/>
          </p:cNvSpPr>
          <p:nvPr/>
        </p:nvSpPr>
        <p:spPr bwMode="auto">
          <a:xfrm rot="2816484">
            <a:off x="5621338" y="936625"/>
            <a:ext cx="3149600" cy="4283075"/>
          </a:xfrm>
          <a:prstGeom prst="irregularSeal2">
            <a:avLst/>
          </a:prstGeom>
          <a:noFill/>
          <a:ln w="38100">
            <a:solidFill>
              <a:schemeClr val="tx2"/>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7664" name="Line 16"/>
          <p:cNvSpPr>
            <a:spLocks noChangeShapeType="1"/>
          </p:cNvSpPr>
          <p:nvPr/>
        </p:nvSpPr>
        <p:spPr bwMode="auto">
          <a:xfrm>
            <a:off x="2362200" y="1485900"/>
            <a:ext cx="0" cy="971550"/>
          </a:xfrm>
          <a:prstGeom prst="line">
            <a:avLst/>
          </a:prstGeom>
          <a:noFill/>
          <a:ln w="31750">
            <a:solidFill>
              <a:schemeClr val="tx1"/>
            </a:solidFill>
            <a:prstDash val="dash"/>
            <a:round/>
            <a:headEnd/>
            <a:tailEnd type="oval" w="lg" len="lg"/>
          </a:ln>
          <a:extLst>
            <a:ext uri="{909E8E84-426E-40dd-AFC4-6F175D3DCCD1}">
              <a14:hiddenFill xmlns="" xmlns:a14="http://schemas.microsoft.com/office/drawing/2010/main">
                <a:noFill/>
              </a14:hiddenFill>
            </a:ext>
          </a:extLst>
        </p:spPr>
        <p:txBody>
          <a:bodyPr wrap="none"/>
          <a:lstStyle/>
          <a:p>
            <a:endParaRPr lang="en-US"/>
          </a:p>
        </p:txBody>
      </p:sp>
      <p:sp>
        <p:nvSpPr>
          <p:cNvPr id="27665" name="Text Box 17"/>
          <p:cNvSpPr txBox="1">
            <a:spLocks noChangeArrowheads="1"/>
          </p:cNvSpPr>
          <p:nvPr/>
        </p:nvSpPr>
        <p:spPr bwMode="auto">
          <a:xfrm>
            <a:off x="5513388" y="857250"/>
            <a:ext cx="3249612"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t>Application Process</a:t>
            </a:r>
            <a:r>
              <a:rPr lang="en-US" i="1"/>
              <a:t>  </a:t>
            </a:r>
            <a:r>
              <a:rPr lang="en-US" sz="3200" b="1" i="1"/>
              <a:t>pi</a:t>
            </a:r>
          </a:p>
        </p:txBody>
      </p:sp>
      <p:sp>
        <p:nvSpPr>
          <p:cNvPr id="20499" name="Text Box 19"/>
          <p:cNvSpPr txBox="1">
            <a:spLocks noChangeArrowheads="1"/>
          </p:cNvSpPr>
          <p:nvPr/>
        </p:nvSpPr>
        <p:spPr bwMode="auto">
          <a:xfrm>
            <a:off x="1143000" y="3200400"/>
            <a:ext cx="2300288" cy="461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wrap="none">
            <a:spAutoFit/>
          </a:bodyPr>
          <a:lstStyle/>
          <a:p>
            <a:pPr>
              <a:defRPr/>
            </a:pPr>
            <a:r>
              <a:rPr lang="en-US"/>
              <a:t>Membership List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8127"/>
                                        </p:tgtEl>
                                        <p:attrNameLst>
                                          <p:attrName>style.visibility</p:attrName>
                                        </p:attrNameLst>
                                      </p:cBhvr>
                                      <p:to>
                                        <p:strVal val="visible"/>
                                      </p:to>
                                    </p:set>
                                    <p:animEffect transition="in" filter="dissolve">
                                      <p:cBhvr>
                                        <p:cTn id="7" dur="500"/>
                                        <p:tgtEl>
                                          <p:spTgt spid="218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2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331B985A-F3BE-7549-B20F-D7B1D1247A78}" type="slidenum">
              <a:rPr lang="en-US" sz="1400"/>
              <a:pPr eaLnBrk="1" hangingPunct="1"/>
              <a:t>14</a:t>
            </a:fld>
            <a:endParaRPr lang="en-US" sz="1400"/>
          </a:p>
        </p:txBody>
      </p:sp>
      <p:sp>
        <p:nvSpPr>
          <p:cNvPr id="29698" name="Rectangle 2"/>
          <p:cNvSpPr>
            <a:spLocks noGrp="1" noChangeArrowheads="1"/>
          </p:cNvSpPr>
          <p:nvPr>
            <p:ph type="title"/>
          </p:nvPr>
        </p:nvSpPr>
        <p:spPr>
          <a:xfrm>
            <a:off x="304800" y="0"/>
            <a:ext cx="7772400" cy="857250"/>
          </a:xfrm>
        </p:spPr>
        <p:txBody>
          <a:bodyPr/>
          <a:lstStyle/>
          <a:p>
            <a:pPr eaLnBrk="1" hangingPunct="1"/>
            <a:r>
              <a:rPr lang="en-GB">
                <a:latin typeface="Whitney-BlackSC" charset="0"/>
                <a:cs typeface="Whitney-BlackSC" charset="0"/>
              </a:rPr>
              <a:t>Two sub-protocols</a:t>
            </a:r>
          </a:p>
        </p:txBody>
      </p:sp>
      <p:grpSp>
        <p:nvGrpSpPr>
          <p:cNvPr id="29699" name="Group 3"/>
          <p:cNvGrpSpPr>
            <a:grpSpLocks/>
          </p:cNvGrpSpPr>
          <p:nvPr/>
        </p:nvGrpSpPr>
        <p:grpSpPr bwMode="auto">
          <a:xfrm>
            <a:off x="5099050" y="2514600"/>
            <a:ext cx="3054350" cy="1033463"/>
            <a:chOff x="3740" y="1920"/>
            <a:chExt cx="1924" cy="868"/>
          </a:xfrm>
        </p:grpSpPr>
        <p:grpSp>
          <p:nvGrpSpPr>
            <p:cNvPr id="29717" name="Group 4"/>
            <p:cNvGrpSpPr>
              <a:grpSpLocks/>
            </p:cNvGrpSpPr>
            <p:nvPr/>
          </p:nvGrpSpPr>
          <p:grpSpPr bwMode="auto">
            <a:xfrm>
              <a:off x="4176" y="1920"/>
              <a:ext cx="1488" cy="484"/>
              <a:chOff x="4176" y="1920"/>
              <a:chExt cx="1488" cy="484"/>
            </a:xfrm>
          </p:grpSpPr>
          <p:sp>
            <p:nvSpPr>
              <p:cNvPr id="29721" name="AutoShape 5"/>
              <p:cNvSpPr>
                <a:spLocks noChangeArrowheads="1"/>
              </p:cNvSpPr>
              <p:nvPr/>
            </p:nvSpPr>
            <p:spPr bwMode="auto">
              <a:xfrm>
                <a:off x="4176" y="1920"/>
                <a:ext cx="1488" cy="432"/>
              </a:xfrm>
              <a:prstGeom prst="cube">
                <a:avLst>
                  <a:gd name="adj" fmla="val 25000"/>
                </a:avLst>
              </a:prstGeom>
              <a:solidFill>
                <a:schemeClr val="tx2"/>
              </a:solidFill>
              <a:ln w="9525">
                <a:solidFill>
                  <a:schemeClr val="bg2"/>
                </a:solidFill>
                <a:miter lim="800000"/>
                <a:headEnd/>
                <a:tailEnd/>
              </a:ln>
            </p:spPr>
            <p:txBody>
              <a:bodyPr wrap="none" anchor="ctr"/>
              <a:lstStyle/>
              <a:p>
                <a:endParaRPr lang="en-US"/>
              </a:p>
            </p:txBody>
          </p:sp>
          <p:sp>
            <p:nvSpPr>
              <p:cNvPr id="29722" name="Text Box 6"/>
              <p:cNvSpPr txBox="1">
                <a:spLocks noChangeArrowheads="1"/>
              </p:cNvSpPr>
              <p:nvPr/>
            </p:nvSpPr>
            <p:spPr bwMode="auto">
              <a:xfrm>
                <a:off x="4211" y="2016"/>
                <a:ext cx="1290" cy="3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b="1">
                    <a:solidFill>
                      <a:schemeClr val="bg2"/>
                    </a:solidFill>
                  </a:rPr>
                  <a:t>Dissemination</a:t>
                </a:r>
              </a:p>
            </p:txBody>
          </p:sp>
        </p:grpSp>
        <p:grpSp>
          <p:nvGrpSpPr>
            <p:cNvPr id="29718" name="Group 7"/>
            <p:cNvGrpSpPr>
              <a:grpSpLocks/>
            </p:cNvGrpSpPr>
            <p:nvPr/>
          </p:nvGrpSpPr>
          <p:grpSpPr bwMode="auto">
            <a:xfrm>
              <a:off x="3740" y="2304"/>
              <a:ext cx="1540" cy="484"/>
              <a:chOff x="3740" y="2304"/>
              <a:chExt cx="1540" cy="484"/>
            </a:xfrm>
          </p:grpSpPr>
          <p:sp>
            <p:nvSpPr>
              <p:cNvPr id="29719" name="AutoShape 8"/>
              <p:cNvSpPr>
                <a:spLocks noChangeArrowheads="1"/>
              </p:cNvSpPr>
              <p:nvPr/>
            </p:nvSpPr>
            <p:spPr bwMode="auto">
              <a:xfrm>
                <a:off x="3792" y="2304"/>
                <a:ext cx="1488" cy="432"/>
              </a:xfrm>
              <a:prstGeom prst="cube">
                <a:avLst>
                  <a:gd name="adj" fmla="val 25000"/>
                </a:avLst>
              </a:prstGeom>
              <a:solidFill>
                <a:schemeClr val="tx2"/>
              </a:solidFill>
              <a:ln w="9525">
                <a:solidFill>
                  <a:schemeClr val="bg2"/>
                </a:solidFill>
                <a:miter lim="800000"/>
                <a:headEnd/>
                <a:tailEnd/>
              </a:ln>
            </p:spPr>
            <p:txBody>
              <a:bodyPr wrap="none" anchor="ctr"/>
              <a:lstStyle/>
              <a:p>
                <a:endParaRPr lang="en-US"/>
              </a:p>
            </p:txBody>
          </p:sp>
          <p:sp>
            <p:nvSpPr>
              <p:cNvPr id="29720" name="Text Box 9"/>
              <p:cNvSpPr txBox="1">
                <a:spLocks noChangeArrowheads="1"/>
              </p:cNvSpPr>
              <p:nvPr/>
            </p:nvSpPr>
            <p:spPr bwMode="auto">
              <a:xfrm>
                <a:off x="3740" y="2400"/>
                <a:ext cx="1471" cy="3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b="1">
                    <a:solidFill>
                      <a:schemeClr val="bg2"/>
                    </a:solidFill>
                  </a:rPr>
                  <a:t>Failure Detector</a:t>
                </a:r>
              </a:p>
            </p:txBody>
          </p:sp>
        </p:grpSp>
      </p:grpSp>
      <p:sp>
        <p:nvSpPr>
          <p:cNvPr id="29700" name="Text Box 10"/>
          <p:cNvSpPr txBox="1">
            <a:spLocks noChangeArrowheads="1"/>
          </p:cNvSpPr>
          <p:nvPr/>
        </p:nvSpPr>
        <p:spPr bwMode="auto">
          <a:xfrm>
            <a:off x="2667000" y="857250"/>
            <a:ext cx="3249613"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t>Application Process</a:t>
            </a:r>
            <a:r>
              <a:rPr lang="en-US" i="1"/>
              <a:t>  </a:t>
            </a:r>
            <a:r>
              <a:rPr lang="en-US" sz="3200" b="1" i="1"/>
              <a:t>pi</a:t>
            </a:r>
          </a:p>
        </p:txBody>
      </p:sp>
      <p:sp>
        <p:nvSpPr>
          <p:cNvPr id="29701" name="AutoShape 18"/>
          <p:cNvSpPr>
            <a:spLocks noChangeArrowheads="1"/>
          </p:cNvSpPr>
          <p:nvPr/>
        </p:nvSpPr>
        <p:spPr bwMode="auto">
          <a:xfrm rot="5397037">
            <a:off x="4362450" y="-2247900"/>
            <a:ext cx="342900" cy="8153400"/>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29702" name="AutoShape 19"/>
          <p:cNvSpPr>
            <a:spLocks noChangeArrowheads="1"/>
          </p:cNvSpPr>
          <p:nvPr/>
        </p:nvSpPr>
        <p:spPr bwMode="auto">
          <a:xfrm rot="5397037">
            <a:off x="4362450" y="-76200"/>
            <a:ext cx="342900" cy="8153400"/>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29703" name="Text Box 20"/>
          <p:cNvSpPr txBox="1">
            <a:spLocks noChangeArrowheads="1"/>
          </p:cNvSpPr>
          <p:nvPr/>
        </p:nvSpPr>
        <p:spPr bwMode="auto">
          <a:xfrm>
            <a:off x="914400" y="1200150"/>
            <a:ext cx="2379663"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GB" i="1"/>
              <a:t>Group </a:t>
            </a:r>
          </a:p>
          <a:p>
            <a:pPr algn="ctr" eaLnBrk="1" hangingPunct="1"/>
            <a:r>
              <a:rPr lang="en-GB" i="1"/>
              <a:t>Membership List</a:t>
            </a:r>
            <a:endParaRPr lang="en-US" i="1"/>
          </a:p>
        </p:txBody>
      </p:sp>
      <p:sp>
        <p:nvSpPr>
          <p:cNvPr id="220181" name="Text Box 21"/>
          <p:cNvSpPr txBox="1">
            <a:spLocks noChangeArrowheads="1"/>
          </p:cNvSpPr>
          <p:nvPr/>
        </p:nvSpPr>
        <p:spPr bwMode="auto">
          <a:xfrm>
            <a:off x="4343400" y="4171950"/>
            <a:ext cx="2308225" cy="830263"/>
          </a:xfrm>
          <a:prstGeom prst="rect">
            <a:avLst/>
          </a:prstGeom>
          <a:noFill/>
          <a:ln w="9525">
            <a:noFill/>
            <a:miter lim="800000"/>
            <a:headEnd/>
            <a:tailEnd/>
          </a:ln>
          <a:effectLst/>
        </p:spPr>
        <p:txBody>
          <a:bodyPr wrap="none">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a:defRPr/>
            </a:pPr>
            <a:r>
              <a:rPr lang="en-US" b="1" dirty="0">
                <a:effectLst>
                  <a:outerShdw blurRad="38100" dist="38100" dir="2700000" algn="tl">
                    <a:srgbClr val="DDDDDD"/>
                  </a:outerShdw>
                </a:effectLst>
                <a:latin typeface="Times New Roman" charset="0"/>
              </a:rPr>
              <a:t>Unreliable </a:t>
            </a:r>
          </a:p>
          <a:p>
            <a:pPr algn="r">
              <a:defRPr/>
            </a:pPr>
            <a:r>
              <a:rPr lang="en-US" b="1" dirty="0">
                <a:effectLst>
                  <a:outerShdw blurRad="38100" dist="38100" dir="2700000" algn="tl">
                    <a:srgbClr val="DDDDDD"/>
                  </a:outerShdw>
                </a:effectLst>
                <a:latin typeface="Times New Roman" charset="0"/>
              </a:rPr>
              <a:t>Communication</a:t>
            </a:r>
          </a:p>
        </p:txBody>
      </p:sp>
      <p:sp>
        <p:nvSpPr>
          <p:cNvPr id="29705" name="Text Box 22"/>
          <p:cNvSpPr txBox="1">
            <a:spLocks noChangeArrowheads="1"/>
          </p:cNvSpPr>
          <p:nvPr/>
        </p:nvSpPr>
        <p:spPr bwMode="auto">
          <a:xfrm>
            <a:off x="-82550" y="2800350"/>
            <a:ext cx="4789488" cy="1754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buFontTx/>
              <a:buChar char="•"/>
            </a:pPr>
            <a:r>
              <a:rPr lang="en-US" sz="1800" b="1" i="1"/>
              <a:t>Complete list all the time </a:t>
            </a:r>
            <a:r>
              <a:rPr lang="en-US" sz="1800" b="1"/>
              <a:t>(Strongly consistent)</a:t>
            </a:r>
          </a:p>
          <a:p>
            <a:pPr lvl="1" eaLnBrk="1" hangingPunct="1">
              <a:buFontTx/>
              <a:buChar char="•"/>
            </a:pPr>
            <a:r>
              <a:rPr lang="en-US" sz="1800"/>
              <a:t>Virtual synchrony</a:t>
            </a:r>
            <a:endParaRPr lang="en-US" sz="1800" b="1" i="1"/>
          </a:p>
          <a:p>
            <a:pPr eaLnBrk="1" hangingPunct="1">
              <a:buFontTx/>
              <a:buChar char="•"/>
            </a:pPr>
            <a:r>
              <a:rPr lang="en-US" sz="1800" b="1" i="1">
                <a:solidFill>
                  <a:srgbClr val="FF6600"/>
                </a:solidFill>
              </a:rPr>
              <a:t>Almost-Complete </a:t>
            </a:r>
            <a:r>
              <a:rPr lang="en-US" sz="1800" b="1">
                <a:solidFill>
                  <a:srgbClr val="FF6600"/>
                </a:solidFill>
              </a:rPr>
              <a:t>list (Weakly consistent)</a:t>
            </a:r>
          </a:p>
          <a:p>
            <a:pPr lvl="1" eaLnBrk="1" hangingPunct="1">
              <a:buFontTx/>
              <a:buChar char="•"/>
            </a:pPr>
            <a:r>
              <a:rPr lang="en-US" sz="1800">
                <a:solidFill>
                  <a:srgbClr val="FF6600"/>
                </a:solidFill>
              </a:rPr>
              <a:t>Gossip-style, SWIM, …</a:t>
            </a:r>
          </a:p>
          <a:p>
            <a:pPr eaLnBrk="1" hangingPunct="1">
              <a:buFontTx/>
              <a:buChar char="•"/>
            </a:pPr>
            <a:r>
              <a:rPr lang="en-US" sz="1800" b="1"/>
              <a:t>Or </a:t>
            </a:r>
            <a:r>
              <a:rPr lang="en-US" sz="1800" b="1" i="1"/>
              <a:t>Partial-random</a:t>
            </a:r>
            <a:r>
              <a:rPr lang="en-US" sz="1800" b="1"/>
              <a:t> list (other systems)</a:t>
            </a:r>
          </a:p>
          <a:p>
            <a:pPr lvl="1" eaLnBrk="1" hangingPunct="1">
              <a:buFontTx/>
              <a:buChar char="•"/>
            </a:pPr>
            <a:r>
              <a:rPr lang="en-US" sz="1800"/>
              <a:t>SCAMP, T-MAN, Cyclon,…</a:t>
            </a:r>
          </a:p>
        </p:txBody>
      </p:sp>
      <p:sp>
        <p:nvSpPr>
          <p:cNvPr id="29706" name="AutoShape 24"/>
          <p:cNvSpPr>
            <a:spLocks/>
          </p:cNvSpPr>
          <p:nvPr/>
        </p:nvSpPr>
        <p:spPr bwMode="auto">
          <a:xfrm>
            <a:off x="4191000" y="2038350"/>
            <a:ext cx="152400" cy="685800"/>
          </a:xfrm>
          <a:prstGeom prst="rightBrace">
            <a:avLst>
              <a:gd name="adj1" fmla="val 50000"/>
              <a:gd name="adj2" fmla="val 50000"/>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9707" name="Line 25"/>
          <p:cNvSpPr>
            <a:spLocks noChangeShapeType="1"/>
          </p:cNvSpPr>
          <p:nvPr/>
        </p:nvSpPr>
        <p:spPr bwMode="auto">
          <a:xfrm flipH="1">
            <a:off x="609600" y="2628900"/>
            <a:ext cx="3657600" cy="28575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en-US"/>
          </a:p>
        </p:txBody>
      </p:sp>
      <p:grpSp>
        <p:nvGrpSpPr>
          <p:cNvPr id="5" name="Group 4"/>
          <p:cNvGrpSpPr>
            <a:grpSpLocks/>
          </p:cNvGrpSpPr>
          <p:nvPr/>
        </p:nvGrpSpPr>
        <p:grpSpPr bwMode="auto">
          <a:xfrm>
            <a:off x="914400" y="3657600"/>
            <a:ext cx="3101975" cy="1674813"/>
            <a:chOff x="914447" y="4876800"/>
            <a:chExt cx="3101726" cy="2233467"/>
          </a:xfrm>
        </p:grpSpPr>
        <p:sp>
          <p:nvSpPr>
            <p:cNvPr id="29715" name="TextBox 1"/>
            <p:cNvSpPr txBox="1">
              <a:spLocks noChangeArrowheads="1"/>
            </p:cNvSpPr>
            <p:nvPr/>
          </p:nvSpPr>
          <p:spPr bwMode="auto">
            <a:xfrm>
              <a:off x="914447" y="6248399"/>
              <a:ext cx="3101726" cy="86186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a:solidFill>
                    <a:srgbClr val="FF6600"/>
                  </a:solidFill>
                </a:rPr>
                <a:t>Focus of this series of lecture</a:t>
              </a:r>
            </a:p>
            <a:p>
              <a:pPr eaLnBrk="1" hangingPunct="1"/>
              <a:endParaRPr lang="en-US" sz="1800" b="1">
                <a:solidFill>
                  <a:srgbClr val="FF6600"/>
                </a:solidFill>
              </a:endParaRPr>
            </a:p>
          </p:txBody>
        </p:sp>
        <p:cxnSp>
          <p:nvCxnSpPr>
            <p:cNvPr id="29716" name="Straight Arrow Connector 3"/>
            <p:cNvCxnSpPr>
              <a:cxnSpLocks noChangeShapeType="1"/>
            </p:cNvCxnSpPr>
            <p:nvPr/>
          </p:nvCxnSpPr>
          <p:spPr bwMode="auto">
            <a:xfrm flipH="1" flipV="1">
              <a:off x="2895600" y="4876800"/>
              <a:ext cx="609600" cy="1371600"/>
            </a:xfrm>
            <a:prstGeom prst="straightConnector1">
              <a:avLst/>
            </a:prstGeom>
            <a:noFill/>
            <a:ln w="9525">
              <a:solidFill>
                <a:srgbClr val="FF6600"/>
              </a:solidFill>
              <a:round/>
              <a:headEnd/>
              <a:tailEnd type="arrow" w="med" len="med"/>
            </a:ln>
            <a:extLst>
              <a:ext uri="{909E8E84-426E-40dd-AFC4-6F175D3DCCD1}">
                <a14:hiddenFill xmlns="" xmlns:a14="http://schemas.microsoft.com/office/drawing/2010/main">
                  <a:noFill/>
                </a14:hiddenFill>
              </a:ext>
            </a:extLst>
          </p:spPr>
        </p:cxnSp>
      </p:grpSp>
      <p:grpSp>
        <p:nvGrpSpPr>
          <p:cNvPr id="29709" name="Group 1"/>
          <p:cNvGrpSpPr>
            <a:grpSpLocks/>
          </p:cNvGrpSpPr>
          <p:nvPr/>
        </p:nvGrpSpPr>
        <p:grpSpPr bwMode="auto">
          <a:xfrm>
            <a:off x="609600" y="2114550"/>
            <a:ext cx="3455988" cy="465138"/>
            <a:chOff x="609600" y="2114550"/>
            <a:chExt cx="3455988" cy="465138"/>
          </a:xfrm>
        </p:grpSpPr>
        <p:sp>
          <p:nvSpPr>
            <p:cNvPr id="29710" name="Text Box 12"/>
            <p:cNvSpPr txBox="1">
              <a:spLocks noChangeArrowheads="1"/>
            </p:cNvSpPr>
            <p:nvPr/>
          </p:nvSpPr>
          <p:spPr bwMode="auto">
            <a:xfrm>
              <a:off x="609600" y="2114550"/>
              <a:ext cx="3455988" cy="461665"/>
            </a:xfrm>
            <a:prstGeom prst="rect">
              <a:avLst/>
            </a:prstGeom>
            <a:solidFill>
              <a:schemeClr val="bg1"/>
            </a:solidFill>
            <a:ln w="28575">
              <a:solidFill>
                <a:schemeClr val="tx1"/>
              </a:solidFill>
              <a:miter lim="800000"/>
              <a:headEnd type="none" w="lg" len="lg"/>
              <a:tailEnd type="none" w="lg" len="lg"/>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i="1"/>
                <a:t>                 pj</a:t>
              </a:r>
            </a:p>
          </p:txBody>
        </p:sp>
        <p:sp>
          <p:nvSpPr>
            <p:cNvPr id="29711" name="Line 13"/>
            <p:cNvSpPr>
              <a:spLocks noChangeShapeType="1"/>
            </p:cNvSpPr>
            <p:nvPr/>
          </p:nvSpPr>
          <p:spPr bwMode="auto">
            <a:xfrm flipV="1">
              <a:off x="1066800" y="2114550"/>
              <a:ext cx="0" cy="465138"/>
            </a:xfrm>
            <a:prstGeom prst="line">
              <a:avLst/>
            </a:prstGeom>
            <a:noFill/>
            <a:ln w="28575">
              <a:solidFill>
                <a:schemeClr val="tx1"/>
              </a:solidFill>
              <a:round/>
              <a:headEnd type="none" w="lg" len="lg"/>
              <a:tailEnd type="none" w="lg" len="lg"/>
            </a:ln>
            <a:extLst>
              <a:ext uri="{909E8E84-426E-40dd-AFC4-6F175D3DCCD1}">
                <a14:hiddenFill xmlns="" xmlns:a14="http://schemas.microsoft.com/office/drawing/2010/main">
                  <a:noFill/>
                </a14:hiddenFill>
              </a:ext>
            </a:extLst>
          </p:spPr>
          <p:txBody>
            <a:bodyPr/>
            <a:lstStyle/>
            <a:p>
              <a:endParaRPr lang="en-US"/>
            </a:p>
          </p:txBody>
        </p:sp>
        <p:sp>
          <p:nvSpPr>
            <p:cNvPr id="29712" name="Line 14"/>
            <p:cNvSpPr>
              <a:spLocks noChangeShapeType="1"/>
            </p:cNvSpPr>
            <p:nvPr/>
          </p:nvSpPr>
          <p:spPr bwMode="auto">
            <a:xfrm flipV="1">
              <a:off x="1524000" y="2114550"/>
              <a:ext cx="0" cy="465138"/>
            </a:xfrm>
            <a:prstGeom prst="line">
              <a:avLst/>
            </a:prstGeom>
            <a:noFill/>
            <a:ln w="28575">
              <a:solidFill>
                <a:schemeClr val="tx1"/>
              </a:solidFill>
              <a:round/>
              <a:headEnd type="none" w="lg" len="lg"/>
              <a:tailEnd type="none" w="lg" len="lg"/>
            </a:ln>
            <a:extLst>
              <a:ext uri="{909E8E84-426E-40dd-AFC4-6F175D3DCCD1}">
                <a14:hiddenFill xmlns="" xmlns:a14="http://schemas.microsoft.com/office/drawing/2010/main">
                  <a:noFill/>
                </a14:hiddenFill>
              </a:ext>
            </a:extLst>
          </p:spPr>
          <p:txBody>
            <a:bodyPr/>
            <a:lstStyle/>
            <a:p>
              <a:endParaRPr lang="en-US"/>
            </a:p>
          </p:txBody>
        </p:sp>
        <p:sp>
          <p:nvSpPr>
            <p:cNvPr id="29713" name="Line 15"/>
            <p:cNvSpPr>
              <a:spLocks noChangeShapeType="1"/>
            </p:cNvSpPr>
            <p:nvPr/>
          </p:nvSpPr>
          <p:spPr bwMode="auto">
            <a:xfrm flipV="1">
              <a:off x="1981200" y="2114550"/>
              <a:ext cx="0" cy="465138"/>
            </a:xfrm>
            <a:prstGeom prst="line">
              <a:avLst/>
            </a:prstGeom>
            <a:noFill/>
            <a:ln w="28575">
              <a:solidFill>
                <a:schemeClr val="tx1"/>
              </a:solidFill>
              <a:round/>
              <a:headEnd type="none" w="lg" len="lg"/>
              <a:tailEnd type="none" w="lg" len="lg"/>
            </a:ln>
            <a:extLst>
              <a:ext uri="{909E8E84-426E-40dd-AFC4-6F175D3DCCD1}">
                <a14:hiddenFill xmlns="" xmlns:a14="http://schemas.microsoft.com/office/drawing/2010/main">
                  <a:noFill/>
                </a14:hiddenFill>
              </a:ext>
            </a:extLst>
          </p:spPr>
          <p:txBody>
            <a:bodyPr/>
            <a:lstStyle/>
            <a:p>
              <a:endParaRPr lang="en-US"/>
            </a:p>
          </p:txBody>
        </p:sp>
        <p:sp>
          <p:nvSpPr>
            <p:cNvPr id="29714" name="Line 16"/>
            <p:cNvSpPr>
              <a:spLocks noChangeShapeType="1"/>
            </p:cNvSpPr>
            <p:nvPr/>
          </p:nvSpPr>
          <p:spPr bwMode="auto">
            <a:xfrm flipV="1">
              <a:off x="2514600" y="2114550"/>
              <a:ext cx="0" cy="465138"/>
            </a:xfrm>
            <a:prstGeom prst="line">
              <a:avLst/>
            </a:prstGeom>
            <a:noFill/>
            <a:ln w="28575">
              <a:solidFill>
                <a:schemeClr val="tx1"/>
              </a:solidFill>
              <a:round/>
              <a:headEnd type="none" w="lg" len="lg"/>
              <a:tailEnd type="none" w="lg" len="lg"/>
            </a:ln>
            <a:extLst>
              <a:ext uri="{909E8E84-426E-40dd-AFC4-6F175D3DCCD1}">
                <a14:hiddenFill xmlns="" xmlns:a14="http://schemas.microsoft.com/office/drawing/2010/main">
                  <a:noFill/>
                </a14:hiddenFill>
              </a:ext>
            </a:extLst>
          </p:spPr>
          <p:txBody>
            <a:bodyP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DB3B0A04-1F95-214A-B734-CD348D3F0502}" type="slidenum">
              <a:rPr lang="en-US" sz="1400"/>
              <a:pPr eaLnBrk="1" hangingPunct="1"/>
              <a:t>15</a:t>
            </a:fld>
            <a:endParaRPr lang="en-US" sz="1400"/>
          </a:p>
        </p:txBody>
      </p:sp>
      <p:sp>
        <p:nvSpPr>
          <p:cNvPr id="31746" name="Rectangle 2"/>
          <p:cNvSpPr>
            <a:spLocks noGrp="1" noChangeArrowheads="1"/>
          </p:cNvSpPr>
          <p:nvPr>
            <p:ph type="title"/>
          </p:nvPr>
        </p:nvSpPr>
        <p:spPr>
          <a:xfrm>
            <a:off x="304800" y="0"/>
            <a:ext cx="7772400" cy="857250"/>
          </a:xfrm>
        </p:spPr>
        <p:txBody>
          <a:bodyPr/>
          <a:lstStyle/>
          <a:p>
            <a:pPr eaLnBrk="1" hangingPunct="1"/>
            <a:r>
              <a:rPr lang="en-GB">
                <a:latin typeface="Whitney-BlackSC" charset="0"/>
                <a:cs typeface="Whitney-BlackSC" charset="0"/>
              </a:rPr>
              <a:t>Large Group: Scalability A Goal</a:t>
            </a:r>
          </a:p>
        </p:txBody>
      </p:sp>
      <p:sp>
        <p:nvSpPr>
          <p:cNvPr id="31747" name="Text Box 3"/>
          <p:cNvSpPr txBox="1">
            <a:spLocks noChangeArrowheads="1"/>
          </p:cNvSpPr>
          <p:nvPr/>
        </p:nvSpPr>
        <p:spPr bwMode="auto">
          <a:xfrm>
            <a:off x="284163" y="819150"/>
            <a:ext cx="2268537"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800" b="1" i="1"/>
              <a:t>this is us (</a:t>
            </a:r>
            <a:r>
              <a:rPr lang="en-US" sz="3200" b="1" i="1"/>
              <a:t>pi</a:t>
            </a:r>
            <a:r>
              <a:rPr lang="en-US" sz="2800" b="1" i="1"/>
              <a:t>)</a:t>
            </a:r>
          </a:p>
        </p:txBody>
      </p:sp>
      <p:grpSp>
        <p:nvGrpSpPr>
          <p:cNvPr id="31748" name="Group 4"/>
          <p:cNvGrpSpPr>
            <a:grpSpLocks/>
          </p:cNvGrpSpPr>
          <p:nvPr/>
        </p:nvGrpSpPr>
        <p:grpSpPr bwMode="auto">
          <a:xfrm>
            <a:off x="457200" y="1714500"/>
            <a:ext cx="839788" cy="914400"/>
            <a:chOff x="288" y="1440"/>
            <a:chExt cx="529" cy="768"/>
          </a:xfrm>
        </p:grpSpPr>
        <p:sp>
          <p:nvSpPr>
            <p:cNvPr id="31780" name="AutoShape 5"/>
            <p:cNvSpPr>
              <a:spLocks noChangeArrowheads="1"/>
            </p:cNvSpPr>
            <p:nvPr/>
          </p:nvSpPr>
          <p:spPr bwMode="auto">
            <a:xfrm rot="5397037">
              <a:off x="481" y="1247"/>
              <a:ext cx="144"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1781" name="AutoShape 6"/>
            <p:cNvSpPr>
              <a:spLocks noChangeArrowheads="1"/>
            </p:cNvSpPr>
            <p:nvPr/>
          </p:nvSpPr>
          <p:spPr bwMode="auto">
            <a:xfrm rot="5397037">
              <a:off x="457" y="1847"/>
              <a:ext cx="192"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1782" name="Rectangle 7"/>
            <p:cNvSpPr>
              <a:spLocks noChangeArrowheads="1"/>
            </p:cNvSpPr>
            <p:nvPr/>
          </p:nvSpPr>
          <p:spPr bwMode="auto">
            <a:xfrm>
              <a:off x="384" y="1632"/>
              <a:ext cx="336" cy="336"/>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grpSp>
        <p:nvGrpSpPr>
          <p:cNvPr id="31749" name="Group 8"/>
          <p:cNvGrpSpPr>
            <a:grpSpLocks/>
          </p:cNvGrpSpPr>
          <p:nvPr/>
        </p:nvGrpSpPr>
        <p:grpSpPr bwMode="auto">
          <a:xfrm>
            <a:off x="3124200" y="1885950"/>
            <a:ext cx="839788" cy="914400"/>
            <a:chOff x="288" y="1440"/>
            <a:chExt cx="529" cy="768"/>
          </a:xfrm>
        </p:grpSpPr>
        <p:sp>
          <p:nvSpPr>
            <p:cNvPr id="31777" name="AutoShape 9"/>
            <p:cNvSpPr>
              <a:spLocks noChangeArrowheads="1"/>
            </p:cNvSpPr>
            <p:nvPr/>
          </p:nvSpPr>
          <p:spPr bwMode="auto">
            <a:xfrm rot="5397037">
              <a:off x="481" y="1247"/>
              <a:ext cx="144"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1778" name="AutoShape 10"/>
            <p:cNvSpPr>
              <a:spLocks noChangeArrowheads="1"/>
            </p:cNvSpPr>
            <p:nvPr/>
          </p:nvSpPr>
          <p:spPr bwMode="auto">
            <a:xfrm rot="5397037">
              <a:off x="457" y="1847"/>
              <a:ext cx="192"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1779" name="Rectangle 11"/>
            <p:cNvSpPr>
              <a:spLocks noChangeArrowheads="1"/>
            </p:cNvSpPr>
            <p:nvPr/>
          </p:nvSpPr>
          <p:spPr bwMode="auto">
            <a:xfrm>
              <a:off x="384" y="1632"/>
              <a:ext cx="336" cy="336"/>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grpSp>
        <p:nvGrpSpPr>
          <p:cNvPr id="31750" name="Group 12"/>
          <p:cNvGrpSpPr>
            <a:grpSpLocks/>
          </p:cNvGrpSpPr>
          <p:nvPr/>
        </p:nvGrpSpPr>
        <p:grpSpPr bwMode="auto">
          <a:xfrm>
            <a:off x="1752600" y="1371600"/>
            <a:ext cx="839788" cy="914400"/>
            <a:chOff x="288" y="1440"/>
            <a:chExt cx="529" cy="768"/>
          </a:xfrm>
        </p:grpSpPr>
        <p:sp>
          <p:nvSpPr>
            <p:cNvPr id="31774" name="AutoShape 13"/>
            <p:cNvSpPr>
              <a:spLocks noChangeArrowheads="1"/>
            </p:cNvSpPr>
            <p:nvPr/>
          </p:nvSpPr>
          <p:spPr bwMode="auto">
            <a:xfrm rot="5397037">
              <a:off x="481" y="1247"/>
              <a:ext cx="144"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1775" name="AutoShape 14"/>
            <p:cNvSpPr>
              <a:spLocks noChangeArrowheads="1"/>
            </p:cNvSpPr>
            <p:nvPr/>
          </p:nvSpPr>
          <p:spPr bwMode="auto">
            <a:xfrm rot="5397037">
              <a:off x="457" y="1847"/>
              <a:ext cx="192"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1776" name="Rectangle 15"/>
            <p:cNvSpPr>
              <a:spLocks noChangeArrowheads="1"/>
            </p:cNvSpPr>
            <p:nvPr/>
          </p:nvSpPr>
          <p:spPr bwMode="auto">
            <a:xfrm>
              <a:off x="384" y="1632"/>
              <a:ext cx="336" cy="336"/>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grpSp>
        <p:nvGrpSpPr>
          <p:cNvPr id="31751" name="Group 16"/>
          <p:cNvGrpSpPr>
            <a:grpSpLocks/>
          </p:cNvGrpSpPr>
          <p:nvPr/>
        </p:nvGrpSpPr>
        <p:grpSpPr bwMode="auto">
          <a:xfrm>
            <a:off x="4495800" y="2114550"/>
            <a:ext cx="839788" cy="914400"/>
            <a:chOff x="288" y="1440"/>
            <a:chExt cx="529" cy="768"/>
          </a:xfrm>
        </p:grpSpPr>
        <p:sp>
          <p:nvSpPr>
            <p:cNvPr id="31771" name="AutoShape 17"/>
            <p:cNvSpPr>
              <a:spLocks noChangeArrowheads="1"/>
            </p:cNvSpPr>
            <p:nvPr/>
          </p:nvSpPr>
          <p:spPr bwMode="auto">
            <a:xfrm rot="5397037">
              <a:off x="481" y="1247"/>
              <a:ext cx="144"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1772" name="AutoShape 18"/>
            <p:cNvSpPr>
              <a:spLocks noChangeArrowheads="1"/>
            </p:cNvSpPr>
            <p:nvPr/>
          </p:nvSpPr>
          <p:spPr bwMode="auto">
            <a:xfrm rot="5397037">
              <a:off x="457" y="1847"/>
              <a:ext cx="192"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1773" name="Rectangle 19"/>
            <p:cNvSpPr>
              <a:spLocks noChangeArrowheads="1"/>
            </p:cNvSpPr>
            <p:nvPr/>
          </p:nvSpPr>
          <p:spPr bwMode="auto">
            <a:xfrm>
              <a:off x="384" y="1632"/>
              <a:ext cx="336" cy="336"/>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sp>
        <p:nvSpPr>
          <p:cNvPr id="31752" name="Line 20"/>
          <p:cNvSpPr>
            <a:spLocks noChangeShapeType="1"/>
          </p:cNvSpPr>
          <p:nvPr/>
        </p:nvSpPr>
        <p:spPr bwMode="auto">
          <a:xfrm>
            <a:off x="609600" y="1428750"/>
            <a:ext cx="304800" cy="2286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lstStyle/>
          <a:p>
            <a:endParaRPr lang="en-US"/>
          </a:p>
        </p:txBody>
      </p:sp>
      <p:grpSp>
        <p:nvGrpSpPr>
          <p:cNvPr id="31753" name="Group 21"/>
          <p:cNvGrpSpPr>
            <a:grpSpLocks/>
          </p:cNvGrpSpPr>
          <p:nvPr/>
        </p:nvGrpSpPr>
        <p:grpSpPr bwMode="auto">
          <a:xfrm>
            <a:off x="2667000" y="3865563"/>
            <a:ext cx="4724400" cy="1003300"/>
            <a:chOff x="1152" y="3072"/>
            <a:chExt cx="2976" cy="842"/>
          </a:xfrm>
        </p:grpSpPr>
        <p:sp>
          <p:nvSpPr>
            <p:cNvPr id="222230" name="Text Box 22"/>
            <p:cNvSpPr txBox="1">
              <a:spLocks noChangeArrowheads="1"/>
            </p:cNvSpPr>
            <p:nvPr/>
          </p:nvSpPr>
          <p:spPr bwMode="auto">
            <a:xfrm>
              <a:off x="1478" y="3216"/>
              <a:ext cx="2369" cy="698"/>
            </a:xfrm>
            <a:prstGeom prst="rect">
              <a:avLst/>
            </a:prstGeom>
            <a:noFill/>
            <a:ln w="9525">
              <a:noFill/>
              <a:miter lim="800000"/>
              <a:headEnd/>
              <a:tailEnd/>
            </a:ln>
            <a:effectLst/>
          </p:spPr>
          <p:txBody>
            <a:bodyPr wrap="none">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defRPr/>
              </a:pPr>
              <a:r>
                <a:rPr lang="en-US" b="1">
                  <a:solidFill>
                    <a:schemeClr val="accent1"/>
                  </a:solidFill>
                  <a:effectLst>
                    <a:outerShdw blurRad="38100" dist="38100" dir="2700000" algn="tl">
                      <a:srgbClr val="DDDDDD"/>
                    </a:outerShdw>
                  </a:effectLst>
                  <a:latin typeface="Times New Roman" charset="0"/>
                </a:rPr>
                <a:t>Unreliable Communication</a:t>
              </a:r>
            </a:p>
            <a:p>
              <a:pPr algn="ctr">
                <a:defRPr/>
              </a:pPr>
              <a:r>
                <a:rPr lang="en-US" b="1">
                  <a:solidFill>
                    <a:schemeClr val="accent1"/>
                  </a:solidFill>
                  <a:effectLst>
                    <a:outerShdw blurRad="38100" dist="38100" dir="2700000" algn="tl">
                      <a:srgbClr val="DDDDDD"/>
                    </a:outerShdw>
                  </a:effectLst>
                  <a:latin typeface="Times New Roman" charset="0"/>
                </a:rPr>
                <a:t>Network</a:t>
              </a:r>
            </a:p>
          </p:txBody>
        </p:sp>
        <p:sp>
          <p:nvSpPr>
            <p:cNvPr id="31770" name="Cloud"/>
            <p:cNvSpPr>
              <a:spLocks noChangeAspect="1" noEditPoints="1" noChangeArrowheads="1"/>
            </p:cNvSpPr>
            <p:nvPr/>
          </p:nvSpPr>
          <p:spPr bwMode="auto">
            <a:xfrm>
              <a:off x="1152" y="3072"/>
              <a:ext cx="2976" cy="78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6 w 21600"/>
                <a:gd name="T13" fmla="*/ 3274 h 21600"/>
                <a:gd name="T14" fmla="*/ 17085 w 21600"/>
                <a:gd name="T15" fmla="*/ 17335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349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grpSp>
      <p:grpSp>
        <p:nvGrpSpPr>
          <p:cNvPr id="31754" name="Group 24"/>
          <p:cNvGrpSpPr>
            <a:grpSpLocks/>
          </p:cNvGrpSpPr>
          <p:nvPr/>
        </p:nvGrpSpPr>
        <p:grpSpPr bwMode="auto">
          <a:xfrm>
            <a:off x="5715000" y="914400"/>
            <a:ext cx="839788" cy="914400"/>
            <a:chOff x="288" y="1440"/>
            <a:chExt cx="529" cy="768"/>
          </a:xfrm>
        </p:grpSpPr>
        <p:sp>
          <p:nvSpPr>
            <p:cNvPr id="31766" name="AutoShape 25"/>
            <p:cNvSpPr>
              <a:spLocks noChangeArrowheads="1"/>
            </p:cNvSpPr>
            <p:nvPr/>
          </p:nvSpPr>
          <p:spPr bwMode="auto">
            <a:xfrm rot="5397037">
              <a:off x="481" y="1247"/>
              <a:ext cx="144"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1767" name="AutoShape 26"/>
            <p:cNvSpPr>
              <a:spLocks noChangeArrowheads="1"/>
            </p:cNvSpPr>
            <p:nvPr/>
          </p:nvSpPr>
          <p:spPr bwMode="auto">
            <a:xfrm rot="5397037">
              <a:off x="457" y="1847"/>
              <a:ext cx="192"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1768" name="Rectangle 27"/>
            <p:cNvSpPr>
              <a:spLocks noChangeArrowheads="1"/>
            </p:cNvSpPr>
            <p:nvPr/>
          </p:nvSpPr>
          <p:spPr bwMode="auto">
            <a:xfrm>
              <a:off x="384" y="1632"/>
              <a:ext cx="336" cy="336"/>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grpSp>
        <p:nvGrpSpPr>
          <p:cNvPr id="31755" name="Group 28"/>
          <p:cNvGrpSpPr>
            <a:grpSpLocks/>
          </p:cNvGrpSpPr>
          <p:nvPr/>
        </p:nvGrpSpPr>
        <p:grpSpPr bwMode="auto">
          <a:xfrm>
            <a:off x="6858000" y="1714500"/>
            <a:ext cx="839788" cy="914400"/>
            <a:chOff x="288" y="1440"/>
            <a:chExt cx="529" cy="768"/>
          </a:xfrm>
        </p:grpSpPr>
        <p:sp>
          <p:nvSpPr>
            <p:cNvPr id="31763" name="AutoShape 29"/>
            <p:cNvSpPr>
              <a:spLocks noChangeArrowheads="1"/>
            </p:cNvSpPr>
            <p:nvPr/>
          </p:nvSpPr>
          <p:spPr bwMode="auto">
            <a:xfrm rot="5397037">
              <a:off x="481" y="1247"/>
              <a:ext cx="144"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1764" name="AutoShape 30"/>
            <p:cNvSpPr>
              <a:spLocks noChangeArrowheads="1"/>
            </p:cNvSpPr>
            <p:nvPr/>
          </p:nvSpPr>
          <p:spPr bwMode="auto">
            <a:xfrm rot="5397037">
              <a:off x="457" y="1847"/>
              <a:ext cx="192"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1765" name="Rectangle 31"/>
            <p:cNvSpPr>
              <a:spLocks noChangeArrowheads="1"/>
            </p:cNvSpPr>
            <p:nvPr/>
          </p:nvSpPr>
          <p:spPr bwMode="auto">
            <a:xfrm>
              <a:off x="384" y="1632"/>
              <a:ext cx="336" cy="336"/>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sp>
        <p:nvSpPr>
          <p:cNvPr id="31756" name="Text Box 32"/>
          <p:cNvSpPr txBox="1">
            <a:spLocks noChangeArrowheads="1"/>
          </p:cNvSpPr>
          <p:nvPr/>
        </p:nvSpPr>
        <p:spPr bwMode="auto">
          <a:xfrm>
            <a:off x="3679825" y="3227388"/>
            <a:ext cx="2527300" cy="461962"/>
          </a:xfrm>
          <a:prstGeom prst="rect">
            <a:avLst/>
          </a:prstGeom>
          <a:noFill/>
          <a:ln w="22225">
            <a:solidFill>
              <a:schemeClr val="tx2"/>
            </a:solidFill>
            <a:prstDash val="lgDash"/>
            <a:miter lim="800000"/>
            <a:headEnd/>
            <a:tailEnd/>
          </a:ln>
          <a:extLst>
            <a:ext uri="{909E8E84-426E-40dd-AFC4-6F175D3DCCD1}">
              <a14:hiddenFill xmlns=""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chemeClr val="tx2"/>
                </a:solidFill>
                <a:latin typeface="Arial Narrow" charset="0"/>
              </a:rPr>
              <a:t>1000</a:t>
            </a:r>
            <a:r>
              <a:rPr lang="ja-JP" altLang="en-US">
                <a:solidFill>
                  <a:schemeClr val="tx2"/>
                </a:solidFill>
                <a:latin typeface="Arial Narrow" charset="0"/>
              </a:rPr>
              <a:t>’</a:t>
            </a:r>
            <a:r>
              <a:rPr lang="en-US" altLang="ja-JP">
                <a:solidFill>
                  <a:schemeClr val="tx2"/>
                </a:solidFill>
                <a:latin typeface="Arial Narrow" charset="0"/>
              </a:rPr>
              <a:t>s of processes</a:t>
            </a:r>
            <a:endParaRPr lang="en-US">
              <a:solidFill>
                <a:schemeClr val="tx2"/>
              </a:solidFill>
              <a:latin typeface="Arial Narrow" charset="0"/>
            </a:endParaRPr>
          </a:p>
        </p:txBody>
      </p:sp>
      <p:grpSp>
        <p:nvGrpSpPr>
          <p:cNvPr id="31757" name="Group 33"/>
          <p:cNvGrpSpPr>
            <a:grpSpLocks/>
          </p:cNvGrpSpPr>
          <p:nvPr/>
        </p:nvGrpSpPr>
        <p:grpSpPr bwMode="auto">
          <a:xfrm>
            <a:off x="7848600" y="2628900"/>
            <a:ext cx="839788" cy="914400"/>
            <a:chOff x="288" y="1440"/>
            <a:chExt cx="529" cy="768"/>
          </a:xfrm>
        </p:grpSpPr>
        <p:sp>
          <p:nvSpPr>
            <p:cNvPr id="31760" name="AutoShape 34"/>
            <p:cNvSpPr>
              <a:spLocks noChangeArrowheads="1"/>
            </p:cNvSpPr>
            <p:nvPr/>
          </p:nvSpPr>
          <p:spPr bwMode="auto">
            <a:xfrm rot="5397037">
              <a:off x="481" y="1247"/>
              <a:ext cx="144"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1761" name="AutoShape 35"/>
            <p:cNvSpPr>
              <a:spLocks noChangeArrowheads="1"/>
            </p:cNvSpPr>
            <p:nvPr/>
          </p:nvSpPr>
          <p:spPr bwMode="auto">
            <a:xfrm rot="5397037">
              <a:off x="457" y="1847"/>
              <a:ext cx="192"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1762" name="Rectangle 36"/>
            <p:cNvSpPr>
              <a:spLocks noChangeArrowheads="1"/>
            </p:cNvSpPr>
            <p:nvPr/>
          </p:nvSpPr>
          <p:spPr bwMode="auto">
            <a:xfrm>
              <a:off x="384" y="1632"/>
              <a:ext cx="336" cy="336"/>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sp>
        <p:nvSpPr>
          <p:cNvPr id="31758" name="Text Box 37"/>
          <p:cNvSpPr txBox="1">
            <a:spLocks noChangeArrowheads="1"/>
          </p:cNvSpPr>
          <p:nvPr/>
        </p:nvSpPr>
        <p:spPr bwMode="auto">
          <a:xfrm>
            <a:off x="6621463" y="857250"/>
            <a:ext cx="1992312" cy="461963"/>
          </a:xfrm>
          <a:prstGeom prst="rect">
            <a:avLst/>
          </a:prstGeom>
          <a:solidFill>
            <a:schemeClr val="accent1"/>
          </a:solidFill>
          <a:ln>
            <a:noFill/>
          </a:ln>
          <a:extLst>
            <a:ext uri="{91240B29-F687-4f45-9708-019B960494DF}">
              <a14:hiddenLine xmlns="" xmlns:a14="http://schemas.microsoft.com/office/drawing/2010/main" w="28575">
                <a:solidFill>
                  <a:srgbClr val="000000"/>
                </a:solidFill>
                <a:prstDash val="dash"/>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Process Group</a:t>
            </a:r>
          </a:p>
        </p:txBody>
      </p:sp>
      <p:sp>
        <p:nvSpPr>
          <p:cNvPr id="31759" name="Text Box 38"/>
          <p:cNvSpPr txBox="1">
            <a:spLocks noChangeArrowheads="1"/>
          </p:cNvSpPr>
          <p:nvPr/>
        </p:nvSpPr>
        <p:spPr bwMode="auto">
          <a:xfrm>
            <a:off x="7126288" y="1235075"/>
            <a:ext cx="1671637" cy="461963"/>
          </a:xfrm>
          <a:prstGeom prst="rect">
            <a:avLst/>
          </a:prstGeom>
          <a:solidFill>
            <a:schemeClr val="accent1"/>
          </a:solidFill>
          <a:ln>
            <a:noFill/>
          </a:ln>
          <a:extLst>
            <a:ext uri="{91240B29-F687-4f45-9708-019B960494DF}">
              <a14:hiddenLine xmlns="" xmlns:a14="http://schemas.microsoft.com/office/drawing/2010/main" w="28575">
                <a:solidFill>
                  <a:srgbClr val="000000"/>
                </a:solidFill>
                <a:prstDash val="dash"/>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“Members”</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DE0CD8B8-A442-4C45-B3B2-B70CED433469}" type="slidenum">
              <a:rPr lang="en-US" sz="1400"/>
              <a:pPr eaLnBrk="1" hangingPunct="1"/>
              <a:t>16</a:t>
            </a:fld>
            <a:endParaRPr lang="en-US" sz="1400"/>
          </a:p>
        </p:txBody>
      </p:sp>
      <p:sp>
        <p:nvSpPr>
          <p:cNvPr id="33794" name="Text Box 2"/>
          <p:cNvSpPr txBox="1">
            <a:spLocks noChangeArrowheads="1"/>
          </p:cNvSpPr>
          <p:nvPr/>
        </p:nvSpPr>
        <p:spPr bwMode="auto">
          <a:xfrm>
            <a:off x="3894138" y="1314450"/>
            <a:ext cx="744537"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3200" b="1" i="1"/>
              <a:t> pj</a:t>
            </a:r>
          </a:p>
        </p:txBody>
      </p:sp>
      <p:grpSp>
        <p:nvGrpSpPr>
          <p:cNvPr id="2" name="Group 3"/>
          <p:cNvGrpSpPr>
            <a:grpSpLocks/>
          </p:cNvGrpSpPr>
          <p:nvPr/>
        </p:nvGrpSpPr>
        <p:grpSpPr bwMode="auto">
          <a:xfrm>
            <a:off x="3635375" y="1306513"/>
            <a:ext cx="2536825" cy="1893887"/>
            <a:chOff x="2388" y="1098"/>
            <a:chExt cx="1357" cy="1580"/>
          </a:xfrm>
        </p:grpSpPr>
        <p:sp>
          <p:nvSpPr>
            <p:cNvPr id="33849" name="AutoShape 4"/>
            <p:cNvSpPr>
              <a:spLocks noChangeArrowheads="1"/>
            </p:cNvSpPr>
            <p:nvPr/>
          </p:nvSpPr>
          <p:spPr bwMode="auto">
            <a:xfrm rot="-729085">
              <a:off x="2496" y="1488"/>
              <a:ext cx="1249" cy="1190"/>
            </a:xfrm>
            <a:prstGeom prst="irregularSeal2">
              <a:avLst/>
            </a:prstGeom>
            <a:noFill/>
            <a:ln w="25400">
              <a:solidFill>
                <a:srgbClr val="FF0000"/>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3850" name="Text Box 5"/>
            <p:cNvSpPr txBox="1">
              <a:spLocks noChangeArrowheads="1"/>
            </p:cNvSpPr>
            <p:nvPr/>
          </p:nvSpPr>
          <p:spPr bwMode="auto">
            <a:xfrm rot="-13039">
              <a:off x="2388" y="1098"/>
              <a:ext cx="1272" cy="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3200" b="1">
                  <a:solidFill>
                    <a:schemeClr val="tx2"/>
                  </a:solidFill>
                </a:rPr>
                <a:t> I</a:t>
              </a:r>
              <a:r>
                <a:rPr lang="en-US" sz="3200" b="1">
                  <a:solidFill>
                    <a:srgbClr val="FF3300"/>
                  </a:solidFill>
                </a:rPr>
                <a:t> </a:t>
              </a:r>
              <a:r>
                <a:rPr lang="en-US" sz="3200" b="1" i="1">
                  <a:solidFill>
                    <a:srgbClr val="FF3300"/>
                  </a:solidFill>
                </a:rPr>
                <a:t>pj</a:t>
              </a:r>
              <a:r>
                <a:rPr lang="en-US" sz="3200" i="1">
                  <a:solidFill>
                    <a:srgbClr val="FF3300"/>
                  </a:solidFill>
                </a:rPr>
                <a:t> crashed </a:t>
              </a:r>
            </a:p>
          </p:txBody>
        </p:sp>
      </p:grpSp>
      <p:sp>
        <p:nvSpPr>
          <p:cNvPr id="33796" name="Rectangle 6"/>
          <p:cNvSpPr>
            <a:spLocks noGrp="1" noChangeArrowheads="1"/>
          </p:cNvSpPr>
          <p:nvPr>
            <p:ph type="title"/>
          </p:nvPr>
        </p:nvSpPr>
        <p:spPr>
          <a:xfrm>
            <a:off x="152400" y="-228600"/>
            <a:ext cx="7772400" cy="857250"/>
          </a:xfrm>
        </p:spPr>
        <p:txBody>
          <a:bodyPr/>
          <a:lstStyle/>
          <a:p>
            <a:pPr eaLnBrk="1" hangingPunct="1"/>
            <a:r>
              <a:rPr lang="en-GB">
                <a:latin typeface="Whitney-BlackSC" charset="0"/>
                <a:cs typeface="Whitney-BlackSC" charset="0"/>
              </a:rPr>
              <a:t>Group Membership Protocol</a:t>
            </a:r>
          </a:p>
        </p:txBody>
      </p:sp>
      <p:grpSp>
        <p:nvGrpSpPr>
          <p:cNvPr id="33797" name="Group 7"/>
          <p:cNvGrpSpPr>
            <a:grpSpLocks/>
          </p:cNvGrpSpPr>
          <p:nvPr/>
        </p:nvGrpSpPr>
        <p:grpSpPr bwMode="auto">
          <a:xfrm>
            <a:off x="457200" y="1714500"/>
            <a:ext cx="839788" cy="914400"/>
            <a:chOff x="288" y="1440"/>
            <a:chExt cx="529" cy="768"/>
          </a:xfrm>
        </p:grpSpPr>
        <p:sp>
          <p:nvSpPr>
            <p:cNvPr id="33846" name="AutoShape 8"/>
            <p:cNvSpPr>
              <a:spLocks noChangeArrowheads="1"/>
            </p:cNvSpPr>
            <p:nvPr/>
          </p:nvSpPr>
          <p:spPr bwMode="auto">
            <a:xfrm rot="5397037">
              <a:off x="481" y="1247"/>
              <a:ext cx="144"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3847" name="AutoShape 9"/>
            <p:cNvSpPr>
              <a:spLocks noChangeArrowheads="1"/>
            </p:cNvSpPr>
            <p:nvPr/>
          </p:nvSpPr>
          <p:spPr bwMode="auto">
            <a:xfrm rot="5397037">
              <a:off x="457" y="1847"/>
              <a:ext cx="192"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3848" name="Rectangle 10"/>
            <p:cNvSpPr>
              <a:spLocks noChangeArrowheads="1"/>
            </p:cNvSpPr>
            <p:nvPr/>
          </p:nvSpPr>
          <p:spPr bwMode="auto">
            <a:xfrm>
              <a:off x="384" y="1632"/>
              <a:ext cx="336" cy="336"/>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grpSp>
        <p:nvGrpSpPr>
          <p:cNvPr id="33798" name="Group 11"/>
          <p:cNvGrpSpPr>
            <a:grpSpLocks/>
          </p:cNvGrpSpPr>
          <p:nvPr/>
        </p:nvGrpSpPr>
        <p:grpSpPr bwMode="auto">
          <a:xfrm>
            <a:off x="7848600" y="2628900"/>
            <a:ext cx="839788" cy="914400"/>
            <a:chOff x="288" y="1440"/>
            <a:chExt cx="529" cy="768"/>
          </a:xfrm>
        </p:grpSpPr>
        <p:sp>
          <p:nvSpPr>
            <p:cNvPr id="33843" name="AutoShape 12"/>
            <p:cNvSpPr>
              <a:spLocks noChangeArrowheads="1"/>
            </p:cNvSpPr>
            <p:nvPr/>
          </p:nvSpPr>
          <p:spPr bwMode="auto">
            <a:xfrm rot="5397037">
              <a:off x="481" y="1247"/>
              <a:ext cx="144"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3844" name="AutoShape 13"/>
            <p:cNvSpPr>
              <a:spLocks noChangeArrowheads="1"/>
            </p:cNvSpPr>
            <p:nvPr/>
          </p:nvSpPr>
          <p:spPr bwMode="auto">
            <a:xfrm rot="5397037">
              <a:off x="457" y="1847"/>
              <a:ext cx="192"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3845" name="Rectangle 14"/>
            <p:cNvSpPr>
              <a:spLocks noChangeArrowheads="1"/>
            </p:cNvSpPr>
            <p:nvPr/>
          </p:nvSpPr>
          <p:spPr bwMode="auto">
            <a:xfrm>
              <a:off x="384" y="1632"/>
              <a:ext cx="336" cy="336"/>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grpSp>
        <p:nvGrpSpPr>
          <p:cNvPr id="33799" name="Group 15"/>
          <p:cNvGrpSpPr>
            <a:grpSpLocks/>
          </p:cNvGrpSpPr>
          <p:nvPr/>
        </p:nvGrpSpPr>
        <p:grpSpPr bwMode="auto">
          <a:xfrm>
            <a:off x="3124200" y="1885950"/>
            <a:ext cx="839788" cy="914400"/>
            <a:chOff x="288" y="1440"/>
            <a:chExt cx="529" cy="768"/>
          </a:xfrm>
        </p:grpSpPr>
        <p:sp>
          <p:nvSpPr>
            <p:cNvPr id="33840" name="AutoShape 16"/>
            <p:cNvSpPr>
              <a:spLocks noChangeArrowheads="1"/>
            </p:cNvSpPr>
            <p:nvPr/>
          </p:nvSpPr>
          <p:spPr bwMode="auto">
            <a:xfrm rot="5397037">
              <a:off x="481" y="1247"/>
              <a:ext cx="144"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3841" name="AutoShape 17"/>
            <p:cNvSpPr>
              <a:spLocks noChangeArrowheads="1"/>
            </p:cNvSpPr>
            <p:nvPr/>
          </p:nvSpPr>
          <p:spPr bwMode="auto">
            <a:xfrm rot="5397037">
              <a:off x="457" y="1847"/>
              <a:ext cx="192"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3842" name="Rectangle 18"/>
            <p:cNvSpPr>
              <a:spLocks noChangeArrowheads="1"/>
            </p:cNvSpPr>
            <p:nvPr/>
          </p:nvSpPr>
          <p:spPr bwMode="auto">
            <a:xfrm>
              <a:off x="384" y="1632"/>
              <a:ext cx="336" cy="336"/>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grpSp>
        <p:nvGrpSpPr>
          <p:cNvPr id="33800" name="Group 19"/>
          <p:cNvGrpSpPr>
            <a:grpSpLocks/>
          </p:cNvGrpSpPr>
          <p:nvPr/>
        </p:nvGrpSpPr>
        <p:grpSpPr bwMode="auto">
          <a:xfrm>
            <a:off x="1752600" y="1371600"/>
            <a:ext cx="839788" cy="914400"/>
            <a:chOff x="288" y="1440"/>
            <a:chExt cx="529" cy="768"/>
          </a:xfrm>
        </p:grpSpPr>
        <p:sp>
          <p:nvSpPr>
            <p:cNvPr id="33837" name="AutoShape 20"/>
            <p:cNvSpPr>
              <a:spLocks noChangeArrowheads="1"/>
            </p:cNvSpPr>
            <p:nvPr/>
          </p:nvSpPr>
          <p:spPr bwMode="auto">
            <a:xfrm rot="5397037">
              <a:off x="481" y="1247"/>
              <a:ext cx="144"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3838" name="AutoShape 21"/>
            <p:cNvSpPr>
              <a:spLocks noChangeArrowheads="1"/>
            </p:cNvSpPr>
            <p:nvPr/>
          </p:nvSpPr>
          <p:spPr bwMode="auto">
            <a:xfrm rot="5397037">
              <a:off x="457" y="1847"/>
              <a:ext cx="192"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3839" name="Rectangle 22"/>
            <p:cNvSpPr>
              <a:spLocks noChangeArrowheads="1"/>
            </p:cNvSpPr>
            <p:nvPr/>
          </p:nvSpPr>
          <p:spPr bwMode="auto">
            <a:xfrm>
              <a:off x="384" y="1632"/>
              <a:ext cx="336" cy="336"/>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grpSp>
        <p:nvGrpSpPr>
          <p:cNvPr id="33801" name="Group 23"/>
          <p:cNvGrpSpPr>
            <a:grpSpLocks/>
          </p:cNvGrpSpPr>
          <p:nvPr/>
        </p:nvGrpSpPr>
        <p:grpSpPr bwMode="auto">
          <a:xfrm>
            <a:off x="4495800" y="2114550"/>
            <a:ext cx="839788" cy="914400"/>
            <a:chOff x="288" y="1440"/>
            <a:chExt cx="529" cy="768"/>
          </a:xfrm>
        </p:grpSpPr>
        <p:sp>
          <p:nvSpPr>
            <p:cNvPr id="33834" name="AutoShape 24"/>
            <p:cNvSpPr>
              <a:spLocks noChangeArrowheads="1"/>
            </p:cNvSpPr>
            <p:nvPr/>
          </p:nvSpPr>
          <p:spPr bwMode="auto">
            <a:xfrm rot="5397037">
              <a:off x="481" y="1247"/>
              <a:ext cx="144"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3835" name="AutoShape 25"/>
            <p:cNvSpPr>
              <a:spLocks noChangeArrowheads="1"/>
            </p:cNvSpPr>
            <p:nvPr/>
          </p:nvSpPr>
          <p:spPr bwMode="auto">
            <a:xfrm rot="5397037">
              <a:off x="457" y="1847"/>
              <a:ext cx="192"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3836" name="Rectangle 26"/>
            <p:cNvSpPr>
              <a:spLocks noChangeArrowheads="1"/>
            </p:cNvSpPr>
            <p:nvPr/>
          </p:nvSpPr>
          <p:spPr bwMode="auto">
            <a:xfrm>
              <a:off x="384" y="1632"/>
              <a:ext cx="336" cy="336"/>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grpSp>
        <p:nvGrpSpPr>
          <p:cNvPr id="33802" name="Group 27"/>
          <p:cNvGrpSpPr>
            <a:grpSpLocks/>
          </p:cNvGrpSpPr>
          <p:nvPr/>
        </p:nvGrpSpPr>
        <p:grpSpPr bwMode="auto">
          <a:xfrm>
            <a:off x="5715000" y="914400"/>
            <a:ext cx="839788" cy="914400"/>
            <a:chOff x="288" y="1440"/>
            <a:chExt cx="529" cy="768"/>
          </a:xfrm>
        </p:grpSpPr>
        <p:sp>
          <p:nvSpPr>
            <p:cNvPr id="33831" name="AutoShape 28"/>
            <p:cNvSpPr>
              <a:spLocks noChangeArrowheads="1"/>
            </p:cNvSpPr>
            <p:nvPr/>
          </p:nvSpPr>
          <p:spPr bwMode="auto">
            <a:xfrm rot="5397037">
              <a:off x="481" y="1247"/>
              <a:ext cx="144"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3832" name="AutoShape 29"/>
            <p:cNvSpPr>
              <a:spLocks noChangeArrowheads="1"/>
            </p:cNvSpPr>
            <p:nvPr/>
          </p:nvSpPr>
          <p:spPr bwMode="auto">
            <a:xfrm rot="5397037">
              <a:off x="457" y="1847"/>
              <a:ext cx="192"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3833" name="Rectangle 30"/>
            <p:cNvSpPr>
              <a:spLocks noChangeArrowheads="1"/>
            </p:cNvSpPr>
            <p:nvPr/>
          </p:nvSpPr>
          <p:spPr bwMode="auto">
            <a:xfrm>
              <a:off x="384" y="1632"/>
              <a:ext cx="336" cy="336"/>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sp>
        <p:nvSpPr>
          <p:cNvPr id="33803" name="Line 31"/>
          <p:cNvSpPr>
            <a:spLocks noChangeShapeType="1"/>
          </p:cNvSpPr>
          <p:nvPr/>
        </p:nvSpPr>
        <p:spPr bwMode="auto">
          <a:xfrm>
            <a:off x="4343400" y="1771650"/>
            <a:ext cx="304800" cy="2286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lstStyle/>
          <a:p>
            <a:endParaRPr lang="en-US"/>
          </a:p>
        </p:txBody>
      </p:sp>
      <p:grpSp>
        <p:nvGrpSpPr>
          <p:cNvPr id="33804" name="Group 32"/>
          <p:cNvGrpSpPr>
            <a:grpSpLocks/>
          </p:cNvGrpSpPr>
          <p:nvPr/>
        </p:nvGrpSpPr>
        <p:grpSpPr bwMode="auto">
          <a:xfrm>
            <a:off x="2667000" y="3865563"/>
            <a:ext cx="4724400" cy="1003300"/>
            <a:chOff x="1152" y="3072"/>
            <a:chExt cx="2976" cy="842"/>
          </a:xfrm>
        </p:grpSpPr>
        <p:sp>
          <p:nvSpPr>
            <p:cNvPr id="224289" name="Text Box 33"/>
            <p:cNvSpPr txBox="1">
              <a:spLocks noChangeArrowheads="1"/>
            </p:cNvSpPr>
            <p:nvPr/>
          </p:nvSpPr>
          <p:spPr bwMode="auto">
            <a:xfrm>
              <a:off x="1478" y="3216"/>
              <a:ext cx="2369" cy="698"/>
            </a:xfrm>
            <a:prstGeom prst="rect">
              <a:avLst/>
            </a:prstGeom>
            <a:noFill/>
            <a:ln w="9525">
              <a:noFill/>
              <a:miter lim="800000"/>
              <a:headEnd/>
              <a:tailEnd/>
            </a:ln>
            <a:effectLst/>
          </p:spPr>
          <p:txBody>
            <a:bodyPr wrap="none">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defRPr/>
              </a:pPr>
              <a:r>
                <a:rPr lang="en-US" b="1">
                  <a:solidFill>
                    <a:schemeClr val="accent1"/>
                  </a:solidFill>
                  <a:effectLst>
                    <a:outerShdw blurRad="38100" dist="38100" dir="2700000" algn="tl">
                      <a:srgbClr val="DDDDDD"/>
                    </a:outerShdw>
                  </a:effectLst>
                  <a:latin typeface="Times New Roman" charset="0"/>
                </a:rPr>
                <a:t>Unreliable Communication</a:t>
              </a:r>
            </a:p>
            <a:p>
              <a:pPr algn="ctr">
                <a:defRPr/>
              </a:pPr>
              <a:r>
                <a:rPr lang="en-US" b="1">
                  <a:solidFill>
                    <a:schemeClr val="accent1"/>
                  </a:solidFill>
                  <a:effectLst>
                    <a:outerShdw blurRad="38100" dist="38100" dir="2700000" algn="tl">
                      <a:srgbClr val="DDDDDD"/>
                    </a:outerShdw>
                  </a:effectLst>
                  <a:latin typeface="Times New Roman" charset="0"/>
                </a:rPr>
                <a:t>Network</a:t>
              </a:r>
            </a:p>
          </p:txBody>
        </p:sp>
        <p:sp>
          <p:nvSpPr>
            <p:cNvPr id="33830" name="Cloud"/>
            <p:cNvSpPr>
              <a:spLocks noChangeAspect="1" noEditPoints="1" noChangeArrowheads="1"/>
            </p:cNvSpPr>
            <p:nvPr/>
          </p:nvSpPr>
          <p:spPr bwMode="auto">
            <a:xfrm>
              <a:off x="1152" y="3072"/>
              <a:ext cx="2976" cy="78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6 w 21600"/>
                <a:gd name="T13" fmla="*/ 3274 h 21600"/>
                <a:gd name="T14" fmla="*/ 17085 w 21600"/>
                <a:gd name="T15" fmla="*/ 17335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349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grpSp>
      <p:grpSp>
        <p:nvGrpSpPr>
          <p:cNvPr id="33805" name="Group 35"/>
          <p:cNvGrpSpPr>
            <a:grpSpLocks/>
          </p:cNvGrpSpPr>
          <p:nvPr/>
        </p:nvGrpSpPr>
        <p:grpSpPr bwMode="auto">
          <a:xfrm>
            <a:off x="6858000" y="1714500"/>
            <a:ext cx="839788" cy="914400"/>
            <a:chOff x="288" y="1440"/>
            <a:chExt cx="529" cy="768"/>
          </a:xfrm>
        </p:grpSpPr>
        <p:sp>
          <p:nvSpPr>
            <p:cNvPr id="33826" name="AutoShape 36"/>
            <p:cNvSpPr>
              <a:spLocks noChangeArrowheads="1"/>
            </p:cNvSpPr>
            <p:nvPr/>
          </p:nvSpPr>
          <p:spPr bwMode="auto">
            <a:xfrm rot="5397037">
              <a:off x="481" y="1247"/>
              <a:ext cx="144"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3827" name="AutoShape 37"/>
            <p:cNvSpPr>
              <a:spLocks noChangeArrowheads="1"/>
            </p:cNvSpPr>
            <p:nvPr/>
          </p:nvSpPr>
          <p:spPr bwMode="auto">
            <a:xfrm rot="5397037">
              <a:off x="457" y="1847"/>
              <a:ext cx="192"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33828" name="Rectangle 38"/>
            <p:cNvSpPr>
              <a:spLocks noChangeArrowheads="1"/>
            </p:cNvSpPr>
            <p:nvPr/>
          </p:nvSpPr>
          <p:spPr bwMode="auto">
            <a:xfrm>
              <a:off x="384" y="1632"/>
              <a:ext cx="336" cy="336"/>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grpSp>
        <p:nvGrpSpPr>
          <p:cNvPr id="33806" name="Group 39"/>
          <p:cNvGrpSpPr>
            <a:grpSpLocks/>
          </p:cNvGrpSpPr>
          <p:nvPr/>
        </p:nvGrpSpPr>
        <p:grpSpPr bwMode="auto">
          <a:xfrm>
            <a:off x="414338" y="971550"/>
            <a:ext cx="663575" cy="685800"/>
            <a:chOff x="261" y="816"/>
            <a:chExt cx="418" cy="576"/>
          </a:xfrm>
        </p:grpSpPr>
        <p:sp>
          <p:nvSpPr>
            <p:cNvPr id="33824" name="Text Box 40"/>
            <p:cNvSpPr txBox="1">
              <a:spLocks noChangeArrowheads="1"/>
            </p:cNvSpPr>
            <p:nvPr/>
          </p:nvSpPr>
          <p:spPr bwMode="auto">
            <a:xfrm>
              <a:off x="261" y="816"/>
              <a:ext cx="418" cy="4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3200" b="1" i="1"/>
                <a:t>pi</a:t>
              </a:r>
            </a:p>
          </p:txBody>
        </p:sp>
        <p:sp>
          <p:nvSpPr>
            <p:cNvPr id="33825" name="Line 41"/>
            <p:cNvSpPr>
              <a:spLocks noChangeShapeType="1"/>
            </p:cNvSpPr>
            <p:nvPr/>
          </p:nvSpPr>
          <p:spPr bwMode="auto">
            <a:xfrm>
              <a:off x="384" y="1200"/>
              <a:ext cx="192" cy="192"/>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lstStyle/>
            <a:p>
              <a:endParaRPr lang="en-US"/>
            </a:p>
          </p:txBody>
        </p:sp>
      </p:grpSp>
      <p:grpSp>
        <p:nvGrpSpPr>
          <p:cNvPr id="12" name="Group 42"/>
          <p:cNvGrpSpPr>
            <a:grpSpLocks/>
          </p:cNvGrpSpPr>
          <p:nvPr/>
        </p:nvGrpSpPr>
        <p:grpSpPr bwMode="auto">
          <a:xfrm>
            <a:off x="5564188" y="365125"/>
            <a:ext cx="3400425" cy="2549525"/>
            <a:chOff x="3505" y="307"/>
            <a:chExt cx="2142" cy="2141"/>
          </a:xfrm>
        </p:grpSpPr>
        <p:grpSp>
          <p:nvGrpSpPr>
            <p:cNvPr id="33818" name="Group 43"/>
            <p:cNvGrpSpPr>
              <a:grpSpLocks/>
            </p:cNvGrpSpPr>
            <p:nvPr/>
          </p:nvGrpSpPr>
          <p:grpSpPr bwMode="auto">
            <a:xfrm>
              <a:off x="4128" y="634"/>
              <a:ext cx="1519" cy="1814"/>
              <a:chOff x="4128" y="634"/>
              <a:chExt cx="1519" cy="1814"/>
            </a:xfrm>
          </p:grpSpPr>
          <p:sp>
            <p:nvSpPr>
              <p:cNvPr id="33821" name="Oval 44"/>
              <p:cNvSpPr>
                <a:spLocks noChangeArrowheads="1"/>
              </p:cNvSpPr>
              <p:nvPr/>
            </p:nvSpPr>
            <p:spPr bwMode="auto">
              <a:xfrm>
                <a:off x="4128" y="1200"/>
                <a:ext cx="912" cy="1248"/>
              </a:xfrm>
              <a:prstGeom prst="ellipse">
                <a:avLst/>
              </a:prstGeom>
              <a:noFill/>
              <a:ln w="25400">
                <a:solidFill>
                  <a:schemeClr val="tx2"/>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3822" name="Text Box 45"/>
              <p:cNvSpPr txBox="1">
                <a:spLocks noChangeArrowheads="1"/>
              </p:cNvSpPr>
              <p:nvPr/>
            </p:nvSpPr>
            <p:spPr bwMode="auto">
              <a:xfrm>
                <a:off x="4200" y="634"/>
                <a:ext cx="1447" cy="6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b="1" i="1"/>
                  <a:t>Some</a:t>
                </a:r>
                <a:r>
                  <a:rPr lang="en-US"/>
                  <a:t> process </a:t>
                </a:r>
              </a:p>
              <a:p>
                <a:pPr eaLnBrk="1" hangingPunct="1"/>
                <a:r>
                  <a:rPr lang="en-US"/>
                  <a:t>finds out quickly</a:t>
                </a:r>
              </a:p>
            </p:txBody>
          </p:sp>
          <p:sp>
            <p:nvSpPr>
              <p:cNvPr id="33823" name="Line 46"/>
              <p:cNvSpPr>
                <a:spLocks noChangeShapeType="1"/>
              </p:cNvSpPr>
              <p:nvPr/>
            </p:nvSpPr>
            <p:spPr bwMode="auto">
              <a:xfrm flipH="1">
                <a:off x="4992" y="1152"/>
                <a:ext cx="192" cy="288"/>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lstStyle/>
              <a:p>
                <a:endParaRPr lang="en-US"/>
              </a:p>
            </p:txBody>
          </p:sp>
        </p:grpSp>
        <p:sp>
          <p:nvSpPr>
            <p:cNvPr id="33819" name="Text Box 47"/>
            <p:cNvSpPr txBox="1">
              <a:spLocks noChangeArrowheads="1"/>
            </p:cNvSpPr>
            <p:nvPr/>
          </p:nvSpPr>
          <p:spPr bwMode="auto">
            <a:xfrm>
              <a:off x="3866" y="384"/>
              <a:ext cx="1471" cy="388"/>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b="1">
                  <a:solidFill>
                    <a:schemeClr val="bg2"/>
                  </a:solidFill>
                </a:rPr>
                <a:t>Failure Detector</a:t>
              </a:r>
            </a:p>
          </p:txBody>
        </p:sp>
        <p:sp>
          <p:nvSpPr>
            <p:cNvPr id="33820" name="Text Box 48"/>
            <p:cNvSpPr txBox="1">
              <a:spLocks noChangeArrowheads="1"/>
            </p:cNvSpPr>
            <p:nvPr/>
          </p:nvSpPr>
          <p:spPr bwMode="auto">
            <a:xfrm>
              <a:off x="3505" y="307"/>
              <a:ext cx="318" cy="4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3200" b="1">
                  <a:solidFill>
                    <a:schemeClr val="tx2"/>
                  </a:solidFill>
                </a:rPr>
                <a:t>II</a:t>
              </a:r>
            </a:p>
          </p:txBody>
        </p:sp>
      </p:grpSp>
      <p:grpSp>
        <p:nvGrpSpPr>
          <p:cNvPr id="14" name="Group 49"/>
          <p:cNvGrpSpPr>
            <a:grpSpLocks/>
          </p:cNvGrpSpPr>
          <p:nvPr/>
        </p:nvGrpSpPr>
        <p:grpSpPr bwMode="auto">
          <a:xfrm>
            <a:off x="25400" y="1771650"/>
            <a:ext cx="8509000" cy="2413000"/>
            <a:chOff x="16" y="1488"/>
            <a:chExt cx="5360" cy="2027"/>
          </a:xfrm>
        </p:grpSpPr>
        <p:grpSp>
          <p:nvGrpSpPr>
            <p:cNvPr id="33810" name="Group 50"/>
            <p:cNvGrpSpPr>
              <a:grpSpLocks/>
            </p:cNvGrpSpPr>
            <p:nvPr/>
          </p:nvGrpSpPr>
          <p:grpSpPr bwMode="auto">
            <a:xfrm>
              <a:off x="576" y="1488"/>
              <a:ext cx="4800" cy="1952"/>
              <a:chOff x="576" y="1488"/>
              <a:chExt cx="4800" cy="1952"/>
            </a:xfrm>
          </p:grpSpPr>
          <p:sp>
            <p:nvSpPr>
              <p:cNvPr id="33813" name="Freeform 51"/>
              <p:cNvSpPr>
                <a:spLocks/>
              </p:cNvSpPr>
              <p:nvPr/>
            </p:nvSpPr>
            <p:spPr bwMode="auto">
              <a:xfrm>
                <a:off x="3984" y="1488"/>
                <a:ext cx="720" cy="1056"/>
              </a:xfrm>
              <a:custGeom>
                <a:avLst/>
                <a:gdLst>
                  <a:gd name="T0" fmla="*/ 720 w 720"/>
                  <a:gd name="T1" fmla="*/ 839 h 1072"/>
                  <a:gd name="T2" fmla="*/ 240 w 720"/>
                  <a:gd name="T3" fmla="*/ 797 h 1072"/>
                  <a:gd name="T4" fmla="*/ 0 w 720"/>
                  <a:gd name="T5" fmla="*/ 0 h 1072"/>
                  <a:gd name="T6" fmla="*/ 0 60000 65536"/>
                  <a:gd name="T7" fmla="*/ 0 60000 65536"/>
                  <a:gd name="T8" fmla="*/ 0 60000 65536"/>
                  <a:gd name="T9" fmla="*/ 0 w 720"/>
                  <a:gd name="T10" fmla="*/ 0 h 1072"/>
                  <a:gd name="T11" fmla="*/ 720 w 720"/>
                  <a:gd name="T12" fmla="*/ 1072 h 1072"/>
                </a:gdLst>
                <a:ahLst/>
                <a:cxnLst>
                  <a:cxn ang="T6">
                    <a:pos x="T0" y="T1"/>
                  </a:cxn>
                  <a:cxn ang="T7">
                    <a:pos x="T2" y="T3"/>
                  </a:cxn>
                  <a:cxn ang="T8">
                    <a:pos x="T4" y="T5"/>
                  </a:cxn>
                </a:cxnLst>
                <a:rect l="T9" t="T10" r="T11" b="T12"/>
                <a:pathLst>
                  <a:path w="720" h="1072">
                    <a:moveTo>
                      <a:pt x="720" y="960"/>
                    </a:moveTo>
                    <a:cubicBezTo>
                      <a:pt x="540" y="1016"/>
                      <a:pt x="360" y="1072"/>
                      <a:pt x="240" y="912"/>
                    </a:cubicBezTo>
                    <a:cubicBezTo>
                      <a:pt x="120" y="752"/>
                      <a:pt x="60" y="376"/>
                      <a:pt x="0" y="0"/>
                    </a:cubicBezTo>
                  </a:path>
                </a:pathLst>
              </a:custGeom>
              <a:noFill/>
              <a:ln w="28575">
                <a:solidFill>
                  <a:schemeClr val="tx2"/>
                </a:solidFill>
                <a:round/>
                <a:headEnd/>
                <a:tailEnd type="arrow" w="lg" len="lg"/>
              </a:ln>
              <a:extLst>
                <a:ext uri="{909E8E84-426E-40dd-AFC4-6F175D3DCCD1}">
                  <a14:hiddenFill xmlns="" xmlns:a14="http://schemas.microsoft.com/office/drawing/2010/main">
                    <a:solidFill>
                      <a:srgbClr val="FFFFFF"/>
                    </a:solidFill>
                  </a14:hiddenFill>
                </a:ext>
              </a:extLst>
            </p:spPr>
            <p:txBody>
              <a:bodyPr wrap="none"/>
              <a:lstStyle/>
              <a:p>
                <a:endParaRPr lang="en-US"/>
              </a:p>
            </p:txBody>
          </p:sp>
          <p:sp>
            <p:nvSpPr>
              <p:cNvPr id="33814" name="Freeform 52"/>
              <p:cNvSpPr>
                <a:spLocks/>
              </p:cNvSpPr>
              <p:nvPr/>
            </p:nvSpPr>
            <p:spPr bwMode="auto">
              <a:xfrm>
                <a:off x="4656" y="2448"/>
                <a:ext cx="720" cy="992"/>
              </a:xfrm>
              <a:custGeom>
                <a:avLst/>
                <a:gdLst>
                  <a:gd name="T0" fmla="*/ 0 w 720"/>
                  <a:gd name="T1" fmla="*/ 0 h 992"/>
                  <a:gd name="T2" fmla="*/ 288 w 720"/>
                  <a:gd name="T3" fmla="*/ 912 h 992"/>
                  <a:gd name="T4" fmla="*/ 720 w 720"/>
                  <a:gd name="T5" fmla="*/ 480 h 992"/>
                  <a:gd name="T6" fmla="*/ 0 60000 65536"/>
                  <a:gd name="T7" fmla="*/ 0 60000 65536"/>
                  <a:gd name="T8" fmla="*/ 0 60000 65536"/>
                  <a:gd name="T9" fmla="*/ 0 w 720"/>
                  <a:gd name="T10" fmla="*/ 0 h 992"/>
                  <a:gd name="T11" fmla="*/ 720 w 720"/>
                  <a:gd name="T12" fmla="*/ 992 h 992"/>
                </a:gdLst>
                <a:ahLst/>
                <a:cxnLst>
                  <a:cxn ang="T6">
                    <a:pos x="T0" y="T1"/>
                  </a:cxn>
                  <a:cxn ang="T7">
                    <a:pos x="T2" y="T3"/>
                  </a:cxn>
                  <a:cxn ang="T8">
                    <a:pos x="T4" y="T5"/>
                  </a:cxn>
                </a:cxnLst>
                <a:rect l="T9" t="T10" r="T11" b="T12"/>
                <a:pathLst>
                  <a:path w="720" h="992">
                    <a:moveTo>
                      <a:pt x="0" y="0"/>
                    </a:moveTo>
                    <a:cubicBezTo>
                      <a:pt x="84" y="416"/>
                      <a:pt x="168" y="832"/>
                      <a:pt x="288" y="912"/>
                    </a:cubicBezTo>
                    <a:cubicBezTo>
                      <a:pt x="408" y="992"/>
                      <a:pt x="564" y="736"/>
                      <a:pt x="720" y="480"/>
                    </a:cubicBezTo>
                  </a:path>
                </a:pathLst>
              </a:custGeom>
              <a:noFill/>
              <a:ln w="28575">
                <a:solidFill>
                  <a:schemeClr val="tx2"/>
                </a:solidFill>
                <a:round/>
                <a:headEnd/>
                <a:tailEnd type="arrow" w="lg" len="lg"/>
              </a:ln>
              <a:extLst>
                <a:ext uri="{909E8E84-426E-40dd-AFC4-6F175D3DCCD1}">
                  <a14:hiddenFill xmlns="" xmlns:a14="http://schemas.microsoft.com/office/drawing/2010/main">
                    <a:solidFill>
                      <a:srgbClr val="FFFFFF"/>
                    </a:solidFill>
                  </a14:hiddenFill>
                </a:ext>
              </a:extLst>
            </p:spPr>
            <p:txBody>
              <a:bodyPr wrap="none"/>
              <a:lstStyle/>
              <a:p>
                <a:endParaRPr lang="en-US"/>
              </a:p>
            </p:txBody>
          </p:sp>
          <p:sp>
            <p:nvSpPr>
              <p:cNvPr id="33815" name="Freeform 53"/>
              <p:cNvSpPr>
                <a:spLocks/>
              </p:cNvSpPr>
              <p:nvPr/>
            </p:nvSpPr>
            <p:spPr bwMode="auto">
              <a:xfrm>
                <a:off x="2144" y="2256"/>
                <a:ext cx="2512" cy="584"/>
              </a:xfrm>
              <a:custGeom>
                <a:avLst/>
                <a:gdLst>
                  <a:gd name="T0" fmla="*/ 2512 w 2512"/>
                  <a:gd name="T1" fmla="*/ 192 h 584"/>
                  <a:gd name="T2" fmla="*/ 736 w 2512"/>
                  <a:gd name="T3" fmla="*/ 576 h 584"/>
                  <a:gd name="T4" fmla="*/ 112 w 2512"/>
                  <a:gd name="T5" fmla="*/ 240 h 584"/>
                  <a:gd name="T6" fmla="*/ 64 w 2512"/>
                  <a:gd name="T7" fmla="*/ 0 h 584"/>
                  <a:gd name="T8" fmla="*/ 0 60000 65536"/>
                  <a:gd name="T9" fmla="*/ 0 60000 65536"/>
                  <a:gd name="T10" fmla="*/ 0 60000 65536"/>
                  <a:gd name="T11" fmla="*/ 0 60000 65536"/>
                  <a:gd name="T12" fmla="*/ 0 w 2512"/>
                  <a:gd name="T13" fmla="*/ 0 h 584"/>
                  <a:gd name="T14" fmla="*/ 2512 w 2512"/>
                  <a:gd name="T15" fmla="*/ 584 h 584"/>
                </a:gdLst>
                <a:ahLst/>
                <a:cxnLst>
                  <a:cxn ang="T8">
                    <a:pos x="T0" y="T1"/>
                  </a:cxn>
                  <a:cxn ang="T9">
                    <a:pos x="T2" y="T3"/>
                  </a:cxn>
                  <a:cxn ang="T10">
                    <a:pos x="T4" y="T5"/>
                  </a:cxn>
                  <a:cxn ang="T11">
                    <a:pos x="T6" y="T7"/>
                  </a:cxn>
                </a:cxnLst>
                <a:rect l="T12" t="T13" r="T14" b="T15"/>
                <a:pathLst>
                  <a:path w="2512" h="584">
                    <a:moveTo>
                      <a:pt x="2512" y="192"/>
                    </a:moveTo>
                    <a:cubicBezTo>
                      <a:pt x="1824" y="380"/>
                      <a:pt x="1136" y="568"/>
                      <a:pt x="736" y="576"/>
                    </a:cubicBezTo>
                    <a:cubicBezTo>
                      <a:pt x="336" y="584"/>
                      <a:pt x="224" y="336"/>
                      <a:pt x="112" y="240"/>
                    </a:cubicBezTo>
                    <a:cubicBezTo>
                      <a:pt x="0" y="144"/>
                      <a:pt x="72" y="40"/>
                      <a:pt x="64" y="0"/>
                    </a:cubicBezTo>
                  </a:path>
                </a:pathLst>
              </a:custGeom>
              <a:noFill/>
              <a:ln w="28575">
                <a:solidFill>
                  <a:schemeClr val="tx2"/>
                </a:solidFill>
                <a:round/>
                <a:headEnd/>
                <a:tailEnd type="arrow" w="lg" len="lg"/>
              </a:ln>
              <a:extLst>
                <a:ext uri="{909E8E84-426E-40dd-AFC4-6F175D3DCCD1}">
                  <a14:hiddenFill xmlns="" xmlns:a14="http://schemas.microsoft.com/office/drawing/2010/main">
                    <a:solidFill>
                      <a:srgbClr val="FFFFFF"/>
                    </a:solidFill>
                  </a14:hiddenFill>
                </a:ext>
              </a:extLst>
            </p:spPr>
            <p:txBody>
              <a:bodyPr wrap="none"/>
              <a:lstStyle/>
              <a:p>
                <a:endParaRPr lang="en-US"/>
              </a:p>
            </p:txBody>
          </p:sp>
          <p:sp>
            <p:nvSpPr>
              <p:cNvPr id="33816" name="Freeform 54"/>
              <p:cNvSpPr>
                <a:spLocks/>
              </p:cNvSpPr>
              <p:nvPr/>
            </p:nvSpPr>
            <p:spPr bwMode="auto">
              <a:xfrm>
                <a:off x="1336" y="1824"/>
                <a:ext cx="3416" cy="1200"/>
              </a:xfrm>
              <a:custGeom>
                <a:avLst/>
                <a:gdLst>
                  <a:gd name="T0" fmla="*/ 2323 w 3560"/>
                  <a:gd name="T1" fmla="*/ 1237 h 1112"/>
                  <a:gd name="T2" fmla="*/ 2289 w 3560"/>
                  <a:gd name="T3" fmla="*/ 1237 h 1112"/>
                  <a:gd name="T4" fmla="*/ 1330 w 3560"/>
                  <a:gd name="T5" fmla="*/ 2095 h 1112"/>
                  <a:gd name="T6" fmla="*/ 434 w 3560"/>
                  <a:gd name="T7" fmla="*/ 1904 h 1112"/>
                  <a:gd name="T8" fmla="*/ 72 w 3560"/>
                  <a:gd name="T9" fmla="*/ 761 h 1112"/>
                  <a:gd name="T10" fmla="*/ 8 w 3560"/>
                  <a:gd name="T11" fmla="*/ 0 h 1112"/>
                  <a:gd name="T12" fmla="*/ 0 60000 65536"/>
                  <a:gd name="T13" fmla="*/ 0 60000 65536"/>
                  <a:gd name="T14" fmla="*/ 0 60000 65536"/>
                  <a:gd name="T15" fmla="*/ 0 60000 65536"/>
                  <a:gd name="T16" fmla="*/ 0 60000 65536"/>
                  <a:gd name="T17" fmla="*/ 0 60000 65536"/>
                  <a:gd name="T18" fmla="*/ 0 w 3560"/>
                  <a:gd name="T19" fmla="*/ 0 h 1112"/>
                  <a:gd name="T20" fmla="*/ 3560 w 3560"/>
                  <a:gd name="T21" fmla="*/ 1112 h 1112"/>
                </a:gdLst>
                <a:ahLst/>
                <a:cxnLst>
                  <a:cxn ang="T12">
                    <a:pos x="T0" y="T1"/>
                  </a:cxn>
                  <a:cxn ang="T13">
                    <a:pos x="T2" y="T3"/>
                  </a:cxn>
                  <a:cxn ang="T14">
                    <a:pos x="T4" y="T5"/>
                  </a:cxn>
                  <a:cxn ang="T15">
                    <a:pos x="T6" y="T7"/>
                  </a:cxn>
                  <a:cxn ang="T16">
                    <a:pos x="T8" y="T9"/>
                  </a:cxn>
                  <a:cxn ang="T17">
                    <a:pos x="T10" y="T11"/>
                  </a:cxn>
                </a:cxnLst>
                <a:rect l="T18" t="T19" r="T20" b="T21"/>
                <a:pathLst>
                  <a:path w="3560" h="1112">
                    <a:moveTo>
                      <a:pt x="3368" y="624"/>
                    </a:moveTo>
                    <a:cubicBezTo>
                      <a:pt x="3464" y="588"/>
                      <a:pt x="3560" y="552"/>
                      <a:pt x="3320" y="624"/>
                    </a:cubicBezTo>
                    <a:cubicBezTo>
                      <a:pt x="3080" y="696"/>
                      <a:pt x="2376" y="1000"/>
                      <a:pt x="1928" y="1056"/>
                    </a:cubicBezTo>
                    <a:cubicBezTo>
                      <a:pt x="1480" y="1112"/>
                      <a:pt x="936" y="1072"/>
                      <a:pt x="632" y="960"/>
                    </a:cubicBezTo>
                    <a:cubicBezTo>
                      <a:pt x="328" y="848"/>
                      <a:pt x="208" y="544"/>
                      <a:pt x="104" y="384"/>
                    </a:cubicBezTo>
                    <a:cubicBezTo>
                      <a:pt x="0" y="224"/>
                      <a:pt x="4" y="112"/>
                      <a:pt x="8" y="0"/>
                    </a:cubicBezTo>
                  </a:path>
                </a:pathLst>
              </a:custGeom>
              <a:noFill/>
              <a:ln w="27305">
                <a:solidFill>
                  <a:schemeClr val="tx2"/>
                </a:solidFill>
                <a:round/>
                <a:headEnd/>
                <a:tailEnd type="arrow" w="lg" len="lg"/>
              </a:ln>
              <a:extLst>
                <a:ext uri="{909E8E84-426E-40dd-AFC4-6F175D3DCCD1}">
                  <a14:hiddenFill xmlns="" xmlns:a14="http://schemas.microsoft.com/office/drawing/2010/main">
                    <a:solidFill>
                      <a:srgbClr val="FFFFFF"/>
                    </a:solidFill>
                  </a14:hiddenFill>
                </a:ext>
              </a:extLst>
            </p:spPr>
            <p:txBody>
              <a:bodyPr wrap="none"/>
              <a:lstStyle/>
              <a:p>
                <a:endParaRPr lang="en-US"/>
              </a:p>
            </p:txBody>
          </p:sp>
          <p:sp>
            <p:nvSpPr>
              <p:cNvPr id="33817" name="Freeform 55"/>
              <p:cNvSpPr>
                <a:spLocks/>
              </p:cNvSpPr>
              <p:nvPr/>
            </p:nvSpPr>
            <p:spPr bwMode="auto">
              <a:xfrm>
                <a:off x="576" y="2112"/>
                <a:ext cx="4080" cy="1040"/>
              </a:xfrm>
              <a:custGeom>
                <a:avLst/>
                <a:gdLst>
                  <a:gd name="T0" fmla="*/ 4080 w 4080"/>
                  <a:gd name="T1" fmla="*/ 336 h 1040"/>
                  <a:gd name="T2" fmla="*/ 2880 w 4080"/>
                  <a:gd name="T3" fmla="*/ 912 h 1040"/>
                  <a:gd name="T4" fmla="*/ 1920 w 4080"/>
                  <a:gd name="T5" fmla="*/ 1008 h 1040"/>
                  <a:gd name="T6" fmla="*/ 624 w 4080"/>
                  <a:gd name="T7" fmla="*/ 720 h 1040"/>
                  <a:gd name="T8" fmla="*/ 0 w 4080"/>
                  <a:gd name="T9" fmla="*/ 0 h 1040"/>
                  <a:gd name="T10" fmla="*/ 0 60000 65536"/>
                  <a:gd name="T11" fmla="*/ 0 60000 65536"/>
                  <a:gd name="T12" fmla="*/ 0 60000 65536"/>
                  <a:gd name="T13" fmla="*/ 0 60000 65536"/>
                  <a:gd name="T14" fmla="*/ 0 60000 65536"/>
                  <a:gd name="T15" fmla="*/ 0 w 4080"/>
                  <a:gd name="T16" fmla="*/ 0 h 1040"/>
                  <a:gd name="T17" fmla="*/ 4080 w 4080"/>
                  <a:gd name="T18" fmla="*/ 1040 h 1040"/>
                </a:gdLst>
                <a:ahLst/>
                <a:cxnLst>
                  <a:cxn ang="T10">
                    <a:pos x="T0" y="T1"/>
                  </a:cxn>
                  <a:cxn ang="T11">
                    <a:pos x="T2" y="T3"/>
                  </a:cxn>
                  <a:cxn ang="T12">
                    <a:pos x="T4" y="T5"/>
                  </a:cxn>
                  <a:cxn ang="T13">
                    <a:pos x="T6" y="T7"/>
                  </a:cxn>
                  <a:cxn ang="T14">
                    <a:pos x="T8" y="T9"/>
                  </a:cxn>
                </a:cxnLst>
                <a:rect l="T15" t="T16" r="T17" b="T18"/>
                <a:pathLst>
                  <a:path w="4080" h="1040">
                    <a:moveTo>
                      <a:pt x="4080" y="336"/>
                    </a:moveTo>
                    <a:cubicBezTo>
                      <a:pt x="3660" y="568"/>
                      <a:pt x="3240" y="800"/>
                      <a:pt x="2880" y="912"/>
                    </a:cubicBezTo>
                    <a:cubicBezTo>
                      <a:pt x="2520" y="1024"/>
                      <a:pt x="2296" y="1040"/>
                      <a:pt x="1920" y="1008"/>
                    </a:cubicBezTo>
                    <a:cubicBezTo>
                      <a:pt x="1544" y="976"/>
                      <a:pt x="944" y="888"/>
                      <a:pt x="624" y="720"/>
                    </a:cubicBezTo>
                    <a:cubicBezTo>
                      <a:pt x="304" y="552"/>
                      <a:pt x="152" y="276"/>
                      <a:pt x="0" y="0"/>
                    </a:cubicBezTo>
                  </a:path>
                </a:pathLst>
              </a:custGeom>
              <a:noFill/>
              <a:ln w="28575">
                <a:solidFill>
                  <a:schemeClr val="tx2"/>
                </a:solidFill>
                <a:round/>
                <a:headEnd/>
                <a:tailEnd type="arrow" w="lg" len="lg"/>
              </a:ln>
              <a:extLst>
                <a:ext uri="{909E8E84-426E-40dd-AFC4-6F175D3DCCD1}">
                  <a14:hiddenFill xmlns="" xmlns:a14="http://schemas.microsoft.com/office/drawing/2010/main">
                    <a:solidFill>
                      <a:srgbClr val="FFFFFF"/>
                    </a:solidFill>
                  </a14:hiddenFill>
                </a:ext>
              </a:extLst>
            </p:spPr>
            <p:txBody>
              <a:bodyPr wrap="none"/>
              <a:lstStyle/>
              <a:p>
                <a:endParaRPr lang="en-US"/>
              </a:p>
            </p:txBody>
          </p:sp>
        </p:grpSp>
        <p:sp>
          <p:nvSpPr>
            <p:cNvPr id="33811" name="Text Box 56"/>
            <p:cNvSpPr txBox="1">
              <a:spLocks noChangeArrowheads="1"/>
            </p:cNvSpPr>
            <p:nvPr/>
          </p:nvSpPr>
          <p:spPr bwMode="auto">
            <a:xfrm>
              <a:off x="449" y="3072"/>
              <a:ext cx="1340" cy="388"/>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b="1">
                  <a:solidFill>
                    <a:schemeClr val="bg2"/>
                  </a:solidFill>
                </a:rPr>
                <a:t>Dissemination</a:t>
              </a:r>
              <a:endParaRPr lang="en-US" i="1">
                <a:solidFill>
                  <a:schemeClr val="bg2"/>
                </a:solidFill>
              </a:endParaRPr>
            </a:p>
          </p:txBody>
        </p:sp>
        <p:sp>
          <p:nvSpPr>
            <p:cNvPr id="33812" name="Text Box 57"/>
            <p:cNvSpPr txBox="1">
              <a:spLocks noChangeArrowheads="1"/>
            </p:cNvSpPr>
            <p:nvPr/>
          </p:nvSpPr>
          <p:spPr bwMode="auto">
            <a:xfrm>
              <a:off x="16" y="3024"/>
              <a:ext cx="418" cy="4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3200" b="1">
                  <a:solidFill>
                    <a:schemeClr val="tx2"/>
                  </a:solidFill>
                </a:rPr>
                <a:t>III</a:t>
              </a:r>
            </a:p>
          </p:txBody>
        </p:sp>
      </p:grpSp>
      <p:sp>
        <p:nvSpPr>
          <p:cNvPr id="33809" name="Text Box 58"/>
          <p:cNvSpPr txBox="1">
            <a:spLocks noChangeArrowheads="1"/>
          </p:cNvSpPr>
          <p:nvPr/>
        </p:nvSpPr>
        <p:spPr bwMode="auto">
          <a:xfrm>
            <a:off x="228600" y="4743450"/>
            <a:ext cx="2287806" cy="369332"/>
          </a:xfrm>
          <a:prstGeom prst="rect">
            <a:avLst/>
          </a:prstGeom>
          <a:solidFill>
            <a:srgbClr val="99CC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dirty="0"/>
              <a:t>Fail-stop Failures only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right)">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a:latin typeface="Whitney-BlackSC" charset="0"/>
                <a:cs typeface="Whitney-BlackSC" charset="0"/>
              </a:rPr>
              <a:t>Next</a:t>
            </a:r>
          </a:p>
        </p:txBody>
      </p:sp>
      <p:sp>
        <p:nvSpPr>
          <p:cNvPr id="35842" name="Content Placeholder 2"/>
          <p:cNvSpPr>
            <a:spLocks noGrp="1"/>
          </p:cNvSpPr>
          <p:nvPr>
            <p:ph idx="1"/>
          </p:nvPr>
        </p:nvSpPr>
        <p:spPr/>
        <p:txBody>
          <a:bodyPr/>
          <a:lstStyle/>
          <a:p>
            <a:r>
              <a:rPr lang="en-US">
                <a:latin typeface="Times New Roman" charset="0"/>
              </a:rPr>
              <a:t>How do you design a group membership protocol?</a:t>
            </a:r>
          </a:p>
        </p:txBody>
      </p:sp>
      <p:sp>
        <p:nvSpPr>
          <p:cNvPr id="35843" name="Slide Number Placehold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B63778E2-4817-C644-B24F-09C794DA4D3F}" type="slidenum">
              <a:rPr lang="en-US" sz="1400"/>
              <a:pPr eaLnBrk="1" hangingPunct="1"/>
              <a:t>17</a:t>
            </a:fld>
            <a:endParaRPr lang="en-US" sz="1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59373606-4A57-6946-93C8-7FC9CF9586F8}" type="slidenum">
              <a:rPr lang="en-US" sz="1400"/>
              <a:pPr eaLnBrk="1" hangingPunct="1"/>
              <a:t>18</a:t>
            </a:fld>
            <a:endParaRPr lang="en-US" sz="1400"/>
          </a:p>
        </p:txBody>
      </p:sp>
      <p:sp>
        <p:nvSpPr>
          <p:cNvPr id="36866" name="Rectangle 2"/>
          <p:cNvSpPr>
            <a:spLocks noGrp="1" noChangeArrowheads="1"/>
          </p:cNvSpPr>
          <p:nvPr>
            <p:ph type="title"/>
          </p:nvPr>
        </p:nvSpPr>
        <p:spPr/>
        <p:txBody>
          <a:bodyPr/>
          <a:lstStyle/>
          <a:p>
            <a:pPr eaLnBrk="1" hangingPunct="1"/>
            <a:r>
              <a:rPr lang="en-US">
                <a:latin typeface="Times New Roman" charset="0"/>
              </a:rPr>
              <a:t>I. </a:t>
            </a:r>
            <a:r>
              <a:rPr lang="en-US" i="1">
                <a:latin typeface="Times New Roman" charset="0"/>
              </a:rPr>
              <a:t>pj</a:t>
            </a:r>
            <a:r>
              <a:rPr lang="en-US">
                <a:latin typeface="Times New Roman" charset="0"/>
              </a:rPr>
              <a:t> crashes </a:t>
            </a:r>
          </a:p>
        </p:txBody>
      </p:sp>
      <p:sp>
        <p:nvSpPr>
          <p:cNvPr id="36867" name="Rectangle 3"/>
          <p:cNvSpPr>
            <a:spLocks noGrp="1" noChangeArrowheads="1"/>
          </p:cNvSpPr>
          <p:nvPr>
            <p:ph type="body" idx="1"/>
          </p:nvPr>
        </p:nvSpPr>
        <p:spPr/>
        <p:txBody>
          <a:bodyPr/>
          <a:lstStyle/>
          <a:p>
            <a:pPr eaLnBrk="1" hangingPunct="1"/>
            <a:r>
              <a:rPr lang="en-US">
                <a:latin typeface="Times New Roman" charset="0"/>
              </a:rPr>
              <a:t>Nothing we can do about it! </a:t>
            </a:r>
          </a:p>
          <a:p>
            <a:pPr eaLnBrk="1" hangingPunct="1"/>
            <a:r>
              <a:rPr lang="en-US">
                <a:latin typeface="Times New Roman" charset="0"/>
              </a:rPr>
              <a:t>A frequent occurrence</a:t>
            </a:r>
          </a:p>
          <a:p>
            <a:pPr eaLnBrk="1" hangingPunct="1"/>
            <a:r>
              <a:rPr lang="en-US">
                <a:latin typeface="Times New Roman" charset="0"/>
              </a:rPr>
              <a:t>Common case rather than exception</a:t>
            </a:r>
          </a:p>
          <a:p>
            <a:pPr eaLnBrk="1" hangingPunct="1"/>
            <a:r>
              <a:rPr lang="en-US">
                <a:latin typeface="Times New Roman" charset="0"/>
              </a:rPr>
              <a:t>Frequency goes up linearly with size of datacenter</a:t>
            </a:r>
          </a:p>
          <a:p>
            <a:pPr eaLnBrk="1" hangingPunct="1"/>
            <a:endParaRPr lang="en-US">
              <a:latin typeface="Times New Roman"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8AEFA593-EE3F-5945-8432-F7FCDCB39BF3}" type="slidenum">
              <a:rPr lang="en-US" sz="1400"/>
              <a:pPr eaLnBrk="1" hangingPunct="1"/>
              <a:t>19</a:t>
            </a:fld>
            <a:endParaRPr lang="en-US" sz="1400"/>
          </a:p>
        </p:txBody>
      </p:sp>
      <p:sp>
        <p:nvSpPr>
          <p:cNvPr id="38914" name="Rectangle 2"/>
          <p:cNvSpPr>
            <a:spLocks noGrp="1" noChangeArrowheads="1"/>
          </p:cNvSpPr>
          <p:nvPr>
            <p:ph type="title"/>
          </p:nvPr>
        </p:nvSpPr>
        <p:spPr/>
        <p:txBody>
          <a:bodyPr/>
          <a:lstStyle/>
          <a:p>
            <a:pPr eaLnBrk="1" hangingPunct="1"/>
            <a:r>
              <a:rPr lang="en-GB" sz="4000">
                <a:latin typeface="Whitney-BlackSC" charset="0"/>
                <a:cs typeface="Whitney-BlackSC" charset="0"/>
              </a:rPr>
              <a:t>II. Distributed Failure Detectors: Desirable Properties</a:t>
            </a:r>
          </a:p>
        </p:txBody>
      </p:sp>
      <p:sp>
        <p:nvSpPr>
          <p:cNvPr id="38915" name="Rectangle 3"/>
          <p:cNvSpPr>
            <a:spLocks noGrp="1" noChangeArrowheads="1"/>
          </p:cNvSpPr>
          <p:nvPr>
            <p:ph type="body" idx="1"/>
          </p:nvPr>
        </p:nvSpPr>
        <p:spPr>
          <a:xfrm>
            <a:off x="395288" y="1276350"/>
            <a:ext cx="8229600" cy="2914650"/>
          </a:xfrm>
        </p:spPr>
        <p:txBody>
          <a:bodyPr/>
          <a:lstStyle/>
          <a:p>
            <a:pPr eaLnBrk="1" hangingPunct="1"/>
            <a:r>
              <a:rPr lang="en-GB">
                <a:solidFill>
                  <a:srgbClr val="FF3300"/>
                </a:solidFill>
                <a:latin typeface="Times New Roman" charset="0"/>
              </a:rPr>
              <a:t>Completeness</a:t>
            </a:r>
            <a:r>
              <a:rPr lang="en-GB">
                <a:latin typeface="Times New Roman" charset="0"/>
              </a:rPr>
              <a:t> = each failure is detected</a:t>
            </a:r>
          </a:p>
          <a:p>
            <a:pPr eaLnBrk="1" hangingPunct="1"/>
            <a:r>
              <a:rPr lang="en-GB">
                <a:solidFill>
                  <a:srgbClr val="33CC33"/>
                </a:solidFill>
                <a:latin typeface="Times New Roman" charset="0"/>
              </a:rPr>
              <a:t>Accuracy</a:t>
            </a:r>
            <a:r>
              <a:rPr lang="en-GB">
                <a:latin typeface="Times New Roman" charset="0"/>
              </a:rPr>
              <a:t> = there is no mistaken detection</a:t>
            </a:r>
          </a:p>
          <a:p>
            <a:pPr eaLnBrk="1" hangingPunct="1"/>
            <a:r>
              <a:rPr lang="en-GB">
                <a:latin typeface="Times New Roman" charset="0"/>
              </a:rPr>
              <a:t>Speed</a:t>
            </a:r>
          </a:p>
          <a:p>
            <a:pPr lvl="1" eaLnBrk="1" hangingPunct="1"/>
            <a:r>
              <a:rPr lang="en-GB">
                <a:latin typeface="Times New Roman" charset="0"/>
              </a:rPr>
              <a:t>Time to first detection of a failure</a:t>
            </a:r>
          </a:p>
          <a:p>
            <a:pPr eaLnBrk="1" hangingPunct="1"/>
            <a:r>
              <a:rPr lang="en-GB">
                <a:latin typeface="Times New Roman" charset="0"/>
              </a:rPr>
              <a:t>Scale</a:t>
            </a:r>
          </a:p>
          <a:p>
            <a:pPr lvl="1" eaLnBrk="1" hangingPunct="1"/>
            <a:r>
              <a:rPr lang="en-GB">
                <a:latin typeface="Times New Roman" charset="0"/>
              </a:rPr>
              <a:t>Equal Load on each member</a:t>
            </a:r>
          </a:p>
          <a:p>
            <a:pPr lvl="1" eaLnBrk="1" hangingPunct="1"/>
            <a:r>
              <a:rPr lang="en-GB">
                <a:latin typeface="Times New Roman" charset="0"/>
              </a:rPr>
              <a:t>Network Message Load</a:t>
            </a:r>
          </a:p>
          <a:p>
            <a:pPr lvl="1" eaLnBrk="1" hangingPunct="1"/>
            <a:endParaRPr lang="en-GB">
              <a:latin typeface="Times New Roman"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C0B37-E247-5D4A-94EF-67BD007645B3}"/>
              </a:ext>
            </a:extLst>
          </p:cNvPr>
          <p:cNvSpPr>
            <a:spLocks noGrp="1"/>
          </p:cNvSpPr>
          <p:nvPr>
            <p:ph type="title"/>
          </p:nvPr>
        </p:nvSpPr>
        <p:spPr/>
        <p:txBody>
          <a:bodyPr/>
          <a:lstStyle/>
          <a:p>
            <a:r>
              <a:rPr lang="en-US" dirty="0"/>
              <a:t>Jokes for this Topic</a:t>
            </a:r>
          </a:p>
        </p:txBody>
      </p:sp>
      <p:sp>
        <p:nvSpPr>
          <p:cNvPr id="3" name="Content Placeholder 2">
            <a:extLst>
              <a:ext uri="{FF2B5EF4-FFF2-40B4-BE49-F238E27FC236}">
                <a16:creationId xmlns:a16="http://schemas.microsoft.com/office/drawing/2014/main" id="{23944EF6-DF43-2D4F-99E6-4D6361E6BE37}"/>
              </a:ext>
            </a:extLst>
          </p:cNvPr>
          <p:cNvSpPr>
            <a:spLocks noGrp="1"/>
          </p:cNvSpPr>
          <p:nvPr>
            <p:ph idx="1"/>
          </p:nvPr>
        </p:nvSpPr>
        <p:spPr/>
        <p:txBody>
          <a:bodyPr/>
          <a:lstStyle/>
          <a:p>
            <a:r>
              <a:rPr lang="en-US" sz="1400" dirty="0"/>
              <a:t>(You will get these jokes as you start to understand the topic)</a:t>
            </a:r>
          </a:p>
          <a:p>
            <a:r>
              <a:rPr lang="en-US" sz="1400" b="1" dirty="0"/>
              <a:t>Why are neighbors on a ring deep in love? … Because one’s heart beats for the other.</a:t>
            </a:r>
            <a:endParaRPr lang="en-US" sz="1400" dirty="0"/>
          </a:p>
          <a:p>
            <a:r>
              <a:rPr lang="en-US" sz="1400" b="1" dirty="0"/>
              <a:t>The parents of the little gossip-style failure detection algorithm said that raising it was horror story…  Because if it did not clean up after itself, one always saw ghosts. </a:t>
            </a:r>
          </a:p>
          <a:p>
            <a:r>
              <a:rPr lang="en-US" sz="1400" b="1" dirty="0"/>
              <a:t>How did the little process know it had failed the exam? Because the teacher gave it a time out.</a:t>
            </a:r>
            <a:endParaRPr lang="en-US" sz="1400" dirty="0"/>
          </a:p>
          <a:p>
            <a:r>
              <a:rPr lang="en-US" sz="1400" b="1" dirty="0"/>
              <a:t>What is the difference between failure detectors and CS425 </a:t>
            </a:r>
            <a:r>
              <a:rPr lang="en-US" sz="1400" b="1" dirty="0" err="1"/>
              <a:t>Homeworks</a:t>
            </a:r>
            <a:r>
              <a:rPr lang="en-US" sz="1400" b="1" dirty="0"/>
              <a:t>? Failure detectors must be complete but not accurate, while your solution to a CS425 homework must be accurate but not complete (your solutions have to be correct, but you need only attempt 8 out of 10 questions). </a:t>
            </a:r>
            <a:endParaRPr lang="en-US" sz="1400" dirty="0"/>
          </a:p>
          <a:p>
            <a:r>
              <a:rPr lang="en-US" sz="1400" b="1" dirty="0"/>
              <a:t>What did the angry Taxi Driver say to the process that was consistently suspecting it? “You </a:t>
            </a:r>
            <a:r>
              <a:rPr lang="en-US" sz="1400" b="1" dirty="0" err="1"/>
              <a:t>talkin</a:t>
            </a:r>
            <a:r>
              <a:rPr lang="en-US" sz="1400" b="1" dirty="0"/>
              <a:t>’ to me? You </a:t>
            </a:r>
            <a:r>
              <a:rPr lang="en-US" sz="1400" b="1" dirty="0" err="1"/>
              <a:t>talkin</a:t>
            </a:r>
            <a:r>
              <a:rPr lang="en-US" sz="1400" b="1" dirty="0"/>
              <a:t>’ to me?” (ok, this joke makes sense only if you’ve seen the Robert </a:t>
            </a:r>
            <a:r>
              <a:rPr lang="en-US" sz="1400" b="1"/>
              <a:t>De Niro movie </a:t>
            </a:r>
            <a:r>
              <a:rPr lang="en-US" sz="1400" b="1" dirty="0"/>
              <a:t>“Taxi Driver”)</a:t>
            </a:r>
            <a:br>
              <a:rPr lang="en-US" sz="1400" dirty="0"/>
            </a:br>
            <a:endParaRPr lang="en-US" sz="1400" dirty="0"/>
          </a:p>
        </p:txBody>
      </p:sp>
      <p:sp>
        <p:nvSpPr>
          <p:cNvPr id="4" name="Slide Number Placeholder 3">
            <a:extLst>
              <a:ext uri="{FF2B5EF4-FFF2-40B4-BE49-F238E27FC236}">
                <a16:creationId xmlns:a16="http://schemas.microsoft.com/office/drawing/2014/main" id="{82A93B2D-0FA2-B043-A2B8-A7B867C4BA55}"/>
              </a:ext>
            </a:extLst>
          </p:cNvPr>
          <p:cNvSpPr>
            <a:spLocks noGrp="1"/>
          </p:cNvSpPr>
          <p:nvPr>
            <p:ph type="sldNum" sz="quarter" idx="12"/>
          </p:nvPr>
        </p:nvSpPr>
        <p:spPr/>
        <p:txBody>
          <a:bodyPr/>
          <a:lstStyle/>
          <a:p>
            <a:pPr>
              <a:defRPr/>
            </a:pPr>
            <a:fld id="{12D93A2F-3F8B-5248-B873-3EE9ADF3F9FD}" type="slidenum">
              <a:rPr lang="en-US" smtClean="0"/>
              <a:pPr>
                <a:defRPr/>
              </a:pPr>
              <a:t>2</a:t>
            </a:fld>
            <a:endParaRPr lang="en-US"/>
          </a:p>
        </p:txBody>
      </p:sp>
    </p:spTree>
    <p:extLst>
      <p:ext uri="{BB962C8B-B14F-4D97-AF65-F5344CB8AC3E}">
        <p14:creationId xmlns:p14="http://schemas.microsoft.com/office/powerpoint/2010/main" val="4201336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B978F84A-63B3-FB47-A9D4-37D4B5300F7D}" type="slidenum">
              <a:rPr lang="en-US" sz="1400"/>
              <a:pPr eaLnBrk="1" hangingPunct="1"/>
              <a:t>20</a:t>
            </a:fld>
            <a:endParaRPr lang="en-US" sz="1400"/>
          </a:p>
        </p:txBody>
      </p:sp>
      <p:sp>
        <p:nvSpPr>
          <p:cNvPr id="40962" name="Rectangle 2"/>
          <p:cNvSpPr>
            <a:spLocks noGrp="1" noChangeArrowheads="1"/>
          </p:cNvSpPr>
          <p:nvPr>
            <p:ph type="title"/>
          </p:nvPr>
        </p:nvSpPr>
        <p:spPr/>
        <p:txBody>
          <a:bodyPr/>
          <a:lstStyle/>
          <a:p>
            <a:pPr eaLnBrk="1" hangingPunct="1"/>
            <a:r>
              <a:rPr lang="en-GB" sz="4000">
                <a:latin typeface="Whitney-BlackSC" charset="0"/>
                <a:cs typeface="Whitney-BlackSC" charset="0"/>
              </a:rPr>
              <a:t>Distributed Failure Detectors: Properties</a:t>
            </a:r>
          </a:p>
        </p:txBody>
      </p:sp>
      <p:sp>
        <p:nvSpPr>
          <p:cNvPr id="40963" name="Rectangle 3"/>
          <p:cNvSpPr>
            <a:spLocks noGrp="1" noChangeArrowheads="1"/>
          </p:cNvSpPr>
          <p:nvPr>
            <p:ph type="body" idx="1"/>
          </p:nvPr>
        </p:nvSpPr>
        <p:spPr>
          <a:xfrm>
            <a:off x="395288" y="1492250"/>
            <a:ext cx="8229600" cy="2914650"/>
          </a:xfrm>
        </p:spPr>
        <p:txBody>
          <a:bodyPr/>
          <a:lstStyle/>
          <a:p>
            <a:pPr eaLnBrk="1" hangingPunct="1"/>
            <a:r>
              <a:rPr lang="en-GB" sz="2800">
                <a:latin typeface="Times New Roman" charset="0"/>
              </a:rPr>
              <a:t>Completeness</a:t>
            </a:r>
          </a:p>
          <a:p>
            <a:pPr eaLnBrk="1" hangingPunct="1"/>
            <a:r>
              <a:rPr lang="en-GB" sz="2800">
                <a:latin typeface="Times New Roman" charset="0"/>
              </a:rPr>
              <a:t>Accuracy</a:t>
            </a:r>
          </a:p>
          <a:p>
            <a:pPr eaLnBrk="1" hangingPunct="1"/>
            <a:r>
              <a:rPr lang="en-GB" sz="2800">
                <a:latin typeface="Times New Roman" charset="0"/>
              </a:rPr>
              <a:t>Speed</a:t>
            </a:r>
          </a:p>
          <a:p>
            <a:pPr lvl="1" eaLnBrk="1" hangingPunct="1"/>
            <a:r>
              <a:rPr lang="en-GB" sz="2400">
                <a:latin typeface="Times New Roman" charset="0"/>
              </a:rPr>
              <a:t>Time to first detection of a failure</a:t>
            </a:r>
          </a:p>
          <a:p>
            <a:pPr eaLnBrk="1" hangingPunct="1"/>
            <a:r>
              <a:rPr lang="en-GB" sz="2800">
                <a:latin typeface="Times New Roman" charset="0"/>
              </a:rPr>
              <a:t>Scale</a:t>
            </a:r>
          </a:p>
          <a:p>
            <a:pPr lvl="1" eaLnBrk="1" hangingPunct="1"/>
            <a:r>
              <a:rPr lang="en-GB" sz="2400">
                <a:latin typeface="Times New Roman" charset="0"/>
              </a:rPr>
              <a:t>Equal Load on each member</a:t>
            </a:r>
          </a:p>
          <a:p>
            <a:pPr lvl="1" eaLnBrk="1" hangingPunct="1"/>
            <a:r>
              <a:rPr lang="en-GB" sz="2400">
                <a:latin typeface="Times New Roman" charset="0"/>
              </a:rPr>
              <a:t>Network Message Load</a:t>
            </a:r>
          </a:p>
          <a:p>
            <a:pPr lvl="1" eaLnBrk="1" hangingPunct="1"/>
            <a:endParaRPr lang="en-GB" sz="2400">
              <a:latin typeface="Times New Roman" charset="0"/>
            </a:endParaRPr>
          </a:p>
        </p:txBody>
      </p:sp>
      <p:grpSp>
        <p:nvGrpSpPr>
          <p:cNvPr id="40964" name="Group 4"/>
          <p:cNvGrpSpPr>
            <a:grpSpLocks/>
          </p:cNvGrpSpPr>
          <p:nvPr/>
        </p:nvGrpSpPr>
        <p:grpSpPr bwMode="auto">
          <a:xfrm>
            <a:off x="0" y="1371600"/>
            <a:ext cx="8532821" cy="3416506"/>
            <a:chOff x="0" y="1162"/>
            <a:chExt cx="5375" cy="2870"/>
          </a:xfrm>
        </p:grpSpPr>
        <p:sp>
          <p:nvSpPr>
            <p:cNvPr id="40965" name="Oval 5"/>
            <p:cNvSpPr>
              <a:spLocks noChangeArrowheads="1"/>
            </p:cNvSpPr>
            <p:nvPr/>
          </p:nvSpPr>
          <p:spPr bwMode="auto">
            <a:xfrm>
              <a:off x="0" y="1338"/>
              <a:ext cx="2335" cy="817"/>
            </a:xfrm>
            <a:prstGeom prst="ellipse">
              <a:avLst/>
            </a:prstGeom>
            <a:noFill/>
            <a:ln w="19050">
              <a:solidFill>
                <a:schemeClr val="tx1"/>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0966" name="Text Box 6"/>
            <p:cNvSpPr txBox="1">
              <a:spLocks noChangeArrowheads="1"/>
            </p:cNvSpPr>
            <p:nvPr/>
          </p:nvSpPr>
          <p:spPr bwMode="auto">
            <a:xfrm>
              <a:off x="3288" y="1162"/>
              <a:ext cx="2087" cy="2870"/>
            </a:xfrm>
            <a:prstGeom prst="rect">
              <a:avLst/>
            </a:prstGeom>
            <a:solidFill>
              <a:srgbClr val="FF0000"/>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dirty="0"/>
                <a:t>Impossible together in </a:t>
              </a:r>
            </a:p>
            <a:p>
              <a:pPr eaLnBrk="1" hangingPunct="1"/>
              <a:r>
                <a:rPr lang="en-GB" dirty="0" err="1"/>
                <a:t>lossy</a:t>
              </a:r>
              <a:r>
                <a:rPr lang="en-GB" dirty="0"/>
                <a:t> networks [Chandra</a:t>
              </a:r>
            </a:p>
            <a:p>
              <a:pPr eaLnBrk="1" hangingPunct="1"/>
              <a:r>
                <a:rPr lang="en-GB" dirty="0"/>
                <a:t>and </a:t>
              </a:r>
              <a:r>
                <a:rPr lang="en-GB" dirty="0" err="1"/>
                <a:t>Toueg</a:t>
              </a:r>
              <a:r>
                <a:rPr lang="en-GB" dirty="0"/>
                <a:t>]</a:t>
              </a:r>
            </a:p>
            <a:p>
              <a:pPr eaLnBrk="1" hangingPunct="1"/>
              <a:endParaRPr lang="en-GB" dirty="0"/>
            </a:p>
            <a:p>
              <a:pPr eaLnBrk="1" hangingPunct="1"/>
              <a:r>
                <a:rPr lang="en-GB" dirty="0"/>
                <a:t>If possible, then can </a:t>
              </a:r>
            </a:p>
            <a:p>
              <a:pPr eaLnBrk="1" hangingPunct="1"/>
              <a:r>
                <a:rPr lang="en-GB" dirty="0"/>
                <a:t>solve consensus! (but </a:t>
              </a:r>
            </a:p>
            <a:p>
              <a:pPr eaLnBrk="1" hangingPunct="1"/>
              <a:r>
                <a:rPr lang="en-GB" dirty="0"/>
                <a:t>consensus is known to be </a:t>
              </a:r>
            </a:p>
            <a:p>
              <a:pPr eaLnBrk="1" hangingPunct="1"/>
              <a:r>
                <a:rPr lang="en-GB" dirty="0"/>
                <a:t>unsolvable in </a:t>
              </a:r>
            </a:p>
            <a:p>
              <a:pPr eaLnBrk="1" hangingPunct="1"/>
              <a:r>
                <a:rPr lang="en-GB" dirty="0"/>
                <a:t>asynchronous systems)</a:t>
              </a:r>
            </a:p>
          </p:txBody>
        </p:sp>
        <p:sp>
          <p:nvSpPr>
            <p:cNvPr id="40967" name="Line 7"/>
            <p:cNvSpPr>
              <a:spLocks noChangeShapeType="1"/>
            </p:cNvSpPr>
            <p:nvPr/>
          </p:nvSpPr>
          <p:spPr bwMode="auto">
            <a:xfrm flipV="1">
              <a:off x="2336" y="1434"/>
              <a:ext cx="907" cy="182"/>
            </a:xfrm>
            <a:prstGeom prst="line">
              <a:avLst/>
            </a:prstGeom>
            <a:noFill/>
            <a:ln w="28575">
              <a:solidFill>
                <a:schemeClr val="tx1"/>
              </a:solidFill>
              <a:round/>
              <a:headEnd/>
              <a:tailEnd type="triangle" w="lg" len="lg"/>
            </a:ln>
            <a:extLst>
              <a:ext uri="{909E8E84-426E-40dd-AFC4-6F175D3DCCD1}">
                <a14:hiddenFill xmlns="" xmlns:a14="http://schemas.microsoft.com/office/drawing/2010/main">
                  <a:noFill/>
                </a14:hiddenFill>
              </a:ext>
            </a:extLst>
          </p:spPr>
          <p:txBody>
            <a:bodyPr/>
            <a:lstStyle/>
            <a:p>
              <a:endParaRPr lang="en-US"/>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20B518F7-FF9E-5C41-8E17-E2A964092ABD}" type="slidenum">
              <a:rPr lang="en-US" sz="1400"/>
              <a:pPr eaLnBrk="1" hangingPunct="1"/>
              <a:t>21</a:t>
            </a:fld>
            <a:endParaRPr lang="en-US" sz="1400"/>
          </a:p>
        </p:txBody>
      </p:sp>
      <p:sp>
        <p:nvSpPr>
          <p:cNvPr id="43010" name="Rectangle 2"/>
          <p:cNvSpPr>
            <a:spLocks noGrp="1" noChangeArrowheads="1"/>
          </p:cNvSpPr>
          <p:nvPr>
            <p:ph type="title"/>
          </p:nvPr>
        </p:nvSpPr>
        <p:spPr/>
        <p:txBody>
          <a:bodyPr/>
          <a:lstStyle/>
          <a:p>
            <a:pPr eaLnBrk="1" hangingPunct="1"/>
            <a:r>
              <a:rPr lang="en-GB" sz="4000">
                <a:latin typeface="Whitney-BlackSC" charset="0"/>
                <a:cs typeface="Whitney-BlackSC" charset="0"/>
              </a:rPr>
              <a:t>What Real Failure Detectors Prefer</a:t>
            </a:r>
          </a:p>
        </p:txBody>
      </p:sp>
      <p:sp>
        <p:nvSpPr>
          <p:cNvPr id="43011" name="Rectangle 3"/>
          <p:cNvSpPr>
            <a:spLocks noGrp="1" noChangeArrowheads="1"/>
          </p:cNvSpPr>
          <p:nvPr>
            <p:ph type="body" idx="1"/>
          </p:nvPr>
        </p:nvSpPr>
        <p:spPr>
          <a:xfrm>
            <a:off x="395288" y="1352550"/>
            <a:ext cx="8229600" cy="2914650"/>
          </a:xfrm>
        </p:spPr>
        <p:txBody>
          <a:bodyPr/>
          <a:lstStyle/>
          <a:p>
            <a:pPr eaLnBrk="1" hangingPunct="1"/>
            <a:r>
              <a:rPr lang="en-GB">
                <a:latin typeface="Times New Roman" charset="0"/>
              </a:rPr>
              <a:t>Completeness</a:t>
            </a:r>
          </a:p>
          <a:p>
            <a:pPr eaLnBrk="1" hangingPunct="1"/>
            <a:r>
              <a:rPr lang="en-GB">
                <a:latin typeface="Times New Roman" charset="0"/>
              </a:rPr>
              <a:t>Accuracy</a:t>
            </a:r>
          </a:p>
          <a:p>
            <a:pPr eaLnBrk="1" hangingPunct="1"/>
            <a:r>
              <a:rPr lang="en-GB">
                <a:latin typeface="Times New Roman" charset="0"/>
              </a:rPr>
              <a:t>Speed</a:t>
            </a:r>
          </a:p>
          <a:p>
            <a:pPr lvl="1" eaLnBrk="1" hangingPunct="1"/>
            <a:r>
              <a:rPr lang="en-GB">
                <a:latin typeface="Times New Roman" charset="0"/>
              </a:rPr>
              <a:t>Time to first detection of a failure</a:t>
            </a:r>
          </a:p>
          <a:p>
            <a:pPr eaLnBrk="1" hangingPunct="1"/>
            <a:r>
              <a:rPr lang="en-GB">
                <a:latin typeface="Times New Roman" charset="0"/>
              </a:rPr>
              <a:t>Scale</a:t>
            </a:r>
          </a:p>
          <a:p>
            <a:pPr lvl="1" eaLnBrk="1" hangingPunct="1"/>
            <a:r>
              <a:rPr lang="en-GB">
                <a:latin typeface="Times New Roman" charset="0"/>
              </a:rPr>
              <a:t>Equal Load on each member</a:t>
            </a:r>
          </a:p>
          <a:p>
            <a:pPr lvl="1" eaLnBrk="1" hangingPunct="1"/>
            <a:r>
              <a:rPr lang="en-GB">
                <a:latin typeface="Times New Roman" charset="0"/>
              </a:rPr>
              <a:t>Network Message Load</a:t>
            </a:r>
          </a:p>
        </p:txBody>
      </p:sp>
      <p:sp>
        <p:nvSpPr>
          <p:cNvPr id="43012" name="Oval 4"/>
          <p:cNvSpPr>
            <a:spLocks noChangeArrowheads="1"/>
          </p:cNvSpPr>
          <p:nvPr/>
        </p:nvSpPr>
        <p:spPr bwMode="auto">
          <a:xfrm>
            <a:off x="250825" y="1406525"/>
            <a:ext cx="3455988" cy="539750"/>
          </a:xfrm>
          <a:prstGeom prst="ellipse">
            <a:avLst/>
          </a:prstGeom>
          <a:noFill/>
          <a:ln w="19050">
            <a:solidFill>
              <a:schemeClr val="tx1"/>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3013" name="Text Box 5"/>
          <p:cNvSpPr txBox="1">
            <a:spLocks noChangeArrowheads="1"/>
          </p:cNvSpPr>
          <p:nvPr/>
        </p:nvSpPr>
        <p:spPr bwMode="auto">
          <a:xfrm>
            <a:off x="5219700" y="1352550"/>
            <a:ext cx="1608138" cy="461963"/>
          </a:xfrm>
          <a:prstGeom prst="rect">
            <a:avLst/>
          </a:prstGeom>
          <a:solidFill>
            <a:srgbClr val="008000"/>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Guaranteed </a:t>
            </a:r>
          </a:p>
        </p:txBody>
      </p:sp>
      <p:sp>
        <p:nvSpPr>
          <p:cNvPr id="43014" name="Line 6"/>
          <p:cNvSpPr>
            <a:spLocks noChangeShapeType="1"/>
          </p:cNvSpPr>
          <p:nvPr/>
        </p:nvSpPr>
        <p:spPr bwMode="auto">
          <a:xfrm flipV="1">
            <a:off x="3779838" y="1460500"/>
            <a:ext cx="1439862" cy="217488"/>
          </a:xfrm>
          <a:prstGeom prst="line">
            <a:avLst/>
          </a:prstGeom>
          <a:noFill/>
          <a:ln w="28575">
            <a:solidFill>
              <a:schemeClr val="tx1"/>
            </a:solidFill>
            <a:round/>
            <a:headEnd/>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43015" name="Oval 7"/>
          <p:cNvSpPr>
            <a:spLocks noChangeArrowheads="1"/>
          </p:cNvSpPr>
          <p:nvPr/>
        </p:nvSpPr>
        <p:spPr bwMode="auto">
          <a:xfrm>
            <a:off x="250825" y="1946275"/>
            <a:ext cx="3455988" cy="431800"/>
          </a:xfrm>
          <a:prstGeom prst="ellipse">
            <a:avLst/>
          </a:prstGeom>
          <a:noFill/>
          <a:ln w="19050">
            <a:solidFill>
              <a:schemeClr val="tx1"/>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3016" name="Line 8"/>
          <p:cNvSpPr>
            <a:spLocks noChangeShapeType="1"/>
          </p:cNvSpPr>
          <p:nvPr/>
        </p:nvSpPr>
        <p:spPr bwMode="auto">
          <a:xfrm flipV="1">
            <a:off x="3708400" y="1946275"/>
            <a:ext cx="1439863" cy="217488"/>
          </a:xfrm>
          <a:prstGeom prst="line">
            <a:avLst/>
          </a:prstGeom>
          <a:noFill/>
          <a:ln w="28575">
            <a:solidFill>
              <a:schemeClr val="tx1"/>
            </a:solidFill>
            <a:round/>
            <a:headEnd/>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43017" name="Text Box 9"/>
          <p:cNvSpPr txBox="1">
            <a:spLocks noChangeArrowheads="1"/>
          </p:cNvSpPr>
          <p:nvPr/>
        </p:nvSpPr>
        <p:spPr bwMode="auto">
          <a:xfrm>
            <a:off x="5292725" y="1838325"/>
            <a:ext cx="2628900" cy="830263"/>
          </a:xfrm>
          <a:prstGeom prst="rect">
            <a:avLst/>
          </a:prstGeom>
          <a:solidFill>
            <a:srgbClr val="FF9933"/>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Partial/Probabilistic</a:t>
            </a:r>
          </a:p>
          <a:p>
            <a:pPr eaLnBrk="1" hangingPunct="1"/>
            <a:r>
              <a:rPr lang="en-GB"/>
              <a:t>	guarantee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427E18F6-E4F0-6F4C-9566-A80952B2218D}" type="slidenum">
              <a:rPr lang="en-US" sz="1400"/>
              <a:pPr eaLnBrk="1" hangingPunct="1"/>
              <a:t>22</a:t>
            </a:fld>
            <a:endParaRPr lang="en-US" sz="1400"/>
          </a:p>
        </p:txBody>
      </p:sp>
      <p:sp>
        <p:nvSpPr>
          <p:cNvPr id="45058" name="Rectangle 2"/>
          <p:cNvSpPr>
            <a:spLocks noGrp="1" noChangeArrowheads="1"/>
          </p:cNvSpPr>
          <p:nvPr>
            <p:ph type="title"/>
          </p:nvPr>
        </p:nvSpPr>
        <p:spPr/>
        <p:txBody>
          <a:bodyPr/>
          <a:lstStyle/>
          <a:p>
            <a:pPr eaLnBrk="1" hangingPunct="1"/>
            <a:r>
              <a:rPr lang="en-GB" sz="4000">
                <a:latin typeface="Whitney-BlackSC" charset="0"/>
                <a:cs typeface="Whitney-BlackSC" charset="0"/>
              </a:rPr>
              <a:t>What Real Failure Detectors Prefer</a:t>
            </a:r>
          </a:p>
        </p:txBody>
      </p:sp>
      <p:sp>
        <p:nvSpPr>
          <p:cNvPr id="45059" name="Rectangle 3"/>
          <p:cNvSpPr>
            <a:spLocks noGrp="1" noChangeArrowheads="1"/>
          </p:cNvSpPr>
          <p:nvPr>
            <p:ph type="body" idx="1"/>
          </p:nvPr>
        </p:nvSpPr>
        <p:spPr>
          <a:xfrm>
            <a:off x="395288" y="1352550"/>
            <a:ext cx="8229600" cy="2914650"/>
          </a:xfrm>
        </p:spPr>
        <p:txBody>
          <a:bodyPr/>
          <a:lstStyle/>
          <a:p>
            <a:pPr eaLnBrk="1" hangingPunct="1"/>
            <a:r>
              <a:rPr lang="en-GB">
                <a:latin typeface="Times New Roman" charset="0"/>
              </a:rPr>
              <a:t>Completeness</a:t>
            </a:r>
          </a:p>
          <a:p>
            <a:pPr eaLnBrk="1" hangingPunct="1"/>
            <a:r>
              <a:rPr lang="en-GB">
                <a:latin typeface="Times New Roman" charset="0"/>
              </a:rPr>
              <a:t>Accuracy</a:t>
            </a:r>
          </a:p>
          <a:p>
            <a:pPr eaLnBrk="1" hangingPunct="1"/>
            <a:r>
              <a:rPr lang="en-GB">
                <a:latin typeface="Times New Roman" charset="0"/>
              </a:rPr>
              <a:t>Speed</a:t>
            </a:r>
          </a:p>
          <a:p>
            <a:pPr lvl="1" eaLnBrk="1" hangingPunct="1"/>
            <a:r>
              <a:rPr lang="en-GB">
                <a:latin typeface="Times New Roman" charset="0"/>
              </a:rPr>
              <a:t>Time to first detection of a failure</a:t>
            </a:r>
          </a:p>
          <a:p>
            <a:pPr eaLnBrk="1" hangingPunct="1"/>
            <a:r>
              <a:rPr lang="en-GB">
                <a:latin typeface="Times New Roman" charset="0"/>
              </a:rPr>
              <a:t>Scale</a:t>
            </a:r>
          </a:p>
          <a:p>
            <a:pPr lvl="1" eaLnBrk="1" hangingPunct="1"/>
            <a:r>
              <a:rPr lang="en-GB">
                <a:latin typeface="Times New Roman" charset="0"/>
              </a:rPr>
              <a:t>Equal Load on each member</a:t>
            </a:r>
          </a:p>
          <a:p>
            <a:pPr lvl="1" eaLnBrk="1" hangingPunct="1"/>
            <a:r>
              <a:rPr lang="en-GB">
                <a:latin typeface="Times New Roman" charset="0"/>
              </a:rPr>
              <a:t>Network Message Load</a:t>
            </a:r>
          </a:p>
        </p:txBody>
      </p:sp>
      <p:sp>
        <p:nvSpPr>
          <p:cNvPr id="45060" name="Oval 4"/>
          <p:cNvSpPr>
            <a:spLocks noChangeArrowheads="1"/>
          </p:cNvSpPr>
          <p:nvPr/>
        </p:nvSpPr>
        <p:spPr bwMode="auto">
          <a:xfrm>
            <a:off x="250825" y="1406525"/>
            <a:ext cx="3455988" cy="539750"/>
          </a:xfrm>
          <a:prstGeom prst="ellipse">
            <a:avLst/>
          </a:prstGeom>
          <a:noFill/>
          <a:ln w="19050">
            <a:solidFill>
              <a:schemeClr val="tx1"/>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5061" name="Text Box 5"/>
          <p:cNvSpPr txBox="1">
            <a:spLocks noChangeArrowheads="1"/>
          </p:cNvSpPr>
          <p:nvPr/>
        </p:nvSpPr>
        <p:spPr bwMode="auto">
          <a:xfrm>
            <a:off x="5219700" y="1352550"/>
            <a:ext cx="1608138" cy="461963"/>
          </a:xfrm>
          <a:prstGeom prst="rect">
            <a:avLst/>
          </a:prstGeom>
          <a:solidFill>
            <a:srgbClr val="008000"/>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Guaranteed </a:t>
            </a:r>
          </a:p>
        </p:txBody>
      </p:sp>
      <p:sp>
        <p:nvSpPr>
          <p:cNvPr id="45062" name="Line 6"/>
          <p:cNvSpPr>
            <a:spLocks noChangeShapeType="1"/>
          </p:cNvSpPr>
          <p:nvPr/>
        </p:nvSpPr>
        <p:spPr bwMode="auto">
          <a:xfrm flipV="1">
            <a:off x="3779838" y="1460500"/>
            <a:ext cx="1439862" cy="217488"/>
          </a:xfrm>
          <a:prstGeom prst="line">
            <a:avLst/>
          </a:prstGeom>
          <a:noFill/>
          <a:ln w="28575">
            <a:solidFill>
              <a:schemeClr val="tx1"/>
            </a:solidFill>
            <a:round/>
            <a:headEnd/>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45063" name="Oval 7"/>
          <p:cNvSpPr>
            <a:spLocks noChangeArrowheads="1"/>
          </p:cNvSpPr>
          <p:nvPr/>
        </p:nvSpPr>
        <p:spPr bwMode="auto">
          <a:xfrm>
            <a:off x="250825" y="1946275"/>
            <a:ext cx="3455988" cy="431800"/>
          </a:xfrm>
          <a:prstGeom prst="ellipse">
            <a:avLst/>
          </a:prstGeom>
          <a:noFill/>
          <a:ln w="19050">
            <a:solidFill>
              <a:schemeClr val="tx1"/>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5064" name="Line 8"/>
          <p:cNvSpPr>
            <a:spLocks noChangeShapeType="1"/>
          </p:cNvSpPr>
          <p:nvPr/>
        </p:nvSpPr>
        <p:spPr bwMode="auto">
          <a:xfrm flipV="1">
            <a:off x="3708400" y="1946275"/>
            <a:ext cx="1439863" cy="217488"/>
          </a:xfrm>
          <a:prstGeom prst="line">
            <a:avLst/>
          </a:prstGeom>
          <a:noFill/>
          <a:ln w="28575">
            <a:solidFill>
              <a:schemeClr val="tx1"/>
            </a:solidFill>
            <a:round/>
            <a:headEnd/>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45065" name="Text Box 9"/>
          <p:cNvSpPr txBox="1">
            <a:spLocks noChangeArrowheads="1"/>
          </p:cNvSpPr>
          <p:nvPr/>
        </p:nvSpPr>
        <p:spPr bwMode="auto">
          <a:xfrm>
            <a:off x="5292725" y="1838325"/>
            <a:ext cx="2628900" cy="830263"/>
          </a:xfrm>
          <a:prstGeom prst="rect">
            <a:avLst/>
          </a:prstGeom>
          <a:solidFill>
            <a:srgbClr val="FF9933"/>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Partial/Probabilistic</a:t>
            </a:r>
          </a:p>
          <a:p>
            <a:pPr eaLnBrk="1" hangingPunct="1"/>
            <a:r>
              <a:rPr lang="en-GB"/>
              <a:t>	guarantee</a:t>
            </a:r>
          </a:p>
        </p:txBody>
      </p:sp>
      <p:sp>
        <p:nvSpPr>
          <p:cNvPr id="45066" name="Line 5"/>
          <p:cNvSpPr>
            <a:spLocks noChangeShapeType="1"/>
          </p:cNvSpPr>
          <p:nvPr/>
        </p:nvSpPr>
        <p:spPr bwMode="auto">
          <a:xfrm>
            <a:off x="3886200" y="3486150"/>
            <a:ext cx="1524000" cy="182563"/>
          </a:xfrm>
          <a:prstGeom prst="line">
            <a:avLst/>
          </a:prstGeom>
          <a:noFill/>
          <a:ln w="28575">
            <a:solidFill>
              <a:schemeClr val="tx1"/>
            </a:solidFill>
            <a:round/>
            <a:headEnd/>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45067" name="Text Box 6"/>
          <p:cNvSpPr txBox="1">
            <a:spLocks noChangeArrowheads="1"/>
          </p:cNvSpPr>
          <p:nvPr/>
        </p:nvSpPr>
        <p:spPr bwMode="auto">
          <a:xfrm>
            <a:off x="5410200" y="3562350"/>
            <a:ext cx="3429000" cy="830263"/>
          </a:xfrm>
          <a:prstGeom prst="rect">
            <a:avLst/>
          </a:prstGeom>
          <a:solidFill>
            <a:srgbClr val="3366FF"/>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Time until </a:t>
            </a:r>
            <a:r>
              <a:rPr lang="en-GB" b="1" i="1"/>
              <a:t>some</a:t>
            </a:r>
            <a:r>
              <a:rPr lang="en-GB"/>
              <a:t> </a:t>
            </a:r>
          </a:p>
          <a:p>
            <a:pPr eaLnBrk="1" hangingPunct="1"/>
            <a:r>
              <a:rPr lang="en-GB"/>
              <a:t>process detects the failure</a:t>
            </a:r>
            <a:endParaRPr lang="en-GB" b="1" i="1"/>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71A3622A-A87F-3849-BC91-46C584907795}" type="slidenum">
              <a:rPr lang="en-US" sz="1400"/>
              <a:pPr eaLnBrk="1" hangingPunct="1"/>
              <a:t>23</a:t>
            </a:fld>
            <a:endParaRPr lang="en-US" sz="1400"/>
          </a:p>
        </p:txBody>
      </p:sp>
      <p:sp>
        <p:nvSpPr>
          <p:cNvPr id="47106" name="Rectangle 2"/>
          <p:cNvSpPr>
            <a:spLocks noGrp="1" noChangeArrowheads="1"/>
          </p:cNvSpPr>
          <p:nvPr>
            <p:ph type="title"/>
          </p:nvPr>
        </p:nvSpPr>
        <p:spPr/>
        <p:txBody>
          <a:bodyPr/>
          <a:lstStyle/>
          <a:p>
            <a:pPr eaLnBrk="1" hangingPunct="1"/>
            <a:r>
              <a:rPr lang="en-GB" sz="4000">
                <a:latin typeface="Whitney-BlackSC" charset="0"/>
                <a:cs typeface="Whitney-BlackSC" charset="0"/>
              </a:rPr>
              <a:t>What Real Failure Detectors Prefer</a:t>
            </a:r>
          </a:p>
        </p:txBody>
      </p:sp>
      <p:sp>
        <p:nvSpPr>
          <p:cNvPr id="47107" name="Rectangle 3"/>
          <p:cNvSpPr>
            <a:spLocks noGrp="1" noChangeArrowheads="1"/>
          </p:cNvSpPr>
          <p:nvPr>
            <p:ph type="body" idx="1"/>
          </p:nvPr>
        </p:nvSpPr>
        <p:spPr>
          <a:xfrm>
            <a:off x="395288" y="1352550"/>
            <a:ext cx="8229600" cy="2914650"/>
          </a:xfrm>
        </p:spPr>
        <p:txBody>
          <a:bodyPr/>
          <a:lstStyle/>
          <a:p>
            <a:pPr eaLnBrk="1" hangingPunct="1"/>
            <a:r>
              <a:rPr lang="en-GB">
                <a:latin typeface="Times New Roman" charset="0"/>
              </a:rPr>
              <a:t>Completeness</a:t>
            </a:r>
          </a:p>
          <a:p>
            <a:pPr eaLnBrk="1" hangingPunct="1"/>
            <a:r>
              <a:rPr lang="en-GB">
                <a:latin typeface="Times New Roman" charset="0"/>
              </a:rPr>
              <a:t>Accuracy</a:t>
            </a:r>
          </a:p>
          <a:p>
            <a:pPr eaLnBrk="1" hangingPunct="1"/>
            <a:r>
              <a:rPr lang="en-GB">
                <a:latin typeface="Times New Roman" charset="0"/>
              </a:rPr>
              <a:t>Speed</a:t>
            </a:r>
          </a:p>
          <a:p>
            <a:pPr lvl="1" eaLnBrk="1" hangingPunct="1"/>
            <a:r>
              <a:rPr lang="en-GB">
                <a:latin typeface="Times New Roman" charset="0"/>
              </a:rPr>
              <a:t>Time to first detection of a failure</a:t>
            </a:r>
          </a:p>
          <a:p>
            <a:pPr eaLnBrk="1" hangingPunct="1"/>
            <a:r>
              <a:rPr lang="en-GB">
                <a:latin typeface="Times New Roman" charset="0"/>
              </a:rPr>
              <a:t>Scale</a:t>
            </a:r>
          </a:p>
          <a:p>
            <a:pPr lvl="1" eaLnBrk="1" hangingPunct="1"/>
            <a:r>
              <a:rPr lang="en-GB">
                <a:latin typeface="Times New Roman" charset="0"/>
              </a:rPr>
              <a:t>Equal Load on each member</a:t>
            </a:r>
          </a:p>
          <a:p>
            <a:pPr lvl="1" eaLnBrk="1" hangingPunct="1"/>
            <a:r>
              <a:rPr lang="en-GB">
                <a:latin typeface="Times New Roman" charset="0"/>
              </a:rPr>
              <a:t>Network Message Load</a:t>
            </a:r>
          </a:p>
        </p:txBody>
      </p:sp>
      <p:sp>
        <p:nvSpPr>
          <p:cNvPr id="47108" name="Oval 4"/>
          <p:cNvSpPr>
            <a:spLocks noChangeArrowheads="1"/>
          </p:cNvSpPr>
          <p:nvPr/>
        </p:nvSpPr>
        <p:spPr bwMode="auto">
          <a:xfrm>
            <a:off x="250825" y="1406525"/>
            <a:ext cx="3455988" cy="539750"/>
          </a:xfrm>
          <a:prstGeom prst="ellipse">
            <a:avLst/>
          </a:prstGeom>
          <a:noFill/>
          <a:ln w="19050">
            <a:solidFill>
              <a:schemeClr val="tx1"/>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7109" name="Text Box 5"/>
          <p:cNvSpPr txBox="1">
            <a:spLocks noChangeArrowheads="1"/>
          </p:cNvSpPr>
          <p:nvPr/>
        </p:nvSpPr>
        <p:spPr bwMode="auto">
          <a:xfrm>
            <a:off x="5219700" y="1352550"/>
            <a:ext cx="1608138" cy="461963"/>
          </a:xfrm>
          <a:prstGeom prst="rect">
            <a:avLst/>
          </a:prstGeom>
          <a:solidFill>
            <a:srgbClr val="008000"/>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Guaranteed </a:t>
            </a:r>
          </a:p>
        </p:txBody>
      </p:sp>
      <p:sp>
        <p:nvSpPr>
          <p:cNvPr id="47110" name="Line 6"/>
          <p:cNvSpPr>
            <a:spLocks noChangeShapeType="1"/>
          </p:cNvSpPr>
          <p:nvPr/>
        </p:nvSpPr>
        <p:spPr bwMode="auto">
          <a:xfrm flipV="1">
            <a:off x="3779838" y="1460500"/>
            <a:ext cx="1439862" cy="217488"/>
          </a:xfrm>
          <a:prstGeom prst="line">
            <a:avLst/>
          </a:prstGeom>
          <a:noFill/>
          <a:ln w="28575">
            <a:solidFill>
              <a:schemeClr val="tx1"/>
            </a:solidFill>
            <a:round/>
            <a:headEnd/>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47111" name="Oval 7"/>
          <p:cNvSpPr>
            <a:spLocks noChangeArrowheads="1"/>
          </p:cNvSpPr>
          <p:nvPr/>
        </p:nvSpPr>
        <p:spPr bwMode="auto">
          <a:xfrm>
            <a:off x="250825" y="1946275"/>
            <a:ext cx="3455988" cy="431800"/>
          </a:xfrm>
          <a:prstGeom prst="ellipse">
            <a:avLst/>
          </a:prstGeom>
          <a:noFill/>
          <a:ln w="19050">
            <a:solidFill>
              <a:schemeClr val="tx1"/>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7112" name="Line 8"/>
          <p:cNvSpPr>
            <a:spLocks noChangeShapeType="1"/>
          </p:cNvSpPr>
          <p:nvPr/>
        </p:nvSpPr>
        <p:spPr bwMode="auto">
          <a:xfrm flipV="1">
            <a:off x="3708400" y="1946275"/>
            <a:ext cx="1439863" cy="217488"/>
          </a:xfrm>
          <a:prstGeom prst="line">
            <a:avLst/>
          </a:prstGeom>
          <a:noFill/>
          <a:ln w="28575">
            <a:solidFill>
              <a:schemeClr val="tx1"/>
            </a:solidFill>
            <a:round/>
            <a:headEnd/>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47113" name="Text Box 9"/>
          <p:cNvSpPr txBox="1">
            <a:spLocks noChangeArrowheads="1"/>
          </p:cNvSpPr>
          <p:nvPr/>
        </p:nvSpPr>
        <p:spPr bwMode="auto">
          <a:xfrm>
            <a:off x="5292725" y="1838325"/>
            <a:ext cx="2628900" cy="830263"/>
          </a:xfrm>
          <a:prstGeom prst="rect">
            <a:avLst/>
          </a:prstGeom>
          <a:solidFill>
            <a:srgbClr val="FF9933"/>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Partial/Probabilistic</a:t>
            </a:r>
          </a:p>
          <a:p>
            <a:pPr eaLnBrk="1" hangingPunct="1"/>
            <a:r>
              <a:rPr lang="en-GB"/>
              <a:t>	guarantee</a:t>
            </a:r>
          </a:p>
        </p:txBody>
      </p:sp>
      <p:sp>
        <p:nvSpPr>
          <p:cNvPr id="47114" name="Line 5"/>
          <p:cNvSpPr>
            <a:spLocks noChangeShapeType="1"/>
          </p:cNvSpPr>
          <p:nvPr/>
        </p:nvSpPr>
        <p:spPr bwMode="auto">
          <a:xfrm>
            <a:off x="3886200" y="3486150"/>
            <a:ext cx="1524000" cy="182563"/>
          </a:xfrm>
          <a:prstGeom prst="line">
            <a:avLst/>
          </a:prstGeom>
          <a:noFill/>
          <a:ln w="28575">
            <a:solidFill>
              <a:schemeClr val="tx1"/>
            </a:solidFill>
            <a:round/>
            <a:headEnd/>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47115" name="Text Box 6"/>
          <p:cNvSpPr txBox="1">
            <a:spLocks noChangeArrowheads="1"/>
          </p:cNvSpPr>
          <p:nvPr/>
        </p:nvSpPr>
        <p:spPr bwMode="auto">
          <a:xfrm>
            <a:off x="5410200" y="3562350"/>
            <a:ext cx="3429000" cy="830263"/>
          </a:xfrm>
          <a:prstGeom prst="rect">
            <a:avLst/>
          </a:prstGeom>
          <a:solidFill>
            <a:srgbClr val="3366FF"/>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Time until </a:t>
            </a:r>
            <a:r>
              <a:rPr lang="en-GB" b="1" i="1"/>
              <a:t>some</a:t>
            </a:r>
            <a:r>
              <a:rPr lang="en-GB"/>
              <a:t> </a:t>
            </a:r>
          </a:p>
          <a:p>
            <a:pPr eaLnBrk="1" hangingPunct="1"/>
            <a:r>
              <a:rPr lang="en-GB"/>
              <a:t>process detects the failure</a:t>
            </a:r>
            <a:endParaRPr lang="en-GB" b="1" i="1"/>
          </a:p>
        </p:txBody>
      </p:sp>
      <p:sp>
        <p:nvSpPr>
          <p:cNvPr id="13" name="Text Box 14"/>
          <p:cNvSpPr txBox="1">
            <a:spLocks noChangeArrowheads="1"/>
          </p:cNvSpPr>
          <p:nvPr/>
        </p:nvSpPr>
        <p:spPr bwMode="auto">
          <a:xfrm>
            <a:off x="5584825" y="4354513"/>
            <a:ext cx="2873375" cy="830262"/>
          </a:xfrm>
          <a:prstGeom prst="rect">
            <a:avLst/>
          </a:prstGeom>
          <a:solidFill>
            <a:schemeClr val="tx2">
              <a:lumMod val="40000"/>
              <a:lumOff val="60000"/>
            </a:schemeClr>
          </a:solidFill>
          <a:ln w="9525">
            <a:solidFill>
              <a:schemeClr val="tx1"/>
            </a:solidFill>
            <a:miter lim="800000"/>
            <a:headEnd/>
            <a:tailEnd/>
          </a:ln>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defRPr/>
            </a:pPr>
            <a:r>
              <a:rPr lang="en-GB" dirty="0">
                <a:latin typeface="Times New Roman"/>
              </a:rPr>
              <a:t>No bottlenecks/single </a:t>
            </a:r>
          </a:p>
          <a:p>
            <a:pPr>
              <a:defRPr/>
            </a:pPr>
            <a:r>
              <a:rPr lang="en-GB" dirty="0">
                <a:latin typeface="Times New Roman"/>
              </a:rPr>
              <a:t>failure point</a:t>
            </a:r>
          </a:p>
        </p:txBody>
      </p:sp>
      <p:sp>
        <p:nvSpPr>
          <p:cNvPr id="47117" name="Line 15"/>
          <p:cNvSpPr>
            <a:spLocks noChangeShapeType="1"/>
          </p:cNvSpPr>
          <p:nvPr/>
        </p:nvSpPr>
        <p:spPr bwMode="auto">
          <a:xfrm>
            <a:off x="1905000" y="3943350"/>
            <a:ext cx="3679825" cy="735013"/>
          </a:xfrm>
          <a:prstGeom prst="line">
            <a:avLst/>
          </a:prstGeom>
          <a:noFill/>
          <a:ln w="28575">
            <a:solidFill>
              <a:schemeClr val="tx1"/>
            </a:solidFill>
            <a:round/>
            <a:headEnd/>
            <a:tailEnd type="triangle" w="lg" len="lg"/>
          </a:ln>
          <a:extLst>
            <a:ext uri="{909E8E84-426E-40dd-AFC4-6F175D3DCCD1}">
              <a14:hiddenFill xmlns="" xmlns:a14="http://schemas.microsoft.com/office/drawing/2010/main">
                <a:noFill/>
              </a14:hiddenFill>
            </a:ext>
          </a:extLst>
        </p:spPr>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39A1FAA-CD80-EC4C-BFE8-BBC0F36AB0B5}" type="slidenum">
              <a:rPr lang="en-US" sz="1400"/>
              <a:pPr eaLnBrk="1" hangingPunct="1"/>
              <a:t>24</a:t>
            </a:fld>
            <a:endParaRPr lang="en-US" sz="1400"/>
          </a:p>
        </p:txBody>
      </p:sp>
      <p:sp>
        <p:nvSpPr>
          <p:cNvPr id="49154" name="Rectangle 2"/>
          <p:cNvSpPr>
            <a:spLocks noGrp="1" noChangeArrowheads="1"/>
          </p:cNvSpPr>
          <p:nvPr>
            <p:ph type="title"/>
          </p:nvPr>
        </p:nvSpPr>
        <p:spPr/>
        <p:txBody>
          <a:bodyPr/>
          <a:lstStyle/>
          <a:p>
            <a:pPr eaLnBrk="1" hangingPunct="1"/>
            <a:r>
              <a:rPr lang="en-GB">
                <a:latin typeface="Whitney-BlackSC" charset="0"/>
                <a:cs typeface="Whitney-BlackSC" charset="0"/>
              </a:rPr>
              <a:t>Failure Detector Properties</a:t>
            </a:r>
          </a:p>
        </p:txBody>
      </p:sp>
      <p:sp>
        <p:nvSpPr>
          <p:cNvPr id="49155" name="Rectangle 3"/>
          <p:cNvSpPr>
            <a:spLocks noGrp="1" noChangeArrowheads="1"/>
          </p:cNvSpPr>
          <p:nvPr>
            <p:ph type="body" idx="1"/>
          </p:nvPr>
        </p:nvSpPr>
        <p:spPr>
          <a:xfrm>
            <a:off x="395288" y="1257300"/>
            <a:ext cx="8229600" cy="2914650"/>
          </a:xfrm>
        </p:spPr>
        <p:txBody>
          <a:bodyPr/>
          <a:lstStyle/>
          <a:p>
            <a:pPr eaLnBrk="1" hangingPunct="1"/>
            <a:r>
              <a:rPr lang="en-GB">
                <a:latin typeface="Times New Roman" charset="0"/>
              </a:rPr>
              <a:t>Completeness</a:t>
            </a:r>
          </a:p>
          <a:p>
            <a:pPr eaLnBrk="1" hangingPunct="1"/>
            <a:r>
              <a:rPr lang="en-GB">
                <a:latin typeface="Times New Roman" charset="0"/>
              </a:rPr>
              <a:t>Accuracy</a:t>
            </a:r>
          </a:p>
          <a:p>
            <a:pPr eaLnBrk="1" hangingPunct="1"/>
            <a:r>
              <a:rPr lang="en-GB">
                <a:latin typeface="Times New Roman" charset="0"/>
              </a:rPr>
              <a:t>Speed</a:t>
            </a:r>
          </a:p>
          <a:p>
            <a:pPr lvl="1" eaLnBrk="1" hangingPunct="1"/>
            <a:r>
              <a:rPr lang="en-GB">
                <a:latin typeface="Times New Roman" charset="0"/>
              </a:rPr>
              <a:t>Time to first detection of a failure</a:t>
            </a:r>
          </a:p>
          <a:p>
            <a:pPr eaLnBrk="1" hangingPunct="1"/>
            <a:r>
              <a:rPr lang="en-GB">
                <a:latin typeface="Times New Roman" charset="0"/>
              </a:rPr>
              <a:t>Scale</a:t>
            </a:r>
          </a:p>
          <a:p>
            <a:pPr lvl="1" eaLnBrk="1" hangingPunct="1"/>
            <a:r>
              <a:rPr lang="en-GB">
                <a:latin typeface="Times New Roman" charset="0"/>
              </a:rPr>
              <a:t>Equal Load on each member</a:t>
            </a:r>
          </a:p>
          <a:p>
            <a:pPr lvl="1" eaLnBrk="1" hangingPunct="1"/>
            <a:r>
              <a:rPr lang="en-GB">
                <a:latin typeface="Times New Roman" charset="0"/>
              </a:rPr>
              <a:t>Network Message Load</a:t>
            </a:r>
          </a:p>
          <a:p>
            <a:pPr lvl="1" eaLnBrk="1" hangingPunct="1"/>
            <a:endParaRPr lang="en-GB">
              <a:latin typeface="Times New Roman" charset="0"/>
            </a:endParaRPr>
          </a:p>
        </p:txBody>
      </p:sp>
      <p:sp>
        <p:nvSpPr>
          <p:cNvPr id="49156" name="Text Box 4"/>
          <p:cNvSpPr txBox="1">
            <a:spLocks noChangeArrowheads="1"/>
          </p:cNvSpPr>
          <p:nvPr/>
        </p:nvSpPr>
        <p:spPr bwMode="auto">
          <a:xfrm>
            <a:off x="5818188" y="1219200"/>
            <a:ext cx="2944812" cy="1200150"/>
          </a:xfrm>
          <a:prstGeom prst="rect">
            <a:avLst/>
          </a:prstGeom>
          <a:solidFill>
            <a:srgbClr val="008000"/>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In spite of </a:t>
            </a:r>
          </a:p>
          <a:p>
            <a:pPr eaLnBrk="1" hangingPunct="1"/>
            <a:r>
              <a:rPr lang="en-GB"/>
              <a:t>arbitrary simultaneous </a:t>
            </a:r>
          </a:p>
          <a:p>
            <a:pPr eaLnBrk="1" hangingPunct="1"/>
            <a:r>
              <a:rPr lang="en-GB"/>
              <a:t>process failures</a:t>
            </a:r>
          </a:p>
        </p:txBody>
      </p:sp>
      <p:sp>
        <p:nvSpPr>
          <p:cNvPr id="49157" name="AutoShape 5"/>
          <p:cNvSpPr>
            <a:spLocks/>
          </p:cNvSpPr>
          <p:nvPr/>
        </p:nvSpPr>
        <p:spPr bwMode="auto">
          <a:xfrm rot="-3110286">
            <a:off x="6158706" y="-340518"/>
            <a:ext cx="269875" cy="6564312"/>
          </a:xfrm>
          <a:prstGeom prst="rightBrace">
            <a:avLst>
              <a:gd name="adj1" fmla="val 152022"/>
              <a:gd name="adj2" fmla="val 50000"/>
            </a:avLst>
          </a:prstGeom>
          <a:noFill/>
          <a:ln w="190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8A8F0B5C-CD03-6A4C-9669-D481093217FC}" type="slidenum">
              <a:rPr lang="en-US" sz="1400"/>
              <a:pPr eaLnBrk="1" hangingPunct="1"/>
              <a:t>25</a:t>
            </a:fld>
            <a:endParaRPr lang="en-US" sz="1400"/>
          </a:p>
        </p:txBody>
      </p:sp>
      <p:sp>
        <p:nvSpPr>
          <p:cNvPr id="51202" name="Rectangle 2"/>
          <p:cNvSpPr>
            <a:spLocks noGrp="1" noChangeArrowheads="1"/>
          </p:cNvSpPr>
          <p:nvPr>
            <p:ph type="title"/>
          </p:nvPr>
        </p:nvSpPr>
        <p:spPr/>
        <p:txBody>
          <a:bodyPr/>
          <a:lstStyle/>
          <a:p>
            <a:pPr eaLnBrk="1" hangingPunct="1"/>
            <a:r>
              <a:rPr lang="en-GB">
                <a:latin typeface="Whitney-BlackSC" charset="0"/>
                <a:cs typeface="Whitney-BlackSC" charset="0"/>
              </a:rPr>
              <a:t>Centralized Heartbeating</a:t>
            </a:r>
          </a:p>
        </p:txBody>
      </p:sp>
      <p:grpSp>
        <p:nvGrpSpPr>
          <p:cNvPr id="51203" name="Group 3"/>
          <p:cNvGrpSpPr>
            <a:grpSpLocks/>
          </p:cNvGrpSpPr>
          <p:nvPr/>
        </p:nvGrpSpPr>
        <p:grpSpPr bwMode="auto">
          <a:xfrm>
            <a:off x="2627313" y="1600200"/>
            <a:ext cx="3960812" cy="1657350"/>
            <a:chOff x="1655" y="1344"/>
            <a:chExt cx="2495" cy="1392"/>
          </a:xfrm>
        </p:grpSpPr>
        <p:sp>
          <p:nvSpPr>
            <p:cNvPr id="51218" name="Oval 4"/>
            <p:cNvSpPr>
              <a:spLocks noChangeArrowheads="1"/>
            </p:cNvSpPr>
            <p:nvPr/>
          </p:nvSpPr>
          <p:spPr bwMode="auto">
            <a:xfrm>
              <a:off x="3787" y="1888"/>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1219" name="Oval 5"/>
            <p:cNvSpPr>
              <a:spLocks noChangeArrowheads="1"/>
            </p:cNvSpPr>
            <p:nvPr/>
          </p:nvSpPr>
          <p:spPr bwMode="auto">
            <a:xfrm>
              <a:off x="1882" y="1797"/>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1220" name="Oval 6"/>
            <p:cNvSpPr>
              <a:spLocks noChangeArrowheads="1"/>
            </p:cNvSpPr>
            <p:nvPr/>
          </p:nvSpPr>
          <p:spPr bwMode="auto">
            <a:xfrm>
              <a:off x="1655" y="2568"/>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1221" name="Oval 7"/>
            <p:cNvSpPr>
              <a:spLocks noChangeArrowheads="1"/>
            </p:cNvSpPr>
            <p:nvPr/>
          </p:nvSpPr>
          <p:spPr bwMode="auto">
            <a:xfrm>
              <a:off x="3969" y="2523"/>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1222" name="Oval 8"/>
            <p:cNvSpPr>
              <a:spLocks noChangeArrowheads="1"/>
            </p:cNvSpPr>
            <p:nvPr/>
          </p:nvSpPr>
          <p:spPr bwMode="auto">
            <a:xfrm>
              <a:off x="2835" y="1344"/>
              <a:ext cx="181" cy="168"/>
            </a:xfrm>
            <a:prstGeom prst="ellipse">
              <a:avLst/>
            </a:prstGeom>
            <a:solidFill>
              <a:schemeClr val="accent1"/>
            </a:solidFill>
            <a:ln w="9525">
              <a:solidFill>
                <a:schemeClr val="tx1"/>
              </a:solidFill>
              <a:round/>
              <a:headEnd/>
              <a:tailEnd/>
            </a:ln>
          </p:spPr>
          <p:txBody>
            <a:bodyPr wrap="none" anchor="ctr"/>
            <a:lstStyle/>
            <a:p>
              <a:endParaRPr lang="en-US"/>
            </a:p>
          </p:txBody>
        </p:sp>
      </p:grpSp>
      <p:sp>
        <p:nvSpPr>
          <p:cNvPr id="51204" name="Oval 9"/>
          <p:cNvSpPr>
            <a:spLocks noChangeArrowheads="1"/>
          </p:cNvSpPr>
          <p:nvPr/>
        </p:nvSpPr>
        <p:spPr bwMode="auto">
          <a:xfrm>
            <a:off x="4427538" y="4300538"/>
            <a:ext cx="287337" cy="200025"/>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1205" name="Line 10"/>
          <p:cNvSpPr>
            <a:spLocks noChangeShapeType="1"/>
          </p:cNvSpPr>
          <p:nvPr/>
        </p:nvSpPr>
        <p:spPr bwMode="auto">
          <a:xfrm>
            <a:off x="2916238" y="3219450"/>
            <a:ext cx="1511300" cy="1081088"/>
          </a:xfrm>
          <a:prstGeom prst="line">
            <a:avLst/>
          </a:prstGeom>
          <a:noFill/>
          <a:ln w="28575">
            <a:solidFill>
              <a:schemeClr val="tx1"/>
            </a:solidFill>
            <a:round/>
            <a:headEnd type="none" w="lg" len="lg"/>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51206" name="Line 11"/>
          <p:cNvSpPr>
            <a:spLocks noChangeShapeType="1"/>
          </p:cNvSpPr>
          <p:nvPr/>
        </p:nvSpPr>
        <p:spPr bwMode="auto">
          <a:xfrm>
            <a:off x="3203575" y="2301875"/>
            <a:ext cx="1296988" cy="1890713"/>
          </a:xfrm>
          <a:prstGeom prst="line">
            <a:avLst/>
          </a:prstGeom>
          <a:noFill/>
          <a:ln w="28575">
            <a:solidFill>
              <a:schemeClr val="tx1"/>
            </a:solidFill>
            <a:round/>
            <a:headEnd type="none" w="lg" len="lg"/>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51207" name="Line 12"/>
          <p:cNvSpPr>
            <a:spLocks noChangeShapeType="1"/>
          </p:cNvSpPr>
          <p:nvPr/>
        </p:nvSpPr>
        <p:spPr bwMode="auto">
          <a:xfrm flipH="1">
            <a:off x="4572000" y="1870075"/>
            <a:ext cx="71438" cy="2322513"/>
          </a:xfrm>
          <a:prstGeom prst="line">
            <a:avLst/>
          </a:prstGeom>
          <a:noFill/>
          <a:ln w="28575">
            <a:solidFill>
              <a:schemeClr val="tx1"/>
            </a:solidFill>
            <a:round/>
            <a:headEnd type="none" w="lg" len="lg"/>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51208" name="Text Box 13"/>
          <p:cNvSpPr txBox="1">
            <a:spLocks noChangeArrowheads="1"/>
          </p:cNvSpPr>
          <p:nvPr/>
        </p:nvSpPr>
        <p:spPr bwMode="auto">
          <a:xfrm rot="1571036">
            <a:off x="5073650" y="2921000"/>
            <a:ext cx="647700"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sz="3600"/>
              <a:t>…</a:t>
            </a:r>
          </a:p>
        </p:txBody>
      </p:sp>
      <p:sp>
        <p:nvSpPr>
          <p:cNvPr id="51209" name="Text Box 14"/>
          <p:cNvSpPr txBox="1">
            <a:spLocks noChangeArrowheads="1"/>
          </p:cNvSpPr>
          <p:nvPr/>
        </p:nvSpPr>
        <p:spPr bwMode="auto">
          <a:xfrm>
            <a:off x="4932363" y="3651250"/>
            <a:ext cx="3097212" cy="461963"/>
          </a:xfrm>
          <a:prstGeom prst="rect">
            <a:avLst/>
          </a:prstGeom>
          <a:solidFill>
            <a:srgbClr val="969696"/>
          </a:solidFill>
          <a:ln w="28575">
            <a:solidFill>
              <a:schemeClr val="tx1"/>
            </a:solidFill>
            <a:miter lim="800000"/>
            <a:headEnd type="none" w="lg" len="lg"/>
            <a:tailEnd type="none" w="lg" len="lg"/>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i="1"/>
              <a:t>pi</a:t>
            </a:r>
            <a:r>
              <a:rPr lang="en-GB"/>
              <a:t>, Heartbeat Seq. </a:t>
            </a:r>
            <a:r>
              <a:rPr lang="en-GB" i="1"/>
              <a:t>l++ </a:t>
            </a:r>
            <a:endParaRPr lang="en-GB"/>
          </a:p>
        </p:txBody>
      </p:sp>
      <p:sp>
        <p:nvSpPr>
          <p:cNvPr id="51210" name="Oval 15"/>
          <p:cNvSpPr>
            <a:spLocks noChangeArrowheads="1"/>
          </p:cNvSpPr>
          <p:nvPr/>
        </p:nvSpPr>
        <p:spPr bwMode="auto">
          <a:xfrm rot="5400000">
            <a:off x="4555332" y="3075781"/>
            <a:ext cx="150812" cy="549275"/>
          </a:xfrm>
          <a:prstGeom prst="ellipse">
            <a:avLst/>
          </a:prstGeom>
          <a:noFill/>
          <a:ln w="28575">
            <a:solidFill>
              <a:schemeClr val="tx1"/>
            </a:solidFill>
            <a:prstDash val="sysDot"/>
            <a:round/>
            <a:headEnd type="none" w="lg" len="lg"/>
            <a:tailEnd type="none" w="lg" len="lg"/>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211" name="Oval 16"/>
          <p:cNvSpPr>
            <a:spLocks noChangeArrowheads="1"/>
          </p:cNvSpPr>
          <p:nvPr/>
        </p:nvSpPr>
        <p:spPr bwMode="auto">
          <a:xfrm>
            <a:off x="4356100" y="4246563"/>
            <a:ext cx="431800" cy="304800"/>
          </a:xfrm>
          <a:prstGeom prst="ellipse">
            <a:avLst/>
          </a:prstGeom>
          <a:noFill/>
          <a:ln w="28575">
            <a:solidFill>
              <a:schemeClr val="tx1"/>
            </a:solidFill>
            <a:prstDash val="dash"/>
            <a:round/>
            <a:headEnd type="none" w="lg" len="lg"/>
            <a:tailEnd type="none" w="lg" len="lg"/>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212" name="Text Box 17"/>
          <p:cNvSpPr txBox="1">
            <a:spLocks noChangeArrowheads="1"/>
          </p:cNvSpPr>
          <p:nvPr/>
        </p:nvSpPr>
        <p:spPr bwMode="auto">
          <a:xfrm>
            <a:off x="3779838" y="1492250"/>
            <a:ext cx="554037"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prstDash val="dash"/>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i="1"/>
              <a:t>pi</a:t>
            </a:r>
          </a:p>
        </p:txBody>
      </p:sp>
      <p:grpSp>
        <p:nvGrpSpPr>
          <p:cNvPr id="3" name="Group 18"/>
          <p:cNvGrpSpPr>
            <a:grpSpLocks/>
          </p:cNvGrpSpPr>
          <p:nvPr/>
        </p:nvGrpSpPr>
        <p:grpSpPr bwMode="auto">
          <a:xfrm>
            <a:off x="5272088" y="1168400"/>
            <a:ext cx="3871912" cy="647700"/>
            <a:chOff x="3220" y="754"/>
            <a:chExt cx="2439" cy="544"/>
          </a:xfrm>
        </p:grpSpPr>
        <p:sp>
          <p:nvSpPr>
            <p:cNvPr id="51216" name="AutoShape 19"/>
            <p:cNvSpPr>
              <a:spLocks noChangeArrowheads="1"/>
            </p:cNvSpPr>
            <p:nvPr/>
          </p:nvSpPr>
          <p:spPr bwMode="auto">
            <a:xfrm>
              <a:off x="3220" y="754"/>
              <a:ext cx="1747" cy="544"/>
            </a:xfrm>
            <a:prstGeom prst="cloudCallout">
              <a:avLst>
                <a:gd name="adj1" fmla="val 53319"/>
                <a:gd name="adj2" fmla="val 154778"/>
              </a:avLst>
            </a:prstGeom>
            <a:noFill/>
            <a:ln w="28575">
              <a:solidFill>
                <a:schemeClr val="tx1"/>
              </a:solidFill>
              <a:round/>
              <a:headEnd type="none" w="lg" len="lg"/>
              <a:tailEnd type="none" w="lg" len="lg"/>
            </a:ln>
            <a:extLst>
              <a:ext uri="{909E8E84-426E-40dd-AFC4-6F175D3DCCD1}">
                <a14:hiddenFill xmlns="" xmlns:a14="http://schemas.microsoft.com/office/drawing/2010/main">
                  <a:solidFill>
                    <a:srgbClr val="FFFFFF"/>
                  </a:solidFill>
                </a14:hiddenFill>
              </a:ext>
            </a:extLst>
          </p:spPr>
          <p:txBody>
            <a:bodyPr/>
            <a:lstStyle/>
            <a:p>
              <a:pPr algn="ctr"/>
              <a:endParaRPr lang="en-GB"/>
            </a:p>
          </p:txBody>
        </p:sp>
        <p:sp>
          <p:nvSpPr>
            <p:cNvPr id="51217" name="Text Box 20"/>
            <p:cNvSpPr txBox="1">
              <a:spLocks noChangeArrowheads="1"/>
            </p:cNvSpPr>
            <p:nvPr/>
          </p:nvSpPr>
          <p:spPr bwMode="auto">
            <a:xfrm>
              <a:off x="3492" y="877"/>
              <a:ext cx="2167" cy="3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miter lim="800000"/>
                  <a:headEnd type="none" w="lg" len="lg"/>
                  <a:tailEnd type="none" w="lg" len="lg"/>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sym typeface="Wingdings" charset="0"/>
                </a:rPr>
                <a:t> </a:t>
              </a:r>
              <a:r>
                <a:rPr lang="en-GB"/>
                <a:t>Hotspot</a:t>
              </a:r>
            </a:p>
          </p:txBody>
        </p:sp>
      </p:grpSp>
      <p:sp>
        <p:nvSpPr>
          <p:cNvPr id="51214" name="Text Box 21"/>
          <p:cNvSpPr txBox="1">
            <a:spLocks noChangeArrowheads="1"/>
          </p:cNvSpPr>
          <p:nvPr/>
        </p:nvSpPr>
        <p:spPr bwMode="auto">
          <a:xfrm>
            <a:off x="3708400" y="4137025"/>
            <a:ext cx="554038"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prstDash val="dash"/>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i="1"/>
              <a:t>pj</a:t>
            </a:r>
          </a:p>
        </p:txBody>
      </p:sp>
      <p:sp>
        <p:nvSpPr>
          <p:cNvPr id="51215" name="Text Box 22"/>
          <p:cNvSpPr txBox="1">
            <a:spLocks noChangeArrowheads="1"/>
          </p:cNvSpPr>
          <p:nvPr/>
        </p:nvSpPr>
        <p:spPr bwMode="auto">
          <a:xfrm>
            <a:off x="5006975" y="4286250"/>
            <a:ext cx="3903663" cy="923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buFontTx/>
              <a:buChar char="•"/>
            </a:pPr>
            <a:r>
              <a:rPr lang="en-US" sz="1800"/>
              <a:t>Heartbeats sent periodically</a:t>
            </a:r>
          </a:p>
          <a:p>
            <a:pPr eaLnBrk="1" hangingPunct="1">
              <a:buFontTx/>
              <a:buChar char="•"/>
            </a:pPr>
            <a:r>
              <a:rPr lang="en-US" sz="1800"/>
              <a:t>If heartbeat not received from </a:t>
            </a:r>
            <a:r>
              <a:rPr lang="en-US" sz="1800" i="1"/>
              <a:t>pi </a:t>
            </a:r>
            <a:r>
              <a:rPr lang="en-US" sz="1800"/>
              <a:t>within</a:t>
            </a:r>
          </a:p>
          <a:p>
            <a:pPr eaLnBrk="1" hangingPunct="1"/>
            <a:r>
              <a:rPr lang="en-US" sz="1800"/>
              <a:t>timeout, mark </a:t>
            </a:r>
            <a:r>
              <a:rPr lang="en-US" sz="1800" i="1"/>
              <a:t>pi </a:t>
            </a:r>
            <a:r>
              <a:rPr lang="en-US" sz="1800"/>
              <a:t>as failed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5"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7EDF235E-3685-9B4B-B654-67EE5DCCD93D}" type="slidenum">
              <a:rPr lang="en-US" sz="1400"/>
              <a:pPr eaLnBrk="1" hangingPunct="1"/>
              <a:t>26</a:t>
            </a:fld>
            <a:endParaRPr lang="en-US" sz="1400"/>
          </a:p>
        </p:txBody>
      </p:sp>
      <p:sp>
        <p:nvSpPr>
          <p:cNvPr id="53250" name="Rectangle 2"/>
          <p:cNvSpPr>
            <a:spLocks noGrp="1" noChangeArrowheads="1"/>
          </p:cNvSpPr>
          <p:nvPr>
            <p:ph type="title"/>
          </p:nvPr>
        </p:nvSpPr>
        <p:spPr/>
        <p:txBody>
          <a:bodyPr/>
          <a:lstStyle/>
          <a:p>
            <a:pPr eaLnBrk="1" hangingPunct="1"/>
            <a:r>
              <a:rPr lang="en-GB">
                <a:latin typeface="Whitney-BlackSC" charset="0"/>
                <a:cs typeface="Whitney-BlackSC" charset="0"/>
              </a:rPr>
              <a:t>Ring Heartbeating</a:t>
            </a:r>
          </a:p>
        </p:txBody>
      </p:sp>
      <p:grpSp>
        <p:nvGrpSpPr>
          <p:cNvPr id="53251" name="Group 3"/>
          <p:cNvGrpSpPr>
            <a:grpSpLocks/>
          </p:cNvGrpSpPr>
          <p:nvPr/>
        </p:nvGrpSpPr>
        <p:grpSpPr bwMode="auto">
          <a:xfrm>
            <a:off x="2627313" y="1600200"/>
            <a:ext cx="3960812" cy="1657350"/>
            <a:chOff x="1655" y="1344"/>
            <a:chExt cx="2495" cy="1392"/>
          </a:xfrm>
        </p:grpSpPr>
        <p:sp>
          <p:nvSpPr>
            <p:cNvPr id="53269" name="Oval 4"/>
            <p:cNvSpPr>
              <a:spLocks noChangeArrowheads="1"/>
            </p:cNvSpPr>
            <p:nvPr/>
          </p:nvSpPr>
          <p:spPr bwMode="auto">
            <a:xfrm>
              <a:off x="3787" y="1888"/>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3270" name="Oval 5"/>
            <p:cNvSpPr>
              <a:spLocks noChangeArrowheads="1"/>
            </p:cNvSpPr>
            <p:nvPr/>
          </p:nvSpPr>
          <p:spPr bwMode="auto">
            <a:xfrm>
              <a:off x="1882" y="1797"/>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3271" name="Oval 6"/>
            <p:cNvSpPr>
              <a:spLocks noChangeArrowheads="1"/>
            </p:cNvSpPr>
            <p:nvPr/>
          </p:nvSpPr>
          <p:spPr bwMode="auto">
            <a:xfrm>
              <a:off x="1655" y="2568"/>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3272" name="Oval 7"/>
            <p:cNvSpPr>
              <a:spLocks noChangeArrowheads="1"/>
            </p:cNvSpPr>
            <p:nvPr/>
          </p:nvSpPr>
          <p:spPr bwMode="auto">
            <a:xfrm>
              <a:off x="3969" y="2523"/>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3273" name="Oval 8"/>
            <p:cNvSpPr>
              <a:spLocks noChangeArrowheads="1"/>
            </p:cNvSpPr>
            <p:nvPr/>
          </p:nvSpPr>
          <p:spPr bwMode="auto">
            <a:xfrm>
              <a:off x="2835" y="1344"/>
              <a:ext cx="181" cy="168"/>
            </a:xfrm>
            <a:prstGeom prst="ellipse">
              <a:avLst/>
            </a:prstGeom>
            <a:solidFill>
              <a:schemeClr val="accent1"/>
            </a:solidFill>
            <a:ln w="9525">
              <a:solidFill>
                <a:schemeClr val="tx1"/>
              </a:solidFill>
              <a:round/>
              <a:headEnd/>
              <a:tailEnd/>
            </a:ln>
          </p:spPr>
          <p:txBody>
            <a:bodyPr wrap="none" anchor="ctr"/>
            <a:lstStyle/>
            <a:p>
              <a:endParaRPr lang="en-US"/>
            </a:p>
          </p:txBody>
        </p:sp>
      </p:grpSp>
      <p:sp>
        <p:nvSpPr>
          <p:cNvPr id="53252" name="Line 9"/>
          <p:cNvSpPr>
            <a:spLocks noChangeShapeType="1"/>
          </p:cNvSpPr>
          <p:nvPr/>
        </p:nvSpPr>
        <p:spPr bwMode="auto">
          <a:xfrm flipV="1">
            <a:off x="2770188" y="2355850"/>
            <a:ext cx="287337" cy="701675"/>
          </a:xfrm>
          <a:prstGeom prst="line">
            <a:avLst/>
          </a:prstGeom>
          <a:noFill/>
          <a:ln w="28575">
            <a:solidFill>
              <a:schemeClr val="tx1"/>
            </a:solidFill>
            <a:round/>
            <a:headEnd type="triangle" w="lg" len="lg"/>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53253" name="Line 10"/>
          <p:cNvSpPr>
            <a:spLocks noChangeShapeType="1"/>
          </p:cNvSpPr>
          <p:nvPr/>
        </p:nvSpPr>
        <p:spPr bwMode="auto">
          <a:xfrm flipV="1">
            <a:off x="3276600" y="1762125"/>
            <a:ext cx="1223963" cy="431800"/>
          </a:xfrm>
          <a:prstGeom prst="line">
            <a:avLst/>
          </a:prstGeom>
          <a:noFill/>
          <a:ln w="28575">
            <a:solidFill>
              <a:schemeClr val="tx1"/>
            </a:solidFill>
            <a:round/>
            <a:headEnd type="triangle" w="lg" len="lg"/>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53254" name="Line 11"/>
          <p:cNvSpPr>
            <a:spLocks noChangeShapeType="1"/>
          </p:cNvSpPr>
          <p:nvPr/>
        </p:nvSpPr>
        <p:spPr bwMode="auto">
          <a:xfrm>
            <a:off x="4787900" y="1762125"/>
            <a:ext cx="1223963" cy="539750"/>
          </a:xfrm>
          <a:prstGeom prst="line">
            <a:avLst/>
          </a:prstGeom>
          <a:noFill/>
          <a:ln w="28575">
            <a:solidFill>
              <a:schemeClr val="tx1"/>
            </a:solidFill>
            <a:round/>
            <a:headEnd type="triangle" w="lg" len="lg"/>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53255" name="Oval 12"/>
          <p:cNvSpPr>
            <a:spLocks noChangeArrowheads="1"/>
          </p:cNvSpPr>
          <p:nvPr/>
        </p:nvSpPr>
        <p:spPr bwMode="auto">
          <a:xfrm>
            <a:off x="4427538" y="4300538"/>
            <a:ext cx="287337" cy="200025"/>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3256" name="Text Box 13"/>
          <p:cNvSpPr txBox="1">
            <a:spLocks noChangeArrowheads="1"/>
          </p:cNvSpPr>
          <p:nvPr/>
        </p:nvSpPr>
        <p:spPr bwMode="auto">
          <a:xfrm>
            <a:off x="323850" y="1600200"/>
            <a:ext cx="3097213" cy="461963"/>
          </a:xfrm>
          <a:prstGeom prst="rect">
            <a:avLst/>
          </a:prstGeom>
          <a:solidFill>
            <a:srgbClr val="969696"/>
          </a:solidFill>
          <a:ln w="28575">
            <a:solidFill>
              <a:schemeClr val="tx1"/>
            </a:solidFill>
            <a:miter lim="800000"/>
            <a:headEnd type="none" w="lg" len="lg"/>
            <a:tailEnd type="none" w="lg" len="lg"/>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i="1"/>
              <a:t>pi</a:t>
            </a:r>
            <a:r>
              <a:rPr lang="en-GB"/>
              <a:t>, Heartbeat Seq. </a:t>
            </a:r>
            <a:r>
              <a:rPr lang="en-GB" i="1"/>
              <a:t>l++</a:t>
            </a:r>
          </a:p>
        </p:txBody>
      </p:sp>
      <p:sp>
        <p:nvSpPr>
          <p:cNvPr id="53257" name="Oval 14"/>
          <p:cNvSpPr>
            <a:spLocks noChangeArrowheads="1"/>
          </p:cNvSpPr>
          <p:nvPr/>
        </p:nvSpPr>
        <p:spPr bwMode="auto">
          <a:xfrm rot="3732702">
            <a:off x="3693319" y="1902619"/>
            <a:ext cx="355600" cy="179388"/>
          </a:xfrm>
          <a:prstGeom prst="ellipse">
            <a:avLst/>
          </a:prstGeom>
          <a:noFill/>
          <a:ln w="28575">
            <a:solidFill>
              <a:schemeClr val="tx1"/>
            </a:solidFill>
            <a:prstDash val="sysDot"/>
            <a:round/>
            <a:headEnd type="none" w="lg" len="lg"/>
            <a:tailEnd type="none" w="lg" len="lg"/>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3258" name="Line 15"/>
          <p:cNvSpPr>
            <a:spLocks noChangeShapeType="1"/>
          </p:cNvSpPr>
          <p:nvPr/>
        </p:nvSpPr>
        <p:spPr bwMode="auto">
          <a:xfrm>
            <a:off x="2771775" y="3275013"/>
            <a:ext cx="71438" cy="431800"/>
          </a:xfrm>
          <a:prstGeom prst="line">
            <a:avLst/>
          </a:prstGeom>
          <a:noFill/>
          <a:ln w="28575">
            <a:solidFill>
              <a:schemeClr val="tx1"/>
            </a:solidFill>
            <a:round/>
            <a:headEnd type="triangle" w="lg" len="lg"/>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53259" name="Line 16"/>
          <p:cNvSpPr>
            <a:spLocks noChangeShapeType="1"/>
          </p:cNvSpPr>
          <p:nvPr/>
        </p:nvSpPr>
        <p:spPr bwMode="auto">
          <a:xfrm>
            <a:off x="6227763" y="2463800"/>
            <a:ext cx="215900" cy="539750"/>
          </a:xfrm>
          <a:prstGeom prst="line">
            <a:avLst/>
          </a:prstGeom>
          <a:noFill/>
          <a:ln w="28575">
            <a:solidFill>
              <a:schemeClr val="tx1"/>
            </a:solidFill>
            <a:round/>
            <a:headEnd type="triangle" w="lg" len="lg"/>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53260" name="Line 17"/>
          <p:cNvSpPr>
            <a:spLocks noChangeShapeType="1"/>
          </p:cNvSpPr>
          <p:nvPr/>
        </p:nvSpPr>
        <p:spPr bwMode="auto">
          <a:xfrm flipH="1">
            <a:off x="6372225" y="3219450"/>
            <a:ext cx="71438" cy="431800"/>
          </a:xfrm>
          <a:prstGeom prst="line">
            <a:avLst/>
          </a:prstGeom>
          <a:noFill/>
          <a:ln w="28575">
            <a:solidFill>
              <a:schemeClr val="tx1"/>
            </a:solidFill>
            <a:round/>
            <a:headEnd type="triangle" w="lg" len="lg"/>
            <a:tailEnd type="triangle" w="lg" len="lg"/>
          </a:ln>
          <a:extLst>
            <a:ext uri="{909E8E84-426E-40dd-AFC4-6F175D3DCCD1}">
              <a14:hiddenFill xmlns="" xmlns:a14="http://schemas.microsoft.com/office/drawing/2010/main">
                <a:noFill/>
              </a14:hiddenFill>
            </a:ext>
          </a:extLst>
        </p:spPr>
        <p:txBody>
          <a:bodyPr/>
          <a:lstStyle/>
          <a:p>
            <a:endParaRPr lang="en-US"/>
          </a:p>
        </p:txBody>
      </p:sp>
      <p:grpSp>
        <p:nvGrpSpPr>
          <p:cNvPr id="3" name="Group 18"/>
          <p:cNvGrpSpPr>
            <a:grpSpLocks/>
          </p:cNvGrpSpPr>
          <p:nvPr/>
        </p:nvGrpSpPr>
        <p:grpSpPr bwMode="auto">
          <a:xfrm>
            <a:off x="5111750" y="896938"/>
            <a:ext cx="4032250" cy="1827212"/>
            <a:chOff x="3152" y="935"/>
            <a:chExt cx="2540" cy="1144"/>
          </a:xfrm>
        </p:grpSpPr>
        <p:sp>
          <p:nvSpPr>
            <p:cNvPr id="53267" name="AutoShape 19"/>
            <p:cNvSpPr>
              <a:spLocks noChangeArrowheads="1"/>
            </p:cNvSpPr>
            <p:nvPr/>
          </p:nvSpPr>
          <p:spPr bwMode="auto">
            <a:xfrm>
              <a:off x="3152" y="935"/>
              <a:ext cx="2540" cy="953"/>
            </a:xfrm>
            <a:prstGeom prst="cloudCallout">
              <a:avLst>
                <a:gd name="adj1" fmla="val 21065"/>
                <a:gd name="adj2" fmla="val 79278"/>
              </a:avLst>
            </a:prstGeom>
            <a:noFill/>
            <a:ln w="28575">
              <a:solidFill>
                <a:schemeClr val="tx1"/>
              </a:solidFill>
              <a:round/>
              <a:headEnd type="none" w="lg" len="lg"/>
              <a:tailEnd type="none" w="lg" len="lg"/>
            </a:ln>
            <a:extLst>
              <a:ext uri="{909E8E84-426E-40dd-AFC4-6F175D3DCCD1}">
                <a14:hiddenFill xmlns="" xmlns:a14="http://schemas.microsoft.com/office/drawing/2010/main">
                  <a:solidFill>
                    <a:srgbClr val="FFFFFF"/>
                  </a:solidFill>
                </a14:hiddenFill>
              </a:ext>
            </a:extLst>
          </p:spPr>
          <p:txBody>
            <a:bodyPr/>
            <a:lstStyle/>
            <a:p>
              <a:pPr algn="ctr"/>
              <a:endParaRPr lang="en-GB"/>
            </a:p>
          </p:txBody>
        </p:sp>
        <p:sp>
          <p:nvSpPr>
            <p:cNvPr id="53268" name="Text Box 20"/>
            <p:cNvSpPr txBox="1">
              <a:spLocks noChangeArrowheads="1"/>
            </p:cNvSpPr>
            <p:nvPr/>
          </p:nvSpPr>
          <p:spPr bwMode="auto">
            <a:xfrm>
              <a:off x="3424" y="1071"/>
              <a:ext cx="2167" cy="10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miter lim="800000"/>
                  <a:headEnd type="none" w="lg" len="lg"/>
                  <a:tailEnd type="none" w="lg" len="lg"/>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dirty="0">
                  <a:sym typeface="Wingdings" charset="0"/>
                </a:rPr>
                <a:t> </a:t>
              </a:r>
              <a:r>
                <a:rPr lang="en-GB" dirty="0"/>
                <a:t>Unpredictable on</a:t>
              </a:r>
            </a:p>
            <a:p>
              <a:pPr eaLnBrk="1" hangingPunct="1"/>
              <a:r>
                <a:rPr lang="en-GB" dirty="0"/>
                <a:t>simultaneous multiple 	failures</a:t>
              </a:r>
            </a:p>
          </p:txBody>
        </p:sp>
      </p:grpSp>
      <p:sp>
        <p:nvSpPr>
          <p:cNvPr id="53262" name="Text Box 21"/>
          <p:cNvSpPr txBox="1">
            <a:spLocks noChangeArrowheads="1"/>
          </p:cNvSpPr>
          <p:nvPr/>
        </p:nvSpPr>
        <p:spPr bwMode="auto">
          <a:xfrm>
            <a:off x="3779838" y="1382713"/>
            <a:ext cx="554037"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prstDash val="dash"/>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i="1"/>
              <a:t>pi</a:t>
            </a:r>
          </a:p>
        </p:txBody>
      </p:sp>
      <p:sp>
        <p:nvSpPr>
          <p:cNvPr id="53263" name="Oval 22"/>
          <p:cNvSpPr>
            <a:spLocks noChangeArrowheads="1"/>
          </p:cNvSpPr>
          <p:nvPr/>
        </p:nvSpPr>
        <p:spPr bwMode="auto">
          <a:xfrm>
            <a:off x="2916238" y="2085975"/>
            <a:ext cx="431800" cy="304800"/>
          </a:xfrm>
          <a:prstGeom prst="ellipse">
            <a:avLst/>
          </a:prstGeom>
          <a:noFill/>
          <a:ln w="28575">
            <a:solidFill>
              <a:schemeClr val="tx1"/>
            </a:solidFill>
            <a:prstDash val="dash"/>
            <a:round/>
            <a:headEnd type="none" w="lg" len="lg"/>
            <a:tailEnd type="none" w="lg" len="lg"/>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3264" name="Text Box 23"/>
          <p:cNvSpPr txBox="1">
            <a:spLocks noChangeArrowheads="1"/>
          </p:cNvSpPr>
          <p:nvPr/>
        </p:nvSpPr>
        <p:spPr bwMode="auto">
          <a:xfrm rot="6579069">
            <a:off x="6008688" y="3676650"/>
            <a:ext cx="647700" cy="647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sz="3600"/>
              <a:t>…</a:t>
            </a:r>
          </a:p>
        </p:txBody>
      </p:sp>
      <p:sp>
        <p:nvSpPr>
          <p:cNvPr id="53265" name="Text Box 24"/>
          <p:cNvSpPr txBox="1">
            <a:spLocks noChangeArrowheads="1"/>
          </p:cNvSpPr>
          <p:nvPr/>
        </p:nvSpPr>
        <p:spPr bwMode="auto">
          <a:xfrm rot="4351812">
            <a:off x="2768600" y="3676650"/>
            <a:ext cx="647700" cy="647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sz="3600"/>
              <a:t>…</a:t>
            </a:r>
          </a:p>
        </p:txBody>
      </p:sp>
      <p:sp>
        <p:nvSpPr>
          <p:cNvPr id="53266" name="Text Box 25"/>
          <p:cNvSpPr txBox="1">
            <a:spLocks noChangeArrowheads="1"/>
          </p:cNvSpPr>
          <p:nvPr/>
        </p:nvSpPr>
        <p:spPr bwMode="auto">
          <a:xfrm>
            <a:off x="2209800" y="2228850"/>
            <a:ext cx="554038"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prstDash val="dash"/>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i="1"/>
              <a:t>pj</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5"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C5FC4702-23DF-6D43-93D1-E6E7F5242D82}" type="slidenum">
              <a:rPr lang="en-US" sz="1400"/>
              <a:pPr eaLnBrk="1" hangingPunct="1"/>
              <a:t>27</a:t>
            </a:fld>
            <a:endParaRPr lang="en-US" sz="1400"/>
          </a:p>
        </p:txBody>
      </p:sp>
      <p:sp>
        <p:nvSpPr>
          <p:cNvPr id="55298" name="Rectangle 2"/>
          <p:cNvSpPr>
            <a:spLocks noGrp="1" noChangeArrowheads="1"/>
          </p:cNvSpPr>
          <p:nvPr>
            <p:ph type="title"/>
          </p:nvPr>
        </p:nvSpPr>
        <p:spPr/>
        <p:txBody>
          <a:bodyPr/>
          <a:lstStyle/>
          <a:p>
            <a:pPr eaLnBrk="1" hangingPunct="1"/>
            <a:r>
              <a:rPr lang="en-GB">
                <a:latin typeface="Whitney-BlackSC" charset="0"/>
                <a:cs typeface="Whitney-BlackSC" charset="0"/>
              </a:rPr>
              <a:t>All-to-All Heartbeating</a:t>
            </a:r>
          </a:p>
        </p:txBody>
      </p:sp>
      <p:grpSp>
        <p:nvGrpSpPr>
          <p:cNvPr id="55299" name="Group 3"/>
          <p:cNvGrpSpPr>
            <a:grpSpLocks/>
          </p:cNvGrpSpPr>
          <p:nvPr/>
        </p:nvGrpSpPr>
        <p:grpSpPr bwMode="auto">
          <a:xfrm>
            <a:off x="2627313" y="1600200"/>
            <a:ext cx="3960812" cy="1657350"/>
            <a:chOff x="1655" y="1344"/>
            <a:chExt cx="2495" cy="1392"/>
          </a:xfrm>
        </p:grpSpPr>
        <p:sp>
          <p:nvSpPr>
            <p:cNvPr id="55313" name="Oval 4"/>
            <p:cNvSpPr>
              <a:spLocks noChangeArrowheads="1"/>
            </p:cNvSpPr>
            <p:nvPr/>
          </p:nvSpPr>
          <p:spPr bwMode="auto">
            <a:xfrm>
              <a:off x="3787" y="1888"/>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5314" name="Oval 5"/>
            <p:cNvSpPr>
              <a:spLocks noChangeArrowheads="1"/>
            </p:cNvSpPr>
            <p:nvPr/>
          </p:nvSpPr>
          <p:spPr bwMode="auto">
            <a:xfrm>
              <a:off x="1882" y="1797"/>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5315" name="Oval 6"/>
            <p:cNvSpPr>
              <a:spLocks noChangeArrowheads="1"/>
            </p:cNvSpPr>
            <p:nvPr/>
          </p:nvSpPr>
          <p:spPr bwMode="auto">
            <a:xfrm>
              <a:off x="1655" y="2568"/>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5316" name="Oval 7"/>
            <p:cNvSpPr>
              <a:spLocks noChangeArrowheads="1"/>
            </p:cNvSpPr>
            <p:nvPr/>
          </p:nvSpPr>
          <p:spPr bwMode="auto">
            <a:xfrm>
              <a:off x="3969" y="2523"/>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5317" name="Oval 8"/>
            <p:cNvSpPr>
              <a:spLocks noChangeArrowheads="1"/>
            </p:cNvSpPr>
            <p:nvPr/>
          </p:nvSpPr>
          <p:spPr bwMode="auto">
            <a:xfrm>
              <a:off x="2835" y="1344"/>
              <a:ext cx="181" cy="168"/>
            </a:xfrm>
            <a:prstGeom prst="ellipse">
              <a:avLst/>
            </a:prstGeom>
            <a:solidFill>
              <a:schemeClr val="accent1"/>
            </a:solidFill>
            <a:ln w="9525">
              <a:solidFill>
                <a:schemeClr val="tx1"/>
              </a:solidFill>
              <a:round/>
              <a:headEnd/>
              <a:tailEnd/>
            </a:ln>
          </p:spPr>
          <p:txBody>
            <a:bodyPr wrap="none" anchor="ctr"/>
            <a:lstStyle/>
            <a:p>
              <a:endParaRPr lang="en-US"/>
            </a:p>
          </p:txBody>
        </p:sp>
      </p:grpSp>
      <p:sp>
        <p:nvSpPr>
          <p:cNvPr id="55300" name="Oval 9"/>
          <p:cNvSpPr>
            <a:spLocks noChangeArrowheads="1"/>
          </p:cNvSpPr>
          <p:nvPr/>
        </p:nvSpPr>
        <p:spPr bwMode="auto">
          <a:xfrm>
            <a:off x="4427538" y="4300538"/>
            <a:ext cx="287337" cy="200025"/>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5301" name="Line 10"/>
          <p:cNvSpPr>
            <a:spLocks noChangeShapeType="1"/>
          </p:cNvSpPr>
          <p:nvPr/>
        </p:nvSpPr>
        <p:spPr bwMode="auto">
          <a:xfrm flipV="1">
            <a:off x="2916238" y="1816100"/>
            <a:ext cx="1655762" cy="1349375"/>
          </a:xfrm>
          <a:prstGeom prst="line">
            <a:avLst/>
          </a:prstGeom>
          <a:noFill/>
          <a:ln w="28575">
            <a:solidFill>
              <a:schemeClr val="tx1"/>
            </a:solidFill>
            <a:round/>
            <a:headEnd type="triangle" w="lg" len="lg"/>
            <a:tailEnd type="none" w="lg" len="lg"/>
          </a:ln>
          <a:extLst>
            <a:ext uri="{909E8E84-426E-40dd-AFC4-6F175D3DCCD1}">
              <a14:hiddenFill xmlns="" xmlns:a14="http://schemas.microsoft.com/office/drawing/2010/main">
                <a:noFill/>
              </a14:hiddenFill>
            </a:ext>
          </a:extLst>
        </p:spPr>
        <p:txBody>
          <a:bodyPr/>
          <a:lstStyle/>
          <a:p>
            <a:endParaRPr lang="en-US"/>
          </a:p>
        </p:txBody>
      </p:sp>
      <p:sp>
        <p:nvSpPr>
          <p:cNvPr id="55302" name="Line 11"/>
          <p:cNvSpPr>
            <a:spLocks noChangeShapeType="1"/>
          </p:cNvSpPr>
          <p:nvPr/>
        </p:nvSpPr>
        <p:spPr bwMode="auto">
          <a:xfrm flipH="1">
            <a:off x="3348038" y="1762125"/>
            <a:ext cx="1152525" cy="431800"/>
          </a:xfrm>
          <a:prstGeom prst="line">
            <a:avLst/>
          </a:prstGeom>
          <a:noFill/>
          <a:ln w="28575">
            <a:solidFill>
              <a:schemeClr val="tx1"/>
            </a:solidFill>
            <a:round/>
            <a:headEnd type="none" w="lg" len="lg"/>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55303" name="Line 12"/>
          <p:cNvSpPr>
            <a:spLocks noChangeShapeType="1"/>
          </p:cNvSpPr>
          <p:nvPr/>
        </p:nvSpPr>
        <p:spPr bwMode="auto">
          <a:xfrm>
            <a:off x="4787900" y="1762125"/>
            <a:ext cx="1223963" cy="647700"/>
          </a:xfrm>
          <a:prstGeom prst="line">
            <a:avLst/>
          </a:prstGeom>
          <a:noFill/>
          <a:ln w="28575">
            <a:solidFill>
              <a:schemeClr val="tx1"/>
            </a:solidFill>
            <a:round/>
            <a:headEnd type="none" w="lg" len="lg"/>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55304" name="Oval 13"/>
          <p:cNvSpPr>
            <a:spLocks noChangeArrowheads="1"/>
          </p:cNvSpPr>
          <p:nvPr/>
        </p:nvSpPr>
        <p:spPr bwMode="auto">
          <a:xfrm rot="2308510">
            <a:off x="3635375" y="2301875"/>
            <a:ext cx="473075" cy="134938"/>
          </a:xfrm>
          <a:prstGeom prst="ellipse">
            <a:avLst/>
          </a:prstGeom>
          <a:noFill/>
          <a:ln w="28575">
            <a:solidFill>
              <a:schemeClr val="tx1"/>
            </a:solidFill>
            <a:prstDash val="sysDot"/>
            <a:round/>
            <a:headEnd type="none" w="lg" len="lg"/>
            <a:tailEnd type="none" w="lg" len="lg"/>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5305" name="Text Box 14"/>
          <p:cNvSpPr txBox="1">
            <a:spLocks noChangeArrowheads="1"/>
          </p:cNvSpPr>
          <p:nvPr/>
        </p:nvSpPr>
        <p:spPr bwMode="auto">
          <a:xfrm>
            <a:off x="395288" y="1600200"/>
            <a:ext cx="3097212" cy="461963"/>
          </a:xfrm>
          <a:prstGeom prst="rect">
            <a:avLst/>
          </a:prstGeom>
          <a:solidFill>
            <a:srgbClr val="969696"/>
          </a:solidFill>
          <a:ln w="28575">
            <a:solidFill>
              <a:schemeClr val="tx1"/>
            </a:solidFill>
            <a:miter lim="800000"/>
            <a:headEnd type="none" w="lg" len="lg"/>
            <a:tailEnd type="none" w="lg" len="lg"/>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i="1"/>
              <a:t>pi</a:t>
            </a:r>
            <a:r>
              <a:rPr lang="en-GB"/>
              <a:t>, Heartbeat Seq. </a:t>
            </a:r>
            <a:r>
              <a:rPr lang="en-GB" i="1"/>
              <a:t>l++</a:t>
            </a:r>
          </a:p>
        </p:txBody>
      </p:sp>
      <p:sp>
        <p:nvSpPr>
          <p:cNvPr id="55306" name="Text Box 15"/>
          <p:cNvSpPr txBox="1">
            <a:spLocks noChangeArrowheads="1"/>
          </p:cNvSpPr>
          <p:nvPr/>
        </p:nvSpPr>
        <p:spPr bwMode="auto">
          <a:xfrm>
            <a:off x="4427538" y="2192338"/>
            <a:ext cx="646112" cy="647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sz="3600"/>
              <a:t>…</a:t>
            </a:r>
          </a:p>
        </p:txBody>
      </p:sp>
      <p:grpSp>
        <p:nvGrpSpPr>
          <p:cNvPr id="3" name="Group 16"/>
          <p:cNvGrpSpPr>
            <a:grpSpLocks/>
          </p:cNvGrpSpPr>
          <p:nvPr/>
        </p:nvGrpSpPr>
        <p:grpSpPr bwMode="auto">
          <a:xfrm>
            <a:off x="5080000" y="666750"/>
            <a:ext cx="4292600" cy="2093592"/>
            <a:chOff x="3243" y="754"/>
            <a:chExt cx="2517" cy="932"/>
          </a:xfrm>
        </p:grpSpPr>
        <p:sp>
          <p:nvSpPr>
            <p:cNvPr id="55311" name="AutoShape 17"/>
            <p:cNvSpPr>
              <a:spLocks noChangeArrowheads="1"/>
            </p:cNvSpPr>
            <p:nvPr/>
          </p:nvSpPr>
          <p:spPr bwMode="auto">
            <a:xfrm>
              <a:off x="3243" y="754"/>
              <a:ext cx="2517" cy="771"/>
            </a:xfrm>
            <a:prstGeom prst="cloudCallout">
              <a:avLst>
                <a:gd name="adj1" fmla="val 20796"/>
                <a:gd name="adj2" fmla="val 129116"/>
              </a:avLst>
            </a:prstGeom>
            <a:noFill/>
            <a:ln w="28575">
              <a:solidFill>
                <a:schemeClr val="tx1"/>
              </a:solidFill>
              <a:round/>
              <a:headEnd type="none" w="lg" len="lg"/>
              <a:tailEnd type="none" w="lg" len="lg"/>
            </a:ln>
            <a:extLst>
              <a:ext uri="{909E8E84-426E-40dd-AFC4-6F175D3DCCD1}">
                <a14:hiddenFill xmlns="" xmlns:a14="http://schemas.microsoft.com/office/drawing/2010/main">
                  <a:solidFill>
                    <a:srgbClr val="FFFFFF"/>
                  </a:solidFill>
                </a14:hiddenFill>
              </a:ext>
            </a:extLst>
          </p:spPr>
          <p:txBody>
            <a:bodyPr/>
            <a:lstStyle/>
            <a:p>
              <a:pPr algn="ctr"/>
              <a:endParaRPr lang="en-GB"/>
            </a:p>
          </p:txBody>
        </p:sp>
        <p:sp>
          <p:nvSpPr>
            <p:cNvPr id="47121" name="Text Box 18"/>
            <p:cNvSpPr txBox="1">
              <a:spLocks noChangeArrowheads="1"/>
            </p:cNvSpPr>
            <p:nvPr/>
          </p:nvSpPr>
          <p:spPr bwMode="auto">
            <a:xfrm>
              <a:off x="3243" y="987"/>
              <a:ext cx="2416" cy="6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miter lim="800000"/>
                  <a:headEnd type="none" w="lg" len="lg"/>
                  <a:tailEnd type="none" w="lg" len="lg"/>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342900" indent="-342900">
                <a:buFont typeface="Wingdings" charset="0"/>
                <a:buChar char="J"/>
                <a:defRPr/>
              </a:pPr>
              <a:r>
                <a:rPr lang="en-GB" dirty="0">
                  <a:latin typeface="Times New Roman"/>
                </a:rPr>
                <a:t>Equal load per member</a:t>
              </a:r>
            </a:p>
            <a:p>
              <a:pPr>
                <a:defRPr/>
              </a:pPr>
              <a:r>
                <a:rPr lang="en-GB" dirty="0">
                  <a:latin typeface="Times New Roman"/>
                  <a:sym typeface="Wingdings"/>
                </a:rPr>
                <a:t> Single </a:t>
              </a:r>
              <a:r>
                <a:rPr lang="en-GB" dirty="0" err="1">
                  <a:latin typeface="Times New Roman"/>
                  <a:sym typeface="Wingdings"/>
                </a:rPr>
                <a:t>hb</a:t>
              </a:r>
              <a:r>
                <a:rPr lang="en-GB" dirty="0">
                  <a:latin typeface="Times New Roman"/>
                  <a:sym typeface="Wingdings"/>
                </a:rPr>
                <a:t> loss  false 		detection</a:t>
              </a:r>
              <a:endParaRPr lang="en-GB" dirty="0">
                <a:latin typeface="Times New Roman"/>
              </a:endParaRPr>
            </a:p>
            <a:p>
              <a:pPr>
                <a:defRPr/>
              </a:pPr>
              <a:endParaRPr lang="en-GB" dirty="0">
                <a:latin typeface="Times New Roman"/>
              </a:endParaRPr>
            </a:p>
          </p:txBody>
        </p:sp>
      </p:grpSp>
      <p:sp>
        <p:nvSpPr>
          <p:cNvPr id="55308" name="Text Box 19"/>
          <p:cNvSpPr txBox="1">
            <a:spLocks noChangeArrowheads="1"/>
          </p:cNvSpPr>
          <p:nvPr/>
        </p:nvSpPr>
        <p:spPr bwMode="auto">
          <a:xfrm>
            <a:off x="3779838" y="1492250"/>
            <a:ext cx="554037"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prstDash val="dash"/>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i="1"/>
              <a:t>pi</a:t>
            </a:r>
          </a:p>
        </p:txBody>
      </p:sp>
      <p:sp>
        <p:nvSpPr>
          <p:cNvPr id="55309" name="Text Box 20"/>
          <p:cNvSpPr txBox="1">
            <a:spLocks noChangeArrowheads="1"/>
          </p:cNvSpPr>
          <p:nvPr/>
        </p:nvSpPr>
        <p:spPr bwMode="auto">
          <a:xfrm>
            <a:off x="2051050" y="3165475"/>
            <a:ext cx="554038"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prstDash val="dash"/>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i="1"/>
              <a:t>pj</a:t>
            </a:r>
          </a:p>
        </p:txBody>
      </p:sp>
      <p:sp>
        <p:nvSpPr>
          <p:cNvPr id="55310" name="Oval 21"/>
          <p:cNvSpPr>
            <a:spLocks noChangeArrowheads="1"/>
          </p:cNvSpPr>
          <p:nvPr/>
        </p:nvSpPr>
        <p:spPr bwMode="auto">
          <a:xfrm>
            <a:off x="2555875" y="3003550"/>
            <a:ext cx="431800" cy="304800"/>
          </a:xfrm>
          <a:prstGeom prst="ellipse">
            <a:avLst/>
          </a:prstGeom>
          <a:noFill/>
          <a:ln w="28575">
            <a:solidFill>
              <a:schemeClr val="tx1"/>
            </a:solidFill>
            <a:prstDash val="dash"/>
            <a:round/>
            <a:headEnd type="none" w="lg" len="lg"/>
            <a:tailEnd type="none" w="lg" len="lg"/>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5"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a:latin typeface="Whitney-BlackSC" charset="0"/>
                <a:cs typeface="Whitney-BlackSC" charset="0"/>
              </a:rPr>
              <a:t>Next</a:t>
            </a:r>
          </a:p>
        </p:txBody>
      </p:sp>
      <p:sp>
        <p:nvSpPr>
          <p:cNvPr id="57346" name="Content Placeholder 2"/>
          <p:cNvSpPr>
            <a:spLocks noGrp="1"/>
          </p:cNvSpPr>
          <p:nvPr>
            <p:ph idx="1"/>
          </p:nvPr>
        </p:nvSpPr>
        <p:spPr/>
        <p:txBody>
          <a:bodyPr/>
          <a:lstStyle/>
          <a:p>
            <a:r>
              <a:rPr lang="en-US">
                <a:latin typeface="Times New Roman" charset="0"/>
              </a:rPr>
              <a:t>How do we increase the robustness of all-to-all heartbeating?</a:t>
            </a:r>
          </a:p>
        </p:txBody>
      </p:sp>
      <p:sp>
        <p:nvSpPr>
          <p:cNvPr id="57347" name="Slide Number Placehold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D0A0E5BD-9423-5542-9325-08E2CEC22DD2}" type="slidenum">
              <a:rPr lang="en-US" sz="1400"/>
              <a:pPr eaLnBrk="1" hangingPunct="1"/>
              <a:t>28</a:t>
            </a:fld>
            <a:endParaRPr lang="en-US" sz="14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806A2266-B375-8A41-8384-5245FA854431}" type="slidenum">
              <a:rPr lang="en-US" sz="1400"/>
              <a:pPr eaLnBrk="1" hangingPunct="1"/>
              <a:t>29</a:t>
            </a:fld>
            <a:endParaRPr lang="en-US" sz="1400"/>
          </a:p>
        </p:txBody>
      </p:sp>
      <p:sp>
        <p:nvSpPr>
          <p:cNvPr id="58370" name="Rectangle 2"/>
          <p:cNvSpPr>
            <a:spLocks noGrp="1" noChangeArrowheads="1"/>
          </p:cNvSpPr>
          <p:nvPr>
            <p:ph type="title"/>
          </p:nvPr>
        </p:nvSpPr>
        <p:spPr/>
        <p:txBody>
          <a:bodyPr/>
          <a:lstStyle/>
          <a:p>
            <a:pPr eaLnBrk="1" hangingPunct="1"/>
            <a:r>
              <a:rPr lang="en-GB">
                <a:latin typeface="Whitney-BlackSC" charset="0"/>
                <a:cs typeface="Whitney-BlackSC" charset="0"/>
              </a:rPr>
              <a:t>Gossip-style Heartbeating</a:t>
            </a:r>
          </a:p>
        </p:txBody>
      </p:sp>
      <p:grpSp>
        <p:nvGrpSpPr>
          <p:cNvPr id="58371" name="Group 3"/>
          <p:cNvGrpSpPr>
            <a:grpSpLocks/>
          </p:cNvGrpSpPr>
          <p:nvPr/>
        </p:nvGrpSpPr>
        <p:grpSpPr bwMode="auto">
          <a:xfrm>
            <a:off x="2627313" y="1600200"/>
            <a:ext cx="3960812" cy="1657350"/>
            <a:chOff x="1655" y="1344"/>
            <a:chExt cx="2495" cy="1392"/>
          </a:xfrm>
        </p:grpSpPr>
        <p:sp>
          <p:nvSpPr>
            <p:cNvPr id="58384" name="Oval 4"/>
            <p:cNvSpPr>
              <a:spLocks noChangeArrowheads="1"/>
            </p:cNvSpPr>
            <p:nvPr/>
          </p:nvSpPr>
          <p:spPr bwMode="auto">
            <a:xfrm>
              <a:off x="3787" y="1888"/>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8385" name="Oval 5"/>
            <p:cNvSpPr>
              <a:spLocks noChangeArrowheads="1"/>
            </p:cNvSpPr>
            <p:nvPr/>
          </p:nvSpPr>
          <p:spPr bwMode="auto">
            <a:xfrm>
              <a:off x="1882" y="1797"/>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8386" name="Oval 6"/>
            <p:cNvSpPr>
              <a:spLocks noChangeArrowheads="1"/>
            </p:cNvSpPr>
            <p:nvPr/>
          </p:nvSpPr>
          <p:spPr bwMode="auto">
            <a:xfrm>
              <a:off x="1655" y="2568"/>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8387" name="Oval 7"/>
            <p:cNvSpPr>
              <a:spLocks noChangeArrowheads="1"/>
            </p:cNvSpPr>
            <p:nvPr/>
          </p:nvSpPr>
          <p:spPr bwMode="auto">
            <a:xfrm>
              <a:off x="3969" y="2523"/>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8388" name="Oval 8"/>
            <p:cNvSpPr>
              <a:spLocks noChangeArrowheads="1"/>
            </p:cNvSpPr>
            <p:nvPr/>
          </p:nvSpPr>
          <p:spPr bwMode="auto">
            <a:xfrm>
              <a:off x="2835" y="1344"/>
              <a:ext cx="181" cy="168"/>
            </a:xfrm>
            <a:prstGeom prst="ellipse">
              <a:avLst/>
            </a:prstGeom>
            <a:solidFill>
              <a:schemeClr val="accent1"/>
            </a:solidFill>
            <a:ln w="9525">
              <a:solidFill>
                <a:schemeClr val="tx1"/>
              </a:solidFill>
              <a:round/>
              <a:headEnd/>
              <a:tailEnd/>
            </a:ln>
          </p:spPr>
          <p:txBody>
            <a:bodyPr wrap="none" anchor="ctr"/>
            <a:lstStyle/>
            <a:p>
              <a:endParaRPr lang="en-US"/>
            </a:p>
          </p:txBody>
        </p:sp>
      </p:grpSp>
      <p:sp>
        <p:nvSpPr>
          <p:cNvPr id="58372" name="Oval 9"/>
          <p:cNvSpPr>
            <a:spLocks noChangeArrowheads="1"/>
          </p:cNvSpPr>
          <p:nvPr/>
        </p:nvSpPr>
        <p:spPr bwMode="auto">
          <a:xfrm>
            <a:off x="4427538" y="4300538"/>
            <a:ext cx="287337" cy="200025"/>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8373" name="Line 10"/>
          <p:cNvSpPr>
            <a:spLocks noChangeShapeType="1"/>
          </p:cNvSpPr>
          <p:nvPr/>
        </p:nvSpPr>
        <p:spPr bwMode="auto">
          <a:xfrm flipV="1">
            <a:off x="2916238" y="1816100"/>
            <a:ext cx="1655762" cy="1349375"/>
          </a:xfrm>
          <a:prstGeom prst="line">
            <a:avLst/>
          </a:prstGeom>
          <a:noFill/>
          <a:ln w="28575">
            <a:solidFill>
              <a:schemeClr val="tx1"/>
            </a:solidFill>
            <a:round/>
            <a:headEnd type="triangle" w="lg" len="lg"/>
            <a:tailEnd type="none" w="lg" len="lg"/>
          </a:ln>
          <a:extLst>
            <a:ext uri="{909E8E84-426E-40dd-AFC4-6F175D3DCCD1}">
              <a14:hiddenFill xmlns="" xmlns:a14="http://schemas.microsoft.com/office/drawing/2010/main">
                <a:noFill/>
              </a14:hiddenFill>
            </a:ext>
          </a:extLst>
        </p:spPr>
        <p:txBody>
          <a:bodyPr/>
          <a:lstStyle/>
          <a:p>
            <a:endParaRPr lang="en-US"/>
          </a:p>
        </p:txBody>
      </p:sp>
      <p:sp>
        <p:nvSpPr>
          <p:cNvPr id="58374" name="Line 11"/>
          <p:cNvSpPr>
            <a:spLocks noChangeShapeType="1"/>
          </p:cNvSpPr>
          <p:nvPr/>
        </p:nvSpPr>
        <p:spPr bwMode="auto">
          <a:xfrm flipH="1">
            <a:off x="2916238" y="2409825"/>
            <a:ext cx="3168650" cy="809625"/>
          </a:xfrm>
          <a:prstGeom prst="line">
            <a:avLst/>
          </a:prstGeom>
          <a:noFill/>
          <a:ln w="28575">
            <a:solidFill>
              <a:schemeClr val="tx1"/>
            </a:solidFill>
            <a:round/>
            <a:headEnd type="none" w="lg" len="lg"/>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58375" name="Line 12"/>
          <p:cNvSpPr>
            <a:spLocks noChangeShapeType="1"/>
          </p:cNvSpPr>
          <p:nvPr/>
        </p:nvSpPr>
        <p:spPr bwMode="auto">
          <a:xfrm flipH="1" flipV="1">
            <a:off x="3276600" y="2301875"/>
            <a:ext cx="3024188" cy="755650"/>
          </a:xfrm>
          <a:prstGeom prst="line">
            <a:avLst/>
          </a:prstGeom>
          <a:noFill/>
          <a:ln w="28575">
            <a:solidFill>
              <a:schemeClr val="tx1"/>
            </a:solidFill>
            <a:round/>
            <a:headEnd type="none" w="lg" len="lg"/>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58376" name="Line 13"/>
          <p:cNvSpPr>
            <a:spLocks noChangeShapeType="1"/>
          </p:cNvSpPr>
          <p:nvPr/>
        </p:nvSpPr>
        <p:spPr bwMode="auto">
          <a:xfrm>
            <a:off x="4643438" y="1816100"/>
            <a:ext cx="1441450" cy="1890713"/>
          </a:xfrm>
          <a:prstGeom prst="line">
            <a:avLst/>
          </a:prstGeom>
          <a:noFill/>
          <a:ln w="28575">
            <a:solidFill>
              <a:schemeClr val="tx1"/>
            </a:solidFill>
            <a:round/>
            <a:headEnd type="triangle" w="lg" len="lg"/>
            <a:tailEnd type="none" w="lg" len="lg"/>
          </a:ln>
          <a:extLst>
            <a:ext uri="{909E8E84-426E-40dd-AFC4-6F175D3DCCD1}">
              <a14:hiddenFill xmlns="" xmlns:a14="http://schemas.microsoft.com/office/drawing/2010/main">
                <a:noFill/>
              </a14:hiddenFill>
            </a:ext>
          </a:extLst>
        </p:spPr>
        <p:txBody>
          <a:bodyPr/>
          <a:lstStyle/>
          <a:p>
            <a:endParaRPr lang="en-US"/>
          </a:p>
        </p:txBody>
      </p:sp>
      <p:sp>
        <p:nvSpPr>
          <p:cNvPr id="58377" name="Text Box 14"/>
          <p:cNvSpPr txBox="1">
            <a:spLocks noChangeArrowheads="1"/>
          </p:cNvSpPr>
          <p:nvPr/>
        </p:nvSpPr>
        <p:spPr bwMode="auto">
          <a:xfrm>
            <a:off x="179388" y="1600200"/>
            <a:ext cx="2492375" cy="1200150"/>
          </a:xfrm>
          <a:prstGeom prst="rect">
            <a:avLst/>
          </a:prstGeom>
          <a:solidFill>
            <a:srgbClr val="969696"/>
          </a:solidFill>
          <a:ln w="28575">
            <a:solidFill>
              <a:schemeClr val="tx1"/>
            </a:solidFill>
            <a:miter lim="800000"/>
            <a:headEnd type="none" w="lg" len="lg"/>
            <a:tailEnd type="none" w="lg" len="lg"/>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Array of </a:t>
            </a:r>
          </a:p>
          <a:p>
            <a:pPr eaLnBrk="1" hangingPunct="1"/>
            <a:r>
              <a:rPr lang="en-GB"/>
              <a:t>Heartbeat Seq. </a:t>
            </a:r>
            <a:r>
              <a:rPr lang="en-GB" i="1"/>
              <a:t>l</a:t>
            </a:r>
          </a:p>
          <a:p>
            <a:pPr eaLnBrk="1" hangingPunct="1"/>
            <a:r>
              <a:rPr lang="en-GB"/>
              <a:t>for member subset</a:t>
            </a:r>
          </a:p>
        </p:txBody>
      </p:sp>
      <p:sp>
        <p:nvSpPr>
          <p:cNvPr id="58378" name="Oval 15"/>
          <p:cNvSpPr>
            <a:spLocks noChangeArrowheads="1"/>
          </p:cNvSpPr>
          <p:nvPr/>
        </p:nvSpPr>
        <p:spPr bwMode="auto">
          <a:xfrm rot="2127742">
            <a:off x="3886200" y="2114550"/>
            <a:ext cx="473075" cy="134938"/>
          </a:xfrm>
          <a:prstGeom prst="ellipse">
            <a:avLst/>
          </a:prstGeom>
          <a:noFill/>
          <a:ln w="28575">
            <a:solidFill>
              <a:schemeClr val="tx1"/>
            </a:solidFill>
            <a:prstDash val="sysDot"/>
            <a:round/>
            <a:headEnd type="none" w="lg" len="lg"/>
            <a:tailEnd type="none" w="lg" len="lg"/>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nvGrpSpPr>
          <p:cNvPr id="3" name="Group 16"/>
          <p:cNvGrpSpPr>
            <a:grpSpLocks/>
          </p:cNvGrpSpPr>
          <p:nvPr/>
        </p:nvGrpSpPr>
        <p:grpSpPr bwMode="auto">
          <a:xfrm>
            <a:off x="4953000" y="1085850"/>
            <a:ext cx="4191000" cy="917575"/>
            <a:chOff x="3152" y="935"/>
            <a:chExt cx="2540" cy="771"/>
          </a:xfrm>
        </p:grpSpPr>
        <p:sp>
          <p:nvSpPr>
            <p:cNvPr id="58382" name="AutoShape 17"/>
            <p:cNvSpPr>
              <a:spLocks noChangeArrowheads="1"/>
            </p:cNvSpPr>
            <p:nvPr/>
          </p:nvSpPr>
          <p:spPr bwMode="auto">
            <a:xfrm>
              <a:off x="3152" y="935"/>
              <a:ext cx="2540" cy="771"/>
            </a:xfrm>
            <a:prstGeom prst="cloudCallout">
              <a:avLst>
                <a:gd name="adj1" fmla="val 21065"/>
                <a:gd name="adj2" fmla="val 109792"/>
              </a:avLst>
            </a:prstGeom>
            <a:noFill/>
            <a:ln w="28575">
              <a:solidFill>
                <a:schemeClr val="tx1"/>
              </a:solidFill>
              <a:round/>
              <a:headEnd type="none" w="lg" len="lg"/>
              <a:tailEnd type="none" w="lg" len="lg"/>
            </a:ln>
            <a:extLst>
              <a:ext uri="{909E8E84-426E-40dd-AFC4-6F175D3DCCD1}">
                <a14:hiddenFill xmlns="" xmlns:a14="http://schemas.microsoft.com/office/drawing/2010/main">
                  <a:solidFill>
                    <a:srgbClr val="FFFFFF"/>
                  </a:solidFill>
                </a14:hiddenFill>
              </a:ext>
            </a:extLst>
          </p:spPr>
          <p:txBody>
            <a:bodyPr/>
            <a:lstStyle/>
            <a:p>
              <a:pPr algn="ctr"/>
              <a:endParaRPr lang="en-GB"/>
            </a:p>
          </p:txBody>
        </p:sp>
        <p:sp>
          <p:nvSpPr>
            <p:cNvPr id="58383" name="Text Box 18"/>
            <p:cNvSpPr txBox="1">
              <a:spLocks noChangeArrowheads="1"/>
            </p:cNvSpPr>
            <p:nvPr/>
          </p:nvSpPr>
          <p:spPr bwMode="auto">
            <a:xfrm>
              <a:off x="3696" y="1071"/>
              <a:ext cx="1713" cy="5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miter lim="800000"/>
                  <a:headEnd type="none" w="lg" len="lg"/>
                  <a:tailEnd type="none" w="lg" len="lg"/>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sz="2000">
                  <a:sym typeface="Wingdings" charset="0"/>
                </a:rPr>
                <a:t> </a:t>
              </a:r>
              <a:r>
                <a:rPr lang="en-GB" sz="2000"/>
                <a:t>Good accuracy properties</a:t>
              </a:r>
            </a:p>
          </p:txBody>
        </p:sp>
      </p:grpSp>
      <p:sp>
        <p:nvSpPr>
          <p:cNvPr id="58380" name="Text Box 19"/>
          <p:cNvSpPr txBox="1">
            <a:spLocks noChangeArrowheads="1"/>
          </p:cNvSpPr>
          <p:nvPr/>
        </p:nvSpPr>
        <p:spPr bwMode="auto">
          <a:xfrm>
            <a:off x="3779838" y="1492250"/>
            <a:ext cx="554037"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prstDash val="dash"/>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i="1"/>
              <a:t>pi</a:t>
            </a:r>
          </a:p>
        </p:txBody>
      </p:sp>
      <p:sp>
        <p:nvSpPr>
          <p:cNvPr id="58381" name="Oval 20"/>
          <p:cNvSpPr>
            <a:spLocks noChangeArrowheads="1"/>
          </p:cNvSpPr>
          <p:nvPr/>
        </p:nvSpPr>
        <p:spPr bwMode="auto">
          <a:xfrm>
            <a:off x="2555875" y="3003550"/>
            <a:ext cx="431800" cy="304800"/>
          </a:xfrm>
          <a:prstGeom prst="ellipse">
            <a:avLst/>
          </a:prstGeom>
          <a:noFill/>
          <a:ln w="28575">
            <a:solidFill>
              <a:schemeClr val="tx1"/>
            </a:solidFill>
            <a:prstDash val="dash"/>
            <a:round/>
            <a:headEnd type="none" w="lg" len="lg"/>
            <a:tailEnd type="none" w="lg" len="lg"/>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5"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008DE-21A3-7247-813F-B539BE239E35}"/>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id="{623AC22A-DAEA-5D41-8F10-F16196DD3381}"/>
              </a:ext>
            </a:extLst>
          </p:cNvPr>
          <p:cNvSpPr>
            <a:spLocks noGrp="1"/>
          </p:cNvSpPr>
          <p:nvPr>
            <p:ph idx="1"/>
          </p:nvPr>
        </p:nvSpPr>
        <p:spPr>
          <a:xfrm>
            <a:off x="381000" y="874712"/>
            <a:ext cx="8229600" cy="3394075"/>
          </a:xfrm>
        </p:spPr>
        <p:txBody>
          <a:bodyPr/>
          <a:lstStyle/>
          <a:p>
            <a:pPr marL="457200" indent="-457200">
              <a:buFont typeface="+mj-lt"/>
              <a:buAutoNum type="arabicPeriod"/>
            </a:pPr>
            <a:r>
              <a:rPr lang="en-US" sz="1800" dirty="0"/>
              <a:t>Why is completeness more important to guarantee than accuracy (for failure detectors of crash failures)?</a:t>
            </a:r>
          </a:p>
          <a:p>
            <a:pPr marL="457200" indent="-457200">
              <a:buFont typeface="+mj-lt"/>
              <a:buAutoNum type="arabicPeriod"/>
            </a:pPr>
            <a:r>
              <a:rPr lang="en-US" sz="1800" dirty="0"/>
              <a:t>If </a:t>
            </a:r>
            <a:r>
              <a:rPr lang="en-US" sz="1800" dirty="0" err="1"/>
              <a:t>heartbeating</a:t>
            </a:r>
            <a:r>
              <a:rPr lang="en-US" sz="1800" dirty="0"/>
              <a:t> has 100% completeness but &lt; 100% accuracy (for asynchronous networks), does pinging have 100% accuracy and 100% completeness?</a:t>
            </a:r>
          </a:p>
          <a:p>
            <a:pPr marL="457200" indent="-457200">
              <a:buFont typeface="+mj-lt"/>
              <a:buAutoNum type="arabicPeriod"/>
            </a:pPr>
            <a:r>
              <a:rPr lang="en-US" sz="1800" dirty="0"/>
              <a:t>A failure detection algorithm has each process send its heartbeats TO </a:t>
            </a:r>
            <a:r>
              <a:rPr lang="en-US" sz="1800" i="1" dirty="0"/>
              <a:t>k </a:t>
            </a:r>
            <a:r>
              <a:rPr lang="en-US" sz="1800" dirty="0"/>
              <a:t>other processes selected at </a:t>
            </a:r>
            <a:r>
              <a:rPr lang="en-US" sz="1800" i="1" dirty="0"/>
              <a:t>random</a:t>
            </a:r>
            <a:r>
              <a:rPr lang="en-US" sz="1800" dirty="0"/>
              <a:t> </a:t>
            </a:r>
            <a:r>
              <a:rPr lang="en-US" sz="1800" i="1" dirty="0"/>
              <a:t>(k &lt;&lt; N, </a:t>
            </a:r>
            <a:r>
              <a:rPr lang="en-US" sz="1800" dirty="0"/>
              <a:t>number of processes in system). Heartbeats are not relayed, but instead recipients do the same action as ring heartbeat protocol recipients. Network is asynchronous. </a:t>
            </a:r>
          </a:p>
          <a:p>
            <a:pPr marL="800100" lvl="1" indent="-342900">
              <a:buFont typeface="+mj-lt"/>
              <a:buAutoNum type="arabicPeriod"/>
            </a:pPr>
            <a:r>
              <a:rPr lang="en-US" sz="1600" dirty="0"/>
              <a:t>How many (max) simultaneous failures does this tolerate before it violates (i.e., without </a:t>
            </a:r>
            <a:r>
              <a:rPr lang="en-US" sz="1600"/>
              <a:t>it violating) completeness</a:t>
            </a:r>
            <a:r>
              <a:rPr lang="en-US" sz="1600" dirty="0"/>
              <a:t>?</a:t>
            </a:r>
          </a:p>
          <a:p>
            <a:pPr marL="800100" lvl="1" indent="-342900">
              <a:buFont typeface="+mj-lt"/>
              <a:buAutoNum type="arabicPeriod"/>
            </a:pPr>
            <a:r>
              <a:rPr lang="en-US" sz="1600" dirty="0"/>
              <a:t>Is this 100% accurate?</a:t>
            </a:r>
          </a:p>
          <a:p>
            <a:pPr marL="457200" indent="-457200">
              <a:buFont typeface="+mj-lt"/>
              <a:buAutoNum type="arabicPeriod"/>
            </a:pPr>
            <a:r>
              <a:rPr lang="en-US" sz="1800" dirty="0"/>
              <a:t>In the previous question, if instead (each) process </a:t>
            </a:r>
            <a:r>
              <a:rPr lang="en-US" sz="1800" i="1" dirty="0" err="1"/>
              <a:t>i</a:t>
            </a:r>
            <a:r>
              <a:rPr lang="en-US" sz="1800" dirty="0"/>
              <a:t> asked those </a:t>
            </a:r>
            <a:r>
              <a:rPr lang="en-US" sz="1800" i="1" dirty="0"/>
              <a:t>k</a:t>
            </a:r>
            <a:r>
              <a:rPr lang="en-US" sz="1800" dirty="0"/>
              <a:t> random processes to send heartbeats to it (instead of the other way around), what would happen to the completeness and accuracy?</a:t>
            </a:r>
          </a:p>
        </p:txBody>
      </p:sp>
      <p:sp>
        <p:nvSpPr>
          <p:cNvPr id="4" name="Slide Number Placeholder 3">
            <a:extLst>
              <a:ext uri="{FF2B5EF4-FFF2-40B4-BE49-F238E27FC236}">
                <a16:creationId xmlns:a16="http://schemas.microsoft.com/office/drawing/2014/main" id="{37FD86B0-4514-E84E-AF9A-8B52157505FA}"/>
              </a:ext>
            </a:extLst>
          </p:cNvPr>
          <p:cNvSpPr>
            <a:spLocks noGrp="1"/>
          </p:cNvSpPr>
          <p:nvPr>
            <p:ph type="sldNum" sz="quarter" idx="12"/>
          </p:nvPr>
        </p:nvSpPr>
        <p:spPr/>
        <p:txBody>
          <a:bodyPr/>
          <a:lstStyle/>
          <a:p>
            <a:pPr>
              <a:defRPr/>
            </a:pPr>
            <a:fld id="{12D93A2F-3F8B-5248-B873-3EE9ADF3F9FD}" type="slidenum">
              <a:rPr lang="en-US" smtClean="0"/>
              <a:pPr>
                <a:defRPr/>
              </a:pPr>
              <a:t>3</a:t>
            </a:fld>
            <a:endParaRPr lang="en-US"/>
          </a:p>
        </p:txBody>
      </p:sp>
    </p:spTree>
    <p:extLst>
      <p:ext uri="{BB962C8B-B14F-4D97-AF65-F5344CB8AC3E}">
        <p14:creationId xmlns:p14="http://schemas.microsoft.com/office/powerpoint/2010/main" val="42777049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E4B643F4-8896-4046-A9DB-8DF7E1DB0516}" type="slidenum">
              <a:rPr lang="en-US" sz="1400"/>
              <a:pPr eaLnBrk="1" hangingPunct="1"/>
              <a:t>30</a:t>
            </a:fld>
            <a:endParaRPr lang="en-US" sz="1400"/>
          </a:p>
        </p:txBody>
      </p:sp>
      <p:sp>
        <p:nvSpPr>
          <p:cNvPr id="60418" name="Rectangle 2"/>
          <p:cNvSpPr>
            <a:spLocks noGrp="1" noChangeArrowheads="1"/>
          </p:cNvSpPr>
          <p:nvPr>
            <p:ph type="title"/>
          </p:nvPr>
        </p:nvSpPr>
        <p:spPr/>
        <p:txBody>
          <a:bodyPr/>
          <a:lstStyle/>
          <a:p>
            <a:pPr eaLnBrk="1" hangingPunct="1"/>
            <a:r>
              <a:rPr lang="en-US" altLang="ko-KR">
                <a:latin typeface="Whitney-BlackSC" charset="0"/>
                <a:ea typeface="Whitney-BlackSC" charset="0"/>
                <a:cs typeface="Whitney-BlackSC" charset="0"/>
              </a:rPr>
              <a:t>Gossip-Style Failure Detection</a:t>
            </a:r>
          </a:p>
        </p:txBody>
      </p:sp>
      <p:sp>
        <p:nvSpPr>
          <p:cNvPr id="60419" name="Oval 3"/>
          <p:cNvSpPr>
            <a:spLocks noChangeArrowheads="1"/>
          </p:cNvSpPr>
          <p:nvPr/>
        </p:nvSpPr>
        <p:spPr bwMode="auto">
          <a:xfrm>
            <a:off x="4038600" y="2228850"/>
            <a:ext cx="533400" cy="400050"/>
          </a:xfrm>
          <a:prstGeom prst="ellipse">
            <a:avLst/>
          </a:prstGeom>
          <a:solidFill>
            <a:schemeClr val="accent1"/>
          </a:solidFill>
          <a:ln w="9525">
            <a:solidFill>
              <a:schemeClr val="tx1"/>
            </a:solidFill>
            <a:round/>
            <a:headEnd/>
            <a:tailEnd/>
          </a:ln>
        </p:spPr>
        <p:txBody>
          <a:bodyPr wrap="none" anchor="ctr"/>
          <a:lstStyle/>
          <a:p>
            <a:pPr algn="ctr"/>
            <a:r>
              <a:rPr lang="en-US" altLang="ko-KR">
                <a:ea typeface="굴림" charset="0"/>
                <a:cs typeface="굴림" charset="0"/>
              </a:rPr>
              <a:t>1</a:t>
            </a:r>
          </a:p>
        </p:txBody>
      </p:sp>
      <p:sp>
        <p:nvSpPr>
          <p:cNvPr id="60420" name="Line 4"/>
          <p:cNvSpPr>
            <a:spLocks noChangeShapeType="1"/>
          </p:cNvSpPr>
          <p:nvPr/>
        </p:nvSpPr>
        <p:spPr bwMode="auto">
          <a:xfrm flipH="1" flipV="1">
            <a:off x="3352800" y="1657350"/>
            <a:ext cx="762000" cy="6858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graphicFrame>
        <p:nvGraphicFramePr>
          <p:cNvPr id="195589" name="Group 5"/>
          <p:cNvGraphicFramePr>
            <a:graphicFrameLocks noGrp="1"/>
          </p:cNvGraphicFramePr>
          <p:nvPr/>
        </p:nvGraphicFramePr>
        <p:xfrm>
          <a:off x="1676400" y="1657350"/>
          <a:ext cx="1676400" cy="944784"/>
        </p:xfrm>
        <a:graphic>
          <a:graphicData uri="http://schemas.openxmlformats.org/drawingml/2006/table">
            <a:tbl>
              <a:tblPr/>
              <a:tblGrid>
                <a:gridCol w="304800">
                  <a:extLst>
                    <a:ext uri="{9D8B030D-6E8A-4147-A177-3AD203B41FA5}">
                      <a16:colId xmlns:a16="http://schemas.microsoft.com/office/drawing/2014/main" val="20000"/>
                    </a:ext>
                  </a:extLst>
                </a:gridCol>
                <a:gridCol w="812800">
                  <a:extLst>
                    <a:ext uri="{9D8B030D-6E8A-4147-A177-3AD203B41FA5}">
                      <a16:colId xmlns:a16="http://schemas.microsoft.com/office/drawing/2014/main" val="20001"/>
                    </a:ext>
                  </a:extLst>
                </a:gridCol>
                <a:gridCol w="558800">
                  <a:extLst>
                    <a:ext uri="{9D8B030D-6E8A-4147-A177-3AD203B41FA5}">
                      <a16:colId xmlns:a16="http://schemas.microsoft.com/office/drawing/2014/main" val="20002"/>
                    </a:ext>
                  </a:extLst>
                </a:gridCol>
              </a:tblGrid>
              <a:tr h="236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a:t>
                      </a:r>
                    </a:p>
                  </a:txBody>
                  <a:tcPr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rgbClr val="FF3300"/>
                          </a:solidFill>
                          <a:effectLst/>
                          <a:latin typeface="Times New Roman"/>
                          <a:ea typeface="굴림" pitchFamily="-111" charset="-127"/>
                          <a:cs typeface="굴림" pitchFamily="-111" charset="-127"/>
                        </a:rPr>
                        <a:t>10120</a:t>
                      </a:r>
                    </a:p>
                  </a:txBody>
                  <a:tcPr marT="34278" marB="3427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rgbClr val="FF3300"/>
                          </a:solidFill>
                          <a:effectLst/>
                          <a:latin typeface="Times New Roman"/>
                          <a:ea typeface="굴림" pitchFamily="-111" charset="-127"/>
                          <a:cs typeface="굴림" pitchFamily="-111" charset="-127"/>
                        </a:rPr>
                        <a:t>66</a:t>
                      </a:r>
                    </a:p>
                  </a:txBody>
                  <a:tcPr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6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2</a:t>
                      </a:r>
                    </a:p>
                  </a:txBody>
                  <a:tcPr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10103</a:t>
                      </a:r>
                    </a:p>
                  </a:txBody>
                  <a:tcPr marT="34278" marB="3427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62</a:t>
                      </a:r>
                    </a:p>
                  </a:txBody>
                  <a:tcPr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36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3</a:t>
                      </a:r>
                    </a:p>
                  </a:txBody>
                  <a:tcPr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rgbClr val="FF3300"/>
                          </a:solidFill>
                          <a:effectLst/>
                          <a:latin typeface="Times New Roman"/>
                          <a:ea typeface="굴림" pitchFamily="-111" charset="-127"/>
                          <a:cs typeface="굴림" pitchFamily="-111" charset="-127"/>
                        </a:rPr>
                        <a:t>10098</a:t>
                      </a:r>
                    </a:p>
                  </a:txBody>
                  <a:tcPr marT="34278" marB="3427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rgbClr val="FF3300"/>
                          </a:solidFill>
                          <a:effectLst/>
                          <a:latin typeface="Times New Roman"/>
                          <a:ea typeface="굴림" pitchFamily="-111" charset="-127"/>
                          <a:cs typeface="굴림" pitchFamily="-111" charset="-127"/>
                        </a:rPr>
                        <a:t>63</a:t>
                      </a:r>
                    </a:p>
                  </a:txBody>
                  <a:tcPr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36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4</a:t>
                      </a:r>
                    </a:p>
                  </a:txBody>
                  <a:tcPr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10111</a:t>
                      </a:r>
                    </a:p>
                  </a:txBody>
                  <a:tcPr marT="34278" marB="3427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65</a:t>
                      </a:r>
                    </a:p>
                  </a:txBody>
                  <a:tcPr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0443" name="Oval 27"/>
          <p:cNvSpPr>
            <a:spLocks noChangeArrowheads="1"/>
          </p:cNvSpPr>
          <p:nvPr/>
        </p:nvSpPr>
        <p:spPr bwMode="auto">
          <a:xfrm>
            <a:off x="6324600" y="1943100"/>
            <a:ext cx="533400" cy="400050"/>
          </a:xfrm>
          <a:prstGeom prst="ellipse">
            <a:avLst/>
          </a:prstGeom>
          <a:solidFill>
            <a:schemeClr val="accent1"/>
          </a:solidFill>
          <a:ln w="9525">
            <a:solidFill>
              <a:schemeClr val="tx1"/>
            </a:solidFill>
            <a:round/>
            <a:headEnd/>
            <a:tailEnd/>
          </a:ln>
        </p:spPr>
        <p:txBody>
          <a:bodyPr wrap="none" anchor="ctr"/>
          <a:lstStyle/>
          <a:p>
            <a:pPr algn="ctr"/>
            <a:r>
              <a:rPr lang="en-US" altLang="ko-KR">
                <a:ea typeface="굴림" charset="0"/>
                <a:cs typeface="굴림" charset="0"/>
              </a:rPr>
              <a:t>2</a:t>
            </a:r>
          </a:p>
        </p:txBody>
      </p:sp>
      <p:sp>
        <p:nvSpPr>
          <p:cNvPr id="60444" name="Oval 28"/>
          <p:cNvSpPr>
            <a:spLocks noChangeArrowheads="1"/>
          </p:cNvSpPr>
          <p:nvPr/>
        </p:nvSpPr>
        <p:spPr bwMode="auto">
          <a:xfrm>
            <a:off x="6019800" y="3371850"/>
            <a:ext cx="533400" cy="400050"/>
          </a:xfrm>
          <a:prstGeom prst="ellipse">
            <a:avLst/>
          </a:prstGeom>
          <a:solidFill>
            <a:schemeClr val="accent1"/>
          </a:solidFill>
          <a:ln w="9525">
            <a:solidFill>
              <a:schemeClr val="tx1"/>
            </a:solidFill>
            <a:round/>
            <a:headEnd/>
            <a:tailEnd/>
          </a:ln>
        </p:spPr>
        <p:txBody>
          <a:bodyPr wrap="none" anchor="ctr"/>
          <a:lstStyle/>
          <a:p>
            <a:pPr algn="ctr"/>
            <a:r>
              <a:rPr lang="en-US" altLang="ko-KR">
                <a:ea typeface="굴림" charset="0"/>
                <a:cs typeface="굴림" charset="0"/>
              </a:rPr>
              <a:t>4</a:t>
            </a:r>
          </a:p>
        </p:txBody>
      </p:sp>
      <p:sp>
        <p:nvSpPr>
          <p:cNvPr id="60445" name="Oval 29"/>
          <p:cNvSpPr>
            <a:spLocks noChangeArrowheads="1"/>
          </p:cNvSpPr>
          <p:nvPr/>
        </p:nvSpPr>
        <p:spPr bwMode="auto">
          <a:xfrm>
            <a:off x="4495800" y="3657600"/>
            <a:ext cx="533400" cy="400050"/>
          </a:xfrm>
          <a:prstGeom prst="ellipse">
            <a:avLst/>
          </a:prstGeom>
          <a:solidFill>
            <a:schemeClr val="accent1"/>
          </a:solidFill>
          <a:ln w="9525">
            <a:solidFill>
              <a:schemeClr val="tx1"/>
            </a:solidFill>
            <a:round/>
            <a:headEnd/>
            <a:tailEnd/>
          </a:ln>
        </p:spPr>
        <p:txBody>
          <a:bodyPr wrap="none" anchor="ctr"/>
          <a:lstStyle/>
          <a:p>
            <a:pPr algn="ctr"/>
            <a:r>
              <a:rPr lang="en-US" altLang="ko-KR">
                <a:ea typeface="굴림" charset="0"/>
                <a:cs typeface="굴림" charset="0"/>
              </a:rPr>
              <a:t>3</a:t>
            </a:r>
          </a:p>
        </p:txBody>
      </p:sp>
      <p:sp>
        <p:nvSpPr>
          <p:cNvPr id="60446" name="Line 30"/>
          <p:cNvSpPr>
            <a:spLocks noChangeShapeType="1"/>
          </p:cNvSpPr>
          <p:nvPr/>
        </p:nvSpPr>
        <p:spPr bwMode="auto">
          <a:xfrm flipV="1">
            <a:off x="4572000" y="2171700"/>
            <a:ext cx="1752600" cy="17145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60447" name="Line 31"/>
          <p:cNvSpPr>
            <a:spLocks noChangeShapeType="1"/>
          </p:cNvSpPr>
          <p:nvPr/>
        </p:nvSpPr>
        <p:spPr bwMode="auto">
          <a:xfrm>
            <a:off x="4343400" y="2628900"/>
            <a:ext cx="304800" cy="102870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60448" name="Line 32"/>
          <p:cNvSpPr>
            <a:spLocks noChangeShapeType="1"/>
          </p:cNvSpPr>
          <p:nvPr/>
        </p:nvSpPr>
        <p:spPr bwMode="auto">
          <a:xfrm flipV="1">
            <a:off x="5029200" y="3600450"/>
            <a:ext cx="990600" cy="22860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60449" name="Line 33"/>
          <p:cNvSpPr>
            <a:spLocks noChangeShapeType="1"/>
          </p:cNvSpPr>
          <p:nvPr/>
        </p:nvSpPr>
        <p:spPr bwMode="auto">
          <a:xfrm flipV="1">
            <a:off x="6400800" y="2343150"/>
            <a:ext cx="152400" cy="102870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60450" name="Line 34"/>
          <p:cNvSpPr>
            <a:spLocks noChangeShapeType="1"/>
          </p:cNvSpPr>
          <p:nvPr/>
        </p:nvSpPr>
        <p:spPr bwMode="auto">
          <a:xfrm flipV="1">
            <a:off x="4953000" y="2286000"/>
            <a:ext cx="1447800" cy="137160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60451" name="Line 35"/>
          <p:cNvSpPr>
            <a:spLocks noChangeShapeType="1"/>
          </p:cNvSpPr>
          <p:nvPr/>
        </p:nvSpPr>
        <p:spPr bwMode="auto">
          <a:xfrm flipH="1" flipV="1">
            <a:off x="4572000" y="2514600"/>
            <a:ext cx="1447800" cy="91440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60452" name="AutoShape 37"/>
          <p:cNvSpPr>
            <a:spLocks noChangeArrowheads="1"/>
          </p:cNvSpPr>
          <p:nvPr/>
        </p:nvSpPr>
        <p:spPr bwMode="auto">
          <a:xfrm rot="-497829">
            <a:off x="4338638" y="2081213"/>
            <a:ext cx="2133600" cy="114300"/>
          </a:xfrm>
          <a:prstGeom prst="rightArrow">
            <a:avLst>
              <a:gd name="adj1" fmla="val 50000"/>
              <a:gd name="adj2" fmla="val 350000"/>
            </a:avLst>
          </a:prstGeom>
          <a:solidFill>
            <a:schemeClr val="tx2"/>
          </a:solidFill>
          <a:ln w="9525">
            <a:solidFill>
              <a:schemeClr val="tx1"/>
            </a:solidFill>
            <a:miter lim="800000"/>
            <a:headEnd/>
            <a:tailEnd/>
          </a:ln>
        </p:spPr>
        <p:txBody>
          <a:bodyPr wrap="none" anchor="ctr"/>
          <a:lstStyle/>
          <a:p>
            <a:endParaRPr lang="en-US"/>
          </a:p>
        </p:txBody>
      </p:sp>
      <p:sp>
        <p:nvSpPr>
          <p:cNvPr id="60453" name="Text Box 38"/>
          <p:cNvSpPr txBox="1">
            <a:spLocks noChangeArrowheads="1"/>
          </p:cNvSpPr>
          <p:nvPr/>
        </p:nvSpPr>
        <p:spPr bwMode="auto">
          <a:xfrm>
            <a:off x="685800" y="3257550"/>
            <a:ext cx="3581400" cy="1923604"/>
          </a:xfrm>
          <a:prstGeom prst="rect">
            <a:avLst/>
          </a:prstGeom>
          <a:solidFill>
            <a:srgbClr val="FFCC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pPr>
            <a:r>
              <a:rPr lang="en-US" altLang="ko-KR" sz="1400" b="1" dirty="0">
                <a:ea typeface="굴림" charset="0"/>
                <a:cs typeface="굴림" charset="0"/>
              </a:rPr>
              <a:t>Protocol</a:t>
            </a:r>
            <a:r>
              <a:rPr lang="en-US" altLang="ko-KR" sz="1400" dirty="0">
                <a:ea typeface="굴림" charset="0"/>
                <a:cs typeface="굴림" charset="0"/>
              </a:rPr>
              <a:t>: </a:t>
            </a:r>
          </a:p>
          <a:p>
            <a:pPr eaLnBrk="1" hangingPunct="1">
              <a:spcBef>
                <a:spcPct val="50000"/>
              </a:spcBef>
              <a:buFontTx/>
              <a:buChar char="•"/>
            </a:pPr>
            <a:r>
              <a:rPr lang="en-US" altLang="ko-KR" sz="1400" dirty="0">
                <a:ea typeface="굴림" charset="0"/>
                <a:cs typeface="굴림" charset="0"/>
              </a:rPr>
              <a:t>Nodes periodically gossip their membership list: pick random nodes, send it list</a:t>
            </a:r>
          </a:p>
          <a:p>
            <a:pPr eaLnBrk="1" hangingPunct="1">
              <a:spcBef>
                <a:spcPct val="50000"/>
              </a:spcBef>
              <a:buFontTx/>
              <a:buChar char="•"/>
            </a:pPr>
            <a:r>
              <a:rPr lang="en-US" altLang="ko-KR" sz="1400" dirty="0">
                <a:ea typeface="굴림" charset="0"/>
                <a:cs typeface="굴림" charset="0"/>
              </a:rPr>
              <a:t>On receipt, it is </a:t>
            </a:r>
            <a:r>
              <a:rPr lang="en-US" altLang="ko-KR" sz="1400" i="1" dirty="0">
                <a:ea typeface="굴림" charset="0"/>
                <a:cs typeface="굴림" charset="0"/>
              </a:rPr>
              <a:t>merged</a:t>
            </a:r>
            <a:r>
              <a:rPr lang="en-US" altLang="ko-KR" sz="1400" dirty="0">
                <a:ea typeface="굴림" charset="0"/>
                <a:cs typeface="굴림" charset="0"/>
              </a:rPr>
              <a:t> with local membership list</a:t>
            </a:r>
          </a:p>
          <a:p>
            <a:pPr eaLnBrk="1" hangingPunct="1">
              <a:spcBef>
                <a:spcPct val="50000"/>
              </a:spcBef>
              <a:buFontTx/>
              <a:buChar char="•"/>
            </a:pPr>
            <a:r>
              <a:rPr lang="en-US" altLang="ko-KR" sz="1400" dirty="0">
                <a:ea typeface="굴림" charset="0"/>
                <a:cs typeface="굴림" charset="0"/>
              </a:rPr>
              <a:t>When an entry times out, member is marked as failed</a:t>
            </a:r>
          </a:p>
        </p:txBody>
      </p:sp>
      <p:graphicFrame>
        <p:nvGraphicFramePr>
          <p:cNvPr id="195623" name="Group 39"/>
          <p:cNvGraphicFramePr>
            <a:graphicFrameLocks noGrp="1"/>
          </p:cNvGraphicFramePr>
          <p:nvPr/>
        </p:nvGraphicFramePr>
        <p:xfrm>
          <a:off x="7010400" y="1143000"/>
          <a:ext cx="1676400" cy="944784"/>
        </p:xfrm>
        <a:graphic>
          <a:graphicData uri="http://schemas.openxmlformats.org/drawingml/2006/table">
            <a:tbl>
              <a:tblPr/>
              <a:tblGrid>
                <a:gridCol w="304800">
                  <a:extLst>
                    <a:ext uri="{9D8B030D-6E8A-4147-A177-3AD203B41FA5}">
                      <a16:colId xmlns:a16="http://schemas.microsoft.com/office/drawing/2014/main" val="20000"/>
                    </a:ext>
                  </a:extLst>
                </a:gridCol>
                <a:gridCol w="812800">
                  <a:extLst>
                    <a:ext uri="{9D8B030D-6E8A-4147-A177-3AD203B41FA5}">
                      <a16:colId xmlns:a16="http://schemas.microsoft.com/office/drawing/2014/main" val="20001"/>
                    </a:ext>
                  </a:extLst>
                </a:gridCol>
                <a:gridCol w="558800">
                  <a:extLst>
                    <a:ext uri="{9D8B030D-6E8A-4147-A177-3AD203B41FA5}">
                      <a16:colId xmlns:a16="http://schemas.microsoft.com/office/drawing/2014/main" val="20002"/>
                    </a:ext>
                  </a:extLst>
                </a:gridCol>
              </a:tblGrid>
              <a:tr h="236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a:t>
                      </a:r>
                    </a:p>
                  </a:txBody>
                  <a:tcPr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rgbClr val="FF3300"/>
                          </a:solidFill>
                          <a:effectLst/>
                          <a:latin typeface="Times New Roman"/>
                          <a:ea typeface="굴림" pitchFamily="-111" charset="-127"/>
                          <a:cs typeface="굴림" pitchFamily="-111" charset="-127"/>
                        </a:rPr>
                        <a:t>10118</a:t>
                      </a:r>
                    </a:p>
                  </a:txBody>
                  <a:tcPr marT="34278" marB="3427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rgbClr val="FF3300"/>
                          </a:solidFill>
                          <a:effectLst/>
                          <a:latin typeface="Times New Roman"/>
                          <a:ea typeface="굴림" pitchFamily="-111" charset="-127"/>
                          <a:cs typeface="굴림" pitchFamily="-111" charset="-127"/>
                        </a:rPr>
                        <a:t>64</a:t>
                      </a:r>
                    </a:p>
                  </a:txBody>
                  <a:tcPr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6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2</a:t>
                      </a:r>
                    </a:p>
                  </a:txBody>
                  <a:tcPr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10110</a:t>
                      </a:r>
                    </a:p>
                  </a:txBody>
                  <a:tcPr marT="34278" marB="3427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64</a:t>
                      </a:r>
                    </a:p>
                  </a:txBody>
                  <a:tcPr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36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3</a:t>
                      </a:r>
                    </a:p>
                  </a:txBody>
                  <a:tcPr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rgbClr val="FF3300"/>
                          </a:solidFill>
                          <a:effectLst/>
                          <a:latin typeface="Times New Roman"/>
                          <a:ea typeface="굴림" pitchFamily="-111" charset="-127"/>
                          <a:cs typeface="굴림" pitchFamily="-111" charset="-127"/>
                        </a:rPr>
                        <a:t>10090</a:t>
                      </a:r>
                    </a:p>
                  </a:txBody>
                  <a:tcPr marT="34278" marB="3427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rgbClr val="FF3300"/>
                          </a:solidFill>
                          <a:effectLst/>
                          <a:latin typeface="Times New Roman"/>
                          <a:ea typeface="굴림" pitchFamily="-111" charset="-127"/>
                          <a:cs typeface="굴림" pitchFamily="-111" charset="-127"/>
                        </a:rPr>
                        <a:t>58</a:t>
                      </a:r>
                    </a:p>
                  </a:txBody>
                  <a:tcPr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36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4</a:t>
                      </a:r>
                    </a:p>
                  </a:txBody>
                  <a:tcPr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10111</a:t>
                      </a:r>
                    </a:p>
                  </a:txBody>
                  <a:tcPr marT="34278" marB="3427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65</a:t>
                      </a:r>
                    </a:p>
                  </a:txBody>
                  <a:tcPr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0476" name="Line 61"/>
          <p:cNvSpPr>
            <a:spLocks noChangeShapeType="1"/>
          </p:cNvSpPr>
          <p:nvPr/>
        </p:nvSpPr>
        <p:spPr bwMode="auto">
          <a:xfrm flipV="1">
            <a:off x="6705600" y="1143000"/>
            <a:ext cx="304800" cy="8001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graphicFrame>
        <p:nvGraphicFramePr>
          <p:cNvPr id="195646" name="Group 62"/>
          <p:cNvGraphicFramePr>
            <a:graphicFrameLocks noGrp="1"/>
          </p:cNvGraphicFramePr>
          <p:nvPr/>
        </p:nvGraphicFramePr>
        <p:xfrm>
          <a:off x="7086600" y="2743200"/>
          <a:ext cx="1676400" cy="944784"/>
        </p:xfrm>
        <a:graphic>
          <a:graphicData uri="http://schemas.openxmlformats.org/drawingml/2006/table">
            <a:tbl>
              <a:tblPr/>
              <a:tblGrid>
                <a:gridCol w="304800">
                  <a:extLst>
                    <a:ext uri="{9D8B030D-6E8A-4147-A177-3AD203B41FA5}">
                      <a16:colId xmlns:a16="http://schemas.microsoft.com/office/drawing/2014/main" val="20000"/>
                    </a:ext>
                  </a:extLst>
                </a:gridCol>
                <a:gridCol w="812800">
                  <a:extLst>
                    <a:ext uri="{9D8B030D-6E8A-4147-A177-3AD203B41FA5}">
                      <a16:colId xmlns:a16="http://schemas.microsoft.com/office/drawing/2014/main" val="20001"/>
                    </a:ext>
                  </a:extLst>
                </a:gridCol>
                <a:gridCol w="558800">
                  <a:extLst>
                    <a:ext uri="{9D8B030D-6E8A-4147-A177-3AD203B41FA5}">
                      <a16:colId xmlns:a16="http://schemas.microsoft.com/office/drawing/2014/main" val="20002"/>
                    </a:ext>
                  </a:extLst>
                </a:gridCol>
              </a:tblGrid>
              <a:tr h="236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a:t>
                      </a:r>
                    </a:p>
                  </a:txBody>
                  <a:tcPr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rgbClr val="FF3300"/>
                          </a:solidFill>
                          <a:effectLst/>
                          <a:latin typeface="Times New Roman"/>
                          <a:ea typeface="굴림" pitchFamily="-111" charset="-127"/>
                          <a:cs typeface="굴림" pitchFamily="-111" charset="-127"/>
                        </a:rPr>
                        <a:t>10120</a:t>
                      </a:r>
                    </a:p>
                  </a:txBody>
                  <a:tcPr marT="34278" marB="3427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rgbClr val="FF3300"/>
                          </a:solidFill>
                          <a:effectLst/>
                          <a:latin typeface="Times New Roman"/>
                          <a:ea typeface="굴림" pitchFamily="-111" charset="-127"/>
                          <a:cs typeface="굴림" pitchFamily="-111" charset="-127"/>
                        </a:rPr>
                        <a:t>70</a:t>
                      </a:r>
                    </a:p>
                  </a:txBody>
                  <a:tcPr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6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2</a:t>
                      </a:r>
                    </a:p>
                  </a:txBody>
                  <a:tcPr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10110</a:t>
                      </a:r>
                    </a:p>
                  </a:txBody>
                  <a:tcPr marT="34278" marB="3427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64</a:t>
                      </a:r>
                    </a:p>
                  </a:txBody>
                  <a:tcPr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36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3</a:t>
                      </a:r>
                    </a:p>
                  </a:txBody>
                  <a:tcPr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rgbClr val="FF3300"/>
                          </a:solidFill>
                          <a:effectLst/>
                          <a:latin typeface="Times New Roman"/>
                          <a:ea typeface="굴림" pitchFamily="-111" charset="-127"/>
                          <a:cs typeface="굴림" pitchFamily="-111" charset="-127"/>
                        </a:rPr>
                        <a:t>10098</a:t>
                      </a:r>
                    </a:p>
                  </a:txBody>
                  <a:tcPr marT="34278" marB="3427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rgbClr val="FF3300"/>
                          </a:solidFill>
                          <a:effectLst/>
                          <a:latin typeface="Times New Roman"/>
                          <a:ea typeface="굴림" pitchFamily="-111" charset="-127"/>
                          <a:cs typeface="굴림" pitchFamily="-111" charset="-127"/>
                        </a:rPr>
                        <a:t>70</a:t>
                      </a:r>
                    </a:p>
                  </a:txBody>
                  <a:tcPr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36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4</a:t>
                      </a:r>
                    </a:p>
                  </a:txBody>
                  <a:tcPr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10111</a:t>
                      </a:r>
                    </a:p>
                  </a:txBody>
                  <a:tcPr marT="34278" marB="3427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65</a:t>
                      </a:r>
                    </a:p>
                  </a:txBody>
                  <a:tcPr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0499" name="AutoShape 84"/>
          <p:cNvSpPr>
            <a:spLocks noChangeArrowheads="1"/>
          </p:cNvSpPr>
          <p:nvPr/>
        </p:nvSpPr>
        <p:spPr bwMode="auto">
          <a:xfrm>
            <a:off x="7543800" y="2228850"/>
            <a:ext cx="685800" cy="342900"/>
          </a:xfrm>
          <a:prstGeom prst="downArrow">
            <a:avLst>
              <a:gd name="adj1" fmla="val 50000"/>
              <a:gd name="adj2" fmla="val 25000"/>
            </a:avLst>
          </a:prstGeom>
          <a:solidFill>
            <a:schemeClr val="hlink"/>
          </a:solidFill>
          <a:ln w="9525">
            <a:solidFill>
              <a:schemeClr val="tx1"/>
            </a:solidFill>
            <a:miter lim="800000"/>
            <a:headEnd/>
            <a:tailEnd/>
          </a:ln>
        </p:spPr>
        <p:txBody>
          <a:bodyPr vert="eaVert" wrap="none" anchor="ctr"/>
          <a:lstStyle/>
          <a:p>
            <a:endParaRPr lang="en-US"/>
          </a:p>
        </p:txBody>
      </p:sp>
      <p:sp>
        <p:nvSpPr>
          <p:cNvPr id="60500" name="Text Box 85"/>
          <p:cNvSpPr txBox="1">
            <a:spLocks noChangeArrowheads="1"/>
          </p:cNvSpPr>
          <p:nvPr/>
        </p:nvSpPr>
        <p:spPr bwMode="auto">
          <a:xfrm>
            <a:off x="6096000" y="3943350"/>
            <a:ext cx="2743200"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pPr>
            <a:r>
              <a:rPr lang="en-US" altLang="ko-KR" sz="1600">
                <a:ea typeface="굴림" charset="0"/>
                <a:cs typeface="굴림" charset="0"/>
              </a:rPr>
              <a:t>Current time : 70 at node 2</a:t>
            </a:r>
          </a:p>
          <a:p>
            <a:pPr eaLnBrk="1" hangingPunct="1">
              <a:spcBef>
                <a:spcPct val="50000"/>
              </a:spcBef>
            </a:pPr>
            <a:r>
              <a:rPr lang="en-US" altLang="ko-KR" sz="1600">
                <a:ea typeface="굴림" charset="0"/>
                <a:cs typeface="굴림" charset="0"/>
              </a:rPr>
              <a:t>(asynchronous clocks)</a:t>
            </a:r>
          </a:p>
        </p:txBody>
      </p:sp>
      <p:sp>
        <p:nvSpPr>
          <p:cNvPr id="60501" name="Text Box 86"/>
          <p:cNvSpPr txBox="1">
            <a:spLocks noChangeArrowheads="1"/>
          </p:cNvSpPr>
          <p:nvPr/>
        </p:nvSpPr>
        <p:spPr bwMode="auto">
          <a:xfrm>
            <a:off x="762000" y="2743200"/>
            <a:ext cx="12192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pPr>
            <a:r>
              <a:rPr lang="en-US" altLang="ko-KR" sz="2000">
                <a:ea typeface="굴림" charset="0"/>
                <a:cs typeface="굴림" charset="0"/>
              </a:rPr>
              <a:t>Address</a:t>
            </a:r>
          </a:p>
        </p:txBody>
      </p:sp>
      <p:sp>
        <p:nvSpPr>
          <p:cNvPr id="60502" name="Line 87"/>
          <p:cNvSpPr>
            <a:spLocks noChangeShapeType="1"/>
          </p:cNvSpPr>
          <p:nvPr/>
        </p:nvSpPr>
        <p:spPr bwMode="auto">
          <a:xfrm flipV="1">
            <a:off x="1371600" y="2571750"/>
            <a:ext cx="304800" cy="2286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60503" name="Text Box 88"/>
          <p:cNvSpPr txBox="1">
            <a:spLocks noChangeArrowheads="1"/>
          </p:cNvSpPr>
          <p:nvPr/>
        </p:nvSpPr>
        <p:spPr bwMode="auto">
          <a:xfrm>
            <a:off x="1143000" y="2971800"/>
            <a:ext cx="23622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pPr>
            <a:r>
              <a:rPr lang="en-US" altLang="ko-KR" sz="2000">
                <a:ea typeface="굴림" charset="0"/>
                <a:cs typeface="굴림" charset="0"/>
              </a:rPr>
              <a:t>Heartbeat Counter</a:t>
            </a:r>
          </a:p>
        </p:txBody>
      </p:sp>
      <p:sp>
        <p:nvSpPr>
          <p:cNvPr id="60504" name="Line 89"/>
          <p:cNvSpPr>
            <a:spLocks noChangeShapeType="1"/>
          </p:cNvSpPr>
          <p:nvPr/>
        </p:nvSpPr>
        <p:spPr bwMode="auto">
          <a:xfrm flipV="1">
            <a:off x="1905000" y="2571750"/>
            <a:ext cx="381000" cy="51435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60505" name="Line 90"/>
          <p:cNvSpPr>
            <a:spLocks noChangeShapeType="1"/>
          </p:cNvSpPr>
          <p:nvPr/>
        </p:nvSpPr>
        <p:spPr bwMode="auto">
          <a:xfrm flipV="1">
            <a:off x="3048000" y="2571750"/>
            <a:ext cx="0" cy="2286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60506" name="Text Box 91"/>
          <p:cNvSpPr txBox="1">
            <a:spLocks noChangeArrowheads="1"/>
          </p:cNvSpPr>
          <p:nvPr/>
        </p:nvSpPr>
        <p:spPr bwMode="auto">
          <a:xfrm>
            <a:off x="2667000" y="2743200"/>
            <a:ext cx="16002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pPr>
            <a:r>
              <a:rPr lang="en-US" altLang="ko-KR" sz="2000">
                <a:ea typeface="굴림" charset="0"/>
                <a:cs typeface="굴림" charset="0"/>
              </a:rPr>
              <a:t>Time (local)</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F3C20093-AEAB-594F-B755-FA5D75F92F3F}" type="slidenum">
              <a:rPr lang="en-US" sz="1400"/>
              <a:pPr eaLnBrk="1" hangingPunct="1"/>
              <a:t>31</a:t>
            </a:fld>
            <a:endParaRPr lang="en-US" sz="1400"/>
          </a:p>
        </p:txBody>
      </p:sp>
      <p:sp>
        <p:nvSpPr>
          <p:cNvPr id="62466" name="Rectangle 2"/>
          <p:cNvSpPr>
            <a:spLocks noGrp="1" noChangeArrowheads="1"/>
          </p:cNvSpPr>
          <p:nvPr>
            <p:ph type="title"/>
          </p:nvPr>
        </p:nvSpPr>
        <p:spPr/>
        <p:txBody>
          <a:bodyPr/>
          <a:lstStyle/>
          <a:p>
            <a:pPr eaLnBrk="1" hangingPunct="1"/>
            <a:r>
              <a:rPr lang="en-US" altLang="ko-KR" dirty="0">
                <a:latin typeface="Whitney-BlackSC" charset="0"/>
                <a:ea typeface="Whitney-BlackSC" charset="0"/>
                <a:cs typeface="Whitney-BlackSC" charset="0"/>
              </a:rPr>
              <a:t>Gossip-Style Failure Detection</a:t>
            </a:r>
          </a:p>
        </p:txBody>
      </p:sp>
      <p:sp>
        <p:nvSpPr>
          <p:cNvPr id="62467" name="Rectangle 3"/>
          <p:cNvSpPr>
            <a:spLocks noGrp="1" noChangeArrowheads="1"/>
          </p:cNvSpPr>
          <p:nvPr>
            <p:ph type="body" idx="1"/>
          </p:nvPr>
        </p:nvSpPr>
        <p:spPr/>
        <p:txBody>
          <a:bodyPr/>
          <a:lstStyle/>
          <a:p>
            <a:pPr eaLnBrk="1" hangingPunct="1"/>
            <a:r>
              <a:rPr lang="en-US" altLang="ko-KR" dirty="0">
                <a:latin typeface="Times New Roman" charset="0"/>
                <a:ea typeface="굴림" charset="0"/>
                <a:cs typeface="굴림" charset="0"/>
              </a:rPr>
              <a:t>If the heartbeat has not increased for more than </a:t>
            </a:r>
            <a:r>
              <a:rPr lang="en-US" altLang="ko-KR" dirty="0" err="1">
                <a:latin typeface="Times New Roman" charset="0"/>
                <a:ea typeface="굴림" charset="0"/>
                <a:cs typeface="굴림" charset="0"/>
              </a:rPr>
              <a:t>T</a:t>
            </a:r>
            <a:r>
              <a:rPr lang="en-US" altLang="ko-KR" baseline="-25000" dirty="0" err="1">
                <a:latin typeface="Times New Roman" charset="0"/>
                <a:ea typeface="굴림" charset="0"/>
                <a:cs typeface="굴림" charset="0"/>
              </a:rPr>
              <a:t>fail</a:t>
            </a:r>
            <a:r>
              <a:rPr lang="en-US" altLang="ko-KR" dirty="0">
                <a:latin typeface="Times New Roman" charset="0"/>
                <a:ea typeface="굴림" charset="0"/>
                <a:cs typeface="굴림" charset="0"/>
              </a:rPr>
              <a:t> seconds, </a:t>
            </a:r>
            <a:br>
              <a:rPr lang="en-US" altLang="ko-KR" dirty="0">
                <a:latin typeface="Times New Roman" charset="0"/>
                <a:ea typeface="굴림" charset="0"/>
                <a:cs typeface="굴림" charset="0"/>
              </a:rPr>
            </a:br>
            <a:r>
              <a:rPr lang="en-US" altLang="ko-KR" dirty="0">
                <a:latin typeface="Times New Roman" charset="0"/>
                <a:ea typeface="굴림" charset="0"/>
                <a:cs typeface="굴림" charset="0"/>
              </a:rPr>
              <a:t>the member is considered failed</a:t>
            </a:r>
          </a:p>
          <a:p>
            <a:pPr eaLnBrk="1" hangingPunct="1"/>
            <a:r>
              <a:rPr lang="en-US" altLang="ko-KR" dirty="0">
                <a:latin typeface="Times New Roman" charset="0"/>
                <a:ea typeface="굴림" charset="0"/>
                <a:cs typeface="굴림" charset="0"/>
              </a:rPr>
              <a:t>And after a further </a:t>
            </a:r>
            <a:r>
              <a:rPr lang="en-US" altLang="ko-KR" dirty="0" err="1">
                <a:latin typeface="Times New Roman" charset="0"/>
                <a:ea typeface="굴림" charset="0"/>
                <a:cs typeface="굴림" charset="0"/>
              </a:rPr>
              <a:t>T</a:t>
            </a:r>
            <a:r>
              <a:rPr lang="en-US" altLang="ko-KR" baseline="-25000" dirty="0" err="1">
                <a:latin typeface="Times New Roman" charset="0"/>
                <a:ea typeface="굴림" charset="0"/>
                <a:cs typeface="굴림" charset="0"/>
              </a:rPr>
              <a:t>cleanup</a:t>
            </a:r>
            <a:r>
              <a:rPr lang="en-US" altLang="ko-KR" dirty="0">
                <a:latin typeface="Times New Roman" charset="0"/>
                <a:ea typeface="굴림" charset="0"/>
                <a:cs typeface="굴림" charset="0"/>
              </a:rPr>
              <a:t> seconds, it will delete the member from the list</a:t>
            </a:r>
          </a:p>
          <a:p>
            <a:pPr eaLnBrk="1" hangingPunct="1"/>
            <a:r>
              <a:rPr lang="en-US" altLang="ko-KR" dirty="0">
                <a:latin typeface="Times New Roman" charset="0"/>
                <a:ea typeface="굴림" charset="0"/>
                <a:cs typeface="굴림" charset="0"/>
              </a:rPr>
              <a:t>Why an additional timeout? Why not delete right away?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1E5BE5FE-ABF5-DF4F-A2D8-0C7F30DBA39E}" type="slidenum">
              <a:rPr lang="en-US" sz="1400"/>
              <a:pPr eaLnBrk="1" hangingPunct="1"/>
              <a:t>32</a:t>
            </a:fld>
            <a:endParaRPr lang="en-US" sz="1400"/>
          </a:p>
        </p:txBody>
      </p:sp>
      <p:sp>
        <p:nvSpPr>
          <p:cNvPr id="199683" name="Rectangle 3"/>
          <p:cNvSpPr>
            <a:spLocks noGrp="1" noChangeArrowheads="1"/>
          </p:cNvSpPr>
          <p:nvPr>
            <p:ph type="body" idx="1"/>
          </p:nvPr>
        </p:nvSpPr>
        <p:spPr>
          <a:xfrm>
            <a:off x="457200" y="1200150"/>
            <a:ext cx="8229600" cy="3943350"/>
          </a:xfrm>
        </p:spPr>
        <p:txBody>
          <a:bodyPr/>
          <a:lstStyle/>
          <a:p>
            <a:pPr eaLnBrk="1" hangingPunct="1">
              <a:lnSpc>
                <a:spcPct val="90000"/>
              </a:lnSpc>
            </a:pPr>
            <a:r>
              <a:rPr lang="en-US" altLang="ko-KR">
                <a:latin typeface="Times New Roman" charset="0"/>
                <a:ea typeface="굴림" charset="0"/>
                <a:cs typeface="굴림" charset="0"/>
              </a:rPr>
              <a:t>What if an entry pointing to a failed node is deleted right after T</a:t>
            </a:r>
            <a:r>
              <a:rPr lang="en-US" altLang="ko-KR" baseline="-25000">
                <a:latin typeface="Times New Roman" charset="0"/>
                <a:ea typeface="굴림" charset="0"/>
                <a:cs typeface="굴림" charset="0"/>
              </a:rPr>
              <a:t>fail</a:t>
            </a:r>
            <a:r>
              <a:rPr lang="en-US" altLang="ko-KR">
                <a:latin typeface="Times New Roman" charset="0"/>
                <a:ea typeface="굴림" charset="0"/>
                <a:cs typeface="굴림" charset="0"/>
              </a:rPr>
              <a:t> (=24) seconds?</a:t>
            </a:r>
          </a:p>
          <a:p>
            <a:pPr eaLnBrk="1" hangingPunct="1">
              <a:lnSpc>
                <a:spcPct val="90000"/>
              </a:lnSpc>
            </a:pPr>
            <a:endParaRPr lang="en-US" altLang="ko-KR">
              <a:latin typeface="Times New Roman" charset="0"/>
              <a:ea typeface="굴림" charset="0"/>
              <a:cs typeface="굴림" charset="0"/>
            </a:endParaRPr>
          </a:p>
          <a:p>
            <a:pPr eaLnBrk="1" hangingPunct="1">
              <a:lnSpc>
                <a:spcPct val="90000"/>
              </a:lnSpc>
            </a:pPr>
            <a:endParaRPr lang="en-US" altLang="ko-KR">
              <a:latin typeface="Times New Roman" charset="0"/>
              <a:ea typeface="굴림" charset="0"/>
              <a:cs typeface="굴림" charset="0"/>
            </a:endParaRPr>
          </a:p>
          <a:p>
            <a:pPr eaLnBrk="1" hangingPunct="1">
              <a:lnSpc>
                <a:spcPct val="90000"/>
              </a:lnSpc>
            </a:pPr>
            <a:endParaRPr lang="en-US" altLang="ko-KR">
              <a:latin typeface="Times New Roman" charset="0"/>
              <a:ea typeface="굴림" charset="0"/>
              <a:cs typeface="굴림" charset="0"/>
            </a:endParaRPr>
          </a:p>
          <a:p>
            <a:pPr eaLnBrk="1" hangingPunct="1">
              <a:lnSpc>
                <a:spcPct val="90000"/>
              </a:lnSpc>
            </a:pPr>
            <a:endParaRPr lang="en-US" altLang="ko-KR">
              <a:latin typeface="Times New Roman" charset="0"/>
              <a:ea typeface="굴림" charset="0"/>
              <a:cs typeface="굴림" charset="0"/>
            </a:endParaRPr>
          </a:p>
          <a:p>
            <a:pPr eaLnBrk="1" hangingPunct="1">
              <a:lnSpc>
                <a:spcPct val="90000"/>
              </a:lnSpc>
            </a:pPr>
            <a:endParaRPr lang="en-US" altLang="ko-KR">
              <a:latin typeface="Times New Roman" charset="0"/>
              <a:ea typeface="굴림" charset="0"/>
              <a:cs typeface="굴림" charset="0"/>
            </a:endParaRPr>
          </a:p>
          <a:p>
            <a:pPr eaLnBrk="1" hangingPunct="1">
              <a:lnSpc>
                <a:spcPct val="90000"/>
              </a:lnSpc>
            </a:pPr>
            <a:endParaRPr lang="en-US" altLang="ko-KR">
              <a:latin typeface="Times New Roman" charset="0"/>
              <a:ea typeface="굴림" charset="0"/>
              <a:cs typeface="굴림" charset="0"/>
            </a:endParaRPr>
          </a:p>
          <a:p>
            <a:pPr eaLnBrk="1" hangingPunct="1">
              <a:lnSpc>
                <a:spcPct val="90000"/>
              </a:lnSpc>
            </a:pPr>
            <a:endParaRPr lang="en-US" altLang="ko-KR">
              <a:latin typeface="Times New Roman" charset="0"/>
              <a:ea typeface="굴림" charset="0"/>
              <a:cs typeface="굴림" charset="0"/>
            </a:endParaRPr>
          </a:p>
          <a:p>
            <a:pPr eaLnBrk="1" hangingPunct="1">
              <a:lnSpc>
                <a:spcPct val="90000"/>
              </a:lnSpc>
            </a:pPr>
            <a:r>
              <a:rPr lang="en-US" altLang="ko-KR">
                <a:latin typeface="Times New Roman" charset="0"/>
                <a:ea typeface="굴림" charset="0"/>
                <a:cs typeface="굴림" charset="0"/>
              </a:rPr>
              <a:t>Fix: remember for another T</a:t>
            </a:r>
            <a:r>
              <a:rPr lang="en-US" altLang="ko-KR" baseline="-25000">
                <a:latin typeface="Times New Roman" charset="0"/>
                <a:ea typeface="굴림" charset="0"/>
                <a:cs typeface="굴림" charset="0"/>
              </a:rPr>
              <a:t>fail</a:t>
            </a:r>
          </a:p>
        </p:txBody>
      </p:sp>
      <p:sp>
        <p:nvSpPr>
          <p:cNvPr id="64516" name="Oval 4"/>
          <p:cNvSpPr>
            <a:spLocks noChangeArrowheads="1"/>
          </p:cNvSpPr>
          <p:nvPr/>
        </p:nvSpPr>
        <p:spPr bwMode="auto">
          <a:xfrm>
            <a:off x="3359150" y="3125788"/>
            <a:ext cx="533400" cy="400050"/>
          </a:xfrm>
          <a:prstGeom prst="ellipse">
            <a:avLst/>
          </a:prstGeom>
          <a:solidFill>
            <a:schemeClr val="accent1"/>
          </a:solidFill>
          <a:ln w="9525">
            <a:solidFill>
              <a:schemeClr val="tx1"/>
            </a:solidFill>
            <a:round/>
            <a:headEnd/>
            <a:tailEnd/>
          </a:ln>
        </p:spPr>
        <p:txBody>
          <a:bodyPr wrap="none" anchor="ctr"/>
          <a:lstStyle/>
          <a:p>
            <a:pPr algn="ctr"/>
            <a:r>
              <a:rPr lang="en-US" altLang="ko-KR">
                <a:ea typeface="굴림" charset="0"/>
                <a:cs typeface="굴림" charset="0"/>
              </a:rPr>
              <a:t>1</a:t>
            </a:r>
          </a:p>
        </p:txBody>
      </p:sp>
      <p:sp>
        <p:nvSpPr>
          <p:cNvPr id="64517" name="Line 5"/>
          <p:cNvSpPr>
            <a:spLocks noChangeShapeType="1"/>
          </p:cNvSpPr>
          <p:nvPr/>
        </p:nvSpPr>
        <p:spPr bwMode="auto">
          <a:xfrm flipH="1" flipV="1">
            <a:off x="2673350" y="2554288"/>
            <a:ext cx="762000" cy="6858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graphicFrame>
        <p:nvGraphicFramePr>
          <p:cNvPr id="199686" name="Group 6"/>
          <p:cNvGraphicFramePr>
            <a:graphicFrameLocks noGrp="1"/>
          </p:cNvGraphicFramePr>
          <p:nvPr/>
        </p:nvGraphicFramePr>
        <p:xfrm>
          <a:off x="996950" y="2554288"/>
          <a:ext cx="1676400" cy="946152"/>
        </p:xfrm>
        <a:graphic>
          <a:graphicData uri="http://schemas.openxmlformats.org/drawingml/2006/table">
            <a:tbl>
              <a:tblPr/>
              <a:tblGrid>
                <a:gridCol w="304800">
                  <a:extLst>
                    <a:ext uri="{9D8B030D-6E8A-4147-A177-3AD203B41FA5}">
                      <a16:colId xmlns:a16="http://schemas.microsoft.com/office/drawing/2014/main" val="20000"/>
                    </a:ext>
                  </a:extLst>
                </a:gridCol>
                <a:gridCol w="812800">
                  <a:extLst>
                    <a:ext uri="{9D8B030D-6E8A-4147-A177-3AD203B41FA5}">
                      <a16:colId xmlns:a16="http://schemas.microsoft.com/office/drawing/2014/main" val="20001"/>
                    </a:ext>
                  </a:extLst>
                </a:gridCol>
                <a:gridCol w="558800">
                  <a:extLst>
                    <a:ext uri="{9D8B030D-6E8A-4147-A177-3AD203B41FA5}">
                      <a16:colId xmlns:a16="http://schemas.microsoft.com/office/drawing/2014/main" val="20002"/>
                    </a:ext>
                  </a:extLst>
                </a:gridCol>
              </a:tblGrid>
              <a:tr h="2365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a:t>
                      </a:r>
                    </a:p>
                  </a:txBody>
                  <a:tcPr marT="34336" marB="3433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10120</a:t>
                      </a:r>
                    </a:p>
                  </a:txBody>
                  <a:tcPr marT="34336" marB="343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66</a:t>
                      </a:r>
                    </a:p>
                  </a:txBody>
                  <a:tcPr marT="34336" marB="343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65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2</a:t>
                      </a:r>
                    </a:p>
                  </a:txBody>
                  <a:tcPr marT="34336" marB="3433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10103</a:t>
                      </a:r>
                    </a:p>
                  </a:txBody>
                  <a:tcPr marT="34336" marB="343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62</a:t>
                      </a:r>
                    </a:p>
                  </a:txBody>
                  <a:tcPr marT="34336" marB="343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365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3</a:t>
                      </a:r>
                    </a:p>
                  </a:txBody>
                  <a:tcPr marT="34336" marB="3433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rgbClr val="FF3300"/>
                          </a:solidFill>
                          <a:effectLst/>
                          <a:latin typeface="Times New Roman"/>
                          <a:ea typeface="굴림" pitchFamily="-111" charset="-127"/>
                          <a:cs typeface="굴림" pitchFamily="-111" charset="-127"/>
                        </a:rPr>
                        <a:t>10098</a:t>
                      </a:r>
                    </a:p>
                  </a:txBody>
                  <a:tcPr marT="34336" marB="343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rgbClr val="FF3300"/>
                          </a:solidFill>
                          <a:effectLst/>
                          <a:latin typeface="Times New Roman"/>
                          <a:ea typeface="굴림" pitchFamily="-111" charset="-127"/>
                          <a:cs typeface="굴림" pitchFamily="-111" charset="-127"/>
                        </a:rPr>
                        <a:t>55</a:t>
                      </a:r>
                    </a:p>
                  </a:txBody>
                  <a:tcPr marT="34336" marB="343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365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4</a:t>
                      </a:r>
                    </a:p>
                  </a:txBody>
                  <a:tcPr marT="34336" marB="3433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10111</a:t>
                      </a:r>
                    </a:p>
                  </a:txBody>
                  <a:tcPr marT="34336" marB="343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65</a:t>
                      </a:r>
                    </a:p>
                  </a:txBody>
                  <a:tcPr marT="34336" marB="3433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4540" name="Oval 28"/>
          <p:cNvSpPr>
            <a:spLocks noChangeArrowheads="1"/>
          </p:cNvSpPr>
          <p:nvPr/>
        </p:nvSpPr>
        <p:spPr bwMode="auto">
          <a:xfrm>
            <a:off x="5645150" y="2840038"/>
            <a:ext cx="533400" cy="400050"/>
          </a:xfrm>
          <a:prstGeom prst="ellipse">
            <a:avLst/>
          </a:prstGeom>
          <a:solidFill>
            <a:schemeClr val="accent1"/>
          </a:solidFill>
          <a:ln w="9525">
            <a:solidFill>
              <a:schemeClr val="tx1"/>
            </a:solidFill>
            <a:round/>
            <a:headEnd/>
            <a:tailEnd/>
          </a:ln>
        </p:spPr>
        <p:txBody>
          <a:bodyPr wrap="none" anchor="ctr"/>
          <a:lstStyle/>
          <a:p>
            <a:pPr algn="ctr"/>
            <a:r>
              <a:rPr lang="en-US" altLang="ko-KR">
                <a:ea typeface="굴림" charset="0"/>
                <a:cs typeface="굴림" charset="0"/>
              </a:rPr>
              <a:t>2</a:t>
            </a:r>
          </a:p>
        </p:txBody>
      </p:sp>
      <p:sp>
        <p:nvSpPr>
          <p:cNvPr id="64541" name="Oval 29"/>
          <p:cNvSpPr>
            <a:spLocks noChangeArrowheads="1"/>
          </p:cNvSpPr>
          <p:nvPr/>
        </p:nvSpPr>
        <p:spPr bwMode="auto">
          <a:xfrm>
            <a:off x="5340350" y="4268788"/>
            <a:ext cx="533400" cy="400050"/>
          </a:xfrm>
          <a:prstGeom prst="ellipse">
            <a:avLst/>
          </a:prstGeom>
          <a:solidFill>
            <a:schemeClr val="accent1"/>
          </a:solidFill>
          <a:ln w="9525">
            <a:solidFill>
              <a:schemeClr val="tx1"/>
            </a:solidFill>
            <a:round/>
            <a:headEnd/>
            <a:tailEnd/>
          </a:ln>
        </p:spPr>
        <p:txBody>
          <a:bodyPr wrap="none" anchor="ctr"/>
          <a:lstStyle/>
          <a:p>
            <a:pPr algn="ctr"/>
            <a:r>
              <a:rPr lang="en-US" altLang="ko-KR">
                <a:ea typeface="굴림" charset="0"/>
                <a:cs typeface="굴림" charset="0"/>
              </a:rPr>
              <a:t>4</a:t>
            </a:r>
          </a:p>
        </p:txBody>
      </p:sp>
      <p:sp>
        <p:nvSpPr>
          <p:cNvPr id="64542" name="Oval 30"/>
          <p:cNvSpPr>
            <a:spLocks noChangeArrowheads="1"/>
          </p:cNvSpPr>
          <p:nvPr/>
        </p:nvSpPr>
        <p:spPr bwMode="auto">
          <a:xfrm>
            <a:off x="3816350" y="4554538"/>
            <a:ext cx="533400" cy="400050"/>
          </a:xfrm>
          <a:prstGeom prst="ellipse">
            <a:avLst/>
          </a:prstGeom>
          <a:solidFill>
            <a:schemeClr val="accent1"/>
          </a:solidFill>
          <a:ln w="9525">
            <a:solidFill>
              <a:schemeClr val="tx1"/>
            </a:solidFill>
            <a:round/>
            <a:headEnd/>
            <a:tailEnd/>
          </a:ln>
        </p:spPr>
        <p:txBody>
          <a:bodyPr wrap="none" anchor="ctr"/>
          <a:lstStyle/>
          <a:p>
            <a:pPr algn="ctr"/>
            <a:r>
              <a:rPr lang="en-US" altLang="ko-KR">
                <a:ea typeface="굴림" charset="0"/>
                <a:cs typeface="굴림" charset="0"/>
              </a:rPr>
              <a:t>3</a:t>
            </a:r>
          </a:p>
        </p:txBody>
      </p:sp>
      <p:sp>
        <p:nvSpPr>
          <p:cNvPr id="64543" name="Line 31"/>
          <p:cNvSpPr>
            <a:spLocks noChangeShapeType="1"/>
          </p:cNvSpPr>
          <p:nvPr/>
        </p:nvSpPr>
        <p:spPr bwMode="auto">
          <a:xfrm flipV="1">
            <a:off x="3892550" y="3068638"/>
            <a:ext cx="1752600" cy="17145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64544" name="Line 32"/>
          <p:cNvSpPr>
            <a:spLocks noChangeShapeType="1"/>
          </p:cNvSpPr>
          <p:nvPr/>
        </p:nvSpPr>
        <p:spPr bwMode="auto">
          <a:xfrm>
            <a:off x="3663950" y="3525838"/>
            <a:ext cx="304800" cy="102870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64545" name="Line 33"/>
          <p:cNvSpPr>
            <a:spLocks noChangeShapeType="1"/>
          </p:cNvSpPr>
          <p:nvPr/>
        </p:nvSpPr>
        <p:spPr bwMode="auto">
          <a:xfrm flipV="1">
            <a:off x="4349750" y="4497388"/>
            <a:ext cx="990600" cy="22860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64546" name="Line 34"/>
          <p:cNvSpPr>
            <a:spLocks noChangeShapeType="1"/>
          </p:cNvSpPr>
          <p:nvPr/>
        </p:nvSpPr>
        <p:spPr bwMode="auto">
          <a:xfrm flipV="1">
            <a:off x="5721350" y="3240088"/>
            <a:ext cx="152400" cy="102870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64547" name="Line 35"/>
          <p:cNvSpPr>
            <a:spLocks noChangeShapeType="1"/>
          </p:cNvSpPr>
          <p:nvPr/>
        </p:nvSpPr>
        <p:spPr bwMode="auto">
          <a:xfrm flipV="1">
            <a:off x="4273550" y="3182938"/>
            <a:ext cx="1447800" cy="137160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64548" name="Line 36"/>
          <p:cNvSpPr>
            <a:spLocks noChangeShapeType="1"/>
          </p:cNvSpPr>
          <p:nvPr/>
        </p:nvSpPr>
        <p:spPr bwMode="auto">
          <a:xfrm flipH="1" flipV="1">
            <a:off x="3892550" y="3411538"/>
            <a:ext cx="1447800" cy="91440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64549" name="Line 37"/>
          <p:cNvSpPr>
            <a:spLocks noChangeShapeType="1"/>
          </p:cNvSpPr>
          <p:nvPr/>
        </p:nvSpPr>
        <p:spPr bwMode="auto">
          <a:xfrm flipV="1">
            <a:off x="6026150" y="2039938"/>
            <a:ext cx="304800" cy="8001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a:lstStyle/>
          <a:p>
            <a:endParaRPr lang="en-US"/>
          </a:p>
        </p:txBody>
      </p:sp>
      <p:graphicFrame>
        <p:nvGraphicFramePr>
          <p:cNvPr id="199718" name="Group 38"/>
          <p:cNvGraphicFramePr>
            <a:graphicFrameLocks noGrp="1"/>
          </p:cNvGraphicFramePr>
          <p:nvPr/>
        </p:nvGraphicFramePr>
        <p:xfrm>
          <a:off x="6326188" y="2065338"/>
          <a:ext cx="1676400" cy="944784"/>
        </p:xfrm>
        <a:graphic>
          <a:graphicData uri="http://schemas.openxmlformats.org/drawingml/2006/table">
            <a:tbl>
              <a:tblPr/>
              <a:tblGrid>
                <a:gridCol w="304800">
                  <a:extLst>
                    <a:ext uri="{9D8B030D-6E8A-4147-A177-3AD203B41FA5}">
                      <a16:colId xmlns:a16="http://schemas.microsoft.com/office/drawing/2014/main" val="20000"/>
                    </a:ext>
                  </a:extLst>
                </a:gridCol>
                <a:gridCol w="812800">
                  <a:extLst>
                    <a:ext uri="{9D8B030D-6E8A-4147-A177-3AD203B41FA5}">
                      <a16:colId xmlns:a16="http://schemas.microsoft.com/office/drawing/2014/main" val="20001"/>
                    </a:ext>
                  </a:extLst>
                </a:gridCol>
                <a:gridCol w="558800">
                  <a:extLst>
                    <a:ext uri="{9D8B030D-6E8A-4147-A177-3AD203B41FA5}">
                      <a16:colId xmlns:a16="http://schemas.microsoft.com/office/drawing/2014/main" val="20002"/>
                    </a:ext>
                  </a:extLst>
                </a:gridCol>
              </a:tblGrid>
              <a:tr h="236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a:t>
                      </a:r>
                    </a:p>
                  </a:txBody>
                  <a:tcPr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10120</a:t>
                      </a:r>
                    </a:p>
                  </a:txBody>
                  <a:tcPr marT="34278" marB="3427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66</a:t>
                      </a:r>
                    </a:p>
                  </a:txBody>
                  <a:tcPr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6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2</a:t>
                      </a:r>
                    </a:p>
                  </a:txBody>
                  <a:tcPr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10110</a:t>
                      </a:r>
                    </a:p>
                  </a:txBody>
                  <a:tcPr marT="34278" marB="3427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64</a:t>
                      </a:r>
                    </a:p>
                  </a:txBody>
                  <a:tcPr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36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3</a:t>
                      </a:r>
                    </a:p>
                  </a:txBody>
                  <a:tcPr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rgbClr val="FF3300"/>
                          </a:solidFill>
                          <a:effectLst/>
                          <a:latin typeface="Times New Roman"/>
                          <a:ea typeface="굴림" pitchFamily="-111" charset="-127"/>
                          <a:cs typeface="굴림" pitchFamily="-111" charset="-127"/>
                        </a:rPr>
                        <a:t>10098</a:t>
                      </a:r>
                    </a:p>
                  </a:txBody>
                  <a:tcPr marT="34278" marB="3427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rgbClr val="FF3300"/>
                          </a:solidFill>
                          <a:effectLst/>
                          <a:latin typeface="Times New Roman"/>
                          <a:ea typeface="굴림" pitchFamily="-111" charset="-127"/>
                          <a:cs typeface="굴림" pitchFamily="-111" charset="-127"/>
                        </a:rPr>
                        <a:t>50</a:t>
                      </a:r>
                    </a:p>
                  </a:txBody>
                  <a:tcPr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36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4</a:t>
                      </a:r>
                    </a:p>
                  </a:txBody>
                  <a:tcPr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10111</a:t>
                      </a:r>
                    </a:p>
                  </a:txBody>
                  <a:tcPr marT="34278" marB="3427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65</a:t>
                      </a:r>
                    </a:p>
                  </a:txBody>
                  <a:tcPr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99740" name="AutoShape 60"/>
          <p:cNvSpPr>
            <a:spLocks noChangeArrowheads="1"/>
          </p:cNvSpPr>
          <p:nvPr/>
        </p:nvSpPr>
        <p:spPr bwMode="auto">
          <a:xfrm rot="-2069037">
            <a:off x="5259388" y="2351088"/>
            <a:ext cx="533400" cy="285750"/>
          </a:xfrm>
          <a:prstGeom prst="downArrow">
            <a:avLst>
              <a:gd name="adj1" fmla="val 50000"/>
              <a:gd name="adj2" fmla="val 25000"/>
            </a:avLst>
          </a:prstGeom>
          <a:solidFill>
            <a:srgbClr val="FF3300"/>
          </a:solidFill>
          <a:ln w="9525">
            <a:solidFill>
              <a:schemeClr val="tx1"/>
            </a:solidFill>
            <a:miter lim="800000"/>
            <a:headEnd/>
            <a:tailEnd/>
          </a:ln>
        </p:spPr>
        <p:txBody>
          <a:bodyPr vert="eaVert" wrap="none" anchor="ctr"/>
          <a:lstStyle/>
          <a:p>
            <a:endParaRPr lang="en-US"/>
          </a:p>
        </p:txBody>
      </p:sp>
      <p:graphicFrame>
        <p:nvGraphicFramePr>
          <p:cNvPr id="199741" name="Group 61"/>
          <p:cNvGraphicFramePr>
            <a:graphicFrameLocks noGrp="1"/>
          </p:cNvGraphicFramePr>
          <p:nvPr/>
        </p:nvGraphicFramePr>
        <p:xfrm>
          <a:off x="6326188" y="2065338"/>
          <a:ext cx="1676400" cy="708474"/>
        </p:xfrm>
        <a:graphic>
          <a:graphicData uri="http://schemas.openxmlformats.org/drawingml/2006/table">
            <a:tbl>
              <a:tblPr/>
              <a:tblGrid>
                <a:gridCol w="304800">
                  <a:extLst>
                    <a:ext uri="{9D8B030D-6E8A-4147-A177-3AD203B41FA5}">
                      <a16:colId xmlns:a16="http://schemas.microsoft.com/office/drawing/2014/main" val="20000"/>
                    </a:ext>
                  </a:extLst>
                </a:gridCol>
                <a:gridCol w="812800">
                  <a:extLst>
                    <a:ext uri="{9D8B030D-6E8A-4147-A177-3AD203B41FA5}">
                      <a16:colId xmlns:a16="http://schemas.microsoft.com/office/drawing/2014/main" val="20001"/>
                    </a:ext>
                  </a:extLst>
                </a:gridCol>
                <a:gridCol w="558800">
                  <a:extLst>
                    <a:ext uri="{9D8B030D-6E8A-4147-A177-3AD203B41FA5}">
                      <a16:colId xmlns:a16="http://schemas.microsoft.com/office/drawing/2014/main" val="20002"/>
                    </a:ext>
                  </a:extLst>
                </a:gridCol>
              </a:tblGrid>
              <a:tr h="2360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a:t>
                      </a:r>
                    </a:p>
                  </a:txBody>
                  <a:tcPr marT="34259" marB="3425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10120</a:t>
                      </a:r>
                    </a:p>
                  </a:txBody>
                  <a:tcPr marT="34259" marB="342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66</a:t>
                      </a:r>
                    </a:p>
                  </a:txBody>
                  <a:tcPr marT="34259" marB="342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60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2</a:t>
                      </a:r>
                    </a:p>
                  </a:txBody>
                  <a:tcPr marT="34259" marB="3425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10110</a:t>
                      </a:r>
                    </a:p>
                  </a:txBody>
                  <a:tcPr marT="34259" marB="342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64</a:t>
                      </a:r>
                    </a:p>
                  </a:txBody>
                  <a:tcPr marT="34259" marB="342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360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4</a:t>
                      </a:r>
                    </a:p>
                  </a:txBody>
                  <a:tcPr marT="34259" marB="3425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10111</a:t>
                      </a:r>
                    </a:p>
                  </a:txBody>
                  <a:tcPr marT="34259" marB="342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65</a:t>
                      </a:r>
                    </a:p>
                  </a:txBody>
                  <a:tcPr marT="34259" marB="342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99759" name="AutoShape 79"/>
          <p:cNvSpPr>
            <a:spLocks noChangeArrowheads="1"/>
          </p:cNvSpPr>
          <p:nvPr/>
        </p:nvSpPr>
        <p:spPr bwMode="auto">
          <a:xfrm rot="-383845">
            <a:off x="3810000" y="2971800"/>
            <a:ext cx="1752600" cy="171450"/>
          </a:xfrm>
          <a:prstGeom prst="rightArrow">
            <a:avLst>
              <a:gd name="adj1" fmla="val 50000"/>
              <a:gd name="adj2" fmla="val 191667"/>
            </a:avLst>
          </a:prstGeom>
          <a:solidFill>
            <a:schemeClr val="tx2"/>
          </a:solidFill>
          <a:ln w="9525">
            <a:solidFill>
              <a:schemeClr val="tx1"/>
            </a:solidFill>
            <a:miter lim="800000"/>
            <a:headEnd/>
            <a:tailEnd/>
          </a:ln>
        </p:spPr>
        <p:txBody>
          <a:bodyPr wrap="none" anchor="ctr"/>
          <a:lstStyle/>
          <a:p>
            <a:endParaRPr lang="en-US"/>
          </a:p>
        </p:txBody>
      </p:sp>
      <p:graphicFrame>
        <p:nvGraphicFramePr>
          <p:cNvPr id="199760" name="Group 80"/>
          <p:cNvGraphicFramePr>
            <a:graphicFrameLocks noGrp="1"/>
          </p:cNvGraphicFramePr>
          <p:nvPr/>
        </p:nvGraphicFramePr>
        <p:xfrm>
          <a:off x="6324600" y="2057400"/>
          <a:ext cx="1676400" cy="944784"/>
        </p:xfrm>
        <a:graphic>
          <a:graphicData uri="http://schemas.openxmlformats.org/drawingml/2006/table">
            <a:tbl>
              <a:tblPr/>
              <a:tblGrid>
                <a:gridCol w="304800">
                  <a:extLst>
                    <a:ext uri="{9D8B030D-6E8A-4147-A177-3AD203B41FA5}">
                      <a16:colId xmlns:a16="http://schemas.microsoft.com/office/drawing/2014/main" val="20000"/>
                    </a:ext>
                  </a:extLst>
                </a:gridCol>
                <a:gridCol w="812800">
                  <a:extLst>
                    <a:ext uri="{9D8B030D-6E8A-4147-A177-3AD203B41FA5}">
                      <a16:colId xmlns:a16="http://schemas.microsoft.com/office/drawing/2014/main" val="20001"/>
                    </a:ext>
                  </a:extLst>
                </a:gridCol>
                <a:gridCol w="558800">
                  <a:extLst>
                    <a:ext uri="{9D8B030D-6E8A-4147-A177-3AD203B41FA5}">
                      <a16:colId xmlns:a16="http://schemas.microsoft.com/office/drawing/2014/main" val="20002"/>
                    </a:ext>
                  </a:extLst>
                </a:gridCol>
              </a:tblGrid>
              <a:tr h="236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a:t>
                      </a:r>
                    </a:p>
                  </a:txBody>
                  <a:tcPr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10120</a:t>
                      </a:r>
                    </a:p>
                  </a:txBody>
                  <a:tcPr marT="34278" marB="3427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66</a:t>
                      </a:r>
                    </a:p>
                  </a:txBody>
                  <a:tcPr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6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2</a:t>
                      </a:r>
                    </a:p>
                  </a:txBody>
                  <a:tcPr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10110</a:t>
                      </a:r>
                    </a:p>
                  </a:txBody>
                  <a:tcPr marT="34278" marB="3427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64</a:t>
                      </a:r>
                    </a:p>
                  </a:txBody>
                  <a:tcPr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36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3</a:t>
                      </a:r>
                    </a:p>
                  </a:txBody>
                  <a:tcPr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rgbClr val="FF3300"/>
                          </a:solidFill>
                          <a:effectLst/>
                          <a:latin typeface="Times New Roman"/>
                          <a:ea typeface="굴림" pitchFamily="-111" charset="-127"/>
                          <a:cs typeface="굴림" pitchFamily="-111" charset="-127"/>
                        </a:rPr>
                        <a:t>10098</a:t>
                      </a:r>
                    </a:p>
                  </a:txBody>
                  <a:tcPr marT="34278" marB="3427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rgbClr val="FF3300"/>
                          </a:solidFill>
                          <a:effectLst/>
                          <a:latin typeface="Times New Roman"/>
                          <a:ea typeface="굴림" pitchFamily="-111" charset="-127"/>
                          <a:cs typeface="굴림" pitchFamily="-111" charset="-127"/>
                        </a:rPr>
                        <a:t>75</a:t>
                      </a:r>
                    </a:p>
                  </a:txBody>
                  <a:tcPr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36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4</a:t>
                      </a:r>
                    </a:p>
                  </a:txBody>
                  <a:tcPr marT="34278" marB="3427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10111</a:t>
                      </a:r>
                    </a:p>
                  </a:txBody>
                  <a:tcPr marT="34278" marB="3427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New Roman"/>
                          <a:ea typeface="굴림" pitchFamily="-111" charset="-127"/>
                          <a:cs typeface="굴림" pitchFamily="-111" charset="-127"/>
                        </a:rPr>
                        <a:t>65</a:t>
                      </a:r>
                    </a:p>
                  </a:txBody>
                  <a:tcPr marT="34278" marB="3427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4614" name="Text Box 102"/>
          <p:cNvSpPr txBox="1">
            <a:spLocks noChangeArrowheads="1"/>
          </p:cNvSpPr>
          <p:nvPr/>
        </p:nvSpPr>
        <p:spPr bwMode="auto">
          <a:xfrm>
            <a:off x="6172200" y="3371850"/>
            <a:ext cx="2819400"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pPr>
            <a:r>
              <a:rPr lang="en-US" altLang="ko-KR" sz="1600">
                <a:ea typeface="굴림" charset="0"/>
                <a:cs typeface="굴림" charset="0"/>
              </a:rPr>
              <a:t>Current time : 75 at node 2</a:t>
            </a:r>
          </a:p>
        </p:txBody>
      </p:sp>
      <p:sp>
        <p:nvSpPr>
          <p:cNvPr id="25" name="Rectangle 2"/>
          <p:cNvSpPr>
            <a:spLocks noGrp="1" noChangeArrowheads="1"/>
          </p:cNvSpPr>
          <p:nvPr>
            <p:ph type="title"/>
          </p:nvPr>
        </p:nvSpPr>
        <p:spPr/>
        <p:txBody>
          <a:bodyPr/>
          <a:lstStyle/>
          <a:p>
            <a:pPr eaLnBrk="1" hangingPunct="1"/>
            <a:r>
              <a:rPr lang="en-US" altLang="ko-KR" dirty="0">
                <a:latin typeface="Whitney-BlackSC" charset="0"/>
                <a:ea typeface="Whitney-BlackSC" charset="0"/>
                <a:cs typeface="Whitney-BlackSC" charset="0"/>
              </a:rPr>
              <a:t>Gossip-Style Failure Detection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9741"/>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199718"/>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9759"/>
                                        </p:tgtEl>
                                        <p:attrNameLst>
                                          <p:attrName>style.visibility</p:attrName>
                                        </p:attrNameLst>
                                      </p:cBhvr>
                                      <p:to>
                                        <p:strVal val="visible"/>
                                      </p:to>
                                    </p:set>
                                  </p:childTnLst>
                                </p:cTn>
                              </p:par>
                              <p:par>
                                <p:cTn id="13" presetID="1" presetClass="exit" presetSubtype="0" fill="hold" grpId="0" nodeType="withEffect">
                                  <p:stCondLst>
                                    <p:cond delay="0"/>
                                  </p:stCondLst>
                                  <p:childTnLst>
                                    <p:set>
                                      <p:cBhvr>
                                        <p:cTn id="14" dur="1" fill="hold">
                                          <p:stCondLst>
                                            <p:cond delay="0"/>
                                          </p:stCondLst>
                                        </p:cTn>
                                        <p:tgtEl>
                                          <p:spTgt spid="199740"/>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nodeType="clickEffect">
                                  <p:stCondLst>
                                    <p:cond delay="0"/>
                                  </p:stCondLst>
                                  <p:childTnLst>
                                    <p:set>
                                      <p:cBhvr>
                                        <p:cTn id="18" dur="1" fill="hold">
                                          <p:stCondLst>
                                            <p:cond delay="0"/>
                                          </p:stCondLst>
                                        </p:cTn>
                                        <p:tgtEl>
                                          <p:spTgt spid="199741"/>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199760"/>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9968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740" grpId="0" animBg="1"/>
      <p:bldP spid="199759"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0E6E1129-D525-354A-9B7D-A63B98E4D958}" type="slidenum">
              <a:rPr lang="en-US" sz="1400"/>
              <a:pPr eaLnBrk="1" hangingPunct="1"/>
              <a:t>33</a:t>
            </a:fld>
            <a:endParaRPr lang="en-US" sz="1400"/>
          </a:p>
        </p:txBody>
      </p:sp>
      <p:sp>
        <p:nvSpPr>
          <p:cNvPr id="68610" name="Rectangle 2"/>
          <p:cNvSpPr>
            <a:spLocks noGrp="1" noChangeArrowheads="1"/>
          </p:cNvSpPr>
          <p:nvPr>
            <p:ph type="title"/>
          </p:nvPr>
        </p:nvSpPr>
        <p:spPr/>
        <p:txBody>
          <a:bodyPr/>
          <a:lstStyle/>
          <a:p>
            <a:pPr eaLnBrk="1" hangingPunct="1"/>
            <a:r>
              <a:rPr lang="en-US" altLang="ko-KR">
                <a:latin typeface="Whitney-BlackSC" charset="0"/>
                <a:ea typeface="Whitney-BlackSC" charset="0"/>
                <a:cs typeface="Whitney-BlackSC" charset="0"/>
              </a:rPr>
              <a:t>Analysis/Discussion</a:t>
            </a:r>
          </a:p>
        </p:txBody>
      </p:sp>
      <p:sp>
        <p:nvSpPr>
          <p:cNvPr id="68611" name="Rectangle 3"/>
          <p:cNvSpPr>
            <a:spLocks noGrp="1" noChangeArrowheads="1"/>
          </p:cNvSpPr>
          <p:nvPr>
            <p:ph type="body" idx="1"/>
          </p:nvPr>
        </p:nvSpPr>
        <p:spPr/>
        <p:txBody>
          <a:bodyPr/>
          <a:lstStyle/>
          <a:p>
            <a:pPr eaLnBrk="1" hangingPunct="1"/>
            <a:r>
              <a:rPr lang="en-US" altLang="ko-KR" sz="2000" dirty="0">
                <a:latin typeface="Times New Roman" charset="0"/>
                <a:ea typeface="굴림" charset="0"/>
                <a:cs typeface="굴림" charset="0"/>
              </a:rPr>
              <a:t>Well-known result: a gossip takes O(log(N)) time to propagate.</a:t>
            </a:r>
          </a:p>
          <a:p>
            <a:pPr eaLnBrk="1" hangingPunct="1"/>
            <a:r>
              <a:rPr lang="en-US" altLang="ko-KR" sz="2000" dirty="0">
                <a:latin typeface="Times New Roman" charset="0"/>
                <a:ea typeface="굴림" charset="0"/>
                <a:cs typeface="굴림" charset="0"/>
              </a:rPr>
              <a:t>So: Given sufficient bandwidth, a single heartbeat takes O(log(N)) time to propagate. </a:t>
            </a:r>
          </a:p>
          <a:p>
            <a:pPr eaLnBrk="1" hangingPunct="1"/>
            <a:r>
              <a:rPr lang="en-US" altLang="ko-KR" sz="2000" dirty="0">
                <a:latin typeface="Times New Roman" charset="0"/>
                <a:ea typeface="굴림" charset="0"/>
                <a:cs typeface="굴림" charset="0"/>
              </a:rPr>
              <a:t>So: N heartbeats take: </a:t>
            </a:r>
          </a:p>
          <a:p>
            <a:pPr lvl="1" eaLnBrk="1" hangingPunct="1"/>
            <a:r>
              <a:rPr lang="en-US" altLang="ko-KR" sz="1800" dirty="0">
                <a:latin typeface="Times New Roman" charset="0"/>
                <a:ea typeface="굴림" charset="0"/>
                <a:cs typeface="굴림" charset="0"/>
              </a:rPr>
              <a:t>O(log(N)) time to propagate, if bandwidth allowed per node is allowed to be O(N)</a:t>
            </a:r>
          </a:p>
          <a:p>
            <a:pPr lvl="1" eaLnBrk="1" hangingPunct="1"/>
            <a:r>
              <a:rPr lang="en-US" altLang="ko-KR" sz="1800" dirty="0">
                <a:latin typeface="Times New Roman" charset="0"/>
                <a:ea typeface="굴림" charset="0"/>
                <a:cs typeface="굴림" charset="0"/>
              </a:rPr>
              <a:t>O(</a:t>
            </a:r>
            <a:r>
              <a:rPr lang="en-US" altLang="ko-KR" sz="1800" dirty="0" err="1">
                <a:latin typeface="Times New Roman" charset="0"/>
                <a:ea typeface="굴림" charset="0"/>
                <a:cs typeface="굴림" charset="0"/>
              </a:rPr>
              <a:t>N.log</a:t>
            </a:r>
            <a:r>
              <a:rPr lang="en-US" altLang="ko-KR" sz="1800" dirty="0">
                <a:latin typeface="Times New Roman" charset="0"/>
                <a:ea typeface="굴림" charset="0"/>
                <a:cs typeface="굴림" charset="0"/>
              </a:rPr>
              <a:t>(N)) time to propagate, if bandwidth allowed per node is only O(1)</a:t>
            </a:r>
          </a:p>
          <a:p>
            <a:pPr lvl="1" eaLnBrk="1" hangingPunct="1"/>
            <a:r>
              <a:rPr lang="en-US" altLang="ko-KR" sz="1800" dirty="0">
                <a:latin typeface="Times New Roman" charset="0"/>
                <a:ea typeface="굴림" charset="0"/>
                <a:cs typeface="굴림" charset="0"/>
              </a:rPr>
              <a:t>What about O(k) bandwidth?</a:t>
            </a:r>
          </a:p>
          <a:p>
            <a:pPr eaLnBrk="1" hangingPunct="1"/>
            <a:r>
              <a:rPr lang="en-US" altLang="ko-KR" sz="2000" dirty="0">
                <a:latin typeface="Times New Roman" charset="0"/>
                <a:ea typeface="굴림" charset="0"/>
                <a:cs typeface="굴림" charset="0"/>
              </a:rPr>
              <a:t>What happens if gossip period </a:t>
            </a:r>
            <a:r>
              <a:rPr lang="en-US" altLang="ko-KR" sz="2000" dirty="0" err="1">
                <a:latin typeface="Times New Roman" charset="0"/>
                <a:ea typeface="굴림" charset="0"/>
                <a:cs typeface="굴림" charset="0"/>
              </a:rPr>
              <a:t>T</a:t>
            </a:r>
            <a:r>
              <a:rPr lang="en-US" altLang="ko-KR" sz="2000" baseline="-25000" dirty="0" err="1">
                <a:latin typeface="Times New Roman" charset="0"/>
                <a:ea typeface="굴림" charset="0"/>
                <a:cs typeface="굴림" charset="0"/>
              </a:rPr>
              <a:t>gossip</a:t>
            </a:r>
            <a:r>
              <a:rPr lang="en-US" altLang="ko-KR" sz="2000" baseline="-25000" dirty="0">
                <a:latin typeface="Times New Roman" charset="0"/>
                <a:ea typeface="굴림" charset="0"/>
                <a:cs typeface="굴림" charset="0"/>
              </a:rPr>
              <a:t> </a:t>
            </a:r>
            <a:r>
              <a:rPr lang="en-US" altLang="ko-KR" sz="2000" dirty="0">
                <a:latin typeface="Times New Roman" charset="0"/>
                <a:ea typeface="굴림" charset="0"/>
                <a:cs typeface="굴림" charset="0"/>
              </a:rPr>
              <a:t>is decreased? </a:t>
            </a:r>
            <a:endParaRPr lang="en-US" altLang="ko-KR" sz="2000" baseline="-25000" dirty="0">
              <a:latin typeface="Times New Roman" charset="0"/>
              <a:ea typeface="굴림" charset="0"/>
              <a:cs typeface="굴림" charset="0"/>
            </a:endParaRPr>
          </a:p>
          <a:p>
            <a:pPr eaLnBrk="1" hangingPunct="1"/>
            <a:r>
              <a:rPr lang="en-US" altLang="ko-KR" sz="2000" dirty="0">
                <a:latin typeface="Times New Roman" charset="0"/>
                <a:ea typeface="굴림" charset="0"/>
                <a:cs typeface="굴림" charset="0"/>
              </a:rPr>
              <a:t>What happens to </a:t>
            </a:r>
            <a:r>
              <a:rPr lang="en-US" altLang="ko-KR" sz="2000" dirty="0" err="1">
                <a:latin typeface="Times New Roman" charset="0"/>
                <a:ea typeface="굴림" charset="0"/>
                <a:cs typeface="굴림" charset="0"/>
              </a:rPr>
              <a:t>P</a:t>
            </a:r>
            <a:r>
              <a:rPr lang="en-US" altLang="ko-KR" sz="2000" baseline="-25000" dirty="0" err="1">
                <a:latin typeface="Times New Roman" charset="0"/>
                <a:ea typeface="굴림" charset="0"/>
                <a:cs typeface="굴림" charset="0"/>
              </a:rPr>
              <a:t>mistake</a:t>
            </a:r>
            <a:r>
              <a:rPr lang="en-US" altLang="ko-KR" sz="2000" baseline="-25000" dirty="0">
                <a:latin typeface="Times New Roman" charset="0"/>
                <a:ea typeface="굴림" charset="0"/>
                <a:cs typeface="굴림" charset="0"/>
              </a:rPr>
              <a:t> </a:t>
            </a:r>
            <a:r>
              <a:rPr lang="en-US" altLang="ko-KR" sz="2000" dirty="0">
                <a:latin typeface="Times New Roman" charset="0"/>
                <a:ea typeface="굴림" charset="0"/>
                <a:cs typeface="굴림" charset="0"/>
              </a:rPr>
              <a:t>(false positive rate) as </a:t>
            </a:r>
            <a:r>
              <a:rPr lang="en-US" altLang="ko-KR" sz="2000" dirty="0" err="1">
                <a:latin typeface="Times New Roman" charset="0"/>
                <a:ea typeface="굴림" charset="0"/>
                <a:cs typeface="굴림" charset="0"/>
              </a:rPr>
              <a:t>T</a:t>
            </a:r>
            <a:r>
              <a:rPr lang="en-US" altLang="ko-KR" sz="2000" baseline="-25000" dirty="0" err="1">
                <a:latin typeface="Times New Roman" charset="0"/>
                <a:ea typeface="굴림" charset="0"/>
                <a:cs typeface="굴림" charset="0"/>
              </a:rPr>
              <a:t>fail</a:t>
            </a:r>
            <a:r>
              <a:rPr lang="en-US" altLang="ko-KR" sz="2000" dirty="0">
                <a:latin typeface="Times New Roman" charset="0"/>
                <a:ea typeface="굴림" charset="0"/>
                <a:cs typeface="굴림" charset="0"/>
              </a:rPr>
              <a:t> ,</a:t>
            </a:r>
            <a:r>
              <a:rPr lang="en-US" altLang="ko-KR" sz="2000" dirty="0" err="1">
                <a:latin typeface="Times New Roman" charset="0"/>
                <a:ea typeface="굴림" charset="0"/>
                <a:cs typeface="굴림" charset="0"/>
              </a:rPr>
              <a:t>T</a:t>
            </a:r>
            <a:r>
              <a:rPr lang="en-US" altLang="ko-KR" sz="2000" baseline="-25000" dirty="0" err="1">
                <a:latin typeface="Times New Roman" charset="0"/>
                <a:ea typeface="굴림" charset="0"/>
                <a:cs typeface="굴림" charset="0"/>
              </a:rPr>
              <a:t>cleanup</a:t>
            </a:r>
            <a:r>
              <a:rPr lang="en-US" altLang="ko-KR" sz="2000" dirty="0">
                <a:latin typeface="Times New Roman" charset="0"/>
                <a:ea typeface="굴림" charset="0"/>
                <a:cs typeface="굴림" charset="0"/>
              </a:rPr>
              <a:t> is increased? </a:t>
            </a:r>
          </a:p>
          <a:p>
            <a:pPr eaLnBrk="1" hangingPunct="1"/>
            <a:r>
              <a:rPr lang="en-US" altLang="ko-KR" sz="2000" dirty="0">
                <a:solidFill>
                  <a:schemeClr val="accent2"/>
                </a:solidFill>
                <a:latin typeface="Times New Roman" charset="0"/>
                <a:ea typeface="굴림" charset="0"/>
                <a:cs typeface="굴림" charset="0"/>
              </a:rPr>
              <a:t>Tradeoff: False positive rate vs. detection time vs. bandwidth</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lstStyle/>
          <a:p>
            <a:r>
              <a:rPr lang="en-US">
                <a:latin typeface="Whitney-BlackSC" charset="0"/>
                <a:cs typeface="Whitney-BlackSC" charset="0"/>
              </a:rPr>
              <a:t>Next</a:t>
            </a:r>
          </a:p>
        </p:txBody>
      </p:sp>
      <p:sp>
        <p:nvSpPr>
          <p:cNvPr id="70658" name="Content Placeholder 2"/>
          <p:cNvSpPr>
            <a:spLocks noGrp="1"/>
          </p:cNvSpPr>
          <p:nvPr>
            <p:ph idx="1"/>
          </p:nvPr>
        </p:nvSpPr>
        <p:spPr/>
        <p:txBody>
          <a:bodyPr/>
          <a:lstStyle/>
          <a:p>
            <a:r>
              <a:rPr lang="en-US">
                <a:latin typeface="Times New Roman" charset="0"/>
              </a:rPr>
              <a:t>So, is this the best we can do? What is the best we can do?</a:t>
            </a:r>
          </a:p>
        </p:txBody>
      </p:sp>
      <p:sp>
        <p:nvSpPr>
          <p:cNvPr id="70659" name="Slide Number Placehold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2D6DDFB0-B144-8249-88BA-CB6FFA84C3A9}" type="slidenum">
              <a:rPr lang="en-US" sz="1400"/>
              <a:pPr eaLnBrk="1" hangingPunct="1"/>
              <a:t>34</a:t>
            </a:fld>
            <a:endParaRPr lang="en-US" sz="14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FFDC9630-62E9-B44C-824F-3E5EC4570684}" type="slidenum">
              <a:rPr lang="en-US" sz="1400"/>
              <a:pPr eaLnBrk="1" hangingPunct="1"/>
              <a:t>35</a:t>
            </a:fld>
            <a:endParaRPr lang="en-US" sz="1400"/>
          </a:p>
        </p:txBody>
      </p:sp>
      <p:sp>
        <p:nvSpPr>
          <p:cNvPr id="71682" name="Rectangle 2"/>
          <p:cNvSpPr>
            <a:spLocks noGrp="1" noChangeArrowheads="1"/>
          </p:cNvSpPr>
          <p:nvPr>
            <p:ph type="title"/>
          </p:nvPr>
        </p:nvSpPr>
        <p:spPr/>
        <p:txBody>
          <a:bodyPr/>
          <a:lstStyle/>
          <a:p>
            <a:pPr eaLnBrk="1" hangingPunct="1"/>
            <a:r>
              <a:rPr lang="en-GB">
                <a:latin typeface="Whitney-BlackSC" charset="0"/>
                <a:cs typeface="Whitney-BlackSC" charset="0"/>
              </a:rPr>
              <a:t>Failure Detector Properties …</a:t>
            </a:r>
          </a:p>
        </p:txBody>
      </p:sp>
      <p:sp>
        <p:nvSpPr>
          <p:cNvPr id="71683" name="Rectangle 3"/>
          <p:cNvSpPr>
            <a:spLocks noGrp="1" noChangeArrowheads="1"/>
          </p:cNvSpPr>
          <p:nvPr>
            <p:ph type="body" idx="1"/>
          </p:nvPr>
        </p:nvSpPr>
        <p:spPr/>
        <p:txBody>
          <a:bodyPr/>
          <a:lstStyle/>
          <a:p>
            <a:pPr eaLnBrk="1" hangingPunct="1"/>
            <a:r>
              <a:rPr lang="en-GB">
                <a:latin typeface="Times New Roman" charset="0"/>
              </a:rPr>
              <a:t>Completeness</a:t>
            </a:r>
          </a:p>
          <a:p>
            <a:pPr eaLnBrk="1" hangingPunct="1"/>
            <a:r>
              <a:rPr lang="en-GB">
                <a:latin typeface="Times New Roman" charset="0"/>
              </a:rPr>
              <a:t>Accuracy</a:t>
            </a:r>
          </a:p>
          <a:p>
            <a:pPr eaLnBrk="1" hangingPunct="1"/>
            <a:r>
              <a:rPr lang="en-GB">
                <a:latin typeface="Times New Roman" charset="0"/>
              </a:rPr>
              <a:t>Speed</a:t>
            </a:r>
          </a:p>
          <a:p>
            <a:pPr lvl="1" eaLnBrk="1" hangingPunct="1"/>
            <a:r>
              <a:rPr lang="en-GB">
                <a:latin typeface="Times New Roman" charset="0"/>
              </a:rPr>
              <a:t>Time to first detection of a failure</a:t>
            </a:r>
          </a:p>
          <a:p>
            <a:pPr eaLnBrk="1" hangingPunct="1"/>
            <a:r>
              <a:rPr lang="en-GB">
                <a:latin typeface="Times New Roman" charset="0"/>
              </a:rPr>
              <a:t>Scale</a:t>
            </a:r>
          </a:p>
          <a:p>
            <a:pPr lvl="1" eaLnBrk="1" hangingPunct="1"/>
            <a:r>
              <a:rPr lang="en-GB">
                <a:latin typeface="Times New Roman" charset="0"/>
              </a:rPr>
              <a:t>Equal Load on each member</a:t>
            </a:r>
          </a:p>
          <a:p>
            <a:pPr lvl="1" eaLnBrk="1" hangingPunct="1"/>
            <a:r>
              <a:rPr lang="en-GB">
                <a:latin typeface="Times New Roman" charset="0"/>
              </a:rPr>
              <a:t>Network Message Load</a:t>
            </a:r>
          </a:p>
          <a:p>
            <a:pPr lvl="1" eaLnBrk="1" hangingPunct="1"/>
            <a:endParaRPr lang="en-GB">
              <a:latin typeface="Times New Roman"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D1B466B6-4688-B043-94C0-422103100C78}" type="slidenum">
              <a:rPr lang="en-US" sz="1400"/>
              <a:pPr eaLnBrk="1" hangingPunct="1"/>
              <a:t>36</a:t>
            </a:fld>
            <a:endParaRPr lang="en-US" sz="1400"/>
          </a:p>
        </p:txBody>
      </p:sp>
      <p:sp>
        <p:nvSpPr>
          <p:cNvPr id="73730" name="Rectangle 2"/>
          <p:cNvSpPr>
            <a:spLocks noGrp="1" noChangeArrowheads="1"/>
          </p:cNvSpPr>
          <p:nvPr>
            <p:ph type="title"/>
          </p:nvPr>
        </p:nvSpPr>
        <p:spPr>
          <a:xfrm>
            <a:off x="-838200" y="206375"/>
            <a:ext cx="8763000" cy="857250"/>
          </a:xfrm>
        </p:spPr>
        <p:txBody>
          <a:bodyPr/>
          <a:lstStyle/>
          <a:p>
            <a:pPr eaLnBrk="1" hangingPunct="1"/>
            <a:r>
              <a:rPr lang="en-GB" sz="4000">
                <a:latin typeface="Whitney-BlackSC" charset="0"/>
                <a:cs typeface="Whitney-BlackSC" charset="0"/>
              </a:rPr>
              <a:t>…Are application-defined Requirements</a:t>
            </a:r>
          </a:p>
        </p:txBody>
      </p:sp>
      <p:sp>
        <p:nvSpPr>
          <p:cNvPr id="73731" name="Rectangle 3"/>
          <p:cNvSpPr>
            <a:spLocks noGrp="1" noChangeArrowheads="1"/>
          </p:cNvSpPr>
          <p:nvPr>
            <p:ph type="body" idx="1"/>
          </p:nvPr>
        </p:nvSpPr>
        <p:spPr>
          <a:xfrm>
            <a:off x="457200" y="1123950"/>
            <a:ext cx="8229600" cy="3394075"/>
          </a:xfrm>
        </p:spPr>
        <p:txBody>
          <a:bodyPr/>
          <a:lstStyle/>
          <a:p>
            <a:pPr eaLnBrk="1" hangingPunct="1"/>
            <a:r>
              <a:rPr lang="en-GB">
                <a:latin typeface="Times New Roman" charset="0"/>
              </a:rPr>
              <a:t>Completeness</a:t>
            </a:r>
          </a:p>
          <a:p>
            <a:pPr eaLnBrk="1" hangingPunct="1"/>
            <a:r>
              <a:rPr lang="en-GB">
                <a:latin typeface="Times New Roman" charset="0"/>
              </a:rPr>
              <a:t>Accuracy</a:t>
            </a:r>
          </a:p>
          <a:p>
            <a:pPr eaLnBrk="1" hangingPunct="1"/>
            <a:r>
              <a:rPr lang="en-GB">
                <a:latin typeface="Times New Roman" charset="0"/>
              </a:rPr>
              <a:t>Speed</a:t>
            </a:r>
          </a:p>
          <a:p>
            <a:pPr lvl="1" eaLnBrk="1" hangingPunct="1"/>
            <a:r>
              <a:rPr lang="en-GB">
                <a:latin typeface="Times New Roman" charset="0"/>
              </a:rPr>
              <a:t>Time to first detection of a failure</a:t>
            </a:r>
          </a:p>
          <a:p>
            <a:pPr eaLnBrk="1" hangingPunct="1"/>
            <a:r>
              <a:rPr lang="en-GB">
                <a:latin typeface="Times New Roman" charset="0"/>
              </a:rPr>
              <a:t>Scale</a:t>
            </a:r>
          </a:p>
          <a:p>
            <a:pPr lvl="1" eaLnBrk="1" hangingPunct="1"/>
            <a:r>
              <a:rPr lang="en-GB">
                <a:latin typeface="Times New Roman" charset="0"/>
              </a:rPr>
              <a:t>Equal Load on each member</a:t>
            </a:r>
          </a:p>
          <a:p>
            <a:pPr lvl="1" eaLnBrk="1" hangingPunct="1"/>
            <a:r>
              <a:rPr lang="en-GB">
                <a:latin typeface="Times New Roman" charset="0"/>
              </a:rPr>
              <a:t>Network Message Load</a:t>
            </a:r>
          </a:p>
          <a:p>
            <a:pPr lvl="1" eaLnBrk="1" hangingPunct="1"/>
            <a:endParaRPr lang="en-GB">
              <a:latin typeface="Times New Roman" charset="0"/>
            </a:endParaRPr>
          </a:p>
        </p:txBody>
      </p:sp>
      <p:sp>
        <p:nvSpPr>
          <p:cNvPr id="73732" name="Oval 4"/>
          <p:cNvSpPr>
            <a:spLocks noChangeArrowheads="1"/>
          </p:cNvSpPr>
          <p:nvPr/>
        </p:nvSpPr>
        <p:spPr bwMode="auto">
          <a:xfrm>
            <a:off x="250825" y="1273175"/>
            <a:ext cx="3455988" cy="323850"/>
          </a:xfrm>
          <a:prstGeom prst="ellipse">
            <a:avLst/>
          </a:prstGeom>
          <a:noFill/>
          <a:ln w="19050">
            <a:solidFill>
              <a:schemeClr val="tx1"/>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3733" name="Text Box 5"/>
          <p:cNvSpPr txBox="1">
            <a:spLocks noChangeArrowheads="1"/>
          </p:cNvSpPr>
          <p:nvPr/>
        </p:nvSpPr>
        <p:spPr bwMode="auto">
          <a:xfrm>
            <a:off x="5219700" y="1111250"/>
            <a:ext cx="2381250" cy="461963"/>
          </a:xfrm>
          <a:prstGeom prst="rect">
            <a:avLst/>
          </a:prstGeom>
          <a:solidFill>
            <a:srgbClr val="008000"/>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Guarantee always</a:t>
            </a:r>
          </a:p>
        </p:txBody>
      </p:sp>
      <p:sp>
        <p:nvSpPr>
          <p:cNvPr id="73734" name="Line 6"/>
          <p:cNvSpPr>
            <a:spLocks noChangeShapeType="1"/>
          </p:cNvSpPr>
          <p:nvPr/>
        </p:nvSpPr>
        <p:spPr bwMode="auto">
          <a:xfrm flipV="1">
            <a:off x="3708400" y="1273175"/>
            <a:ext cx="1439863" cy="215900"/>
          </a:xfrm>
          <a:prstGeom prst="line">
            <a:avLst/>
          </a:prstGeom>
          <a:noFill/>
          <a:ln w="28575">
            <a:solidFill>
              <a:schemeClr val="tx1"/>
            </a:solidFill>
            <a:round/>
            <a:headEnd/>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73735" name="Oval 7"/>
          <p:cNvSpPr>
            <a:spLocks noChangeArrowheads="1"/>
          </p:cNvSpPr>
          <p:nvPr/>
        </p:nvSpPr>
        <p:spPr bwMode="auto">
          <a:xfrm>
            <a:off x="250825" y="1811338"/>
            <a:ext cx="3455988" cy="379412"/>
          </a:xfrm>
          <a:prstGeom prst="ellipse">
            <a:avLst/>
          </a:prstGeom>
          <a:noFill/>
          <a:ln w="19050">
            <a:solidFill>
              <a:schemeClr val="tx1"/>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3736" name="Line 8"/>
          <p:cNvSpPr>
            <a:spLocks noChangeShapeType="1"/>
          </p:cNvSpPr>
          <p:nvPr/>
        </p:nvSpPr>
        <p:spPr bwMode="auto">
          <a:xfrm flipV="1">
            <a:off x="3708400" y="1704975"/>
            <a:ext cx="1439863" cy="217488"/>
          </a:xfrm>
          <a:prstGeom prst="line">
            <a:avLst/>
          </a:prstGeom>
          <a:noFill/>
          <a:ln w="28575">
            <a:solidFill>
              <a:schemeClr val="tx1"/>
            </a:solidFill>
            <a:round/>
            <a:headEnd/>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73737" name="Text Box 9"/>
          <p:cNvSpPr txBox="1">
            <a:spLocks noChangeArrowheads="1"/>
          </p:cNvSpPr>
          <p:nvPr/>
        </p:nvSpPr>
        <p:spPr bwMode="auto">
          <a:xfrm>
            <a:off x="5219700" y="1597025"/>
            <a:ext cx="2620963" cy="461963"/>
          </a:xfrm>
          <a:prstGeom prst="rect">
            <a:avLst/>
          </a:prstGeom>
          <a:solidFill>
            <a:srgbClr val="008000"/>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Probability </a:t>
            </a:r>
            <a:r>
              <a:rPr lang="en-GB" i="1"/>
              <a:t>PM(T)</a:t>
            </a:r>
          </a:p>
        </p:txBody>
      </p:sp>
      <p:sp>
        <p:nvSpPr>
          <p:cNvPr id="73738" name="Oval 10"/>
          <p:cNvSpPr>
            <a:spLocks noChangeArrowheads="1"/>
          </p:cNvSpPr>
          <p:nvPr/>
        </p:nvSpPr>
        <p:spPr bwMode="auto">
          <a:xfrm>
            <a:off x="250825" y="2420938"/>
            <a:ext cx="3455988" cy="379412"/>
          </a:xfrm>
          <a:prstGeom prst="ellipse">
            <a:avLst/>
          </a:prstGeom>
          <a:noFill/>
          <a:ln w="19050">
            <a:solidFill>
              <a:schemeClr val="tx1"/>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3739" name="Line 11"/>
          <p:cNvSpPr>
            <a:spLocks noChangeShapeType="1"/>
          </p:cNvSpPr>
          <p:nvPr/>
        </p:nvSpPr>
        <p:spPr bwMode="auto">
          <a:xfrm flipV="1">
            <a:off x="3708400" y="2136775"/>
            <a:ext cx="1439863" cy="217488"/>
          </a:xfrm>
          <a:prstGeom prst="line">
            <a:avLst/>
          </a:prstGeom>
          <a:noFill/>
          <a:ln w="28575">
            <a:solidFill>
              <a:schemeClr val="tx1"/>
            </a:solidFill>
            <a:round/>
            <a:headEnd/>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73740" name="Text Box 12"/>
          <p:cNvSpPr txBox="1">
            <a:spLocks noChangeArrowheads="1"/>
          </p:cNvSpPr>
          <p:nvPr/>
        </p:nvSpPr>
        <p:spPr bwMode="auto">
          <a:xfrm>
            <a:off x="5219700" y="2028825"/>
            <a:ext cx="1751013" cy="461963"/>
          </a:xfrm>
          <a:prstGeom prst="rect">
            <a:avLst/>
          </a:prstGeom>
          <a:solidFill>
            <a:srgbClr val="008000"/>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i="1"/>
              <a:t>T </a:t>
            </a:r>
            <a:r>
              <a:rPr lang="en-GB"/>
              <a:t>time units</a:t>
            </a:r>
            <a:endParaRPr lang="en-GB" i="1"/>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F7B02768-C19F-5F4E-8CBE-D25DF1F2B846}" type="slidenum">
              <a:rPr lang="en-US" sz="1400"/>
              <a:pPr eaLnBrk="1" hangingPunct="1"/>
              <a:t>37</a:t>
            </a:fld>
            <a:endParaRPr lang="en-US" sz="1400"/>
          </a:p>
        </p:txBody>
      </p:sp>
      <p:sp>
        <p:nvSpPr>
          <p:cNvPr id="75778" name="Rectangle 3"/>
          <p:cNvSpPr>
            <a:spLocks noGrp="1" noChangeArrowheads="1"/>
          </p:cNvSpPr>
          <p:nvPr>
            <p:ph type="body" idx="1"/>
          </p:nvPr>
        </p:nvSpPr>
        <p:spPr>
          <a:xfrm>
            <a:off x="457200" y="1123950"/>
            <a:ext cx="8229600" cy="3394075"/>
          </a:xfrm>
        </p:spPr>
        <p:txBody>
          <a:bodyPr/>
          <a:lstStyle/>
          <a:p>
            <a:pPr eaLnBrk="1" hangingPunct="1"/>
            <a:r>
              <a:rPr lang="en-GB">
                <a:latin typeface="Times New Roman" charset="0"/>
              </a:rPr>
              <a:t>Completeness</a:t>
            </a:r>
          </a:p>
          <a:p>
            <a:pPr eaLnBrk="1" hangingPunct="1"/>
            <a:r>
              <a:rPr lang="en-GB">
                <a:latin typeface="Times New Roman" charset="0"/>
              </a:rPr>
              <a:t>Accuracy</a:t>
            </a:r>
          </a:p>
          <a:p>
            <a:pPr eaLnBrk="1" hangingPunct="1"/>
            <a:r>
              <a:rPr lang="en-GB">
                <a:latin typeface="Times New Roman" charset="0"/>
              </a:rPr>
              <a:t>Speed</a:t>
            </a:r>
          </a:p>
          <a:p>
            <a:pPr lvl="1" eaLnBrk="1" hangingPunct="1"/>
            <a:r>
              <a:rPr lang="en-GB">
                <a:latin typeface="Times New Roman" charset="0"/>
              </a:rPr>
              <a:t>Time to first detection of a failure</a:t>
            </a:r>
          </a:p>
          <a:p>
            <a:pPr eaLnBrk="1" hangingPunct="1"/>
            <a:r>
              <a:rPr lang="en-GB">
                <a:latin typeface="Times New Roman" charset="0"/>
              </a:rPr>
              <a:t>Scale</a:t>
            </a:r>
          </a:p>
          <a:p>
            <a:pPr lvl="1" eaLnBrk="1" hangingPunct="1"/>
            <a:r>
              <a:rPr lang="en-GB">
                <a:latin typeface="Times New Roman" charset="0"/>
              </a:rPr>
              <a:t>Equal Load on each member</a:t>
            </a:r>
          </a:p>
          <a:p>
            <a:pPr lvl="1" eaLnBrk="1" hangingPunct="1"/>
            <a:r>
              <a:rPr lang="en-GB">
                <a:latin typeface="Times New Roman" charset="0"/>
              </a:rPr>
              <a:t>Network Message Load</a:t>
            </a:r>
          </a:p>
          <a:p>
            <a:pPr lvl="1" eaLnBrk="1" hangingPunct="1"/>
            <a:endParaRPr lang="en-GB">
              <a:latin typeface="Times New Roman" charset="0"/>
            </a:endParaRPr>
          </a:p>
        </p:txBody>
      </p:sp>
      <p:sp>
        <p:nvSpPr>
          <p:cNvPr id="75779" name="Oval 4"/>
          <p:cNvSpPr>
            <a:spLocks noChangeArrowheads="1"/>
          </p:cNvSpPr>
          <p:nvPr/>
        </p:nvSpPr>
        <p:spPr bwMode="auto">
          <a:xfrm>
            <a:off x="250825" y="1273175"/>
            <a:ext cx="3455988" cy="323850"/>
          </a:xfrm>
          <a:prstGeom prst="ellipse">
            <a:avLst/>
          </a:prstGeom>
          <a:noFill/>
          <a:ln w="19050">
            <a:solidFill>
              <a:schemeClr val="tx1"/>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5780" name="Text Box 5"/>
          <p:cNvSpPr txBox="1">
            <a:spLocks noChangeArrowheads="1"/>
          </p:cNvSpPr>
          <p:nvPr/>
        </p:nvSpPr>
        <p:spPr bwMode="auto">
          <a:xfrm>
            <a:off x="5219700" y="1111250"/>
            <a:ext cx="2381250" cy="461963"/>
          </a:xfrm>
          <a:prstGeom prst="rect">
            <a:avLst/>
          </a:prstGeom>
          <a:solidFill>
            <a:srgbClr val="008000"/>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Guarantee always</a:t>
            </a:r>
          </a:p>
        </p:txBody>
      </p:sp>
      <p:sp>
        <p:nvSpPr>
          <p:cNvPr id="75781" name="Line 6"/>
          <p:cNvSpPr>
            <a:spLocks noChangeShapeType="1"/>
          </p:cNvSpPr>
          <p:nvPr/>
        </p:nvSpPr>
        <p:spPr bwMode="auto">
          <a:xfrm flipV="1">
            <a:off x="3708400" y="1273175"/>
            <a:ext cx="1439863" cy="215900"/>
          </a:xfrm>
          <a:prstGeom prst="line">
            <a:avLst/>
          </a:prstGeom>
          <a:noFill/>
          <a:ln w="28575">
            <a:solidFill>
              <a:schemeClr val="tx1"/>
            </a:solidFill>
            <a:round/>
            <a:headEnd/>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75782" name="Oval 7"/>
          <p:cNvSpPr>
            <a:spLocks noChangeArrowheads="1"/>
          </p:cNvSpPr>
          <p:nvPr/>
        </p:nvSpPr>
        <p:spPr bwMode="auto">
          <a:xfrm>
            <a:off x="250825" y="1811338"/>
            <a:ext cx="3455988" cy="379412"/>
          </a:xfrm>
          <a:prstGeom prst="ellipse">
            <a:avLst/>
          </a:prstGeom>
          <a:noFill/>
          <a:ln w="19050">
            <a:solidFill>
              <a:schemeClr val="tx1"/>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5783" name="Line 8"/>
          <p:cNvSpPr>
            <a:spLocks noChangeShapeType="1"/>
          </p:cNvSpPr>
          <p:nvPr/>
        </p:nvSpPr>
        <p:spPr bwMode="auto">
          <a:xfrm flipV="1">
            <a:off x="3708400" y="1704975"/>
            <a:ext cx="1439863" cy="217488"/>
          </a:xfrm>
          <a:prstGeom prst="line">
            <a:avLst/>
          </a:prstGeom>
          <a:noFill/>
          <a:ln w="28575">
            <a:solidFill>
              <a:schemeClr val="tx1"/>
            </a:solidFill>
            <a:round/>
            <a:headEnd/>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75784" name="Text Box 9"/>
          <p:cNvSpPr txBox="1">
            <a:spLocks noChangeArrowheads="1"/>
          </p:cNvSpPr>
          <p:nvPr/>
        </p:nvSpPr>
        <p:spPr bwMode="auto">
          <a:xfrm>
            <a:off x="5219700" y="1597025"/>
            <a:ext cx="2620963" cy="461963"/>
          </a:xfrm>
          <a:prstGeom prst="rect">
            <a:avLst/>
          </a:prstGeom>
          <a:solidFill>
            <a:srgbClr val="008000"/>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Probability </a:t>
            </a:r>
            <a:r>
              <a:rPr lang="en-GB" i="1"/>
              <a:t>PM(T)</a:t>
            </a:r>
          </a:p>
        </p:txBody>
      </p:sp>
      <p:sp>
        <p:nvSpPr>
          <p:cNvPr id="75785" name="Oval 10"/>
          <p:cNvSpPr>
            <a:spLocks noChangeArrowheads="1"/>
          </p:cNvSpPr>
          <p:nvPr/>
        </p:nvSpPr>
        <p:spPr bwMode="auto">
          <a:xfrm>
            <a:off x="250825" y="2420938"/>
            <a:ext cx="3455988" cy="379412"/>
          </a:xfrm>
          <a:prstGeom prst="ellipse">
            <a:avLst/>
          </a:prstGeom>
          <a:noFill/>
          <a:ln w="19050">
            <a:solidFill>
              <a:schemeClr val="tx1"/>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5786" name="Line 11"/>
          <p:cNvSpPr>
            <a:spLocks noChangeShapeType="1"/>
          </p:cNvSpPr>
          <p:nvPr/>
        </p:nvSpPr>
        <p:spPr bwMode="auto">
          <a:xfrm flipV="1">
            <a:off x="3708400" y="2136775"/>
            <a:ext cx="1439863" cy="217488"/>
          </a:xfrm>
          <a:prstGeom prst="line">
            <a:avLst/>
          </a:prstGeom>
          <a:noFill/>
          <a:ln w="28575">
            <a:solidFill>
              <a:schemeClr val="tx1"/>
            </a:solidFill>
            <a:round/>
            <a:headEnd/>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75787" name="Text Box 12"/>
          <p:cNvSpPr txBox="1">
            <a:spLocks noChangeArrowheads="1"/>
          </p:cNvSpPr>
          <p:nvPr/>
        </p:nvSpPr>
        <p:spPr bwMode="auto">
          <a:xfrm>
            <a:off x="5219700" y="2028825"/>
            <a:ext cx="1751013" cy="461963"/>
          </a:xfrm>
          <a:prstGeom prst="rect">
            <a:avLst/>
          </a:prstGeom>
          <a:solidFill>
            <a:srgbClr val="008000"/>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i="1"/>
              <a:t>T </a:t>
            </a:r>
            <a:r>
              <a:rPr lang="en-GB"/>
              <a:t>time units</a:t>
            </a:r>
            <a:endParaRPr lang="en-GB" i="1"/>
          </a:p>
        </p:txBody>
      </p:sp>
      <p:sp>
        <p:nvSpPr>
          <p:cNvPr id="75788" name="Oval 13"/>
          <p:cNvSpPr>
            <a:spLocks noChangeArrowheads="1"/>
          </p:cNvSpPr>
          <p:nvPr/>
        </p:nvSpPr>
        <p:spPr bwMode="auto">
          <a:xfrm>
            <a:off x="717550" y="3935413"/>
            <a:ext cx="5327650" cy="541337"/>
          </a:xfrm>
          <a:prstGeom prst="ellipse">
            <a:avLst/>
          </a:prstGeom>
          <a:noFill/>
          <a:ln w="19050">
            <a:solidFill>
              <a:schemeClr val="tx1"/>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5789" name="Line 14"/>
          <p:cNvSpPr>
            <a:spLocks noChangeShapeType="1"/>
          </p:cNvSpPr>
          <p:nvPr/>
        </p:nvSpPr>
        <p:spPr bwMode="auto">
          <a:xfrm flipV="1">
            <a:off x="6045200" y="3559175"/>
            <a:ext cx="865188" cy="593725"/>
          </a:xfrm>
          <a:prstGeom prst="line">
            <a:avLst/>
          </a:prstGeom>
          <a:noFill/>
          <a:ln w="28575">
            <a:solidFill>
              <a:schemeClr val="tx1"/>
            </a:solidFill>
            <a:round/>
            <a:headEnd/>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75790" name="Text Box 15"/>
          <p:cNvSpPr txBox="1">
            <a:spLocks noChangeArrowheads="1"/>
          </p:cNvSpPr>
          <p:nvPr/>
        </p:nvSpPr>
        <p:spPr bwMode="auto">
          <a:xfrm>
            <a:off x="3995738" y="3160713"/>
            <a:ext cx="4641850" cy="461962"/>
          </a:xfrm>
          <a:prstGeom prst="rect">
            <a:avLst/>
          </a:prstGeom>
          <a:solidFill>
            <a:srgbClr val="FFFF00"/>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N*L: Compare this across protocols</a:t>
            </a:r>
          </a:p>
        </p:txBody>
      </p:sp>
      <p:sp>
        <p:nvSpPr>
          <p:cNvPr id="75791" name="Rectangle 2"/>
          <p:cNvSpPr txBox="1">
            <a:spLocks noChangeArrowheads="1"/>
          </p:cNvSpPr>
          <p:nvPr/>
        </p:nvSpPr>
        <p:spPr bwMode="auto">
          <a:xfrm>
            <a:off x="-838200" y="206375"/>
            <a:ext cx="8763000" cy="85725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defTabSz="457200" eaLnBrk="0" hangingPunct="0">
              <a:defRPr sz="2400">
                <a:solidFill>
                  <a:schemeClr val="tx1"/>
                </a:solidFill>
                <a:latin typeface="Times New Roman" charset="0"/>
                <a:ea typeface="ＭＳ Ｐゴシック" charset="0"/>
                <a:cs typeface="ＭＳ Ｐゴシック" charset="0"/>
              </a:defRPr>
            </a:lvl1pPr>
            <a:lvl2pPr marL="742950" indent="-285750" defTabSz="457200" eaLnBrk="0" hangingPunct="0">
              <a:defRPr sz="2400">
                <a:solidFill>
                  <a:schemeClr val="tx1"/>
                </a:solidFill>
                <a:latin typeface="Times New Roman" charset="0"/>
                <a:ea typeface="ＭＳ Ｐゴシック" charset="0"/>
              </a:defRPr>
            </a:lvl2pPr>
            <a:lvl3pPr marL="1143000" indent="-228600" defTabSz="457200" eaLnBrk="0" hangingPunct="0">
              <a:defRPr sz="2400">
                <a:solidFill>
                  <a:schemeClr val="tx1"/>
                </a:solidFill>
                <a:latin typeface="Times New Roman" charset="0"/>
                <a:ea typeface="ＭＳ Ｐゴシック" charset="0"/>
              </a:defRPr>
            </a:lvl3pPr>
            <a:lvl4pPr marL="1600200" indent="-228600" defTabSz="457200" eaLnBrk="0" hangingPunct="0">
              <a:defRPr sz="2400">
                <a:solidFill>
                  <a:schemeClr val="tx1"/>
                </a:solidFill>
                <a:latin typeface="Times New Roman" charset="0"/>
                <a:ea typeface="ＭＳ Ｐゴシック" charset="0"/>
              </a:defRPr>
            </a:lvl4pPr>
            <a:lvl5pPr marL="2057400" indent="-228600" defTabSz="4572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GB" sz="4000">
                <a:latin typeface="Whitney-BlackSC" charset="0"/>
                <a:cs typeface="Whitney-BlackSC" charset="0"/>
              </a:rPr>
              <a:t>…Are application-defined Requirements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E3B25E9E-7B35-9C40-A57E-2E6CF7BDFD32}" type="slidenum">
              <a:rPr lang="en-US" sz="1400"/>
              <a:pPr eaLnBrk="1" hangingPunct="1"/>
              <a:t>38</a:t>
            </a:fld>
            <a:endParaRPr lang="en-US" sz="1400"/>
          </a:p>
        </p:txBody>
      </p:sp>
      <p:sp>
        <p:nvSpPr>
          <p:cNvPr id="77826" name="Rectangle 2"/>
          <p:cNvSpPr>
            <a:spLocks noGrp="1" noChangeArrowheads="1"/>
          </p:cNvSpPr>
          <p:nvPr>
            <p:ph type="title"/>
          </p:nvPr>
        </p:nvSpPr>
        <p:spPr/>
        <p:txBody>
          <a:bodyPr/>
          <a:lstStyle/>
          <a:p>
            <a:pPr eaLnBrk="1" hangingPunct="1"/>
            <a:r>
              <a:rPr lang="en-GB">
                <a:latin typeface="Whitney-BlackSC" charset="0"/>
                <a:cs typeface="Whitney-BlackSC" charset="0"/>
              </a:rPr>
              <a:t>All-to-All Heartbeating</a:t>
            </a:r>
          </a:p>
        </p:txBody>
      </p:sp>
      <p:grpSp>
        <p:nvGrpSpPr>
          <p:cNvPr id="77827" name="Group 3"/>
          <p:cNvGrpSpPr>
            <a:grpSpLocks/>
          </p:cNvGrpSpPr>
          <p:nvPr/>
        </p:nvGrpSpPr>
        <p:grpSpPr bwMode="auto">
          <a:xfrm>
            <a:off x="2627313" y="1600200"/>
            <a:ext cx="3960812" cy="1657350"/>
            <a:chOff x="1655" y="1344"/>
            <a:chExt cx="2495" cy="1392"/>
          </a:xfrm>
        </p:grpSpPr>
        <p:sp>
          <p:nvSpPr>
            <p:cNvPr id="77838" name="Oval 4"/>
            <p:cNvSpPr>
              <a:spLocks noChangeArrowheads="1"/>
            </p:cNvSpPr>
            <p:nvPr/>
          </p:nvSpPr>
          <p:spPr bwMode="auto">
            <a:xfrm>
              <a:off x="3787" y="1888"/>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77839" name="Oval 5"/>
            <p:cNvSpPr>
              <a:spLocks noChangeArrowheads="1"/>
            </p:cNvSpPr>
            <p:nvPr/>
          </p:nvSpPr>
          <p:spPr bwMode="auto">
            <a:xfrm>
              <a:off x="1882" y="1797"/>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77840" name="Oval 6"/>
            <p:cNvSpPr>
              <a:spLocks noChangeArrowheads="1"/>
            </p:cNvSpPr>
            <p:nvPr/>
          </p:nvSpPr>
          <p:spPr bwMode="auto">
            <a:xfrm>
              <a:off x="1655" y="2568"/>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77841" name="Oval 7"/>
            <p:cNvSpPr>
              <a:spLocks noChangeArrowheads="1"/>
            </p:cNvSpPr>
            <p:nvPr/>
          </p:nvSpPr>
          <p:spPr bwMode="auto">
            <a:xfrm>
              <a:off x="3969" y="2523"/>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77842" name="Oval 8"/>
            <p:cNvSpPr>
              <a:spLocks noChangeArrowheads="1"/>
            </p:cNvSpPr>
            <p:nvPr/>
          </p:nvSpPr>
          <p:spPr bwMode="auto">
            <a:xfrm>
              <a:off x="2835" y="1344"/>
              <a:ext cx="181" cy="168"/>
            </a:xfrm>
            <a:prstGeom prst="ellipse">
              <a:avLst/>
            </a:prstGeom>
            <a:solidFill>
              <a:schemeClr val="accent1"/>
            </a:solidFill>
            <a:ln w="9525">
              <a:solidFill>
                <a:schemeClr val="tx1"/>
              </a:solidFill>
              <a:round/>
              <a:headEnd/>
              <a:tailEnd/>
            </a:ln>
          </p:spPr>
          <p:txBody>
            <a:bodyPr wrap="none" anchor="ctr"/>
            <a:lstStyle/>
            <a:p>
              <a:endParaRPr lang="en-US"/>
            </a:p>
          </p:txBody>
        </p:sp>
      </p:grpSp>
      <p:sp>
        <p:nvSpPr>
          <p:cNvPr id="77828" name="Oval 9"/>
          <p:cNvSpPr>
            <a:spLocks noChangeArrowheads="1"/>
          </p:cNvSpPr>
          <p:nvPr/>
        </p:nvSpPr>
        <p:spPr bwMode="auto">
          <a:xfrm>
            <a:off x="4427538" y="4300538"/>
            <a:ext cx="287337" cy="200025"/>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77829" name="Line 10"/>
          <p:cNvSpPr>
            <a:spLocks noChangeShapeType="1"/>
          </p:cNvSpPr>
          <p:nvPr/>
        </p:nvSpPr>
        <p:spPr bwMode="auto">
          <a:xfrm flipV="1">
            <a:off x="2916238" y="1816100"/>
            <a:ext cx="1655762" cy="1349375"/>
          </a:xfrm>
          <a:prstGeom prst="line">
            <a:avLst/>
          </a:prstGeom>
          <a:noFill/>
          <a:ln w="28575">
            <a:solidFill>
              <a:schemeClr val="tx1"/>
            </a:solidFill>
            <a:round/>
            <a:headEnd type="triangle" w="lg" len="lg"/>
            <a:tailEnd type="none" w="lg" len="lg"/>
          </a:ln>
          <a:extLst>
            <a:ext uri="{909E8E84-426E-40dd-AFC4-6F175D3DCCD1}">
              <a14:hiddenFill xmlns="" xmlns:a14="http://schemas.microsoft.com/office/drawing/2010/main">
                <a:noFill/>
              </a14:hiddenFill>
            </a:ext>
          </a:extLst>
        </p:spPr>
        <p:txBody>
          <a:bodyPr/>
          <a:lstStyle/>
          <a:p>
            <a:endParaRPr lang="en-US"/>
          </a:p>
        </p:txBody>
      </p:sp>
      <p:sp>
        <p:nvSpPr>
          <p:cNvPr id="77830" name="Line 11"/>
          <p:cNvSpPr>
            <a:spLocks noChangeShapeType="1"/>
          </p:cNvSpPr>
          <p:nvPr/>
        </p:nvSpPr>
        <p:spPr bwMode="auto">
          <a:xfrm flipH="1">
            <a:off x="3348038" y="1762125"/>
            <a:ext cx="1152525" cy="431800"/>
          </a:xfrm>
          <a:prstGeom prst="line">
            <a:avLst/>
          </a:prstGeom>
          <a:noFill/>
          <a:ln w="28575">
            <a:solidFill>
              <a:schemeClr val="tx1"/>
            </a:solidFill>
            <a:round/>
            <a:headEnd type="none" w="lg" len="lg"/>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77831" name="Line 12"/>
          <p:cNvSpPr>
            <a:spLocks noChangeShapeType="1"/>
          </p:cNvSpPr>
          <p:nvPr/>
        </p:nvSpPr>
        <p:spPr bwMode="auto">
          <a:xfrm>
            <a:off x="4787900" y="1762125"/>
            <a:ext cx="1223963" cy="647700"/>
          </a:xfrm>
          <a:prstGeom prst="line">
            <a:avLst/>
          </a:prstGeom>
          <a:noFill/>
          <a:ln w="28575">
            <a:solidFill>
              <a:schemeClr val="tx1"/>
            </a:solidFill>
            <a:round/>
            <a:headEnd type="none" w="lg" len="lg"/>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77832" name="Oval 13"/>
          <p:cNvSpPr>
            <a:spLocks noChangeArrowheads="1"/>
          </p:cNvSpPr>
          <p:nvPr/>
        </p:nvSpPr>
        <p:spPr bwMode="auto">
          <a:xfrm rot="2308510">
            <a:off x="3635375" y="2301875"/>
            <a:ext cx="473075" cy="134938"/>
          </a:xfrm>
          <a:prstGeom prst="ellipse">
            <a:avLst/>
          </a:prstGeom>
          <a:noFill/>
          <a:ln w="28575">
            <a:solidFill>
              <a:schemeClr val="tx1"/>
            </a:solidFill>
            <a:prstDash val="sysDot"/>
            <a:round/>
            <a:headEnd type="none" w="lg" len="lg"/>
            <a:tailEnd type="none" w="lg" len="lg"/>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7833" name="Text Box 14"/>
          <p:cNvSpPr txBox="1">
            <a:spLocks noChangeArrowheads="1"/>
          </p:cNvSpPr>
          <p:nvPr/>
        </p:nvSpPr>
        <p:spPr bwMode="auto">
          <a:xfrm>
            <a:off x="395288" y="1600200"/>
            <a:ext cx="3097212" cy="461963"/>
          </a:xfrm>
          <a:prstGeom prst="rect">
            <a:avLst/>
          </a:prstGeom>
          <a:solidFill>
            <a:srgbClr val="969696"/>
          </a:solidFill>
          <a:ln w="28575">
            <a:solidFill>
              <a:schemeClr val="tx1"/>
            </a:solidFill>
            <a:miter lim="800000"/>
            <a:headEnd type="none" w="lg" len="lg"/>
            <a:tailEnd type="none" w="lg" len="lg"/>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i="1"/>
              <a:t>pi</a:t>
            </a:r>
            <a:r>
              <a:rPr lang="en-GB"/>
              <a:t>, Heartbeat Seq. </a:t>
            </a:r>
            <a:r>
              <a:rPr lang="en-GB" i="1"/>
              <a:t>l++</a:t>
            </a:r>
          </a:p>
        </p:txBody>
      </p:sp>
      <p:sp>
        <p:nvSpPr>
          <p:cNvPr id="77834" name="Text Box 15"/>
          <p:cNvSpPr txBox="1">
            <a:spLocks noChangeArrowheads="1"/>
          </p:cNvSpPr>
          <p:nvPr/>
        </p:nvSpPr>
        <p:spPr bwMode="auto">
          <a:xfrm rot="-273221">
            <a:off x="4208463" y="2219325"/>
            <a:ext cx="647700"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sz="3600"/>
              <a:t>…</a:t>
            </a:r>
          </a:p>
        </p:txBody>
      </p:sp>
      <p:sp>
        <p:nvSpPr>
          <p:cNvPr id="77835" name="Text Box 16"/>
          <p:cNvSpPr txBox="1">
            <a:spLocks noChangeArrowheads="1"/>
          </p:cNvSpPr>
          <p:nvPr/>
        </p:nvSpPr>
        <p:spPr bwMode="auto">
          <a:xfrm>
            <a:off x="3779838" y="1492250"/>
            <a:ext cx="554037"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prstDash val="dash"/>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i="1"/>
              <a:t>pi</a:t>
            </a:r>
          </a:p>
        </p:txBody>
      </p:sp>
      <p:sp>
        <p:nvSpPr>
          <p:cNvPr id="154641" name="Text Box 17"/>
          <p:cNvSpPr txBox="1">
            <a:spLocks noChangeArrowheads="1"/>
          </p:cNvSpPr>
          <p:nvPr/>
        </p:nvSpPr>
        <p:spPr bwMode="auto">
          <a:xfrm>
            <a:off x="5867400" y="1492250"/>
            <a:ext cx="1903413" cy="461963"/>
          </a:xfrm>
          <a:prstGeom prst="rect">
            <a:avLst/>
          </a:prstGeom>
          <a:solidFill>
            <a:schemeClr val="folHlink"/>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Every </a:t>
            </a:r>
            <a:r>
              <a:rPr lang="en-GB" i="1"/>
              <a:t>T</a:t>
            </a:r>
            <a:r>
              <a:rPr lang="en-GB"/>
              <a:t> units</a:t>
            </a:r>
          </a:p>
        </p:txBody>
      </p:sp>
      <p:sp>
        <p:nvSpPr>
          <p:cNvPr id="154642" name="Text Box 18"/>
          <p:cNvSpPr txBox="1">
            <a:spLocks noChangeArrowheads="1"/>
          </p:cNvSpPr>
          <p:nvPr/>
        </p:nvSpPr>
        <p:spPr bwMode="auto">
          <a:xfrm>
            <a:off x="6804025" y="2032000"/>
            <a:ext cx="1101725" cy="460375"/>
          </a:xfrm>
          <a:prstGeom prst="rect">
            <a:avLst/>
          </a:prstGeom>
          <a:solidFill>
            <a:srgbClr val="FFFF00"/>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L=N/</a:t>
            </a:r>
            <a:r>
              <a:rPr lang="en-GB" i="1"/>
              <a:t>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54641"/>
                                        </p:tgtEl>
                                        <p:attrNameLst>
                                          <p:attrName>style.visibility</p:attrName>
                                        </p:attrNameLst>
                                      </p:cBhvr>
                                      <p:to>
                                        <p:strVal val="visible"/>
                                      </p:to>
                                    </p:set>
                                    <p:animEffect transition="in" filter="checkerboard(down)">
                                      <p:cBhvr>
                                        <p:cTn id="7" dur="500"/>
                                        <p:tgtEl>
                                          <p:spTgt spid="1546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5" fill="hold" grpId="0" nodeType="clickEffect">
                                  <p:stCondLst>
                                    <p:cond delay="0"/>
                                  </p:stCondLst>
                                  <p:childTnLst>
                                    <p:set>
                                      <p:cBhvr>
                                        <p:cTn id="11" dur="1" fill="hold">
                                          <p:stCondLst>
                                            <p:cond delay="0"/>
                                          </p:stCondLst>
                                        </p:cTn>
                                        <p:tgtEl>
                                          <p:spTgt spid="154642"/>
                                        </p:tgtEl>
                                        <p:attrNameLst>
                                          <p:attrName>style.visibility</p:attrName>
                                        </p:attrNameLst>
                                      </p:cBhvr>
                                      <p:to>
                                        <p:strVal val="visible"/>
                                      </p:to>
                                    </p:set>
                                    <p:animEffect transition="in" filter="checkerboard(down)">
                                      <p:cBhvr>
                                        <p:cTn id="12" dur="500"/>
                                        <p:tgtEl>
                                          <p:spTgt spid="1546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41" grpId="0" animBg="1"/>
      <p:bldP spid="15464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34A3CE4A-0657-3A42-BB71-01CB780BA974}" type="slidenum">
              <a:rPr lang="en-US" sz="1400"/>
              <a:pPr eaLnBrk="1" hangingPunct="1"/>
              <a:t>39</a:t>
            </a:fld>
            <a:endParaRPr lang="en-US" sz="1400"/>
          </a:p>
        </p:txBody>
      </p:sp>
      <p:sp>
        <p:nvSpPr>
          <p:cNvPr id="79874" name="Rectangle 2"/>
          <p:cNvSpPr>
            <a:spLocks noGrp="1" noChangeArrowheads="1"/>
          </p:cNvSpPr>
          <p:nvPr>
            <p:ph type="title"/>
          </p:nvPr>
        </p:nvSpPr>
        <p:spPr/>
        <p:txBody>
          <a:bodyPr/>
          <a:lstStyle/>
          <a:p>
            <a:pPr eaLnBrk="1" hangingPunct="1"/>
            <a:r>
              <a:rPr lang="en-GB">
                <a:latin typeface="Whitney-BlackSC" charset="0"/>
                <a:cs typeface="Whitney-BlackSC" charset="0"/>
              </a:rPr>
              <a:t>Gossip-style Heartbeating</a:t>
            </a:r>
          </a:p>
        </p:txBody>
      </p:sp>
      <p:grpSp>
        <p:nvGrpSpPr>
          <p:cNvPr id="79875" name="Group 3"/>
          <p:cNvGrpSpPr>
            <a:grpSpLocks/>
          </p:cNvGrpSpPr>
          <p:nvPr/>
        </p:nvGrpSpPr>
        <p:grpSpPr bwMode="auto">
          <a:xfrm>
            <a:off x="2627313" y="1600200"/>
            <a:ext cx="3960812" cy="1657350"/>
            <a:chOff x="1655" y="1344"/>
            <a:chExt cx="2495" cy="1392"/>
          </a:xfrm>
        </p:grpSpPr>
        <p:sp>
          <p:nvSpPr>
            <p:cNvPr id="79887" name="Oval 4"/>
            <p:cNvSpPr>
              <a:spLocks noChangeArrowheads="1"/>
            </p:cNvSpPr>
            <p:nvPr/>
          </p:nvSpPr>
          <p:spPr bwMode="auto">
            <a:xfrm>
              <a:off x="3787" y="1888"/>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79888" name="Oval 5"/>
            <p:cNvSpPr>
              <a:spLocks noChangeArrowheads="1"/>
            </p:cNvSpPr>
            <p:nvPr/>
          </p:nvSpPr>
          <p:spPr bwMode="auto">
            <a:xfrm>
              <a:off x="1882" y="1797"/>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79889" name="Oval 6"/>
            <p:cNvSpPr>
              <a:spLocks noChangeArrowheads="1"/>
            </p:cNvSpPr>
            <p:nvPr/>
          </p:nvSpPr>
          <p:spPr bwMode="auto">
            <a:xfrm>
              <a:off x="1655" y="2568"/>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79890" name="Oval 7"/>
            <p:cNvSpPr>
              <a:spLocks noChangeArrowheads="1"/>
            </p:cNvSpPr>
            <p:nvPr/>
          </p:nvSpPr>
          <p:spPr bwMode="auto">
            <a:xfrm>
              <a:off x="3969" y="2523"/>
              <a:ext cx="181" cy="168"/>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79891" name="Oval 8"/>
            <p:cNvSpPr>
              <a:spLocks noChangeArrowheads="1"/>
            </p:cNvSpPr>
            <p:nvPr/>
          </p:nvSpPr>
          <p:spPr bwMode="auto">
            <a:xfrm>
              <a:off x="2835" y="1344"/>
              <a:ext cx="181" cy="168"/>
            </a:xfrm>
            <a:prstGeom prst="ellipse">
              <a:avLst/>
            </a:prstGeom>
            <a:solidFill>
              <a:schemeClr val="accent1"/>
            </a:solidFill>
            <a:ln w="9525">
              <a:solidFill>
                <a:schemeClr val="tx1"/>
              </a:solidFill>
              <a:round/>
              <a:headEnd/>
              <a:tailEnd/>
            </a:ln>
          </p:spPr>
          <p:txBody>
            <a:bodyPr wrap="none" anchor="ctr"/>
            <a:lstStyle/>
            <a:p>
              <a:endParaRPr lang="en-US"/>
            </a:p>
          </p:txBody>
        </p:sp>
      </p:grpSp>
      <p:sp>
        <p:nvSpPr>
          <p:cNvPr id="79876" name="Oval 9"/>
          <p:cNvSpPr>
            <a:spLocks noChangeArrowheads="1"/>
          </p:cNvSpPr>
          <p:nvPr/>
        </p:nvSpPr>
        <p:spPr bwMode="auto">
          <a:xfrm>
            <a:off x="4427538" y="4300538"/>
            <a:ext cx="287337" cy="200025"/>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79877" name="Line 10"/>
          <p:cNvSpPr>
            <a:spLocks noChangeShapeType="1"/>
          </p:cNvSpPr>
          <p:nvPr/>
        </p:nvSpPr>
        <p:spPr bwMode="auto">
          <a:xfrm flipV="1">
            <a:off x="2916238" y="1816100"/>
            <a:ext cx="1655762" cy="1349375"/>
          </a:xfrm>
          <a:prstGeom prst="line">
            <a:avLst/>
          </a:prstGeom>
          <a:noFill/>
          <a:ln w="28575">
            <a:solidFill>
              <a:schemeClr val="tx1"/>
            </a:solidFill>
            <a:round/>
            <a:headEnd type="triangle" w="lg" len="lg"/>
            <a:tailEnd type="none" w="lg" len="lg"/>
          </a:ln>
          <a:extLst>
            <a:ext uri="{909E8E84-426E-40dd-AFC4-6F175D3DCCD1}">
              <a14:hiddenFill xmlns="" xmlns:a14="http://schemas.microsoft.com/office/drawing/2010/main">
                <a:noFill/>
              </a14:hiddenFill>
            </a:ext>
          </a:extLst>
        </p:spPr>
        <p:txBody>
          <a:bodyPr/>
          <a:lstStyle/>
          <a:p>
            <a:endParaRPr lang="en-US"/>
          </a:p>
        </p:txBody>
      </p:sp>
      <p:sp>
        <p:nvSpPr>
          <p:cNvPr id="79878" name="Line 11"/>
          <p:cNvSpPr>
            <a:spLocks noChangeShapeType="1"/>
          </p:cNvSpPr>
          <p:nvPr/>
        </p:nvSpPr>
        <p:spPr bwMode="auto">
          <a:xfrm flipH="1">
            <a:off x="2916238" y="2409825"/>
            <a:ext cx="3168650" cy="809625"/>
          </a:xfrm>
          <a:prstGeom prst="line">
            <a:avLst/>
          </a:prstGeom>
          <a:noFill/>
          <a:ln w="28575">
            <a:solidFill>
              <a:schemeClr val="tx1"/>
            </a:solidFill>
            <a:round/>
            <a:headEnd type="none" w="lg" len="lg"/>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79879" name="Line 12"/>
          <p:cNvSpPr>
            <a:spLocks noChangeShapeType="1"/>
          </p:cNvSpPr>
          <p:nvPr/>
        </p:nvSpPr>
        <p:spPr bwMode="auto">
          <a:xfrm flipH="1" flipV="1">
            <a:off x="3276600" y="2301875"/>
            <a:ext cx="3024188" cy="755650"/>
          </a:xfrm>
          <a:prstGeom prst="line">
            <a:avLst/>
          </a:prstGeom>
          <a:noFill/>
          <a:ln w="28575">
            <a:solidFill>
              <a:schemeClr val="tx1"/>
            </a:solidFill>
            <a:round/>
            <a:headEnd type="none" w="lg" len="lg"/>
            <a:tailEnd type="triangle" w="lg" len="lg"/>
          </a:ln>
          <a:extLst>
            <a:ext uri="{909E8E84-426E-40dd-AFC4-6F175D3DCCD1}">
              <a14:hiddenFill xmlns="" xmlns:a14="http://schemas.microsoft.com/office/drawing/2010/main">
                <a:noFill/>
              </a14:hiddenFill>
            </a:ext>
          </a:extLst>
        </p:spPr>
        <p:txBody>
          <a:bodyPr/>
          <a:lstStyle/>
          <a:p>
            <a:endParaRPr lang="en-US"/>
          </a:p>
        </p:txBody>
      </p:sp>
      <p:sp>
        <p:nvSpPr>
          <p:cNvPr id="79880" name="Line 13"/>
          <p:cNvSpPr>
            <a:spLocks noChangeShapeType="1"/>
          </p:cNvSpPr>
          <p:nvPr/>
        </p:nvSpPr>
        <p:spPr bwMode="auto">
          <a:xfrm>
            <a:off x="4643438" y="1816100"/>
            <a:ext cx="1441450" cy="1890713"/>
          </a:xfrm>
          <a:prstGeom prst="line">
            <a:avLst/>
          </a:prstGeom>
          <a:noFill/>
          <a:ln w="28575">
            <a:solidFill>
              <a:schemeClr val="tx1"/>
            </a:solidFill>
            <a:round/>
            <a:headEnd type="triangle" w="lg" len="lg"/>
            <a:tailEnd type="none" w="lg" len="lg"/>
          </a:ln>
          <a:extLst>
            <a:ext uri="{909E8E84-426E-40dd-AFC4-6F175D3DCCD1}">
              <a14:hiddenFill xmlns="" xmlns:a14="http://schemas.microsoft.com/office/drawing/2010/main">
                <a:noFill/>
              </a14:hiddenFill>
            </a:ext>
          </a:extLst>
        </p:spPr>
        <p:txBody>
          <a:bodyPr/>
          <a:lstStyle/>
          <a:p>
            <a:endParaRPr lang="en-US"/>
          </a:p>
        </p:txBody>
      </p:sp>
      <p:sp>
        <p:nvSpPr>
          <p:cNvPr id="79881" name="Text Box 14"/>
          <p:cNvSpPr txBox="1">
            <a:spLocks noChangeArrowheads="1"/>
          </p:cNvSpPr>
          <p:nvPr/>
        </p:nvSpPr>
        <p:spPr bwMode="auto">
          <a:xfrm>
            <a:off x="179388" y="1600200"/>
            <a:ext cx="2492375" cy="1200150"/>
          </a:xfrm>
          <a:prstGeom prst="rect">
            <a:avLst/>
          </a:prstGeom>
          <a:solidFill>
            <a:srgbClr val="969696"/>
          </a:solidFill>
          <a:ln w="28575">
            <a:solidFill>
              <a:schemeClr val="tx1"/>
            </a:solidFill>
            <a:miter lim="800000"/>
            <a:headEnd type="none" w="lg" len="lg"/>
            <a:tailEnd type="none" w="lg" len="lg"/>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Array of </a:t>
            </a:r>
          </a:p>
          <a:p>
            <a:pPr eaLnBrk="1" hangingPunct="1"/>
            <a:r>
              <a:rPr lang="en-GB"/>
              <a:t>Heartbeat Seq. </a:t>
            </a:r>
            <a:r>
              <a:rPr lang="en-GB" i="1"/>
              <a:t>l</a:t>
            </a:r>
          </a:p>
          <a:p>
            <a:pPr eaLnBrk="1" hangingPunct="1"/>
            <a:r>
              <a:rPr lang="en-GB"/>
              <a:t>for member subset</a:t>
            </a:r>
          </a:p>
        </p:txBody>
      </p:sp>
      <p:sp>
        <p:nvSpPr>
          <p:cNvPr id="79882" name="Text Box 15"/>
          <p:cNvSpPr txBox="1">
            <a:spLocks noChangeArrowheads="1"/>
          </p:cNvSpPr>
          <p:nvPr/>
        </p:nvSpPr>
        <p:spPr bwMode="auto">
          <a:xfrm>
            <a:off x="3779838" y="1492250"/>
            <a:ext cx="554037"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prstDash val="dash"/>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i="1"/>
              <a:t>pi</a:t>
            </a:r>
          </a:p>
        </p:txBody>
      </p:sp>
      <p:sp>
        <p:nvSpPr>
          <p:cNvPr id="156688" name="Text Box 16"/>
          <p:cNvSpPr txBox="1">
            <a:spLocks noChangeArrowheads="1"/>
          </p:cNvSpPr>
          <p:nvPr/>
        </p:nvSpPr>
        <p:spPr bwMode="auto">
          <a:xfrm>
            <a:off x="0" y="2800350"/>
            <a:ext cx="2338388" cy="1570038"/>
          </a:xfrm>
          <a:prstGeom prst="rect">
            <a:avLst/>
          </a:prstGeom>
          <a:solidFill>
            <a:srgbClr val="008000"/>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Every tg units</a:t>
            </a:r>
          </a:p>
          <a:p>
            <a:pPr eaLnBrk="1" hangingPunct="1"/>
            <a:r>
              <a:rPr lang="en-GB"/>
              <a:t>=gossip period,</a:t>
            </a:r>
          </a:p>
          <a:p>
            <a:pPr eaLnBrk="1" hangingPunct="1"/>
            <a:r>
              <a:rPr lang="en-GB"/>
              <a:t>send O(N) gossip</a:t>
            </a:r>
          </a:p>
          <a:p>
            <a:pPr eaLnBrk="1" hangingPunct="1"/>
            <a:r>
              <a:rPr lang="en-GB"/>
              <a:t>message</a:t>
            </a:r>
          </a:p>
        </p:txBody>
      </p:sp>
      <p:sp>
        <p:nvSpPr>
          <p:cNvPr id="156689" name="Text Box 17"/>
          <p:cNvSpPr txBox="1">
            <a:spLocks noChangeArrowheads="1"/>
          </p:cNvSpPr>
          <p:nvPr/>
        </p:nvSpPr>
        <p:spPr bwMode="auto">
          <a:xfrm>
            <a:off x="6300788" y="1384300"/>
            <a:ext cx="1749425" cy="460375"/>
          </a:xfrm>
          <a:prstGeom prst="rect">
            <a:avLst/>
          </a:prstGeom>
          <a:solidFill>
            <a:srgbClr val="008000"/>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i="1"/>
              <a:t>T</a:t>
            </a:r>
            <a:r>
              <a:rPr lang="en-GB"/>
              <a:t>=logN * tg</a:t>
            </a:r>
          </a:p>
        </p:txBody>
      </p:sp>
      <p:sp>
        <p:nvSpPr>
          <p:cNvPr id="156690" name="Text Box 18"/>
          <p:cNvSpPr txBox="1">
            <a:spLocks noChangeArrowheads="1"/>
          </p:cNvSpPr>
          <p:nvPr/>
        </p:nvSpPr>
        <p:spPr bwMode="auto">
          <a:xfrm>
            <a:off x="6300788" y="1870075"/>
            <a:ext cx="2587625" cy="460375"/>
          </a:xfrm>
          <a:prstGeom prst="rect">
            <a:avLst/>
          </a:prstGeom>
          <a:solidFill>
            <a:srgbClr val="FFFF00"/>
          </a:solidFill>
          <a:ln w="9525">
            <a:solidFill>
              <a:schemeClr val="tx1"/>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a:t>L=N/tg=N*logN/</a:t>
            </a:r>
            <a:r>
              <a:rPr lang="en-GB" i="1"/>
              <a:t>T</a:t>
            </a:r>
          </a:p>
        </p:txBody>
      </p:sp>
      <p:sp>
        <p:nvSpPr>
          <p:cNvPr id="79886" name="Oval 19"/>
          <p:cNvSpPr>
            <a:spLocks noChangeArrowheads="1"/>
          </p:cNvSpPr>
          <p:nvPr/>
        </p:nvSpPr>
        <p:spPr bwMode="auto">
          <a:xfrm rot="2127742">
            <a:off x="3886200" y="2114550"/>
            <a:ext cx="473075" cy="134938"/>
          </a:xfrm>
          <a:prstGeom prst="ellipse">
            <a:avLst/>
          </a:prstGeom>
          <a:noFill/>
          <a:ln w="28575">
            <a:solidFill>
              <a:schemeClr val="tx1"/>
            </a:solidFill>
            <a:prstDash val="sysDot"/>
            <a:round/>
            <a:headEnd type="none" w="lg" len="lg"/>
            <a:tailEnd type="none" w="lg" len="lg"/>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56688"/>
                                        </p:tgtEl>
                                        <p:attrNameLst>
                                          <p:attrName>style.visibility</p:attrName>
                                        </p:attrNameLst>
                                      </p:cBhvr>
                                      <p:to>
                                        <p:strVal val="visible"/>
                                      </p:to>
                                    </p:set>
                                    <p:animEffect transition="in" filter="checkerboard(down)">
                                      <p:cBhvr>
                                        <p:cTn id="7" dur="500"/>
                                        <p:tgtEl>
                                          <p:spTgt spid="1566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5" fill="hold" grpId="0" nodeType="clickEffect">
                                  <p:stCondLst>
                                    <p:cond delay="0"/>
                                  </p:stCondLst>
                                  <p:childTnLst>
                                    <p:set>
                                      <p:cBhvr>
                                        <p:cTn id="11" dur="1" fill="hold">
                                          <p:stCondLst>
                                            <p:cond delay="0"/>
                                          </p:stCondLst>
                                        </p:cTn>
                                        <p:tgtEl>
                                          <p:spTgt spid="156689"/>
                                        </p:tgtEl>
                                        <p:attrNameLst>
                                          <p:attrName>style.visibility</p:attrName>
                                        </p:attrNameLst>
                                      </p:cBhvr>
                                      <p:to>
                                        <p:strVal val="visible"/>
                                      </p:to>
                                    </p:set>
                                    <p:animEffect transition="in" filter="checkerboard(down)">
                                      <p:cBhvr>
                                        <p:cTn id="12" dur="500"/>
                                        <p:tgtEl>
                                          <p:spTgt spid="15668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5" fill="hold" grpId="0" nodeType="clickEffect">
                                  <p:stCondLst>
                                    <p:cond delay="0"/>
                                  </p:stCondLst>
                                  <p:childTnLst>
                                    <p:set>
                                      <p:cBhvr>
                                        <p:cTn id="16" dur="1" fill="hold">
                                          <p:stCondLst>
                                            <p:cond delay="0"/>
                                          </p:stCondLst>
                                        </p:cTn>
                                        <p:tgtEl>
                                          <p:spTgt spid="156690"/>
                                        </p:tgtEl>
                                        <p:attrNameLst>
                                          <p:attrName>style.visibility</p:attrName>
                                        </p:attrNameLst>
                                      </p:cBhvr>
                                      <p:to>
                                        <p:strVal val="visible"/>
                                      </p:to>
                                    </p:set>
                                    <p:animEffect transition="in" filter="checkerboard(down)">
                                      <p:cBhvr>
                                        <p:cTn id="17" dur="500"/>
                                        <p:tgtEl>
                                          <p:spTgt spid="1566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88" grpId="0" animBg="1" autoUpdateAnimBg="0"/>
      <p:bldP spid="156689" grpId="0" animBg="1" autoUpdateAnimBg="0"/>
      <p:bldP spid="156690"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1C664-F95D-6742-AE84-7B74C50EC51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045B5BD-56D8-F54B-B03B-5510117A794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9146442-8CB1-0F49-B980-E9858214F0CC}"/>
              </a:ext>
            </a:extLst>
          </p:cNvPr>
          <p:cNvSpPr>
            <a:spLocks noGrp="1"/>
          </p:cNvSpPr>
          <p:nvPr>
            <p:ph type="sldNum" sz="quarter" idx="12"/>
          </p:nvPr>
        </p:nvSpPr>
        <p:spPr/>
        <p:txBody>
          <a:bodyPr/>
          <a:lstStyle/>
          <a:p>
            <a:pPr>
              <a:defRPr/>
            </a:pPr>
            <a:fld id="{12D93A2F-3F8B-5248-B873-3EE9ADF3F9FD}" type="slidenum">
              <a:rPr lang="en-US" smtClean="0"/>
              <a:pPr>
                <a:defRPr/>
              </a:pPr>
              <a:t>4</a:t>
            </a:fld>
            <a:endParaRPr lang="en-US"/>
          </a:p>
        </p:txBody>
      </p:sp>
    </p:spTree>
    <p:extLst>
      <p:ext uri="{BB962C8B-B14F-4D97-AF65-F5344CB8AC3E}">
        <p14:creationId xmlns:p14="http://schemas.microsoft.com/office/powerpoint/2010/main" val="5181243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4" name="Rectangle 7"/>
          <p:cNvSpPr>
            <a:spLocks noChangeArrowheads="1"/>
          </p:cNvSpPr>
          <p:nvPr/>
        </p:nvSpPr>
        <p:spPr bwMode="auto">
          <a:xfrm>
            <a:off x="838200" y="3638550"/>
            <a:ext cx="3168650" cy="990600"/>
          </a:xfrm>
          <a:prstGeom prst="rect">
            <a:avLst/>
          </a:prstGeom>
          <a:solidFill>
            <a:srgbClr val="FFFF00"/>
          </a:solidFill>
          <a:ln w="28575">
            <a:solidFill>
              <a:schemeClr val="tx1"/>
            </a:solidFill>
            <a:miter lim="800000"/>
            <a:headEnd type="none" w="lg" len="lg"/>
            <a:tailEnd type="none" w="lg" len="lg"/>
          </a:ln>
        </p:spPr>
        <p:txBody>
          <a:bodyPr wrap="none" anchor="ctr"/>
          <a:lstStyle/>
          <a:p>
            <a:endParaRPr lang="en-US"/>
          </a:p>
        </p:txBody>
      </p:sp>
      <p:sp>
        <p:nvSpPr>
          <p:cNvPr id="81922" name="Rectangle 2"/>
          <p:cNvSpPr>
            <a:spLocks noGrp="1" noChangeArrowheads="1"/>
          </p:cNvSpPr>
          <p:nvPr>
            <p:ph type="body" sz="half" idx="1"/>
          </p:nvPr>
        </p:nvSpPr>
        <p:spPr>
          <a:xfrm>
            <a:off x="457200" y="1485900"/>
            <a:ext cx="8147050" cy="3354388"/>
          </a:xfrm>
        </p:spPr>
        <p:txBody>
          <a:bodyPr/>
          <a:lstStyle/>
          <a:p>
            <a:pPr eaLnBrk="1" hangingPunct="1"/>
            <a:r>
              <a:rPr lang="en-GB" sz="2800" i="1" dirty="0">
                <a:latin typeface="Times New Roman" charset="0"/>
              </a:rPr>
              <a:t>Worst case</a:t>
            </a:r>
            <a:r>
              <a:rPr lang="en-GB" sz="2800" dirty="0">
                <a:latin typeface="Times New Roman" charset="0"/>
              </a:rPr>
              <a:t> load L* </a:t>
            </a:r>
            <a:r>
              <a:rPr lang="en-GB" sz="2800" dirty="0">
                <a:solidFill>
                  <a:srgbClr val="FF0000"/>
                </a:solidFill>
                <a:latin typeface="Times New Roman" charset="0"/>
              </a:rPr>
              <a:t>per member</a:t>
            </a:r>
            <a:r>
              <a:rPr lang="en-GB" sz="2800" dirty="0">
                <a:latin typeface="Times New Roman" charset="0"/>
              </a:rPr>
              <a:t> in the group (messages per second)</a:t>
            </a:r>
          </a:p>
          <a:p>
            <a:pPr lvl="1" eaLnBrk="1" hangingPunct="1"/>
            <a:r>
              <a:rPr lang="en-GB" sz="2400" dirty="0">
                <a:latin typeface="Times New Roman" charset="0"/>
              </a:rPr>
              <a:t>as a function of </a:t>
            </a:r>
            <a:r>
              <a:rPr lang="en-GB" sz="2400" i="1" dirty="0">
                <a:latin typeface="Times New Roman" charset="0"/>
              </a:rPr>
              <a:t>T</a:t>
            </a:r>
            <a:r>
              <a:rPr lang="en-GB" sz="2400" dirty="0">
                <a:latin typeface="Times New Roman" charset="0"/>
              </a:rPr>
              <a:t>, </a:t>
            </a:r>
            <a:r>
              <a:rPr lang="en-GB" sz="2400" i="1" dirty="0">
                <a:latin typeface="Times New Roman" charset="0"/>
              </a:rPr>
              <a:t>PM(T)</a:t>
            </a:r>
            <a:r>
              <a:rPr lang="en-GB" sz="2400" dirty="0">
                <a:latin typeface="Times New Roman" charset="0"/>
              </a:rPr>
              <a:t>, N</a:t>
            </a:r>
          </a:p>
          <a:p>
            <a:pPr lvl="1" eaLnBrk="1" hangingPunct="1"/>
            <a:r>
              <a:rPr lang="en-GB" sz="2400" dirty="0">
                <a:latin typeface="Times New Roman" charset="0"/>
              </a:rPr>
              <a:t>Independent Message Loss probability </a:t>
            </a:r>
            <a:r>
              <a:rPr lang="en-GB" sz="2400" i="1" dirty="0" err="1">
                <a:latin typeface="Times New Roman" charset="0"/>
              </a:rPr>
              <a:t>p</a:t>
            </a:r>
            <a:r>
              <a:rPr lang="en-GB" sz="2400" i="1" baseline="-25000" dirty="0" err="1">
                <a:latin typeface="Times New Roman" charset="0"/>
              </a:rPr>
              <a:t>ml</a:t>
            </a:r>
            <a:endParaRPr lang="en-GB" sz="2400" i="1" baseline="-25000" dirty="0">
              <a:latin typeface="Times New Roman" charset="0"/>
            </a:endParaRPr>
          </a:p>
          <a:p>
            <a:pPr eaLnBrk="1" hangingPunct="1"/>
            <a:endParaRPr lang="en-GB" sz="2800" i="1" dirty="0">
              <a:latin typeface="Times New Roman" charset="0"/>
            </a:endParaRPr>
          </a:p>
          <a:p>
            <a:pPr eaLnBrk="1" hangingPunct="1"/>
            <a:r>
              <a:rPr lang="en-GB" sz="2800" dirty="0">
                <a:latin typeface="Times New Roman" charset="0"/>
              </a:rPr>
              <a:t>                           </a:t>
            </a:r>
            <a:endParaRPr lang="en-GB" sz="2800" i="1" dirty="0">
              <a:solidFill>
                <a:srgbClr val="FF0000"/>
              </a:solidFill>
              <a:latin typeface="Times New Roman" charset="0"/>
            </a:endParaRPr>
          </a:p>
          <a:p>
            <a:pPr eaLnBrk="1" hangingPunct="1"/>
            <a:endParaRPr lang="en-GB" sz="2800" dirty="0">
              <a:latin typeface="Times New Roman" charset="0"/>
            </a:endParaRPr>
          </a:p>
          <a:p>
            <a:pPr eaLnBrk="1" hangingPunct="1"/>
            <a:endParaRPr lang="en-GB" sz="2800" dirty="0">
              <a:latin typeface="Times New Roman" charset="0"/>
            </a:endParaRPr>
          </a:p>
          <a:p>
            <a:pPr lvl="1" eaLnBrk="1" hangingPunct="1">
              <a:buFontTx/>
              <a:buNone/>
            </a:pPr>
            <a:endParaRPr lang="en-GB" sz="2400" i="1" dirty="0">
              <a:latin typeface="Times New Roman" charset="0"/>
            </a:endParaRPr>
          </a:p>
        </p:txBody>
      </p:sp>
      <p:sp>
        <p:nvSpPr>
          <p:cNvPr id="81921" name="Slide Number Placeholder 6"/>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076A27AF-D2A7-194A-BEF7-40CF519CF4DD}" type="slidenum">
              <a:rPr lang="en-US" sz="1400"/>
              <a:pPr eaLnBrk="1" hangingPunct="1"/>
              <a:t>40</a:t>
            </a:fld>
            <a:endParaRPr lang="en-US" sz="1400"/>
          </a:p>
        </p:txBody>
      </p:sp>
      <p:sp>
        <p:nvSpPr>
          <p:cNvPr id="81923" name="Rectangle 6"/>
          <p:cNvSpPr>
            <a:spLocks noGrp="1" noChangeArrowheads="1"/>
          </p:cNvSpPr>
          <p:nvPr>
            <p:ph type="title"/>
          </p:nvPr>
        </p:nvSpPr>
        <p:spPr>
          <a:xfrm>
            <a:off x="457200" y="206375"/>
            <a:ext cx="8229600" cy="857250"/>
          </a:xfrm>
        </p:spPr>
        <p:txBody>
          <a:bodyPr/>
          <a:lstStyle/>
          <a:p>
            <a:pPr eaLnBrk="1" hangingPunct="1"/>
            <a:r>
              <a:rPr lang="en-GB" sz="4000">
                <a:latin typeface="Whitney-BlackSC" charset="0"/>
                <a:cs typeface="Whitney-BlackSC" charset="0"/>
              </a:rPr>
              <a:t>What’s the Best/Optimal we can do?</a:t>
            </a:r>
          </a:p>
        </p:txBody>
      </p:sp>
      <p:graphicFrame>
        <p:nvGraphicFramePr>
          <p:cNvPr id="81925" name="Object 2"/>
          <p:cNvGraphicFramePr>
            <a:graphicFrameLocks noChangeAspect="1"/>
          </p:cNvGraphicFramePr>
          <p:nvPr>
            <p:extLst>
              <p:ext uri="{D42A27DB-BD31-4B8C-83A1-F6EECF244321}">
                <p14:modId xmlns:p14="http://schemas.microsoft.com/office/powerpoint/2010/main" val="2147996908"/>
              </p:ext>
            </p:extLst>
          </p:nvPr>
        </p:nvGraphicFramePr>
        <p:xfrm>
          <a:off x="1143000" y="3790950"/>
          <a:ext cx="2057400" cy="765175"/>
        </p:xfrm>
        <a:graphic>
          <a:graphicData uri="http://schemas.openxmlformats.org/presentationml/2006/ole">
            <mc:AlternateContent xmlns:mc="http://schemas.openxmlformats.org/markup-compatibility/2006">
              <mc:Choice xmlns:v="urn:schemas-microsoft-com:vml" Requires="v">
                <p:oleObj spid="_x0000_s82122" name="Equation" r:id="rId4" imgW="1307532" imgH="482391" progId="Equation.3">
                  <p:embed/>
                </p:oleObj>
              </mc:Choice>
              <mc:Fallback>
                <p:oleObj name="Equation" r:id="rId4" imgW="1307532" imgH="482391"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3790950"/>
                        <a:ext cx="2057400" cy="765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84CB3-E2B6-9245-A8F9-F4AB14324908}"/>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DB215461-6339-3143-991F-7F008C04AAEF}"/>
              </a:ext>
            </a:extLst>
          </p:cNvPr>
          <p:cNvSpPr>
            <a:spLocks noGrp="1"/>
          </p:cNvSpPr>
          <p:nvPr>
            <p:ph type="body" sz="half" idx="1"/>
          </p:nvPr>
        </p:nvSpPr>
        <p:spPr/>
        <p:txBody>
          <a:bodyPr/>
          <a:lstStyle/>
          <a:p>
            <a:endParaRPr lang="en-US"/>
          </a:p>
        </p:txBody>
      </p:sp>
      <p:sp>
        <p:nvSpPr>
          <p:cNvPr id="4" name="Content Placeholder 3">
            <a:extLst>
              <a:ext uri="{FF2B5EF4-FFF2-40B4-BE49-F238E27FC236}">
                <a16:creationId xmlns:a16="http://schemas.microsoft.com/office/drawing/2014/main" id="{D2B5AA4A-D1D0-584C-AAC5-6B2243F86272}"/>
              </a:ext>
            </a:extLst>
          </p:cNvPr>
          <p:cNvSpPr>
            <a:spLocks noGrp="1"/>
          </p:cNvSpPr>
          <p:nvPr>
            <p:ph sz="half" idx="2"/>
          </p:nvPr>
        </p:nvSpPr>
        <p:spPr/>
        <p:txBody>
          <a:bodyPr/>
          <a:lstStyle/>
          <a:p>
            <a:endParaRPr lang="en-US"/>
          </a:p>
        </p:txBody>
      </p:sp>
      <p:sp>
        <p:nvSpPr>
          <p:cNvPr id="5" name="Slide Number Placeholder 4">
            <a:extLst>
              <a:ext uri="{FF2B5EF4-FFF2-40B4-BE49-F238E27FC236}">
                <a16:creationId xmlns:a16="http://schemas.microsoft.com/office/drawing/2014/main" id="{19B56253-F7A2-A548-9550-7A85FC14EA5B}"/>
              </a:ext>
            </a:extLst>
          </p:cNvPr>
          <p:cNvSpPr>
            <a:spLocks noGrp="1"/>
          </p:cNvSpPr>
          <p:nvPr>
            <p:ph type="sldNum" sz="quarter" idx="12"/>
          </p:nvPr>
        </p:nvSpPr>
        <p:spPr/>
        <p:txBody>
          <a:bodyPr/>
          <a:lstStyle/>
          <a:p>
            <a:pPr>
              <a:defRPr/>
            </a:pPr>
            <a:fld id="{74A2725F-FEA6-A345-B991-E0B6B10124A6}" type="slidenum">
              <a:rPr lang="en-US" smtClean="0"/>
              <a:pPr>
                <a:defRPr/>
              </a:pPr>
              <a:t>41</a:t>
            </a:fld>
            <a:endParaRPr lang="en-US"/>
          </a:p>
        </p:txBody>
      </p:sp>
    </p:spTree>
    <p:extLst>
      <p:ext uri="{BB962C8B-B14F-4D97-AF65-F5344CB8AC3E}">
        <p14:creationId xmlns:p14="http://schemas.microsoft.com/office/powerpoint/2010/main" val="4493929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DCCCF070-1A81-AA4A-B5C6-6BCCEB8BFA49}" type="slidenum">
              <a:rPr lang="en-US" sz="1400"/>
              <a:pPr eaLnBrk="1" hangingPunct="1"/>
              <a:t>42</a:t>
            </a:fld>
            <a:endParaRPr lang="en-US" sz="1400"/>
          </a:p>
        </p:txBody>
      </p:sp>
      <p:sp>
        <p:nvSpPr>
          <p:cNvPr id="83970" name="Rectangle 2"/>
          <p:cNvSpPr>
            <a:spLocks noGrp="1" noChangeArrowheads="1"/>
          </p:cNvSpPr>
          <p:nvPr>
            <p:ph type="title"/>
          </p:nvPr>
        </p:nvSpPr>
        <p:spPr>
          <a:xfrm>
            <a:off x="685800" y="171450"/>
            <a:ext cx="7772400" cy="857250"/>
          </a:xfrm>
        </p:spPr>
        <p:txBody>
          <a:bodyPr/>
          <a:lstStyle/>
          <a:p>
            <a:pPr eaLnBrk="1" hangingPunct="1"/>
            <a:r>
              <a:rPr lang="en-US">
                <a:latin typeface="Whitney-BlackSC" charset="0"/>
                <a:cs typeface="Whitney-BlackSC" charset="0"/>
              </a:rPr>
              <a:t>Heartbeating</a:t>
            </a:r>
          </a:p>
        </p:txBody>
      </p:sp>
      <p:sp>
        <p:nvSpPr>
          <p:cNvPr id="83971" name="Rectangle 3"/>
          <p:cNvSpPr>
            <a:spLocks noGrp="1" noChangeArrowheads="1"/>
          </p:cNvSpPr>
          <p:nvPr>
            <p:ph type="body" idx="1"/>
          </p:nvPr>
        </p:nvSpPr>
        <p:spPr>
          <a:xfrm>
            <a:off x="228600" y="933450"/>
            <a:ext cx="8686800" cy="2400300"/>
          </a:xfrm>
        </p:spPr>
        <p:txBody>
          <a:bodyPr/>
          <a:lstStyle/>
          <a:p>
            <a:pPr eaLnBrk="1" hangingPunct="1">
              <a:lnSpc>
                <a:spcPct val="90000"/>
              </a:lnSpc>
            </a:pPr>
            <a:r>
              <a:rPr lang="en-US" sz="2800" dirty="0">
                <a:latin typeface="Times New Roman" charset="0"/>
              </a:rPr>
              <a:t>Optimal L is independent of N (!)</a:t>
            </a:r>
          </a:p>
          <a:p>
            <a:pPr eaLnBrk="1" hangingPunct="1">
              <a:lnSpc>
                <a:spcPct val="90000"/>
              </a:lnSpc>
            </a:pPr>
            <a:r>
              <a:rPr lang="en-US" sz="2800" dirty="0">
                <a:latin typeface="Times New Roman" charset="0"/>
              </a:rPr>
              <a:t>All-to-all and gossip-based: sub-optimal</a:t>
            </a:r>
          </a:p>
          <a:p>
            <a:pPr lvl="2" eaLnBrk="1" hangingPunct="1">
              <a:lnSpc>
                <a:spcPct val="90000"/>
              </a:lnSpc>
            </a:pPr>
            <a:r>
              <a:rPr lang="en-US" sz="2000" dirty="0">
                <a:latin typeface="Times New Roman" charset="0"/>
              </a:rPr>
              <a:t>L=O(N/T)</a:t>
            </a:r>
          </a:p>
          <a:p>
            <a:pPr lvl="2" eaLnBrk="1" hangingPunct="1">
              <a:lnSpc>
                <a:spcPct val="90000"/>
              </a:lnSpc>
            </a:pPr>
            <a:r>
              <a:rPr lang="en-GB" dirty="0">
                <a:latin typeface="Times New Roman" charset="0"/>
              </a:rPr>
              <a:t>try to achieve simultaneous detection at </a:t>
            </a:r>
            <a:r>
              <a:rPr lang="en-GB" b="1" i="1" dirty="0">
                <a:latin typeface="Times New Roman" charset="0"/>
              </a:rPr>
              <a:t>all</a:t>
            </a:r>
            <a:r>
              <a:rPr lang="en-GB" dirty="0">
                <a:latin typeface="Times New Roman" charset="0"/>
              </a:rPr>
              <a:t> processes</a:t>
            </a:r>
          </a:p>
          <a:p>
            <a:pPr lvl="2" eaLnBrk="1" hangingPunct="1">
              <a:lnSpc>
                <a:spcPct val="90000"/>
              </a:lnSpc>
            </a:pPr>
            <a:r>
              <a:rPr lang="en-GB" dirty="0">
                <a:latin typeface="Times New Roman" charset="0"/>
              </a:rPr>
              <a:t>fail to distinguish </a:t>
            </a:r>
            <a:r>
              <a:rPr lang="en-GB" i="1" dirty="0">
                <a:latin typeface="Times New Roman" charset="0"/>
              </a:rPr>
              <a:t>Failure Detection</a:t>
            </a:r>
            <a:r>
              <a:rPr lang="en-GB" dirty="0">
                <a:latin typeface="Times New Roman" charset="0"/>
              </a:rPr>
              <a:t> and </a:t>
            </a:r>
            <a:r>
              <a:rPr lang="en-GB" i="1" dirty="0">
                <a:latin typeface="Times New Roman" charset="0"/>
              </a:rPr>
              <a:t>Dissemination</a:t>
            </a:r>
            <a:r>
              <a:rPr lang="en-GB" dirty="0">
                <a:latin typeface="Times New Roman" charset="0"/>
              </a:rPr>
              <a:t> components</a:t>
            </a:r>
          </a:p>
          <a:p>
            <a:pPr lvl="2" eaLnBrk="1" hangingPunct="1">
              <a:lnSpc>
                <a:spcPct val="90000"/>
              </a:lnSpc>
              <a:buFontTx/>
              <a:buNone/>
            </a:pPr>
            <a:endParaRPr lang="en-GB" dirty="0">
              <a:latin typeface="Times New Roman" charset="0"/>
            </a:endParaRPr>
          </a:p>
        </p:txBody>
      </p:sp>
      <p:sp>
        <p:nvSpPr>
          <p:cNvPr id="83972" name="Text Box 4"/>
          <p:cNvSpPr txBox="1">
            <a:spLocks noChangeArrowheads="1"/>
          </p:cNvSpPr>
          <p:nvPr/>
        </p:nvSpPr>
        <p:spPr bwMode="auto">
          <a:xfrm>
            <a:off x="838200" y="3333750"/>
            <a:ext cx="7314823" cy="2135969"/>
          </a:xfrm>
          <a:prstGeom prst="rect">
            <a:avLst/>
          </a:prstGeom>
          <a:noFill/>
          <a:ln w="19050">
            <a:solidFill>
              <a:schemeClr val="tx2"/>
            </a:solidFill>
            <a:miter lim="800000"/>
            <a:headEnd/>
            <a:tailEnd/>
          </a:ln>
          <a:extLst>
            <a:ext uri="{909E8E84-426E-40dd-AFC4-6F175D3DCCD1}">
              <a14:hiddenFill xmlns=""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lnSpc>
                <a:spcPct val="90000"/>
              </a:lnSpc>
              <a:spcBef>
                <a:spcPct val="20000"/>
              </a:spcBef>
              <a:buClr>
                <a:schemeClr val="accent1"/>
              </a:buClr>
              <a:buSzPct val="80000"/>
              <a:buFont typeface="Wingdings" charset="0"/>
              <a:buChar char="Ü"/>
            </a:pPr>
            <a:r>
              <a:rPr lang="en-GB" sz="2800" dirty="0">
                <a:latin typeface="Arial Narrow" charset="0"/>
              </a:rPr>
              <a:t>Can we reach this bound?</a:t>
            </a:r>
          </a:p>
          <a:p>
            <a:pPr eaLnBrk="1" hangingPunct="1">
              <a:lnSpc>
                <a:spcPct val="90000"/>
              </a:lnSpc>
              <a:spcBef>
                <a:spcPct val="20000"/>
              </a:spcBef>
              <a:buClr>
                <a:schemeClr val="accent1"/>
              </a:buClr>
              <a:buSzPct val="80000"/>
              <a:buFont typeface="Wingdings" charset="0"/>
              <a:buChar char="Ü"/>
            </a:pPr>
            <a:r>
              <a:rPr lang="en-GB" sz="2800" dirty="0">
                <a:latin typeface="Arial Narrow" charset="0"/>
              </a:rPr>
              <a:t>Key:</a:t>
            </a:r>
          </a:p>
          <a:p>
            <a:pPr lvl="1" eaLnBrk="1" hangingPunct="1">
              <a:lnSpc>
                <a:spcPct val="90000"/>
              </a:lnSpc>
              <a:spcBef>
                <a:spcPct val="20000"/>
              </a:spcBef>
              <a:buSzPct val="130000"/>
              <a:buFontTx/>
              <a:buBlip>
                <a:blip r:embed="rId3"/>
              </a:buBlip>
            </a:pPr>
            <a:r>
              <a:rPr lang="en-GB" dirty="0">
                <a:solidFill>
                  <a:schemeClr val="tx2"/>
                </a:solidFill>
                <a:latin typeface="Arial Narrow" charset="0"/>
              </a:rPr>
              <a:t>Separate the two components</a:t>
            </a:r>
          </a:p>
          <a:p>
            <a:pPr lvl="1" eaLnBrk="1" hangingPunct="1">
              <a:lnSpc>
                <a:spcPct val="90000"/>
              </a:lnSpc>
              <a:spcBef>
                <a:spcPct val="20000"/>
              </a:spcBef>
              <a:buSzPct val="130000"/>
              <a:buFontTx/>
              <a:buBlip>
                <a:blip r:embed="rId3"/>
              </a:buBlip>
            </a:pPr>
            <a:r>
              <a:rPr lang="en-GB" dirty="0">
                <a:solidFill>
                  <a:schemeClr val="tx2"/>
                </a:solidFill>
                <a:latin typeface="Arial Narrow" charset="0"/>
              </a:rPr>
              <a:t>Use a non heartbeat-based Failure Detection Component</a:t>
            </a:r>
            <a:endParaRPr lang="en-US" dirty="0">
              <a:solidFill>
                <a:schemeClr val="tx2"/>
              </a:solidFill>
              <a:latin typeface="Arial Narrow" charset="0"/>
            </a:endParaRPr>
          </a:p>
          <a:p>
            <a:pPr eaLnBrk="1" hangingPunct="1"/>
            <a:endParaRPr lang="en-US" dirty="0"/>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1"/>
          <p:cNvSpPr>
            <a:spLocks noGrp="1"/>
          </p:cNvSpPr>
          <p:nvPr>
            <p:ph type="title"/>
          </p:nvPr>
        </p:nvSpPr>
        <p:spPr/>
        <p:txBody>
          <a:bodyPr/>
          <a:lstStyle/>
          <a:p>
            <a:r>
              <a:rPr lang="en-US">
                <a:latin typeface="Whitney-BlackSC" charset="0"/>
                <a:cs typeface="Whitney-BlackSC" charset="0"/>
              </a:rPr>
              <a:t>Next</a:t>
            </a:r>
          </a:p>
        </p:txBody>
      </p:sp>
      <p:sp>
        <p:nvSpPr>
          <p:cNvPr id="86018" name="Content Placeholder 2"/>
          <p:cNvSpPr>
            <a:spLocks noGrp="1"/>
          </p:cNvSpPr>
          <p:nvPr>
            <p:ph idx="1"/>
          </p:nvPr>
        </p:nvSpPr>
        <p:spPr/>
        <p:txBody>
          <a:bodyPr/>
          <a:lstStyle/>
          <a:p>
            <a:r>
              <a:rPr lang="en-US">
                <a:latin typeface="Times New Roman" charset="0"/>
              </a:rPr>
              <a:t>Is there a better failure detector?</a:t>
            </a:r>
          </a:p>
        </p:txBody>
      </p:sp>
      <p:sp>
        <p:nvSpPr>
          <p:cNvPr id="86019" name="Slide Number Placehold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B8E51F6-CD6D-1946-B5D0-4EA2F21BFAC7}" type="slidenum">
              <a:rPr lang="en-US" sz="1400"/>
              <a:pPr eaLnBrk="1" hangingPunct="1"/>
              <a:t>43</a:t>
            </a:fld>
            <a:endParaRPr lang="en-US" sz="140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Number Placeholder 4"/>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2D6A8177-FD0C-8945-A4DB-E0DCC33BB5C2}" type="slidenum">
              <a:rPr lang="en-US" sz="1400"/>
              <a:pPr eaLnBrk="1" hangingPunct="1"/>
              <a:t>44</a:t>
            </a:fld>
            <a:endParaRPr lang="en-US" sz="1400"/>
          </a:p>
        </p:txBody>
      </p:sp>
      <p:sp>
        <p:nvSpPr>
          <p:cNvPr id="87042" name="Rectangle 2"/>
          <p:cNvSpPr>
            <a:spLocks noGrp="1" noChangeArrowheads="1"/>
          </p:cNvSpPr>
          <p:nvPr>
            <p:ph type="title"/>
          </p:nvPr>
        </p:nvSpPr>
        <p:spPr>
          <a:xfrm>
            <a:off x="685800" y="171450"/>
            <a:ext cx="7772400" cy="514350"/>
          </a:xfrm>
        </p:spPr>
        <p:txBody>
          <a:bodyPr/>
          <a:lstStyle/>
          <a:p>
            <a:pPr eaLnBrk="1" hangingPunct="1"/>
            <a:r>
              <a:rPr lang="en-GB" sz="4000">
                <a:latin typeface="Whitney-BlackSC" charset="0"/>
                <a:cs typeface="Whitney-BlackSC" charset="0"/>
              </a:rPr>
              <a:t>SWIM Failure Detector Protocol</a:t>
            </a:r>
            <a:endParaRPr lang="en-US" sz="4000">
              <a:latin typeface="Whitney-BlackSC" charset="0"/>
              <a:cs typeface="Whitney-BlackSC" charset="0"/>
            </a:endParaRPr>
          </a:p>
        </p:txBody>
      </p:sp>
      <p:grpSp>
        <p:nvGrpSpPr>
          <p:cNvPr id="87043" name="Group 3"/>
          <p:cNvGrpSpPr>
            <a:grpSpLocks/>
          </p:cNvGrpSpPr>
          <p:nvPr/>
        </p:nvGrpSpPr>
        <p:grpSpPr bwMode="auto">
          <a:xfrm>
            <a:off x="192088" y="685800"/>
            <a:ext cx="8431212" cy="4171950"/>
            <a:chOff x="121" y="576"/>
            <a:chExt cx="5311" cy="3504"/>
          </a:xfrm>
        </p:grpSpPr>
        <p:sp>
          <p:nvSpPr>
            <p:cNvPr id="87047" name="Text Box 4"/>
            <p:cNvSpPr txBox="1">
              <a:spLocks noChangeArrowheads="1"/>
            </p:cNvSpPr>
            <p:nvPr/>
          </p:nvSpPr>
          <p:spPr bwMode="auto">
            <a:xfrm>
              <a:off x="121" y="2592"/>
              <a:ext cx="1302" cy="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t>Protocol period</a:t>
              </a:r>
            </a:p>
            <a:p>
              <a:pPr eaLnBrk="1" hangingPunct="1"/>
              <a:r>
                <a:rPr lang="en-US"/>
                <a:t>= T</a:t>
              </a:r>
              <a:r>
                <a:rPr lang="ja-JP" altLang="en-US"/>
                <a:t>’</a:t>
              </a:r>
              <a:r>
                <a:rPr lang="en-US" altLang="ja-JP"/>
                <a:t> time units</a:t>
              </a:r>
              <a:endParaRPr lang="en-US"/>
            </a:p>
          </p:txBody>
        </p:sp>
        <p:sp>
          <p:nvSpPr>
            <p:cNvPr id="87048" name="Line 5"/>
            <p:cNvSpPr>
              <a:spLocks noChangeShapeType="1"/>
            </p:cNvSpPr>
            <p:nvPr/>
          </p:nvSpPr>
          <p:spPr bwMode="auto">
            <a:xfrm>
              <a:off x="1513" y="1200"/>
              <a:ext cx="1440" cy="192"/>
            </a:xfrm>
            <a:prstGeom prst="line">
              <a:avLst/>
            </a:prstGeom>
            <a:noFill/>
            <a:ln w="34925">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87049" name="Line 6"/>
            <p:cNvSpPr>
              <a:spLocks noChangeShapeType="1"/>
            </p:cNvSpPr>
            <p:nvPr/>
          </p:nvSpPr>
          <p:spPr bwMode="auto">
            <a:xfrm flipH="1">
              <a:off x="2185" y="1536"/>
              <a:ext cx="768" cy="192"/>
            </a:xfrm>
            <a:prstGeom prst="line">
              <a:avLst/>
            </a:prstGeom>
            <a:noFill/>
            <a:ln w="34925">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87050" name="Text Box 7"/>
            <p:cNvSpPr txBox="1">
              <a:spLocks noChangeArrowheads="1"/>
            </p:cNvSpPr>
            <p:nvPr/>
          </p:nvSpPr>
          <p:spPr bwMode="auto">
            <a:xfrm>
              <a:off x="1897" y="1488"/>
              <a:ext cx="396" cy="6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sz="4800">
                  <a:solidFill>
                    <a:srgbClr val="FF0000"/>
                  </a:solidFill>
                </a:rPr>
                <a:t>X</a:t>
              </a:r>
            </a:p>
          </p:txBody>
        </p:sp>
        <p:sp>
          <p:nvSpPr>
            <p:cNvPr id="87051" name="Line 8"/>
            <p:cNvSpPr>
              <a:spLocks noChangeShapeType="1"/>
            </p:cNvSpPr>
            <p:nvPr/>
          </p:nvSpPr>
          <p:spPr bwMode="auto">
            <a:xfrm>
              <a:off x="1513" y="2064"/>
              <a:ext cx="2400" cy="624"/>
            </a:xfrm>
            <a:prstGeom prst="line">
              <a:avLst/>
            </a:prstGeom>
            <a:noFill/>
            <a:ln w="25400">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87052" name="Line 9"/>
            <p:cNvSpPr>
              <a:spLocks noChangeShapeType="1"/>
            </p:cNvSpPr>
            <p:nvPr/>
          </p:nvSpPr>
          <p:spPr bwMode="auto">
            <a:xfrm>
              <a:off x="3913" y="864"/>
              <a:ext cx="0" cy="3216"/>
            </a:xfrm>
            <a:prstGeom prst="line">
              <a:avLst/>
            </a:prstGeom>
            <a:noFill/>
            <a:ln w="28575">
              <a:solidFill>
                <a:srgbClr val="00CCFF"/>
              </a:solidFill>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87053" name="Line 10"/>
            <p:cNvSpPr>
              <a:spLocks noChangeShapeType="1"/>
            </p:cNvSpPr>
            <p:nvPr/>
          </p:nvSpPr>
          <p:spPr bwMode="auto">
            <a:xfrm>
              <a:off x="1513" y="2064"/>
              <a:ext cx="2784" cy="240"/>
            </a:xfrm>
            <a:prstGeom prst="line">
              <a:avLst/>
            </a:prstGeom>
            <a:noFill/>
            <a:ln w="25400">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87054" name="Line 11"/>
            <p:cNvSpPr>
              <a:spLocks noChangeShapeType="1"/>
            </p:cNvSpPr>
            <p:nvPr/>
          </p:nvSpPr>
          <p:spPr bwMode="auto">
            <a:xfrm>
              <a:off x="4777" y="864"/>
              <a:ext cx="0" cy="3168"/>
            </a:xfrm>
            <a:prstGeom prst="line">
              <a:avLst/>
            </a:prstGeom>
            <a:noFill/>
            <a:ln w="28575">
              <a:solidFill>
                <a:srgbClr val="00CCFF"/>
              </a:solidFill>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87055" name="Line 12"/>
            <p:cNvSpPr>
              <a:spLocks noChangeShapeType="1"/>
            </p:cNvSpPr>
            <p:nvPr/>
          </p:nvSpPr>
          <p:spPr bwMode="auto">
            <a:xfrm flipH="1">
              <a:off x="2953" y="2784"/>
              <a:ext cx="912" cy="144"/>
            </a:xfrm>
            <a:prstGeom prst="line">
              <a:avLst/>
            </a:prstGeom>
            <a:noFill/>
            <a:ln w="25400">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87056" name="Line 13"/>
            <p:cNvSpPr>
              <a:spLocks noChangeShapeType="1"/>
            </p:cNvSpPr>
            <p:nvPr/>
          </p:nvSpPr>
          <p:spPr bwMode="auto">
            <a:xfrm>
              <a:off x="2953" y="3072"/>
              <a:ext cx="960" cy="96"/>
            </a:xfrm>
            <a:prstGeom prst="line">
              <a:avLst/>
            </a:prstGeom>
            <a:noFill/>
            <a:ln w="25400">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87057" name="Line 14"/>
            <p:cNvSpPr>
              <a:spLocks noChangeShapeType="1"/>
            </p:cNvSpPr>
            <p:nvPr/>
          </p:nvSpPr>
          <p:spPr bwMode="auto">
            <a:xfrm flipH="1">
              <a:off x="1513" y="3312"/>
              <a:ext cx="2400" cy="336"/>
            </a:xfrm>
            <a:prstGeom prst="line">
              <a:avLst/>
            </a:prstGeom>
            <a:noFill/>
            <a:ln w="25400">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87058" name="Oval 15"/>
            <p:cNvSpPr>
              <a:spLocks noChangeArrowheads="1"/>
            </p:cNvSpPr>
            <p:nvPr/>
          </p:nvSpPr>
          <p:spPr bwMode="auto">
            <a:xfrm>
              <a:off x="3481" y="624"/>
              <a:ext cx="1872" cy="576"/>
            </a:xfrm>
            <a:prstGeom prst="ellipse">
              <a:avLst/>
            </a:prstGeom>
            <a:noFill/>
            <a:ln w="28575">
              <a:solidFill>
                <a:schemeClr val="tx1"/>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lIns="90000" tIns="46800" rIns="90000" bIns="46800" anchor="ctr"/>
            <a:lstStyle/>
            <a:p>
              <a:endParaRPr lang="en-US"/>
            </a:p>
          </p:txBody>
        </p:sp>
        <p:sp>
          <p:nvSpPr>
            <p:cNvPr id="87059" name="Text Box 16"/>
            <p:cNvSpPr txBox="1">
              <a:spLocks noChangeArrowheads="1"/>
            </p:cNvSpPr>
            <p:nvPr/>
          </p:nvSpPr>
          <p:spPr bwMode="auto">
            <a:xfrm>
              <a:off x="4537" y="1152"/>
              <a:ext cx="895" cy="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prstDash val="dash"/>
                  <a:miter lim="800000"/>
                  <a:headEnd/>
                  <a:tailEnd/>
                </a14:hiddenLine>
              </a:ext>
            </a:extLst>
          </p:spPr>
          <p:txBody>
            <a:bodyPr wrap="none" lIns="90000" tIns="46800" rIns="90000" bIns="46800">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t>K random</a:t>
              </a:r>
            </a:p>
            <a:p>
              <a:pPr eaLnBrk="1" hangingPunct="1"/>
              <a:r>
                <a:rPr lang="en-US"/>
                <a:t>processes</a:t>
              </a:r>
            </a:p>
          </p:txBody>
        </p:sp>
        <p:sp>
          <p:nvSpPr>
            <p:cNvPr id="87060" name="Text Box 17"/>
            <p:cNvSpPr txBox="1">
              <a:spLocks noChangeArrowheads="1"/>
            </p:cNvSpPr>
            <p:nvPr/>
          </p:nvSpPr>
          <p:spPr bwMode="auto">
            <a:xfrm>
              <a:off x="1369" y="576"/>
              <a:ext cx="349" cy="388"/>
            </a:xfrm>
            <a:prstGeom prst="rect">
              <a:avLst/>
            </a:prstGeom>
            <a:solidFill>
              <a:srgbClr val="00CCFF"/>
            </a:solidFill>
            <a:ln>
              <a:noFill/>
            </a:ln>
            <a:extLst>
              <a:ext uri="{91240B29-F687-4f45-9708-019B960494DF}">
                <a14:hiddenLine xmlns="" xmlns:a14="http://schemas.microsoft.com/office/drawing/2010/main" w="28575">
                  <a:solidFill>
                    <a:srgbClr val="000000"/>
                  </a:solidFill>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i="1">
                  <a:solidFill>
                    <a:srgbClr val="000066"/>
                  </a:solidFill>
                </a:rPr>
                <a:t>pi</a:t>
              </a:r>
            </a:p>
          </p:txBody>
        </p:sp>
        <p:sp>
          <p:nvSpPr>
            <p:cNvPr id="87061" name="Line 18"/>
            <p:cNvSpPr>
              <a:spLocks noChangeShapeType="1"/>
            </p:cNvSpPr>
            <p:nvPr/>
          </p:nvSpPr>
          <p:spPr bwMode="auto">
            <a:xfrm>
              <a:off x="313" y="960"/>
              <a:ext cx="1191" cy="0"/>
            </a:xfrm>
            <a:prstGeom prst="line">
              <a:avLst/>
            </a:prstGeom>
            <a:noFill/>
            <a:ln w="28575">
              <a:solidFill>
                <a:schemeClr val="tx1"/>
              </a:solidFill>
              <a:round/>
              <a:headEnd/>
              <a:tailEn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87062" name="Line 19"/>
            <p:cNvSpPr>
              <a:spLocks noChangeShapeType="1"/>
            </p:cNvSpPr>
            <p:nvPr/>
          </p:nvSpPr>
          <p:spPr bwMode="auto">
            <a:xfrm>
              <a:off x="265" y="3888"/>
              <a:ext cx="1250" cy="0"/>
            </a:xfrm>
            <a:prstGeom prst="line">
              <a:avLst/>
            </a:prstGeom>
            <a:noFill/>
            <a:ln w="28575">
              <a:solidFill>
                <a:schemeClr val="tx1"/>
              </a:solidFill>
              <a:round/>
              <a:headEnd/>
              <a:tailEn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87063" name="Line 20"/>
            <p:cNvSpPr>
              <a:spLocks noChangeShapeType="1"/>
            </p:cNvSpPr>
            <p:nvPr/>
          </p:nvSpPr>
          <p:spPr bwMode="auto">
            <a:xfrm>
              <a:off x="409" y="960"/>
              <a:ext cx="0" cy="1440"/>
            </a:xfrm>
            <a:prstGeom prst="line">
              <a:avLst/>
            </a:prstGeom>
            <a:noFill/>
            <a:ln w="28575">
              <a:solidFill>
                <a:schemeClr val="tx1"/>
              </a:solidFill>
              <a:prstDash val="dash"/>
              <a:round/>
              <a:headEnd type="arrow" w="med" len="med"/>
              <a:tailEn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87064" name="Line 21"/>
            <p:cNvSpPr>
              <a:spLocks noChangeShapeType="1"/>
            </p:cNvSpPr>
            <p:nvPr/>
          </p:nvSpPr>
          <p:spPr bwMode="auto">
            <a:xfrm>
              <a:off x="409" y="3360"/>
              <a:ext cx="0" cy="528"/>
            </a:xfrm>
            <a:prstGeom prst="line">
              <a:avLst/>
            </a:prstGeom>
            <a:noFill/>
            <a:ln w="28575">
              <a:solidFill>
                <a:schemeClr val="tx1"/>
              </a:solidFill>
              <a:prstDash val="dash"/>
              <a:round/>
              <a:headEnd/>
              <a:tailEnd type="arrow"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87065" name="Text Box 22"/>
            <p:cNvSpPr txBox="1">
              <a:spLocks noChangeArrowheads="1"/>
            </p:cNvSpPr>
            <p:nvPr/>
          </p:nvSpPr>
          <p:spPr bwMode="auto">
            <a:xfrm>
              <a:off x="3913" y="2688"/>
              <a:ext cx="592"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1">
                  <a:latin typeface="Courier New" charset="0"/>
                </a:rPr>
                <a:t>ping</a:t>
              </a:r>
            </a:p>
          </p:txBody>
        </p:sp>
        <p:sp>
          <p:nvSpPr>
            <p:cNvPr id="87066" name="Text Box 23"/>
            <p:cNvSpPr txBox="1">
              <a:spLocks noChangeArrowheads="1"/>
            </p:cNvSpPr>
            <p:nvPr/>
          </p:nvSpPr>
          <p:spPr bwMode="auto">
            <a:xfrm>
              <a:off x="2953" y="1440"/>
              <a:ext cx="592"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1">
                  <a:latin typeface="Courier New" charset="0"/>
                </a:rPr>
                <a:t>ack</a:t>
              </a:r>
            </a:p>
          </p:txBody>
        </p:sp>
        <p:sp>
          <p:nvSpPr>
            <p:cNvPr id="87067" name="Text Box 24"/>
            <p:cNvSpPr txBox="1">
              <a:spLocks noChangeArrowheads="1"/>
            </p:cNvSpPr>
            <p:nvPr/>
          </p:nvSpPr>
          <p:spPr bwMode="auto">
            <a:xfrm>
              <a:off x="649" y="2016"/>
              <a:ext cx="960"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1">
                  <a:latin typeface="Courier New" charset="0"/>
                </a:rPr>
                <a:t>ping-req</a:t>
              </a:r>
            </a:p>
          </p:txBody>
        </p:sp>
        <p:sp>
          <p:nvSpPr>
            <p:cNvPr id="87068" name="Text Box 25"/>
            <p:cNvSpPr txBox="1">
              <a:spLocks noChangeArrowheads="1"/>
            </p:cNvSpPr>
            <p:nvPr/>
          </p:nvSpPr>
          <p:spPr bwMode="auto">
            <a:xfrm>
              <a:off x="2521" y="3024"/>
              <a:ext cx="432"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1">
                  <a:latin typeface="Courier New" charset="0"/>
                </a:rPr>
                <a:t>ack</a:t>
              </a:r>
            </a:p>
          </p:txBody>
        </p:sp>
        <p:sp>
          <p:nvSpPr>
            <p:cNvPr id="87069" name="Text Box 26"/>
            <p:cNvSpPr txBox="1">
              <a:spLocks noChangeArrowheads="1"/>
            </p:cNvSpPr>
            <p:nvPr/>
          </p:nvSpPr>
          <p:spPr bwMode="auto">
            <a:xfrm>
              <a:off x="409" y="960"/>
              <a:ext cx="1200"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buFontTx/>
                <a:buChar char="•"/>
              </a:pPr>
              <a:r>
                <a:rPr lang="en-US" sz="2000" b="1">
                  <a:latin typeface="Courier New" charset="0"/>
                </a:rPr>
                <a:t>random </a:t>
              </a:r>
              <a:r>
                <a:rPr lang="en-US" sz="2000" b="1" i="1">
                  <a:latin typeface="Courier New" charset="0"/>
                </a:rPr>
                <a:t>pj</a:t>
              </a:r>
            </a:p>
          </p:txBody>
        </p:sp>
        <p:sp>
          <p:nvSpPr>
            <p:cNvPr id="87070" name="Text Box 27"/>
            <p:cNvSpPr txBox="1">
              <a:spLocks noChangeArrowheads="1"/>
            </p:cNvSpPr>
            <p:nvPr/>
          </p:nvSpPr>
          <p:spPr bwMode="auto">
            <a:xfrm>
              <a:off x="4249" y="2064"/>
              <a:ext cx="396" cy="6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sz="4800">
                  <a:solidFill>
                    <a:srgbClr val="FF3300"/>
                  </a:solidFill>
                </a:rPr>
                <a:t>X</a:t>
              </a:r>
            </a:p>
          </p:txBody>
        </p:sp>
        <p:sp>
          <p:nvSpPr>
            <p:cNvPr id="87071" name="Text Box 28"/>
            <p:cNvSpPr txBox="1">
              <a:spLocks noChangeArrowheads="1"/>
            </p:cNvSpPr>
            <p:nvPr/>
          </p:nvSpPr>
          <p:spPr bwMode="auto">
            <a:xfrm>
              <a:off x="3913" y="3216"/>
              <a:ext cx="432"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1">
                  <a:latin typeface="Courier New" charset="0"/>
                </a:rPr>
                <a:t>ack</a:t>
              </a:r>
            </a:p>
          </p:txBody>
        </p:sp>
        <p:sp>
          <p:nvSpPr>
            <p:cNvPr id="87072" name="Text Box 29"/>
            <p:cNvSpPr txBox="1">
              <a:spLocks noChangeArrowheads="1"/>
            </p:cNvSpPr>
            <p:nvPr/>
          </p:nvSpPr>
          <p:spPr bwMode="auto">
            <a:xfrm>
              <a:off x="1033" y="1152"/>
              <a:ext cx="504"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1">
                  <a:latin typeface="Courier New" charset="0"/>
                </a:rPr>
                <a:t>ping</a:t>
              </a:r>
              <a:endParaRPr lang="en-US"/>
            </a:p>
          </p:txBody>
        </p:sp>
        <p:sp>
          <p:nvSpPr>
            <p:cNvPr id="87073" name="Text Box 30"/>
            <p:cNvSpPr txBox="1">
              <a:spLocks noChangeArrowheads="1"/>
            </p:cNvSpPr>
            <p:nvPr/>
          </p:nvSpPr>
          <p:spPr bwMode="auto">
            <a:xfrm>
              <a:off x="409" y="1824"/>
              <a:ext cx="1056"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buFontTx/>
                <a:buChar char="•"/>
              </a:pPr>
              <a:r>
                <a:rPr lang="en-US" sz="2000" b="1">
                  <a:latin typeface="Courier New" charset="0"/>
                </a:rPr>
                <a:t>random K</a:t>
              </a:r>
            </a:p>
          </p:txBody>
        </p:sp>
      </p:grpSp>
      <p:sp>
        <p:nvSpPr>
          <p:cNvPr id="87044" name="Line 31"/>
          <p:cNvSpPr>
            <a:spLocks noChangeShapeType="1"/>
          </p:cNvSpPr>
          <p:nvPr/>
        </p:nvSpPr>
        <p:spPr bwMode="auto">
          <a:xfrm>
            <a:off x="4724400" y="1028700"/>
            <a:ext cx="0" cy="3829050"/>
          </a:xfrm>
          <a:prstGeom prst="line">
            <a:avLst/>
          </a:prstGeom>
          <a:noFill/>
          <a:ln w="28575">
            <a:solidFill>
              <a:srgbClr val="00CCFF"/>
            </a:solidFill>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87045" name="Line 32"/>
          <p:cNvSpPr>
            <a:spLocks noChangeShapeType="1"/>
          </p:cNvSpPr>
          <p:nvPr/>
        </p:nvSpPr>
        <p:spPr bwMode="auto">
          <a:xfrm>
            <a:off x="2362200" y="1028700"/>
            <a:ext cx="0" cy="3829050"/>
          </a:xfrm>
          <a:prstGeom prst="line">
            <a:avLst/>
          </a:prstGeom>
          <a:noFill/>
          <a:ln w="28575">
            <a:solidFill>
              <a:srgbClr val="00CCFF"/>
            </a:solidFill>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87046" name="Text Box 33"/>
          <p:cNvSpPr txBox="1">
            <a:spLocks noChangeArrowheads="1"/>
          </p:cNvSpPr>
          <p:nvPr/>
        </p:nvSpPr>
        <p:spPr bwMode="auto">
          <a:xfrm>
            <a:off x="4495800" y="685800"/>
            <a:ext cx="554038" cy="461963"/>
          </a:xfrm>
          <a:prstGeom prst="rect">
            <a:avLst/>
          </a:prstGeom>
          <a:solidFill>
            <a:srgbClr val="00CCFF"/>
          </a:solidFill>
          <a:ln>
            <a:noFill/>
          </a:ln>
          <a:extLst>
            <a:ext uri="{91240B29-F687-4f45-9708-019B960494DF}">
              <a14:hiddenLine xmlns="" xmlns:a14="http://schemas.microsoft.com/office/drawing/2010/main" w="28575">
                <a:solidFill>
                  <a:srgbClr val="000000"/>
                </a:solidFill>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i="1">
                <a:solidFill>
                  <a:srgbClr val="000066"/>
                </a:solidFill>
              </a:rPr>
              <a:t>pj</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Slide Number Placeholder 7"/>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B6E8AEE5-3515-D040-8E7B-B79F641247A4}" type="slidenum">
              <a:rPr lang="en-US" sz="1400"/>
              <a:pPr eaLnBrk="1" hangingPunct="1"/>
              <a:t>45</a:t>
            </a:fld>
            <a:endParaRPr lang="en-US" sz="1400"/>
          </a:p>
        </p:txBody>
      </p:sp>
      <p:sp>
        <p:nvSpPr>
          <p:cNvPr id="95234" name="Rectangle 2"/>
          <p:cNvSpPr>
            <a:spLocks noGrp="1" noChangeArrowheads="1"/>
          </p:cNvSpPr>
          <p:nvPr>
            <p:ph type="body" sz="half" idx="1"/>
          </p:nvPr>
        </p:nvSpPr>
        <p:spPr>
          <a:xfrm>
            <a:off x="395288" y="1978025"/>
            <a:ext cx="8291512" cy="2268538"/>
          </a:xfrm>
        </p:spPr>
        <p:txBody>
          <a:bodyPr/>
          <a:lstStyle/>
          <a:p>
            <a:pPr eaLnBrk="1" hangingPunct="1"/>
            <a:r>
              <a:rPr lang="en-GB" sz="2400">
                <a:latin typeface="Times New Roman" charset="0"/>
              </a:rPr>
              <a:t>Prob. of being pinged in T’=</a:t>
            </a:r>
          </a:p>
          <a:p>
            <a:pPr eaLnBrk="1" hangingPunct="1"/>
            <a:endParaRPr lang="en-GB" sz="2400">
              <a:latin typeface="Times New Roman" charset="0"/>
            </a:endParaRPr>
          </a:p>
          <a:p>
            <a:pPr eaLnBrk="1" hangingPunct="1"/>
            <a:r>
              <a:rPr lang="en-GB" sz="2400">
                <a:latin typeface="Times New Roman" charset="0"/>
              </a:rPr>
              <a:t>E[</a:t>
            </a:r>
            <a:r>
              <a:rPr lang="en-GB" sz="2400" i="1">
                <a:latin typeface="Times New Roman" charset="0"/>
              </a:rPr>
              <a:t>T </a:t>
            </a:r>
            <a:r>
              <a:rPr lang="en-GB" sz="2400">
                <a:latin typeface="Times New Roman" charset="0"/>
              </a:rPr>
              <a:t>] = </a:t>
            </a:r>
          </a:p>
          <a:p>
            <a:pPr eaLnBrk="1" hangingPunct="1"/>
            <a:endParaRPr lang="en-GB" sz="2400">
              <a:latin typeface="Times New Roman" charset="0"/>
            </a:endParaRPr>
          </a:p>
          <a:p>
            <a:pPr eaLnBrk="1" hangingPunct="1"/>
            <a:r>
              <a:rPr lang="en-GB" sz="2400">
                <a:latin typeface="Times New Roman" charset="0"/>
              </a:rPr>
              <a:t>Completeness:</a:t>
            </a:r>
            <a:r>
              <a:rPr lang="en-GB" sz="2400" i="1">
                <a:latin typeface="Times New Roman" charset="0"/>
              </a:rPr>
              <a:t> Any </a:t>
            </a:r>
            <a:r>
              <a:rPr lang="en-GB" sz="2400">
                <a:latin typeface="Times New Roman" charset="0"/>
              </a:rPr>
              <a:t>alive member detects failure</a:t>
            </a:r>
          </a:p>
          <a:p>
            <a:pPr lvl="1" eaLnBrk="1" hangingPunct="1"/>
            <a:r>
              <a:rPr lang="en-GB" sz="2000">
                <a:latin typeface="Times New Roman" charset="0"/>
              </a:rPr>
              <a:t>Eventually</a:t>
            </a:r>
          </a:p>
          <a:p>
            <a:pPr lvl="1" eaLnBrk="1" hangingPunct="1"/>
            <a:r>
              <a:rPr lang="en-GB" sz="2000">
                <a:latin typeface="Times New Roman" charset="0"/>
              </a:rPr>
              <a:t>By using a trick: within worst case </a:t>
            </a:r>
            <a:r>
              <a:rPr lang="en-GB" sz="2000" i="1">
                <a:latin typeface="Times New Roman" charset="0"/>
              </a:rPr>
              <a:t>O(N) </a:t>
            </a:r>
            <a:r>
              <a:rPr lang="en-GB" sz="2000">
                <a:latin typeface="Times New Roman" charset="0"/>
              </a:rPr>
              <a:t>protocol periods</a:t>
            </a:r>
          </a:p>
          <a:p>
            <a:pPr lvl="1" eaLnBrk="1" hangingPunct="1"/>
            <a:endParaRPr lang="en-GB" sz="2000">
              <a:latin typeface="Times New Roman" charset="0"/>
            </a:endParaRPr>
          </a:p>
          <a:p>
            <a:pPr eaLnBrk="1" hangingPunct="1"/>
            <a:endParaRPr lang="en-GB" sz="2400" i="1">
              <a:latin typeface="Times New Roman" charset="0"/>
            </a:endParaRPr>
          </a:p>
        </p:txBody>
      </p:sp>
      <p:sp>
        <p:nvSpPr>
          <p:cNvPr id="95235" name="Rectangle 3"/>
          <p:cNvSpPr>
            <a:spLocks noGrp="1" noChangeArrowheads="1"/>
          </p:cNvSpPr>
          <p:nvPr>
            <p:ph type="title"/>
          </p:nvPr>
        </p:nvSpPr>
        <p:spPr>
          <a:xfrm>
            <a:off x="457200" y="206375"/>
            <a:ext cx="8229600" cy="857250"/>
          </a:xfrm>
        </p:spPr>
        <p:txBody>
          <a:bodyPr/>
          <a:lstStyle/>
          <a:p>
            <a:pPr eaLnBrk="1" hangingPunct="1"/>
            <a:r>
              <a:rPr lang="en-GB">
                <a:latin typeface="Whitney-BlackSC" charset="0"/>
                <a:cs typeface="Whitney-BlackSC" charset="0"/>
              </a:rPr>
              <a:t>Detection Time</a:t>
            </a:r>
          </a:p>
        </p:txBody>
      </p:sp>
      <p:graphicFrame>
        <p:nvGraphicFramePr>
          <p:cNvPr id="95236" name="Object 2"/>
          <p:cNvGraphicFramePr>
            <a:graphicFrameLocks noGrp="1" noChangeAspect="1"/>
          </p:cNvGraphicFramePr>
          <p:nvPr>
            <p:ph sz="quarter" idx="2"/>
          </p:nvPr>
        </p:nvGraphicFramePr>
        <p:xfrm>
          <a:off x="1828800" y="2647950"/>
          <a:ext cx="1223963" cy="990600"/>
        </p:xfrm>
        <a:graphic>
          <a:graphicData uri="http://schemas.openxmlformats.org/presentationml/2006/ole">
            <mc:AlternateContent xmlns:mc="http://schemas.openxmlformats.org/markup-compatibility/2006">
              <mc:Choice xmlns:v="urn:schemas-microsoft-com:vml" Requires="v">
                <p:oleObj spid="_x0000_s95612" name="Equation" r:id="rId4" imgW="482391" imgH="393529" progId="Equation.3">
                  <p:embed/>
                </p:oleObj>
              </mc:Choice>
              <mc:Fallback>
                <p:oleObj name="Equation" r:id="rId4" imgW="482391" imgH="393529"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8800" y="2647950"/>
                        <a:ext cx="1223963"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5237" name="Object 3"/>
          <p:cNvGraphicFramePr>
            <a:graphicFrameLocks noGrp="1" noChangeAspect="1"/>
          </p:cNvGraphicFramePr>
          <p:nvPr>
            <p:ph idx="4294967295"/>
          </p:nvPr>
        </p:nvGraphicFramePr>
        <p:xfrm>
          <a:off x="4800600" y="1733550"/>
          <a:ext cx="2914650" cy="903288"/>
        </p:xfrm>
        <a:graphic>
          <a:graphicData uri="http://schemas.openxmlformats.org/presentationml/2006/ole">
            <mc:AlternateContent xmlns:mc="http://schemas.openxmlformats.org/markup-compatibility/2006">
              <mc:Choice xmlns:v="urn:schemas-microsoft-com:vml" Requires="v">
                <p:oleObj spid="_x0000_s95613" name="Equation" r:id="rId6" imgW="1333500" imgH="393700" progId="Equation.3">
                  <p:embed/>
                </p:oleObj>
              </mc:Choice>
              <mc:Fallback>
                <p:oleObj name="Equation" r:id="rId6" imgW="1333500" imgH="3937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00600" y="1733550"/>
                        <a:ext cx="2914650" cy="903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85" name="Slide Number Placeholder 7"/>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B996D0D6-6331-6E45-989B-CA4AFE5CAFA3}" type="slidenum">
              <a:rPr lang="en-US" sz="1400"/>
              <a:pPr eaLnBrk="1" hangingPunct="1"/>
              <a:t>46</a:t>
            </a:fld>
            <a:endParaRPr lang="en-US" sz="1400"/>
          </a:p>
        </p:txBody>
      </p:sp>
      <p:sp>
        <p:nvSpPr>
          <p:cNvPr id="93186" name="Rectangle 2"/>
          <p:cNvSpPr>
            <a:spLocks noGrp="1" noChangeArrowheads="1"/>
          </p:cNvSpPr>
          <p:nvPr>
            <p:ph type="title"/>
          </p:nvPr>
        </p:nvSpPr>
        <p:spPr>
          <a:xfrm>
            <a:off x="457200" y="206375"/>
            <a:ext cx="8229600" cy="857250"/>
          </a:xfrm>
        </p:spPr>
        <p:txBody>
          <a:bodyPr/>
          <a:lstStyle/>
          <a:p>
            <a:pPr eaLnBrk="1" hangingPunct="1"/>
            <a:r>
              <a:rPr lang="en-GB">
                <a:latin typeface="Whitney-BlackSC" charset="0"/>
                <a:cs typeface="Whitney-BlackSC" charset="0"/>
              </a:rPr>
              <a:t>Accuracy, Load</a:t>
            </a:r>
          </a:p>
        </p:txBody>
      </p:sp>
      <p:sp>
        <p:nvSpPr>
          <p:cNvPr id="93187" name="Rectangle 3"/>
          <p:cNvSpPr>
            <a:spLocks noGrp="1" noChangeArrowheads="1"/>
          </p:cNvSpPr>
          <p:nvPr>
            <p:ph type="body" sz="half" idx="1"/>
          </p:nvPr>
        </p:nvSpPr>
        <p:spPr>
          <a:xfrm>
            <a:off x="457200" y="1384300"/>
            <a:ext cx="8291513" cy="3016250"/>
          </a:xfrm>
        </p:spPr>
        <p:txBody>
          <a:bodyPr/>
          <a:lstStyle/>
          <a:p>
            <a:pPr eaLnBrk="1" hangingPunct="1"/>
            <a:endParaRPr lang="en-GB" sz="2800">
              <a:latin typeface="Times New Roman" charset="0"/>
            </a:endParaRPr>
          </a:p>
          <a:p>
            <a:pPr eaLnBrk="1" hangingPunct="1"/>
            <a:r>
              <a:rPr lang="en-GB" sz="2800" i="1">
                <a:latin typeface="Times New Roman" charset="0"/>
              </a:rPr>
              <a:t>PM(T) </a:t>
            </a:r>
            <a:r>
              <a:rPr lang="en-GB" sz="2800">
                <a:latin typeface="Times New Roman" charset="0"/>
              </a:rPr>
              <a:t>is exponential in -</a:t>
            </a:r>
            <a:r>
              <a:rPr lang="en-GB" sz="2800" i="1">
                <a:latin typeface="Times New Roman" charset="0"/>
              </a:rPr>
              <a:t>K.</a:t>
            </a:r>
            <a:r>
              <a:rPr lang="en-GB" sz="2800">
                <a:latin typeface="Times New Roman" charset="0"/>
              </a:rPr>
              <a:t> Also depends on </a:t>
            </a:r>
            <a:r>
              <a:rPr lang="en-GB" sz="2800" i="1">
                <a:latin typeface="Times New Roman" charset="0"/>
              </a:rPr>
              <a:t>pml</a:t>
            </a:r>
            <a:r>
              <a:rPr lang="en-GB" sz="2800">
                <a:latin typeface="Times New Roman" charset="0"/>
              </a:rPr>
              <a:t> (and </a:t>
            </a:r>
            <a:r>
              <a:rPr lang="en-GB" sz="2800" i="1">
                <a:latin typeface="Times New Roman" charset="0"/>
              </a:rPr>
              <a:t>pf</a:t>
            </a:r>
            <a:r>
              <a:rPr lang="en-GB" sz="2800">
                <a:latin typeface="Times New Roman" charset="0"/>
              </a:rPr>
              <a:t> )</a:t>
            </a:r>
          </a:p>
          <a:p>
            <a:pPr lvl="1" eaLnBrk="1" hangingPunct="1"/>
            <a:r>
              <a:rPr lang="en-GB" sz="2400">
                <a:latin typeface="Times New Roman" charset="0"/>
              </a:rPr>
              <a:t>See paper</a:t>
            </a:r>
          </a:p>
          <a:p>
            <a:pPr eaLnBrk="1" hangingPunct="1"/>
            <a:endParaRPr lang="en-GB" sz="2800" i="1">
              <a:latin typeface="Times New Roman" charset="0"/>
            </a:endParaRPr>
          </a:p>
          <a:p>
            <a:pPr eaLnBrk="1" hangingPunct="1"/>
            <a:endParaRPr lang="en-GB" sz="2800" i="1">
              <a:latin typeface="Times New Roman" charset="0"/>
            </a:endParaRPr>
          </a:p>
          <a:p>
            <a:pPr eaLnBrk="1" hangingPunct="1"/>
            <a:r>
              <a:rPr lang="en-GB" sz="2800" i="1">
                <a:latin typeface="Times New Roman" charset="0"/>
              </a:rPr>
              <a:t>                                       </a:t>
            </a:r>
            <a:r>
              <a:rPr lang="en-GB" sz="2800">
                <a:latin typeface="Times New Roman" charset="0"/>
              </a:rPr>
              <a:t>for up to 15 % loss rates</a:t>
            </a:r>
            <a:r>
              <a:rPr lang="en-GB" sz="2800" i="1">
                <a:latin typeface="Times New Roman" charset="0"/>
              </a:rPr>
              <a:t> </a:t>
            </a:r>
          </a:p>
          <a:p>
            <a:pPr eaLnBrk="1" hangingPunct="1"/>
            <a:endParaRPr lang="en-GB" sz="2800" i="1">
              <a:latin typeface="Times New Roman" charset="0"/>
            </a:endParaRPr>
          </a:p>
          <a:p>
            <a:pPr eaLnBrk="1" hangingPunct="1"/>
            <a:endParaRPr lang="en-GB" sz="2800">
              <a:latin typeface="Times New Roman" charset="0"/>
            </a:endParaRPr>
          </a:p>
        </p:txBody>
      </p:sp>
      <p:graphicFrame>
        <p:nvGraphicFramePr>
          <p:cNvPr id="93188" name="Object 2"/>
          <p:cNvGraphicFramePr>
            <a:graphicFrameLocks noGrp="1" noChangeAspect="1"/>
          </p:cNvGraphicFramePr>
          <p:nvPr>
            <p:ph sz="quarter" idx="3"/>
            <p:extLst>
              <p:ext uri="{D42A27DB-BD31-4B8C-83A1-F6EECF244321}">
                <p14:modId xmlns:p14="http://schemas.microsoft.com/office/powerpoint/2010/main" val="2807484998"/>
              </p:ext>
            </p:extLst>
          </p:nvPr>
        </p:nvGraphicFramePr>
        <p:xfrm>
          <a:off x="971550" y="3970338"/>
          <a:ext cx="1287463" cy="811212"/>
        </p:xfrm>
        <a:graphic>
          <a:graphicData uri="http://schemas.openxmlformats.org/presentationml/2006/ole">
            <mc:AlternateContent xmlns:mc="http://schemas.openxmlformats.org/markup-compatibility/2006">
              <mc:Choice xmlns:v="urn:schemas-microsoft-com:vml" Requires="v">
                <p:oleObj spid="_x0000_s93564" name="Equation" r:id="rId4" imgW="545863" imgH="393529" progId="Equation.3">
                  <p:embed/>
                </p:oleObj>
              </mc:Choice>
              <mc:Fallback>
                <p:oleObj name="Equation" r:id="rId4" imgW="545863" imgH="393529"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1550" y="3970338"/>
                        <a:ext cx="1287463" cy="811212"/>
                      </a:xfrm>
                      <a:prstGeom prst="rect">
                        <a:avLst/>
                      </a:prstGeom>
                      <a:solidFill>
                        <a:srgbClr val="FFFF00"/>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93189" name="Object 3"/>
          <p:cNvGraphicFramePr>
            <a:graphicFrameLocks noChangeAspect="1"/>
          </p:cNvGraphicFramePr>
          <p:nvPr>
            <p:extLst>
              <p:ext uri="{D42A27DB-BD31-4B8C-83A1-F6EECF244321}">
                <p14:modId xmlns:p14="http://schemas.microsoft.com/office/powerpoint/2010/main" val="2686940448"/>
              </p:ext>
            </p:extLst>
          </p:nvPr>
        </p:nvGraphicFramePr>
        <p:xfrm>
          <a:off x="2590800" y="4019550"/>
          <a:ext cx="1377950" cy="695325"/>
        </p:xfrm>
        <a:graphic>
          <a:graphicData uri="http://schemas.openxmlformats.org/presentationml/2006/ole">
            <mc:AlternateContent xmlns:mc="http://schemas.openxmlformats.org/markup-compatibility/2006">
              <mc:Choice xmlns:v="urn:schemas-microsoft-com:vml" Requires="v">
                <p:oleObj spid="_x0000_s93565" name="Equation" r:id="rId6" imgW="583947" imgH="393529" progId="Equation.3">
                  <p:embed/>
                </p:oleObj>
              </mc:Choice>
              <mc:Fallback>
                <p:oleObj name="Equation" r:id="rId6" imgW="583947" imgH="39352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90800" y="4019550"/>
                        <a:ext cx="1377950" cy="695325"/>
                      </a:xfrm>
                      <a:prstGeom prst="rect">
                        <a:avLst/>
                      </a:prstGeom>
                      <a:solidFill>
                        <a:srgbClr val="FFFF00"/>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Number Placeholder 4"/>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E2951F5-F0C4-7449-B4F8-7AF709E22578}" type="slidenum">
              <a:rPr lang="en-US" sz="1400"/>
              <a:pPr eaLnBrk="1" hangingPunct="1"/>
              <a:t>47</a:t>
            </a:fld>
            <a:endParaRPr lang="en-US" sz="1400"/>
          </a:p>
        </p:txBody>
      </p:sp>
      <p:sp>
        <p:nvSpPr>
          <p:cNvPr id="91138" name="Rectangle 2"/>
          <p:cNvSpPr>
            <a:spLocks noGrp="1" noChangeArrowheads="1"/>
          </p:cNvSpPr>
          <p:nvPr>
            <p:ph type="title"/>
          </p:nvPr>
        </p:nvSpPr>
        <p:spPr>
          <a:xfrm>
            <a:off x="685800" y="0"/>
            <a:ext cx="7772400" cy="628650"/>
          </a:xfrm>
        </p:spPr>
        <p:txBody>
          <a:bodyPr/>
          <a:lstStyle/>
          <a:p>
            <a:pPr eaLnBrk="1" hangingPunct="1"/>
            <a:r>
              <a:rPr lang="en-US">
                <a:latin typeface="Whitney-BlackSC" charset="0"/>
                <a:cs typeface="Whitney-BlackSC" charset="0"/>
              </a:rPr>
              <a:t>SWIM Failure Detector</a:t>
            </a:r>
          </a:p>
        </p:txBody>
      </p:sp>
      <p:graphicFrame>
        <p:nvGraphicFramePr>
          <p:cNvPr id="81947" name="Group 27"/>
          <p:cNvGraphicFramePr>
            <a:graphicFrameLocks noGrp="1"/>
          </p:cNvGraphicFramePr>
          <p:nvPr/>
        </p:nvGraphicFramePr>
        <p:xfrm>
          <a:off x="1295400" y="1031875"/>
          <a:ext cx="6477000" cy="4003675"/>
        </p:xfrm>
        <a:graphic>
          <a:graphicData uri="http://schemas.openxmlformats.org/drawingml/2006/table">
            <a:tbl>
              <a:tblPr/>
              <a:tblGrid>
                <a:gridCol w="2438400">
                  <a:extLst>
                    <a:ext uri="{9D8B030D-6E8A-4147-A177-3AD203B41FA5}">
                      <a16:colId xmlns:a16="http://schemas.microsoft.com/office/drawing/2014/main" val="20000"/>
                    </a:ext>
                  </a:extLst>
                </a:gridCol>
                <a:gridCol w="4038600">
                  <a:extLst>
                    <a:ext uri="{9D8B030D-6E8A-4147-A177-3AD203B41FA5}">
                      <a16:colId xmlns:a16="http://schemas.microsoft.com/office/drawing/2014/main" val="20001"/>
                    </a:ext>
                  </a:extLst>
                </a:gridCol>
              </a:tblGrid>
              <a:tr h="62639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1" i="0" u="none" strike="noStrike" cap="none" normalizeH="0" baseline="0" dirty="0">
                          <a:ln>
                            <a:noFill/>
                          </a:ln>
                          <a:solidFill>
                            <a:schemeClr val="tx1"/>
                          </a:solidFill>
                          <a:effectLst/>
                          <a:latin typeface="Times New Roman"/>
                          <a:ea typeface="ＭＳ Ｐゴシック" charset="0"/>
                          <a:cs typeface="ＭＳ Ｐゴシック" charset="0"/>
                        </a:rPr>
                        <a:t>Parameter</a:t>
                      </a:r>
                    </a:p>
                  </a:txBody>
                  <a:tcPr marT="34297" marB="342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500" b="1" i="0" u="none" strike="noStrike" cap="none" normalizeH="0" baseline="0" dirty="0">
                          <a:ln>
                            <a:noFill/>
                          </a:ln>
                          <a:solidFill>
                            <a:schemeClr val="tx1"/>
                          </a:solidFill>
                          <a:effectLst/>
                          <a:latin typeface="Times New Roman"/>
                          <a:ea typeface="ＭＳ Ｐゴシック" charset="0"/>
                          <a:cs typeface="ＭＳ Ｐゴシック" charset="0"/>
                        </a:rPr>
                        <a:t>SWIM</a:t>
                      </a:r>
                    </a:p>
                  </a:txBody>
                  <a:tcPr marT="34297" marB="342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802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a:ea typeface="ＭＳ Ｐゴシック" charset="0"/>
                          <a:cs typeface="ＭＳ Ｐゴシック" charset="0"/>
                        </a:rPr>
                        <a:t>First Detection Time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tx1"/>
                        </a:solidFill>
                        <a:effectLst/>
                        <a:latin typeface="Times New Roman"/>
                        <a:ea typeface="ＭＳ Ｐゴシック" charset="0"/>
                        <a:cs typeface="ＭＳ Ｐゴシック" charset="0"/>
                      </a:endParaRPr>
                    </a:p>
                  </a:txBody>
                  <a:tcPr marT="34297" marB="342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Char char="•"/>
                        <a:tabLst/>
                      </a:pPr>
                      <a:endParaRPr kumimoji="0" lang="en-US" sz="1500" b="0" i="0" u="none" strike="noStrike" cap="none" normalizeH="0" baseline="0" dirty="0">
                        <a:ln>
                          <a:noFill/>
                        </a:ln>
                        <a:solidFill>
                          <a:schemeClr val="tx1"/>
                        </a:solidFill>
                        <a:effectLst/>
                        <a:latin typeface="Times New Roman"/>
                        <a:ea typeface="ＭＳ Ｐゴシック" charset="0"/>
                        <a:cs typeface="ＭＳ Ｐゴシック" charset="0"/>
                      </a:endParaRP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500" b="0" i="0" u="none" strike="noStrike" cap="none" normalizeH="0" baseline="0" dirty="0">
                          <a:ln>
                            <a:noFill/>
                          </a:ln>
                          <a:solidFill>
                            <a:schemeClr val="tx1"/>
                          </a:solidFill>
                          <a:effectLst/>
                          <a:latin typeface="Times New Roman"/>
                          <a:ea typeface="ＭＳ Ｐゴシック" charset="0"/>
                          <a:cs typeface="ＭＳ Ｐゴシック" charset="0"/>
                        </a:rPr>
                        <a:t> Expected                    periods</a:t>
                      </a:r>
                    </a:p>
                    <a:p>
                      <a:pPr marL="0" marR="0" lvl="0" indent="0" algn="l" defTabSz="914400" rtl="0" eaLnBrk="1" fontAlgn="base" latinLnBrk="0" hangingPunct="1">
                        <a:lnSpc>
                          <a:spcPct val="100000"/>
                        </a:lnSpc>
                        <a:spcBef>
                          <a:spcPct val="20000"/>
                        </a:spcBef>
                        <a:spcAft>
                          <a:spcPct val="0"/>
                        </a:spcAft>
                        <a:buClrTx/>
                        <a:buSzTx/>
                        <a:buFontTx/>
                        <a:buChar char="•"/>
                        <a:tabLst/>
                      </a:pPr>
                      <a:endParaRPr kumimoji="0" lang="en-US" sz="1500" b="0" i="0" u="none" strike="noStrike" cap="none" normalizeH="0" baseline="0" dirty="0">
                        <a:ln>
                          <a:noFill/>
                        </a:ln>
                        <a:solidFill>
                          <a:schemeClr val="tx1"/>
                        </a:solidFill>
                        <a:effectLst/>
                        <a:latin typeface="Times New Roman"/>
                        <a:ea typeface="ＭＳ Ｐゴシック" charset="0"/>
                        <a:cs typeface="ＭＳ Ｐゴシック" charset="0"/>
                      </a:endParaRP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500" b="0" i="0" u="none" strike="noStrike" cap="none" normalizeH="0" baseline="0" dirty="0">
                          <a:ln>
                            <a:noFill/>
                          </a:ln>
                          <a:solidFill>
                            <a:schemeClr val="tx1"/>
                          </a:solidFill>
                          <a:effectLst/>
                          <a:latin typeface="Times New Roman"/>
                          <a:ea typeface="ＭＳ Ｐゴシック" charset="0"/>
                          <a:cs typeface="ＭＳ Ｐゴシック" charset="0"/>
                        </a:rPr>
                        <a:t> Constant (independent of group size)</a:t>
                      </a:r>
                    </a:p>
                  </a:txBody>
                  <a:tcPr marT="34297" marB="342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252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a:ea typeface="ＭＳ Ｐゴシック" charset="0"/>
                          <a:cs typeface="ＭＳ Ｐゴシック" charset="0"/>
                        </a:rPr>
                        <a:t>Process Load</a:t>
                      </a:r>
                    </a:p>
                  </a:txBody>
                  <a:tcPr marT="34297" marB="342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500" b="0" i="0" u="none" strike="noStrike" cap="none" normalizeH="0" baseline="0" dirty="0">
                          <a:ln>
                            <a:noFill/>
                          </a:ln>
                          <a:solidFill>
                            <a:schemeClr val="tx1"/>
                          </a:solidFill>
                          <a:effectLst/>
                          <a:latin typeface="Times New Roman"/>
                          <a:ea typeface="ＭＳ Ｐゴシック" charset="0"/>
                          <a:cs typeface="ＭＳ Ｐゴシック" charset="0"/>
                        </a:rPr>
                        <a:t> </a:t>
                      </a:r>
                      <a:r>
                        <a:rPr kumimoji="0" lang="en-US" sz="1500" b="0" i="0" u="none" strike="noStrike" cap="none" normalizeH="0" baseline="0" dirty="0">
                          <a:ln>
                            <a:noFill/>
                          </a:ln>
                          <a:solidFill>
                            <a:schemeClr val="tx2"/>
                          </a:solidFill>
                          <a:effectLst/>
                          <a:latin typeface="Times New Roman"/>
                          <a:ea typeface="ＭＳ Ｐゴシック" charset="0"/>
                          <a:cs typeface="ＭＳ Ｐゴシック" charset="0"/>
                        </a:rPr>
                        <a:t>Constant</a:t>
                      </a:r>
                      <a:r>
                        <a:rPr kumimoji="0" lang="en-US" sz="1500" b="0" i="0" u="none" strike="noStrike" cap="none" normalizeH="0" baseline="0" dirty="0">
                          <a:ln>
                            <a:noFill/>
                          </a:ln>
                          <a:solidFill>
                            <a:schemeClr val="tx1"/>
                          </a:solidFill>
                          <a:effectLst/>
                          <a:latin typeface="Times New Roman"/>
                          <a:ea typeface="ＭＳ Ｐゴシック" charset="0"/>
                          <a:cs typeface="ＭＳ Ｐゴシック" charset="0"/>
                        </a:rPr>
                        <a:t> per period</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500" b="0" i="0" u="none" strike="noStrike" cap="none" normalizeH="0" baseline="0" dirty="0">
                          <a:ln>
                            <a:noFill/>
                          </a:ln>
                          <a:solidFill>
                            <a:schemeClr val="tx1"/>
                          </a:solidFill>
                          <a:effectLst/>
                          <a:latin typeface="Times New Roman"/>
                          <a:ea typeface="ＭＳ Ｐゴシック" charset="0"/>
                          <a:cs typeface="ＭＳ Ｐゴシック" charset="0"/>
                        </a:rPr>
                        <a:t> &lt; 8 L* for 15% loss</a:t>
                      </a:r>
                    </a:p>
                  </a:txBody>
                  <a:tcPr marT="34297" marB="342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0025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a:ea typeface="ＭＳ Ｐゴシック" charset="0"/>
                          <a:cs typeface="ＭＳ Ｐゴシック" charset="0"/>
                        </a:rPr>
                        <a:t>False Positive Rate</a:t>
                      </a:r>
                    </a:p>
                  </a:txBody>
                  <a:tcPr marT="34297" marB="342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500" b="0" i="0" u="none" strike="noStrike" cap="none" normalizeH="0" baseline="0" dirty="0">
                          <a:ln>
                            <a:noFill/>
                          </a:ln>
                          <a:solidFill>
                            <a:schemeClr val="tx1"/>
                          </a:solidFill>
                          <a:effectLst/>
                          <a:latin typeface="Times New Roman"/>
                          <a:ea typeface="ＭＳ Ｐゴシック" charset="0"/>
                          <a:cs typeface="ＭＳ Ｐゴシック" charset="0"/>
                        </a:rPr>
                        <a:t> Tunable (via K)</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500" b="0" i="0" u="none" strike="noStrike" cap="none" normalizeH="0" baseline="0" dirty="0">
                          <a:ln>
                            <a:noFill/>
                          </a:ln>
                          <a:solidFill>
                            <a:schemeClr val="tx1"/>
                          </a:solidFill>
                          <a:effectLst/>
                          <a:latin typeface="Times New Roman"/>
                          <a:ea typeface="ＭＳ Ｐゴシック" charset="0"/>
                          <a:cs typeface="ＭＳ Ｐゴシック" charset="0"/>
                        </a:rPr>
                        <a:t> </a:t>
                      </a:r>
                      <a:r>
                        <a:rPr kumimoji="0" lang="en-US" sz="1500" b="0" i="0" u="none" strike="noStrike" cap="none" normalizeH="0" baseline="0" dirty="0">
                          <a:ln>
                            <a:noFill/>
                          </a:ln>
                          <a:solidFill>
                            <a:schemeClr val="tx2"/>
                          </a:solidFill>
                          <a:effectLst/>
                          <a:latin typeface="Times New Roman"/>
                          <a:ea typeface="ＭＳ Ｐゴシック" charset="0"/>
                          <a:cs typeface="ＭＳ Ｐゴシック" charset="0"/>
                        </a:rPr>
                        <a:t>Falls exponentially</a:t>
                      </a:r>
                      <a:r>
                        <a:rPr kumimoji="0" lang="en-US" sz="1500" b="0" i="0" u="none" strike="noStrike" cap="none" normalizeH="0" baseline="0" dirty="0">
                          <a:ln>
                            <a:noFill/>
                          </a:ln>
                          <a:solidFill>
                            <a:schemeClr val="tx1"/>
                          </a:solidFill>
                          <a:effectLst/>
                          <a:latin typeface="Times New Roman"/>
                          <a:ea typeface="ＭＳ Ｐゴシック" charset="0"/>
                          <a:cs typeface="ＭＳ Ｐゴシック" charset="0"/>
                        </a:rPr>
                        <a:t> as load is scaled</a:t>
                      </a:r>
                    </a:p>
                  </a:txBody>
                  <a:tcPr marT="34297" marB="342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71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a:ea typeface="ＭＳ Ｐゴシック" charset="0"/>
                          <a:cs typeface="ＭＳ Ｐゴシック" charset="0"/>
                        </a:rPr>
                        <a:t>Completeness</a:t>
                      </a:r>
                    </a:p>
                  </a:txBody>
                  <a:tcPr marT="34297" marB="342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500" b="0" i="0" u="none" strike="noStrike" cap="none" normalizeH="0" baseline="0" dirty="0">
                          <a:ln>
                            <a:noFill/>
                          </a:ln>
                          <a:solidFill>
                            <a:schemeClr val="tx1"/>
                          </a:solidFill>
                          <a:effectLst/>
                          <a:latin typeface="Times New Roman"/>
                          <a:ea typeface="ＭＳ Ｐゴシック" charset="0"/>
                          <a:cs typeface="ＭＳ Ｐゴシック" charset="0"/>
                        </a:rPr>
                        <a:t> Deterministic time-</a:t>
                      </a:r>
                      <a:r>
                        <a:rPr kumimoji="0" lang="en-US" sz="1500" b="0" i="0" u="none" strike="noStrike" cap="none" normalizeH="0" baseline="0" dirty="0">
                          <a:ln>
                            <a:noFill/>
                          </a:ln>
                          <a:solidFill>
                            <a:schemeClr val="tx2"/>
                          </a:solidFill>
                          <a:effectLst/>
                          <a:latin typeface="Times New Roman"/>
                          <a:ea typeface="ＭＳ Ｐゴシック" charset="0"/>
                          <a:cs typeface="ＭＳ Ｐゴシック" charset="0"/>
                        </a:rPr>
                        <a:t>bounded</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500" b="0" i="0" u="none" strike="noStrike" cap="none" normalizeH="0" baseline="0" dirty="0">
                          <a:ln>
                            <a:noFill/>
                          </a:ln>
                          <a:solidFill>
                            <a:schemeClr val="tx1"/>
                          </a:solidFill>
                          <a:effectLst/>
                          <a:latin typeface="Times New Roman"/>
                          <a:ea typeface="ＭＳ Ｐゴシック" charset="0"/>
                          <a:cs typeface="ＭＳ Ｐゴシック" charset="0"/>
                        </a:rPr>
                        <a:t> Within O(log(N)) periods </a:t>
                      </a:r>
                      <a:r>
                        <a:rPr kumimoji="0" lang="en-US" sz="1500" b="0" i="0" u="none" strike="noStrike" cap="none" normalizeH="0" baseline="0" dirty="0" err="1">
                          <a:ln>
                            <a:noFill/>
                          </a:ln>
                          <a:solidFill>
                            <a:schemeClr val="tx1"/>
                          </a:solidFill>
                          <a:effectLst/>
                          <a:latin typeface="Times New Roman"/>
                          <a:ea typeface="ＭＳ Ｐゴシック" charset="0"/>
                          <a:cs typeface="ＭＳ Ｐゴシック" charset="0"/>
                        </a:rPr>
                        <a:t>w.h.p</a:t>
                      </a:r>
                      <a:r>
                        <a:rPr kumimoji="0" lang="en-US" sz="1500" b="0" i="0" u="none" strike="noStrike" cap="none" normalizeH="0" baseline="0" dirty="0">
                          <a:ln>
                            <a:noFill/>
                          </a:ln>
                          <a:solidFill>
                            <a:schemeClr val="tx1"/>
                          </a:solidFill>
                          <a:effectLst/>
                          <a:latin typeface="Times New Roman"/>
                          <a:ea typeface="ＭＳ Ｐゴシック" charset="0"/>
                          <a:cs typeface="ＭＳ Ｐゴシック" charset="0"/>
                        </a:rPr>
                        <a:t>.</a:t>
                      </a:r>
                    </a:p>
                  </a:txBody>
                  <a:tcPr marT="34297" marB="342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91159" name="Object 2"/>
          <p:cNvGraphicFramePr>
            <a:graphicFrameLocks noChangeAspect="1"/>
          </p:cNvGraphicFramePr>
          <p:nvPr/>
        </p:nvGraphicFramePr>
        <p:xfrm>
          <a:off x="4724400" y="1581150"/>
          <a:ext cx="925513" cy="914400"/>
        </p:xfrm>
        <a:graphic>
          <a:graphicData uri="http://schemas.openxmlformats.org/presentationml/2006/ole">
            <mc:AlternateContent xmlns:mc="http://schemas.openxmlformats.org/markup-compatibility/2006">
              <mc:Choice xmlns:v="urn:schemas-microsoft-com:vml" Requires="v">
                <p:oleObj spid="_x0000_s91356" name="Equation" r:id="rId4" imgW="431800" imgH="406400" progId="Equation.3">
                  <p:embed/>
                </p:oleObj>
              </mc:Choice>
              <mc:Fallback>
                <p:oleObj name="Equation" r:id="rId4" imgW="431800" imgH="4064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24400" y="1581150"/>
                        <a:ext cx="925513"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0734CAAC-B677-774B-982F-9B8DF4329D31}" type="slidenum">
              <a:rPr lang="en-US" sz="1400"/>
              <a:pPr eaLnBrk="1" hangingPunct="1"/>
              <a:t>48</a:t>
            </a:fld>
            <a:endParaRPr lang="en-US" sz="1400"/>
          </a:p>
        </p:txBody>
      </p:sp>
      <p:sp>
        <p:nvSpPr>
          <p:cNvPr id="97282" name="Rectangle 2"/>
          <p:cNvSpPr>
            <a:spLocks noGrp="1" noChangeArrowheads="1"/>
          </p:cNvSpPr>
          <p:nvPr>
            <p:ph type="title"/>
          </p:nvPr>
        </p:nvSpPr>
        <p:spPr>
          <a:xfrm>
            <a:off x="685800" y="285750"/>
            <a:ext cx="7772400" cy="857250"/>
          </a:xfrm>
        </p:spPr>
        <p:txBody>
          <a:bodyPr/>
          <a:lstStyle/>
          <a:p>
            <a:pPr eaLnBrk="1" hangingPunct="1"/>
            <a:r>
              <a:rPr lang="en-US">
                <a:latin typeface="Whitney-BlackSC" charset="0"/>
                <a:cs typeface="Whitney-BlackSC" charset="0"/>
              </a:rPr>
              <a:t>Time-bounded Completeness</a:t>
            </a:r>
          </a:p>
        </p:txBody>
      </p:sp>
      <p:sp>
        <p:nvSpPr>
          <p:cNvPr id="97283" name="Rectangle 3"/>
          <p:cNvSpPr>
            <a:spLocks noGrp="1" noChangeArrowheads="1"/>
          </p:cNvSpPr>
          <p:nvPr>
            <p:ph type="body" idx="1"/>
          </p:nvPr>
        </p:nvSpPr>
        <p:spPr>
          <a:xfrm>
            <a:off x="381000" y="1314450"/>
            <a:ext cx="8382000" cy="3086100"/>
          </a:xfrm>
        </p:spPr>
        <p:txBody>
          <a:bodyPr/>
          <a:lstStyle/>
          <a:p>
            <a:pPr eaLnBrk="1" hangingPunct="1"/>
            <a:r>
              <a:rPr lang="en-US">
                <a:latin typeface="Times New Roman" charset="0"/>
              </a:rPr>
              <a:t>Key: </a:t>
            </a:r>
            <a:r>
              <a:rPr lang="en-US">
                <a:solidFill>
                  <a:schemeClr val="tx2"/>
                </a:solidFill>
                <a:latin typeface="Times New Roman" charset="0"/>
              </a:rPr>
              <a:t>select each membership element once as a ping target in a traversal</a:t>
            </a:r>
          </a:p>
          <a:p>
            <a:pPr lvl="1" eaLnBrk="1" hangingPunct="1"/>
            <a:r>
              <a:rPr lang="en-US">
                <a:solidFill>
                  <a:schemeClr val="tx2"/>
                </a:solidFill>
                <a:latin typeface="Times New Roman" charset="0"/>
              </a:rPr>
              <a:t>Round-robin pinging</a:t>
            </a:r>
          </a:p>
          <a:p>
            <a:pPr lvl="1" eaLnBrk="1" hangingPunct="1"/>
            <a:r>
              <a:rPr lang="en-US">
                <a:solidFill>
                  <a:schemeClr val="tx2"/>
                </a:solidFill>
                <a:latin typeface="Times New Roman" charset="0"/>
              </a:rPr>
              <a:t>Random permutation of list after each traversal</a:t>
            </a:r>
          </a:p>
          <a:p>
            <a:pPr eaLnBrk="1" hangingPunct="1"/>
            <a:r>
              <a:rPr lang="en-US">
                <a:latin typeface="Times New Roman" charset="0"/>
              </a:rPr>
              <a:t>Each failure is detected in worst case 2N-1 (local) protocol periods</a:t>
            </a:r>
          </a:p>
          <a:p>
            <a:pPr eaLnBrk="1" hangingPunct="1"/>
            <a:r>
              <a:rPr lang="en-US">
                <a:latin typeface="Times New Roman" charset="0"/>
              </a:rPr>
              <a:t>Preserves FD properties</a:t>
            </a:r>
            <a:endParaRPr lang="en-US">
              <a:solidFill>
                <a:schemeClr val="tx2"/>
              </a:solidFill>
              <a:latin typeface="Times New Roman" charset="0"/>
            </a:endParaRP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Number Placeholder 4"/>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F20E566E-8363-C04E-A058-B36782EE65A7}" type="slidenum">
              <a:rPr lang="en-US" sz="1400"/>
              <a:pPr eaLnBrk="1" hangingPunct="1"/>
              <a:t>49</a:t>
            </a:fld>
            <a:endParaRPr lang="en-US" sz="1400"/>
          </a:p>
        </p:txBody>
      </p:sp>
      <p:sp>
        <p:nvSpPr>
          <p:cNvPr id="89090" name="Rectangle 2"/>
          <p:cNvSpPr>
            <a:spLocks noGrp="1" noChangeArrowheads="1"/>
          </p:cNvSpPr>
          <p:nvPr>
            <p:ph type="title"/>
          </p:nvPr>
        </p:nvSpPr>
        <p:spPr>
          <a:xfrm>
            <a:off x="685800" y="285750"/>
            <a:ext cx="7772400" cy="857250"/>
          </a:xfrm>
        </p:spPr>
        <p:txBody>
          <a:bodyPr/>
          <a:lstStyle/>
          <a:p>
            <a:pPr eaLnBrk="1" hangingPunct="1"/>
            <a:r>
              <a:rPr lang="en-US">
                <a:latin typeface="Whitney-BlackSC" charset="0"/>
                <a:cs typeface="Whitney-BlackSC" charset="0"/>
              </a:rPr>
              <a:t>SWIM versus Heartbeating</a:t>
            </a:r>
          </a:p>
        </p:txBody>
      </p:sp>
      <p:sp>
        <p:nvSpPr>
          <p:cNvPr id="89091" name="Line 3"/>
          <p:cNvSpPr>
            <a:spLocks noChangeShapeType="1"/>
          </p:cNvSpPr>
          <p:nvPr/>
        </p:nvSpPr>
        <p:spPr bwMode="auto">
          <a:xfrm>
            <a:off x="2362200" y="1314450"/>
            <a:ext cx="0" cy="2743200"/>
          </a:xfrm>
          <a:prstGeom prst="line">
            <a:avLst/>
          </a:prstGeom>
          <a:noFill/>
          <a:ln w="19050">
            <a:solidFill>
              <a:schemeClr val="tx1"/>
            </a:solidFill>
            <a:round/>
            <a:headEnd type="triangle" w="lg" len="lg"/>
            <a:tailEnd/>
          </a:ln>
          <a:extLst>
            <a:ext uri="{909E8E84-426E-40dd-AFC4-6F175D3DCCD1}">
              <a14:hiddenFill xmlns="" xmlns:a14="http://schemas.microsoft.com/office/drawing/2010/main">
                <a:noFill/>
              </a14:hiddenFill>
            </a:ext>
          </a:extLst>
        </p:spPr>
        <p:txBody>
          <a:bodyPr wrap="none"/>
          <a:lstStyle/>
          <a:p>
            <a:endParaRPr lang="en-US"/>
          </a:p>
        </p:txBody>
      </p:sp>
      <p:sp>
        <p:nvSpPr>
          <p:cNvPr id="89092" name="Line 4"/>
          <p:cNvSpPr>
            <a:spLocks noChangeShapeType="1"/>
          </p:cNvSpPr>
          <p:nvPr/>
        </p:nvSpPr>
        <p:spPr bwMode="auto">
          <a:xfrm rot="-5400000">
            <a:off x="4952206" y="991394"/>
            <a:ext cx="1588" cy="5791200"/>
          </a:xfrm>
          <a:prstGeom prst="line">
            <a:avLst/>
          </a:prstGeom>
          <a:noFill/>
          <a:ln w="19050">
            <a:solidFill>
              <a:schemeClr val="tx1"/>
            </a:solidFill>
            <a:round/>
            <a:headEnd/>
            <a:tailEnd type="triangle" w="lg" len="lg"/>
          </a:ln>
          <a:extLst>
            <a:ext uri="{909E8E84-426E-40dd-AFC4-6F175D3DCCD1}">
              <a14:hiddenFill xmlns="" xmlns:a14="http://schemas.microsoft.com/office/drawing/2010/main">
                <a:noFill/>
              </a14:hiddenFill>
            </a:ext>
          </a:extLst>
        </p:spPr>
        <p:txBody>
          <a:bodyPr wrap="none"/>
          <a:lstStyle/>
          <a:p>
            <a:endParaRPr lang="en-US"/>
          </a:p>
        </p:txBody>
      </p:sp>
      <p:sp>
        <p:nvSpPr>
          <p:cNvPr id="89093" name="Text Box 5"/>
          <p:cNvSpPr txBox="1">
            <a:spLocks noChangeArrowheads="1"/>
          </p:cNvSpPr>
          <p:nvPr/>
        </p:nvSpPr>
        <p:spPr bwMode="auto">
          <a:xfrm>
            <a:off x="4259263" y="3886200"/>
            <a:ext cx="1838325" cy="461963"/>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t>Process Load</a:t>
            </a:r>
          </a:p>
        </p:txBody>
      </p:sp>
      <p:sp>
        <p:nvSpPr>
          <p:cNvPr id="89094" name="Text Box 6"/>
          <p:cNvSpPr txBox="1">
            <a:spLocks noChangeArrowheads="1"/>
          </p:cNvSpPr>
          <p:nvPr/>
        </p:nvSpPr>
        <p:spPr bwMode="auto">
          <a:xfrm>
            <a:off x="341313" y="2284413"/>
            <a:ext cx="2020887" cy="830262"/>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a:t>First Detection</a:t>
            </a:r>
          </a:p>
          <a:p>
            <a:pPr algn="ctr" eaLnBrk="1" hangingPunct="1"/>
            <a:r>
              <a:rPr lang="en-US"/>
              <a:t>Time</a:t>
            </a:r>
          </a:p>
        </p:txBody>
      </p:sp>
      <p:sp>
        <p:nvSpPr>
          <p:cNvPr id="89095" name="Rectangle 7"/>
          <p:cNvSpPr>
            <a:spLocks noChangeArrowheads="1"/>
          </p:cNvSpPr>
          <p:nvPr/>
        </p:nvSpPr>
        <p:spPr bwMode="auto">
          <a:xfrm>
            <a:off x="3200400" y="3714750"/>
            <a:ext cx="76200" cy="342900"/>
          </a:xfrm>
          <a:prstGeom prst="rect">
            <a:avLst/>
          </a:prstGeom>
          <a:solidFill>
            <a:srgbClr val="00FF00"/>
          </a:solidFill>
          <a:ln w="9525">
            <a:solidFill>
              <a:schemeClr val="tx1"/>
            </a:solidFill>
            <a:miter lim="800000"/>
            <a:headEnd/>
            <a:tailEnd/>
          </a:ln>
        </p:spPr>
        <p:txBody>
          <a:bodyPr wrap="none" anchor="ctr"/>
          <a:lstStyle/>
          <a:p>
            <a:endParaRPr lang="en-US"/>
          </a:p>
        </p:txBody>
      </p:sp>
      <p:sp>
        <p:nvSpPr>
          <p:cNvPr id="89096" name="Rectangle 8"/>
          <p:cNvSpPr>
            <a:spLocks noChangeArrowheads="1"/>
          </p:cNvSpPr>
          <p:nvPr/>
        </p:nvSpPr>
        <p:spPr bwMode="auto">
          <a:xfrm>
            <a:off x="6934200" y="3714750"/>
            <a:ext cx="76200" cy="342900"/>
          </a:xfrm>
          <a:prstGeom prst="rect">
            <a:avLst/>
          </a:prstGeom>
          <a:solidFill>
            <a:srgbClr val="00FF00"/>
          </a:solidFill>
          <a:ln w="9525">
            <a:solidFill>
              <a:schemeClr val="tx1"/>
            </a:solidFill>
            <a:miter lim="800000"/>
            <a:headEnd/>
            <a:tailEnd/>
          </a:ln>
        </p:spPr>
        <p:txBody>
          <a:bodyPr wrap="none" anchor="ctr"/>
          <a:lstStyle/>
          <a:p>
            <a:endParaRPr lang="en-US"/>
          </a:p>
        </p:txBody>
      </p:sp>
      <p:sp>
        <p:nvSpPr>
          <p:cNvPr id="89097" name="Rectangle 9"/>
          <p:cNvSpPr>
            <a:spLocks noChangeArrowheads="1"/>
          </p:cNvSpPr>
          <p:nvPr/>
        </p:nvSpPr>
        <p:spPr bwMode="auto">
          <a:xfrm rot="-5396103">
            <a:off x="2333625" y="1514475"/>
            <a:ext cx="57150" cy="457200"/>
          </a:xfrm>
          <a:prstGeom prst="rect">
            <a:avLst/>
          </a:prstGeom>
          <a:solidFill>
            <a:srgbClr val="00FF00"/>
          </a:solidFill>
          <a:ln w="9525">
            <a:solidFill>
              <a:schemeClr val="tx1"/>
            </a:solidFill>
            <a:miter lim="800000"/>
            <a:headEnd/>
            <a:tailEnd/>
          </a:ln>
        </p:spPr>
        <p:txBody>
          <a:bodyPr wrap="none" anchor="ctr"/>
          <a:lstStyle/>
          <a:p>
            <a:endParaRPr lang="en-US"/>
          </a:p>
        </p:txBody>
      </p:sp>
      <p:sp>
        <p:nvSpPr>
          <p:cNvPr id="89098" name="Rectangle 10"/>
          <p:cNvSpPr>
            <a:spLocks noChangeArrowheads="1"/>
          </p:cNvSpPr>
          <p:nvPr/>
        </p:nvSpPr>
        <p:spPr bwMode="auto">
          <a:xfrm rot="-5396103">
            <a:off x="2333625" y="3114675"/>
            <a:ext cx="57150" cy="457200"/>
          </a:xfrm>
          <a:prstGeom prst="rect">
            <a:avLst/>
          </a:prstGeom>
          <a:solidFill>
            <a:srgbClr val="00FF00"/>
          </a:solidFill>
          <a:ln w="9525">
            <a:solidFill>
              <a:schemeClr val="tx1"/>
            </a:solidFill>
            <a:miter lim="800000"/>
            <a:headEnd/>
            <a:tailEnd/>
          </a:ln>
        </p:spPr>
        <p:txBody>
          <a:bodyPr wrap="none" anchor="ctr"/>
          <a:lstStyle/>
          <a:p>
            <a:endParaRPr lang="en-US"/>
          </a:p>
        </p:txBody>
      </p:sp>
      <p:sp>
        <p:nvSpPr>
          <p:cNvPr id="89099" name="Text Box 11"/>
          <p:cNvSpPr txBox="1">
            <a:spLocks noChangeArrowheads="1"/>
          </p:cNvSpPr>
          <p:nvPr/>
        </p:nvSpPr>
        <p:spPr bwMode="auto">
          <a:xfrm>
            <a:off x="2651125" y="4000500"/>
            <a:ext cx="1287463" cy="461963"/>
          </a:xfrm>
          <a:prstGeom prst="rect">
            <a:avLst/>
          </a:prstGeom>
          <a:solidFill>
            <a:srgbClr val="00FF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chemeClr val="bg2"/>
                </a:solidFill>
              </a:rPr>
              <a:t>Constant</a:t>
            </a:r>
          </a:p>
        </p:txBody>
      </p:sp>
      <p:sp>
        <p:nvSpPr>
          <p:cNvPr id="89100" name="Text Box 12"/>
          <p:cNvSpPr txBox="1">
            <a:spLocks noChangeArrowheads="1"/>
          </p:cNvSpPr>
          <p:nvPr/>
        </p:nvSpPr>
        <p:spPr bwMode="auto">
          <a:xfrm>
            <a:off x="866775" y="3200400"/>
            <a:ext cx="1287463" cy="461963"/>
          </a:xfrm>
          <a:prstGeom prst="rect">
            <a:avLst/>
          </a:prstGeom>
          <a:solidFill>
            <a:srgbClr val="00FF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chemeClr val="bg2"/>
                </a:solidFill>
              </a:rPr>
              <a:t>Constant</a:t>
            </a:r>
          </a:p>
        </p:txBody>
      </p:sp>
      <p:sp>
        <p:nvSpPr>
          <p:cNvPr id="89101" name="Text Box 13"/>
          <p:cNvSpPr txBox="1">
            <a:spLocks noChangeArrowheads="1"/>
          </p:cNvSpPr>
          <p:nvPr/>
        </p:nvSpPr>
        <p:spPr bwMode="auto">
          <a:xfrm>
            <a:off x="6553200" y="4000500"/>
            <a:ext cx="833438" cy="461963"/>
          </a:xfrm>
          <a:prstGeom prst="rect">
            <a:avLst/>
          </a:prstGeom>
          <a:solidFill>
            <a:srgbClr val="00FF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chemeClr val="bg2"/>
                </a:solidFill>
              </a:rPr>
              <a:t>O(N)</a:t>
            </a:r>
          </a:p>
        </p:txBody>
      </p:sp>
      <p:sp>
        <p:nvSpPr>
          <p:cNvPr id="89102" name="Text Box 14"/>
          <p:cNvSpPr txBox="1">
            <a:spLocks noChangeArrowheads="1"/>
          </p:cNvSpPr>
          <p:nvPr/>
        </p:nvSpPr>
        <p:spPr bwMode="auto">
          <a:xfrm>
            <a:off x="1304925" y="1600200"/>
            <a:ext cx="833438" cy="461963"/>
          </a:xfrm>
          <a:prstGeom prst="rect">
            <a:avLst/>
          </a:prstGeom>
          <a:solidFill>
            <a:srgbClr val="00FF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chemeClr val="bg2"/>
                </a:solidFill>
              </a:rPr>
              <a:t>O(N)</a:t>
            </a:r>
          </a:p>
        </p:txBody>
      </p:sp>
      <p:sp>
        <p:nvSpPr>
          <p:cNvPr id="89103" name="Text Box 15"/>
          <p:cNvSpPr txBox="1">
            <a:spLocks noChangeArrowheads="1"/>
          </p:cNvSpPr>
          <p:nvPr/>
        </p:nvSpPr>
        <p:spPr bwMode="auto">
          <a:xfrm>
            <a:off x="3429000" y="2857500"/>
            <a:ext cx="105410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i="1">
                <a:solidFill>
                  <a:schemeClr val="tx2"/>
                </a:solidFill>
              </a:rPr>
              <a:t>SWIM</a:t>
            </a:r>
          </a:p>
        </p:txBody>
      </p:sp>
      <p:sp>
        <p:nvSpPr>
          <p:cNvPr id="89104" name="Text Box 16"/>
          <p:cNvSpPr txBox="1">
            <a:spLocks noChangeArrowheads="1"/>
          </p:cNvSpPr>
          <p:nvPr/>
        </p:nvSpPr>
        <p:spPr bwMode="auto">
          <a:xfrm>
            <a:off x="257175" y="4057650"/>
            <a:ext cx="2347913" cy="1016000"/>
          </a:xfrm>
          <a:prstGeom prst="rect">
            <a:avLst/>
          </a:prstGeom>
          <a:noFill/>
          <a:ln w="254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i="1"/>
              <a:t>For Fixed :</a:t>
            </a:r>
          </a:p>
          <a:p>
            <a:pPr eaLnBrk="1" hangingPunct="1">
              <a:buFontTx/>
              <a:buChar char="•"/>
            </a:pPr>
            <a:r>
              <a:rPr lang="en-US" sz="2000" i="1"/>
              <a:t> False Positive Rate</a:t>
            </a:r>
          </a:p>
          <a:p>
            <a:pPr eaLnBrk="1" hangingPunct="1">
              <a:buFontTx/>
              <a:buChar char="•"/>
            </a:pPr>
            <a:r>
              <a:rPr lang="en-US" sz="2000" i="1"/>
              <a:t> Message Loss Rate</a:t>
            </a:r>
          </a:p>
        </p:txBody>
      </p:sp>
      <p:sp>
        <p:nvSpPr>
          <p:cNvPr id="89105" name="Line 17"/>
          <p:cNvSpPr>
            <a:spLocks noChangeShapeType="1"/>
          </p:cNvSpPr>
          <p:nvPr/>
        </p:nvSpPr>
        <p:spPr bwMode="auto">
          <a:xfrm>
            <a:off x="2057400" y="3886200"/>
            <a:ext cx="0" cy="17145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89106" name="AutoShape 18"/>
          <p:cNvSpPr>
            <a:spLocks noChangeArrowheads="1"/>
          </p:cNvSpPr>
          <p:nvPr/>
        </p:nvSpPr>
        <p:spPr bwMode="auto">
          <a:xfrm>
            <a:off x="3048000" y="3200400"/>
            <a:ext cx="457200" cy="285750"/>
          </a:xfrm>
          <a:prstGeom prst="star32">
            <a:avLst>
              <a:gd name="adj" fmla="val 37500"/>
            </a:avLst>
          </a:prstGeom>
          <a:solidFill>
            <a:srgbClr val="FF99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89107" name="AutoShape 19"/>
          <p:cNvSpPr>
            <a:spLocks noChangeArrowheads="1"/>
          </p:cNvSpPr>
          <p:nvPr/>
        </p:nvSpPr>
        <p:spPr bwMode="auto">
          <a:xfrm>
            <a:off x="3048000" y="1600200"/>
            <a:ext cx="457200" cy="285750"/>
          </a:xfrm>
          <a:prstGeom prst="star32">
            <a:avLst>
              <a:gd name="adj" fmla="val 37500"/>
            </a:avLst>
          </a:prstGeom>
          <a:solidFill>
            <a:srgbClr val="FF33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89108" name="Text Box 20"/>
          <p:cNvSpPr txBox="1">
            <a:spLocks noChangeArrowheads="1"/>
          </p:cNvSpPr>
          <p:nvPr/>
        </p:nvSpPr>
        <p:spPr bwMode="auto">
          <a:xfrm>
            <a:off x="3352800" y="1257300"/>
            <a:ext cx="1927225"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i="1">
                <a:solidFill>
                  <a:srgbClr val="FF3300"/>
                </a:solidFill>
              </a:rPr>
              <a:t>Heartbeating</a:t>
            </a:r>
          </a:p>
        </p:txBody>
      </p:sp>
      <p:sp>
        <p:nvSpPr>
          <p:cNvPr id="89109" name="AutoShape 21"/>
          <p:cNvSpPr>
            <a:spLocks noChangeArrowheads="1"/>
          </p:cNvSpPr>
          <p:nvPr/>
        </p:nvSpPr>
        <p:spPr bwMode="auto">
          <a:xfrm>
            <a:off x="6705600" y="3200400"/>
            <a:ext cx="457200" cy="285750"/>
          </a:xfrm>
          <a:prstGeom prst="star32">
            <a:avLst>
              <a:gd name="adj" fmla="val 37500"/>
            </a:avLst>
          </a:prstGeom>
          <a:solidFill>
            <a:srgbClr val="FF33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89110" name="Text Box 22"/>
          <p:cNvSpPr txBox="1">
            <a:spLocks noChangeArrowheads="1"/>
          </p:cNvSpPr>
          <p:nvPr/>
        </p:nvSpPr>
        <p:spPr bwMode="auto">
          <a:xfrm>
            <a:off x="6934200" y="2857500"/>
            <a:ext cx="1927225"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i="1">
                <a:solidFill>
                  <a:srgbClr val="FF3300"/>
                </a:solidFill>
              </a:rPr>
              <a:t>Heartbeating</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DD284-8338-5941-9BAC-16EBB3164AB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62EC236-F033-ED4D-8587-E0D74A40351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96A57C3-810E-814C-B1FE-911CE2EDB84F}"/>
              </a:ext>
            </a:extLst>
          </p:cNvPr>
          <p:cNvSpPr>
            <a:spLocks noGrp="1"/>
          </p:cNvSpPr>
          <p:nvPr>
            <p:ph type="sldNum" sz="quarter" idx="12"/>
          </p:nvPr>
        </p:nvSpPr>
        <p:spPr/>
        <p:txBody>
          <a:bodyPr/>
          <a:lstStyle/>
          <a:p>
            <a:pPr>
              <a:defRPr/>
            </a:pPr>
            <a:fld id="{12D93A2F-3F8B-5248-B873-3EE9ADF3F9FD}" type="slidenum">
              <a:rPr lang="en-US" smtClean="0"/>
              <a:pPr>
                <a:defRPr/>
              </a:pPr>
              <a:t>5</a:t>
            </a:fld>
            <a:endParaRPr lang="en-US"/>
          </a:p>
        </p:txBody>
      </p:sp>
    </p:spTree>
    <p:extLst>
      <p:ext uri="{BB962C8B-B14F-4D97-AF65-F5344CB8AC3E}">
        <p14:creationId xmlns:p14="http://schemas.microsoft.com/office/powerpoint/2010/main" val="23536984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Title 1"/>
          <p:cNvSpPr>
            <a:spLocks noGrp="1"/>
          </p:cNvSpPr>
          <p:nvPr>
            <p:ph type="title"/>
          </p:nvPr>
        </p:nvSpPr>
        <p:spPr/>
        <p:txBody>
          <a:bodyPr/>
          <a:lstStyle/>
          <a:p>
            <a:r>
              <a:rPr lang="en-US">
                <a:latin typeface="Whitney-BlackSC" charset="0"/>
                <a:cs typeface="Whitney-BlackSC" charset="0"/>
              </a:rPr>
              <a:t>Next</a:t>
            </a:r>
          </a:p>
        </p:txBody>
      </p:sp>
      <p:sp>
        <p:nvSpPr>
          <p:cNvPr id="99330" name="Content Placeholder 2"/>
          <p:cNvSpPr>
            <a:spLocks noGrp="1"/>
          </p:cNvSpPr>
          <p:nvPr>
            <p:ph idx="1"/>
          </p:nvPr>
        </p:nvSpPr>
        <p:spPr/>
        <p:txBody>
          <a:bodyPr/>
          <a:lstStyle/>
          <a:p>
            <a:r>
              <a:rPr lang="en-US">
                <a:latin typeface="Times New Roman" charset="0"/>
              </a:rPr>
              <a:t>How do failure detectors fit into the big picture of a group membership protocol? </a:t>
            </a:r>
          </a:p>
          <a:p>
            <a:r>
              <a:rPr lang="en-US">
                <a:latin typeface="Times New Roman" charset="0"/>
              </a:rPr>
              <a:t>What are the missing blocks?</a:t>
            </a:r>
          </a:p>
        </p:txBody>
      </p:sp>
      <p:sp>
        <p:nvSpPr>
          <p:cNvPr id="99331" name="Slide Number Placehold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87F521C4-B298-2742-BA48-3B4590F8D5A5}" type="slidenum">
              <a:rPr lang="en-US" sz="1400"/>
              <a:pPr eaLnBrk="1" hangingPunct="1"/>
              <a:t>50</a:t>
            </a:fld>
            <a:endParaRPr lang="en-US" sz="14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C731C194-3AF6-BC4E-917B-7196141ABF09}" type="slidenum">
              <a:rPr lang="en-US" sz="1400"/>
              <a:pPr eaLnBrk="1" hangingPunct="1"/>
              <a:t>51</a:t>
            </a:fld>
            <a:endParaRPr lang="en-US" sz="1400"/>
          </a:p>
        </p:txBody>
      </p:sp>
      <p:sp>
        <p:nvSpPr>
          <p:cNvPr id="100354" name="Text Box 2"/>
          <p:cNvSpPr txBox="1">
            <a:spLocks noChangeArrowheads="1"/>
          </p:cNvSpPr>
          <p:nvPr/>
        </p:nvSpPr>
        <p:spPr bwMode="auto">
          <a:xfrm>
            <a:off x="3894138" y="1314450"/>
            <a:ext cx="744537"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3200" b="1" i="1"/>
              <a:t> pj</a:t>
            </a:r>
          </a:p>
        </p:txBody>
      </p:sp>
      <p:grpSp>
        <p:nvGrpSpPr>
          <p:cNvPr id="100355" name="Group 3"/>
          <p:cNvGrpSpPr>
            <a:grpSpLocks/>
          </p:cNvGrpSpPr>
          <p:nvPr/>
        </p:nvGrpSpPr>
        <p:grpSpPr bwMode="auto">
          <a:xfrm>
            <a:off x="3635375" y="1306513"/>
            <a:ext cx="2536825" cy="1893887"/>
            <a:chOff x="2388" y="1098"/>
            <a:chExt cx="1357" cy="1580"/>
          </a:xfrm>
        </p:grpSpPr>
        <p:sp>
          <p:nvSpPr>
            <p:cNvPr id="100414" name="AutoShape 4"/>
            <p:cNvSpPr>
              <a:spLocks noChangeArrowheads="1"/>
            </p:cNvSpPr>
            <p:nvPr/>
          </p:nvSpPr>
          <p:spPr bwMode="auto">
            <a:xfrm rot="-729085">
              <a:off x="2496" y="1488"/>
              <a:ext cx="1249" cy="1190"/>
            </a:xfrm>
            <a:prstGeom prst="irregularSeal2">
              <a:avLst/>
            </a:prstGeom>
            <a:noFill/>
            <a:ln w="25400">
              <a:solidFill>
                <a:srgbClr val="FF0000"/>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00415" name="Text Box 5"/>
            <p:cNvSpPr txBox="1">
              <a:spLocks noChangeArrowheads="1"/>
            </p:cNvSpPr>
            <p:nvPr/>
          </p:nvSpPr>
          <p:spPr bwMode="auto">
            <a:xfrm rot="-13039">
              <a:off x="2388" y="1098"/>
              <a:ext cx="1272" cy="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3200" b="1">
                  <a:solidFill>
                    <a:schemeClr val="tx2"/>
                  </a:solidFill>
                </a:rPr>
                <a:t> I</a:t>
              </a:r>
              <a:r>
                <a:rPr lang="en-US" sz="3200" b="1">
                  <a:solidFill>
                    <a:srgbClr val="FF3300"/>
                  </a:solidFill>
                </a:rPr>
                <a:t> </a:t>
              </a:r>
              <a:r>
                <a:rPr lang="en-US" sz="3200" b="1" i="1">
                  <a:solidFill>
                    <a:srgbClr val="FF3300"/>
                  </a:solidFill>
                </a:rPr>
                <a:t>pj</a:t>
              </a:r>
              <a:r>
                <a:rPr lang="en-US" sz="3200" i="1">
                  <a:solidFill>
                    <a:srgbClr val="FF3300"/>
                  </a:solidFill>
                </a:rPr>
                <a:t> crashed </a:t>
              </a:r>
            </a:p>
          </p:txBody>
        </p:sp>
      </p:grpSp>
      <p:sp>
        <p:nvSpPr>
          <p:cNvPr id="100356" name="Rectangle 6"/>
          <p:cNvSpPr>
            <a:spLocks noGrp="1" noChangeArrowheads="1"/>
          </p:cNvSpPr>
          <p:nvPr>
            <p:ph type="title"/>
          </p:nvPr>
        </p:nvSpPr>
        <p:spPr>
          <a:xfrm>
            <a:off x="152400" y="-228600"/>
            <a:ext cx="7772400" cy="857250"/>
          </a:xfrm>
        </p:spPr>
        <p:txBody>
          <a:bodyPr/>
          <a:lstStyle/>
          <a:p>
            <a:pPr eaLnBrk="1" hangingPunct="1"/>
            <a:r>
              <a:rPr lang="en-GB">
                <a:latin typeface="Whitney-BlackSC" charset="0"/>
                <a:cs typeface="Whitney-BlackSC" charset="0"/>
              </a:rPr>
              <a:t>Group Membership Protocol</a:t>
            </a:r>
          </a:p>
        </p:txBody>
      </p:sp>
      <p:grpSp>
        <p:nvGrpSpPr>
          <p:cNvPr id="100357" name="Group 7"/>
          <p:cNvGrpSpPr>
            <a:grpSpLocks/>
          </p:cNvGrpSpPr>
          <p:nvPr/>
        </p:nvGrpSpPr>
        <p:grpSpPr bwMode="auto">
          <a:xfrm>
            <a:off x="457200" y="1714500"/>
            <a:ext cx="839788" cy="914400"/>
            <a:chOff x="288" y="1440"/>
            <a:chExt cx="529" cy="768"/>
          </a:xfrm>
        </p:grpSpPr>
        <p:sp>
          <p:nvSpPr>
            <p:cNvPr id="100411" name="AutoShape 8"/>
            <p:cNvSpPr>
              <a:spLocks noChangeArrowheads="1"/>
            </p:cNvSpPr>
            <p:nvPr/>
          </p:nvSpPr>
          <p:spPr bwMode="auto">
            <a:xfrm rot="5397037">
              <a:off x="481" y="1247"/>
              <a:ext cx="144"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100412" name="AutoShape 9"/>
            <p:cNvSpPr>
              <a:spLocks noChangeArrowheads="1"/>
            </p:cNvSpPr>
            <p:nvPr/>
          </p:nvSpPr>
          <p:spPr bwMode="auto">
            <a:xfrm rot="5397037">
              <a:off x="457" y="1847"/>
              <a:ext cx="192"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100413" name="Rectangle 10"/>
            <p:cNvSpPr>
              <a:spLocks noChangeArrowheads="1"/>
            </p:cNvSpPr>
            <p:nvPr/>
          </p:nvSpPr>
          <p:spPr bwMode="auto">
            <a:xfrm>
              <a:off x="384" y="1632"/>
              <a:ext cx="336" cy="336"/>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grpSp>
        <p:nvGrpSpPr>
          <p:cNvPr id="100358" name="Group 11"/>
          <p:cNvGrpSpPr>
            <a:grpSpLocks/>
          </p:cNvGrpSpPr>
          <p:nvPr/>
        </p:nvGrpSpPr>
        <p:grpSpPr bwMode="auto">
          <a:xfrm>
            <a:off x="7848600" y="2628900"/>
            <a:ext cx="839788" cy="914400"/>
            <a:chOff x="288" y="1440"/>
            <a:chExt cx="529" cy="768"/>
          </a:xfrm>
        </p:grpSpPr>
        <p:sp>
          <p:nvSpPr>
            <p:cNvPr id="100408" name="AutoShape 12"/>
            <p:cNvSpPr>
              <a:spLocks noChangeArrowheads="1"/>
            </p:cNvSpPr>
            <p:nvPr/>
          </p:nvSpPr>
          <p:spPr bwMode="auto">
            <a:xfrm rot="5397037">
              <a:off x="481" y="1247"/>
              <a:ext cx="144"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100409" name="AutoShape 13"/>
            <p:cNvSpPr>
              <a:spLocks noChangeArrowheads="1"/>
            </p:cNvSpPr>
            <p:nvPr/>
          </p:nvSpPr>
          <p:spPr bwMode="auto">
            <a:xfrm rot="5397037">
              <a:off x="457" y="1847"/>
              <a:ext cx="192"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100410" name="Rectangle 14"/>
            <p:cNvSpPr>
              <a:spLocks noChangeArrowheads="1"/>
            </p:cNvSpPr>
            <p:nvPr/>
          </p:nvSpPr>
          <p:spPr bwMode="auto">
            <a:xfrm>
              <a:off x="384" y="1632"/>
              <a:ext cx="336" cy="336"/>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grpSp>
        <p:nvGrpSpPr>
          <p:cNvPr id="100359" name="Group 15"/>
          <p:cNvGrpSpPr>
            <a:grpSpLocks/>
          </p:cNvGrpSpPr>
          <p:nvPr/>
        </p:nvGrpSpPr>
        <p:grpSpPr bwMode="auto">
          <a:xfrm>
            <a:off x="3124200" y="1885950"/>
            <a:ext cx="839788" cy="914400"/>
            <a:chOff x="288" y="1440"/>
            <a:chExt cx="529" cy="768"/>
          </a:xfrm>
        </p:grpSpPr>
        <p:sp>
          <p:nvSpPr>
            <p:cNvPr id="100405" name="AutoShape 16"/>
            <p:cNvSpPr>
              <a:spLocks noChangeArrowheads="1"/>
            </p:cNvSpPr>
            <p:nvPr/>
          </p:nvSpPr>
          <p:spPr bwMode="auto">
            <a:xfrm rot="5397037">
              <a:off x="481" y="1247"/>
              <a:ext cx="144"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100406" name="AutoShape 17"/>
            <p:cNvSpPr>
              <a:spLocks noChangeArrowheads="1"/>
            </p:cNvSpPr>
            <p:nvPr/>
          </p:nvSpPr>
          <p:spPr bwMode="auto">
            <a:xfrm rot="5397037">
              <a:off x="457" y="1847"/>
              <a:ext cx="192"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100407" name="Rectangle 18"/>
            <p:cNvSpPr>
              <a:spLocks noChangeArrowheads="1"/>
            </p:cNvSpPr>
            <p:nvPr/>
          </p:nvSpPr>
          <p:spPr bwMode="auto">
            <a:xfrm>
              <a:off x="384" y="1632"/>
              <a:ext cx="336" cy="336"/>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grpSp>
        <p:nvGrpSpPr>
          <p:cNvPr id="100360" name="Group 19"/>
          <p:cNvGrpSpPr>
            <a:grpSpLocks/>
          </p:cNvGrpSpPr>
          <p:nvPr/>
        </p:nvGrpSpPr>
        <p:grpSpPr bwMode="auto">
          <a:xfrm>
            <a:off x="1752600" y="1371600"/>
            <a:ext cx="839788" cy="914400"/>
            <a:chOff x="288" y="1440"/>
            <a:chExt cx="529" cy="768"/>
          </a:xfrm>
        </p:grpSpPr>
        <p:sp>
          <p:nvSpPr>
            <p:cNvPr id="100402" name="AutoShape 20"/>
            <p:cNvSpPr>
              <a:spLocks noChangeArrowheads="1"/>
            </p:cNvSpPr>
            <p:nvPr/>
          </p:nvSpPr>
          <p:spPr bwMode="auto">
            <a:xfrm rot="5397037">
              <a:off x="481" y="1247"/>
              <a:ext cx="144"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100403" name="AutoShape 21"/>
            <p:cNvSpPr>
              <a:spLocks noChangeArrowheads="1"/>
            </p:cNvSpPr>
            <p:nvPr/>
          </p:nvSpPr>
          <p:spPr bwMode="auto">
            <a:xfrm rot="5397037">
              <a:off x="457" y="1847"/>
              <a:ext cx="192"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100404" name="Rectangle 22"/>
            <p:cNvSpPr>
              <a:spLocks noChangeArrowheads="1"/>
            </p:cNvSpPr>
            <p:nvPr/>
          </p:nvSpPr>
          <p:spPr bwMode="auto">
            <a:xfrm>
              <a:off x="384" y="1632"/>
              <a:ext cx="336" cy="336"/>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grpSp>
        <p:nvGrpSpPr>
          <p:cNvPr id="100361" name="Group 23"/>
          <p:cNvGrpSpPr>
            <a:grpSpLocks/>
          </p:cNvGrpSpPr>
          <p:nvPr/>
        </p:nvGrpSpPr>
        <p:grpSpPr bwMode="auto">
          <a:xfrm>
            <a:off x="4495800" y="2114550"/>
            <a:ext cx="839788" cy="914400"/>
            <a:chOff x="288" y="1440"/>
            <a:chExt cx="529" cy="768"/>
          </a:xfrm>
        </p:grpSpPr>
        <p:sp>
          <p:nvSpPr>
            <p:cNvPr id="100399" name="AutoShape 24"/>
            <p:cNvSpPr>
              <a:spLocks noChangeArrowheads="1"/>
            </p:cNvSpPr>
            <p:nvPr/>
          </p:nvSpPr>
          <p:spPr bwMode="auto">
            <a:xfrm rot="5397037">
              <a:off x="481" y="1247"/>
              <a:ext cx="144"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100400" name="AutoShape 25"/>
            <p:cNvSpPr>
              <a:spLocks noChangeArrowheads="1"/>
            </p:cNvSpPr>
            <p:nvPr/>
          </p:nvSpPr>
          <p:spPr bwMode="auto">
            <a:xfrm rot="5397037">
              <a:off x="457" y="1847"/>
              <a:ext cx="192"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100401" name="Rectangle 26"/>
            <p:cNvSpPr>
              <a:spLocks noChangeArrowheads="1"/>
            </p:cNvSpPr>
            <p:nvPr/>
          </p:nvSpPr>
          <p:spPr bwMode="auto">
            <a:xfrm>
              <a:off x="384" y="1632"/>
              <a:ext cx="336" cy="336"/>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grpSp>
        <p:nvGrpSpPr>
          <p:cNvPr id="100362" name="Group 27"/>
          <p:cNvGrpSpPr>
            <a:grpSpLocks/>
          </p:cNvGrpSpPr>
          <p:nvPr/>
        </p:nvGrpSpPr>
        <p:grpSpPr bwMode="auto">
          <a:xfrm>
            <a:off x="5715000" y="914400"/>
            <a:ext cx="839788" cy="914400"/>
            <a:chOff x="288" y="1440"/>
            <a:chExt cx="529" cy="768"/>
          </a:xfrm>
        </p:grpSpPr>
        <p:sp>
          <p:nvSpPr>
            <p:cNvPr id="100396" name="AutoShape 28"/>
            <p:cNvSpPr>
              <a:spLocks noChangeArrowheads="1"/>
            </p:cNvSpPr>
            <p:nvPr/>
          </p:nvSpPr>
          <p:spPr bwMode="auto">
            <a:xfrm rot="5397037">
              <a:off x="481" y="1247"/>
              <a:ext cx="144"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100397" name="AutoShape 29"/>
            <p:cNvSpPr>
              <a:spLocks noChangeArrowheads="1"/>
            </p:cNvSpPr>
            <p:nvPr/>
          </p:nvSpPr>
          <p:spPr bwMode="auto">
            <a:xfrm rot="5397037">
              <a:off x="457" y="1847"/>
              <a:ext cx="192"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100398" name="Rectangle 30"/>
            <p:cNvSpPr>
              <a:spLocks noChangeArrowheads="1"/>
            </p:cNvSpPr>
            <p:nvPr/>
          </p:nvSpPr>
          <p:spPr bwMode="auto">
            <a:xfrm>
              <a:off x="384" y="1632"/>
              <a:ext cx="336" cy="336"/>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sp>
        <p:nvSpPr>
          <p:cNvPr id="100363" name="Line 31"/>
          <p:cNvSpPr>
            <a:spLocks noChangeShapeType="1"/>
          </p:cNvSpPr>
          <p:nvPr/>
        </p:nvSpPr>
        <p:spPr bwMode="auto">
          <a:xfrm>
            <a:off x="4343400" y="1771650"/>
            <a:ext cx="304800" cy="2286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lstStyle/>
          <a:p>
            <a:endParaRPr lang="en-US"/>
          </a:p>
        </p:txBody>
      </p:sp>
      <p:grpSp>
        <p:nvGrpSpPr>
          <p:cNvPr id="100364" name="Group 32"/>
          <p:cNvGrpSpPr>
            <a:grpSpLocks/>
          </p:cNvGrpSpPr>
          <p:nvPr/>
        </p:nvGrpSpPr>
        <p:grpSpPr bwMode="auto">
          <a:xfrm>
            <a:off x="2667000" y="3865563"/>
            <a:ext cx="4724400" cy="1003300"/>
            <a:chOff x="1152" y="3072"/>
            <a:chExt cx="2976" cy="842"/>
          </a:xfrm>
        </p:grpSpPr>
        <p:sp>
          <p:nvSpPr>
            <p:cNvPr id="224289" name="Text Box 33"/>
            <p:cNvSpPr txBox="1">
              <a:spLocks noChangeArrowheads="1"/>
            </p:cNvSpPr>
            <p:nvPr/>
          </p:nvSpPr>
          <p:spPr bwMode="auto">
            <a:xfrm>
              <a:off x="1478" y="3216"/>
              <a:ext cx="2369" cy="698"/>
            </a:xfrm>
            <a:prstGeom prst="rect">
              <a:avLst/>
            </a:prstGeom>
            <a:noFill/>
            <a:ln w="9525">
              <a:noFill/>
              <a:miter lim="800000"/>
              <a:headEnd/>
              <a:tailEnd/>
            </a:ln>
            <a:effectLst/>
          </p:spPr>
          <p:txBody>
            <a:bodyPr wrap="none">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defRPr/>
              </a:pPr>
              <a:r>
                <a:rPr lang="en-US" b="1">
                  <a:solidFill>
                    <a:schemeClr val="accent1"/>
                  </a:solidFill>
                  <a:effectLst>
                    <a:outerShdw blurRad="38100" dist="38100" dir="2700000" algn="tl">
                      <a:srgbClr val="DDDDDD"/>
                    </a:outerShdw>
                  </a:effectLst>
                  <a:latin typeface="Times New Roman" charset="0"/>
                </a:rPr>
                <a:t>Unreliable Communication</a:t>
              </a:r>
            </a:p>
            <a:p>
              <a:pPr algn="ctr">
                <a:defRPr/>
              </a:pPr>
              <a:r>
                <a:rPr lang="en-US" b="1">
                  <a:solidFill>
                    <a:schemeClr val="accent1"/>
                  </a:solidFill>
                  <a:effectLst>
                    <a:outerShdw blurRad="38100" dist="38100" dir="2700000" algn="tl">
                      <a:srgbClr val="DDDDDD"/>
                    </a:outerShdw>
                  </a:effectLst>
                  <a:latin typeface="Times New Roman" charset="0"/>
                </a:rPr>
                <a:t>Network</a:t>
              </a:r>
            </a:p>
          </p:txBody>
        </p:sp>
        <p:sp>
          <p:nvSpPr>
            <p:cNvPr id="100395" name="Cloud"/>
            <p:cNvSpPr>
              <a:spLocks noChangeAspect="1" noEditPoints="1" noChangeArrowheads="1"/>
            </p:cNvSpPr>
            <p:nvPr/>
          </p:nvSpPr>
          <p:spPr bwMode="auto">
            <a:xfrm>
              <a:off x="1152" y="3072"/>
              <a:ext cx="2976" cy="78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976 w 21600"/>
                <a:gd name="T13" fmla="*/ 3274 h 21600"/>
                <a:gd name="T14" fmla="*/ 17085 w 21600"/>
                <a:gd name="T15" fmla="*/ 17335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349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grpSp>
      <p:grpSp>
        <p:nvGrpSpPr>
          <p:cNvPr id="100365" name="Group 35"/>
          <p:cNvGrpSpPr>
            <a:grpSpLocks/>
          </p:cNvGrpSpPr>
          <p:nvPr/>
        </p:nvGrpSpPr>
        <p:grpSpPr bwMode="auto">
          <a:xfrm>
            <a:off x="6858000" y="1714500"/>
            <a:ext cx="839788" cy="914400"/>
            <a:chOff x="288" y="1440"/>
            <a:chExt cx="529" cy="768"/>
          </a:xfrm>
        </p:grpSpPr>
        <p:sp>
          <p:nvSpPr>
            <p:cNvPr id="100391" name="AutoShape 36"/>
            <p:cNvSpPr>
              <a:spLocks noChangeArrowheads="1"/>
            </p:cNvSpPr>
            <p:nvPr/>
          </p:nvSpPr>
          <p:spPr bwMode="auto">
            <a:xfrm rot="5397037">
              <a:off x="481" y="1247"/>
              <a:ext cx="144"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100392" name="AutoShape 37"/>
            <p:cNvSpPr>
              <a:spLocks noChangeArrowheads="1"/>
            </p:cNvSpPr>
            <p:nvPr/>
          </p:nvSpPr>
          <p:spPr bwMode="auto">
            <a:xfrm rot="5397037">
              <a:off x="457" y="1847"/>
              <a:ext cx="192" cy="529"/>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100393" name="Rectangle 38"/>
            <p:cNvSpPr>
              <a:spLocks noChangeArrowheads="1"/>
            </p:cNvSpPr>
            <p:nvPr/>
          </p:nvSpPr>
          <p:spPr bwMode="auto">
            <a:xfrm>
              <a:off x="384" y="1632"/>
              <a:ext cx="336" cy="336"/>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grpSp>
        <p:nvGrpSpPr>
          <p:cNvPr id="100366" name="Group 39"/>
          <p:cNvGrpSpPr>
            <a:grpSpLocks/>
          </p:cNvGrpSpPr>
          <p:nvPr/>
        </p:nvGrpSpPr>
        <p:grpSpPr bwMode="auto">
          <a:xfrm>
            <a:off x="414338" y="971550"/>
            <a:ext cx="663575" cy="685800"/>
            <a:chOff x="261" y="816"/>
            <a:chExt cx="418" cy="576"/>
          </a:xfrm>
        </p:grpSpPr>
        <p:sp>
          <p:nvSpPr>
            <p:cNvPr id="100389" name="Text Box 40"/>
            <p:cNvSpPr txBox="1">
              <a:spLocks noChangeArrowheads="1"/>
            </p:cNvSpPr>
            <p:nvPr/>
          </p:nvSpPr>
          <p:spPr bwMode="auto">
            <a:xfrm>
              <a:off x="261" y="816"/>
              <a:ext cx="418" cy="4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3200" b="1" i="1"/>
                <a:t>pi</a:t>
              </a:r>
            </a:p>
          </p:txBody>
        </p:sp>
        <p:sp>
          <p:nvSpPr>
            <p:cNvPr id="100390" name="Line 41"/>
            <p:cNvSpPr>
              <a:spLocks noChangeShapeType="1"/>
            </p:cNvSpPr>
            <p:nvPr/>
          </p:nvSpPr>
          <p:spPr bwMode="auto">
            <a:xfrm>
              <a:off x="384" y="1200"/>
              <a:ext cx="192" cy="192"/>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lstStyle/>
            <a:p>
              <a:endParaRPr lang="en-US"/>
            </a:p>
          </p:txBody>
        </p:sp>
      </p:grpSp>
      <p:grpSp>
        <p:nvGrpSpPr>
          <p:cNvPr id="100367" name="Group 42"/>
          <p:cNvGrpSpPr>
            <a:grpSpLocks/>
          </p:cNvGrpSpPr>
          <p:nvPr/>
        </p:nvGrpSpPr>
        <p:grpSpPr bwMode="auto">
          <a:xfrm>
            <a:off x="5564188" y="365125"/>
            <a:ext cx="3400425" cy="2549525"/>
            <a:chOff x="3505" y="307"/>
            <a:chExt cx="2142" cy="2141"/>
          </a:xfrm>
        </p:grpSpPr>
        <p:grpSp>
          <p:nvGrpSpPr>
            <p:cNvPr id="100383" name="Group 43"/>
            <p:cNvGrpSpPr>
              <a:grpSpLocks/>
            </p:cNvGrpSpPr>
            <p:nvPr/>
          </p:nvGrpSpPr>
          <p:grpSpPr bwMode="auto">
            <a:xfrm>
              <a:off x="4128" y="634"/>
              <a:ext cx="1519" cy="1814"/>
              <a:chOff x="4128" y="634"/>
              <a:chExt cx="1519" cy="1814"/>
            </a:xfrm>
          </p:grpSpPr>
          <p:sp>
            <p:nvSpPr>
              <p:cNvPr id="100386" name="Oval 44"/>
              <p:cNvSpPr>
                <a:spLocks noChangeArrowheads="1"/>
              </p:cNvSpPr>
              <p:nvPr/>
            </p:nvSpPr>
            <p:spPr bwMode="auto">
              <a:xfrm>
                <a:off x="4128" y="1200"/>
                <a:ext cx="912" cy="1248"/>
              </a:xfrm>
              <a:prstGeom prst="ellipse">
                <a:avLst/>
              </a:prstGeom>
              <a:noFill/>
              <a:ln w="25400">
                <a:solidFill>
                  <a:schemeClr val="tx2"/>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00387" name="Text Box 45"/>
              <p:cNvSpPr txBox="1">
                <a:spLocks noChangeArrowheads="1"/>
              </p:cNvSpPr>
              <p:nvPr/>
            </p:nvSpPr>
            <p:spPr bwMode="auto">
              <a:xfrm>
                <a:off x="4200" y="634"/>
                <a:ext cx="1447" cy="6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b="1" i="1"/>
                  <a:t>Some</a:t>
                </a:r>
                <a:r>
                  <a:rPr lang="en-US"/>
                  <a:t> process </a:t>
                </a:r>
              </a:p>
              <a:p>
                <a:pPr eaLnBrk="1" hangingPunct="1"/>
                <a:r>
                  <a:rPr lang="en-US"/>
                  <a:t>finds out quickly</a:t>
                </a:r>
              </a:p>
            </p:txBody>
          </p:sp>
          <p:sp>
            <p:nvSpPr>
              <p:cNvPr id="100388" name="Line 46"/>
              <p:cNvSpPr>
                <a:spLocks noChangeShapeType="1"/>
              </p:cNvSpPr>
              <p:nvPr/>
            </p:nvSpPr>
            <p:spPr bwMode="auto">
              <a:xfrm flipH="1">
                <a:off x="4992" y="1152"/>
                <a:ext cx="192" cy="288"/>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lstStyle/>
              <a:p>
                <a:endParaRPr lang="en-US"/>
              </a:p>
            </p:txBody>
          </p:sp>
        </p:grpSp>
        <p:sp>
          <p:nvSpPr>
            <p:cNvPr id="100384" name="Text Box 47"/>
            <p:cNvSpPr txBox="1">
              <a:spLocks noChangeArrowheads="1"/>
            </p:cNvSpPr>
            <p:nvPr/>
          </p:nvSpPr>
          <p:spPr bwMode="auto">
            <a:xfrm>
              <a:off x="3866" y="384"/>
              <a:ext cx="1471" cy="388"/>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b="1">
                  <a:solidFill>
                    <a:schemeClr val="bg2"/>
                  </a:solidFill>
                </a:rPr>
                <a:t>Failure Detector</a:t>
              </a:r>
            </a:p>
          </p:txBody>
        </p:sp>
        <p:sp>
          <p:nvSpPr>
            <p:cNvPr id="100385" name="Text Box 48"/>
            <p:cNvSpPr txBox="1">
              <a:spLocks noChangeArrowheads="1"/>
            </p:cNvSpPr>
            <p:nvPr/>
          </p:nvSpPr>
          <p:spPr bwMode="auto">
            <a:xfrm>
              <a:off x="3505" y="307"/>
              <a:ext cx="318" cy="4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3200" b="1">
                  <a:solidFill>
                    <a:schemeClr val="tx2"/>
                  </a:solidFill>
                </a:rPr>
                <a:t>II</a:t>
              </a:r>
            </a:p>
          </p:txBody>
        </p:sp>
      </p:grpSp>
      <p:grpSp>
        <p:nvGrpSpPr>
          <p:cNvPr id="100368" name="Group 49"/>
          <p:cNvGrpSpPr>
            <a:grpSpLocks/>
          </p:cNvGrpSpPr>
          <p:nvPr/>
        </p:nvGrpSpPr>
        <p:grpSpPr bwMode="auto">
          <a:xfrm>
            <a:off x="25400" y="1771650"/>
            <a:ext cx="8509000" cy="2413000"/>
            <a:chOff x="16" y="1488"/>
            <a:chExt cx="5360" cy="2027"/>
          </a:xfrm>
        </p:grpSpPr>
        <p:grpSp>
          <p:nvGrpSpPr>
            <p:cNvPr id="100375" name="Group 50"/>
            <p:cNvGrpSpPr>
              <a:grpSpLocks/>
            </p:cNvGrpSpPr>
            <p:nvPr/>
          </p:nvGrpSpPr>
          <p:grpSpPr bwMode="auto">
            <a:xfrm>
              <a:off x="576" y="1488"/>
              <a:ext cx="4800" cy="1952"/>
              <a:chOff x="576" y="1488"/>
              <a:chExt cx="4800" cy="1952"/>
            </a:xfrm>
          </p:grpSpPr>
          <p:sp>
            <p:nvSpPr>
              <p:cNvPr id="100378" name="Freeform 51"/>
              <p:cNvSpPr>
                <a:spLocks/>
              </p:cNvSpPr>
              <p:nvPr/>
            </p:nvSpPr>
            <p:spPr bwMode="auto">
              <a:xfrm>
                <a:off x="3984" y="1488"/>
                <a:ext cx="720" cy="1056"/>
              </a:xfrm>
              <a:custGeom>
                <a:avLst/>
                <a:gdLst>
                  <a:gd name="T0" fmla="*/ 720 w 720"/>
                  <a:gd name="T1" fmla="*/ 839 h 1072"/>
                  <a:gd name="T2" fmla="*/ 240 w 720"/>
                  <a:gd name="T3" fmla="*/ 797 h 1072"/>
                  <a:gd name="T4" fmla="*/ 0 w 720"/>
                  <a:gd name="T5" fmla="*/ 0 h 1072"/>
                  <a:gd name="T6" fmla="*/ 0 60000 65536"/>
                  <a:gd name="T7" fmla="*/ 0 60000 65536"/>
                  <a:gd name="T8" fmla="*/ 0 60000 65536"/>
                  <a:gd name="T9" fmla="*/ 0 w 720"/>
                  <a:gd name="T10" fmla="*/ 0 h 1072"/>
                  <a:gd name="T11" fmla="*/ 720 w 720"/>
                  <a:gd name="T12" fmla="*/ 1072 h 1072"/>
                </a:gdLst>
                <a:ahLst/>
                <a:cxnLst>
                  <a:cxn ang="T6">
                    <a:pos x="T0" y="T1"/>
                  </a:cxn>
                  <a:cxn ang="T7">
                    <a:pos x="T2" y="T3"/>
                  </a:cxn>
                  <a:cxn ang="T8">
                    <a:pos x="T4" y="T5"/>
                  </a:cxn>
                </a:cxnLst>
                <a:rect l="T9" t="T10" r="T11" b="T12"/>
                <a:pathLst>
                  <a:path w="720" h="1072">
                    <a:moveTo>
                      <a:pt x="720" y="960"/>
                    </a:moveTo>
                    <a:cubicBezTo>
                      <a:pt x="540" y="1016"/>
                      <a:pt x="360" y="1072"/>
                      <a:pt x="240" y="912"/>
                    </a:cubicBezTo>
                    <a:cubicBezTo>
                      <a:pt x="120" y="752"/>
                      <a:pt x="60" y="376"/>
                      <a:pt x="0" y="0"/>
                    </a:cubicBezTo>
                  </a:path>
                </a:pathLst>
              </a:custGeom>
              <a:noFill/>
              <a:ln w="28575">
                <a:solidFill>
                  <a:schemeClr val="tx2"/>
                </a:solidFill>
                <a:round/>
                <a:headEnd/>
                <a:tailEnd type="arrow" w="lg" len="lg"/>
              </a:ln>
              <a:extLst>
                <a:ext uri="{909E8E84-426E-40dd-AFC4-6F175D3DCCD1}">
                  <a14:hiddenFill xmlns="" xmlns:a14="http://schemas.microsoft.com/office/drawing/2010/main">
                    <a:solidFill>
                      <a:srgbClr val="FFFFFF"/>
                    </a:solidFill>
                  </a14:hiddenFill>
                </a:ext>
              </a:extLst>
            </p:spPr>
            <p:txBody>
              <a:bodyPr wrap="none"/>
              <a:lstStyle/>
              <a:p>
                <a:endParaRPr lang="en-US"/>
              </a:p>
            </p:txBody>
          </p:sp>
          <p:sp>
            <p:nvSpPr>
              <p:cNvPr id="100379" name="Freeform 52"/>
              <p:cNvSpPr>
                <a:spLocks/>
              </p:cNvSpPr>
              <p:nvPr/>
            </p:nvSpPr>
            <p:spPr bwMode="auto">
              <a:xfrm>
                <a:off x="4656" y="2448"/>
                <a:ext cx="720" cy="992"/>
              </a:xfrm>
              <a:custGeom>
                <a:avLst/>
                <a:gdLst>
                  <a:gd name="T0" fmla="*/ 0 w 720"/>
                  <a:gd name="T1" fmla="*/ 0 h 992"/>
                  <a:gd name="T2" fmla="*/ 288 w 720"/>
                  <a:gd name="T3" fmla="*/ 912 h 992"/>
                  <a:gd name="T4" fmla="*/ 720 w 720"/>
                  <a:gd name="T5" fmla="*/ 480 h 992"/>
                  <a:gd name="T6" fmla="*/ 0 60000 65536"/>
                  <a:gd name="T7" fmla="*/ 0 60000 65536"/>
                  <a:gd name="T8" fmla="*/ 0 60000 65536"/>
                  <a:gd name="T9" fmla="*/ 0 w 720"/>
                  <a:gd name="T10" fmla="*/ 0 h 992"/>
                  <a:gd name="T11" fmla="*/ 720 w 720"/>
                  <a:gd name="T12" fmla="*/ 992 h 992"/>
                </a:gdLst>
                <a:ahLst/>
                <a:cxnLst>
                  <a:cxn ang="T6">
                    <a:pos x="T0" y="T1"/>
                  </a:cxn>
                  <a:cxn ang="T7">
                    <a:pos x="T2" y="T3"/>
                  </a:cxn>
                  <a:cxn ang="T8">
                    <a:pos x="T4" y="T5"/>
                  </a:cxn>
                </a:cxnLst>
                <a:rect l="T9" t="T10" r="T11" b="T12"/>
                <a:pathLst>
                  <a:path w="720" h="992">
                    <a:moveTo>
                      <a:pt x="0" y="0"/>
                    </a:moveTo>
                    <a:cubicBezTo>
                      <a:pt x="84" y="416"/>
                      <a:pt x="168" y="832"/>
                      <a:pt x="288" y="912"/>
                    </a:cubicBezTo>
                    <a:cubicBezTo>
                      <a:pt x="408" y="992"/>
                      <a:pt x="564" y="736"/>
                      <a:pt x="720" y="480"/>
                    </a:cubicBezTo>
                  </a:path>
                </a:pathLst>
              </a:custGeom>
              <a:noFill/>
              <a:ln w="28575">
                <a:solidFill>
                  <a:schemeClr val="tx2"/>
                </a:solidFill>
                <a:round/>
                <a:headEnd/>
                <a:tailEnd type="arrow" w="lg" len="lg"/>
              </a:ln>
              <a:extLst>
                <a:ext uri="{909E8E84-426E-40dd-AFC4-6F175D3DCCD1}">
                  <a14:hiddenFill xmlns="" xmlns:a14="http://schemas.microsoft.com/office/drawing/2010/main">
                    <a:solidFill>
                      <a:srgbClr val="FFFFFF"/>
                    </a:solidFill>
                  </a14:hiddenFill>
                </a:ext>
              </a:extLst>
            </p:spPr>
            <p:txBody>
              <a:bodyPr wrap="none"/>
              <a:lstStyle/>
              <a:p>
                <a:endParaRPr lang="en-US"/>
              </a:p>
            </p:txBody>
          </p:sp>
          <p:sp>
            <p:nvSpPr>
              <p:cNvPr id="100380" name="Freeform 53"/>
              <p:cNvSpPr>
                <a:spLocks/>
              </p:cNvSpPr>
              <p:nvPr/>
            </p:nvSpPr>
            <p:spPr bwMode="auto">
              <a:xfrm>
                <a:off x="2144" y="2256"/>
                <a:ext cx="2512" cy="584"/>
              </a:xfrm>
              <a:custGeom>
                <a:avLst/>
                <a:gdLst>
                  <a:gd name="T0" fmla="*/ 2512 w 2512"/>
                  <a:gd name="T1" fmla="*/ 192 h 584"/>
                  <a:gd name="T2" fmla="*/ 736 w 2512"/>
                  <a:gd name="T3" fmla="*/ 576 h 584"/>
                  <a:gd name="T4" fmla="*/ 112 w 2512"/>
                  <a:gd name="T5" fmla="*/ 240 h 584"/>
                  <a:gd name="T6" fmla="*/ 64 w 2512"/>
                  <a:gd name="T7" fmla="*/ 0 h 584"/>
                  <a:gd name="T8" fmla="*/ 0 60000 65536"/>
                  <a:gd name="T9" fmla="*/ 0 60000 65536"/>
                  <a:gd name="T10" fmla="*/ 0 60000 65536"/>
                  <a:gd name="T11" fmla="*/ 0 60000 65536"/>
                  <a:gd name="T12" fmla="*/ 0 w 2512"/>
                  <a:gd name="T13" fmla="*/ 0 h 584"/>
                  <a:gd name="T14" fmla="*/ 2512 w 2512"/>
                  <a:gd name="T15" fmla="*/ 584 h 584"/>
                </a:gdLst>
                <a:ahLst/>
                <a:cxnLst>
                  <a:cxn ang="T8">
                    <a:pos x="T0" y="T1"/>
                  </a:cxn>
                  <a:cxn ang="T9">
                    <a:pos x="T2" y="T3"/>
                  </a:cxn>
                  <a:cxn ang="T10">
                    <a:pos x="T4" y="T5"/>
                  </a:cxn>
                  <a:cxn ang="T11">
                    <a:pos x="T6" y="T7"/>
                  </a:cxn>
                </a:cxnLst>
                <a:rect l="T12" t="T13" r="T14" b="T15"/>
                <a:pathLst>
                  <a:path w="2512" h="584">
                    <a:moveTo>
                      <a:pt x="2512" y="192"/>
                    </a:moveTo>
                    <a:cubicBezTo>
                      <a:pt x="1824" y="380"/>
                      <a:pt x="1136" y="568"/>
                      <a:pt x="736" y="576"/>
                    </a:cubicBezTo>
                    <a:cubicBezTo>
                      <a:pt x="336" y="584"/>
                      <a:pt x="224" y="336"/>
                      <a:pt x="112" y="240"/>
                    </a:cubicBezTo>
                    <a:cubicBezTo>
                      <a:pt x="0" y="144"/>
                      <a:pt x="72" y="40"/>
                      <a:pt x="64" y="0"/>
                    </a:cubicBezTo>
                  </a:path>
                </a:pathLst>
              </a:custGeom>
              <a:noFill/>
              <a:ln w="28575">
                <a:solidFill>
                  <a:schemeClr val="tx2"/>
                </a:solidFill>
                <a:round/>
                <a:headEnd/>
                <a:tailEnd type="arrow" w="lg" len="lg"/>
              </a:ln>
              <a:extLst>
                <a:ext uri="{909E8E84-426E-40dd-AFC4-6F175D3DCCD1}">
                  <a14:hiddenFill xmlns="" xmlns:a14="http://schemas.microsoft.com/office/drawing/2010/main">
                    <a:solidFill>
                      <a:srgbClr val="FFFFFF"/>
                    </a:solidFill>
                  </a14:hiddenFill>
                </a:ext>
              </a:extLst>
            </p:spPr>
            <p:txBody>
              <a:bodyPr wrap="none"/>
              <a:lstStyle/>
              <a:p>
                <a:endParaRPr lang="en-US"/>
              </a:p>
            </p:txBody>
          </p:sp>
          <p:sp>
            <p:nvSpPr>
              <p:cNvPr id="100381" name="Freeform 54"/>
              <p:cNvSpPr>
                <a:spLocks/>
              </p:cNvSpPr>
              <p:nvPr/>
            </p:nvSpPr>
            <p:spPr bwMode="auto">
              <a:xfrm>
                <a:off x="1336" y="1824"/>
                <a:ext cx="3416" cy="1200"/>
              </a:xfrm>
              <a:custGeom>
                <a:avLst/>
                <a:gdLst>
                  <a:gd name="T0" fmla="*/ 2323 w 3560"/>
                  <a:gd name="T1" fmla="*/ 1237 h 1112"/>
                  <a:gd name="T2" fmla="*/ 2289 w 3560"/>
                  <a:gd name="T3" fmla="*/ 1237 h 1112"/>
                  <a:gd name="T4" fmla="*/ 1330 w 3560"/>
                  <a:gd name="T5" fmla="*/ 2095 h 1112"/>
                  <a:gd name="T6" fmla="*/ 434 w 3560"/>
                  <a:gd name="T7" fmla="*/ 1904 h 1112"/>
                  <a:gd name="T8" fmla="*/ 72 w 3560"/>
                  <a:gd name="T9" fmla="*/ 761 h 1112"/>
                  <a:gd name="T10" fmla="*/ 8 w 3560"/>
                  <a:gd name="T11" fmla="*/ 0 h 1112"/>
                  <a:gd name="T12" fmla="*/ 0 60000 65536"/>
                  <a:gd name="T13" fmla="*/ 0 60000 65536"/>
                  <a:gd name="T14" fmla="*/ 0 60000 65536"/>
                  <a:gd name="T15" fmla="*/ 0 60000 65536"/>
                  <a:gd name="T16" fmla="*/ 0 60000 65536"/>
                  <a:gd name="T17" fmla="*/ 0 60000 65536"/>
                  <a:gd name="T18" fmla="*/ 0 w 3560"/>
                  <a:gd name="T19" fmla="*/ 0 h 1112"/>
                  <a:gd name="T20" fmla="*/ 3560 w 3560"/>
                  <a:gd name="T21" fmla="*/ 1112 h 1112"/>
                </a:gdLst>
                <a:ahLst/>
                <a:cxnLst>
                  <a:cxn ang="T12">
                    <a:pos x="T0" y="T1"/>
                  </a:cxn>
                  <a:cxn ang="T13">
                    <a:pos x="T2" y="T3"/>
                  </a:cxn>
                  <a:cxn ang="T14">
                    <a:pos x="T4" y="T5"/>
                  </a:cxn>
                  <a:cxn ang="T15">
                    <a:pos x="T6" y="T7"/>
                  </a:cxn>
                  <a:cxn ang="T16">
                    <a:pos x="T8" y="T9"/>
                  </a:cxn>
                  <a:cxn ang="T17">
                    <a:pos x="T10" y="T11"/>
                  </a:cxn>
                </a:cxnLst>
                <a:rect l="T18" t="T19" r="T20" b="T21"/>
                <a:pathLst>
                  <a:path w="3560" h="1112">
                    <a:moveTo>
                      <a:pt x="3368" y="624"/>
                    </a:moveTo>
                    <a:cubicBezTo>
                      <a:pt x="3464" y="588"/>
                      <a:pt x="3560" y="552"/>
                      <a:pt x="3320" y="624"/>
                    </a:cubicBezTo>
                    <a:cubicBezTo>
                      <a:pt x="3080" y="696"/>
                      <a:pt x="2376" y="1000"/>
                      <a:pt x="1928" y="1056"/>
                    </a:cubicBezTo>
                    <a:cubicBezTo>
                      <a:pt x="1480" y="1112"/>
                      <a:pt x="936" y="1072"/>
                      <a:pt x="632" y="960"/>
                    </a:cubicBezTo>
                    <a:cubicBezTo>
                      <a:pt x="328" y="848"/>
                      <a:pt x="208" y="544"/>
                      <a:pt x="104" y="384"/>
                    </a:cubicBezTo>
                    <a:cubicBezTo>
                      <a:pt x="0" y="224"/>
                      <a:pt x="4" y="112"/>
                      <a:pt x="8" y="0"/>
                    </a:cubicBezTo>
                  </a:path>
                </a:pathLst>
              </a:custGeom>
              <a:noFill/>
              <a:ln w="27305">
                <a:solidFill>
                  <a:schemeClr val="tx2"/>
                </a:solidFill>
                <a:round/>
                <a:headEnd/>
                <a:tailEnd type="arrow" w="lg" len="lg"/>
              </a:ln>
              <a:extLst>
                <a:ext uri="{909E8E84-426E-40dd-AFC4-6F175D3DCCD1}">
                  <a14:hiddenFill xmlns="" xmlns:a14="http://schemas.microsoft.com/office/drawing/2010/main">
                    <a:solidFill>
                      <a:srgbClr val="FFFFFF"/>
                    </a:solidFill>
                  </a14:hiddenFill>
                </a:ext>
              </a:extLst>
            </p:spPr>
            <p:txBody>
              <a:bodyPr wrap="none"/>
              <a:lstStyle/>
              <a:p>
                <a:endParaRPr lang="en-US"/>
              </a:p>
            </p:txBody>
          </p:sp>
          <p:sp>
            <p:nvSpPr>
              <p:cNvPr id="100382" name="Freeform 55"/>
              <p:cNvSpPr>
                <a:spLocks/>
              </p:cNvSpPr>
              <p:nvPr/>
            </p:nvSpPr>
            <p:spPr bwMode="auto">
              <a:xfrm>
                <a:off x="576" y="2112"/>
                <a:ext cx="4080" cy="1040"/>
              </a:xfrm>
              <a:custGeom>
                <a:avLst/>
                <a:gdLst>
                  <a:gd name="T0" fmla="*/ 4080 w 4080"/>
                  <a:gd name="T1" fmla="*/ 336 h 1040"/>
                  <a:gd name="T2" fmla="*/ 2880 w 4080"/>
                  <a:gd name="T3" fmla="*/ 912 h 1040"/>
                  <a:gd name="T4" fmla="*/ 1920 w 4080"/>
                  <a:gd name="T5" fmla="*/ 1008 h 1040"/>
                  <a:gd name="T6" fmla="*/ 624 w 4080"/>
                  <a:gd name="T7" fmla="*/ 720 h 1040"/>
                  <a:gd name="T8" fmla="*/ 0 w 4080"/>
                  <a:gd name="T9" fmla="*/ 0 h 1040"/>
                  <a:gd name="T10" fmla="*/ 0 60000 65536"/>
                  <a:gd name="T11" fmla="*/ 0 60000 65536"/>
                  <a:gd name="T12" fmla="*/ 0 60000 65536"/>
                  <a:gd name="T13" fmla="*/ 0 60000 65536"/>
                  <a:gd name="T14" fmla="*/ 0 60000 65536"/>
                  <a:gd name="T15" fmla="*/ 0 w 4080"/>
                  <a:gd name="T16" fmla="*/ 0 h 1040"/>
                  <a:gd name="T17" fmla="*/ 4080 w 4080"/>
                  <a:gd name="T18" fmla="*/ 1040 h 1040"/>
                </a:gdLst>
                <a:ahLst/>
                <a:cxnLst>
                  <a:cxn ang="T10">
                    <a:pos x="T0" y="T1"/>
                  </a:cxn>
                  <a:cxn ang="T11">
                    <a:pos x="T2" y="T3"/>
                  </a:cxn>
                  <a:cxn ang="T12">
                    <a:pos x="T4" y="T5"/>
                  </a:cxn>
                  <a:cxn ang="T13">
                    <a:pos x="T6" y="T7"/>
                  </a:cxn>
                  <a:cxn ang="T14">
                    <a:pos x="T8" y="T9"/>
                  </a:cxn>
                </a:cxnLst>
                <a:rect l="T15" t="T16" r="T17" b="T18"/>
                <a:pathLst>
                  <a:path w="4080" h="1040">
                    <a:moveTo>
                      <a:pt x="4080" y="336"/>
                    </a:moveTo>
                    <a:cubicBezTo>
                      <a:pt x="3660" y="568"/>
                      <a:pt x="3240" y="800"/>
                      <a:pt x="2880" y="912"/>
                    </a:cubicBezTo>
                    <a:cubicBezTo>
                      <a:pt x="2520" y="1024"/>
                      <a:pt x="2296" y="1040"/>
                      <a:pt x="1920" y="1008"/>
                    </a:cubicBezTo>
                    <a:cubicBezTo>
                      <a:pt x="1544" y="976"/>
                      <a:pt x="944" y="888"/>
                      <a:pt x="624" y="720"/>
                    </a:cubicBezTo>
                    <a:cubicBezTo>
                      <a:pt x="304" y="552"/>
                      <a:pt x="152" y="276"/>
                      <a:pt x="0" y="0"/>
                    </a:cubicBezTo>
                  </a:path>
                </a:pathLst>
              </a:custGeom>
              <a:noFill/>
              <a:ln w="28575">
                <a:solidFill>
                  <a:schemeClr val="tx2"/>
                </a:solidFill>
                <a:round/>
                <a:headEnd/>
                <a:tailEnd type="arrow" w="lg" len="lg"/>
              </a:ln>
              <a:extLst>
                <a:ext uri="{909E8E84-426E-40dd-AFC4-6F175D3DCCD1}">
                  <a14:hiddenFill xmlns="" xmlns:a14="http://schemas.microsoft.com/office/drawing/2010/main">
                    <a:solidFill>
                      <a:srgbClr val="FFFFFF"/>
                    </a:solidFill>
                  </a14:hiddenFill>
                </a:ext>
              </a:extLst>
            </p:spPr>
            <p:txBody>
              <a:bodyPr wrap="none"/>
              <a:lstStyle/>
              <a:p>
                <a:endParaRPr lang="en-US"/>
              </a:p>
            </p:txBody>
          </p:sp>
        </p:grpSp>
        <p:sp>
          <p:nvSpPr>
            <p:cNvPr id="100376" name="Text Box 56"/>
            <p:cNvSpPr txBox="1">
              <a:spLocks noChangeArrowheads="1"/>
            </p:cNvSpPr>
            <p:nvPr/>
          </p:nvSpPr>
          <p:spPr bwMode="auto">
            <a:xfrm>
              <a:off x="449" y="3072"/>
              <a:ext cx="1340" cy="388"/>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b="1">
                  <a:solidFill>
                    <a:schemeClr val="bg2"/>
                  </a:solidFill>
                </a:rPr>
                <a:t>Dissemination</a:t>
              </a:r>
              <a:endParaRPr lang="en-US" i="1">
                <a:solidFill>
                  <a:schemeClr val="bg2"/>
                </a:solidFill>
              </a:endParaRPr>
            </a:p>
          </p:txBody>
        </p:sp>
        <p:sp>
          <p:nvSpPr>
            <p:cNvPr id="100377" name="Text Box 57"/>
            <p:cNvSpPr txBox="1">
              <a:spLocks noChangeArrowheads="1"/>
            </p:cNvSpPr>
            <p:nvPr/>
          </p:nvSpPr>
          <p:spPr bwMode="auto">
            <a:xfrm>
              <a:off x="16" y="3024"/>
              <a:ext cx="418" cy="4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3200" b="1">
                  <a:solidFill>
                    <a:schemeClr val="tx2"/>
                  </a:solidFill>
                </a:rPr>
                <a:t>III</a:t>
              </a:r>
            </a:p>
          </p:txBody>
        </p:sp>
      </p:grpSp>
      <p:sp>
        <p:nvSpPr>
          <p:cNvPr id="100369" name="Text Box 58"/>
          <p:cNvSpPr txBox="1">
            <a:spLocks noChangeArrowheads="1"/>
          </p:cNvSpPr>
          <p:nvPr/>
        </p:nvSpPr>
        <p:spPr bwMode="auto">
          <a:xfrm>
            <a:off x="228600" y="4743450"/>
            <a:ext cx="2287806" cy="369332"/>
          </a:xfrm>
          <a:prstGeom prst="rect">
            <a:avLst/>
          </a:prstGeom>
          <a:solidFill>
            <a:srgbClr val="99CC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dirty="0"/>
              <a:t>Fail-stop Failures only</a:t>
            </a:r>
          </a:p>
        </p:txBody>
      </p:sp>
      <p:sp>
        <p:nvSpPr>
          <p:cNvPr id="100370" name="Text Box 47"/>
          <p:cNvSpPr txBox="1">
            <a:spLocks noChangeArrowheads="1"/>
          </p:cNvSpPr>
          <p:nvPr/>
        </p:nvSpPr>
        <p:spPr bwMode="auto">
          <a:xfrm>
            <a:off x="466725" y="5842000"/>
            <a:ext cx="1133475" cy="482600"/>
          </a:xfrm>
          <a:prstGeom prst="rect">
            <a:avLst/>
          </a:prstGeom>
          <a:noFill/>
          <a:ln w="25400">
            <a:solidFill>
              <a:schemeClr val="tx2"/>
            </a:solidFill>
            <a:miter lim="800000"/>
            <a:headEnd/>
            <a:tailEnd/>
          </a:ln>
          <a:extLst>
            <a:ext uri="{909E8E84-426E-40dd-AFC4-6F175D3DCCD1}">
              <a14:hiddenFill xmlns=""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i="1">
                <a:solidFill>
                  <a:schemeClr val="tx2"/>
                </a:solidFill>
              </a:rPr>
              <a:t>HOW ?</a:t>
            </a:r>
          </a:p>
        </p:txBody>
      </p:sp>
      <p:sp>
        <p:nvSpPr>
          <p:cNvPr id="100371" name="Text Box 47"/>
          <p:cNvSpPr txBox="1">
            <a:spLocks noChangeArrowheads="1"/>
          </p:cNvSpPr>
          <p:nvPr/>
        </p:nvSpPr>
        <p:spPr bwMode="auto">
          <a:xfrm>
            <a:off x="619125" y="5994400"/>
            <a:ext cx="1133475" cy="482600"/>
          </a:xfrm>
          <a:prstGeom prst="rect">
            <a:avLst/>
          </a:prstGeom>
          <a:noFill/>
          <a:ln w="25400">
            <a:solidFill>
              <a:schemeClr val="tx2"/>
            </a:solidFill>
            <a:miter lim="800000"/>
            <a:headEnd/>
            <a:tailEnd/>
          </a:ln>
          <a:extLst>
            <a:ext uri="{909E8E84-426E-40dd-AFC4-6F175D3DCCD1}">
              <a14:hiddenFill xmlns=""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i="1">
                <a:solidFill>
                  <a:schemeClr val="tx2"/>
                </a:solidFill>
              </a:rPr>
              <a:t>HOW ?</a:t>
            </a:r>
          </a:p>
        </p:txBody>
      </p:sp>
      <p:sp>
        <p:nvSpPr>
          <p:cNvPr id="100372" name="Text Box 47"/>
          <p:cNvSpPr txBox="1">
            <a:spLocks noChangeArrowheads="1"/>
          </p:cNvSpPr>
          <p:nvPr/>
        </p:nvSpPr>
        <p:spPr bwMode="auto">
          <a:xfrm>
            <a:off x="771525" y="6146800"/>
            <a:ext cx="1133475" cy="482600"/>
          </a:xfrm>
          <a:prstGeom prst="rect">
            <a:avLst/>
          </a:prstGeom>
          <a:noFill/>
          <a:ln w="25400">
            <a:solidFill>
              <a:schemeClr val="tx2"/>
            </a:solidFill>
            <a:miter lim="800000"/>
            <a:headEnd/>
            <a:tailEnd/>
          </a:ln>
          <a:extLst>
            <a:ext uri="{909E8E84-426E-40dd-AFC4-6F175D3DCCD1}">
              <a14:hiddenFill xmlns=""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i="1">
                <a:solidFill>
                  <a:schemeClr val="tx2"/>
                </a:solidFill>
              </a:rPr>
              <a:t>HOW ?</a:t>
            </a:r>
          </a:p>
        </p:txBody>
      </p:sp>
      <p:sp>
        <p:nvSpPr>
          <p:cNvPr id="100373" name="Text Box 47"/>
          <p:cNvSpPr txBox="1">
            <a:spLocks noChangeArrowheads="1"/>
          </p:cNvSpPr>
          <p:nvPr/>
        </p:nvSpPr>
        <p:spPr bwMode="auto">
          <a:xfrm>
            <a:off x="923925" y="6299200"/>
            <a:ext cx="1133475" cy="482600"/>
          </a:xfrm>
          <a:prstGeom prst="rect">
            <a:avLst/>
          </a:prstGeom>
          <a:noFill/>
          <a:ln w="25400">
            <a:solidFill>
              <a:schemeClr val="tx2"/>
            </a:solidFill>
            <a:miter lim="800000"/>
            <a:headEnd/>
            <a:tailEnd/>
          </a:ln>
          <a:extLst>
            <a:ext uri="{909E8E84-426E-40dd-AFC4-6F175D3DCCD1}">
              <a14:hiddenFill xmlns=""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i="1">
                <a:solidFill>
                  <a:schemeClr val="tx2"/>
                </a:solidFill>
              </a:rPr>
              <a:t>HOW ?</a:t>
            </a:r>
          </a:p>
        </p:txBody>
      </p:sp>
      <p:sp>
        <p:nvSpPr>
          <p:cNvPr id="64" name="AutoShape 15" descr="Green marble"/>
          <p:cNvSpPr>
            <a:spLocks noChangeArrowheads="1"/>
          </p:cNvSpPr>
          <p:nvPr/>
        </p:nvSpPr>
        <p:spPr bwMode="auto">
          <a:xfrm rot="2816484">
            <a:off x="455613" y="1595437"/>
            <a:ext cx="3149600" cy="4283075"/>
          </a:xfrm>
          <a:prstGeom prst="irregularSeal2">
            <a:avLst/>
          </a:prstGeom>
          <a:noFill/>
          <a:ln w="38100">
            <a:solidFill>
              <a:srgbClr val="FF0000"/>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dissolve">
                                      <p:cBhvr>
                                        <p:cTn id="7"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DFC1A9FE-BE83-CF4D-91CE-DB9CA3AAFB3A}" type="slidenum">
              <a:rPr lang="en-US" sz="1400"/>
              <a:pPr eaLnBrk="1" hangingPunct="1"/>
              <a:t>52</a:t>
            </a:fld>
            <a:endParaRPr lang="en-US" sz="1400"/>
          </a:p>
        </p:txBody>
      </p:sp>
      <p:sp>
        <p:nvSpPr>
          <p:cNvPr id="102402" name="Rectangle 2"/>
          <p:cNvSpPr>
            <a:spLocks noGrp="1" noChangeArrowheads="1"/>
          </p:cNvSpPr>
          <p:nvPr>
            <p:ph type="title"/>
          </p:nvPr>
        </p:nvSpPr>
        <p:spPr/>
        <p:txBody>
          <a:bodyPr/>
          <a:lstStyle/>
          <a:p>
            <a:pPr eaLnBrk="1" hangingPunct="1"/>
            <a:r>
              <a:rPr lang="en-US">
                <a:latin typeface="Whitney-BlackSC" charset="0"/>
                <a:cs typeface="Whitney-BlackSC" charset="0"/>
              </a:rPr>
              <a:t>Dissemination Options</a:t>
            </a:r>
          </a:p>
        </p:txBody>
      </p:sp>
      <p:sp>
        <p:nvSpPr>
          <p:cNvPr id="102403" name="Rectangle 3"/>
          <p:cNvSpPr>
            <a:spLocks noGrp="1" noChangeArrowheads="1"/>
          </p:cNvSpPr>
          <p:nvPr>
            <p:ph type="body" idx="1"/>
          </p:nvPr>
        </p:nvSpPr>
        <p:spPr/>
        <p:txBody>
          <a:bodyPr/>
          <a:lstStyle/>
          <a:p>
            <a:pPr eaLnBrk="1" hangingPunct="1">
              <a:lnSpc>
                <a:spcPct val="90000"/>
              </a:lnSpc>
            </a:pPr>
            <a:r>
              <a:rPr lang="en-US">
                <a:latin typeface="Times New Roman" charset="0"/>
              </a:rPr>
              <a:t>Multicast (Hardware / IP)</a:t>
            </a:r>
          </a:p>
          <a:p>
            <a:pPr lvl="1" eaLnBrk="1" hangingPunct="1">
              <a:lnSpc>
                <a:spcPct val="90000"/>
              </a:lnSpc>
            </a:pPr>
            <a:r>
              <a:rPr lang="en-US">
                <a:latin typeface="Times New Roman" charset="0"/>
              </a:rPr>
              <a:t>unreliable </a:t>
            </a:r>
          </a:p>
          <a:p>
            <a:pPr lvl="1" eaLnBrk="1" hangingPunct="1">
              <a:lnSpc>
                <a:spcPct val="90000"/>
              </a:lnSpc>
            </a:pPr>
            <a:r>
              <a:rPr lang="en-US">
                <a:latin typeface="Times New Roman" charset="0"/>
              </a:rPr>
              <a:t>multiple simultaneous multicasts</a:t>
            </a:r>
          </a:p>
          <a:p>
            <a:pPr eaLnBrk="1" hangingPunct="1">
              <a:lnSpc>
                <a:spcPct val="90000"/>
              </a:lnSpc>
            </a:pPr>
            <a:r>
              <a:rPr lang="en-US">
                <a:latin typeface="Times New Roman" charset="0"/>
              </a:rPr>
              <a:t>Point-to-point (TCP / UDP)</a:t>
            </a:r>
          </a:p>
          <a:p>
            <a:pPr lvl="1" eaLnBrk="1" hangingPunct="1">
              <a:lnSpc>
                <a:spcPct val="90000"/>
              </a:lnSpc>
            </a:pPr>
            <a:r>
              <a:rPr lang="en-US">
                <a:latin typeface="Times New Roman" charset="0"/>
              </a:rPr>
              <a:t>expensive</a:t>
            </a:r>
          </a:p>
          <a:p>
            <a:pPr eaLnBrk="1" hangingPunct="1">
              <a:lnSpc>
                <a:spcPct val="90000"/>
              </a:lnSpc>
            </a:pPr>
            <a:r>
              <a:rPr lang="en-US">
                <a:latin typeface="Times New Roman" charset="0"/>
              </a:rPr>
              <a:t>Zero extra messages: </a:t>
            </a:r>
            <a:r>
              <a:rPr lang="en-US">
                <a:solidFill>
                  <a:schemeClr val="tx2"/>
                </a:solidFill>
                <a:latin typeface="Times New Roman" charset="0"/>
              </a:rPr>
              <a:t>Piggyback on Failure Detector messages</a:t>
            </a:r>
          </a:p>
          <a:p>
            <a:pPr lvl="1" eaLnBrk="1" hangingPunct="1">
              <a:lnSpc>
                <a:spcPct val="90000"/>
              </a:lnSpc>
            </a:pPr>
            <a:r>
              <a:rPr lang="en-US">
                <a:solidFill>
                  <a:schemeClr val="tx2"/>
                </a:solidFill>
                <a:latin typeface="Times New Roman" charset="0"/>
              </a:rPr>
              <a:t>Infection-style Dissemination</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Slide Number Placeholder 4"/>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BA4561B4-E448-2E49-BEED-00FF31B99E54}" type="slidenum">
              <a:rPr lang="en-US" sz="1400"/>
              <a:pPr eaLnBrk="1" hangingPunct="1"/>
              <a:t>53</a:t>
            </a:fld>
            <a:endParaRPr lang="en-US" sz="1400"/>
          </a:p>
        </p:txBody>
      </p:sp>
      <p:sp>
        <p:nvSpPr>
          <p:cNvPr id="104450" name="Rectangle 2"/>
          <p:cNvSpPr>
            <a:spLocks noGrp="1" noChangeArrowheads="1"/>
          </p:cNvSpPr>
          <p:nvPr>
            <p:ph type="title"/>
          </p:nvPr>
        </p:nvSpPr>
        <p:spPr>
          <a:xfrm>
            <a:off x="685800" y="171450"/>
            <a:ext cx="7772400" cy="514350"/>
          </a:xfrm>
        </p:spPr>
        <p:txBody>
          <a:bodyPr/>
          <a:lstStyle/>
          <a:p>
            <a:pPr eaLnBrk="1" hangingPunct="1"/>
            <a:r>
              <a:rPr lang="en-GB" sz="4000">
                <a:latin typeface="Whitney-BlackSC" charset="0"/>
                <a:cs typeface="Whitney-BlackSC" charset="0"/>
              </a:rPr>
              <a:t>Infection-style Dissemination</a:t>
            </a:r>
            <a:endParaRPr lang="en-US" sz="4000">
              <a:latin typeface="Whitney-BlackSC" charset="0"/>
              <a:cs typeface="Whitney-BlackSC" charset="0"/>
            </a:endParaRPr>
          </a:p>
        </p:txBody>
      </p:sp>
      <p:grpSp>
        <p:nvGrpSpPr>
          <p:cNvPr id="104451" name="Group 3"/>
          <p:cNvGrpSpPr>
            <a:grpSpLocks/>
          </p:cNvGrpSpPr>
          <p:nvPr/>
        </p:nvGrpSpPr>
        <p:grpSpPr bwMode="auto">
          <a:xfrm>
            <a:off x="192088" y="685800"/>
            <a:ext cx="8305800" cy="4171950"/>
            <a:chOff x="121" y="576"/>
            <a:chExt cx="5232" cy="3504"/>
          </a:xfrm>
        </p:grpSpPr>
        <p:sp>
          <p:nvSpPr>
            <p:cNvPr id="104467" name="Text Box 4"/>
            <p:cNvSpPr txBox="1">
              <a:spLocks noChangeArrowheads="1"/>
            </p:cNvSpPr>
            <p:nvPr/>
          </p:nvSpPr>
          <p:spPr bwMode="auto">
            <a:xfrm>
              <a:off x="121" y="2592"/>
              <a:ext cx="1302" cy="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t>Protocol period</a:t>
              </a:r>
            </a:p>
            <a:p>
              <a:pPr eaLnBrk="1" hangingPunct="1"/>
              <a:r>
                <a:rPr lang="en-US"/>
                <a:t>= T time units</a:t>
              </a:r>
            </a:p>
          </p:txBody>
        </p:sp>
        <p:sp>
          <p:nvSpPr>
            <p:cNvPr id="104468" name="Line 5"/>
            <p:cNvSpPr>
              <a:spLocks noChangeShapeType="1"/>
            </p:cNvSpPr>
            <p:nvPr/>
          </p:nvSpPr>
          <p:spPr bwMode="auto">
            <a:xfrm>
              <a:off x="1513" y="1200"/>
              <a:ext cx="1440" cy="192"/>
            </a:xfrm>
            <a:prstGeom prst="line">
              <a:avLst/>
            </a:prstGeom>
            <a:noFill/>
            <a:ln w="34925">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104469" name="Line 6"/>
            <p:cNvSpPr>
              <a:spLocks noChangeShapeType="1"/>
            </p:cNvSpPr>
            <p:nvPr/>
          </p:nvSpPr>
          <p:spPr bwMode="auto">
            <a:xfrm flipH="1">
              <a:off x="2185" y="1536"/>
              <a:ext cx="768" cy="192"/>
            </a:xfrm>
            <a:prstGeom prst="line">
              <a:avLst/>
            </a:prstGeom>
            <a:noFill/>
            <a:ln w="34925">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104470" name="Text Box 7"/>
            <p:cNvSpPr txBox="1">
              <a:spLocks noChangeArrowheads="1"/>
            </p:cNvSpPr>
            <p:nvPr/>
          </p:nvSpPr>
          <p:spPr bwMode="auto">
            <a:xfrm>
              <a:off x="1897" y="1488"/>
              <a:ext cx="396" cy="6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sz="4800">
                  <a:solidFill>
                    <a:srgbClr val="FF0000"/>
                  </a:solidFill>
                </a:rPr>
                <a:t>X</a:t>
              </a:r>
            </a:p>
          </p:txBody>
        </p:sp>
        <p:sp>
          <p:nvSpPr>
            <p:cNvPr id="104471" name="Line 8"/>
            <p:cNvSpPr>
              <a:spLocks noChangeShapeType="1"/>
            </p:cNvSpPr>
            <p:nvPr/>
          </p:nvSpPr>
          <p:spPr bwMode="auto">
            <a:xfrm>
              <a:off x="1513" y="2064"/>
              <a:ext cx="2400" cy="624"/>
            </a:xfrm>
            <a:prstGeom prst="line">
              <a:avLst/>
            </a:prstGeom>
            <a:noFill/>
            <a:ln w="25400">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104472" name="Line 9"/>
            <p:cNvSpPr>
              <a:spLocks noChangeShapeType="1"/>
            </p:cNvSpPr>
            <p:nvPr/>
          </p:nvSpPr>
          <p:spPr bwMode="auto">
            <a:xfrm>
              <a:off x="3913" y="864"/>
              <a:ext cx="0" cy="3216"/>
            </a:xfrm>
            <a:prstGeom prst="line">
              <a:avLst/>
            </a:prstGeom>
            <a:noFill/>
            <a:ln w="28575">
              <a:solidFill>
                <a:srgbClr val="00CCFF"/>
              </a:solidFill>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104473" name="Line 10"/>
            <p:cNvSpPr>
              <a:spLocks noChangeShapeType="1"/>
            </p:cNvSpPr>
            <p:nvPr/>
          </p:nvSpPr>
          <p:spPr bwMode="auto">
            <a:xfrm>
              <a:off x="1513" y="2064"/>
              <a:ext cx="2784" cy="240"/>
            </a:xfrm>
            <a:prstGeom prst="line">
              <a:avLst/>
            </a:prstGeom>
            <a:noFill/>
            <a:ln w="25400">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104474" name="Line 11"/>
            <p:cNvSpPr>
              <a:spLocks noChangeShapeType="1"/>
            </p:cNvSpPr>
            <p:nvPr/>
          </p:nvSpPr>
          <p:spPr bwMode="auto">
            <a:xfrm>
              <a:off x="4777" y="864"/>
              <a:ext cx="0" cy="3168"/>
            </a:xfrm>
            <a:prstGeom prst="line">
              <a:avLst/>
            </a:prstGeom>
            <a:noFill/>
            <a:ln w="28575">
              <a:solidFill>
                <a:srgbClr val="00CCFF"/>
              </a:solidFill>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104475" name="Line 12"/>
            <p:cNvSpPr>
              <a:spLocks noChangeShapeType="1"/>
            </p:cNvSpPr>
            <p:nvPr/>
          </p:nvSpPr>
          <p:spPr bwMode="auto">
            <a:xfrm flipH="1">
              <a:off x="2953" y="2784"/>
              <a:ext cx="912" cy="144"/>
            </a:xfrm>
            <a:prstGeom prst="line">
              <a:avLst/>
            </a:prstGeom>
            <a:noFill/>
            <a:ln w="25400">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104476" name="Line 13"/>
            <p:cNvSpPr>
              <a:spLocks noChangeShapeType="1"/>
            </p:cNvSpPr>
            <p:nvPr/>
          </p:nvSpPr>
          <p:spPr bwMode="auto">
            <a:xfrm>
              <a:off x="2953" y="3072"/>
              <a:ext cx="960" cy="96"/>
            </a:xfrm>
            <a:prstGeom prst="line">
              <a:avLst/>
            </a:prstGeom>
            <a:noFill/>
            <a:ln w="25400">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104477" name="Line 14"/>
            <p:cNvSpPr>
              <a:spLocks noChangeShapeType="1"/>
            </p:cNvSpPr>
            <p:nvPr/>
          </p:nvSpPr>
          <p:spPr bwMode="auto">
            <a:xfrm flipH="1">
              <a:off x="1513" y="3312"/>
              <a:ext cx="2400" cy="336"/>
            </a:xfrm>
            <a:prstGeom prst="line">
              <a:avLst/>
            </a:prstGeom>
            <a:noFill/>
            <a:ln w="25400">
              <a:solidFill>
                <a:schemeClr val="tx1"/>
              </a:solidFill>
              <a:prstDash val="dash"/>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104478" name="Oval 15"/>
            <p:cNvSpPr>
              <a:spLocks noChangeArrowheads="1"/>
            </p:cNvSpPr>
            <p:nvPr/>
          </p:nvSpPr>
          <p:spPr bwMode="auto">
            <a:xfrm>
              <a:off x="3481" y="624"/>
              <a:ext cx="1872" cy="576"/>
            </a:xfrm>
            <a:prstGeom prst="ellipse">
              <a:avLst/>
            </a:prstGeom>
            <a:noFill/>
            <a:ln w="28575">
              <a:solidFill>
                <a:schemeClr val="tx1"/>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lIns="90000" tIns="46800" rIns="90000" bIns="46800" anchor="ctr"/>
            <a:lstStyle/>
            <a:p>
              <a:endParaRPr lang="en-US"/>
            </a:p>
          </p:txBody>
        </p:sp>
        <p:sp>
          <p:nvSpPr>
            <p:cNvPr id="104479" name="Text Box 16"/>
            <p:cNvSpPr txBox="1">
              <a:spLocks noChangeArrowheads="1"/>
            </p:cNvSpPr>
            <p:nvPr/>
          </p:nvSpPr>
          <p:spPr bwMode="auto">
            <a:xfrm>
              <a:off x="1369" y="576"/>
              <a:ext cx="349" cy="388"/>
            </a:xfrm>
            <a:prstGeom prst="rect">
              <a:avLst/>
            </a:prstGeom>
            <a:solidFill>
              <a:srgbClr val="00CCFF"/>
            </a:solidFill>
            <a:ln>
              <a:noFill/>
            </a:ln>
            <a:extLst>
              <a:ext uri="{91240B29-F687-4f45-9708-019B960494DF}">
                <a14:hiddenLine xmlns="" xmlns:a14="http://schemas.microsoft.com/office/drawing/2010/main" w="28575">
                  <a:solidFill>
                    <a:srgbClr val="000000"/>
                  </a:solidFill>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i="1">
                  <a:solidFill>
                    <a:srgbClr val="000066"/>
                  </a:solidFill>
                </a:rPr>
                <a:t>pi</a:t>
              </a:r>
            </a:p>
          </p:txBody>
        </p:sp>
        <p:sp>
          <p:nvSpPr>
            <p:cNvPr id="104480" name="Line 17"/>
            <p:cNvSpPr>
              <a:spLocks noChangeShapeType="1"/>
            </p:cNvSpPr>
            <p:nvPr/>
          </p:nvSpPr>
          <p:spPr bwMode="auto">
            <a:xfrm>
              <a:off x="313" y="960"/>
              <a:ext cx="1191" cy="0"/>
            </a:xfrm>
            <a:prstGeom prst="line">
              <a:avLst/>
            </a:prstGeom>
            <a:noFill/>
            <a:ln w="28575">
              <a:solidFill>
                <a:schemeClr val="tx1"/>
              </a:solidFill>
              <a:round/>
              <a:headEnd/>
              <a:tailEn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104481" name="Line 18"/>
            <p:cNvSpPr>
              <a:spLocks noChangeShapeType="1"/>
            </p:cNvSpPr>
            <p:nvPr/>
          </p:nvSpPr>
          <p:spPr bwMode="auto">
            <a:xfrm>
              <a:off x="265" y="3888"/>
              <a:ext cx="1250" cy="0"/>
            </a:xfrm>
            <a:prstGeom prst="line">
              <a:avLst/>
            </a:prstGeom>
            <a:noFill/>
            <a:ln w="28575">
              <a:solidFill>
                <a:schemeClr val="tx1"/>
              </a:solidFill>
              <a:round/>
              <a:headEnd/>
              <a:tailEn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104482" name="Line 19"/>
            <p:cNvSpPr>
              <a:spLocks noChangeShapeType="1"/>
            </p:cNvSpPr>
            <p:nvPr/>
          </p:nvSpPr>
          <p:spPr bwMode="auto">
            <a:xfrm>
              <a:off x="409" y="960"/>
              <a:ext cx="0" cy="1440"/>
            </a:xfrm>
            <a:prstGeom prst="line">
              <a:avLst/>
            </a:prstGeom>
            <a:noFill/>
            <a:ln w="28575">
              <a:solidFill>
                <a:schemeClr val="tx1"/>
              </a:solidFill>
              <a:prstDash val="dash"/>
              <a:round/>
              <a:headEnd type="arrow" w="med" len="med"/>
              <a:tailEn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104483" name="Line 20"/>
            <p:cNvSpPr>
              <a:spLocks noChangeShapeType="1"/>
            </p:cNvSpPr>
            <p:nvPr/>
          </p:nvSpPr>
          <p:spPr bwMode="auto">
            <a:xfrm>
              <a:off x="409" y="3360"/>
              <a:ext cx="0" cy="528"/>
            </a:xfrm>
            <a:prstGeom prst="line">
              <a:avLst/>
            </a:prstGeom>
            <a:noFill/>
            <a:ln w="28575">
              <a:solidFill>
                <a:schemeClr val="tx1"/>
              </a:solidFill>
              <a:prstDash val="dash"/>
              <a:round/>
              <a:headEnd/>
              <a:tailEnd type="arrow"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104484" name="Text Box 21"/>
            <p:cNvSpPr txBox="1">
              <a:spLocks noChangeArrowheads="1"/>
            </p:cNvSpPr>
            <p:nvPr/>
          </p:nvSpPr>
          <p:spPr bwMode="auto">
            <a:xfrm>
              <a:off x="3913" y="2688"/>
              <a:ext cx="592"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1">
                  <a:latin typeface="Courier New" charset="0"/>
                </a:rPr>
                <a:t>ping</a:t>
              </a:r>
            </a:p>
          </p:txBody>
        </p:sp>
        <p:sp>
          <p:nvSpPr>
            <p:cNvPr id="104485" name="Text Box 22"/>
            <p:cNvSpPr txBox="1">
              <a:spLocks noChangeArrowheads="1"/>
            </p:cNvSpPr>
            <p:nvPr/>
          </p:nvSpPr>
          <p:spPr bwMode="auto">
            <a:xfrm>
              <a:off x="2953" y="1440"/>
              <a:ext cx="592"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1">
                  <a:latin typeface="Courier New" charset="0"/>
                </a:rPr>
                <a:t>ack</a:t>
              </a:r>
            </a:p>
          </p:txBody>
        </p:sp>
        <p:sp>
          <p:nvSpPr>
            <p:cNvPr id="104486" name="Text Box 23"/>
            <p:cNvSpPr txBox="1">
              <a:spLocks noChangeArrowheads="1"/>
            </p:cNvSpPr>
            <p:nvPr/>
          </p:nvSpPr>
          <p:spPr bwMode="auto">
            <a:xfrm>
              <a:off x="649" y="2016"/>
              <a:ext cx="960"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1">
                  <a:latin typeface="Courier New" charset="0"/>
                </a:rPr>
                <a:t>ping-req</a:t>
              </a:r>
            </a:p>
          </p:txBody>
        </p:sp>
        <p:sp>
          <p:nvSpPr>
            <p:cNvPr id="104487" name="Text Box 24"/>
            <p:cNvSpPr txBox="1">
              <a:spLocks noChangeArrowheads="1"/>
            </p:cNvSpPr>
            <p:nvPr/>
          </p:nvSpPr>
          <p:spPr bwMode="auto">
            <a:xfrm>
              <a:off x="2521" y="3024"/>
              <a:ext cx="432"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1">
                  <a:latin typeface="Courier New" charset="0"/>
                </a:rPr>
                <a:t>ack</a:t>
              </a:r>
            </a:p>
          </p:txBody>
        </p:sp>
        <p:sp>
          <p:nvSpPr>
            <p:cNvPr id="104488" name="Text Box 25"/>
            <p:cNvSpPr txBox="1">
              <a:spLocks noChangeArrowheads="1"/>
            </p:cNvSpPr>
            <p:nvPr/>
          </p:nvSpPr>
          <p:spPr bwMode="auto">
            <a:xfrm>
              <a:off x="409" y="960"/>
              <a:ext cx="1200"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buFontTx/>
                <a:buChar char="•"/>
              </a:pPr>
              <a:r>
                <a:rPr lang="en-US" sz="2000" b="1">
                  <a:latin typeface="Courier New" charset="0"/>
                </a:rPr>
                <a:t>random </a:t>
              </a:r>
              <a:r>
                <a:rPr lang="en-US" sz="2000" b="1" i="1">
                  <a:latin typeface="Courier New" charset="0"/>
                </a:rPr>
                <a:t>pj</a:t>
              </a:r>
            </a:p>
          </p:txBody>
        </p:sp>
        <p:sp>
          <p:nvSpPr>
            <p:cNvPr id="104489" name="Text Box 26"/>
            <p:cNvSpPr txBox="1">
              <a:spLocks noChangeArrowheads="1"/>
            </p:cNvSpPr>
            <p:nvPr/>
          </p:nvSpPr>
          <p:spPr bwMode="auto">
            <a:xfrm>
              <a:off x="4249" y="2064"/>
              <a:ext cx="396" cy="6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sz="4800">
                  <a:solidFill>
                    <a:srgbClr val="FF3300"/>
                  </a:solidFill>
                </a:rPr>
                <a:t>X</a:t>
              </a:r>
            </a:p>
          </p:txBody>
        </p:sp>
        <p:sp>
          <p:nvSpPr>
            <p:cNvPr id="104490" name="Text Box 27"/>
            <p:cNvSpPr txBox="1">
              <a:spLocks noChangeArrowheads="1"/>
            </p:cNvSpPr>
            <p:nvPr/>
          </p:nvSpPr>
          <p:spPr bwMode="auto">
            <a:xfrm>
              <a:off x="3913" y="3216"/>
              <a:ext cx="432"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1">
                  <a:latin typeface="Courier New" charset="0"/>
                </a:rPr>
                <a:t>ack</a:t>
              </a:r>
            </a:p>
          </p:txBody>
        </p:sp>
        <p:sp>
          <p:nvSpPr>
            <p:cNvPr id="104491" name="Text Box 28"/>
            <p:cNvSpPr txBox="1">
              <a:spLocks noChangeArrowheads="1"/>
            </p:cNvSpPr>
            <p:nvPr/>
          </p:nvSpPr>
          <p:spPr bwMode="auto">
            <a:xfrm>
              <a:off x="1033" y="1152"/>
              <a:ext cx="504"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1">
                  <a:latin typeface="Courier New" charset="0"/>
                </a:rPr>
                <a:t>ping</a:t>
              </a:r>
              <a:endParaRPr lang="en-US"/>
            </a:p>
          </p:txBody>
        </p:sp>
        <p:sp>
          <p:nvSpPr>
            <p:cNvPr id="104492" name="Text Box 29"/>
            <p:cNvSpPr txBox="1">
              <a:spLocks noChangeArrowheads="1"/>
            </p:cNvSpPr>
            <p:nvPr/>
          </p:nvSpPr>
          <p:spPr bwMode="auto">
            <a:xfrm>
              <a:off x="409" y="1824"/>
              <a:ext cx="1056"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buFontTx/>
                <a:buChar char="•"/>
              </a:pPr>
              <a:r>
                <a:rPr lang="en-US" sz="2000" b="1">
                  <a:latin typeface="Courier New" charset="0"/>
                </a:rPr>
                <a:t>random K</a:t>
              </a:r>
            </a:p>
          </p:txBody>
        </p:sp>
      </p:grpSp>
      <p:sp>
        <p:nvSpPr>
          <p:cNvPr id="104452" name="Line 30"/>
          <p:cNvSpPr>
            <a:spLocks noChangeShapeType="1"/>
          </p:cNvSpPr>
          <p:nvPr/>
        </p:nvSpPr>
        <p:spPr bwMode="auto">
          <a:xfrm>
            <a:off x="4724400" y="1028700"/>
            <a:ext cx="0" cy="3829050"/>
          </a:xfrm>
          <a:prstGeom prst="line">
            <a:avLst/>
          </a:prstGeom>
          <a:noFill/>
          <a:ln w="28575">
            <a:solidFill>
              <a:srgbClr val="00CCFF"/>
            </a:solidFill>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104453" name="Line 31"/>
          <p:cNvSpPr>
            <a:spLocks noChangeShapeType="1"/>
          </p:cNvSpPr>
          <p:nvPr/>
        </p:nvSpPr>
        <p:spPr bwMode="auto">
          <a:xfrm>
            <a:off x="2362200" y="1028700"/>
            <a:ext cx="0" cy="3829050"/>
          </a:xfrm>
          <a:prstGeom prst="line">
            <a:avLst/>
          </a:prstGeom>
          <a:noFill/>
          <a:ln w="28575">
            <a:solidFill>
              <a:srgbClr val="00CCFF"/>
            </a:solidFill>
            <a:round/>
            <a:headEnd/>
            <a:tailEnd type="triangle" w="med" len="med"/>
          </a:ln>
          <a:extLst>
            <a:ext uri="{909E8E84-426E-40dd-AFC4-6F175D3DCCD1}">
              <a14:hiddenFill xmlns="" xmlns:a14="http://schemas.microsoft.com/office/drawing/2010/main">
                <a:noFill/>
              </a14:hiddenFill>
            </a:ext>
          </a:extLst>
        </p:spPr>
        <p:txBody>
          <a:bodyPr lIns="90000" tIns="46800" rIns="90000" bIns="46800"/>
          <a:lstStyle/>
          <a:p>
            <a:endParaRPr lang="en-US"/>
          </a:p>
        </p:txBody>
      </p:sp>
      <p:sp>
        <p:nvSpPr>
          <p:cNvPr id="104454" name="Text Box 32"/>
          <p:cNvSpPr txBox="1">
            <a:spLocks noChangeArrowheads="1"/>
          </p:cNvSpPr>
          <p:nvPr/>
        </p:nvSpPr>
        <p:spPr bwMode="auto">
          <a:xfrm>
            <a:off x="4495800" y="685800"/>
            <a:ext cx="554038" cy="461963"/>
          </a:xfrm>
          <a:prstGeom prst="rect">
            <a:avLst/>
          </a:prstGeom>
          <a:solidFill>
            <a:srgbClr val="00CCFF"/>
          </a:solidFill>
          <a:ln>
            <a:noFill/>
          </a:ln>
          <a:extLst>
            <a:ext uri="{91240B29-F687-4f45-9708-019B960494DF}">
              <a14:hiddenLine xmlns="" xmlns:a14="http://schemas.microsoft.com/office/drawing/2010/main" w="28575">
                <a:solidFill>
                  <a:srgbClr val="000000"/>
                </a:solidFill>
                <a:miter lim="800000"/>
                <a:headEnd type="none" w="lg" len="lg"/>
                <a:tailEnd type="none" w="lg" len="lg"/>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GB" i="1">
                <a:solidFill>
                  <a:srgbClr val="000066"/>
                </a:solidFill>
              </a:rPr>
              <a:t>pj</a:t>
            </a:r>
          </a:p>
        </p:txBody>
      </p:sp>
      <p:sp>
        <p:nvSpPr>
          <p:cNvPr id="104455" name="Rectangle 33"/>
          <p:cNvSpPr>
            <a:spLocks noChangeArrowheads="1"/>
          </p:cNvSpPr>
          <p:nvPr/>
        </p:nvSpPr>
        <p:spPr bwMode="auto">
          <a:xfrm>
            <a:off x="3733800" y="1657350"/>
            <a:ext cx="381000" cy="171450"/>
          </a:xfrm>
          <a:prstGeom prst="rect">
            <a:avLst/>
          </a:prstGeom>
          <a:solidFill>
            <a:srgbClr val="FF99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104456" name="Rectangle 34"/>
          <p:cNvSpPr>
            <a:spLocks noChangeArrowheads="1"/>
          </p:cNvSpPr>
          <p:nvPr/>
        </p:nvSpPr>
        <p:spPr bwMode="auto">
          <a:xfrm>
            <a:off x="3733800" y="2057400"/>
            <a:ext cx="381000" cy="171450"/>
          </a:xfrm>
          <a:prstGeom prst="rect">
            <a:avLst/>
          </a:prstGeom>
          <a:solidFill>
            <a:srgbClr val="FF99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104457" name="Rectangle 35"/>
          <p:cNvSpPr>
            <a:spLocks noChangeArrowheads="1"/>
          </p:cNvSpPr>
          <p:nvPr/>
        </p:nvSpPr>
        <p:spPr bwMode="auto">
          <a:xfrm>
            <a:off x="3810000" y="4229100"/>
            <a:ext cx="381000" cy="171450"/>
          </a:xfrm>
          <a:prstGeom prst="rect">
            <a:avLst/>
          </a:prstGeom>
          <a:solidFill>
            <a:srgbClr val="FF99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nvGrpSpPr>
          <p:cNvPr id="104458" name="Group 36"/>
          <p:cNvGrpSpPr>
            <a:grpSpLocks/>
          </p:cNvGrpSpPr>
          <p:nvPr/>
        </p:nvGrpSpPr>
        <p:grpSpPr bwMode="auto">
          <a:xfrm>
            <a:off x="5257800" y="2686050"/>
            <a:ext cx="381000" cy="1257300"/>
            <a:chOff x="3168" y="2256"/>
            <a:chExt cx="240" cy="1056"/>
          </a:xfrm>
        </p:grpSpPr>
        <p:sp>
          <p:nvSpPr>
            <p:cNvPr id="104463" name="Rectangle 37"/>
            <p:cNvSpPr>
              <a:spLocks noChangeArrowheads="1"/>
            </p:cNvSpPr>
            <p:nvPr/>
          </p:nvSpPr>
          <p:spPr bwMode="auto">
            <a:xfrm>
              <a:off x="3168" y="2256"/>
              <a:ext cx="240" cy="144"/>
            </a:xfrm>
            <a:prstGeom prst="rect">
              <a:avLst/>
            </a:prstGeom>
            <a:solidFill>
              <a:srgbClr val="FF99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104464" name="Rectangle 38"/>
            <p:cNvSpPr>
              <a:spLocks noChangeArrowheads="1"/>
            </p:cNvSpPr>
            <p:nvPr/>
          </p:nvSpPr>
          <p:spPr bwMode="auto">
            <a:xfrm>
              <a:off x="3168" y="2592"/>
              <a:ext cx="240" cy="144"/>
            </a:xfrm>
            <a:prstGeom prst="rect">
              <a:avLst/>
            </a:prstGeom>
            <a:solidFill>
              <a:srgbClr val="FF99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104465" name="Rectangle 39"/>
            <p:cNvSpPr>
              <a:spLocks noChangeArrowheads="1"/>
            </p:cNvSpPr>
            <p:nvPr/>
          </p:nvSpPr>
          <p:spPr bwMode="auto">
            <a:xfrm>
              <a:off x="3168" y="2880"/>
              <a:ext cx="240" cy="144"/>
            </a:xfrm>
            <a:prstGeom prst="rect">
              <a:avLst/>
            </a:prstGeom>
            <a:solidFill>
              <a:srgbClr val="FF99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104466" name="Rectangle 40"/>
            <p:cNvSpPr>
              <a:spLocks noChangeArrowheads="1"/>
            </p:cNvSpPr>
            <p:nvPr/>
          </p:nvSpPr>
          <p:spPr bwMode="auto">
            <a:xfrm>
              <a:off x="3168" y="3168"/>
              <a:ext cx="240" cy="144"/>
            </a:xfrm>
            <a:prstGeom prst="rect">
              <a:avLst/>
            </a:prstGeom>
            <a:solidFill>
              <a:srgbClr val="FF99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grpSp>
        <p:nvGrpSpPr>
          <p:cNvPr id="104459" name="Group 41"/>
          <p:cNvGrpSpPr>
            <a:grpSpLocks/>
          </p:cNvGrpSpPr>
          <p:nvPr/>
        </p:nvGrpSpPr>
        <p:grpSpPr bwMode="auto">
          <a:xfrm>
            <a:off x="7110413" y="3543300"/>
            <a:ext cx="1774825" cy="1371600"/>
            <a:chOff x="4623" y="2976"/>
            <a:chExt cx="1118" cy="1152"/>
          </a:xfrm>
        </p:grpSpPr>
        <p:sp>
          <p:nvSpPr>
            <p:cNvPr id="104461" name="Rectangle 42"/>
            <p:cNvSpPr>
              <a:spLocks noChangeArrowheads="1"/>
            </p:cNvSpPr>
            <p:nvPr/>
          </p:nvSpPr>
          <p:spPr bwMode="auto">
            <a:xfrm>
              <a:off x="4992" y="2976"/>
              <a:ext cx="240" cy="144"/>
            </a:xfrm>
            <a:prstGeom prst="rect">
              <a:avLst/>
            </a:prstGeom>
            <a:solidFill>
              <a:srgbClr val="FF990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104462" name="Text Box 43"/>
            <p:cNvSpPr txBox="1">
              <a:spLocks noChangeArrowheads="1"/>
            </p:cNvSpPr>
            <p:nvPr/>
          </p:nvSpPr>
          <p:spPr bwMode="auto">
            <a:xfrm>
              <a:off x="4623" y="3120"/>
              <a:ext cx="1118" cy="10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a:solidFill>
                    <a:schemeClr val="tx2"/>
                  </a:solidFill>
                </a:rPr>
                <a:t>Piggybacked </a:t>
              </a:r>
            </a:p>
            <a:p>
              <a:pPr algn="ctr" eaLnBrk="1" hangingPunct="1"/>
              <a:r>
                <a:rPr lang="en-US">
                  <a:solidFill>
                    <a:schemeClr val="tx2"/>
                  </a:solidFill>
                </a:rPr>
                <a:t>membership </a:t>
              </a:r>
            </a:p>
            <a:p>
              <a:pPr algn="ctr" eaLnBrk="1" hangingPunct="1"/>
              <a:r>
                <a:rPr lang="en-US">
                  <a:solidFill>
                    <a:schemeClr val="tx2"/>
                  </a:solidFill>
                </a:rPr>
                <a:t>information</a:t>
              </a:r>
            </a:p>
          </p:txBody>
        </p:sp>
      </p:grpSp>
      <p:sp>
        <p:nvSpPr>
          <p:cNvPr id="104460" name="Text Box 44"/>
          <p:cNvSpPr txBox="1">
            <a:spLocks noChangeArrowheads="1"/>
          </p:cNvSpPr>
          <p:nvPr/>
        </p:nvSpPr>
        <p:spPr bwMode="auto">
          <a:xfrm>
            <a:off x="7202488" y="1371600"/>
            <a:ext cx="1420812" cy="8334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solidFill>
                  <a:srgbClr val="000000"/>
                </a:solidFill>
                <a:prstDash val="dash"/>
                <a:miter lim="800000"/>
                <a:headEnd/>
                <a:tailEnd/>
              </a14:hiddenLine>
            </a:ext>
          </a:extLst>
        </p:spPr>
        <p:txBody>
          <a:bodyPr wrap="none" lIns="90000" tIns="46800" rIns="90000" bIns="46800">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t>K random</a:t>
            </a:r>
          </a:p>
          <a:p>
            <a:pPr eaLnBrk="1" hangingPunct="1"/>
            <a:r>
              <a:rPr lang="en-US"/>
              <a:t>processes</a:t>
            </a: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47064796-5A36-F348-A63F-831DB86F730C}" type="slidenum">
              <a:rPr lang="en-US" sz="1400"/>
              <a:pPr eaLnBrk="1" hangingPunct="1"/>
              <a:t>54</a:t>
            </a:fld>
            <a:endParaRPr lang="en-US" sz="1400"/>
          </a:p>
        </p:txBody>
      </p:sp>
      <p:sp>
        <p:nvSpPr>
          <p:cNvPr id="106498" name="Rectangle 2"/>
          <p:cNvSpPr>
            <a:spLocks noGrp="1" noChangeArrowheads="1"/>
          </p:cNvSpPr>
          <p:nvPr>
            <p:ph type="title"/>
          </p:nvPr>
        </p:nvSpPr>
        <p:spPr/>
        <p:txBody>
          <a:bodyPr/>
          <a:lstStyle/>
          <a:p>
            <a:pPr eaLnBrk="1" hangingPunct="1"/>
            <a:r>
              <a:rPr lang="en-US">
                <a:latin typeface="Whitney-BlackSC" charset="0"/>
                <a:cs typeface="Whitney-BlackSC" charset="0"/>
              </a:rPr>
              <a:t>Infection-style Dissemination</a:t>
            </a:r>
          </a:p>
        </p:txBody>
      </p:sp>
      <p:sp>
        <p:nvSpPr>
          <p:cNvPr id="106499" name="Rectangle 3"/>
          <p:cNvSpPr>
            <a:spLocks noGrp="1" noChangeArrowheads="1"/>
          </p:cNvSpPr>
          <p:nvPr>
            <p:ph type="body" idx="1"/>
          </p:nvPr>
        </p:nvSpPr>
        <p:spPr>
          <a:xfrm>
            <a:off x="304800" y="1028700"/>
            <a:ext cx="8610600" cy="3314700"/>
          </a:xfrm>
        </p:spPr>
        <p:txBody>
          <a:bodyPr/>
          <a:lstStyle/>
          <a:p>
            <a:pPr eaLnBrk="1" hangingPunct="1">
              <a:lnSpc>
                <a:spcPct val="90000"/>
              </a:lnSpc>
            </a:pPr>
            <a:r>
              <a:rPr lang="en-US" sz="2800" dirty="0">
                <a:latin typeface="Times New Roman" charset="0"/>
              </a:rPr>
              <a:t>Epidemic/Gossip style dissemination</a:t>
            </a:r>
          </a:p>
          <a:p>
            <a:pPr lvl="1" eaLnBrk="1" hangingPunct="1">
              <a:lnSpc>
                <a:spcPct val="90000"/>
              </a:lnSpc>
            </a:pPr>
            <a:r>
              <a:rPr lang="en-US" sz="2400" dirty="0">
                <a:latin typeface="Times New Roman" charset="0"/>
              </a:rPr>
              <a:t>After   		  protocol periods, 		processes would not have heard about an update</a:t>
            </a:r>
          </a:p>
          <a:p>
            <a:pPr eaLnBrk="1" hangingPunct="1">
              <a:lnSpc>
                <a:spcPct val="90000"/>
              </a:lnSpc>
            </a:pPr>
            <a:r>
              <a:rPr lang="en-US" sz="2800" dirty="0">
                <a:latin typeface="Times New Roman" charset="0"/>
              </a:rPr>
              <a:t>Maintain a buffer of recently joined/evicted processes</a:t>
            </a:r>
          </a:p>
          <a:p>
            <a:pPr lvl="1" eaLnBrk="1" hangingPunct="1">
              <a:lnSpc>
                <a:spcPct val="90000"/>
              </a:lnSpc>
            </a:pPr>
            <a:r>
              <a:rPr lang="en-US" sz="2400" dirty="0">
                <a:latin typeface="Times New Roman" charset="0"/>
              </a:rPr>
              <a:t>Piggyback from this buffer</a:t>
            </a:r>
          </a:p>
          <a:p>
            <a:pPr lvl="1" eaLnBrk="1" hangingPunct="1">
              <a:lnSpc>
                <a:spcPct val="90000"/>
              </a:lnSpc>
            </a:pPr>
            <a:r>
              <a:rPr lang="en-US" sz="2400" dirty="0">
                <a:latin typeface="Times New Roman" charset="0"/>
              </a:rPr>
              <a:t>Prefer recent updates</a:t>
            </a:r>
          </a:p>
          <a:p>
            <a:pPr eaLnBrk="1" hangingPunct="1">
              <a:lnSpc>
                <a:spcPct val="90000"/>
              </a:lnSpc>
            </a:pPr>
            <a:r>
              <a:rPr lang="en-US" sz="2800" dirty="0">
                <a:latin typeface="Times New Roman" charset="0"/>
              </a:rPr>
              <a:t>Buffer elements are garbage collected after a while</a:t>
            </a:r>
          </a:p>
          <a:p>
            <a:pPr lvl="1" eaLnBrk="1" hangingPunct="1">
              <a:lnSpc>
                <a:spcPct val="90000"/>
              </a:lnSpc>
            </a:pPr>
            <a:r>
              <a:rPr lang="en-US" sz="2400" dirty="0">
                <a:latin typeface="Times New Roman" charset="0"/>
              </a:rPr>
              <a:t>After 		    protocol periods, i.e., once they’ve propagated through the system; this defines weak consistency</a:t>
            </a:r>
          </a:p>
        </p:txBody>
      </p:sp>
      <p:graphicFrame>
        <p:nvGraphicFramePr>
          <p:cNvPr id="106500" name="Object 2"/>
          <p:cNvGraphicFramePr>
            <a:graphicFrameLocks noChangeAspect="1"/>
          </p:cNvGraphicFramePr>
          <p:nvPr/>
        </p:nvGraphicFramePr>
        <p:xfrm>
          <a:off x="1971675" y="4075113"/>
          <a:ext cx="923925" cy="304800"/>
        </p:xfrm>
        <a:graphic>
          <a:graphicData uri="http://schemas.openxmlformats.org/presentationml/2006/ole">
            <mc:AlternateContent xmlns:mc="http://schemas.openxmlformats.org/markup-compatibility/2006">
              <mc:Choice xmlns:v="urn:schemas-microsoft-com:vml" Requires="v">
                <p:oleObj spid="_x0000_s107055" name="Equation" r:id="rId4" imgW="609336" imgH="203112" progId="Equation.3">
                  <p:embed/>
                </p:oleObj>
              </mc:Choice>
              <mc:Fallback>
                <p:oleObj name="Equation" r:id="rId4" imgW="609336" imgH="203112"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71675" y="4075113"/>
                        <a:ext cx="92392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6501" name="Object 3"/>
          <p:cNvGraphicFramePr>
            <a:graphicFrameLocks noChangeAspect="1"/>
          </p:cNvGraphicFramePr>
          <p:nvPr/>
        </p:nvGraphicFramePr>
        <p:xfrm>
          <a:off x="1828800" y="1581150"/>
          <a:ext cx="914400" cy="304800"/>
        </p:xfrm>
        <a:graphic>
          <a:graphicData uri="http://schemas.openxmlformats.org/presentationml/2006/ole">
            <mc:AlternateContent xmlns:mc="http://schemas.openxmlformats.org/markup-compatibility/2006">
              <mc:Choice xmlns:v="urn:schemas-microsoft-com:vml" Requires="v">
                <p:oleObj spid="_x0000_s107056" name="Equation" r:id="rId6" imgW="609336" imgH="203112" progId="Equation.3">
                  <p:embed/>
                </p:oleObj>
              </mc:Choice>
              <mc:Fallback>
                <p:oleObj name="Equation" r:id="rId6" imgW="609336" imgH="203112"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8800" y="1581150"/>
                        <a:ext cx="9144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6502" name="Object 4"/>
          <p:cNvGraphicFramePr>
            <a:graphicFrameLocks noChangeAspect="1"/>
          </p:cNvGraphicFramePr>
          <p:nvPr/>
        </p:nvGraphicFramePr>
        <p:xfrm>
          <a:off x="4953000" y="1504950"/>
          <a:ext cx="838200" cy="361950"/>
        </p:xfrm>
        <a:graphic>
          <a:graphicData uri="http://schemas.openxmlformats.org/presentationml/2006/ole">
            <mc:AlternateContent xmlns:mc="http://schemas.openxmlformats.org/markup-compatibility/2006">
              <mc:Choice xmlns:v="urn:schemas-microsoft-com:vml" Requires="v">
                <p:oleObj spid="_x0000_s107057" name="Equation" r:id="rId7" imgW="533400" imgH="241300" progId="Equation.3">
                  <p:embed/>
                </p:oleObj>
              </mc:Choice>
              <mc:Fallback>
                <p:oleObj name="Equation" r:id="rId7" imgW="533400" imgH="241300"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53000" y="1504950"/>
                        <a:ext cx="838200" cy="3619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F1527A6B-02F6-364A-AE2A-F4D8FFA0C277}" type="slidenum">
              <a:rPr lang="en-US" sz="1400"/>
              <a:pPr eaLnBrk="1" hangingPunct="1"/>
              <a:t>55</a:t>
            </a:fld>
            <a:endParaRPr lang="en-US" sz="1400"/>
          </a:p>
        </p:txBody>
      </p:sp>
      <p:sp>
        <p:nvSpPr>
          <p:cNvPr id="108546" name="Rectangle 2"/>
          <p:cNvSpPr>
            <a:spLocks noGrp="1" noChangeArrowheads="1"/>
          </p:cNvSpPr>
          <p:nvPr>
            <p:ph type="title"/>
          </p:nvPr>
        </p:nvSpPr>
        <p:spPr/>
        <p:txBody>
          <a:bodyPr/>
          <a:lstStyle/>
          <a:p>
            <a:pPr eaLnBrk="1" hangingPunct="1"/>
            <a:r>
              <a:rPr lang="en-US">
                <a:latin typeface="Whitney-BlackSC" charset="0"/>
                <a:cs typeface="Whitney-BlackSC" charset="0"/>
              </a:rPr>
              <a:t>Suspicion Mechanism</a:t>
            </a:r>
          </a:p>
        </p:txBody>
      </p:sp>
      <p:sp>
        <p:nvSpPr>
          <p:cNvPr id="108547" name="Rectangle 3"/>
          <p:cNvSpPr>
            <a:spLocks noGrp="1" noChangeArrowheads="1"/>
          </p:cNvSpPr>
          <p:nvPr>
            <p:ph type="body" idx="1"/>
          </p:nvPr>
        </p:nvSpPr>
        <p:spPr>
          <a:xfrm>
            <a:off x="228600" y="1047750"/>
            <a:ext cx="8763000" cy="3086100"/>
          </a:xfrm>
        </p:spPr>
        <p:txBody>
          <a:bodyPr/>
          <a:lstStyle/>
          <a:p>
            <a:pPr eaLnBrk="1" hangingPunct="1"/>
            <a:r>
              <a:rPr lang="en-US" dirty="0">
                <a:latin typeface="Times New Roman" charset="0"/>
              </a:rPr>
              <a:t>False detections, due to</a:t>
            </a:r>
          </a:p>
          <a:p>
            <a:pPr lvl="1" eaLnBrk="1" hangingPunct="1"/>
            <a:r>
              <a:rPr lang="en-US" dirty="0">
                <a:latin typeface="Times New Roman" charset="0"/>
              </a:rPr>
              <a:t>Perturbed processes</a:t>
            </a:r>
          </a:p>
          <a:p>
            <a:pPr lvl="1" eaLnBrk="1" hangingPunct="1"/>
            <a:r>
              <a:rPr lang="en-US" dirty="0">
                <a:latin typeface="Times New Roman" charset="0"/>
              </a:rPr>
              <a:t>Packet losses, e.g., from congestion</a:t>
            </a:r>
          </a:p>
          <a:p>
            <a:pPr eaLnBrk="1" hangingPunct="1"/>
            <a:r>
              <a:rPr lang="en-US" dirty="0">
                <a:latin typeface="Times New Roman" charset="0"/>
              </a:rPr>
              <a:t>Indirect pinging may not solve the problem</a:t>
            </a:r>
          </a:p>
          <a:p>
            <a:pPr eaLnBrk="1" hangingPunct="1"/>
            <a:r>
              <a:rPr lang="en-US" dirty="0">
                <a:latin typeface="Times New Roman" charset="0"/>
              </a:rPr>
              <a:t>Key: </a:t>
            </a:r>
            <a:r>
              <a:rPr lang="en-US" i="1" dirty="0">
                <a:solidFill>
                  <a:srgbClr val="FF3300"/>
                </a:solidFill>
                <a:latin typeface="Times New Roman" charset="0"/>
              </a:rPr>
              <a:t>suspect</a:t>
            </a:r>
            <a:r>
              <a:rPr lang="en-US" i="1" dirty="0">
                <a:solidFill>
                  <a:schemeClr val="tx2"/>
                </a:solidFill>
                <a:latin typeface="Times New Roman" charset="0"/>
              </a:rPr>
              <a:t> </a:t>
            </a:r>
            <a:r>
              <a:rPr lang="en-US" dirty="0">
                <a:solidFill>
                  <a:schemeClr val="tx2"/>
                </a:solidFill>
                <a:latin typeface="Times New Roman" charset="0"/>
              </a:rPr>
              <a:t>a process before </a:t>
            </a:r>
            <a:r>
              <a:rPr lang="en-US" i="1" dirty="0">
                <a:solidFill>
                  <a:schemeClr val="accent2"/>
                </a:solidFill>
                <a:latin typeface="Times New Roman" charset="0"/>
              </a:rPr>
              <a:t>declaring</a:t>
            </a:r>
            <a:r>
              <a:rPr lang="en-US" dirty="0">
                <a:solidFill>
                  <a:schemeClr val="tx2"/>
                </a:solidFill>
                <a:latin typeface="Times New Roman" charset="0"/>
              </a:rPr>
              <a:t> it as failed in the group</a:t>
            </a:r>
          </a:p>
          <a:p>
            <a:pPr eaLnBrk="1" hangingPunct="1"/>
            <a:endParaRPr lang="en-US" dirty="0">
              <a:solidFill>
                <a:schemeClr val="tx2"/>
              </a:solidFill>
              <a:latin typeface="Times New Roman" charset="0"/>
            </a:endParaRP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Slide Number Placeholder 4"/>
          <p:cNvSpPr>
            <a:spLocks noGrp="1"/>
          </p:cNvSpPr>
          <p:nvPr>
            <p:ph type="sldNum" sz="quarter" idx="12"/>
          </p:nvPr>
        </p:nvSpPr>
        <p:spPr bwMode="auto">
          <a:xfrm>
            <a:off x="6019800" y="1719263"/>
            <a:ext cx="2133600" cy="274637"/>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991253F-30D5-2B40-B011-C55F877EFCEC}" type="slidenum">
              <a:rPr lang="en-US" sz="1400"/>
              <a:pPr eaLnBrk="1" hangingPunct="1"/>
              <a:t>56</a:t>
            </a:fld>
            <a:endParaRPr lang="en-US" sz="1400"/>
          </a:p>
        </p:txBody>
      </p:sp>
      <p:sp>
        <p:nvSpPr>
          <p:cNvPr id="110594" name="Rectangle 2"/>
          <p:cNvSpPr>
            <a:spLocks noGrp="1" noChangeArrowheads="1"/>
          </p:cNvSpPr>
          <p:nvPr>
            <p:ph type="title"/>
          </p:nvPr>
        </p:nvSpPr>
        <p:spPr>
          <a:xfrm>
            <a:off x="0" y="171450"/>
            <a:ext cx="8229600" cy="571500"/>
          </a:xfrm>
        </p:spPr>
        <p:txBody>
          <a:bodyPr/>
          <a:lstStyle/>
          <a:p>
            <a:pPr eaLnBrk="1" hangingPunct="1"/>
            <a:r>
              <a:rPr lang="en-US">
                <a:latin typeface="Whitney-BlackSC" charset="0"/>
                <a:cs typeface="Whitney-BlackSC" charset="0"/>
              </a:rPr>
              <a:t>Suspicion Mechanism</a:t>
            </a:r>
          </a:p>
        </p:txBody>
      </p:sp>
      <p:grpSp>
        <p:nvGrpSpPr>
          <p:cNvPr id="110595" name="Group 23"/>
          <p:cNvGrpSpPr>
            <a:grpSpLocks/>
          </p:cNvGrpSpPr>
          <p:nvPr/>
        </p:nvGrpSpPr>
        <p:grpSpPr bwMode="auto">
          <a:xfrm>
            <a:off x="7010400" y="342900"/>
            <a:ext cx="1752600" cy="2114550"/>
            <a:chOff x="4512" y="288"/>
            <a:chExt cx="1104" cy="1776"/>
          </a:xfrm>
        </p:grpSpPr>
        <p:grpSp>
          <p:nvGrpSpPr>
            <p:cNvPr id="110615" name="Group 24"/>
            <p:cNvGrpSpPr>
              <a:grpSpLocks/>
            </p:cNvGrpSpPr>
            <p:nvPr/>
          </p:nvGrpSpPr>
          <p:grpSpPr bwMode="auto">
            <a:xfrm>
              <a:off x="4559" y="623"/>
              <a:ext cx="1010" cy="1297"/>
              <a:chOff x="4559" y="623"/>
              <a:chExt cx="1010" cy="1297"/>
            </a:xfrm>
          </p:grpSpPr>
          <p:grpSp>
            <p:nvGrpSpPr>
              <p:cNvPr id="110618" name="Group 25"/>
              <p:cNvGrpSpPr>
                <a:grpSpLocks/>
              </p:cNvGrpSpPr>
              <p:nvPr/>
            </p:nvGrpSpPr>
            <p:grpSpPr bwMode="auto">
              <a:xfrm>
                <a:off x="4785" y="864"/>
                <a:ext cx="784" cy="484"/>
                <a:chOff x="4158" y="1920"/>
                <a:chExt cx="1506" cy="484"/>
              </a:xfrm>
            </p:grpSpPr>
            <p:sp>
              <p:nvSpPr>
                <p:cNvPr id="110624" name="AutoShape 26"/>
                <p:cNvSpPr>
                  <a:spLocks noChangeArrowheads="1"/>
                </p:cNvSpPr>
                <p:nvPr/>
              </p:nvSpPr>
              <p:spPr bwMode="auto">
                <a:xfrm>
                  <a:off x="4176" y="1920"/>
                  <a:ext cx="1488" cy="432"/>
                </a:xfrm>
                <a:prstGeom prst="cube">
                  <a:avLst>
                    <a:gd name="adj" fmla="val 25000"/>
                  </a:avLst>
                </a:prstGeom>
                <a:solidFill>
                  <a:schemeClr val="tx2"/>
                </a:solidFill>
                <a:ln w="9525">
                  <a:solidFill>
                    <a:schemeClr val="bg2"/>
                  </a:solidFill>
                  <a:miter lim="800000"/>
                  <a:headEnd/>
                  <a:tailEnd/>
                </a:ln>
              </p:spPr>
              <p:txBody>
                <a:bodyPr wrap="none" anchor="ctr"/>
                <a:lstStyle/>
                <a:p>
                  <a:endParaRPr lang="en-US"/>
                </a:p>
              </p:txBody>
            </p:sp>
            <p:sp>
              <p:nvSpPr>
                <p:cNvPr id="110625" name="Text Box 27"/>
                <p:cNvSpPr txBox="1">
                  <a:spLocks noChangeArrowheads="1"/>
                </p:cNvSpPr>
                <p:nvPr/>
              </p:nvSpPr>
              <p:spPr bwMode="auto">
                <a:xfrm>
                  <a:off x="4158" y="2016"/>
                  <a:ext cx="1404" cy="3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b="1">
                      <a:solidFill>
                        <a:schemeClr val="bg2"/>
                      </a:solidFill>
                    </a:rPr>
                    <a:t>Dissmn</a:t>
                  </a:r>
                </a:p>
              </p:txBody>
            </p:sp>
          </p:grpSp>
          <p:grpSp>
            <p:nvGrpSpPr>
              <p:cNvPr id="110619" name="Group 28"/>
              <p:cNvGrpSpPr>
                <a:grpSpLocks/>
              </p:cNvGrpSpPr>
              <p:nvPr/>
            </p:nvGrpSpPr>
            <p:grpSpPr bwMode="auto">
              <a:xfrm>
                <a:off x="4560" y="1248"/>
                <a:ext cx="816" cy="484"/>
                <a:chOff x="3792" y="2304"/>
                <a:chExt cx="1488" cy="484"/>
              </a:xfrm>
            </p:grpSpPr>
            <p:sp>
              <p:nvSpPr>
                <p:cNvPr id="110622" name="AutoShape 29"/>
                <p:cNvSpPr>
                  <a:spLocks noChangeArrowheads="1"/>
                </p:cNvSpPr>
                <p:nvPr/>
              </p:nvSpPr>
              <p:spPr bwMode="auto">
                <a:xfrm>
                  <a:off x="3792" y="2304"/>
                  <a:ext cx="1488" cy="432"/>
                </a:xfrm>
                <a:prstGeom prst="cube">
                  <a:avLst>
                    <a:gd name="adj" fmla="val 25000"/>
                  </a:avLst>
                </a:prstGeom>
                <a:solidFill>
                  <a:schemeClr val="tx2"/>
                </a:solidFill>
                <a:ln w="9525">
                  <a:solidFill>
                    <a:schemeClr val="bg2"/>
                  </a:solidFill>
                  <a:miter lim="800000"/>
                  <a:headEnd/>
                  <a:tailEnd/>
                </a:ln>
              </p:spPr>
              <p:txBody>
                <a:bodyPr wrap="none" anchor="ctr"/>
                <a:lstStyle/>
                <a:p>
                  <a:endParaRPr lang="en-US"/>
                </a:p>
              </p:txBody>
            </p:sp>
            <p:sp>
              <p:nvSpPr>
                <p:cNvPr id="110623" name="Text Box 30"/>
                <p:cNvSpPr txBox="1">
                  <a:spLocks noChangeArrowheads="1"/>
                </p:cNvSpPr>
                <p:nvPr/>
              </p:nvSpPr>
              <p:spPr bwMode="auto">
                <a:xfrm>
                  <a:off x="4134" y="2400"/>
                  <a:ext cx="683" cy="3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54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b="1">
                      <a:solidFill>
                        <a:schemeClr val="bg2"/>
                      </a:solidFill>
                    </a:rPr>
                    <a:t>FD</a:t>
                  </a:r>
                </a:p>
              </p:txBody>
            </p:sp>
          </p:grpSp>
          <p:sp>
            <p:nvSpPr>
              <p:cNvPr id="110620" name="AutoShape 31"/>
              <p:cNvSpPr>
                <a:spLocks noChangeArrowheads="1"/>
              </p:cNvSpPr>
              <p:nvPr/>
            </p:nvSpPr>
            <p:spPr bwMode="auto">
              <a:xfrm rot="5397037">
                <a:off x="4967" y="215"/>
                <a:ext cx="192" cy="1008"/>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sp>
            <p:nvSpPr>
              <p:cNvPr id="110621" name="AutoShape 32"/>
              <p:cNvSpPr>
                <a:spLocks noChangeArrowheads="1"/>
              </p:cNvSpPr>
              <p:nvPr/>
            </p:nvSpPr>
            <p:spPr bwMode="auto">
              <a:xfrm rot="5397037">
                <a:off x="4968" y="1320"/>
                <a:ext cx="192" cy="1008"/>
              </a:xfrm>
              <a:prstGeom prst="moon">
                <a:avLst>
                  <a:gd name="adj" fmla="val 50000"/>
                </a:avLst>
              </a:prstGeom>
              <a:solidFill>
                <a:srgbClr val="00CCFF"/>
              </a:solidFill>
              <a:ln w="9525">
                <a:solidFill>
                  <a:srgbClr val="00CCFF"/>
                </a:solidFill>
                <a:miter lim="800000"/>
                <a:headEnd/>
                <a:tailEnd/>
              </a:ln>
            </p:spPr>
            <p:txBody>
              <a:bodyPr wrap="none" anchor="ctr"/>
              <a:lstStyle/>
              <a:p>
                <a:endParaRPr lang="en-US"/>
              </a:p>
            </p:txBody>
          </p:sp>
        </p:grpSp>
        <p:sp>
          <p:nvSpPr>
            <p:cNvPr id="110616" name="Rectangle 33"/>
            <p:cNvSpPr>
              <a:spLocks noChangeArrowheads="1"/>
            </p:cNvSpPr>
            <p:nvPr/>
          </p:nvSpPr>
          <p:spPr bwMode="auto">
            <a:xfrm>
              <a:off x="4512" y="288"/>
              <a:ext cx="1104" cy="1776"/>
            </a:xfrm>
            <a:prstGeom prst="rect">
              <a:avLst/>
            </a:prstGeom>
            <a:noFill/>
            <a:ln w="254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0617" name="Text Box 34"/>
            <p:cNvSpPr txBox="1">
              <a:spLocks noChangeArrowheads="1"/>
            </p:cNvSpPr>
            <p:nvPr/>
          </p:nvSpPr>
          <p:spPr bwMode="auto">
            <a:xfrm>
              <a:off x="4598" y="336"/>
              <a:ext cx="341" cy="3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b="1" i="1"/>
                <a:t>pi</a:t>
              </a:r>
            </a:p>
          </p:txBody>
        </p:sp>
      </p:grpSp>
      <p:sp>
        <p:nvSpPr>
          <p:cNvPr id="110596" name="Oval 3"/>
          <p:cNvSpPr>
            <a:spLocks noChangeArrowheads="1"/>
          </p:cNvSpPr>
          <p:nvPr/>
        </p:nvSpPr>
        <p:spPr bwMode="auto">
          <a:xfrm>
            <a:off x="838200" y="3409950"/>
            <a:ext cx="1447800" cy="685800"/>
          </a:xfrm>
          <a:prstGeom prst="ellipse">
            <a:avLst/>
          </a:prstGeom>
          <a:noFill/>
          <a:ln w="25400">
            <a:solidFill>
              <a:srgbClr val="00FF00"/>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0597" name="Text Box 4"/>
          <p:cNvSpPr txBox="1">
            <a:spLocks noChangeArrowheads="1"/>
          </p:cNvSpPr>
          <p:nvPr/>
        </p:nvSpPr>
        <p:spPr bwMode="auto">
          <a:xfrm>
            <a:off x="1143000" y="3486150"/>
            <a:ext cx="86042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rgbClr val="66FF33"/>
                </a:solidFill>
              </a:rPr>
              <a:t>Alive</a:t>
            </a:r>
          </a:p>
        </p:txBody>
      </p:sp>
      <p:sp>
        <p:nvSpPr>
          <p:cNvPr id="110598" name="Oval 5"/>
          <p:cNvSpPr>
            <a:spLocks noChangeArrowheads="1"/>
          </p:cNvSpPr>
          <p:nvPr/>
        </p:nvSpPr>
        <p:spPr bwMode="auto">
          <a:xfrm>
            <a:off x="3352800" y="1962150"/>
            <a:ext cx="1447800" cy="685800"/>
          </a:xfrm>
          <a:prstGeom prst="ellipse">
            <a:avLst/>
          </a:prstGeom>
          <a:noFill/>
          <a:ln w="25400">
            <a:solidFill>
              <a:srgbClr val="FFFF00"/>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0599" name="Text Box 6"/>
          <p:cNvSpPr txBox="1">
            <a:spLocks noChangeArrowheads="1"/>
          </p:cNvSpPr>
          <p:nvPr/>
        </p:nvSpPr>
        <p:spPr bwMode="auto">
          <a:xfrm>
            <a:off x="3352800" y="2038350"/>
            <a:ext cx="141922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rgbClr val="FFFF00"/>
                </a:solidFill>
              </a:rPr>
              <a:t>Suspected</a:t>
            </a:r>
          </a:p>
        </p:txBody>
      </p:sp>
      <p:sp>
        <p:nvSpPr>
          <p:cNvPr id="110600" name="Oval 7"/>
          <p:cNvSpPr>
            <a:spLocks noChangeArrowheads="1"/>
          </p:cNvSpPr>
          <p:nvPr/>
        </p:nvSpPr>
        <p:spPr bwMode="auto">
          <a:xfrm>
            <a:off x="6096000" y="3409950"/>
            <a:ext cx="1447800" cy="685800"/>
          </a:xfrm>
          <a:prstGeom prst="ellipse">
            <a:avLst/>
          </a:prstGeom>
          <a:noFill/>
          <a:ln w="25400">
            <a:solidFill>
              <a:srgbClr val="FF0000"/>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0601" name="Text Box 8"/>
          <p:cNvSpPr txBox="1">
            <a:spLocks noChangeArrowheads="1"/>
          </p:cNvSpPr>
          <p:nvPr/>
        </p:nvSpPr>
        <p:spPr bwMode="auto">
          <a:xfrm>
            <a:off x="6324600" y="3486150"/>
            <a:ext cx="944563"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rgbClr val="FF0000"/>
                </a:solidFill>
              </a:rPr>
              <a:t>Failed</a:t>
            </a:r>
          </a:p>
        </p:txBody>
      </p:sp>
      <p:sp>
        <p:nvSpPr>
          <p:cNvPr id="110602" name="Text Box 9"/>
          <p:cNvSpPr txBox="1">
            <a:spLocks noChangeArrowheads="1"/>
          </p:cNvSpPr>
          <p:nvPr/>
        </p:nvSpPr>
        <p:spPr bwMode="auto">
          <a:xfrm>
            <a:off x="2971800" y="1276350"/>
            <a:ext cx="273208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t>Dissmn  (Suspect </a:t>
            </a:r>
            <a:r>
              <a:rPr lang="en-US" i="1"/>
              <a:t>pj</a:t>
            </a:r>
            <a:r>
              <a:rPr lang="en-US"/>
              <a:t>)</a:t>
            </a:r>
          </a:p>
        </p:txBody>
      </p:sp>
      <p:sp>
        <p:nvSpPr>
          <p:cNvPr id="110603" name="Text Box 10"/>
          <p:cNvSpPr txBox="1">
            <a:spLocks noChangeArrowheads="1"/>
          </p:cNvSpPr>
          <p:nvPr/>
        </p:nvSpPr>
        <p:spPr bwMode="auto">
          <a:xfrm>
            <a:off x="381000" y="4171950"/>
            <a:ext cx="246062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t>Dissmn  (Alive </a:t>
            </a:r>
            <a:r>
              <a:rPr lang="en-US" i="1"/>
              <a:t>pj</a:t>
            </a:r>
            <a:r>
              <a:rPr lang="en-US"/>
              <a:t>)</a:t>
            </a:r>
          </a:p>
        </p:txBody>
      </p:sp>
      <p:sp>
        <p:nvSpPr>
          <p:cNvPr id="110604" name="Text Box 11"/>
          <p:cNvSpPr txBox="1">
            <a:spLocks noChangeArrowheads="1"/>
          </p:cNvSpPr>
          <p:nvPr/>
        </p:nvSpPr>
        <p:spPr bwMode="auto">
          <a:xfrm>
            <a:off x="5761038" y="4171950"/>
            <a:ext cx="2544762"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t>Dissmn  (Failed </a:t>
            </a:r>
            <a:r>
              <a:rPr lang="en-US" i="1"/>
              <a:t>pj</a:t>
            </a:r>
            <a:r>
              <a:rPr lang="en-US"/>
              <a:t>)</a:t>
            </a:r>
          </a:p>
        </p:txBody>
      </p:sp>
      <p:sp>
        <p:nvSpPr>
          <p:cNvPr id="110605" name="Line 13"/>
          <p:cNvSpPr>
            <a:spLocks noChangeShapeType="1"/>
          </p:cNvSpPr>
          <p:nvPr/>
        </p:nvSpPr>
        <p:spPr bwMode="auto">
          <a:xfrm flipV="1">
            <a:off x="1600200" y="2419350"/>
            <a:ext cx="1752600" cy="99060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lstStyle/>
          <a:p>
            <a:endParaRPr lang="en-US"/>
          </a:p>
        </p:txBody>
      </p:sp>
      <p:sp>
        <p:nvSpPr>
          <p:cNvPr id="110606" name="Line 14"/>
          <p:cNvSpPr>
            <a:spLocks noChangeShapeType="1"/>
          </p:cNvSpPr>
          <p:nvPr/>
        </p:nvSpPr>
        <p:spPr bwMode="auto">
          <a:xfrm flipH="1">
            <a:off x="2286000" y="2647950"/>
            <a:ext cx="1676400" cy="990600"/>
          </a:xfrm>
          <a:prstGeom prst="line">
            <a:avLst/>
          </a:prstGeom>
          <a:noFill/>
          <a:ln w="317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lstStyle/>
          <a:p>
            <a:endParaRPr lang="en-US"/>
          </a:p>
        </p:txBody>
      </p:sp>
      <p:sp>
        <p:nvSpPr>
          <p:cNvPr id="110607" name="Line 15"/>
          <p:cNvSpPr>
            <a:spLocks noChangeShapeType="1"/>
          </p:cNvSpPr>
          <p:nvPr/>
        </p:nvSpPr>
        <p:spPr bwMode="auto">
          <a:xfrm>
            <a:off x="4724400" y="2495550"/>
            <a:ext cx="1524000" cy="99060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lstStyle/>
          <a:p>
            <a:endParaRPr lang="en-US"/>
          </a:p>
        </p:txBody>
      </p:sp>
      <p:sp>
        <p:nvSpPr>
          <p:cNvPr id="110608" name="Text Box 16"/>
          <p:cNvSpPr txBox="1">
            <a:spLocks noChangeArrowheads="1"/>
          </p:cNvSpPr>
          <p:nvPr/>
        </p:nvSpPr>
        <p:spPr bwMode="auto">
          <a:xfrm rot="-1787256">
            <a:off x="609600" y="2130425"/>
            <a:ext cx="2747963"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t>FD:: </a:t>
            </a:r>
            <a:r>
              <a:rPr lang="en-US" i="1"/>
              <a:t>pi </a:t>
            </a:r>
            <a:r>
              <a:rPr lang="en-US"/>
              <a:t>ping</a:t>
            </a:r>
            <a:r>
              <a:rPr lang="en-US" i="1"/>
              <a:t> </a:t>
            </a:r>
            <a:r>
              <a:rPr lang="en-US"/>
              <a:t>failed</a:t>
            </a:r>
            <a:endParaRPr lang="en-US" i="1"/>
          </a:p>
          <a:p>
            <a:pPr eaLnBrk="1" hangingPunct="1"/>
            <a:r>
              <a:rPr lang="en-US"/>
              <a:t>Dissmn::(Suspect </a:t>
            </a:r>
            <a:r>
              <a:rPr lang="en-US" i="1"/>
              <a:t>pj</a:t>
            </a:r>
            <a:r>
              <a:rPr lang="en-US"/>
              <a:t>)</a:t>
            </a:r>
          </a:p>
        </p:txBody>
      </p:sp>
      <p:sp>
        <p:nvSpPr>
          <p:cNvPr id="110609" name="Text Box 17"/>
          <p:cNvSpPr txBox="1">
            <a:spLocks noChangeArrowheads="1"/>
          </p:cNvSpPr>
          <p:nvPr/>
        </p:nvSpPr>
        <p:spPr bwMode="auto">
          <a:xfrm rot="2018906">
            <a:off x="4953000" y="2495550"/>
            <a:ext cx="12906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t>Time out</a:t>
            </a:r>
          </a:p>
        </p:txBody>
      </p:sp>
      <p:sp>
        <p:nvSpPr>
          <p:cNvPr id="110610" name="Text Box 18"/>
          <p:cNvSpPr txBox="1">
            <a:spLocks noChangeArrowheads="1"/>
          </p:cNvSpPr>
          <p:nvPr/>
        </p:nvSpPr>
        <p:spPr bwMode="auto">
          <a:xfrm>
            <a:off x="3657600" y="2952750"/>
            <a:ext cx="184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endParaRPr lang="en-US"/>
          </a:p>
        </p:txBody>
      </p:sp>
      <p:sp>
        <p:nvSpPr>
          <p:cNvPr id="110611" name="Text Box 19"/>
          <p:cNvSpPr txBox="1">
            <a:spLocks noChangeArrowheads="1"/>
          </p:cNvSpPr>
          <p:nvPr/>
        </p:nvSpPr>
        <p:spPr bwMode="auto">
          <a:xfrm rot="-1893817">
            <a:off x="2365375" y="3044825"/>
            <a:ext cx="2587625"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t>FD::</a:t>
            </a:r>
            <a:r>
              <a:rPr lang="en-US" i="1"/>
              <a:t>pi </a:t>
            </a:r>
            <a:r>
              <a:rPr lang="en-US"/>
              <a:t>ping success</a:t>
            </a:r>
          </a:p>
          <a:p>
            <a:pPr eaLnBrk="1" hangingPunct="1"/>
            <a:r>
              <a:rPr lang="en-US"/>
              <a:t>Dissmn::(Alive </a:t>
            </a:r>
            <a:r>
              <a:rPr lang="en-US" i="1"/>
              <a:t>pj</a:t>
            </a:r>
            <a:r>
              <a:rPr lang="en-US"/>
              <a:t>)</a:t>
            </a:r>
          </a:p>
        </p:txBody>
      </p:sp>
      <p:sp>
        <p:nvSpPr>
          <p:cNvPr id="110612" name="Line 20"/>
          <p:cNvSpPr>
            <a:spLocks noChangeShapeType="1"/>
          </p:cNvSpPr>
          <p:nvPr/>
        </p:nvSpPr>
        <p:spPr bwMode="auto">
          <a:xfrm>
            <a:off x="1524000" y="4095750"/>
            <a:ext cx="0" cy="762000"/>
          </a:xfrm>
          <a:prstGeom prst="line">
            <a:avLst/>
          </a:prstGeom>
          <a:noFill/>
          <a:ln w="25400">
            <a:solidFill>
              <a:srgbClr val="0000FF"/>
            </a:solidFill>
            <a:round/>
            <a:headEnd/>
            <a:tailEnd type="triangle" w="med" len="med"/>
          </a:ln>
          <a:extLst>
            <a:ext uri="{909E8E84-426E-40dd-AFC4-6F175D3DCCD1}">
              <a14:hiddenFill xmlns="" xmlns:a14="http://schemas.microsoft.com/office/drawing/2010/main">
                <a:noFill/>
              </a14:hiddenFill>
            </a:ext>
          </a:extLst>
        </p:spPr>
        <p:txBody>
          <a:bodyPr wrap="none"/>
          <a:lstStyle/>
          <a:p>
            <a:endParaRPr lang="en-US"/>
          </a:p>
        </p:txBody>
      </p:sp>
      <p:sp>
        <p:nvSpPr>
          <p:cNvPr id="110613" name="Line 21"/>
          <p:cNvSpPr>
            <a:spLocks noChangeShapeType="1"/>
          </p:cNvSpPr>
          <p:nvPr/>
        </p:nvSpPr>
        <p:spPr bwMode="auto">
          <a:xfrm>
            <a:off x="6858000" y="4095750"/>
            <a:ext cx="0" cy="762000"/>
          </a:xfrm>
          <a:prstGeom prst="line">
            <a:avLst/>
          </a:prstGeom>
          <a:noFill/>
          <a:ln w="25400">
            <a:solidFill>
              <a:srgbClr val="0000FF"/>
            </a:solidFill>
            <a:round/>
            <a:headEnd/>
            <a:tailEnd type="triangle" w="med" len="med"/>
          </a:ln>
          <a:extLst>
            <a:ext uri="{909E8E84-426E-40dd-AFC4-6F175D3DCCD1}">
              <a14:hiddenFill xmlns="" xmlns:a14="http://schemas.microsoft.com/office/drawing/2010/main">
                <a:noFill/>
              </a14:hiddenFill>
            </a:ext>
          </a:extLst>
        </p:spPr>
        <p:txBody>
          <a:bodyPr wrap="none"/>
          <a:lstStyle/>
          <a:p>
            <a:endParaRPr lang="en-US"/>
          </a:p>
        </p:txBody>
      </p:sp>
      <p:sp>
        <p:nvSpPr>
          <p:cNvPr id="110614" name="Line 22"/>
          <p:cNvSpPr>
            <a:spLocks noChangeShapeType="1"/>
          </p:cNvSpPr>
          <p:nvPr/>
        </p:nvSpPr>
        <p:spPr bwMode="auto">
          <a:xfrm flipH="1" flipV="1">
            <a:off x="4038600" y="1276350"/>
            <a:ext cx="0" cy="685800"/>
          </a:xfrm>
          <a:prstGeom prst="line">
            <a:avLst/>
          </a:prstGeom>
          <a:noFill/>
          <a:ln w="25400">
            <a:solidFill>
              <a:srgbClr val="0000FF"/>
            </a:solidFill>
            <a:round/>
            <a:headEnd/>
            <a:tailEnd type="triangle" w="med" len="med"/>
          </a:ln>
          <a:extLst>
            <a:ext uri="{909E8E84-426E-40dd-AFC4-6F175D3DCCD1}">
              <a14:hiddenFill xmlns="" xmlns:a14="http://schemas.microsoft.com/office/drawing/2010/main">
                <a:noFill/>
              </a14:hiddenFill>
            </a:ext>
          </a:extLst>
        </p:spPr>
        <p:txBody>
          <a:bodyPr wrap="none"/>
          <a:lstStyle/>
          <a:p>
            <a:endParaRPr lang="en-US"/>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2FFF48AB-36D9-4948-A70C-C34080B810B7}" type="slidenum">
              <a:rPr lang="en-US" sz="1400"/>
              <a:pPr eaLnBrk="1" hangingPunct="1"/>
              <a:t>57</a:t>
            </a:fld>
            <a:endParaRPr lang="en-US" sz="1400"/>
          </a:p>
        </p:txBody>
      </p:sp>
      <p:sp>
        <p:nvSpPr>
          <p:cNvPr id="112642" name="Rectangle 2"/>
          <p:cNvSpPr>
            <a:spLocks noGrp="1" noChangeArrowheads="1"/>
          </p:cNvSpPr>
          <p:nvPr>
            <p:ph type="title"/>
          </p:nvPr>
        </p:nvSpPr>
        <p:spPr/>
        <p:txBody>
          <a:bodyPr/>
          <a:lstStyle/>
          <a:p>
            <a:pPr eaLnBrk="1" hangingPunct="1"/>
            <a:r>
              <a:rPr lang="en-US" dirty="0">
                <a:latin typeface="Whitney-BlackSC" charset="0"/>
                <a:cs typeface="Whitney-BlackSC" charset="0"/>
              </a:rPr>
              <a:t>Suspicion Mechanism</a:t>
            </a:r>
          </a:p>
        </p:txBody>
      </p:sp>
      <p:sp>
        <p:nvSpPr>
          <p:cNvPr id="112643" name="Rectangle 3"/>
          <p:cNvSpPr>
            <a:spLocks noGrp="1" noChangeArrowheads="1"/>
          </p:cNvSpPr>
          <p:nvPr>
            <p:ph type="body" idx="1"/>
          </p:nvPr>
        </p:nvSpPr>
        <p:spPr>
          <a:xfrm>
            <a:off x="457200" y="1200150"/>
            <a:ext cx="8534400" cy="3394075"/>
          </a:xfrm>
        </p:spPr>
        <p:txBody>
          <a:bodyPr/>
          <a:lstStyle/>
          <a:p>
            <a:pPr eaLnBrk="1" hangingPunct="1"/>
            <a:r>
              <a:rPr lang="en-US" sz="2800" dirty="0">
                <a:latin typeface="Times New Roman" charset="0"/>
              </a:rPr>
              <a:t>Distinguish multiple suspicions of a process</a:t>
            </a:r>
          </a:p>
          <a:p>
            <a:pPr lvl="1" eaLnBrk="1" hangingPunct="1"/>
            <a:r>
              <a:rPr lang="en-US" sz="2400" dirty="0">
                <a:latin typeface="Times New Roman" charset="0"/>
              </a:rPr>
              <a:t> Per-process </a:t>
            </a:r>
            <a:r>
              <a:rPr lang="en-US" sz="2400" i="1" dirty="0">
                <a:latin typeface="Times New Roman" charset="0"/>
              </a:rPr>
              <a:t>incarnation number</a:t>
            </a:r>
          </a:p>
          <a:p>
            <a:pPr lvl="1" eaLnBrk="1" hangingPunct="1"/>
            <a:r>
              <a:rPr lang="en-US" sz="2400" dirty="0">
                <a:latin typeface="Times New Roman" charset="0"/>
              </a:rPr>
              <a:t> </a:t>
            </a:r>
            <a:r>
              <a:rPr lang="en-US" sz="2400" i="1" dirty="0" err="1">
                <a:latin typeface="Times New Roman" charset="0"/>
              </a:rPr>
              <a:t>Inc</a:t>
            </a:r>
            <a:r>
              <a:rPr lang="en-US" sz="2400" i="1" dirty="0">
                <a:latin typeface="Times New Roman" charset="0"/>
              </a:rPr>
              <a:t> #</a:t>
            </a:r>
            <a:r>
              <a:rPr lang="en-US" sz="2400" dirty="0">
                <a:latin typeface="Times New Roman" charset="0"/>
              </a:rPr>
              <a:t> for </a:t>
            </a:r>
            <a:r>
              <a:rPr lang="en-US" sz="2400" i="1" dirty="0">
                <a:latin typeface="Times New Roman" charset="0"/>
              </a:rPr>
              <a:t>pi </a:t>
            </a:r>
            <a:r>
              <a:rPr lang="en-US" sz="2400" dirty="0">
                <a:latin typeface="Times New Roman" charset="0"/>
              </a:rPr>
              <a:t>can be incremented only by </a:t>
            </a:r>
            <a:r>
              <a:rPr lang="en-US" sz="2400" i="1" dirty="0">
                <a:latin typeface="Times New Roman" charset="0"/>
              </a:rPr>
              <a:t>pi</a:t>
            </a:r>
          </a:p>
          <a:p>
            <a:pPr lvl="2" eaLnBrk="1" hangingPunct="1"/>
            <a:r>
              <a:rPr lang="en-US" sz="2000" dirty="0">
                <a:latin typeface="Times New Roman" charset="0"/>
              </a:rPr>
              <a:t>e.g., when it receives a (Suspect, </a:t>
            </a:r>
            <a:r>
              <a:rPr lang="en-US" sz="2000" i="1" dirty="0">
                <a:latin typeface="Times New Roman" charset="0"/>
              </a:rPr>
              <a:t>pi</a:t>
            </a:r>
            <a:r>
              <a:rPr lang="en-US" sz="2000" dirty="0">
                <a:latin typeface="Times New Roman" charset="0"/>
              </a:rPr>
              <a:t>) message</a:t>
            </a:r>
          </a:p>
          <a:p>
            <a:pPr lvl="1" eaLnBrk="1" hangingPunct="1"/>
            <a:r>
              <a:rPr lang="en-US" sz="2400" dirty="0">
                <a:latin typeface="Times New Roman" charset="0"/>
              </a:rPr>
              <a:t>Somewhat similar to DSDV (routing protocol in ad-hoc nets)</a:t>
            </a:r>
          </a:p>
          <a:p>
            <a:pPr eaLnBrk="1" hangingPunct="1"/>
            <a:r>
              <a:rPr lang="en-US" sz="2800" dirty="0">
                <a:latin typeface="Times New Roman" charset="0"/>
              </a:rPr>
              <a:t>Higher </a:t>
            </a:r>
            <a:r>
              <a:rPr lang="en-US" sz="2800" dirty="0" err="1">
                <a:latin typeface="Times New Roman" charset="0"/>
              </a:rPr>
              <a:t>inc</a:t>
            </a:r>
            <a:r>
              <a:rPr lang="en-US" sz="2800" dirty="0">
                <a:latin typeface="Times New Roman" charset="0"/>
              </a:rPr>
              <a:t># notifications over-ride lower </a:t>
            </a:r>
            <a:r>
              <a:rPr lang="en-US" sz="2800" dirty="0" err="1">
                <a:latin typeface="Times New Roman" charset="0"/>
              </a:rPr>
              <a:t>inc</a:t>
            </a:r>
            <a:r>
              <a:rPr lang="en-US" sz="2800" dirty="0">
                <a:latin typeface="Times New Roman" charset="0"/>
              </a:rPr>
              <a:t>#</a:t>
            </a:r>
            <a:r>
              <a:rPr lang="ja-JP" altLang="en-US" sz="2800" dirty="0">
                <a:latin typeface="Times New Roman" charset="0"/>
              </a:rPr>
              <a:t>’</a:t>
            </a:r>
            <a:r>
              <a:rPr lang="en-US" altLang="ja-JP" sz="2800" dirty="0">
                <a:latin typeface="Times New Roman" charset="0"/>
              </a:rPr>
              <a:t>s</a:t>
            </a:r>
          </a:p>
          <a:p>
            <a:pPr eaLnBrk="1" hangingPunct="1"/>
            <a:r>
              <a:rPr lang="en-US" sz="2800" dirty="0">
                <a:latin typeface="Times New Roman" charset="0"/>
              </a:rPr>
              <a:t>Within an </a:t>
            </a:r>
            <a:r>
              <a:rPr lang="en-US" sz="2800" dirty="0" err="1">
                <a:latin typeface="Times New Roman" charset="0"/>
              </a:rPr>
              <a:t>inc</a:t>
            </a:r>
            <a:r>
              <a:rPr lang="en-US" sz="2800" dirty="0">
                <a:latin typeface="Times New Roman" charset="0"/>
              </a:rPr>
              <a:t>#: (Suspect </a:t>
            </a:r>
            <a:r>
              <a:rPr lang="en-US" sz="2800" dirty="0" err="1">
                <a:latin typeface="Times New Roman" charset="0"/>
              </a:rPr>
              <a:t>inc</a:t>
            </a:r>
            <a:r>
              <a:rPr lang="en-US" sz="2800" dirty="0">
                <a:latin typeface="Times New Roman" charset="0"/>
              </a:rPr>
              <a:t> #) &gt; (Alive, </a:t>
            </a:r>
            <a:r>
              <a:rPr lang="en-US" sz="2800" dirty="0" err="1">
                <a:latin typeface="Times New Roman" charset="0"/>
              </a:rPr>
              <a:t>inc</a:t>
            </a:r>
            <a:r>
              <a:rPr lang="en-US" sz="2800" dirty="0">
                <a:latin typeface="Times New Roman" charset="0"/>
              </a:rPr>
              <a:t> #)</a:t>
            </a:r>
          </a:p>
          <a:p>
            <a:pPr eaLnBrk="1" hangingPunct="1"/>
            <a:r>
              <a:rPr lang="en-US" sz="2800" dirty="0">
                <a:latin typeface="Times New Roman" charset="0"/>
              </a:rPr>
              <a:t>(Failed, </a:t>
            </a:r>
            <a:r>
              <a:rPr lang="en-US" sz="2800" dirty="0" err="1">
                <a:latin typeface="Times New Roman" charset="0"/>
              </a:rPr>
              <a:t>inc</a:t>
            </a:r>
            <a:r>
              <a:rPr lang="en-US" sz="2800" dirty="0">
                <a:latin typeface="Times New Roman" charset="0"/>
              </a:rPr>
              <a:t> #) overrides everything else</a:t>
            </a:r>
          </a:p>
          <a:p>
            <a:pPr eaLnBrk="1" hangingPunct="1"/>
            <a:endParaRPr lang="en-US" sz="2800" dirty="0">
              <a:latin typeface="Times New Roman" charset="0"/>
            </a:endParaRP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2FFF48AB-36D9-4948-A70C-C34080B810B7}" type="slidenum">
              <a:rPr lang="en-US" sz="1400"/>
              <a:pPr eaLnBrk="1" hangingPunct="1"/>
              <a:t>58</a:t>
            </a:fld>
            <a:endParaRPr lang="en-US" sz="1400"/>
          </a:p>
        </p:txBody>
      </p:sp>
      <p:sp>
        <p:nvSpPr>
          <p:cNvPr id="112642" name="Rectangle 2"/>
          <p:cNvSpPr>
            <a:spLocks noGrp="1" noChangeArrowheads="1"/>
          </p:cNvSpPr>
          <p:nvPr>
            <p:ph type="title"/>
          </p:nvPr>
        </p:nvSpPr>
        <p:spPr/>
        <p:txBody>
          <a:bodyPr/>
          <a:lstStyle/>
          <a:p>
            <a:pPr eaLnBrk="1" hangingPunct="1"/>
            <a:r>
              <a:rPr lang="en-US" dirty="0">
                <a:latin typeface="Whitney-BlackSC" charset="0"/>
                <a:cs typeface="Whitney-BlackSC" charset="0"/>
              </a:rPr>
              <a:t>SWIM In Industry</a:t>
            </a:r>
          </a:p>
        </p:txBody>
      </p:sp>
      <p:sp>
        <p:nvSpPr>
          <p:cNvPr id="112643" name="Rectangle 3"/>
          <p:cNvSpPr>
            <a:spLocks noGrp="1" noChangeArrowheads="1"/>
          </p:cNvSpPr>
          <p:nvPr>
            <p:ph type="body" idx="1"/>
          </p:nvPr>
        </p:nvSpPr>
        <p:spPr>
          <a:xfrm>
            <a:off x="457200" y="1200150"/>
            <a:ext cx="8534400" cy="3394075"/>
          </a:xfrm>
        </p:spPr>
        <p:txBody>
          <a:bodyPr/>
          <a:lstStyle/>
          <a:p>
            <a:pPr eaLnBrk="1" hangingPunct="1"/>
            <a:r>
              <a:rPr lang="en-US" sz="2800" dirty="0">
                <a:latin typeface="Times New Roman" charset="0"/>
              </a:rPr>
              <a:t>First used in Oasis/</a:t>
            </a:r>
            <a:r>
              <a:rPr lang="en-US" sz="2800" dirty="0" err="1">
                <a:latin typeface="Times New Roman" charset="0"/>
              </a:rPr>
              <a:t>CoralCDN</a:t>
            </a:r>
            <a:r>
              <a:rPr lang="en-US" sz="2800" dirty="0">
                <a:latin typeface="Times New Roman" charset="0"/>
              </a:rPr>
              <a:t> </a:t>
            </a:r>
          </a:p>
          <a:p>
            <a:pPr eaLnBrk="1" hangingPunct="1"/>
            <a:r>
              <a:rPr lang="en-US" sz="2800" dirty="0">
                <a:latin typeface="Times New Roman" charset="0"/>
              </a:rPr>
              <a:t>Implemented open-source by </a:t>
            </a:r>
            <a:r>
              <a:rPr lang="en-US" sz="2800" dirty="0" err="1">
                <a:latin typeface="Times New Roman" charset="0"/>
              </a:rPr>
              <a:t>Hashicorp</a:t>
            </a:r>
            <a:r>
              <a:rPr lang="en-US" sz="2800" dirty="0">
                <a:latin typeface="Times New Roman" charset="0"/>
              </a:rPr>
              <a:t> Inc.</a:t>
            </a:r>
          </a:p>
          <a:p>
            <a:pPr lvl="1" eaLnBrk="1" hangingPunct="1"/>
            <a:r>
              <a:rPr lang="en-US" sz="2400" dirty="0">
                <a:latin typeface="Times New Roman" charset="0"/>
              </a:rPr>
              <a:t>Called “Serf”</a:t>
            </a:r>
          </a:p>
          <a:p>
            <a:pPr lvl="1" eaLnBrk="1" hangingPunct="1"/>
            <a:r>
              <a:rPr lang="en-US" sz="2400" dirty="0">
                <a:latin typeface="Times New Roman" charset="0"/>
              </a:rPr>
              <a:t>Later “Consul”</a:t>
            </a:r>
          </a:p>
          <a:p>
            <a:pPr eaLnBrk="1" hangingPunct="1"/>
            <a:r>
              <a:rPr lang="en-US" sz="2800" dirty="0">
                <a:latin typeface="Times New Roman" charset="0"/>
              </a:rPr>
              <a:t>Today: Uber implemented it, uses it for failure detection in their infrastructure</a:t>
            </a:r>
          </a:p>
          <a:p>
            <a:pPr lvl="1" eaLnBrk="1" hangingPunct="1"/>
            <a:r>
              <a:rPr lang="en-US" sz="2400" dirty="0">
                <a:latin typeface="Times New Roman" charset="0"/>
              </a:rPr>
              <a:t>See “</a:t>
            </a:r>
            <a:r>
              <a:rPr lang="en-US" sz="2400" dirty="0" err="1">
                <a:latin typeface="Times New Roman" charset="0"/>
              </a:rPr>
              <a:t>ringpop</a:t>
            </a:r>
            <a:r>
              <a:rPr lang="en-US" sz="2400" dirty="0">
                <a:latin typeface="Times New Roman" charset="0"/>
              </a:rPr>
              <a:t>” system</a:t>
            </a:r>
          </a:p>
        </p:txBody>
      </p:sp>
    </p:spTree>
    <p:extLst>
      <p:ext uri="{BB962C8B-B14F-4D97-AF65-F5344CB8AC3E}">
        <p14:creationId xmlns:p14="http://schemas.microsoft.com/office/powerpoint/2010/main" val="2678616269"/>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3C682B2D-EAC2-E247-9E5A-26CDB7E7E7C2}" type="slidenum">
              <a:rPr lang="en-US" sz="1400"/>
              <a:pPr eaLnBrk="1" hangingPunct="1"/>
              <a:t>59</a:t>
            </a:fld>
            <a:endParaRPr lang="en-US" sz="1400"/>
          </a:p>
        </p:txBody>
      </p:sp>
      <p:sp>
        <p:nvSpPr>
          <p:cNvPr id="114690" name="Rectangle 5"/>
          <p:cNvSpPr>
            <a:spLocks noGrp="1" noChangeArrowheads="1"/>
          </p:cNvSpPr>
          <p:nvPr>
            <p:ph type="title"/>
          </p:nvPr>
        </p:nvSpPr>
        <p:spPr/>
        <p:txBody>
          <a:bodyPr/>
          <a:lstStyle/>
          <a:p>
            <a:pPr eaLnBrk="1" hangingPunct="1"/>
            <a:r>
              <a:rPr lang="en-US">
                <a:latin typeface="Whitney-BlackSC" charset="0"/>
                <a:cs typeface="Whitney-BlackSC" charset="0"/>
              </a:rPr>
              <a:t>Wrap Up</a:t>
            </a:r>
          </a:p>
        </p:txBody>
      </p:sp>
      <p:sp>
        <p:nvSpPr>
          <p:cNvPr id="109571" name="Rectangle 6"/>
          <p:cNvSpPr>
            <a:spLocks noGrp="1" noChangeArrowheads="1"/>
          </p:cNvSpPr>
          <p:nvPr>
            <p:ph type="body" idx="1"/>
          </p:nvPr>
        </p:nvSpPr>
        <p:spPr>
          <a:xfrm>
            <a:off x="457200" y="1200150"/>
            <a:ext cx="8229600" cy="3657600"/>
          </a:xfrm>
        </p:spPr>
        <p:txBody>
          <a:bodyPr/>
          <a:lstStyle/>
          <a:p>
            <a:pPr eaLnBrk="1" hangingPunct="1">
              <a:lnSpc>
                <a:spcPct val="80000"/>
              </a:lnSpc>
              <a:defRPr/>
            </a:pPr>
            <a:r>
              <a:rPr lang="en-US" sz="2800" dirty="0"/>
              <a:t>Failures the norm, not the exception in datacenters</a:t>
            </a:r>
          </a:p>
          <a:p>
            <a:pPr eaLnBrk="1" hangingPunct="1">
              <a:lnSpc>
                <a:spcPct val="80000"/>
              </a:lnSpc>
              <a:defRPr/>
            </a:pPr>
            <a:r>
              <a:rPr lang="en-US" sz="2800" dirty="0"/>
              <a:t>Every distributed system uses a failure detector</a:t>
            </a:r>
          </a:p>
          <a:p>
            <a:pPr eaLnBrk="1" hangingPunct="1">
              <a:lnSpc>
                <a:spcPct val="80000"/>
              </a:lnSpc>
              <a:defRPr/>
            </a:pPr>
            <a:r>
              <a:rPr lang="en-US" sz="2800" dirty="0"/>
              <a:t>Many distributed systems use a membership service</a:t>
            </a:r>
          </a:p>
          <a:p>
            <a:pPr eaLnBrk="1" hangingPunct="1">
              <a:lnSpc>
                <a:spcPct val="80000"/>
              </a:lnSpc>
              <a:defRPr/>
            </a:pPr>
            <a:endParaRPr lang="en-US" sz="2800" dirty="0"/>
          </a:p>
          <a:p>
            <a:pPr eaLnBrk="1" hangingPunct="1">
              <a:lnSpc>
                <a:spcPct val="80000"/>
              </a:lnSpc>
              <a:defRPr/>
            </a:pPr>
            <a:r>
              <a:rPr lang="en-US" sz="2800" dirty="0"/>
              <a:t>Ring failure detection underlies</a:t>
            </a:r>
          </a:p>
          <a:p>
            <a:pPr lvl="1" eaLnBrk="1" hangingPunct="1">
              <a:lnSpc>
                <a:spcPct val="80000"/>
              </a:lnSpc>
              <a:defRPr/>
            </a:pPr>
            <a:r>
              <a:rPr lang="en-US" sz="2400" dirty="0"/>
              <a:t>IBM SP2 and many other similar clusters/machines</a:t>
            </a:r>
          </a:p>
          <a:p>
            <a:pPr marL="0" indent="0" eaLnBrk="1" hangingPunct="1">
              <a:lnSpc>
                <a:spcPct val="80000"/>
              </a:lnSpc>
              <a:buFontTx/>
              <a:buNone/>
              <a:defRPr/>
            </a:pPr>
            <a:endParaRPr lang="en-US" sz="2800" dirty="0"/>
          </a:p>
          <a:p>
            <a:pPr eaLnBrk="1" hangingPunct="1">
              <a:lnSpc>
                <a:spcPct val="80000"/>
              </a:lnSpc>
              <a:defRPr/>
            </a:pPr>
            <a:r>
              <a:rPr lang="en-US" sz="2800" dirty="0"/>
              <a:t>Gossip-style failure detection underlies</a:t>
            </a:r>
          </a:p>
          <a:p>
            <a:pPr lvl="1" eaLnBrk="1" hangingPunct="1">
              <a:lnSpc>
                <a:spcPct val="80000"/>
              </a:lnSpc>
              <a:defRPr/>
            </a:pPr>
            <a:r>
              <a:rPr lang="en-US" sz="2400" dirty="0"/>
              <a:t>Amazon EC2/S3 (rumored!)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008DE-21A3-7247-813F-B539BE239E35}"/>
              </a:ext>
            </a:extLst>
          </p:cNvPr>
          <p:cNvSpPr>
            <a:spLocks noGrp="1"/>
          </p:cNvSpPr>
          <p:nvPr>
            <p:ph type="title"/>
          </p:nvPr>
        </p:nvSpPr>
        <p:spPr/>
        <p:txBody>
          <a:bodyPr/>
          <a:lstStyle/>
          <a:p>
            <a:r>
              <a:rPr lang="en-US" dirty="0"/>
              <a:t>Exercises (2)</a:t>
            </a:r>
          </a:p>
        </p:txBody>
      </p:sp>
      <p:sp>
        <p:nvSpPr>
          <p:cNvPr id="3" name="Content Placeholder 2">
            <a:extLst>
              <a:ext uri="{FF2B5EF4-FFF2-40B4-BE49-F238E27FC236}">
                <a16:creationId xmlns:a16="http://schemas.microsoft.com/office/drawing/2014/main" id="{623AC22A-DAEA-5D41-8F10-F16196DD3381}"/>
              </a:ext>
            </a:extLst>
          </p:cNvPr>
          <p:cNvSpPr>
            <a:spLocks noGrp="1"/>
          </p:cNvSpPr>
          <p:nvPr>
            <p:ph idx="1"/>
          </p:nvPr>
        </p:nvSpPr>
        <p:spPr>
          <a:xfrm>
            <a:off x="462643" y="971550"/>
            <a:ext cx="8229600" cy="3394075"/>
          </a:xfrm>
        </p:spPr>
        <p:txBody>
          <a:bodyPr/>
          <a:lstStyle/>
          <a:p>
            <a:pPr marL="0" indent="0">
              <a:buNone/>
            </a:pPr>
            <a:r>
              <a:rPr lang="en-US" sz="1800" dirty="0"/>
              <a:t>4. Due to limited resources, the membership list for gossip is only partial at each member. The membership list at each process is selected </a:t>
            </a:r>
            <a:r>
              <a:rPr lang="en-US" sz="1800" i="1" dirty="0"/>
              <a:t>uniformly at random </a:t>
            </a:r>
            <a:r>
              <a:rPr lang="en-US" sz="1800" dirty="0"/>
              <a:t>across the entire group and is of size </a:t>
            </a:r>
            <a:r>
              <a:rPr lang="en-US" sz="1800" i="1" dirty="0"/>
              <a:t>k</a:t>
            </a:r>
            <a:r>
              <a:rPr lang="en-US" sz="1800" dirty="0"/>
              <a:t> (somehow, the messages take care of it – don’t worry about the protocol part). Processes don’t fail or join. Each message is gossiped to </a:t>
            </a:r>
            <a:r>
              <a:rPr lang="en-US" sz="1800" i="1" dirty="0"/>
              <a:t>m </a:t>
            </a:r>
            <a:r>
              <a:rPr lang="en-US" sz="1800" dirty="0"/>
              <a:t>randomly selected neighbors (from the membership list), where </a:t>
            </a:r>
            <a:r>
              <a:rPr lang="en-US" sz="1800" i="1" dirty="0"/>
              <a:t>m</a:t>
            </a:r>
            <a:r>
              <a:rPr lang="en-US" sz="1800" dirty="0"/>
              <a:t> &lt; </a:t>
            </a:r>
            <a:r>
              <a:rPr lang="en-US" sz="1800" i="1" dirty="0"/>
              <a:t>k</a:t>
            </a:r>
            <a:r>
              <a:rPr lang="en-US" sz="1800" dirty="0"/>
              <a:t>, and </a:t>
            </a:r>
            <a:r>
              <a:rPr lang="en-US" sz="1800" i="1" dirty="0"/>
              <a:t>m </a:t>
            </a:r>
            <a:r>
              <a:rPr lang="en-US" sz="1800" dirty="0"/>
              <a:t> = O(log(N)), with the latter needed to ensure spread of gossip. The friend argues that due to random selection, the overall “behavior” of this protocol (in terms of dissemination time of gossips, etc.) is the same as in the case where all processes might have had full membership lists (known everyone in the group), and each gossip was sent to </a:t>
            </a:r>
            <a:r>
              <a:rPr lang="en-US" sz="1800" i="1" dirty="0"/>
              <a:t>m </a:t>
            </a:r>
            <a:r>
              <a:rPr lang="en-US" sz="1800" dirty="0"/>
              <a:t>neighbors. Is the friend right? If yes, then give a proof. If no, show why.</a:t>
            </a:r>
          </a:p>
          <a:p>
            <a:pPr marL="457200" indent="-457200">
              <a:buFont typeface="+mj-lt"/>
              <a:buAutoNum type="arabicPeriod" startAt="5"/>
            </a:pPr>
            <a:r>
              <a:rPr lang="en-US" sz="1800" dirty="0"/>
              <a:t>Explain why </a:t>
            </a:r>
            <a:r>
              <a:rPr lang="en-US" sz="1800" dirty="0" err="1"/>
              <a:t>T_cleanup</a:t>
            </a:r>
            <a:r>
              <a:rPr lang="en-US" sz="1800" dirty="0"/>
              <a:t> is needed in gossip-style </a:t>
            </a:r>
            <a:r>
              <a:rPr lang="en-US" sz="1800" dirty="0" err="1"/>
              <a:t>heartbeating</a:t>
            </a:r>
            <a:r>
              <a:rPr lang="en-US" sz="1800" dirty="0"/>
              <a:t>?</a:t>
            </a:r>
          </a:p>
          <a:p>
            <a:pPr marL="457200" indent="-457200">
              <a:buFont typeface="+mj-lt"/>
              <a:buAutoNum type="arabicPeriod" startAt="5"/>
            </a:pPr>
            <a:r>
              <a:rPr lang="en-US" sz="1800" dirty="0"/>
              <a:t>How does suspicion work in SWIM?</a:t>
            </a:r>
          </a:p>
          <a:p>
            <a:pPr marL="457200" indent="-457200">
              <a:buFont typeface="+mj-lt"/>
              <a:buAutoNum type="arabicPeriod" startAt="5"/>
            </a:pPr>
            <a:r>
              <a:rPr lang="en-US" sz="1800" dirty="0"/>
              <a:t>How does time-bounded pinging work in SWIM?</a:t>
            </a:r>
          </a:p>
          <a:p>
            <a:pPr marL="457200" indent="-457200">
              <a:buFont typeface="+mj-lt"/>
              <a:buAutoNum type="arabicPeriod" startAt="5"/>
            </a:pPr>
            <a:r>
              <a:rPr lang="en-US" sz="1800" dirty="0"/>
              <a:t>Derive the optimality bound equation.</a:t>
            </a:r>
          </a:p>
          <a:p>
            <a:pPr marL="0" indent="0">
              <a:buNone/>
            </a:pPr>
            <a:endParaRPr lang="en-US" sz="1800" dirty="0"/>
          </a:p>
        </p:txBody>
      </p:sp>
      <p:sp>
        <p:nvSpPr>
          <p:cNvPr id="4" name="Slide Number Placeholder 3">
            <a:extLst>
              <a:ext uri="{FF2B5EF4-FFF2-40B4-BE49-F238E27FC236}">
                <a16:creationId xmlns:a16="http://schemas.microsoft.com/office/drawing/2014/main" id="{37FD86B0-4514-E84E-AF9A-8B52157505FA}"/>
              </a:ext>
            </a:extLst>
          </p:cNvPr>
          <p:cNvSpPr>
            <a:spLocks noGrp="1"/>
          </p:cNvSpPr>
          <p:nvPr>
            <p:ph type="sldNum" sz="quarter" idx="12"/>
          </p:nvPr>
        </p:nvSpPr>
        <p:spPr/>
        <p:txBody>
          <a:bodyPr/>
          <a:lstStyle/>
          <a:p>
            <a:pPr>
              <a:defRPr/>
            </a:pPr>
            <a:fld id="{12D93A2F-3F8B-5248-B873-3EE9ADF3F9FD}" type="slidenum">
              <a:rPr lang="en-US" smtClean="0"/>
              <a:pPr>
                <a:defRPr/>
              </a:pPr>
              <a:t>6</a:t>
            </a:fld>
            <a:endParaRPr lang="en-US"/>
          </a:p>
        </p:txBody>
      </p:sp>
    </p:spTree>
    <p:extLst>
      <p:ext uri="{BB962C8B-B14F-4D97-AF65-F5344CB8AC3E}">
        <p14:creationId xmlns:p14="http://schemas.microsoft.com/office/powerpoint/2010/main" val="223593004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txBox="1">
            <a:spLocks noChangeArrowheads="1"/>
          </p:cNvSpPr>
          <p:nvPr/>
        </p:nvSpPr>
        <p:spPr bwMode="auto">
          <a:xfrm>
            <a:off x="457200" y="1885950"/>
            <a:ext cx="8229600" cy="85725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sz="4400" dirty="0">
                <a:latin typeface="Whitney-BlackSC" charset="0"/>
                <a:cs typeface="Whitney-BlackSC" charset="0"/>
              </a:rPr>
              <a:t>Grid Computing</a:t>
            </a:r>
          </a:p>
        </p:txBody>
      </p:sp>
      <p:sp>
        <p:nvSpPr>
          <p:cNvPr id="2" name="Slide Number Placeholder 1"/>
          <p:cNvSpPr>
            <a:spLocks noGrp="1"/>
          </p:cNvSpPr>
          <p:nvPr>
            <p:ph type="sldNum" sz="quarter" idx="12"/>
          </p:nvPr>
        </p:nvSpPr>
        <p:spPr/>
        <p:txBody>
          <a:bodyPr/>
          <a:lstStyle/>
          <a:p>
            <a:pPr>
              <a:defRPr/>
            </a:pPr>
            <a:fld id="{114CECF8-010E-F041-9C75-EBE094CC61E3}" type="slidenum">
              <a:rPr lang="en-US" smtClean="0"/>
              <a:pPr>
                <a:defRPr/>
              </a:pPr>
              <a:t>60</a:t>
            </a:fld>
            <a:endParaRPr lang="en-US"/>
          </a:p>
        </p:txBody>
      </p:sp>
    </p:spTree>
    <p:extLst>
      <p:ext uri="{BB962C8B-B14F-4D97-AF65-F5344CB8AC3E}">
        <p14:creationId xmlns:p14="http://schemas.microsoft.com/office/powerpoint/2010/main" val="28154499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a:extLst>
              <a:ext uri="{FF2B5EF4-FFF2-40B4-BE49-F238E27FC236}">
                <a16:creationId xmlns:a16="http://schemas.microsoft.com/office/drawing/2014/main" id="{5C15FD1B-D901-D449-848A-AE4AC0DE8FA4}"/>
              </a:ext>
            </a:extLst>
          </p:cNvPr>
          <p:cNvSpPr>
            <a:spLocks noGrp="1"/>
          </p:cNvSpPr>
          <p:nvPr>
            <p:ph type="title"/>
          </p:nvPr>
        </p:nvSpPr>
        <p:spPr/>
        <p:txBody>
          <a:bodyPr/>
          <a:lstStyle/>
          <a:p>
            <a:pPr eaLnBrk="1" hangingPunct="1"/>
            <a:r>
              <a:rPr lang="ja-JP" altLang="en-US">
                <a:latin typeface="Whitney-BlackSC" pitchFamily="1" charset="0"/>
                <a:ea typeface="ＭＳ Ｐゴシック" panose="020B0600070205080204" pitchFamily="34" charset="-128"/>
              </a:rPr>
              <a:t>“</a:t>
            </a:r>
            <a:r>
              <a:rPr lang="en-US" altLang="ja-JP">
                <a:latin typeface="Whitney-BlackSC" pitchFamily="1" charset="0"/>
                <a:ea typeface="ＭＳ Ｐゴシック" panose="020B0600070205080204" pitchFamily="34" charset="-128"/>
              </a:rPr>
              <a:t>A Cloudy History of Time</a:t>
            </a:r>
            <a:r>
              <a:rPr lang="ja-JP" altLang="en-US">
                <a:latin typeface="Whitney-BlackSC" pitchFamily="1" charset="0"/>
                <a:ea typeface="ＭＳ Ｐゴシック" panose="020B0600070205080204" pitchFamily="34" charset="-128"/>
              </a:rPr>
              <a:t>”</a:t>
            </a:r>
            <a:endParaRPr lang="en-US" altLang="en-US">
              <a:latin typeface="Whitney-BlackSC" pitchFamily="1" charset="0"/>
              <a:ea typeface="ＭＳ Ｐゴシック" panose="020B0600070205080204" pitchFamily="34" charset="-128"/>
            </a:endParaRPr>
          </a:p>
        </p:txBody>
      </p:sp>
      <p:sp>
        <p:nvSpPr>
          <p:cNvPr id="34818" name="Line 6">
            <a:extLst>
              <a:ext uri="{FF2B5EF4-FFF2-40B4-BE49-F238E27FC236}">
                <a16:creationId xmlns:a16="http://schemas.microsoft.com/office/drawing/2014/main" id="{7C6801FE-BB65-0341-94A6-7E77C7C63672}"/>
              </a:ext>
            </a:extLst>
          </p:cNvPr>
          <p:cNvSpPr>
            <a:spLocks noChangeShapeType="1"/>
          </p:cNvSpPr>
          <p:nvPr/>
        </p:nvSpPr>
        <p:spPr bwMode="auto">
          <a:xfrm>
            <a:off x="381000" y="1876425"/>
            <a:ext cx="0" cy="3048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19" name="Line 7">
            <a:extLst>
              <a:ext uri="{FF2B5EF4-FFF2-40B4-BE49-F238E27FC236}">
                <a16:creationId xmlns:a16="http://schemas.microsoft.com/office/drawing/2014/main" id="{1D190287-296B-7943-AA0D-BD7E34E6D502}"/>
              </a:ext>
            </a:extLst>
          </p:cNvPr>
          <p:cNvSpPr>
            <a:spLocks noChangeShapeType="1"/>
          </p:cNvSpPr>
          <p:nvPr/>
        </p:nvSpPr>
        <p:spPr bwMode="auto">
          <a:xfrm>
            <a:off x="1371600" y="2124075"/>
            <a:ext cx="0" cy="3048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20" name="Line 8">
            <a:extLst>
              <a:ext uri="{FF2B5EF4-FFF2-40B4-BE49-F238E27FC236}">
                <a16:creationId xmlns:a16="http://schemas.microsoft.com/office/drawing/2014/main" id="{E65439AD-D325-1E44-8D2E-81E2918D1397}"/>
              </a:ext>
            </a:extLst>
          </p:cNvPr>
          <p:cNvSpPr>
            <a:spLocks noChangeShapeType="1"/>
          </p:cNvSpPr>
          <p:nvPr/>
        </p:nvSpPr>
        <p:spPr bwMode="auto">
          <a:xfrm>
            <a:off x="2386013" y="2428875"/>
            <a:ext cx="0" cy="3048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21" name="Line 9">
            <a:extLst>
              <a:ext uri="{FF2B5EF4-FFF2-40B4-BE49-F238E27FC236}">
                <a16:creationId xmlns:a16="http://schemas.microsoft.com/office/drawing/2014/main" id="{2B20DC49-747F-C545-8307-9ABE16B132C2}"/>
              </a:ext>
            </a:extLst>
          </p:cNvPr>
          <p:cNvSpPr>
            <a:spLocks noChangeShapeType="1"/>
          </p:cNvSpPr>
          <p:nvPr/>
        </p:nvSpPr>
        <p:spPr bwMode="auto">
          <a:xfrm>
            <a:off x="3467100" y="2725738"/>
            <a:ext cx="0" cy="3048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22" name="Line 10">
            <a:extLst>
              <a:ext uri="{FF2B5EF4-FFF2-40B4-BE49-F238E27FC236}">
                <a16:creationId xmlns:a16="http://schemas.microsoft.com/office/drawing/2014/main" id="{BE177060-CFD9-FF4A-82E7-81096E9A2ACF}"/>
              </a:ext>
            </a:extLst>
          </p:cNvPr>
          <p:cNvSpPr>
            <a:spLocks noChangeShapeType="1"/>
          </p:cNvSpPr>
          <p:nvPr/>
        </p:nvSpPr>
        <p:spPr bwMode="auto">
          <a:xfrm>
            <a:off x="4578350" y="3078163"/>
            <a:ext cx="0" cy="3048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23" name="Line 11">
            <a:extLst>
              <a:ext uri="{FF2B5EF4-FFF2-40B4-BE49-F238E27FC236}">
                <a16:creationId xmlns:a16="http://schemas.microsoft.com/office/drawing/2014/main" id="{B1520183-90BA-D546-A32A-FE9618B36B26}"/>
              </a:ext>
            </a:extLst>
          </p:cNvPr>
          <p:cNvSpPr>
            <a:spLocks noChangeShapeType="1"/>
          </p:cNvSpPr>
          <p:nvPr/>
        </p:nvSpPr>
        <p:spPr bwMode="auto">
          <a:xfrm>
            <a:off x="5638800" y="3382963"/>
            <a:ext cx="0" cy="3048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24" name="Line 12">
            <a:extLst>
              <a:ext uri="{FF2B5EF4-FFF2-40B4-BE49-F238E27FC236}">
                <a16:creationId xmlns:a16="http://schemas.microsoft.com/office/drawing/2014/main" id="{0241E5D2-459E-EF4A-83B6-3EC9607C0320}"/>
              </a:ext>
            </a:extLst>
          </p:cNvPr>
          <p:cNvSpPr>
            <a:spLocks noChangeShapeType="1"/>
          </p:cNvSpPr>
          <p:nvPr/>
        </p:nvSpPr>
        <p:spPr bwMode="auto">
          <a:xfrm>
            <a:off x="6705600" y="3694113"/>
            <a:ext cx="0" cy="3048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25" name="Text Box 13">
            <a:extLst>
              <a:ext uri="{FF2B5EF4-FFF2-40B4-BE49-F238E27FC236}">
                <a16:creationId xmlns:a16="http://schemas.microsoft.com/office/drawing/2014/main" id="{0336AF7F-3730-8048-A174-5702491E9857}"/>
              </a:ext>
            </a:extLst>
          </p:cNvPr>
          <p:cNvSpPr txBox="1">
            <a:spLocks noChangeArrowheads="1"/>
          </p:cNvSpPr>
          <p:nvPr/>
        </p:nvSpPr>
        <p:spPr bwMode="auto">
          <a:xfrm>
            <a:off x="106363" y="2105025"/>
            <a:ext cx="549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1940</a:t>
            </a:r>
          </a:p>
        </p:txBody>
      </p:sp>
      <p:sp>
        <p:nvSpPr>
          <p:cNvPr id="34826" name="Text Box 14">
            <a:extLst>
              <a:ext uri="{FF2B5EF4-FFF2-40B4-BE49-F238E27FC236}">
                <a16:creationId xmlns:a16="http://schemas.microsoft.com/office/drawing/2014/main" id="{78BB8A99-6FFC-904B-A5E4-5EE8F2D0E0DF}"/>
              </a:ext>
            </a:extLst>
          </p:cNvPr>
          <p:cNvSpPr txBox="1">
            <a:spLocks noChangeArrowheads="1"/>
          </p:cNvSpPr>
          <p:nvPr/>
        </p:nvSpPr>
        <p:spPr bwMode="auto">
          <a:xfrm>
            <a:off x="1100138" y="2370138"/>
            <a:ext cx="542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1950</a:t>
            </a:r>
          </a:p>
        </p:txBody>
      </p:sp>
      <p:sp>
        <p:nvSpPr>
          <p:cNvPr id="34827" name="Text Box 15">
            <a:extLst>
              <a:ext uri="{FF2B5EF4-FFF2-40B4-BE49-F238E27FC236}">
                <a16:creationId xmlns:a16="http://schemas.microsoft.com/office/drawing/2014/main" id="{830734DF-64B7-A348-A962-EEA1C68BA73A}"/>
              </a:ext>
            </a:extLst>
          </p:cNvPr>
          <p:cNvSpPr txBox="1">
            <a:spLocks noChangeArrowheads="1"/>
          </p:cNvSpPr>
          <p:nvPr/>
        </p:nvSpPr>
        <p:spPr bwMode="auto">
          <a:xfrm>
            <a:off x="2111375" y="2684463"/>
            <a:ext cx="547688"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1960</a:t>
            </a:r>
          </a:p>
        </p:txBody>
      </p:sp>
      <p:sp>
        <p:nvSpPr>
          <p:cNvPr id="34828" name="Text Box 16">
            <a:extLst>
              <a:ext uri="{FF2B5EF4-FFF2-40B4-BE49-F238E27FC236}">
                <a16:creationId xmlns:a16="http://schemas.microsoft.com/office/drawing/2014/main" id="{FA39832F-57D2-7446-8055-9DF3CF5D10B9}"/>
              </a:ext>
            </a:extLst>
          </p:cNvPr>
          <p:cNvSpPr txBox="1">
            <a:spLocks noChangeArrowheads="1"/>
          </p:cNvSpPr>
          <p:nvPr/>
        </p:nvSpPr>
        <p:spPr bwMode="auto">
          <a:xfrm>
            <a:off x="3197225" y="2989263"/>
            <a:ext cx="539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1970</a:t>
            </a:r>
          </a:p>
        </p:txBody>
      </p:sp>
      <p:sp>
        <p:nvSpPr>
          <p:cNvPr id="34829" name="Text Box 17">
            <a:extLst>
              <a:ext uri="{FF2B5EF4-FFF2-40B4-BE49-F238E27FC236}">
                <a16:creationId xmlns:a16="http://schemas.microsoft.com/office/drawing/2014/main" id="{C0D9D62B-01C9-1F4B-B32D-63D72CACAD3B}"/>
              </a:ext>
            </a:extLst>
          </p:cNvPr>
          <p:cNvSpPr txBox="1">
            <a:spLocks noChangeArrowheads="1"/>
          </p:cNvSpPr>
          <p:nvPr/>
        </p:nvSpPr>
        <p:spPr bwMode="auto">
          <a:xfrm>
            <a:off x="4305300" y="3309938"/>
            <a:ext cx="546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1980</a:t>
            </a:r>
          </a:p>
        </p:txBody>
      </p:sp>
      <p:sp>
        <p:nvSpPr>
          <p:cNvPr id="34830" name="Text Box 18">
            <a:extLst>
              <a:ext uri="{FF2B5EF4-FFF2-40B4-BE49-F238E27FC236}">
                <a16:creationId xmlns:a16="http://schemas.microsoft.com/office/drawing/2014/main" id="{DECE3E1E-9222-9046-A08D-6B2FF3EDADF6}"/>
              </a:ext>
            </a:extLst>
          </p:cNvPr>
          <p:cNvSpPr txBox="1">
            <a:spLocks noChangeArrowheads="1"/>
          </p:cNvSpPr>
          <p:nvPr/>
        </p:nvSpPr>
        <p:spPr bwMode="auto">
          <a:xfrm>
            <a:off x="5365750" y="3654425"/>
            <a:ext cx="5461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1990</a:t>
            </a:r>
          </a:p>
        </p:txBody>
      </p:sp>
      <p:sp>
        <p:nvSpPr>
          <p:cNvPr id="34831" name="Text Box 19">
            <a:extLst>
              <a:ext uri="{FF2B5EF4-FFF2-40B4-BE49-F238E27FC236}">
                <a16:creationId xmlns:a16="http://schemas.microsoft.com/office/drawing/2014/main" id="{4DAB744B-5BD9-9046-807F-514640B6A386}"/>
              </a:ext>
            </a:extLst>
          </p:cNvPr>
          <p:cNvSpPr txBox="1">
            <a:spLocks noChangeArrowheads="1"/>
          </p:cNvSpPr>
          <p:nvPr/>
        </p:nvSpPr>
        <p:spPr bwMode="auto">
          <a:xfrm>
            <a:off x="6415088" y="3951288"/>
            <a:ext cx="542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2000</a:t>
            </a:r>
          </a:p>
        </p:txBody>
      </p:sp>
      <p:sp>
        <p:nvSpPr>
          <p:cNvPr id="34832" name="AutoShape 20">
            <a:extLst>
              <a:ext uri="{FF2B5EF4-FFF2-40B4-BE49-F238E27FC236}">
                <a16:creationId xmlns:a16="http://schemas.microsoft.com/office/drawing/2014/main" id="{81531CF2-7AD7-8C46-90F6-26A30909F0E9}"/>
              </a:ext>
            </a:extLst>
          </p:cNvPr>
          <p:cNvSpPr>
            <a:spLocks/>
          </p:cNvSpPr>
          <p:nvPr/>
        </p:nvSpPr>
        <p:spPr bwMode="auto">
          <a:xfrm rot="-4402542">
            <a:off x="3427413" y="1238250"/>
            <a:ext cx="255588" cy="2268537"/>
          </a:xfrm>
          <a:prstGeom prst="rightBrace">
            <a:avLst>
              <a:gd name="adj1" fmla="val 47461"/>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1800">
              <a:latin typeface="Arial" panose="020B0604020202020204" pitchFamily="34" charset="0"/>
            </a:endParaRPr>
          </a:p>
        </p:txBody>
      </p:sp>
      <p:sp>
        <p:nvSpPr>
          <p:cNvPr id="34833" name="Text Box 22">
            <a:extLst>
              <a:ext uri="{FF2B5EF4-FFF2-40B4-BE49-F238E27FC236}">
                <a16:creationId xmlns:a16="http://schemas.microsoft.com/office/drawing/2014/main" id="{3D0BA389-F584-2143-9087-E1DF8C9D449B}"/>
              </a:ext>
            </a:extLst>
          </p:cNvPr>
          <p:cNvSpPr txBox="1">
            <a:spLocks noChangeArrowheads="1"/>
          </p:cNvSpPr>
          <p:nvPr/>
        </p:nvSpPr>
        <p:spPr bwMode="auto">
          <a:xfrm>
            <a:off x="3433763" y="1736725"/>
            <a:ext cx="24590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algn="ctr" eaLnBrk="1" hangingPunct="1">
              <a:spcBef>
                <a:spcPct val="0"/>
              </a:spcBef>
              <a:buFontTx/>
              <a:buNone/>
            </a:pPr>
            <a:r>
              <a:rPr lang="en-US" altLang="en-US" sz="1600"/>
              <a:t>Timesharing Companies</a:t>
            </a:r>
          </a:p>
          <a:p>
            <a:pPr algn="ctr" eaLnBrk="1" hangingPunct="1">
              <a:spcBef>
                <a:spcPct val="0"/>
              </a:spcBef>
              <a:buFontTx/>
              <a:buNone/>
            </a:pPr>
            <a:r>
              <a:rPr lang="en-US" altLang="en-US" sz="1600"/>
              <a:t>&amp; Data Processing Industry </a:t>
            </a:r>
          </a:p>
        </p:txBody>
      </p:sp>
      <p:sp>
        <p:nvSpPr>
          <p:cNvPr id="34834" name="Line 23">
            <a:extLst>
              <a:ext uri="{FF2B5EF4-FFF2-40B4-BE49-F238E27FC236}">
                <a16:creationId xmlns:a16="http://schemas.microsoft.com/office/drawing/2014/main" id="{7A79857C-EBB3-454D-ACE6-03AC7D2019A9}"/>
              </a:ext>
            </a:extLst>
          </p:cNvPr>
          <p:cNvSpPr>
            <a:spLocks noChangeShapeType="1"/>
          </p:cNvSpPr>
          <p:nvPr/>
        </p:nvSpPr>
        <p:spPr bwMode="auto">
          <a:xfrm>
            <a:off x="7772400" y="3998913"/>
            <a:ext cx="0" cy="3048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35" name="AutoShape 25">
            <a:extLst>
              <a:ext uri="{FF2B5EF4-FFF2-40B4-BE49-F238E27FC236}">
                <a16:creationId xmlns:a16="http://schemas.microsoft.com/office/drawing/2014/main" id="{C9721C55-3727-DF4A-BC2B-9C549E3DB452}"/>
              </a:ext>
            </a:extLst>
          </p:cNvPr>
          <p:cNvSpPr>
            <a:spLocks/>
          </p:cNvSpPr>
          <p:nvPr/>
        </p:nvSpPr>
        <p:spPr bwMode="auto">
          <a:xfrm rot="-4390847">
            <a:off x="6032501" y="1571625"/>
            <a:ext cx="273050" cy="3165475"/>
          </a:xfrm>
          <a:prstGeom prst="rightBrace">
            <a:avLst>
              <a:gd name="adj1" fmla="val 6397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1800">
              <a:latin typeface="Arial" panose="020B0604020202020204" pitchFamily="34" charset="0"/>
            </a:endParaRPr>
          </a:p>
        </p:txBody>
      </p:sp>
      <p:sp>
        <p:nvSpPr>
          <p:cNvPr id="34836" name="Text Box 26">
            <a:extLst>
              <a:ext uri="{FF2B5EF4-FFF2-40B4-BE49-F238E27FC236}">
                <a16:creationId xmlns:a16="http://schemas.microsoft.com/office/drawing/2014/main" id="{852B8FF0-4CB5-4D43-8617-FBD0AA549E11}"/>
              </a:ext>
            </a:extLst>
          </p:cNvPr>
          <p:cNvSpPr txBox="1">
            <a:spLocks noChangeArrowheads="1"/>
          </p:cNvSpPr>
          <p:nvPr/>
        </p:nvSpPr>
        <p:spPr bwMode="auto">
          <a:xfrm>
            <a:off x="6034088" y="2768600"/>
            <a:ext cx="63976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Grids</a:t>
            </a:r>
          </a:p>
        </p:txBody>
      </p:sp>
      <p:sp>
        <p:nvSpPr>
          <p:cNvPr id="34837" name="AutoShape 27">
            <a:extLst>
              <a:ext uri="{FF2B5EF4-FFF2-40B4-BE49-F238E27FC236}">
                <a16:creationId xmlns:a16="http://schemas.microsoft.com/office/drawing/2014/main" id="{CC35F834-F0D8-084E-BF8A-CE226114ED29}"/>
              </a:ext>
            </a:extLst>
          </p:cNvPr>
          <p:cNvSpPr>
            <a:spLocks/>
          </p:cNvSpPr>
          <p:nvPr/>
        </p:nvSpPr>
        <p:spPr bwMode="auto">
          <a:xfrm rot="-4489965">
            <a:off x="7828756" y="2142332"/>
            <a:ext cx="376237" cy="1562100"/>
          </a:xfrm>
          <a:prstGeom prst="rightBrace">
            <a:avLst>
              <a:gd name="adj1" fmla="val 3335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1800">
              <a:latin typeface="Arial" panose="020B0604020202020204" pitchFamily="34" charset="0"/>
            </a:endParaRPr>
          </a:p>
        </p:txBody>
      </p:sp>
      <p:sp>
        <p:nvSpPr>
          <p:cNvPr id="34838" name="Text Box 28">
            <a:extLst>
              <a:ext uri="{FF2B5EF4-FFF2-40B4-BE49-F238E27FC236}">
                <a16:creationId xmlns:a16="http://schemas.microsoft.com/office/drawing/2014/main" id="{C2E6EDE9-847F-C64B-8BA7-16E9CBBE0AB4}"/>
              </a:ext>
            </a:extLst>
          </p:cNvPr>
          <p:cNvSpPr txBox="1">
            <a:spLocks noChangeArrowheads="1"/>
          </p:cNvSpPr>
          <p:nvPr/>
        </p:nvSpPr>
        <p:spPr bwMode="auto">
          <a:xfrm>
            <a:off x="5753100" y="4270375"/>
            <a:ext cx="1936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algn="ctr" eaLnBrk="1" hangingPunct="1">
              <a:spcBef>
                <a:spcPct val="0"/>
              </a:spcBef>
              <a:buFontTx/>
              <a:buNone/>
            </a:pPr>
            <a:r>
              <a:rPr lang="en-US" altLang="en-US" sz="1400"/>
              <a:t>Peer to peer systems</a:t>
            </a:r>
          </a:p>
        </p:txBody>
      </p:sp>
      <p:sp>
        <p:nvSpPr>
          <p:cNvPr id="34839" name="AutoShape 29">
            <a:extLst>
              <a:ext uri="{FF2B5EF4-FFF2-40B4-BE49-F238E27FC236}">
                <a16:creationId xmlns:a16="http://schemas.microsoft.com/office/drawing/2014/main" id="{D7DECD1D-60B6-8E49-896F-9C97791F2A72}"/>
              </a:ext>
            </a:extLst>
          </p:cNvPr>
          <p:cNvSpPr>
            <a:spLocks/>
          </p:cNvSpPr>
          <p:nvPr/>
        </p:nvSpPr>
        <p:spPr bwMode="auto">
          <a:xfrm rot="-4431581">
            <a:off x="6312694" y="1072357"/>
            <a:ext cx="339725" cy="3513137"/>
          </a:xfrm>
          <a:prstGeom prst="rightBrace">
            <a:avLst>
              <a:gd name="adj1" fmla="val 67888"/>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1800">
              <a:latin typeface="Arial" panose="020B0604020202020204" pitchFamily="34" charset="0"/>
            </a:endParaRPr>
          </a:p>
        </p:txBody>
      </p:sp>
      <p:sp>
        <p:nvSpPr>
          <p:cNvPr id="34840" name="Text Box 30">
            <a:extLst>
              <a:ext uri="{FF2B5EF4-FFF2-40B4-BE49-F238E27FC236}">
                <a16:creationId xmlns:a16="http://schemas.microsoft.com/office/drawing/2014/main" id="{F855C2D0-D6B2-474E-9090-FF08242F1045}"/>
              </a:ext>
            </a:extLst>
          </p:cNvPr>
          <p:cNvSpPr txBox="1">
            <a:spLocks noChangeArrowheads="1"/>
          </p:cNvSpPr>
          <p:nvPr/>
        </p:nvSpPr>
        <p:spPr bwMode="auto">
          <a:xfrm>
            <a:off x="6245225" y="2371725"/>
            <a:ext cx="8572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Clusters</a:t>
            </a:r>
          </a:p>
        </p:txBody>
      </p:sp>
      <p:sp>
        <p:nvSpPr>
          <p:cNvPr id="34841" name="AutoShape 31">
            <a:extLst>
              <a:ext uri="{FF2B5EF4-FFF2-40B4-BE49-F238E27FC236}">
                <a16:creationId xmlns:a16="http://schemas.microsoft.com/office/drawing/2014/main" id="{25384CB1-C584-9048-9159-C682B9F0D8C3}"/>
              </a:ext>
            </a:extLst>
          </p:cNvPr>
          <p:cNvSpPr>
            <a:spLocks/>
          </p:cNvSpPr>
          <p:nvPr/>
        </p:nvSpPr>
        <p:spPr bwMode="auto">
          <a:xfrm rot="-4408661">
            <a:off x="1569243" y="1015207"/>
            <a:ext cx="246063" cy="1600200"/>
          </a:xfrm>
          <a:prstGeom prst="rightBrace">
            <a:avLst>
              <a:gd name="adj1" fmla="val 30228"/>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1800">
              <a:latin typeface="Arial" panose="020B0604020202020204" pitchFamily="34" charset="0"/>
            </a:endParaRPr>
          </a:p>
        </p:txBody>
      </p:sp>
      <p:sp>
        <p:nvSpPr>
          <p:cNvPr id="34842" name="Text Box 33">
            <a:extLst>
              <a:ext uri="{FF2B5EF4-FFF2-40B4-BE49-F238E27FC236}">
                <a16:creationId xmlns:a16="http://schemas.microsoft.com/office/drawing/2014/main" id="{E5FB9A25-904A-6F45-B6E6-D9931BD52066}"/>
              </a:ext>
            </a:extLst>
          </p:cNvPr>
          <p:cNvSpPr txBox="1">
            <a:spLocks noChangeArrowheads="1"/>
          </p:cNvSpPr>
          <p:nvPr/>
        </p:nvSpPr>
        <p:spPr bwMode="auto">
          <a:xfrm>
            <a:off x="1593850" y="1408113"/>
            <a:ext cx="19272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The first datacenters!</a:t>
            </a:r>
          </a:p>
        </p:txBody>
      </p:sp>
      <p:sp>
        <p:nvSpPr>
          <p:cNvPr id="34843" name="AutoShape 35">
            <a:extLst>
              <a:ext uri="{FF2B5EF4-FFF2-40B4-BE49-F238E27FC236}">
                <a16:creationId xmlns:a16="http://schemas.microsoft.com/office/drawing/2014/main" id="{F9571693-7320-8E48-964A-5FE68326D8F2}"/>
              </a:ext>
            </a:extLst>
          </p:cNvPr>
          <p:cNvSpPr>
            <a:spLocks/>
          </p:cNvSpPr>
          <p:nvPr/>
        </p:nvSpPr>
        <p:spPr bwMode="auto">
          <a:xfrm rot="6358101">
            <a:off x="5768975" y="2765425"/>
            <a:ext cx="611188" cy="3436938"/>
          </a:xfrm>
          <a:prstGeom prst="rightBrace">
            <a:avLst>
              <a:gd name="adj1" fmla="val 43946"/>
              <a:gd name="adj2" fmla="val 49852"/>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1800">
              <a:latin typeface="Arial" panose="020B0604020202020204" pitchFamily="34" charset="0"/>
            </a:endParaRPr>
          </a:p>
        </p:txBody>
      </p:sp>
      <p:sp>
        <p:nvSpPr>
          <p:cNvPr id="34844" name="Text Box 36">
            <a:extLst>
              <a:ext uri="{FF2B5EF4-FFF2-40B4-BE49-F238E27FC236}">
                <a16:creationId xmlns:a16="http://schemas.microsoft.com/office/drawing/2014/main" id="{C683A658-9DF6-1441-8CAF-956021436D42}"/>
              </a:ext>
            </a:extLst>
          </p:cNvPr>
          <p:cNvSpPr txBox="1">
            <a:spLocks noChangeArrowheads="1"/>
          </p:cNvSpPr>
          <p:nvPr/>
        </p:nvSpPr>
        <p:spPr bwMode="auto">
          <a:xfrm>
            <a:off x="2344738" y="3617913"/>
            <a:ext cx="12715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algn="r" eaLnBrk="1" hangingPunct="1">
              <a:spcBef>
                <a:spcPct val="0"/>
              </a:spcBef>
              <a:buFontTx/>
              <a:buNone/>
            </a:pPr>
            <a:r>
              <a:rPr lang="en-US" altLang="en-US" sz="1600"/>
              <a:t>PCs</a:t>
            </a:r>
          </a:p>
          <a:p>
            <a:pPr algn="r" eaLnBrk="1" hangingPunct="1">
              <a:spcBef>
                <a:spcPct val="0"/>
              </a:spcBef>
              <a:buFontTx/>
              <a:buNone/>
            </a:pPr>
            <a:r>
              <a:rPr lang="en-US" altLang="en-US" sz="1200"/>
              <a:t>(not distributed!)</a:t>
            </a:r>
          </a:p>
        </p:txBody>
      </p:sp>
      <p:sp>
        <p:nvSpPr>
          <p:cNvPr id="34845" name="AutoShape 37">
            <a:extLst>
              <a:ext uri="{FF2B5EF4-FFF2-40B4-BE49-F238E27FC236}">
                <a16:creationId xmlns:a16="http://schemas.microsoft.com/office/drawing/2014/main" id="{8CECB97D-E581-4C4F-BDED-1E0C19E34AFC}"/>
              </a:ext>
            </a:extLst>
          </p:cNvPr>
          <p:cNvSpPr>
            <a:spLocks/>
          </p:cNvSpPr>
          <p:nvPr/>
        </p:nvSpPr>
        <p:spPr bwMode="auto">
          <a:xfrm rot="6240889">
            <a:off x="6602413" y="3459163"/>
            <a:ext cx="303212" cy="1547812"/>
          </a:xfrm>
          <a:prstGeom prst="rightBrace">
            <a:avLst>
              <a:gd name="adj1" fmla="val 21884"/>
              <a:gd name="adj2" fmla="val 49384"/>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1800">
              <a:latin typeface="Arial" panose="020B0604020202020204" pitchFamily="34" charset="0"/>
            </a:endParaRPr>
          </a:p>
        </p:txBody>
      </p:sp>
      <p:sp>
        <p:nvSpPr>
          <p:cNvPr id="34846" name="Line 38">
            <a:extLst>
              <a:ext uri="{FF2B5EF4-FFF2-40B4-BE49-F238E27FC236}">
                <a16:creationId xmlns:a16="http://schemas.microsoft.com/office/drawing/2014/main" id="{9C77456E-8967-5749-8A23-1A6C1DC4D8C8}"/>
              </a:ext>
            </a:extLst>
          </p:cNvPr>
          <p:cNvSpPr>
            <a:spLocks noChangeShapeType="1"/>
          </p:cNvSpPr>
          <p:nvPr/>
        </p:nvSpPr>
        <p:spPr bwMode="auto">
          <a:xfrm>
            <a:off x="3503613" y="3914775"/>
            <a:ext cx="1220787" cy="1809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47" name="Text Box 40">
            <a:extLst>
              <a:ext uri="{FF2B5EF4-FFF2-40B4-BE49-F238E27FC236}">
                <a16:creationId xmlns:a16="http://schemas.microsoft.com/office/drawing/2014/main" id="{0FFEA72A-9FFD-2F4A-8C7B-AFE65EC81AF7}"/>
              </a:ext>
            </a:extLst>
          </p:cNvPr>
          <p:cNvSpPr txBox="1">
            <a:spLocks noChangeArrowheads="1"/>
          </p:cNvSpPr>
          <p:nvPr/>
        </p:nvSpPr>
        <p:spPr bwMode="auto">
          <a:xfrm>
            <a:off x="6648450" y="1781175"/>
            <a:ext cx="20875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Clouds and datacenters</a:t>
            </a:r>
          </a:p>
        </p:txBody>
      </p:sp>
      <p:sp>
        <p:nvSpPr>
          <p:cNvPr id="34848" name="Line 41">
            <a:extLst>
              <a:ext uri="{FF2B5EF4-FFF2-40B4-BE49-F238E27FC236}">
                <a16:creationId xmlns:a16="http://schemas.microsoft.com/office/drawing/2014/main" id="{BB2113DA-856E-1C44-8DDE-FBB030E717B6}"/>
              </a:ext>
            </a:extLst>
          </p:cNvPr>
          <p:cNvSpPr>
            <a:spLocks noChangeShapeType="1"/>
          </p:cNvSpPr>
          <p:nvPr/>
        </p:nvSpPr>
        <p:spPr bwMode="auto">
          <a:xfrm flipV="1">
            <a:off x="6024563" y="3806825"/>
            <a:ext cx="220662" cy="5222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49" name="AutoShape 34">
            <a:extLst>
              <a:ext uri="{FF2B5EF4-FFF2-40B4-BE49-F238E27FC236}">
                <a16:creationId xmlns:a16="http://schemas.microsoft.com/office/drawing/2014/main" id="{1176FEA4-427D-F943-92FA-95CA4ECFCF49}"/>
              </a:ext>
            </a:extLst>
          </p:cNvPr>
          <p:cNvSpPr>
            <a:spLocks noChangeArrowheads="1"/>
          </p:cNvSpPr>
          <p:nvPr/>
        </p:nvSpPr>
        <p:spPr bwMode="auto">
          <a:xfrm rot="6463806">
            <a:off x="7965281" y="3828257"/>
            <a:ext cx="631825" cy="547688"/>
          </a:xfrm>
          <a:prstGeom prst="triangle">
            <a:avLst>
              <a:gd name="adj" fmla="val 50000"/>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1800">
              <a:latin typeface="Arial" panose="020B0604020202020204" pitchFamily="34" charset="0"/>
            </a:endParaRPr>
          </a:p>
        </p:txBody>
      </p:sp>
      <p:sp>
        <p:nvSpPr>
          <p:cNvPr id="34850" name="Text Box 24">
            <a:extLst>
              <a:ext uri="{FF2B5EF4-FFF2-40B4-BE49-F238E27FC236}">
                <a16:creationId xmlns:a16="http://schemas.microsoft.com/office/drawing/2014/main" id="{4AF63AD5-5668-4F40-9DF6-F3000FC9DC42}"/>
              </a:ext>
            </a:extLst>
          </p:cNvPr>
          <p:cNvSpPr txBox="1">
            <a:spLocks noChangeArrowheads="1"/>
          </p:cNvSpPr>
          <p:nvPr/>
        </p:nvSpPr>
        <p:spPr bwMode="auto">
          <a:xfrm>
            <a:off x="7499350" y="4259263"/>
            <a:ext cx="546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2012</a:t>
            </a:r>
          </a:p>
        </p:txBody>
      </p:sp>
      <p:pic>
        <p:nvPicPr>
          <p:cNvPr id="34851" name="Picture 5">
            <a:extLst>
              <a:ext uri="{FF2B5EF4-FFF2-40B4-BE49-F238E27FC236}">
                <a16:creationId xmlns:a16="http://schemas.microsoft.com/office/drawing/2014/main" id="{F0D570D6-230B-DA40-AB19-8AB2F84473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898" t="20122" r="9898" b="20122"/>
          <a:stretch>
            <a:fillRect/>
          </a:stretch>
        </p:blipFill>
        <p:spPr bwMode="auto">
          <a:xfrm rot="-9819858">
            <a:off x="200025" y="2738438"/>
            <a:ext cx="8066088"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52" name="Line 38">
            <a:extLst>
              <a:ext uri="{FF2B5EF4-FFF2-40B4-BE49-F238E27FC236}">
                <a16:creationId xmlns:a16="http://schemas.microsoft.com/office/drawing/2014/main" id="{A49CB6EE-C083-3F45-92D9-1B63DAD8B2C8}"/>
              </a:ext>
            </a:extLst>
          </p:cNvPr>
          <p:cNvSpPr>
            <a:spLocks noChangeShapeType="1"/>
          </p:cNvSpPr>
          <p:nvPr/>
        </p:nvSpPr>
        <p:spPr bwMode="auto">
          <a:xfrm>
            <a:off x="7689850" y="2105025"/>
            <a:ext cx="387350" cy="6064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53" name="Slide Number Placeholder 1">
            <a:extLst>
              <a:ext uri="{FF2B5EF4-FFF2-40B4-BE49-F238E27FC236}">
                <a16:creationId xmlns:a16="http://schemas.microsoft.com/office/drawing/2014/main" id="{72A1FF4E-B822-934F-9F00-2F3681B7482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fld id="{1D1DA27E-86A4-A24B-BA6B-6AEB13E7F20E}" type="slidenum">
              <a:rPr lang="en-US" altLang="en-US" sz="1200" smtClean="0">
                <a:solidFill>
                  <a:srgbClr val="898989"/>
                </a:solidFill>
              </a:rPr>
              <a:pPr>
                <a:spcBef>
                  <a:spcPct val="0"/>
                </a:spcBef>
                <a:buFontTx/>
                <a:buNone/>
              </a:pPr>
              <a:t>61</a:t>
            </a:fld>
            <a:endParaRPr lang="en-US" altLang="en-US" sz="1200">
              <a:solidFill>
                <a:srgbClr val="898989"/>
              </a:solidFill>
            </a:endParaRPr>
          </a:p>
        </p:txBody>
      </p:sp>
    </p:spTree>
    <p:extLst>
      <p:ext uri="{BB962C8B-B14F-4D97-AF65-F5344CB8AC3E}">
        <p14:creationId xmlns:p14="http://schemas.microsoft.com/office/powerpoint/2010/main" val="2527469638"/>
      </p:ext>
    </p:extLst>
  </p:cSld>
  <p:clrMapOvr>
    <a:masterClrMapping/>
  </p:clrMapOvr>
  <p:transition spd="slow"/>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17" descr="p42fig4">
            <a:extLst>
              <a:ext uri="{FF2B5EF4-FFF2-40B4-BE49-F238E27FC236}">
                <a16:creationId xmlns:a16="http://schemas.microsoft.com/office/drawing/2014/main" id="{65987526-1CAD-004D-A68B-D2C22F1903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6725" y="3535363"/>
            <a:ext cx="119380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6" name="Title 1">
            <a:extLst>
              <a:ext uri="{FF2B5EF4-FFF2-40B4-BE49-F238E27FC236}">
                <a16:creationId xmlns:a16="http://schemas.microsoft.com/office/drawing/2014/main" id="{BE2E375A-8157-A74A-990F-D5BDE22BBEEA}"/>
              </a:ext>
            </a:extLst>
          </p:cNvPr>
          <p:cNvSpPr>
            <a:spLocks noGrp="1"/>
          </p:cNvSpPr>
          <p:nvPr>
            <p:ph type="title"/>
          </p:nvPr>
        </p:nvSpPr>
        <p:spPr/>
        <p:txBody>
          <a:bodyPr/>
          <a:lstStyle/>
          <a:p>
            <a:pPr eaLnBrk="1" hangingPunct="1"/>
            <a:r>
              <a:rPr lang="ja-JP" altLang="en-US">
                <a:latin typeface="Whitney-BlackSC" pitchFamily="1" charset="0"/>
                <a:ea typeface="ＭＳ Ｐゴシック" panose="020B0600070205080204" pitchFamily="34" charset="-128"/>
              </a:rPr>
              <a:t>“</a:t>
            </a:r>
            <a:r>
              <a:rPr lang="en-US" altLang="ja-JP">
                <a:latin typeface="Whitney-BlackSC" pitchFamily="1" charset="0"/>
                <a:ea typeface="ＭＳ Ｐゴシック" panose="020B0600070205080204" pitchFamily="34" charset="-128"/>
              </a:rPr>
              <a:t>A Cloudy History of Time</a:t>
            </a:r>
            <a:r>
              <a:rPr lang="ja-JP" altLang="en-US">
                <a:latin typeface="Whitney-BlackSC" pitchFamily="1" charset="0"/>
                <a:ea typeface="ＭＳ Ｐゴシック" panose="020B0600070205080204" pitchFamily="34" charset="-128"/>
              </a:rPr>
              <a:t>”</a:t>
            </a:r>
            <a:endParaRPr lang="en-US" altLang="en-US">
              <a:latin typeface="Whitney-BlackSC" pitchFamily="1" charset="0"/>
              <a:ea typeface="ＭＳ Ｐゴシック" panose="020B0600070205080204" pitchFamily="34" charset="-128"/>
            </a:endParaRPr>
          </a:p>
        </p:txBody>
      </p:sp>
      <p:sp>
        <p:nvSpPr>
          <p:cNvPr id="36867" name="Line 6">
            <a:extLst>
              <a:ext uri="{FF2B5EF4-FFF2-40B4-BE49-F238E27FC236}">
                <a16:creationId xmlns:a16="http://schemas.microsoft.com/office/drawing/2014/main" id="{21FBBF74-122C-A84B-A3A4-27A4B8E49009}"/>
              </a:ext>
            </a:extLst>
          </p:cNvPr>
          <p:cNvSpPr>
            <a:spLocks noChangeShapeType="1"/>
          </p:cNvSpPr>
          <p:nvPr/>
        </p:nvSpPr>
        <p:spPr bwMode="auto">
          <a:xfrm>
            <a:off x="381000" y="1876425"/>
            <a:ext cx="0" cy="3048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68" name="Line 7">
            <a:extLst>
              <a:ext uri="{FF2B5EF4-FFF2-40B4-BE49-F238E27FC236}">
                <a16:creationId xmlns:a16="http://schemas.microsoft.com/office/drawing/2014/main" id="{877F4D0E-A95A-A147-8CB9-7FDD0BEF5705}"/>
              </a:ext>
            </a:extLst>
          </p:cNvPr>
          <p:cNvSpPr>
            <a:spLocks noChangeShapeType="1"/>
          </p:cNvSpPr>
          <p:nvPr/>
        </p:nvSpPr>
        <p:spPr bwMode="auto">
          <a:xfrm>
            <a:off x="1371600" y="2124075"/>
            <a:ext cx="0" cy="3048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69" name="Line 8">
            <a:extLst>
              <a:ext uri="{FF2B5EF4-FFF2-40B4-BE49-F238E27FC236}">
                <a16:creationId xmlns:a16="http://schemas.microsoft.com/office/drawing/2014/main" id="{34DCA893-5DA4-1C46-A7AD-9014AB67B029}"/>
              </a:ext>
            </a:extLst>
          </p:cNvPr>
          <p:cNvSpPr>
            <a:spLocks noChangeShapeType="1"/>
          </p:cNvSpPr>
          <p:nvPr/>
        </p:nvSpPr>
        <p:spPr bwMode="auto">
          <a:xfrm>
            <a:off x="2386013" y="2428875"/>
            <a:ext cx="0" cy="3048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0" name="Line 9">
            <a:extLst>
              <a:ext uri="{FF2B5EF4-FFF2-40B4-BE49-F238E27FC236}">
                <a16:creationId xmlns:a16="http://schemas.microsoft.com/office/drawing/2014/main" id="{81C46BB7-B9FA-584D-A9E8-7DA50AB5E4C4}"/>
              </a:ext>
            </a:extLst>
          </p:cNvPr>
          <p:cNvSpPr>
            <a:spLocks noChangeShapeType="1"/>
          </p:cNvSpPr>
          <p:nvPr/>
        </p:nvSpPr>
        <p:spPr bwMode="auto">
          <a:xfrm>
            <a:off x="3467100" y="2725738"/>
            <a:ext cx="0" cy="3048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1" name="Line 10">
            <a:extLst>
              <a:ext uri="{FF2B5EF4-FFF2-40B4-BE49-F238E27FC236}">
                <a16:creationId xmlns:a16="http://schemas.microsoft.com/office/drawing/2014/main" id="{575A251E-854A-9444-A6A2-4C357D51FF1C}"/>
              </a:ext>
            </a:extLst>
          </p:cNvPr>
          <p:cNvSpPr>
            <a:spLocks noChangeShapeType="1"/>
          </p:cNvSpPr>
          <p:nvPr/>
        </p:nvSpPr>
        <p:spPr bwMode="auto">
          <a:xfrm>
            <a:off x="4578350" y="3078163"/>
            <a:ext cx="0" cy="3048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2" name="Line 11">
            <a:extLst>
              <a:ext uri="{FF2B5EF4-FFF2-40B4-BE49-F238E27FC236}">
                <a16:creationId xmlns:a16="http://schemas.microsoft.com/office/drawing/2014/main" id="{329FF05D-0317-7E47-A3ED-39593A89857C}"/>
              </a:ext>
            </a:extLst>
          </p:cNvPr>
          <p:cNvSpPr>
            <a:spLocks noChangeShapeType="1"/>
          </p:cNvSpPr>
          <p:nvPr/>
        </p:nvSpPr>
        <p:spPr bwMode="auto">
          <a:xfrm>
            <a:off x="5638800" y="3382963"/>
            <a:ext cx="0" cy="3048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3" name="Line 12">
            <a:extLst>
              <a:ext uri="{FF2B5EF4-FFF2-40B4-BE49-F238E27FC236}">
                <a16:creationId xmlns:a16="http://schemas.microsoft.com/office/drawing/2014/main" id="{3AAE7A89-44F8-E54A-A769-29D0260C736A}"/>
              </a:ext>
            </a:extLst>
          </p:cNvPr>
          <p:cNvSpPr>
            <a:spLocks noChangeShapeType="1"/>
          </p:cNvSpPr>
          <p:nvPr/>
        </p:nvSpPr>
        <p:spPr bwMode="auto">
          <a:xfrm>
            <a:off x="6705600" y="3694113"/>
            <a:ext cx="0" cy="3048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4" name="Text Box 13">
            <a:extLst>
              <a:ext uri="{FF2B5EF4-FFF2-40B4-BE49-F238E27FC236}">
                <a16:creationId xmlns:a16="http://schemas.microsoft.com/office/drawing/2014/main" id="{B5A8CA3B-1961-8C4E-B1C4-F54C121DC0E8}"/>
              </a:ext>
            </a:extLst>
          </p:cNvPr>
          <p:cNvSpPr txBox="1">
            <a:spLocks noChangeArrowheads="1"/>
          </p:cNvSpPr>
          <p:nvPr/>
        </p:nvSpPr>
        <p:spPr bwMode="auto">
          <a:xfrm>
            <a:off x="106363" y="2105025"/>
            <a:ext cx="549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1940</a:t>
            </a:r>
          </a:p>
        </p:txBody>
      </p:sp>
      <p:sp>
        <p:nvSpPr>
          <p:cNvPr id="36875" name="Text Box 14">
            <a:extLst>
              <a:ext uri="{FF2B5EF4-FFF2-40B4-BE49-F238E27FC236}">
                <a16:creationId xmlns:a16="http://schemas.microsoft.com/office/drawing/2014/main" id="{6C5F3B7A-E172-2D4C-9CF2-1CFB4A1859DE}"/>
              </a:ext>
            </a:extLst>
          </p:cNvPr>
          <p:cNvSpPr txBox="1">
            <a:spLocks noChangeArrowheads="1"/>
          </p:cNvSpPr>
          <p:nvPr/>
        </p:nvSpPr>
        <p:spPr bwMode="auto">
          <a:xfrm>
            <a:off x="1100138" y="2370138"/>
            <a:ext cx="542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1950</a:t>
            </a:r>
          </a:p>
        </p:txBody>
      </p:sp>
      <p:sp>
        <p:nvSpPr>
          <p:cNvPr id="36876" name="Text Box 15">
            <a:extLst>
              <a:ext uri="{FF2B5EF4-FFF2-40B4-BE49-F238E27FC236}">
                <a16:creationId xmlns:a16="http://schemas.microsoft.com/office/drawing/2014/main" id="{3DBC379F-41D0-D14C-8870-3E5FB67C1AB4}"/>
              </a:ext>
            </a:extLst>
          </p:cNvPr>
          <p:cNvSpPr txBox="1">
            <a:spLocks noChangeArrowheads="1"/>
          </p:cNvSpPr>
          <p:nvPr/>
        </p:nvSpPr>
        <p:spPr bwMode="auto">
          <a:xfrm>
            <a:off x="2111375" y="2684463"/>
            <a:ext cx="547688"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1960</a:t>
            </a:r>
          </a:p>
        </p:txBody>
      </p:sp>
      <p:sp>
        <p:nvSpPr>
          <p:cNvPr id="36877" name="Text Box 16">
            <a:extLst>
              <a:ext uri="{FF2B5EF4-FFF2-40B4-BE49-F238E27FC236}">
                <a16:creationId xmlns:a16="http://schemas.microsoft.com/office/drawing/2014/main" id="{2A671178-38CB-DE4D-BC2B-B7736C1A25CC}"/>
              </a:ext>
            </a:extLst>
          </p:cNvPr>
          <p:cNvSpPr txBox="1">
            <a:spLocks noChangeArrowheads="1"/>
          </p:cNvSpPr>
          <p:nvPr/>
        </p:nvSpPr>
        <p:spPr bwMode="auto">
          <a:xfrm>
            <a:off x="3197225" y="2989263"/>
            <a:ext cx="539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1970</a:t>
            </a:r>
          </a:p>
        </p:txBody>
      </p:sp>
      <p:sp>
        <p:nvSpPr>
          <p:cNvPr id="36878" name="Text Box 17">
            <a:extLst>
              <a:ext uri="{FF2B5EF4-FFF2-40B4-BE49-F238E27FC236}">
                <a16:creationId xmlns:a16="http://schemas.microsoft.com/office/drawing/2014/main" id="{266BDAB1-25C5-8A45-9DAC-C42233D525C2}"/>
              </a:ext>
            </a:extLst>
          </p:cNvPr>
          <p:cNvSpPr txBox="1">
            <a:spLocks noChangeArrowheads="1"/>
          </p:cNvSpPr>
          <p:nvPr/>
        </p:nvSpPr>
        <p:spPr bwMode="auto">
          <a:xfrm>
            <a:off x="4305300" y="3309938"/>
            <a:ext cx="546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1980</a:t>
            </a:r>
          </a:p>
        </p:txBody>
      </p:sp>
      <p:sp>
        <p:nvSpPr>
          <p:cNvPr id="36879" name="Text Box 18">
            <a:extLst>
              <a:ext uri="{FF2B5EF4-FFF2-40B4-BE49-F238E27FC236}">
                <a16:creationId xmlns:a16="http://schemas.microsoft.com/office/drawing/2014/main" id="{FE97A8BD-D431-ED40-A2E3-755A924A9812}"/>
              </a:ext>
            </a:extLst>
          </p:cNvPr>
          <p:cNvSpPr txBox="1">
            <a:spLocks noChangeArrowheads="1"/>
          </p:cNvSpPr>
          <p:nvPr/>
        </p:nvSpPr>
        <p:spPr bwMode="auto">
          <a:xfrm>
            <a:off x="5365750" y="3654425"/>
            <a:ext cx="5461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1990</a:t>
            </a:r>
          </a:p>
        </p:txBody>
      </p:sp>
      <p:sp>
        <p:nvSpPr>
          <p:cNvPr id="36880" name="Text Box 19">
            <a:extLst>
              <a:ext uri="{FF2B5EF4-FFF2-40B4-BE49-F238E27FC236}">
                <a16:creationId xmlns:a16="http://schemas.microsoft.com/office/drawing/2014/main" id="{FAF4E9D4-8E95-CA41-A13C-DB62070C1ACC}"/>
              </a:ext>
            </a:extLst>
          </p:cNvPr>
          <p:cNvSpPr txBox="1">
            <a:spLocks noChangeArrowheads="1"/>
          </p:cNvSpPr>
          <p:nvPr/>
        </p:nvSpPr>
        <p:spPr bwMode="auto">
          <a:xfrm>
            <a:off x="6415088" y="3951288"/>
            <a:ext cx="542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2000</a:t>
            </a:r>
          </a:p>
        </p:txBody>
      </p:sp>
      <p:sp>
        <p:nvSpPr>
          <p:cNvPr id="36881" name="Line 23">
            <a:extLst>
              <a:ext uri="{FF2B5EF4-FFF2-40B4-BE49-F238E27FC236}">
                <a16:creationId xmlns:a16="http://schemas.microsoft.com/office/drawing/2014/main" id="{F7403241-0EFB-8742-877A-FCAD7C8DC724}"/>
              </a:ext>
            </a:extLst>
          </p:cNvPr>
          <p:cNvSpPr>
            <a:spLocks noChangeShapeType="1"/>
          </p:cNvSpPr>
          <p:nvPr/>
        </p:nvSpPr>
        <p:spPr bwMode="auto">
          <a:xfrm>
            <a:off x="7772400" y="3998913"/>
            <a:ext cx="0" cy="3048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82" name="AutoShape 34">
            <a:extLst>
              <a:ext uri="{FF2B5EF4-FFF2-40B4-BE49-F238E27FC236}">
                <a16:creationId xmlns:a16="http://schemas.microsoft.com/office/drawing/2014/main" id="{215F505B-C498-2547-ABD2-26DB8F055869}"/>
              </a:ext>
            </a:extLst>
          </p:cNvPr>
          <p:cNvSpPr>
            <a:spLocks noChangeArrowheads="1"/>
          </p:cNvSpPr>
          <p:nvPr/>
        </p:nvSpPr>
        <p:spPr bwMode="auto">
          <a:xfrm rot="6463806">
            <a:off x="7965281" y="3828257"/>
            <a:ext cx="631825" cy="547688"/>
          </a:xfrm>
          <a:prstGeom prst="triangle">
            <a:avLst>
              <a:gd name="adj" fmla="val 50000"/>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1800">
              <a:latin typeface="Arial" panose="020B0604020202020204" pitchFamily="34" charset="0"/>
            </a:endParaRPr>
          </a:p>
        </p:txBody>
      </p:sp>
      <p:sp>
        <p:nvSpPr>
          <p:cNvPr id="36883" name="Text Box 24">
            <a:extLst>
              <a:ext uri="{FF2B5EF4-FFF2-40B4-BE49-F238E27FC236}">
                <a16:creationId xmlns:a16="http://schemas.microsoft.com/office/drawing/2014/main" id="{F348939D-CF16-B344-BCA7-7E3BDEF1FE03}"/>
              </a:ext>
            </a:extLst>
          </p:cNvPr>
          <p:cNvSpPr txBox="1">
            <a:spLocks noChangeArrowheads="1"/>
          </p:cNvSpPr>
          <p:nvPr/>
        </p:nvSpPr>
        <p:spPr bwMode="auto">
          <a:xfrm>
            <a:off x="7499350" y="4259263"/>
            <a:ext cx="546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t>2012</a:t>
            </a:r>
          </a:p>
        </p:txBody>
      </p:sp>
      <p:pic>
        <p:nvPicPr>
          <p:cNvPr id="36884" name="Picture 5">
            <a:extLst>
              <a:ext uri="{FF2B5EF4-FFF2-40B4-BE49-F238E27FC236}">
                <a16:creationId xmlns:a16="http://schemas.microsoft.com/office/drawing/2014/main" id="{5224640D-EBCD-C54D-95EE-0F68F4F1CC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9898" t="20122" r="9898" b="20122"/>
          <a:stretch>
            <a:fillRect/>
          </a:stretch>
        </p:blipFill>
        <p:spPr bwMode="auto">
          <a:xfrm rot="-9819858">
            <a:off x="200025" y="2738438"/>
            <a:ext cx="8066088"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85" name="Text Box 40">
            <a:extLst>
              <a:ext uri="{FF2B5EF4-FFF2-40B4-BE49-F238E27FC236}">
                <a16:creationId xmlns:a16="http://schemas.microsoft.com/office/drawing/2014/main" id="{BB5AA7E7-EDB3-CB4A-A8A0-FF2B1252508B}"/>
              </a:ext>
            </a:extLst>
          </p:cNvPr>
          <p:cNvSpPr txBox="1">
            <a:spLocks noChangeArrowheads="1"/>
          </p:cNvSpPr>
          <p:nvPr/>
        </p:nvSpPr>
        <p:spPr bwMode="auto">
          <a:xfrm>
            <a:off x="8097838" y="4200525"/>
            <a:ext cx="9017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b="1">
                <a:solidFill>
                  <a:srgbClr val="FF3300"/>
                </a:solidFill>
              </a:rPr>
              <a:t>Clouds</a:t>
            </a:r>
          </a:p>
        </p:txBody>
      </p:sp>
      <p:sp>
        <p:nvSpPr>
          <p:cNvPr id="42" name="Cloud">
            <a:extLst>
              <a:ext uri="{FF2B5EF4-FFF2-40B4-BE49-F238E27FC236}">
                <a16:creationId xmlns:a16="http://schemas.microsoft.com/office/drawing/2014/main" id="{D15DFC68-8E43-E649-A9C4-6EB8B393A4A5}"/>
              </a:ext>
            </a:extLst>
          </p:cNvPr>
          <p:cNvSpPr>
            <a:spLocks noChangeAspect="1" noEditPoints="1" noChangeArrowheads="1"/>
          </p:cNvSpPr>
          <p:nvPr/>
        </p:nvSpPr>
        <p:spPr bwMode="auto">
          <a:xfrm>
            <a:off x="7945438" y="3951288"/>
            <a:ext cx="1128712" cy="75565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28575">
            <a:solidFill>
              <a:srgbClr val="FF3300"/>
            </a:solidFill>
            <a:miter lim="800000"/>
            <a:headEnd/>
            <a:tailEnd/>
          </a:ln>
          <a:effectLst>
            <a:outerShdw blurRad="63500" dist="107763" dir="2700000" algn="ctr" rotWithShape="0">
              <a:srgbClr val="000000">
                <a:alpha val="74997"/>
              </a:srgbClr>
            </a:outerShdw>
          </a:effectLst>
          <a:extLst>
            <a:ext uri="{909E8E84-426E-40DD-AFC4-6F175D3DCCD1}">
              <a14:hiddenFill xmlns:a14="http://schemas.microsoft.com/office/drawing/2010/main">
                <a:solidFill>
                  <a:srgbClr val="FFFFFF"/>
                </a:solidFill>
              </a14:hiddenFill>
            </a:ext>
          </a:extLst>
        </p:spPr>
        <p:txBody>
          <a:bodyPr/>
          <a:lstStyle/>
          <a:p>
            <a:pPr>
              <a:defRPr/>
            </a:pPr>
            <a:endParaRPr lang="en-US"/>
          </a:p>
        </p:txBody>
      </p:sp>
      <p:sp>
        <p:nvSpPr>
          <p:cNvPr id="36887" name="Text Box 23">
            <a:extLst>
              <a:ext uri="{FF2B5EF4-FFF2-40B4-BE49-F238E27FC236}">
                <a16:creationId xmlns:a16="http://schemas.microsoft.com/office/drawing/2014/main" id="{3F2B30E5-06D2-E841-89F5-08A0B130497B}"/>
              </a:ext>
            </a:extLst>
          </p:cNvPr>
          <p:cNvSpPr txBox="1">
            <a:spLocks noChangeArrowheads="1"/>
          </p:cNvSpPr>
          <p:nvPr/>
        </p:nvSpPr>
        <p:spPr bwMode="auto">
          <a:xfrm>
            <a:off x="4435475" y="4230688"/>
            <a:ext cx="35306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olidFill>
                  <a:srgbClr val="FF9900"/>
                </a:solidFill>
              </a:rPr>
              <a:t>Grids (1980s-2000s):</a:t>
            </a:r>
          </a:p>
          <a:p>
            <a:pPr eaLnBrk="1" hangingPunct="1">
              <a:spcBef>
                <a:spcPct val="0"/>
              </a:spcBef>
              <a:buFontTx/>
              <a:buChar char="•"/>
            </a:pPr>
            <a:r>
              <a:rPr lang="en-US" altLang="en-US" sz="1400">
                <a:solidFill>
                  <a:srgbClr val="FF9900"/>
                </a:solidFill>
              </a:rPr>
              <a:t>GriPhyN (1970s-80s)</a:t>
            </a:r>
          </a:p>
          <a:p>
            <a:pPr eaLnBrk="1" hangingPunct="1">
              <a:spcBef>
                <a:spcPct val="0"/>
              </a:spcBef>
              <a:buFontTx/>
              <a:buChar char="•"/>
            </a:pPr>
            <a:r>
              <a:rPr lang="en-US" altLang="en-US" sz="1400">
                <a:solidFill>
                  <a:srgbClr val="FF9900"/>
                </a:solidFill>
              </a:rPr>
              <a:t>Open Science Grid and Lambda Rail (2000s)</a:t>
            </a:r>
          </a:p>
          <a:p>
            <a:pPr eaLnBrk="1" hangingPunct="1">
              <a:spcBef>
                <a:spcPct val="0"/>
              </a:spcBef>
              <a:buFontTx/>
              <a:buChar char="•"/>
            </a:pPr>
            <a:r>
              <a:rPr lang="en-US" altLang="en-US" sz="1400">
                <a:solidFill>
                  <a:srgbClr val="FF9900"/>
                </a:solidFill>
              </a:rPr>
              <a:t>Globus &amp; other standards (1990s-2000s)</a:t>
            </a:r>
          </a:p>
        </p:txBody>
      </p:sp>
      <p:sp>
        <p:nvSpPr>
          <p:cNvPr id="36888" name="Oval 38">
            <a:extLst>
              <a:ext uri="{FF2B5EF4-FFF2-40B4-BE49-F238E27FC236}">
                <a16:creationId xmlns:a16="http://schemas.microsoft.com/office/drawing/2014/main" id="{F1B74411-71BD-6844-8545-C245958F510A}"/>
              </a:ext>
            </a:extLst>
          </p:cNvPr>
          <p:cNvSpPr>
            <a:spLocks noChangeArrowheads="1"/>
          </p:cNvSpPr>
          <p:nvPr/>
        </p:nvSpPr>
        <p:spPr bwMode="auto">
          <a:xfrm rot="-4273654">
            <a:off x="3683000" y="2551113"/>
            <a:ext cx="1889125" cy="2552700"/>
          </a:xfrm>
          <a:prstGeom prst="ellipse">
            <a:avLst/>
          </a:prstGeom>
          <a:noFill/>
          <a:ln w="19050">
            <a:solidFill>
              <a:srgbClr val="FF9900"/>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1800">
              <a:latin typeface="Arial" panose="020B0604020202020204" pitchFamily="34" charset="0"/>
            </a:endParaRPr>
          </a:p>
        </p:txBody>
      </p:sp>
      <p:pic>
        <p:nvPicPr>
          <p:cNvPr id="36889" name="Picture 24">
            <a:extLst>
              <a:ext uri="{FF2B5EF4-FFF2-40B4-BE49-F238E27FC236}">
                <a16:creationId xmlns:a16="http://schemas.microsoft.com/office/drawing/2014/main" id="{D00049AC-20A4-E645-B489-04C17093ACB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r="22437"/>
          <a:stretch>
            <a:fillRect/>
          </a:stretch>
        </p:blipFill>
        <p:spPr bwMode="auto">
          <a:xfrm>
            <a:off x="3330575" y="3305175"/>
            <a:ext cx="9747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90" name="Picture 21">
            <a:extLst>
              <a:ext uri="{FF2B5EF4-FFF2-40B4-BE49-F238E27FC236}">
                <a16:creationId xmlns:a16="http://schemas.microsoft.com/office/drawing/2014/main" id="{79AF636A-5109-FA4F-81B0-869935C1BFE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19375" y="1862138"/>
            <a:ext cx="11080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91" name="Text Box 22">
            <a:extLst>
              <a:ext uri="{FF2B5EF4-FFF2-40B4-BE49-F238E27FC236}">
                <a16:creationId xmlns:a16="http://schemas.microsoft.com/office/drawing/2014/main" id="{D3392C41-C096-434D-AAA5-45F96973C664}"/>
              </a:ext>
            </a:extLst>
          </p:cNvPr>
          <p:cNvSpPr txBox="1">
            <a:spLocks noChangeArrowheads="1"/>
          </p:cNvSpPr>
          <p:nvPr/>
        </p:nvSpPr>
        <p:spPr bwMode="auto">
          <a:xfrm>
            <a:off x="47625" y="3902075"/>
            <a:ext cx="4129088"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olidFill>
                  <a:srgbClr val="000066"/>
                </a:solidFill>
              </a:rPr>
              <a:t>Timesharing Industry (1975):</a:t>
            </a:r>
          </a:p>
          <a:p>
            <a:pPr eaLnBrk="1" hangingPunct="1">
              <a:spcBef>
                <a:spcPct val="0"/>
              </a:spcBef>
              <a:buFontTx/>
              <a:buChar char="•"/>
            </a:pPr>
            <a:r>
              <a:rPr lang="en-US" altLang="en-US" sz="1400">
                <a:solidFill>
                  <a:srgbClr val="000066"/>
                </a:solidFill>
              </a:rPr>
              <a:t>Market Share: Honeywell 34%, IBM 15%, </a:t>
            </a:r>
          </a:p>
          <a:p>
            <a:pPr eaLnBrk="1" hangingPunct="1">
              <a:spcBef>
                <a:spcPct val="0"/>
              </a:spcBef>
              <a:buFontTx/>
              <a:buChar char="•"/>
            </a:pPr>
            <a:r>
              <a:rPr lang="en-US" altLang="en-US" sz="1400">
                <a:solidFill>
                  <a:srgbClr val="000066"/>
                </a:solidFill>
              </a:rPr>
              <a:t>Xerox 10%, CDC 10%, DEC 10%, UNIVAC 10%</a:t>
            </a:r>
          </a:p>
          <a:p>
            <a:pPr eaLnBrk="1" hangingPunct="1">
              <a:spcBef>
                <a:spcPct val="0"/>
              </a:spcBef>
              <a:buFontTx/>
              <a:buChar char="•"/>
            </a:pPr>
            <a:r>
              <a:rPr lang="en-US" altLang="en-US" sz="1400">
                <a:solidFill>
                  <a:srgbClr val="000066"/>
                </a:solidFill>
              </a:rPr>
              <a:t>Honeywell 6000 &amp; 635, IBM 370/168, </a:t>
            </a:r>
          </a:p>
          <a:p>
            <a:pPr eaLnBrk="1" hangingPunct="1">
              <a:spcBef>
                <a:spcPct val="0"/>
              </a:spcBef>
              <a:buFontTx/>
              <a:buNone/>
            </a:pPr>
            <a:r>
              <a:rPr lang="en-US" altLang="en-US" sz="1400">
                <a:solidFill>
                  <a:srgbClr val="000066"/>
                </a:solidFill>
              </a:rPr>
              <a:t>   Xerox 940 &amp; Sigma 9, DEC PDP-10, UNIVAC 1108</a:t>
            </a:r>
          </a:p>
        </p:txBody>
      </p:sp>
      <p:sp>
        <p:nvSpPr>
          <p:cNvPr id="36892" name="Text Box 28">
            <a:extLst>
              <a:ext uri="{FF2B5EF4-FFF2-40B4-BE49-F238E27FC236}">
                <a16:creationId xmlns:a16="http://schemas.microsoft.com/office/drawing/2014/main" id="{354C7F15-BE07-CA45-9F1A-B446119DE46B}"/>
              </a:ext>
            </a:extLst>
          </p:cNvPr>
          <p:cNvSpPr txBox="1">
            <a:spLocks noChangeArrowheads="1"/>
          </p:cNvSpPr>
          <p:nvPr/>
        </p:nvSpPr>
        <p:spPr bwMode="auto">
          <a:xfrm>
            <a:off x="15875" y="3459163"/>
            <a:ext cx="28400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olidFill>
                  <a:srgbClr val="000066"/>
                </a:solidFill>
              </a:rPr>
              <a:t>Data Processing Industry </a:t>
            </a:r>
          </a:p>
          <a:p>
            <a:pPr eaLnBrk="1" hangingPunct="1">
              <a:spcBef>
                <a:spcPct val="0"/>
              </a:spcBef>
              <a:buFontTx/>
              <a:buNone/>
            </a:pPr>
            <a:r>
              <a:rPr lang="en-US" altLang="en-US" sz="1400">
                <a:solidFill>
                  <a:srgbClr val="000066"/>
                </a:solidFill>
              </a:rPr>
              <a:t> - 1968: $70 M. 1978: $3.15 Billion</a:t>
            </a:r>
          </a:p>
        </p:txBody>
      </p:sp>
      <p:sp>
        <p:nvSpPr>
          <p:cNvPr id="36893" name="Oval 32">
            <a:extLst>
              <a:ext uri="{FF2B5EF4-FFF2-40B4-BE49-F238E27FC236}">
                <a16:creationId xmlns:a16="http://schemas.microsoft.com/office/drawing/2014/main" id="{687987C4-944F-4E4F-AB86-548E254C1929}"/>
              </a:ext>
            </a:extLst>
          </p:cNvPr>
          <p:cNvSpPr>
            <a:spLocks noChangeArrowheads="1"/>
          </p:cNvSpPr>
          <p:nvPr/>
        </p:nvSpPr>
        <p:spPr bwMode="auto">
          <a:xfrm rot="-3934159">
            <a:off x="1246187" y="1663701"/>
            <a:ext cx="2936875" cy="1936750"/>
          </a:xfrm>
          <a:prstGeom prst="ellipse">
            <a:avLst/>
          </a:prstGeom>
          <a:noFill/>
          <a:ln w="19050">
            <a:solidFill>
              <a:srgbClr val="000066"/>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1800">
              <a:latin typeface="Arial" panose="020B0604020202020204" pitchFamily="34" charset="0"/>
            </a:endParaRPr>
          </a:p>
        </p:txBody>
      </p:sp>
      <p:pic>
        <p:nvPicPr>
          <p:cNvPr id="36894" name="Picture 34">
            <a:extLst>
              <a:ext uri="{FF2B5EF4-FFF2-40B4-BE49-F238E27FC236}">
                <a16:creationId xmlns:a16="http://schemas.microsoft.com/office/drawing/2014/main" id="{4E267693-F6FD-9B4B-9C64-273F73F936E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l="2805" t="11325" r="6038" b="10938"/>
          <a:stretch>
            <a:fillRect/>
          </a:stretch>
        </p:blipFill>
        <p:spPr bwMode="auto">
          <a:xfrm>
            <a:off x="2614613" y="2354263"/>
            <a:ext cx="1066800"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95" name="Text Box 25">
            <a:extLst>
              <a:ext uri="{FF2B5EF4-FFF2-40B4-BE49-F238E27FC236}">
                <a16:creationId xmlns:a16="http://schemas.microsoft.com/office/drawing/2014/main" id="{C44D7AF3-E591-B748-922F-EB9348778A3E}"/>
              </a:ext>
            </a:extLst>
          </p:cNvPr>
          <p:cNvSpPr txBox="1">
            <a:spLocks noChangeArrowheads="1"/>
          </p:cNvSpPr>
          <p:nvPr/>
        </p:nvSpPr>
        <p:spPr bwMode="auto">
          <a:xfrm>
            <a:off x="3736975" y="1314450"/>
            <a:ext cx="39116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olidFill>
                  <a:srgbClr val="660066"/>
                </a:solidFill>
              </a:rPr>
              <a:t>First large datacenters: ENIAC, ORDVAC, ILLIAC</a:t>
            </a:r>
          </a:p>
          <a:p>
            <a:pPr eaLnBrk="1" hangingPunct="1">
              <a:spcBef>
                <a:spcPct val="0"/>
              </a:spcBef>
              <a:buFontTx/>
              <a:buNone/>
            </a:pPr>
            <a:r>
              <a:rPr lang="en-US" altLang="en-US" sz="1400">
                <a:solidFill>
                  <a:srgbClr val="660066"/>
                </a:solidFill>
              </a:rPr>
              <a:t>Many used vacuum tubes and mechanical relays</a:t>
            </a:r>
          </a:p>
        </p:txBody>
      </p:sp>
      <p:sp>
        <p:nvSpPr>
          <p:cNvPr id="36896" name="Oval 30">
            <a:extLst>
              <a:ext uri="{FF2B5EF4-FFF2-40B4-BE49-F238E27FC236}">
                <a16:creationId xmlns:a16="http://schemas.microsoft.com/office/drawing/2014/main" id="{B450A2C7-A6A7-9949-80FC-EFEBE9994C15}"/>
              </a:ext>
            </a:extLst>
          </p:cNvPr>
          <p:cNvSpPr>
            <a:spLocks noChangeArrowheads="1"/>
          </p:cNvSpPr>
          <p:nvPr/>
        </p:nvSpPr>
        <p:spPr bwMode="auto">
          <a:xfrm rot="-4143486">
            <a:off x="-39687" y="1339850"/>
            <a:ext cx="2589212" cy="1722438"/>
          </a:xfrm>
          <a:prstGeom prst="ellipse">
            <a:avLst/>
          </a:prstGeom>
          <a:noFill/>
          <a:ln w="19050">
            <a:solidFill>
              <a:srgbClr val="660066"/>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1800">
              <a:latin typeface="Arial" panose="020B0604020202020204" pitchFamily="34" charset="0"/>
            </a:endParaRPr>
          </a:p>
        </p:txBody>
      </p:sp>
      <p:pic>
        <p:nvPicPr>
          <p:cNvPr id="36897" name="Picture 14">
            <a:extLst>
              <a:ext uri="{FF2B5EF4-FFF2-40B4-BE49-F238E27FC236}">
                <a16:creationId xmlns:a16="http://schemas.microsoft.com/office/drawing/2014/main" id="{496B4D46-CF73-A249-B2FC-082CC6530F9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038" y="2384425"/>
            <a:ext cx="1190625"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98" name="Picture 13">
            <a:extLst>
              <a:ext uri="{FF2B5EF4-FFF2-40B4-BE49-F238E27FC236}">
                <a16:creationId xmlns:a16="http://schemas.microsoft.com/office/drawing/2014/main" id="{EF9D690E-AB34-CC47-994A-D6825356BBF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t="5446" r="5486" b="3577"/>
          <a:stretch>
            <a:fillRect/>
          </a:stretch>
        </p:blipFill>
        <p:spPr bwMode="auto">
          <a:xfrm>
            <a:off x="846138" y="1217613"/>
            <a:ext cx="1054100" cy="81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99" name="Picture 20">
            <a:extLst>
              <a:ext uri="{FF2B5EF4-FFF2-40B4-BE49-F238E27FC236}">
                <a16:creationId xmlns:a16="http://schemas.microsoft.com/office/drawing/2014/main" id="{A9D336AB-0602-094C-88F2-E8EFF5A5393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t="29520" b="27402"/>
          <a:stretch>
            <a:fillRect/>
          </a:stretch>
        </p:blipFill>
        <p:spPr bwMode="auto">
          <a:xfrm>
            <a:off x="2627313" y="2690813"/>
            <a:ext cx="1038225"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900" name="Line 29">
            <a:extLst>
              <a:ext uri="{FF2B5EF4-FFF2-40B4-BE49-F238E27FC236}">
                <a16:creationId xmlns:a16="http://schemas.microsoft.com/office/drawing/2014/main" id="{25AEBCD5-731B-9942-AA35-CD67F5F9C5AF}"/>
              </a:ext>
            </a:extLst>
          </p:cNvPr>
          <p:cNvSpPr>
            <a:spLocks noChangeShapeType="1"/>
          </p:cNvSpPr>
          <p:nvPr/>
        </p:nvSpPr>
        <p:spPr bwMode="auto">
          <a:xfrm flipH="1" flipV="1">
            <a:off x="1900238" y="1501775"/>
            <a:ext cx="1900237" cy="0"/>
          </a:xfrm>
          <a:prstGeom prst="line">
            <a:avLst/>
          </a:prstGeom>
          <a:noFill/>
          <a:ln w="9525">
            <a:solidFill>
              <a:srgbClr val="660066"/>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pic>
        <p:nvPicPr>
          <p:cNvPr id="36901" name="Picture 18">
            <a:extLst>
              <a:ext uri="{FF2B5EF4-FFF2-40B4-BE49-F238E27FC236}">
                <a16:creationId xmlns:a16="http://schemas.microsoft.com/office/drawing/2014/main" id="{A4A93983-DED0-9141-B378-095B7DFA0C6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43425" y="1962150"/>
            <a:ext cx="1479550"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902" name="Text Box 31">
            <a:extLst>
              <a:ext uri="{FF2B5EF4-FFF2-40B4-BE49-F238E27FC236}">
                <a16:creationId xmlns:a16="http://schemas.microsoft.com/office/drawing/2014/main" id="{7AB54316-0852-8443-AFE6-16EF422F13BC}"/>
              </a:ext>
            </a:extLst>
          </p:cNvPr>
          <p:cNvSpPr txBox="1">
            <a:spLocks noChangeArrowheads="1"/>
          </p:cNvSpPr>
          <p:nvPr/>
        </p:nvSpPr>
        <p:spPr bwMode="auto">
          <a:xfrm>
            <a:off x="6670675" y="1784350"/>
            <a:ext cx="2208213"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olidFill>
                  <a:srgbClr val="006600"/>
                </a:solidFill>
              </a:rPr>
              <a:t>Berkeley NOW Project</a:t>
            </a:r>
          </a:p>
          <a:p>
            <a:pPr eaLnBrk="1" hangingPunct="1">
              <a:spcBef>
                <a:spcPct val="0"/>
              </a:spcBef>
              <a:buFontTx/>
              <a:buNone/>
            </a:pPr>
            <a:r>
              <a:rPr lang="en-US" altLang="en-US" sz="1400">
                <a:solidFill>
                  <a:srgbClr val="006600"/>
                </a:solidFill>
              </a:rPr>
              <a:t>Supercomputers</a:t>
            </a:r>
          </a:p>
          <a:p>
            <a:pPr eaLnBrk="1" hangingPunct="1">
              <a:spcBef>
                <a:spcPct val="0"/>
              </a:spcBef>
              <a:buFontTx/>
              <a:buNone/>
            </a:pPr>
            <a:r>
              <a:rPr lang="en-US" altLang="en-US" sz="1400">
                <a:solidFill>
                  <a:srgbClr val="006600"/>
                </a:solidFill>
              </a:rPr>
              <a:t>Server Farms (e.g., Oceano)</a:t>
            </a:r>
          </a:p>
        </p:txBody>
      </p:sp>
      <p:sp>
        <p:nvSpPr>
          <p:cNvPr id="36903" name="Oval 35">
            <a:extLst>
              <a:ext uri="{FF2B5EF4-FFF2-40B4-BE49-F238E27FC236}">
                <a16:creationId xmlns:a16="http://schemas.microsoft.com/office/drawing/2014/main" id="{6E7ECF36-2C9C-FD4E-9F70-676275E1F6A6}"/>
              </a:ext>
            </a:extLst>
          </p:cNvPr>
          <p:cNvSpPr>
            <a:spLocks noChangeArrowheads="1"/>
          </p:cNvSpPr>
          <p:nvPr/>
        </p:nvSpPr>
        <p:spPr bwMode="auto">
          <a:xfrm rot="-607758">
            <a:off x="3957638" y="1666875"/>
            <a:ext cx="2790825" cy="1828800"/>
          </a:xfrm>
          <a:prstGeom prst="ellipse">
            <a:avLst/>
          </a:prstGeom>
          <a:noFill/>
          <a:ln w="19050">
            <a:solidFill>
              <a:srgbClr val="006600"/>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1800">
              <a:latin typeface="Arial" panose="020B0604020202020204" pitchFamily="34" charset="0"/>
            </a:endParaRPr>
          </a:p>
        </p:txBody>
      </p:sp>
      <p:pic>
        <p:nvPicPr>
          <p:cNvPr id="36904" name="Picture 7">
            <a:extLst>
              <a:ext uri="{FF2B5EF4-FFF2-40B4-BE49-F238E27FC236}">
                <a16:creationId xmlns:a16="http://schemas.microsoft.com/office/drawing/2014/main" id="{5C45E4CF-EE6E-DE40-B800-2AF93351C75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118100" y="2782888"/>
            <a:ext cx="130492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905" name="Picture 4">
            <a:extLst>
              <a:ext uri="{FF2B5EF4-FFF2-40B4-BE49-F238E27FC236}">
                <a16:creationId xmlns:a16="http://schemas.microsoft.com/office/drawing/2014/main" id="{A65A6C70-48E8-FB4A-9E91-C5927128EB3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40475" y="4227513"/>
            <a:ext cx="1190625"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906" name="Picture 5">
            <a:extLst>
              <a:ext uri="{FF2B5EF4-FFF2-40B4-BE49-F238E27FC236}">
                <a16:creationId xmlns:a16="http://schemas.microsoft.com/office/drawing/2014/main" id="{ECFAE107-2B0D-A94D-8DA5-5745F30A4E6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83338" y="3132138"/>
            <a:ext cx="665162"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907" name="Picture 6">
            <a:extLst>
              <a:ext uri="{FF2B5EF4-FFF2-40B4-BE49-F238E27FC236}">
                <a16:creationId xmlns:a16="http://schemas.microsoft.com/office/drawing/2014/main" id="{E1002E16-4414-CE42-82A0-FF8CEAD7EA73}"/>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t="20834" b="28995"/>
          <a:stretch>
            <a:fillRect/>
          </a:stretch>
        </p:blipFill>
        <p:spPr bwMode="auto">
          <a:xfrm>
            <a:off x="6927850" y="3811588"/>
            <a:ext cx="8763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908" name="Picture 26">
            <a:extLst>
              <a:ext uri="{FF2B5EF4-FFF2-40B4-BE49-F238E27FC236}">
                <a16:creationId xmlns:a16="http://schemas.microsoft.com/office/drawing/2014/main" id="{EDAB8A15-E9D6-2346-9146-54F969830F3B}"/>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t="28738" b="28494"/>
          <a:stretch>
            <a:fillRect/>
          </a:stretch>
        </p:blipFill>
        <p:spPr bwMode="auto">
          <a:xfrm>
            <a:off x="7040563" y="3395663"/>
            <a:ext cx="1057275"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909" name="Text Box 27">
            <a:extLst>
              <a:ext uri="{FF2B5EF4-FFF2-40B4-BE49-F238E27FC236}">
                <a16:creationId xmlns:a16="http://schemas.microsoft.com/office/drawing/2014/main" id="{9FFCE3A5-1874-E641-AD52-5EB6AF409608}"/>
              </a:ext>
            </a:extLst>
          </p:cNvPr>
          <p:cNvSpPr txBox="1">
            <a:spLocks noChangeArrowheads="1"/>
          </p:cNvSpPr>
          <p:nvPr/>
        </p:nvSpPr>
        <p:spPr bwMode="auto">
          <a:xfrm>
            <a:off x="7088188" y="2617788"/>
            <a:ext cx="1928812"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olidFill>
                  <a:srgbClr val="FF6600"/>
                </a:solidFill>
              </a:rPr>
              <a:t>P2P Systems (90s-00s)</a:t>
            </a:r>
          </a:p>
          <a:p>
            <a:pPr eaLnBrk="1" hangingPunct="1">
              <a:spcBef>
                <a:spcPct val="0"/>
              </a:spcBef>
              <a:buFontTx/>
              <a:buChar char="•"/>
            </a:pPr>
            <a:r>
              <a:rPr lang="en-US" altLang="en-US" sz="1400">
                <a:solidFill>
                  <a:srgbClr val="FF6600"/>
                </a:solidFill>
              </a:rPr>
              <a:t>Many Millions of users</a:t>
            </a:r>
          </a:p>
          <a:p>
            <a:pPr eaLnBrk="1" hangingPunct="1">
              <a:spcBef>
                <a:spcPct val="0"/>
              </a:spcBef>
              <a:buFontTx/>
              <a:buChar char="•"/>
            </a:pPr>
            <a:r>
              <a:rPr lang="en-US" altLang="en-US" sz="1400">
                <a:solidFill>
                  <a:srgbClr val="FF6600"/>
                </a:solidFill>
              </a:rPr>
              <a:t>Many GB per day</a:t>
            </a:r>
          </a:p>
        </p:txBody>
      </p:sp>
      <p:sp>
        <p:nvSpPr>
          <p:cNvPr id="36910" name="Oval 42">
            <a:extLst>
              <a:ext uri="{FF2B5EF4-FFF2-40B4-BE49-F238E27FC236}">
                <a16:creationId xmlns:a16="http://schemas.microsoft.com/office/drawing/2014/main" id="{D056250C-4889-874A-A527-EDB2234D2065}"/>
              </a:ext>
            </a:extLst>
          </p:cNvPr>
          <p:cNvSpPr>
            <a:spLocks noChangeArrowheads="1"/>
          </p:cNvSpPr>
          <p:nvPr/>
        </p:nvSpPr>
        <p:spPr bwMode="auto">
          <a:xfrm rot="-2357248">
            <a:off x="5543550" y="2914650"/>
            <a:ext cx="2914650" cy="1865313"/>
          </a:xfrm>
          <a:prstGeom prst="ellipse">
            <a:avLst/>
          </a:prstGeom>
          <a:noFill/>
          <a:ln w="19050">
            <a:solidFill>
              <a:srgbClr val="FF6600"/>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1800">
              <a:latin typeface="Arial" panose="020B0604020202020204" pitchFamily="34" charset="0"/>
            </a:endParaRPr>
          </a:p>
        </p:txBody>
      </p:sp>
      <p:sp>
        <p:nvSpPr>
          <p:cNvPr id="36911" name="Slide Number Placeholder 1">
            <a:extLst>
              <a:ext uri="{FF2B5EF4-FFF2-40B4-BE49-F238E27FC236}">
                <a16:creationId xmlns:a16="http://schemas.microsoft.com/office/drawing/2014/main" id="{C715303F-B526-AA43-B393-28BADA74519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fld id="{12E8D849-BDD4-F049-83FF-B23BE02D029B}" type="slidenum">
              <a:rPr lang="en-US" altLang="en-US" sz="1200" smtClean="0">
                <a:solidFill>
                  <a:srgbClr val="898989"/>
                </a:solidFill>
              </a:rPr>
              <a:pPr>
                <a:spcBef>
                  <a:spcPct val="0"/>
                </a:spcBef>
                <a:buFontTx/>
                <a:buNone/>
              </a:pPr>
              <a:t>62</a:t>
            </a:fld>
            <a:endParaRPr lang="en-US" altLang="en-US" sz="1200">
              <a:solidFill>
                <a:srgbClr val="898989"/>
              </a:solidFill>
            </a:endParaRPr>
          </a:p>
        </p:txBody>
      </p:sp>
    </p:spTree>
    <p:extLst>
      <p:ext uri="{BB962C8B-B14F-4D97-AF65-F5344CB8AC3E}">
        <p14:creationId xmlns:p14="http://schemas.microsoft.com/office/powerpoint/2010/main" val="2117978369"/>
      </p:ext>
    </p:extLst>
  </p:cSld>
  <p:clrMapOvr>
    <a:masterClrMapping/>
  </p:clrMapOvr>
  <p:transition spd="slow"/>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latin typeface="Whitney-BlackSC"/>
                <a:cs typeface="Whitney-BlackSC"/>
              </a:rPr>
              <a:t>Example: Rapid Atmospheric Modeling System, </a:t>
            </a:r>
            <a:r>
              <a:rPr lang="en-US" sz="2800" dirty="0" err="1">
                <a:latin typeface="Whitney-BlackSC"/>
                <a:cs typeface="Whitney-BlackSC"/>
              </a:rPr>
              <a:t>ColoState</a:t>
            </a:r>
            <a:r>
              <a:rPr lang="en-US" sz="2800" dirty="0">
                <a:latin typeface="Whitney-BlackSC"/>
                <a:cs typeface="Whitney-BlackSC"/>
              </a:rPr>
              <a:t> U</a:t>
            </a:r>
          </a:p>
        </p:txBody>
      </p:sp>
      <p:sp>
        <p:nvSpPr>
          <p:cNvPr id="55" name="Content Placeholder 54"/>
          <p:cNvSpPr>
            <a:spLocks noGrp="1"/>
          </p:cNvSpPr>
          <p:nvPr>
            <p:ph idx="1"/>
          </p:nvPr>
        </p:nvSpPr>
        <p:spPr/>
        <p:txBody>
          <a:bodyPr>
            <a:normAutofit fontScale="77500" lnSpcReduction="20000"/>
          </a:bodyPr>
          <a:lstStyle/>
          <a:p>
            <a:r>
              <a:rPr lang="en-US" dirty="0">
                <a:cs typeface="Times New Roman"/>
              </a:rPr>
              <a:t>Hurricane Georges, 17 days in Sept 1998</a:t>
            </a:r>
          </a:p>
          <a:p>
            <a:pPr lvl="1"/>
            <a:r>
              <a:rPr lang="ja-JP" altLang="en-US" dirty="0">
                <a:cs typeface="Times New Roman"/>
              </a:rPr>
              <a:t>“</a:t>
            </a:r>
            <a:r>
              <a:rPr lang="en-US" altLang="ja-JP" dirty="0">
                <a:cs typeface="Times New Roman"/>
              </a:rPr>
              <a:t>RAMS modeled the </a:t>
            </a:r>
            <a:r>
              <a:rPr lang="en-US" altLang="ja-JP" dirty="0" err="1">
                <a:cs typeface="Times New Roman"/>
              </a:rPr>
              <a:t>mesoscale</a:t>
            </a:r>
            <a:r>
              <a:rPr lang="en-US" altLang="ja-JP" dirty="0">
                <a:cs typeface="Times New Roman"/>
              </a:rPr>
              <a:t> convective complex that dropped so much rain, in good agreement with recorded data</a:t>
            </a:r>
            <a:r>
              <a:rPr lang="ja-JP" altLang="en-US" dirty="0">
                <a:cs typeface="Times New Roman"/>
              </a:rPr>
              <a:t>”</a:t>
            </a:r>
            <a:endParaRPr lang="en-US" altLang="ja-JP" dirty="0">
              <a:cs typeface="Times New Roman"/>
            </a:endParaRPr>
          </a:p>
          <a:p>
            <a:pPr lvl="1"/>
            <a:r>
              <a:rPr lang="en-US" dirty="0">
                <a:cs typeface="Times New Roman"/>
              </a:rPr>
              <a:t>Used 5 km spacing instead of the usual 10 km</a:t>
            </a:r>
          </a:p>
          <a:p>
            <a:pPr lvl="1"/>
            <a:r>
              <a:rPr lang="en-US" dirty="0">
                <a:cs typeface="Times New Roman"/>
              </a:rPr>
              <a:t>Ran on 256+ processors</a:t>
            </a:r>
          </a:p>
          <a:p>
            <a:r>
              <a:rPr lang="en-US" dirty="0">
                <a:cs typeface="Times New Roman"/>
              </a:rPr>
              <a:t>Computation-</a:t>
            </a:r>
            <a:r>
              <a:rPr lang="en-US" dirty="0" err="1">
                <a:cs typeface="Times New Roman"/>
              </a:rPr>
              <a:t>intenstive</a:t>
            </a:r>
            <a:r>
              <a:rPr lang="en-US" dirty="0">
                <a:cs typeface="Times New Roman"/>
              </a:rPr>
              <a:t> computing (or HPC = high performance computing)</a:t>
            </a:r>
          </a:p>
          <a:p>
            <a:r>
              <a:rPr lang="en-US" i="1" dirty="0">
                <a:solidFill>
                  <a:srgbClr val="FF0000"/>
                </a:solidFill>
                <a:cs typeface="Times New Roman"/>
              </a:rPr>
              <a:t>Can one run such a program without access to a supercomputer?</a:t>
            </a:r>
          </a:p>
          <a:p>
            <a:endParaRPr lang="en-US" dirty="0">
              <a:cs typeface="Times New Roman"/>
            </a:endParaRPr>
          </a:p>
        </p:txBody>
      </p:sp>
      <p:sp>
        <p:nvSpPr>
          <p:cNvPr id="3" name="Slide Number Placeholder 2"/>
          <p:cNvSpPr>
            <a:spLocks noGrp="1"/>
          </p:cNvSpPr>
          <p:nvPr>
            <p:ph type="sldNum" sz="quarter" idx="12"/>
          </p:nvPr>
        </p:nvSpPr>
        <p:spPr/>
        <p:txBody>
          <a:bodyPr/>
          <a:lstStyle/>
          <a:p>
            <a:pPr>
              <a:defRPr/>
            </a:pPr>
            <a:fld id="{12D93A2F-3F8B-5248-B873-3EE9ADF3F9FD}" type="slidenum">
              <a:rPr lang="en-US" smtClean="0"/>
              <a:pPr>
                <a:defRPr/>
              </a:pPr>
              <a:t>63</a:t>
            </a:fld>
            <a:endParaRPr lang="en-US"/>
          </a:p>
        </p:txBody>
      </p:sp>
    </p:spTree>
    <p:extLst>
      <p:ext uri="{BB962C8B-B14F-4D97-AF65-F5344CB8AC3E}">
        <p14:creationId xmlns:p14="http://schemas.microsoft.com/office/powerpoint/2010/main" val="195222835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Whitney-BlackSC"/>
                <a:cs typeface="Whitney-BlackSC"/>
              </a:rPr>
              <a:t>Distributed Computing Resources</a:t>
            </a: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71805" y="1641724"/>
            <a:ext cx="968175" cy="10503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9132" y="1748880"/>
            <a:ext cx="968175" cy="10503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86459" y="1856036"/>
            <a:ext cx="968175" cy="10503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93785" y="1963192"/>
            <a:ext cx="968175" cy="10503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Oval 6"/>
          <p:cNvSpPr>
            <a:spLocks noChangeArrowheads="1"/>
          </p:cNvSpPr>
          <p:nvPr/>
        </p:nvSpPr>
        <p:spPr bwMode="auto">
          <a:xfrm>
            <a:off x="1459529" y="1427411"/>
            <a:ext cx="3005144" cy="1714500"/>
          </a:xfrm>
          <a:prstGeom prst="ellipse">
            <a:avLst/>
          </a:prstGeom>
          <a:noFill/>
          <a:ln w="12700">
            <a:solidFill>
              <a:schemeClr val="tx1"/>
            </a:solidFill>
            <a:prstDash val="dash"/>
            <a:round/>
            <a:headEnd/>
            <a:tailEnd/>
          </a:ln>
          <a:extLst>
            <a:ext uri="{909E8E84-426E-40dd-AFC4-6F175D3DCCD1}">
              <a14:hiddenFill xmlns:a14="http://schemas.microsoft.com/office/drawing/2010/main" xmlns="">
                <a:solidFill>
                  <a:srgbClr val="FFFFFF"/>
                </a:solidFill>
              </a14:hiddenFill>
            </a:ext>
          </a:extLst>
        </p:spPr>
        <p:txBody>
          <a:bodyPr wrap="none" lIns="64355" tIns="32178" rIns="64355" bIns="32178" anchor="ctr"/>
          <a:lstStyle/>
          <a:p>
            <a:endParaRPr lang="en-US"/>
          </a:p>
        </p:txBody>
      </p:sp>
      <p:pic>
        <p:nvPicPr>
          <p:cNvPr id="11"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5478" y="3249067"/>
            <a:ext cx="968175" cy="10503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 name="Oval 8"/>
          <p:cNvSpPr>
            <a:spLocks noChangeArrowheads="1"/>
          </p:cNvSpPr>
          <p:nvPr/>
        </p:nvSpPr>
        <p:spPr bwMode="auto">
          <a:xfrm>
            <a:off x="237161" y="3034755"/>
            <a:ext cx="3005144" cy="2035969"/>
          </a:xfrm>
          <a:prstGeom prst="ellipse">
            <a:avLst/>
          </a:prstGeom>
          <a:noFill/>
          <a:ln w="12700">
            <a:solidFill>
              <a:schemeClr val="tx1"/>
            </a:solidFill>
            <a:prstDash val="dash"/>
            <a:round/>
            <a:headEnd/>
            <a:tailEnd/>
          </a:ln>
          <a:extLst>
            <a:ext uri="{909E8E84-426E-40dd-AFC4-6F175D3DCCD1}">
              <a14:hiddenFill xmlns:a14="http://schemas.microsoft.com/office/drawing/2010/main" xmlns="">
                <a:solidFill>
                  <a:srgbClr val="FFFFFF"/>
                </a:solidFill>
              </a14:hiddenFill>
            </a:ext>
          </a:extLst>
        </p:spPr>
        <p:txBody>
          <a:bodyPr wrap="none" lIns="64355" tIns="32178" rIns="64355" bIns="32178" anchor="ctr"/>
          <a:lstStyle/>
          <a:p>
            <a:endParaRPr lang="en-US"/>
          </a:p>
        </p:txBody>
      </p:sp>
      <p:sp>
        <p:nvSpPr>
          <p:cNvPr id="14" name="Text Box 10"/>
          <p:cNvSpPr txBox="1">
            <a:spLocks noChangeArrowheads="1"/>
          </p:cNvSpPr>
          <p:nvPr/>
        </p:nvSpPr>
        <p:spPr bwMode="auto">
          <a:xfrm>
            <a:off x="3767050" y="1320255"/>
            <a:ext cx="1416978" cy="4343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64355" tIns="32178" rIns="64355" bIns="32178">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cs typeface="Times New Roman"/>
              </a:rPr>
              <a:t>Wisconsin</a:t>
            </a:r>
          </a:p>
        </p:txBody>
      </p:sp>
      <p:sp>
        <p:nvSpPr>
          <p:cNvPr id="15" name="Text Box 11"/>
          <p:cNvSpPr txBox="1">
            <a:spLocks noChangeArrowheads="1"/>
          </p:cNvSpPr>
          <p:nvPr/>
        </p:nvSpPr>
        <p:spPr bwMode="auto">
          <a:xfrm>
            <a:off x="344488" y="2713287"/>
            <a:ext cx="688563" cy="4343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64355" tIns="32178" rIns="64355" bIns="32178">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cs typeface="Times New Roman"/>
              </a:rPr>
              <a:t>MIT</a:t>
            </a:r>
          </a:p>
        </p:txBody>
      </p:sp>
      <p:sp>
        <p:nvSpPr>
          <p:cNvPr id="16" name="Oval 12"/>
          <p:cNvSpPr>
            <a:spLocks noChangeArrowheads="1"/>
          </p:cNvSpPr>
          <p:nvPr/>
        </p:nvSpPr>
        <p:spPr bwMode="auto">
          <a:xfrm>
            <a:off x="3403294" y="2981177"/>
            <a:ext cx="3005144" cy="2035969"/>
          </a:xfrm>
          <a:prstGeom prst="ellipse">
            <a:avLst/>
          </a:prstGeom>
          <a:noFill/>
          <a:ln w="12700">
            <a:solidFill>
              <a:schemeClr val="tx1"/>
            </a:solidFill>
            <a:prstDash val="dash"/>
            <a:round/>
            <a:headEnd/>
            <a:tailEnd/>
          </a:ln>
          <a:extLst>
            <a:ext uri="{909E8E84-426E-40dd-AFC4-6F175D3DCCD1}">
              <a14:hiddenFill xmlns:a14="http://schemas.microsoft.com/office/drawing/2010/main" xmlns="">
                <a:solidFill>
                  <a:srgbClr val="FFFFFF"/>
                </a:solidFill>
              </a14:hiddenFill>
            </a:ext>
          </a:extLst>
        </p:spPr>
        <p:txBody>
          <a:bodyPr wrap="none" lIns="64355" tIns="32178" rIns="64355" bIns="32178" anchor="ctr"/>
          <a:lstStyle/>
          <a:p>
            <a:endParaRPr lang="en-US"/>
          </a:p>
        </p:txBody>
      </p:sp>
      <p:sp>
        <p:nvSpPr>
          <p:cNvPr id="17" name="Text Box 13"/>
          <p:cNvSpPr txBox="1">
            <a:spLocks noChangeArrowheads="1"/>
          </p:cNvSpPr>
          <p:nvPr/>
        </p:nvSpPr>
        <p:spPr bwMode="auto">
          <a:xfrm>
            <a:off x="4250727" y="2581573"/>
            <a:ext cx="963528" cy="4343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64355" tIns="32178" rIns="64355" bIns="32178">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cs typeface="Times New Roman"/>
              </a:rPr>
              <a:t>NCSA</a:t>
            </a:r>
          </a:p>
        </p:txBody>
      </p:sp>
      <p:pic>
        <p:nvPicPr>
          <p:cNvPr id="1026" name="Picture 2" descr="Y:\Graphics_Main\CSRA\CSRA-V-2013-8\development\PublicDomain_Clipart\1206564349675294349ericlemerdy_Servers.svg.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54797" y="3244381"/>
            <a:ext cx="818786" cy="1344140"/>
          </a:xfrm>
          <a:prstGeom prst="rect">
            <a:avLst/>
          </a:prstGeom>
          <a:noFill/>
          <a:extLst>
            <a:ext uri="{909E8E84-426E-40dd-AFC4-6F175D3DCCD1}">
              <a14:hiddenFill xmlns:a14="http://schemas.microsoft.com/office/drawing/2010/main" xmlns="">
                <a:solidFill>
                  <a:srgbClr val="FFFFFF"/>
                </a:solidFill>
              </a14:hiddenFill>
            </a:ext>
          </a:extLst>
        </p:spPr>
      </p:pic>
      <p:pic>
        <p:nvPicPr>
          <p:cNvPr id="21" name="Picture 2" descr="Y:\Graphics_Main\CSRA\CSRA-V-2013-8\development\PublicDomain_Clipart\1206564349675294349ericlemerdy_Servers.svg.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62124" y="3351537"/>
            <a:ext cx="818786" cy="1344140"/>
          </a:xfrm>
          <a:prstGeom prst="rect">
            <a:avLst/>
          </a:prstGeom>
          <a:noFill/>
          <a:extLst>
            <a:ext uri="{909E8E84-426E-40dd-AFC4-6F175D3DCCD1}">
              <a14:hiddenFill xmlns:a14="http://schemas.microsoft.com/office/drawing/2010/main" xmlns="">
                <a:solidFill>
                  <a:srgbClr val="FFFFFF"/>
                </a:solidFill>
              </a14:hiddenFill>
            </a:ext>
          </a:extLst>
        </p:spPr>
      </p:pic>
      <p:pic>
        <p:nvPicPr>
          <p:cNvPr id="22" name="Picture 2" descr="Y:\Graphics_Main\CSRA\CSRA-V-2013-8\development\PublicDomain_Clipart\1206564349675294349ericlemerdy_Servers.svg.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69451" y="3458693"/>
            <a:ext cx="818786" cy="1344140"/>
          </a:xfrm>
          <a:prstGeom prst="rect">
            <a:avLst/>
          </a:prstGeom>
          <a:noFill/>
          <a:extLst>
            <a:ext uri="{909E8E84-426E-40dd-AFC4-6F175D3DCCD1}">
              <a14:hiddenFill xmlns:a14="http://schemas.microsoft.com/office/drawing/2010/main" xmlns="">
                <a:solidFill>
                  <a:srgbClr val="FFFFFF"/>
                </a:solidFill>
              </a14:hiddenFill>
            </a:ext>
          </a:extLst>
        </p:spPr>
      </p:pic>
      <p:pic>
        <p:nvPicPr>
          <p:cNvPr id="23" name="Picture 2" descr="Y:\Graphics_Main\CSRA\CSRA-V-2013-8\development\PublicDomain_Clipart\1206564349675294349ericlemerdy_Servers.svg.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92269" y="3458693"/>
            <a:ext cx="818786" cy="134414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Slide Number Placeholder 2"/>
          <p:cNvSpPr>
            <a:spLocks noGrp="1"/>
          </p:cNvSpPr>
          <p:nvPr>
            <p:ph type="sldNum" sz="quarter" idx="12"/>
          </p:nvPr>
        </p:nvSpPr>
        <p:spPr/>
        <p:txBody>
          <a:bodyPr/>
          <a:lstStyle/>
          <a:p>
            <a:pPr>
              <a:defRPr/>
            </a:pPr>
            <a:fld id="{12D93A2F-3F8B-5248-B873-3EE9ADF3F9FD}" type="slidenum">
              <a:rPr lang="en-US" smtClean="0"/>
              <a:pPr>
                <a:defRPr/>
              </a:pPr>
              <a:t>64</a:t>
            </a:fld>
            <a:endParaRPr lang="en-US"/>
          </a:p>
        </p:txBody>
      </p:sp>
    </p:spTree>
    <p:extLst>
      <p:ext uri="{BB962C8B-B14F-4D97-AF65-F5344CB8AC3E}">
        <p14:creationId xmlns:p14="http://schemas.microsoft.com/office/powerpoint/2010/main" val="382964612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Whitney-BlackSC"/>
                <a:cs typeface="Whitney-BlackSC"/>
              </a:rPr>
              <a:t>An Application Coded by a Physicist</a:t>
            </a:r>
          </a:p>
        </p:txBody>
      </p:sp>
      <p:sp>
        <p:nvSpPr>
          <p:cNvPr id="6" name="Oval 3"/>
          <p:cNvSpPr>
            <a:spLocks noChangeArrowheads="1"/>
          </p:cNvSpPr>
          <p:nvPr/>
        </p:nvSpPr>
        <p:spPr bwMode="auto">
          <a:xfrm>
            <a:off x="2693785" y="1553766"/>
            <a:ext cx="375643" cy="321469"/>
          </a:xfrm>
          <a:prstGeom prst="ellipse">
            <a:avLst/>
          </a:prstGeom>
          <a:solidFill>
            <a:srgbClr val="FF6600"/>
          </a:solidFill>
          <a:ln w="9525">
            <a:solidFill>
              <a:schemeClr val="tx1"/>
            </a:solidFill>
            <a:round/>
            <a:headEnd/>
            <a:tailEnd/>
          </a:ln>
        </p:spPr>
        <p:txBody>
          <a:bodyPr wrap="none" lIns="64355" tIns="32178" rIns="64355" bIns="32178" anchor="ctr"/>
          <a:lstStyle/>
          <a:p>
            <a:endParaRPr lang="en-US"/>
          </a:p>
        </p:txBody>
      </p:sp>
      <p:sp>
        <p:nvSpPr>
          <p:cNvPr id="7" name="Oval 4"/>
          <p:cNvSpPr>
            <a:spLocks noChangeArrowheads="1"/>
          </p:cNvSpPr>
          <p:nvPr/>
        </p:nvSpPr>
        <p:spPr bwMode="auto">
          <a:xfrm>
            <a:off x="654580" y="3161109"/>
            <a:ext cx="375643" cy="321469"/>
          </a:xfrm>
          <a:prstGeom prst="ellipse">
            <a:avLst/>
          </a:prstGeom>
          <a:solidFill>
            <a:srgbClr val="FFCC00"/>
          </a:solidFill>
          <a:ln w="9525">
            <a:solidFill>
              <a:schemeClr val="tx1"/>
            </a:solidFill>
            <a:round/>
            <a:headEnd/>
            <a:tailEnd/>
          </a:ln>
        </p:spPr>
        <p:txBody>
          <a:bodyPr wrap="none" lIns="64355" tIns="32178" rIns="64355" bIns="32178" anchor="ctr"/>
          <a:lstStyle/>
          <a:p>
            <a:endParaRPr lang="en-US"/>
          </a:p>
        </p:txBody>
      </p:sp>
      <p:sp>
        <p:nvSpPr>
          <p:cNvPr id="8" name="Oval 5"/>
          <p:cNvSpPr>
            <a:spLocks noChangeArrowheads="1"/>
          </p:cNvSpPr>
          <p:nvPr/>
        </p:nvSpPr>
        <p:spPr bwMode="auto">
          <a:xfrm>
            <a:off x="4464673" y="3214687"/>
            <a:ext cx="375643" cy="321469"/>
          </a:xfrm>
          <a:prstGeom prst="ellipse">
            <a:avLst/>
          </a:prstGeom>
          <a:solidFill>
            <a:srgbClr val="0000FF"/>
          </a:solidFill>
          <a:ln w="9525">
            <a:solidFill>
              <a:schemeClr val="tx1"/>
            </a:solidFill>
            <a:round/>
            <a:headEnd/>
            <a:tailEnd/>
          </a:ln>
        </p:spPr>
        <p:txBody>
          <a:bodyPr wrap="none" lIns="64355" tIns="32178" rIns="64355" bIns="32178" anchor="ctr"/>
          <a:lstStyle/>
          <a:p>
            <a:endParaRPr lang="en-US"/>
          </a:p>
        </p:txBody>
      </p:sp>
      <p:sp>
        <p:nvSpPr>
          <p:cNvPr id="9" name="Oval 6"/>
          <p:cNvSpPr>
            <a:spLocks noChangeArrowheads="1"/>
          </p:cNvSpPr>
          <p:nvPr/>
        </p:nvSpPr>
        <p:spPr bwMode="auto">
          <a:xfrm>
            <a:off x="2801111" y="4661297"/>
            <a:ext cx="375643" cy="321469"/>
          </a:xfrm>
          <a:prstGeom prst="ellipse">
            <a:avLst/>
          </a:prstGeom>
          <a:solidFill>
            <a:schemeClr val="tx2"/>
          </a:solidFill>
          <a:ln w="9525">
            <a:solidFill>
              <a:schemeClr val="tx1"/>
            </a:solidFill>
            <a:round/>
            <a:headEnd/>
            <a:tailEnd/>
          </a:ln>
        </p:spPr>
        <p:txBody>
          <a:bodyPr wrap="none" lIns="64355" tIns="32178" rIns="64355" bIns="32178" anchor="ctr"/>
          <a:lstStyle/>
          <a:p>
            <a:endParaRPr lang="en-US"/>
          </a:p>
        </p:txBody>
      </p:sp>
      <p:sp>
        <p:nvSpPr>
          <p:cNvPr id="10" name="Line 7"/>
          <p:cNvSpPr>
            <a:spLocks noChangeShapeType="1"/>
          </p:cNvSpPr>
          <p:nvPr/>
        </p:nvSpPr>
        <p:spPr bwMode="auto">
          <a:xfrm flipH="1">
            <a:off x="976560" y="1821656"/>
            <a:ext cx="1717225" cy="1393031"/>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64355" tIns="32178" rIns="64355" bIns="32178"/>
          <a:lstStyle/>
          <a:p>
            <a:endParaRPr lang="en-US"/>
          </a:p>
        </p:txBody>
      </p:sp>
      <p:sp>
        <p:nvSpPr>
          <p:cNvPr id="11" name="Line 8"/>
          <p:cNvSpPr>
            <a:spLocks noChangeShapeType="1"/>
          </p:cNvSpPr>
          <p:nvPr/>
        </p:nvSpPr>
        <p:spPr bwMode="auto">
          <a:xfrm>
            <a:off x="3069428" y="1821656"/>
            <a:ext cx="1448909" cy="1393031"/>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64355" tIns="32178" rIns="64355" bIns="32178"/>
          <a:lstStyle/>
          <a:p>
            <a:endParaRPr lang="en-US"/>
          </a:p>
        </p:txBody>
      </p:sp>
      <p:sp>
        <p:nvSpPr>
          <p:cNvPr id="12" name="Line 9"/>
          <p:cNvSpPr>
            <a:spLocks noChangeShapeType="1"/>
          </p:cNvSpPr>
          <p:nvPr/>
        </p:nvSpPr>
        <p:spPr bwMode="auto">
          <a:xfrm>
            <a:off x="976560" y="3482578"/>
            <a:ext cx="1824552" cy="123229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64355" tIns="32178" rIns="64355" bIns="32178"/>
          <a:lstStyle/>
          <a:p>
            <a:endParaRPr lang="en-US"/>
          </a:p>
        </p:txBody>
      </p:sp>
      <p:sp>
        <p:nvSpPr>
          <p:cNvPr id="13" name="Line 10"/>
          <p:cNvSpPr>
            <a:spLocks noChangeShapeType="1"/>
          </p:cNvSpPr>
          <p:nvPr/>
        </p:nvSpPr>
        <p:spPr bwMode="auto">
          <a:xfrm flipH="1">
            <a:off x="3176754" y="3536156"/>
            <a:ext cx="1341582" cy="1178719"/>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64355" tIns="32178" rIns="64355" bIns="32178"/>
          <a:lstStyle/>
          <a:p>
            <a:endParaRPr lang="en-US"/>
          </a:p>
        </p:txBody>
      </p:sp>
      <p:sp>
        <p:nvSpPr>
          <p:cNvPr id="14" name="Text Box 11"/>
          <p:cNvSpPr txBox="1">
            <a:spLocks noChangeArrowheads="1"/>
          </p:cNvSpPr>
          <p:nvPr/>
        </p:nvSpPr>
        <p:spPr bwMode="auto">
          <a:xfrm>
            <a:off x="3048849" y="1290066"/>
            <a:ext cx="788350" cy="4343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64355" tIns="32178" rIns="64355" bIns="32178">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Job 0</a:t>
            </a:r>
          </a:p>
        </p:txBody>
      </p:sp>
      <p:sp>
        <p:nvSpPr>
          <p:cNvPr id="15" name="Text Box 12"/>
          <p:cNvSpPr txBox="1">
            <a:spLocks noChangeArrowheads="1"/>
          </p:cNvSpPr>
          <p:nvPr/>
        </p:nvSpPr>
        <p:spPr bwMode="auto">
          <a:xfrm>
            <a:off x="5410200" y="2800350"/>
            <a:ext cx="788350" cy="4343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64355" tIns="32178" rIns="64355" bIns="32178">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Job 2</a:t>
            </a:r>
          </a:p>
        </p:txBody>
      </p:sp>
      <p:sp>
        <p:nvSpPr>
          <p:cNvPr id="16" name="Text Box 13"/>
          <p:cNvSpPr txBox="1">
            <a:spLocks noChangeArrowheads="1"/>
          </p:cNvSpPr>
          <p:nvPr/>
        </p:nvSpPr>
        <p:spPr bwMode="auto">
          <a:xfrm>
            <a:off x="386264" y="2571750"/>
            <a:ext cx="788350" cy="4343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64355" tIns="32178" rIns="64355" bIns="32178">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Job 1</a:t>
            </a:r>
          </a:p>
        </p:txBody>
      </p:sp>
      <p:sp>
        <p:nvSpPr>
          <p:cNvPr id="17" name="Text Box 14"/>
          <p:cNvSpPr txBox="1">
            <a:spLocks noChangeArrowheads="1"/>
          </p:cNvSpPr>
          <p:nvPr/>
        </p:nvSpPr>
        <p:spPr bwMode="auto">
          <a:xfrm>
            <a:off x="3606060" y="4714875"/>
            <a:ext cx="788350" cy="4343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64355" tIns="32178" rIns="64355" bIns="32178">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Job 3</a:t>
            </a:r>
          </a:p>
        </p:txBody>
      </p:sp>
      <p:sp>
        <p:nvSpPr>
          <p:cNvPr id="19" name="Text Box 16"/>
          <p:cNvSpPr txBox="1">
            <a:spLocks noChangeArrowheads="1"/>
          </p:cNvSpPr>
          <p:nvPr/>
        </p:nvSpPr>
        <p:spPr bwMode="auto">
          <a:xfrm>
            <a:off x="4732990" y="1393032"/>
            <a:ext cx="1500622" cy="4650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64355" tIns="32178" rIns="64355" bIns="32178">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sz="1300" dirty="0">
                <a:latin typeface="Times New Roman"/>
              </a:rPr>
              <a:t>Output files of Job 0</a:t>
            </a:r>
          </a:p>
          <a:p>
            <a:pPr eaLnBrk="1" hangingPunct="1"/>
            <a:r>
              <a:rPr lang="en-US" sz="1300" dirty="0">
                <a:latin typeface="Times New Roman"/>
              </a:rPr>
              <a:t>Input to Job 2</a:t>
            </a:r>
          </a:p>
        </p:txBody>
      </p:sp>
      <p:sp>
        <p:nvSpPr>
          <p:cNvPr id="20" name="Text Box 17"/>
          <p:cNvSpPr txBox="1">
            <a:spLocks noChangeArrowheads="1"/>
          </p:cNvSpPr>
          <p:nvPr/>
        </p:nvSpPr>
        <p:spPr bwMode="auto">
          <a:xfrm>
            <a:off x="4303683" y="4690806"/>
            <a:ext cx="1500622" cy="4650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64355" tIns="32178" rIns="64355" bIns="32178">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sz="1300" dirty="0">
                <a:latin typeface="Times New Roman"/>
              </a:rPr>
              <a:t>Output files of Job 2</a:t>
            </a:r>
          </a:p>
          <a:p>
            <a:pPr eaLnBrk="1" hangingPunct="1"/>
            <a:r>
              <a:rPr lang="en-US" sz="1300" dirty="0">
                <a:latin typeface="Times New Roman"/>
              </a:rPr>
              <a:t>Input to Job 3</a:t>
            </a:r>
          </a:p>
        </p:txBody>
      </p:sp>
      <p:sp>
        <p:nvSpPr>
          <p:cNvPr id="24" name="Text Box 21"/>
          <p:cNvSpPr txBox="1">
            <a:spLocks noChangeArrowheads="1"/>
          </p:cNvSpPr>
          <p:nvPr/>
        </p:nvSpPr>
        <p:spPr bwMode="auto">
          <a:xfrm>
            <a:off x="1676400" y="2952750"/>
            <a:ext cx="2168987" cy="80364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lIns="64355" tIns="32178" rIns="64355" bIns="32178">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charset="0"/>
              </a:rPr>
              <a:t>Jobs 1 and 2 can </a:t>
            </a:r>
          </a:p>
          <a:p>
            <a:pPr eaLnBrk="1" hangingPunct="1"/>
            <a:r>
              <a:rPr lang="en-US" dirty="0">
                <a:latin typeface="Times New Roman" charset="0"/>
              </a:rPr>
              <a:t>be concurrent</a:t>
            </a:r>
          </a:p>
        </p:txBody>
      </p:sp>
      <p:pic>
        <p:nvPicPr>
          <p:cNvPr id="2050" name="Picture 2" descr="Y:\Graphics_Main\CSRA\CSRA-V-2013-8\development\PublicDomain_Clipart\office-notes-line-drawing-h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9949" y="1735239"/>
            <a:ext cx="1109748" cy="1138535"/>
          </a:xfrm>
          <a:prstGeom prst="rect">
            <a:avLst/>
          </a:prstGeom>
          <a:noFill/>
          <a:extLst>
            <a:ext uri="{909E8E84-426E-40dd-AFC4-6F175D3DCCD1}">
              <a14:hiddenFill xmlns:a14="http://schemas.microsoft.com/office/drawing/2010/main" xmlns="">
                <a:solidFill>
                  <a:srgbClr val="FFFFFF"/>
                </a:solidFill>
              </a14:hiddenFill>
            </a:ext>
          </a:extLst>
        </p:spPr>
      </p:pic>
      <p:pic>
        <p:nvPicPr>
          <p:cNvPr id="25" name="Picture 2" descr="Y:\Graphics_Main\CSRA\CSRA-V-2013-8\development\PublicDomain_Clipart\office-notes-line-drawing-h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83880" y="1654547"/>
            <a:ext cx="1109748" cy="1138535"/>
          </a:xfrm>
          <a:prstGeom prst="rect">
            <a:avLst/>
          </a:prstGeom>
          <a:noFill/>
          <a:extLst>
            <a:ext uri="{909E8E84-426E-40dd-AFC4-6F175D3DCCD1}">
              <a14:hiddenFill xmlns:a14="http://schemas.microsoft.com/office/drawing/2010/main" xmlns="">
                <a:solidFill>
                  <a:srgbClr val="FFFFFF"/>
                </a:solidFill>
              </a14:hiddenFill>
            </a:ext>
          </a:extLst>
        </p:spPr>
      </p:pic>
      <p:pic>
        <p:nvPicPr>
          <p:cNvPr id="26" name="Picture 2" descr="Y:\Graphics_Main\CSRA\CSRA-V-2013-8\development\PublicDomain_Clipart\office-notes-line-drawing-h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8884" y="3564653"/>
            <a:ext cx="1109748" cy="1138535"/>
          </a:xfrm>
          <a:prstGeom prst="rect">
            <a:avLst/>
          </a:prstGeom>
          <a:noFill/>
          <a:extLst>
            <a:ext uri="{909E8E84-426E-40dd-AFC4-6F175D3DCCD1}">
              <a14:hiddenFill xmlns:a14="http://schemas.microsoft.com/office/drawing/2010/main" xmlns="">
                <a:solidFill>
                  <a:srgbClr val="FFFFFF"/>
                </a:solidFill>
              </a14:hiddenFill>
            </a:ext>
          </a:extLst>
        </p:spPr>
      </p:pic>
      <p:pic>
        <p:nvPicPr>
          <p:cNvPr id="27" name="Picture 2" descr="Y:\Graphics_Main\CSRA\CSRA-V-2013-8\development\PublicDomain_Clipart\office-notes-line-drawing-h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564" y="3794001"/>
            <a:ext cx="1109748" cy="1138535"/>
          </a:xfrm>
          <a:prstGeom prst="rect">
            <a:avLst/>
          </a:prstGeom>
          <a:noFill/>
          <a:extLst>
            <a:ext uri="{909E8E84-426E-40dd-AFC4-6F175D3DCCD1}">
              <a14:hiddenFill xmlns:a14="http://schemas.microsoft.com/office/drawing/2010/main" xmlns="">
                <a:solidFill>
                  <a:srgbClr val="FFFFFF"/>
                </a:solidFill>
              </a14:hiddenFill>
            </a:ext>
          </a:extLst>
        </p:spPr>
      </p:pic>
      <p:sp>
        <p:nvSpPr>
          <p:cNvPr id="3" name="Slide Number Placeholder 2"/>
          <p:cNvSpPr>
            <a:spLocks noGrp="1"/>
          </p:cNvSpPr>
          <p:nvPr>
            <p:ph type="sldNum" sz="quarter" idx="12"/>
          </p:nvPr>
        </p:nvSpPr>
        <p:spPr/>
        <p:txBody>
          <a:bodyPr/>
          <a:lstStyle/>
          <a:p>
            <a:pPr>
              <a:defRPr/>
            </a:pPr>
            <a:fld id="{12D93A2F-3F8B-5248-B873-3EE9ADF3F9FD}" type="slidenum">
              <a:rPr lang="en-US" smtClean="0"/>
              <a:pPr>
                <a:defRPr/>
              </a:pPr>
              <a:t>65</a:t>
            </a:fld>
            <a:endParaRPr lang="en-US"/>
          </a:p>
        </p:txBody>
      </p:sp>
    </p:spTree>
    <p:extLst>
      <p:ext uri="{BB962C8B-B14F-4D97-AF65-F5344CB8AC3E}">
        <p14:creationId xmlns:p14="http://schemas.microsoft.com/office/powerpoint/2010/main" val="330693045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Whitney-BlackSC"/>
                <a:cs typeface="Whitney-BlackSC"/>
              </a:rPr>
              <a:t>An Application Coded by a Physicist</a:t>
            </a:r>
          </a:p>
        </p:txBody>
      </p:sp>
      <p:sp>
        <p:nvSpPr>
          <p:cNvPr id="6" name="Oval 3"/>
          <p:cNvSpPr>
            <a:spLocks noChangeArrowheads="1"/>
          </p:cNvSpPr>
          <p:nvPr/>
        </p:nvSpPr>
        <p:spPr bwMode="auto">
          <a:xfrm>
            <a:off x="4314863" y="3239244"/>
            <a:ext cx="375643" cy="321469"/>
          </a:xfrm>
          <a:prstGeom prst="ellipse">
            <a:avLst/>
          </a:prstGeom>
          <a:solidFill>
            <a:srgbClr val="0000FF"/>
          </a:solidFill>
          <a:ln w="9525">
            <a:solidFill>
              <a:schemeClr val="tx1"/>
            </a:solidFill>
            <a:round/>
            <a:headEnd/>
            <a:tailEnd/>
          </a:ln>
        </p:spPr>
        <p:txBody>
          <a:bodyPr wrap="none" lIns="64355" tIns="32178" rIns="64355" bIns="32178" anchor="ctr"/>
          <a:lstStyle/>
          <a:p>
            <a:endParaRPr lang="en-US"/>
          </a:p>
        </p:txBody>
      </p:sp>
      <p:sp>
        <p:nvSpPr>
          <p:cNvPr id="7" name="Line 4"/>
          <p:cNvSpPr>
            <a:spLocks noChangeShapeType="1"/>
          </p:cNvSpPr>
          <p:nvPr/>
        </p:nvSpPr>
        <p:spPr bwMode="auto">
          <a:xfrm>
            <a:off x="2919618" y="1846213"/>
            <a:ext cx="1448909" cy="1393031"/>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64355" tIns="32178" rIns="64355" bIns="32178"/>
          <a:lstStyle/>
          <a:p>
            <a:endParaRPr lang="en-US"/>
          </a:p>
        </p:txBody>
      </p:sp>
      <p:sp>
        <p:nvSpPr>
          <p:cNvPr id="8" name="Line 5"/>
          <p:cNvSpPr>
            <a:spLocks noChangeShapeType="1"/>
          </p:cNvSpPr>
          <p:nvPr/>
        </p:nvSpPr>
        <p:spPr bwMode="auto">
          <a:xfrm flipH="1">
            <a:off x="3026944" y="3560713"/>
            <a:ext cx="1341582" cy="1178719"/>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64355" tIns="32178" rIns="64355" bIns="32178"/>
          <a:lstStyle/>
          <a:p>
            <a:endParaRPr lang="en-US"/>
          </a:p>
        </p:txBody>
      </p:sp>
      <p:sp>
        <p:nvSpPr>
          <p:cNvPr id="9" name="Text Box 6"/>
          <p:cNvSpPr txBox="1">
            <a:spLocks noChangeArrowheads="1"/>
          </p:cNvSpPr>
          <p:nvPr/>
        </p:nvSpPr>
        <p:spPr bwMode="auto">
          <a:xfrm>
            <a:off x="4958822" y="3024932"/>
            <a:ext cx="788350" cy="4343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64355" tIns="32178" rIns="64355" bIns="32178">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Job 2</a:t>
            </a:r>
          </a:p>
        </p:txBody>
      </p:sp>
      <p:sp>
        <p:nvSpPr>
          <p:cNvPr id="11" name="Text Box 8"/>
          <p:cNvSpPr txBox="1">
            <a:spLocks noChangeArrowheads="1"/>
          </p:cNvSpPr>
          <p:nvPr/>
        </p:nvSpPr>
        <p:spPr bwMode="auto">
          <a:xfrm>
            <a:off x="4357347" y="1339454"/>
            <a:ext cx="1500622" cy="4650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64355" tIns="32178" rIns="64355" bIns="32178">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sz="1300" dirty="0">
                <a:latin typeface="Times New Roman"/>
              </a:rPr>
              <a:t>Output files of Job 0</a:t>
            </a:r>
          </a:p>
          <a:p>
            <a:pPr eaLnBrk="1" hangingPunct="1"/>
            <a:r>
              <a:rPr lang="en-US" sz="1300" dirty="0">
                <a:latin typeface="Times New Roman"/>
              </a:rPr>
              <a:t>Input to Job 2</a:t>
            </a:r>
          </a:p>
        </p:txBody>
      </p:sp>
      <p:sp>
        <p:nvSpPr>
          <p:cNvPr id="12" name="Text Box 9"/>
          <p:cNvSpPr txBox="1">
            <a:spLocks noChangeArrowheads="1"/>
          </p:cNvSpPr>
          <p:nvPr/>
        </p:nvSpPr>
        <p:spPr bwMode="auto">
          <a:xfrm>
            <a:off x="4250020" y="4689049"/>
            <a:ext cx="1500622" cy="4650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64355" tIns="32178" rIns="64355" bIns="32178">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sz="1300" dirty="0">
                <a:latin typeface="Times New Roman"/>
              </a:rPr>
              <a:t>Output files of Job 2</a:t>
            </a:r>
          </a:p>
          <a:p>
            <a:pPr eaLnBrk="1" hangingPunct="1"/>
            <a:r>
              <a:rPr lang="en-US" sz="1300" dirty="0">
                <a:latin typeface="Times New Roman"/>
              </a:rPr>
              <a:t>Input to Job 3</a:t>
            </a:r>
          </a:p>
        </p:txBody>
      </p:sp>
      <p:sp>
        <p:nvSpPr>
          <p:cNvPr id="14" name="Text Box 11"/>
          <p:cNvSpPr txBox="1">
            <a:spLocks noChangeArrowheads="1"/>
          </p:cNvSpPr>
          <p:nvPr/>
        </p:nvSpPr>
        <p:spPr bwMode="auto">
          <a:xfrm>
            <a:off x="182790" y="2435572"/>
            <a:ext cx="2764477" cy="28349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64355" tIns="32178" rIns="64355" bIns="32178">
            <a:spAutoFit/>
          </a:bodyPr>
          <a:lstStyle>
            <a:lvl1pPr>
              <a:defRPr sz="2400">
                <a:solidFill>
                  <a:schemeClr val="tx1"/>
                </a:solidFill>
                <a:latin typeface="Arial" charset="0"/>
                <a:ea typeface="ＭＳ Ｐゴシック" charset="0"/>
                <a:cs typeface="ＭＳ Ｐゴシック" charset="0"/>
              </a:defRPr>
            </a:lvl1pPr>
            <a:lvl2pPr>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sz="1800" dirty="0">
                <a:solidFill>
                  <a:schemeClr val="accent2"/>
                </a:solidFill>
                <a:latin typeface="Times New Roman"/>
              </a:rPr>
              <a:t>May take several hours/days</a:t>
            </a:r>
          </a:p>
          <a:p>
            <a:pPr eaLnBrk="1" hangingPunct="1"/>
            <a:r>
              <a:rPr lang="en-US" sz="1800" dirty="0">
                <a:solidFill>
                  <a:schemeClr val="accent2"/>
                </a:solidFill>
                <a:latin typeface="Times New Roman"/>
              </a:rPr>
              <a:t>4 stages of a job</a:t>
            </a:r>
          </a:p>
          <a:p>
            <a:pPr lvl="1" eaLnBrk="1" hangingPunct="1"/>
            <a:r>
              <a:rPr lang="en-US" sz="1800" dirty="0" err="1">
                <a:solidFill>
                  <a:schemeClr val="accent2"/>
                </a:solidFill>
                <a:latin typeface="Times New Roman"/>
              </a:rPr>
              <a:t>Init</a:t>
            </a:r>
            <a:endParaRPr lang="en-US" sz="1800" dirty="0">
              <a:solidFill>
                <a:schemeClr val="accent2"/>
              </a:solidFill>
              <a:latin typeface="Times New Roman"/>
            </a:endParaRPr>
          </a:p>
          <a:p>
            <a:pPr lvl="1" eaLnBrk="1" hangingPunct="1"/>
            <a:r>
              <a:rPr lang="en-US" sz="1800" dirty="0">
                <a:solidFill>
                  <a:schemeClr val="accent2"/>
                </a:solidFill>
                <a:latin typeface="Times New Roman"/>
              </a:rPr>
              <a:t>Stage in</a:t>
            </a:r>
          </a:p>
          <a:p>
            <a:pPr lvl="1" eaLnBrk="1" hangingPunct="1"/>
            <a:r>
              <a:rPr lang="en-US" sz="1800" dirty="0">
                <a:solidFill>
                  <a:schemeClr val="accent2"/>
                </a:solidFill>
                <a:latin typeface="Times New Roman"/>
              </a:rPr>
              <a:t>Execute</a:t>
            </a:r>
          </a:p>
          <a:p>
            <a:pPr lvl="1" eaLnBrk="1" hangingPunct="1"/>
            <a:r>
              <a:rPr lang="en-US" sz="1800" dirty="0">
                <a:solidFill>
                  <a:schemeClr val="accent2"/>
                </a:solidFill>
                <a:latin typeface="Times New Roman"/>
              </a:rPr>
              <a:t>Stage out</a:t>
            </a:r>
          </a:p>
          <a:p>
            <a:pPr lvl="1" eaLnBrk="1" hangingPunct="1"/>
            <a:r>
              <a:rPr lang="en-US" sz="1800" dirty="0">
                <a:solidFill>
                  <a:schemeClr val="accent2"/>
                </a:solidFill>
                <a:latin typeface="Times New Roman"/>
              </a:rPr>
              <a:t>Publish</a:t>
            </a:r>
          </a:p>
          <a:p>
            <a:pPr eaLnBrk="1" hangingPunct="1"/>
            <a:r>
              <a:rPr lang="en-US" sz="1800" dirty="0">
                <a:solidFill>
                  <a:schemeClr val="accent2"/>
                </a:solidFill>
                <a:latin typeface="Times New Roman"/>
              </a:rPr>
              <a:t>Computation Intensive, </a:t>
            </a:r>
          </a:p>
          <a:p>
            <a:pPr eaLnBrk="1" hangingPunct="1"/>
            <a:r>
              <a:rPr lang="en-US" sz="1800" dirty="0">
                <a:solidFill>
                  <a:schemeClr val="accent2"/>
                </a:solidFill>
                <a:latin typeface="Times New Roman"/>
              </a:rPr>
              <a:t>      so Massively Parallel</a:t>
            </a:r>
          </a:p>
          <a:p>
            <a:pPr lvl="1" eaLnBrk="1" hangingPunct="1">
              <a:buFontTx/>
              <a:buChar char="•"/>
            </a:pPr>
            <a:endParaRPr lang="en-US" sz="1800" dirty="0">
              <a:solidFill>
                <a:schemeClr val="accent2"/>
              </a:solidFill>
              <a:latin typeface="Times New Roman"/>
            </a:endParaRPr>
          </a:p>
        </p:txBody>
      </p:sp>
      <p:sp>
        <p:nvSpPr>
          <p:cNvPr id="15" name="Text Box 12"/>
          <p:cNvSpPr txBox="1">
            <a:spLocks noChangeArrowheads="1"/>
          </p:cNvSpPr>
          <p:nvPr/>
        </p:nvSpPr>
        <p:spPr bwMode="auto">
          <a:xfrm>
            <a:off x="869233" y="1553766"/>
            <a:ext cx="1677115" cy="4343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64355" tIns="32178" rIns="64355" bIns="32178">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solidFill>
                  <a:srgbClr val="FF3300"/>
                </a:solidFill>
                <a:latin typeface="Times New Roman"/>
              </a:rPr>
              <a:t>Several GBs</a:t>
            </a:r>
          </a:p>
        </p:txBody>
      </p:sp>
      <p:sp>
        <p:nvSpPr>
          <p:cNvPr id="16" name="Line 13"/>
          <p:cNvSpPr>
            <a:spLocks noChangeShapeType="1"/>
          </p:cNvSpPr>
          <p:nvPr/>
        </p:nvSpPr>
        <p:spPr bwMode="auto">
          <a:xfrm flipH="1" flipV="1">
            <a:off x="2061005" y="1792635"/>
            <a:ext cx="1448909" cy="321469"/>
          </a:xfrm>
          <a:prstGeom prst="line">
            <a:avLst/>
          </a:prstGeom>
          <a:noFill/>
          <a:ln w="9525">
            <a:solidFill>
              <a:srgbClr val="FF0000"/>
            </a:solidFill>
            <a:round/>
            <a:headEnd/>
            <a:tailEnd/>
          </a:ln>
          <a:extLst>
            <a:ext uri="{909E8E84-426E-40dd-AFC4-6F175D3DCCD1}">
              <a14:hiddenFill xmlns:a14="http://schemas.microsoft.com/office/drawing/2010/main" xmlns="">
                <a:noFill/>
              </a14:hiddenFill>
            </a:ext>
          </a:extLst>
        </p:spPr>
        <p:txBody>
          <a:bodyPr lIns="64355" tIns="32178" rIns="64355" bIns="32178"/>
          <a:lstStyle/>
          <a:p>
            <a:endParaRPr lang="en-US"/>
          </a:p>
        </p:txBody>
      </p:sp>
      <p:sp>
        <p:nvSpPr>
          <p:cNvPr id="17" name="Line 14"/>
          <p:cNvSpPr>
            <a:spLocks noChangeShapeType="1"/>
          </p:cNvSpPr>
          <p:nvPr/>
        </p:nvSpPr>
        <p:spPr bwMode="auto">
          <a:xfrm flipH="1" flipV="1">
            <a:off x="2061005" y="1792635"/>
            <a:ext cx="1931878" cy="2143125"/>
          </a:xfrm>
          <a:prstGeom prst="line">
            <a:avLst/>
          </a:prstGeom>
          <a:noFill/>
          <a:ln w="9525">
            <a:solidFill>
              <a:srgbClr val="FF0000"/>
            </a:solidFill>
            <a:round/>
            <a:headEnd/>
            <a:tailEnd/>
          </a:ln>
          <a:extLst>
            <a:ext uri="{909E8E84-426E-40dd-AFC4-6F175D3DCCD1}">
              <a14:hiddenFill xmlns:a14="http://schemas.microsoft.com/office/drawing/2010/main" xmlns="">
                <a:noFill/>
              </a14:hiddenFill>
            </a:ext>
          </a:extLst>
        </p:spPr>
        <p:txBody>
          <a:bodyPr lIns="64355" tIns="32178" rIns="64355" bIns="32178"/>
          <a:lstStyle/>
          <a:p>
            <a:endParaRPr lang="en-US"/>
          </a:p>
        </p:txBody>
      </p:sp>
      <p:sp>
        <p:nvSpPr>
          <p:cNvPr id="18" name="Line 15"/>
          <p:cNvSpPr>
            <a:spLocks noChangeShapeType="1"/>
          </p:cNvSpPr>
          <p:nvPr/>
        </p:nvSpPr>
        <p:spPr bwMode="auto">
          <a:xfrm flipH="1" flipV="1">
            <a:off x="1846352" y="3399979"/>
            <a:ext cx="2414848" cy="0"/>
          </a:xfrm>
          <a:prstGeom prst="line">
            <a:avLst/>
          </a:prstGeom>
          <a:noFill/>
          <a:ln w="9525">
            <a:solidFill>
              <a:schemeClr val="accent2"/>
            </a:solidFill>
            <a:round/>
            <a:headEnd/>
            <a:tailEnd/>
          </a:ln>
          <a:extLst>
            <a:ext uri="{909E8E84-426E-40dd-AFC4-6F175D3DCCD1}">
              <a14:hiddenFill xmlns:a14="http://schemas.microsoft.com/office/drawing/2010/main" xmlns="">
                <a:noFill/>
              </a14:hiddenFill>
            </a:ext>
          </a:extLst>
        </p:spPr>
        <p:txBody>
          <a:bodyPr lIns="64355" tIns="32178" rIns="64355" bIns="32178"/>
          <a:lstStyle/>
          <a:p>
            <a:endParaRPr lang="en-US"/>
          </a:p>
        </p:txBody>
      </p:sp>
      <p:pic>
        <p:nvPicPr>
          <p:cNvPr id="19" name="Picture 2" descr="Y:\Graphics_Main\CSRA\CSRA-V-2013-8\development\PublicDomain_Clipart\office-notes-line-drawing-h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9914" y="1716069"/>
            <a:ext cx="1109748" cy="1138535"/>
          </a:xfrm>
          <a:prstGeom prst="rect">
            <a:avLst/>
          </a:prstGeom>
          <a:noFill/>
          <a:extLst>
            <a:ext uri="{909E8E84-426E-40dd-AFC4-6F175D3DCCD1}">
              <a14:hiddenFill xmlns:a14="http://schemas.microsoft.com/office/drawing/2010/main" xmlns="">
                <a:solidFill>
                  <a:srgbClr val="FFFFFF"/>
                </a:solidFill>
              </a14:hiddenFill>
            </a:ext>
          </a:extLst>
        </p:spPr>
      </p:pic>
      <p:pic>
        <p:nvPicPr>
          <p:cNvPr id="20" name="Picture 2" descr="Y:\Graphics_Main\CSRA\CSRA-V-2013-8\development\PublicDomain_Clipart\office-notes-line-drawing-h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10432" y="3600897"/>
            <a:ext cx="1109748" cy="1138535"/>
          </a:xfrm>
          <a:prstGeom prst="rect">
            <a:avLst/>
          </a:prstGeom>
          <a:noFill/>
          <a:extLst>
            <a:ext uri="{909E8E84-426E-40dd-AFC4-6F175D3DCCD1}">
              <a14:hiddenFill xmlns:a14="http://schemas.microsoft.com/office/drawing/2010/main" xmlns="">
                <a:solidFill>
                  <a:srgbClr val="FFFFFF"/>
                </a:solidFill>
              </a14:hiddenFill>
            </a:ext>
          </a:extLst>
        </p:spPr>
      </p:pic>
      <p:sp>
        <p:nvSpPr>
          <p:cNvPr id="3" name="Slide Number Placeholder 2"/>
          <p:cNvSpPr>
            <a:spLocks noGrp="1"/>
          </p:cNvSpPr>
          <p:nvPr>
            <p:ph type="sldNum" sz="quarter" idx="12"/>
          </p:nvPr>
        </p:nvSpPr>
        <p:spPr/>
        <p:txBody>
          <a:bodyPr/>
          <a:lstStyle/>
          <a:p>
            <a:pPr>
              <a:defRPr/>
            </a:pPr>
            <a:fld id="{12D93A2F-3F8B-5248-B873-3EE9ADF3F9FD}" type="slidenum">
              <a:rPr lang="en-US" smtClean="0"/>
              <a:pPr>
                <a:defRPr/>
              </a:pPr>
              <a:t>66</a:t>
            </a:fld>
            <a:endParaRPr lang="en-US"/>
          </a:p>
        </p:txBody>
      </p:sp>
    </p:spTree>
    <p:extLst>
      <p:ext uri="{BB962C8B-B14F-4D97-AF65-F5344CB8AC3E}">
        <p14:creationId xmlns:p14="http://schemas.microsoft.com/office/powerpoint/2010/main" val="28944645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Whitney-BlackSC"/>
                <a:cs typeface="Whitney-BlackSC"/>
              </a:rPr>
              <a:t>Scheduling Problem</a:t>
            </a: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6084" y="1510903"/>
            <a:ext cx="774540" cy="840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1946" y="1596628"/>
            <a:ext cx="774540" cy="840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87807" y="1682353"/>
            <a:ext cx="774540" cy="840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3668" y="1768078"/>
            <a:ext cx="774540" cy="840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Oval 6"/>
          <p:cNvSpPr>
            <a:spLocks noChangeArrowheads="1"/>
          </p:cNvSpPr>
          <p:nvPr/>
        </p:nvSpPr>
        <p:spPr bwMode="auto">
          <a:xfrm>
            <a:off x="386264" y="1339453"/>
            <a:ext cx="2404115" cy="1371600"/>
          </a:xfrm>
          <a:prstGeom prst="ellipse">
            <a:avLst/>
          </a:prstGeom>
          <a:noFill/>
          <a:ln w="12700">
            <a:solidFill>
              <a:schemeClr val="tx1"/>
            </a:solidFill>
            <a:prstDash val="dash"/>
            <a:round/>
            <a:headEnd/>
            <a:tailEnd/>
          </a:ln>
          <a:extLst>
            <a:ext uri="{909E8E84-426E-40dd-AFC4-6F175D3DCCD1}">
              <a14:hiddenFill xmlns:a14="http://schemas.microsoft.com/office/drawing/2010/main" xmlns="">
                <a:solidFill>
                  <a:srgbClr val="FFFFFF"/>
                </a:solidFill>
              </a14:hiddenFill>
            </a:ext>
          </a:extLst>
        </p:spPr>
        <p:txBody>
          <a:bodyPr wrap="none" lIns="51484" tIns="25742" rIns="51484" bIns="25742" anchor="ctr"/>
          <a:lstStyle/>
          <a:p>
            <a:endParaRPr lang="en-US"/>
          </a:p>
        </p:txBody>
      </p:sp>
      <p:pic>
        <p:nvPicPr>
          <p:cNvPr id="11"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0917" y="3439715"/>
            <a:ext cx="774540" cy="840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 name="Oval 8"/>
          <p:cNvSpPr>
            <a:spLocks noChangeArrowheads="1"/>
          </p:cNvSpPr>
          <p:nvPr/>
        </p:nvSpPr>
        <p:spPr bwMode="auto">
          <a:xfrm>
            <a:off x="386264" y="3268266"/>
            <a:ext cx="2404115" cy="1628775"/>
          </a:xfrm>
          <a:prstGeom prst="ellipse">
            <a:avLst/>
          </a:prstGeom>
          <a:noFill/>
          <a:ln w="12700">
            <a:solidFill>
              <a:schemeClr val="tx1"/>
            </a:solidFill>
            <a:prstDash val="dash"/>
            <a:round/>
            <a:headEnd/>
            <a:tailEnd/>
          </a:ln>
          <a:extLst>
            <a:ext uri="{909E8E84-426E-40dd-AFC4-6F175D3DCCD1}">
              <a14:hiddenFill xmlns:a14="http://schemas.microsoft.com/office/drawing/2010/main" xmlns="">
                <a:solidFill>
                  <a:srgbClr val="FFFFFF"/>
                </a:solidFill>
              </a14:hiddenFill>
            </a:ext>
          </a:extLst>
        </p:spPr>
        <p:txBody>
          <a:bodyPr wrap="none" lIns="51484" tIns="25742" rIns="51484" bIns="25742" anchor="ctr"/>
          <a:lstStyle/>
          <a:p>
            <a:endParaRPr lang="en-US"/>
          </a:p>
        </p:txBody>
      </p:sp>
      <p:sp>
        <p:nvSpPr>
          <p:cNvPr id="15" name="Text Box 11"/>
          <p:cNvSpPr txBox="1">
            <a:spLocks noChangeArrowheads="1"/>
          </p:cNvSpPr>
          <p:nvPr/>
        </p:nvSpPr>
        <p:spPr bwMode="auto">
          <a:xfrm>
            <a:off x="472125" y="3011090"/>
            <a:ext cx="662570"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MIT</a:t>
            </a:r>
          </a:p>
        </p:txBody>
      </p:sp>
      <p:sp>
        <p:nvSpPr>
          <p:cNvPr id="16" name="Oval 12"/>
          <p:cNvSpPr>
            <a:spLocks noChangeArrowheads="1"/>
          </p:cNvSpPr>
          <p:nvPr/>
        </p:nvSpPr>
        <p:spPr bwMode="auto">
          <a:xfrm>
            <a:off x="2919171" y="3225403"/>
            <a:ext cx="2404115" cy="1628775"/>
          </a:xfrm>
          <a:prstGeom prst="ellipse">
            <a:avLst/>
          </a:prstGeom>
          <a:noFill/>
          <a:ln w="12700">
            <a:solidFill>
              <a:schemeClr val="tx1"/>
            </a:solidFill>
            <a:prstDash val="dash"/>
            <a:round/>
            <a:headEnd/>
            <a:tailEnd/>
          </a:ln>
          <a:extLst>
            <a:ext uri="{909E8E84-426E-40dd-AFC4-6F175D3DCCD1}">
              <a14:hiddenFill xmlns:a14="http://schemas.microsoft.com/office/drawing/2010/main" xmlns="">
                <a:solidFill>
                  <a:srgbClr val="FFFFFF"/>
                </a:solidFill>
              </a14:hiddenFill>
            </a:ext>
          </a:extLst>
        </p:spPr>
        <p:txBody>
          <a:bodyPr wrap="none" lIns="51484" tIns="25742" rIns="51484" bIns="25742" anchor="ctr"/>
          <a:lstStyle/>
          <a:p>
            <a:endParaRPr lang="en-US"/>
          </a:p>
        </p:txBody>
      </p:sp>
      <p:sp>
        <p:nvSpPr>
          <p:cNvPr id="17" name="Text Box 13"/>
          <p:cNvSpPr txBox="1">
            <a:spLocks noChangeArrowheads="1"/>
          </p:cNvSpPr>
          <p:nvPr/>
        </p:nvSpPr>
        <p:spPr bwMode="auto">
          <a:xfrm>
            <a:off x="3597117" y="2905720"/>
            <a:ext cx="937535"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NCSA</a:t>
            </a:r>
          </a:p>
        </p:txBody>
      </p:sp>
      <p:sp>
        <p:nvSpPr>
          <p:cNvPr id="18" name="Oval 14"/>
          <p:cNvSpPr>
            <a:spLocks noChangeArrowheads="1"/>
          </p:cNvSpPr>
          <p:nvPr/>
        </p:nvSpPr>
        <p:spPr bwMode="auto">
          <a:xfrm>
            <a:off x="4079192" y="1359098"/>
            <a:ext cx="300514" cy="257175"/>
          </a:xfrm>
          <a:prstGeom prst="ellipse">
            <a:avLst/>
          </a:prstGeom>
          <a:solidFill>
            <a:schemeClr val="accent1"/>
          </a:solidFill>
          <a:ln w="9525">
            <a:solidFill>
              <a:schemeClr val="tx1"/>
            </a:solidFill>
            <a:round/>
            <a:headEnd/>
            <a:tailEnd/>
          </a:ln>
        </p:spPr>
        <p:txBody>
          <a:bodyPr wrap="none" lIns="51484" tIns="25742" rIns="51484" bIns="25742" anchor="ctr"/>
          <a:lstStyle/>
          <a:p>
            <a:endParaRPr lang="en-US"/>
          </a:p>
        </p:txBody>
      </p:sp>
      <p:sp>
        <p:nvSpPr>
          <p:cNvPr id="19" name="Oval 15"/>
          <p:cNvSpPr>
            <a:spLocks noChangeArrowheads="1"/>
          </p:cNvSpPr>
          <p:nvPr/>
        </p:nvSpPr>
        <p:spPr bwMode="auto">
          <a:xfrm>
            <a:off x="3606955" y="1916311"/>
            <a:ext cx="300514" cy="257175"/>
          </a:xfrm>
          <a:prstGeom prst="ellipse">
            <a:avLst/>
          </a:prstGeom>
          <a:solidFill>
            <a:schemeClr val="accent1"/>
          </a:solidFill>
          <a:ln w="9525">
            <a:solidFill>
              <a:schemeClr val="tx1"/>
            </a:solidFill>
            <a:round/>
            <a:headEnd/>
            <a:tailEnd/>
          </a:ln>
        </p:spPr>
        <p:txBody>
          <a:bodyPr wrap="none" lIns="51484" tIns="25742" rIns="51484" bIns="25742" anchor="ctr"/>
          <a:lstStyle/>
          <a:p>
            <a:endParaRPr lang="en-US"/>
          </a:p>
        </p:txBody>
      </p:sp>
      <p:sp>
        <p:nvSpPr>
          <p:cNvPr id="20" name="Oval 16"/>
          <p:cNvSpPr>
            <a:spLocks noChangeArrowheads="1"/>
          </p:cNvSpPr>
          <p:nvPr/>
        </p:nvSpPr>
        <p:spPr bwMode="auto">
          <a:xfrm>
            <a:off x="4551429" y="1916311"/>
            <a:ext cx="300514" cy="257175"/>
          </a:xfrm>
          <a:prstGeom prst="ellipse">
            <a:avLst/>
          </a:prstGeom>
          <a:solidFill>
            <a:schemeClr val="accent1"/>
          </a:solidFill>
          <a:ln w="9525">
            <a:solidFill>
              <a:schemeClr val="tx1"/>
            </a:solidFill>
            <a:round/>
            <a:headEnd/>
            <a:tailEnd/>
          </a:ln>
        </p:spPr>
        <p:txBody>
          <a:bodyPr wrap="none" lIns="51484" tIns="25742" rIns="51484" bIns="25742" anchor="ctr"/>
          <a:lstStyle/>
          <a:p>
            <a:endParaRPr lang="en-US"/>
          </a:p>
        </p:txBody>
      </p:sp>
      <p:sp>
        <p:nvSpPr>
          <p:cNvPr id="21" name="Oval 17"/>
          <p:cNvSpPr>
            <a:spLocks noChangeArrowheads="1"/>
          </p:cNvSpPr>
          <p:nvPr/>
        </p:nvSpPr>
        <p:spPr bwMode="auto">
          <a:xfrm>
            <a:off x="4122123" y="2473523"/>
            <a:ext cx="300514" cy="257175"/>
          </a:xfrm>
          <a:prstGeom prst="ellipse">
            <a:avLst/>
          </a:prstGeom>
          <a:solidFill>
            <a:schemeClr val="accent1"/>
          </a:solidFill>
          <a:ln w="9525">
            <a:solidFill>
              <a:schemeClr val="tx1"/>
            </a:solidFill>
            <a:round/>
            <a:headEnd/>
            <a:tailEnd/>
          </a:ln>
        </p:spPr>
        <p:txBody>
          <a:bodyPr wrap="none" lIns="51484" tIns="25742" rIns="51484" bIns="25742" anchor="ctr"/>
          <a:lstStyle/>
          <a:p>
            <a:endParaRPr lang="en-US"/>
          </a:p>
        </p:txBody>
      </p:sp>
      <p:sp>
        <p:nvSpPr>
          <p:cNvPr id="22" name="Line 18"/>
          <p:cNvSpPr>
            <a:spLocks noChangeShapeType="1"/>
          </p:cNvSpPr>
          <p:nvPr/>
        </p:nvSpPr>
        <p:spPr bwMode="auto">
          <a:xfrm flipH="1">
            <a:off x="3821608" y="1573411"/>
            <a:ext cx="300514" cy="3429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51484" tIns="25742" rIns="51484" bIns="25742"/>
          <a:lstStyle/>
          <a:p>
            <a:endParaRPr lang="en-US"/>
          </a:p>
        </p:txBody>
      </p:sp>
      <p:sp>
        <p:nvSpPr>
          <p:cNvPr id="23" name="Line 19"/>
          <p:cNvSpPr>
            <a:spLocks noChangeShapeType="1"/>
          </p:cNvSpPr>
          <p:nvPr/>
        </p:nvSpPr>
        <p:spPr bwMode="auto">
          <a:xfrm>
            <a:off x="4336776" y="1573411"/>
            <a:ext cx="300514" cy="3429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51484" tIns="25742" rIns="51484" bIns="25742"/>
          <a:lstStyle/>
          <a:p>
            <a:endParaRPr lang="en-US"/>
          </a:p>
        </p:txBody>
      </p:sp>
      <p:sp>
        <p:nvSpPr>
          <p:cNvPr id="24" name="Line 20"/>
          <p:cNvSpPr>
            <a:spLocks noChangeShapeType="1"/>
          </p:cNvSpPr>
          <p:nvPr/>
        </p:nvSpPr>
        <p:spPr bwMode="auto">
          <a:xfrm>
            <a:off x="3821608" y="2173486"/>
            <a:ext cx="343445" cy="3429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51484" tIns="25742" rIns="51484" bIns="25742"/>
          <a:lstStyle/>
          <a:p>
            <a:endParaRPr lang="en-US"/>
          </a:p>
        </p:txBody>
      </p:sp>
      <p:sp>
        <p:nvSpPr>
          <p:cNvPr id="25" name="Line 21"/>
          <p:cNvSpPr>
            <a:spLocks noChangeShapeType="1"/>
          </p:cNvSpPr>
          <p:nvPr/>
        </p:nvSpPr>
        <p:spPr bwMode="auto">
          <a:xfrm flipH="1">
            <a:off x="4379706" y="2173486"/>
            <a:ext cx="300514" cy="3429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51484" tIns="25742" rIns="51484" bIns="25742"/>
          <a:lstStyle/>
          <a:p>
            <a:endParaRPr lang="en-US"/>
          </a:p>
        </p:txBody>
      </p:sp>
      <p:sp>
        <p:nvSpPr>
          <p:cNvPr id="26" name="Text Box 22"/>
          <p:cNvSpPr txBox="1">
            <a:spLocks noChangeArrowheads="1"/>
          </p:cNvSpPr>
          <p:nvPr/>
        </p:nvSpPr>
        <p:spPr bwMode="auto">
          <a:xfrm>
            <a:off x="4370763" y="1253728"/>
            <a:ext cx="762357"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Job 0</a:t>
            </a:r>
          </a:p>
        </p:txBody>
      </p:sp>
      <p:sp>
        <p:nvSpPr>
          <p:cNvPr id="27" name="Text Box 23"/>
          <p:cNvSpPr txBox="1">
            <a:spLocks noChangeArrowheads="1"/>
          </p:cNvSpPr>
          <p:nvPr/>
        </p:nvSpPr>
        <p:spPr bwMode="auto">
          <a:xfrm>
            <a:off x="4851943" y="1701998"/>
            <a:ext cx="762357"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Job 2</a:t>
            </a:r>
          </a:p>
        </p:txBody>
      </p:sp>
      <p:sp>
        <p:nvSpPr>
          <p:cNvPr id="28" name="Text Box 24"/>
          <p:cNvSpPr txBox="1">
            <a:spLocks noChangeArrowheads="1"/>
          </p:cNvSpPr>
          <p:nvPr/>
        </p:nvSpPr>
        <p:spPr bwMode="auto">
          <a:xfrm>
            <a:off x="3220579" y="1701998"/>
            <a:ext cx="762357"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Job 1</a:t>
            </a:r>
          </a:p>
        </p:txBody>
      </p:sp>
      <p:sp>
        <p:nvSpPr>
          <p:cNvPr id="29" name="Text Box 25"/>
          <p:cNvSpPr txBox="1">
            <a:spLocks noChangeArrowheads="1"/>
          </p:cNvSpPr>
          <p:nvPr/>
        </p:nvSpPr>
        <p:spPr bwMode="auto">
          <a:xfrm>
            <a:off x="4508498" y="2473523"/>
            <a:ext cx="762357"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Job 3</a:t>
            </a:r>
          </a:p>
        </p:txBody>
      </p:sp>
      <p:sp>
        <p:nvSpPr>
          <p:cNvPr id="30" name="WordArt 26"/>
          <p:cNvSpPr>
            <a:spLocks noChangeArrowheads="1" noChangeShapeType="1" noTextEdit="1"/>
          </p:cNvSpPr>
          <p:nvPr/>
        </p:nvSpPr>
        <p:spPr bwMode="auto">
          <a:xfrm>
            <a:off x="1244876" y="2539603"/>
            <a:ext cx="2430947" cy="1476970"/>
          </a:xfrm>
          <a:prstGeom prst="rect">
            <a:avLst/>
          </a:prstGeom>
        </p:spPr>
        <p:txBody>
          <a:bodyPr wrap="none" lIns="51484" tIns="25742" rIns="51484" bIns="25742" fromWordArt="1">
            <a:prstTxWarp prst="textCascadeUp">
              <a:avLst>
                <a:gd name="adj" fmla="val 44444"/>
              </a:avLst>
            </a:prstTxWarp>
            <a:scene3d>
              <a:camera prst="legacyPerspectiveFront">
                <a:rot lat="20519974" lon="1080000" rev="0"/>
              </a:camera>
              <a:lightRig rig="legacyHarsh2" dir="b"/>
            </a:scene3d>
            <a:sp3d extrusionH="430200" prstMaterial="legacyMatte">
              <a:extrusionClr>
                <a:srgbClr val="FF6600"/>
              </a:extrusionClr>
            </a:sp3d>
          </a:bodyPr>
          <a:lstStyle/>
          <a:p>
            <a:pPr algn="ctr"/>
            <a:r>
              <a:rPr lang="en-US" sz="2000" b="1" kern="10">
                <a:ln w="9525">
                  <a:round/>
                  <a:headEnd/>
                  <a:tailEnd/>
                </a:ln>
                <a:gradFill rotWithShape="1">
                  <a:gsLst>
                    <a:gs pos="0">
                      <a:srgbClr val="FFE701"/>
                    </a:gs>
                    <a:gs pos="100000">
                      <a:srgbClr val="FE3E02"/>
                    </a:gs>
                  </a:gsLst>
                  <a:lin ang="5400000" scaled="1"/>
                </a:gradFill>
                <a:latin typeface="Impact"/>
                <a:ea typeface="Impact"/>
                <a:cs typeface="Impact"/>
              </a:rPr>
              <a:t>Allocation?      Scheduling?</a:t>
            </a:r>
          </a:p>
          <a:p>
            <a:pPr algn="ctr"/>
            <a:endParaRPr lang="en-US" sz="2000" b="1" kern="10">
              <a:ln w="9525">
                <a:round/>
                <a:headEnd/>
                <a:tailEnd/>
              </a:ln>
              <a:gradFill rotWithShape="1">
                <a:gsLst>
                  <a:gs pos="0">
                    <a:srgbClr val="FFE701"/>
                  </a:gs>
                  <a:gs pos="100000">
                    <a:srgbClr val="FE3E02"/>
                  </a:gs>
                </a:gsLst>
                <a:lin ang="5400000" scaled="1"/>
              </a:gradFill>
              <a:latin typeface="Impact"/>
              <a:ea typeface="Impact"/>
              <a:cs typeface="Impact"/>
            </a:endParaRPr>
          </a:p>
        </p:txBody>
      </p:sp>
      <p:pic>
        <p:nvPicPr>
          <p:cNvPr id="34" name="Picture 2" descr="Y:\Graphics_Main\CSRA\CSRA-V-2013-8\development\PublicDomain_Clipart\1206564349675294349ericlemerdy_Servers.svg.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4957" y="3491061"/>
            <a:ext cx="595358" cy="977355"/>
          </a:xfrm>
          <a:prstGeom prst="rect">
            <a:avLst/>
          </a:prstGeom>
          <a:noFill/>
          <a:extLst>
            <a:ext uri="{909E8E84-426E-40dd-AFC4-6F175D3DCCD1}">
              <a14:hiddenFill xmlns:a14="http://schemas.microsoft.com/office/drawing/2010/main" xmlns="">
                <a:solidFill>
                  <a:srgbClr val="FFFFFF"/>
                </a:solidFill>
              </a14:hiddenFill>
            </a:ext>
          </a:extLst>
        </p:spPr>
      </p:pic>
      <p:pic>
        <p:nvPicPr>
          <p:cNvPr id="35" name="Picture 2" descr="Y:\Graphics_Main\CSRA\CSRA-V-2013-8\development\PublicDomain_Clipart\1206564349675294349ericlemerdy_Servers.svg.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32284" y="3598217"/>
            <a:ext cx="595358" cy="977355"/>
          </a:xfrm>
          <a:prstGeom prst="rect">
            <a:avLst/>
          </a:prstGeom>
          <a:noFill/>
          <a:extLst>
            <a:ext uri="{909E8E84-426E-40dd-AFC4-6F175D3DCCD1}">
              <a14:hiddenFill xmlns:a14="http://schemas.microsoft.com/office/drawing/2010/main" xmlns="">
                <a:solidFill>
                  <a:srgbClr val="FFFFFF"/>
                </a:solidFill>
              </a14:hiddenFill>
            </a:ext>
          </a:extLst>
        </p:spPr>
      </p:pic>
      <p:pic>
        <p:nvPicPr>
          <p:cNvPr id="36" name="Picture 2" descr="Y:\Graphics_Main\CSRA\CSRA-V-2013-8\development\PublicDomain_Clipart\1206564349675294349ericlemerdy_Servers.svg.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39611" y="3705373"/>
            <a:ext cx="595358" cy="977355"/>
          </a:xfrm>
          <a:prstGeom prst="rect">
            <a:avLst/>
          </a:prstGeom>
          <a:noFill/>
          <a:extLst>
            <a:ext uri="{909E8E84-426E-40dd-AFC4-6F175D3DCCD1}">
              <a14:hiddenFill xmlns:a14="http://schemas.microsoft.com/office/drawing/2010/main" xmlns="">
                <a:solidFill>
                  <a:srgbClr val="FFFFFF"/>
                </a:solidFill>
              </a14:hiddenFill>
            </a:ext>
          </a:extLst>
        </p:spPr>
      </p:pic>
      <p:pic>
        <p:nvPicPr>
          <p:cNvPr id="37" name="Picture 2" descr="Y:\Graphics_Main\CSRA\CSRA-V-2013-8\development\PublicDomain_Clipart\1206564349675294349ericlemerdy_Servers.svg.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46202" y="3598217"/>
            <a:ext cx="595358" cy="977355"/>
          </a:xfrm>
          <a:prstGeom prst="rect">
            <a:avLst/>
          </a:prstGeom>
          <a:noFill/>
          <a:extLst>
            <a:ext uri="{909E8E84-426E-40dd-AFC4-6F175D3DCCD1}">
              <a14:hiddenFill xmlns:a14="http://schemas.microsoft.com/office/drawing/2010/main" xmlns="">
                <a:solidFill>
                  <a:srgbClr val="FFFFFF"/>
                </a:solidFill>
              </a14:hiddenFill>
            </a:ext>
          </a:extLst>
        </p:spPr>
      </p:pic>
      <p:sp>
        <p:nvSpPr>
          <p:cNvPr id="31" name="Text Box 17"/>
          <p:cNvSpPr txBox="1">
            <a:spLocks noChangeArrowheads="1"/>
          </p:cNvSpPr>
          <p:nvPr/>
        </p:nvSpPr>
        <p:spPr bwMode="auto">
          <a:xfrm>
            <a:off x="2514600" y="1123950"/>
            <a:ext cx="1390984"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Wisconsin</a:t>
            </a:r>
          </a:p>
        </p:txBody>
      </p:sp>
      <p:sp>
        <p:nvSpPr>
          <p:cNvPr id="3" name="Slide Number Placeholder 2"/>
          <p:cNvSpPr>
            <a:spLocks noGrp="1"/>
          </p:cNvSpPr>
          <p:nvPr>
            <p:ph type="sldNum" sz="quarter" idx="12"/>
          </p:nvPr>
        </p:nvSpPr>
        <p:spPr/>
        <p:txBody>
          <a:bodyPr/>
          <a:lstStyle/>
          <a:p>
            <a:pPr>
              <a:defRPr/>
            </a:pPr>
            <a:fld id="{12D93A2F-3F8B-5248-B873-3EE9ADF3F9FD}" type="slidenum">
              <a:rPr lang="en-US" smtClean="0"/>
              <a:pPr>
                <a:defRPr/>
              </a:pPr>
              <a:t>67</a:t>
            </a:fld>
            <a:endParaRPr lang="en-US"/>
          </a:p>
        </p:txBody>
      </p:sp>
    </p:spTree>
    <p:extLst>
      <p:ext uri="{BB962C8B-B14F-4D97-AF65-F5344CB8AC3E}">
        <p14:creationId xmlns:p14="http://schemas.microsoft.com/office/powerpoint/2010/main" val="19188153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Picture 2" descr="Y:\Graphics_Main\CSRA\CSRA-V-2013-8\development\PublicDomain_Clipart\1206564349675294349ericlemerdy_Servers.svg.h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20505" y="3578717"/>
            <a:ext cx="595358" cy="977355"/>
          </a:xfrm>
          <a:prstGeom prst="rect">
            <a:avLst/>
          </a:prstGeom>
          <a:noFill/>
          <a:extLst>
            <a:ext uri="{909E8E84-426E-40dd-AFC4-6F175D3DCCD1}">
              <a14:hiddenFill xmlns:a14="http://schemas.microsoft.com/office/drawing/2010/main" xmlns="">
                <a:solidFill>
                  <a:srgbClr val="FFFFFF"/>
                </a:solidFill>
              </a14:hiddenFill>
            </a:ext>
          </a:extLst>
        </p:spPr>
      </p:pic>
      <p:pic>
        <p:nvPicPr>
          <p:cNvPr id="43" name="Picture 2" descr="Y:\Graphics_Main\CSRA\CSRA-V-2013-8\development\PublicDomain_Clipart\1206564349675294349ericlemerdy_Servers.svg.h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7832" y="3685873"/>
            <a:ext cx="595358" cy="977355"/>
          </a:xfrm>
          <a:prstGeom prst="rect">
            <a:avLst/>
          </a:prstGeom>
          <a:noFill/>
          <a:extLst>
            <a:ext uri="{909E8E84-426E-40dd-AFC4-6F175D3DCCD1}">
              <a14:hiddenFill xmlns:a14="http://schemas.microsoft.com/office/drawing/2010/main" xmlns="">
                <a:solidFill>
                  <a:srgbClr val="FFFFFF"/>
                </a:solidFill>
              </a14:hiddenFill>
            </a:ext>
          </a:extLst>
        </p:spPr>
      </p:pic>
      <p:pic>
        <p:nvPicPr>
          <p:cNvPr id="44" name="Picture 2" descr="Y:\Graphics_Main\CSRA\CSRA-V-2013-8\development\PublicDomain_Clipart\1206564349675294349ericlemerdy_Servers.svg.h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35158" y="3793030"/>
            <a:ext cx="595358" cy="97735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title"/>
          </p:nvPr>
        </p:nvSpPr>
        <p:spPr/>
        <p:txBody>
          <a:bodyPr/>
          <a:lstStyle/>
          <a:p>
            <a:r>
              <a:rPr lang="en-US" dirty="0">
                <a:latin typeface="Whitney-BlackSC"/>
                <a:cs typeface="Whitney-BlackSC"/>
              </a:rPr>
              <a:t>2-level Scheduling Infrastructure</a:t>
            </a:r>
            <a:endParaRPr lang="en-US" dirty="0"/>
          </a:p>
        </p:txBody>
      </p:sp>
      <p:sp>
        <p:nvSpPr>
          <p:cNvPr id="83" name="Slide Number Placeholder 4"/>
          <p:cNvSpPr txBox="1">
            <a:spLocks/>
          </p:cNvSpPr>
          <p:nvPr/>
        </p:nvSpPr>
        <p:spPr>
          <a:xfrm>
            <a:off x="3970971" y="4705052"/>
            <a:ext cx="1202058" cy="26789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64355" tIns="32178" rIns="64355" bIns="32178"/>
          <a:lstStyle>
            <a:defPPr>
              <a:defRPr lang="en-US"/>
            </a:defPPr>
            <a:lvl1pPr marL="0" algn="l" defTabSz="1299088" rtl="0" eaLnBrk="1" latinLnBrk="0" hangingPunct="1">
              <a:defRPr sz="1900" kern="1200">
                <a:solidFill>
                  <a:schemeClr val="tx1"/>
                </a:solidFill>
                <a:latin typeface="Arial" charset="0"/>
                <a:ea typeface="ＭＳ Ｐゴシック" charset="0"/>
                <a:cs typeface="ＭＳ Ｐゴシック" charset="0"/>
              </a:defRPr>
            </a:lvl1pPr>
            <a:lvl2pPr marL="594360" indent="-228600" algn="l" defTabSz="1299088" rtl="0" eaLnBrk="1" latinLnBrk="0" hangingPunct="1">
              <a:defRPr sz="1900" kern="1200">
                <a:solidFill>
                  <a:schemeClr val="tx1"/>
                </a:solidFill>
                <a:latin typeface="Arial" charset="0"/>
                <a:ea typeface="ＭＳ Ｐゴシック" charset="0"/>
                <a:cs typeface="ＭＳ Ｐゴシック" charset="0"/>
              </a:defRPr>
            </a:lvl2pPr>
            <a:lvl3pPr marL="914400" indent="-182880" algn="l" defTabSz="1299088" rtl="0" eaLnBrk="1" latinLnBrk="0" hangingPunct="1">
              <a:defRPr sz="1900" kern="1200">
                <a:solidFill>
                  <a:schemeClr val="tx1"/>
                </a:solidFill>
                <a:latin typeface="Arial" charset="0"/>
                <a:ea typeface="ＭＳ Ｐゴシック" charset="0"/>
                <a:cs typeface="ＭＳ Ｐゴシック" charset="0"/>
              </a:defRPr>
            </a:lvl3pPr>
            <a:lvl4pPr marL="1280160" indent="-182880" algn="l" defTabSz="1299088" rtl="0" eaLnBrk="1" latinLnBrk="0" hangingPunct="1">
              <a:defRPr sz="1900" kern="1200">
                <a:solidFill>
                  <a:schemeClr val="tx1"/>
                </a:solidFill>
                <a:latin typeface="Arial" charset="0"/>
                <a:ea typeface="ＭＳ Ｐゴシック" charset="0"/>
                <a:cs typeface="ＭＳ Ｐゴシック" charset="0"/>
              </a:defRPr>
            </a:lvl4pPr>
            <a:lvl5pPr marL="1645920" indent="-182880" algn="l" defTabSz="1299088" rtl="0" eaLnBrk="1" latinLnBrk="0" hangingPunct="1">
              <a:defRPr sz="1900" kern="1200">
                <a:solidFill>
                  <a:schemeClr val="tx1"/>
                </a:solidFill>
                <a:latin typeface="Arial" charset="0"/>
                <a:ea typeface="ＭＳ Ｐゴシック" charset="0"/>
                <a:cs typeface="ＭＳ Ｐゴシック" charset="0"/>
              </a:defRPr>
            </a:lvl5pPr>
            <a:lvl6pPr marL="2011680" indent="-182880" algn="l" defTabSz="1299088" rtl="0" eaLnBrk="0" fontAlgn="base" latinLnBrk="0" hangingPunct="0">
              <a:spcBef>
                <a:spcPct val="0"/>
              </a:spcBef>
              <a:spcAft>
                <a:spcPct val="0"/>
              </a:spcAft>
              <a:defRPr sz="1900" kern="1200">
                <a:solidFill>
                  <a:schemeClr val="tx1"/>
                </a:solidFill>
                <a:latin typeface="Arial" charset="0"/>
                <a:ea typeface="ＭＳ Ｐゴシック" charset="0"/>
                <a:cs typeface="ＭＳ Ｐゴシック" charset="0"/>
              </a:defRPr>
            </a:lvl6pPr>
            <a:lvl7pPr marL="2377440" indent="-182880" algn="l" defTabSz="1299088" rtl="0" eaLnBrk="0" fontAlgn="base" latinLnBrk="0" hangingPunct="0">
              <a:spcBef>
                <a:spcPct val="0"/>
              </a:spcBef>
              <a:spcAft>
                <a:spcPct val="0"/>
              </a:spcAft>
              <a:defRPr sz="1900" kern="1200">
                <a:solidFill>
                  <a:schemeClr val="tx1"/>
                </a:solidFill>
                <a:latin typeface="Arial" charset="0"/>
                <a:ea typeface="ＭＳ Ｐゴシック" charset="0"/>
                <a:cs typeface="ＭＳ Ｐゴシック" charset="0"/>
              </a:defRPr>
            </a:lvl7pPr>
            <a:lvl8pPr marL="2743200" indent="-182880" algn="l" defTabSz="1299088" rtl="0" eaLnBrk="0" fontAlgn="base" latinLnBrk="0" hangingPunct="0">
              <a:spcBef>
                <a:spcPct val="0"/>
              </a:spcBef>
              <a:spcAft>
                <a:spcPct val="0"/>
              </a:spcAft>
              <a:defRPr sz="1900" kern="1200">
                <a:solidFill>
                  <a:schemeClr val="tx1"/>
                </a:solidFill>
                <a:latin typeface="Arial" charset="0"/>
                <a:ea typeface="ＭＳ Ｐゴシック" charset="0"/>
                <a:cs typeface="ＭＳ Ｐゴシック" charset="0"/>
              </a:defRPr>
            </a:lvl8pPr>
            <a:lvl9pPr marL="3108960" indent="-182880" algn="l" defTabSz="1299088" rtl="0" eaLnBrk="0" fontAlgn="base" latinLnBrk="0" hangingPunct="0">
              <a:spcBef>
                <a:spcPct val="0"/>
              </a:spcBef>
              <a:spcAft>
                <a:spcPct val="0"/>
              </a:spcAft>
              <a:defRPr sz="1900" kern="1200">
                <a:solidFill>
                  <a:schemeClr val="tx1"/>
                </a:solidFill>
                <a:latin typeface="Arial" charset="0"/>
                <a:ea typeface="ＭＳ Ｐゴシック" charset="0"/>
                <a:cs typeface="ＭＳ Ｐゴシック" charset="0"/>
              </a:defRPr>
            </a:lvl9pPr>
          </a:lstStyle>
          <a:p>
            <a:fld id="{188F2462-E8A5-C04C-9BF9-8855F268B5C4}" type="slidenum">
              <a:rPr lang="en-US" sz="800"/>
              <a:pPr/>
              <a:t>68</a:t>
            </a:fld>
            <a:endParaRPr lang="en-US" sz="800"/>
          </a:p>
        </p:txBody>
      </p:sp>
      <p:sp>
        <p:nvSpPr>
          <p:cNvPr id="84" name="Oval 2"/>
          <p:cNvSpPr>
            <a:spLocks noChangeArrowheads="1"/>
          </p:cNvSpPr>
          <p:nvPr/>
        </p:nvSpPr>
        <p:spPr bwMode="auto">
          <a:xfrm>
            <a:off x="4143588" y="1383209"/>
            <a:ext cx="300514" cy="257175"/>
          </a:xfrm>
          <a:prstGeom prst="ellipse">
            <a:avLst/>
          </a:prstGeom>
          <a:solidFill>
            <a:schemeClr val="accent1"/>
          </a:solidFill>
          <a:ln w="9525">
            <a:solidFill>
              <a:schemeClr val="tx1"/>
            </a:solidFill>
            <a:round/>
            <a:headEnd/>
            <a:tailEnd/>
          </a:ln>
        </p:spPr>
        <p:txBody>
          <a:bodyPr wrap="none" lIns="51484" tIns="25742" rIns="51484" bIns="25742" anchor="ctr"/>
          <a:lstStyle/>
          <a:p>
            <a:endParaRPr lang="en-US"/>
          </a:p>
        </p:txBody>
      </p:sp>
      <p:sp>
        <p:nvSpPr>
          <p:cNvPr id="85" name="Oval 3"/>
          <p:cNvSpPr>
            <a:spLocks noChangeArrowheads="1"/>
          </p:cNvSpPr>
          <p:nvPr/>
        </p:nvSpPr>
        <p:spPr bwMode="auto">
          <a:xfrm>
            <a:off x="3671351" y="1940421"/>
            <a:ext cx="300514" cy="257175"/>
          </a:xfrm>
          <a:prstGeom prst="ellipse">
            <a:avLst/>
          </a:prstGeom>
          <a:solidFill>
            <a:schemeClr val="accent1"/>
          </a:solidFill>
          <a:ln w="9525">
            <a:solidFill>
              <a:schemeClr val="tx1"/>
            </a:solidFill>
            <a:round/>
            <a:headEnd/>
            <a:tailEnd/>
          </a:ln>
        </p:spPr>
        <p:txBody>
          <a:bodyPr wrap="none" lIns="51484" tIns="25742" rIns="51484" bIns="25742" anchor="ctr"/>
          <a:lstStyle/>
          <a:p>
            <a:endParaRPr lang="en-US"/>
          </a:p>
        </p:txBody>
      </p:sp>
      <p:sp>
        <p:nvSpPr>
          <p:cNvPr id="86" name="Oval 4"/>
          <p:cNvSpPr>
            <a:spLocks noChangeArrowheads="1"/>
          </p:cNvSpPr>
          <p:nvPr/>
        </p:nvSpPr>
        <p:spPr bwMode="auto">
          <a:xfrm>
            <a:off x="4615825" y="1940421"/>
            <a:ext cx="300514" cy="257175"/>
          </a:xfrm>
          <a:prstGeom prst="ellipse">
            <a:avLst/>
          </a:prstGeom>
          <a:solidFill>
            <a:schemeClr val="accent1"/>
          </a:solidFill>
          <a:ln w="9525">
            <a:solidFill>
              <a:schemeClr val="tx1"/>
            </a:solidFill>
            <a:round/>
            <a:headEnd/>
            <a:tailEnd/>
          </a:ln>
        </p:spPr>
        <p:txBody>
          <a:bodyPr wrap="none" lIns="51484" tIns="25742" rIns="51484" bIns="25742" anchor="ctr"/>
          <a:lstStyle/>
          <a:p>
            <a:endParaRPr lang="en-US"/>
          </a:p>
        </p:txBody>
      </p:sp>
      <p:sp>
        <p:nvSpPr>
          <p:cNvPr id="87" name="Oval 5"/>
          <p:cNvSpPr>
            <a:spLocks noChangeArrowheads="1"/>
          </p:cNvSpPr>
          <p:nvPr/>
        </p:nvSpPr>
        <p:spPr bwMode="auto">
          <a:xfrm>
            <a:off x="4186519" y="2497634"/>
            <a:ext cx="300514" cy="257175"/>
          </a:xfrm>
          <a:prstGeom prst="ellipse">
            <a:avLst/>
          </a:prstGeom>
          <a:solidFill>
            <a:schemeClr val="accent1"/>
          </a:solidFill>
          <a:ln w="9525">
            <a:solidFill>
              <a:schemeClr val="tx1"/>
            </a:solidFill>
            <a:round/>
            <a:headEnd/>
            <a:tailEnd/>
          </a:ln>
        </p:spPr>
        <p:txBody>
          <a:bodyPr wrap="none" lIns="51484" tIns="25742" rIns="51484" bIns="25742" anchor="ctr"/>
          <a:lstStyle/>
          <a:p>
            <a:endParaRPr lang="en-US"/>
          </a:p>
        </p:txBody>
      </p:sp>
      <p:sp>
        <p:nvSpPr>
          <p:cNvPr id="88" name="Line 6"/>
          <p:cNvSpPr>
            <a:spLocks noChangeShapeType="1"/>
          </p:cNvSpPr>
          <p:nvPr/>
        </p:nvSpPr>
        <p:spPr bwMode="auto">
          <a:xfrm flipH="1">
            <a:off x="3886004" y="1597521"/>
            <a:ext cx="300514" cy="3429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51484" tIns="25742" rIns="51484" bIns="25742"/>
          <a:lstStyle/>
          <a:p>
            <a:endParaRPr lang="en-US"/>
          </a:p>
        </p:txBody>
      </p:sp>
      <p:sp>
        <p:nvSpPr>
          <p:cNvPr id="89" name="Line 7"/>
          <p:cNvSpPr>
            <a:spLocks noChangeShapeType="1"/>
          </p:cNvSpPr>
          <p:nvPr/>
        </p:nvSpPr>
        <p:spPr bwMode="auto">
          <a:xfrm>
            <a:off x="4401172" y="1597521"/>
            <a:ext cx="300514" cy="3429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51484" tIns="25742" rIns="51484" bIns="25742"/>
          <a:lstStyle/>
          <a:p>
            <a:endParaRPr lang="en-US"/>
          </a:p>
        </p:txBody>
      </p:sp>
      <p:sp>
        <p:nvSpPr>
          <p:cNvPr id="90" name="Line 8"/>
          <p:cNvSpPr>
            <a:spLocks noChangeShapeType="1"/>
          </p:cNvSpPr>
          <p:nvPr/>
        </p:nvSpPr>
        <p:spPr bwMode="auto">
          <a:xfrm>
            <a:off x="3886004" y="2197596"/>
            <a:ext cx="343445" cy="3429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51484" tIns="25742" rIns="51484" bIns="25742"/>
          <a:lstStyle/>
          <a:p>
            <a:endParaRPr lang="en-US"/>
          </a:p>
        </p:txBody>
      </p:sp>
      <p:sp>
        <p:nvSpPr>
          <p:cNvPr id="91" name="Line 9"/>
          <p:cNvSpPr>
            <a:spLocks noChangeShapeType="1"/>
          </p:cNvSpPr>
          <p:nvPr/>
        </p:nvSpPr>
        <p:spPr bwMode="auto">
          <a:xfrm flipH="1">
            <a:off x="4444102" y="2197596"/>
            <a:ext cx="300514" cy="3429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lIns="51484" tIns="25742" rIns="51484" bIns="25742"/>
          <a:lstStyle/>
          <a:p>
            <a:endParaRPr lang="en-US"/>
          </a:p>
        </p:txBody>
      </p:sp>
      <p:sp>
        <p:nvSpPr>
          <p:cNvPr id="92" name="Text Box 10"/>
          <p:cNvSpPr txBox="1">
            <a:spLocks noChangeArrowheads="1"/>
          </p:cNvSpPr>
          <p:nvPr/>
        </p:nvSpPr>
        <p:spPr bwMode="auto">
          <a:xfrm>
            <a:off x="4435159" y="1277838"/>
            <a:ext cx="762357"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Job 0</a:t>
            </a:r>
          </a:p>
        </p:txBody>
      </p:sp>
      <p:sp>
        <p:nvSpPr>
          <p:cNvPr id="93" name="Text Box 11"/>
          <p:cNvSpPr txBox="1">
            <a:spLocks noChangeArrowheads="1"/>
          </p:cNvSpPr>
          <p:nvPr/>
        </p:nvSpPr>
        <p:spPr bwMode="auto">
          <a:xfrm>
            <a:off x="4916339" y="1726108"/>
            <a:ext cx="762357"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Job 2</a:t>
            </a:r>
          </a:p>
        </p:txBody>
      </p:sp>
      <p:sp>
        <p:nvSpPr>
          <p:cNvPr id="94" name="Text Box 12"/>
          <p:cNvSpPr txBox="1">
            <a:spLocks noChangeArrowheads="1"/>
          </p:cNvSpPr>
          <p:nvPr/>
        </p:nvSpPr>
        <p:spPr bwMode="auto">
          <a:xfrm>
            <a:off x="3284975" y="1726108"/>
            <a:ext cx="762357"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Job 1</a:t>
            </a:r>
          </a:p>
        </p:txBody>
      </p:sp>
      <p:sp>
        <p:nvSpPr>
          <p:cNvPr id="95" name="Text Box 13"/>
          <p:cNvSpPr txBox="1">
            <a:spLocks noChangeArrowheads="1"/>
          </p:cNvSpPr>
          <p:nvPr/>
        </p:nvSpPr>
        <p:spPr bwMode="auto">
          <a:xfrm>
            <a:off x="4572894" y="2497633"/>
            <a:ext cx="762357"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Job 3</a:t>
            </a:r>
          </a:p>
        </p:txBody>
      </p:sp>
      <p:pic>
        <p:nvPicPr>
          <p:cNvPr id="96" name="Picture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4954" y="1620738"/>
            <a:ext cx="252217" cy="6866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7" name="Picture 1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5313" y="1535013"/>
            <a:ext cx="774540" cy="840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8" name="Picture 1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1174" y="1620738"/>
            <a:ext cx="774540" cy="840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9" name="Picture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7035" y="1706463"/>
            <a:ext cx="774540" cy="840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0" name="Picture 1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2896" y="1792188"/>
            <a:ext cx="774540" cy="840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1" name="Line 19"/>
          <p:cNvSpPr>
            <a:spLocks noChangeShapeType="1"/>
          </p:cNvSpPr>
          <p:nvPr/>
        </p:nvSpPr>
        <p:spPr bwMode="auto">
          <a:xfrm flipH="1">
            <a:off x="1652717" y="2006501"/>
            <a:ext cx="472237"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lIns="51484" tIns="25742" rIns="51484" bIns="25742"/>
          <a:lstStyle/>
          <a:p>
            <a:endParaRPr lang="en-US"/>
          </a:p>
        </p:txBody>
      </p:sp>
      <p:sp>
        <p:nvSpPr>
          <p:cNvPr id="102" name="Oval 20"/>
          <p:cNvSpPr>
            <a:spLocks noChangeArrowheads="1"/>
          </p:cNvSpPr>
          <p:nvPr/>
        </p:nvSpPr>
        <p:spPr bwMode="auto">
          <a:xfrm>
            <a:off x="450660" y="1363563"/>
            <a:ext cx="2404115" cy="1371600"/>
          </a:xfrm>
          <a:prstGeom prst="ellipse">
            <a:avLst/>
          </a:prstGeom>
          <a:noFill/>
          <a:ln w="12700">
            <a:solidFill>
              <a:schemeClr val="tx1"/>
            </a:solidFill>
            <a:prstDash val="dash"/>
            <a:round/>
            <a:headEnd/>
            <a:tailEnd/>
          </a:ln>
          <a:extLst>
            <a:ext uri="{909E8E84-426E-40dd-AFC4-6F175D3DCCD1}">
              <a14:hiddenFill xmlns:a14="http://schemas.microsoft.com/office/drawing/2010/main" xmlns="">
                <a:solidFill>
                  <a:srgbClr val="FFFFFF"/>
                </a:solidFill>
              </a14:hiddenFill>
            </a:ext>
          </a:extLst>
        </p:spPr>
        <p:txBody>
          <a:bodyPr wrap="none" lIns="51484" tIns="25742" rIns="51484" bIns="25742" anchor="ctr"/>
          <a:lstStyle/>
          <a:p>
            <a:endParaRPr lang="en-US"/>
          </a:p>
        </p:txBody>
      </p:sp>
      <p:pic>
        <p:nvPicPr>
          <p:cNvPr id="103" name="Picture 2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4954" y="3549551"/>
            <a:ext cx="252217" cy="6866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4" name="Picture 2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5313" y="3463826"/>
            <a:ext cx="774540" cy="840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5" name="Line 23"/>
          <p:cNvSpPr>
            <a:spLocks noChangeShapeType="1"/>
          </p:cNvSpPr>
          <p:nvPr/>
        </p:nvSpPr>
        <p:spPr bwMode="auto">
          <a:xfrm flipH="1">
            <a:off x="1910301" y="3849588"/>
            <a:ext cx="214653" cy="3000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lIns="51484" tIns="25742" rIns="51484" bIns="25742"/>
          <a:lstStyle/>
          <a:p>
            <a:endParaRPr lang="en-US"/>
          </a:p>
        </p:txBody>
      </p:sp>
      <p:sp>
        <p:nvSpPr>
          <p:cNvPr id="106" name="Oval 24"/>
          <p:cNvSpPr>
            <a:spLocks noChangeArrowheads="1"/>
          </p:cNvSpPr>
          <p:nvPr/>
        </p:nvSpPr>
        <p:spPr bwMode="auto">
          <a:xfrm>
            <a:off x="450660" y="3292376"/>
            <a:ext cx="2404115" cy="1628775"/>
          </a:xfrm>
          <a:prstGeom prst="ellipse">
            <a:avLst/>
          </a:prstGeom>
          <a:noFill/>
          <a:ln w="12700">
            <a:solidFill>
              <a:schemeClr val="tx1"/>
            </a:solidFill>
            <a:prstDash val="dash"/>
            <a:round/>
            <a:headEnd/>
            <a:tailEnd/>
          </a:ln>
          <a:extLst>
            <a:ext uri="{909E8E84-426E-40dd-AFC4-6F175D3DCCD1}">
              <a14:hiddenFill xmlns:a14="http://schemas.microsoft.com/office/drawing/2010/main" xmlns="">
                <a:solidFill>
                  <a:srgbClr val="FFFFFF"/>
                </a:solidFill>
              </a14:hiddenFill>
            </a:ext>
          </a:extLst>
        </p:spPr>
        <p:txBody>
          <a:bodyPr wrap="none" lIns="51484" tIns="25742" rIns="51484" bIns="25742" anchor="ctr"/>
          <a:lstStyle/>
          <a:p>
            <a:endParaRPr lang="en-US"/>
          </a:p>
        </p:txBody>
      </p:sp>
      <p:sp>
        <p:nvSpPr>
          <p:cNvPr id="107" name="Line 25"/>
          <p:cNvSpPr>
            <a:spLocks noChangeShapeType="1"/>
          </p:cNvSpPr>
          <p:nvPr/>
        </p:nvSpPr>
        <p:spPr bwMode="auto">
          <a:xfrm>
            <a:off x="2253746" y="2306538"/>
            <a:ext cx="0" cy="124301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lIns="51484" tIns="25742" rIns="51484" bIns="25742"/>
          <a:lstStyle/>
          <a:p>
            <a:endParaRPr lang="en-US"/>
          </a:p>
        </p:txBody>
      </p:sp>
      <p:sp>
        <p:nvSpPr>
          <p:cNvPr id="109" name="Line 27"/>
          <p:cNvSpPr>
            <a:spLocks noChangeShapeType="1"/>
          </p:cNvSpPr>
          <p:nvPr/>
        </p:nvSpPr>
        <p:spPr bwMode="auto">
          <a:xfrm flipH="1" flipV="1">
            <a:off x="1352203" y="3635276"/>
            <a:ext cx="772751" cy="21431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lIns="51484" tIns="25742" rIns="51484" bIns="25742"/>
          <a:lstStyle/>
          <a:p>
            <a:endParaRPr lang="en-US"/>
          </a:p>
        </p:txBody>
      </p:sp>
      <p:sp>
        <p:nvSpPr>
          <p:cNvPr id="111" name="Text Box 29"/>
          <p:cNvSpPr txBox="1">
            <a:spLocks noChangeArrowheads="1"/>
          </p:cNvSpPr>
          <p:nvPr/>
        </p:nvSpPr>
        <p:spPr bwMode="auto">
          <a:xfrm>
            <a:off x="536521" y="3035201"/>
            <a:ext cx="662570"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MIT</a:t>
            </a:r>
          </a:p>
        </p:txBody>
      </p:sp>
      <p:pic>
        <p:nvPicPr>
          <p:cNvPr id="112" name="Picture 3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98734" y="3420963"/>
            <a:ext cx="252217" cy="6866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4" name="Line 32"/>
          <p:cNvSpPr>
            <a:spLocks noChangeShapeType="1"/>
          </p:cNvSpPr>
          <p:nvPr/>
        </p:nvSpPr>
        <p:spPr bwMode="auto">
          <a:xfrm flipH="1" flipV="1">
            <a:off x="3713387" y="3549551"/>
            <a:ext cx="580458" cy="192881"/>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lIns="51484" tIns="25742" rIns="51484" bIns="25742"/>
          <a:lstStyle/>
          <a:p>
            <a:endParaRPr lang="en-US"/>
          </a:p>
        </p:txBody>
      </p:sp>
      <p:sp>
        <p:nvSpPr>
          <p:cNvPr id="115" name="Oval 33"/>
          <p:cNvSpPr>
            <a:spLocks noChangeArrowheads="1"/>
          </p:cNvSpPr>
          <p:nvPr/>
        </p:nvSpPr>
        <p:spPr bwMode="auto">
          <a:xfrm>
            <a:off x="2983567" y="3249513"/>
            <a:ext cx="2404115" cy="1628775"/>
          </a:xfrm>
          <a:prstGeom prst="ellipse">
            <a:avLst/>
          </a:prstGeom>
          <a:noFill/>
          <a:ln w="12700">
            <a:solidFill>
              <a:schemeClr val="tx1"/>
            </a:solidFill>
            <a:prstDash val="dash"/>
            <a:round/>
            <a:headEnd/>
            <a:tailEnd/>
          </a:ln>
          <a:extLst>
            <a:ext uri="{909E8E84-426E-40dd-AFC4-6F175D3DCCD1}">
              <a14:hiddenFill xmlns:a14="http://schemas.microsoft.com/office/drawing/2010/main" xmlns="">
                <a:solidFill>
                  <a:srgbClr val="FFFFFF"/>
                </a:solidFill>
              </a14:hiddenFill>
            </a:ext>
          </a:extLst>
        </p:spPr>
        <p:txBody>
          <a:bodyPr wrap="none" lIns="51484" tIns="25742" rIns="51484" bIns="25742" anchor="ctr"/>
          <a:lstStyle/>
          <a:p>
            <a:endParaRPr lang="en-US"/>
          </a:p>
        </p:txBody>
      </p:sp>
      <p:sp>
        <p:nvSpPr>
          <p:cNvPr id="116" name="Text Box 34"/>
          <p:cNvSpPr txBox="1">
            <a:spLocks noChangeArrowheads="1"/>
          </p:cNvSpPr>
          <p:nvPr/>
        </p:nvSpPr>
        <p:spPr bwMode="auto">
          <a:xfrm>
            <a:off x="1433197" y="1393031"/>
            <a:ext cx="2681603"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i="1" dirty="0" err="1">
                <a:solidFill>
                  <a:srgbClr val="FF3300"/>
                </a:solidFill>
                <a:latin typeface="Times New Roman"/>
              </a:rPr>
              <a:t>HTCondor</a:t>
            </a:r>
            <a:r>
              <a:rPr lang="en-US" i="1" dirty="0">
                <a:solidFill>
                  <a:srgbClr val="FF3300"/>
                </a:solidFill>
                <a:latin typeface="Times New Roman"/>
              </a:rPr>
              <a:t> Protocol</a:t>
            </a:r>
          </a:p>
        </p:txBody>
      </p:sp>
      <p:sp>
        <p:nvSpPr>
          <p:cNvPr id="117" name="Line 35"/>
          <p:cNvSpPr>
            <a:spLocks noChangeShapeType="1"/>
          </p:cNvSpPr>
          <p:nvPr/>
        </p:nvSpPr>
        <p:spPr bwMode="auto">
          <a:xfrm>
            <a:off x="2382538" y="2006501"/>
            <a:ext cx="1159127" cy="141446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lIns="51484" tIns="25742" rIns="51484" bIns="25742"/>
          <a:lstStyle/>
          <a:p>
            <a:endParaRPr lang="en-US"/>
          </a:p>
        </p:txBody>
      </p:sp>
      <p:sp>
        <p:nvSpPr>
          <p:cNvPr id="118" name="Text Box 36"/>
          <p:cNvSpPr txBox="1">
            <a:spLocks noChangeArrowheads="1"/>
          </p:cNvSpPr>
          <p:nvPr/>
        </p:nvSpPr>
        <p:spPr bwMode="auto">
          <a:xfrm>
            <a:off x="3661513" y="2929830"/>
            <a:ext cx="937535"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NCSA</a:t>
            </a:r>
          </a:p>
        </p:txBody>
      </p:sp>
      <p:sp>
        <p:nvSpPr>
          <p:cNvPr id="121" name="Text Box 39"/>
          <p:cNvSpPr txBox="1">
            <a:spLocks noChangeArrowheads="1"/>
          </p:cNvSpPr>
          <p:nvPr/>
        </p:nvSpPr>
        <p:spPr bwMode="auto">
          <a:xfrm>
            <a:off x="2339607" y="2778026"/>
            <a:ext cx="2236769"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i="1" dirty="0">
                <a:solidFill>
                  <a:srgbClr val="FF3300"/>
                </a:solidFill>
                <a:latin typeface="Times New Roman"/>
              </a:rPr>
              <a:t>Globus Protocol</a:t>
            </a:r>
          </a:p>
        </p:txBody>
      </p:sp>
      <p:pic>
        <p:nvPicPr>
          <p:cNvPr id="45" name="Picture 2" descr="Y:\Graphics_Main\CSRA\CSRA-V-2013-8\development\PublicDomain_Clipart\1206564349675294349ericlemerdy_Servers.svg.h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5185" y="3861643"/>
            <a:ext cx="595358" cy="977355"/>
          </a:xfrm>
          <a:prstGeom prst="rect">
            <a:avLst/>
          </a:prstGeom>
          <a:noFill/>
          <a:extLst>
            <a:ext uri="{909E8E84-426E-40dd-AFC4-6F175D3DCCD1}">
              <a14:hiddenFill xmlns:a14="http://schemas.microsoft.com/office/drawing/2010/main" xmlns="">
                <a:solidFill>
                  <a:srgbClr val="FFFFFF"/>
                </a:solidFill>
              </a14:hiddenFill>
            </a:ext>
          </a:extLst>
        </p:spPr>
      </p:pic>
      <p:sp>
        <p:nvSpPr>
          <p:cNvPr id="46" name="Text Box 17"/>
          <p:cNvSpPr txBox="1">
            <a:spLocks noChangeArrowheads="1"/>
          </p:cNvSpPr>
          <p:nvPr/>
        </p:nvSpPr>
        <p:spPr bwMode="auto">
          <a:xfrm>
            <a:off x="2514600" y="1123950"/>
            <a:ext cx="1390984"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Wisconsin</a:t>
            </a:r>
          </a:p>
        </p:txBody>
      </p:sp>
      <p:sp>
        <p:nvSpPr>
          <p:cNvPr id="3" name="Slide Number Placeholder 2"/>
          <p:cNvSpPr>
            <a:spLocks noGrp="1"/>
          </p:cNvSpPr>
          <p:nvPr>
            <p:ph type="sldNum" sz="quarter" idx="12"/>
          </p:nvPr>
        </p:nvSpPr>
        <p:spPr/>
        <p:txBody>
          <a:bodyPr/>
          <a:lstStyle/>
          <a:p>
            <a:pPr>
              <a:defRPr/>
            </a:pPr>
            <a:fld id="{12D93A2F-3F8B-5248-B873-3EE9ADF3F9FD}" type="slidenum">
              <a:rPr lang="en-US" smtClean="0"/>
              <a:pPr>
                <a:defRPr/>
              </a:pPr>
              <a:t>68</a:t>
            </a:fld>
            <a:endParaRPr lang="en-US"/>
          </a:p>
        </p:txBody>
      </p:sp>
      <p:sp>
        <p:nvSpPr>
          <p:cNvPr id="47" name="Text Box 34"/>
          <p:cNvSpPr txBox="1">
            <a:spLocks noChangeArrowheads="1"/>
          </p:cNvSpPr>
          <p:nvPr/>
        </p:nvSpPr>
        <p:spPr bwMode="auto">
          <a:xfrm>
            <a:off x="762000" y="4629150"/>
            <a:ext cx="3912107"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i="1" dirty="0">
                <a:solidFill>
                  <a:srgbClr val="FF3300"/>
                </a:solidFill>
                <a:latin typeface="Times New Roman"/>
              </a:rPr>
              <a:t>Some other intra-site protocol</a:t>
            </a:r>
          </a:p>
        </p:txBody>
      </p:sp>
    </p:spTree>
    <p:extLst>
      <p:ext uri="{BB962C8B-B14F-4D97-AF65-F5344CB8AC3E}">
        <p14:creationId xmlns:p14="http://schemas.microsoft.com/office/powerpoint/2010/main" val="271341014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Whitney-BlackSC"/>
                <a:cs typeface="Whitney-BlackSC"/>
              </a:rPr>
              <a:t>Intra-site Protocol</a:t>
            </a:r>
            <a:endParaRPr lang="en-US" dirty="0"/>
          </a:p>
        </p:txBody>
      </p:sp>
      <p:sp>
        <p:nvSpPr>
          <p:cNvPr id="5" name="Oval 2"/>
          <p:cNvSpPr>
            <a:spLocks noChangeArrowheads="1"/>
          </p:cNvSpPr>
          <p:nvPr/>
        </p:nvSpPr>
        <p:spPr bwMode="auto">
          <a:xfrm>
            <a:off x="3422711" y="2561034"/>
            <a:ext cx="300514" cy="257175"/>
          </a:xfrm>
          <a:prstGeom prst="ellipse">
            <a:avLst/>
          </a:prstGeom>
          <a:solidFill>
            <a:schemeClr val="accent1"/>
          </a:solidFill>
          <a:ln w="9525">
            <a:solidFill>
              <a:schemeClr val="tx1"/>
            </a:solidFill>
            <a:round/>
            <a:headEnd/>
            <a:tailEnd/>
          </a:ln>
        </p:spPr>
        <p:txBody>
          <a:bodyPr wrap="none" lIns="51484" tIns="25742" rIns="51484" bIns="25742" anchor="ctr"/>
          <a:lstStyle/>
          <a:p>
            <a:endParaRPr lang="en-US"/>
          </a:p>
        </p:txBody>
      </p:sp>
      <p:sp>
        <p:nvSpPr>
          <p:cNvPr id="6" name="Oval 3"/>
          <p:cNvSpPr>
            <a:spLocks noChangeArrowheads="1"/>
          </p:cNvSpPr>
          <p:nvPr/>
        </p:nvSpPr>
        <p:spPr bwMode="auto">
          <a:xfrm>
            <a:off x="3799249" y="2089547"/>
            <a:ext cx="300514" cy="257175"/>
          </a:xfrm>
          <a:prstGeom prst="ellipse">
            <a:avLst/>
          </a:prstGeom>
          <a:solidFill>
            <a:schemeClr val="accent1"/>
          </a:solidFill>
          <a:ln w="9525">
            <a:solidFill>
              <a:schemeClr val="tx1"/>
            </a:solidFill>
            <a:round/>
            <a:headEnd/>
            <a:tailEnd/>
          </a:ln>
        </p:spPr>
        <p:txBody>
          <a:bodyPr wrap="none" lIns="51484" tIns="25742" rIns="51484" bIns="25742" anchor="ctr"/>
          <a:lstStyle/>
          <a:p>
            <a:endParaRPr lang="en-US"/>
          </a:p>
        </p:txBody>
      </p:sp>
      <p:sp>
        <p:nvSpPr>
          <p:cNvPr id="7" name="Text Box 4"/>
          <p:cNvSpPr txBox="1">
            <a:spLocks noChangeArrowheads="1"/>
          </p:cNvSpPr>
          <p:nvPr/>
        </p:nvSpPr>
        <p:spPr bwMode="auto">
          <a:xfrm>
            <a:off x="3714282" y="2455664"/>
            <a:ext cx="762357"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Job 0</a:t>
            </a:r>
          </a:p>
        </p:txBody>
      </p:sp>
      <p:sp>
        <p:nvSpPr>
          <p:cNvPr id="8" name="Text Box 5"/>
          <p:cNvSpPr txBox="1">
            <a:spLocks noChangeArrowheads="1"/>
          </p:cNvSpPr>
          <p:nvPr/>
        </p:nvSpPr>
        <p:spPr bwMode="auto">
          <a:xfrm>
            <a:off x="4056833" y="1918097"/>
            <a:ext cx="762357"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Job 3</a:t>
            </a:r>
          </a:p>
        </p:txBody>
      </p:sp>
      <p:pic>
        <p:nvPicPr>
          <p:cNvPr id="9"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97191" y="2132409"/>
            <a:ext cx="252217" cy="6866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Oval 7"/>
          <p:cNvSpPr>
            <a:spLocks noChangeArrowheads="1"/>
          </p:cNvSpPr>
          <p:nvPr/>
        </p:nvSpPr>
        <p:spPr bwMode="auto">
          <a:xfrm>
            <a:off x="922896" y="1875234"/>
            <a:ext cx="2404115" cy="1371600"/>
          </a:xfrm>
          <a:prstGeom prst="ellipse">
            <a:avLst/>
          </a:prstGeom>
          <a:noFill/>
          <a:ln w="12700">
            <a:solidFill>
              <a:schemeClr val="tx1"/>
            </a:solidFill>
            <a:prstDash val="dash"/>
            <a:round/>
            <a:headEnd/>
            <a:tailEnd/>
          </a:ln>
          <a:extLst>
            <a:ext uri="{909E8E84-426E-40dd-AFC4-6F175D3DCCD1}">
              <a14:hiddenFill xmlns:a14="http://schemas.microsoft.com/office/drawing/2010/main" xmlns="">
                <a:solidFill>
                  <a:srgbClr val="FFFFFF"/>
                </a:solidFill>
              </a14:hiddenFill>
            </a:ext>
          </a:extLst>
        </p:spPr>
        <p:txBody>
          <a:bodyPr wrap="none" lIns="51484" tIns="25742" rIns="51484" bIns="25742" anchor="ctr"/>
          <a:lstStyle/>
          <a:p>
            <a:endParaRPr lang="en-US"/>
          </a:p>
        </p:txBody>
      </p:sp>
      <p:sp>
        <p:nvSpPr>
          <p:cNvPr id="11" name="Text Box 8"/>
          <p:cNvSpPr txBox="1">
            <a:spLocks noChangeArrowheads="1"/>
          </p:cNvSpPr>
          <p:nvPr/>
        </p:nvSpPr>
        <p:spPr bwMode="auto">
          <a:xfrm>
            <a:off x="2768914" y="1789509"/>
            <a:ext cx="1390984"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Wisconsin</a:t>
            </a:r>
          </a:p>
        </p:txBody>
      </p:sp>
      <p:pic>
        <p:nvPicPr>
          <p:cNvPr id="12"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97191" y="2132409"/>
            <a:ext cx="252217" cy="6866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3"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7550" y="2046684"/>
            <a:ext cx="774540" cy="840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23411" y="2132409"/>
            <a:ext cx="774540" cy="840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5"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09272" y="2218134"/>
            <a:ext cx="774540" cy="840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 name="Picture 1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95133" y="2303859"/>
            <a:ext cx="774540" cy="8402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7" name="Line 14"/>
          <p:cNvSpPr>
            <a:spLocks noChangeShapeType="1"/>
          </p:cNvSpPr>
          <p:nvPr/>
        </p:nvSpPr>
        <p:spPr bwMode="auto">
          <a:xfrm flipH="1">
            <a:off x="2124954" y="2518172"/>
            <a:ext cx="472237"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lIns="51484" tIns="25742" rIns="51484" bIns="25742"/>
          <a:lstStyle/>
          <a:p>
            <a:endParaRPr lang="en-US"/>
          </a:p>
        </p:txBody>
      </p:sp>
      <p:sp>
        <p:nvSpPr>
          <p:cNvPr id="18" name="Text Box 15"/>
          <p:cNvSpPr txBox="1">
            <a:spLocks noChangeArrowheads="1"/>
          </p:cNvSpPr>
          <p:nvPr/>
        </p:nvSpPr>
        <p:spPr bwMode="auto">
          <a:xfrm>
            <a:off x="1083886" y="1553766"/>
            <a:ext cx="1754626" cy="2828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sz="1500" b="1" i="1" dirty="0" err="1">
                <a:solidFill>
                  <a:srgbClr val="FF3300"/>
                </a:solidFill>
                <a:latin typeface="Times New Roman"/>
              </a:rPr>
              <a:t>HTCondor</a:t>
            </a:r>
            <a:r>
              <a:rPr lang="en-US" sz="1500" b="1" i="1" dirty="0">
                <a:solidFill>
                  <a:srgbClr val="FF3300"/>
                </a:solidFill>
                <a:latin typeface="Times New Roman"/>
              </a:rPr>
              <a:t> Protocol</a:t>
            </a:r>
          </a:p>
        </p:txBody>
      </p:sp>
      <p:sp>
        <p:nvSpPr>
          <p:cNvPr id="19" name="Freeform 16"/>
          <p:cNvSpPr>
            <a:spLocks/>
          </p:cNvSpPr>
          <p:nvPr/>
        </p:nvSpPr>
        <p:spPr bwMode="auto">
          <a:xfrm>
            <a:off x="2082023" y="2218134"/>
            <a:ext cx="1717225" cy="100013"/>
          </a:xfrm>
          <a:custGeom>
            <a:avLst/>
            <a:gdLst>
              <a:gd name="T0" fmla="*/ 2147483647 w 1920"/>
              <a:gd name="T1" fmla="*/ 2147483647 h 112"/>
              <a:gd name="T2" fmla="*/ 2147483647 w 1920"/>
              <a:gd name="T3" fmla="*/ 2147483647 h 112"/>
              <a:gd name="T4" fmla="*/ 2147483647 w 1920"/>
              <a:gd name="T5" fmla="*/ 2147483647 h 112"/>
              <a:gd name="T6" fmla="*/ 0 w 1920"/>
              <a:gd name="T7" fmla="*/ 2147483647 h 112"/>
              <a:gd name="T8" fmla="*/ 0 60000 65536"/>
              <a:gd name="T9" fmla="*/ 0 60000 65536"/>
              <a:gd name="T10" fmla="*/ 0 60000 65536"/>
              <a:gd name="T11" fmla="*/ 0 60000 65536"/>
              <a:gd name="T12" fmla="*/ 0 w 1920"/>
              <a:gd name="T13" fmla="*/ 0 h 112"/>
              <a:gd name="T14" fmla="*/ 1920 w 1920"/>
              <a:gd name="T15" fmla="*/ 112 h 112"/>
            </a:gdLst>
            <a:ahLst/>
            <a:cxnLst>
              <a:cxn ang="T8">
                <a:pos x="T0" y="T1"/>
              </a:cxn>
              <a:cxn ang="T9">
                <a:pos x="T2" y="T3"/>
              </a:cxn>
              <a:cxn ang="T10">
                <a:pos x="T4" y="T5"/>
              </a:cxn>
              <a:cxn ang="T11">
                <a:pos x="T6" y="T7"/>
              </a:cxn>
            </a:cxnLst>
            <a:rect l="T12" t="T13" r="T14" b="T15"/>
            <a:pathLst>
              <a:path w="1920" h="112">
                <a:moveTo>
                  <a:pt x="1920" y="64"/>
                </a:moveTo>
                <a:cubicBezTo>
                  <a:pt x="1784" y="44"/>
                  <a:pt x="1648" y="24"/>
                  <a:pt x="1392" y="16"/>
                </a:cubicBezTo>
                <a:cubicBezTo>
                  <a:pt x="1136" y="8"/>
                  <a:pt x="616" y="0"/>
                  <a:pt x="384" y="16"/>
                </a:cubicBezTo>
                <a:cubicBezTo>
                  <a:pt x="152" y="32"/>
                  <a:pt x="76" y="72"/>
                  <a:pt x="0" y="112"/>
                </a:cubicBezTo>
              </a:path>
            </a:pathLst>
          </a:custGeom>
          <a:noFill/>
          <a:ln w="9525">
            <a:solidFill>
              <a:srgbClr val="FF0000"/>
            </a:solidFill>
            <a:round/>
            <a:headEnd/>
            <a:tailEnd type="triangle" w="med" len="med"/>
          </a:ln>
          <a:extLst>
            <a:ext uri="{909E8E84-426E-40dd-AFC4-6F175D3DCCD1}">
              <a14:hiddenFill xmlns:a14="http://schemas.microsoft.com/office/drawing/2010/main" xmlns="">
                <a:solidFill>
                  <a:srgbClr val="FFFFFF"/>
                </a:solidFill>
              </a14:hiddenFill>
            </a:ext>
          </a:extLst>
        </p:spPr>
        <p:txBody>
          <a:bodyPr lIns="51484" tIns="25742" rIns="51484" bIns="25742"/>
          <a:lstStyle/>
          <a:p>
            <a:endParaRPr lang="en-US"/>
          </a:p>
        </p:txBody>
      </p:sp>
      <p:sp>
        <p:nvSpPr>
          <p:cNvPr id="20" name="Freeform 17"/>
          <p:cNvSpPr>
            <a:spLocks/>
          </p:cNvSpPr>
          <p:nvPr/>
        </p:nvSpPr>
        <p:spPr bwMode="auto">
          <a:xfrm>
            <a:off x="1824440" y="2518172"/>
            <a:ext cx="1717225" cy="100013"/>
          </a:xfrm>
          <a:custGeom>
            <a:avLst/>
            <a:gdLst>
              <a:gd name="T0" fmla="*/ 2147483647 w 1920"/>
              <a:gd name="T1" fmla="*/ 2147483647 h 112"/>
              <a:gd name="T2" fmla="*/ 2147483647 w 1920"/>
              <a:gd name="T3" fmla="*/ 2147483647 h 112"/>
              <a:gd name="T4" fmla="*/ 2147483647 w 1920"/>
              <a:gd name="T5" fmla="*/ 2147483647 h 112"/>
              <a:gd name="T6" fmla="*/ 0 w 1920"/>
              <a:gd name="T7" fmla="*/ 2147483647 h 112"/>
              <a:gd name="T8" fmla="*/ 0 60000 65536"/>
              <a:gd name="T9" fmla="*/ 0 60000 65536"/>
              <a:gd name="T10" fmla="*/ 0 60000 65536"/>
              <a:gd name="T11" fmla="*/ 0 60000 65536"/>
              <a:gd name="T12" fmla="*/ 0 w 1920"/>
              <a:gd name="T13" fmla="*/ 0 h 112"/>
              <a:gd name="T14" fmla="*/ 1920 w 1920"/>
              <a:gd name="T15" fmla="*/ 112 h 112"/>
            </a:gdLst>
            <a:ahLst/>
            <a:cxnLst>
              <a:cxn ang="T8">
                <a:pos x="T0" y="T1"/>
              </a:cxn>
              <a:cxn ang="T9">
                <a:pos x="T2" y="T3"/>
              </a:cxn>
              <a:cxn ang="T10">
                <a:pos x="T4" y="T5"/>
              </a:cxn>
              <a:cxn ang="T11">
                <a:pos x="T6" y="T7"/>
              </a:cxn>
            </a:cxnLst>
            <a:rect l="T12" t="T13" r="T14" b="T15"/>
            <a:pathLst>
              <a:path w="1920" h="112">
                <a:moveTo>
                  <a:pt x="1920" y="64"/>
                </a:moveTo>
                <a:cubicBezTo>
                  <a:pt x="1784" y="44"/>
                  <a:pt x="1648" y="24"/>
                  <a:pt x="1392" y="16"/>
                </a:cubicBezTo>
                <a:cubicBezTo>
                  <a:pt x="1136" y="8"/>
                  <a:pt x="616" y="0"/>
                  <a:pt x="384" y="16"/>
                </a:cubicBezTo>
                <a:cubicBezTo>
                  <a:pt x="152" y="32"/>
                  <a:pt x="76" y="72"/>
                  <a:pt x="0" y="112"/>
                </a:cubicBezTo>
              </a:path>
            </a:pathLst>
          </a:custGeom>
          <a:noFill/>
          <a:ln w="9525">
            <a:solidFill>
              <a:srgbClr val="FF0000"/>
            </a:solidFill>
            <a:round/>
            <a:headEnd/>
            <a:tailEnd type="triangle" w="med" len="med"/>
          </a:ln>
          <a:extLst>
            <a:ext uri="{909E8E84-426E-40dd-AFC4-6F175D3DCCD1}">
              <a14:hiddenFill xmlns:a14="http://schemas.microsoft.com/office/drawing/2010/main" xmlns="">
                <a:solidFill>
                  <a:srgbClr val="FFFFFF"/>
                </a:solidFill>
              </a14:hiddenFill>
            </a:ext>
          </a:extLst>
        </p:spPr>
        <p:txBody>
          <a:bodyPr lIns="51484" tIns="25742" rIns="51484" bIns="25742"/>
          <a:lstStyle/>
          <a:p>
            <a:endParaRPr lang="en-US"/>
          </a:p>
        </p:txBody>
      </p:sp>
      <p:sp>
        <p:nvSpPr>
          <p:cNvPr id="21" name="Text Box 18"/>
          <p:cNvSpPr txBox="1">
            <a:spLocks noChangeArrowheads="1"/>
          </p:cNvSpPr>
          <p:nvPr/>
        </p:nvSpPr>
        <p:spPr bwMode="auto">
          <a:xfrm>
            <a:off x="1472051" y="3612951"/>
            <a:ext cx="4805832" cy="11599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b="1" i="1" dirty="0">
                <a:solidFill>
                  <a:srgbClr val="FF3300"/>
                </a:solidFill>
                <a:latin typeface="Times New Roman"/>
              </a:rPr>
              <a:t>Internal Allocation &amp; Scheduling</a:t>
            </a:r>
          </a:p>
          <a:p>
            <a:pPr eaLnBrk="1" hangingPunct="1"/>
            <a:r>
              <a:rPr lang="en-US" b="1" i="1" dirty="0">
                <a:solidFill>
                  <a:srgbClr val="FF3300"/>
                </a:solidFill>
                <a:latin typeface="Times New Roman"/>
              </a:rPr>
              <a:t>Monitoring</a:t>
            </a:r>
          </a:p>
          <a:p>
            <a:pPr eaLnBrk="1" hangingPunct="1"/>
            <a:r>
              <a:rPr lang="en-US" b="1" i="1" dirty="0">
                <a:solidFill>
                  <a:srgbClr val="FF3300"/>
                </a:solidFill>
                <a:latin typeface="Times New Roman"/>
              </a:rPr>
              <a:t>Distribution and Publishing of Files</a:t>
            </a:r>
          </a:p>
        </p:txBody>
      </p:sp>
      <p:sp>
        <p:nvSpPr>
          <p:cNvPr id="22" name="Line 19"/>
          <p:cNvSpPr>
            <a:spLocks noChangeShapeType="1"/>
          </p:cNvSpPr>
          <p:nvPr/>
        </p:nvSpPr>
        <p:spPr bwMode="auto">
          <a:xfrm flipH="1">
            <a:off x="1996162" y="2132409"/>
            <a:ext cx="257584" cy="1457325"/>
          </a:xfrm>
          <a:prstGeom prst="line">
            <a:avLst/>
          </a:prstGeom>
          <a:noFill/>
          <a:ln w="9525">
            <a:solidFill>
              <a:srgbClr val="FF0000"/>
            </a:solidFill>
            <a:round/>
            <a:headEnd/>
            <a:tailEnd/>
          </a:ln>
          <a:extLst>
            <a:ext uri="{909E8E84-426E-40dd-AFC4-6F175D3DCCD1}">
              <a14:hiddenFill xmlns:a14="http://schemas.microsoft.com/office/drawing/2010/main" xmlns="">
                <a:noFill/>
              </a14:hiddenFill>
            </a:ext>
          </a:extLst>
        </p:spPr>
        <p:txBody>
          <a:bodyPr lIns="51484" tIns="25742" rIns="51484" bIns="25742"/>
          <a:lstStyle/>
          <a:p>
            <a:endParaRPr lang="en-US"/>
          </a:p>
        </p:txBody>
      </p:sp>
      <p:sp>
        <p:nvSpPr>
          <p:cNvPr id="3" name="Slide Number Placeholder 2"/>
          <p:cNvSpPr>
            <a:spLocks noGrp="1"/>
          </p:cNvSpPr>
          <p:nvPr>
            <p:ph type="sldNum" sz="quarter" idx="12"/>
          </p:nvPr>
        </p:nvSpPr>
        <p:spPr/>
        <p:txBody>
          <a:bodyPr/>
          <a:lstStyle/>
          <a:p>
            <a:pPr>
              <a:defRPr/>
            </a:pPr>
            <a:fld id="{12D93A2F-3F8B-5248-B873-3EE9ADF3F9FD}" type="slidenum">
              <a:rPr lang="en-US" smtClean="0"/>
              <a:pPr>
                <a:defRPr/>
              </a:pPr>
              <a:t>69</a:t>
            </a:fld>
            <a:endParaRPr lang="en-US" dirty="0"/>
          </a:p>
        </p:txBody>
      </p:sp>
    </p:spTree>
    <p:extLst>
      <p:ext uri="{BB962C8B-B14F-4D97-AF65-F5344CB8AC3E}">
        <p14:creationId xmlns:p14="http://schemas.microsoft.com/office/powerpoint/2010/main" val="296129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1C664-F95D-6742-AE84-7B74C50EC51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045B5BD-56D8-F54B-B03B-5510117A794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9146442-8CB1-0F49-B980-E9858214F0CC}"/>
              </a:ext>
            </a:extLst>
          </p:cNvPr>
          <p:cNvSpPr>
            <a:spLocks noGrp="1"/>
          </p:cNvSpPr>
          <p:nvPr>
            <p:ph type="sldNum" sz="quarter" idx="12"/>
          </p:nvPr>
        </p:nvSpPr>
        <p:spPr/>
        <p:txBody>
          <a:bodyPr/>
          <a:lstStyle/>
          <a:p>
            <a:pPr>
              <a:defRPr/>
            </a:pPr>
            <a:fld id="{12D93A2F-3F8B-5248-B873-3EE9ADF3F9FD}" type="slidenum">
              <a:rPr lang="en-US" smtClean="0"/>
              <a:pPr>
                <a:defRPr/>
              </a:pPr>
              <a:t>7</a:t>
            </a:fld>
            <a:endParaRPr lang="en-US"/>
          </a:p>
        </p:txBody>
      </p:sp>
    </p:spTree>
    <p:extLst>
      <p:ext uri="{BB962C8B-B14F-4D97-AF65-F5344CB8AC3E}">
        <p14:creationId xmlns:p14="http://schemas.microsoft.com/office/powerpoint/2010/main" val="267438916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Whitney-BlackSC"/>
                <a:cs typeface="Whitney-BlackSC"/>
              </a:rPr>
              <a:t>Condor (now </a:t>
            </a:r>
            <a:r>
              <a:rPr lang="en-US" dirty="0" err="1">
                <a:latin typeface="Whitney-BlackSC"/>
                <a:cs typeface="Whitney-BlackSC"/>
              </a:rPr>
              <a:t>HTCondor</a:t>
            </a:r>
            <a:r>
              <a:rPr lang="en-US" dirty="0">
                <a:latin typeface="Whitney-BlackSC"/>
                <a:cs typeface="Whitney-BlackSC"/>
              </a:rPr>
              <a:t>)</a:t>
            </a:r>
          </a:p>
        </p:txBody>
      </p:sp>
      <p:sp>
        <p:nvSpPr>
          <p:cNvPr id="3" name="Content Placeholder 2"/>
          <p:cNvSpPr>
            <a:spLocks noGrp="1"/>
          </p:cNvSpPr>
          <p:nvPr>
            <p:ph idx="1"/>
          </p:nvPr>
        </p:nvSpPr>
        <p:spPr/>
        <p:txBody>
          <a:bodyPr>
            <a:normAutofit/>
          </a:bodyPr>
          <a:lstStyle/>
          <a:p>
            <a:r>
              <a:rPr lang="en-US" sz="2000" dirty="0">
                <a:cs typeface="Times New Roman"/>
              </a:rPr>
              <a:t>High-throughput computing system from U. Wisconsin Madison</a:t>
            </a:r>
          </a:p>
          <a:p>
            <a:r>
              <a:rPr lang="en-US" sz="2000" dirty="0">
                <a:cs typeface="Times New Roman"/>
              </a:rPr>
              <a:t>Belongs to a class of “Cycle-scavenging” systems </a:t>
            </a:r>
          </a:p>
          <a:p>
            <a:pPr lvl="1"/>
            <a:r>
              <a:rPr lang="en-US" sz="1600" dirty="0" err="1">
                <a:cs typeface="Times New Roman"/>
              </a:rPr>
              <a:t>SETI@Home</a:t>
            </a:r>
            <a:r>
              <a:rPr lang="en-US" sz="1600" dirty="0">
                <a:cs typeface="Times New Roman"/>
              </a:rPr>
              <a:t> and </a:t>
            </a:r>
            <a:r>
              <a:rPr lang="en-US" sz="1600" dirty="0" err="1">
                <a:cs typeface="Times New Roman"/>
              </a:rPr>
              <a:t>Folding@Home</a:t>
            </a:r>
            <a:r>
              <a:rPr lang="en-US" sz="1600" dirty="0">
                <a:cs typeface="Times New Roman"/>
              </a:rPr>
              <a:t> are other systems in this category</a:t>
            </a:r>
          </a:p>
          <a:p>
            <a:pPr marL="0" indent="0">
              <a:buNone/>
            </a:pPr>
            <a:r>
              <a:rPr lang="en-US" sz="2000" dirty="0">
                <a:cs typeface="Times New Roman"/>
              </a:rPr>
              <a:t>Such systems </a:t>
            </a:r>
          </a:p>
          <a:p>
            <a:r>
              <a:rPr lang="en-US" sz="2000" dirty="0">
                <a:cs typeface="Times New Roman"/>
              </a:rPr>
              <a:t>Run on a lot of workstations</a:t>
            </a:r>
          </a:p>
          <a:p>
            <a:r>
              <a:rPr lang="en-US" sz="2000" dirty="0">
                <a:cs typeface="Times New Roman"/>
              </a:rPr>
              <a:t>When workstation is free, ask site’s central server (or Globus) for tasks</a:t>
            </a:r>
          </a:p>
          <a:p>
            <a:r>
              <a:rPr lang="en-US" sz="2000" dirty="0">
                <a:cs typeface="Times New Roman"/>
              </a:rPr>
              <a:t>If user hits a keystroke or mouse click, stop task</a:t>
            </a:r>
          </a:p>
          <a:p>
            <a:pPr lvl="1"/>
            <a:r>
              <a:rPr lang="en-US" sz="2000" dirty="0">
                <a:cs typeface="Times New Roman"/>
              </a:rPr>
              <a:t>Either kill task or ask server to reschedule task</a:t>
            </a:r>
          </a:p>
          <a:p>
            <a:r>
              <a:rPr lang="en-US" sz="2000" dirty="0">
                <a:cs typeface="Times New Roman"/>
              </a:rPr>
              <a:t>Can also run on dedicated machines</a:t>
            </a:r>
            <a:endParaRPr lang="en-US" sz="4000" dirty="0">
              <a:cs typeface="Times New Roman"/>
            </a:endParaRPr>
          </a:p>
        </p:txBody>
      </p:sp>
      <p:sp>
        <p:nvSpPr>
          <p:cNvPr id="6" name="Slide Number Placeholder 2"/>
          <p:cNvSpPr>
            <a:spLocks noGrp="1"/>
          </p:cNvSpPr>
          <p:nvPr>
            <p:ph type="sldNum" sz="quarter" idx="12"/>
          </p:nvPr>
        </p:nvSpPr>
        <p:spPr>
          <a:xfrm>
            <a:off x="6553200" y="4781550"/>
            <a:ext cx="2133600" cy="274637"/>
          </a:xfrm>
        </p:spPr>
        <p:txBody>
          <a:bodyPr/>
          <a:lstStyle/>
          <a:p>
            <a:pPr>
              <a:defRPr/>
            </a:pPr>
            <a:fld id="{12D93A2F-3F8B-5248-B873-3EE9ADF3F9FD}" type="slidenum">
              <a:rPr lang="en-US" smtClean="0"/>
              <a:pPr>
                <a:defRPr/>
              </a:pPr>
              <a:t>70</a:t>
            </a:fld>
            <a:endParaRPr lang="en-US" dirty="0"/>
          </a:p>
        </p:txBody>
      </p:sp>
    </p:spTree>
    <p:extLst>
      <p:ext uri="{BB962C8B-B14F-4D97-AF65-F5344CB8AC3E}">
        <p14:creationId xmlns:p14="http://schemas.microsoft.com/office/powerpoint/2010/main" val="376129668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Whitney-BlackSC"/>
                <a:cs typeface="Whitney-BlackSC"/>
              </a:rPr>
              <a:t>Inter-site Protocol</a:t>
            </a:r>
            <a:endParaRPr lang="en-US" dirty="0"/>
          </a:p>
        </p:txBody>
      </p:sp>
      <p:sp>
        <p:nvSpPr>
          <p:cNvPr id="34" name="Oval 2"/>
          <p:cNvSpPr>
            <a:spLocks noChangeArrowheads="1"/>
          </p:cNvSpPr>
          <p:nvPr/>
        </p:nvSpPr>
        <p:spPr bwMode="auto">
          <a:xfrm>
            <a:off x="3143662" y="2089547"/>
            <a:ext cx="300514" cy="257175"/>
          </a:xfrm>
          <a:prstGeom prst="ellipse">
            <a:avLst/>
          </a:prstGeom>
          <a:solidFill>
            <a:srgbClr val="BBE0E3"/>
          </a:solidFill>
          <a:ln w="9525">
            <a:solidFill>
              <a:srgbClr val="000000"/>
            </a:solidFill>
            <a:round/>
            <a:headEnd/>
            <a:tailEnd/>
          </a:ln>
        </p:spPr>
        <p:txBody>
          <a:bodyPr wrap="none" lIns="51484" tIns="25742" rIns="51484" bIns="25742" anchor="ctr"/>
          <a:lstStyle/>
          <a:p>
            <a:pPr defTabSz="643555" fontAlgn="auto">
              <a:spcBef>
                <a:spcPts val="0"/>
              </a:spcBef>
              <a:spcAft>
                <a:spcPts val="0"/>
              </a:spcAft>
              <a:defRPr/>
            </a:pPr>
            <a:endParaRPr lang="en-US" sz="1300" kern="0">
              <a:solidFill>
                <a:sysClr val="windowText" lastClr="000000"/>
              </a:solidFill>
            </a:endParaRPr>
          </a:p>
        </p:txBody>
      </p:sp>
      <p:sp>
        <p:nvSpPr>
          <p:cNvPr id="35" name="Oval 3"/>
          <p:cNvSpPr>
            <a:spLocks noChangeArrowheads="1"/>
          </p:cNvSpPr>
          <p:nvPr/>
        </p:nvSpPr>
        <p:spPr bwMode="auto">
          <a:xfrm>
            <a:off x="2060558" y="3032522"/>
            <a:ext cx="300514" cy="257175"/>
          </a:xfrm>
          <a:prstGeom prst="ellipse">
            <a:avLst/>
          </a:prstGeom>
          <a:solidFill>
            <a:srgbClr val="BBE0E3"/>
          </a:solidFill>
          <a:ln w="9525">
            <a:solidFill>
              <a:srgbClr val="000000"/>
            </a:solidFill>
            <a:round/>
            <a:headEnd/>
            <a:tailEnd/>
          </a:ln>
        </p:spPr>
        <p:txBody>
          <a:bodyPr wrap="none" lIns="51484" tIns="25742" rIns="51484" bIns="25742" anchor="ctr"/>
          <a:lstStyle/>
          <a:p>
            <a:pPr defTabSz="643555" fontAlgn="auto">
              <a:spcBef>
                <a:spcPts val="0"/>
              </a:spcBef>
              <a:spcAft>
                <a:spcPts val="0"/>
              </a:spcAft>
              <a:defRPr/>
            </a:pPr>
            <a:endParaRPr lang="en-US" sz="1300" kern="0">
              <a:solidFill>
                <a:sysClr val="windowText" lastClr="000000"/>
              </a:solidFill>
            </a:endParaRPr>
          </a:p>
        </p:txBody>
      </p:sp>
      <p:sp>
        <p:nvSpPr>
          <p:cNvPr id="36" name="Oval 4"/>
          <p:cNvSpPr>
            <a:spLocks noChangeArrowheads="1"/>
          </p:cNvSpPr>
          <p:nvPr/>
        </p:nvSpPr>
        <p:spPr bwMode="auto">
          <a:xfrm>
            <a:off x="4593465" y="3246834"/>
            <a:ext cx="300514" cy="257175"/>
          </a:xfrm>
          <a:prstGeom prst="ellipse">
            <a:avLst/>
          </a:prstGeom>
          <a:solidFill>
            <a:srgbClr val="BBE0E3"/>
          </a:solidFill>
          <a:ln w="9525">
            <a:solidFill>
              <a:srgbClr val="000000"/>
            </a:solidFill>
            <a:round/>
            <a:headEnd/>
            <a:tailEnd/>
          </a:ln>
        </p:spPr>
        <p:txBody>
          <a:bodyPr wrap="none" lIns="51484" tIns="25742" rIns="51484" bIns="25742" anchor="ctr"/>
          <a:lstStyle/>
          <a:p>
            <a:pPr defTabSz="643555" fontAlgn="auto">
              <a:spcBef>
                <a:spcPts val="0"/>
              </a:spcBef>
              <a:spcAft>
                <a:spcPts val="0"/>
              </a:spcAft>
              <a:defRPr/>
            </a:pPr>
            <a:endParaRPr lang="en-US" sz="1300" kern="0">
              <a:solidFill>
                <a:sysClr val="windowText" lastClr="000000"/>
              </a:solidFill>
            </a:endParaRPr>
          </a:p>
        </p:txBody>
      </p:sp>
      <p:sp>
        <p:nvSpPr>
          <p:cNvPr id="37" name="Oval 5"/>
          <p:cNvSpPr>
            <a:spLocks noChangeArrowheads="1"/>
          </p:cNvSpPr>
          <p:nvPr/>
        </p:nvSpPr>
        <p:spPr bwMode="auto">
          <a:xfrm>
            <a:off x="3520200" y="1618059"/>
            <a:ext cx="300514" cy="257175"/>
          </a:xfrm>
          <a:prstGeom prst="ellipse">
            <a:avLst/>
          </a:prstGeom>
          <a:solidFill>
            <a:srgbClr val="BBE0E3"/>
          </a:solidFill>
          <a:ln w="9525">
            <a:solidFill>
              <a:srgbClr val="000000"/>
            </a:solidFill>
            <a:round/>
            <a:headEnd/>
            <a:tailEnd/>
          </a:ln>
        </p:spPr>
        <p:txBody>
          <a:bodyPr wrap="none" lIns="51484" tIns="25742" rIns="51484" bIns="25742" anchor="ctr"/>
          <a:lstStyle/>
          <a:p>
            <a:pPr defTabSz="643555" fontAlgn="auto">
              <a:spcBef>
                <a:spcPts val="0"/>
              </a:spcBef>
              <a:spcAft>
                <a:spcPts val="0"/>
              </a:spcAft>
              <a:defRPr/>
            </a:pPr>
            <a:endParaRPr lang="en-US" sz="1300" kern="0">
              <a:solidFill>
                <a:sysClr val="windowText" lastClr="000000"/>
              </a:solidFill>
            </a:endParaRPr>
          </a:p>
        </p:txBody>
      </p:sp>
      <p:sp>
        <p:nvSpPr>
          <p:cNvPr id="38" name="Line 6"/>
          <p:cNvSpPr>
            <a:spLocks noChangeShapeType="1"/>
          </p:cNvSpPr>
          <p:nvPr/>
        </p:nvSpPr>
        <p:spPr bwMode="auto">
          <a:xfrm flipH="1">
            <a:off x="2318142" y="2303859"/>
            <a:ext cx="858613" cy="771525"/>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lIns="51484" tIns="25742" rIns="51484" bIns="25742"/>
          <a:lstStyle/>
          <a:p>
            <a:pPr defTabSz="643555" fontAlgn="auto">
              <a:spcBef>
                <a:spcPts val="0"/>
              </a:spcBef>
              <a:spcAft>
                <a:spcPts val="0"/>
              </a:spcAft>
              <a:defRPr/>
            </a:pPr>
            <a:endParaRPr lang="en-US" sz="1300" kern="0">
              <a:solidFill>
                <a:sysClr val="windowText" lastClr="000000"/>
              </a:solidFill>
            </a:endParaRPr>
          </a:p>
        </p:txBody>
      </p:sp>
      <p:sp>
        <p:nvSpPr>
          <p:cNvPr id="39" name="Line 7"/>
          <p:cNvSpPr>
            <a:spLocks noChangeShapeType="1"/>
          </p:cNvSpPr>
          <p:nvPr/>
        </p:nvSpPr>
        <p:spPr bwMode="auto">
          <a:xfrm>
            <a:off x="3434338" y="2260997"/>
            <a:ext cx="1202058" cy="985838"/>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lIns="51484" tIns="25742" rIns="51484" bIns="25742"/>
          <a:lstStyle/>
          <a:p>
            <a:pPr defTabSz="643555" fontAlgn="auto">
              <a:spcBef>
                <a:spcPts val="0"/>
              </a:spcBef>
              <a:spcAft>
                <a:spcPts val="0"/>
              </a:spcAft>
              <a:defRPr/>
            </a:pPr>
            <a:endParaRPr lang="en-US" sz="1300" kern="0">
              <a:solidFill>
                <a:sysClr val="windowText" lastClr="000000"/>
              </a:solidFill>
            </a:endParaRPr>
          </a:p>
        </p:txBody>
      </p:sp>
      <p:sp>
        <p:nvSpPr>
          <p:cNvPr id="40" name="Text Box 8"/>
          <p:cNvSpPr txBox="1">
            <a:spLocks noChangeArrowheads="1"/>
          </p:cNvSpPr>
          <p:nvPr/>
        </p:nvSpPr>
        <p:spPr bwMode="auto">
          <a:xfrm>
            <a:off x="3435233" y="1984176"/>
            <a:ext cx="762357"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Job 0</a:t>
            </a:r>
          </a:p>
        </p:txBody>
      </p:sp>
      <p:sp>
        <p:nvSpPr>
          <p:cNvPr id="41" name="Text Box 9"/>
          <p:cNvSpPr txBox="1">
            <a:spLocks noChangeArrowheads="1"/>
          </p:cNvSpPr>
          <p:nvPr/>
        </p:nvSpPr>
        <p:spPr bwMode="auto">
          <a:xfrm>
            <a:off x="4851050" y="3118247"/>
            <a:ext cx="762357"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Job 2</a:t>
            </a:r>
          </a:p>
        </p:txBody>
      </p:sp>
      <p:sp>
        <p:nvSpPr>
          <p:cNvPr id="42" name="Text Box 10"/>
          <p:cNvSpPr txBox="1">
            <a:spLocks noChangeArrowheads="1"/>
          </p:cNvSpPr>
          <p:nvPr/>
        </p:nvSpPr>
        <p:spPr bwMode="auto">
          <a:xfrm>
            <a:off x="1631253" y="2903934"/>
            <a:ext cx="762357"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Job 1</a:t>
            </a:r>
          </a:p>
        </p:txBody>
      </p:sp>
      <p:sp>
        <p:nvSpPr>
          <p:cNvPr id="43" name="Text Box 11"/>
          <p:cNvSpPr txBox="1">
            <a:spLocks noChangeArrowheads="1"/>
          </p:cNvSpPr>
          <p:nvPr/>
        </p:nvSpPr>
        <p:spPr bwMode="auto">
          <a:xfrm>
            <a:off x="3777784" y="1446609"/>
            <a:ext cx="762357"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Job 3</a:t>
            </a:r>
          </a:p>
        </p:txBody>
      </p:sp>
      <p:pic>
        <p:nvPicPr>
          <p:cNvPr id="44" name="Picture 1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18142" y="1660922"/>
            <a:ext cx="252217" cy="6866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5" name="Oval 13"/>
          <p:cNvSpPr>
            <a:spLocks noChangeArrowheads="1"/>
          </p:cNvSpPr>
          <p:nvPr/>
        </p:nvSpPr>
        <p:spPr bwMode="auto">
          <a:xfrm>
            <a:off x="643847" y="1403747"/>
            <a:ext cx="2404115" cy="1371600"/>
          </a:xfrm>
          <a:prstGeom prst="ellipse">
            <a:avLst/>
          </a:prstGeom>
          <a:noFill/>
          <a:ln w="12700">
            <a:solidFill>
              <a:srgbClr val="000000"/>
            </a:solidFill>
            <a:prstDash val="dash"/>
            <a:round/>
            <a:headEnd/>
            <a:tailEnd/>
          </a:ln>
          <a:extLst>
            <a:ext uri="{909E8E84-426E-40dd-AFC4-6F175D3DCCD1}">
              <a14:hiddenFill xmlns:a14="http://schemas.microsoft.com/office/drawing/2010/main" xmlns="">
                <a:solidFill>
                  <a:srgbClr val="FFFFFF"/>
                </a:solidFill>
              </a14:hiddenFill>
            </a:ext>
          </a:extLst>
        </p:spPr>
        <p:txBody>
          <a:bodyPr wrap="none" lIns="51484" tIns="25742" rIns="51484" bIns="25742" anchor="ctr"/>
          <a:lstStyle/>
          <a:p>
            <a:pPr defTabSz="643555" fontAlgn="auto">
              <a:spcBef>
                <a:spcPts val="0"/>
              </a:spcBef>
              <a:spcAft>
                <a:spcPts val="0"/>
              </a:spcAft>
              <a:defRPr/>
            </a:pPr>
            <a:endParaRPr lang="en-US" sz="1300" kern="0">
              <a:solidFill>
                <a:sysClr val="windowText" lastClr="000000"/>
              </a:solidFill>
            </a:endParaRPr>
          </a:p>
        </p:txBody>
      </p:sp>
      <p:pic>
        <p:nvPicPr>
          <p:cNvPr id="46" name="Picture 1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18142" y="3589734"/>
            <a:ext cx="252217" cy="6866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7" name="Oval 15"/>
          <p:cNvSpPr>
            <a:spLocks noChangeArrowheads="1"/>
          </p:cNvSpPr>
          <p:nvPr/>
        </p:nvSpPr>
        <p:spPr bwMode="auto">
          <a:xfrm>
            <a:off x="643847" y="3332559"/>
            <a:ext cx="2404115" cy="1628775"/>
          </a:xfrm>
          <a:prstGeom prst="ellipse">
            <a:avLst/>
          </a:prstGeom>
          <a:noFill/>
          <a:ln w="12700">
            <a:solidFill>
              <a:srgbClr val="000000"/>
            </a:solidFill>
            <a:prstDash val="dash"/>
            <a:round/>
            <a:headEnd/>
            <a:tailEnd/>
          </a:ln>
          <a:extLst>
            <a:ext uri="{909E8E84-426E-40dd-AFC4-6F175D3DCCD1}">
              <a14:hiddenFill xmlns:a14="http://schemas.microsoft.com/office/drawing/2010/main" xmlns="">
                <a:solidFill>
                  <a:srgbClr val="FFFFFF"/>
                </a:solidFill>
              </a14:hiddenFill>
            </a:ext>
          </a:extLst>
        </p:spPr>
        <p:txBody>
          <a:bodyPr wrap="none" lIns="51484" tIns="25742" rIns="51484" bIns="25742" anchor="ctr"/>
          <a:lstStyle/>
          <a:p>
            <a:pPr defTabSz="643555" fontAlgn="auto">
              <a:spcBef>
                <a:spcPts val="0"/>
              </a:spcBef>
              <a:spcAft>
                <a:spcPts val="0"/>
              </a:spcAft>
              <a:defRPr/>
            </a:pPr>
            <a:endParaRPr lang="en-US" sz="1300" kern="0">
              <a:solidFill>
                <a:sysClr val="windowText" lastClr="000000"/>
              </a:solidFill>
            </a:endParaRPr>
          </a:p>
        </p:txBody>
      </p:sp>
      <p:sp>
        <p:nvSpPr>
          <p:cNvPr id="48" name="Line 16"/>
          <p:cNvSpPr>
            <a:spLocks noChangeShapeType="1"/>
          </p:cNvSpPr>
          <p:nvPr/>
        </p:nvSpPr>
        <p:spPr bwMode="auto">
          <a:xfrm>
            <a:off x="2446934" y="2346722"/>
            <a:ext cx="0" cy="1243013"/>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lIns="51484" tIns="25742" rIns="51484" bIns="25742"/>
          <a:lstStyle/>
          <a:p>
            <a:pPr defTabSz="643555" fontAlgn="auto">
              <a:spcBef>
                <a:spcPts val="0"/>
              </a:spcBef>
              <a:spcAft>
                <a:spcPts val="0"/>
              </a:spcAft>
              <a:defRPr/>
            </a:pPr>
            <a:endParaRPr lang="en-US" sz="1300" kern="0">
              <a:solidFill>
                <a:sysClr val="windowText" lastClr="000000"/>
              </a:solidFill>
            </a:endParaRPr>
          </a:p>
        </p:txBody>
      </p:sp>
      <p:sp>
        <p:nvSpPr>
          <p:cNvPr id="49" name="Text Box 17"/>
          <p:cNvSpPr txBox="1">
            <a:spLocks noChangeArrowheads="1"/>
          </p:cNvSpPr>
          <p:nvPr/>
        </p:nvSpPr>
        <p:spPr bwMode="auto">
          <a:xfrm>
            <a:off x="2514600" y="1123950"/>
            <a:ext cx="1390984"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Wisconsin</a:t>
            </a:r>
          </a:p>
        </p:txBody>
      </p:sp>
      <p:sp>
        <p:nvSpPr>
          <p:cNvPr id="50" name="Text Box 18"/>
          <p:cNvSpPr txBox="1">
            <a:spLocks noChangeArrowheads="1"/>
          </p:cNvSpPr>
          <p:nvPr/>
        </p:nvSpPr>
        <p:spPr bwMode="auto">
          <a:xfrm>
            <a:off x="729709" y="3075384"/>
            <a:ext cx="662570"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MIT</a:t>
            </a:r>
          </a:p>
        </p:txBody>
      </p:sp>
      <p:pic>
        <p:nvPicPr>
          <p:cNvPr id="51" name="Picture 1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91922" y="3461147"/>
            <a:ext cx="252217" cy="6866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2" name="Oval 20"/>
          <p:cNvSpPr>
            <a:spLocks noChangeArrowheads="1"/>
          </p:cNvSpPr>
          <p:nvPr/>
        </p:nvSpPr>
        <p:spPr bwMode="auto">
          <a:xfrm>
            <a:off x="3176754" y="3289697"/>
            <a:ext cx="2404115" cy="1628775"/>
          </a:xfrm>
          <a:prstGeom prst="ellipse">
            <a:avLst/>
          </a:prstGeom>
          <a:noFill/>
          <a:ln w="12700">
            <a:solidFill>
              <a:srgbClr val="000000"/>
            </a:solidFill>
            <a:prstDash val="dash"/>
            <a:round/>
            <a:headEnd/>
            <a:tailEnd/>
          </a:ln>
          <a:extLst>
            <a:ext uri="{909E8E84-426E-40dd-AFC4-6F175D3DCCD1}">
              <a14:hiddenFill xmlns:a14="http://schemas.microsoft.com/office/drawing/2010/main" xmlns="">
                <a:solidFill>
                  <a:srgbClr val="FFFFFF"/>
                </a:solidFill>
              </a14:hiddenFill>
            </a:ext>
          </a:extLst>
        </p:spPr>
        <p:txBody>
          <a:bodyPr wrap="none" lIns="51484" tIns="25742" rIns="51484" bIns="25742" anchor="ctr"/>
          <a:lstStyle/>
          <a:p>
            <a:pPr defTabSz="643555" fontAlgn="auto">
              <a:spcBef>
                <a:spcPts val="0"/>
              </a:spcBef>
              <a:spcAft>
                <a:spcPts val="0"/>
              </a:spcAft>
              <a:defRPr/>
            </a:pPr>
            <a:endParaRPr lang="en-US" sz="1300" kern="0">
              <a:solidFill>
                <a:sysClr val="windowText" lastClr="000000"/>
              </a:solidFill>
            </a:endParaRPr>
          </a:p>
        </p:txBody>
      </p:sp>
      <p:sp>
        <p:nvSpPr>
          <p:cNvPr id="53" name="Line 21"/>
          <p:cNvSpPr>
            <a:spLocks noChangeShapeType="1"/>
          </p:cNvSpPr>
          <p:nvPr/>
        </p:nvSpPr>
        <p:spPr bwMode="auto">
          <a:xfrm>
            <a:off x="2575726" y="2046684"/>
            <a:ext cx="1159127" cy="1414463"/>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lIns="51484" tIns="25742" rIns="51484" bIns="25742"/>
          <a:lstStyle/>
          <a:p>
            <a:pPr defTabSz="643555" fontAlgn="auto">
              <a:spcBef>
                <a:spcPts val="0"/>
              </a:spcBef>
              <a:spcAft>
                <a:spcPts val="0"/>
              </a:spcAft>
              <a:defRPr/>
            </a:pPr>
            <a:endParaRPr lang="en-US" sz="1300" kern="0">
              <a:solidFill>
                <a:sysClr val="windowText" lastClr="000000"/>
              </a:solidFill>
            </a:endParaRPr>
          </a:p>
        </p:txBody>
      </p:sp>
      <p:sp>
        <p:nvSpPr>
          <p:cNvPr id="54" name="Text Box 22"/>
          <p:cNvSpPr txBox="1">
            <a:spLocks noChangeArrowheads="1"/>
          </p:cNvSpPr>
          <p:nvPr/>
        </p:nvSpPr>
        <p:spPr bwMode="auto">
          <a:xfrm>
            <a:off x="3854700" y="2970014"/>
            <a:ext cx="937535"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dirty="0">
                <a:latin typeface="Times New Roman"/>
              </a:rPr>
              <a:t>NCSA</a:t>
            </a:r>
          </a:p>
        </p:txBody>
      </p:sp>
      <p:sp>
        <p:nvSpPr>
          <p:cNvPr id="56" name="Line 24"/>
          <p:cNvSpPr>
            <a:spLocks noChangeShapeType="1"/>
          </p:cNvSpPr>
          <p:nvPr/>
        </p:nvSpPr>
        <p:spPr bwMode="auto">
          <a:xfrm flipV="1">
            <a:off x="2189350" y="1746647"/>
            <a:ext cx="1330849" cy="1285875"/>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lIns="51484" tIns="25742" rIns="51484" bIns="25742"/>
          <a:lstStyle/>
          <a:p>
            <a:pPr defTabSz="643555" fontAlgn="auto">
              <a:spcBef>
                <a:spcPts val="0"/>
              </a:spcBef>
              <a:spcAft>
                <a:spcPts val="0"/>
              </a:spcAft>
              <a:defRPr/>
            </a:pPr>
            <a:endParaRPr lang="en-US" sz="1300" kern="0">
              <a:solidFill>
                <a:sysClr val="windowText" lastClr="000000"/>
              </a:solidFill>
            </a:endParaRPr>
          </a:p>
        </p:txBody>
      </p:sp>
      <p:sp>
        <p:nvSpPr>
          <p:cNvPr id="57" name="Line 25"/>
          <p:cNvSpPr>
            <a:spLocks noChangeShapeType="1"/>
          </p:cNvSpPr>
          <p:nvPr/>
        </p:nvSpPr>
        <p:spPr bwMode="auto">
          <a:xfrm flipH="1" flipV="1">
            <a:off x="3820714" y="1789509"/>
            <a:ext cx="944474" cy="1457325"/>
          </a:xfrm>
          <a:prstGeom prst="line">
            <a:avLst/>
          </a:prstGeom>
          <a:noFill/>
          <a:ln w="9525">
            <a:solidFill>
              <a:srgbClr val="000000"/>
            </a:solidFill>
            <a:round/>
            <a:headEnd/>
            <a:tailEnd type="triangle" w="med" len="med"/>
          </a:ln>
          <a:extLst>
            <a:ext uri="{909E8E84-426E-40dd-AFC4-6F175D3DCCD1}">
              <a14:hiddenFill xmlns:a14="http://schemas.microsoft.com/office/drawing/2010/main" xmlns="">
                <a:noFill/>
              </a14:hiddenFill>
            </a:ext>
          </a:extLst>
        </p:spPr>
        <p:txBody>
          <a:bodyPr lIns="51484" tIns="25742" rIns="51484" bIns="25742"/>
          <a:lstStyle/>
          <a:p>
            <a:pPr defTabSz="643555" fontAlgn="auto">
              <a:spcBef>
                <a:spcPts val="0"/>
              </a:spcBef>
              <a:spcAft>
                <a:spcPts val="0"/>
              </a:spcAft>
              <a:defRPr/>
            </a:pPr>
            <a:endParaRPr lang="en-US" sz="1300" kern="0">
              <a:solidFill>
                <a:sysClr val="windowText" lastClr="000000"/>
              </a:solidFill>
            </a:endParaRPr>
          </a:p>
        </p:txBody>
      </p:sp>
      <p:sp>
        <p:nvSpPr>
          <p:cNvPr id="58" name="Text Box 26"/>
          <p:cNvSpPr txBox="1">
            <a:spLocks noChangeArrowheads="1"/>
          </p:cNvSpPr>
          <p:nvPr/>
        </p:nvSpPr>
        <p:spPr bwMode="auto">
          <a:xfrm>
            <a:off x="-76944" y="2724150"/>
            <a:ext cx="1912161" cy="3905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algn="ctr" defTabSz="643555" fontAlgn="auto">
              <a:spcBef>
                <a:spcPts val="0"/>
              </a:spcBef>
              <a:spcAft>
                <a:spcPts val="0"/>
              </a:spcAft>
              <a:defRPr/>
            </a:pPr>
            <a:r>
              <a:rPr lang="en-US" sz="1100" b="1" kern="0" dirty="0">
                <a:solidFill>
                  <a:srgbClr val="333399"/>
                </a:solidFill>
                <a:latin typeface="Times New Roman"/>
              </a:rPr>
              <a:t>Internal structure of different</a:t>
            </a:r>
          </a:p>
          <a:p>
            <a:pPr algn="ctr" defTabSz="643555" fontAlgn="auto">
              <a:spcBef>
                <a:spcPts val="0"/>
              </a:spcBef>
              <a:spcAft>
                <a:spcPts val="0"/>
              </a:spcAft>
              <a:defRPr/>
            </a:pPr>
            <a:r>
              <a:rPr lang="en-US" sz="1100" b="1" kern="0" dirty="0">
                <a:solidFill>
                  <a:srgbClr val="333399"/>
                </a:solidFill>
                <a:latin typeface="Times New Roman"/>
              </a:rPr>
              <a:t>sites invisible to Globus</a:t>
            </a:r>
          </a:p>
        </p:txBody>
      </p:sp>
      <p:sp>
        <p:nvSpPr>
          <p:cNvPr id="59" name="Text Box 27"/>
          <p:cNvSpPr txBox="1">
            <a:spLocks noChangeArrowheads="1"/>
          </p:cNvSpPr>
          <p:nvPr/>
        </p:nvSpPr>
        <p:spPr bwMode="auto">
          <a:xfrm>
            <a:off x="2704518" y="4318397"/>
            <a:ext cx="4528863" cy="7906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b="1" i="1" dirty="0">
                <a:solidFill>
                  <a:srgbClr val="FF3300"/>
                </a:solidFill>
                <a:latin typeface="Times New Roman"/>
              </a:rPr>
              <a:t>External Allocation &amp; Scheduling</a:t>
            </a:r>
          </a:p>
          <a:p>
            <a:pPr eaLnBrk="1" hangingPunct="1"/>
            <a:r>
              <a:rPr lang="en-US" b="1" i="1" dirty="0">
                <a:solidFill>
                  <a:srgbClr val="FF3300"/>
                </a:solidFill>
                <a:latin typeface="Times New Roman"/>
              </a:rPr>
              <a:t>Stage in &amp; Stage out of Files</a:t>
            </a:r>
          </a:p>
        </p:txBody>
      </p:sp>
      <p:sp>
        <p:nvSpPr>
          <p:cNvPr id="60" name="Line 28"/>
          <p:cNvSpPr>
            <a:spLocks noChangeShapeType="1"/>
          </p:cNvSpPr>
          <p:nvPr/>
        </p:nvSpPr>
        <p:spPr bwMode="auto">
          <a:xfrm flipH="1">
            <a:off x="3133824" y="3118247"/>
            <a:ext cx="85861" cy="1200150"/>
          </a:xfrm>
          <a:prstGeom prst="line">
            <a:avLst/>
          </a:prstGeom>
          <a:noFill/>
          <a:ln w="9525">
            <a:solidFill>
              <a:srgbClr val="FF0000"/>
            </a:solidFill>
            <a:round/>
            <a:headEnd/>
            <a:tailEnd/>
          </a:ln>
          <a:extLst>
            <a:ext uri="{909E8E84-426E-40dd-AFC4-6F175D3DCCD1}">
              <a14:hiddenFill xmlns:a14="http://schemas.microsoft.com/office/drawing/2010/main" xmlns="">
                <a:noFill/>
              </a14:hiddenFill>
            </a:ext>
          </a:extLst>
        </p:spPr>
        <p:txBody>
          <a:bodyPr lIns="51484" tIns="25742" rIns="51484" bIns="25742"/>
          <a:lstStyle/>
          <a:p>
            <a:pPr defTabSz="643555" fontAlgn="auto">
              <a:spcBef>
                <a:spcPts val="0"/>
              </a:spcBef>
              <a:spcAft>
                <a:spcPts val="0"/>
              </a:spcAft>
              <a:defRPr/>
            </a:pPr>
            <a:endParaRPr lang="en-US" sz="1300" kern="0">
              <a:solidFill>
                <a:sysClr val="windowText" lastClr="000000"/>
              </a:solidFill>
            </a:endParaRPr>
          </a:p>
        </p:txBody>
      </p:sp>
      <p:sp>
        <p:nvSpPr>
          <p:cNvPr id="3" name="Slide Number Placeholder 2"/>
          <p:cNvSpPr>
            <a:spLocks noGrp="1"/>
          </p:cNvSpPr>
          <p:nvPr>
            <p:ph type="sldNum" sz="quarter" idx="12"/>
          </p:nvPr>
        </p:nvSpPr>
        <p:spPr/>
        <p:txBody>
          <a:bodyPr/>
          <a:lstStyle/>
          <a:p>
            <a:pPr>
              <a:defRPr/>
            </a:pPr>
            <a:fld id="{12D93A2F-3F8B-5248-B873-3EE9ADF3F9FD}" type="slidenum">
              <a:rPr lang="en-US" smtClean="0"/>
              <a:pPr>
                <a:defRPr/>
              </a:pPr>
              <a:t>71</a:t>
            </a:fld>
            <a:endParaRPr lang="en-US"/>
          </a:p>
        </p:txBody>
      </p:sp>
      <p:sp>
        <p:nvSpPr>
          <p:cNvPr id="31" name="Text Box 39"/>
          <p:cNvSpPr txBox="1">
            <a:spLocks noChangeArrowheads="1"/>
          </p:cNvSpPr>
          <p:nvPr/>
        </p:nvSpPr>
        <p:spPr bwMode="auto">
          <a:xfrm>
            <a:off x="2339607" y="2778026"/>
            <a:ext cx="2236769" cy="4213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51484" tIns="25742" rIns="51484" bIns="25742">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cs typeface="ＭＳ Ｐゴシック" charset="0"/>
              </a:defRPr>
            </a:lvl2pPr>
            <a:lvl3pPr marL="1143000" indent="-228600">
              <a:defRPr sz="2400">
                <a:solidFill>
                  <a:schemeClr val="tx1"/>
                </a:solidFill>
                <a:latin typeface="Arial" charset="0"/>
                <a:ea typeface="ＭＳ Ｐゴシック" charset="0"/>
                <a:cs typeface="ＭＳ Ｐゴシック" charset="0"/>
              </a:defRPr>
            </a:lvl3pPr>
            <a:lvl4pPr marL="1600200" indent="-228600">
              <a:defRPr sz="2400">
                <a:solidFill>
                  <a:schemeClr val="tx1"/>
                </a:solidFill>
                <a:latin typeface="Arial" charset="0"/>
                <a:ea typeface="ＭＳ Ｐゴシック" charset="0"/>
                <a:cs typeface="ＭＳ Ｐゴシック" charset="0"/>
              </a:defRPr>
            </a:lvl4pPr>
            <a:lvl5pPr marL="2057400" indent="-22860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eaLnBrk="1" hangingPunct="1"/>
            <a:r>
              <a:rPr lang="en-US" i="1" dirty="0">
                <a:solidFill>
                  <a:srgbClr val="FF3300"/>
                </a:solidFill>
                <a:latin typeface="Times New Roman"/>
              </a:rPr>
              <a:t>Globus Protocol</a:t>
            </a:r>
          </a:p>
        </p:txBody>
      </p:sp>
    </p:spTree>
    <p:extLst>
      <p:ext uri="{BB962C8B-B14F-4D97-AF65-F5344CB8AC3E}">
        <p14:creationId xmlns:p14="http://schemas.microsoft.com/office/powerpoint/2010/main" val="339675808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Whitney-BlackSC"/>
                <a:cs typeface="Whitney-BlackSC"/>
              </a:rPr>
              <a:t>Globus</a:t>
            </a:r>
          </a:p>
        </p:txBody>
      </p:sp>
      <p:sp>
        <p:nvSpPr>
          <p:cNvPr id="3" name="Content Placeholder 2"/>
          <p:cNvSpPr>
            <a:spLocks noGrp="1"/>
          </p:cNvSpPr>
          <p:nvPr>
            <p:ph idx="1"/>
          </p:nvPr>
        </p:nvSpPr>
        <p:spPr/>
        <p:txBody>
          <a:bodyPr>
            <a:normAutofit/>
          </a:bodyPr>
          <a:lstStyle/>
          <a:p>
            <a:pPr>
              <a:lnSpc>
                <a:spcPct val="90000"/>
              </a:lnSpc>
            </a:pPr>
            <a:r>
              <a:rPr lang="en-US" sz="2000" dirty="0">
                <a:cs typeface="Times New Roman"/>
              </a:rPr>
              <a:t>Globus Alliance involves universities, national US research labs, and some companies</a:t>
            </a:r>
          </a:p>
          <a:p>
            <a:pPr>
              <a:lnSpc>
                <a:spcPct val="90000"/>
              </a:lnSpc>
            </a:pPr>
            <a:r>
              <a:rPr lang="en-US" sz="2000" dirty="0">
                <a:cs typeface="Times New Roman"/>
              </a:rPr>
              <a:t>Standardized several things, especially software tools</a:t>
            </a:r>
          </a:p>
          <a:p>
            <a:pPr>
              <a:lnSpc>
                <a:spcPct val="90000"/>
              </a:lnSpc>
            </a:pPr>
            <a:r>
              <a:rPr lang="en-US" sz="2000" dirty="0">
                <a:cs typeface="Times New Roman"/>
              </a:rPr>
              <a:t>Separately, but related: Open Grid Forum</a:t>
            </a:r>
          </a:p>
          <a:p>
            <a:pPr>
              <a:lnSpc>
                <a:spcPct val="90000"/>
              </a:lnSpc>
            </a:pPr>
            <a:r>
              <a:rPr lang="en-US" sz="2000" dirty="0">
                <a:cs typeface="Times New Roman"/>
              </a:rPr>
              <a:t>Globus Alliance has developed the Globus Toolkit</a:t>
            </a:r>
          </a:p>
          <a:p>
            <a:pPr lvl="1">
              <a:lnSpc>
                <a:spcPct val="90000"/>
              </a:lnSpc>
              <a:buNone/>
            </a:pPr>
            <a:endParaRPr lang="en-US" altLang="ja-JP" sz="1300" dirty="0">
              <a:cs typeface="Times New Roman"/>
            </a:endParaRPr>
          </a:p>
          <a:p>
            <a:pPr lvl="1">
              <a:lnSpc>
                <a:spcPct val="90000"/>
              </a:lnSpc>
              <a:buNone/>
            </a:pPr>
            <a:r>
              <a:rPr lang="en-US" altLang="ja-JP" sz="1700" dirty="0">
                <a:cs typeface="Times New Roman"/>
                <a:hlinkClick r:id="rId3"/>
              </a:rPr>
              <a:t>http://toolkit.globus.org/toolkit/</a:t>
            </a:r>
            <a:r>
              <a:rPr lang="en-US" altLang="ja-JP" sz="1700" dirty="0">
                <a:cs typeface="Times New Roman"/>
              </a:rPr>
              <a:t> </a:t>
            </a:r>
          </a:p>
          <a:p>
            <a:pPr lvl="1">
              <a:lnSpc>
                <a:spcPct val="90000"/>
              </a:lnSpc>
              <a:buNone/>
            </a:pPr>
            <a:endParaRPr lang="en-US" altLang="ja-JP" sz="1700" dirty="0">
              <a:cs typeface="Times New Roman"/>
            </a:endParaRPr>
          </a:p>
          <a:p>
            <a:pPr lvl="1">
              <a:lnSpc>
                <a:spcPct val="90000"/>
              </a:lnSpc>
              <a:buNone/>
            </a:pPr>
            <a:endParaRPr lang="en-US" altLang="ja-JP" sz="1700" dirty="0">
              <a:cs typeface="Times New Roman"/>
            </a:endParaRPr>
          </a:p>
          <a:p>
            <a:pPr lvl="1">
              <a:lnSpc>
                <a:spcPct val="90000"/>
              </a:lnSpc>
            </a:pPr>
            <a:endParaRPr lang="en-US" sz="1700" dirty="0">
              <a:cs typeface="Times New Roman"/>
            </a:endParaRPr>
          </a:p>
          <a:p>
            <a:endParaRPr lang="en-US" sz="1300" dirty="0">
              <a:cs typeface="Times New Roman"/>
            </a:endParaRPr>
          </a:p>
        </p:txBody>
      </p:sp>
      <p:sp>
        <p:nvSpPr>
          <p:cNvPr id="4" name="Slide Number Placeholder 2"/>
          <p:cNvSpPr>
            <a:spLocks noGrp="1"/>
          </p:cNvSpPr>
          <p:nvPr>
            <p:ph type="sldNum" sz="quarter" idx="12"/>
          </p:nvPr>
        </p:nvSpPr>
        <p:spPr>
          <a:xfrm>
            <a:off x="6553200" y="4767263"/>
            <a:ext cx="2133600" cy="274637"/>
          </a:xfrm>
        </p:spPr>
        <p:txBody>
          <a:bodyPr/>
          <a:lstStyle/>
          <a:p>
            <a:pPr>
              <a:defRPr/>
            </a:pPr>
            <a:fld id="{12D93A2F-3F8B-5248-B873-3EE9ADF3F9FD}" type="slidenum">
              <a:rPr lang="en-US" smtClean="0"/>
              <a:pPr>
                <a:defRPr/>
              </a:pPr>
              <a:t>72</a:t>
            </a:fld>
            <a:endParaRPr lang="en-US" dirty="0"/>
          </a:p>
        </p:txBody>
      </p:sp>
    </p:spTree>
    <p:extLst>
      <p:ext uri="{BB962C8B-B14F-4D97-AF65-F5344CB8AC3E}">
        <p14:creationId xmlns:p14="http://schemas.microsoft.com/office/powerpoint/2010/main" val="348218560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Whitney-BlackSC"/>
                <a:cs typeface="Whitney-BlackSC"/>
              </a:rPr>
              <a:t>Globus Toolkit</a:t>
            </a:r>
          </a:p>
        </p:txBody>
      </p:sp>
      <p:sp>
        <p:nvSpPr>
          <p:cNvPr id="3" name="Content Placeholder 2"/>
          <p:cNvSpPr>
            <a:spLocks noGrp="1"/>
          </p:cNvSpPr>
          <p:nvPr>
            <p:ph idx="1"/>
          </p:nvPr>
        </p:nvSpPr>
        <p:spPr>
          <a:xfrm>
            <a:off x="457200" y="1047750"/>
            <a:ext cx="7086600" cy="3531394"/>
          </a:xfrm>
        </p:spPr>
        <p:txBody>
          <a:bodyPr>
            <a:noAutofit/>
          </a:bodyPr>
          <a:lstStyle/>
          <a:p>
            <a:endParaRPr lang="en-US" sz="1200" dirty="0">
              <a:cs typeface="Times New Roman"/>
            </a:endParaRPr>
          </a:p>
          <a:p>
            <a:r>
              <a:rPr lang="en-US" sz="2000" dirty="0">
                <a:cs typeface="Times New Roman"/>
              </a:rPr>
              <a:t>Open-source</a:t>
            </a:r>
          </a:p>
          <a:p>
            <a:r>
              <a:rPr lang="en-US" sz="2000" dirty="0">
                <a:cs typeface="Times New Roman"/>
              </a:rPr>
              <a:t>Consists of several components</a:t>
            </a:r>
          </a:p>
          <a:p>
            <a:pPr lvl="1"/>
            <a:r>
              <a:rPr lang="en-US" sz="1600" dirty="0" err="1">
                <a:solidFill>
                  <a:srgbClr val="0000FF"/>
                </a:solidFill>
                <a:cs typeface="Times New Roman"/>
              </a:rPr>
              <a:t>GridFTP</a:t>
            </a:r>
            <a:r>
              <a:rPr lang="en-US" sz="1600" dirty="0">
                <a:cs typeface="Times New Roman"/>
              </a:rPr>
              <a:t>: Wide-area transfer of bulk data</a:t>
            </a:r>
          </a:p>
          <a:p>
            <a:pPr lvl="1"/>
            <a:r>
              <a:rPr lang="en-US" sz="1600" dirty="0">
                <a:solidFill>
                  <a:srgbClr val="0000FF"/>
                </a:solidFill>
                <a:cs typeface="Times New Roman"/>
              </a:rPr>
              <a:t>GRAM5</a:t>
            </a:r>
            <a:r>
              <a:rPr lang="en-US" sz="1600" dirty="0">
                <a:cs typeface="Times New Roman"/>
              </a:rPr>
              <a:t> (Grid Resource Allocation Manager): submit, locate, cancel, and manage jobs</a:t>
            </a:r>
          </a:p>
          <a:p>
            <a:pPr lvl="2"/>
            <a:r>
              <a:rPr lang="en-US" sz="1400" dirty="0">
                <a:cs typeface="Times New Roman"/>
              </a:rPr>
              <a:t>Not a scheduler</a:t>
            </a:r>
          </a:p>
          <a:p>
            <a:pPr lvl="2"/>
            <a:r>
              <a:rPr lang="en-US" sz="1400" dirty="0">
                <a:cs typeface="Times New Roman"/>
              </a:rPr>
              <a:t>Globus communicates with the schedulers in intra-site protocols like </a:t>
            </a:r>
            <a:r>
              <a:rPr lang="en-US" sz="1400" dirty="0" err="1">
                <a:cs typeface="Times New Roman"/>
              </a:rPr>
              <a:t>HTCondor</a:t>
            </a:r>
            <a:r>
              <a:rPr lang="en-US" sz="1400" dirty="0">
                <a:cs typeface="Times New Roman"/>
              </a:rPr>
              <a:t> or Portable Batch System (PBS)</a:t>
            </a:r>
          </a:p>
          <a:p>
            <a:pPr lvl="1"/>
            <a:r>
              <a:rPr lang="en-US" sz="1600" dirty="0">
                <a:solidFill>
                  <a:srgbClr val="0000FF"/>
                </a:solidFill>
                <a:cs typeface="Times New Roman"/>
              </a:rPr>
              <a:t>RLS</a:t>
            </a:r>
            <a:r>
              <a:rPr lang="en-US" sz="1600" dirty="0">
                <a:cs typeface="Times New Roman"/>
              </a:rPr>
              <a:t> (Replica Location Service): Naming service that translates from a file/</a:t>
            </a:r>
            <a:r>
              <a:rPr lang="en-US" sz="1600" dirty="0" err="1">
                <a:cs typeface="Times New Roman"/>
              </a:rPr>
              <a:t>dir</a:t>
            </a:r>
            <a:r>
              <a:rPr lang="en-US" sz="1600" dirty="0">
                <a:cs typeface="Times New Roman"/>
              </a:rPr>
              <a:t> name to a target location (or another file/</a:t>
            </a:r>
            <a:r>
              <a:rPr lang="en-US" sz="1600" dirty="0" err="1">
                <a:cs typeface="Times New Roman"/>
              </a:rPr>
              <a:t>dir</a:t>
            </a:r>
            <a:r>
              <a:rPr lang="en-US" sz="1600" dirty="0">
                <a:cs typeface="Times New Roman"/>
              </a:rPr>
              <a:t> name)</a:t>
            </a:r>
          </a:p>
          <a:p>
            <a:pPr lvl="1"/>
            <a:r>
              <a:rPr lang="en-US" sz="1600" dirty="0">
                <a:cs typeface="Times New Roman"/>
              </a:rPr>
              <a:t>Libraries like </a:t>
            </a:r>
            <a:r>
              <a:rPr lang="en-US" sz="1600" dirty="0">
                <a:solidFill>
                  <a:srgbClr val="0000FF"/>
                </a:solidFill>
                <a:cs typeface="Times New Roman"/>
              </a:rPr>
              <a:t>XIO</a:t>
            </a:r>
            <a:r>
              <a:rPr lang="en-US" sz="1600" dirty="0">
                <a:cs typeface="Times New Roman"/>
              </a:rPr>
              <a:t> to provide a standard API for all Grid IO functionalities</a:t>
            </a:r>
          </a:p>
          <a:p>
            <a:pPr lvl="1"/>
            <a:r>
              <a:rPr lang="en-US" sz="1600" dirty="0">
                <a:cs typeface="Times New Roman"/>
              </a:rPr>
              <a:t>Grid Security Infrastructure (</a:t>
            </a:r>
            <a:r>
              <a:rPr lang="en-US" sz="1600" dirty="0">
                <a:solidFill>
                  <a:srgbClr val="0000FF"/>
                </a:solidFill>
                <a:cs typeface="Times New Roman"/>
              </a:rPr>
              <a:t>GSI</a:t>
            </a:r>
            <a:r>
              <a:rPr lang="en-US" sz="1600" dirty="0">
                <a:cs typeface="Times New Roman"/>
              </a:rPr>
              <a:t>)</a:t>
            </a:r>
          </a:p>
        </p:txBody>
      </p:sp>
      <p:sp>
        <p:nvSpPr>
          <p:cNvPr id="6" name="Slide Number Placeholder 2"/>
          <p:cNvSpPr>
            <a:spLocks noGrp="1"/>
          </p:cNvSpPr>
          <p:nvPr>
            <p:ph type="sldNum" sz="quarter" idx="12"/>
          </p:nvPr>
        </p:nvSpPr>
        <p:spPr>
          <a:xfrm>
            <a:off x="6553200" y="4767263"/>
            <a:ext cx="2133600" cy="274637"/>
          </a:xfrm>
        </p:spPr>
        <p:txBody>
          <a:bodyPr/>
          <a:lstStyle/>
          <a:p>
            <a:pPr>
              <a:defRPr/>
            </a:pPr>
            <a:fld id="{12D93A2F-3F8B-5248-B873-3EE9ADF3F9FD}" type="slidenum">
              <a:rPr lang="en-US" smtClean="0"/>
              <a:pPr>
                <a:defRPr/>
              </a:pPr>
              <a:t>73</a:t>
            </a:fld>
            <a:endParaRPr lang="en-US" dirty="0"/>
          </a:p>
        </p:txBody>
      </p:sp>
    </p:spTree>
    <p:extLst>
      <p:ext uri="{BB962C8B-B14F-4D97-AF65-F5344CB8AC3E}">
        <p14:creationId xmlns:p14="http://schemas.microsoft.com/office/powerpoint/2010/main" val="67911507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Whitney-BlackSC"/>
                <a:cs typeface="Whitney-BlackSC"/>
              </a:rPr>
              <a:t>Security Issues</a:t>
            </a:r>
          </a:p>
        </p:txBody>
      </p:sp>
      <p:sp>
        <p:nvSpPr>
          <p:cNvPr id="3" name="Content Placeholder 2"/>
          <p:cNvSpPr>
            <a:spLocks noGrp="1"/>
          </p:cNvSpPr>
          <p:nvPr>
            <p:ph idx="1"/>
          </p:nvPr>
        </p:nvSpPr>
        <p:spPr/>
        <p:txBody>
          <a:bodyPr>
            <a:normAutofit fontScale="55000" lnSpcReduction="20000"/>
          </a:bodyPr>
          <a:lstStyle/>
          <a:p>
            <a:r>
              <a:rPr lang="en-US" dirty="0">
                <a:cs typeface="Times New Roman"/>
              </a:rPr>
              <a:t>Important in Grids because they are </a:t>
            </a:r>
            <a:r>
              <a:rPr lang="en-US" i="1" dirty="0">
                <a:cs typeface="Times New Roman"/>
              </a:rPr>
              <a:t>federated, </a:t>
            </a:r>
            <a:r>
              <a:rPr lang="en-US" dirty="0">
                <a:cs typeface="Times New Roman"/>
              </a:rPr>
              <a:t>i.e., no single entity controls the entire infrastructure </a:t>
            </a:r>
          </a:p>
          <a:p>
            <a:endParaRPr lang="en-US" dirty="0">
              <a:solidFill>
                <a:schemeClr val="accent2"/>
              </a:solidFill>
              <a:cs typeface="Times New Roman"/>
            </a:endParaRPr>
          </a:p>
          <a:p>
            <a:r>
              <a:rPr lang="en-US" dirty="0">
                <a:solidFill>
                  <a:schemeClr val="accent2"/>
                </a:solidFill>
                <a:cs typeface="Times New Roman"/>
              </a:rPr>
              <a:t>Single sign-on</a:t>
            </a:r>
            <a:r>
              <a:rPr lang="en-US" dirty="0">
                <a:cs typeface="Times New Roman"/>
              </a:rPr>
              <a:t>: collective job set should require once-only user authentication</a:t>
            </a:r>
          </a:p>
          <a:p>
            <a:r>
              <a:rPr lang="en-US" dirty="0">
                <a:solidFill>
                  <a:schemeClr val="accent2"/>
                </a:solidFill>
                <a:cs typeface="Times New Roman"/>
              </a:rPr>
              <a:t>Mapping to local security mechanisms</a:t>
            </a:r>
            <a:r>
              <a:rPr lang="en-US" dirty="0">
                <a:cs typeface="Times New Roman"/>
              </a:rPr>
              <a:t>: some sites use Kerberos, others using Unix</a:t>
            </a:r>
          </a:p>
          <a:p>
            <a:r>
              <a:rPr lang="en-US" dirty="0">
                <a:solidFill>
                  <a:schemeClr val="accent2"/>
                </a:solidFill>
                <a:cs typeface="Times New Roman"/>
              </a:rPr>
              <a:t>Delegation</a:t>
            </a:r>
            <a:r>
              <a:rPr lang="en-US" dirty="0">
                <a:cs typeface="Times New Roman"/>
              </a:rPr>
              <a:t>: credentials to access resources inherited by </a:t>
            </a:r>
            <a:r>
              <a:rPr lang="en-US" dirty="0" err="1">
                <a:cs typeface="Times New Roman"/>
              </a:rPr>
              <a:t>subcomputations</a:t>
            </a:r>
            <a:r>
              <a:rPr lang="en-US" dirty="0">
                <a:cs typeface="Times New Roman"/>
              </a:rPr>
              <a:t>, e.g., job 0 to job 1</a:t>
            </a:r>
          </a:p>
          <a:p>
            <a:r>
              <a:rPr lang="en-US" dirty="0">
                <a:solidFill>
                  <a:schemeClr val="accent2"/>
                </a:solidFill>
                <a:cs typeface="Times New Roman"/>
              </a:rPr>
              <a:t>Community authorization</a:t>
            </a:r>
            <a:r>
              <a:rPr lang="en-US" dirty="0">
                <a:cs typeface="Times New Roman"/>
              </a:rPr>
              <a:t>: e.g., third-party authentication</a:t>
            </a:r>
          </a:p>
          <a:p>
            <a:endParaRPr lang="en-US" dirty="0">
              <a:cs typeface="Times New Roman"/>
            </a:endParaRPr>
          </a:p>
          <a:p>
            <a:r>
              <a:rPr lang="en-US" dirty="0">
                <a:cs typeface="Times New Roman"/>
              </a:rPr>
              <a:t>These are also important in clouds, but less so because clouds are typically run under a central control</a:t>
            </a:r>
          </a:p>
          <a:p>
            <a:r>
              <a:rPr lang="en-US" dirty="0">
                <a:cs typeface="Times New Roman"/>
              </a:rPr>
              <a:t>In clouds the focus is on failures, scale, on-demand nature</a:t>
            </a:r>
          </a:p>
          <a:p>
            <a:endParaRPr lang="en-US" dirty="0">
              <a:cs typeface="Times New Roman"/>
            </a:endParaRPr>
          </a:p>
          <a:p>
            <a:endParaRPr lang="en-US" dirty="0">
              <a:cs typeface="Times New Roman"/>
            </a:endParaRPr>
          </a:p>
        </p:txBody>
      </p:sp>
      <p:sp>
        <p:nvSpPr>
          <p:cNvPr id="4" name="Slide Number Placeholder 2"/>
          <p:cNvSpPr>
            <a:spLocks noGrp="1"/>
          </p:cNvSpPr>
          <p:nvPr>
            <p:ph type="sldNum" sz="quarter" idx="12"/>
          </p:nvPr>
        </p:nvSpPr>
        <p:spPr>
          <a:xfrm>
            <a:off x="6553200" y="4767263"/>
            <a:ext cx="2133600" cy="274637"/>
          </a:xfrm>
        </p:spPr>
        <p:txBody>
          <a:bodyPr/>
          <a:lstStyle/>
          <a:p>
            <a:pPr>
              <a:defRPr/>
            </a:pPr>
            <a:fld id="{12D93A2F-3F8B-5248-B873-3EE9ADF3F9FD}" type="slidenum">
              <a:rPr lang="en-US" smtClean="0"/>
              <a:pPr>
                <a:defRPr/>
              </a:pPr>
              <a:t>74</a:t>
            </a:fld>
            <a:endParaRPr lang="en-US" dirty="0"/>
          </a:p>
        </p:txBody>
      </p:sp>
    </p:spTree>
    <p:extLst>
      <p:ext uri="{BB962C8B-B14F-4D97-AF65-F5344CB8AC3E}">
        <p14:creationId xmlns:p14="http://schemas.microsoft.com/office/powerpoint/2010/main" val="184173251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Whitney-BlackSC"/>
                <a:cs typeface="Whitney-BlackSC"/>
              </a:rPr>
              <a:t>Summary</a:t>
            </a:r>
          </a:p>
        </p:txBody>
      </p:sp>
      <p:sp>
        <p:nvSpPr>
          <p:cNvPr id="3" name="Content Placeholder 2"/>
          <p:cNvSpPr>
            <a:spLocks noGrp="1"/>
          </p:cNvSpPr>
          <p:nvPr>
            <p:ph idx="1"/>
          </p:nvPr>
        </p:nvSpPr>
        <p:spPr/>
        <p:txBody>
          <a:bodyPr/>
          <a:lstStyle/>
          <a:p>
            <a:r>
              <a:rPr lang="en-US" sz="2400" dirty="0">
                <a:cs typeface="Times New Roman"/>
              </a:rPr>
              <a:t>Grid computing focuses on computation-intensive computing (HPC)</a:t>
            </a:r>
          </a:p>
          <a:p>
            <a:r>
              <a:rPr lang="en-US" sz="2400" dirty="0">
                <a:cs typeface="Times New Roman"/>
              </a:rPr>
              <a:t>Though often federated, architecture and key concepts have a lot in common with that of clouds</a:t>
            </a:r>
          </a:p>
          <a:p>
            <a:r>
              <a:rPr lang="en-US" sz="2400" dirty="0">
                <a:cs typeface="Times New Roman"/>
              </a:rPr>
              <a:t>Are Grids/HPC converging towards clouds? </a:t>
            </a:r>
          </a:p>
          <a:p>
            <a:pPr lvl="1"/>
            <a:r>
              <a:rPr lang="en-US" sz="2000" dirty="0">
                <a:cs typeface="Times New Roman"/>
              </a:rPr>
              <a:t>E.g., Compare </a:t>
            </a:r>
            <a:r>
              <a:rPr lang="en-US" sz="2000" dirty="0" err="1">
                <a:cs typeface="Times New Roman"/>
              </a:rPr>
              <a:t>OpenStack</a:t>
            </a:r>
            <a:r>
              <a:rPr lang="en-US" sz="2000" dirty="0">
                <a:cs typeface="Times New Roman"/>
              </a:rPr>
              <a:t> and Globus</a:t>
            </a:r>
          </a:p>
        </p:txBody>
      </p:sp>
      <p:sp>
        <p:nvSpPr>
          <p:cNvPr id="4" name="Slide Number Placeholder 2"/>
          <p:cNvSpPr>
            <a:spLocks noGrp="1"/>
          </p:cNvSpPr>
          <p:nvPr>
            <p:ph type="sldNum" sz="quarter" idx="12"/>
          </p:nvPr>
        </p:nvSpPr>
        <p:spPr>
          <a:xfrm>
            <a:off x="6553200" y="4767263"/>
            <a:ext cx="2133600" cy="274637"/>
          </a:xfrm>
        </p:spPr>
        <p:txBody>
          <a:bodyPr/>
          <a:lstStyle/>
          <a:p>
            <a:pPr>
              <a:defRPr/>
            </a:pPr>
            <a:fld id="{12D93A2F-3F8B-5248-B873-3EE9ADF3F9FD}" type="slidenum">
              <a:rPr lang="en-US" smtClean="0"/>
              <a:pPr>
                <a:defRPr/>
              </a:pPr>
              <a:t>75</a:t>
            </a:fld>
            <a:endParaRPr lang="en-US" dirty="0"/>
          </a:p>
        </p:txBody>
      </p:sp>
    </p:spTree>
    <p:extLst>
      <p:ext uri="{BB962C8B-B14F-4D97-AF65-F5344CB8AC3E}">
        <p14:creationId xmlns:p14="http://schemas.microsoft.com/office/powerpoint/2010/main" val="3642192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7382F-BA94-F544-9E2D-0EBEE9E712E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308DF81-B1F3-3947-A278-E3A350E2C49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C397CD-9F51-4042-9601-324EFC71C921}"/>
              </a:ext>
            </a:extLst>
          </p:cNvPr>
          <p:cNvSpPr>
            <a:spLocks noGrp="1"/>
          </p:cNvSpPr>
          <p:nvPr>
            <p:ph type="sldNum" sz="quarter" idx="12"/>
          </p:nvPr>
        </p:nvSpPr>
        <p:spPr/>
        <p:txBody>
          <a:bodyPr/>
          <a:lstStyle/>
          <a:p>
            <a:pPr>
              <a:defRPr/>
            </a:pPr>
            <a:fld id="{12D93A2F-3F8B-5248-B873-3EE9ADF3F9FD}" type="slidenum">
              <a:rPr lang="en-US" smtClean="0"/>
              <a:pPr>
                <a:defRPr/>
              </a:pPr>
              <a:t>8</a:t>
            </a:fld>
            <a:endParaRPr lang="en-US"/>
          </a:p>
        </p:txBody>
      </p:sp>
    </p:spTree>
    <p:extLst>
      <p:ext uri="{BB962C8B-B14F-4D97-AF65-F5344CB8AC3E}">
        <p14:creationId xmlns:p14="http://schemas.microsoft.com/office/powerpoint/2010/main" val="3444606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9" name="Rectangle 3"/>
          <p:cNvSpPr>
            <a:spLocks noGrp="1" noChangeArrowheads="1"/>
          </p:cNvSpPr>
          <p:nvPr>
            <p:ph type="body" idx="4294967295"/>
          </p:nvPr>
        </p:nvSpPr>
        <p:spPr>
          <a:xfrm>
            <a:off x="685800" y="971550"/>
            <a:ext cx="7772400" cy="3257550"/>
          </a:xfrm>
        </p:spPr>
        <p:txBody>
          <a:bodyPr/>
          <a:lstStyle/>
          <a:p>
            <a:r>
              <a:rPr lang="en-US" sz="2400">
                <a:latin typeface="Times New Roman" charset="0"/>
              </a:rPr>
              <a:t>You’</a:t>
            </a:r>
            <a:r>
              <a:rPr lang="en-US" altLang="ja-JP" sz="2400">
                <a:latin typeface="Times New Roman" charset="0"/>
              </a:rPr>
              <a:t>ve been put in charge of a datacenter, and your manager has told you, </a:t>
            </a:r>
            <a:r>
              <a:rPr lang="ja-JP" altLang="en-US" sz="2400">
                <a:latin typeface="Times New Roman" charset="0"/>
              </a:rPr>
              <a:t>“</a:t>
            </a:r>
            <a:r>
              <a:rPr lang="en-US" altLang="ja-JP" sz="2400">
                <a:latin typeface="Times New Roman" charset="0"/>
              </a:rPr>
              <a:t>Oh no! We don</a:t>
            </a:r>
            <a:r>
              <a:rPr lang="ja-JP" altLang="en-US" sz="2400">
                <a:latin typeface="Times New Roman" charset="0"/>
              </a:rPr>
              <a:t>’</a:t>
            </a:r>
            <a:r>
              <a:rPr lang="en-US" altLang="ja-JP" sz="2400">
                <a:latin typeface="Times New Roman" charset="0"/>
              </a:rPr>
              <a:t>t have any failures in our datacenter!</a:t>
            </a:r>
            <a:r>
              <a:rPr lang="ja-JP" altLang="en-US" sz="2400">
                <a:latin typeface="Times New Roman" charset="0"/>
              </a:rPr>
              <a:t>”</a:t>
            </a:r>
            <a:endParaRPr lang="en-US" altLang="ja-JP" sz="2400">
              <a:latin typeface="Times New Roman" charset="0"/>
            </a:endParaRPr>
          </a:p>
          <a:p>
            <a:endParaRPr lang="en-US" sz="2400">
              <a:latin typeface="Times New Roman" charset="0"/>
            </a:endParaRPr>
          </a:p>
          <a:p>
            <a:r>
              <a:rPr lang="en-US" sz="2400">
                <a:latin typeface="Times New Roman" charset="0"/>
              </a:rPr>
              <a:t>Do you believe him/her? </a:t>
            </a:r>
          </a:p>
          <a:p>
            <a:endParaRPr lang="en-US" sz="2400">
              <a:latin typeface="Times New Roman" charset="0"/>
            </a:endParaRPr>
          </a:p>
          <a:p>
            <a:r>
              <a:rPr lang="en-US" sz="2400">
                <a:latin typeface="Times New Roman" charset="0"/>
              </a:rPr>
              <a:t>What would be your first responsibility?</a:t>
            </a:r>
          </a:p>
          <a:p>
            <a:r>
              <a:rPr lang="en-US" sz="2400">
                <a:latin typeface="Times New Roman" charset="0"/>
              </a:rPr>
              <a:t>Build a failure detector</a:t>
            </a:r>
          </a:p>
          <a:p>
            <a:r>
              <a:rPr lang="en-US" sz="2400">
                <a:latin typeface="Times New Roman" charset="0"/>
              </a:rPr>
              <a:t>What are some things that could go wrong if you didn</a:t>
            </a:r>
            <a:r>
              <a:rPr lang="ja-JP" altLang="en-US" sz="2400">
                <a:latin typeface="Times New Roman" charset="0"/>
              </a:rPr>
              <a:t>’</a:t>
            </a:r>
            <a:r>
              <a:rPr lang="en-US" altLang="ja-JP" sz="2400">
                <a:latin typeface="Times New Roman" charset="0"/>
              </a:rPr>
              <a:t>t do this?</a:t>
            </a:r>
            <a:endParaRPr lang="en-US" sz="2400">
              <a:latin typeface="Times New Roman" charset="0"/>
            </a:endParaRPr>
          </a:p>
        </p:txBody>
      </p:sp>
      <p:sp>
        <p:nvSpPr>
          <p:cNvPr id="19458" name="Rectangle 2"/>
          <p:cNvSpPr txBox="1">
            <a:spLocks noChangeArrowheads="1"/>
          </p:cNvSpPr>
          <p:nvPr/>
        </p:nvSpPr>
        <p:spPr bwMode="auto">
          <a:xfrm>
            <a:off x="457200" y="206375"/>
            <a:ext cx="8229600" cy="85725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sz="4400">
                <a:latin typeface="Whitney-BlackSC" charset="0"/>
                <a:cs typeface="Whitney-BlackSC" charset="0"/>
              </a:rPr>
              <a:t>A Challenge</a:t>
            </a:r>
          </a:p>
        </p:txBody>
      </p:sp>
      <p:sp>
        <p:nvSpPr>
          <p:cNvPr id="2" name="Slide Number Placeholder 1"/>
          <p:cNvSpPr>
            <a:spLocks noGrp="1"/>
          </p:cNvSpPr>
          <p:nvPr>
            <p:ph type="sldNum" sz="quarter" idx="12"/>
          </p:nvPr>
        </p:nvSpPr>
        <p:spPr/>
        <p:txBody>
          <a:bodyPr/>
          <a:lstStyle/>
          <a:p>
            <a:pPr>
              <a:defRPr/>
            </a:pPr>
            <a:fld id="{114CECF8-010E-F041-9C75-EBE094CC61E3}" type="slidenum">
              <a:rPr lang="en-US" smtClean="0"/>
              <a:pPr>
                <a:defRPr/>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8179">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817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817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817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817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81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9"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4056</TotalTime>
  <Words>3482</Words>
  <Application>Microsoft Macintosh PowerPoint</Application>
  <PresentationFormat>On-screen Show (16:9)</PresentationFormat>
  <Paragraphs>868</Paragraphs>
  <Slides>75</Slides>
  <Notes>52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75</vt:i4>
      </vt:variant>
    </vt:vector>
  </HeadingPairs>
  <TitlesOfParts>
    <vt:vector size="85" baseType="lpstr">
      <vt:lpstr>Arial</vt:lpstr>
      <vt:lpstr>Arial Narrow</vt:lpstr>
      <vt:lpstr>Calibri</vt:lpstr>
      <vt:lpstr>Courier New</vt:lpstr>
      <vt:lpstr>Impact</vt:lpstr>
      <vt:lpstr>Times New Roman</vt:lpstr>
      <vt:lpstr>Whitney-BlackSC</vt:lpstr>
      <vt:lpstr>Wingdings</vt:lpstr>
      <vt:lpstr>Office Theme</vt:lpstr>
      <vt:lpstr>Equation</vt:lpstr>
      <vt:lpstr>PowerPoint Presentation</vt:lpstr>
      <vt:lpstr>Jokes for this Topic</vt:lpstr>
      <vt:lpstr>Exercises</vt:lpstr>
      <vt:lpstr>PowerPoint Presentation</vt:lpstr>
      <vt:lpstr>PowerPoint Presentation</vt:lpstr>
      <vt:lpstr>Exercises (2)</vt:lpstr>
      <vt:lpstr>PowerPoint Presentation</vt:lpstr>
      <vt:lpstr>PowerPoint Presentation</vt:lpstr>
      <vt:lpstr>PowerPoint Presentation</vt:lpstr>
      <vt:lpstr>PowerPoint Presentation</vt:lpstr>
      <vt:lpstr>PowerPoint Presentation</vt:lpstr>
      <vt:lpstr>Target Settings</vt:lpstr>
      <vt:lpstr>Group Membership Service</vt:lpstr>
      <vt:lpstr>Two sub-protocols</vt:lpstr>
      <vt:lpstr>Large Group: Scalability A Goal</vt:lpstr>
      <vt:lpstr>Group Membership Protocol</vt:lpstr>
      <vt:lpstr>Next</vt:lpstr>
      <vt:lpstr>I. pj crashes </vt:lpstr>
      <vt:lpstr>II. Distributed Failure Detectors: Desirable Properties</vt:lpstr>
      <vt:lpstr>Distributed Failure Detectors: Properties</vt:lpstr>
      <vt:lpstr>What Real Failure Detectors Prefer</vt:lpstr>
      <vt:lpstr>What Real Failure Detectors Prefer</vt:lpstr>
      <vt:lpstr>What Real Failure Detectors Prefer</vt:lpstr>
      <vt:lpstr>Failure Detector Properties</vt:lpstr>
      <vt:lpstr>Centralized Heartbeating</vt:lpstr>
      <vt:lpstr>Ring Heartbeating</vt:lpstr>
      <vt:lpstr>All-to-All Heartbeating</vt:lpstr>
      <vt:lpstr>Next</vt:lpstr>
      <vt:lpstr>Gossip-style Heartbeating</vt:lpstr>
      <vt:lpstr>Gossip-Style Failure Detection</vt:lpstr>
      <vt:lpstr>Gossip-Style Failure Detection</vt:lpstr>
      <vt:lpstr>Gossip-Style Failure Detection</vt:lpstr>
      <vt:lpstr>Analysis/Discussion</vt:lpstr>
      <vt:lpstr>Next</vt:lpstr>
      <vt:lpstr>Failure Detector Properties …</vt:lpstr>
      <vt:lpstr>…Are application-defined Requirements</vt:lpstr>
      <vt:lpstr>PowerPoint Presentation</vt:lpstr>
      <vt:lpstr>All-to-All Heartbeating</vt:lpstr>
      <vt:lpstr>Gossip-style Heartbeating</vt:lpstr>
      <vt:lpstr>What’s the Best/Optimal we can do?</vt:lpstr>
      <vt:lpstr>PowerPoint Presentation</vt:lpstr>
      <vt:lpstr>Heartbeating</vt:lpstr>
      <vt:lpstr>Next</vt:lpstr>
      <vt:lpstr>SWIM Failure Detector Protocol</vt:lpstr>
      <vt:lpstr>Detection Time</vt:lpstr>
      <vt:lpstr>Accuracy, Load</vt:lpstr>
      <vt:lpstr>SWIM Failure Detector</vt:lpstr>
      <vt:lpstr>Time-bounded Completeness</vt:lpstr>
      <vt:lpstr>SWIM versus Heartbeating</vt:lpstr>
      <vt:lpstr>Next</vt:lpstr>
      <vt:lpstr>Group Membership Protocol</vt:lpstr>
      <vt:lpstr>Dissemination Options</vt:lpstr>
      <vt:lpstr>Infection-style Dissemination</vt:lpstr>
      <vt:lpstr>Infection-style Dissemination</vt:lpstr>
      <vt:lpstr>Suspicion Mechanism</vt:lpstr>
      <vt:lpstr>Suspicion Mechanism</vt:lpstr>
      <vt:lpstr>Suspicion Mechanism</vt:lpstr>
      <vt:lpstr>SWIM In Industry</vt:lpstr>
      <vt:lpstr>Wrap Up</vt:lpstr>
      <vt:lpstr>PowerPoint Presentation</vt:lpstr>
      <vt:lpstr>“A Cloudy History of Time”</vt:lpstr>
      <vt:lpstr>“A Cloudy History of Time”</vt:lpstr>
      <vt:lpstr>Example: Rapid Atmospheric Modeling System, ColoState U</vt:lpstr>
      <vt:lpstr>Distributed Computing Resources</vt:lpstr>
      <vt:lpstr>An Application Coded by a Physicist</vt:lpstr>
      <vt:lpstr>An Application Coded by a Physicist</vt:lpstr>
      <vt:lpstr>Scheduling Problem</vt:lpstr>
      <vt:lpstr>2-level Scheduling Infrastructure</vt:lpstr>
      <vt:lpstr>Intra-site Protocol</vt:lpstr>
      <vt:lpstr>Condor (now HTCondor)</vt:lpstr>
      <vt:lpstr>Inter-site Protocol</vt:lpstr>
      <vt:lpstr>Globus</vt:lpstr>
      <vt:lpstr>Globus Toolkit</vt:lpstr>
      <vt:lpstr>Security Issues</vt:lpstr>
      <vt:lpstr>Summary</vt:lpstr>
    </vt:vector>
  </TitlesOfParts>
  <Company>CUCS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Indranil</dc:creator>
  <cp:lastModifiedBy>Gupta, Indranil</cp:lastModifiedBy>
  <cp:revision>1290</cp:revision>
  <dcterms:created xsi:type="dcterms:W3CDTF">2011-01-15T17:00:17Z</dcterms:created>
  <dcterms:modified xsi:type="dcterms:W3CDTF">2020-09-10T17:52:51Z</dcterms:modified>
</cp:coreProperties>
</file>