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39" r:id="rId2"/>
    <p:sldId id="349" r:id="rId3"/>
    <p:sldId id="257" r:id="rId4"/>
    <p:sldId id="350" r:id="rId5"/>
    <p:sldId id="351" r:id="rId6"/>
    <p:sldId id="354" r:id="rId7"/>
    <p:sldId id="347" r:id="rId8"/>
    <p:sldId id="260" r:id="rId9"/>
    <p:sldId id="258" r:id="rId10"/>
    <p:sldId id="259" r:id="rId11"/>
    <p:sldId id="261" r:id="rId12"/>
    <p:sldId id="262" r:id="rId13"/>
    <p:sldId id="263" r:id="rId14"/>
    <p:sldId id="33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334" r:id="rId28"/>
    <p:sldId id="276" r:id="rId29"/>
    <p:sldId id="277" r:id="rId30"/>
    <p:sldId id="278" r:id="rId31"/>
    <p:sldId id="279" r:id="rId32"/>
    <p:sldId id="280" r:id="rId33"/>
    <p:sldId id="281" r:id="rId34"/>
    <p:sldId id="282" r:id="rId35"/>
    <p:sldId id="283" r:id="rId36"/>
    <p:sldId id="284" r:id="rId37"/>
    <p:sldId id="285" r:id="rId38"/>
    <p:sldId id="341" r:id="rId39"/>
    <p:sldId id="342" r:id="rId40"/>
    <p:sldId id="348" r:id="rId41"/>
    <p:sldId id="346" r:id="rId42"/>
    <p:sldId id="352" r:id="rId43"/>
    <p:sldId id="357" r:id="rId44"/>
    <p:sldId id="355" r:id="rId45"/>
    <p:sldId id="356" r:id="rId46"/>
    <p:sldId id="358" r:id="rId47"/>
    <p:sldId id="344" r:id="rId48"/>
    <p:sldId id="288" r:id="rId49"/>
    <p:sldId id="289" r:id="rId50"/>
    <p:sldId id="290" r:id="rId51"/>
    <p:sldId id="291" r:id="rId52"/>
    <p:sldId id="292" r:id="rId53"/>
    <p:sldId id="293" r:id="rId54"/>
    <p:sldId id="338"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36" r:id="rId78"/>
    <p:sldId id="337" r:id="rId79"/>
    <p:sldId id="318" r:id="rId80"/>
    <p:sldId id="319" r:id="rId81"/>
    <p:sldId id="320" r:id="rId82"/>
    <p:sldId id="321" r:id="rId83"/>
    <p:sldId id="322" r:id="rId84"/>
    <p:sldId id="323" r:id="rId85"/>
    <p:sldId id="324" r:id="rId86"/>
    <p:sldId id="343" r:id="rId87"/>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74" autoAdjust="0"/>
  </p:normalViewPr>
  <p:slideViewPr>
    <p:cSldViewPr>
      <p:cViewPr varScale="1">
        <p:scale>
          <a:sx n="114" d="100"/>
          <a:sy n="114" d="100"/>
        </p:scale>
        <p:origin x="184" y="240"/>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9/15/20</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219886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285662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4061376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3925967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635914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86326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28868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00416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71421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83445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886782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269553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43648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284835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3622702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160824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3902210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538530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1218459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1418397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416143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28713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612851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261338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3179777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757242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1495988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3096199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902772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3394524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654904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1549243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339582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3769475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620113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3032000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1804824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7695807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4315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5278729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3670950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423606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40479235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1147058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2368379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2688849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34844675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59</a:t>
            </a:fld>
            <a:endParaRPr lang="en-US"/>
          </a:p>
        </p:txBody>
      </p:sp>
    </p:spTree>
    <p:extLst>
      <p:ext uri="{BB962C8B-B14F-4D97-AF65-F5344CB8AC3E}">
        <p14:creationId xmlns:p14="http://schemas.microsoft.com/office/powerpoint/2010/main" val="1213653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60</a:t>
            </a:fld>
            <a:endParaRPr lang="en-US"/>
          </a:p>
        </p:txBody>
      </p:sp>
    </p:spTree>
    <p:extLst>
      <p:ext uri="{BB962C8B-B14F-4D97-AF65-F5344CB8AC3E}">
        <p14:creationId xmlns:p14="http://schemas.microsoft.com/office/powerpoint/2010/main" val="18499607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61</a:t>
            </a:fld>
            <a:endParaRPr lang="en-US"/>
          </a:p>
        </p:txBody>
      </p:sp>
    </p:spTree>
    <p:extLst>
      <p:ext uri="{BB962C8B-B14F-4D97-AF65-F5344CB8AC3E}">
        <p14:creationId xmlns:p14="http://schemas.microsoft.com/office/powerpoint/2010/main" val="630170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62</a:t>
            </a:fld>
            <a:endParaRPr lang="en-US"/>
          </a:p>
        </p:txBody>
      </p:sp>
    </p:spTree>
    <p:extLst>
      <p:ext uri="{BB962C8B-B14F-4D97-AF65-F5344CB8AC3E}">
        <p14:creationId xmlns:p14="http://schemas.microsoft.com/office/powerpoint/2010/main" val="20044975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63</a:t>
            </a:fld>
            <a:endParaRPr lang="en-US"/>
          </a:p>
        </p:txBody>
      </p:sp>
    </p:spTree>
    <p:extLst>
      <p:ext uri="{BB962C8B-B14F-4D97-AF65-F5344CB8AC3E}">
        <p14:creationId xmlns:p14="http://schemas.microsoft.com/office/powerpoint/2010/main" val="13032482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64</a:t>
            </a:fld>
            <a:endParaRPr lang="en-US"/>
          </a:p>
        </p:txBody>
      </p:sp>
    </p:spTree>
    <p:extLst>
      <p:ext uri="{BB962C8B-B14F-4D97-AF65-F5344CB8AC3E}">
        <p14:creationId xmlns:p14="http://schemas.microsoft.com/office/powerpoint/2010/main" val="335979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35816617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65</a:t>
            </a:fld>
            <a:endParaRPr lang="en-US"/>
          </a:p>
        </p:txBody>
      </p:sp>
    </p:spTree>
    <p:extLst>
      <p:ext uri="{BB962C8B-B14F-4D97-AF65-F5344CB8AC3E}">
        <p14:creationId xmlns:p14="http://schemas.microsoft.com/office/powerpoint/2010/main" val="4175538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66</a:t>
            </a:fld>
            <a:endParaRPr lang="en-US"/>
          </a:p>
        </p:txBody>
      </p:sp>
    </p:spTree>
    <p:extLst>
      <p:ext uri="{BB962C8B-B14F-4D97-AF65-F5344CB8AC3E}">
        <p14:creationId xmlns:p14="http://schemas.microsoft.com/office/powerpoint/2010/main" val="1074118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67</a:t>
            </a:fld>
            <a:endParaRPr lang="en-US"/>
          </a:p>
        </p:txBody>
      </p:sp>
    </p:spTree>
    <p:extLst>
      <p:ext uri="{BB962C8B-B14F-4D97-AF65-F5344CB8AC3E}">
        <p14:creationId xmlns:p14="http://schemas.microsoft.com/office/powerpoint/2010/main" val="35181528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68</a:t>
            </a:fld>
            <a:endParaRPr lang="en-US"/>
          </a:p>
        </p:txBody>
      </p:sp>
    </p:spTree>
    <p:extLst>
      <p:ext uri="{BB962C8B-B14F-4D97-AF65-F5344CB8AC3E}">
        <p14:creationId xmlns:p14="http://schemas.microsoft.com/office/powerpoint/2010/main" val="16832986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69</a:t>
            </a:fld>
            <a:endParaRPr lang="en-US"/>
          </a:p>
        </p:txBody>
      </p:sp>
    </p:spTree>
    <p:extLst>
      <p:ext uri="{BB962C8B-B14F-4D97-AF65-F5344CB8AC3E}">
        <p14:creationId xmlns:p14="http://schemas.microsoft.com/office/powerpoint/2010/main" val="1286004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70</a:t>
            </a:fld>
            <a:endParaRPr lang="en-US"/>
          </a:p>
        </p:txBody>
      </p:sp>
    </p:spTree>
    <p:extLst>
      <p:ext uri="{BB962C8B-B14F-4D97-AF65-F5344CB8AC3E}">
        <p14:creationId xmlns:p14="http://schemas.microsoft.com/office/powerpoint/2010/main" val="3039371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71</a:t>
            </a:fld>
            <a:endParaRPr lang="en-US"/>
          </a:p>
        </p:txBody>
      </p:sp>
    </p:spTree>
    <p:extLst>
      <p:ext uri="{BB962C8B-B14F-4D97-AF65-F5344CB8AC3E}">
        <p14:creationId xmlns:p14="http://schemas.microsoft.com/office/powerpoint/2010/main" val="226975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72</a:t>
            </a:fld>
            <a:endParaRPr lang="en-US"/>
          </a:p>
        </p:txBody>
      </p:sp>
    </p:spTree>
    <p:extLst>
      <p:ext uri="{BB962C8B-B14F-4D97-AF65-F5344CB8AC3E}">
        <p14:creationId xmlns:p14="http://schemas.microsoft.com/office/powerpoint/2010/main" val="799749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73</a:t>
            </a:fld>
            <a:endParaRPr lang="en-US"/>
          </a:p>
        </p:txBody>
      </p:sp>
    </p:spTree>
    <p:extLst>
      <p:ext uri="{BB962C8B-B14F-4D97-AF65-F5344CB8AC3E}">
        <p14:creationId xmlns:p14="http://schemas.microsoft.com/office/powerpoint/2010/main" val="35441619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74</a:t>
            </a:fld>
            <a:endParaRPr lang="en-US"/>
          </a:p>
        </p:txBody>
      </p:sp>
    </p:spTree>
    <p:extLst>
      <p:ext uri="{BB962C8B-B14F-4D97-AF65-F5344CB8AC3E}">
        <p14:creationId xmlns:p14="http://schemas.microsoft.com/office/powerpoint/2010/main" val="144969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167336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75</a:t>
            </a:fld>
            <a:endParaRPr lang="en-US"/>
          </a:p>
        </p:txBody>
      </p:sp>
    </p:spTree>
    <p:extLst>
      <p:ext uri="{BB962C8B-B14F-4D97-AF65-F5344CB8AC3E}">
        <p14:creationId xmlns:p14="http://schemas.microsoft.com/office/powerpoint/2010/main" val="6839059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76</a:t>
            </a:fld>
            <a:endParaRPr lang="en-US"/>
          </a:p>
        </p:txBody>
      </p:sp>
    </p:spTree>
    <p:extLst>
      <p:ext uri="{BB962C8B-B14F-4D97-AF65-F5344CB8AC3E}">
        <p14:creationId xmlns:p14="http://schemas.microsoft.com/office/powerpoint/2010/main" val="7456848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77</a:t>
            </a:fld>
            <a:endParaRPr lang="en-US"/>
          </a:p>
        </p:txBody>
      </p:sp>
    </p:spTree>
    <p:extLst>
      <p:ext uri="{BB962C8B-B14F-4D97-AF65-F5344CB8AC3E}">
        <p14:creationId xmlns:p14="http://schemas.microsoft.com/office/powerpoint/2010/main" val="16946587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78</a:t>
            </a:fld>
            <a:endParaRPr lang="en-US"/>
          </a:p>
        </p:txBody>
      </p:sp>
    </p:spTree>
    <p:extLst>
      <p:ext uri="{BB962C8B-B14F-4D97-AF65-F5344CB8AC3E}">
        <p14:creationId xmlns:p14="http://schemas.microsoft.com/office/powerpoint/2010/main" val="1817247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79</a:t>
            </a:fld>
            <a:endParaRPr lang="en-US"/>
          </a:p>
        </p:txBody>
      </p:sp>
    </p:spTree>
    <p:extLst>
      <p:ext uri="{BB962C8B-B14F-4D97-AF65-F5344CB8AC3E}">
        <p14:creationId xmlns:p14="http://schemas.microsoft.com/office/powerpoint/2010/main" val="41613327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80</a:t>
            </a:fld>
            <a:endParaRPr lang="en-US"/>
          </a:p>
        </p:txBody>
      </p:sp>
    </p:spTree>
    <p:extLst>
      <p:ext uri="{BB962C8B-B14F-4D97-AF65-F5344CB8AC3E}">
        <p14:creationId xmlns:p14="http://schemas.microsoft.com/office/powerpoint/2010/main" val="5818308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81</a:t>
            </a:fld>
            <a:endParaRPr lang="en-US"/>
          </a:p>
        </p:txBody>
      </p:sp>
    </p:spTree>
    <p:extLst>
      <p:ext uri="{BB962C8B-B14F-4D97-AF65-F5344CB8AC3E}">
        <p14:creationId xmlns:p14="http://schemas.microsoft.com/office/powerpoint/2010/main" val="148983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82</a:t>
            </a:fld>
            <a:endParaRPr lang="en-US"/>
          </a:p>
        </p:txBody>
      </p:sp>
    </p:spTree>
    <p:extLst>
      <p:ext uri="{BB962C8B-B14F-4D97-AF65-F5344CB8AC3E}">
        <p14:creationId xmlns:p14="http://schemas.microsoft.com/office/powerpoint/2010/main" val="15084953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83</a:t>
            </a:fld>
            <a:endParaRPr lang="en-US"/>
          </a:p>
        </p:txBody>
      </p:sp>
    </p:spTree>
    <p:extLst>
      <p:ext uri="{BB962C8B-B14F-4D97-AF65-F5344CB8AC3E}">
        <p14:creationId xmlns:p14="http://schemas.microsoft.com/office/powerpoint/2010/main" val="11103618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84</a:t>
            </a:fld>
            <a:endParaRPr lang="en-US"/>
          </a:p>
        </p:txBody>
      </p:sp>
    </p:spTree>
    <p:extLst>
      <p:ext uri="{BB962C8B-B14F-4D97-AF65-F5344CB8AC3E}">
        <p14:creationId xmlns:p14="http://schemas.microsoft.com/office/powerpoint/2010/main" val="34396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32651581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85</a:t>
            </a:fld>
            <a:endParaRPr lang="en-US"/>
          </a:p>
        </p:txBody>
      </p:sp>
    </p:spTree>
    <p:extLst>
      <p:ext uri="{BB962C8B-B14F-4D97-AF65-F5344CB8AC3E}">
        <p14:creationId xmlns:p14="http://schemas.microsoft.com/office/powerpoint/2010/main" val="36201130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86</a:t>
            </a:fld>
            <a:endParaRPr lang="en-US"/>
          </a:p>
        </p:txBody>
      </p:sp>
    </p:spTree>
    <p:extLst>
      <p:ext uri="{BB962C8B-B14F-4D97-AF65-F5344CB8AC3E}">
        <p14:creationId xmlns:p14="http://schemas.microsoft.com/office/powerpoint/2010/main" val="362011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1623067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a:t>Click to edit Master title style</a:t>
            </a:r>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a:t>Click to edit Master title style</a:t>
            </a:r>
          </a:p>
        </p:txBody>
      </p:sp>
      <p:sp>
        <p:nvSpPr>
          <p:cNvPr id="3" name="Subtitle 2"/>
          <p:cNvSpPr>
            <a:spLocks noGrp="1"/>
          </p:cNvSpPr>
          <p:nvPr>
            <p:ph type="subTitle" idx="1"/>
          </p:nvPr>
        </p:nvSpPr>
        <p:spPr>
          <a:xfrm>
            <a:off x="1947625" y="3886200"/>
            <a:ext cx="9088914" cy="1752600"/>
          </a:xfrm>
        </p:spPr>
        <p:txBody>
          <a:bodyPr/>
          <a:lstStyle>
            <a:lvl1pPr marL="0" indent="0" algn="ctr">
              <a:buNone/>
              <a:defRPr>
                <a:solidFill>
                  <a:schemeClr val="tx1">
                    <a:tint val="75000"/>
                  </a:schemeClr>
                </a:solidFill>
              </a:defRPr>
            </a:lvl1pPr>
            <a:lvl2pPr marL="634914" indent="0" algn="ctr">
              <a:buNone/>
              <a:defRPr>
                <a:solidFill>
                  <a:schemeClr val="tx1">
                    <a:tint val="75000"/>
                  </a:schemeClr>
                </a:solidFill>
              </a:defRPr>
            </a:lvl2pPr>
            <a:lvl3pPr marL="1269827" indent="0" algn="ctr">
              <a:buNone/>
              <a:defRPr>
                <a:solidFill>
                  <a:schemeClr val="tx1">
                    <a:tint val="75000"/>
                  </a:schemeClr>
                </a:solidFill>
              </a:defRPr>
            </a:lvl3pPr>
            <a:lvl4pPr marL="1904741" indent="0" algn="ctr">
              <a:buNone/>
              <a:defRPr>
                <a:solidFill>
                  <a:schemeClr val="tx1">
                    <a:tint val="75000"/>
                  </a:schemeClr>
                </a:solidFill>
              </a:defRPr>
            </a:lvl4pPr>
            <a:lvl5pPr marL="2539655" indent="0" algn="ctr">
              <a:buNone/>
              <a:defRPr>
                <a:solidFill>
                  <a:schemeClr val="tx1">
                    <a:tint val="75000"/>
                  </a:schemeClr>
                </a:solidFill>
              </a:defRPr>
            </a:lvl5pPr>
            <a:lvl6pPr marL="3174568" indent="0" algn="ctr">
              <a:buNone/>
              <a:defRPr>
                <a:solidFill>
                  <a:schemeClr val="tx1">
                    <a:tint val="75000"/>
                  </a:schemeClr>
                </a:solidFill>
              </a:defRPr>
            </a:lvl6pPr>
            <a:lvl7pPr marL="3809482" indent="0" algn="ctr">
              <a:buNone/>
              <a:defRPr>
                <a:solidFill>
                  <a:schemeClr val="tx1">
                    <a:tint val="75000"/>
                  </a:schemeClr>
                </a:solidFill>
              </a:defRPr>
            </a:lvl7pPr>
            <a:lvl8pPr marL="4444395" indent="0" algn="ctr">
              <a:buNone/>
              <a:defRPr>
                <a:solidFill>
                  <a:schemeClr val="tx1">
                    <a:tint val="75000"/>
                  </a:schemeClr>
                </a:solidFill>
              </a:defRPr>
            </a:lvl8pPr>
            <a:lvl9pPr marL="50793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A6590A-EE2E-4445-B31E-1D199C07F3B1}" type="slidenum">
              <a:rPr lang="en-US"/>
              <a:pPr>
                <a:defRPr/>
              </a:pPr>
              <a:t>‹#›</a:t>
            </a:fld>
            <a:endParaRPr lang="en-US"/>
          </a:p>
        </p:txBody>
      </p:sp>
    </p:spTree>
    <p:extLst>
      <p:ext uri="{BB962C8B-B14F-4D97-AF65-F5344CB8AC3E}">
        <p14:creationId xmlns:p14="http://schemas.microsoft.com/office/powerpoint/2010/main" val="2631728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a:t>Click to edit Master title style</a:t>
            </a:r>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B748812E-561E-438A-81D3-22B6B9FAEA9A}" type="datetimeFigureOut">
              <a:rPr lang="en-US" smtClean="0"/>
              <a:t>9/15/20</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opennap.sourceforge.ne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limewire.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github.com/sit/dht/wiki"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969" tIns="63484" rIns="126969" bIns="63484" anchor="ctr"/>
          <a:lstStyle/>
          <a:p>
            <a:pPr algn="ctr"/>
            <a:r>
              <a:rPr lang="en-US" sz="6100" dirty="0">
                <a:solidFill>
                  <a:schemeClr val="tx2"/>
                </a:solidFill>
              </a:rPr>
              <a:t>CS 425 / ECE 428 </a:t>
            </a:r>
          </a:p>
          <a:p>
            <a:pPr algn="ctr"/>
            <a:r>
              <a:rPr lang="en-US" sz="6100" dirty="0">
                <a:solidFill>
                  <a:schemeClr val="tx2"/>
                </a:solidFill>
              </a:rPr>
              <a:t>Distributed Systems</a:t>
            </a:r>
          </a:p>
          <a:p>
            <a:pPr algn="ctr"/>
            <a:r>
              <a:rPr lang="en-US" sz="6100">
                <a:solidFill>
                  <a:schemeClr val="tx2"/>
                </a:solidFill>
              </a:rPr>
              <a:t>Fall 2020</a:t>
            </a:r>
            <a:endParaRPr lang="en-US" sz="6100" dirty="0">
              <a:solidFill>
                <a:schemeClr val="tx2"/>
              </a:solidFill>
            </a:endParaRP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969" tIns="63484" rIns="126969" bIns="63484"/>
          <a:lstStyle/>
          <a:p>
            <a:pPr algn="ctr">
              <a:spcBef>
                <a:spcPct val="20000"/>
              </a:spcBef>
            </a:pPr>
            <a:r>
              <a:rPr lang="en-US" sz="3900" dirty="0"/>
              <a:t>Indranil Gupta (Indy)</a:t>
            </a:r>
          </a:p>
          <a:p>
            <a:pPr algn="ctr">
              <a:spcBef>
                <a:spcPct val="20000"/>
              </a:spcBef>
            </a:pPr>
            <a:r>
              <a:rPr lang="en-US" sz="3900" i="1" dirty="0"/>
              <a:t>Lecture 7-8: Peer-to-peer Systems I</a:t>
            </a:r>
            <a:endParaRPr lang="en-US" sz="3900" i="1" dirty="0">
              <a:solidFill>
                <a:srgbClr val="17375E"/>
              </a:solidFill>
            </a:endParaRPr>
          </a:p>
        </p:txBody>
      </p:sp>
      <p:sp>
        <p:nvSpPr>
          <p:cNvPr id="4" name="Rectangle 3"/>
          <p:cNvSpPr/>
          <p:nvPr/>
        </p:nvSpPr>
        <p:spPr>
          <a:xfrm>
            <a:off x="10606881" y="6396335"/>
            <a:ext cx="2082621" cy="461665"/>
          </a:xfrm>
          <a:prstGeom prst="rect">
            <a:avLst/>
          </a:prstGeom>
        </p:spPr>
        <p:txBody>
          <a:bodyPr wrap="none">
            <a:spAutoFit/>
          </a:bodyPr>
          <a:lstStyle/>
          <a:p>
            <a:r>
              <a:rPr lang="en-US" dirty="0"/>
              <a:t>All slides © IG</a:t>
            </a:r>
          </a:p>
        </p:txBody>
      </p:sp>
    </p:spTree>
    <p:extLst>
      <p:ext uri="{BB962C8B-B14F-4D97-AF65-F5344CB8AC3E}">
        <p14:creationId xmlns:p14="http://schemas.microsoft.com/office/powerpoint/2010/main" val="155275787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a:t>
            </a:r>
          </a:p>
        </p:txBody>
      </p:sp>
      <p:sp>
        <p:nvSpPr>
          <p:cNvPr id="3" name="Content Placeholder 2"/>
          <p:cNvSpPr>
            <a:spLocks noGrp="1"/>
          </p:cNvSpPr>
          <p:nvPr>
            <p:ph idx="1"/>
          </p:nvPr>
        </p:nvSpPr>
        <p:spPr/>
        <p:txBody>
          <a:bodyPr>
            <a:normAutofit fontScale="55000" lnSpcReduction="20000"/>
          </a:bodyPr>
          <a:lstStyle/>
          <a:p>
            <a:pPr>
              <a:lnSpc>
                <a:spcPct val="110000"/>
              </a:lnSpc>
            </a:pPr>
            <a:r>
              <a:rPr lang="en-US" sz="3300" dirty="0">
                <a:latin typeface="Times New Roman" charset="0"/>
                <a:ea typeface="ＭＳ Ｐゴシック" charset="0"/>
              </a:rPr>
              <a:t>[6/99] Shawn Fanning (freshman Northeastern U.) releases Napster online music service</a:t>
            </a:r>
          </a:p>
          <a:p>
            <a:pPr>
              <a:lnSpc>
                <a:spcPct val="110000"/>
              </a:lnSpc>
            </a:pPr>
            <a:r>
              <a:rPr lang="en-US" sz="3300" dirty="0">
                <a:latin typeface="Times New Roman" charset="0"/>
                <a:ea typeface="ＭＳ Ｐゴシック" charset="0"/>
              </a:rPr>
              <a:t>[12/99] RIAA sues Napster, asking $100K per download</a:t>
            </a:r>
          </a:p>
          <a:p>
            <a:pPr>
              <a:lnSpc>
                <a:spcPct val="110000"/>
              </a:lnSpc>
            </a:pPr>
            <a:r>
              <a:rPr lang="en-US" sz="3300" dirty="0">
                <a:latin typeface="Times New Roman" charset="0"/>
                <a:ea typeface="ＭＳ Ｐゴシック" charset="0"/>
              </a:rPr>
              <a:t>[3/00] 25% </a:t>
            </a:r>
            <a:r>
              <a:rPr lang="en-US" sz="3300" dirty="0" err="1">
                <a:latin typeface="Times New Roman" charset="0"/>
                <a:ea typeface="ＭＳ Ｐゴシック" charset="0"/>
              </a:rPr>
              <a:t>UWisc</a:t>
            </a:r>
            <a:r>
              <a:rPr lang="en-US" sz="3300" dirty="0">
                <a:latin typeface="Times New Roman" charset="0"/>
                <a:ea typeface="ＭＳ Ｐゴシック" charset="0"/>
              </a:rPr>
              <a:t> traffic Napster, many universities ban it</a:t>
            </a:r>
          </a:p>
          <a:p>
            <a:pPr>
              <a:lnSpc>
                <a:spcPct val="110000"/>
              </a:lnSpc>
            </a:pPr>
            <a:r>
              <a:rPr lang="en-US" sz="3300" dirty="0">
                <a:latin typeface="Times New Roman" charset="0"/>
                <a:ea typeface="ＭＳ Ｐゴシック" charset="0"/>
              </a:rPr>
              <a:t>[00] 60M users</a:t>
            </a:r>
          </a:p>
          <a:p>
            <a:pPr>
              <a:lnSpc>
                <a:spcPct val="110000"/>
              </a:lnSpc>
            </a:pPr>
            <a:r>
              <a:rPr lang="en-US" sz="3300" dirty="0">
                <a:latin typeface="Times New Roman" charset="0"/>
                <a:ea typeface="ＭＳ Ｐゴシック" charset="0"/>
              </a:rPr>
              <a:t>[2/01] US Federal Appeals Court: users violating copyright laws, Napster is abetting this</a:t>
            </a:r>
          </a:p>
          <a:p>
            <a:pPr>
              <a:lnSpc>
                <a:spcPct val="110000"/>
              </a:lnSpc>
            </a:pPr>
            <a:r>
              <a:rPr lang="en-US" sz="3300" dirty="0">
                <a:latin typeface="Times New Roman" charset="0"/>
                <a:ea typeface="ＭＳ Ｐゴシック" charset="0"/>
              </a:rPr>
              <a:t>[9/01] Napster decides to run paid service, pay % to songwriters and music companies</a:t>
            </a:r>
          </a:p>
          <a:p>
            <a:pPr>
              <a:lnSpc>
                <a:spcPct val="110000"/>
              </a:lnSpc>
            </a:pPr>
            <a:r>
              <a:rPr lang="en-US" sz="3300" dirty="0">
                <a:latin typeface="Times New Roman" charset="0"/>
                <a:ea typeface="ＭＳ Ｐゴシック" charset="0"/>
              </a:rPr>
              <a:t>[Today] Napster protocol is open, people free to develop </a:t>
            </a:r>
            <a:r>
              <a:rPr lang="en-US" sz="3300" dirty="0" err="1">
                <a:latin typeface="Times New Roman" charset="0"/>
                <a:ea typeface="ＭＳ Ｐゴシック" charset="0"/>
              </a:rPr>
              <a:t>opennap</a:t>
            </a:r>
            <a:r>
              <a:rPr lang="en-US" sz="3300" dirty="0">
                <a:latin typeface="Times New Roman" charset="0"/>
                <a:ea typeface="ＭＳ Ｐゴシック" charset="0"/>
              </a:rPr>
              <a:t> clients and servers </a:t>
            </a:r>
            <a:r>
              <a:rPr lang="en-US" u="sng" dirty="0">
                <a:solidFill>
                  <a:schemeClr val="tx2"/>
                </a:solidFill>
                <a:latin typeface="Courier New" charset="0"/>
                <a:ea typeface="ＭＳ Ｐゴシック" charset="0"/>
                <a:hlinkClick r:id="rId3"/>
              </a:rPr>
              <a:t>http://opennap.sourceforge.net</a:t>
            </a:r>
            <a:endParaRPr lang="en-US" u="sng" dirty="0">
              <a:solidFill>
                <a:schemeClr val="tx2"/>
              </a:solidFill>
              <a:latin typeface="Courier New" charset="0"/>
              <a:ea typeface="ＭＳ Ｐゴシック" charset="0"/>
            </a:endParaRPr>
          </a:p>
          <a:p>
            <a:pPr lvl="1">
              <a:lnSpc>
                <a:spcPct val="110000"/>
              </a:lnSpc>
            </a:pPr>
            <a:r>
              <a:rPr lang="en-US" sz="3300" dirty="0">
                <a:latin typeface="Times New Roman" charset="0"/>
                <a:ea typeface="ＭＳ Ｐゴシック" charset="0"/>
              </a:rPr>
              <a:t>Gnutella:</a:t>
            </a:r>
            <a:r>
              <a:rPr lang="en-US" sz="2800" u="sng" dirty="0">
                <a:latin typeface="Times New Roman" charset="0"/>
                <a:ea typeface="ＭＳ Ｐゴシック" charset="0"/>
              </a:rPr>
              <a:t> </a:t>
            </a:r>
            <a:r>
              <a:rPr lang="en-US" sz="2800" u="sng" dirty="0">
                <a:latin typeface="Courier New" charset="0"/>
                <a:ea typeface="ＭＳ Ｐゴシック" charset="0"/>
                <a:hlinkClick r:id="rId4"/>
              </a:rPr>
              <a:t>http://www.limewire.com</a:t>
            </a:r>
            <a:r>
              <a:rPr lang="en-US" sz="2800" u="sng" dirty="0">
                <a:latin typeface="Courier New" charset="0"/>
                <a:ea typeface="ＭＳ Ｐゴシック" charset="0"/>
              </a:rPr>
              <a:t> (deprecated)</a:t>
            </a:r>
          </a:p>
          <a:p>
            <a:pPr lvl="1">
              <a:lnSpc>
                <a:spcPct val="110000"/>
              </a:lnSpc>
            </a:pPr>
            <a:r>
              <a:rPr lang="en-US" sz="3300" dirty="0">
                <a:latin typeface="Times New Roman" charset="0"/>
                <a:ea typeface="ＭＳ Ｐゴシック" charset="0"/>
              </a:rPr>
              <a:t>Peer to peer working groups: </a:t>
            </a:r>
            <a:r>
              <a:rPr lang="en-US" sz="2800" u="sng" dirty="0">
                <a:latin typeface="Courier New" charset="0"/>
                <a:ea typeface="ＭＳ Ｐゴシック" charset="0"/>
              </a:rPr>
              <a:t>http://p2p.internet2.edu</a:t>
            </a:r>
            <a:endParaRPr lang="en-US" u="sng" dirty="0">
              <a:latin typeface="Courier New" charset="0"/>
              <a:ea typeface="ＭＳ Ｐゴシック" charset="0"/>
            </a:endParaRPr>
          </a:p>
          <a:p>
            <a:pPr>
              <a:lnSpc>
                <a:spcPct val="110000"/>
              </a:lnSpc>
            </a:pPr>
            <a:endParaRPr lang="en-US" u="sng" dirty="0">
              <a:solidFill>
                <a:schemeClr val="tx2"/>
              </a:solidFill>
              <a:latin typeface="Courier New" charset="0"/>
              <a:ea typeface="ＭＳ Ｐゴシック" charset="0"/>
            </a:endParaRPr>
          </a:p>
          <a:p>
            <a:pPr>
              <a:lnSpc>
                <a:spcPct val="110000"/>
              </a:lnSpc>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10</a:t>
            </a:fld>
            <a:endParaRPr lang="en-US" dirty="0"/>
          </a:p>
        </p:txBody>
      </p:sp>
    </p:spTree>
    <p:extLst>
      <p:ext uri="{BB962C8B-B14F-4D97-AF65-F5344CB8AC3E}">
        <p14:creationId xmlns:p14="http://schemas.microsoft.com/office/powerpoint/2010/main" val="48087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Napster Structure</a:t>
            </a:r>
          </a:p>
        </p:txBody>
      </p:sp>
      <p:grpSp>
        <p:nvGrpSpPr>
          <p:cNvPr id="166" name="Group 7"/>
          <p:cNvGrpSpPr>
            <a:grpSpLocks/>
          </p:cNvGrpSpPr>
          <p:nvPr/>
        </p:nvGrpSpPr>
        <p:grpSpPr bwMode="auto">
          <a:xfrm>
            <a:off x="2933541" y="3556001"/>
            <a:ext cx="373380" cy="461434"/>
            <a:chOff x="2256" y="1864"/>
            <a:chExt cx="336" cy="436"/>
          </a:xfrm>
        </p:grpSpPr>
        <p:sp>
          <p:nvSpPr>
            <p:cNvPr id="167" name="Oval 4"/>
            <p:cNvSpPr>
              <a:spLocks noChangeArrowheads="1"/>
            </p:cNvSpPr>
            <p:nvPr/>
          </p:nvSpPr>
          <p:spPr bwMode="auto">
            <a:xfrm>
              <a:off x="2256" y="1968"/>
              <a:ext cx="336" cy="288"/>
            </a:xfrm>
            <a:prstGeom prst="ellipse">
              <a:avLst/>
            </a:prstGeom>
            <a:solidFill>
              <a:srgbClr val="FF00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Text Box 5"/>
            <p:cNvSpPr txBox="1">
              <a:spLocks noChangeArrowheads="1"/>
            </p:cNvSpPr>
            <p:nvPr/>
          </p:nvSpPr>
          <p:spPr bwMode="auto">
            <a:xfrm>
              <a:off x="2258" y="1864"/>
              <a:ext cx="320"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t>
              </a:r>
            </a:p>
          </p:txBody>
        </p:sp>
      </p:grpSp>
      <p:grpSp>
        <p:nvGrpSpPr>
          <p:cNvPr id="169" name="Group 8"/>
          <p:cNvGrpSpPr>
            <a:grpSpLocks/>
          </p:cNvGrpSpPr>
          <p:nvPr/>
        </p:nvGrpSpPr>
        <p:grpSpPr bwMode="auto">
          <a:xfrm>
            <a:off x="3200239" y="4013201"/>
            <a:ext cx="396716" cy="461434"/>
            <a:chOff x="2256" y="1864"/>
            <a:chExt cx="357" cy="436"/>
          </a:xfrm>
        </p:grpSpPr>
        <p:sp>
          <p:nvSpPr>
            <p:cNvPr id="170" name="Oval 9"/>
            <p:cNvSpPr>
              <a:spLocks noChangeArrowheads="1"/>
            </p:cNvSpPr>
            <p:nvPr/>
          </p:nvSpPr>
          <p:spPr bwMode="auto">
            <a:xfrm>
              <a:off x="2256" y="1968"/>
              <a:ext cx="336" cy="288"/>
            </a:xfrm>
            <a:prstGeom prst="ellipse">
              <a:avLst/>
            </a:prstGeom>
            <a:solidFill>
              <a:srgbClr val="FF00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Text Box 10"/>
            <p:cNvSpPr txBox="1">
              <a:spLocks noChangeArrowheads="1"/>
            </p:cNvSpPr>
            <p:nvPr/>
          </p:nvSpPr>
          <p:spPr bwMode="auto">
            <a:xfrm>
              <a:off x="2293" y="1864"/>
              <a:ext cx="320"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t>
              </a:r>
            </a:p>
          </p:txBody>
        </p:sp>
      </p:grpSp>
      <p:grpSp>
        <p:nvGrpSpPr>
          <p:cNvPr id="172" name="Group 11"/>
          <p:cNvGrpSpPr>
            <a:grpSpLocks/>
          </p:cNvGrpSpPr>
          <p:nvPr/>
        </p:nvGrpSpPr>
        <p:grpSpPr bwMode="auto">
          <a:xfrm>
            <a:off x="3520281" y="3556001"/>
            <a:ext cx="373380" cy="461434"/>
            <a:chOff x="2256" y="1864"/>
            <a:chExt cx="336" cy="436"/>
          </a:xfrm>
        </p:grpSpPr>
        <p:sp>
          <p:nvSpPr>
            <p:cNvPr id="173" name="Oval 12"/>
            <p:cNvSpPr>
              <a:spLocks noChangeArrowheads="1"/>
            </p:cNvSpPr>
            <p:nvPr/>
          </p:nvSpPr>
          <p:spPr bwMode="auto">
            <a:xfrm>
              <a:off x="2256" y="1968"/>
              <a:ext cx="336" cy="288"/>
            </a:xfrm>
            <a:prstGeom prst="ellipse">
              <a:avLst/>
            </a:prstGeom>
            <a:solidFill>
              <a:srgbClr val="FF00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Text Box 13"/>
            <p:cNvSpPr txBox="1">
              <a:spLocks noChangeArrowheads="1"/>
            </p:cNvSpPr>
            <p:nvPr/>
          </p:nvSpPr>
          <p:spPr bwMode="auto">
            <a:xfrm>
              <a:off x="2256" y="1864"/>
              <a:ext cx="320"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t>
              </a:r>
            </a:p>
          </p:txBody>
        </p:sp>
      </p:grpSp>
      <p:grpSp>
        <p:nvGrpSpPr>
          <p:cNvPr id="175" name="Group 17"/>
          <p:cNvGrpSpPr>
            <a:grpSpLocks/>
          </p:cNvGrpSpPr>
          <p:nvPr/>
        </p:nvGrpSpPr>
        <p:grpSpPr bwMode="auto">
          <a:xfrm>
            <a:off x="2880202" y="5765801"/>
            <a:ext cx="381159" cy="461434"/>
            <a:chOff x="1584" y="3096"/>
            <a:chExt cx="343" cy="436"/>
          </a:xfrm>
        </p:grpSpPr>
        <p:sp>
          <p:nvSpPr>
            <p:cNvPr id="176" name="Oval 15"/>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Text Box 16"/>
            <p:cNvSpPr txBox="1">
              <a:spLocks noChangeArrowheads="1"/>
            </p:cNvSpPr>
            <p:nvPr/>
          </p:nvSpPr>
          <p:spPr bwMode="auto">
            <a:xfrm>
              <a:off x="1611" y="3096"/>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178" name="Group 18"/>
          <p:cNvGrpSpPr>
            <a:grpSpLocks/>
          </p:cNvGrpSpPr>
          <p:nvPr/>
        </p:nvGrpSpPr>
        <p:grpSpPr bwMode="auto">
          <a:xfrm>
            <a:off x="1440020" y="4699001"/>
            <a:ext cx="374491" cy="461434"/>
            <a:chOff x="1584" y="3048"/>
            <a:chExt cx="337" cy="436"/>
          </a:xfrm>
        </p:grpSpPr>
        <p:sp>
          <p:nvSpPr>
            <p:cNvPr id="179" name="Oval 19"/>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Text Box 20"/>
            <p:cNvSpPr txBox="1">
              <a:spLocks noChangeArrowheads="1"/>
            </p:cNvSpPr>
            <p:nvPr/>
          </p:nvSpPr>
          <p:spPr bwMode="auto">
            <a:xfrm>
              <a:off x="1605" y="3048"/>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184" name="Group 24"/>
          <p:cNvGrpSpPr>
            <a:grpSpLocks/>
          </p:cNvGrpSpPr>
          <p:nvPr/>
        </p:nvGrpSpPr>
        <p:grpSpPr bwMode="auto">
          <a:xfrm>
            <a:off x="2133441" y="5461001"/>
            <a:ext cx="373380" cy="461434"/>
            <a:chOff x="1584" y="3088"/>
            <a:chExt cx="336" cy="436"/>
          </a:xfrm>
        </p:grpSpPr>
        <p:sp>
          <p:nvSpPr>
            <p:cNvPr id="185" name="Oval 25"/>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Text Box 26"/>
            <p:cNvSpPr txBox="1">
              <a:spLocks noChangeArrowheads="1"/>
            </p:cNvSpPr>
            <p:nvPr/>
          </p:nvSpPr>
          <p:spPr bwMode="auto">
            <a:xfrm>
              <a:off x="1598" y="3088"/>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187" name="Group 27"/>
          <p:cNvGrpSpPr>
            <a:grpSpLocks/>
          </p:cNvGrpSpPr>
          <p:nvPr/>
        </p:nvGrpSpPr>
        <p:grpSpPr bwMode="auto">
          <a:xfrm>
            <a:off x="3733641" y="5765794"/>
            <a:ext cx="373380" cy="461433"/>
            <a:chOff x="1584" y="3096"/>
            <a:chExt cx="336" cy="436"/>
          </a:xfrm>
        </p:grpSpPr>
        <p:sp>
          <p:nvSpPr>
            <p:cNvPr id="188" name="Oval 28"/>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Text Box 29"/>
            <p:cNvSpPr txBox="1">
              <a:spLocks noChangeArrowheads="1"/>
            </p:cNvSpPr>
            <p:nvPr/>
          </p:nvSpPr>
          <p:spPr bwMode="auto">
            <a:xfrm>
              <a:off x="1598" y="3096"/>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3" name="Group 2"/>
          <p:cNvGrpSpPr/>
          <p:nvPr/>
        </p:nvGrpSpPr>
        <p:grpSpPr>
          <a:xfrm>
            <a:off x="5349081" y="4699000"/>
            <a:ext cx="381000" cy="461434"/>
            <a:chOff x="5349081" y="4724400"/>
            <a:chExt cx="381000" cy="461434"/>
          </a:xfrm>
        </p:grpSpPr>
        <p:sp>
          <p:nvSpPr>
            <p:cNvPr id="191" name="Oval 31"/>
            <p:cNvSpPr>
              <a:spLocks noChangeArrowheads="1"/>
            </p:cNvSpPr>
            <p:nvPr/>
          </p:nvSpPr>
          <p:spPr bwMode="auto">
            <a:xfrm>
              <a:off x="5349081" y="4804833"/>
              <a:ext cx="373380" cy="304800"/>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Text Box 32"/>
            <p:cNvSpPr txBox="1">
              <a:spLocks noChangeArrowheads="1"/>
            </p:cNvSpPr>
            <p:nvPr/>
          </p:nvSpPr>
          <p:spPr bwMode="auto">
            <a:xfrm>
              <a:off x="5378926" y="4724400"/>
              <a:ext cx="351155" cy="461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sp>
        <p:nvSpPr>
          <p:cNvPr id="193" name="Line 33"/>
          <p:cNvSpPr>
            <a:spLocks noChangeShapeType="1"/>
          </p:cNvSpPr>
          <p:nvPr/>
        </p:nvSpPr>
        <p:spPr bwMode="auto">
          <a:xfrm>
            <a:off x="3200241" y="3962400"/>
            <a:ext cx="106680" cy="1524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Line 34"/>
          <p:cNvSpPr>
            <a:spLocks noChangeShapeType="1"/>
          </p:cNvSpPr>
          <p:nvPr/>
        </p:nvSpPr>
        <p:spPr bwMode="auto">
          <a:xfrm flipH="1">
            <a:off x="3466941" y="3928533"/>
            <a:ext cx="160020"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Line 35"/>
          <p:cNvSpPr>
            <a:spLocks noChangeShapeType="1"/>
          </p:cNvSpPr>
          <p:nvPr/>
        </p:nvSpPr>
        <p:spPr bwMode="auto">
          <a:xfrm flipH="1">
            <a:off x="3306921" y="3860800"/>
            <a:ext cx="21336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6" name="Line 36"/>
          <p:cNvSpPr>
            <a:spLocks noChangeShapeType="1"/>
          </p:cNvSpPr>
          <p:nvPr/>
        </p:nvSpPr>
        <p:spPr bwMode="auto">
          <a:xfrm flipH="1">
            <a:off x="1760061" y="3962400"/>
            <a:ext cx="1280160" cy="965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7" name="Line 37"/>
          <p:cNvSpPr>
            <a:spLocks noChangeShapeType="1"/>
          </p:cNvSpPr>
          <p:nvPr/>
        </p:nvSpPr>
        <p:spPr bwMode="auto">
          <a:xfrm flipH="1">
            <a:off x="2453481" y="4419600"/>
            <a:ext cx="853440" cy="11684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8" name="Line 38"/>
          <p:cNvSpPr>
            <a:spLocks noChangeShapeType="1"/>
          </p:cNvSpPr>
          <p:nvPr/>
        </p:nvSpPr>
        <p:spPr bwMode="auto">
          <a:xfrm>
            <a:off x="3840321" y="3911600"/>
            <a:ext cx="1546860" cy="965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9" name="Line 39"/>
          <p:cNvSpPr>
            <a:spLocks noChangeShapeType="1"/>
          </p:cNvSpPr>
          <p:nvPr/>
        </p:nvSpPr>
        <p:spPr bwMode="auto">
          <a:xfrm>
            <a:off x="3786981" y="3962400"/>
            <a:ext cx="1066800" cy="16256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Line 40"/>
          <p:cNvSpPr>
            <a:spLocks noChangeShapeType="1"/>
          </p:cNvSpPr>
          <p:nvPr/>
        </p:nvSpPr>
        <p:spPr bwMode="auto">
          <a:xfrm>
            <a:off x="3733641" y="3962400"/>
            <a:ext cx="160020" cy="18796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Line 41"/>
          <p:cNvSpPr>
            <a:spLocks noChangeShapeType="1"/>
          </p:cNvSpPr>
          <p:nvPr/>
        </p:nvSpPr>
        <p:spPr bwMode="auto">
          <a:xfrm flipH="1">
            <a:off x="3146901" y="4419600"/>
            <a:ext cx="266700" cy="14224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Oval 42"/>
          <p:cNvSpPr>
            <a:spLocks noChangeArrowheads="1"/>
          </p:cNvSpPr>
          <p:nvPr/>
        </p:nvSpPr>
        <p:spPr bwMode="auto">
          <a:xfrm>
            <a:off x="2826861" y="3454400"/>
            <a:ext cx="1226820" cy="1066800"/>
          </a:xfrm>
          <a:prstGeom prst="ellipse">
            <a:avLst/>
          </a:prstGeom>
          <a:noFill/>
          <a:ln w="28575">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lIns="62700" tIns="31350" rIns="62700" bIns="313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Text Box 44"/>
          <p:cNvSpPr txBox="1">
            <a:spLocks noChangeArrowheads="1"/>
          </p:cNvSpPr>
          <p:nvPr/>
        </p:nvSpPr>
        <p:spPr bwMode="auto">
          <a:xfrm>
            <a:off x="91281" y="3962400"/>
            <a:ext cx="2118155" cy="80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Client machines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r>
              <a:rPr kumimoji="0" lang="ja-JP" alt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r>
              <a:rPr kumimoji="0" lang="en-US" altLang="ja-JP"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Peers</a:t>
            </a:r>
            <a:r>
              <a:rPr kumimoji="0" lang="ja-JP" alt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r>
              <a:rPr kumimoji="0" lang="en-US" altLang="ja-JP"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04" name="Text Box 45"/>
          <p:cNvSpPr txBox="1">
            <a:spLocks noChangeArrowheads="1"/>
          </p:cNvSpPr>
          <p:nvPr/>
        </p:nvSpPr>
        <p:spPr bwMode="auto">
          <a:xfrm>
            <a:off x="548481" y="3124200"/>
            <a:ext cx="1866900" cy="80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Times New Roman" charset="0"/>
                <a:ea typeface="ＭＳ Ｐゴシック" charset="0"/>
                <a:cs typeface="ＭＳ Ｐゴシック" charset="0"/>
              </a:rPr>
              <a:t>napster.com</a:t>
            </a: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 Servers</a:t>
            </a:r>
          </a:p>
        </p:txBody>
      </p:sp>
      <p:sp>
        <p:nvSpPr>
          <p:cNvPr id="205" name="Text Box 46"/>
          <p:cNvSpPr txBox="1">
            <a:spLocks noChangeArrowheads="1"/>
          </p:cNvSpPr>
          <p:nvPr/>
        </p:nvSpPr>
        <p:spPr bwMode="auto">
          <a:xfrm>
            <a:off x="1855629" y="2948517"/>
            <a:ext cx="126625" cy="432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206" name="Text Box 47"/>
          <p:cNvSpPr txBox="1">
            <a:spLocks noChangeArrowheads="1"/>
          </p:cNvSpPr>
          <p:nvPr/>
        </p:nvSpPr>
        <p:spPr bwMode="auto">
          <a:xfrm>
            <a:off x="5120481" y="5638800"/>
            <a:ext cx="2114098" cy="80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Store their own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files</a:t>
            </a:r>
          </a:p>
        </p:txBody>
      </p:sp>
      <p:sp>
        <p:nvSpPr>
          <p:cNvPr id="207" name="Text Box 48"/>
          <p:cNvSpPr txBox="1">
            <a:spLocks noChangeArrowheads="1"/>
          </p:cNvSpPr>
          <p:nvPr/>
        </p:nvSpPr>
        <p:spPr bwMode="auto">
          <a:xfrm>
            <a:off x="1005681" y="2286000"/>
            <a:ext cx="3752767" cy="1171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Store a directory, i.e.,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filenames with peer pointers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208" name="Line 49"/>
          <p:cNvSpPr>
            <a:spLocks noChangeShapeType="1"/>
          </p:cNvSpPr>
          <p:nvPr/>
        </p:nvSpPr>
        <p:spPr bwMode="auto">
          <a:xfrm flipV="1">
            <a:off x="3840321" y="3352800"/>
            <a:ext cx="800100" cy="406400"/>
          </a:xfrm>
          <a:prstGeom prst="line">
            <a:avLst/>
          </a:prstGeom>
          <a:noFill/>
          <a:ln w="19050">
            <a:solidFill>
              <a:srgbClr val="000000"/>
            </a:solidFill>
            <a:round/>
            <a:headEnd/>
            <a:tailEnd type="triangle" w="lg" len="lg"/>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9" name="Line 50"/>
          <p:cNvSpPr>
            <a:spLocks noChangeShapeType="1"/>
          </p:cNvSpPr>
          <p:nvPr/>
        </p:nvSpPr>
        <p:spPr bwMode="auto">
          <a:xfrm>
            <a:off x="5653881" y="4978400"/>
            <a:ext cx="320040" cy="660400"/>
          </a:xfrm>
          <a:prstGeom prst="line">
            <a:avLst/>
          </a:prstGeom>
          <a:noFill/>
          <a:ln w="19050">
            <a:solidFill>
              <a:srgbClr val="000000"/>
            </a:solidFill>
            <a:round/>
            <a:headEnd/>
            <a:tailEnd type="triangle" w="lg" len="lg"/>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0" name="Rectangle 51"/>
          <p:cNvSpPr>
            <a:spLocks noChangeArrowheads="1"/>
          </p:cNvSpPr>
          <p:nvPr/>
        </p:nvSpPr>
        <p:spPr bwMode="auto">
          <a:xfrm>
            <a:off x="4891881" y="1828800"/>
            <a:ext cx="2080260" cy="1320800"/>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62700" tIns="31350" rIns="62700" bIns="313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1" name="Text Box 52"/>
          <p:cNvSpPr txBox="1">
            <a:spLocks noChangeArrowheads="1"/>
          </p:cNvSpPr>
          <p:nvPr/>
        </p:nvSpPr>
        <p:spPr bwMode="auto">
          <a:xfrm>
            <a:off x="4921884" y="1778000"/>
            <a:ext cx="2056127" cy="340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Filename  Info about</a:t>
            </a:r>
          </a:p>
        </p:txBody>
      </p:sp>
      <p:sp>
        <p:nvSpPr>
          <p:cNvPr id="212" name="Line 53"/>
          <p:cNvSpPr>
            <a:spLocks noChangeShapeType="1"/>
          </p:cNvSpPr>
          <p:nvPr/>
        </p:nvSpPr>
        <p:spPr bwMode="auto">
          <a:xfrm>
            <a:off x="5882004" y="1828800"/>
            <a:ext cx="0" cy="1320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3" name="Line 54"/>
          <p:cNvSpPr>
            <a:spLocks noChangeShapeType="1"/>
          </p:cNvSpPr>
          <p:nvPr/>
        </p:nvSpPr>
        <p:spPr bwMode="auto">
          <a:xfrm>
            <a:off x="4891881" y="2133600"/>
            <a:ext cx="208026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4" name="Line 55"/>
          <p:cNvSpPr>
            <a:spLocks noChangeShapeType="1"/>
          </p:cNvSpPr>
          <p:nvPr/>
        </p:nvSpPr>
        <p:spPr bwMode="auto">
          <a:xfrm>
            <a:off x="4891881" y="2387600"/>
            <a:ext cx="208026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5" name="Line 56"/>
          <p:cNvSpPr>
            <a:spLocks noChangeShapeType="1"/>
          </p:cNvSpPr>
          <p:nvPr/>
        </p:nvSpPr>
        <p:spPr bwMode="auto">
          <a:xfrm>
            <a:off x="4901882" y="2844800"/>
            <a:ext cx="208026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6" name="Text Box 57"/>
          <p:cNvSpPr txBox="1">
            <a:spLocks noChangeArrowheads="1"/>
          </p:cNvSpPr>
          <p:nvPr/>
        </p:nvSpPr>
        <p:spPr bwMode="auto">
          <a:xfrm>
            <a:off x="4852987" y="2336800"/>
            <a:ext cx="2182394" cy="571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PennyLane.mp3   Beatles,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	  128.84.92.23:1006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p>
        </p:txBody>
      </p:sp>
      <p:grpSp>
        <p:nvGrpSpPr>
          <p:cNvPr id="55" name="Group 27"/>
          <p:cNvGrpSpPr>
            <a:grpSpLocks/>
          </p:cNvGrpSpPr>
          <p:nvPr/>
        </p:nvGrpSpPr>
        <p:grpSpPr bwMode="auto">
          <a:xfrm>
            <a:off x="4739481" y="5486400"/>
            <a:ext cx="373380" cy="461433"/>
            <a:chOff x="1584" y="3096"/>
            <a:chExt cx="336" cy="436"/>
          </a:xfrm>
        </p:grpSpPr>
        <p:sp>
          <p:nvSpPr>
            <p:cNvPr id="56" name="Oval 28"/>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Text Box 29"/>
            <p:cNvSpPr txBox="1">
              <a:spLocks noChangeArrowheads="1"/>
            </p:cNvSpPr>
            <p:nvPr/>
          </p:nvSpPr>
          <p:spPr bwMode="auto">
            <a:xfrm>
              <a:off x="1598" y="3096"/>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sp>
        <p:nvSpPr>
          <p:cNvPr id="5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11</a:t>
            </a:fld>
            <a:endParaRPr lang="en-US" dirty="0"/>
          </a:p>
        </p:txBody>
      </p:sp>
    </p:spTree>
    <p:extLst>
      <p:ext uri="{BB962C8B-B14F-4D97-AF65-F5344CB8AC3E}">
        <p14:creationId xmlns:p14="http://schemas.microsoft.com/office/powerpoint/2010/main" val="235828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Napster Operations</a:t>
            </a:r>
          </a:p>
        </p:txBody>
      </p:sp>
      <p:sp>
        <p:nvSpPr>
          <p:cNvPr id="3" name="Content Placeholder 2"/>
          <p:cNvSpPr>
            <a:spLocks noGrp="1"/>
          </p:cNvSpPr>
          <p:nvPr>
            <p:ph idx="1"/>
          </p:nvPr>
        </p:nvSpPr>
        <p:spPr/>
        <p:txBody>
          <a:bodyPr/>
          <a:lstStyle/>
          <a:p>
            <a:pPr marL="0" indent="0">
              <a:buNone/>
            </a:pPr>
            <a:r>
              <a:rPr lang="en-US" dirty="0"/>
              <a:t>Client</a:t>
            </a:r>
          </a:p>
          <a:p>
            <a:r>
              <a:rPr lang="en-US" dirty="0"/>
              <a:t>Connect to a Napster server</a:t>
            </a:r>
          </a:p>
          <a:p>
            <a:pPr lvl="1"/>
            <a:r>
              <a:rPr lang="en-US" dirty="0"/>
              <a:t>Upload list of music files that you want to share</a:t>
            </a:r>
          </a:p>
          <a:p>
            <a:pPr lvl="1"/>
            <a:r>
              <a:rPr lang="en-US" dirty="0"/>
              <a:t>Server maintains list of &lt;filename, </a:t>
            </a:r>
            <a:r>
              <a:rPr lang="en-US" dirty="0" err="1"/>
              <a:t>ip_address</a:t>
            </a:r>
            <a:r>
              <a:rPr lang="en-US" dirty="0"/>
              <a:t>, </a:t>
            </a:r>
            <a:r>
              <a:rPr lang="en-US" dirty="0" err="1"/>
              <a:t>portnum</a:t>
            </a:r>
            <a:r>
              <a:rPr lang="en-US" dirty="0"/>
              <a:t>&gt; tuples. </a:t>
            </a:r>
            <a:r>
              <a:rPr lang="en-US" b="1" dirty="0"/>
              <a:t>Server stores no files.</a:t>
            </a:r>
          </a:p>
          <a:p>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12</a:t>
            </a:fld>
            <a:endParaRPr lang="en-US" dirty="0"/>
          </a:p>
        </p:txBody>
      </p:sp>
    </p:spTree>
    <p:extLst>
      <p:ext uri="{BB962C8B-B14F-4D97-AF65-F5344CB8AC3E}">
        <p14:creationId xmlns:p14="http://schemas.microsoft.com/office/powerpoint/2010/main" val="427762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Napster Operations</a:t>
            </a:r>
          </a:p>
        </p:txBody>
      </p:sp>
      <p:sp>
        <p:nvSpPr>
          <p:cNvPr id="3" name="Content Placeholder 2"/>
          <p:cNvSpPr>
            <a:spLocks noGrp="1"/>
          </p:cNvSpPr>
          <p:nvPr>
            <p:ph idx="1"/>
          </p:nvPr>
        </p:nvSpPr>
        <p:spPr/>
        <p:txBody>
          <a:bodyPr>
            <a:normAutofit fontScale="62500" lnSpcReduction="20000"/>
          </a:bodyPr>
          <a:lstStyle/>
          <a:p>
            <a:pPr>
              <a:lnSpc>
                <a:spcPct val="110000"/>
              </a:lnSpc>
              <a:buNone/>
            </a:pPr>
            <a:r>
              <a:rPr lang="en-US" sz="3900" dirty="0">
                <a:latin typeface="Times New Roman" charset="0"/>
                <a:ea typeface="ＭＳ Ｐゴシック" charset="0"/>
              </a:rPr>
              <a:t>Client (contd.)</a:t>
            </a:r>
          </a:p>
          <a:p>
            <a:pPr>
              <a:lnSpc>
                <a:spcPct val="110000"/>
              </a:lnSpc>
            </a:pPr>
            <a:r>
              <a:rPr lang="en-US" sz="3900" dirty="0">
                <a:latin typeface="Times New Roman" charset="0"/>
                <a:ea typeface="ＭＳ Ｐゴシック" charset="0"/>
              </a:rPr>
              <a:t>Search</a:t>
            </a:r>
          </a:p>
          <a:p>
            <a:pPr lvl="1">
              <a:lnSpc>
                <a:spcPct val="110000"/>
              </a:lnSpc>
            </a:pPr>
            <a:r>
              <a:rPr lang="en-US" sz="3300" dirty="0">
                <a:latin typeface="Times New Roman" charset="0"/>
                <a:ea typeface="ＭＳ Ｐゴシック" charset="0"/>
              </a:rPr>
              <a:t>Send server keywords to search with</a:t>
            </a:r>
          </a:p>
          <a:p>
            <a:pPr lvl="1">
              <a:lnSpc>
                <a:spcPct val="110000"/>
              </a:lnSpc>
            </a:pPr>
            <a:r>
              <a:rPr lang="en-US" sz="3300" dirty="0">
                <a:latin typeface="Times New Roman" charset="0"/>
                <a:ea typeface="ＭＳ Ｐゴシック" charset="0"/>
              </a:rPr>
              <a:t>(Server searches its list with the keywords)</a:t>
            </a:r>
          </a:p>
          <a:p>
            <a:pPr lvl="1">
              <a:lnSpc>
                <a:spcPct val="110000"/>
              </a:lnSpc>
            </a:pPr>
            <a:r>
              <a:rPr lang="en-US" sz="3300" dirty="0">
                <a:latin typeface="Times New Roman" charset="0"/>
                <a:ea typeface="ＭＳ Ｐゴシック" charset="0"/>
              </a:rPr>
              <a:t>Server returns a list of hosts - &lt;</a:t>
            </a:r>
            <a:r>
              <a:rPr lang="en-US" sz="3300" dirty="0" err="1">
                <a:latin typeface="Times New Roman" charset="0"/>
                <a:ea typeface="ＭＳ Ｐゴシック" charset="0"/>
              </a:rPr>
              <a:t>ip_address</a:t>
            </a:r>
            <a:r>
              <a:rPr lang="en-US" sz="3300" dirty="0">
                <a:latin typeface="Times New Roman" charset="0"/>
                <a:ea typeface="ＭＳ Ｐゴシック" charset="0"/>
              </a:rPr>
              <a:t>, </a:t>
            </a:r>
            <a:r>
              <a:rPr lang="en-US" sz="3300" dirty="0" err="1">
                <a:latin typeface="Times New Roman" charset="0"/>
                <a:ea typeface="ＭＳ Ｐゴシック" charset="0"/>
              </a:rPr>
              <a:t>portnum</a:t>
            </a:r>
            <a:r>
              <a:rPr lang="en-US" sz="3300" dirty="0">
                <a:latin typeface="Times New Roman" charset="0"/>
                <a:ea typeface="ＭＳ Ｐゴシック" charset="0"/>
              </a:rPr>
              <a:t>&gt; tuples - to client</a:t>
            </a:r>
          </a:p>
          <a:p>
            <a:pPr lvl="1">
              <a:lnSpc>
                <a:spcPct val="110000"/>
              </a:lnSpc>
            </a:pPr>
            <a:r>
              <a:rPr lang="en-US" sz="3300" dirty="0">
                <a:latin typeface="Times New Roman" charset="0"/>
                <a:ea typeface="ＭＳ Ｐゴシック" charset="0"/>
              </a:rPr>
              <a:t>Client pings each host in the list to find transfer rates </a:t>
            </a:r>
          </a:p>
          <a:p>
            <a:pPr lvl="1">
              <a:lnSpc>
                <a:spcPct val="110000"/>
              </a:lnSpc>
            </a:pPr>
            <a:r>
              <a:rPr lang="en-US" sz="3300" dirty="0">
                <a:latin typeface="Times New Roman" charset="0"/>
                <a:ea typeface="ＭＳ Ｐゴシック" charset="0"/>
              </a:rPr>
              <a:t>Client fetches file from best host</a:t>
            </a:r>
          </a:p>
          <a:p>
            <a:pPr>
              <a:lnSpc>
                <a:spcPct val="110000"/>
              </a:lnSpc>
            </a:pPr>
            <a:r>
              <a:rPr lang="en-US" sz="3900" dirty="0">
                <a:latin typeface="Times New Roman" charset="0"/>
                <a:ea typeface="ＭＳ Ｐゴシック" charset="0"/>
              </a:rPr>
              <a:t>All communication uses TCP (Transmission Control Protocol)</a:t>
            </a:r>
          </a:p>
          <a:p>
            <a:pPr lvl="1">
              <a:lnSpc>
                <a:spcPct val="110000"/>
              </a:lnSpc>
            </a:pPr>
            <a:r>
              <a:rPr lang="en-US" sz="3300" dirty="0">
                <a:latin typeface="Times New Roman" charset="0"/>
                <a:ea typeface="ＭＳ Ｐゴシック" charset="0"/>
              </a:rPr>
              <a:t>Reliable and ordered networking protocol</a:t>
            </a:r>
          </a:p>
          <a:p>
            <a:pPr>
              <a:lnSpc>
                <a:spcPct val="110000"/>
              </a:lnSpc>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13</a:t>
            </a:fld>
            <a:endParaRPr lang="en-US" dirty="0"/>
          </a:p>
        </p:txBody>
      </p:sp>
    </p:spTree>
    <p:extLst>
      <p:ext uri="{BB962C8B-B14F-4D97-AF65-F5344CB8AC3E}">
        <p14:creationId xmlns:p14="http://schemas.microsoft.com/office/powerpoint/2010/main" val="219125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Napster Search</a:t>
            </a:r>
          </a:p>
        </p:txBody>
      </p:sp>
      <p:sp>
        <p:nvSpPr>
          <p:cNvPr id="42" name="Text Box 44"/>
          <p:cNvSpPr txBox="1">
            <a:spLocks noChangeArrowheads="1"/>
          </p:cNvSpPr>
          <p:nvPr/>
        </p:nvSpPr>
        <p:spPr bwMode="auto">
          <a:xfrm>
            <a:off x="91281" y="3657600"/>
            <a:ext cx="2118155" cy="80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Client machines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r>
              <a:rPr kumimoji="0" lang="ja-JP" alt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r>
              <a:rPr kumimoji="0" lang="en-US" altLang="ja-JP"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Peers</a:t>
            </a:r>
            <a:r>
              <a:rPr kumimoji="0" lang="ja-JP" alt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r>
              <a:rPr kumimoji="0" lang="en-US" altLang="ja-JP"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43" name="Text Box 45"/>
          <p:cNvSpPr txBox="1">
            <a:spLocks noChangeArrowheads="1"/>
          </p:cNvSpPr>
          <p:nvPr/>
        </p:nvSpPr>
        <p:spPr bwMode="auto">
          <a:xfrm>
            <a:off x="548481" y="2819400"/>
            <a:ext cx="1866900" cy="80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Times New Roman" charset="0"/>
                <a:ea typeface="ＭＳ Ｐゴシック" charset="0"/>
                <a:cs typeface="ＭＳ Ｐゴシック" charset="0"/>
              </a:rPr>
              <a:t>napster.com</a:t>
            </a: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 Servers</a:t>
            </a:r>
          </a:p>
        </p:txBody>
      </p:sp>
      <p:sp>
        <p:nvSpPr>
          <p:cNvPr id="44" name="Text Box 46"/>
          <p:cNvSpPr txBox="1">
            <a:spLocks noChangeArrowheads="1"/>
          </p:cNvSpPr>
          <p:nvPr/>
        </p:nvSpPr>
        <p:spPr bwMode="auto">
          <a:xfrm>
            <a:off x="1855629" y="2643717"/>
            <a:ext cx="126625" cy="432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45" name="Text Box 47"/>
          <p:cNvSpPr txBox="1">
            <a:spLocks noChangeArrowheads="1"/>
          </p:cNvSpPr>
          <p:nvPr/>
        </p:nvSpPr>
        <p:spPr bwMode="auto">
          <a:xfrm>
            <a:off x="5806281" y="5715000"/>
            <a:ext cx="1293581" cy="494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Store their own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files</a:t>
            </a:r>
          </a:p>
        </p:txBody>
      </p:sp>
      <p:sp>
        <p:nvSpPr>
          <p:cNvPr id="46" name="Text Box 48"/>
          <p:cNvSpPr txBox="1">
            <a:spLocks noChangeArrowheads="1"/>
          </p:cNvSpPr>
          <p:nvPr/>
        </p:nvSpPr>
        <p:spPr bwMode="auto">
          <a:xfrm>
            <a:off x="4815681" y="2514600"/>
            <a:ext cx="1966058" cy="617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sz="1800" i="1" dirty="0"/>
              <a:t>Store peer pointers </a:t>
            </a:r>
          </a:p>
          <a:p>
            <a:pPr algn="ctr" eaLnBrk="1" hangingPunct="1"/>
            <a:r>
              <a:rPr lang="en-US" sz="1800" i="1" dirty="0"/>
              <a:t>for all files</a:t>
            </a:r>
          </a:p>
        </p:txBody>
      </p:sp>
      <p:sp>
        <p:nvSpPr>
          <p:cNvPr id="158" name="Text Box 51"/>
          <p:cNvSpPr txBox="1">
            <a:spLocks noChangeArrowheads="1"/>
          </p:cNvSpPr>
          <p:nvPr/>
        </p:nvSpPr>
        <p:spPr bwMode="auto">
          <a:xfrm>
            <a:off x="1920081" y="1981200"/>
            <a:ext cx="5248106" cy="340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dirty="0">
                <a:solidFill>
                  <a:srgbClr val="FF6600"/>
                </a:solidFill>
              </a:rPr>
              <a:t>2. All servers search their lists (</a:t>
            </a:r>
            <a:r>
              <a:rPr lang="en-US" sz="1800" u="sng" dirty="0">
                <a:solidFill>
                  <a:srgbClr val="FF6600"/>
                </a:solidFill>
              </a:rPr>
              <a:t>ternary tree</a:t>
            </a:r>
            <a:r>
              <a:rPr lang="en-US" sz="1800" dirty="0">
                <a:solidFill>
                  <a:srgbClr val="FF6600"/>
                </a:solidFill>
              </a:rPr>
              <a:t> algorithm)</a:t>
            </a:r>
          </a:p>
        </p:txBody>
      </p:sp>
      <p:sp>
        <p:nvSpPr>
          <p:cNvPr id="159" name="Text Box 56"/>
          <p:cNvSpPr txBox="1">
            <a:spLocks noChangeArrowheads="1"/>
          </p:cNvSpPr>
          <p:nvPr/>
        </p:nvSpPr>
        <p:spPr bwMode="auto">
          <a:xfrm>
            <a:off x="1843881" y="6019800"/>
            <a:ext cx="3486519" cy="432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solidFill>
                  <a:srgbClr val="FF6600"/>
                </a:solidFill>
              </a:rPr>
              <a:t>5. download from best host</a:t>
            </a:r>
          </a:p>
        </p:txBody>
      </p:sp>
      <p:sp>
        <p:nvSpPr>
          <p:cNvPr id="160" name="Text Box 54"/>
          <p:cNvSpPr txBox="1">
            <a:spLocks noChangeArrowheads="1"/>
          </p:cNvSpPr>
          <p:nvPr/>
        </p:nvSpPr>
        <p:spPr bwMode="auto">
          <a:xfrm>
            <a:off x="5882481" y="4648200"/>
            <a:ext cx="2357404" cy="432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dirty="0">
                <a:solidFill>
                  <a:srgbClr val="FF6600"/>
                </a:solidFill>
              </a:rPr>
              <a:t>4. ping candidates</a:t>
            </a:r>
          </a:p>
        </p:txBody>
      </p:sp>
      <p:sp>
        <p:nvSpPr>
          <p:cNvPr id="161" name="Text Box 49"/>
          <p:cNvSpPr txBox="1">
            <a:spLocks noChangeArrowheads="1"/>
          </p:cNvSpPr>
          <p:nvPr/>
        </p:nvSpPr>
        <p:spPr bwMode="auto">
          <a:xfrm>
            <a:off x="3139281" y="4572000"/>
            <a:ext cx="1614111" cy="432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dirty="0">
                <a:solidFill>
                  <a:srgbClr val="FF6600"/>
                </a:solidFill>
              </a:rPr>
              <a:t>3. Response</a:t>
            </a:r>
          </a:p>
        </p:txBody>
      </p:sp>
      <p:sp>
        <p:nvSpPr>
          <p:cNvPr id="162" name="Text Box 50"/>
          <p:cNvSpPr txBox="1">
            <a:spLocks noChangeArrowheads="1"/>
          </p:cNvSpPr>
          <p:nvPr/>
        </p:nvSpPr>
        <p:spPr bwMode="auto">
          <a:xfrm>
            <a:off x="4510881" y="3657600"/>
            <a:ext cx="1203843" cy="432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dirty="0">
                <a:solidFill>
                  <a:srgbClr val="FF6600"/>
                </a:solidFill>
              </a:rPr>
              <a:t>1. Query</a:t>
            </a:r>
          </a:p>
        </p:txBody>
      </p:sp>
      <p:grpSp>
        <p:nvGrpSpPr>
          <p:cNvPr id="52" name="Group 7"/>
          <p:cNvGrpSpPr>
            <a:grpSpLocks/>
          </p:cNvGrpSpPr>
          <p:nvPr/>
        </p:nvGrpSpPr>
        <p:grpSpPr bwMode="auto">
          <a:xfrm>
            <a:off x="2933541" y="3479801"/>
            <a:ext cx="373380" cy="461434"/>
            <a:chOff x="2256" y="1864"/>
            <a:chExt cx="336" cy="436"/>
          </a:xfrm>
        </p:grpSpPr>
        <p:sp>
          <p:nvSpPr>
            <p:cNvPr id="53" name="Oval 4"/>
            <p:cNvSpPr>
              <a:spLocks noChangeArrowheads="1"/>
            </p:cNvSpPr>
            <p:nvPr/>
          </p:nvSpPr>
          <p:spPr bwMode="auto">
            <a:xfrm>
              <a:off x="2256" y="1968"/>
              <a:ext cx="336" cy="288"/>
            </a:xfrm>
            <a:prstGeom prst="ellipse">
              <a:avLst/>
            </a:prstGeom>
            <a:solidFill>
              <a:srgbClr val="FF00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Text Box 5"/>
            <p:cNvSpPr txBox="1">
              <a:spLocks noChangeArrowheads="1"/>
            </p:cNvSpPr>
            <p:nvPr/>
          </p:nvSpPr>
          <p:spPr bwMode="auto">
            <a:xfrm>
              <a:off x="2258" y="1864"/>
              <a:ext cx="320"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t>
              </a:r>
            </a:p>
          </p:txBody>
        </p:sp>
      </p:grpSp>
      <p:grpSp>
        <p:nvGrpSpPr>
          <p:cNvPr id="55" name="Group 8"/>
          <p:cNvGrpSpPr>
            <a:grpSpLocks/>
          </p:cNvGrpSpPr>
          <p:nvPr/>
        </p:nvGrpSpPr>
        <p:grpSpPr bwMode="auto">
          <a:xfrm>
            <a:off x="3200239" y="3937001"/>
            <a:ext cx="396716" cy="461434"/>
            <a:chOff x="2256" y="1864"/>
            <a:chExt cx="357" cy="436"/>
          </a:xfrm>
        </p:grpSpPr>
        <p:sp>
          <p:nvSpPr>
            <p:cNvPr id="56" name="Oval 9"/>
            <p:cNvSpPr>
              <a:spLocks noChangeArrowheads="1"/>
            </p:cNvSpPr>
            <p:nvPr/>
          </p:nvSpPr>
          <p:spPr bwMode="auto">
            <a:xfrm>
              <a:off x="2256" y="1968"/>
              <a:ext cx="336" cy="288"/>
            </a:xfrm>
            <a:prstGeom prst="ellipse">
              <a:avLst/>
            </a:prstGeom>
            <a:solidFill>
              <a:srgbClr val="FF00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Text Box 10"/>
            <p:cNvSpPr txBox="1">
              <a:spLocks noChangeArrowheads="1"/>
            </p:cNvSpPr>
            <p:nvPr/>
          </p:nvSpPr>
          <p:spPr bwMode="auto">
            <a:xfrm>
              <a:off x="2293" y="1864"/>
              <a:ext cx="320"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t>
              </a:r>
            </a:p>
          </p:txBody>
        </p:sp>
      </p:grpSp>
      <p:grpSp>
        <p:nvGrpSpPr>
          <p:cNvPr id="58" name="Group 11"/>
          <p:cNvGrpSpPr>
            <a:grpSpLocks/>
          </p:cNvGrpSpPr>
          <p:nvPr/>
        </p:nvGrpSpPr>
        <p:grpSpPr bwMode="auto">
          <a:xfrm>
            <a:off x="3520281" y="3479801"/>
            <a:ext cx="373380" cy="461434"/>
            <a:chOff x="2256" y="1864"/>
            <a:chExt cx="336" cy="436"/>
          </a:xfrm>
        </p:grpSpPr>
        <p:sp>
          <p:nvSpPr>
            <p:cNvPr id="59" name="Oval 12"/>
            <p:cNvSpPr>
              <a:spLocks noChangeArrowheads="1"/>
            </p:cNvSpPr>
            <p:nvPr/>
          </p:nvSpPr>
          <p:spPr bwMode="auto">
            <a:xfrm>
              <a:off x="2256" y="1968"/>
              <a:ext cx="336" cy="288"/>
            </a:xfrm>
            <a:prstGeom prst="ellipse">
              <a:avLst/>
            </a:prstGeom>
            <a:solidFill>
              <a:srgbClr val="FF00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13"/>
            <p:cNvSpPr txBox="1">
              <a:spLocks noChangeArrowheads="1"/>
            </p:cNvSpPr>
            <p:nvPr/>
          </p:nvSpPr>
          <p:spPr bwMode="auto">
            <a:xfrm>
              <a:off x="2256" y="1864"/>
              <a:ext cx="320"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t>
              </a:r>
            </a:p>
          </p:txBody>
        </p:sp>
      </p:grpSp>
      <p:grpSp>
        <p:nvGrpSpPr>
          <p:cNvPr id="61" name="Group 17"/>
          <p:cNvGrpSpPr>
            <a:grpSpLocks/>
          </p:cNvGrpSpPr>
          <p:nvPr/>
        </p:nvGrpSpPr>
        <p:grpSpPr bwMode="auto">
          <a:xfrm>
            <a:off x="2880202" y="5689601"/>
            <a:ext cx="381159" cy="461434"/>
            <a:chOff x="1584" y="3096"/>
            <a:chExt cx="343" cy="436"/>
          </a:xfrm>
        </p:grpSpPr>
        <p:sp>
          <p:nvSpPr>
            <p:cNvPr id="62" name="Oval 15"/>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Text Box 16"/>
            <p:cNvSpPr txBox="1">
              <a:spLocks noChangeArrowheads="1"/>
            </p:cNvSpPr>
            <p:nvPr/>
          </p:nvSpPr>
          <p:spPr bwMode="auto">
            <a:xfrm>
              <a:off x="1611" y="3096"/>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64" name="Group 18"/>
          <p:cNvGrpSpPr>
            <a:grpSpLocks/>
          </p:cNvGrpSpPr>
          <p:nvPr/>
        </p:nvGrpSpPr>
        <p:grpSpPr bwMode="auto">
          <a:xfrm>
            <a:off x="1440020" y="4622801"/>
            <a:ext cx="374491" cy="461434"/>
            <a:chOff x="1584" y="3048"/>
            <a:chExt cx="337" cy="436"/>
          </a:xfrm>
        </p:grpSpPr>
        <p:sp>
          <p:nvSpPr>
            <p:cNvPr id="65" name="Oval 19"/>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 Box 20"/>
            <p:cNvSpPr txBox="1">
              <a:spLocks noChangeArrowheads="1"/>
            </p:cNvSpPr>
            <p:nvPr/>
          </p:nvSpPr>
          <p:spPr bwMode="auto">
            <a:xfrm>
              <a:off x="1605" y="3048"/>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67" name="Group 24"/>
          <p:cNvGrpSpPr>
            <a:grpSpLocks/>
          </p:cNvGrpSpPr>
          <p:nvPr/>
        </p:nvGrpSpPr>
        <p:grpSpPr bwMode="auto">
          <a:xfrm>
            <a:off x="2133441" y="5384801"/>
            <a:ext cx="373380" cy="461434"/>
            <a:chOff x="1584" y="3088"/>
            <a:chExt cx="336" cy="436"/>
          </a:xfrm>
        </p:grpSpPr>
        <p:sp>
          <p:nvSpPr>
            <p:cNvPr id="68" name="Oval 25"/>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Text Box 26"/>
            <p:cNvSpPr txBox="1">
              <a:spLocks noChangeArrowheads="1"/>
            </p:cNvSpPr>
            <p:nvPr/>
          </p:nvSpPr>
          <p:spPr bwMode="auto">
            <a:xfrm>
              <a:off x="1598" y="3088"/>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70" name="Group 27"/>
          <p:cNvGrpSpPr>
            <a:grpSpLocks/>
          </p:cNvGrpSpPr>
          <p:nvPr/>
        </p:nvGrpSpPr>
        <p:grpSpPr bwMode="auto">
          <a:xfrm>
            <a:off x="3733641" y="5689594"/>
            <a:ext cx="373380" cy="461433"/>
            <a:chOff x="1584" y="3096"/>
            <a:chExt cx="336" cy="436"/>
          </a:xfrm>
        </p:grpSpPr>
        <p:sp>
          <p:nvSpPr>
            <p:cNvPr id="71" name="Oval 28"/>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Text Box 29"/>
            <p:cNvSpPr txBox="1">
              <a:spLocks noChangeArrowheads="1"/>
            </p:cNvSpPr>
            <p:nvPr/>
          </p:nvSpPr>
          <p:spPr bwMode="auto">
            <a:xfrm>
              <a:off x="1598" y="3096"/>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73" name="Group 72"/>
          <p:cNvGrpSpPr/>
          <p:nvPr/>
        </p:nvGrpSpPr>
        <p:grpSpPr>
          <a:xfrm>
            <a:off x="5349081" y="4622800"/>
            <a:ext cx="381000" cy="461434"/>
            <a:chOff x="5349081" y="4724400"/>
            <a:chExt cx="381000" cy="461434"/>
          </a:xfrm>
        </p:grpSpPr>
        <p:sp>
          <p:nvSpPr>
            <p:cNvPr id="74" name="Oval 31"/>
            <p:cNvSpPr>
              <a:spLocks noChangeArrowheads="1"/>
            </p:cNvSpPr>
            <p:nvPr/>
          </p:nvSpPr>
          <p:spPr bwMode="auto">
            <a:xfrm>
              <a:off x="5349081" y="4804833"/>
              <a:ext cx="373380" cy="304800"/>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Text Box 32"/>
            <p:cNvSpPr txBox="1">
              <a:spLocks noChangeArrowheads="1"/>
            </p:cNvSpPr>
            <p:nvPr/>
          </p:nvSpPr>
          <p:spPr bwMode="auto">
            <a:xfrm>
              <a:off x="5378926" y="4724400"/>
              <a:ext cx="351155" cy="461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sp>
        <p:nvSpPr>
          <p:cNvPr id="76" name="Line 33"/>
          <p:cNvSpPr>
            <a:spLocks noChangeShapeType="1"/>
          </p:cNvSpPr>
          <p:nvPr/>
        </p:nvSpPr>
        <p:spPr bwMode="auto">
          <a:xfrm>
            <a:off x="3200241" y="3886200"/>
            <a:ext cx="106680" cy="1524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Line 34"/>
          <p:cNvSpPr>
            <a:spLocks noChangeShapeType="1"/>
          </p:cNvSpPr>
          <p:nvPr/>
        </p:nvSpPr>
        <p:spPr bwMode="auto">
          <a:xfrm flipH="1">
            <a:off x="3466941" y="3852333"/>
            <a:ext cx="160020"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Line 35"/>
          <p:cNvSpPr>
            <a:spLocks noChangeShapeType="1"/>
          </p:cNvSpPr>
          <p:nvPr/>
        </p:nvSpPr>
        <p:spPr bwMode="auto">
          <a:xfrm flipH="1">
            <a:off x="3306921" y="3784600"/>
            <a:ext cx="21336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Line 36"/>
          <p:cNvSpPr>
            <a:spLocks noChangeShapeType="1"/>
          </p:cNvSpPr>
          <p:nvPr/>
        </p:nvSpPr>
        <p:spPr bwMode="auto">
          <a:xfrm flipH="1">
            <a:off x="1760061" y="3886200"/>
            <a:ext cx="1280160" cy="965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Line 37"/>
          <p:cNvSpPr>
            <a:spLocks noChangeShapeType="1"/>
          </p:cNvSpPr>
          <p:nvPr/>
        </p:nvSpPr>
        <p:spPr bwMode="auto">
          <a:xfrm flipH="1">
            <a:off x="2453481" y="4343400"/>
            <a:ext cx="853440" cy="11684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Line 38"/>
          <p:cNvSpPr>
            <a:spLocks noChangeShapeType="1"/>
          </p:cNvSpPr>
          <p:nvPr/>
        </p:nvSpPr>
        <p:spPr bwMode="auto">
          <a:xfrm>
            <a:off x="3840321" y="3835400"/>
            <a:ext cx="1546860" cy="965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Line 39"/>
          <p:cNvSpPr>
            <a:spLocks noChangeShapeType="1"/>
          </p:cNvSpPr>
          <p:nvPr/>
        </p:nvSpPr>
        <p:spPr bwMode="auto">
          <a:xfrm>
            <a:off x="3786981" y="3886200"/>
            <a:ext cx="1066800" cy="16256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Line 40"/>
          <p:cNvSpPr>
            <a:spLocks noChangeShapeType="1"/>
          </p:cNvSpPr>
          <p:nvPr/>
        </p:nvSpPr>
        <p:spPr bwMode="auto">
          <a:xfrm>
            <a:off x="3733641" y="3886200"/>
            <a:ext cx="160020" cy="18796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Line 41"/>
          <p:cNvSpPr>
            <a:spLocks noChangeShapeType="1"/>
          </p:cNvSpPr>
          <p:nvPr/>
        </p:nvSpPr>
        <p:spPr bwMode="auto">
          <a:xfrm flipH="1">
            <a:off x="3146901" y="4343400"/>
            <a:ext cx="266700" cy="14224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Oval 42"/>
          <p:cNvSpPr>
            <a:spLocks noChangeArrowheads="1"/>
          </p:cNvSpPr>
          <p:nvPr/>
        </p:nvSpPr>
        <p:spPr bwMode="auto">
          <a:xfrm>
            <a:off x="2826861" y="3378200"/>
            <a:ext cx="1226820" cy="1066800"/>
          </a:xfrm>
          <a:prstGeom prst="ellipse">
            <a:avLst/>
          </a:prstGeom>
          <a:noFill/>
          <a:ln w="28575">
            <a:solidFill>
              <a:srgbClr val="000000"/>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lIns="62700" tIns="31350" rIns="62700" bIns="313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Line 49"/>
          <p:cNvSpPr>
            <a:spLocks noChangeShapeType="1"/>
          </p:cNvSpPr>
          <p:nvPr/>
        </p:nvSpPr>
        <p:spPr bwMode="auto">
          <a:xfrm flipV="1">
            <a:off x="3840321" y="3276600"/>
            <a:ext cx="800100" cy="406400"/>
          </a:xfrm>
          <a:prstGeom prst="line">
            <a:avLst/>
          </a:prstGeom>
          <a:noFill/>
          <a:ln w="19050">
            <a:solidFill>
              <a:srgbClr val="000000"/>
            </a:solidFill>
            <a:round/>
            <a:headEnd/>
            <a:tailEnd type="triangle" w="lg" len="lg"/>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Line 50"/>
          <p:cNvSpPr>
            <a:spLocks noChangeShapeType="1"/>
          </p:cNvSpPr>
          <p:nvPr/>
        </p:nvSpPr>
        <p:spPr bwMode="auto">
          <a:xfrm>
            <a:off x="5653881" y="4902200"/>
            <a:ext cx="320040" cy="660400"/>
          </a:xfrm>
          <a:prstGeom prst="line">
            <a:avLst/>
          </a:prstGeom>
          <a:noFill/>
          <a:ln w="19050">
            <a:solidFill>
              <a:srgbClr val="000000"/>
            </a:solidFill>
            <a:round/>
            <a:headEnd/>
            <a:tailEnd type="triangle" w="lg" len="lg"/>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88" name="Group 27"/>
          <p:cNvGrpSpPr>
            <a:grpSpLocks/>
          </p:cNvGrpSpPr>
          <p:nvPr/>
        </p:nvGrpSpPr>
        <p:grpSpPr bwMode="auto">
          <a:xfrm>
            <a:off x="4739481" y="5410200"/>
            <a:ext cx="373380" cy="461433"/>
            <a:chOff x="1584" y="3096"/>
            <a:chExt cx="336" cy="436"/>
          </a:xfrm>
        </p:grpSpPr>
        <p:sp>
          <p:nvSpPr>
            <p:cNvPr id="89" name="Oval 28"/>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Text Box 29"/>
            <p:cNvSpPr txBox="1">
              <a:spLocks noChangeArrowheads="1"/>
            </p:cNvSpPr>
            <p:nvPr/>
          </p:nvSpPr>
          <p:spPr bwMode="auto">
            <a:xfrm>
              <a:off x="1598" y="3096"/>
              <a:ext cx="316"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cxnSp>
        <p:nvCxnSpPr>
          <p:cNvPr id="4" name="Straight Arrow Connector 3"/>
          <p:cNvCxnSpPr/>
          <p:nvPr/>
        </p:nvCxnSpPr>
        <p:spPr>
          <a:xfrm flipH="1" flipV="1">
            <a:off x="4282281" y="3886200"/>
            <a:ext cx="609600" cy="38100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4358481" y="4267200"/>
            <a:ext cx="609600" cy="38100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14</a:t>
            </a:fld>
            <a:endParaRPr lang="en-US" dirty="0"/>
          </a:p>
        </p:txBody>
      </p:sp>
    </p:spTree>
    <p:extLst>
      <p:ext uri="{BB962C8B-B14F-4D97-AF65-F5344CB8AC3E}">
        <p14:creationId xmlns:p14="http://schemas.microsoft.com/office/powerpoint/2010/main" val="362070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a P2P system</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sz="3900" dirty="0">
                <a:latin typeface="Times New Roman" charset="0"/>
                <a:ea typeface="ＭＳ Ｐゴシック" charset="0"/>
              </a:rPr>
              <a:t>Can be used for any p2p system</a:t>
            </a:r>
          </a:p>
          <a:p>
            <a:pPr lvl="1">
              <a:lnSpc>
                <a:spcPct val="120000"/>
              </a:lnSpc>
            </a:pPr>
            <a:r>
              <a:rPr lang="en-US" sz="3300" dirty="0">
                <a:latin typeface="Times New Roman" charset="0"/>
                <a:ea typeface="ＭＳ Ｐゴシック" charset="0"/>
              </a:rPr>
              <a:t>Send an http request to well-known </a:t>
            </a:r>
            <a:r>
              <a:rPr lang="en-US" sz="3300" dirty="0" err="1">
                <a:latin typeface="Times New Roman" charset="0"/>
                <a:ea typeface="ＭＳ Ｐゴシック" charset="0"/>
              </a:rPr>
              <a:t>url</a:t>
            </a:r>
            <a:r>
              <a:rPr lang="en-US" sz="3300" dirty="0">
                <a:latin typeface="Times New Roman" charset="0"/>
                <a:ea typeface="ＭＳ Ｐゴシック" charset="0"/>
              </a:rPr>
              <a:t> for that P2P service - </a:t>
            </a:r>
            <a:r>
              <a:rPr lang="en-US" dirty="0">
                <a:latin typeface="Courier New" charset="0"/>
                <a:ea typeface="ＭＳ Ｐゴシック" charset="0"/>
              </a:rPr>
              <a:t>http://www.myp2pservice.com</a:t>
            </a:r>
          </a:p>
          <a:p>
            <a:pPr lvl="1">
              <a:lnSpc>
                <a:spcPct val="120000"/>
              </a:lnSpc>
            </a:pPr>
            <a:r>
              <a:rPr lang="en-US" sz="3300" dirty="0">
                <a:latin typeface="Times New Roman" charset="0"/>
                <a:ea typeface="ＭＳ Ｐゴシック" charset="0"/>
              </a:rPr>
              <a:t>Message routed (after lookup in DNS=Domain Name system) to introducer, a well known server that keeps track of some recently joined nodes in p2p system</a:t>
            </a:r>
          </a:p>
          <a:p>
            <a:pPr lvl="1">
              <a:lnSpc>
                <a:spcPct val="120000"/>
              </a:lnSpc>
            </a:pPr>
            <a:r>
              <a:rPr lang="en-US" sz="3300" dirty="0">
                <a:latin typeface="Times New Roman" charset="0"/>
                <a:ea typeface="ＭＳ Ｐゴシック" charset="0"/>
              </a:rPr>
              <a:t>Introducer initializes new peers’</a:t>
            </a:r>
            <a:r>
              <a:rPr lang="en-US" altLang="ja-JP" sz="3300" dirty="0">
                <a:latin typeface="Times New Roman" charset="0"/>
                <a:ea typeface="ＭＳ Ｐゴシック" charset="0"/>
              </a:rPr>
              <a:t> neighbor table</a:t>
            </a:r>
          </a:p>
          <a:p>
            <a:pPr>
              <a:lnSpc>
                <a:spcPct val="120000"/>
              </a:lnSpc>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15</a:t>
            </a:fld>
            <a:endParaRPr lang="en-US" dirty="0"/>
          </a:p>
        </p:txBody>
      </p:sp>
    </p:spTree>
    <p:extLst>
      <p:ext uri="{BB962C8B-B14F-4D97-AF65-F5344CB8AC3E}">
        <p14:creationId xmlns:p14="http://schemas.microsoft.com/office/powerpoint/2010/main" val="333324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idx="1"/>
          </p:nvPr>
        </p:nvSpPr>
        <p:spPr/>
        <p:txBody>
          <a:bodyPr/>
          <a:lstStyle/>
          <a:p>
            <a:r>
              <a:rPr lang="en-US" dirty="0">
                <a:latin typeface="Times New Roman" charset="0"/>
                <a:ea typeface="ＭＳ Ｐゴシック" charset="0"/>
              </a:rPr>
              <a:t>Centralized server a source of congestion</a:t>
            </a:r>
          </a:p>
          <a:p>
            <a:r>
              <a:rPr lang="en-US" dirty="0">
                <a:latin typeface="Times New Roman" charset="0"/>
                <a:ea typeface="ＭＳ Ｐゴシック" charset="0"/>
              </a:rPr>
              <a:t>Centralized server single point of failure</a:t>
            </a:r>
          </a:p>
          <a:p>
            <a:r>
              <a:rPr lang="en-US" dirty="0">
                <a:latin typeface="Times New Roman" charset="0"/>
                <a:ea typeface="ＭＳ Ｐゴシック" charset="0"/>
              </a:rPr>
              <a:t>No security: plaintext messages and </a:t>
            </a:r>
            <a:r>
              <a:rPr lang="en-US" dirty="0" err="1">
                <a:latin typeface="Times New Roman" charset="0"/>
                <a:ea typeface="ＭＳ Ｐゴシック" charset="0"/>
              </a:rPr>
              <a:t>passwds</a:t>
            </a:r>
            <a:endParaRPr lang="en-US" dirty="0">
              <a:latin typeface="Times New Roman" charset="0"/>
              <a:ea typeface="ＭＳ Ｐゴシック" charset="0"/>
            </a:endParaRPr>
          </a:p>
          <a:p>
            <a:r>
              <a:rPr lang="en-US" dirty="0" err="1">
                <a:latin typeface="Times New Roman" charset="0"/>
                <a:ea typeface="ＭＳ Ｐゴシック" charset="0"/>
              </a:rPr>
              <a:t>napster.com</a:t>
            </a:r>
            <a:r>
              <a:rPr lang="en-US" dirty="0">
                <a:latin typeface="Times New Roman" charset="0"/>
                <a:ea typeface="ＭＳ Ｐゴシック" charset="0"/>
              </a:rPr>
              <a:t> declared to be responsible for users</a:t>
            </a:r>
            <a:r>
              <a:rPr lang="ja-JP" altLang="en-US" dirty="0">
                <a:latin typeface="Times New Roman" charset="0"/>
                <a:ea typeface="ＭＳ Ｐゴシック" charset="0"/>
              </a:rPr>
              <a:t>’</a:t>
            </a:r>
            <a:r>
              <a:rPr lang="en-US" altLang="ja-JP" dirty="0">
                <a:latin typeface="Times New Roman" charset="0"/>
                <a:ea typeface="ＭＳ Ｐゴシック" charset="0"/>
              </a:rPr>
              <a:t> copyright violation</a:t>
            </a:r>
          </a:p>
          <a:p>
            <a:pPr lvl="1"/>
            <a:r>
              <a:rPr lang="ja-JP" altLang="en-US" dirty="0">
                <a:latin typeface="Times New Roman" charset="0"/>
                <a:ea typeface="ＭＳ Ｐゴシック" charset="0"/>
              </a:rPr>
              <a:t>“</a:t>
            </a:r>
            <a:r>
              <a:rPr lang="en-US" altLang="ja-JP" dirty="0">
                <a:latin typeface="Times New Roman" charset="0"/>
                <a:ea typeface="ＭＳ Ｐゴシック" charset="0"/>
              </a:rPr>
              <a:t>Indirect infringement</a:t>
            </a:r>
            <a:r>
              <a:rPr lang="ja-JP" altLang="en-US" dirty="0">
                <a:latin typeface="Times New Roman" charset="0"/>
                <a:ea typeface="ＭＳ Ｐゴシック" charset="0"/>
              </a:rPr>
              <a:t>”</a:t>
            </a:r>
            <a:endParaRPr lang="en-US" altLang="ja-JP" dirty="0">
              <a:latin typeface="Times New Roman" charset="0"/>
              <a:ea typeface="ＭＳ Ｐゴシック" charset="0"/>
            </a:endParaRPr>
          </a:p>
          <a:p>
            <a:pPr lvl="1"/>
            <a:r>
              <a:rPr lang="en-US" dirty="0">
                <a:latin typeface="Times New Roman" charset="0"/>
                <a:ea typeface="ＭＳ Ｐゴシック" charset="0"/>
              </a:rPr>
              <a:t>Next system: Gnutella</a:t>
            </a:r>
          </a:p>
          <a:p>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16</a:t>
            </a:fld>
            <a:endParaRPr lang="en-US" dirty="0"/>
          </a:p>
        </p:txBody>
      </p:sp>
    </p:spTree>
    <p:extLst>
      <p:ext uri="{BB962C8B-B14F-4D97-AF65-F5344CB8AC3E}">
        <p14:creationId xmlns:p14="http://schemas.microsoft.com/office/powerpoint/2010/main" val="26506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Gnutella</a:t>
            </a:r>
          </a:p>
        </p:txBody>
      </p:sp>
      <p:sp>
        <p:nvSpPr>
          <p:cNvPr id="3" name="Content Placeholder 2"/>
          <p:cNvSpPr>
            <a:spLocks noGrp="1"/>
          </p:cNvSpPr>
          <p:nvPr>
            <p:ph idx="1"/>
          </p:nvPr>
        </p:nvSpPr>
        <p:spPr/>
        <p:txBody>
          <a:bodyPr/>
          <a:lstStyle/>
          <a:p>
            <a:pPr>
              <a:lnSpc>
                <a:spcPct val="90000"/>
              </a:lnSpc>
            </a:pPr>
            <a:r>
              <a:rPr lang="en-US" dirty="0">
                <a:latin typeface="Times New Roman" charset="0"/>
                <a:ea typeface="ＭＳ Ｐゴシック" charset="0"/>
              </a:rPr>
              <a:t>Eliminate the servers</a:t>
            </a:r>
          </a:p>
          <a:p>
            <a:pPr>
              <a:lnSpc>
                <a:spcPct val="90000"/>
              </a:lnSpc>
            </a:pPr>
            <a:r>
              <a:rPr lang="en-US" dirty="0">
                <a:latin typeface="Times New Roman" charset="0"/>
                <a:ea typeface="ＭＳ Ｐゴシック" charset="0"/>
              </a:rPr>
              <a:t>Client machines search and retrieve amongst themselves</a:t>
            </a:r>
          </a:p>
          <a:p>
            <a:pPr>
              <a:lnSpc>
                <a:spcPct val="90000"/>
              </a:lnSpc>
            </a:pPr>
            <a:r>
              <a:rPr lang="en-US" dirty="0">
                <a:latin typeface="Times New Roman" charset="0"/>
                <a:ea typeface="ＭＳ Ｐゴシック" charset="0"/>
              </a:rPr>
              <a:t>Clients act as servers too, called </a:t>
            </a:r>
            <a:r>
              <a:rPr lang="en-US" b="1" dirty="0" err="1">
                <a:latin typeface="Times New Roman" charset="0"/>
                <a:ea typeface="ＭＳ Ｐゴシック" charset="0"/>
              </a:rPr>
              <a:t>servents</a:t>
            </a:r>
            <a:endParaRPr lang="en-US" b="1" dirty="0">
              <a:latin typeface="Times New Roman" charset="0"/>
              <a:ea typeface="ＭＳ Ｐゴシック" charset="0"/>
            </a:endParaRPr>
          </a:p>
          <a:p>
            <a:pPr>
              <a:lnSpc>
                <a:spcPct val="90000"/>
              </a:lnSpc>
            </a:pPr>
            <a:r>
              <a:rPr lang="en-US" dirty="0">
                <a:latin typeface="Times New Roman" charset="0"/>
                <a:ea typeface="ＭＳ Ｐゴシック" charset="0"/>
              </a:rPr>
              <a:t>[3/00] release by AOL, immediately withdrawn, but 88K users by 3/03</a:t>
            </a:r>
          </a:p>
          <a:p>
            <a:pPr>
              <a:lnSpc>
                <a:spcPct val="90000"/>
              </a:lnSpc>
            </a:pPr>
            <a:r>
              <a:rPr lang="en-US" dirty="0">
                <a:latin typeface="Times New Roman" charset="0"/>
                <a:ea typeface="ＭＳ Ｐゴシック" charset="0"/>
              </a:rPr>
              <a:t>Original design underwent several modifications</a:t>
            </a:r>
          </a:p>
          <a:p>
            <a:pPr>
              <a:lnSpc>
                <a:spcPct val="90000"/>
              </a:lnSpc>
            </a:pPr>
            <a:endParaRPr lang="en-US" dirty="0">
              <a:latin typeface="Times New Roman" charset="0"/>
              <a:ea typeface="ＭＳ Ｐゴシック" charset="0"/>
            </a:endParaRPr>
          </a:p>
          <a:p>
            <a:pPr>
              <a:lnSpc>
                <a:spcPct val="90000"/>
              </a:lnSpc>
              <a:buNone/>
            </a:pPr>
            <a:endParaRPr lang="en-US" sz="1900" u="sng" dirty="0">
              <a:latin typeface="Courier New" charset="0"/>
              <a:ea typeface="ＭＳ Ｐゴシック" charset="0"/>
            </a:endParaRPr>
          </a:p>
          <a:p>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17</a:t>
            </a:fld>
            <a:endParaRPr lang="en-US" dirty="0"/>
          </a:p>
        </p:txBody>
      </p:sp>
    </p:spTree>
    <p:extLst>
      <p:ext uri="{BB962C8B-B14F-4D97-AF65-F5344CB8AC3E}">
        <p14:creationId xmlns:p14="http://schemas.microsoft.com/office/powerpoint/2010/main" val="2353111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Gnutella</a:t>
            </a:r>
          </a:p>
        </p:txBody>
      </p:sp>
      <p:grpSp>
        <p:nvGrpSpPr>
          <p:cNvPr id="48" name="Group 12"/>
          <p:cNvGrpSpPr>
            <a:grpSpLocks/>
          </p:cNvGrpSpPr>
          <p:nvPr/>
        </p:nvGrpSpPr>
        <p:grpSpPr bwMode="auto">
          <a:xfrm>
            <a:off x="4027012" y="5105401"/>
            <a:ext cx="378699" cy="461434"/>
            <a:chOff x="1584" y="3112"/>
            <a:chExt cx="367" cy="436"/>
          </a:xfrm>
        </p:grpSpPr>
        <p:sp>
          <p:nvSpPr>
            <p:cNvPr id="49" name="Oval 13"/>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Text Box 14"/>
            <p:cNvSpPr txBox="1">
              <a:spLocks noChangeArrowheads="1"/>
            </p:cNvSpPr>
            <p:nvPr/>
          </p:nvSpPr>
          <p:spPr bwMode="auto">
            <a:xfrm>
              <a:off x="1610" y="3112"/>
              <a:ext cx="341"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51" name="Group 15"/>
          <p:cNvGrpSpPr>
            <a:grpSpLocks/>
          </p:cNvGrpSpPr>
          <p:nvPr/>
        </p:nvGrpSpPr>
        <p:grpSpPr bwMode="auto">
          <a:xfrm>
            <a:off x="1386445" y="3200401"/>
            <a:ext cx="362189" cy="461434"/>
            <a:chOff x="1569" y="3088"/>
            <a:chExt cx="351" cy="436"/>
          </a:xfrm>
        </p:grpSpPr>
        <p:sp>
          <p:nvSpPr>
            <p:cNvPr id="52" name="Oval 16"/>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Text Box 17"/>
            <p:cNvSpPr txBox="1">
              <a:spLocks noChangeArrowheads="1"/>
            </p:cNvSpPr>
            <p:nvPr/>
          </p:nvSpPr>
          <p:spPr bwMode="auto">
            <a:xfrm>
              <a:off x="1569" y="3088"/>
              <a:ext cx="341"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54" name="Group 18"/>
          <p:cNvGrpSpPr>
            <a:grpSpLocks/>
          </p:cNvGrpSpPr>
          <p:nvPr/>
        </p:nvGrpSpPr>
        <p:grpSpPr bwMode="auto">
          <a:xfrm>
            <a:off x="5314792" y="4572001"/>
            <a:ext cx="385922" cy="461434"/>
            <a:chOff x="1584" y="3088"/>
            <a:chExt cx="374" cy="436"/>
          </a:xfrm>
        </p:grpSpPr>
        <p:sp>
          <p:nvSpPr>
            <p:cNvPr id="55" name="Oval 19"/>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Text Box 20"/>
            <p:cNvSpPr txBox="1">
              <a:spLocks noChangeArrowheads="1"/>
            </p:cNvSpPr>
            <p:nvPr/>
          </p:nvSpPr>
          <p:spPr bwMode="auto">
            <a:xfrm>
              <a:off x="1617" y="3088"/>
              <a:ext cx="341"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57" name="Group 21"/>
          <p:cNvGrpSpPr>
            <a:grpSpLocks/>
          </p:cNvGrpSpPr>
          <p:nvPr/>
        </p:nvGrpSpPr>
        <p:grpSpPr bwMode="auto">
          <a:xfrm>
            <a:off x="1946748" y="5105401"/>
            <a:ext cx="353933" cy="461434"/>
            <a:chOff x="1584" y="3112"/>
            <a:chExt cx="343" cy="436"/>
          </a:xfrm>
        </p:grpSpPr>
        <p:sp>
          <p:nvSpPr>
            <p:cNvPr id="58" name="Oval 22"/>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Text Box 23"/>
            <p:cNvSpPr txBox="1">
              <a:spLocks noChangeArrowheads="1"/>
            </p:cNvSpPr>
            <p:nvPr/>
          </p:nvSpPr>
          <p:spPr bwMode="auto">
            <a:xfrm>
              <a:off x="1586" y="3112"/>
              <a:ext cx="341"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grpSp>
        <p:nvGrpSpPr>
          <p:cNvPr id="60" name="Group 24"/>
          <p:cNvGrpSpPr>
            <a:grpSpLocks/>
          </p:cNvGrpSpPr>
          <p:nvPr/>
        </p:nvGrpSpPr>
        <p:grpSpPr bwMode="auto">
          <a:xfrm>
            <a:off x="3085939" y="3352801"/>
            <a:ext cx="405527" cy="461434"/>
            <a:chOff x="1584" y="3088"/>
            <a:chExt cx="393" cy="436"/>
          </a:xfrm>
        </p:grpSpPr>
        <p:sp>
          <p:nvSpPr>
            <p:cNvPr id="61" name="Oval 25"/>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Text Box 26"/>
            <p:cNvSpPr txBox="1">
              <a:spLocks noChangeArrowheads="1"/>
            </p:cNvSpPr>
            <p:nvPr/>
          </p:nvSpPr>
          <p:spPr bwMode="auto">
            <a:xfrm>
              <a:off x="1636" y="3088"/>
              <a:ext cx="341"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sp>
        <p:nvSpPr>
          <p:cNvPr id="64" name="Oval 28"/>
          <p:cNvSpPr>
            <a:spLocks noChangeArrowheads="1"/>
          </p:cNvSpPr>
          <p:nvPr/>
        </p:nvSpPr>
        <p:spPr bwMode="auto">
          <a:xfrm>
            <a:off x="5067141" y="3183468"/>
            <a:ext cx="346711" cy="304800"/>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Text Box 29"/>
          <p:cNvSpPr txBox="1">
            <a:spLocks noChangeArrowheads="1"/>
          </p:cNvSpPr>
          <p:nvPr/>
        </p:nvSpPr>
        <p:spPr bwMode="auto">
          <a:xfrm>
            <a:off x="5044281" y="3124200"/>
            <a:ext cx="351870" cy="461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sp>
        <p:nvSpPr>
          <p:cNvPr id="66" name="Line 33"/>
          <p:cNvSpPr>
            <a:spLocks noChangeShapeType="1"/>
          </p:cNvSpPr>
          <p:nvPr/>
        </p:nvSpPr>
        <p:spPr bwMode="auto">
          <a:xfrm flipH="1" flipV="1">
            <a:off x="1699101" y="3429000"/>
            <a:ext cx="1386840"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Line 34"/>
          <p:cNvSpPr>
            <a:spLocks noChangeShapeType="1"/>
          </p:cNvSpPr>
          <p:nvPr/>
        </p:nvSpPr>
        <p:spPr bwMode="auto">
          <a:xfrm>
            <a:off x="1600041" y="3581400"/>
            <a:ext cx="495300" cy="157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Line 35"/>
          <p:cNvSpPr>
            <a:spLocks noChangeShapeType="1"/>
          </p:cNvSpPr>
          <p:nvPr/>
        </p:nvSpPr>
        <p:spPr bwMode="auto">
          <a:xfrm>
            <a:off x="3432651" y="3632200"/>
            <a:ext cx="1931670" cy="1066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Line 36"/>
          <p:cNvSpPr>
            <a:spLocks noChangeShapeType="1"/>
          </p:cNvSpPr>
          <p:nvPr/>
        </p:nvSpPr>
        <p:spPr bwMode="auto">
          <a:xfrm>
            <a:off x="1748631" y="3530600"/>
            <a:ext cx="2327910" cy="1727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Line 37"/>
          <p:cNvSpPr>
            <a:spLocks noChangeShapeType="1"/>
          </p:cNvSpPr>
          <p:nvPr/>
        </p:nvSpPr>
        <p:spPr bwMode="auto">
          <a:xfrm>
            <a:off x="3383121" y="3733800"/>
            <a:ext cx="742950" cy="147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Text Box 41"/>
          <p:cNvSpPr txBox="1">
            <a:spLocks noChangeArrowheads="1"/>
          </p:cNvSpPr>
          <p:nvPr/>
        </p:nvSpPr>
        <p:spPr bwMode="auto">
          <a:xfrm>
            <a:off x="758031" y="2921000"/>
            <a:ext cx="2340121" cy="432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Servents (</a:t>
            </a:r>
            <a:r>
              <a:rPr kumimoji="0" lang="ja-JP" alt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r>
              <a:rPr kumimoji="0" lang="en-US" altLang="ja-JP"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Peers</a:t>
            </a:r>
            <a:r>
              <a:rPr kumimoji="0" lang="ja-JP" alt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r>
              <a:rPr kumimoji="0" lang="en-US" altLang="ja-JP"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a:t>
            </a: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2" name="Text Box 43"/>
          <p:cNvSpPr txBox="1">
            <a:spLocks noChangeArrowheads="1"/>
          </p:cNvSpPr>
          <p:nvPr/>
        </p:nvSpPr>
        <p:spPr bwMode="auto">
          <a:xfrm>
            <a:off x="1787843" y="2643717"/>
            <a:ext cx="126625" cy="432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3" name="Line 44"/>
          <p:cNvSpPr>
            <a:spLocks noChangeShapeType="1"/>
          </p:cNvSpPr>
          <p:nvPr/>
        </p:nvSpPr>
        <p:spPr bwMode="auto">
          <a:xfrm flipV="1">
            <a:off x="2293461" y="5308600"/>
            <a:ext cx="1733550" cy="50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Line 45"/>
          <p:cNvSpPr>
            <a:spLocks noChangeShapeType="1"/>
          </p:cNvSpPr>
          <p:nvPr/>
        </p:nvSpPr>
        <p:spPr bwMode="auto">
          <a:xfrm flipH="1">
            <a:off x="4225131" y="3479800"/>
            <a:ext cx="941070" cy="1828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5" name="Group 46"/>
          <p:cNvGrpSpPr>
            <a:grpSpLocks/>
          </p:cNvGrpSpPr>
          <p:nvPr/>
        </p:nvGrpSpPr>
        <p:grpSpPr bwMode="auto">
          <a:xfrm>
            <a:off x="5265261" y="5410201"/>
            <a:ext cx="359093" cy="461434"/>
            <a:chOff x="1584" y="3120"/>
            <a:chExt cx="348" cy="436"/>
          </a:xfrm>
        </p:grpSpPr>
        <p:sp>
          <p:nvSpPr>
            <p:cNvPr id="76" name="Oval 47"/>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Text Box 48"/>
            <p:cNvSpPr txBox="1">
              <a:spLocks noChangeArrowheads="1"/>
            </p:cNvSpPr>
            <p:nvPr/>
          </p:nvSpPr>
          <p:spPr bwMode="auto">
            <a:xfrm>
              <a:off x="1591" y="3120"/>
              <a:ext cx="341"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a:t>
              </a:r>
            </a:p>
          </p:txBody>
        </p:sp>
      </p:grpSp>
      <p:sp>
        <p:nvSpPr>
          <p:cNvPr id="78" name="Line 49"/>
          <p:cNvSpPr>
            <a:spLocks noChangeShapeType="1"/>
          </p:cNvSpPr>
          <p:nvPr/>
        </p:nvSpPr>
        <p:spPr bwMode="auto">
          <a:xfrm flipH="1" flipV="1">
            <a:off x="4373721" y="5359400"/>
            <a:ext cx="891540" cy="20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Line 50"/>
          <p:cNvSpPr>
            <a:spLocks noChangeShapeType="1"/>
          </p:cNvSpPr>
          <p:nvPr/>
        </p:nvSpPr>
        <p:spPr bwMode="auto">
          <a:xfrm flipV="1">
            <a:off x="5463381" y="4953000"/>
            <a:ext cx="49530" cy="5080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Text Box 51"/>
          <p:cNvSpPr txBox="1">
            <a:spLocks noChangeArrowheads="1"/>
          </p:cNvSpPr>
          <p:nvPr/>
        </p:nvSpPr>
        <p:spPr bwMode="auto">
          <a:xfrm>
            <a:off x="548481" y="5943600"/>
            <a:ext cx="6123308" cy="80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Connected in an </a:t>
            </a:r>
            <a:r>
              <a:rPr kumimoji="0" lang="en-US" sz="2400" b="1" i="0" u="none" strike="noStrike" kern="0" cap="none" spc="0" normalizeH="0" baseline="0" noProof="0" dirty="0">
                <a:ln>
                  <a:noFill/>
                </a:ln>
                <a:solidFill>
                  <a:srgbClr val="FF0000"/>
                </a:solidFill>
                <a:effectLst/>
                <a:uLnTx/>
                <a:uFillTx/>
                <a:latin typeface="Times New Roman" charset="0"/>
                <a:ea typeface="ＭＳ Ｐゴシック" charset="0"/>
                <a:cs typeface="ＭＳ Ｐゴシック" charset="0"/>
              </a:rPr>
              <a:t>overlay </a:t>
            </a:r>
            <a:r>
              <a:rPr kumimoji="0" lang="en-US" sz="2400" b="0" i="0" u="none" strike="noStrike" kern="0" cap="none" spc="0" normalizeH="0" baseline="0" noProof="0" dirty="0">
                <a:ln>
                  <a:noFill/>
                </a:ln>
                <a:solidFill>
                  <a:srgbClr val="FF0000"/>
                </a:solidFill>
                <a:effectLst/>
                <a:uLnTx/>
                <a:uFillTx/>
                <a:latin typeface="Times New Roman" charset="0"/>
                <a:ea typeface="ＭＳ Ｐゴシック" charset="0"/>
                <a:cs typeface="ＭＳ Ｐゴシック" charset="0"/>
              </a:rPr>
              <a:t>graph</a:t>
            </a: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	(== each link is an implicit Internet path)</a:t>
            </a:r>
          </a:p>
        </p:txBody>
      </p:sp>
      <p:sp>
        <p:nvSpPr>
          <p:cNvPr id="81" name="Line 52"/>
          <p:cNvSpPr>
            <a:spLocks noChangeShapeType="1"/>
          </p:cNvSpPr>
          <p:nvPr/>
        </p:nvSpPr>
        <p:spPr bwMode="auto">
          <a:xfrm flipH="1" flipV="1">
            <a:off x="1699101" y="4140200"/>
            <a:ext cx="148590" cy="1625600"/>
          </a:xfrm>
          <a:prstGeom prst="line">
            <a:avLst/>
          </a:prstGeom>
          <a:noFill/>
          <a:ln w="9525">
            <a:solidFill>
              <a:srgbClr val="000000"/>
            </a:solidFill>
            <a:round/>
            <a:headEnd/>
            <a:tailEnd type="stealth" w="lg" len="lg"/>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Line 53"/>
          <p:cNvSpPr>
            <a:spLocks noChangeShapeType="1"/>
          </p:cNvSpPr>
          <p:nvPr/>
        </p:nvSpPr>
        <p:spPr bwMode="auto">
          <a:xfrm flipV="1">
            <a:off x="1847691" y="5410200"/>
            <a:ext cx="1535430" cy="355600"/>
          </a:xfrm>
          <a:prstGeom prst="line">
            <a:avLst/>
          </a:prstGeom>
          <a:noFill/>
          <a:ln w="9525">
            <a:solidFill>
              <a:srgbClr val="000000"/>
            </a:solidFill>
            <a:round/>
            <a:headEnd/>
            <a:tailEnd type="stealth" w="lg" len="lg"/>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Line 54"/>
          <p:cNvSpPr>
            <a:spLocks noChangeShapeType="1"/>
          </p:cNvSpPr>
          <p:nvPr/>
        </p:nvSpPr>
        <p:spPr bwMode="auto">
          <a:xfrm flipV="1">
            <a:off x="5314791" y="2667000"/>
            <a:ext cx="99060" cy="711200"/>
          </a:xfrm>
          <a:prstGeom prst="line">
            <a:avLst/>
          </a:prstGeom>
          <a:noFill/>
          <a:ln w="19050">
            <a:solidFill>
              <a:srgbClr val="000000"/>
            </a:solidFill>
            <a:round/>
            <a:headEnd/>
            <a:tailEnd type="triangle" w="lg" len="lg"/>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Text Box 55"/>
          <p:cNvSpPr txBox="1">
            <a:spLocks noChangeArrowheads="1"/>
          </p:cNvSpPr>
          <p:nvPr/>
        </p:nvSpPr>
        <p:spPr bwMode="auto">
          <a:xfrm>
            <a:off x="4739481" y="1905000"/>
            <a:ext cx="2114098" cy="80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Store their own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files</a:t>
            </a:r>
          </a:p>
        </p:txBody>
      </p:sp>
      <p:sp>
        <p:nvSpPr>
          <p:cNvPr id="85" name="Line 56"/>
          <p:cNvSpPr>
            <a:spLocks noChangeShapeType="1"/>
          </p:cNvSpPr>
          <p:nvPr/>
        </p:nvSpPr>
        <p:spPr bwMode="auto">
          <a:xfrm>
            <a:off x="5314791" y="3378200"/>
            <a:ext cx="247650" cy="558800"/>
          </a:xfrm>
          <a:prstGeom prst="line">
            <a:avLst/>
          </a:prstGeom>
          <a:noFill/>
          <a:ln w="19050">
            <a:solidFill>
              <a:srgbClr val="000000"/>
            </a:solidFill>
            <a:round/>
            <a:headEnd/>
            <a:tailEnd type="triangle" w="lg" len="lg"/>
          </a:ln>
          <a:extLst>
            <a:ext uri="{909E8E84-426E-40dd-AFC4-6F175D3DCCD1}">
              <a14:hiddenFill xmlns:a14="http://schemas.microsoft.com/office/drawing/2010/main" xmlns="">
                <a:noFill/>
              </a14:hiddenFill>
            </a:ext>
          </a:extLst>
        </p:spPr>
        <p:txBody>
          <a:bodyPr lIns="62700" tIns="31350" rIns="62700" bIns="313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Text Box 57"/>
          <p:cNvSpPr txBox="1">
            <a:spLocks noChangeArrowheads="1"/>
          </p:cNvSpPr>
          <p:nvPr/>
        </p:nvSpPr>
        <p:spPr bwMode="auto">
          <a:xfrm>
            <a:off x="5196681" y="3810000"/>
            <a:ext cx="2062876" cy="80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2700" tIns="31350" rIns="62700" bIns="3135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Also store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r>
              <a:rPr kumimoji="0" lang="en-US" altLang="ja-JP"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peer pointers</a:t>
            </a:r>
            <a:r>
              <a:rPr kumimoji="0" lang="ja-JP" alt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endParaRPr kumimoji="0" lang="en-US" sz="24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41"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18</a:t>
            </a:fld>
            <a:endParaRPr lang="en-US" dirty="0"/>
          </a:p>
        </p:txBody>
      </p:sp>
    </p:spTree>
    <p:extLst>
      <p:ext uri="{BB962C8B-B14F-4D97-AF65-F5344CB8AC3E}">
        <p14:creationId xmlns:p14="http://schemas.microsoft.com/office/powerpoint/2010/main" val="322933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search for my Beatles file?</a:t>
            </a:r>
          </a:p>
        </p:txBody>
      </p:sp>
      <p:sp>
        <p:nvSpPr>
          <p:cNvPr id="3" name="Content Placeholder 2"/>
          <p:cNvSpPr>
            <a:spLocks noGrp="1"/>
          </p:cNvSpPr>
          <p:nvPr>
            <p:ph idx="1"/>
          </p:nvPr>
        </p:nvSpPr>
        <p:spPr/>
        <p:txBody>
          <a:bodyPr>
            <a:normAutofit fontScale="55000" lnSpcReduction="20000"/>
          </a:bodyPr>
          <a:lstStyle/>
          <a:p>
            <a:pPr>
              <a:lnSpc>
                <a:spcPct val="110000"/>
              </a:lnSpc>
            </a:pPr>
            <a:r>
              <a:rPr lang="en-US" sz="3900" dirty="0">
                <a:latin typeface="Times New Roman" charset="0"/>
                <a:ea typeface="ＭＳ Ｐゴシック" charset="0"/>
              </a:rPr>
              <a:t>Gnutella </a:t>
            </a:r>
            <a:r>
              <a:rPr lang="en-US" sz="3900" i="1" dirty="0">
                <a:latin typeface="Times New Roman" charset="0"/>
                <a:ea typeface="ＭＳ Ｐゴシック" charset="0"/>
              </a:rPr>
              <a:t>routes</a:t>
            </a:r>
            <a:r>
              <a:rPr lang="en-US" sz="3900" dirty="0">
                <a:latin typeface="Times New Roman" charset="0"/>
                <a:ea typeface="ＭＳ Ｐゴシック" charset="0"/>
              </a:rPr>
              <a:t> different messages within the overlay  graph</a:t>
            </a:r>
          </a:p>
          <a:p>
            <a:pPr>
              <a:lnSpc>
                <a:spcPct val="110000"/>
              </a:lnSpc>
            </a:pPr>
            <a:r>
              <a:rPr lang="en-US" sz="3900" dirty="0">
                <a:latin typeface="Times New Roman" charset="0"/>
                <a:ea typeface="ＭＳ Ｐゴシック" charset="0"/>
              </a:rPr>
              <a:t>Gnutella protocol has 5 main message types</a:t>
            </a:r>
          </a:p>
          <a:p>
            <a:pPr lvl="1">
              <a:lnSpc>
                <a:spcPct val="110000"/>
              </a:lnSpc>
            </a:pPr>
            <a:r>
              <a:rPr lang="en-US" sz="3300" dirty="0">
                <a:solidFill>
                  <a:srgbClr val="FF0000"/>
                </a:solidFill>
                <a:latin typeface="Times New Roman" charset="0"/>
                <a:ea typeface="ＭＳ Ｐゴシック" charset="0"/>
              </a:rPr>
              <a:t>Query</a:t>
            </a:r>
            <a:r>
              <a:rPr lang="en-US" sz="3300" dirty="0">
                <a:latin typeface="Times New Roman" charset="0"/>
                <a:ea typeface="ＭＳ Ｐゴシック" charset="0"/>
              </a:rPr>
              <a:t> (search)</a:t>
            </a:r>
          </a:p>
          <a:p>
            <a:pPr lvl="1">
              <a:lnSpc>
                <a:spcPct val="110000"/>
              </a:lnSpc>
            </a:pPr>
            <a:r>
              <a:rPr lang="en-US" sz="3300" dirty="0" err="1">
                <a:solidFill>
                  <a:srgbClr val="FF0000"/>
                </a:solidFill>
                <a:latin typeface="Times New Roman" charset="0"/>
                <a:ea typeface="ＭＳ Ｐゴシック" charset="0"/>
              </a:rPr>
              <a:t>QueryHit</a:t>
            </a:r>
            <a:r>
              <a:rPr lang="en-US" sz="3300" dirty="0">
                <a:latin typeface="Times New Roman" charset="0"/>
                <a:ea typeface="ＭＳ Ｐゴシック" charset="0"/>
              </a:rPr>
              <a:t> (response to query)</a:t>
            </a:r>
          </a:p>
          <a:p>
            <a:pPr lvl="1">
              <a:lnSpc>
                <a:spcPct val="110000"/>
              </a:lnSpc>
            </a:pPr>
            <a:r>
              <a:rPr lang="en-US" sz="3300" dirty="0">
                <a:solidFill>
                  <a:schemeClr val="accent2"/>
                </a:solidFill>
                <a:latin typeface="Times New Roman" charset="0"/>
                <a:ea typeface="ＭＳ Ｐゴシック" charset="0"/>
              </a:rPr>
              <a:t>Ping</a:t>
            </a:r>
            <a:r>
              <a:rPr lang="en-US" sz="3300" dirty="0">
                <a:latin typeface="Times New Roman" charset="0"/>
                <a:ea typeface="ＭＳ Ｐゴシック" charset="0"/>
              </a:rPr>
              <a:t> (to probe network for other peers)</a:t>
            </a:r>
          </a:p>
          <a:p>
            <a:pPr lvl="1">
              <a:lnSpc>
                <a:spcPct val="110000"/>
              </a:lnSpc>
            </a:pPr>
            <a:r>
              <a:rPr lang="en-US" sz="3300" dirty="0">
                <a:solidFill>
                  <a:schemeClr val="accent2"/>
                </a:solidFill>
                <a:latin typeface="Times New Roman" charset="0"/>
                <a:ea typeface="ＭＳ Ｐゴシック" charset="0"/>
              </a:rPr>
              <a:t>Pong</a:t>
            </a:r>
            <a:r>
              <a:rPr lang="en-US" sz="3300" dirty="0">
                <a:latin typeface="Times New Roman" charset="0"/>
                <a:ea typeface="ＭＳ Ｐゴシック" charset="0"/>
              </a:rPr>
              <a:t> (reply to ping, contains address of another peer)</a:t>
            </a:r>
          </a:p>
          <a:p>
            <a:pPr lvl="1">
              <a:lnSpc>
                <a:spcPct val="110000"/>
              </a:lnSpc>
            </a:pPr>
            <a:r>
              <a:rPr lang="en-US" sz="3300" dirty="0">
                <a:latin typeface="Times New Roman" charset="0"/>
                <a:ea typeface="ＭＳ Ｐゴシック" charset="0"/>
              </a:rPr>
              <a:t>Push (used to initiate file transfer)</a:t>
            </a:r>
          </a:p>
          <a:p>
            <a:pPr>
              <a:lnSpc>
                <a:spcPct val="110000"/>
              </a:lnSpc>
            </a:pPr>
            <a:r>
              <a:rPr lang="en-US" sz="3900" dirty="0">
                <a:latin typeface="Times New Roman" charset="0"/>
                <a:ea typeface="ＭＳ Ｐゴシック" charset="0"/>
              </a:rPr>
              <a:t>We</a:t>
            </a:r>
            <a:r>
              <a:rPr lang="ja-JP" altLang="en-US" sz="3900" dirty="0">
                <a:latin typeface="Times New Roman" charset="0"/>
                <a:ea typeface="ＭＳ Ｐゴシック" charset="0"/>
              </a:rPr>
              <a:t>’</a:t>
            </a:r>
            <a:r>
              <a:rPr lang="en-US" altLang="ja-JP" sz="3900" dirty="0" err="1">
                <a:latin typeface="Times New Roman" charset="0"/>
                <a:ea typeface="ＭＳ Ｐゴシック" charset="0"/>
              </a:rPr>
              <a:t>ll</a:t>
            </a:r>
            <a:r>
              <a:rPr lang="en-US" altLang="ja-JP" sz="3900" dirty="0">
                <a:latin typeface="Times New Roman" charset="0"/>
                <a:ea typeface="ＭＳ Ｐゴシック" charset="0"/>
              </a:rPr>
              <a:t> go into the message structure and protocol now</a:t>
            </a:r>
          </a:p>
          <a:p>
            <a:pPr lvl="1">
              <a:lnSpc>
                <a:spcPct val="110000"/>
              </a:lnSpc>
            </a:pPr>
            <a:r>
              <a:rPr lang="en-US" sz="2800" dirty="0">
                <a:latin typeface="Times New Roman" charset="0"/>
                <a:ea typeface="ＭＳ Ｐゴシック" charset="0"/>
              </a:rPr>
              <a:t>All fields except IP address are in little-endian format</a:t>
            </a:r>
          </a:p>
          <a:p>
            <a:pPr lvl="1">
              <a:lnSpc>
                <a:spcPct val="110000"/>
              </a:lnSpc>
            </a:pPr>
            <a:r>
              <a:rPr lang="en-US" sz="2800" dirty="0">
                <a:latin typeface="Times New Roman" charset="0"/>
                <a:ea typeface="ＭＳ Ｐゴシック" charset="0"/>
              </a:rPr>
              <a:t>Ox12345678 stored as 0x78 in lowest address byte, then 0x56 in next higher address, and so on. </a:t>
            </a:r>
          </a:p>
          <a:p>
            <a:pPr>
              <a:lnSpc>
                <a:spcPct val="110000"/>
              </a:lnSpc>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19</a:t>
            </a:fld>
            <a:endParaRPr lang="en-US" dirty="0"/>
          </a:p>
        </p:txBody>
      </p:sp>
    </p:spTree>
    <p:extLst>
      <p:ext uri="{BB962C8B-B14F-4D97-AF65-F5344CB8AC3E}">
        <p14:creationId xmlns:p14="http://schemas.microsoft.com/office/powerpoint/2010/main" val="372112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Jokes for this Topic</a:t>
            </a:r>
          </a:p>
        </p:txBody>
      </p:sp>
      <p:sp>
        <p:nvSpPr>
          <p:cNvPr id="3" name="Content Placeholder 2"/>
          <p:cNvSpPr>
            <a:spLocks noGrp="1"/>
          </p:cNvSpPr>
          <p:nvPr>
            <p:ph idx="1"/>
          </p:nvPr>
        </p:nvSpPr>
        <p:spPr>
          <a:xfrm>
            <a:off x="649207" y="2006600"/>
            <a:ext cx="11176873" cy="4267200"/>
          </a:xfrm>
        </p:spPr>
        <p:txBody>
          <a:bodyPr>
            <a:normAutofit fontScale="92500"/>
          </a:bodyPr>
          <a:lstStyle/>
          <a:p>
            <a:r>
              <a:rPr lang="en-US" dirty="0"/>
              <a:t>(Look at jokes after you’ve seen video lectures. If you “get” jokes, you have started to understand the topic. Getting jokes is not a guarantee of understanding topic.)</a:t>
            </a:r>
          </a:p>
          <a:p>
            <a:r>
              <a:rPr lang="en-US" b="1" dirty="0"/>
              <a:t>What do you do when you run out of spread for your bread? You send a Gnutella Query. </a:t>
            </a:r>
          </a:p>
          <a:p>
            <a:r>
              <a:rPr lang="en-US" b="1" dirty="0"/>
              <a:t>What’s common between p2p systems and Twitter trends? Consistent Hashing.</a:t>
            </a:r>
          </a:p>
          <a:p>
            <a:r>
              <a:rPr lang="en-US" b="1" dirty="0"/>
              <a:t>What do you call a musician who only plays music while eating dessert? Someone who mixes Chord with Pastry. </a:t>
            </a:r>
          </a:p>
          <a:p>
            <a:r>
              <a:rPr lang="en-US" b="1" dirty="0"/>
              <a:t>I was studying P2P systems, and my friend started drumming the table. I shouted at him, “Hey, your finger tables are distracting me from my finger tables!”</a:t>
            </a:r>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a:t>
            </a:fld>
            <a:endParaRPr lang="en-US" dirty="0"/>
          </a:p>
        </p:txBody>
      </p:sp>
    </p:spTree>
    <p:extLst>
      <p:ext uri="{BB962C8B-B14F-4D97-AF65-F5344CB8AC3E}">
        <p14:creationId xmlns:p14="http://schemas.microsoft.com/office/powerpoint/2010/main" val="162911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search for my Beatles file?</a:t>
            </a:r>
          </a:p>
        </p:txBody>
      </p:sp>
      <p:sp>
        <p:nvSpPr>
          <p:cNvPr id="5" name="Slide Number Placeholder 3"/>
          <p:cNvSpPr txBox="1">
            <a:spLocks/>
          </p:cNvSpPr>
          <p:nvPr/>
        </p:nvSpPr>
        <p:spPr>
          <a:xfrm>
            <a:off x="6492081" y="76962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1269827" rtl="0" eaLnBrk="0" latinLnBrk="0" hangingPunct="0">
              <a:defRPr sz="2300" kern="1200">
                <a:solidFill>
                  <a:schemeClr val="tx1"/>
                </a:solidFill>
                <a:latin typeface="Times New Roman" charset="0"/>
                <a:ea typeface="ＭＳ Ｐゴシック" charset="0"/>
                <a:cs typeface="ＭＳ Ｐゴシック" charset="0"/>
              </a:defRPr>
            </a:lvl1pPr>
            <a:lvl2pPr marL="742918" indent="-285738" algn="l" defTabSz="1269827" rtl="0" eaLnBrk="0" latinLnBrk="0" hangingPunct="0">
              <a:defRPr sz="2300" kern="1200">
                <a:solidFill>
                  <a:schemeClr val="tx1"/>
                </a:solidFill>
                <a:latin typeface="Times New Roman" charset="0"/>
                <a:ea typeface="ＭＳ Ｐゴシック" charset="0"/>
                <a:cs typeface="ＭＳ Ｐゴシック" charset="0"/>
              </a:defRPr>
            </a:lvl2pPr>
            <a:lvl3pPr marL="1142950" indent="-228590" algn="l" defTabSz="1269827" rtl="0" eaLnBrk="0" latinLnBrk="0" hangingPunct="0">
              <a:defRPr sz="2300" kern="1200">
                <a:solidFill>
                  <a:schemeClr val="tx1"/>
                </a:solidFill>
                <a:latin typeface="Times New Roman" charset="0"/>
                <a:ea typeface="ＭＳ Ｐゴシック" charset="0"/>
                <a:cs typeface="ＭＳ Ｐゴシック" charset="0"/>
              </a:defRPr>
            </a:lvl3pPr>
            <a:lvl4pPr marL="1600130" indent="-228590" algn="l" defTabSz="1269827" rtl="0" eaLnBrk="0" latinLnBrk="0" hangingPunct="0">
              <a:defRPr sz="2300" kern="1200">
                <a:solidFill>
                  <a:schemeClr val="tx1"/>
                </a:solidFill>
                <a:latin typeface="Times New Roman" charset="0"/>
                <a:ea typeface="ＭＳ Ｐゴシック" charset="0"/>
                <a:cs typeface="ＭＳ Ｐゴシック" charset="0"/>
              </a:defRPr>
            </a:lvl4pPr>
            <a:lvl5pPr marL="2057310" indent="-228590" algn="l" defTabSz="1269827" rtl="0" eaLnBrk="0" latinLnBrk="0" hangingPunct="0">
              <a:defRPr sz="2300" kern="1200">
                <a:solidFill>
                  <a:schemeClr val="tx1"/>
                </a:solidFill>
                <a:latin typeface="Times New Roman" charset="0"/>
                <a:ea typeface="ＭＳ Ｐゴシック" charset="0"/>
                <a:cs typeface="ＭＳ Ｐゴシック" charset="0"/>
              </a:defRPr>
            </a:lvl5pPr>
            <a:lvl6pPr marL="2514490" indent="-228590" algn="l" defTabSz="1269827"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6pPr>
            <a:lvl7pPr marL="2971670" indent="-228590" algn="l" defTabSz="1269827"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7pPr>
            <a:lvl8pPr marL="3428850" indent="-228590" algn="l" defTabSz="1269827"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8pPr>
            <a:lvl9pPr marL="3886030" indent="-228590" algn="l" defTabSz="1269827"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9pPr>
          </a:lstStyle>
          <a:p>
            <a:pPr eaLnBrk="1" hangingPunct="1"/>
            <a:fld id="{40A2ACDB-16B3-6244-AE33-CD5466C6B4D4}" type="slidenum">
              <a:rPr lang="en-US" sz="1500" smtClean="0"/>
              <a:pPr eaLnBrk="1" hangingPunct="1"/>
              <a:t>20</a:t>
            </a:fld>
            <a:endParaRPr lang="en-US" sz="1500"/>
          </a:p>
        </p:txBody>
      </p:sp>
      <p:grpSp>
        <p:nvGrpSpPr>
          <p:cNvPr id="6" name="Group 8"/>
          <p:cNvGrpSpPr>
            <a:grpSpLocks/>
          </p:cNvGrpSpPr>
          <p:nvPr/>
        </p:nvGrpSpPr>
        <p:grpSpPr bwMode="auto">
          <a:xfrm>
            <a:off x="472283" y="2743202"/>
            <a:ext cx="7994651" cy="485775"/>
            <a:chOff x="384" y="1920"/>
            <a:chExt cx="5036" cy="306"/>
          </a:xfrm>
        </p:grpSpPr>
        <p:sp>
          <p:nvSpPr>
            <p:cNvPr id="7" name="Text Box 3"/>
            <p:cNvSpPr txBox="1">
              <a:spLocks noChangeArrowheads="1"/>
            </p:cNvSpPr>
            <p:nvPr/>
          </p:nvSpPr>
          <p:spPr bwMode="auto">
            <a:xfrm>
              <a:off x="384" y="1920"/>
              <a:ext cx="5036" cy="291"/>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Descriptor ID  Payload  descriptor TTL   Hops   Payload length</a:t>
              </a:r>
            </a:p>
          </p:txBody>
        </p:sp>
        <p:sp>
          <p:nvSpPr>
            <p:cNvPr id="8" name="Line 4"/>
            <p:cNvSpPr>
              <a:spLocks noChangeShapeType="1"/>
            </p:cNvSpPr>
            <p:nvPr/>
          </p:nvSpPr>
          <p:spPr bwMode="auto">
            <a:xfrm>
              <a:off x="1584" y="1929"/>
              <a:ext cx="0" cy="2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5"/>
            <p:cNvSpPr>
              <a:spLocks noChangeShapeType="1"/>
            </p:cNvSpPr>
            <p:nvPr/>
          </p:nvSpPr>
          <p:spPr bwMode="auto">
            <a:xfrm>
              <a:off x="3120" y="1938"/>
              <a:ext cx="0" cy="2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6"/>
            <p:cNvSpPr>
              <a:spLocks noChangeShapeType="1"/>
            </p:cNvSpPr>
            <p:nvPr/>
          </p:nvSpPr>
          <p:spPr bwMode="auto">
            <a:xfrm>
              <a:off x="3552" y="1938"/>
              <a:ext cx="0" cy="2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7"/>
            <p:cNvSpPr>
              <a:spLocks noChangeShapeType="1"/>
            </p:cNvSpPr>
            <p:nvPr/>
          </p:nvSpPr>
          <p:spPr bwMode="auto">
            <a:xfrm>
              <a:off x="4128" y="1938"/>
              <a:ext cx="0" cy="2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2" name="Text Box 9"/>
          <p:cNvSpPr txBox="1">
            <a:spLocks noChangeArrowheads="1"/>
          </p:cNvSpPr>
          <p:nvPr/>
        </p:nvSpPr>
        <p:spPr bwMode="auto">
          <a:xfrm>
            <a:off x="396081" y="1905000"/>
            <a:ext cx="2626280"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b="1"/>
              <a:t>Descriptor Header</a:t>
            </a:r>
          </a:p>
        </p:txBody>
      </p:sp>
      <p:sp>
        <p:nvSpPr>
          <p:cNvPr id="13" name="Text Box 16"/>
          <p:cNvSpPr txBox="1">
            <a:spLocks noChangeArrowheads="1"/>
          </p:cNvSpPr>
          <p:nvPr/>
        </p:nvSpPr>
        <p:spPr bwMode="auto">
          <a:xfrm>
            <a:off x="2224881" y="4114800"/>
            <a:ext cx="1733407" cy="175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i="1" dirty="0"/>
              <a:t>Type of payload</a:t>
            </a:r>
          </a:p>
          <a:p>
            <a:pPr eaLnBrk="1" hangingPunct="1"/>
            <a:r>
              <a:rPr lang="en-US" sz="1800" i="1" dirty="0"/>
              <a:t>0x00 Ping</a:t>
            </a:r>
          </a:p>
          <a:p>
            <a:pPr eaLnBrk="1" hangingPunct="1"/>
            <a:r>
              <a:rPr lang="en-US" sz="1800" i="1" dirty="0"/>
              <a:t>0x01 Pong</a:t>
            </a:r>
          </a:p>
          <a:p>
            <a:pPr eaLnBrk="1" hangingPunct="1"/>
            <a:r>
              <a:rPr lang="en-US" sz="1800" i="1" dirty="0"/>
              <a:t>0x40 Push</a:t>
            </a:r>
          </a:p>
          <a:p>
            <a:pPr eaLnBrk="1" hangingPunct="1"/>
            <a:r>
              <a:rPr lang="en-US" sz="1800" i="1" dirty="0"/>
              <a:t>0x80 Query</a:t>
            </a:r>
          </a:p>
          <a:p>
            <a:pPr eaLnBrk="1" hangingPunct="1"/>
            <a:r>
              <a:rPr lang="en-US" sz="1800" i="1" dirty="0"/>
              <a:t>0x81 </a:t>
            </a:r>
            <a:r>
              <a:rPr lang="en-US" sz="1800" i="1" dirty="0" err="1"/>
              <a:t>Queryhit</a:t>
            </a:r>
            <a:endParaRPr lang="en-US" sz="1800" i="1" dirty="0"/>
          </a:p>
        </p:txBody>
      </p:sp>
      <p:sp>
        <p:nvSpPr>
          <p:cNvPr id="14" name="Line 17"/>
          <p:cNvSpPr>
            <a:spLocks noChangeShapeType="1"/>
          </p:cNvSpPr>
          <p:nvPr/>
        </p:nvSpPr>
        <p:spPr bwMode="auto">
          <a:xfrm>
            <a:off x="3215481" y="3352800"/>
            <a:ext cx="0" cy="762000"/>
          </a:xfrm>
          <a:prstGeom prst="line">
            <a:avLst/>
          </a:prstGeom>
          <a:noFill/>
          <a:ln w="9525">
            <a:solidFill>
              <a:schemeClr val="tx1"/>
            </a:solidFill>
            <a:round/>
            <a:headEnd/>
            <a:tailEnd type="stealth" w="lg" len="lg"/>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5" name="Line 18"/>
          <p:cNvSpPr>
            <a:spLocks noChangeShapeType="1"/>
          </p:cNvSpPr>
          <p:nvPr/>
        </p:nvSpPr>
        <p:spPr bwMode="auto">
          <a:xfrm>
            <a:off x="7177881" y="3352800"/>
            <a:ext cx="0" cy="609600"/>
          </a:xfrm>
          <a:prstGeom prst="line">
            <a:avLst/>
          </a:prstGeom>
          <a:noFill/>
          <a:ln w="9525">
            <a:solidFill>
              <a:schemeClr val="tx1"/>
            </a:solidFill>
            <a:round/>
            <a:headEnd/>
            <a:tailEnd type="stealth" w="lg" len="lg"/>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6" name="Text Box 20"/>
          <p:cNvSpPr txBox="1">
            <a:spLocks noChangeArrowheads="1"/>
          </p:cNvSpPr>
          <p:nvPr/>
        </p:nvSpPr>
        <p:spPr bwMode="auto">
          <a:xfrm>
            <a:off x="3977481" y="5029200"/>
            <a:ext cx="1981199" cy="1754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i="1" dirty="0"/>
              <a:t>Decremented at each hop,</a:t>
            </a:r>
          </a:p>
          <a:p>
            <a:pPr eaLnBrk="1" hangingPunct="1"/>
            <a:r>
              <a:rPr lang="en-US" sz="1800" i="1" dirty="0"/>
              <a:t>Message dropped when </a:t>
            </a:r>
            <a:r>
              <a:rPr lang="en-US" sz="1800" i="1" dirty="0" err="1"/>
              <a:t>ttl</a:t>
            </a:r>
            <a:r>
              <a:rPr lang="en-US" sz="1800" i="1" dirty="0"/>
              <a:t>=0</a:t>
            </a:r>
          </a:p>
          <a:p>
            <a:pPr eaLnBrk="1" hangingPunct="1"/>
            <a:r>
              <a:rPr lang="en-US" sz="1800" i="1" dirty="0" err="1"/>
              <a:t>ttl_initial</a:t>
            </a:r>
            <a:r>
              <a:rPr lang="en-US" sz="1800" i="1" dirty="0"/>
              <a:t> usually 7 to 10</a:t>
            </a:r>
          </a:p>
        </p:txBody>
      </p:sp>
      <p:sp>
        <p:nvSpPr>
          <p:cNvPr id="17" name="Line 21"/>
          <p:cNvSpPr>
            <a:spLocks noChangeShapeType="1"/>
          </p:cNvSpPr>
          <p:nvPr/>
        </p:nvSpPr>
        <p:spPr bwMode="auto">
          <a:xfrm>
            <a:off x="4968081" y="3357563"/>
            <a:ext cx="0" cy="1595437"/>
          </a:xfrm>
          <a:prstGeom prst="line">
            <a:avLst/>
          </a:prstGeom>
          <a:noFill/>
          <a:ln w="9525">
            <a:solidFill>
              <a:schemeClr val="tx1"/>
            </a:solidFill>
            <a:round/>
            <a:headEnd/>
            <a:tailEnd type="stealth" w="lg" len="lg"/>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8" name="Text Box 22"/>
          <p:cNvSpPr txBox="1">
            <a:spLocks noChangeArrowheads="1"/>
          </p:cNvSpPr>
          <p:nvPr/>
        </p:nvSpPr>
        <p:spPr bwMode="auto">
          <a:xfrm>
            <a:off x="5958681" y="5943600"/>
            <a:ext cx="2542899"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i="1" dirty="0"/>
              <a:t>Incremented at each hop</a:t>
            </a:r>
          </a:p>
        </p:txBody>
      </p:sp>
      <p:sp>
        <p:nvSpPr>
          <p:cNvPr id="19" name="Line 23"/>
          <p:cNvSpPr>
            <a:spLocks noChangeShapeType="1"/>
          </p:cNvSpPr>
          <p:nvPr/>
        </p:nvSpPr>
        <p:spPr bwMode="auto">
          <a:xfrm>
            <a:off x="853281" y="3429000"/>
            <a:ext cx="0" cy="762000"/>
          </a:xfrm>
          <a:prstGeom prst="line">
            <a:avLst/>
          </a:prstGeom>
          <a:noFill/>
          <a:ln w="9525">
            <a:solidFill>
              <a:schemeClr val="tx1"/>
            </a:solidFill>
            <a:round/>
            <a:headEnd/>
            <a:tailEnd type="stealth" w="lg" len="lg"/>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0" name="Text Box 24"/>
          <p:cNvSpPr txBox="1">
            <a:spLocks noChangeArrowheads="1"/>
          </p:cNvSpPr>
          <p:nvPr/>
        </p:nvSpPr>
        <p:spPr bwMode="auto">
          <a:xfrm>
            <a:off x="396081" y="4267200"/>
            <a:ext cx="1314798" cy="923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i="1" dirty="0"/>
              <a:t>ID of this </a:t>
            </a:r>
          </a:p>
          <a:p>
            <a:pPr eaLnBrk="1" hangingPunct="1"/>
            <a:r>
              <a:rPr lang="en-US" sz="1800" i="1" dirty="0"/>
              <a:t>search</a:t>
            </a:r>
          </a:p>
          <a:p>
            <a:pPr eaLnBrk="1" hangingPunct="1"/>
            <a:r>
              <a:rPr lang="en-US" sz="1800" i="1" dirty="0"/>
              <a:t>transaction</a:t>
            </a:r>
          </a:p>
        </p:txBody>
      </p:sp>
      <p:sp>
        <p:nvSpPr>
          <p:cNvPr id="21" name="Line 25"/>
          <p:cNvSpPr>
            <a:spLocks noChangeShapeType="1"/>
          </p:cNvSpPr>
          <p:nvPr/>
        </p:nvSpPr>
        <p:spPr bwMode="auto">
          <a:xfrm>
            <a:off x="6187281" y="3336929"/>
            <a:ext cx="0" cy="2454271"/>
          </a:xfrm>
          <a:prstGeom prst="line">
            <a:avLst/>
          </a:prstGeom>
          <a:noFill/>
          <a:ln w="9525">
            <a:solidFill>
              <a:schemeClr val="tx1"/>
            </a:solidFill>
            <a:round/>
            <a:headEnd/>
            <a:tailEnd type="stealth" w="lg" len="lg"/>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2" name="Text Box 27"/>
          <p:cNvSpPr txBox="1">
            <a:spLocks noChangeArrowheads="1"/>
          </p:cNvSpPr>
          <p:nvPr/>
        </p:nvSpPr>
        <p:spPr bwMode="auto">
          <a:xfrm>
            <a:off x="6563520" y="3962400"/>
            <a:ext cx="2013494" cy="923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i="1" dirty="0"/>
              <a:t>Number of bytes of</a:t>
            </a:r>
          </a:p>
          <a:p>
            <a:pPr eaLnBrk="1" hangingPunct="1"/>
            <a:r>
              <a:rPr lang="en-US" sz="1800" i="1" dirty="0"/>
              <a:t>message following </a:t>
            </a:r>
          </a:p>
          <a:p>
            <a:pPr eaLnBrk="1" hangingPunct="1"/>
            <a:r>
              <a:rPr lang="en-US" sz="1800" i="1" dirty="0"/>
              <a:t>this header</a:t>
            </a:r>
          </a:p>
        </p:txBody>
      </p:sp>
      <p:sp>
        <p:nvSpPr>
          <p:cNvPr id="23" name="Text Box 28"/>
          <p:cNvSpPr txBox="1">
            <a:spLocks noChangeArrowheads="1"/>
          </p:cNvSpPr>
          <p:nvPr/>
        </p:nvSpPr>
        <p:spPr bwMode="auto">
          <a:xfrm>
            <a:off x="380209" y="3186116"/>
            <a:ext cx="8238143" cy="3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600"/>
              <a:t>0                                  15                 16                               17          18                                           22</a:t>
            </a:r>
          </a:p>
        </p:txBody>
      </p:sp>
      <p:sp>
        <p:nvSpPr>
          <p:cNvPr id="24" name="Text Box 29"/>
          <p:cNvSpPr txBox="1">
            <a:spLocks noChangeArrowheads="1"/>
          </p:cNvSpPr>
          <p:nvPr/>
        </p:nvSpPr>
        <p:spPr bwMode="auto">
          <a:xfrm>
            <a:off x="8462141" y="2743200"/>
            <a:ext cx="1387476" cy="461661"/>
          </a:xfrm>
          <a:prstGeom prst="rect">
            <a:avLst/>
          </a:prstGeom>
          <a:noFill/>
          <a:ln w="38100">
            <a:solidFill>
              <a:schemeClr val="tx1"/>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i="1"/>
              <a:t>     </a:t>
            </a:r>
          </a:p>
        </p:txBody>
      </p:sp>
      <p:sp>
        <p:nvSpPr>
          <p:cNvPr id="25" name="Line 30"/>
          <p:cNvSpPr>
            <a:spLocks noChangeShapeType="1"/>
          </p:cNvSpPr>
          <p:nvPr/>
        </p:nvSpPr>
        <p:spPr bwMode="auto">
          <a:xfrm flipV="1">
            <a:off x="472281" y="2362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6" name="Line 31"/>
          <p:cNvSpPr>
            <a:spLocks noChangeShapeType="1"/>
          </p:cNvSpPr>
          <p:nvPr/>
        </p:nvSpPr>
        <p:spPr bwMode="auto">
          <a:xfrm>
            <a:off x="3063081" y="2362200"/>
            <a:ext cx="5334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7" name="Text Box 32"/>
          <p:cNvSpPr txBox="1">
            <a:spLocks noChangeArrowheads="1"/>
          </p:cNvSpPr>
          <p:nvPr/>
        </p:nvSpPr>
        <p:spPr bwMode="auto">
          <a:xfrm>
            <a:off x="6095207" y="1870076"/>
            <a:ext cx="124489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b="1"/>
              <a:t>Payload</a:t>
            </a:r>
          </a:p>
        </p:txBody>
      </p:sp>
      <p:sp>
        <p:nvSpPr>
          <p:cNvPr id="28" name="Line 33"/>
          <p:cNvSpPr>
            <a:spLocks noChangeShapeType="1"/>
          </p:cNvSpPr>
          <p:nvPr/>
        </p:nvSpPr>
        <p:spPr bwMode="auto">
          <a:xfrm flipH="1" flipV="1">
            <a:off x="7406481" y="2286000"/>
            <a:ext cx="1371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9" name="Text Box 34"/>
          <p:cNvSpPr txBox="1">
            <a:spLocks noChangeArrowheads="1"/>
          </p:cNvSpPr>
          <p:nvPr/>
        </p:nvSpPr>
        <p:spPr bwMode="auto">
          <a:xfrm>
            <a:off x="472281" y="6096000"/>
            <a:ext cx="3149710" cy="3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600" b="1" u="sng" dirty="0"/>
              <a:t>Gnutella Message Header Format</a:t>
            </a:r>
          </a:p>
        </p:txBody>
      </p:sp>
      <p:sp>
        <p:nvSpPr>
          <p:cNvPr id="30"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20</a:t>
            </a:fld>
            <a:endParaRPr lang="en-US" dirty="0"/>
          </a:p>
        </p:txBody>
      </p:sp>
    </p:spTree>
    <p:extLst>
      <p:ext uri="{BB962C8B-B14F-4D97-AF65-F5344CB8AC3E}">
        <p14:creationId xmlns:p14="http://schemas.microsoft.com/office/powerpoint/2010/main" val="279245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search for my Beatles file?</a:t>
            </a:r>
          </a:p>
        </p:txBody>
      </p:sp>
      <p:sp>
        <p:nvSpPr>
          <p:cNvPr id="4" name="Text Box 2"/>
          <p:cNvSpPr txBox="1">
            <a:spLocks noChangeArrowheads="1"/>
          </p:cNvSpPr>
          <p:nvPr/>
        </p:nvSpPr>
        <p:spPr bwMode="auto">
          <a:xfrm>
            <a:off x="1595438" y="3133725"/>
            <a:ext cx="5795962" cy="4953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 </a:t>
            </a:r>
            <a:r>
              <a:rPr lang="en-US"/>
              <a:t>Minimum Speed   Search criteria (keywords)</a:t>
            </a:r>
            <a:endParaRPr lang="en-US" b="1"/>
          </a:p>
        </p:txBody>
      </p:sp>
      <p:sp>
        <p:nvSpPr>
          <p:cNvPr id="6" name="Line 3"/>
          <p:cNvSpPr>
            <a:spLocks noChangeShapeType="1"/>
          </p:cNvSpPr>
          <p:nvPr/>
        </p:nvSpPr>
        <p:spPr bwMode="auto">
          <a:xfrm>
            <a:off x="3973513" y="3154363"/>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Text Box 4"/>
          <p:cNvSpPr txBox="1">
            <a:spLocks noChangeArrowheads="1"/>
          </p:cNvSpPr>
          <p:nvPr/>
        </p:nvSpPr>
        <p:spPr bwMode="auto">
          <a:xfrm>
            <a:off x="1519238" y="2600325"/>
            <a:ext cx="1901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Query (0x80)</a:t>
            </a:r>
          </a:p>
        </p:txBody>
      </p:sp>
      <p:sp>
        <p:nvSpPr>
          <p:cNvPr id="8" name="Text Box 5"/>
          <p:cNvSpPr txBox="1">
            <a:spLocks noChangeArrowheads="1"/>
          </p:cNvSpPr>
          <p:nvPr/>
        </p:nvSpPr>
        <p:spPr bwMode="auto">
          <a:xfrm>
            <a:off x="1462088" y="3702050"/>
            <a:ext cx="3435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0                                            1          …..</a:t>
            </a:r>
          </a:p>
        </p:txBody>
      </p:sp>
      <p:sp>
        <p:nvSpPr>
          <p:cNvPr id="9" name="Text Box 22"/>
          <p:cNvSpPr txBox="1">
            <a:spLocks noChangeArrowheads="1"/>
          </p:cNvSpPr>
          <p:nvPr/>
        </p:nvSpPr>
        <p:spPr bwMode="auto">
          <a:xfrm>
            <a:off x="533400" y="5410200"/>
            <a:ext cx="59118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u="sng"/>
              <a:t>Payload Format in Gnutella </a:t>
            </a:r>
            <a:r>
              <a:rPr lang="en-US" b="1" u="sng">
                <a:solidFill>
                  <a:srgbClr val="FF0000"/>
                </a:solidFill>
              </a:rPr>
              <a:t>Query</a:t>
            </a:r>
            <a:r>
              <a:rPr lang="en-US" b="1" u="sng"/>
              <a:t> Message</a:t>
            </a:r>
          </a:p>
        </p:txBody>
      </p:sp>
      <p:sp>
        <p:nvSpPr>
          <p:cNvPr id="10"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21</a:t>
            </a:fld>
            <a:endParaRPr lang="en-US" dirty="0"/>
          </a:p>
        </p:txBody>
      </p:sp>
    </p:spTree>
    <p:extLst>
      <p:ext uri="{BB962C8B-B14F-4D97-AF65-F5344CB8AC3E}">
        <p14:creationId xmlns:p14="http://schemas.microsoft.com/office/powerpoint/2010/main" val="151789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Gnutella Search</a:t>
            </a:r>
          </a:p>
        </p:txBody>
      </p:sp>
      <p:grpSp>
        <p:nvGrpSpPr>
          <p:cNvPr id="50" name="Group 3"/>
          <p:cNvGrpSpPr>
            <a:grpSpLocks/>
          </p:cNvGrpSpPr>
          <p:nvPr/>
        </p:nvGrpSpPr>
        <p:grpSpPr bwMode="auto">
          <a:xfrm>
            <a:off x="5334003" y="5029205"/>
            <a:ext cx="533401" cy="469901"/>
            <a:chOff x="1584" y="3160"/>
            <a:chExt cx="336" cy="296"/>
          </a:xfrm>
        </p:grpSpPr>
        <p:sp>
          <p:nvSpPr>
            <p:cNvPr id="51" name="Oval 4"/>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 Box 5"/>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3" name="Group 6"/>
          <p:cNvGrpSpPr>
            <a:grpSpLocks/>
          </p:cNvGrpSpPr>
          <p:nvPr/>
        </p:nvGrpSpPr>
        <p:grpSpPr bwMode="auto">
          <a:xfrm>
            <a:off x="1295404" y="2209805"/>
            <a:ext cx="533401" cy="469901"/>
            <a:chOff x="1584" y="3160"/>
            <a:chExt cx="336" cy="296"/>
          </a:xfrm>
        </p:grpSpPr>
        <p:sp>
          <p:nvSpPr>
            <p:cNvPr id="54" name="Oval 7"/>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Text Box 8"/>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6" name="Group 9"/>
          <p:cNvGrpSpPr>
            <a:grpSpLocks/>
          </p:cNvGrpSpPr>
          <p:nvPr/>
        </p:nvGrpSpPr>
        <p:grpSpPr bwMode="auto">
          <a:xfrm>
            <a:off x="7315204" y="4267205"/>
            <a:ext cx="533401" cy="469901"/>
            <a:chOff x="1584" y="3160"/>
            <a:chExt cx="336" cy="296"/>
          </a:xfrm>
        </p:grpSpPr>
        <p:sp>
          <p:nvSpPr>
            <p:cNvPr id="57" name="Oval 10"/>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Text Box 11"/>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9" name="Group 12"/>
          <p:cNvGrpSpPr>
            <a:grpSpLocks/>
          </p:cNvGrpSpPr>
          <p:nvPr/>
        </p:nvGrpSpPr>
        <p:grpSpPr bwMode="auto">
          <a:xfrm>
            <a:off x="2133603" y="5029205"/>
            <a:ext cx="533401" cy="469901"/>
            <a:chOff x="1584" y="3160"/>
            <a:chExt cx="336" cy="296"/>
          </a:xfrm>
        </p:grpSpPr>
        <p:sp>
          <p:nvSpPr>
            <p:cNvPr id="60" name="Oval 13"/>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Text Box 14"/>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62" name="Group 15"/>
          <p:cNvGrpSpPr>
            <a:grpSpLocks/>
          </p:cNvGrpSpPr>
          <p:nvPr/>
        </p:nvGrpSpPr>
        <p:grpSpPr bwMode="auto">
          <a:xfrm>
            <a:off x="3886204" y="2438405"/>
            <a:ext cx="533401" cy="469901"/>
            <a:chOff x="1584" y="3160"/>
            <a:chExt cx="336" cy="296"/>
          </a:xfrm>
        </p:grpSpPr>
        <p:sp>
          <p:nvSpPr>
            <p:cNvPr id="63" name="Oval 16"/>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Text Box 17"/>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65" name="Group 18"/>
          <p:cNvGrpSpPr>
            <a:grpSpLocks/>
          </p:cNvGrpSpPr>
          <p:nvPr/>
        </p:nvGrpSpPr>
        <p:grpSpPr bwMode="auto">
          <a:xfrm>
            <a:off x="6934204" y="2057405"/>
            <a:ext cx="533401" cy="469901"/>
            <a:chOff x="1584" y="3160"/>
            <a:chExt cx="336" cy="296"/>
          </a:xfrm>
        </p:grpSpPr>
        <p:sp>
          <p:nvSpPr>
            <p:cNvPr id="66" name="Oval 19"/>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Text Box 20"/>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sp>
        <p:nvSpPr>
          <p:cNvPr id="68" name="Line 21"/>
          <p:cNvSpPr>
            <a:spLocks noChangeShapeType="1"/>
          </p:cNvSpPr>
          <p:nvPr/>
        </p:nvSpPr>
        <p:spPr bwMode="auto">
          <a:xfrm flipH="1" flipV="1">
            <a:off x="1752600" y="2438400"/>
            <a:ext cx="2133600" cy="30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Line 22"/>
          <p:cNvSpPr>
            <a:spLocks noChangeShapeType="1"/>
          </p:cNvSpPr>
          <p:nvPr/>
        </p:nvSpPr>
        <p:spPr bwMode="auto">
          <a:xfrm>
            <a:off x="1600200" y="2667000"/>
            <a:ext cx="762000" cy="2362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Line 23"/>
          <p:cNvSpPr>
            <a:spLocks noChangeShapeType="1"/>
          </p:cNvSpPr>
          <p:nvPr/>
        </p:nvSpPr>
        <p:spPr bwMode="auto">
          <a:xfrm>
            <a:off x="4419600" y="2743200"/>
            <a:ext cx="2971800" cy="1600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Line 24"/>
          <p:cNvSpPr>
            <a:spLocks noChangeShapeType="1"/>
          </p:cNvSpPr>
          <p:nvPr/>
        </p:nvSpPr>
        <p:spPr bwMode="auto">
          <a:xfrm>
            <a:off x="1828800" y="2590800"/>
            <a:ext cx="3581400" cy="2590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Line 25"/>
          <p:cNvSpPr>
            <a:spLocks noChangeShapeType="1"/>
          </p:cNvSpPr>
          <p:nvPr/>
        </p:nvSpPr>
        <p:spPr bwMode="auto">
          <a:xfrm>
            <a:off x="4343400" y="2895600"/>
            <a:ext cx="1143000" cy="2209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Text Box 27"/>
          <p:cNvSpPr txBox="1">
            <a:spLocks noChangeArrowheads="1"/>
          </p:cNvSpPr>
          <p:nvPr/>
        </p:nvSpPr>
        <p:spPr bwMode="auto">
          <a:xfrm>
            <a:off x="1889128" y="1260476"/>
            <a:ext cx="184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74" name="Line 28"/>
          <p:cNvSpPr>
            <a:spLocks noChangeShapeType="1"/>
          </p:cNvSpPr>
          <p:nvPr/>
        </p:nvSpPr>
        <p:spPr bwMode="auto">
          <a:xfrm flipV="1">
            <a:off x="2667000" y="5257800"/>
            <a:ext cx="2667000" cy="76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Line 29"/>
          <p:cNvSpPr>
            <a:spLocks noChangeShapeType="1"/>
          </p:cNvSpPr>
          <p:nvPr/>
        </p:nvSpPr>
        <p:spPr bwMode="auto">
          <a:xfrm flipH="1">
            <a:off x="5638800" y="2514600"/>
            <a:ext cx="1447800" cy="274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6" name="Group 30"/>
          <p:cNvGrpSpPr>
            <a:grpSpLocks/>
          </p:cNvGrpSpPr>
          <p:nvPr/>
        </p:nvGrpSpPr>
        <p:grpSpPr bwMode="auto">
          <a:xfrm>
            <a:off x="7239004" y="5486405"/>
            <a:ext cx="533401" cy="469901"/>
            <a:chOff x="1584" y="3160"/>
            <a:chExt cx="336" cy="296"/>
          </a:xfrm>
        </p:grpSpPr>
        <p:sp>
          <p:nvSpPr>
            <p:cNvPr id="77" name="Oval 31"/>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Text Box 32"/>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sp>
        <p:nvSpPr>
          <p:cNvPr id="79" name="Line 33"/>
          <p:cNvSpPr>
            <a:spLocks noChangeShapeType="1"/>
          </p:cNvSpPr>
          <p:nvPr/>
        </p:nvSpPr>
        <p:spPr bwMode="auto">
          <a:xfrm flipH="1" flipV="1">
            <a:off x="5867400" y="5334000"/>
            <a:ext cx="1371600" cy="30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Line 34"/>
          <p:cNvSpPr>
            <a:spLocks noChangeShapeType="1"/>
          </p:cNvSpPr>
          <p:nvPr/>
        </p:nvSpPr>
        <p:spPr bwMode="auto">
          <a:xfrm flipV="1">
            <a:off x="7543800" y="4724400"/>
            <a:ext cx="76200" cy="7620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Line 38"/>
          <p:cNvSpPr>
            <a:spLocks noChangeShapeType="1"/>
          </p:cNvSpPr>
          <p:nvPr/>
        </p:nvSpPr>
        <p:spPr bwMode="auto">
          <a:xfrm>
            <a:off x="2819400" y="5486400"/>
            <a:ext cx="1676400" cy="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Line 39"/>
          <p:cNvSpPr>
            <a:spLocks noChangeShapeType="1"/>
          </p:cNvSpPr>
          <p:nvPr/>
        </p:nvSpPr>
        <p:spPr bwMode="auto">
          <a:xfrm flipH="1" flipV="1">
            <a:off x="3886200" y="4495800"/>
            <a:ext cx="990600" cy="68580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Line 40"/>
          <p:cNvSpPr>
            <a:spLocks noChangeShapeType="1"/>
          </p:cNvSpPr>
          <p:nvPr/>
        </p:nvSpPr>
        <p:spPr bwMode="auto">
          <a:xfrm flipH="1" flipV="1">
            <a:off x="4572000" y="3581400"/>
            <a:ext cx="685800" cy="129540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Line 41"/>
          <p:cNvSpPr>
            <a:spLocks noChangeShapeType="1"/>
          </p:cNvSpPr>
          <p:nvPr/>
        </p:nvSpPr>
        <p:spPr bwMode="auto">
          <a:xfrm flipV="1">
            <a:off x="5638800" y="3810000"/>
            <a:ext cx="533400" cy="106680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Line 42"/>
          <p:cNvSpPr>
            <a:spLocks noChangeShapeType="1"/>
          </p:cNvSpPr>
          <p:nvPr/>
        </p:nvSpPr>
        <p:spPr bwMode="auto">
          <a:xfrm flipH="1" flipV="1">
            <a:off x="1676400" y="3581400"/>
            <a:ext cx="457200" cy="137160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Line 43"/>
          <p:cNvSpPr>
            <a:spLocks noChangeShapeType="1"/>
          </p:cNvSpPr>
          <p:nvPr/>
        </p:nvSpPr>
        <p:spPr bwMode="auto">
          <a:xfrm>
            <a:off x="2057400" y="2286000"/>
            <a:ext cx="1143000" cy="15240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Text Box 45"/>
          <p:cNvSpPr txBox="1">
            <a:spLocks noChangeArrowheads="1"/>
          </p:cNvSpPr>
          <p:nvPr/>
        </p:nvSpPr>
        <p:spPr bwMode="auto">
          <a:xfrm>
            <a:off x="2433641" y="5719763"/>
            <a:ext cx="349235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Who has PennyLane.mp3?</a:t>
            </a:r>
          </a:p>
        </p:txBody>
      </p:sp>
      <p:sp>
        <p:nvSpPr>
          <p:cNvPr id="89" name="AutoShape 46"/>
          <p:cNvSpPr>
            <a:spLocks noChangeArrowheads="1"/>
          </p:cNvSpPr>
          <p:nvPr/>
        </p:nvSpPr>
        <p:spPr bwMode="auto">
          <a:xfrm>
            <a:off x="2209800" y="5486400"/>
            <a:ext cx="3886200" cy="1143000"/>
          </a:xfrm>
          <a:prstGeom prst="cloudCallout">
            <a:avLst>
              <a:gd name="adj1" fmla="val -62734"/>
              <a:gd name="adj2" fmla="val -40438"/>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Text Box 47"/>
          <p:cNvSpPr txBox="1">
            <a:spLocks noChangeArrowheads="1"/>
          </p:cNvSpPr>
          <p:nvPr/>
        </p:nvSpPr>
        <p:spPr bwMode="auto">
          <a:xfrm>
            <a:off x="1310481" y="1752600"/>
            <a:ext cx="5288617"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6600"/>
                </a:solidFill>
                <a:effectLst/>
                <a:uLnTx/>
                <a:uFillTx/>
                <a:latin typeface="Times New Roman" charset="0"/>
                <a:ea typeface="ＭＳ Ｐゴシック" charset="0"/>
                <a:cs typeface="ＭＳ Ｐゴシック" charset="0"/>
              </a:rPr>
              <a:t>Query</a:t>
            </a:r>
            <a:r>
              <a:rPr kumimoji="0" lang="ja-JP" alt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r>
              <a:rPr kumimoji="0" lang="en-US" altLang="ja-JP"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 flooded out, </a:t>
            </a:r>
            <a:r>
              <a:rPr kumimoji="0" lang="en-US" altLang="ja-JP" sz="1800" b="0" i="0" u="none" strike="noStrike" kern="0" cap="none" spc="0" normalizeH="0" baseline="0" noProof="0" dirty="0" err="1">
                <a:ln>
                  <a:noFill/>
                </a:ln>
                <a:solidFill>
                  <a:srgbClr val="000000"/>
                </a:solidFill>
                <a:effectLst/>
                <a:uLnTx/>
                <a:uFillTx/>
                <a:latin typeface="Times New Roman" charset="0"/>
                <a:ea typeface="ＭＳ Ｐゴシック" charset="0"/>
                <a:cs typeface="ＭＳ Ｐゴシック" charset="0"/>
              </a:rPr>
              <a:t>ttl</a:t>
            </a:r>
            <a:r>
              <a:rPr kumimoji="0" lang="en-US" altLang="ja-JP"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-restricted, forwarded only once</a:t>
            </a:r>
            <a:endPar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91" name="Line 48"/>
          <p:cNvSpPr>
            <a:spLocks noChangeShapeType="1"/>
          </p:cNvSpPr>
          <p:nvPr/>
        </p:nvSpPr>
        <p:spPr bwMode="auto">
          <a:xfrm>
            <a:off x="6019800" y="5181600"/>
            <a:ext cx="990600" cy="22860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Text Box 49"/>
          <p:cNvSpPr txBox="1">
            <a:spLocks noChangeArrowheads="1"/>
          </p:cNvSpPr>
          <p:nvPr/>
        </p:nvSpPr>
        <p:spPr bwMode="auto">
          <a:xfrm>
            <a:off x="2514602" y="4572000"/>
            <a:ext cx="107612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TTL=2</a:t>
            </a:r>
          </a:p>
        </p:txBody>
      </p:sp>
      <p:pic>
        <p:nvPicPr>
          <p:cNvPr id="17410"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77" y="4876800"/>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17411"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63156" y="5486405"/>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22</a:t>
            </a:fld>
            <a:endParaRPr lang="en-US" dirty="0"/>
          </a:p>
        </p:txBody>
      </p:sp>
    </p:spTree>
    <p:extLst>
      <p:ext uri="{BB962C8B-B14F-4D97-AF65-F5344CB8AC3E}">
        <p14:creationId xmlns:p14="http://schemas.microsoft.com/office/powerpoint/2010/main" val="2712893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Gnutella Search</a:t>
            </a:r>
          </a:p>
        </p:txBody>
      </p:sp>
      <p:sp>
        <p:nvSpPr>
          <p:cNvPr id="5" name="Text Box 2"/>
          <p:cNvSpPr txBox="1">
            <a:spLocks noChangeArrowheads="1"/>
          </p:cNvSpPr>
          <p:nvPr/>
        </p:nvSpPr>
        <p:spPr bwMode="auto">
          <a:xfrm>
            <a:off x="295276" y="2870201"/>
            <a:ext cx="8778555" cy="461661"/>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Num. hits  port ip_address speed (fileindex,filename,fsize) servent_id</a:t>
            </a:r>
          </a:p>
        </p:txBody>
      </p:sp>
      <p:sp>
        <p:nvSpPr>
          <p:cNvPr id="6" name="Line 3"/>
          <p:cNvSpPr>
            <a:spLocks noChangeShapeType="1"/>
          </p:cNvSpPr>
          <p:nvPr/>
        </p:nvSpPr>
        <p:spPr bwMode="auto">
          <a:xfrm>
            <a:off x="1706563" y="2879726"/>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7" name="Line 4"/>
          <p:cNvSpPr>
            <a:spLocks noChangeShapeType="1"/>
          </p:cNvSpPr>
          <p:nvPr/>
        </p:nvSpPr>
        <p:spPr bwMode="auto">
          <a:xfrm>
            <a:off x="2282826" y="2884488"/>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8" name="Line 5"/>
          <p:cNvSpPr>
            <a:spLocks noChangeShapeType="1"/>
          </p:cNvSpPr>
          <p:nvPr/>
        </p:nvSpPr>
        <p:spPr bwMode="auto">
          <a:xfrm>
            <a:off x="3673476" y="2898776"/>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9" name="Line 6"/>
          <p:cNvSpPr>
            <a:spLocks noChangeShapeType="1"/>
          </p:cNvSpPr>
          <p:nvPr/>
        </p:nvSpPr>
        <p:spPr bwMode="auto">
          <a:xfrm>
            <a:off x="4435476" y="2894013"/>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0" name="Line 7"/>
          <p:cNvSpPr>
            <a:spLocks noChangeShapeType="1"/>
          </p:cNvSpPr>
          <p:nvPr/>
        </p:nvSpPr>
        <p:spPr bwMode="auto">
          <a:xfrm>
            <a:off x="7545389" y="2879726"/>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1" name="Text Box 8"/>
          <p:cNvSpPr txBox="1">
            <a:spLocks noChangeArrowheads="1"/>
          </p:cNvSpPr>
          <p:nvPr/>
        </p:nvSpPr>
        <p:spPr bwMode="auto">
          <a:xfrm>
            <a:off x="209551" y="3436942"/>
            <a:ext cx="9013094" cy="3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600"/>
              <a:t>0                         1          3                          7             11                                                         n                   n+16</a:t>
            </a:r>
          </a:p>
        </p:txBody>
      </p:sp>
      <p:sp>
        <p:nvSpPr>
          <p:cNvPr id="12" name="Text Box 9"/>
          <p:cNvSpPr txBox="1">
            <a:spLocks noChangeArrowheads="1"/>
          </p:cNvSpPr>
          <p:nvPr/>
        </p:nvSpPr>
        <p:spPr bwMode="auto">
          <a:xfrm>
            <a:off x="258763" y="2336801"/>
            <a:ext cx="5919849"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b="1">
                <a:solidFill>
                  <a:srgbClr val="FF0000"/>
                </a:solidFill>
              </a:rPr>
              <a:t>QueryHit</a:t>
            </a:r>
            <a:r>
              <a:rPr lang="en-US" b="1"/>
              <a:t> (0x81) </a:t>
            </a:r>
            <a:r>
              <a:rPr lang="en-US"/>
              <a:t>: successful result to a query</a:t>
            </a:r>
            <a:endParaRPr lang="en-US" b="1"/>
          </a:p>
        </p:txBody>
      </p:sp>
      <p:sp>
        <p:nvSpPr>
          <p:cNvPr id="13" name="Text Box 10"/>
          <p:cNvSpPr txBox="1">
            <a:spLocks noChangeArrowheads="1"/>
          </p:cNvSpPr>
          <p:nvPr/>
        </p:nvSpPr>
        <p:spPr bwMode="auto">
          <a:xfrm>
            <a:off x="4724403" y="3657600"/>
            <a:ext cx="109100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Results</a:t>
            </a:r>
          </a:p>
        </p:txBody>
      </p:sp>
      <p:sp>
        <p:nvSpPr>
          <p:cNvPr id="14" name="Text Box 11"/>
          <p:cNvSpPr txBox="1">
            <a:spLocks noChangeArrowheads="1"/>
          </p:cNvSpPr>
          <p:nvPr/>
        </p:nvSpPr>
        <p:spPr bwMode="auto">
          <a:xfrm>
            <a:off x="5730081" y="4495800"/>
            <a:ext cx="3049886" cy="646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dirty="0"/>
              <a:t>Unique identifier of responder;</a:t>
            </a:r>
          </a:p>
          <a:p>
            <a:pPr eaLnBrk="1" hangingPunct="1"/>
            <a:r>
              <a:rPr lang="en-US" sz="1800" dirty="0"/>
              <a:t>a function of its IP address</a:t>
            </a:r>
          </a:p>
        </p:txBody>
      </p:sp>
      <p:sp>
        <p:nvSpPr>
          <p:cNvPr id="15" name="Line 12"/>
          <p:cNvSpPr>
            <a:spLocks noChangeShapeType="1"/>
          </p:cNvSpPr>
          <p:nvPr/>
        </p:nvSpPr>
        <p:spPr bwMode="auto">
          <a:xfrm flipH="1">
            <a:off x="8153400" y="3352804"/>
            <a:ext cx="0" cy="1016000"/>
          </a:xfrm>
          <a:prstGeom prst="line">
            <a:avLst/>
          </a:prstGeom>
          <a:noFill/>
          <a:ln w="9525">
            <a:solidFill>
              <a:schemeClr val="tx1"/>
            </a:solidFill>
            <a:round/>
            <a:headEnd/>
            <a:tailEnd type="stealth" w="lg" len="lg"/>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6" name="Line 13"/>
          <p:cNvSpPr>
            <a:spLocks noChangeShapeType="1"/>
          </p:cNvSpPr>
          <p:nvPr/>
        </p:nvSpPr>
        <p:spPr bwMode="auto">
          <a:xfrm>
            <a:off x="4830763" y="3408363"/>
            <a:ext cx="0" cy="381000"/>
          </a:xfrm>
          <a:prstGeom prst="line">
            <a:avLst/>
          </a:prstGeom>
          <a:noFill/>
          <a:ln w="9525">
            <a:solidFill>
              <a:schemeClr val="tx1"/>
            </a:solidFill>
            <a:round/>
            <a:headEnd/>
            <a:tailEnd type="stealth" w="lg" len="lg"/>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7" name="Line 14"/>
          <p:cNvSpPr>
            <a:spLocks noChangeShapeType="1"/>
          </p:cNvSpPr>
          <p:nvPr/>
        </p:nvSpPr>
        <p:spPr bwMode="auto">
          <a:xfrm>
            <a:off x="1706563" y="3403601"/>
            <a:ext cx="4572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8" name="Line 15"/>
          <p:cNvSpPr>
            <a:spLocks noChangeShapeType="1"/>
          </p:cNvSpPr>
          <p:nvPr/>
        </p:nvSpPr>
        <p:spPr bwMode="auto">
          <a:xfrm flipH="1">
            <a:off x="3916363" y="3403601"/>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9" name="Text Box 16"/>
          <p:cNvSpPr txBox="1">
            <a:spLocks noChangeArrowheads="1"/>
          </p:cNvSpPr>
          <p:nvPr/>
        </p:nvSpPr>
        <p:spPr bwMode="auto">
          <a:xfrm>
            <a:off x="2147891" y="3978276"/>
            <a:ext cx="1467058"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Info about</a:t>
            </a:r>
          </a:p>
          <a:p>
            <a:pPr eaLnBrk="1" hangingPunct="1"/>
            <a:r>
              <a:rPr lang="en-US"/>
              <a:t>responder</a:t>
            </a:r>
          </a:p>
        </p:txBody>
      </p:sp>
      <p:sp>
        <p:nvSpPr>
          <p:cNvPr id="20" name="Text Box 17"/>
          <p:cNvSpPr txBox="1">
            <a:spLocks noChangeArrowheads="1"/>
          </p:cNvSpPr>
          <p:nvPr/>
        </p:nvSpPr>
        <p:spPr bwMode="auto">
          <a:xfrm>
            <a:off x="533400" y="5410200"/>
            <a:ext cx="6399398"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b="1" u="sng" dirty="0"/>
              <a:t>Payload Format in Gnutella </a:t>
            </a:r>
            <a:r>
              <a:rPr lang="en-US" b="1" u="sng" dirty="0" err="1">
                <a:solidFill>
                  <a:srgbClr val="FF0000"/>
                </a:solidFill>
              </a:rPr>
              <a:t>QueryHit</a:t>
            </a:r>
            <a:r>
              <a:rPr lang="en-US" b="1" u="sng" dirty="0"/>
              <a:t> Message</a:t>
            </a:r>
          </a:p>
        </p:txBody>
      </p:sp>
      <p:sp>
        <p:nvSpPr>
          <p:cNvPr id="21"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23</a:t>
            </a:fld>
            <a:endParaRPr lang="en-US" dirty="0"/>
          </a:p>
        </p:txBody>
      </p:sp>
    </p:spTree>
    <p:extLst>
      <p:ext uri="{BB962C8B-B14F-4D97-AF65-F5344CB8AC3E}">
        <p14:creationId xmlns:p14="http://schemas.microsoft.com/office/powerpoint/2010/main" val="67315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Gnutella Search</a:t>
            </a:r>
          </a:p>
        </p:txBody>
      </p:sp>
      <p:grpSp>
        <p:nvGrpSpPr>
          <p:cNvPr id="45" name="Group 3"/>
          <p:cNvGrpSpPr>
            <a:grpSpLocks/>
          </p:cNvGrpSpPr>
          <p:nvPr/>
        </p:nvGrpSpPr>
        <p:grpSpPr bwMode="auto">
          <a:xfrm>
            <a:off x="5334002" y="5029205"/>
            <a:ext cx="533401" cy="469901"/>
            <a:chOff x="1584" y="3160"/>
            <a:chExt cx="336" cy="296"/>
          </a:xfrm>
        </p:grpSpPr>
        <p:sp>
          <p:nvSpPr>
            <p:cNvPr id="46" name="Oval 4"/>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Text Box 5"/>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48" name="Group 6"/>
          <p:cNvGrpSpPr>
            <a:grpSpLocks/>
          </p:cNvGrpSpPr>
          <p:nvPr/>
        </p:nvGrpSpPr>
        <p:grpSpPr bwMode="auto">
          <a:xfrm>
            <a:off x="1295404" y="2209805"/>
            <a:ext cx="533401" cy="469901"/>
            <a:chOff x="1584" y="3160"/>
            <a:chExt cx="336" cy="296"/>
          </a:xfrm>
        </p:grpSpPr>
        <p:sp>
          <p:nvSpPr>
            <p:cNvPr id="49" name="Oval 7"/>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Text Box 8"/>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1" name="Group 9"/>
          <p:cNvGrpSpPr>
            <a:grpSpLocks/>
          </p:cNvGrpSpPr>
          <p:nvPr/>
        </p:nvGrpSpPr>
        <p:grpSpPr bwMode="auto">
          <a:xfrm>
            <a:off x="7315204" y="4267205"/>
            <a:ext cx="533401" cy="469901"/>
            <a:chOff x="1584" y="3160"/>
            <a:chExt cx="336" cy="296"/>
          </a:xfrm>
        </p:grpSpPr>
        <p:sp>
          <p:nvSpPr>
            <p:cNvPr id="52" name="Oval 10"/>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Text Box 11"/>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4" name="Group 12"/>
          <p:cNvGrpSpPr>
            <a:grpSpLocks/>
          </p:cNvGrpSpPr>
          <p:nvPr/>
        </p:nvGrpSpPr>
        <p:grpSpPr bwMode="auto">
          <a:xfrm>
            <a:off x="2133602" y="5029205"/>
            <a:ext cx="533401" cy="469901"/>
            <a:chOff x="1584" y="3160"/>
            <a:chExt cx="336" cy="296"/>
          </a:xfrm>
        </p:grpSpPr>
        <p:sp>
          <p:nvSpPr>
            <p:cNvPr id="55" name="Oval 13"/>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Text Box 14"/>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7" name="Group 15"/>
          <p:cNvGrpSpPr>
            <a:grpSpLocks/>
          </p:cNvGrpSpPr>
          <p:nvPr/>
        </p:nvGrpSpPr>
        <p:grpSpPr bwMode="auto">
          <a:xfrm>
            <a:off x="3886204" y="2438405"/>
            <a:ext cx="533401" cy="469901"/>
            <a:chOff x="1584" y="3160"/>
            <a:chExt cx="336" cy="296"/>
          </a:xfrm>
        </p:grpSpPr>
        <p:sp>
          <p:nvSpPr>
            <p:cNvPr id="58" name="Oval 16"/>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Text Box 17"/>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60" name="Group 18"/>
          <p:cNvGrpSpPr>
            <a:grpSpLocks/>
          </p:cNvGrpSpPr>
          <p:nvPr/>
        </p:nvGrpSpPr>
        <p:grpSpPr bwMode="auto">
          <a:xfrm>
            <a:off x="6934204" y="2057405"/>
            <a:ext cx="533401" cy="469901"/>
            <a:chOff x="1584" y="3160"/>
            <a:chExt cx="336" cy="296"/>
          </a:xfrm>
        </p:grpSpPr>
        <p:sp>
          <p:nvSpPr>
            <p:cNvPr id="61" name="Oval 19"/>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Text Box 20"/>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sp>
        <p:nvSpPr>
          <p:cNvPr id="63" name="Line 21"/>
          <p:cNvSpPr>
            <a:spLocks noChangeShapeType="1"/>
          </p:cNvSpPr>
          <p:nvPr/>
        </p:nvSpPr>
        <p:spPr bwMode="auto">
          <a:xfrm flipH="1" flipV="1">
            <a:off x="1752600" y="2438400"/>
            <a:ext cx="2133600" cy="30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Line 22"/>
          <p:cNvSpPr>
            <a:spLocks noChangeShapeType="1"/>
          </p:cNvSpPr>
          <p:nvPr/>
        </p:nvSpPr>
        <p:spPr bwMode="auto">
          <a:xfrm>
            <a:off x="1600200" y="2667000"/>
            <a:ext cx="762000" cy="2362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23"/>
          <p:cNvSpPr>
            <a:spLocks noChangeShapeType="1"/>
          </p:cNvSpPr>
          <p:nvPr/>
        </p:nvSpPr>
        <p:spPr bwMode="auto">
          <a:xfrm>
            <a:off x="4419600" y="2743200"/>
            <a:ext cx="2971800" cy="1600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Line 24"/>
          <p:cNvSpPr>
            <a:spLocks noChangeShapeType="1"/>
          </p:cNvSpPr>
          <p:nvPr/>
        </p:nvSpPr>
        <p:spPr bwMode="auto">
          <a:xfrm>
            <a:off x="1828800" y="2590800"/>
            <a:ext cx="3581400" cy="2590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Line 25"/>
          <p:cNvSpPr>
            <a:spLocks noChangeShapeType="1"/>
          </p:cNvSpPr>
          <p:nvPr/>
        </p:nvSpPr>
        <p:spPr bwMode="auto">
          <a:xfrm>
            <a:off x="4343400" y="2895600"/>
            <a:ext cx="1143000" cy="2209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Line 27"/>
          <p:cNvSpPr>
            <a:spLocks noChangeShapeType="1"/>
          </p:cNvSpPr>
          <p:nvPr/>
        </p:nvSpPr>
        <p:spPr bwMode="auto">
          <a:xfrm flipV="1">
            <a:off x="2667000" y="5257800"/>
            <a:ext cx="2667000" cy="76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Line 28"/>
          <p:cNvSpPr>
            <a:spLocks noChangeShapeType="1"/>
          </p:cNvSpPr>
          <p:nvPr/>
        </p:nvSpPr>
        <p:spPr bwMode="auto">
          <a:xfrm flipH="1">
            <a:off x="5638800" y="2514600"/>
            <a:ext cx="1447800" cy="274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0" name="Group 29"/>
          <p:cNvGrpSpPr>
            <a:grpSpLocks/>
          </p:cNvGrpSpPr>
          <p:nvPr/>
        </p:nvGrpSpPr>
        <p:grpSpPr bwMode="auto">
          <a:xfrm>
            <a:off x="7239004" y="5486405"/>
            <a:ext cx="533401" cy="469901"/>
            <a:chOff x="1584" y="3160"/>
            <a:chExt cx="336" cy="296"/>
          </a:xfrm>
        </p:grpSpPr>
        <p:sp>
          <p:nvSpPr>
            <p:cNvPr id="71" name="Oval 30"/>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Text Box 31"/>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sp>
        <p:nvSpPr>
          <p:cNvPr id="73" name="Line 32"/>
          <p:cNvSpPr>
            <a:spLocks noChangeShapeType="1"/>
          </p:cNvSpPr>
          <p:nvPr/>
        </p:nvSpPr>
        <p:spPr bwMode="auto">
          <a:xfrm flipH="1" flipV="1">
            <a:off x="5867400" y="5334000"/>
            <a:ext cx="1371600" cy="30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Line 33"/>
          <p:cNvSpPr>
            <a:spLocks noChangeShapeType="1"/>
          </p:cNvSpPr>
          <p:nvPr/>
        </p:nvSpPr>
        <p:spPr bwMode="auto">
          <a:xfrm flipV="1">
            <a:off x="7543800" y="4724400"/>
            <a:ext cx="76200" cy="7620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Line 34"/>
          <p:cNvSpPr>
            <a:spLocks noChangeShapeType="1"/>
          </p:cNvSpPr>
          <p:nvPr/>
        </p:nvSpPr>
        <p:spPr bwMode="auto">
          <a:xfrm>
            <a:off x="2819400" y="5486400"/>
            <a:ext cx="1676400" cy="0"/>
          </a:xfrm>
          <a:prstGeom prst="line">
            <a:avLst/>
          </a:prstGeom>
          <a:noFill/>
          <a:ln w="28575">
            <a:solidFill>
              <a:srgbClr val="FF6600"/>
            </a:solidFill>
            <a:round/>
            <a:headEnd type="arrow" w="med" len="me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Line 37"/>
          <p:cNvSpPr>
            <a:spLocks noChangeShapeType="1"/>
          </p:cNvSpPr>
          <p:nvPr/>
        </p:nvSpPr>
        <p:spPr bwMode="auto">
          <a:xfrm flipV="1">
            <a:off x="5638800" y="3810000"/>
            <a:ext cx="533400" cy="1066800"/>
          </a:xfrm>
          <a:prstGeom prst="line">
            <a:avLst/>
          </a:prstGeom>
          <a:noFill/>
          <a:ln w="28575">
            <a:solidFill>
              <a:srgbClr val="FF6600"/>
            </a:solidFill>
            <a:round/>
            <a:headEnd type="arrow" w="med" len="me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Line 38"/>
          <p:cNvSpPr>
            <a:spLocks noChangeShapeType="1"/>
          </p:cNvSpPr>
          <p:nvPr/>
        </p:nvSpPr>
        <p:spPr bwMode="auto">
          <a:xfrm flipH="1" flipV="1">
            <a:off x="1676400" y="3581400"/>
            <a:ext cx="457200" cy="1371600"/>
          </a:xfrm>
          <a:prstGeom prst="line">
            <a:avLst/>
          </a:prstGeom>
          <a:noFill/>
          <a:ln w="28575">
            <a:solidFill>
              <a:srgbClr val="FF6600"/>
            </a:solidFill>
            <a:round/>
            <a:headEnd type="arrow" w="med" len="me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Text Box 41"/>
          <p:cNvSpPr txBox="1">
            <a:spLocks noChangeArrowheads="1"/>
          </p:cNvSpPr>
          <p:nvPr/>
        </p:nvSpPr>
        <p:spPr bwMode="auto">
          <a:xfrm>
            <a:off x="2433642" y="5719764"/>
            <a:ext cx="349235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Who has PennyLane.mp3?</a:t>
            </a:r>
          </a:p>
        </p:txBody>
      </p:sp>
      <p:sp>
        <p:nvSpPr>
          <p:cNvPr id="80" name="Text Box 43"/>
          <p:cNvSpPr txBox="1">
            <a:spLocks noChangeArrowheads="1"/>
          </p:cNvSpPr>
          <p:nvPr/>
        </p:nvSpPr>
        <p:spPr bwMode="auto">
          <a:xfrm>
            <a:off x="1539081" y="1752600"/>
            <a:ext cx="5019313" cy="369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Successful results </a:t>
            </a:r>
            <a:r>
              <a:rPr kumimoji="0" lang="en-US" sz="1800" b="0" i="0" u="none" strike="noStrike" kern="0" cap="none" spc="0" normalizeH="0" baseline="0" noProof="0" dirty="0" err="1">
                <a:ln>
                  <a:noFill/>
                </a:ln>
                <a:solidFill>
                  <a:srgbClr val="FF6600"/>
                </a:solidFill>
                <a:effectLst/>
                <a:uLnTx/>
                <a:uFillTx/>
                <a:latin typeface="Times New Roman" charset="0"/>
                <a:ea typeface="ＭＳ Ｐゴシック" charset="0"/>
                <a:cs typeface="ＭＳ Ｐゴシック" charset="0"/>
              </a:rPr>
              <a:t>QueryHit</a:t>
            </a:r>
            <a:r>
              <a:rPr kumimoji="0" lang="ja-JP" alt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r>
              <a:rPr kumimoji="0" lang="en-US" altLang="ja-JP"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 routed on </a:t>
            </a:r>
            <a:r>
              <a:rPr kumimoji="0" lang="en-US" altLang="ja-JP" sz="1800" b="0" i="0" u="sng"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reverse path</a:t>
            </a:r>
            <a:endParaRPr kumimoji="0" lang="en-US" sz="1800" b="0" i="0" u="sng"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81" name="AutoShape 45"/>
          <p:cNvSpPr>
            <a:spLocks noChangeArrowheads="1"/>
          </p:cNvSpPr>
          <p:nvPr/>
        </p:nvSpPr>
        <p:spPr bwMode="auto">
          <a:xfrm>
            <a:off x="2209800" y="5486400"/>
            <a:ext cx="3886200" cy="1143000"/>
          </a:xfrm>
          <a:prstGeom prst="cloudCallout">
            <a:avLst>
              <a:gd name="adj1" fmla="val -63178"/>
              <a:gd name="adj2" fmla="val -43457"/>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0"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77" y="4876800"/>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63156" y="5486405"/>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24</a:t>
            </a:fld>
            <a:endParaRPr lang="en-US" dirty="0"/>
          </a:p>
        </p:txBody>
      </p:sp>
    </p:spTree>
    <p:extLst>
      <p:ext uri="{BB962C8B-B14F-4D97-AF65-F5344CB8AC3E}">
        <p14:creationId xmlns:p14="http://schemas.microsoft.com/office/powerpoint/2010/main" val="321477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excessive traffic</a:t>
            </a:r>
          </a:p>
        </p:txBody>
      </p:sp>
      <p:sp>
        <p:nvSpPr>
          <p:cNvPr id="3" name="Content Placeholder 2"/>
          <p:cNvSpPr>
            <a:spLocks noGrp="1"/>
          </p:cNvSpPr>
          <p:nvPr>
            <p:ph idx="1"/>
          </p:nvPr>
        </p:nvSpPr>
        <p:spPr/>
        <p:txBody>
          <a:bodyPr>
            <a:normAutofit fontScale="92500" lnSpcReduction="10000"/>
          </a:bodyPr>
          <a:lstStyle/>
          <a:p>
            <a:r>
              <a:rPr lang="en-US" dirty="0"/>
              <a:t>To avoid duplicate transmissions, each peer maintains a list of recently received messages</a:t>
            </a:r>
          </a:p>
          <a:p>
            <a:r>
              <a:rPr lang="en-US" dirty="0"/>
              <a:t>Query forwarded to all neighbors except peer from which received</a:t>
            </a:r>
          </a:p>
          <a:p>
            <a:r>
              <a:rPr lang="en-US" dirty="0"/>
              <a:t>Each Query (identified by </a:t>
            </a:r>
            <a:r>
              <a:rPr lang="en-US" dirty="0" err="1"/>
              <a:t>DescriptorID</a:t>
            </a:r>
            <a:r>
              <a:rPr lang="en-US" dirty="0"/>
              <a:t>) forwarded only once </a:t>
            </a:r>
          </a:p>
          <a:p>
            <a:r>
              <a:rPr lang="en-US" dirty="0" err="1"/>
              <a:t>QueryHit</a:t>
            </a:r>
            <a:r>
              <a:rPr lang="en-US" dirty="0"/>
              <a:t> routed back only to peer from which Query received with same </a:t>
            </a:r>
            <a:r>
              <a:rPr lang="en-US" dirty="0" err="1"/>
              <a:t>DescriptorID</a:t>
            </a:r>
            <a:endParaRPr lang="en-US" dirty="0"/>
          </a:p>
          <a:p>
            <a:r>
              <a:rPr lang="en-US" dirty="0"/>
              <a:t>Duplicates with same </a:t>
            </a:r>
            <a:r>
              <a:rPr lang="en-US" dirty="0" err="1"/>
              <a:t>DescriptorID</a:t>
            </a:r>
            <a:r>
              <a:rPr lang="en-US" dirty="0"/>
              <a:t> and Payload descriptor (</a:t>
            </a:r>
            <a:r>
              <a:rPr lang="en-US" dirty="0" err="1"/>
              <a:t>msg</a:t>
            </a:r>
            <a:r>
              <a:rPr lang="en-US" dirty="0"/>
              <a:t> type, e.g., Query) are dropped</a:t>
            </a:r>
          </a:p>
          <a:p>
            <a:r>
              <a:rPr lang="en-US" dirty="0" err="1"/>
              <a:t>QueryHit</a:t>
            </a:r>
            <a:r>
              <a:rPr lang="en-US" dirty="0"/>
              <a:t> with </a:t>
            </a:r>
            <a:r>
              <a:rPr lang="en-US" dirty="0" err="1"/>
              <a:t>DescriptorID</a:t>
            </a:r>
            <a:r>
              <a:rPr lang="en-US" dirty="0"/>
              <a:t> for which Query not seen is dropped</a:t>
            </a:r>
          </a:p>
          <a:p>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25</a:t>
            </a:fld>
            <a:endParaRPr lang="en-US" dirty="0"/>
          </a:p>
        </p:txBody>
      </p:sp>
    </p:spTree>
    <p:extLst>
      <p:ext uri="{BB962C8B-B14F-4D97-AF65-F5344CB8AC3E}">
        <p14:creationId xmlns:p14="http://schemas.microsoft.com/office/powerpoint/2010/main" val="1013709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receiving </a:t>
            </a:r>
            <a:r>
              <a:rPr lang="en-US" dirty="0" err="1"/>
              <a:t>QueryHit</a:t>
            </a:r>
            <a:r>
              <a:rPr lang="en-US" dirty="0"/>
              <a:t> messages</a:t>
            </a:r>
          </a:p>
        </p:txBody>
      </p:sp>
      <p:sp>
        <p:nvSpPr>
          <p:cNvPr id="3" name="Content Placeholder 2"/>
          <p:cNvSpPr>
            <a:spLocks noGrp="1"/>
          </p:cNvSpPr>
          <p:nvPr>
            <p:ph idx="1"/>
          </p:nvPr>
        </p:nvSpPr>
        <p:spPr/>
        <p:txBody>
          <a:bodyPr>
            <a:noAutofit/>
          </a:bodyPr>
          <a:lstStyle/>
          <a:p>
            <a:pPr>
              <a:lnSpc>
                <a:spcPct val="110000"/>
              </a:lnSpc>
            </a:pPr>
            <a:r>
              <a:rPr lang="en-US" sz="2400" dirty="0">
                <a:latin typeface="Times New Roman" charset="0"/>
                <a:ea typeface="ＭＳ Ｐゴシック" charset="0"/>
              </a:rPr>
              <a:t>Requestor chooses </a:t>
            </a:r>
            <a:r>
              <a:rPr lang="ja-JP" altLang="en-US" sz="2400" dirty="0">
                <a:latin typeface="Times New Roman" charset="0"/>
                <a:ea typeface="ＭＳ Ｐゴシック" charset="0"/>
              </a:rPr>
              <a:t>“</a:t>
            </a:r>
            <a:r>
              <a:rPr lang="en-US" altLang="ja-JP" sz="2400" dirty="0">
                <a:latin typeface="Times New Roman" charset="0"/>
                <a:ea typeface="ＭＳ Ｐゴシック" charset="0"/>
              </a:rPr>
              <a:t>best</a:t>
            </a:r>
            <a:r>
              <a:rPr lang="ja-JP" altLang="en-US" sz="2400" dirty="0">
                <a:latin typeface="Times New Roman" charset="0"/>
                <a:ea typeface="ＭＳ Ｐゴシック" charset="0"/>
              </a:rPr>
              <a:t>”</a:t>
            </a:r>
            <a:r>
              <a:rPr lang="en-US" altLang="ja-JP" sz="2400" dirty="0">
                <a:latin typeface="Times New Roman" charset="0"/>
                <a:ea typeface="ＭＳ Ｐゴシック" charset="0"/>
              </a:rPr>
              <a:t> </a:t>
            </a:r>
            <a:r>
              <a:rPr lang="en-US" altLang="ja-JP" sz="2400" dirty="0" err="1">
                <a:latin typeface="Times New Roman" charset="0"/>
                <a:ea typeface="ＭＳ Ｐゴシック" charset="0"/>
              </a:rPr>
              <a:t>QueryHit</a:t>
            </a:r>
            <a:r>
              <a:rPr lang="en-US" altLang="ja-JP" sz="2400" dirty="0">
                <a:latin typeface="Times New Roman" charset="0"/>
                <a:ea typeface="ＭＳ Ｐゴシック" charset="0"/>
              </a:rPr>
              <a:t> responder</a:t>
            </a:r>
          </a:p>
          <a:p>
            <a:pPr lvl="1">
              <a:lnSpc>
                <a:spcPct val="110000"/>
              </a:lnSpc>
            </a:pPr>
            <a:r>
              <a:rPr lang="en-US" sz="1800" dirty="0">
                <a:latin typeface="Times New Roman" charset="0"/>
                <a:ea typeface="ＭＳ Ｐゴシック" charset="0"/>
              </a:rPr>
              <a:t>Initiates HTTP request directly to responder</a:t>
            </a:r>
            <a:r>
              <a:rPr lang="ja-JP" altLang="en-US" sz="1800" dirty="0">
                <a:latin typeface="Times New Roman" charset="0"/>
                <a:ea typeface="ＭＳ Ｐゴシック" charset="0"/>
              </a:rPr>
              <a:t>’</a:t>
            </a:r>
            <a:r>
              <a:rPr lang="en-US" altLang="ja-JP" sz="1800" dirty="0">
                <a:latin typeface="Times New Roman" charset="0"/>
                <a:ea typeface="ＭＳ Ｐゴシック" charset="0"/>
              </a:rPr>
              <a:t>s </a:t>
            </a:r>
            <a:r>
              <a:rPr lang="en-US" altLang="ja-JP" sz="1800" dirty="0" err="1">
                <a:latin typeface="Times New Roman" charset="0"/>
                <a:ea typeface="ＭＳ Ｐゴシック" charset="0"/>
              </a:rPr>
              <a:t>ip+port</a:t>
            </a:r>
            <a:endParaRPr lang="en-US" altLang="ja-JP" sz="1800" dirty="0">
              <a:latin typeface="Times New Roman" charset="0"/>
              <a:ea typeface="ＭＳ Ｐゴシック" charset="0"/>
            </a:endParaRPr>
          </a:p>
          <a:p>
            <a:pPr lvl="1">
              <a:lnSpc>
                <a:spcPct val="110000"/>
              </a:lnSpc>
              <a:buNone/>
            </a:pPr>
            <a:r>
              <a:rPr lang="en-US" sz="2400" dirty="0">
                <a:latin typeface="Times New Roman" charset="0"/>
                <a:ea typeface="ＭＳ Ｐゴシック" charset="0"/>
              </a:rPr>
              <a:t>		</a:t>
            </a:r>
            <a:r>
              <a:rPr lang="en-US" sz="1400" dirty="0">
                <a:latin typeface="Times New Roman" charset="0"/>
                <a:ea typeface="ＭＳ Ｐゴシック" charset="0"/>
              </a:rPr>
              <a:t>GET /get/&lt;File Index&gt;/&lt;File Name&gt;/HTTP/1.0\r\n</a:t>
            </a:r>
          </a:p>
          <a:p>
            <a:pPr lvl="1">
              <a:lnSpc>
                <a:spcPct val="110000"/>
              </a:lnSpc>
              <a:buNone/>
            </a:pPr>
            <a:r>
              <a:rPr lang="en-US" sz="1400" dirty="0">
                <a:latin typeface="Times New Roman" charset="0"/>
                <a:ea typeface="ＭＳ Ｐゴシック" charset="0"/>
              </a:rPr>
              <a:t>		Connection: Keep-Alive\r\n</a:t>
            </a:r>
          </a:p>
          <a:p>
            <a:pPr lvl="1">
              <a:lnSpc>
                <a:spcPct val="110000"/>
              </a:lnSpc>
              <a:buNone/>
            </a:pPr>
            <a:r>
              <a:rPr lang="en-US" sz="1400" dirty="0">
                <a:latin typeface="Times New Roman" charset="0"/>
                <a:ea typeface="ＭＳ Ｐゴシック" charset="0"/>
              </a:rPr>
              <a:t>		Range: bytes=0-\r\n</a:t>
            </a:r>
          </a:p>
          <a:p>
            <a:pPr lvl="1">
              <a:lnSpc>
                <a:spcPct val="110000"/>
              </a:lnSpc>
              <a:buNone/>
            </a:pPr>
            <a:r>
              <a:rPr lang="en-US" sz="1400" dirty="0">
                <a:latin typeface="Times New Roman" charset="0"/>
                <a:ea typeface="ＭＳ Ｐゴシック" charset="0"/>
              </a:rPr>
              <a:t>		User-Agent: Gnutella\r\n</a:t>
            </a:r>
          </a:p>
          <a:p>
            <a:pPr lvl="1">
              <a:lnSpc>
                <a:spcPct val="110000"/>
              </a:lnSpc>
              <a:buNone/>
            </a:pPr>
            <a:r>
              <a:rPr lang="en-US" sz="1400" dirty="0">
                <a:latin typeface="Times New Roman" charset="0"/>
                <a:ea typeface="ＭＳ Ｐゴシック" charset="0"/>
              </a:rPr>
              <a:t>		\r\n</a:t>
            </a:r>
          </a:p>
          <a:p>
            <a:pPr>
              <a:lnSpc>
                <a:spcPct val="110000"/>
              </a:lnSpc>
            </a:pPr>
            <a:r>
              <a:rPr lang="en-US" sz="2400" dirty="0">
                <a:latin typeface="Times New Roman" charset="0"/>
                <a:ea typeface="ＭＳ Ｐゴシック" charset="0"/>
              </a:rPr>
              <a:t>Responder then replies with file packets after this message:</a:t>
            </a:r>
          </a:p>
          <a:p>
            <a:pPr lvl="1">
              <a:lnSpc>
                <a:spcPct val="110000"/>
              </a:lnSpc>
              <a:buNone/>
            </a:pPr>
            <a:r>
              <a:rPr lang="en-US" sz="2400" dirty="0">
                <a:latin typeface="Times New Roman" charset="0"/>
                <a:ea typeface="ＭＳ Ｐゴシック" charset="0"/>
              </a:rPr>
              <a:t>		</a:t>
            </a:r>
            <a:r>
              <a:rPr lang="en-US" sz="1400" dirty="0">
                <a:latin typeface="Times New Roman" charset="0"/>
                <a:ea typeface="ＭＳ Ｐゴシック" charset="0"/>
              </a:rPr>
              <a:t>HTTP 200 OK\r\n</a:t>
            </a:r>
          </a:p>
          <a:p>
            <a:pPr lvl="1">
              <a:lnSpc>
                <a:spcPct val="110000"/>
              </a:lnSpc>
              <a:buNone/>
            </a:pPr>
            <a:r>
              <a:rPr lang="en-US" sz="1400" dirty="0">
                <a:latin typeface="Times New Roman" charset="0"/>
                <a:ea typeface="ＭＳ Ｐゴシック" charset="0"/>
              </a:rPr>
              <a:t>		Server: Gnutella\r\n</a:t>
            </a:r>
          </a:p>
          <a:p>
            <a:pPr lvl="1">
              <a:lnSpc>
                <a:spcPct val="110000"/>
              </a:lnSpc>
              <a:buNone/>
            </a:pPr>
            <a:r>
              <a:rPr lang="en-US" sz="1400" dirty="0">
                <a:latin typeface="Times New Roman" charset="0"/>
                <a:ea typeface="ＭＳ Ｐゴシック" charset="0"/>
              </a:rPr>
              <a:t>		</a:t>
            </a:r>
            <a:r>
              <a:rPr lang="en-US" sz="1400" dirty="0" err="1">
                <a:latin typeface="Times New Roman" charset="0"/>
                <a:ea typeface="ＭＳ Ｐゴシック" charset="0"/>
              </a:rPr>
              <a:t>Content-type:application</a:t>
            </a:r>
            <a:r>
              <a:rPr lang="en-US" sz="1400" dirty="0">
                <a:latin typeface="Times New Roman" charset="0"/>
                <a:ea typeface="ＭＳ Ｐゴシック" charset="0"/>
              </a:rPr>
              <a:t>/binary\r\n</a:t>
            </a:r>
          </a:p>
          <a:p>
            <a:pPr lvl="1">
              <a:lnSpc>
                <a:spcPct val="110000"/>
              </a:lnSpc>
              <a:buNone/>
            </a:pPr>
            <a:r>
              <a:rPr lang="en-US" sz="1400" dirty="0">
                <a:latin typeface="Times New Roman" charset="0"/>
                <a:ea typeface="ＭＳ Ｐゴシック" charset="0"/>
              </a:rPr>
              <a:t>		Content-length: 1024 \r\n</a:t>
            </a:r>
          </a:p>
          <a:p>
            <a:pPr lvl="1">
              <a:lnSpc>
                <a:spcPct val="110000"/>
              </a:lnSpc>
              <a:buNone/>
            </a:pPr>
            <a:r>
              <a:rPr lang="en-US" sz="1400" dirty="0">
                <a:latin typeface="Times New Roman" charset="0"/>
                <a:ea typeface="ＭＳ Ｐゴシック" charset="0"/>
              </a:rPr>
              <a:t>		\r\n</a:t>
            </a:r>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26</a:t>
            </a:fld>
            <a:endParaRPr lang="en-US" dirty="0"/>
          </a:p>
        </p:txBody>
      </p:sp>
    </p:spTree>
    <p:extLst>
      <p:ext uri="{BB962C8B-B14F-4D97-AF65-F5344CB8AC3E}">
        <p14:creationId xmlns:p14="http://schemas.microsoft.com/office/powerpoint/2010/main" val="1975044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receiving </a:t>
            </a:r>
            <a:r>
              <a:rPr lang="en-US" dirty="0" err="1"/>
              <a:t>QueryHit</a:t>
            </a:r>
            <a:r>
              <a:rPr lang="en-US" dirty="0"/>
              <a:t> messages (2)</a:t>
            </a:r>
          </a:p>
        </p:txBody>
      </p:sp>
      <p:sp>
        <p:nvSpPr>
          <p:cNvPr id="3" name="Content Placeholder 2"/>
          <p:cNvSpPr>
            <a:spLocks noGrp="1"/>
          </p:cNvSpPr>
          <p:nvPr>
            <p:ph idx="1"/>
          </p:nvPr>
        </p:nvSpPr>
        <p:spPr/>
        <p:txBody>
          <a:bodyPr>
            <a:noAutofit/>
          </a:bodyPr>
          <a:lstStyle/>
          <a:p>
            <a:pPr>
              <a:lnSpc>
                <a:spcPct val="110000"/>
              </a:lnSpc>
            </a:pPr>
            <a:r>
              <a:rPr lang="en-US" sz="2400" dirty="0">
                <a:latin typeface="Times New Roman" charset="0"/>
                <a:ea typeface="ＭＳ Ｐゴシック" charset="0"/>
              </a:rPr>
              <a:t>HTTP is the file transfer protocol. Why? </a:t>
            </a:r>
          </a:p>
          <a:p>
            <a:pPr lvl="1">
              <a:lnSpc>
                <a:spcPct val="110000"/>
              </a:lnSpc>
            </a:pPr>
            <a:r>
              <a:rPr lang="en-US" sz="2400" dirty="0">
                <a:latin typeface="Times New Roman" charset="0"/>
                <a:ea typeface="ＭＳ Ｐゴシック" charset="0"/>
              </a:rPr>
              <a:t>Because it</a:t>
            </a:r>
            <a:r>
              <a:rPr lang="fr-FR" sz="2400" dirty="0">
                <a:latin typeface="Times New Roman" charset="0"/>
                <a:ea typeface="ＭＳ Ｐゴシック" charset="0"/>
              </a:rPr>
              <a:t>’</a:t>
            </a:r>
            <a:r>
              <a:rPr lang="en-US" sz="2400" dirty="0">
                <a:latin typeface="Times New Roman" charset="0"/>
                <a:ea typeface="ＭＳ Ｐゴシック" charset="0"/>
              </a:rPr>
              <a:t>s standard, well-debugged, and widely used.</a:t>
            </a:r>
          </a:p>
          <a:p>
            <a:pPr>
              <a:lnSpc>
                <a:spcPct val="110000"/>
              </a:lnSpc>
            </a:pPr>
            <a:r>
              <a:rPr lang="en-US" sz="2400" dirty="0">
                <a:latin typeface="Times New Roman" charset="0"/>
                <a:ea typeface="ＭＳ Ｐゴシック" charset="0"/>
              </a:rPr>
              <a:t>Why the </a:t>
            </a:r>
            <a:r>
              <a:rPr lang="ja-JP" altLang="en-US" sz="2400" dirty="0">
                <a:latin typeface="Times New Roman" charset="0"/>
                <a:ea typeface="ＭＳ Ｐゴシック" charset="0"/>
              </a:rPr>
              <a:t>“</a:t>
            </a:r>
            <a:r>
              <a:rPr lang="en-US" altLang="ja-JP" sz="2400" dirty="0">
                <a:latin typeface="Times New Roman" charset="0"/>
                <a:ea typeface="ＭＳ Ｐゴシック" charset="0"/>
              </a:rPr>
              <a:t>range</a:t>
            </a:r>
            <a:r>
              <a:rPr lang="ja-JP" altLang="en-US" sz="2400" dirty="0">
                <a:latin typeface="Times New Roman" charset="0"/>
                <a:ea typeface="ＭＳ Ｐゴシック" charset="0"/>
              </a:rPr>
              <a:t>”</a:t>
            </a:r>
            <a:r>
              <a:rPr lang="en-US" altLang="ja-JP" sz="2400" dirty="0">
                <a:latin typeface="Times New Roman" charset="0"/>
                <a:ea typeface="ＭＳ Ｐゴシック" charset="0"/>
              </a:rPr>
              <a:t> field in the GET request? </a:t>
            </a:r>
          </a:p>
          <a:p>
            <a:pPr lvl="1">
              <a:lnSpc>
                <a:spcPct val="110000"/>
              </a:lnSpc>
            </a:pPr>
            <a:r>
              <a:rPr lang="en-US" altLang="ja-JP" sz="2400" dirty="0">
                <a:latin typeface="Times New Roman" charset="0"/>
                <a:ea typeface="ＭＳ Ｐゴシック" charset="0"/>
              </a:rPr>
              <a:t>To support partial file transfers.</a:t>
            </a:r>
          </a:p>
          <a:p>
            <a:pPr>
              <a:lnSpc>
                <a:spcPct val="110000"/>
              </a:lnSpc>
            </a:pPr>
            <a:r>
              <a:rPr lang="en-US" sz="2400" dirty="0">
                <a:latin typeface="Times New Roman" charset="0"/>
                <a:ea typeface="ＭＳ Ｐゴシック" charset="0"/>
              </a:rPr>
              <a:t>What if responder is behind firewall that disallows incoming connections? </a:t>
            </a:r>
          </a:p>
          <a:p>
            <a:pPr>
              <a:lnSpc>
                <a:spcPct val="110000"/>
              </a:lnSpc>
            </a:pPr>
            <a:endParaRPr lang="en-US" sz="1800"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27</a:t>
            </a:fld>
            <a:endParaRPr lang="en-US" dirty="0"/>
          </a:p>
        </p:txBody>
      </p:sp>
    </p:spTree>
    <p:extLst>
      <p:ext uri="{BB962C8B-B14F-4D97-AF65-F5344CB8AC3E}">
        <p14:creationId xmlns:p14="http://schemas.microsoft.com/office/powerpoint/2010/main" val="3609860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Firewalls</a:t>
            </a:r>
          </a:p>
        </p:txBody>
      </p:sp>
      <p:grpSp>
        <p:nvGrpSpPr>
          <p:cNvPr id="43" name="Group 3"/>
          <p:cNvGrpSpPr>
            <a:grpSpLocks/>
          </p:cNvGrpSpPr>
          <p:nvPr/>
        </p:nvGrpSpPr>
        <p:grpSpPr bwMode="auto">
          <a:xfrm>
            <a:off x="5349082" y="5191374"/>
            <a:ext cx="533401" cy="469901"/>
            <a:chOff x="1584" y="3160"/>
            <a:chExt cx="336" cy="296"/>
          </a:xfrm>
        </p:grpSpPr>
        <p:sp>
          <p:nvSpPr>
            <p:cNvPr id="44" name="Oval 4"/>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Text Box 5"/>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46" name="Group 6"/>
          <p:cNvGrpSpPr>
            <a:grpSpLocks/>
          </p:cNvGrpSpPr>
          <p:nvPr/>
        </p:nvGrpSpPr>
        <p:grpSpPr bwMode="auto">
          <a:xfrm>
            <a:off x="1310484" y="2371974"/>
            <a:ext cx="533401" cy="469901"/>
            <a:chOff x="1584" y="3160"/>
            <a:chExt cx="336" cy="296"/>
          </a:xfrm>
        </p:grpSpPr>
        <p:sp>
          <p:nvSpPr>
            <p:cNvPr id="47" name="Oval 7"/>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Text Box 8"/>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49" name="Group 9"/>
          <p:cNvGrpSpPr>
            <a:grpSpLocks/>
          </p:cNvGrpSpPr>
          <p:nvPr/>
        </p:nvGrpSpPr>
        <p:grpSpPr bwMode="auto">
          <a:xfrm>
            <a:off x="7330284" y="4429374"/>
            <a:ext cx="533401" cy="469901"/>
            <a:chOff x="1584" y="3160"/>
            <a:chExt cx="336" cy="296"/>
          </a:xfrm>
        </p:grpSpPr>
        <p:sp>
          <p:nvSpPr>
            <p:cNvPr id="50" name="Oval 10"/>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Text Box 11"/>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2" name="Group 12"/>
          <p:cNvGrpSpPr>
            <a:grpSpLocks/>
          </p:cNvGrpSpPr>
          <p:nvPr/>
        </p:nvGrpSpPr>
        <p:grpSpPr bwMode="auto">
          <a:xfrm>
            <a:off x="2148682" y="5191374"/>
            <a:ext cx="533401" cy="469901"/>
            <a:chOff x="1584" y="3160"/>
            <a:chExt cx="336" cy="296"/>
          </a:xfrm>
        </p:grpSpPr>
        <p:sp>
          <p:nvSpPr>
            <p:cNvPr id="53" name="Oval 13"/>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Text Box 14"/>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5" name="Group 15"/>
          <p:cNvGrpSpPr>
            <a:grpSpLocks/>
          </p:cNvGrpSpPr>
          <p:nvPr/>
        </p:nvGrpSpPr>
        <p:grpSpPr bwMode="auto">
          <a:xfrm>
            <a:off x="3901284" y="2600574"/>
            <a:ext cx="533401" cy="469901"/>
            <a:chOff x="1584" y="3160"/>
            <a:chExt cx="336" cy="296"/>
          </a:xfrm>
        </p:grpSpPr>
        <p:sp>
          <p:nvSpPr>
            <p:cNvPr id="56" name="Oval 16"/>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Text Box 17"/>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58" name="Group 41"/>
          <p:cNvGrpSpPr>
            <a:grpSpLocks/>
          </p:cNvGrpSpPr>
          <p:nvPr/>
        </p:nvGrpSpPr>
        <p:grpSpPr bwMode="auto">
          <a:xfrm>
            <a:off x="6949285" y="2219573"/>
            <a:ext cx="533400" cy="469901"/>
            <a:chOff x="4368" y="1296"/>
            <a:chExt cx="336" cy="296"/>
          </a:xfrm>
        </p:grpSpPr>
        <p:sp>
          <p:nvSpPr>
            <p:cNvPr id="59" name="Oval 19"/>
            <p:cNvSpPr>
              <a:spLocks noChangeArrowheads="1"/>
            </p:cNvSpPr>
            <p:nvPr/>
          </p:nvSpPr>
          <p:spPr bwMode="auto">
            <a:xfrm>
              <a:off x="4368" y="1304"/>
              <a:ext cx="336" cy="288"/>
            </a:xfrm>
            <a:prstGeom prst="ellipse">
              <a:avLst/>
            </a:prstGeom>
            <a:solidFill>
              <a:srgbClr val="FF99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20"/>
            <p:cNvSpPr txBox="1">
              <a:spLocks noChangeArrowheads="1"/>
            </p:cNvSpPr>
            <p:nvPr/>
          </p:nvSpPr>
          <p:spPr bwMode="auto">
            <a:xfrm>
              <a:off x="4443" y="1296"/>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sp>
        <p:nvSpPr>
          <p:cNvPr id="61" name="Line 21"/>
          <p:cNvSpPr>
            <a:spLocks noChangeShapeType="1"/>
          </p:cNvSpPr>
          <p:nvPr/>
        </p:nvSpPr>
        <p:spPr bwMode="auto">
          <a:xfrm flipH="1" flipV="1">
            <a:off x="1767680" y="2600569"/>
            <a:ext cx="2133600" cy="30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Line 22"/>
          <p:cNvSpPr>
            <a:spLocks noChangeShapeType="1"/>
          </p:cNvSpPr>
          <p:nvPr/>
        </p:nvSpPr>
        <p:spPr bwMode="auto">
          <a:xfrm>
            <a:off x="1615280" y="2829169"/>
            <a:ext cx="762000" cy="2362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Line 23"/>
          <p:cNvSpPr>
            <a:spLocks noChangeShapeType="1"/>
          </p:cNvSpPr>
          <p:nvPr/>
        </p:nvSpPr>
        <p:spPr bwMode="auto">
          <a:xfrm>
            <a:off x="4434680" y="2905369"/>
            <a:ext cx="2971800" cy="1600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Line 24"/>
          <p:cNvSpPr>
            <a:spLocks noChangeShapeType="1"/>
          </p:cNvSpPr>
          <p:nvPr/>
        </p:nvSpPr>
        <p:spPr bwMode="auto">
          <a:xfrm>
            <a:off x="1843880" y="2752969"/>
            <a:ext cx="3581400" cy="2590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25"/>
          <p:cNvSpPr>
            <a:spLocks noChangeShapeType="1"/>
          </p:cNvSpPr>
          <p:nvPr/>
        </p:nvSpPr>
        <p:spPr bwMode="auto">
          <a:xfrm>
            <a:off x="4358480" y="3057769"/>
            <a:ext cx="1143000" cy="2209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Line 27"/>
          <p:cNvSpPr>
            <a:spLocks noChangeShapeType="1"/>
          </p:cNvSpPr>
          <p:nvPr/>
        </p:nvSpPr>
        <p:spPr bwMode="auto">
          <a:xfrm flipV="1">
            <a:off x="2682080" y="5419969"/>
            <a:ext cx="2667000" cy="76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Line 28"/>
          <p:cNvSpPr>
            <a:spLocks noChangeShapeType="1"/>
          </p:cNvSpPr>
          <p:nvPr/>
        </p:nvSpPr>
        <p:spPr bwMode="auto">
          <a:xfrm flipH="1">
            <a:off x="5653880" y="2676769"/>
            <a:ext cx="1447800" cy="274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68" name="Group 29"/>
          <p:cNvGrpSpPr>
            <a:grpSpLocks/>
          </p:cNvGrpSpPr>
          <p:nvPr/>
        </p:nvGrpSpPr>
        <p:grpSpPr bwMode="auto">
          <a:xfrm>
            <a:off x="7254084" y="5648574"/>
            <a:ext cx="533401" cy="469901"/>
            <a:chOff x="1584" y="3160"/>
            <a:chExt cx="336" cy="296"/>
          </a:xfrm>
        </p:grpSpPr>
        <p:sp>
          <p:nvSpPr>
            <p:cNvPr id="69" name="Oval 30"/>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Text Box 31"/>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sp>
        <p:nvSpPr>
          <p:cNvPr id="71" name="Line 32"/>
          <p:cNvSpPr>
            <a:spLocks noChangeShapeType="1"/>
          </p:cNvSpPr>
          <p:nvPr/>
        </p:nvSpPr>
        <p:spPr bwMode="auto">
          <a:xfrm flipH="1" flipV="1">
            <a:off x="5882480" y="5496169"/>
            <a:ext cx="1371600" cy="30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Line 33"/>
          <p:cNvSpPr>
            <a:spLocks noChangeShapeType="1"/>
          </p:cNvSpPr>
          <p:nvPr/>
        </p:nvSpPr>
        <p:spPr bwMode="auto">
          <a:xfrm flipV="1">
            <a:off x="7558880" y="4886569"/>
            <a:ext cx="76200" cy="7620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Line 34"/>
          <p:cNvSpPr>
            <a:spLocks noChangeShapeType="1"/>
          </p:cNvSpPr>
          <p:nvPr/>
        </p:nvSpPr>
        <p:spPr bwMode="auto">
          <a:xfrm>
            <a:off x="2834480" y="5648569"/>
            <a:ext cx="1676400" cy="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Line 35"/>
          <p:cNvSpPr>
            <a:spLocks noChangeShapeType="1"/>
          </p:cNvSpPr>
          <p:nvPr/>
        </p:nvSpPr>
        <p:spPr bwMode="auto">
          <a:xfrm flipV="1">
            <a:off x="5653880" y="3972169"/>
            <a:ext cx="533400" cy="1066800"/>
          </a:xfrm>
          <a:prstGeom prst="line">
            <a:avLst/>
          </a:prstGeom>
          <a:noFill/>
          <a:ln w="28575">
            <a:solidFill>
              <a:srgbClr val="FF6600"/>
            </a:solidFill>
            <a:round/>
            <a:headEnd/>
            <a:tailEnd type="arrow"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Text Box 40"/>
          <p:cNvSpPr txBox="1">
            <a:spLocks noChangeArrowheads="1"/>
          </p:cNvSpPr>
          <p:nvPr/>
        </p:nvSpPr>
        <p:spPr bwMode="auto">
          <a:xfrm>
            <a:off x="853281" y="1686169"/>
            <a:ext cx="7301989"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Requestor sends </a:t>
            </a:r>
            <a:r>
              <a:rPr kumimoji="0" lang="en-US" sz="2400" b="0" i="0" u="none" strike="noStrike" kern="0" cap="none" spc="0" normalizeH="0" baseline="0" noProof="0" dirty="0">
                <a:ln>
                  <a:noFill/>
                </a:ln>
                <a:solidFill>
                  <a:srgbClr val="FF0000"/>
                </a:solidFill>
                <a:effectLst/>
                <a:uLnTx/>
                <a:uFillTx/>
                <a:latin typeface="Times New Roman" charset="0"/>
                <a:ea typeface="ＭＳ Ｐゴシック" charset="0"/>
                <a:cs typeface="ＭＳ Ｐゴシック" charset="0"/>
              </a:rPr>
              <a:t>Push </a:t>
            </a:r>
            <a:r>
              <a:rPr kumimoji="0" lang="en-US" sz="24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to responder asking for file transfer</a:t>
            </a:r>
          </a:p>
        </p:txBody>
      </p:sp>
      <p:sp>
        <p:nvSpPr>
          <p:cNvPr id="77" name="Text Box 42"/>
          <p:cNvSpPr txBox="1">
            <a:spLocks noChangeArrowheads="1"/>
          </p:cNvSpPr>
          <p:nvPr/>
        </p:nvSpPr>
        <p:spPr bwMode="auto">
          <a:xfrm>
            <a:off x="6720681" y="3276600"/>
            <a:ext cx="2107846" cy="646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Has PennyLane.mp3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But behind firewall</a:t>
            </a:r>
          </a:p>
        </p:txBody>
      </p:sp>
      <p:sp>
        <p:nvSpPr>
          <p:cNvPr id="78" name="Line 44"/>
          <p:cNvSpPr>
            <a:spLocks noChangeShapeType="1"/>
          </p:cNvSpPr>
          <p:nvPr/>
        </p:nvSpPr>
        <p:spPr bwMode="auto">
          <a:xfrm>
            <a:off x="7330280" y="2600569"/>
            <a:ext cx="304800" cy="53340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9"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77" y="4876800"/>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63156" y="5486405"/>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28</a:t>
            </a:fld>
            <a:endParaRPr lang="en-US" dirty="0"/>
          </a:p>
        </p:txBody>
      </p:sp>
    </p:spTree>
    <p:extLst>
      <p:ext uri="{BB962C8B-B14F-4D97-AF65-F5344CB8AC3E}">
        <p14:creationId xmlns:p14="http://schemas.microsoft.com/office/powerpoint/2010/main" val="3500914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Firewalls</a:t>
            </a:r>
          </a:p>
        </p:txBody>
      </p:sp>
      <p:sp>
        <p:nvSpPr>
          <p:cNvPr id="6" name="Text Box 2"/>
          <p:cNvSpPr txBox="1">
            <a:spLocks noChangeArrowheads="1"/>
          </p:cNvSpPr>
          <p:nvPr/>
        </p:nvSpPr>
        <p:spPr bwMode="auto">
          <a:xfrm>
            <a:off x="1279528" y="3089276"/>
            <a:ext cx="4762832" cy="461661"/>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servent_id  fileindex  ip_address port</a:t>
            </a:r>
          </a:p>
        </p:txBody>
      </p:sp>
      <p:sp>
        <p:nvSpPr>
          <p:cNvPr id="7" name="Line 3"/>
          <p:cNvSpPr>
            <a:spLocks noChangeShapeType="1"/>
          </p:cNvSpPr>
          <p:nvPr/>
        </p:nvSpPr>
        <p:spPr bwMode="auto">
          <a:xfrm>
            <a:off x="2728913" y="31242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8" name="Line 4"/>
          <p:cNvSpPr>
            <a:spLocks noChangeShapeType="1"/>
          </p:cNvSpPr>
          <p:nvPr/>
        </p:nvSpPr>
        <p:spPr bwMode="auto">
          <a:xfrm>
            <a:off x="3962400" y="3119438"/>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9" name="Line 5"/>
          <p:cNvSpPr>
            <a:spLocks noChangeShapeType="1"/>
          </p:cNvSpPr>
          <p:nvPr/>
        </p:nvSpPr>
        <p:spPr bwMode="auto">
          <a:xfrm>
            <a:off x="5381624" y="310515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0" name="Text Box 6"/>
          <p:cNvSpPr txBox="1">
            <a:spLocks noChangeArrowheads="1"/>
          </p:cNvSpPr>
          <p:nvPr/>
        </p:nvSpPr>
        <p:spPr bwMode="auto">
          <a:xfrm>
            <a:off x="1203328" y="2479676"/>
            <a:ext cx="1732255"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b="1"/>
              <a:t>Push (0x40)</a:t>
            </a:r>
          </a:p>
        </p:txBody>
      </p:sp>
      <p:sp>
        <p:nvSpPr>
          <p:cNvPr id="11" name="Text Box 7"/>
          <p:cNvSpPr txBox="1">
            <a:spLocks noChangeArrowheads="1"/>
          </p:cNvSpPr>
          <p:nvPr/>
        </p:nvSpPr>
        <p:spPr bwMode="auto">
          <a:xfrm>
            <a:off x="1434926" y="4495801"/>
            <a:ext cx="2467332"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same as in </a:t>
            </a:r>
          </a:p>
          <a:p>
            <a:pPr algn="ctr" eaLnBrk="1" hangingPunct="1"/>
            <a:r>
              <a:rPr lang="en-US"/>
              <a:t>received QueryHit</a:t>
            </a:r>
          </a:p>
        </p:txBody>
      </p:sp>
      <p:sp>
        <p:nvSpPr>
          <p:cNvPr id="12" name="Text Box 8"/>
          <p:cNvSpPr txBox="1">
            <a:spLocks noChangeArrowheads="1"/>
          </p:cNvSpPr>
          <p:nvPr/>
        </p:nvSpPr>
        <p:spPr bwMode="auto">
          <a:xfrm>
            <a:off x="3875772" y="4994276"/>
            <a:ext cx="2894232" cy="1200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Address at which</a:t>
            </a:r>
          </a:p>
          <a:p>
            <a:pPr algn="ctr" eaLnBrk="1" hangingPunct="1"/>
            <a:r>
              <a:rPr lang="en-US" u="sng"/>
              <a:t>requestor</a:t>
            </a:r>
            <a:r>
              <a:rPr lang="en-US"/>
              <a:t> can accept</a:t>
            </a:r>
          </a:p>
          <a:p>
            <a:pPr algn="ctr" eaLnBrk="1" hangingPunct="1"/>
            <a:r>
              <a:rPr lang="en-US"/>
              <a:t>incoming connections</a:t>
            </a:r>
          </a:p>
        </p:txBody>
      </p:sp>
      <p:sp>
        <p:nvSpPr>
          <p:cNvPr id="13" name="Line 9"/>
          <p:cNvSpPr>
            <a:spLocks noChangeShapeType="1"/>
          </p:cNvSpPr>
          <p:nvPr/>
        </p:nvSpPr>
        <p:spPr bwMode="auto">
          <a:xfrm>
            <a:off x="1295400" y="3657600"/>
            <a:ext cx="3810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4" name="Line 10"/>
          <p:cNvSpPr>
            <a:spLocks noChangeShapeType="1"/>
          </p:cNvSpPr>
          <p:nvPr/>
        </p:nvSpPr>
        <p:spPr bwMode="auto">
          <a:xfrm flipH="1">
            <a:off x="3505200" y="3657600"/>
            <a:ext cx="4572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5" name="Line 11"/>
          <p:cNvSpPr>
            <a:spLocks noChangeShapeType="1"/>
          </p:cNvSpPr>
          <p:nvPr/>
        </p:nvSpPr>
        <p:spPr bwMode="auto">
          <a:xfrm>
            <a:off x="3962400" y="3657600"/>
            <a:ext cx="3810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6" name="Line 12"/>
          <p:cNvSpPr>
            <a:spLocks noChangeShapeType="1"/>
          </p:cNvSpPr>
          <p:nvPr/>
        </p:nvSpPr>
        <p:spPr bwMode="auto">
          <a:xfrm flipH="1">
            <a:off x="5791200" y="3581400"/>
            <a:ext cx="228600" cy="1295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7"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29</a:t>
            </a:fld>
            <a:endParaRPr lang="en-US" dirty="0"/>
          </a:p>
        </p:txBody>
      </p:sp>
    </p:spTree>
    <p:extLst>
      <p:ext uri="{BB962C8B-B14F-4D97-AF65-F5344CB8AC3E}">
        <p14:creationId xmlns:p14="http://schemas.microsoft.com/office/powerpoint/2010/main" val="56096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MP1 Released, HW1 due soon</a:t>
            </a:r>
          </a:p>
        </p:txBody>
      </p:sp>
      <p:sp>
        <p:nvSpPr>
          <p:cNvPr id="3" name="Content Placeholder 2"/>
          <p:cNvSpPr>
            <a:spLocks noGrp="1"/>
          </p:cNvSpPr>
          <p:nvPr>
            <p:ph idx="1"/>
          </p:nvPr>
        </p:nvSpPr>
        <p:spPr>
          <a:xfrm>
            <a:off x="649207" y="2006600"/>
            <a:ext cx="11100674" cy="4267200"/>
          </a:xfrm>
        </p:spPr>
        <p:txBody>
          <a:bodyPr>
            <a:normAutofit fontScale="92500"/>
          </a:bodyPr>
          <a:lstStyle/>
          <a:p>
            <a:r>
              <a:rPr lang="en-US" b="1" dirty="0"/>
              <a:t>HW1</a:t>
            </a:r>
            <a:r>
              <a:rPr lang="en-US" dirty="0"/>
              <a:t>: </a:t>
            </a:r>
            <a:r>
              <a:rPr lang="en-US" b="1" dirty="0"/>
              <a:t>Due Sep 22 (Tue) 11 am US Central: hard deadline</a:t>
            </a:r>
          </a:p>
          <a:p>
            <a:r>
              <a:rPr lang="en-US" b="1" dirty="0"/>
              <a:t>MP1</a:t>
            </a:r>
            <a:r>
              <a:rPr lang="en-US" dirty="0"/>
              <a:t>: You will be implementing</a:t>
            </a:r>
          </a:p>
          <a:p>
            <a:pPr lvl="1"/>
            <a:r>
              <a:rPr lang="en-US" dirty="0"/>
              <a:t>Failure detector</a:t>
            </a:r>
          </a:p>
          <a:p>
            <a:pPr lvl="1"/>
            <a:r>
              <a:rPr lang="en-US" dirty="0"/>
              <a:t>Membership protocol</a:t>
            </a:r>
          </a:p>
          <a:p>
            <a:r>
              <a:rPr lang="en-US" dirty="0"/>
              <a:t>Using concepts you learnt last week!</a:t>
            </a:r>
          </a:p>
          <a:p>
            <a:r>
              <a:rPr lang="en-US" dirty="0"/>
              <a:t>(On-campus) Stage 1 (of 3) in building a fully-working distributed system from scratch. </a:t>
            </a:r>
            <a:r>
              <a:rPr lang="en-US" b="1" dirty="0"/>
              <a:t>Due 9/27.</a:t>
            </a:r>
          </a:p>
          <a:p>
            <a:pPr lvl="1"/>
            <a:r>
              <a:rPr lang="en-US" dirty="0"/>
              <a:t>Stage 2 will be a distributed file system</a:t>
            </a:r>
          </a:p>
          <a:p>
            <a:pPr lvl="1"/>
            <a:r>
              <a:rPr lang="en-US" dirty="0"/>
              <a:t>Stage 3 will be a full distributed system</a:t>
            </a:r>
          </a:p>
          <a:p>
            <a:r>
              <a:rPr lang="en-US" dirty="0"/>
              <a:t>(Coursera) Stage 1 (of 2) in building a key-value/P2P system. </a:t>
            </a:r>
            <a:r>
              <a:rPr lang="en-US" b="1" dirty="0"/>
              <a:t>Due early October.</a:t>
            </a:r>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a:t>
            </a:fld>
            <a:endParaRPr lang="en-US" dirty="0"/>
          </a:p>
        </p:txBody>
      </p:sp>
    </p:spTree>
    <p:extLst>
      <p:ext uri="{BB962C8B-B14F-4D97-AF65-F5344CB8AC3E}">
        <p14:creationId xmlns:p14="http://schemas.microsoft.com/office/powerpoint/2010/main" val="1018642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Firewalls</a:t>
            </a:r>
          </a:p>
        </p:txBody>
      </p:sp>
      <p:sp>
        <p:nvSpPr>
          <p:cNvPr id="3" name="Content Placeholder 2"/>
          <p:cNvSpPr>
            <a:spLocks noGrp="1"/>
          </p:cNvSpPr>
          <p:nvPr>
            <p:ph idx="1"/>
          </p:nvPr>
        </p:nvSpPr>
        <p:spPr/>
        <p:txBody>
          <a:bodyPr>
            <a:normAutofit fontScale="70000" lnSpcReduction="20000"/>
          </a:bodyPr>
          <a:lstStyle/>
          <a:p>
            <a:pPr>
              <a:lnSpc>
                <a:spcPct val="110000"/>
              </a:lnSpc>
            </a:pPr>
            <a:r>
              <a:rPr lang="en-US" sz="3900" dirty="0">
                <a:latin typeface="Times New Roman" charset="0"/>
                <a:ea typeface="ＭＳ Ｐゴシック" charset="0"/>
              </a:rPr>
              <a:t>Responder establishes a TCP connection at </a:t>
            </a:r>
            <a:r>
              <a:rPr lang="en-US" sz="3900" dirty="0" err="1">
                <a:latin typeface="Times New Roman" charset="0"/>
                <a:ea typeface="ＭＳ Ｐゴシック" charset="0"/>
              </a:rPr>
              <a:t>ip_address</a:t>
            </a:r>
            <a:r>
              <a:rPr lang="en-US" sz="3900" dirty="0">
                <a:latin typeface="Times New Roman" charset="0"/>
                <a:ea typeface="ＭＳ Ｐゴシック" charset="0"/>
              </a:rPr>
              <a:t>, port specified. Sends</a:t>
            </a:r>
          </a:p>
          <a:p>
            <a:pPr lvl="1">
              <a:lnSpc>
                <a:spcPct val="110000"/>
              </a:lnSpc>
              <a:buNone/>
            </a:pPr>
            <a:r>
              <a:rPr lang="en-US" sz="3300" dirty="0">
                <a:latin typeface="Times New Roman" charset="0"/>
                <a:ea typeface="ＭＳ Ｐゴシック" charset="0"/>
              </a:rPr>
              <a:t>	</a:t>
            </a:r>
            <a:r>
              <a:rPr lang="en-US" sz="2800" dirty="0">
                <a:latin typeface="Times New Roman" charset="0"/>
                <a:ea typeface="ＭＳ Ｐゴシック" charset="0"/>
              </a:rPr>
              <a:t>	</a:t>
            </a:r>
            <a:r>
              <a:rPr lang="en-US" sz="2200" dirty="0">
                <a:latin typeface="Times New Roman" charset="0"/>
                <a:ea typeface="ＭＳ Ｐゴシック" charset="0"/>
              </a:rPr>
              <a:t>GIV  &lt;File Index&gt;:&lt;</a:t>
            </a:r>
            <a:r>
              <a:rPr lang="en-US" sz="2200" dirty="0" err="1">
                <a:latin typeface="Times New Roman" charset="0"/>
                <a:ea typeface="ＭＳ Ｐゴシック" charset="0"/>
              </a:rPr>
              <a:t>Servent</a:t>
            </a:r>
            <a:r>
              <a:rPr lang="en-US" sz="2200" dirty="0">
                <a:latin typeface="Times New Roman" charset="0"/>
                <a:ea typeface="ＭＳ Ｐゴシック" charset="0"/>
              </a:rPr>
              <a:t> Identifier&gt;/&lt;File Name&gt;\n\n</a:t>
            </a:r>
          </a:p>
          <a:p>
            <a:pPr>
              <a:lnSpc>
                <a:spcPct val="110000"/>
              </a:lnSpc>
            </a:pPr>
            <a:r>
              <a:rPr lang="en-US" sz="3900" dirty="0">
                <a:latin typeface="Times New Roman" charset="0"/>
                <a:ea typeface="ＭＳ Ｐゴシック" charset="0"/>
              </a:rPr>
              <a:t>Requestor then sends GET to responder (as before) and file is transferred as explained earlier</a:t>
            </a:r>
          </a:p>
          <a:p>
            <a:pPr>
              <a:lnSpc>
                <a:spcPct val="110000"/>
              </a:lnSpc>
            </a:pPr>
            <a:endParaRPr lang="en-US" sz="3900" dirty="0">
              <a:latin typeface="Times New Roman" charset="0"/>
              <a:ea typeface="ＭＳ Ｐゴシック" charset="0"/>
            </a:endParaRPr>
          </a:p>
          <a:p>
            <a:pPr>
              <a:lnSpc>
                <a:spcPct val="110000"/>
              </a:lnSpc>
            </a:pPr>
            <a:r>
              <a:rPr lang="en-US" sz="3900" dirty="0">
                <a:latin typeface="Times New Roman" charset="0"/>
                <a:ea typeface="ＭＳ Ｐゴシック" charset="0"/>
              </a:rPr>
              <a:t>What if requestor is behind firewall too?</a:t>
            </a:r>
          </a:p>
          <a:p>
            <a:pPr lvl="1">
              <a:lnSpc>
                <a:spcPct val="110000"/>
              </a:lnSpc>
            </a:pPr>
            <a:r>
              <a:rPr lang="en-US" sz="3300" dirty="0">
                <a:latin typeface="Times New Roman" charset="0"/>
                <a:ea typeface="ＭＳ Ｐゴシック" charset="0"/>
              </a:rPr>
              <a:t>Gnutella gives up</a:t>
            </a:r>
          </a:p>
          <a:p>
            <a:pPr lvl="1">
              <a:lnSpc>
                <a:spcPct val="110000"/>
              </a:lnSpc>
            </a:pPr>
            <a:r>
              <a:rPr lang="en-US" sz="3300" dirty="0">
                <a:latin typeface="Times New Roman" charset="0"/>
                <a:ea typeface="ＭＳ Ｐゴシック" charset="0"/>
              </a:rPr>
              <a:t>Can you think of an alternative solution?</a:t>
            </a:r>
          </a:p>
          <a:p>
            <a:pPr lvl="1">
              <a:lnSpc>
                <a:spcPct val="110000"/>
              </a:lnSpc>
            </a:pPr>
            <a:endParaRPr lang="en-US" dirty="0">
              <a:latin typeface="Times New Roman" charset="0"/>
              <a:ea typeface="ＭＳ Ｐゴシック" charset="0"/>
            </a:endParaRPr>
          </a:p>
          <a:p>
            <a:pPr>
              <a:lnSpc>
                <a:spcPct val="110000"/>
              </a:lnSpc>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30</a:t>
            </a:fld>
            <a:endParaRPr lang="en-US" dirty="0"/>
          </a:p>
        </p:txBody>
      </p:sp>
    </p:spTree>
    <p:extLst>
      <p:ext uri="{BB962C8B-B14F-4D97-AF65-F5344CB8AC3E}">
        <p14:creationId xmlns:p14="http://schemas.microsoft.com/office/powerpoint/2010/main" val="407506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Ping-Pong</a:t>
            </a:r>
          </a:p>
        </p:txBody>
      </p:sp>
      <p:sp>
        <p:nvSpPr>
          <p:cNvPr id="3" name="Content Placeholder 2"/>
          <p:cNvSpPr>
            <a:spLocks noGrp="1"/>
          </p:cNvSpPr>
          <p:nvPr>
            <p:ph idx="1"/>
          </p:nvPr>
        </p:nvSpPr>
        <p:spPr/>
        <p:txBody>
          <a:bodyPr>
            <a:normAutofit fontScale="85000" lnSpcReduction="20000"/>
          </a:bodyPr>
          <a:lstStyle/>
          <a:p>
            <a:pPr>
              <a:lnSpc>
                <a:spcPct val="110000"/>
              </a:lnSpc>
              <a:spcBef>
                <a:spcPct val="50000"/>
              </a:spcBef>
              <a:buFontTx/>
              <a:buChar char="•"/>
            </a:pPr>
            <a:endParaRPr lang="en-US" sz="2200" dirty="0"/>
          </a:p>
          <a:p>
            <a:pPr>
              <a:lnSpc>
                <a:spcPct val="110000"/>
              </a:lnSpc>
              <a:spcBef>
                <a:spcPct val="50000"/>
              </a:spcBef>
              <a:buFontTx/>
              <a:buChar char="•"/>
            </a:pPr>
            <a:endParaRPr lang="en-US" sz="2200" dirty="0"/>
          </a:p>
          <a:p>
            <a:pPr>
              <a:lnSpc>
                <a:spcPct val="110000"/>
              </a:lnSpc>
              <a:spcBef>
                <a:spcPct val="50000"/>
              </a:spcBef>
              <a:buFontTx/>
              <a:buChar char="•"/>
            </a:pPr>
            <a:endParaRPr lang="en-US" sz="2200" dirty="0"/>
          </a:p>
          <a:p>
            <a:pPr>
              <a:lnSpc>
                <a:spcPct val="110000"/>
              </a:lnSpc>
              <a:spcBef>
                <a:spcPct val="50000"/>
              </a:spcBef>
              <a:buFontTx/>
              <a:buChar char="•"/>
            </a:pPr>
            <a:endParaRPr lang="en-US" sz="2200" dirty="0"/>
          </a:p>
          <a:p>
            <a:pPr>
              <a:lnSpc>
                <a:spcPct val="110000"/>
              </a:lnSpc>
              <a:spcBef>
                <a:spcPct val="50000"/>
              </a:spcBef>
              <a:buFontTx/>
              <a:buChar char="•"/>
            </a:pPr>
            <a:endParaRPr lang="en-US" sz="2200" dirty="0"/>
          </a:p>
          <a:p>
            <a:pPr>
              <a:lnSpc>
                <a:spcPct val="110000"/>
              </a:lnSpc>
              <a:spcBef>
                <a:spcPct val="50000"/>
              </a:spcBef>
              <a:buFontTx/>
              <a:buChar char="•"/>
            </a:pPr>
            <a:r>
              <a:rPr lang="en-US" sz="2200" dirty="0"/>
              <a:t>Peers initiate Ping’</a:t>
            </a:r>
            <a:r>
              <a:rPr lang="en-US" altLang="ja-JP" sz="2200" dirty="0"/>
              <a:t>s periodically</a:t>
            </a:r>
          </a:p>
          <a:p>
            <a:pPr>
              <a:lnSpc>
                <a:spcPct val="110000"/>
              </a:lnSpc>
              <a:spcBef>
                <a:spcPct val="50000"/>
              </a:spcBef>
              <a:buFontTx/>
              <a:buChar char="•"/>
            </a:pPr>
            <a:r>
              <a:rPr lang="en-US" sz="2200" dirty="0"/>
              <a:t>Ping</a:t>
            </a:r>
            <a:r>
              <a:rPr lang="en-US" altLang="ja-JP" sz="2200" dirty="0"/>
              <a:t>s flooded out like </a:t>
            </a:r>
            <a:r>
              <a:rPr lang="en-US" altLang="ja-JP" sz="2200" dirty="0" err="1"/>
              <a:t>Querys</a:t>
            </a:r>
            <a:r>
              <a:rPr lang="en-US" altLang="ja-JP" sz="2200" dirty="0"/>
              <a:t>, Pongs routed along reverse path like </a:t>
            </a:r>
            <a:r>
              <a:rPr lang="en-US" altLang="ja-JP" sz="2200" dirty="0" err="1"/>
              <a:t>QueryHits</a:t>
            </a:r>
            <a:endParaRPr lang="en-US" altLang="ja-JP" sz="2200" dirty="0"/>
          </a:p>
          <a:p>
            <a:pPr>
              <a:lnSpc>
                <a:spcPct val="110000"/>
              </a:lnSpc>
              <a:spcBef>
                <a:spcPct val="50000"/>
              </a:spcBef>
              <a:buFontTx/>
              <a:buChar char="•"/>
            </a:pPr>
            <a:r>
              <a:rPr lang="en-US" sz="2200" dirty="0"/>
              <a:t>Pong replies used to update set of neighboring peers</a:t>
            </a:r>
          </a:p>
          <a:p>
            <a:pPr lvl="1">
              <a:lnSpc>
                <a:spcPct val="110000"/>
              </a:lnSpc>
              <a:spcBef>
                <a:spcPct val="50000"/>
              </a:spcBef>
              <a:buFontTx/>
              <a:buChar char="•"/>
            </a:pPr>
            <a:r>
              <a:rPr lang="en-US" sz="2200" dirty="0"/>
              <a:t>to keep neighbor lists fresh in spite of peers joining, leaving and failing</a:t>
            </a:r>
          </a:p>
          <a:p>
            <a:pPr>
              <a:lnSpc>
                <a:spcPct val="110000"/>
              </a:lnSpc>
            </a:pPr>
            <a:endParaRPr lang="en-US" sz="2200" dirty="0"/>
          </a:p>
        </p:txBody>
      </p:sp>
      <p:sp>
        <p:nvSpPr>
          <p:cNvPr id="5" name="Text Box 5"/>
          <p:cNvSpPr txBox="1">
            <a:spLocks noChangeArrowheads="1"/>
          </p:cNvSpPr>
          <p:nvPr/>
        </p:nvSpPr>
        <p:spPr bwMode="auto">
          <a:xfrm>
            <a:off x="989806" y="3314700"/>
            <a:ext cx="6705600" cy="49530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Port   ip_address Num. files shared  Num. KB shared</a:t>
            </a:r>
          </a:p>
        </p:txBody>
      </p:sp>
      <p:sp>
        <p:nvSpPr>
          <p:cNvPr id="6" name="Line 7"/>
          <p:cNvSpPr>
            <a:spLocks noChangeShapeType="1"/>
          </p:cNvSpPr>
          <p:nvPr/>
        </p:nvSpPr>
        <p:spPr bwMode="auto">
          <a:xfrm>
            <a:off x="1691481" y="3340100"/>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8"/>
          <p:cNvSpPr>
            <a:spLocks noChangeShapeType="1"/>
          </p:cNvSpPr>
          <p:nvPr/>
        </p:nvSpPr>
        <p:spPr bwMode="auto">
          <a:xfrm>
            <a:off x="3167856" y="3335338"/>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9"/>
          <p:cNvSpPr>
            <a:spLocks noChangeShapeType="1"/>
          </p:cNvSpPr>
          <p:nvPr/>
        </p:nvSpPr>
        <p:spPr bwMode="auto">
          <a:xfrm>
            <a:off x="5425281" y="3330575"/>
            <a:ext cx="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Text Box 10"/>
          <p:cNvSpPr txBox="1">
            <a:spLocks noChangeArrowheads="1"/>
          </p:cNvSpPr>
          <p:nvPr/>
        </p:nvSpPr>
        <p:spPr bwMode="auto">
          <a:xfrm>
            <a:off x="929481" y="2743200"/>
            <a:ext cx="1733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0000"/>
                </a:solidFill>
              </a:rPr>
              <a:t>Pong </a:t>
            </a:r>
            <a:r>
              <a:rPr lang="en-US" b="1" dirty="0"/>
              <a:t>(0x01)</a:t>
            </a:r>
          </a:p>
        </p:txBody>
      </p:sp>
      <p:sp>
        <p:nvSpPr>
          <p:cNvPr id="10" name="Text Box 11"/>
          <p:cNvSpPr txBox="1">
            <a:spLocks noChangeArrowheads="1"/>
          </p:cNvSpPr>
          <p:nvPr/>
        </p:nvSpPr>
        <p:spPr bwMode="auto">
          <a:xfrm>
            <a:off x="929481" y="1828800"/>
            <a:ext cx="2826415"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0000"/>
                </a:solidFill>
              </a:rPr>
              <a:t>Ping </a:t>
            </a:r>
            <a:r>
              <a:rPr lang="en-US" b="1" dirty="0"/>
              <a:t>(0x00)</a:t>
            </a:r>
          </a:p>
          <a:p>
            <a:pPr eaLnBrk="1" hangingPunct="1"/>
            <a:r>
              <a:rPr lang="en-US" b="1" dirty="0"/>
              <a:t>	</a:t>
            </a:r>
            <a:r>
              <a:rPr lang="en-US" dirty="0"/>
              <a:t>no payload</a:t>
            </a:r>
            <a:r>
              <a:rPr lang="en-US" b="1" dirty="0"/>
              <a:t>	</a:t>
            </a:r>
          </a:p>
        </p:txBody>
      </p:sp>
      <p:sp>
        <p:nvSpPr>
          <p:cNvPr id="11"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31</a:t>
            </a:fld>
            <a:endParaRPr lang="en-US" dirty="0"/>
          </a:p>
        </p:txBody>
      </p:sp>
    </p:spTree>
    <p:extLst>
      <p:ext uri="{BB962C8B-B14F-4D97-AF65-F5344CB8AC3E}">
        <p14:creationId xmlns:p14="http://schemas.microsoft.com/office/powerpoint/2010/main" val="323541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Gnutella Summary</a:t>
            </a:r>
          </a:p>
        </p:txBody>
      </p:sp>
      <p:sp>
        <p:nvSpPr>
          <p:cNvPr id="3" name="Content Placeholder 2"/>
          <p:cNvSpPr>
            <a:spLocks noGrp="1"/>
          </p:cNvSpPr>
          <p:nvPr>
            <p:ph idx="1"/>
          </p:nvPr>
        </p:nvSpPr>
        <p:spPr/>
        <p:txBody>
          <a:bodyPr>
            <a:normAutofit fontScale="55000" lnSpcReduction="20000"/>
          </a:bodyPr>
          <a:lstStyle/>
          <a:p>
            <a:pPr>
              <a:lnSpc>
                <a:spcPct val="110000"/>
              </a:lnSpc>
            </a:pPr>
            <a:r>
              <a:rPr lang="en-US" sz="3900" dirty="0">
                <a:latin typeface="Times New Roman" charset="0"/>
                <a:ea typeface="ＭＳ Ｐゴシック" charset="0"/>
              </a:rPr>
              <a:t>No servers </a:t>
            </a:r>
          </a:p>
          <a:p>
            <a:pPr>
              <a:lnSpc>
                <a:spcPct val="110000"/>
              </a:lnSpc>
            </a:pPr>
            <a:r>
              <a:rPr lang="en-US" sz="3900" dirty="0">
                <a:latin typeface="Times New Roman" charset="0"/>
                <a:ea typeface="ＭＳ Ｐゴシック" charset="0"/>
              </a:rPr>
              <a:t>Peers/</a:t>
            </a:r>
            <a:r>
              <a:rPr lang="en-US" sz="3900" dirty="0" err="1">
                <a:latin typeface="Times New Roman" charset="0"/>
                <a:ea typeface="ＭＳ Ｐゴシック" charset="0"/>
              </a:rPr>
              <a:t>servents</a:t>
            </a:r>
            <a:r>
              <a:rPr lang="en-US" sz="3900" dirty="0">
                <a:latin typeface="Times New Roman" charset="0"/>
                <a:ea typeface="ＭＳ Ｐゴシック" charset="0"/>
              </a:rPr>
              <a:t> maintain </a:t>
            </a:r>
            <a:r>
              <a:rPr lang="ja-JP" altLang="en-US" sz="3900" dirty="0">
                <a:latin typeface="Times New Roman" charset="0"/>
                <a:ea typeface="ＭＳ Ｐゴシック" charset="0"/>
              </a:rPr>
              <a:t>“</a:t>
            </a:r>
            <a:r>
              <a:rPr lang="en-US" altLang="ja-JP" sz="3900" dirty="0">
                <a:latin typeface="Times New Roman" charset="0"/>
                <a:ea typeface="ＭＳ Ｐゴシック" charset="0"/>
              </a:rPr>
              <a:t>neighbors</a:t>
            </a:r>
            <a:r>
              <a:rPr lang="ja-JP" altLang="en-US" sz="3900" dirty="0">
                <a:latin typeface="Times New Roman" charset="0"/>
                <a:ea typeface="ＭＳ Ｐゴシック" charset="0"/>
              </a:rPr>
              <a:t>”</a:t>
            </a:r>
            <a:r>
              <a:rPr lang="en-US" altLang="ja-JP" sz="3900" dirty="0">
                <a:latin typeface="Times New Roman" charset="0"/>
                <a:ea typeface="ＭＳ Ｐゴシック" charset="0"/>
              </a:rPr>
              <a:t>, this forms an overlay graph</a:t>
            </a:r>
          </a:p>
          <a:p>
            <a:pPr>
              <a:lnSpc>
                <a:spcPct val="110000"/>
              </a:lnSpc>
            </a:pPr>
            <a:r>
              <a:rPr lang="en-US" sz="3900" dirty="0">
                <a:latin typeface="Times New Roman" charset="0"/>
                <a:ea typeface="ＭＳ Ｐゴシック" charset="0"/>
              </a:rPr>
              <a:t>Peers store their own files</a:t>
            </a:r>
          </a:p>
          <a:p>
            <a:pPr>
              <a:lnSpc>
                <a:spcPct val="110000"/>
              </a:lnSpc>
            </a:pPr>
            <a:r>
              <a:rPr lang="en-US" sz="3900" dirty="0">
                <a:latin typeface="Times New Roman" charset="0"/>
                <a:ea typeface="ＭＳ Ｐゴシック" charset="0"/>
              </a:rPr>
              <a:t>Queries flooded out, </a:t>
            </a:r>
            <a:r>
              <a:rPr lang="en-US" sz="3900" dirty="0" err="1">
                <a:latin typeface="Times New Roman" charset="0"/>
                <a:ea typeface="ＭＳ Ｐゴシック" charset="0"/>
              </a:rPr>
              <a:t>ttl</a:t>
            </a:r>
            <a:r>
              <a:rPr lang="en-US" sz="3900" dirty="0">
                <a:latin typeface="Times New Roman" charset="0"/>
                <a:ea typeface="ＭＳ Ｐゴシック" charset="0"/>
              </a:rPr>
              <a:t> restricted</a:t>
            </a:r>
          </a:p>
          <a:p>
            <a:pPr>
              <a:lnSpc>
                <a:spcPct val="110000"/>
              </a:lnSpc>
            </a:pPr>
            <a:r>
              <a:rPr lang="en-US" sz="3900" dirty="0" err="1">
                <a:latin typeface="Times New Roman" charset="0"/>
                <a:ea typeface="ＭＳ Ｐゴシック" charset="0"/>
              </a:rPr>
              <a:t>QueryHit</a:t>
            </a:r>
            <a:r>
              <a:rPr lang="en-US" sz="3900" dirty="0">
                <a:latin typeface="Times New Roman" charset="0"/>
                <a:ea typeface="ＭＳ Ｐゴシック" charset="0"/>
              </a:rPr>
              <a:t> (replies) reverse path routed</a:t>
            </a:r>
          </a:p>
          <a:p>
            <a:pPr>
              <a:lnSpc>
                <a:spcPct val="110000"/>
              </a:lnSpc>
            </a:pPr>
            <a:r>
              <a:rPr lang="en-US" sz="3900" dirty="0">
                <a:latin typeface="Times New Roman" charset="0"/>
                <a:ea typeface="ＭＳ Ｐゴシック" charset="0"/>
              </a:rPr>
              <a:t>Supports file transfer through firewalls</a:t>
            </a:r>
          </a:p>
          <a:p>
            <a:pPr>
              <a:lnSpc>
                <a:spcPct val="110000"/>
              </a:lnSpc>
            </a:pPr>
            <a:r>
              <a:rPr lang="en-US" sz="3900" dirty="0">
                <a:latin typeface="Times New Roman" charset="0"/>
                <a:ea typeface="ＭＳ Ｐゴシック" charset="0"/>
              </a:rPr>
              <a:t>Periodic </a:t>
            </a:r>
            <a:r>
              <a:rPr lang="en-US" sz="3900" dirty="0" err="1">
                <a:latin typeface="Times New Roman" charset="0"/>
                <a:ea typeface="ＭＳ Ｐゴシック" charset="0"/>
              </a:rPr>
              <a:t>Ping-pong</a:t>
            </a:r>
            <a:r>
              <a:rPr lang="en-US" sz="3900" dirty="0">
                <a:latin typeface="Times New Roman" charset="0"/>
                <a:ea typeface="ＭＳ Ｐゴシック" charset="0"/>
              </a:rPr>
              <a:t> to continuously refresh neighbor lists</a:t>
            </a:r>
          </a:p>
          <a:p>
            <a:pPr lvl="1">
              <a:lnSpc>
                <a:spcPct val="110000"/>
              </a:lnSpc>
            </a:pPr>
            <a:r>
              <a:rPr lang="en-US" sz="3300" dirty="0">
                <a:latin typeface="Times New Roman" charset="0"/>
                <a:ea typeface="ＭＳ Ｐゴシック" charset="0"/>
              </a:rPr>
              <a:t>List size specified by user at peer : heterogeneity means some peers may have more neighbors</a:t>
            </a:r>
          </a:p>
          <a:p>
            <a:pPr lvl="1">
              <a:lnSpc>
                <a:spcPct val="110000"/>
              </a:lnSpc>
            </a:pPr>
            <a:r>
              <a:rPr lang="en-US" sz="3300" dirty="0">
                <a:latin typeface="Times New Roman" charset="0"/>
                <a:ea typeface="ＭＳ Ｐゴシック" charset="0"/>
              </a:rPr>
              <a:t>Gnutella found to follow </a:t>
            </a:r>
            <a:r>
              <a:rPr lang="en-US" sz="3300" b="1" dirty="0">
                <a:solidFill>
                  <a:schemeClr val="accent2"/>
                </a:solidFill>
                <a:latin typeface="Times New Roman" charset="0"/>
                <a:ea typeface="ＭＳ Ｐゴシック" charset="0"/>
              </a:rPr>
              <a:t>power law</a:t>
            </a:r>
            <a:r>
              <a:rPr lang="en-US" sz="3300" dirty="0">
                <a:latin typeface="Times New Roman" charset="0"/>
                <a:ea typeface="ＭＳ Ｐゴシック" charset="0"/>
              </a:rPr>
              <a:t> distribution:</a:t>
            </a:r>
          </a:p>
          <a:p>
            <a:pPr lvl="1">
              <a:lnSpc>
                <a:spcPct val="110000"/>
              </a:lnSpc>
              <a:buNone/>
            </a:pPr>
            <a:r>
              <a:rPr lang="en-US" sz="3300" dirty="0">
                <a:latin typeface="Times New Roman" charset="0"/>
                <a:ea typeface="ＭＳ Ｐゴシック" charset="0"/>
              </a:rPr>
              <a:t>			 P(#links = </a:t>
            </a:r>
            <a:r>
              <a:rPr lang="en-US" sz="3300" i="1" dirty="0">
                <a:latin typeface="Times New Roman" charset="0"/>
                <a:ea typeface="ＭＳ Ｐゴシック" charset="0"/>
              </a:rPr>
              <a:t>L</a:t>
            </a:r>
            <a:r>
              <a:rPr lang="en-US" sz="3300" dirty="0">
                <a:latin typeface="Times New Roman" charset="0"/>
                <a:ea typeface="ＭＳ Ｐゴシック" charset="0"/>
              </a:rPr>
              <a:t>) ~                (</a:t>
            </a:r>
            <a:r>
              <a:rPr lang="en-US" sz="3300" i="1" dirty="0">
                <a:latin typeface="Times New Roman" charset="0"/>
                <a:ea typeface="ＭＳ Ｐゴシック" charset="0"/>
              </a:rPr>
              <a:t>k</a:t>
            </a:r>
            <a:r>
              <a:rPr lang="en-US" sz="3300" dirty="0">
                <a:latin typeface="Times New Roman" charset="0"/>
                <a:ea typeface="ＭＳ Ｐゴシック" charset="0"/>
              </a:rPr>
              <a:t> is a constant)</a:t>
            </a:r>
          </a:p>
          <a:p>
            <a:pPr>
              <a:lnSpc>
                <a:spcPct val="110000"/>
              </a:lnSpc>
            </a:pPr>
            <a:endParaRPr lang="en-US" sz="3900" dirty="0">
              <a:latin typeface="Times New Roman" charset="0"/>
              <a:ea typeface="ＭＳ Ｐゴシック" charset="0"/>
            </a:endParaRPr>
          </a:p>
          <a:p>
            <a:pPr>
              <a:lnSpc>
                <a:spcPct val="110000"/>
              </a:lnSpc>
            </a:pP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902890391"/>
              </p:ext>
            </p:extLst>
          </p:nvPr>
        </p:nvGraphicFramePr>
        <p:xfrm>
          <a:off x="4815681" y="5499100"/>
          <a:ext cx="533400" cy="444500"/>
        </p:xfrm>
        <a:graphic>
          <a:graphicData uri="http://schemas.openxmlformats.org/presentationml/2006/ole">
            <mc:AlternateContent xmlns:mc="http://schemas.openxmlformats.org/markup-compatibility/2006">
              <mc:Choice xmlns:v="urn:schemas-microsoft-com:vml" Requires="v">
                <p:oleObj spid="_x0000_s21710" name="Equation" r:id="rId4" imgW="228600" imgH="190500" progId="Equation.3">
                  <p:embed/>
                </p:oleObj>
              </mc:Choice>
              <mc:Fallback>
                <p:oleObj name="Equation" r:id="rId4" imgW="2286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681" y="5499100"/>
                        <a:ext cx="533400" cy="44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32</a:t>
            </a:fld>
            <a:endParaRPr lang="en-US" dirty="0"/>
          </a:p>
        </p:txBody>
      </p:sp>
    </p:spTree>
    <p:extLst>
      <p:ext uri="{BB962C8B-B14F-4D97-AF65-F5344CB8AC3E}">
        <p14:creationId xmlns:p14="http://schemas.microsoft.com/office/powerpoint/2010/main" val="312821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idx="1"/>
          </p:nvPr>
        </p:nvSpPr>
        <p:spPr/>
        <p:txBody>
          <a:bodyPr>
            <a:normAutofit fontScale="62500" lnSpcReduction="20000"/>
          </a:bodyPr>
          <a:lstStyle/>
          <a:p>
            <a:pPr>
              <a:lnSpc>
                <a:spcPct val="110000"/>
              </a:lnSpc>
            </a:pPr>
            <a:r>
              <a:rPr lang="en-US" sz="3900" dirty="0">
                <a:latin typeface="Times New Roman" charset="0"/>
                <a:ea typeface="ＭＳ Ｐゴシック" charset="0"/>
              </a:rPr>
              <a:t>Ping/Pong constituted 50% traffic</a:t>
            </a:r>
          </a:p>
          <a:p>
            <a:pPr lvl="1">
              <a:lnSpc>
                <a:spcPct val="110000"/>
              </a:lnSpc>
            </a:pPr>
            <a:r>
              <a:rPr lang="en-US" sz="3300" dirty="0">
                <a:latin typeface="Times New Roman" charset="0"/>
                <a:ea typeface="ＭＳ Ｐゴシック" charset="0"/>
              </a:rPr>
              <a:t>Solution: Multiplex, </a:t>
            </a:r>
            <a:r>
              <a:rPr lang="en-US" sz="3300" i="1" dirty="0">
                <a:latin typeface="Times New Roman" charset="0"/>
                <a:ea typeface="ＭＳ Ｐゴシック" charset="0"/>
              </a:rPr>
              <a:t>cache</a:t>
            </a:r>
            <a:r>
              <a:rPr lang="en-US" sz="3300" dirty="0">
                <a:latin typeface="Times New Roman" charset="0"/>
                <a:ea typeface="ＭＳ Ｐゴシック" charset="0"/>
              </a:rPr>
              <a:t> and reduce frequency of pings/pongs</a:t>
            </a:r>
          </a:p>
          <a:p>
            <a:pPr>
              <a:lnSpc>
                <a:spcPct val="110000"/>
              </a:lnSpc>
            </a:pPr>
            <a:r>
              <a:rPr lang="en-US" sz="3900" dirty="0">
                <a:latin typeface="Times New Roman" charset="0"/>
                <a:ea typeface="ＭＳ Ｐゴシック" charset="0"/>
              </a:rPr>
              <a:t>Repeated searches with same keywords</a:t>
            </a:r>
          </a:p>
          <a:p>
            <a:pPr lvl="1">
              <a:lnSpc>
                <a:spcPct val="110000"/>
              </a:lnSpc>
            </a:pPr>
            <a:r>
              <a:rPr lang="en-US" sz="3300" dirty="0">
                <a:latin typeface="Times New Roman" charset="0"/>
                <a:ea typeface="ＭＳ Ｐゴシック" charset="0"/>
              </a:rPr>
              <a:t>Solution: </a:t>
            </a:r>
            <a:r>
              <a:rPr lang="en-US" sz="3300" i="1" dirty="0">
                <a:latin typeface="Times New Roman" charset="0"/>
                <a:ea typeface="ＭＳ Ｐゴシック" charset="0"/>
              </a:rPr>
              <a:t>Cache</a:t>
            </a:r>
            <a:r>
              <a:rPr lang="en-US" sz="3300" dirty="0">
                <a:latin typeface="Times New Roman" charset="0"/>
                <a:ea typeface="ＭＳ Ｐゴシック" charset="0"/>
              </a:rPr>
              <a:t> Query, </a:t>
            </a:r>
            <a:r>
              <a:rPr lang="en-US" sz="3300" dirty="0" err="1">
                <a:latin typeface="Times New Roman" charset="0"/>
                <a:ea typeface="ＭＳ Ｐゴシック" charset="0"/>
              </a:rPr>
              <a:t>QueryHit</a:t>
            </a:r>
            <a:r>
              <a:rPr lang="en-US" sz="3300" dirty="0">
                <a:latin typeface="Times New Roman" charset="0"/>
                <a:ea typeface="ＭＳ Ｐゴシック" charset="0"/>
              </a:rPr>
              <a:t> messages</a:t>
            </a:r>
          </a:p>
          <a:p>
            <a:pPr>
              <a:lnSpc>
                <a:spcPct val="110000"/>
              </a:lnSpc>
            </a:pPr>
            <a:r>
              <a:rPr lang="en-US" sz="3900" dirty="0">
                <a:latin typeface="Times New Roman" charset="0"/>
                <a:ea typeface="ＭＳ Ｐゴシック" charset="0"/>
              </a:rPr>
              <a:t>Modem-connected hosts do not have enough bandwidth for passing Gnutella traffic</a:t>
            </a:r>
          </a:p>
          <a:p>
            <a:pPr lvl="1">
              <a:lnSpc>
                <a:spcPct val="110000"/>
              </a:lnSpc>
            </a:pPr>
            <a:r>
              <a:rPr lang="en-US" sz="3300" dirty="0">
                <a:latin typeface="Times New Roman" charset="0"/>
                <a:ea typeface="ＭＳ Ｐゴシック" charset="0"/>
              </a:rPr>
              <a:t>Solution: use a central server to act as proxy for such peers</a:t>
            </a:r>
          </a:p>
          <a:p>
            <a:pPr lvl="1">
              <a:lnSpc>
                <a:spcPct val="110000"/>
              </a:lnSpc>
            </a:pPr>
            <a:r>
              <a:rPr lang="en-US" sz="3300" dirty="0">
                <a:latin typeface="Times New Roman" charset="0"/>
                <a:ea typeface="ＭＳ Ｐゴシック" charset="0"/>
              </a:rPr>
              <a:t>Another solution: </a:t>
            </a:r>
          </a:p>
          <a:p>
            <a:pPr lvl="2">
              <a:lnSpc>
                <a:spcPct val="110000"/>
              </a:lnSpc>
              <a:buNone/>
            </a:pPr>
            <a:r>
              <a:rPr lang="en-US" sz="2800" dirty="0">
                <a:latin typeface="Times New Roman" charset="0"/>
                <a:ea typeface="ＭＳ Ｐゴシック" charset="0"/>
                <a:sym typeface="Wingdings" charset="0"/>
              </a:rPr>
              <a:t></a:t>
            </a:r>
            <a:r>
              <a:rPr lang="en-US" sz="2800" dirty="0" err="1">
                <a:latin typeface="Times New Roman" charset="0"/>
                <a:ea typeface="ＭＳ Ｐゴシック" charset="0"/>
              </a:rPr>
              <a:t>FastTrack</a:t>
            </a:r>
            <a:r>
              <a:rPr lang="en-US" sz="2800" dirty="0">
                <a:latin typeface="Times New Roman" charset="0"/>
                <a:ea typeface="ＭＳ Ｐゴシック" charset="0"/>
              </a:rPr>
              <a:t> System (soon)</a:t>
            </a:r>
          </a:p>
          <a:p>
            <a:pPr>
              <a:lnSpc>
                <a:spcPct val="110000"/>
              </a:lnSpc>
            </a:pPr>
            <a:endParaRPr lang="en-US" sz="3900" dirty="0">
              <a:latin typeface="Times New Roman" charset="0"/>
              <a:ea typeface="ＭＳ Ｐゴシック" charset="0"/>
            </a:endParaRPr>
          </a:p>
          <a:p>
            <a:pPr>
              <a:lnSpc>
                <a:spcPct val="110000"/>
              </a:lnSpc>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33</a:t>
            </a:fld>
            <a:endParaRPr lang="en-US" dirty="0"/>
          </a:p>
        </p:txBody>
      </p:sp>
    </p:spTree>
    <p:extLst>
      <p:ext uri="{BB962C8B-B14F-4D97-AF65-F5344CB8AC3E}">
        <p14:creationId xmlns:p14="http://schemas.microsoft.com/office/powerpoint/2010/main" val="1834708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(contd.)</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sz="3900" dirty="0">
                <a:latin typeface="Times New Roman" charset="0"/>
                <a:ea typeface="ＭＳ Ｐゴシック" charset="0"/>
              </a:rPr>
              <a:t>Large number of </a:t>
            </a:r>
            <a:r>
              <a:rPr lang="en-US" sz="3900" i="1" dirty="0">
                <a:latin typeface="Times New Roman" charset="0"/>
                <a:ea typeface="ＭＳ Ｐゴシック" charset="0"/>
              </a:rPr>
              <a:t>freeloaders</a:t>
            </a:r>
          </a:p>
          <a:p>
            <a:pPr lvl="1">
              <a:lnSpc>
                <a:spcPct val="120000"/>
              </a:lnSpc>
            </a:pPr>
            <a:r>
              <a:rPr lang="en-US" sz="3300" dirty="0">
                <a:latin typeface="Times New Roman" charset="0"/>
                <a:ea typeface="ＭＳ Ｐゴシック" charset="0"/>
              </a:rPr>
              <a:t>70% of users in 2000 were freeloaders</a:t>
            </a:r>
          </a:p>
          <a:p>
            <a:pPr lvl="1">
              <a:lnSpc>
                <a:spcPct val="120000"/>
              </a:lnSpc>
            </a:pPr>
            <a:r>
              <a:rPr lang="en-US" sz="3300" dirty="0">
                <a:latin typeface="Times New Roman" charset="0"/>
                <a:ea typeface="ＭＳ Ｐゴシック" charset="0"/>
              </a:rPr>
              <a:t>Only download files, never upload own files</a:t>
            </a:r>
          </a:p>
          <a:p>
            <a:pPr>
              <a:lnSpc>
                <a:spcPct val="120000"/>
              </a:lnSpc>
            </a:pPr>
            <a:r>
              <a:rPr lang="en-US" sz="3900" dirty="0">
                <a:latin typeface="Times New Roman" charset="0"/>
                <a:ea typeface="ＭＳ Ｐゴシック" charset="0"/>
              </a:rPr>
              <a:t>Flooding causes excessive traffic</a:t>
            </a:r>
          </a:p>
          <a:p>
            <a:pPr lvl="1">
              <a:lnSpc>
                <a:spcPct val="120000"/>
              </a:lnSpc>
            </a:pPr>
            <a:r>
              <a:rPr lang="en-US" sz="3300" dirty="0">
                <a:latin typeface="Times New Roman" charset="0"/>
                <a:ea typeface="ＭＳ Ｐゴシック" charset="0"/>
              </a:rPr>
              <a:t>Is there some way of maintaining meta-information about peers that leads to more intelligent routing?</a:t>
            </a:r>
          </a:p>
          <a:p>
            <a:pPr lvl="1">
              <a:lnSpc>
                <a:spcPct val="120000"/>
              </a:lnSpc>
              <a:buNone/>
            </a:pPr>
            <a:r>
              <a:rPr lang="en-US" sz="3300" dirty="0">
                <a:latin typeface="Times New Roman" charset="0"/>
                <a:ea typeface="ＭＳ Ｐゴシック" charset="0"/>
                <a:sym typeface="Wingdings" charset="0"/>
              </a:rPr>
              <a:t>		 Structured Peer-to-peer systems</a:t>
            </a:r>
          </a:p>
          <a:p>
            <a:pPr lvl="1">
              <a:lnSpc>
                <a:spcPct val="120000"/>
              </a:lnSpc>
              <a:buNone/>
            </a:pPr>
            <a:r>
              <a:rPr lang="en-US" sz="3300" dirty="0">
                <a:latin typeface="Times New Roman" charset="0"/>
                <a:ea typeface="ＭＳ Ｐゴシック" charset="0"/>
                <a:sym typeface="Wingdings" charset="0"/>
              </a:rPr>
              <a:t>		e.g., Chord System (coming up next lecture)</a:t>
            </a:r>
            <a:endParaRPr lang="en-US" sz="3300" dirty="0">
              <a:latin typeface="Times New Roman" charset="0"/>
              <a:ea typeface="ＭＳ Ｐゴシック" charset="0"/>
            </a:endParaRPr>
          </a:p>
          <a:p>
            <a:pPr>
              <a:lnSpc>
                <a:spcPct val="120000"/>
              </a:lnSpc>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34</a:t>
            </a:fld>
            <a:endParaRPr lang="en-US" dirty="0"/>
          </a:p>
        </p:txBody>
      </p:sp>
    </p:spTree>
    <p:extLst>
      <p:ext uri="{BB962C8B-B14F-4D97-AF65-F5344CB8AC3E}">
        <p14:creationId xmlns:p14="http://schemas.microsoft.com/office/powerpoint/2010/main" val="3857914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FastTrack</a:t>
            </a:r>
            <a:endParaRPr lang="en-US" dirty="0"/>
          </a:p>
        </p:txBody>
      </p:sp>
      <p:sp>
        <p:nvSpPr>
          <p:cNvPr id="3" name="Content Placeholder 2"/>
          <p:cNvSpPr>
            <a:spLocks noGrp="1"/>
          </p:cNvSpPr>
          <p:nvPr>
            <p:ph idx="1"/>
          </p:nvPr>
        </p:nvSpPr>
        <p:spPr/>
        <p:txBody>
          <a:bodyPr/>
          <a:lstStyle/>
          <a:p>
            <a:r>
              <a:rPr lang="en-US" dirty="0">
                <a:latin typeface="Times New Roman" charset="0"/>
                <a:ea typeface="ＭＳ Ｐゴシック" charset="0"/>
              </a:rPr>
              <a:t>Hybrid between Gnutella and Napster</a:t>
            </a:r>
          </a:p>
          <a:p>
            <a:r>
              <a:rPr lang="en-US" dirty="0">
                <a:latin typeface="Times New Roman" charset="0"/>
                <a:ea typeface="ＭＳ Ｐゴシック" charset="0"/>
              </a:rPr>
              <a:t>Takes advantage of </a:t>
            </a:r>
            <a:r>
              <a:rPr lang="ja-JP" altLang="en-US" dirty="0">
                <a:latin typeface="Times New Roman" charset="0"/>
                <a:ea typeface="ＭＳ Ｐゴシック" charset="0"/>
              </a:rPr>
              <a:t>“</a:t>
            </a:r>
            <a:r>
              <a:rPr lang="en-US" altLang="ja-JP" dirty="0">
                <a:latin typeface="Times New Roman" charset="0"/>
                <a:ea typeface="ＭＳ Ｐゴシック" charset="0"/>
              </a:rPr>
              <a:t>healthier</a:t>
            </a:r>
            <a:r>
              <a:rPr lang="ja-JP" altLang="en-US" dirty="0">
                <a:latin typeface="Times New Roman" charset="0"/>
                <a:ea typeface="ＭＳ Ｐゴシック" charset="0"/>
              </a:rPr>
              <a:t>”</a:t>
            </a:r>
            <a:r>
              <a:rPr lang="en-US" altLang="ja-JP" dirty="0">
                <a:latin typeface="Times New Roman" charset="0"/>
                <a:ea typeface="ＭＳ Ｐゴシック" charset="0"/>
              </a:rPr>
              <a:t> participants in the system</a:t>
            </a:r>
          </a:p>
          <a:p>
            <a:r>
              <a:rPr lang="en-US" dirty="0">
                <a:latin typeface="Times New Roman" charset="0"/>
                <a:ea typeface="ＭＳ Ｐゴシック" charset="0"/>
              </a:rPr>
              <a:t>Underlying technology in </a:t>
            </a:r>
            <a:r>
              <a:rPr lang="en-US" dirty="0" err="1">
                <a:latin typeface="Times New Roman" charset="0"/>
                <a:ea typeface="ＭＳ Ｐゴシック" charset="0"/>
              </a:rPr>
              <a:t>Kazaa</a:t>
            </a:r>
            <a:r>
              <a:rPr lang="en-US" dirty="0">
                <a:latin typeface="Times New Roman" charset="0"/>
                <a:ea typeface="ＭＳ Ｐゴシック" charset="0"/>
              </a:rPr>
              <a:t>, </a:t>
            </a:r>
            <a:r>
              <a:rPr lang="en-US" dirty="0" err="1">
                <a:latin typeface="Times New Roman" charset="0"/>
                <a:ea typeface="ＭＳ Ｐゴシック" charset="0"/>
              </a:rPr>
              <a:t>KazaaLite</a:t>
            </a:r>
            <a:r>
              <a:rPr lang="en-US" dirty="0">
                <a:latin typeface="Times New Roman" charset="0"/>
                <a:ea typeface="ＭＳ Ｐゴシック" charset="0"/>
              </a:rPr>
              <a:t>, </a:t>
            </a:r>
            <a:r>
              <a:rPr lang="en-US" dirty="0" err="1">
                <a:latin typeface="Times New Roman" charset="0"/>
                <a:ea typeface="ＭＳ Ｐゴシック" charset="0"/>
              </a:rPr>
              <a:t>Grokster</a:t>
            </a:r>
            <a:endParaRPr lang="en-US" dirty="0">
              <a:latin typeface="Times New Roman" charset="0"/>
              <a:ea typeface="ＭＳ Ｐゴシック" charset="0"/>
            </a:endParaRPr>
          </a:p>
          <a:p>
            <a:r>
              <a:rPr lang="en-US" dirty="0">
                <a:latin typeface="Times New Roman" charset="0"/>
                <a:ea typeface="ＭＳ Ｐゴシック" charset="0"/>
              </a:rPr>
              <a:t>Proprietary protocol, but some details available</a:t>
            </a:r>
          </a:p>
          <a:p>
            <a:r>
              <a:rPr lang="en-US" dirty="0">
                <a:latin typeface="Times New Roman" charset="0"/>
                <a:ea typeface="ＭＳ Ｐゴシック" charset="0"/>
              </a:rPr>
              <a:t>Like Gnutella, but with some peers designated as </a:t>
            </a:r>
            <a:r>
              <a:rPr lang="en-US" i="1" dirty="0" err="1">
                <a:solidFill>
                  <a:srgbClr val="CC6600"/>
                </a:solidFill>
                <a:latin typeface="Times New Roman" charset="0"/>
                <a:ea typeface="ＭＳ Ｐゴシック" charset="0"/>
              </a:rPr>
              <a:t>supernodes</a:t>
            </a:r>
            <a:endParaRPr lang="en-US" i="1" dirty="0">
              <a:solidFill>
                <a:srgbClr val="CC6600"/>
              </a:solidFill>
              <a:latin typeface="Times New Roman" charset="0"/>
              <a:ea typeface="ＭＳ Ｐゴシック" charset="0"/>
            </a:endParaRPr>
          </a:p>
          <a:p>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35</a:t>
            </a:fld>
            <a:endParaRPr lang="en-US" dirty="0"/>
          </a:p>
        </p:txBody>
      </p:sp>
    </p:spTree>
    <p:extLst>
      <p:ext uri="{BB962C8B-B14F-4D97-AF65-F5344CB8AC3E}">
        <p14:creationId xmlns:p14="http://schemas.microsoft.com/office/powerpoint/2010/main" val="1655795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err="1"/>
              <a:t>FastTrack</a:t>
            </a:r>
            <a:r>
              <a:rPr lang="en-US" dirty="0"/>
              <a:t>-like System</a:t>
            </a:r>
          </a:p>
        </p:txBody>
      </p:sp>
      <p:grpSp>
        <p:nvGrpSpPr>
          <p:cNvPr id="37" name="Group 3"/>
          <p:cNvGrpSpPr>
            <a:grpSpLocks/>
          </p:cNvGrpSpPr>
          <p:nvPr/>
        </p:nvGrpSpPr>
        <p:grpSpPr bwMode="auto">
          <a:xfrm>
            <a:off x="3901281" y="2819400"/>
            <a:ext cx="533401" cy="469901"/>
            <a:chOff x="1584" y="3160"/>
            <a:chExt cx="336" cy="296"/>
          </a:xfrm>
        </p:grpSpPr>
        <p:sp>
          <p:nvSpPr>
            <p:cNvPr id="38" name="Oval 4"/>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Text Box 5"/>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40" name="Group 6"/>
          <p:cNvGrpSpPr>
            <a:grpSpLocks/>
          </p:cNvGrpSpPr>
          <p:nvPr/>
        </p:nvGrpSpPr>
        <p:grpSpPr bwMode="auto">
          <a:xfrm>
            <a:off x="1310481" y="2514600"/>
            <a:ext cx="533401" cy="469901"/>
            <a:chOff x="1584" y="3160"/>
            <a:chExt cx="336" cy="296"/>
          </a:xfrm>
        </p:grpSpPr>
        <p:sp>
          <p:nvSpPr>
            <p:cNvPr id="41" name="Oval 7"/>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Text Box 8"/>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43" name="Group 9"/>
          <p:cNvGrpSpPr>
            <a:grpSpLocks/>
          </p:cNvGrpSpPr>
          <p:nvPr/>
        </p:nvGrpSpPr>
        <p:grpSpPr bwMode="auto">
          <a:xfrm>
            <a:off x="2101054" y="5367338"/>
            <a:ext cx="533401" cy="469901"/>
            <a:chOff x="1584" y="3160"/>
            <a:chExt cx="336" cy="296"/>
          </a:xfrm>
        </p:grpSpPr>
        <p:sp>
          <p:nvSpPr>
            <p:cNvPr id="44" name="Oval 10"/>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Text Box 11"/>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grpSp>
        <p:nvGrpSpPr>
          <p:cNvPr id="46" name="Group 18"/>
          <p:cNvGrpSpPr>
            <a:grpSpLocks/>
          </p:cNvGrpSpPr>
          <p:nvPr/>
        </p:nvGrpSpPr>
        <p:grpSpPr bwMode="auto">
          <a:xfrm>
            <a:off x="6949281" y="2362200"/>
            <a:ext cx="533401" cy="469901"/>
            <a:chOff x="1584" y="3160"/>
            <a:chExt cx="336" cy="296"/>
          </a:xfrm>
        </p:grpSpPr>
        <p:sp>
          <p:nvSpPr>
            <p:cNvPr id="47" name="Oval 19"/>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Text Box 20"/>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sp>
        <p:nvSpPr>
          <p:cNvPr id="49" name="Line 21"/>
          <p:cNvSpPr>
            <a:spLocks noChangeShapeType="1"/>
          </p:cNvSpPr>
          <p:nvPr/>
        </p:nvSpPr>
        <p:spPr bwMode="auto">
          <a:xfrm flipH="1" flipV="1">
            <a:off x="1767677" y="2743195"/>
            <a:ext cx="2133600" cy="30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Line 22"/>
          <p:cNvSpPr>
            <a:spLocks noChangeShapeType="1"/>
          </p:cNvSpPr>
          <p:nvPr/>
        </p:nvSpPr>
        <p:spPr bwMode="auto">
          <a:xfrm>
            <a:off x="1615277" y="2971795"/>
            <a:ext cx="762000" cy="2362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Line 23"/>
          <p:cNvSpPr>
            <a:spLocks noChangeShapeType="1"/>
          </p:cNvSpPr>
          <p:nvPr/>
        </p:nvSpPr>
        <p:spPr bwMode="auto">
          <a:xfrm>
            <a:off x="4434677" y="3047995"/>
            <a:ext cx="2971800" cy="1600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24"/>
          <p:cNvSpPr>
            <a:spLocks noChangeShapeType="1"/>
          </p:cNvSpPr>
          <p:nvPr/>
        </p:nvSpPr>
        <p:spPr bwMode="auto">
          <a:xfrm>
            <a:off x="1843877" y="2895595"/>
            <a:ext cx="3581400" cy="2590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25"/>
          <p:cNvSpPr>
            <a:spLocks noChangeShapeType="1"/>
          </p:cNvSpPr>
          <p:nvPr/>
        </p:nvSpPr>
        <p:spPr bwMode="auto">
          <a:xfrm>
            <a:off x="4358477" y="3200395"/>
            <a:ext cx="1143000" cy="2209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Text Box 26"/>
          <p:cNvSpPr txBox="1">
            <a:spLocks noChangeArrowheads="1"/>
          </p:cNvSpPr>
          <p:nvPr/>
        </p:nvSpPr>
        <p:spPr bwMode="auto">
          <a:xfrm>
            <a:off x="319879" y="1981195"/>
            <a:ext cx="851305"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Peers</a:t>
            </a:r>
          </a:p>
        </p:txBody>
      </p:sp>
      <p:sp>
        <p:nvSpPr>
          <p:cNvPr id="55" name="Line 28"/>
          <p:cNvSpPr>
            <a:spLocks noChangeShapeType="1"/>
          </p:cNvSpPr>
          <p:nvPr/>
        </p:nvSpPr>
        <p:spPr bwMode="auto">
          <a:xfrm flipV="1">
            <a:off x="2682077" y="5562595"/>
            <a:ext cx="2667000" cy="76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29"/>
          <p:cNvSpPr>
            <a:spLocks noChangeShapeType="1"/>
          </p:cNvSpPr>
          <p:nvPr/>
        </p:nvSpPr>
        <p:spPr bwMode="auto">
          <a:xfrm flipH="1">
            <a:off x="5653877" y="2819395"/>
            <a:ext cx="1447800" cy="27432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33"/>
          <p:cNvSpPr>
            <a:spLocks noChangeShapeType="1"/>
          </p:cNvSpPr>
          <p:nvPr/>
        </p:nvSpPr>
        <p:spPr bwMode="auto">
          <a:xfrm flipH="1" flipV="1">
            <a:off x="5882477" y="5638795"/>
            <a:ext cx="1371600" cy="3048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Line 34"/>
          <p:cNvSpPr>
            <a:spLocks noChangeShapeType="1"/>
          </p:cNvSpPr>
          <p:nvPr/>
        </p:nvSpPr>
        <p:spPr bwMode="auto">
          <a:xfrm flipV="1">
            <a:off x="7558877" y="5029195"/>
            <a:ext cx="76200" cy="76200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9" name="Group 43"/>
          <p:cNvGrpSpPr>
            <a:grpSpLocks/>
          </p:cNvGrpSpPr>
          <p:nvPr/>
        </p:nvGrpSpPr>
        <p:grpSpPr bwMode="auto">
          <a:xfrm>
            <a:off x="7330280" y="4572001"/>
            <a:ext cx="533400" cy="469901"/>
            <a:chOff x="2448" y="1536"/>
            <a:chExt cx="336" cy="296"/>
          </a:xfrm>
        </p:grpSpPr>
        <p:sp>
          <p:nvSpPr>
            <p:cNvPr id="60" name="Oval 44"/>
            <p:cNvSpPr>
              <a:spLocks noChangeArrowheads="1"/>
            </p:cNvSpPr>
            <p:nvPr/>
          </p:nvSpPr>
          <p:spPr bwMode="auto">
            <a:xfrm>
              <a:off x="2448" y="1544"/>
              <a:ext cx="336" cy="288"/>
            </a:xfrm>
            <a:prstGeom prst="ellipse">
              <a:avLst/>
            </a:prstGeom>
            <a:solidFill>
              <a:srgbClr val="9933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Text Box 45"/>
            <p:cNvSpPr txBox="1">
              <a:spLocks noChangeArrowheads="1"/>
            </p:cNvSpPr>
            <p:nvPr/>
          </p:nvSpPr>
          <p:spPr bwMode="auto">
            <a:xfrm>
              <a:off x="2520" y="1536"/>
              <a:ext cx="22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S</a:t>
              </a:r>
            </a:p>
          </p:txBody>
        </p:sp>
      </p:grpSp>
      <p:grpSp>
        <p:nvGrpSpPr>
          <p:cNvPr id="62" name="Group 46"/>
          <p:cNvGrpSpPr>
            <a:grpSpLocks/>
          </p:cNvGrpSpPr>
          <p:nvPr/>
        </p:nvGrpSpPr>
        <p:grpSpPr bwMode="auto">
          <a:xfrm>
            <a:off x="5349080" y="5410201"/>
            <a:ext cx="533400" cy="469901"/>
            <a:chOff x="2448" y="1536"/>
            <a:chExt cx="336" cy="296"/>
          </a:xfrm>
        </p:grpSpPr>
        <p:sp>
          <p:nvSpPr>
            <p:cNvPr id="63" name="Oval 47"/>
            <p:cNvSpPr>
              <a:spLocks noChangeArrowheads="1"/>
            </p:cNvSpPr>
            <p:nvPr/>
          </p:nvSpPr>
          <p:spPr bwMode="auto">
            <a:xfrm>
              <a:off x="2448" y="1544"/>
              <a:ext cx="336" cy="288"/>
            </a:xfrm>
            <a:prstGeom prst="ellipse">
              <a:avLst/>
            </a:prstGeom>
            <a:solidFill>
              <a:srgbClr val="993300"/>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Text Box 48"/>
            <p:cNvSpPr txBox="1">
              <a:spLocks noChangeArrowheads="1"/>
            </p:cNvSpPr>
            <p:nvPr/>
          </p:nvSpPr>
          <p:spPr bwMode="auto">
            <a:xfrm>
              <a:off x="2520" y="1536"/>
              <a:ext cx="22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S</a:t>
              </a:r>
            </a:p>
          </p:txBody>
        </p:sp>
      </p:grpSp>
      <p:sp>
        <p:nvSpPr>
          <p:cNvPr id="65" name="Text Box 49"/>
          <p:cNvSpPr txBox="1">
            <a:spLocks noChangeArrowheads="1"/>
          </p:cNvSpPr>
          <p:nvPr/>
        </p:nvSpPr>
        <p:spPr bwMode="auto">
          <a:xfrm>
            <a:off x="3825079" y="6095995"/>
            <a:ext cx="162074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CC6600"/>
                </a:solidFill>
                <a:effectLst/>
                <a:uLnTx/>
                <a:uFillTx/>
                <a:latin typeface="Times New Roman" charset="0"/>
                <a:ea typeface="ＭＳ Ｐゴシック" charset="0"/>
                <a:cs typeface="ＭＳ Ｐゴシック" charset="0"/>
              </a:rPr>
              <a:t>Supernodes</a:t>
            </a:r>
          </a:p>
        </p:txBody>
      </p:sp>
      <p:grpSp>
        <p:nvGrpSpPr>
          <p:cNvPr id="66" name="Group 50"/>
          <p:cNvGrpSpPr>
            <a:grpSpLocks/>
          </p:cNvGrpSpPr>
          <p:nvPr/>
        </p:nvGrpSpPr>
        <p:grpSpPr bwMode="auto">
          <a:xfrm>
            <a:off x="7254081" y="5791200"/>
            <a:ext cx="533401" cy="469901"/>
            <a:chOff x="1584" y="3160"/>
            <a:chExt cx="336" cy="296"/>
          </a:xfrm>
        </p:grpSpPr>
        <p:sp>
          <p:nvSpPr>
            <p:cNvPr id="67" name="Oval 51"/>
            <p:cNvSpPr>
              <a:spLocks noChangeArrowheads="1"/>
            </p:cNvSpPr>
            <p:nvPr/>
          </p:nvSpPr>
          <p:spPr bwMode="auto">
            <a:xfrm>
              <a:off x="1584" y="3168"/>
              <a:ext cx="336" cy="288"/>
            </a:xfrm>
            <a:prstGeom prst="ellipse">
              <a:avLst/>
            </a:prstGeom>
            <a:solidFill>
              <a:srgbClr val="00CC99"/>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Text Box 52"/>
            <p:cNvSpPr txBox="1">
              <a:spLocks noChangeArrowheads="1"/>
            </p:cNvSpPr>
            <p:nvPr/>
          </p:nvSpPr>
          <p:spPr bwMode="auto">
            <a:xfrm>
              <a:off x="1656" y="3160"/>
              <a:ext cx="2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a:t>
              </a:r>
            </a:p>
          </p:txBody>
        </p:sp>
      </p:grpSp>
      <p:sp>
        <p:nvSpPr>
          <p:cNvPr id="35"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36</a:t>
            </a:fld>
            <a:endParaRPr lang="en-US" dirty="0"/>
          </a:p>
        </p:txBody>
      </p:sp>
    </p:spTree>
    <p:extLst>
      <p:ext uri="{BB962C8B-B14F-4D97-AF65-F5344CB8AC3E}">
        <p14:creationId xmlns:p14="http://schemas.microsoft.com/office/powerpoint/2010/main" val="3340315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FastTrack</a:t>
            </a:r>
            <a:r>
              <a:rPr lang="en-US" dirty="0"/>
              <a:t> (contd.)</a:t>
            </a:r>
          </a:p>
        </p:txBody>
      </p:sp>
      <p:sp>
        <p:nvSpPr>
          <p:cNvPr id="3" name="Content Placeholder 2"/>
          <p:cNvSpPr>
            <a:spLocks noGrp="1"/>
          </p:cNvSpPr>
          <p:nvPr>
            <p:ph idx="1"/>
          </p:nvPr>
        </p:nvSpPr>
        <p:spPr/>
        <p:txBody>
          <a:bodyPr>
            <a:noAutofit/>
          </a:bodyPr>
          <a:lstStyle/>
          <a:p>
            <a:pPr>
              <a:lnSpc>
                <a:spcPct val="110000"/>
              </a:lnSpc>
            </a:pPr>
            <a:r>
              <a:rPr lang="en-US" sz="2000" dirty="0">
                <a:latin typeface="Times New Roman" charset="0"/>
                <a:ea typeface="ＭＳ Ｐゴシック" charset="0"/>
              </a:rPr>
              <a:t>A </a:t>
            </a:r>
            <a:r>
              <a:rPr lang="en-US" sz="2000" dirty="0" err="1">
                <a:latin typeface="Times New Roman" charset="0"/>
                <a:ea typeface="ＭＳ Ｐゴシック" charset="0"/>
              </a:rPr>
              <a:t>supernode</a:t>
            </a:r>
            <a:r>
              <a:rPr lang="en-US" sz="2000" dirty="0">
                <a:latin typeface="Times New Roman" charset="0"/>
                <a:ea typeface="ＭＳ Ｐゴシック" charset="0"/>
              </a:rPr>
              <a:t> stores a directory listing a subset of nearby (&lt;</a:t>
            </a:r>
            <a:r>
              <a:rPr lang="en-US" sz="2000" dirty="0" err="1">
                <a:latin typeface="Times New Roman" charset="0"/>
                <a:ea typeface="ＭＳ Ｐゴシック" charset="0"/>
              </a:rPr>
              <a:t>filename,peer</a:t>
            </a:r>
            <a:r>
              <a:rPr lang="en-US" sz="2000" dirty="0">
                <a:latin typeface="Times New Roman" charset="0"/>
                <a:ea typeface="ＭＳ Ｐゴシック" charset="0"/>
              </a:rPr>
              <a:t> pointer&gt;), similar to Napster servers</a:t>
            </a:r>
          </a:p>
          <a:p>
            <a:pPr>
              <a:lnSpc>
                <a:spcPct val="110000"/>
              </a:lnSpc>
            </a:pPr>
            <a:r>
              <a:rPr lang="en-US" sz="2000" dirty="0" err="1">
                <a:latin typeface="Times New Roman" charset="0"/>
                <a:ea typeface="ＭＳ Ｐゴシック" charset="0"/>
              </a:rPr>
              <a:t>Supernode</a:t>
            </a:r>
            <a:r>
              <a:rPr lang="en-US" sz="2000" dirty="0">
                <a:latin typeface="Times New Roman" charset="0"/>
                <a:ea typeface="ＭＳ Ｐゴシック" charset="0"/>
              </a:rPr>
              <a:t> membership changes over time</a:t>
            </a:r>
          </a:p>
          <a:p>
            <a:pPr>
              <a:lnSpc>
                <a:spcPct val="110000"/>
              </a:lnSpc>
            </a:pPr>
            <a:r>
              <a:rPr lang="en-US" sz="2000" dirty="0">
                <a:latin typeface="Times New Roman" charset="0"/>
                <a:ea typeface="ＭＳ Ｐゴシック" charset="0"/>
              </a:rPr>
              <a:t>Any peer can become (and stay) a </a:t>
            </a:r>
            <a:r>
              <a:rPr lang="en-US" sz="2000" dirty="0" err="1">
                <a:latin typeface="Times New Roman" charset="0"/>
                <a:ea typeface="ＭＳ Ｐゴシック" charset="0"/>
              </a:rPr>
              <a:t>supernode</a:t>
            </a:r>
            <a:r>
              <a:rPr lang="en-US" sz="2000" dirty="0">
                <a:latin typeface="Times New Roman" charset="0"/>
                <a:ea typeface="ＭＳ Ｐゴシック" charset="0"/>
              </a:rPr>
              <a:t>, provided it has earned enough </a:t>
            </a:r>
            <a:r>
              <a:rPr lang="en-US" sz="2000" i="1" dirty="0">
                <a:solidFill>
                  <a:srgbClr val="FF6600"/>
                </a:solidFill>
                <a:latin typeface="Times New Roman" charset="0"/>
                <a:ea typeface="ＭＳ Ｐゴシック" charset="0"/>
              </a:rPr>
              <a:t>reputation</a:t>
            </a:r>
          </a:p>
          <a:p>
            <a:pPr lvl="1">
              <a:lnSpc>
                <a:spcPct val="110000"/>
              </a:lnSpc>
            </a:pPr>
            <a:r>
              <a:rPr lang="en-US" sz="1800" dirty="0" err="1">
                <a:latin typeface="Times New Roman" charset="0"/>
                <a:ea typeface="ＭＳ Ｐゴシック" charset="0"/>
              </a:rPr>
              <a:t>Kazaalite</a:t>
            </a:r>
            <a:r>
              <a:rPr lang="en-US" sz="1800" dirty="0">
                <a:latin typeface="Times New Roman" charset="0"/>
                <a:ea typeface="ＭＳ Ｐゴシック" charset="0"/>
              </a:rPr>
              <a:t>: participation level (=reputation) of a user between 0 and 1000, initially 10, then affected by length of periods of connectivity and total number of uploads</a:t>
            </a:r>
          </a:p>
          <a:p>
            <a:pPr lvl="1">
              <a:lnSpc>
                <a:spcPct val="110000"/>
              </a:lnSpc>
            </a:pPr>
            <a:r>
              <a:rPr lang="en-US" sz="1800" dirty="0">
                <a:latin typeface="Times New Roman" charset="0"/>
                <a:ea typeface="ＭＳ Ｐゴシック" charset="0"/>
              </a:rPr>
              <a:t>More sophisticated Reputation schemes invented, especially based on economics (See P2PEcon workshop)</a:t>
            </a:r>
          </a:p>
          <a:p>
            <a:pPr>
              <a:lnSpc>
                <a:spcPct val="110000"/>
              </a:lnSpc>
            </a:pPr>
            <a:r>
              <a:rPr lang="en-US" sz="2000" dirty="0">
                <a:latin typeface="Times New Roman" charset="0"/>
                <a:ea typeface="ＭＳ Ｐゴシック" charset="0"/>
              </a:rPr>
              <a:t>A peer searches by contacting a nearby </a:t>
            </a:r>
            <a:r>
              <a:rPr lang="en-US" sz="2000" dirty="0" err="1">
                <a:latin typeface="Times New Roman" charset="0"/>
                <a:ea typeface="ＭＳ Ｐゴシック" charset="0"/>
              </a:rPr>
              <a:t>supernode</a:t>
            </a:r>
            <a:endParaRPr lang="en-US" sz="2000" dirty="0">
              <a:latin typeface="Times New Roman" charset="0"/>
              <a:ea typeface="ＭＳ Ｐゴシック" charset="0"/>
            </a:endParaRPr>
          </a:p>
          <a:p>
            <a:pPr>
              <a:lnSpc>
                <a:spcPct val="110000"/>
              </a:lnSpc>
            </a:pPr>
            <a:endParaRPr lang="en-US" sz="1400"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37</a:t>
            </a:fld>
            <a:endParaRPr lang="en-US" dirty="0"/>
          </a:p>
        </p:txBody>
      </p:sp>
    </p:spTree>
    <p:extLst>
      <p:ext uri="{BB962C8B-B14F-4D97-AF65-F5344CB8AC3E}">
        <p14:creationId xmlns:p14="http://schemas.microsoft.com/office/powerpoint/2010/main" val="1830182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BitTorrent</a:t>
            </a:r>
            <a:endParaRPr lang="en-US" dirty="0"/>
          </a:p>
        </p:txBody>
      </p:sp>
      <p:sp>
        <p:nvSpPr>
          <p:cNvPr id="26" name="TextBox 2"/>
          <p:cNvSpPr txBox="1">
            <a:spLocks noChangeArrowheads="1"/>
          </p:cNvSpPr>
          <p:nvPr/>
        </p:nvSpPr>
        <p:spPr bwMode="auto">
          <a:xfrm>
            <a:off x="3748881" y="2232022"/>
            <a:ext cx="2290100" cy="461661"/>
          </a:xfrm>
          <a:prstGeom prst="rect">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Tracker, per file</a:t>
            </a:r>
          </a:p>
        </p:txBody>
      </p:sp>
      <p:sp>
        <p:nvSpPr>
          <p:cNvPr id="27" name="TextBox 8"/>
          <p:cNvSpPr txBox="1">
            <a:spLocks noChangeArrowheads="1"/>
          </p:cNvSpPr>
          <p:nvPr/>
        </p:nvSpPr>
        <p:spPr bwMode="auto">
          <a:xfrm>
            <a:off x="3825079" y="4822822"/>
            <a:ext cx="776915" cy="461661"/>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Peer</a:t>
            </a:r>
          </a:p>
        </p:txBody>
      </p:sp>
      <p:sp>
        <p:nvSpPr>
          <p:cNvPr id="28" name="TextBox 9"/>
          <p:cNvSpPr txBox="1">
            <a:spLocks noChangeArrowheads="1"/>
          </p:cNvSpPr>
          <p:nvPr/>
        </p:nvSpPr>
        <p:spPr bwMode="auto">
          <a:xfrm>
            <a:off x="6034879" y="3832222"/>
            <a:ext cx="776915" cy="461661"/>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Peer</a:t>
            </a:r>
          </a:p>
        </p:txBody>
      </p:sp>
      <p:sp>
        <p:nvSpPr>
          <p:cNvPr id="29" name="TextBox 10"/>
          <p:cNvSpPr txBox="1">
            <a:spLocks noChangeArrowheads="1"/>
          </p:cNvSpPr>
          <p:nvPr/>
        </p:nvSpPr>
        <p:spPr bwMode="auto">
          <a:xfrm>
            <a:off x="5425279" y="4899022"/>
            <a:ext cx="776915" cy="461661"/>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Peer</a:t>
            </a:r>
          </a:p>
        </p:txBody>
      </p:sp>
      <p:sp>
        <p:nvSpPr>
          <p:cNvPr id="30" name="TextBox 11"/>
          <p:cNvSpPr txBox="1">
            <a:spLocks noChangeArrowheads="1"/>
          </p:cNvSpPr>
          <p:nvPr/>
        </p:nvSpPr>
        <p:spPr bwMode="auto">
          <a:xfrm>
            <a:off x="777079" y="4289422"/>
            <a:ext cx="776915" cy="461661"/>
          </a:xfrm>
          <a:prstGeom prst="rect">
            <a:avLst/>
          </a:prstGeom>
          <a:solidFill>
            <a:srgbClr val="FF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Peer</a:t>
            </a:r>
          </a:p>
        </p:txBody>
      </p:sp>
      <p:sp>
        <p:nvSpPr>
          <p:cNvPr id="31" name="TextBox 30"/>
          <p:cNvSpPr txBox="1"/>
          <p:nvPr/>
        </p:nvSpPr>
        <p:spPr>
          <a:xfrm>
            <a:off x="243681" y="2286000"/>
            <a:ext cx="2541589" cy="707883"/>
          </a:xfrm>
          <a:prstGeom prst="rect">
            <a:avLst/>
          </a:prstGeom>
          <a:solidFill>
            <a:srgbClr val="3333CC">
              <a:lumMod val="40000"/>
              <a:lumOff val="60000"/>
            </a:srgbClr>
          </a:solidFill>
        </p:spPr>
        <p:txBody>
          <a:bodyPr lIns="91435" tIns="45718" rIns="91435" bIns="4571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Website links to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.torrent</a:t>
            </a:r>
          </a:p>
        </p:txBody>
      </p:sp>
      <p:sp>
        <p:nvSpPr>
          <p:cNvPr id="32" name="TextBox 3"/>
          <p:cNvSpPr txBox="1">
            <a:spLocks noChangeArrowheads="1"/>
          </p:cNvSpPr>
          <p:nvPr/>
        </p:nvSpPr>
        <p:spPr bwMode="auto">
          <a:xfrm>
            <a:off x="3063083" y="5203821"/>
            <a:ext cx="2390638"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(leecher,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has some blocks)</a:t>
            </a:r>
          </a:p>
        </p:txBody>
      </p:sp>
      <p:sp>
        <p:nvSpPr>
          <p:cNvPr id="33" name="TextBox 14"/>
          <p:cNvSpPr txBox="1">
            <a:spLocks noChangeArrowheads="1"/>
          </p:cNvSpPr>
          <p:nvPr/>
        </p:nvSpPr>
        <p:spPr bwMode="auto">
          <a:xfrm>
            <a:off x="5349081" y="5432422"/>
            <a:ext cx="953797"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(seed)</a:t>
            </a:r>
          </a:p>
        </p:txBody>
      </p:sp>
      <p:sp>
        <p:nvSpPr>
          <p:cNvPr id="34" name="TextBox 15"/>
          <p:cNvSpPr txBox="1">
            <a:spLocks noChangeArrowheads="1"/>
          </p:cNvSpPr>
          <p:nvPr/>
        </p:nvSpPr>
        <p:spPr bwMode="auto">
          <a:xfrm>
            <a:off x="6784180" y="3809996"/>
            <a:ext cx="1351667" cy="646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(seed,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has full file)</a:t>
            </a:r>
          </a:p>
        </p:txBody>
      </p:sp>
      <p:sp>
        <p:nvSpPr>
          <p:cNvPr id="35" name="TextBox 16"/>
          <p:cNvSpPr txBox="1">
            <a:spLocks noChangeArrowheads="1"/>
          </p:cNvSpPr>
          <p:nvPr/>
        </p:nvSpPr>
        <p:spPr bwMode="auto">
          <a:xfrm>
            <a:off x="624679" y="4899022"/>
            <a:ext cx="1996300"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(new, leecher)</a:t>
            </a:r>
          </a:p>
        </p:txBody>
      </p:sp>
      <p:cxnSp>
        <p:nvCxnSpPr>
          <p:cNvPr id="36" name="Straight Arrow Connector 35"/>
          <p:cNvCxnSpPr>
            <a:cxnSpLocks noChangeShapeType="1"/>
          </p:cNvCxnSpPr>
          <p:nvPr/>
        </p:nvCxnSpPr>
        <p:spPr bwMode="auto">
          <a:xfrm flipV="1">
            <a:off x="1005679" y="2994020"/>
            <a:ext cx="228600" cy="1295400"/>
          </a:xfrm>
          <a:prstGeom prst="straightConnector1">
            <a:avLst/>
          </a:prstGeom>
          <a:noFill/>
          <a:ln w="25400">
            <a:solidFill>
              <a:srgbClr val="00CC99"/>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7" name="Straight Arrow Connector 36"/>
          <p:cNvCxnSpPr>
            <a:cxnSpLocks noChangeShapeType="1"/>
          </p:cNvCxnSpPr>
          <p:nvPr/>
        </p:nvCxnSpPr>
        <p:spPr bwMode="auto">
          <a:xfrm flipV="1">
            <a:off x="1386679" y="2689220"/>
            <a:ext cx="2362200" cy="1600200"/>
          </a:xfrm>
          <a:prstGeom prst="straightConnector1">
            <a:avLst/>
          </a:prstGeom>
          <a:noFill/>
          <a:ln w="25400">
            <a:solidFill>
              <a:srgbClr val="00CC99"/>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8" name="TextBox 13"/>
          <p:cNvSpPr txBox="1">
            <a:spLocks noChangeArrowheads="1"/>
          </p:cNvSpPr>
          <p:nvPr/>
        </p:nvSpPr>
        <p:spPr bwMode="auto">
          <a:xfrm>
            <a:off x="396080" y="3298822"/>
            <a:ext cx="202079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1. Get tracker</a:t>
            </a:r>
          </a:p>
        </p:txBody>
      </p:sp>
      <p:sp>
        <p:nvSpPr>
          <p:cNvPr id="39" name="TextBox 23"/>
          <p:cNvSpPr txBox="1">
            <a:spLocks noChangeArrowheads="1"/>
          </p:cNvSpPr>
          <p:nvPr/>
        </p:nvSpPr>
        <p:spPr bwMode="auto">
          <a:xfrm>
            <a:off x="2453481" y="3505200"/>
            <a:ext cx="1781397"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2. Get peers</a:t>
            </a:r>
          </a:p>
        </p:txBody>
      </p:sp>
      <p:cxnSp>
        <p:nvCxnSpPr>
          <p:cNvPr id="40" name="Straight Arrow Connector 39"/>
          <p:cNvCxnSpPr>
            <a:cxnSpLocks noChangeShapeType="1"/>
            <a:endCxn id="28" idx="1"/>
          </p:cNvCxnSpPr>
          <p:nvPr/>
        </p:nvCxnSpPr>
        <p:spPr bwMode="auto">
          <a:xfrm flipV="1">
            <a:off x="1539079" y="4063053"/>
            <a:ext cx="4495800" cy="378770"/>
          </a:xfrm>
          <a:prstGeom prst="straightConnector1">
            <a:avLst/>
          </a:prstGeom>
          <a:noFill/>
          <a:ln w="25400">
            <a:solidFill>
              <a:srgbClr val="00CC99"/>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1" name="Straight Arrow Connector 40"/>
          <p:cNvCxnSpPr>
            <a:cxnSpLocks noChangeShapeType="1"/>
            <a:stCxn id="30" idx="3"/>
          </p:cNvCxnSpPr>
          <p:nvPr/>
        </p:nvCxnSpPr>
        <p:spPr bwMode="auto">
          <a:xfrm>
            <a:off x="1553994" y="4520253"/>
            <a:ext cx="2271085" cy="378770"/>
          </a:xfrm>
          <a:prstGeom prst="straightConnector1">
            <a:avLst/>
          </a:prstGeom>
          <a:noFill/>
          <a:ln w="25400">
            <a:solidFill>
              <a:srgbClr val="00CC99"/>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2" name="Straight Arrow Connector 41"/>
          <p:cNvCxnSpPr>
            <a:cxnSpLocks noChangeShapeType="1"/>
          </p:cNvCxnSpPr>
          <p:nvPr/>
        </p:nvCxnSpPr>
        <p:spPr bwMode="auto">
          <a:xfrm>
            <a:off x="1604168" y="4489445"/>
            <a:ext cx="3810000" cy="381000"/>
          </a:xfrm>
          <a:prstGeom prst="straightConnector1">
            <a:avLst/>
          </a:prstGeom>
          <a:noFill/>
          <a:ln w="25400">
            <a:solidFill>
              <a:srgbClr val="00CC99"/>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3" name="TextBox 31"/>
          <p:cNvSpPr txBox="1">
            <a:spLocks noChangeArrowheads="1"/>
          </p:cNvSpPr>
          <p:nvPr/>
        </p:nvSpPr>
        <p:spPr bwMode="auto">
          <a:xfrm>
            <a:off x="3215481" y="4267200"/>
            <a:ext cx="240536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3. Get file blocks</a:t>
            </a:r>
          </a:p>
        </p:txBody>
      </p:sp>
      <p:sp>
        <p:nvSpPr>
          <p:cNvPr id="44" name="TextBox 15"/>
          <p:cNvSpPr txBox="1">
            <a:spLocks noChangeArrowheads="1"/>
          </p:cNvSpPr>
          <p:nvPr/>
        </p:nvSpPr>
        <p:spPr bwMode="auto">
          <a:xfrm>
            <a:off x="6111081" y="2286000"/>
            <a:ext cx="2864138" cy="1477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(keeps track of some peers;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receives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heartbeats, joins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and leaves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from peers)</a:t>
            </a:r>
          </a:p>
        </p:txBody>
      </p:sp>
      <p:sp>
        <p:nvSpPr>
          <p:cNvPr id="23" name="Slide Number Placeholder 1"/>
          <p:cNvSpPr txBox="1">
            <a:spLocks/>
          </p:cNvSpPr>
          <p:nvPr/>
        </p:nvSpPr>
        <p:spPr>
          <a:xfrm>
            <a:off x="12130881" y="6324600"/>
            <a:ext cx="533400" cy="381000"/>
          </a:xfrm>
          <a:prstGeom prst="rect">
            <a:avLst/>
          </a:prstGeom>
          <a:solidFill>
            <a:srgbClr val="FFFFFF"/>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38</a:t>
            </a:fld>
            <a:endParaRPr lang="en-US" dirty="0"/>
          </a:p>
        </p:txBody>
      </p:sp>
    </p:spTree>
    <p:extLst>
      <p:ext uri="{BB962C8B-B14F-4D97-AF65-F5344CB8AC3E}">
        <p14:creationId xmlns:p14="http://schemas.microsoft.com/office/powerpoint/2010/main" val="385389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BitTorrent</a:t>
            </a:r>
            <a:r>
              <a:rPr lang="en-US" dirty="0"/>
              <a:t> (2)</a:t>
            </a:r>
          </a:p>
        </p:txBody>
      </p:sp>
      <p:sp>
        <p:nvSpPr>
          <p:cNvPr id="3" name="Content Placeholder 2"/>
          <p:cNvSpPr>
            <a:spLocks noGrp="1"/>
          </p:cNvSpPr>
          <p:nvPr>
            <p:ph idx="1"/>
          </p:nvPr>
        </p:nvSpPr>
        <p:spPr/>
        <p:txBody>
          <a:bodyPr>
            <a:noAutofit/>
          </a:bodyPr>
          <a:lstStyle/>
          <a:p>
            <a:pPr>
              <a:lnSpc>
                <a:spcPct val="110000"/>
              </a:lnSpc>
            </a:pPr>
            <a:r>
              <a:rPr lang="en-US" sz="1800" dirty="0">
                <a:latin typeface="Times New Roman" charset="0"/>
                <a:ea typeface="ＭＳ Ｐゴシック" charset="0"/>
              </a:rPr>
              <a:t>File split into blocks (32 KB – 256 KB)</a:t>
            </a:r>
          </a:p>
          <a:p>
            <a:pPr>
              <a:lnSpc>
                <a:spcPct val="110000"/>
              </a:lnSpc>
            </a:pPr>
            <a:r>
              <a:rPr lang="en-US" sz="1800" dirty="0">
                <a:latin typeface="Times New Roman" charset="0"/>
                <a:ea typeface="ＭＳ Ｐゴシック" charset="0"/>
              </a:rPr>
              <a:t>Download </a:t>
            </a:r>
            <a:r>
              <a:rPr lang="en-US" sz="1800" dirty="0">
                <a:solidFill>
                  <a:srgbClr val="FF6600"/>
                </a:solidFill>
                <a:latin typeface="Times New Roman" charset="0"/>
                <a:ea typeface="ＭＳ Ｐゴシック" charset="0"/>
              </a:rPr>
              <a:t>Local Rarest First</a:t>
            </a:r>
            <a:r>
              <a:rPr lang="en-US" sz="1800" dirty="0">
                <a:latin typeface="Times New Roman" charset="0"/>
                <a:ea typeface="ＭＳ Ｐゴシック" charset="0"/>
              </a:rPr>
              <a:t> block policy: prefer early download of blocks that are least replicated among neighbors</a:t>
            </a:r>
          </a:p>
          <a:p>
            <a:pPr lvl="1">
              <a:lnSpc>
                <a:spcPct val="110000"/>
              </a:lnSpc>
            </a:pPr>
            <a:r>
              <a:rPr lang="en-US" sz="1400" dirty="0">
                <a:latin typeface="Times New Roman" charset="0"/>
                <a:ea typeface="ＭＳ Ｐゴシック" charset="0"/>
              </a:rPr>
              <a:t>Exception: New node allowed to pick one random neighbor: helps in bootstrapping</a:t>
            </a:r>
          </a:p>
          <a:p>
            <a:pPr>
              <a:lnSpc>
                <a:spcPct val="110000"/>
              </a:lnSpc>
            </a:pPr>
            <a:r>
              <a:rPr lang="en-US" sz="1800" dirty="0">
                <a:solidFill>
                  <a:schemeClr val="accent2"/>
                </a:solidFill>
                <a:latin typeface="Times New Roman" charset="0"/>
                <a:ea typeface="ＭＳ Ｐゴシック" charset="0"/>
              </a:rPr>
              <a:t>Tit for tat</a:t>
            </a:r>
            <a:r>
              <a:rPr lang="en-US" sz="1800" dirty="0">
                <a:latin typeface="Times New Roman" charset="0"/>
                <a:ea typeface="ＭＳ Ｐゴシック" charset="0"/>
              </a:rPr>
              <a:t> bandwidth usage: Provide blocks to neighbors that provided it the best download rates</a:t>
            </a:r>
          </a:p>
          <a:p>
            <a:pPr lvl="1">
              <a:lnSpc>
                <a:spcPct val="110000"/>
              </a:lnSpc>
            </a:pPr>
            <a:r>
              <a:rPr lang="en-US" sz="1400" dirty="0">
                <a:latin typeface="Times New Roman" charset="0"/>
                <a:ea typeface="ＭＳ Ｐゴシック" charset="0"/>
              </a:rPr>
              <a:t>Incentive for nodes to provide good upload rates</a:t>
            </a:r>
          </a:p>
          <a:p>
            <a:pPr lvl="1">
              <a:lnSpc>
                <a:spcPct val="110000"/>
              </a:lnSpc>
            </a:pPr>
            <a:r>
              <a:rPr lang="en-US" sz="1400" dirty="0">
                <a:latin typeface="Times New Roman" charset="0"/>
                <a:ea typeface="ＭＳ Ｐゴシック" charset="0"/>
              </a:rPr>
              <a:t>Seeds do the same too</a:t>
            </a:r>
          </a:p>
          <a:p>
            <a:pPr>
              <a:lnSpc>
                <a:spcPct val="110000"/>
              </a:lnSpc>
            </a:pPr>
            <a:r>
              <a:rPr lang="en-US" sz="1800" dirty="0">
                <a:solidFill>
                  <a:srgbClr val="008000"/>
                </a:solidFill>
                <a:latin typeface="Times New Roman" charset="0"/>
                <a:ea typeface="ＭＳ Ｐゴシック" charset="0"/>
              </a:rPr>
              <a:t>Choking</a:t>
            </a:r>
            <a:r>
              <a:rPr lang="en-US" sz="1800" dirty="0">
                <a:latin typeface="Times New Roman" charset="0"/>
                <a:ea typeface="ＭＳ Ｐゴシック" charset="0"/>
              </a:rPr>
              <a:t>: Limit number of neighbors to which concurrent uploads &lt;= a number (5), i.e., the “best” neighbors</a:t>
            </a:r>
          </a:p>
          <a:p>
            <a:pPr lvl="1">
              <a:lnSpc>
                <a:spcPct val="110000"/>
              </a:lnSpc>
            </a:pPr>
            <a:r>
              <a:rPr lang="en-US" sz="1400" dirty="0">
                <a:latin typeface="Times New Roman" charset="0"/>
                <a:ea typeface="ＭＳ Ｐゴシック" charset="0"/>
              </a:rPr>
              <a:t>Everyone else choked</a:t>
            </a:r>
          </a:p>
          <a:p>
            <a:pPr lvl="1">
              <a:lnSpc>
                <a:spcPct val="110000"/>
              </a:lnSpc>
            </a:pPr>
            <a:r>
              <a:rPr lang="en-US" sz="1400" dirty="0">
                <a:latin typeface="Times New Roman" charset="0"/>
                <a:ea typeface="ＭＳ Ｐゴシック" charset="0"/>
              </a:rPr>
              <a:t>Periodically re-evaluate this set (e.g., every 10 s)</a:t>
            </a:r>
          </a:p>
          <a:p>
            <a:pPr lvl="1">
              <a:lnSpc>
                <a:spcPct val="110000"/>
              </a:lnSpc>
            </a:pPr>
            <a:r>
              <a:rPr lang="en-US" sz="1400" dirty="0">
                <a:solidFill>
                  <a:srgbClr val="660066"/>
                </a:solidFill>
                <a:latin typeface="Times New Roman" charset="0"/>
                <a:ea typeface="ＭＳ Ｐゴシック" charset="0"/>
              </a:rPr>
              <a:t>Optimistic </a:t>
            </a:r>
            <a:r>
              <a:rPr lang="en-US" sz="1400" dirty="0" err="1">
                <a:solidFill>
                  <a:srgbClr val="660066"/>
                </a:solidFill>
                <a:latin typeface="Times New Roman" charset="0"/>
                <a:ea typeface="ＭＳ Ｐゴシック" charset="0"/>
              </a:rPr>
              <a:t>unchoke</a:t>
            </a:r>
            <a:r>
              <a:rPr lang="en-US" sz="1400" dirty="0">
                <a:latin typeface="Times New Roman" charset="0"/>
                <a:ea typeface="ＭＳ Ｐゴシック" charset="0"/>
              </a:rPr>
              <a:t>: periodically (e.g., ~30 s), </a:t>
            </a:r>
            <a:r>
              <a:rPr lang="en-US" sz="1400" dirty="0" err="1">
                <a:latin typeface="Times New Roman" charset="0"/>
                <a:ea typeface="ＭＳ Ｐゴシック" charset="0"/>
              </a:rPr>
              <a:t>unchoke</a:t>
            </a:r>
            <a:r>
              <a:rPr lang="en-US" sz="1400" dirty="0">
                <a:latin typeface="Times New Roman" charset="0"/>
                <a:ea typeface="ＭＳ Ｐゴシック" charset="0"/>
              </a:rPr>
              <a:t> a random neighbor – helps keep </a:t>
            </a:r>
            <a:r>
              <a:rPr lang="en-US" sz="1400" dirty="0" err="1">
                <a:latin typeface="Times New Roman" charset="0"/>
                <a:ea typeface="ＭＳ Ｐゴシック" charset="0"/>
              </a:rPr>
              <a:t>unchoked</a:t>
            </a:r>
            <a:r>
              <a:rPr lang="en-US" sz="1400" dirty="0">
                <a:latin typeface="Times New Roman" charset="0"/>
                <a:ea typeface="ＭＳ Ｐゴシック" charset="0"/>
              </a:rPr>
              <a:t> set fresh</a:t>
            </a:r>
          </a:p>
          <a:p>
            <a:pPr>
              <a:lnSpc>
                <a:spcPct val="110000"/>
              </a:lnSpc>
            </a:pPr>
            <a:endParaRPr lang="en-US" sz="1800" dirty="0">
              <a:latin typeface="Times New Roman" charset="0"/>
              <a:ea typeface="ＭＳ Ｐゴシック" charset="0"/>
            </a:endParaRPr>
          </a:p>
          <a:p>
            <a:pPr>
              <a:lnSpc>
                <a:spcPct val="110000"/>
              </a:lnSpc>
            </a:pPr>
            <a:endParaRPr lang="en-US" sz="1800" dirty="0">
              <a:latin typeface="Times New Roman" charset="0"/>
              <a:ea typeface="ＭＳ Ｐゴシック" charset="0"/>
            </a:endParaRPr>
          </a:p>
          <a:p>
            <a:pPr>
              <a:lnSpc>
                <a:spcPct val="110000"/>
              </a:lnSpc>
            </a:pPr>
            <a:endParaRPr lang="en-US" sz="1800" dirty="0">
              <a:latin typeface="Times New Roman" charset="0"/>
              <a:ea typeface="ＭＳ Ｐゴシック" charset="0"/>
            </a:endParaRPr>
          </a:p>
          <a:p>
            <a:pPr>
              <a:lnSpc>
                <a:spcPct val="110000"/>
              </a:lnSpc>
            </a:pPr>
            <a:endParaRPr lang="en-US" sz="1400" dirty="0"/>
          </a:p>
        </p:txBody>
      </p:sp>
      <p:sp>
        <p:nvSpPr>
          <p:cNvPr id="5" name="Slide Number Placeholder 1"/>
          <p:cNvSpPr txBox="1">
            <a:spLocks/>
          </p:cNvSpPr>
          <p:nvPr/>
        </p:nvSpPr>
        <p:spPr>
          <a:xfrm>
            <a:off x="12130881" y="6324600"/>
            <a:ext cx="533400" cy="381000"/>
          </a:xfrm>
          <a:prstGeom prst="rect">
            <a:avLst/>
          </a:prstGeom>
          <a:solidFill>
            <a:srgbClr val="FFFFFF"/>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39</a:t>
            </a:fld>
            <a:endParaRPr lang="en-US" dirty="0"/>
          </a:p>
        </p:txBody>
      </p:sp>
    </p:spTree>
    <p:extLst>
      <p:ext uri="{BB962C8B-B14F-4D97-AF65-F5344CB8AC3E}">
        <p14:creationId xmlns:p14="http://schemas.microsoft.com/office/powerpoint/2010/main" val="89880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for L7</a:t>
            </a:r>
          </a:p>
        </p:txBody>
      </p:sp>
      <p:sp>
        <p:nvSpPr>
          <p:cNvPr id="3" name="Content Placeholder 2"/>
          <p:cNvSpPr>
            <a:spLocks noGrp="1"/>
          </p:cNvSpPr>
          <p:nvPr>
            <p:ph idx="1"/>
          </p:nvPr>
        </p:nvSpPr>
        <p:spPr>
          <a:xfrm>
            <a:off x="649207" y="1752600"/>
            <a:ext cx="11405473" cy="5181600"/>
          </a:xfrm>
        </p:spPr>
        <p:txBody>
          <a:bodyPr>
            <a:normAutofit fontScale="77500" lnSpcReduction="20000"/>
          </a:bodyPr>
          <a:lstStyle/>
          <a:p>
            <a:pPr>
              <a:buFont typeface="+mj-lt"/>
              <a:buAutoNum type="arabicPeriod"/>
            </a:pPr>
            <a:r>
              <a:rPr lang="en-US" dirty="0"/>
              <a:t>What if Napster servers stored all the files? Some of the files?</a:t>
            </a:r>
          </a:p>
          <a:p>
            <a:pPr>
              <a:buFont typeface="+mj-lt"/>
              <a:buAutoNum type="arabicPeriod"/>
            </a:pPr>
            <a:r>
              <a:rPr lang="en-US" dirty="0"/>
              <a:t>What are some advantages of Napster over Gnutella?</a:t>
            </a:r>
          </a:p>
          <a:p>
            <a:pPr>
              <a:buFont typeface="+mj-lt"/>
              <a:buAutoNum type="arabicPeriod"/>
            </a:pPr>
            <a:r>
              <a:rPr lang="en-US" dirty="0"/>
              <a:t>What is the difference between “little endian” and “big endian”? </a:t>
            </a:r>
          </a:p>
          <a:p>
            <a:pPr>
              <a:buFont typeface="+mj-lt"/>
              <a:buAutoNum type="arabicPeriod"/>
            </a:pPr>
            <a:r>
              <a:rPr lang="en-US" dirty="0"/>
              <a:t>How do new nodes join the system (introducer)?</a:t>
            </a:r>
          </a:p>
          <a:p>
            <a:pPr>
              <a:buFont typeface="+mj-lt"/>
              <a:buAutoNum type="arabicPeriod"/>
            </a:pPr>
            <a:r>
              <a:rPr lang="en-US" dirty="0"/>
              <a:t>Gnutella: Why is HTTP chosen as the file transfer protocol?</a:t>
            </a:r>
          </a:p>
          <a:p>
            <a:pPr>
              <a:buFont typeface="+mj-lt"/>
              <a:buAutoNum type="arabicPeriod"/>
            </a:pPr>
            <a:r>
              <a:rPr lang="en-US" dirty="0"/>
              <a:t>Gnutella: How does it handle firewalls? (for querying peer, and file-holding peer, and both)</a:t>
            </a:r>
          </a:p>
          <a:p>
            <a:pPr>
              <a:buFont typeface="+mj-lt"/>
              <a:buAutoNum type="arabicPeriod"/>
            </a:pPr>
            <a:r>
              <a:rPr lang="en-US" dirty="0"/>
              <a:t>(optional) Gnutella: Why is Ping-Pong needed?</a:t>
            </a:r>
          </a:p>
          <a:p>
            <a:pPr>
              <a:buFont typeface="+mj-lt"/>
              <a:buAutoNum type="arabicPeriod"/>
            </a:pPr>
            <a:r>
              <a:rPr lang="en-US" dirty="0"/>
              <a:t>Fasttrack: What is the advantage of being a </a:t>
            </a:r>
            <a:r>
              <a:rPr lang="en-US" dirty="0" err="1"/>
              <a:t>supernode</a:t>
            </a:r>
            <a:r>
              <a:rPr lang="en-US" dirty="0"/>
              <a:t>?</a:t>
            </a:r>
          </a:p>
          <a:p>
            <a:pPr>
              <a:buFont typeface="+mj-lt"/>
              <a:buAutoNum type="arabicPeriod"/>
            </a:pPr>
            <a:r>
              <a:rPr lang="en-US" dirty="0"/>
              <a:t>BitTorrent: Why Local Rarest First?</a:t>
            </a:r>
          </a:p>
          <a:p>
            <a:pPr>
              <a:buFont typeface="+mj-lt"/>
              <a:buAutoNum type="arabicPeriod"/>
            </a:pPr>
            <a:r>
              <a:rPr lang="en-US" dirty="0"/>
              <a:t>BitTorrent: Why Tit for Tat?</a:t>
            </a:r>
          </a:p>
          <a:p>
            <a:pPr>
              <a:buFont typeface="+mj-lt"/>
              <a:buAutoNum type="arabicPeriod"/>
            </a:pPr>
            <a:r>
              <a:rPr lang="en-US" dirty="0"/>
              <a:t>You are given a M X K grid of nodes (2 dimensional), where every node has up to four neighbors (up, down, right, left). All links are bidirectional.</a:t>
            </a:r>
          </a:p>
          <a:p>
            <a:pPr marL="1092114" lvl="1" indent="-457200">
              <a:buFont typeface="+mj-lt"/>
              <a:buAutoNum type="alphaLcParenR"/>
            </a:pPr>
            <a:r>
              <a:rPr lang="en-US" dirty="0"/>
              <a:t>The top-left corner process sends a Query message with TTL=3. How many of the processes, apart from the sender, receive this Query message? </a:t>
            </a:r>
          </a:p>
          <a:p>
            <a:pPr lvl="1">
              <a:buFont typeface="+mj-lt"/>
              <a:buAutoNum type="alphaLcParenR"/>
            </a:pPr>
            <a:r>
              <a:rPr lang="en-US" dirty="0"/>
              <a:t>Every sender node has a minimum TTL so that its Query can reach everyone else (no matter the timing of query forwarding</a:t>
            </a:r>
            <a:r>
              <a:rPr lang="en-US"/>
              <a:t>). What </a:t>
            </a:r>
            <a:r>
              <a:rPr lang="en-US" dirty="0"/>
              <a:t>is the maximum (across all senders) of this minimum TTL</a:t>
            </a:r>
            <a:r>
              <a:rPr lang="en-US"/>
              <a:t>? </a:t>
            </a:r>
          </a:p>
          <a:p>
            <a:pPr lvl="1">
              <a:buFont typeface="+mj-lt"/>
              <a:buAutoNum type="alphaLcParenR"/>
            </a:pPr>
            <a:r>
              <a:rPr lang="en-US" dirty="0"/>
              <a:t>If M=K=5, what is the minimum (across all senders) of this minimum TTL?</a:t>
            </a:r>
          </a:p>
          <a:p>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a:t>
            </a:fld>
            <a:endParaRPr lang="en-US" dirty="0"/>
          </a:p>
        </p:txBody>
      </p:sp>
    </p:spTree>
    <p:extLst>
      <p:ext uri="{BB962C8B-B14F-4D97-AF65-F5344CB8AC3E}">
        <p14:creationId xmlns:p14="http://schemas.microsoft.com/office/powerpoint/2010/main" val="4034788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49207" y="2006600"/>
            <a:ext cx="10719673" cy="4267200"/>
          </a:xfrm>
        </p:spPr>
        <p:txBody>
          <a:bodyPr/>
          <a:lstStyle/>
          <a:p>
            <a:pPr>
              <a:defRPr/>
            </a:pPr>
            <a:endParaRPr lang="en-US" dirty="0"/>
          </a:p>
        </p:txBody>
      </p:sp>
      <p:sp>
        <p:nvSpPr>
          <p:cNvPr id="4" name="Slide Number Placeholder 1"/>
          <p:cNvSpPr txBox="1">
            <a:spLocks/>
          </p:cNvSpPr>
          <p:nvPr/>
        </p:nvSpPr>
        <p:spPr>
          <a:xfrm>
            <a:off x="12130881" y="6324600"/>
            <a:ext cx="533400" cy="381000"/>
          </a:xfrm>
          <a:prstGeom prst="rect">
            <a:avLst/>
          </a:prstGeom>
          <a:solidFill>
            <a:srgbClr val="FFFFFF"/>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40</a:t>
            </a:fld>
            <a:endParaRPr lang="en-US" dirty="0"/>
          </a:p>
        </p:txBody>
      </p:sp>
    </p:spTree>
    <p:extLst>
      <p:ext uri="{BB962C8B-B14F-4D97-AF65-F5344CB8AC3E}">
        <p14:creationId xmlns:p14="http://schemas.microsoft.com/office/powerpoint/2010/main" val="667781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969" tIns="63484" rIns="126969" bIns="63484" anchor="ctr"/>
          <a:lstStyle/>
          <a:p>
            <a:pPr algn="ctr"/>
            <a:r>
              <a:rPr lang="en-US" sz="6100" dirty="0">
                <a:solidFill>
                  <a:schemeClr val="tx2"/>
                </a:solidFill>
              </a:rPr>
              <a:t>CS 425 / ECE 428 </a:t>
            </a:r>
          </a:p>
          <a:p>
            <a:pPr algn="ctr"/>
            <a:r>
              <a:rPr lang="en-US" sz="6100" dirty="0">
                <a:solidFill>
                  <a:schemeClr val="tx2"/>
                </a:solidFill>
              </a:rPr>
              <a:t>Distributed Systems</a:t>
            </a:r>
          </a:p>
          <a:p>
            <a:pPr algn="ctr"/>
            <a:r>
              <a:rPr lang="en-US" sz="6100" dirty="0">
                <a:solidFill>
                  <a:schemeClr val="tx2"/>
                </a:solidFill>
              </a:rPr>
              <a:t>Fall 2019</a:t>
            </a: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6969" tIns="63484" rIns="126969" bIns="63484"/>
          <a:lstStyle/>
          <a:p>
            <a:pPr algn="ctr">
              <a:spcBef>
                <a:spcPct val="20000"/>
              </a:spcBef>
            </a:pPr>
            <a:r>
              <a:rPr lang="en-US" sz="3900" dirty="0"/>
              <a:t>Indranil Gupta (Indy)</a:t>
            </a:r>
          </a:p>
          <a:p>
            <a:pPr algn="ctr">
              <a:spcBef>
                <a:spcPct val="20000"/>
              </a:spcBef>
            </a:pPr>
            <a:r>
              <a:rPr lang="en-US" sz="3900" i="1" dirty="0"/>
              <a:t>Lecture 7,8: Peer-to-peer Systems II</a:t>
            </a:r>
            <a:endParaRPr lang="en-US" sz="3900" i="1" dirty="0">
              <a:solidFill>
                <a:srgbClr val="17375E"/>
              </a:solidFill>
            </a:endParaRPr>
          </a:p>
        </p:txBody>
      </p:sp>
      <p:sp>
        <p:nvSpPr>
          <p:cNvPr id="4" name="Rectangle 3"/>
          <p:cNvSpPr/>
          <p:nvPr/>
        </p:nvSpPr>
        <p:spPr>
          <a:xfrm>
            <a:off x="10606881" y="6396335"/>
            <a:ext cx="2082621" cy="461665"/>
          </a:xfrm>
          <a:prstGeom prst="rect">
            <a:avLst/>
          </a:prstGeom>
        </p:spPr>
        <p:txBody>
          <a:bodyPr wrap="none">
            <a:spAutoFit/>
          </a:bodyPr>
          <a:lstStyle/>
          <a:p>
            <a:r>
              <a:rPr lang="en-US" dirty="0"/>
              <a:t>All slides © IG</a:t>
            </a:r>
          </a:p>
        </p:txBody>
      </p:sp>
    </p:spTree>
    <p:extLst>
      <p:ext uri="{BB962C8B-B14F-4D97-AF65-F5344CB8AC3E}">
        <p14:creationId xmlns:p14="http://schemas.microsoft.com/office/powerpoint/2010/main" val="9301130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for L8</a:t>
            </a:r>
          </a:p>
        </p:txBody>
      </p:sp>
      <p:sp>
        <p:nvSpPr>
          <p:cNvPr id="3" name="Content Placeholder 2"/>
          <p:cNvSpPr>
            <a:spLocks noGrp="1"/>
          </p:cNvSpPr>
          <p:nvPr>
            <p:ph idx="1"/>
          </p:nvPr>
        </p:nvSpPr>
        <p:spPr>
          <a:xfrm>
            <a:off x="649207" y="2006600"/>
            <a:ext cx="11405473" cy="4267200"/>
          </a:xfrm>
        </p:spPr>
        <p:txBody>
          <a:bodyPr>
            <a:normAutofit lnSpcReduction="10000"/>
          </a:bodyPr>
          <a:lstStyle/>
          <a:p>
            <a:pPr>
              <a:buFont typeface="+mj-lt"/>
              <a:buAutoNum type="arabicPeriod"/>
            </a:pPr>
            <a:r>
              <a:rPr lang="en-US" dirty="0"/>
              <a:t>Who is the most notorious among the inventors of Chord?</a:t>
            </a:r>
          </a:p>
          <a:p>
            <a:pPr>
              <a:buFont typeface="+mj-lt"/>
              <a:buAutoNum type="arabicPeriod"/>
            </a:pPr>
            <a:r>
              <a:rPr lang="en-US" dirty="0"/>
              <a:t>Why is Chord routing O(log(N))? (proof)</a:t>
            </a:r>
          </a:p>
          <a:p>
            <a:pPr>
              <a:buFont typeface="+mj-lt"/>
              <a:buAutoNum type="arabicPeriod"/>
            </a:pPr>
            <a:r>
              <a:rPr lang="en-US" dirty="0"/>
              <a:t>Chord/Pastry involve significant overhead for transferring/re-replication files when nodes fail. How does one address this? (hint: think how </a:t>
            </a:r>
            <a:r>
              <a:rPr lang="en-US" dirty="0" err="1"/>
              <a:t>Kelips</a:t>
            </a:r>
            <a:r>
              <a:rPr lang="en-US" dirty="0"/>
              <a:t> does it).</a:t>
            </a:r>
          </a:p>
          <a:p>
            <a:pPr>
              <a:buFont typeface="+mj-lt"/>
              <a:buAutoNum type="arabicPeriod"/>
            </a:pPr>
            <a:r>
              <a:rPr lang="en-US" dirty="0"/>
              <a:t>Compare pros and cons of </a:t>
            </a:r>
            <a:r>
              <a:rPr lang="en-US" dirty="0" err="1"/>
              <a:t>Kelips</a:t>
            </a:r>
            <a:r>
              <a:rPr lang="en-US" dirty="0"/>
              <a:t> vs. Chord/Pastry.</a:t>
            </a:r>
          </a:p>
          <a:p>
            <a:pPr>
              <a:buFont typeface="+mj-lt"/>
              <a:buAutoNum type="arabicPeriod"/>
            </a:pPr>
            <a:r>
              <a:rPr lang="en-US" dirty="0"/>
              <a:t>In Pastry (with locality), does a query, in its first few hops, jump “shorter” network distances or “longer” network distances? </a:t>
            </a:r>
          </a:p>
          <a:p>
            <a:pPr>
              <a:buFont typeface="+mj-lt"/>
              <a:buAutoNum type="arabicPeriod"/>
            </a:pPr>
            <a:r>
              <a:rPr lang="en-US" dirty="0"/>
              <a:t>What if we modified </a:t>
            </a:r>
            <a:r>
              <a:rPr lang="en-US" dirty="0" err="1"/>
              <a:t>Kelips</a:t>
            </a:r>
            <a:r>
              <a:rPr lang="en-US" dirty="0"/>
              <a:t> to have only 1 affinity group (so everyone knows everyone else)? How would you build this so that lookup works and is faster?</a:t>
            </a:r>
          </a:p>
          <a:p>
            <a:pPr>
              <a:buFont typeface="+mj-lt"/>
              <a:buAutoNum type="arabicPeriod"/>
            </a:pPr>
            <a:r>
              <a:rPr lang="en-US" dirty="0"/>
              <a:t>What are ways in which you could include network locality into </a:t>
            </a:r>
            <a:r>
              <a:rPr lang="en-US" dirty="0" err="1"/>
              <a:t>Kelips</a:t>
            </a:r>
            <a:r>
              <a:rPr lang="en-US" dirty="0"/>
              <a:t>?</a:t>
            </a:r>
          </a:p>
          <a:p>
            <a:pPr>
              <a:buFont typeface="+mj-lt"/>
              <a:buAutoNum type="arabicPeriod"/>
            </a:pPr>
            <a:endParaRPr lang="en-US" dirty="0"/>
          </a:p>
          <a:p>
            <a:pPr>
              <a:buFont typeface="+mj-lt"/>
              <a:buAutoNum type="arabicPeriod"/>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42</a:t>
            </a:fld>
            <a:endParaRPr lang="en-US" dirty="0"/>
          </a:p>
        </p:txBody>
      </p:sp>
    </p:spTree>
    <p:extLst>
      <p:ext uri="{BB962C8B-B14F-4D97-AF65-F5344CB8AC3E}">
        <p14:creationId xmlns:p14="http://schemas.microsoft.com/office/powerpoint/2010/main" val="284715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723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for L8 (contd.)</a:t>
            </a:r>
          </a:p>
        </p:txBody>
      </p:sp>
      <p:sp>
        <p:nvSpPr>
          <p:cNvPr id="3" name="Content Placeholder 2"/>
          <p:cNvSpPr>
            <a:spLocks noGrp="1"/>
          </p:cNvSpPr>
          <p:nvPr>
            <p:ph idx="1"/>
          </p:nvPr>
        </p:nvSpPr>
        <p:spPr>
          <a:xfrm>
            <a:off x="649207" y="2006600"/>
            <a:ext cx="11405473" cy="4267200"/>
          </a:xfrm>
        </p:spPr>
        <p:txBody>
          <a:bodyPr>
            <a:normAutofit fontScale="85000" lnSpcReduction="20000"/>
          </a:bodyPr>
          <a:lstStyle/>
          <a:p>
            <a:pPr marL="0" indent="0">
              <a:buNone/>
            </a:pPr>
            <a:r>
              <a:rPr lang="en-US" dirty="0"/>
              <a:t>8. You are given a Chord ring with m=6 (64 points), and the following peer IDs join: 5, 10, 15, 20, 50. </a:t>
            </a:r>
          </a:p>
          <a:p>
            <a:pPr marL="1092114" lvl="1" indent="-457200">
              <a:buAutoNum type="alphaLcPeriod"/>
            </a:pPr>
            <a:r>
              <a:rPr lang="en-US" dirty="0"/>
              <a:t>What are the finger table entries of 15?</a:t>
            </a:r>
          </a:p>
          <a:p>
            <a:pPr marL="1092114" lvl="1" indent="-457200">
              <a:buAutoNum type="alphaLcPeriod"/>
            </a:pPr>
            <a:r>
              <a:rPr lang="en-US" dirty="0"/>
              <a:t>What are the finger table entries of 50?</a:t>
            </a:r>
          </a:p>
          <a:p>
            <a:pPr marL="1092114" lvl="1" indent="-457200">
              <a:buAutoNum type="alphaLcPeriod"/>
            </a:pPr>
            <a:r>
              <a:rPr lang="en-US" dirty="0"/>
              <a:t>How do you route from 15 to a key of 1?</a:t>
            </a:r>
          </a:p>
          <a:p>
            <a:pPr marL="0" indent="0">
              <a:buNone/>
            </a:pPr>
            <a:endParaRPr lang="en-US" dirty="0"/>
          </a:p>
          <a:p>
            <a:pPr marL="0" indent="0">
              <a:buNone/>
            </a:pPr>
            <a:r>
              <a:rPr lang="en-US" dirty="0"/>
              <a:t>9. Design a variant of Chord that is topology-aware and yet preserves the O(log(N)) lookup cost and O(log(N)) memory cost. Make the least changes possible. You should only change the finger selection algorithm to select “nearby” neighbors, but without changing the routing algorithm. Show that (formal proof or informal argument): </a:t>
            </a:r>
          </a:p>
          <a:p>
            <a:pPr marL="1092114" lvl="1" indent="-457200">
              <a:buFont typeface="+mj-lt"/>
              <a:buAutoNum type="alphaLcParenR"/>
            </a:pPr>
            <a:r>
              <a:rPr lang="en-US" dirty="0"/>
              <a:t>Lookup cost is O(log(N)) hops. </a:t>
            </a:r>
          </a:p>
          <a:p>
            <a:pPr marL="1092114" lvl="1" indent="-457200">
              <a:buFont typeface="+mj-lt"/>
              <a:buAutoNum type="alphaLcParenR"/>
            </a:pPr>
            <a:r>
              <a:rPr lang="en-US" dirty="0"/>
              <a:t>Memory cost is O(log(N)). </a:t>
            </a:r>
          </a:p>
          <a:p>
            <a:pPr marL="1092114" lvl="1" indent="-457200">
              <a:buFont typeface="+mj-lt"/>
              <a:buAutoNum type="alphaLcParenR"/>
            </a:pPr>
            <a:r>
              <a:rPr lang="en-US" dirty="0"/>
              <a:t>The algorithm is significantly more topologically aware than Chord, and almost as topology aware as Pastry.</a:t>
            </a:r>
          </a:p>
          <a:p>
            <a:pPr>
              <a:buFont typeface="+mj-lt"/>
              <a:buAutoNum type="arabicPeriod" startAt="3"/>
            </a:pPr>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44</a:t>
            </a:fld>
            <a:endParaRPr lang="en-US" dirty="0"/>
          </a:p>
        </p:txBody>
      </p:sp>
    </p:spTree>
    <p:extLst>
      <p:ext uri="{BB962C8B-B14F-4D97-AF65-F5344CB8AC3E}">
        <p14:creationId xmlns:p14="http://schemas.microsoft.com/office/powerpoint/2010/main" val="2646863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759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96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Are Studying</a:t>
            </a:r>
          </a:p>
        </p:txBody>
      </p:sp>
      <p:sp>
        <p:nvSpPr>
          <p:cNvPr id="3" name="Content Placeholder 2"/>
          <p:cNvSpPr>
            <a:spLocks noGrp="1"/>
          </p:cNvSpPr>
          <p:nvPr>
            <p:ph idx="1"/>
          </p:nvPr>
        </p:nvSpPr>
        <p:spPr/>
        <p:txBody>
          <a:bodyPr/>
          <a:lstStyle/>
          <a:p>
            <a:pPr>
              <a:defRPr/>
            </a:pPr>
            <a:r>
              <a:rPr lang="en-US" dirty="0"/>
              <a:t>Widely-deployed P2P Systems</a:t>
            </a:r>
          </a:p>
          <a:p>
            <a:pPr marL="1349191" lvl="1" indent="-714278">
              <a:buFont typeface="+mj-lt"/>
              <a:buAutoNum type="arabicPeriod"/>
              <a:defRPr/>
            </a:pPr>
            <a:r>
              <a:rPr lang="en-US" dirty="0"/>
              <a:t>Napster</a:t>
            </a:r>
          </a:p>
          <a:p>
            <a:pPr marL="1349191" lvl="1" indent="-714278">
              <a:buFont typeface="+mj-lt"/>
              <a:buAutoNum type="arabicPeriod"/>
              <a:defRPr/>
            </a:pPr>
            <a:r>
              <a:rPr lang="en-US" dirty="0"/>
              <a:t>Gnutella</a:t>
            </a:r>
          </a:p>
          <a:p>
            <a:pPr marL="1349191" lvl="1" indent="-714278">
              <a:buFont typeface="+mj-lt"/>
              <a:buAutoNum type="arabicPeriod"/>
              <a:defRPr/>
            </a:pPr>
            <a:r>
              <a:rPr lang="en-US" dirty="0" err="1"/>
              <a:t>Fasttrack</a:t>
            </a:r>
            <a:r>
              <a:rPr lang="en-US" dirty="0"/>
              <a:t> (</a:t>
            </a:r>
            <a:r>
              <a:rPr lang="en-US" dirty="0" err="1"/>
              <a:t>Kazaa</a:t>
            </a:r>
            <a:r>
              <a:rPr lang="en-US" dirty="0"/>
              <a:t>, </a:t>
            </a:r>
            <a:r>
              <a:rPr lang="en-US" dirty="0" err="1"/>
              <a:t>Kazaalite</a:t>
            </a:r>
            <a:r>
              <a:rPr lang="en-US" dirty="0"/>
              <a:t>, </a:t>
            </a:r>
            <a:r>
              <a:rPr lang="en-US" dirty="0" err="1"/>
              <a:t>Grokster</a:t>
            </a:r>
            <a:r>
              <a:rPr lang="en-US" dirty="0"/>
              <a:t>)</a:t>
            </a:r>
          </a:p>
          <a:p>
            <a:pPr marL="1349191" lvl="1" indent="-714278">
              <a:buFont typeface="+mj-lt"/>
              <a:buAutoNum type="arabicPeriod"/>
              <a:defRPr/>
            </a:pPr>
            <a:r>
              <a:rPr lang="en-US" dirty="0" err="1"/>
              <a:t>BitTorrent</a:t>
            </a:r>
            <a:endParaRPr lang="en-US" dirty="0"/>
          </a:p>
          <a:p>
            <a:pPr marL="793642" indent="-714278">
              <a:defRPr/>
            </a:pPr>
            <a:r>
              <a:rPr lang="en-US" dirty="0"/>
              <a:t>P2P Systems with Provable Properties</a:t>
            </a:r>
          </a:p>
          <a:p>
            <a:pPr marL="1349191" lvl="1" indent="-714278">
              <a:buFont typeface="+mj-lt"/>
              <a:buAutoNum type="arabicPeriod"/>
              <a:defRPr/>
            </a:pPr>
            <a:r>
              <a:rPr lang="en-US" dirty="0"/>
              <a:t>Chord</a:t>
            </a:r>
          </a:p>
          <a:p>
            <a:pPr marL="1349191" lvl="1" indent="-714278">
              <a:buFont typeface="+mj-lt"/>
              <a:buAutoNum type="arabicPeriod"/>
              <a:defRPr/>
            </a:pPr>
            <a:r>
              <a:rPr lang="en-US" dirty="0"/>
              <a:t>Pastry </a:t>
            </a:r>
          </a:p>
          <a:p>
            <a:pPr marL="1349191" lvl="1" indent="-714278">
              <a:buFont typeface="+mj-lt"/>
              <a:buAutoNum type="arabicPeriod"/>
              <a:defRPr/>
            </a:pPr>
            <a:r>
              <a:rPr lang="en-US" dirty="0" err="1"/>
              <a:t>Kelips</a:t>
            </a:r>
            <a:endParaRPr lang="en-US" dirty="0"/>
          </a:p>
          <a:p>
            <a:pPr marL="1349191" lvl="1" indent="-714278">
              <a:buFont typeface="+mj-lt"/>
              <a:buAutoNum type="arabicPeriod"/>
              <a:defRPr/>
            </a:pPr>
            <a:endParaRPr lang="en-US" dirty="0"/>
          </a:p>
          <a:p>
            <a:endParaRPr lang="en-US" dirty="0"/>
          </a:p>
        </p:txBody>
      </p:sp>
      <p:sp>
        <p:nvSpPr>
          <p:cNvPr id="4" name="Slide Number Placeholder 1"/>
          <p:cNvSpPr txBox="1">
            <a:spLocks/>
          </p:cNvSpPr>
          <p:nvPr/>
        </p:nvSpPr>
        <p:spPr>
          <a:xfrm>
            <a:off x="12130881" y="6324600"/>
            <a:ext cx="533400" cy="381000"/>
          </a:xfrm>
          <a:prstGeom prst="rect">
            <a:avLst/>
          </a:prstGeom>
          <a:solidFill>
            <a:srgbClr val="FFFFFF"/>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47</a:t>
            </a:fld>
            <a:endParaRPr lang="en-US" dirty="0"/>
          </a:p>
        </p:txBody>
      </p:sp>
    </p:spTree>
    <p:extLst>
      <p:ext uri="{BB962C8B-B14F-4D97-AF65-F5344CB8AC3E}">
        <p14:creationId xmlns:p14="http://schemas.microsoft.com/office/powerpoint/2010/main" val="3928058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DHT=Distributed Hash Table</a:t>
            </a:r>
          </a:p>
        </p:txBody>
      </p:sp>
      <p:sp>
        <p:nvSpPr>
          <p:cNvPr id="3" name="Content Placeholder 2"/>
          <p:cNvSpPr>
            <a:spLocks noGrp="1"/>
          </p:cNvSpPr>
          <p:nvPr>
            <p:ph idx="1"/>
          </p:nvPr>
        </p:nvSpPr>
        <p:spPr/>
        <p:txBody>
          <a:bodyPr>
            <a:normAutofit fontScale="55000" lnSpcReduction="20000"/>
          </a:bodyPr>
          <a:lstStyle/>
          <a:p>
            <a:pPr>
              <a:lnSpc>
                <a:spcPct val="110000"/>
              </a:lnSpc>
            </a:pPr>
            <a:r>
              <a:rPr lang="en-US" sz="3900" dirty="0">
                <a:latin typeface="Times New Roman" charset="0"/>
                <a:ea typeface="ＭＳ Ｐゴシック" charset="0"/>
              </a:rPr>
              <a:t>A hash table allows you to insert, lookup and delete objects with keys</a:t>
            </a:r>
          </a:p>
          <a:p>
            <a:pPr>
              <a:lnSpc>
                <a:spcPct val="110000"/>
              </a:lnSpc>
            </a:pPr>
            <a:r>
              <a:rPr lang="en-US" sz="3900" dirty="0">
                <a:latin typeface="Times New Roman" charset="0"/>
                <a:ea typeface="ＭＳ Ｐゴシック" charset="0"/>
              </a:rPr>
              <a:t>A </a:t>
            </a:r>
            <a:r>
              <a:rPr lang="en-US" sz="3900" i="1" dirty="0">
                <a:latin typeface="Times New Roman" charset="0"/>
                <a:ea typeface="ＭＳ Ｐゴシック" charset="0"/>
              </a:rPr>
              <a:t>distributed </a:t>
            </a:r>
            <a:r>
              <a:rPr lang="en-US" sz="3900" dirty="0">
                <a:latin typeface="Times New Roman" charset="0"/>
                <a:ea typeface="ＭＳ Ｐゴシック" charset="0"/>
              </a:rPr>
              <a:t>hash table allows you to do the same in a distributed setting (objects=files)</a:t>
            </a:r>
          </a:p>
          <a:p>
            <a:pPr>
              <a:lnSpc>
                <a:spcPct val="110000"/>
              </a:lnSpc>
            </a:pPr>
            <a:r>
              <a:rPr lang="en-US" sz="3900" dirty="0">
                <a:latin typeface="Times New Roman" charset="0"/>
                <a:ea typeface="ＭＳ Ｐゴシック" charset="0"/>
              </a:rPr>
              <a:t>Performance Concerns:</a:t>
            </a:r>
          </a:p>
          <a:p>
            <a:pPr lvl="1">
              <a:lnSpc>
                <a:spcPct val="110000"/>
              </a:lnSpc>
            </a:pPr>
            <a:r>
              <a:rPr lang="en-US" sz="3300" dirty="0">
                <a:latin typeface="Times New Roman" charset="0"/>
                <a:ea typeface="ＭＳ Ｐゴシック" charset="0"/>
              </a:rPr>
              <a:t>Load balancing</a:t>
            </a:r>
          </a:p>
          <a:p>
            <a:pPr lvl="1">
              <a:lnSpc>
                <a:spcPct val="110000"/>
              </a:lnSpc>
            </a:pPr>
            <a:r>
              <a:rPr lang="en-US" sz="3300" dirty="0">
                <a:latin typeface="Times New Roman" charset="0"/>
                <a:ea typeface="ＭＳ Ｐゴシック" charset="0"/>
              </a:rPr>
              <a:t>Fault-tolerance</a:t>
            </a:r>
          </a:p>
          <a:p>
            <a:pPr lvl="1">
              <a:lnSpc>
                <a:spcPct val="110000"/>
              </a:lnSpc>
            </a:pPr>
            <a:r>
              <a:rPr lang="en-US" sz="3300" dirty="0">
                <a:latin typeface="Times New Roman" charset="0"/>
                <a:ea typeface="ＭＳ Ｐゴシック" charset="0"/>
              </a:rPr>
              <a:t>Efficiency of lookups and inserts</a:t>
            </a:r>
          </a:p>
          <a:p>
            <a:pPr lvl="1">
              <a:lnSpc>
                <a:spcPct val="110000"/>
              </a:lnSpc>
            </a:pPr>
            <a:r>
              <a:rPr lang="en-US" sz="3300" dirty="0">
                <a:latin typeface="Times New Roman" charset="0"/>
                <a:ea typeface="ＭＳ Ｐゴシック" charset="0"/>
              </a:rPr>
              <a:t>Locality</a:t>
            </a:r>
          </a:p>
          <a:p>
            <a:pPr>
              <a:lnSpc>
                <a:spcPct val="110000"/>
              </a:lnSpc>
            </a:pPr>
            <a:r>
              <a:rPr lang="en-US" sz="3900" dirty="0">
                <a:latin typeface="Times New Roman" charset="0"/>
                <a:ea typeface="ＭＳ Ｐゴシック" charset="0"/>
              </a:rPr>
              <a:t>Napster, Gnutella, </a:t>
            </a:r>
            <a:r>
              <a:rPr lang="en-US" sz="3900" dirty="0" err="1">
                <a:latin typeface="Times New Roman" charset="0"/>
                <a:ea typeface="ＭＳ Ｐゴシック" charset="0"/>
              </a:rPr>
              <a:t>FastTrack</a:t>
            </a:r>
            <a:r>
              <a:rPr lang="en-US" sz="3900" dirty="0">
                <a:latin typeface="Times New Roman" charset="0"/>
                <a:ea typeface="ＭＳ Ｐゴシック" charset="0"/>
              </a:rPr>
              <a:t> are all DHTs (sort of)</a:t>
            </a:r>
          </a:p>
          <a:p>
            <a:pPr>
              <a:lnSpc>
                <a:spcPct val="110000"/>
              </a:lnSpc>
            </a:pPr>
            <a:r>
              <a:rPr lang="en-US" sz="3900" dirty="0">
                <a:latin typeface="Times New Roman" charset="0"/>
                <a:ea typeface="ＭＳ Ｐゴシック" charset="0"/>
              </a:rPr>
              <a:t>So is Chord, a structured peer to peer system that we study next</a:t>
            </a:r>
          </a:p>
          <a:p>
            <a:pPr>
              <a:lnSpc>
                <a:spcPct val="110000"/>
              </a:lnSpc>
              <a:buNone/>
            </a:pPr>
            <a:r>
              <a:rPr lang="en-US" sz="3900" dirty="0">
                <a:latin typeface="Times New Roman" charset="0"/>
                <a:ea typeface="ＭＳ Ｐゴシック" charset="0"/>
              </a:rPr>
              <a:t>	</a:t>
            </a:r>
          </a:p>
          <a:p>
            <a:pPr>
              <a:lnSpc>
                <a:spcPct val="110000"/>
              </a:lnSpc>
            </a:pPr>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48</a:t>
            </a:fld>
            <a:endParaRPr lang="en-US" dirty="0"/>
          </a:p>
        </p:txBody>
      </p:sp>
    </p:spTree>
    <p:extLst>
      <p:ext uri="{BB962C8B-B14F-4D97-AF65-F5344CB8AC3E}">
        <p14:creationId xmlns:p14="http://schemas.microsoft.com/office/powerpoint/2010/main" val="269342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Performance</a:t>
            </a:r>
          </a:p>
        </p:txBody>
      </p:sp>
      <p:graphicFrame>
        <p:nvGraphicFramePr>
          <p:cNvPr id="5" name="Group 3"/>
          <p:cNvGraphicFramePr>
            <a:graphicFrameLocks noGrp="1"/>
          </p:cNvGraphicFramePr>
          <p:nvPr>
            <p:extLst>
              <p:ext uri="{D42A27DB-BD31-4B8C-83A1-F6EECF244321}">
                <p14:modId xmlns:p14="http://schemas.microsoft.com/office/powerpoint/2010/main" val="893801056"/>
              </p:ext>
            </p:extLst>
          </p:nvPr>
        </p:nvGraphicFramePr>
        <p:xfrm>
          <a:off x="624681" y="2057400"/>
          <a:ext cx="8077200" cy="3483994"/>
        </p:xfrm>
        <a:graphic>
          <a:graphicData uri="http://schemas.openxmlformats.org/drawingml/2006/table">
            <a:tbl>
              <a:tblPr/>
              <a:tblGrid>
                <a:gridCol w="1601687">
                  <a:extLst>
                    <a:ext uri="{9D8B030D-6E8A-4147-A177-3AD203B41FA5}">
                      <a16:colId xmlns:a16="http://schemas.microsoft.com/office/drawing/2014/main" val="20000"/>
                    </a:ext>
                  </a:extLst>
                </a:gridCol>
                <a:gridCol w="2514578">
                  <a:extLst>
                    <a:ext uri="{9D8B030D-6E8A-4147-A177-3AD203B41FA5}">
                      <a16:colId xmlns:a16="http://schemas.microsoft.com/office/drawing/2014/main" val="20001"/>
                    </a:ext>
                  </a:extLst>
                </a:gridCol>
                <a:gridCol w="1708639">
                  <a:extLst>
                    <a:ext uri="{9D8B030D-6E8A-4147-A177-3AD203B41FA5}">
                      <a16:colId xmlns:a16="http://schemas.microsoft.com/office/drawing/2014/main" val="20002"/>
                    </a:ext>
                  </a:extLst>
                </a:gridCol>
                <a:gridCol w="2002486">
                  <a:extLst>
                    <a:ext uri="{9D8B030D-6E8A-4147-A177-3AD203B41FA5}">
                      <a16:colId xmlns:a16="http://schemas.microsoft.com/office/drawing/2014/main" val="20003"/>
                    </a:ext>
                  </a:extLst>
                </a:gridCol>
                <a:gridCol w="249810">
                  <a:extLst>
                    <a:ext uri="{9D8B030D-6E8A-4147-A177-3AD203B41FA5}">
                      <a16:colId xmlns:a16="http://schemas.microsoft.com/office/drawing/2014/main" val="20004"/>
                    </a:ext>
                  </a:extLst>
                </a:gridCol>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Memory</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Lookup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Latency</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#Messages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for a lookup</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Napster</a:t>
                      </a:r>
                    </a:p>
                  </a:txBody>
                  <a:tcPr marL="91436" marR="9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a:t>
                      </a: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O(N)</a:t>
                      </a: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@server)</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O(1)</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93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Gnutella</a:t>
                      </a:r>
                    </a:p>
                  </a:txBody>
                  <a:tcPr marL="91436" marR="914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O(N)</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O(N)</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O(N)</a:t>
                      </a:r>
                    </a:p>
                  </a:txBody>
                  <a:tcPr marL="91436" marR="914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a:ln>
                          <a:noFill/>
                        </a:ln>
                        <a:solidFill>
                          <a:schemeClr val="tx1"/>
                        </a:solidFill>
                        <a:effectLst/>
                        <a:latin typeface="Times New Roman" pitchFamily="28" charset="0"/>
                        <a:ea typeface="ＭＳ Ｐゴシック" pitchFamily="28" charset="-128"/>
                      </a:endParaRPr>
                    </a:p>
                  </a:txBody>
                  <a:tcPr marL="91436" marR="914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49</a:t>
            </a:fld>
            <a:endParaRPr lang="en-US" dirty="0"/>
          </a:p>
        </p:txBody>
      </p:sp>
    </p:spTree>
    <p:extLst>
      <p:ext uri="{BB962C8B-B14F-4D97-AF65-F5344CB8AC3E}">
        <p14:creationId xmlns:p14="http://schemas.microsoft.com/office/powerpoint/2010/main" val="166096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52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Performance</a:t>
            </a:r>
          </a:p>
        </p:txBody>
      </p:sp>
      <p:graphicFrame>
        <p:nvGraphicFramePr>
          <p:cNvPr id="7" name="Group 3"/>
          <p:cNvGraphicFramePr>
            <a:graphicFrameLocks noGrp="1"/>
          </p:cNvGraphicFramePr>
          <p:nvPr>
            <p:extLst>
              <p:ext uri="{D42A27DB-BD31-4B8C-83A1-F6EECF244321}">
                <p14:modId xmlns:p14="http://schemas.microsoft.com/office/powerpoint/2010/main" val="1007298385"/>
              </p:ext>
            </p:extLst>
          </p:nvPr>
        </p:nvGraphicFramePr>
        <p:xfrm>
          <a:off x="472281" y="2057400"/>
          <a:ext cx="8153400" cy="4450544"/>
        </p:xfrm>
        <a:graphic>
          <a:graphicData uri="http://schemas.openxmlformats.org/drawingml/2006/table">
            <a:tbl>
              <a:tblPr/>
              <a:tblGrid>
                <a:gridCol w="1591586">
                  <a:extLst>
                    <a:ext uri="{9D8B030D-6E8A-4147-A177-3AD203B41FA5}">
                      <a16:colId xmlns:a16="http://schemas.microsoft.com/office/drawing/2014/main" val="20000"/>
                    </a:ext>
                  </a:extLst>
                </a:gridCol>
                <a:gridCol w="2447014">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tblGrid>
              <a:tr h="1032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Memory</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Lookup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Latency</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chemeClr val="tx1"/>
                          </a:solidFill>
                          <a:effectLst/>
                          <a:latin typeface="Times New Roman" pitchFamily="28" charset="0"/>
                          <a:ea typeface="ＭＳ Ｐゴシック" pitchFamily="28" charset="-128"/>
                        </a:rPr>
                        <a:t>#Messages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chemeClr val="tx1"/>
                          </a:solidFill>
                          <a:effectLst/>
                          <a:latin typeface="Times New Roman" pitchFamily="28" charset="0"/>
                          <a:ea typeface="ＭＳ Ｐゴシック" pitchFamily="28" charset="-128"/>
                        </a:rPr>
                        <a:t>for a lookup</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57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Napster</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a:t>
                      </a: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O(N)</a:t>
                      </a: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@server)</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O(1)</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4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Times New Roman" pitchFamily="28" charset="0"/>
                          <a:ea typeface="ＭＳ Ｐゴシック" pitchFamily="28" charset="-128"/>
                        </a:rPr>
                        <a:t>Gnutella</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O(N)</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O(N)</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tx1"/>
                          </a:solidFill>
                          <a:effectLst/>
                          <a:latin typeface="Times New Roman" pitchFamily="28" charset="0"/>
                          <a:ea typeface="ＭＳ Ｐゴシック" pitchFamily="28" charset="-128"/>
                        </a:rPr>
                        <a:t>O(N)</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a:ln>
                          <a:noFill/>
                        </a:ln>
                        <a:solidFill>
                          <a:schemeClr val="tx1"/>
                        </a:solidFill>
                        <a:effectLst/>
                        <a:latin typeface="Times New Roman" pitchFamily="28" charset="0"/>
                        <a:ea typeface="ＭＳ Ｐゴシック" pitchFamily="28" charset="-128"/>
                      </a:endParaRP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4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a:ln>
                            <a:noFill/>
                          </a:ln>
                          <a:solidFill>
                            <a:schemeClr val="accent2"/>
                          </a:solidFill>
                          <a:effectLst/>
                          <a:latin typeface="Times New Roman" pitchFamily="28" charset="0"/>
                          <a:ea typeface="ＭＳ Ｐゴシック" pitchFamily="28" charset="-128"/>
                        </a:rPr>
                        <a:t>Chord</a:t>
                      </a:r>
                    </a:p>
                  </a:txBody>
                  <a:tcPr marL="91436" marR="914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accent2"/>
                          </a:solidFill>
                          <a:effectLst/>
                          <a:latin typeface="Times New Roman" pitchFamily="28" charset="0"/>
                          <a:ea typeface="ＭＳ Ｐゴシック" pitchFamily="28" charset="-128"/>
                        </a:rPr>
                        <a:t>O(log(N))</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accent2"/>
                          </a:solidFill>
                          <a:effectLst/>
                          <a:latin typeface="Times New Roman" pitchFamily="28" charset="0"/>
                          <a:ea typeface="ＭＳ Ｐゴシック" pitchFamily="28" charset="-128"/>
                        </a:rPr>
                        <a:t>O(log(N))</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1" u="none" strike="noStrike" cap="none" normalizeH="0" baseline="0">
                          <a:ln>
                            <a:noFill/>
                          </a:ln>
                          <a:solidFill>
                            <a:schemeClr val="accent2"/>
                          </a:solidFill>
                          <a:effectLst/>
                          <a:latin typeface="Times New Roman" pitchFamily="28" charset="0"/>
                          <a:ea typeface="ＭＳ Ｐゴシック" pitchFamily="28" charset="-128"/>
                        </a:rPr>
                        <a:t>O(log(N))</a:t>
                      </a:r>
                    </a:p>
                  </a:txBody>
                  <a:tcPr marL="91436" marR="914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a:ln>
                          <a:noFill/>
                        </a:ln>
                        <a:solidFill>
                          <a:schemeClr val="tx1"/>
                        </a:solidFill>
                        <a:effectLst/>
                        <a:latin typeface="Times New Roman" pitchFamily="28" charset="0"/>
                        <a:ea typeface="ＭＳ Ｐゴシック" pitchFamily="28" charset="-128"/>
                      </a:endParaRPr>
                    </a:p>
                  </a:txBody>
                  <a:tcPr marL="91436" marR="914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50</a:t>
            </a:fld>
            <a:endParaRPr lang="en-US" dirty="0"/>
          </a:p>
        </p:txBody>
      </p:sp>
    </p:spTree>
    <p:extLst>
      <p:ext uri="{BB962C8B-B14F-4D97-AF65-F5344CB8AC3E}">
        <p14:creationId xmlns:p14="http://schemas.microsoft.com/office/powerpoint/2010/main" val="2801340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Chord</a:t>
            </a:r>
          </a:p>
        </p:txBody>
      </p:sp>
      <p:sp>
        <p:nvSpPr>
          <p:cNvPr id="3" name="Content Placeholder 2"/>
          <p:cNvSpPr>
            <a:spLocks noGrp="1"/>
          </p:cNvSpPr>
          <p:nvPr>
            <p:ph idx="1"/>
          </p:nvPr>
        </p:nvSpPr>
        <p:spPr/>
        <p:txBody>
          <a:bodyPr>
            <a:noAutofit/>
          </a:bodyPr>
          <a:lstStyle/>
          <a:p>
            <a:pPr>
              <a:lnSpc>
                <a:spcPct val="120000"/>
              </a:lnSpc>
            </a:pPr>
            <a:r>
              <a:rPr lang="en-US" sz="2000" dirty="0">
                <a:latin typeface="Times New Roman" charset="0"/>
                <a:ea typeface="ＭＳ Ｐゴシック" charset="0"/>
              </a:rPr>
              <a:t>Developers: I. </a:t>
            </a:r>
            <a:r>
              <a:rPr lang="en-US" sz="2000" dirty="0" err="1">
                <a:latin typeface="Times New Roman" charset="0"/>
                <a:ea typeface="ＭＳ Ｐゴシック" charset="0"/>
              </a:rPr>
              <a:t>Stoica</a:t>
            </a:r>
            <a:r>
              <a:rPr lang="en-US" sz="2000" dirty="0">
                <a:latin typeface="Times New Roman" charset="0"/>
                <a:ea typeface="ＭＳ Ｐゴシック" charset="0"/>
              </a:rPr>
              <a:t>, D. </a:t>
            </a:r>
            <a:r>
              <a:rPr lang="en-US" sz="2000" dirty="0" err="1">
                <a:latin typeface="Times New Roman" charset="0"/>
                <a:ea typeface="ＭＳ Ｐゴシック" charset="0"/>
              </a:rPr>
              <a:t>Karger</a:t>
            </a:r>
            <a:r>
              <a:rPr lang="en-US" sz="2000" dirty="0">
                <a:latin typeface="Times New Roman" charset="0"/>
                <a:ea typeface="ＭＳ Ｐゴシック" charset="0"/>
              </a:rPr>
              <a:t>, F. </a:t>
            </a:r>
            <a:r>
              <a:rPr lang="en-US" sz="2000" dirty="0" err="1">
                <a:latin typeface="Times New Roman" charset="0"/>
                <a:ea typeface="ＭＳ Ｐゴシック" charset="0"/>
              </a:rPr>
              <a:t>Kaashoek</a:t>
            </a:r>
            <a:r>
              <a:rPr lang="en-US" sz="2000" dirty="0">
                <a:latin typeface="Times New Roman" charset="0"/>
                <a:ea typeface="ＭＳ Ｐゴシック" charset="0"/>
              </a:rPr>
              <a:t>, H. </a:t>
            </a:r>
            <a:r>
              <a:rPr lang="en-US" sz="2000" dirty="0" err="1">
                <a:latin typeface="Times New Roman" charset="0"/>
                <a:ea typeface="ＭＳ Ｐゴシック" charset="0"/>
              </a:rPr>
              <a:t>Balakrishnan</a:t>
            </a:r>
            <a:r>
              <a:rPr lang="en-US" sz="2000" dirty="0">
                <a:latin typeface="Times New Roman" charset="0"/>
                <a:ea typeface="ＭＳ Ｐゴシック" charset="0"/>
              </a:rPr>
              <a:t>, R. Morris, Berkeley and MIT</a:t>
            </a:r>
          </a:p>
          <a:p>
            <a:pPr>
              <a:lnSpc>
                <a:spcPct val="120000"/>
              </a:lnSpc>
            </a:pPr>
            <a:r>
              <a:rPr lang="en-US" sz="2000" dirty="0">
                <a:latin typeface="Times New Roman" charset="0"/>
                <a:ea typeface="ＭＳ Ｐゴシック" charset="0"/>
              </a:rPr>
              <a:t>Intelligent choice of neighbors to reduce latency and message cost of routing (lookups/inserts)</a:t>
            </a:r>
          </a:p>
          <a:p>
            <a:pPr>
              <a:lnSpc>
                <a:spcPct val="120000"/>
              </a:lnSpc>
            </a:pPr>
            <a:r>
              <a:rPr lang="en-US" sz="2000" dirty="0">
                <a:latin typeface="Times New Roman" charset="0"/>
                <a:ea typeface="ＭＳ Ｐゴシック" charset="0"/>
              </a:rPr>
              <a:t>Uses </a:t>
            </a:r>
            <a:r>
              <a:rPr lang="en-US" sz="2000" i="1" dirty="0">
                <a:latin typeface="Times New Roman" charset="0"/>
                <a:ea typeface="ＭＳ Ｐゴシック" charset="0"/>
              </a:rPr>
              <a:t>Consistent Hashing </a:t>
            </a:r>
            <a:r>
              <a:rPr lang="en-US" sz="2000" dirty="0">
                <a:latin typeface="Times New Roman" charset="0"/>
                <a:ea typeface="ＭＳ Ｐゴシック" charset="0"/>
              </a:rPr>
              <a:t>on node</a:t>
            </a:r>
            <a:r>
              <a:rPr lang="ja-JP" altLang="en-US" sz="2000" dirty="0">
                <a:latin typeface="Times New Roman" charset="0"/>
                <a:ea typeface="ＭＳ Ｐゴシック" charset="0"/>
              </a:rPr>
              <a:t>’</a:t>
            </a:r>
            <a:r>
              <a:rPr lang="en-US" altLang="ja-JP" sz="2000" dirty="0">
                <a:latin typeface="Times New Roman" charset="0"/>
                <a:ea typeface="ＭＳ Ｐゴシック" charset="0"/>
              </a:rPr>
              <a:t>s (peer</a:t>
            </a:r>
            <a:r>
              <a:rPr lang="ja-JP" altLang="en-US" sz="2000" dirty="0">
                <a:latin typeface="Times New Roman" charset="0"/>
                <a:ea typeface="ＭＳ Ｐゴシック" charset="0"/>
              </a:rPr>
              <a:t>’</a:t>
            </a:r>
            <a:r>
              <a:rPr lang="en-US" altLang="ja-JP" sz="2000" dirty="0">
                <a:latin typeface="Times New Roman" charset="0"/>
                <a:ea typeface="ＭＳ Ｐゴシック" charset="0"/>
              </a:rPr>
              <a:t>s) address</a:t>
            </a:r>
          </a:p>
          <a:p>
            <a:pPr lvl="1">
              <a:lnSpc>
                <a:spcPct val="120000"/>
              </a:lnSpc>
            </a:pPr>
            <a:r>
              <a:rPr lang="en-US" sz="1800" dirty="0">
                <a:solidFill>
                  <a:schemeClr val="accent2"/>
                </a:solidFill>
                <a:latin typeface="Times New Roman" charset="0"/>
                <a:ea typeface="ＭＳ Ｐゴシック" charset="0"/>
              </a:rPr>
              <a:t>SHA-1</a:t>
            </a:r>
            <a:r>
              <a:rPr lang="en-US" sz="1800" dirty="0">
                <a:latin typeface="Times New Roman" charset="0"/>
                <a:ea typeface="ＭＳ Ｐゴシック" charset="0"/>
              </a:rPr>
              <a:t>(</a:t>
            </a:r>
            <a:r>
              <a:rPr lang="en-US" sz="1800" dirty="0" err="1">
                <a:latin typeface="Times New Roman" charset="0"/>
                <a:ea typeface="ＭＳ Ｐゴシック" charset="0"/>
              </a:rPr>
              <a:t>ip_address,port</a:t>
            </a:r>
            <a:r>
              <a:rPr lang="en-US" sz="1800" dirty="0">
                <a:latin typeface="Times New Roman" charset="0"/>
                <a:ea typeface="ＭＳ Ｐゴシック" charset="0"/>
              </a:rPr>
              <a:t>) </a:t>
            </a:r>
            <a:r>
              <a:rPr lang="en-US" sz="1800" dirty="0">
                <a:latin typeface="Times New Roman" charset="0"/>
                <a:ea typeface="ＭＳ Ｐゴシック" charset="0"/>
                <a:sym typeface="Wingdings" charset="0"/>
              </a:rPr>
              <a:t>160 bit string </a:t>
            </a:r>
          </a:p>
          <a:p>
            <a:pPr lvl="1">
              <a:lnSpc>
                <a:spcPct val="120000"/>
              </a:lnSpc>
            </a:pPr>
            <a:r>
              <a:rPr lang="en-US" sz="1800" dirty="0">
                <a:latin typeface="Times New Roman" charset="0"/>
                <a:ea typeface="ＭＳ Ｐゴシック" charset="0"/>
              </a:rPr>
              <a:t>Truncated to </a:t>
            </a:r>
            <a:r>
              <a:rPr lang="en-US" sz="1800" i="1" dirty="0">
                <a:latin typeface="Times New Roman" charset="0"/>
                <a:ea typeface="ＭＳ Ｐゴシック" charset="0"/>
              </a:rPr>
              <a:t>m </a:t>
            </a:r>
            <a:r>
              <a:rPr lang="en-US" sz="1800" dirty="0">
                <a:latin typeface="Times New Roman" charset="0"/>
                <a:ea typeface="ＭＳ Ｐゴシック" charset="0"/>
              </a:rPr>
              <a:t>bits</a:t>
            </a:r>
          </a:p>
          <a:p>
            <a:pPr lvl="1">
              <a:lnSpc>
                <a:spcPct val="120000"/>
              </a:lnSpc>
            </a:pPr>
            <a:r>
              <a:rPr lang="en-US" sz="1800" dirty="0">
                <a:latin typeface="Times New Roman" charset="0"/>
                <a:ea typeface="ＭＳ Ｐゴシック" charset="0"/>
              </a:rPr>
              <a:t>Called peer </a:t>
            </a:r>
            <a:r>
              <a:rPr lang="en-US" sz="1800" i="1" dirty="0">
                <a:latin typeface="Times New Roman" charset="0"/>
                <a:ea typeface="ＭＳ Ｐゴシック" charset="0"/>
              </a:rPr>
              <a:t>id </a:t>
            </a:r>
            <a:r>
              <a:rPr lang="en-US" sz="1800" dirty="0">
                <a:latin typeface="Times New Roman" charset="0"/>
                <a:ea typeface="ＭＳ Ｐゴシック" charset="0"/>
              </a:rPr>
              <a:t>(number between 0 and               )</a:t>
            </a:r>
          </a:p>
          <a:p>
            <a:pPr lvl="1">
              <a:lnSpc>
                <a:spcPct val="120000"/>
              </a:lnSpc>
            </a:pPr>
            <a:r>
              <a:rPr lang="en-US" sz="1800" dirty="0">
                <a:latin typeface="Times New Roman" charset="0"/>
                <a:ea typeface="ＭＳ Ｐゴシック" charset="0"/>
              </a:rPr>
              <a:t>Not unique but id conflicts very unlikely</a:t>
            </a:r>
            <a:endParaRPr lang="en-US" sz="1800" i="1" dirty="0">
              <a:latin typeface="Times New Roman" charset="0"/>
              <a:ea typeface="ＭＳ Ｐゴシック" charset="0"/>
            </a:endParaRPr>
          </a:p>
          <a:p>
            <a:pPr lvl="1">
              <a:lnSpc>
                <a:spcPct val="120000"/>
              </a:lnSpc>
            </a:pPr>
            <a:r>
              <a:rPr lang="en-US" sz="1800" dirty="0">
                <a:latin typeface="Times New Roman" charset="0"/>
                <a:ea typeface="ＭＳ Ｐゴシック" charset="0"/>
              </a:rPr>
              <a:t>Can then map peers to one of       logical points on a circle</a:t>
            </a:r>
          </a:p>
          <a:p>
            <a:pPr>
              <a:lnSpc>
                <a:spcPct val="120000"/>
              </a:lnSpc>
            </a:pPr>
            <a:endParaRPr lang="en-US" sz="1400" dirty="0"/>
          </a:p>
        </p:txBody>
      </p:sp>
      <p:graphicFrame>
        <p:nvGraphicFramePr>
          <p:cNvPr id="4" name="Object 3"/>
          <p:cNvGraphicFramePr>
            <a:graphicFrameLocks noChangeAspect="1"/>
          </p:cNvGraphicFramePr>
          <p:nvPr>
            <p:extLst>
              <p:ext uri="{D42A27DB-BD31-4B8C-83A1-F6EECF244321}">
                <p14:modId xmlns:p14="http://schemas.microsoft.com/office/powerpoint/2010/main" val="2273282105"/>
              </p:ext>
            </p:extLst>
          </p:nvPr>
        </p:nvGraphicFramePr>
        <p:xfrm>
          <a:off x="5377656" y="4826717"/>
          <a:ext cx="733425" cy="354883"/>
        </p:xfrm>
        <a:graphic>
          <a:graphicData uri="http://schemas.openxmlformats.org/presentationml/2006/ole">
            <mc:AlternateContent xmlns:mc="http://schemas.openxmlformats.org/markup-compatibility/2006">
              <mc:Choice xmlns:v="urn:schemas-microsoft-com:vml" Requires="v">
                <p:oleObj spid="_x0000_s22914" name="Equation" r:id="rId4" imgW="393529" imgH="190417" progId="Equation.3">
                  <p:embed/>
                </p:oleObj>
              </mc:Choice>
              <mc:Fallback>
                <p:oleObj name="Equation" r:id="rId4" imgW="393529" imgH="19041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7656" y="4826717"/>
                        <a:ext cx="733425" cy="354883"/>
                      </a:xfrm>
                      <a:prstGeom prst="rect">
                        <a:avLst/>
                      </a:prstGeom>
                      <a:noFill/>
                      <a:ln>
                        <a:noFill/>
                      </a:ln>
                      <a:effec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359974694"/>
              </p:ext>
            </p:extLst>
          </p:nvPr>
        </p:nvGraphicFramePr>
        <p:xfrm>
          <a:off x="4472644" y="5529113"/>
          <a:ext cx="442119" cy="414487"/>
        </p:xfrm>
        <a:graphic>
          <a:graphicData uri="http://schemas.openxmlformats.org/presentationml/2006/ole">
            <mc:AlternateContent xmlns:mc="http://schemas.openxmlformats.org/markup-compatibility/2006">
              <mc:Choice xmlns:v="urn:schemas-microsoft-com:vml" Requires="v">
                <p:oleObj spid="_x0000_s22915" name="Equation" r:id="rId6" imgW="203112" imgH="190417" progId="Equation.3">
                  <p:embed/>
                </p:oleObj>
              </mc:Choice>
              <mc:Fallback>
                <p:oleObj name="Equation" r:id="rId6" imgW="203112"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2644" y="5529113"/>
                        <a:ext cx="442119" cy="414487"/>
                      </a:xfrm>
                      <a:prstGeom prst="rect">
                        <a:avLst/>
                      </a:prstGeom>
                      <a:noFill/>
                      <a:ln>
                        <a:noFill/>
                      </a:ln>
                      <a:effectLst/>
                    </p:spPr>
                  </p:pic>
                </p:oleObj>
              </mc:Fallback>
            </mc:AlternateContent>
          </a:graphicData>
        </a:graphic>
      </p:graphicFrame>
      <p:sp>
        <p:nvSpPr>
          <p:cNvPr id="6"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51</a:t>
            </a:fld>
            <a:endParaRPr lang="en-US" dirty="0"/>
          </a:p>
        </p:txBody>
      </p:sp>
    </p:spTree>
    <p:extLst>
      <p:ext uri="{BB962C8B-B14F-4D97-AF65-F5344CB8AC3E}">
        <p14:creationId xmlns:p14="http://schemas.microsoft.com/office/powerpoint/2010/main" val="3034483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Ring of peers</a:t>
            </a:r>
          </a:p>
        </p:txBody>
      </p:sp>
      <p:sp>
        <p:nvSpPr>
          <p:cNvPr id="39" name="Oval 3"/>
          <p:cNvSpPr>
            <a:spLocks noChangeArrowheads="1"/>
          </p:cNvSpPr>
          <p:nvPr/>
        </p:nvSpPr>
        <p:spPr bwMode="auto">
          <a:xfrm>
            <a:off x="2897191" y="2528891"/>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40" name="Text Box 4"/>
          <p:cNvSpPr txBox="1">
            <a:spLocks noChangeArrowheads="1"/>
          </p:cNvSpPr>
          <p:nvPr/>
        </p:nvSpPr>
        <p:spPr bwMode="auto">
          <a:xfrm>
            <a:off x="2590800" y="542449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41" name="Text Box 5"/>
          <p:cNvSpPr txBox="1">
            <a:spLocks noChangeArrowheads="1"/>
          </p:cNvSpPr>
          <p:nvPr/>
        </p:nvSpPr>
        <p:spPr bwMode="auto">
          <a:xfrm>
            <a:off x="2362200" y="2451101"/>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42" name="Text Box 6"/>
          <p:cNvSpPr txBox="1">
            <a:spLocks noChangeArrowheads="1"/>
          </p:cNvSpPr>
          <p:nvPr/>
        </p:nvSpPr>
        <p:spPr bwMode="auto">
          <a:xfrm>
            <a:off x="1981200" y="3581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43" name="Text Box 7"/>
          <p:cNvSpPr txBox="1">
            <a:spLocks noChangeArrowheads="1"/>
          </p:cNvSpPr>
          <p:nvPr/>
        </p:nvSpPr>
        <p:spPr bwMode="auto">
          <a:xfrm>
            <a:off x="5943600" y="2438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44" name="Line 8"/>
          <p:cNvSpPr>
            <a:spLocks noChangeShapeType="1"/>
          </p:cNvSpPr>
          <p:nvPr/>
        </p:nvSpPr>
        <p:spPr bwMode="auto">
          <a:xfrm>
            <a:off x="4616451" y="2471738"/>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45" name="Text Box 9"/>
          <p:cNvSpPr txBox="1">
            <a:spLocks noChangeArrowheads="1"/>
          </p:cNvSpPr>
          <p:nvPr/>
        </p:nvSpPr>
        <p:spPr bwMode="auto">
          <a:xfrm>
            <a:off x="4463057" y="2088508"/>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46" name="Text Box 10"/>
          <p:cNvSpPr txBox="1">
            <a:spLocks noChangeArrowheads="1"/>
          </p:cNvSpPr>
          <p:nvPr/>
        </p:nvSpPr>
        <p:spPr bwMode="auto">
          <a:xfrm>
            <a:off x="669928" y="1946276"/>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47" name="Text Box 11"/>
          <p:cNvSpPr txBox="1">
            <a:spLocks noChangeArrowheads="1"/>
          </p:cNvSpPr>
          <p:nvPr/>
        </p:nvSpPr>
        <p:spPr bwMode="auto">
          <a:xfrm>
            <a:off x="6408739" y="403860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48" name="Text Box 12"/>
          <p:cNvSpPr txBox="1">
            <a:spLocks noChangeArrowheads="1"/>
          </p:cNvSpPr>
          <p:nvPr/>
        </p:nvSpPr>
        <p:spPr bwMode="auto">
          <a:xfrm>
            <a:off x="5816600" y="5400675"/>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49" name="Line 13"/>
          <p:cNvSpPr>
            <a:spLocks noChangeShapeType="1"/>
          </p:cNvSpPr>
          <p:nvPr/>
        </p:nvSpPr>
        <p:spPr bwMode="auto">
          <a:xfrm>
            <a:off x="5791200" y="2895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50" name="Line 14"/>
          <p:cNvSpPr>
            <a:spLocks noChangeShapeType="1"/>
          </p:cNvSpPr>
          <p:nvPr/>
        </p:nvSpPr>
        <p:spPr bwMode="auto">
          <a:xfrm flipH="1">
            <a:off x="6172200" y="4191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51" name="Line 15"/>
          <p:cNvSpPr>
            <a:spLocks noChangeShapeType="1"/>
          </p:cNvSpPr>
          <p:nvPr/>
        </p:nvSpPr>
        <p:spPr bwMode="auto">
          <a:xfrm>
            <a:off x="5943600" y="5181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52" name="Line 16"/>
          <p:cNvSpPr>
            <a:spLocks noChangeShapeType="1"/>
          </p:cNvSpPr>
          <p:nvPr/>
        </p:nvSpPr>
        <p:spPr bwMode="auto">
          <a:xfrm>
            <a:off x="3276600" y="5181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53" name="Line 17"/>
          <p:cNvSpPr>
            <a:spLocks noChangeShapeType="1"/>
          </p:cNvSpPr>
          <p:nvPr/>
        </p:nvSpPr>
        <p:spPr bwMode="auto">
          <a:xfrm>
            <a:off x="3505200" y="2895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54" name="Line 18"/>
          <p:cNvSpPr>
            <a:spLocks noChangeShapeType="1"/>
          </p:cNvSpPr>
          <p:nvPr/>
        </p:nvSpPr>
        <p:spPr bwMode="auto">
          <a:xfrm flipH="1">
            <a:off x="2819400" y="41148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55" name="Text Box 19"/>
          <p:cNvSpPr txBox="1">
            <a:spLocks noChangeArrowheads="1"/>
          </p:cNvSpPr>
          <p:nvPr/>
        </p:nvSpPr>
        <p:spPr bwMode="auto">
          <a:xfrm>
            <a:off x="669926" y="2479676"/>
            <a:ext cx="1133533"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6 nodes</a:t>
            </a:r>
          </a:p>
        </p:txBody>
      </p:sp>
      <p:sp>
        <p:nvSpPr>
          <p:cNvPr id="20"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52</a:t>
            </a:fld>
            <a:endParaRPr lang="en-US" dirty="0"/>
          </a:p>
        </p:txBody>
      </p:sp>
    </p:spTree>
    <p:extLst>
      <p:ext uri="{BB962C8B-B14F-4D97-AF65-F5344CB8AC3E}">
        <p14:creationId xmlns:p14="http://schemas.microsoft.com/office/powerpoint/2010/main" val="138699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pointers (1): successors</a:t>
            </a:r>
          </a:p>
        </p:txBody>
      </p:sp>
      <p:sp>
        <p:nvSpPr>
          <p:cNvPr id="5" name="Oval 3"/>
          <p:cNvSpPr>
            <a:spLocks noChangeArrowheads="1"/>
          </p:cNvSpPr>
          <p:nvPr/>
        </p:nvSpPr>
        <p:spPr bwMode="auto">
          <a:xfrm>
            <a:off x="2897191" y="2528891"/>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6" name="Text Box 4"/>
          <p:cNvSpPr txBox="1">
            <a:spLocks noChangeArrowheads="1"/>
          </p:cNvSpPr>
          <p:nvPr/>
        </p:nvSpPr>
        <p:spPr bwMode="auto">
          <a:xfrm>
            <a:off x="2590800" y="542449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7" name="Line 5"/>
          <p:cNvSpPr>
            <a:spLocks noChangeShapeType="1"/>
          </p:cNvSpPr>
          <p:nvPr/>
        </p:nvSpPr>
        <p:spPr bwMode="auto">
          <a:xfrm>
            <a:off x="4616451" y="2471738"/>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8" name="Text Box 6"/>
          <p:cNvSpPr txBox="1">
            <a:spLocks noChangeArrowheads="1"/>
          </p:cNvSpPr>
          <p:nvPr/>
        </p:nvSpPr>
        <p:spPr bwMode="auto">
          <a:xfrm>
            <a:off x="4463057" y="2088508"/>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9" name="Text Box 7"/>
          <p:cNvSpPr txBox="1">
            <a:spLocks noChangeArrowheads="1"/>
          </p:cNvSpPr>
          <p:nvPr/>
        </p:nvSpPr>
        <p:spPr bwMode="auto">
          <a:xfrm>
            <a:off x="669928" y="1946276"/>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10" name="Text Box 8"/>
          <p:cNvSpPr txBox="1">
            <a:spLocks noChangeArrowheads="1"/>
          </p:cNvSpPr>
          <p:nvPr/>
        </p:nvSpPr>
        <p:spPr bwMode="auto">
          <a:xfrm>
            <a:off x="6408739" y="403860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1" name="Text Box 9"/>
          <p:cNvSpPr txBox="1">
            <a:spLocks noChangeArrowheads="1"/>
          </p:cNvSpPr>
          <p:nvPr/>
        </p:nvSpPr>
        <p:spPr bwMode="auto">
          <a:xfrm>
            <a:off x="5816600" y="5400675"/>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2" name="Line 10"/>
          <p:cNvSpPr>
            <a:spLocks noChangeShapeType="1"/>
          </p:cNvSpPr>
          <p:nvPr/>
        </p:nvSpPr>
        <p:spPr bwMode="auto">
          <a:xfrm>
            <a:off x="5791200" y="2895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13" name="Line 11"/>
          <p:cNvSpPr>
            <a:spLocks noChangeShapeType="1"/>
          </p:cNvSpPr>
          <p:nvPr/>
        </p:nvSpPr>
        <p:spPr bwMode="auto">
          <a:xfrm flipH="1">
            <a:off x="6172200" y="4191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14" name="Line 12"/>
          <p:cNvSpPr>
            <a:spLocks noChangeShapeType="1"/>
          </p:cNvSpPr>
          <p:nvPr/>
        </p:nvSpPr>
        <p:spPr bwMode="auto">
          <a:xfrm>
            <a:off x="5943600" y="5181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15" name="Line 13"/>
          <p:cNvSpPr>
            <a:spLocks noChangeShapeType="1"/>
          </p:cNvSpPr>
          <p:nvPr/>
        </p:nvSpPr>
        <p:spPr bwMode="auto">
          <a:xfrm>
            <a:off x="3276600" y="5181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16" name="Line 14"/>
          <p:cNvSpPr>
            <a:spLocks noChangeShapeType="1"/>
          </p:cNvSpPr>
          <p:nvPr/>
        </p:nvSpPr>
        <p:spPr bwMode="auto">
          <a:xfrm>
            <a:off x="3505200" y="2895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17" name="Line 15"/>
          <p:cNvSpPr>
            <a:spLocks noChangeShapeType="1"/>
          </p:cNvSpPr>
          <p:nvPr/>
        </p:nvSpPr>
        <p:spPr bwMode="auto">
          <a:xfrm flipH="1">
            <a:off x="2819400" y="41148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lIns="91435" tIns="45718" rIns="91435" bIns="45718" anchor="ctr"/>
          <a:lstStyle/>
          <a:p>
            <a:endParaRPr lang="en-US"/>
          </a:p>
        </p:txBody>
      </p:sp>
      <p:sp>
        <p:nvSpPr>
          <p:cNvPr id="18" name="Freeform 16"/>
          <p:cNvSpPr>
            <a:spLocks/>
          </p:cNvSpPr>
          <p:nvPr/>
        </p:nvSpPr>
        <p:spPr bwMode="auto">
          <a:xfrm>
            <a:off x="2209800" y="4114800"/>
            <a:ext cx="304800" cy="1219200"/>
          </a:xfrm>
          <a:custGeom>
            <a:avLst/>
            <a:gdLst>
              <a:gd name="T0" fmla="*/ 2147483647 w 312"/>
              <a:gd name="T1" fmla="*/ 2147483647 h 1200"/>
              <a:gd name="T2" fmla="*/ 2147483647 w 312"/>
              <a:gd name="T3" fmla="*/ 2147483647 h 1200"/>
              <a:gd name="T4" fmla="*/ 2147483647 w 312"/>
              <a:gd name="T5" fmla="*/ 0 h 1200"/>
              <a:gd name="T6" fmla="*/ 0 60000 65536"/>
              <a:gd name="T7" fmla="*/ 0 60000 65536"/>
              <a:gd name="T8" fmla="*/ 0 60000 65536"/>
              <a:gd name="T9" fmla="*/ 0 w 312"/>
              <a:gd name="T10" fmla="*/ 0 h 1200"/>
              <a:gd name="T11" fmla="*/ 312 w 312"/>
              <a:gd name="T12" fmla="*/ 1200 h 1200"/>
            </a:gdLst>
            <a:ahLst/>
            <a:cxnLst>
              <a:cxn ang="T6">
                <a:pos x="T0" y="T1"/>
              </a:cxn>
              <a:cxn ang="T7">
                <a:pos x="T2" y="T3"/>
              </a:cxn>
              <a:cxn ang="T8">
                <a:pos x="T4" y="T5"/>
              </a:cxn>
            </a:cxnLst>
            <a:rect l="T9" t="T10" r="T11" b="T12"/>
            <a:pathLst>
              <a:path w="312" h="1200">
                <a:moveTo>
                  <a:pt x="312" y="1200"/>
                </a:moveTo>
                <a:cubicBezTo>
                  <a:pt x="180" y="1012"/>
                  <a:pt x="48" y="824"/>
                  <a:pt x="24" y="624"/>
                </a:cubicBezTo>
                <a:cubicBezTo>
                  <a:pt x="0" y="424"/>
                  <a:pt x="84" y="212"/>
                  <a:pt x="168" y="0"/>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19" name="Freeform 17"/>
          <p:cNvSpPr>
            <a:spLocks/>
          </p:cNvSpPr>
          <p:nvPr/>
        </p:nvSpPr>
        <p:spPr bwMode="auto">
          <a:xfrm>
            <a:off x="6553200" y="2971800"/>
            <a:ext cx="457200" cy="446273"/>
          </a:xfrm>
          <a:custGeom>
            <a:avLst/>
            <a:gdLst>
              <a:gd name="T0" fmla="*/ 0 w 432"/>
              <a:gd name="T1" fmla="*/ 0 h 768"/>
              <a:gd name="T2" fmla="*/ 2147483647 w 432"/>
              <a:gd name="T3" fmla="*/ 2147483647 h 768"/>
              <a:gd name="T4" fmla="*/ 2147483647 w 432"/>
              <a:gd name="T5" fmla="*/ 2147483647 h 768"/>
              <a:gd name="T6" fmla="*/ 0 60000 65536"/>
              <a:gd name="T7" fmla="*/ 0 60000 65536"/>
              <a:gd name="T8" fmla="*/ 0 60000 65536"/>
              <a:gd name="T9" fmla="*/ 0 w 432"/>
              <a:gd name="T10" fmla="*/ 0 h 768"/>
              <a:gd name="T11" fmla="*/ 432 w 432"/>
              <a:gd name="T12" fmla="*/ 768 h 768"/>
            </a:gdLst>
            <a:ahLst/>
            <a:cxnLst>
              <a:cxn ang="T6">
                <a:pos x="T0" y="T1"/>
              </a:cxn>
              <a:cxn ang="T7">
                <a:pos x="T2" y="T3"/>
              </a:cxn>
              <a:cxn ang="T8">
                <a:pos x="T4" y="T5"/>
              </a:cxn>
            </a:cxnLst>
            <a:rect l="T9" t="T10" r="T11" b="T12"/>
            <a:pathLst>
              <a:path w="432" h="768">
                <a:moveTo>
                  <a:pt x="0" y="0"/>
                </a:moveTo>
                <a:cubicBezTo>
                  <a:pt x="108" y="104"/>
                  <a:pt x="216" y="208"/>
                  <a:pt x="288" y="336"/>
                </a:cubicBezTo>
                <a:cubicBezTo>
                  <a:pt x="360" y="464"/>
                  <a:pt x="396" y="616"/>
                  <a:pt x="432" y="768"/>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spAutoFit/>
          </a:bodyPr>
          <a:lstStyle/>
          <a:p>
            <a:endParaRPr lang="en-US"/>
          </a:p>
        </p:txBody>
      </p:sp>
      <p:sp>
        <p:nvSpPr>
          <p:cNvPr id="20" name="Freeform 18"/>
          <p:cNvSpPr>
            <a:spLocks/>
          </p:cNvSpPr>
          <p:nvPr/>
        </p:nvSpPr>
        <p:spPr bwMode="auto">
          <a:xfrm>
            <a:off x="2819400" y="1828800"/>
            <a:ext cx="3352800" cy="609600"/>
          </a:xfrm>
          <a:custGeom>
            <a:avLst/>
            <a:gdLst>
              <a:gd name="T0" fmla="*/ 0 w 2112"/>
              <a:gd name="T1" fmla="*/ 2147483647 h 384"/>
              <a:gd name="T2" fmla="*/ 2147483647 w 2112"/>
              <a:gd name="T3" fmla="*/ 0 h 384"/>
              <a:gd name="T4" fmla="*/ 2147483647 w 2112"/>
              <a:gd name="T5" fmla="*/ 2147483647 h 384"/>
              <a:gd name="T6" fmla="*/ 0 60000 65536"/>
              <a:gd name="T7" fmla="*/ 0 60000 65536"/>
              <a:gd name="T8" fmla="*/ 0 60000 65536"/>
              <a:gd name="T9" fmla="*/ 0 w 2112"/>
              <a:gd name="T10" fmla="*/ 0 h 384"/>
              <a:gd name="T11" fmla="*/ 2112 w 2112"/>
              <a:gd name="T12" fmla="*/ 384 h 384"/>
            </a:gdLst>
            <a:ahLst/>
            <a:cxnLst>
              <a:cxn ang="T6">
                <a:pos x="T0" y="T1"/>
              </a:cxn>
              <a:cxn ang="T7">
                <a:pos x="T2" y="T3"/>
              </a:cxn>
              <a:cxn ang="T8">
                <a:pos x="T4" y="T5"/>
              </a:cxn>
            </a:cxnLst>
            <a:rect l="T9" t="T10" r="T11" b="T12"/>
            <a:pathLst>
              <a:path w="2112" h="384">
                <a:moveTo>
                  <a:pt x="0" y="384"/>
                </a:moveTo>
                <a:cubicBezTo>
                  <a:pt x="328" y="192"/>
                  <a:pt x="656" y="0"/>
                  <a:pt x="1008" y="0"/>
                </a:cubicBezTo>
                <a:cubicBezTo>
                  <a:pt x="1360" y="0"/>
                  <a:pt x="1736" y="192"/>
                  <a:pt x="2112" y="384"/>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21" name="Line 19"/>
          <p:cNvSpPr>
            <a:spLocks noChangeShapeType="1"/>
          </p:cNvSpPr>
          <p:nvPr/>
        </p:nvSpPr>
        <p:spPr bwMode="auto">
          <a:xfrm flipV="1">
            <a:off x="2590800" y="2971800"/>
            <a:ext cx="1524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2" name="Freeform 20"/>
          <p:cNvSpPr>
            <a:spLocks/>
          </p:cNvSpPr>
          <p:nvPr/>
        </p:nvSpPr>
        <p:spPr bwMode="auto">
          <a:xfrm>
            <a:off x="6324600" y="4572000"/>
            <a:ext cx="457200" cy="446273"/>
          </a:xfrm>
          <a:custGeom>
            <a:avLst/>
            <a:gdLst>
              <a:gd name="T0" fmla="*/ 2147483647 w 624"/>
              <a:gd name="T1" fmla="*/ 0 h 1056"/>
              <a:gd name="T2" fmla="*/ 2147483647 w 624"/>
              <a:gd name="T3" fmla="*/ 2147483647 h 1056"/>
              <a:gd name="T4" fmla="*/ 0 w 624"/>
              <a:gd name="T5" fmla="*/ 2147483647 h 1056"/>
              <a:gd name="T6" fmla="*/ 0 60000 65536"/>
              <a:gd name="T7" fmla="*/ 0 60000 65536"/>
              <a:gd name="T8" fmla="*/ 0 60000 65536"/>
              <a:gd name="T9" fmla="*/ 0 w 624"/>
              <a:gd name="T10" fmla="*/ 0 h 1056"/>
              <a:gd name="T11" fmla="*/ 624 w 624"/>
              <a:gd name="T12" fmla="*/ 1056 h 1056"/>
            </a:gdLst>
            <a:ahLst/>
            <a:cxnLst>
              <a:cxn ang="T6">
                <a:pos x="T0" y="T1"/>
              </a:cxn>
              <a:cxn ang="T7">
                <a:pos x="T2" y="T3"/>
              </a:cxn>
              <a:cxn ang="T8">
                <a:pos x="T4" y="T5"/>
              </a:cxn>
            </a:cxnLst>
            <a:rect l="T9" t="T10" r="T11" b="T12"/>
            <a:pathLst>
              <a:path w="624" h="1056">
                <a:moveTo>
                  <a:pt x="624" y="0"/>
                </a:moveTo>
                <a:cubicBezTo>
                  <a:pt x="580" y="200"/>
                  <a:pt x="536" y="400"/>
                  <a:pt x="432" y="576"/>
                </a:cubicBezTo>
                <a:cubicBezTo>
                  <a:pt x="328" y="752"/>
                  <a:pt x="164" y="904"/>
                  <a:pt x="0" y="1056"/>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spAutoFit/>
          </a:bodyPr>
          <a:lstStyle/>
          <a:p>
            <a:endParaRPr lang="en-US"/>
          </a:p>
        </p:txBody>
      </p:sp>
      <p:sp>
        <p:nvSpPr>
          <p:cNvPr id="23" name="Freeform 21"/>
          <p:cNvSpPr>
            <a:spLocks/>
          </p:cNvSpPr>
          <p:nvPr/>
        </p:nvSpPr>
        <p:spPr bwMode="auto">
          <a:xfrm>
            <a:off x="3505200" y="5867404"/>
            <a:ext cx="2286000" cy="482600"/>
          </a:xfrm>
          <a:custGeom>
            <a:avLst/>
            <a:gdLst>
              <a:gd name="T0" fmla="*/ 2147483647 w 1440"/>
              <a:gd name="T1" fmla="*/ 0 h 304"/>
              <a:gd name="T2" fmla="*/ 2147483647 w 1440"/>
              <a:gd name="T3" fmla="*/ 2147483647 h 304"/>
              <a:gd name="T4" fmla="*/ 0 w 1440"/>
              <a:gd name="T5" fmla="*/ 2147483647 h 304"/>
              <a:gd name="T6" fmla="*/ 0 60000 65536"/>
              <a:gd name="T7" fmla="*/ 0 60000 65536"/>
              <a:gd name="T8" fmla="*/ 0 60000 65536"/>
              <a:gd name="T9" fmla="*/ 0 w 1440"/>
              <a:gd name="T10" fmla="*/ 0 h 304"/>
              <a:gd name="T11" fmla="*/ 1440 w 1440"/>
              <a:gd name="T12" fmla="*/ 304 h 304"/>
            </a:gdLst>
            <a:ahLst/>
            <a:cxnLst>
              <a:cxn ang="T6">
                <a:pos x="T0" y="T1"/>
              </a:cxn>
              <a:cxn ang="T7">
                <a:pos x="T2" y="T3"/>
              </a:cxn>
              <a:cxn ang="T8">
                <a:pos x="T4" y="T5"/>
              </a:cxn>
            </a:cxnLst>
            <a:rect l="T9" t="T10" r="T11" b="T12"/>
            <a:pathLst>
              <a:path w="1440" h="304">
                <a:moveTo>
                  <a:pt x="1440" y="0"/>
                </a:moveTo>
                <a:cubicBezTo>
                  <a:pt x="1224" y="136"/>
                  <a:pt x="1008" y="272"/>
                  <a:pt x="768" y="288"/>
                </a:cubicBezTo>
                <a:cubicBezTo>
                  <a:pt x="528" y="304"/>
                  <a:pt x="264" y="200"/>
                  <a:pt x="0" y="96"/>
                </a:cubicBezTo>
              </a:path>
            </a:pathLst>
          </a:custGeom>
          <a:noFill/>
          <a:ln w="2857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24" name="Text Box 22"/>
          <p:cNvSpPr txBox="1">
            <a:spLocks noChangeArrowheads="1"/>
          </p:cNvSpPr>
          <p:nvPr/>
        </p:nvSpPr>
        <p:spPr bwMode="auto">
          <a:xfrm>
            <a:off x="2362200" y="2451101"/>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25" name="Text Box 23"/>
          <p:cNvSpPr txBox="1">
            <a:spLocks noChangeArrowheads="1"/>
          </p:cNvSpPr>
          <p:nvPr/>
        </p:nvSpPr>
        <p:spPr bwMode="auto">
          <a:xfrm>
            <a:off x="1981200" y="3581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26" name="Text Box 24"/>
          <p:cNvSpPr txBox="1">
            <a:spLocks noChangeArrowheads="1"/>
          </p:cNvSpPr>
          <p:nvPr/>
        </p:nvSpPr>
        <p:spPr bwMode="auto">
          <a:xfrm>
            <a:off x="5943600" y="2438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27" name="Text Box 25"/>
          <p:cNvSpPr txBox="1">
            <a:spLocks noChangeArrowheads="1"/>
          </p:cNvSpPr>
          <p:nvPr/>
        </p:nvSpPr>
        <p:spPr bwMode="auto">
          <a:xfrm>
            <a:off x="5257801" y="6172200"/>
            <a:ext cx="3133179"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(similarly predecessors)</a:t>
            </a:r>
          </a:p>
        </p:txBody>
      </p:sp>
      <p:sp>
        <p:nvSpPr>
          <p:cNvPr id="28"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53</a:t>
            </a:fld>
            <a:endParaRPr lang="en-US" dirty="0"/>
          </a:p>
        </p:txBody>
      </p:sp>
    </p:spTree>
    <p:extLst>
      <p:ext uri="{BB962C8B-B14F-4D97-AF65-F5344CB8AC3E}">
        <p14:creationId xmlns:p14="http://schemas.microsoft.com/office/powerpoint/2010/main" val="3980235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pointers (2): finger tables</a:t>
            </a:r>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 y="1752600"/>
            <a:ext cx="8485632" cy="4590288"/>
          </a:xfrm>
          <a:prstGeom prst="rect">
            <a:avLst/>
          </a:prstGeom>
        </p:spPr>
      </p:pic>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54</a:t>
            </a:fld>
            <a:endParaRPr lang="en-US" dirty="0"/>
          </a:p>
        </p:txBody>
      </p:sp>
      <p:sp>
        <p:nvSpPr>
          <p:cNvPr id="5" name="TextBox 4"/>
          <p:cNvSpPr txBox="1"/>
          <p:nvPr/>
        </p:nvSpPr>
        <p:spPr>
          <a:xfrm>
            <a:off x="7787481" y="4419600"/>
            <a:ext cx="3583032" cy="861774"/>
          </a:xfrm>
          <a:prstGeom prst="rect">
            <a:avLst/>
          </a:prstGeom>
          <a:noFill/>
        </p:spPr>
        <p:txBody>
          <a:bodyPr wrap="none" rtlCol="0">
            <a:spAutoFit/>
          </a:bodyPr>
          <a:lstStyle/>
          <a:p>
            <a:r>
              <a:rPr lang="en-US" dirty="0">
                <a:solidFill>
                  <a:srgbClr val="FF0000"/>
                </a:solidFill>
              </a:rPr>
              <a:t>At or to the clockwise of</a:t>
            </a:r>
          </a:p>
          <a:p>
            <a:r>
              <a:rPr lang="en-US" dirty="0">
                <a:solidFill>
                  <a:srgbClr val="FF0000"/>
                </a:solidFill>
              </a:rPr>
              <a:t>Also, use (n+2</a:t>
            </a:r>
            <a:r>
              <a:rPr lang="en-US" baseline="30000" dirty="0">
                <a:solidFill>
                  <a:srgbClr val="FF0000"/>
                </a:solidFill>
              </a:rPr>
              <a:t>i</a:t>
            </a:r>
            <a:r>
              <a:rPr lang="en-US" dirty="0">
                <a:solidFill>
                  <a:srgbClr val="FF0000"/>
                </a:solidFill>
              </a:rPr>
              <a:t>) mod 2</a:t>
            </a:r>
            <a:r>
              <a:rPr lang="en-US" baseline="30000" dirty="0">
                <a:solidFill>
                  <a:srgbClr val="FF0000"/>
                </a:solidFill>
              </a:rPr>
              <a:t>m</a:t>
            </a:r>
            <a:endParaRPr lang="en-US" dirty="0">
              <a:solidFill>
                <a:srgbClr val="FF0000"/>
              </a:solidFill>
            </a:endParaRPr>
          </a:p>
        </p:txBody>
      </p:sp>
      <p:sp>
        <p:nvSpPr>
          <p:cNvPr id="6" name="Oval 5"/>
          <p:cNvSpPr/>
          <p:nvPr/>
        </p:nvSpPr>
        <p:spPr>
          <a:xfrm>
            <a:off x="6339681" y="5715000"/>
            <a:ext cx="609600" cy="914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ine 14"/>
          <p:cNvSpPr>
            <a:spLocks noChangeShapeType="1"/>
          </p:cNvSpPr>
          <p:nvPr/>
        </p:nvSpPr>
        <p:spPr bwMode="auto">
          <a:xfrm flipH="1">
            <a:off x="6949279" y="4953000"/>
            <a:ext cx="838201"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8" name="Double Bracket 7">
            <a:extLst>
              <a:ext uri="{FF2B5EF4-FFF2-40B4-BE49-F238E27FC236}">
                <a16:creationId xmlns:a16="http://schemas.microsoft.com/office/drawing/2014/main" id="{1B6D6092-9767-9F40-BDFF-42A89E96392E}"/>
              </a:ext>
            </a:extLst>
          </p:cNvPr>
          <p:cNvSpPr/>
          <p:nvPr/>
        </p:nvSpPr>
        <p:spPr>
          <a:xfrm>
            <a:off x="6949281" y="5867400"/>
            <a:ext cx="838200" cy="58958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0296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files?</a:t>
            </a:r>
          </a:p>
        </p:txBody>
      </p:sp>
      <p:sp>
        <p:nvSpPr>
          <p:cNvPr id="3" name="Content Placeholder 2"/>
          <p:cNvSpPr>
            <a:spLocks noGrp="1"/>
          </p:cNvSpPr>
          <p:nvPr>
            <p:ph idx="1"/>
          </p:nvPr>
        </p:nvSpPr>
        <p:spPr/>
        <p:txBody>
          <a:bodyPr>
            <a:noAutofit/>
          </a:bodyPr>
          <a:lstStyle/>
          <a:p>
            <a:pPr>
              <a:lnSpc>
                <a:spcPct val="120000"/>
              </a:lnSpc>
            </a:pPr>
            <a:r>
              <a:rPr lang="en-US" sz="2000" dirty="0">
                <a:latin typeface="Times New Roman" charset="0"/>
                <a:ea typeface="ＭＳ Ｐゴシック" charset="0"/>
              </a:rPr>
              <a:t>Filenames also mapped using same consistent hash function</a:t>
            </a:r>
          </a:p>
          <a:p>
            <a:pPr lvl="1">
              <a:lnSpc>
                <a:spcPct val="120000"/>
              </a:lnSpc>
            </a:pPr>
            <a:r>
              <a:rPr lang="en-US" sz="1800" dirty="0">
                <a:latin typeface="Times New Roman" charset="0"/>
                <a:ea typeface="ＭＳ Ｐゴシック" charset="0"/>
              </a:rPr>
              <a:t>SHA-1(filename) </a:t>
            </a:r>
            <a:r>
              <a:rPr lang="en-US" sz="1800" dirty="0">
                <a:latin typeface="Times New Roman" charset="0"/>
                <a:ea typeface="ＭＳ Ｐゴシック" charset="0"/>
                <a:sym typeface="Wingdings" charset="0"/>
              </a:rPr>
              <a:t>160 bit string (</a:t>
            </a:r>
            <a:r>
              <a:rPr lang="en-US" sz="1800" i="1" dirty="0">
                <a:latin typeface="Times New Roman" charset="0"/>
                <a:ea typeface="ＭＳ Ｐゴシック" charset="0"/>
                <a:sym typeface="Wingdings" charset="0"/>
              </a:rPr>
              <a:t>key</a:t>
            </a:r>
            <a:r>
              <a:rPr lang="en-US" sz="1800" dirty="0">
                <a:latin typeface="Times New Roman" charset="0"/>
                <a:ea typeface="ＭＳ Ｐゴシック" charset="0"/>
                <a:sym typeface="Wingdings" charset="0"/>
              </a:rPr>
              <a:t>)</a:t>
            </a:r>
          </a:p>
          <a:p>
            <a:pPr lvl="1">
              <a:lnSpc>
                <a:spcPct val="120000"/>
              </a:lnSpc>
            </a:pPr>
            <a:r>
              <a:rPr lang="en-US" sz="1800" dirty="0">
                <a:latin typeface="Times New Roman" charset="0"/>
                <a:ea typeface="ＭＳ Ｐゴシック" charset="0"/>
                <a:sym typeface="Wingdings" charset="0"/>
              </a:rPr>
              <a:t>File is stored at </a:t>
            </a:r>
            <a:r>
              <a:rPr lang="en-US" sz="1800" dirty="0">
                <a:solidFill>
                  <a:schemeClr val="accent2"/>
                </a:solidFill>
                <a:latin typeface="Times New Roman" charset="0"/>
                <a:ea typeface="ＭＳ Ｐゴシック" charset="0"/>
                <a:sym typeface="Wingdings" charset="0"/>
              </a:rPr>
              <a:t>first peer with id greater than or equal to its key (mod       ) </a:t>
            </a:r>
          </a:p>
          <a:p>
            <a:pPr>
              <a:lnSpc>
                <a:spcPct val="120000"/>
              </a:lnSpc>
            </a:pPr>
            <a:r>
              <a:rPr lang="en-US" sz="2000" dirty="0">
                <a:latin typeface="Times New Roman" charset="0"/>
                <a:ea typeface="ＭＳ Ｐゴシック" charset="0"/>
              </a:rPr>
              <a:t>File </a:t>
            </a:r>
            <a:r>
              <a:rPr lang="en-US" sz="1400" i="1" dirty="0" err="1">
                <a:latin typeface="Times New Roman" charset="0"/>
                <a:ea typeface="ＭＳ Ｐゴシック" charset="0"/>
              </a:rPr>
              <a:t>cnn.com</a:t>
            </a:r>
            <a:r>
              <a:rPr lang="en-US" sz="1400" i="1" dirty="0">
                <a:latin typeface="Times New Roman" charset="0"/>
                <a:ea typeface="ＭＳ Ｐゴシック" charset="0"/>
              </a:rPr>
              <a:t>/</a:t>
            </a:r>
            <a:r>
              <a:rPr lang="en-US" sz="1400" i="1" dirty="0" err="1">
                <a:latin typeface="Times New Roman" charset="0"/>
                <a:ea typeface="ＭＳ Ｐゴシック" charset="0"/>
              </a:rPr>
              <a:t>index.html</a:t>
            </a:r>
            <a:r>
              <a:rPr lang="en-US" sz="3200" i="1" dirty="0">
                <a:latin typeface="Times New Roman" charset="0"/>
                <a:ea typeface="ＭＳ Ｐゴシック" charset="0"/>
              </a:rPr>
              <a:t> </a:t>
            </a:r>
            <a:r>
              <a:rPr lang="en-US" sz="2000" dirty="0">
                <a:latin typeface="Times New Roman" charset="0"/>
                <a:ea typeface="ＭＳ Ｐゴシック" charset="0"/>
              </a:rPr>
              <a:t>that maps to key K42 is stored at first peer with id </a:t>
            </a:r>
            <a:r>
              <a:rPr lang="en-US" sz="2000" dirty="0">
                <a:solidFill>
                  <a:srgbClr val="FF0000"/>
                </a:solidFill>
                <a:latin typeface="Times New Roman" charset="0"/>
                <a:ea typeface="ＭＳ Ｐゴシック" charset="0"/>
              </a:rPr>
              <a:t>at or to the clockwise </a:t>
            </a:r>
            <a:r>
              <a:rPr lang="en-US" sz="2000">
                <a:solidFill>
                  <a:srgbClr val="FF0000"/>
                </a:solidFill>
                <a:latin typeface="Times New Roman" charset="0"/>
                <a:ea typeface="ＭＳ Ｐゴシック" charset="0"/>
              </a:rPr>
              <a:t>of</a:t>
            </a:r>
            <a:r>
              <a:rPr lang="en-US" sz="2000">
                <a:latin typeface="Times New Roman" charset="0"/>
                <a:ea typeface="ＭＳ Ｐゴシック" charset="0"/>
              </a:rPr>
              <a:t> 42</a:t>
            </a:r>
            <a:endParaRPr lang="en-US" sz="2000" dirty="0">
              <a:latin typeface="Times New Roman" charset="0"/>
              <a:ea typeface="ＭＳ Ｐゴシック" charset="0"/>
            </a:endParaRPr>
          </a:p>
          <a:p>
            <a:pPr lvl="1">
              <a:lnSpc>
                <a:spcPct val="120000"/>
              </a:lnSpc>
            </a:pPr>
            <a:r>
              <a:rPr lang="en-US" sz="1800" dirty="0">
                <a:latin typeface="Times New Roman" charset="0"/>
                <a:ea typeface="ＭＳ Ｐゴシック" charset="0"/>
              </a:rPr>
              <a:t>Note that we are considering a different file-sharing application here : </a:t>
            </a:r>
            <a:r>
              <a:rPr lang="en-US" sz="1800" i="1" dirty="0">
                <a:latin typeface="Times New Roman" charset="0"/>
                <a:ea typeface="ＭＳ Ｐゴシック" charset="0"/>
              </a:rPr>
              <a:t>cooperative web caching</a:t>
            </a:r>
          </a:p>
          <a:p>
            <a:pPr lvl="1">
              <a:lnSpc>
                <a:spcPct val="120000"/>
              </a:lnSpc>
            </a:pPr>
            <a:r>
              <a:rPr lang="en-US" sz="1800" dirty="0">
                <a:latin typeface="Times New Roman" charset="0"/>
                <a:ea typeface="ＭＳ Ｐゴシック" charset="0"/>
              </a:rPr>
              <a:t>The same discussion applies to any other file sharing application, including that of mp3 files.</a:t>
            </a:r>
          </a:p>
          <a:p>
            <a:pPr>
              <a:lnSpc>
                <a:spcPct val="120000"/>
              </a:lnSpc>
            </a:pPr>
            <a:r>
              <a:rPr lang="en-US" sz="1800" dirty="0">
                <a:latin typeface="Times New Roman" charset="0"/>
                <a:ea typeface="ＭＳ Ｐゴシック" charset="0"/>
              </a:rPr>
              <a:t>Consistent Hashing =&gt; with K keys and N peers, each peer stores </a:t>
            </a:r>
            <a:r>
              <a:rPr lang="en-US" sz="1800" i="1" dirty="0">
                <a:latin typeface="Times New Roman" charset="0"/>
                <a:ea typeface="ＭＳ Ｐゴシック" charset="0"/>
              </a:rPr>
              <a:t>O(K/N) </a:t>
            </a:r>
            <a:r>
              <a:rPr lang="en-US" sz="1800" dirty="0">
                <a:latin typeface="Times New Roman" charset="0"/>
                <a:ea typeface="ＭＳ Ｐゴシック" charset="0"/>
              </a:rPr>
              <a:t>keys. (i.e., </a:t>
            </a:r>
            <a:r>
              <a:rPr lang="en-US" sz="1800" i="1" dirty="0">
                <a:latin typeface="Times New Roman" charset="0"/>
                <a:ea typeface="ＭＳ Ｐゴシック" charset="0"/>
              </a:rPr>
              <a:t>&lt; </a:t>
            </a:r>
            <a:r>
              <a:rPr lang="en-US" sz="1800" i="1" dirty="0" err="1">
                <a:latin typeface="Times New Roman" charset="0"/>
                <a:ea typeface="ＭＳ Ｐゴシック" charset="0"/>
              </a:rPr>
              <a:t>c.K</a:t>
            </a:r>
            <a:r>
              <a:rPr lang="en-US" sz="1800" i="1" dirty="0">
                <a:latin typeface="Times New Roman" charset="0"/>
                <a:ea typeface="ＭＳ Ｐゴシック" charset="0"/>
              </a:rPr>
              <a:t>/N</a:t>
            </a:r>
            <a:r>
              <a:rPr lang="en-US" sz="1800" dirty="0">
                <a:latin typeface="Times New Roman" charset="0"/>
                <a:ea typeface="ＭＳ Ｐゴシック" charset="0"/>
              </a:rPr>
              <a:t>, for some constant </a:t>
            </a:r>
            <a:r>
              <a:rPr lang="en-US" sz="1800" i="1" dirty="0">
                <a:latin typeface="Times New Roman" charset="0"/>
                <a:ea typeface="ＭＳ Ｐゴシック" charset="0"/>
              </a:rPr>
              <a:t>c</a:t>
            </a:r>
            <a:r>
              <a:rPr lang="en-US" sz="1800" dirty="0">
                <a:latin typeface="Times New Roman" charset="0"/>
                <a:ea typeface="ＭＳ Ｐゴシック" charset="0"/>
              </a:rPr>
              <a:t>)</a:t>
            </a:r>
          </a:p>
          <a:p>
            <a:pPr>
              <a:lnSpc>
                <a:spcPct val="120000"/>
              </a:lnSpc>
            </a:pPr>
            <a:endParaRPr lang="en-US" sz="1400" dirty="0"/>
          </a:p>
        </p:txBody>
      </p:sp>
      <p:graphicFrame>
        <p:nvGraphicFramePr>
          <p:cNvPr id="4" name="Object 2"/>
          <p:cNvGraphicFramePr>
            <a:graphicFrameLocks noChangeAspect="1"/>
          </p:cNvGraphicFramePr>
          <p:nvPr>
            <p:extLst>
              <p:ext uri="{D42A27DB-BD31-4B8C-83A1-F6EECF244321}">
                <p14:modId xmlns:p14="http://schemas.microsoft.com/office/powerpoint/2010/main" val="2921210676"/>
              </p:ext>
            </p:extLst>
          </p:nvPr>
        </p:nvGraphicFramePr>
        <p:xfrm>
          <a:off x="2770981" y="3200400"/>
          <a:ext cx="368300" cy="342900"/>
        </p:xfrm>
        <a:graphic>
          <a:graphicData uri="http://schemas.openxmlformats.org/presentationml/2006/ole">
            <mc:AlternateContent xmlns:mc="http://schemas.openxmlformats.org/markup-compatibility/2006">
              <mc:Choice xmlns:v="urn:schemas-microsoft-com:vml" Requires="v">
                <p:oleObj spid="_x0000_s35019" name="Equation" r:id="rId4" imgW="177800" imgH="165100" progId="Equation.3">
                  <p:embed/>
                </p:oleObj>
              </mc:Choice>
              <mc:Fallback>
                <p:oleObj name="Equation" r:id="rId4" imgW="1778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81" y="3200400"/>
                        <a:ext cx="3683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55</a:t>
            </a:fld>
            <a:endParaRPr lang="en-US" dirty="0"/>
          </a:p>
        </p:txBody>
      </p:sp>
    </p:spTree>
    <p:extLst>
      <p:ext uri="{BB962C8B-B14F-4D97-AF65-F5344CB8AC3E}">
        <p14:creationId xmlns:p14="http://schemas.microsoft.com/office/powerpoint/2010/main" val="2805850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Files</a:t>
            </a:r>
          </a:p>
        </p:txBody>
      </p:sp>
      <p:sp>
        <p:nvSpPr>
          <p:cNvPr id="5" name="Oval 3"/>
          <p:cNvSpPr>
            <a:spLocks noChangeArrowheads="1"/>
          </p:cNvSpPr>
          <p:nvPr/>
        </p:nvSpPr>
        <p:spPr bwMode="auto">
          <a:xfrm>
            <a:off x="2529681" y="2514600"/>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6" name="Text Box 4"/>
          <p:cNvSpPr txBox="1">
            <a:spLocks noChangeArrowheads="1"/>
          </p:cNvSpPr>
          <p:nvPr/>
        </p:nvSpPr>
        <p:spPr bwMode="auto">
          <a:xfrm>
            <a:off x="2223290" y="5410199"/>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7" name="Text Box 5"/>
          <p:cNvSpPr txBox="1">
            <a:spLocks noChangeArrowheads="1"/>
          </p:cNvSpPr>
          <p:nvPr/>
        </p:nvSpPr>
        <p:spPr bwMode="auto">
          <a:xfrm>
            <a:off x="4095547" y="2074217"/>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8" name="Text Box 6"/>
          <p:cNvSpPr txBox="1">
            <a:spLocks noChangeArrowheads="1"/>
          </p:cNvSpPr>
          <p:nvPr/>
        </p:nvSpPr>
        <p:spPr bwMode="auto">
          <a:xfrm>
            <a:off x="302418" y="1931985"/>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9" name="Text Box 7"/>
          <p:cNvSpPr txBox="1">
            <a:spLocks noChangeArrowheads="1"/>
          </p:cNvSpPr>
          <p:nvPr/>
        </p:nvSpPr>
        <p:spPr bwMode="auto">
          <a:xfrm>
            <a:off x="6041229" y="4024309"/>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0" name="Text Box 8"/>
          <p:cNvSpPr txBox="1">
            <a:spLocks noChangeArrowheads="1"/>
          </p:cNvSpPr>
          <p:nvPr/>
        </p:nvSpPr>
        <p:spPr bwMode="auto">
          <a:xfrm>
            <a:off x="5449090" y="5386384"/>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1" name="Text Box 9"/>
          <p:cNvSpPr txBox="1">
            <a:spLocks noChangeArrowheads="1"/>
          </p:cNvSpPr>
          <p:nvPr/>
        </p:nvSpPr>
        <p:spPr bwMode="auto">
          <a:xfrm>
            <a:off x="6203156" y="5853110"/>
            <a:ext cx="2511014"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latin typeface="Helvetica" charset="0"/>
              </a:rPr>
              <a:t>File with key </a:t>
            </a:r>
            <a:r>
              <a:rPr lang="en-US">
                <a:solidFill>
                  <a:srgbClr val="00BE00"/>
                </a:solidFill>
                <a:latin typeface="Helvetica" charset="0"/>
              </a:rPr>
              <a:t>K42 </a:t>
            </a:r>
          </a:p>
          <a:p>
            <a:r>
              <a:rPr lang="en-US">
                <a:latin typeface="Helvetica" charset="0"/>
              </a:rPr>
              <a:t>stored here</a:t>
            </a:r>
          </a:p>
        </p:txBody>
      </p:sp>
      <p:sp>
        <p:nvSpPr>
          <p:cNvPr id="12" name="Line 10"/>
          <p:cNvSpPr>
            <a:spLocks noChangeShapeType="1"/>
          </p:cNvSpPr>
          <p:nvPr/>
        </p:nvSpPr>
        <p:spPr bwMode="auto">
          <a:xfrm>
            <a:off x="6185690" y="5395909"/>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3" name="Text Box 11"/>
          <p:cNvSpPr txBox="1">
            <a:spLocks noChangeArrowheads="1"/>
          </p:cNvSpPr>
          <p:nvPr/>
        </p:nvSpPr>
        <p:spPr bwMode="auto">
          <a:xfrm>
            <a:off x="1994690" y="2436810"/>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14" name="Text Box 12"/>
          <p:cNvSpPr txBox="1">
            <a:spLocks noChangeArrowheads="1"/>
          </p:cNvSpPr>
          <p:nvPr/>
        </p:nvSpPr>
        <p:spPr bwMode="auto">
          <a:xfrm>
            <a:off x="1613690" y="3567109"/>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15" name="Text Box 13"/>
          <p:cNvSpPr txBox="1">
            <a:spLocks noChangeArrowheads="1"/>
          </p:cNvSpPr>
          <p:nvPr/>
        </p:nvSpPr>
        <p:spPr bwMode="auto">
          <a:xfrm>
            <a:off x="5576090" y="2424109"/>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16"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56</a:t>
            </a:fld>
            <a:endParaRPr lang="en-US" dirty="0"/>
          </a:p>
        </p:txBody>
      </p:sp>
    </p:spTree>
    <p:extLst>
      <p:ext uri="{BB962C8B-B14F-4D97-AF65-F5344CB8AC3E}">
        <p14:creationId xmlns:p14="http://schemas.microsoft.com/office/powerpoint/2010/main" val="1435118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a:t>
            </a:r>
          </a:p>
        </p:txBody>
      </p:sp>
      <p:sp>
        <p:nvSpPr>
          <p:cNvPr id="6" name="Oval 3"/>
          <p:cNvSpPr>
            <a:spLocks noChangeArrowheads="1"/>
          </p:cNvSpPr>
          <p:nvPr/>
        </p:nvSpPr>
        <p:spPr bwMode="auto">
          <a:xfrm>
            <a:off x="2897191" y="2528891"/>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7" name="Text Box 4"/>
          <p:cNvSpPr txBox="1">
            <a:spLocks noChangeArrowheads="1"/>
          </p:cNvSpPr>
          <p:nvPr/>
        </p:nvSpPr>
        <p:spPr bwMode="auto">
          <a:xfrm>
            <a:off x="2590800" y="542449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8" name="Text Box 5"/>
          <p:cNvSpPr txBox="1">
            <a:spLocks noChangeArrowheads="1"/>
          </p:cNvSpPr>
          <p:nvPr/>
        </p:nvSpPr>
        <p:spPr bwMode="auto">
          <a:xfrm>
            <a:off x="4463057" y="2088508"/>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9" name="Text Box 6"/>
          <p:cNvSpPr txBox="1">
            <a:spLocks noChangeArrowheads="1"/>
          </p:cNvSpPr>
          <p:nvPr/>
        </p:nvSpPr>
        <p:spPr bwMode="auto">
          <a:xfrm>
            <a:off x="669928" y="1946276"/>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10" name="Text Box 7"/>
          <p:cNvSpPr txBox="1">
            <a:spLocks noChangeArrowheads="1"/>
          </p:cNvSpPr>
          <p:nvPr/>
        </p:nvSpPr>
        <p:spPr bwMode="auto">
          <a:xfrm>
            <a:off x="6408739" y="403860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1" name="Text Box 8"/>
          <p:cNvSpPr txBox="1">
            <a:spLocks noChangeArrowheads="1"/>
          </p:cNvSpPr>
          <p:nvPr/>
        </p:nvSpPr>
        <p:spPr bwMode="auto">
          <a:xfrm>
            <a:off x="5816600" y="5400675"/>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2" name="Text Box 9"/>
          <p:cNvSpPr txBox="1">
            <a:spLocks noChangeArrowheads="1"/>
          </p:cNvSpPr>
          <p:nvPr/>
        </p:nvSpPr>
        <p:spPr bwMode="auto">
          <a:xfrm>
            <a:off x="6644481" y="5943600"/>
            <a:ext cx="2939166"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dirty="0">
                <a:latin typeface="Helvetica" charset="0"/>
              </a:rPr>
              <a:t>File </a:t>
            </a:r>
            <a:r>
              <a:rPr lang="en-US" sz="1500" dirty="0" err="1"/>
              <a:t>cnn.com</a:t>
            </a:r>
            <a:r>
              <a:rPr lang="en-US" sz="1500" dirty="0"/>
              <a:t>/</a:t>
            </a:r>
            <a:r>
              <a:rPr lang="en-US" sz="1500" dirty="0" err="1"/>
              <a:t>index.html</a:t>
            </a:r>
            <a:r>
              <a:rPr lang="en-US" dirty="0">
                <a:latin typeface="Helvetica" charset="0"/>
              </a:rPr>
              <a:t> with </a:t>
            </a:r>
          </a:p>
          <a:p>
            <a:r>
              <a:rPr lang="en-US" dirty="0">
                <a:latin typeface="Helvetica" charset="0"/>
              </a:rPr>
              <a:t>key </a:t>
            </a:r>
            <a:r>
              <a:rPr lang="en-US" dirty="0">
                <a:solidFill>
                  <a:srgbClr val="00BE00"/>
                </a:solidFill>
                <a:latin typeface="Helvetica" charset="0"/>
              </a:rPr>
              <a:t>K42 </a:t>
            </a:r>
            <a:r>
              <a:rPr lang="en-US" dirty="0">
                <a:latin typeface="Helvetica" charset="0"/>
              </a:rPr>
              <a:t>stored here</a:t>
            </a:r>
          </a:p>
        </p:txBody>
      </p:sp>
      <p:sp>
        <p:nvSpPr>
          <p:cNvPr id="13" name="Line 10"/>
          <p:cNvSpPr>
            <a:spLocks noChangeShapeType="1"/>
          </p:cNvSpPr>
          <p:nvPr/>
        </p:nvSpPr>
        <p:spPr bwMode="auto">
          <a:xfrm>
            <a:off x="6553200" y="54102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5" name="Text Box 12"/>
          <p:cNvSpPr txBox="1">
            <a:spLocks noChangeArrowheads="1"/>
          </p:cNvSpPr>
          <p:nvPr/>
        </p:nvSpPr>
        <p:spPr bwMode="auto">
          <a:xfrm>
            <a:off x="-15719" y="4114801"/>
            <a:ext cx="3022290"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Who has </a:t>
            </a:r>
            <a:r>
              <a:rPr lang="en-US" sz="1500"/>
              <a:t>cnn.com/index.html</a:t>
            </a:r>
            <a:r>
              <a:rPr lang="en-US"/>
              <a:t>?</a:t>
            </a:r>
          </a:p>
          <a:p>
            <a:pPr algn="ctr" eaLnBrk="1" hangingPunct="1"/>
            <a:r>
              <a:rPr lang="en-US"/>
              <a:t>(hashes to K42)</a:t>
            </a:r>
          </a:p>
        </p:txBody>
      </p:sp>
      <p:sp>
        <p:nvSpPr>
          <p:cNvPr id="16" name="AutoShape 13"/>
          <p:cNvSpPr>
            <a:spLocks noChangeArrowheads="1"/>
          </p:cNvSpPr>
          <p:nvPr/>
        </p:nvSpPr>
        <p:spPr bwMode="auto">
          <a:xfrm>
            <a:off x="0" y="3962400"/>
            <a:ext cx="2819400" cy="1143000"/>
          </a:xfrm>
          <a:prstGeom prst="cloudCallout">
            <a:avLst>
              <a:gd name="adj1" fmla="val 38005"/>
              <a:gd name="adj2" fmla="val 6861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algn="ctr"/>
            <a:endParaRPr lang="en-US"/>
          </a:p>
        </p:txBody>
      </p:sp>
      <p:sp>
        <p:nvSpPr>
          <p:cNvPr id="17" name="Text Box 14"/>
          <p:cNvSpPr txBox="1">
            <a:spLocks noChangeArrowheads="1"/>
          </p:cNvSpPr>
          <p:nvPr/>
        </p:nvSpPr>
        <p:spPr bwMode="auto">
          <a:xfrm>
            <a:off x="2362200" y="2451101"/>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18" name="Text Box 15"/>
          <p:cNvSpPr txBox="1">
            <a:spLocks noChangeArrowheads="1"/>
          </p:cNvSpPr>
          <p:nvPr/>
        </p:nvSpPr>
        <p:spPr bwMode="auto">
          <a:xfrm>
            <a:off x="1981200" y="3581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19" name="Text Box 16"/>
          <p:cNvSpPr txBox="1">
            <a:spLocks noChangeArrowheads="1"/>
          </p:cNvSpPr>
          <p:nvPr/>
        </p:nvSpPr>
        <p:spPr bwMode="auto">
          <a:xfrm>
            <a:off x="5943600" y="2438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pic>
        <p:nvPicPr>
          <p:cNvPr id="20"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537" y="5144365"/>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40916" y="5753970"/>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57</a:t>
            </a:fld>
            <a:endParaRPr lang="en-US" dirty="0"/>
          </a:p>
        </p:txBody>
      </p:sp>
    </p:spTree>
    <p:extLst>
      <p:ext uri="{BB962C8B-B14F-4D97-AF65-F5344CB8AC3E}">
        <p14:creationId xmlns:p14="http://schemas.microsoft.com/office/powerpoint/2010/main" val="3419560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a:t>
            </a:r>
          </a:p>
        </p:txBody>
      </p:sp>
      <p:sp>
        <p:nvSpPr>
          <p:cNvPr id="7" name="Oval 3"/>
          <p:cNvSpPr>
            <a:spLocks noChangeArrowheads="1"/>
          </p:cNvSpPr>
          <p:nvPr/>
        </p:nvSpPr>
        <p:spPr bwMode="auto">
          <a:xfrm>
            <a:off x="2919939" y="2650183"/>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8" name="Text Box 4"/>
          <p:cNvSpPr txBox="1">
            <a:spLocks noChangeArrowheads="1"/>
          </p:cNvSpPr>
          <p:nvPr/>
        </p:nvSpPr>
        <p:spPr bwMode="auto">
          <a:xfrm>
            <a:off x="2613548" y="5545782"/>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9" name="Text Box 5"/>
          <p:cNvSpPr txBox="1">
            <a:spLocks noChangeArrowheads="1"/>
          </p:cNvSpPr>
          <p:nvPr/>
        </p:nvSpPr>
        <p:spPr bwMode="auto">
          <a:xfrm>
            <a:off x="4485805" y="2209800"/>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10" name="Text Box 6"/>
          <p:cNvSpPr txBox="1">
            <a:spLocks noChangeArrowheads="1"/>
          </p:cNvSpPr>
          <p:nvPr/>
        </p:nvSpPr>
        <p:spPr bwMode="auto">
          <a:xfrm>
            <a:off x="418829" y="2864492"/>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dirty="0"/>
              <a:t>Say </a:t>
            </a:r>
            <a:r>
              <a:rPr lang="en-US" i="1" dirty="0"/>
              <a:t>m=7</a:t>
            </a:r>
          </a:p>
        </p:txBody>
      </p:sp>
      <p:sp>
        <p:nvSpPr>
          <p:cNvPr id="11" name="Text Box 7"/>
          <p:cNvSpPr txBox="1">
            <a:spLocks noChangeArrowheads="1"/>
          </p:cNvSpPr>
          <p:nvPr/>
        </p:nvSpPr>
        <p:spPr bwMode="auto">
          <a:xfrm>
            <a:off x="6431487" y="4159892"/>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2" name="Text Box 8"/>
          <p:cNvSpPr txBox="1">
            <a:spLocks noChangeArrowheads="1"/>
          </p:cNvSpPr>
          <p:nvPr/>
        </p:nvSpPr>
        <p:spPr bwMode="auto">
          <a:xfrm>
            <a:off x="5839348" y="5521967"/>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3" name="Text Box 9"/>
          <p:cNvSpPr txBox="1">
            <a:spLocks noChangeArrowheads="1"/>
          </p:cNvSpPr>
          <p:nvPr/>
        </p:nvSpPr>
        <p:spPr bwMode="auto">
          <a:xfrm>
            <a:off x="5981429" y="6064892"/>
            <a:ext cx="2939166"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dirty="0">
                <a:latin typeface="Helvetica" charset="0"/>
              </a:rPr>
              <a:t>File </a:t>
            </a:r>
            <a:r>
              <a:rPr lang="en-US" sz="1500" dirty="0" err="1"/>
              <a:t>cnn.com</a:t>
            </a:r>
            <a:r>
              <a:rPr lang="en-US" sz="1500" dirty="0"/>
              <a:t>/</a:t>
            </a:r>
            <a:r>
              <a:rPr lang="en-US" sz="1500" dirty="0" err="1"/>
              <a:t>index.html</a:t>
            </a:r>
            <a:r>
              <a:rPr lang="en-US" dirty="0">
                <a:latin typeface="Helvetica" charset="0"/>
              </a:rPr>
              <a:t> with </a:t>
            </a:r>
          </a:p>
          <a:p>
            <a:r>
              <a:rPr lang="en-US" dirty="0">
                <a:latin typeface="Helvetica" charset="0"/>
              </a:rPr>
              <a:t>key </a:t>
            </a:r>
            <a:r>
              <a:rPr lang="en-US" dirty="0">
                <a:solidFill>
                  <a:srgbClr val="00BE00"/>
                </a:solidFill>
                <a:latin typeface="Helvetica" charset="0"/>
              </a:rPr>
              <a:t>K42 </a:t>
            </a:r>
            <a:r>
              <a:rPr lang="en-US" dirty="0">
                <a:latin typeface="Helvetica" charset="0"/>
              </a:rPr>
              <a:t>stored here</a:t>
            </a:r>
          </a:p>
        </p:txBody>
      </p:sp>
      <p:sp>
        <p:nvSpPr>
          <p:cNvPr id="14" name="Line 10"/>
          <p:cNvSpPr>
            <a:spLocks noChangeShapeType="1"/>
          </p:cNvSpPr>
          <p:nvPr/>
        </p:nvSpPr>
        <p:spPr bwMode="auto">
          <a:xfrm>
            <a:off x="6575948" y="5531492"/>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6" name="AutoShape 12"/>
          <p:cNvSpPr>
            <a:spLocks noChangeArrowheads="1"/>
          </p:cNvSpPr>
          <p:nvPr/>
        </p:nvSpPr>
        <p:spPr bwMode="auto">
          <a:xfrm>
            <a:off x="22748" y="4159892"/>
            <a:ext cx="2819400" cy="1143000"/>
          </a:xfrm>
          <a:prstGeom prst="cloudCallout">
            <a:avLst>
              <a:gd name="adj1" fmla="val 38005"/>
              <a:gd name="adj2" fmla="val 6861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algn="ctr"/>
            <a:endParaRPr lang="en-US"/>
          </a:p>
        </p:txBody>
      </p:sp>
      <p:sp>
        <p:nvSpPr>
          <p:cNvPr id="17" name="Text Box 13"/>
          <p:cNvSpPr txBox="1">
            <a:spLocks noChangeArrowheads="1"/>
          </p:cNvSpPr>
          <p:nvPr/>
        </p:nvSpPr>
        <p:spPr bwMode="auto">
          <a:xfrm>
            <a:off x="1691481" y="1752600"/>
            <a:ext cx="5943600" cy="58477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600" dirty="0"/>
              <a:t>At node </a:t>
            </a:r>
            <a:r>
              <a:rPr lang="en-US" sz="1600" i="1" dirty="0"/>
              <a:t>n</a:t>
            </a:r>
            <a:r>
              <a:rPr lang="en-US" sz="1600" dirty="0"/>
              <a:t>, send query for key </a:t>
            </a:r>
            <a:r>
              <a:rPr lang="en-US" sz="1600" i="1" dirty="0"/>
              <a:t>k</a:t>
            </a:r>
            <a:r>
              <a:rPr lang="en-US" sz="1600" dirty="0"/>
              <a:t> to largest successor/finger entry </a:t>
            </a:r>
            <a:r>
              <a:rPr lang="en-US" sz="1600" i="1" dirty="0"/>
              <a:t>&lt;= k</a:t>
            </a:r>
          </a:p>
          <a:p>
            <a:pPr eaLnBrk="1" hangingPunct="1"/>
            <a:r>
              <a:rPr lang="en-US" sz="1600" dirty="0"/>
              <a:t>	if none exist, send query to </a:t>
            </a:r>
            <a:r>
              <a:rPr lang="en-US" sz="1600" i="1" dirty="0"/>
              <a:t>successor(n) </a:t>
            </a:r>
          </a:p>
        </p:txBody>
      </p:sp>
      <p:sp>
        <p:nvSpPr>
          <p:cNvPr id="18" name="Text Box 14"/>
          <p:cNvSpPr txBox="1">
            <a:spLocks noChangeArrowheads="1"/>
          </p:cNvSpPr>
          <p:nvPr/>
        </p:nvSpPr>
        <p:spPr bwMode="auto">
          <a:xfrm>
            <a:off x="2384948" y="2572393"/>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19" name="Text Box 15"/>
          <p:cNvSpPr txBox="1">
            <a:spLocks noChangeArrowheads="1"/>
          </p:cNvSpPr>
          <p:nvPr/>
        </p:nvSpPr>
        <p:spPr bwMode="auto">
          <a:xfrm>
            <a:off x="2003948" y="3702692"/>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20" name="Text Box 16"/>
          <p:cNvSpPr txBox="1">
            <a:spLocks noChangeArrowheads="1"/>
          </p:cNvSpPr>
          <p:nvPr/>
        </p:nvSpPr>
        <p:spPr bwMode="auto">
          <a:xfrm>
            <a:off x="5966348" y="2559692"/>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21" name="Text Box 17"/>
          <p:cNvSpPr txBox="1">
            <a:spLocks noChangeArrowheads="1"/>
          </p:cNvSpPr>
          <p:nvPr/>
        </p:nvSpPr>
        <p:spPr bwMode="auto">
          <a:xfrm>
            <a:off x="5441" y="4236093"/>
            <a:ext cx="3022290"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Who has </a:t>
            </a:r>
            <a:r>
              <a:rPr lang="en-US" sz="1500"/>
              <a:t>cnn.com/index.html</a:t>
            </a:r>
            <a:r>
              <a:rPr lang="en-US"/>
              <a:t>?</a:t>
            </a:r>
          </a:p>
          <a:p>
            <a:pPr algn="ctr" eaLnBrk="1" hangingPunct="1"/>
            <a:r>
              <a:rPr lang="en-US"/>
              <a:t>(hashes to K42)</a:t>
            </a:r>
          </a:p>
        </p:txBody>
      </p:sp>
      <p:pic>
        <p:nvPicPr>
          <p:cNvPr id="22"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45" y="5307594"/>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10124" y="5917199"/>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8133015" y="1981200"/>
            <a:ext cx="4455066" cy="861774"/>
          </a:xfrm>
          <a:prstGeom prst="rect">
            <a:avLst/>
          </a:prstGeom>
          <a:noFill/>
        </p:spPr>
        <p:txBody>
          <a:bodyPr wrap="none" rtlCol="0">
            <a:spAutoFit/>
          </a:bodyPr>
          <a:lstStyle/>
          <a:p>
            <a:r>
              <a:rPr lang="en-US" dirty="0">
                <a:solidFill>
                  <a:srgbClr val="FF0000"/>
                </a:solidFill>
              </a:rPr>
              <a:t>At or to the anti-clockwise of </a:t>
            </a:r>
            <a:r>
              <a:rPr lang="en-US" i="1" dirty="0">
                <a:solidFill>
                  <a:srgbClr val="FF0000"/>
                </a:solidFill>
              </a:rPr>
              <a:t>k</a:t>
            </a:r>
            <a:r>
              <a:rPr lang="en-US" dirty="0">
                <a:solidFill>
                  <a:srgbClr val="FF0000"/>
                </a:solidFill>
              </a:rPr>
              <a:t> </a:t>
            </a:r>
          </a:p>
          <a:p>
            <a:r>
              <a:rPr lang="en-US" dirty="0">
                <a:solidFill>
                  <a:srgbClr val="FF0000"/>
                </a:solidFill>
              </a:rPr>
              <a:t>(it wraps around the ring)</a:t>
            </a:r>
          </a:p>
        </p:txBody>
      </p:sp>
      <p:sp>
        <p:nvSpPr>
          <p:cNvPr id="25" name="Oval 24"/>
          <p:cNvSpPr/>
          <p:nvPr/>
        </p:nvSpPr>
        <p:spPr>
          <a:xfrm>
            <a:off x="6990015" y="1600200"/>
            <a:ext cx="609600" cy="914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ine 14"/>
          <p:cNvSpPr>
            <a:spLocks noChangeShapeType="1"/>
          </p:cNvSpPr>
          <p:nvPr/>
        </p:nvSpPr>
        <p:spPr bwMode="auto">
          <a:xfrm flipH="1" flipV="1">
            <a:off x="7599614" y="2133600"/>
            <a:ext cx="533400" cy="3810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7"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58</a:t>
            </a:fld>
            <a:endParaRPr lang="en-US" dirty="0"/>
          </a:p>
        </p:txBody>
      </p:sp>
    </p:spTree>
    <p:extLst>
      <p:ext uri="{BB962C8B-B14F-4D97-AF65-F5344CB8AC3E}">
        <p14:creationId xmlns:p14="http://schemas.microsoft.com/office/powerpoint/2010/main" val="988749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a:t>
            </a:r>
          </a:p>
        </p:txBody>
      </p:sp>
      <p:sp>
        <p:nvSpPr>
          <p:cNvPr id="6" name="Oval 3"/>
          <p:cNvSpPr>
            <a:spLocks noChangeArrowheads="1"/>
          </p:cNvSpPr>
          <p:nvPr/>
        </p:nvSpPr>
        <p:spPr bwMode="auto">
          <a:xfrm>
            <a:off x="2935563" y="2596422"/>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7" name="Text Box 4"/>
          <p:cNvSpPr txBox="1">
            <a:spLocks noChangeArrowheads="1"/>
          </p:cNvSpPr>
          <p:nvPr/>
        </p:nvSpPr>
        <p:spPr bwMode="auto">
          <a:xfrm>
            <a:off x="2629172" y="5492021"/>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8" name="Text Box 5"/>
          <p:cNvSpPr txBox="1">
            <a:spLocks noChangeArrowheads="1"/>
          </p:cNvSpPr>
          <p:nvPr/>
        </p:nvSpPr>
        <p:spPr bwMode="auto">
          <a:xfrm>
            <a:off x="4510881" y="2209800"/>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9" name="Text Box 6"/>
          <p:cNvSpPr txBox="1">
            <a:spLocks noChangeArrowheads="1"/>
          </p:cNvSpPr>
          <p:nvPr/>
        </p:nvSpPr>
        <p:spPr bwMode="auto">
          <a:xfrm>
            <a:off x="396081" y="2743200"/>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dirty="0"/>
              <a:t>Say </a:t>
            </a:r>
            <a:r>
              <a:rPr lang="en-US" i="1" dirty="0"/>
              <a:t>m=7</a:t>
            </a:r>
          </a:p>
        </p:txBody>
      </p:sp>
      <p:sp>
        <p:nvSpPr>
          <p:cNvPr id="10" name="Text Box 7"/>
          <p:cNvSpPr txBox="1">
            <a:spLocks noChangeArrowheads="1"/>
          </p:cNvSpPr>
          <p:nvPr/>
        </p:nvSpPr>
        <p:spPr bwMode="auto">
          <a:xfrm>
            <a:off x="6447111" y="4106131"/>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1" name="Text Box 8"/>
          <p:cNvSpPr txBox="1">
            <a:spLocks noChangeArrowheads="1"/>
          </p:cNvSpPr>
          <p:nvPr/>
        </p:nvSpPr>
        <p:spPr bwMode="auto">
          <a:xfrm>
            <a:off x="5854972" y="5468206"/>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2" name="Text Box 9"/>
          <p:cNvSpPr txBox="1">
            <a:spLocks noChangeArrowheads="1"/>
          </p:cNvSpPr>
          <p:nvPr/>
        </p:nvSpPr>
        <p:spPr bwMode="auto">
          <a:xfrm>
            <a:off x="5730081" y="6027007"/>
            <a:ext cx="2939166"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dirty="0">
                <a:latin typeface="Helvetica" charset="0"/>
              </a:rPr>
              <a:t>File </a:t>
            </a:r>
            <a:r>
              <a:rPr lang="en-US" sz="1500" dirty="0" err="1"/>
              <a:t>cnn.com</a:t>
            </a:r>
            <a:r>
              <a:rPr lang="en-US" sz="1500" dirty="0"/>
              <a:t>/</a:t>
            </a:r>
            <a:r>
              <a:rPr lang="en-US" sz="1500" dirty="0" err="1"/>
              <a:t>index.html</a:t>
            </a:r>
            <a:r>
              <a:rPr lang="en-US" dirty="0">
                <a:latin typeface="Helvetica" charset="0"/>
              </a:rPr>
              <a:t> with </a:t>
            </a:r>
          </a:p>
          <a:p>
            <a:r>
              <a:rPr lang="en-US" dirty="0">
                <a:latin typeface="Helvetica" charset="0"/>
              </a:rPr>
              <a:t>key </a:t>
            </a:r>
            <a:r>
              <a:rPr lang="en-US" dirty="0">
                <a:solidFill>
                  <a:srgbClr val="00BE00"/>
                </a:solidFill>
                <a:latin typeface="Helvetica" charset="0"/>
              </a:rPr>
              <a:t>K42 </a:t>
            </a:r>
            <a:r>
              <a:rPr lang="en-US" dirty="0">
                <a:latin typeface="Helvetica" charset="0"/>
              </a:rPr>
              <a:t>stored here</a:t>
            </a:r>
          </a:p>
        </p:txBody>
      </p:sp>
      <p:sp>
        <p:nvSpPr>
          <p:cNvPr id="13" name="Line 10"/>
          <p:cNvSpPr>
            <a:spLocks noChangeShapeType="1"/>
          </p:cNvSpPr>
          <p:nvPr/>
        </p:nvSpPr>
        <p:spPr bwMode="auto">
          <a:xfrm>
            <a:off x="6591572" y="5477731"/>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5" name="AutoShape 12"/>
          <p:cNvSpPr>
            <a:spLocks noChangeArrowheads="1"/>
          </p:cNvSpPr>
          <p:nvPr/>
        </p:nvSpPr>
        <p:spPr bwMode="auto">
          <a:xfrm>
            <a:off x="38372" y="4106131"/>
            <a:ext cx="2819400" cy="1143000"/>
          </a:xfrm>
          <a:prstGeom prst="cloudCallout">
            <a:avLst>
              <a:gd name="adj1" fmla="val 38005"/>
              <a:gd name="adj2" fmla="val 6861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algn="ctr"/>
            <a:endParaRPr lang="en-US"/>
          </a:p>
        </p:txBody>
      </p:sp>
      <p:sp>
        <p:nvSpPr>
          <p:cNvPr id="16" name="Text Box 13"/>
          <p:cNvSpPr txBox="1">
            <a:spLocks noChangeArrowheads="1"/>
          </p:cNvSpPr>
          <p:nvPr/>
        </p:nvSpPr>
        <p:spPr bwMode="auto">
          <a:xfrm>
            <a:off x="1615281" y="1752600"/>
            <a:ext cx="5957237" cy="58477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600" dirty="0"/>
              <a:t>At node </a:t>
            </a:r>
            <a:r>
              <a:rPr lang="en-US" sz="1600" i="1" dirty="0"/>
              <a:t>n</a:t>
            </a:r>
            <a:r>
              <a:rPr lang="en-US" sz="1600" dirty="0"/>
              <a:t>, send query for key </a:t>
            </a:r>
            <a:r>
              <a:rPr lang="en-US" sz="1600" i="1" dirty="0"/>
              <a:t>k</a:t>
            </a:r>
            <a:r>
              <a:rPr lang="en-US" sz="1600" dirty="0"/>
              <a:t> to largest successor/finger entry </a:t>
            </a:r>
            <a:r>
              <a:rPr lang="en-US" sz="1600" i="1" dirty="0"/>
              <a:t>&lt;= k</a:t>
            </a:r>
          </a:p>
          <a:p>
            <a:pPr eaLnBrk="1" hangingPunct="1"/>
            <a:r>
              <a:rPr lang="en-US" sz="1600" dirty="0"/>
              <a:t>	if none exist, send query to </a:t>
            </a:r>
            <a:r>
              <a:rPr lang="en-US" sz="1600" i="1" dirty="0"/>
              <a:t>successor(n)</a:t>
            </a:r>
            <a:r>
              <a:rPr lang="en-US" sz="1600" dirty="0"/>
              <a:t> </a:t>
            </a:r>
          </a:p>
        </p:txBody>
      </p:sp>
      <p:sp>
        <p:nvSpPr>
          <p:cNvPr id="17" name="Line 14"/>
          <p:cNvSpPr>
            <a:spLocks noChangeShapeType="1"/>
          </p:cNvSpPr>
          <p:nvPr/>
        </p:nvSpPr>
        <p:spPr bwMode="auto">
          <a:xfrm flipV="1">
            <a:off x="3391172" y="3115531"/>
            <a:ext cx="24384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8" name="Freeform 15"/>
          <p:cNvSpPr>
            <a:spLocks/>
          </p:cNvSpPr>
          <p:nvPr/>
        </p:nvSpPr>
        <p:spPr bwMode="auto">
          <a:xfrm>
            <a:off x="5727972" y="3191731"/>
            <a:ext cx="635000" cy="1143000"/>
          </a:xfrm>
          <a:custGeom>
            <a:avLst/>
            <a:gdLst>
              <a:gd name="T0" fmla="*/ 2147483647 w 448"/>
              <a:gd name="T1" fmla="*/ 0 h 720"/>
              <a:gd name="T2" fmla="*/ 2147483647 w 448"/>
              <a:gd name="T3" fmla="*/ 2147483647 h 720"/>
              <a:gd name="T4" fmla="*/ 2147483647 w 448"/>
              <a:gd name="T5" fmla="*/ 2147483647 h 720"/>
              <a:gd name="T6" fmla="*/ 2147483647 w 448"/>
              <a:gd name="T7" fmla="*/ 2147483647 h 720"/>
              <a:gd name="T8" fmla="*/ 0 60000 65536"/>
              <a:gd name="T9" fmla="*/ 0 60000 65536"/>
              <a:gd name="T10" fmla="*/ 0 60000 65536"/>
              <a:gd name="T11" fmla="*/ 0 60000 65536"/>
              <a:gd name="T12" fmla="*/ 0 w 448"/>
              <a:gd name="T13" fmla="*/ 0 h 720"/>
              <a:gd name="T14" fmla="*/ 448 w 448"/>
              <a:gd name="T15" fmla="*/ 720 h 720"/>
            </a:gdLst>
            <a:ahLst/>
            <a:cxnLst>
              <a:cxn ang="T8">
                <a:pos x="T0" y="T1"/>
              </a:cxn>
              <a:cxn ang="T9">
                <a:pos x="T2" y="T3"/>
              </a:cxn>
              <a:cxn ang="T10">
                <a:pos x="T4" y="T5"/>
              </a:cxn>
              <a:cxn ang="T11">
                <a:pos x="T6" y="T7"/>
              </a:cxn>
            </a:cxnLst>
            <a:rect l="T12" t="T13" r="T14" b="T15"/>
            <a:pathLst>
              <a:path w="448" h="720">
                <a:moveTo>
                  <a:pt x="64" y="0"/>
                </a:moveTo>
                <a:cubicBezTo>
                  <a:pt x="32" y="72"/>
                  <a:pt x="0" y="144"/>
                  <a:pt x="16" y="240"/>
                </a:cubicBezTo>
                <a:cubicBezTo>
                  <a:pt x="32" y="336"/>
                  <a:pt x="88" y="496"/>
                  <a:pt x="160" y="576"/>
                </a:cubicBezTo>
                <a:cubicBezTo>
                  <a:pt x="232" y="656"/>
                  <a:pt x="400" y="696"/>
                  <a:pt x="448" y="72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19" name="Freeform 16"/>
          <p:cNvSpPr>
            <a:spLocks/>
          </p:cNvSpPr>
          <p:nvPr/>
        </p:nvSpPr>
        <p:spPr bwMode="auto">
          <a:xfrm>
            <a:off x="5715273" y="4334731"/>
            <a:ext cx="647700" cy="1066800"/>
          </a:xfrm>
          <a:custGeom>
            <a:avLst/>
            <a:gdLst>
              <a:gd name="T0" fmla="*/ 2147483647 w 456"/>
              <a:gd name="T1" fmla="*/ 2147483647 h 584"/>
              <a:gd name="T2" fmla="*/ 2147483647 w 456"/>
              <a:gd name="T3" fmla="*/ 2147483647 h 584"/>
              <a:gd name="T4" fmla="*/ 2147483647 w 456"/>
              <a:gd name="T5" fmla="*/ 2147483647 h 584"/>
              <a:gd name="T6" fmla="*/ 2147483647 w 456"/>
              <a:gd name="T7" fmla="*/ 2147483647 h 584"/>
              <a:gd name="T8" fmla="*/ 0 60000 65536"/>
              <a:gd name="T9" fmla="*/ 0 60000 65536"/>
              <a:gd name="T10" fmla="*/ 0 60000 65536"/>
              <a:gd name="T11" fmla="*/ 0 60000 65536"/>
              <a:gd name="T12" fmla="*/ 0 w 456"/>
              <a:gd name="T13" fmla="*/ 0 h 584"/>
              <a:gd name="T14" fmla="*/ 456 w 456"/>
              <a:gd name="T15" fmla="*/ 584 h 584"/>
            </a:gdLst>
            <a:ahLst/>
            <a:cxnLst>
              <a:cxn ang="T8">
                <a:pos x="T0" y="T1"/>
              </a:cxn>
              <a:cxn ang="T9">
                <a:pos x="T2" y="T3"/>
              </a:cxn>
              <a:cxn ang="T10">
                <a:pos x="T4" y="T5"/>
              </a:cxn>
              <a:cxn ang="T11">
                <a:pos x="T6" y="T7"/>
              </a:cxn>
            </a:cxnLst>
            <a:rect l="T12" t="T13" r="T14" b="T15"/>
            <a:pathLst>
              <a:path w="456" h="584">
                <a:moveTo>
                  <a:pt x="456" y="8"/>
                </a:moveTo>
                <a:cubicBezTo>
                  <a:pt x="372" y="4"/>
                  <a:pt x="288" y="0"/>
                  <a:pt x="216" y="56"/>
                </a:cubicBezTo>
                <a:cubicBezTo>
                  <a:pt x="144" y="112"/>
                  <a:pt x="48" y="256"/>
                  <a:pt x="24" y="344"/>
                </a:cubicBezTo>
                <a:cubicBezTo>
                  <a:pt x="0" y="432"/>
                  <a:pt x="36" y="508"/>
                  <a:pt x="72" y="584"/>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20" name="Text Box 17"/>
          <p:cNvSpPr txBox="1">
            <a:spLocks noChangeArrowheads="1"/>
          </p:cNvSpPr>
          <p:nvPr/>
        </p:nvSpPr>
        <p:spPr bwMode="auto">
          <a:xfrm>
            <a:off x="6210575" y="3115531"/>
            <a:ext cx="2440457" cy="6463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dirty="0"/>
              <a:t>All </a:t>
            </a:r>
            <a:r>
              <a:rPr lang="ja-JP" altLang="en-US" sz="1800" dirty="0"/>
              <a:t>“</a:t>
            </a:r>
            <a:r>
              <a:rPr lang="en-US" altLang="ja-JP" sz="1800" dirty="0"/>
              <a:t>arrows</a:t>
            </a:r>
            <a:r>
              <a:rPr lang="ja-JP" altLang="en-US" sz="1800" dirty="0"/>
              <a:t>”</a:t>
            </a:r>
            <a:r>
              <a:rPr lang="en-US" altLang="ja-JP" sz="1800" dirty="0"/>
              <a:t> are RPCs</a:t>
            </a:r>
          </a:p>
          <a:p>
            <a:pPr eaLnBrk="1" hangingPunct="1"/>
            <a:r>
              <a:rPr lang="en-US" sz="1800" dirty="0"/>
              <a:t>(remote procedure calls)</a:t>
            </a:r>
          </a:p>
        </p:txBody>
      </p:sp>
      <p:sp>
        <p:nvSpPr>
          <p:cNvPr id="21" name="Text Box 18"/>
          <p:cNvSpPr txBox="1">
            <a:spLocks noChangeArrowheads="1"/>
          </p:cNvSpPr>
          <p:nvPr/>
        </p:nvSpPr>
        <p:spPr bwMode="auto">
          <a:xfrm>
            <a:off x="2400572" y="2518632"/>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22" name="Text Box 19"/>
          <p:cNvSpPr txBox="1">
            <a:spLocks noChangeArrowheads="1"/>
          </p:cNvSpPr>
          <p:nvPr/>
        </p:nvSpPr>
        <p:spPr bwMode="auto">
          <a:xfrm>
            <a:off x="2019572" y="3648931"/>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23" name="Text Box 20"/>
          <p:cNvSpPr txBox="1">
            <a:spLocks noChangeArrowheads="1"/>
          </p:cNvSpPr>
          <p:nvPr/>
        </p:nvSpPr>
        <p:spPr bwMode="auto">
          <a:xfrm>
            <a:off x="5981972" y="2505931"/>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24" name="Text Box 21"/>
          <p:cNvSpPr txBox="1">
            <a:spLocks noChangeArrowheads="1"/>
          </p:cNvSpPr>
          <p:nvPr/>
        </p:nvSpPr>
        <p:spPr bwMode="auto">
          <a:xfrm>
            <a:off x="21065" y="4182332"/>
            <a:ext cx="3022290"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Who has </a:t>
            </a:r>
            <a:r>
              <a:rPr lang="en-US" sz="1500"/>
              <a:t>cnn.com/index.html</a:t>
            </a:r>
            <a:r>
              <a:rPr lang="en-US"/>
              <a:t>?</a:t>
            </a:r>
          </a:p>
          <a:p>
            <a:pPr algn="ctr" eaLnBrk="1" hangingPunct="1"/>
            <a:r>
              <a:rPr lang="en-US"/>
              <a:t>(hashes to K42)</a:t>
            </a:r>
          </a:p>
        </p:txBody>
      </p:sp>
      <p:pic>
        <p:nvPicPr>
          <p:cNvPr id="25"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14" y="5345909"/>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92293" y="5955514"/>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59</a:t>
            </a:fld>
            <a:endParaRPr lang="en-US" dirty="0"/>
          </a:p>
        </p:txBody>
      </p:sp>
    </p:spTree>
    <p:extLst>
      <p:ext uri="{BB962C8B-B14F-4D97-AF65-F5344CB8AC3E}">
        <p14:creationId xmlns:p14="http://schemas.microsoft.com/office/powerpoint/2010/main" val="145328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075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a:xfrm>
            <a:off x="15081" y="2006600"/>
            <a:ext cx="7033088" cy="4699000"/>
          </a:xfrm>
        </p:spPr>
        <p:txBody>
          <a:bodyPr>
            <a:normAutofit fontScale="62500" lnSpcReduction="20000"/>
          </a:bodyPr>
          <a:lstStyle/>
          <a:p>
            <a:pPr>
              <a:lnSpc>
                <a:spcPct val="120000"/>
              </a:lnSpc>
              <a:buNone/>
            </a:pPr>
            <a:r>
              <a:rPr lang="en-US" sz="3900" dirty="0">
                <a:solidFill>
                  <a:srgbClr val="FF0000"/>
                </a:solidFill>
                <a:latin typeface="Times New Roman" charset="0"/>
                <a:ea typeface="ＭＳ Ｐゴシック" charset="0"/>
              </a:rPr>
              <a:t>Search takes </a:t>
            </a:r>
            <a:r>
              <a:rPr lang="en-US" sz="3900" i="1" dirty="0">
                <a:solidFill>
                  <a:srgbClr val="FF0000"/>
                </a:solidFill>
                <a:latin typeface="Times New Roman" charset="0"/>
                <a:ea typeface="ＭＳ Ｐゴシック" charset="0"/>
              </a:rPr>
              <a:t>O(log(N))</a:t>
            </a:r>
            <a:r>
              <a:rPr lang="en-US" sz="3900" dirty="0">
                <a:solidFill>
                  <a:srgbClr val="FF0000"/>
                </a:solidFill>
                <a:latin typeface="Times New Roman" charset="0"/>
                <a:ea typeface="ＭＳ Ｐゴシック" charset="0"/>
              </a:rPr>
              <a:t> time</a:t>
            </a:r>
            <a:endParaRPr lang="en-US" sz="3900" i="1" dirty="0">
              <a:solidFill>
                <a:srgbClr val="FF0000"/>
              </a:solidFill>
              <a:latin typeface="Times New Roman" charset="0"/>
              <a:ea typeface="ＭＳ Ｐゴシック" charset="0"/>
            </a:endParaRPr>
          </a:p>
          <a:p>
            <a:pPr lvl="1">
              <a:lnSpc>
                <a:spcPct val="120000"/>
              </a:lnSpc>
              <a:buNone/>
            </a:pPr>
            <a:r>
              <a:rPr lang="en-US" sz="3300" b="1" dirty="0">
                <a:latin typeface="Times New Roman" charset="0"/>
                <a:ea typeface="ＭＳ Ｐゴシック" charset="0"/>
              </a:rPr>
              <a:t>Proof  </a:t>
            </a:r>
          </a:p>
          <a:p>
            <a:pPr lvl="1">
              <a:lnSpc>
                <a:spcPct val="120000"/>
              </a:lnSpc>
            </a:pPr>
            <a:r>
              <a:rPr lang="en-US" sz="3300" dirty="0">
                <a:latin typeface="Times New Roman" charset="0"/>
                <a:ea typeface="ＭＳ Ｐゴシック" charset="0"/>
              </a:rPr>
              <a:t>(intuition): </a:t>
            </a:r>
            <a:r>
              <a:rPr lang="en-US" sz="3300" i="1" dirty="0">
                <a:solidFill>
                  <a:schemeClr val="accent2"/>
                </a:solidFill>
                <a:latin typeface="Times New Roman" charset="0"/>
                <a:ea typeface="ＭＳ Ｐゴシック" charset="0"/>
              </a:rPr>
              <a:t>at each step, distance between query and peer-with-file reduces by a factor of at least 2</a:t>
            </a:r>
            <a:endParaRPr lang="en-US" sz="3300" dirty="0">
              <a:latin typeface="Times New Roman" charset="0"/>
              <a:ea typeface="ＭＳ Ｐゴシック" charset="0"/>
            </a:endParaRPr>
          </a:p>
          <a:p>
            <a:pPr lvl="1">
              <a:lnSpc>
                <a:spcPct val="120000"/>
              </a:lnSpc>
              <a:buNone/>
            </a:pPr>
            <a:r>
              <a:rPr lang="en-US" sz="3300" dirty="0">
                <a:latin typeface="Times New Roman" charset="0"/>
                <a:ea typeface="ＭＳ Ｐゴシック" charset="0"/>
              </a:rPr>
              <a:t>	</a:t>
            </a:r>
            <a:endParaRPr lang="en-US" sz="3300" i="1" dirty="0">
              <a:latin typeface="Times New Roman" charset="0"/>
              <a:ea typeface="ＭＳ Ｐゴシック" charset="0"/>
            </a:endParaRPr>
          </a:p>
          <a:p>
            <a:pPr lvl="1">
              <a:lnSpc>
                <a:spcPct val="120000"/>
              </a:lnSpc>
            </a:pPr>
            <a:r>
              <a:rPr lang="en-US" sz="3300" dirty="0">
                <a:latin typeface="Times New Roman" charset="0"/>
                <a:ea typeface="ＭＳ Ｐゴシック" charset="0"/>
              </a:rPr>
              <a:t>(intuition): after </a:t>
            </a:r>
            <a:r>
              <a:rPr lang="en-US" sz="3300" i="1" dirty="0">
                <a:latin typeface="Times New Roman" charset="0"/>
                <a:ea typeface="ＭＳ Ｐゴシック" charset="0"/>
              </a:rPr>
              <a:t>log(N) </a:t>
            </a:r>
            <a:r>
              <a:rPr lang="en-US" sz="3300" dirty="0" err="1">
                <a:latin typeface="Times New Roman" charset="0"/>
                <a:ea typeface="ＭＳ Ｐゴシック" charset="0"/>
              </a:rPr>
              <a:t>forwardings</a:t>
            </a:r>
            <a:r>
              <a:rPr lang="en-US" sz="3300" dirty="0">
                <a:latin typeface="Times New Roman" charset="0"/>
                <a:ea typeface="ＭＳ Ｐゴシック" charset="0"/>
              </a:rPr>
              <a:t>, distance to key is at most</a:t>
            </a:r>
          </a:p>
          <a:p>
            <a:pPr lvl="1">
              <a:lnSpc>
                <a:spcPct val="120000"/>
              </a:lnSpc>
            </a:pPr>
            <a:r>
              <a:rPr lang="en-US" sz="3300" dirty="0">
                <a:latin typeface="Times New Roman" charset="0"/>
                <a:ea typeface="ＭＳ Ｐゴシック" charset="0"/>
              </a:rPr>
              <a:t>Number of node identifiers in a range of </a:t>
            </a:r>
          </a:p>
          <a:p>
            <a:pPr lvl="1">
              <a:lnSpc>
                <a:spcPct val="120000"/>
              </a:lnSpc>
              <a:buNone/>
            </a:pPr>
            <a:r>
              <a:rPr lang="en-US" sz="3300" dirty="0">
                <a:latin typeface="Times New Roman" charset="0"/>
                <a:ea typeface="ＭＳ Ｐゴシック" charset="0"/>
              </a:rPr>
              <a:t>	is </a:t>
            </a:r>
            <a:r>
              <a:rPr lang="en-US" sz="3300" i="1" dirty="0">
                <a:latin typeface="Times New Roman" charset="0"/>
                <a:ea typeface="ＭＳ Ｐゴシック" charset="0"/>
              </a:rPr>
              <a:t>O(log(N))</a:t>
            </a:r>
            <a:r>
              <a:rPr lang="en-US" sz="3300" dirty="0">
                <a:latin typeface="Times New Roman" charset="0"/>
                <a:ea typeface="ＭＳ Ｐゴシック" charset="0"/>
              </a:rPr>
              <a:t> with high probability (why? SHA-1! and “Balls and Bins”)</a:t>
            </a:r>
          </a:p>
          <a:p>
            <a:pPr lvl="1">
              <a:lnSpc>
                <a:spcPct val="120000"/>
              </a:lnSpc>
              <a:buNone/>
            </a:pPr>
            <a:r>
              <a:rPr lang="en-US" sz="3300" dirty="0">
                <a:latin typeface="Times New Roman" charset="0"/>
                <a:ea typeface="ＭＳ Ｐゴシック" charset="0"/>
              </a:rPr>
              <a:t>	So using </a:t>
            </a:r>
            <a:r>
              <a:rPr lang="en-US" sz="3300" i="1" dirty="0">
                <a:latin typeface="Times New Roman" charset="0"/>
                <a:ea typeface="ＭＳ Ｐゴシック" charset="0"/>
              </a:rPr>
              <a:t>successor</a:t>
            </a:r>
            <a:r>
              <a:rPr lang="en-US" sz="3300" dirty="0">
                <a:latin typeface="Times New Roman" charset="0"/>
                <a:ea typeface="ＭＳ Ｐゴシック" charset="0"/>
              </a:rPr>
              <a:t>s in that range will be ok</a:t>
            </a:r>
            <a:r>
              <a:rPr lang="en-US" sz="3300" i="1" dirty="0">
                <a:latin typeface="Times New Roman" charset="0"/>
                <a:ea typeface="ＭＳ Ｐゴシック" charset="0"/>
              </a:rPr>
              <a:t>, </a:t>
            </a:r>
            <a:r>
              <a:rPr lang="en-US" sz="3300" dirty="0">
                <a:latin typeface="Times New Roman" charset="0"/>
                <a:ea typeface="ＭＳ Ｐゴシック" charset="0"/>
              </a:rPr>
              <a:t>using another </a:t>
            </a:r>
            <a:r>
              <a:rPr lang="en-US" sz="3300" i="1" dirty="0">
                <a:latin typeface="Times New Roman" charset="0"/>
                <a:ea typeface="ＭＳ Ｐゴシック" charset="0"/>
              </a:rPr>
              <a:t>O(log(N)) </a:t>
            </a:r>
            <a:r>
              <a:rPr lang="en-US" sz="3300" dirty="0">
                <a:latin typeface="Times New Roman" charset="0"/>
                <a:ea typeface="ＭＳ Ｐゴシック" charset="0"/>
              </a:rPr>
              <a:t>hops</a:t>
            </a:r>
            <a:endParaRPr lang="en-US" sz="3300" i="1" dirty="0">
              <a:latin typeface="Times New Roman" charset="0"/>
              <a:ea typeface="ＭＳ Ｐゴシック" charset="0"/>
            </a:endParaRPr>
          </a:p>
          <a:p>
            <a:pPr>
              <a:lnSpc>
                <a:spcPct val="120000"/>
              </a:lnSpc>
            </a:pPr>
            <a:endParaRPr lang="en-US" dirty="0"/>
          </a:p>
        </p:txBody>
      </p:sp>
      <p:graphicFrame>
        <p:nvGraphicFramePr>
          <p:cNvPr id="12" name="Object 3"/>
          <p:cNvGraphicFramePr>
            <a:graphicFrameLocks noChangeAspect="1"/>
          </p:cNvGraphicFramePr>
          <p:nvPr>
            <p:extLst>
              <p:ext uri="{D42A27DB-BD31-4B8C-83A1-F6EECF244321}">
                <p14:modId xmlns:p14="http://schemas.microsoft.com/office/powerpoint/2010/main" val="2989321745"/>
              </p:ext>
            </p:extLst>
          </p:nvPr>
        </p:nvGraphicFramePr>
        <p:xfrm>
          <a:off x="2310606" y="4191000"/>
          <a:ext cx="2657475" cy="457200"/>
        </p:xfrm>
        <a:graphic>
          <a:graphicData uri="http://schemas.openxmlformats.org/presentationml/2006/ole">
            <mc:AlternateContent xmlns:mc="http://schemas.openxmlformats.org/markup-compatibility/2006">
              <mc:Choice xmlns:v="urn:schemas-microsoft-com:vml" Requires="v">
                <p:oleObj spid="_x0000_s18665" name="Equation" r:id="rId4" imgW="1181100" imgH="203200" progId="Equation.3">
                  <p:embed/>
                </p:oleObj>
              </mc:Choice>
              <mc:Fallback>
                <p:oleObj name="Equation" r:id="rId4" imgW="1181100" imgH="203200" progId="Equation.3">
                  <p:embed/>
                  <p:pic>
                    <p:nvPicPr>
                      <p:cNvPr id="0" name=""/>
                      <p:cNvPicPr>
                        <a:picLocks noChangeAspect="1" noChangeArrowheads="1"/>
                      </p:cNvPicPr>
                      <p:nvPr/>
                    </p:nvPicPr>
                    <p:blipFill>
                      <a:blip r:embed="rId5"/>
                      <a:srcRect/>
                      <a:stretch>
                        <a:fillRect/>
                      </a:stretch>
                    </p:blipFill>
                    <p:spPr bwMode="auto">
                      <a:xfrm>
                        <a:off x="2310606" y="4191000"/>
                        <a:ext cx="2657475"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60</a:t>
            </a:fld>
            <a:endParaRPr lang="en-US" dirty="0"/>
          </a:p>
        </p:txBody>
      </p:sp>
      <p:grpSp>
        <p:nvGrpSpPr>
          <p:cNvPr id="16" name="Group 15"/>
          <p:cNvGrpSpPr/>
          <p:nvPr/>
        </p:nvGrpSpPr>
        <p:grpSpPr>
          <a:xfrm>
            <a:off x="7330281" y="1524000"/>
            <a:ext cx="3712473" cy="2155826"/>
            <a:chOff x="5791200" y="1523999"/>
            <a:chExt cx="3712473" cy="2155826"/>
          </a:xfrm>
        </p:grpSpPr>
        <p:sp>
          <p:nvSpPr>
            <p:cNvPr id="5" name="Oval 7"/>
            <p:cNvSpPr>
              <a:spLocks noChangeArrowheads="1"/>
            </p:cNvSpPr>
            <p:nvPr/>
          </p:nvSpPr>
          <p:spPr bwMode="auto">
            <a:xfrm>
              <a:off x="5791200" y="1789113"/>
              <a:ext cx="1522413" cy="1509712"/>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 name="Freeform 8"/>
            <p:cNvSpPr>
              <a:spLocks/>
            </p:cNvSpPr>
            <p:nvPr/>
          </p:nvSpPr>
          <p:spPr bwMode="auto">
            <a:xfrm>
              <a:off x="6530975" y="1752600"/>
              <a:ext cx="708025" cy="708025"/>
            </a:xfrm>
            <a:custGeom>
              <a:avLst/>
              <a:gdLst>
                <a:gd name="T0" fmla="*/ 2147483647 w 448"/>
                <a:gd name="T1" fmla="*/ 0 h 720"/>
                <a:gd name="T2" fmla="*/ 2147483647 w 448"/>
                <a:gd name="T3" fmla="*/ 2147483647 h 720"/>
                <a:gd name="T4" fmla="*/ 2147483647 w 448"/>
                <a:gd name="T5" fmla="*/ 2147483647 h 720"/>
                <a:gd name="T6" fmla="*/ 2147483647 w 448"/>
                <a:gd name="T7" fmla="*/ 2147483647 h 720"/>
                <a:gd name="T8" fmla="*/ 0 60000 65536"/>
                <a:gd name="T9" fmla="*/ 0 60000 65536"/>
                <a:gd name="T10" fmla="*/ 0 60000 65536"/>
                <a:gd name="T11" fmla="*/ 0 60000 65536"/>
                <a:gd name="T12" fmla="*/ 0 w 448"/>
                <a:gd name="T13" fmla="*/ 0 h 720"/>
                <a:gd name="T14" fmla="*/ 448 w 448"/>
                <a:gd name="T15" fmla="*/ 720 h 720"/>
              </a:gdLst>
              <a:ahLst/>
              <a:cxnLst>
                <a:cxn ang="T8">
                  <a:pos x="T0" y="T1"/>
                </a:cxn>
                <a:cxn ang="T9">
                  <a:pos x="T2" y="T3"/>
                </a:cxn>
                <a:cxn ang="T10">
                  <a:pos x="T4" y="T5"/>
                </a:cxn>
                <a:cxn ang="T11">
                  <a:pos x="T6" y="T7"/>
                </a:cxn>
              </a:cxnLst>
              <a:rect l="T12" t="T13" r="T14" b="T15"/>
              <a:pathLst>
                <a:path w="448" h="720">
                  <a:moveTo>
                    <a:pt x="64" y="0"/>
                  </a:moveTo>
                  <a:cubicBezTo>
                    <a:pt x="32" y="72"/>
                    <a:pt x="0" y="144"/>
                    <a:pt x="16" y="240"/>
                  </a:cubicBezTo>
                  <a:cubicBezTo>
                    <a:pt x="32" y="336"/>
                    <a:pt x="88" y="496"/>
                    <a:pt x="160" y="576"/>
                  </a:cubicBezTo>
                  <a:cubicBezTo>
                    <a:pt x="232" y="656"/>
                    <a:pt x="400" y="696"/>
                    <a:pt x="448" y="72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 name="Freeform 9"/>
            <p:cNvSpPr>
              <a:spLocks/>
            </p:cNvSpPr>
            <p:nvPr/>
          </p:nvSpPr>
          <p:spPr bwMode="auto">
            <a:xfrm rot="20695049">
              <a:off x="6751638" y="1751013"/>
              <a:ext cx="101600" cy="1457325"/>
            </a:xfrm>
            <a:custGeom>
              <a:avLst/>
              <a:gdLst>
                <a:gd name="T0" fmla="*/ 2147483647 w 448"/>
                <a:gd name="T1" fmla="*/ 0 h 720"/>
                <a:gd name="T2" fmla="*/ 2147483647 w 448"/>
                <a:gd name="T3" fmla="*/ 2147483647 h 720"/>
                <a:gd name="T4" fmla="*/ 2147483647 w 448"/>
                <a:gd name="T5" fmla="*/ 2147483647 h 720"/>
                <a:gd name="T6" fmla="*/ 2147483647 w 448"/>
                <a:gd name="T7" fmla="*/ 2147483647 h 720"/>
                <a:gd name="T8" fmla="*/ 0 60000 65536"/>
                <a:gd name="T9" fmla="*/ 0 60000 65536"/>
                <a:gd name="T10" fmla="*/ 0 60000 65536"/>
                <a:gd name="T11" fmla="*/ 0 60000 65536"/>
                <a:gd name="T12" fmla="*/ 0 w 448"/>
                <a:gd name="T13" fmla="*/ 0 h 720"/>
                <a:gd name="T14" fmla="*/ 448 w 448"/>
                <a:gd name="T15" fmla="*/ 720 h 720"/>
              </a:gdLst>
              <a:ahLst/>
              <a:cxnLst>
                <a:cxn ang="T8">
                  <a:pos x="T0" y="T1"/>
                </a:cxn>
                <a:cxn ang="T9">
                  <a:pos x="T2" y="T3"/>
                </a:cxn>
                <a:cxn ang="T10">
                  <a:pos x="T4" y="T5"/>
                </a:cxn>
                <a:cxn ang="T11">
                  <a:pos x="T6" y="T7"/>
                </a:cxn>
              </a:cxnLst>
              <a:rect l="T12" t="T13" r="T14" b="T15"/>
              <a:pathLst>
                <a:path w="448" h="720">
                  <a:moveTo>
                    <a:pt x="64" y="0"/>
                  </a:moveTo>
                  <a:cubicBezTo>
                    <a:pt x="32" y="72"/>
                    <a:pt x="0" y="144"/>
                    <a:pt x="16" y="240"/>
                  </a:cubicBezTo>
                  <a:cubicBezTo>
                    <a:pt x="32" y="336"/>
                    <a:pt x="88" y="496"/>
                    <a:pt x="160" y="576"/>
                  </a:cubicBezTo>
                  <a:cubicBezTo>
                    <a:pt x="232" y="656"/>
                    <a:pt x="400" y="696"/>
                    <a:pt x="448" y="720"/>
                  </a:cubicBezTo>
                </a:path>
              </a:pathLst>
            </a:custGeom>
            <a:noFill/>
            <a:ln w="9525">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 name="Text Box 11"/>
            <p:cNvSpPr txBox="1">
              <a:spLocks noChangeArrowheads="1"/>
            </p:cNvSpPr>
            <p:nvPr/>
          </p:nvSpPr>
          <p:spPr bwMode="auto">
            <a:xfrm>
              <a:off x="7620000" y="2460625"/>
              <a:ext cx="13096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Next hop</a:t>
              </a:r>
            </a:p>
          </p:txBody>
        </p:sp>
        <p:sp>
          <p:nvSpPr>
            <p:cNvPr id="9" name="Text Box 12"/>
            <p:cNvSpPr txBox="1">
              <a:spLocks noChangeArrowheads="1"/>
            </p:cNvSpPr>
            <p:nvPr/>
          </p:nvSpPr>
          <p:spPr bwMode="auto">
            <a:xfrm>
              <a:off x="6781800" y="3222625"/>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Key</a:t>
              </a:r>
            </a:p>
          </p:txBody>
        </p:sp>
        <p:sp>
          <p:nvSpPr>
            <p:cNvPr id="10" name="AutoShape 13"/>
            <p:cNvSpPr>
              <a:spLocks/>
            </p:cNvSpPr>
            <p:nvPr/>
          </p:nvSpPr>
          <p:spPr bwMode="auto">
            <a:xfrm>
              <a:off x="7391400" y="2536825"/>
              <a:ext cx="152400" cy="609600"/>
            </a:xfrm>
            <a:prstGeom prst="rightBrace">
              <a:avLst>
                <a:gd name="adj1" fmla="val 33333"/>
                <a:gd name="adj2" fmla="val 39236"/>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Text Box 10"/>
            <p:cNvSpPr txBox="1">
              <a:spLocks noChangeArrowheads="1"/>
            </p:cNvSpPr>
            <p:nvPr/>
          </p:nvSpPr>
          <p:spPr bwMode="auto">
            <a:xfrm>
              <a:off x="6858794" y="1523999"/>
              <a:ext cx="776287" cy="457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Here</a:t>
              </a:r>
            </a:p>
          </p:txBody>
        </p:sp>
        <p:cxnSp>
          <p:nvCxnSpPr>
            <p:cNvPr id="14" name="Straight Connector 13"/>
            <p:cNvCxnSpPr/>
            <p:nvPr/>
          </p:nvCxnSpPr>
          <p:spPr>
            <a:xfrm flipV="1">
              <a:off x="7313613" y="2286000"/>
              <a:ext cx="230187"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73950" y="1981200"/>
              <a:ext cx="2029723" cy="477054"/>
            </a:xfrm>
            <a:prstGeom prst="rect">
              <a:avLst/>
            </a:prstGeom>
            <a:noFill/>
          </p:spPr>
          <p:txBody>
            <a:bodyPr wrap="none" rtlCol="0">
              <a:spAutoFit/>
            </a:bodyPr>
            <a:lstStyle/>
            <a:p>
              <a:r>
                <a:rPr lang="en-US"/>
                <a:t>Halfway point</a:t>
              </a:r>
            </a:p>
          </p:txBody>
        </p:sp>
      </p:grpSp>
    </p:spTree>
    <p:extLst>
      <p:ext uri="{BB962C8B-B14F-4D97-AF65-F5344CB8AC3E}">
        <p14:creationId xmlns:p14="http://schemas.microsoft.com/office/powerpoint/2010/main" val="4017899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(contd.)</a:t>
            </a:r>
          </a:p>
        </p:txBody>
      </p:sp>
      <p:sp>
        <p:nvSpPr>
          <p:cNvPr id="3" name="Content Placeholder 2"/>
          <p:cNvSpPr>
            <a:spLocks noGrp="1"/>
          </p:cNvSpPr>
          <p:nvPr>
            <p:ph idx="1"/>
          </p:nvPr>
        </p:nvSpPr>
        <p:spPr/>
        <p:txBody>
          <a:bodyPr>
            <a:normAutofit fontScale="77500" lnSpcReduction="20000"/>
          </a:bodyPr>
          <a:lstStyle/>
          <a:p>
            <a:r>
              <a:rPr lang="en-US" sz="3900" i="1" dirty="0">
                <a:latin typeface="Times New Roman" charset="0"/>
                <a:ea typeface="ＭＳ Ｐゴシック" charset="0"/>
              </a:rPr>
              <a:t>O(log(N)) </a:t>
            </a:r>
            <a:r>
              <a:rPr lang="en-US" sz="3900" dirty="0">
                <a:latin typeface="Times New Roman" charset="0"/>
                <a:ea typeface="ＭＳ Ｐゴシック" charset="0"/>
              </a:rPr>
              <a:t>search time holds for file insertions too (in general for </a:t>
            </a:r>
            <a:r>
              <a:rPr lang="en-US" sz="3900" i="1" dirty="0">
                <a:solidFill>
                  <a:srgbClr val="FF0000"/>
                </a:solidFill>
                <a:latin typeface="Times New Roman" charset="0"/>
                <a:ea typeface="ＭＳ Ｐゴシック" charset="0"/>
              </a:rPr>
              <a:t>routing</a:t>
            </a:r>
            <a:r>
              <a:rPr lang="en-US" sz="3900" i="1" dirty="0">
                <a:latin typeface="Times New Roman" charset="0"/>
                <a:ea typeface="ＭＳ Ｐゴシック" charset="0"/>
              </a:rPr>
              <a:t> to any key</a:t>
            </a:r>
            <a:r>
              <a:rPr lang="en-US" sz="3900" dirty="0">
                <a:latin typeface="Times New Roman" charset="0"/>
                <a:ea typeface="ＭＳ Ｐゴシック" charset="0"/>
              </a:rPr>
              <a:t>)</a:t>
            </a:r>
          </a:p>
          <a:p>
            <a:pPr lvl="1"/>
            <a:r>
              <a:rPr lang="ja-JP" altLang="en-US" sz="3300" dirty="0">
                <a:latin typeface="Times New Roman" charset="0"/>
                <a:ea typeface="ＭＳ Ｐゴシック" charset="0"/>
              </a:rPr>
              <a:t>“</a:t>
            </a:r>
            <a:r>
              <a:rPr lang="en-US" altLang="ja-JP" sz="3300" dirty="0">
                <a:latin typeface="Times New Roman" charset="0"/>
                <a:ea typeface="ＭＳ Ｐゴシック" charset="0"/>
              </a:rPr>
              <a:t>Routing</a:t>
            </a:r>
            <a:r>
              <a:rPr lang="ja-JP" altLang="en-US" sz="3300" dirty="0">
                <a:latin typeface="Times New Roman" charset="0"/>
                <a:ea typeface="ＭＳ Ｐゴシック" charset="0"/>
              </a:rPr>
              <a:t>”</a:t>
            </a:r>
            <a:r>
              <a:rPr lang="en-US" altLang="ja-JP" sz="3300" dirty="0">
                <a:latin typeface="Times New Roman" charset="0"/>
                <a:ea typeface="ＭＳ Ｐゴシック" charset="0"/>
              </a:rPr>
              <a:t> can thus be used as a </a:t>
            </a:r>
            <a:r>
              <a:rPr lang="en-US" altLang="ja-JP" sz="3300" dirty="0">
                <a:solidFill>
                  <a:srgbClr val="FF0000"/>
                </a:solidFill>
                <a:latin typeface="Times New Roman" charset="0"/>
                <a:ea typeface="ＭＳ Ｐゴシック" charset="0"/>
              </a:rPr>
              <a:t>building block</a:t>
            </a:r>
            <a:r>
              <a:rPr lang="en-US" altLang="ja-JP" sz="3300" dirty="0">
                <a:latin typeface="Times New Roman" charset="0"/>
                <a:ea typeface="ＭＳ Ｐゴシック" charset="0"/>
              </a:rPr>
              <a:t> for</a:t>
            </a:r>
          </a:p>
          <a:p>
            <a:pPr lvl="2"/>
            <a:r>
              <a:rPr lang="en-US" sz="2800" dirty="0">
                <a:latin typeface="Times New Roman" charset="0"/>
                <a:ea typeface="ＭＳ Ｐゴシック" charset="0"/>
              </a:rPr>
              <a:t>All operations: insert, lookup, delete</a:t>
            </a:r>
          </a:p>
          <a:p>
            <a:r>
              <a:rPr lang="en-US" sz="3900" i="1" dirty="0">
                <a:latin typeface="Times New Roman" charset="0"/>
                <a:ea typeface="ＭＳ Ｐゴシック" charset="0"/>
              </a:rPr>
              <a:t>O(log(N)) </a:t>
            </a:r>
            <a:r>
              <a:rPr lang="en-US" sz="3900" dirty="0">
                <a:latin typeface="Times New Roman" charset="0"/>
                <a:ea typeface="ＭＳ Ｐゴシック" charset="0"/>
              </a:rPr>
              <a:t>time true only if finger and successor entries correct</a:t>
            </a:r>
          </a:p>
          <a:p>
            <a:r>
              <a:rPr lang="en-US" sz="3900" dirty="0">
                <a:latin typeface="Times New Roman" charset="0"/>
                <a:ea typeface="ＭＳ Ｐゴシック" charset="0"/>
              </a:rPr>
              <a:t>When might these entries be wrong?</a:t>
            </a:r>
          </a:p>
          <a:p>
            <a:pPr lvl="1"/>
            <a:r>
              <a:rPr lang="en-US" sz="3300" dirty="0">
                <a:latin typeface="Times New Roman" charset="0"/>
                <a:ea typeface="ＭＳ Ｐゴシック" charset="0"/>
              </a:rPr>
              <a:t>When you have failures</a:t>
            </a:r>
          </a:p>
          <a:p>
            <a:pPr lvl="1"/>
            <a:endParaRPr lang="en-US" sz="3300" i="1" dirty="0">
              <a:latin typeface="Times New Roman" charset="0"/>
              <a:ea typeface="ＭＳ Ｐゴシック" charset="0"/>
            </a:endParaRPr>
          </a:p>
          <a:p>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61</a:t>
            </a:fld>
            <a:endParaRPr lang="en-US" dirty="0"/>
          </a:p>
        </p:txBody>
      </p:sp>
    </p:spTree>
    <p:extLst>
      <p:ext uri="{BB962C8B-B14F-4D97-AF65-F5344CB8AC3E}">
        <p14:creationId xmlns:p14="http://schemas.microsoft.com/office/powerpoint/2010/main" val="1659856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under peer failures</a:t>
            </a:r>
          </a:p>
        </p:txBody>
      </p:sp>
      <p:sp>
        <p:nvSpPr>
          <p:cNvPr id="7" name="Oval 3"/>
          <p:cNvSpPr>
            <a:spLocks noChangeArrowheads="1"/>
          </p:cNvSpPr>
          <p:nvPr/>
        </p:nvSpPr>
        <p:spPr bwMode="auto">
          <a:xfrm>
            <a:off x="2897191" y="2528891"/>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8" name="Text Box 4"/>
          <p:cNvSpPr txBox="1">
            <a:spLocks noChangeArrowheads="1"/>
          </p:cNvSpPr>
          <p:nvPr/>
        </p:nvSpPr>
        <p:spPr bwMode="auto">
          <a:xfrm>
            <a:off x="2590800" y="542449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9" name="Text Box 5"/>
          <p:cNvSpPr txBox="1">
            <a:spLocks noChangeArrowheads="1"/>
          </p:cNvSpPr>
          <p:nvPr/>
        </p:nvSpPr>
        <p:spPr bwMode="auto">
          <a:xfrm>
            <a:off x="4463057" y="2088508"/>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10" name="Text Box 6"/>
          <p:cNvSpPr txBox="1">
            <a:spLocks noChangeArrowheads="1"/>
          </p:cNvSpPr>
          <p:nvPr/>
        </p:nvSpPr>
        <p:spPr bwMode="auto">
          <a:xfrm>
            <a:off x="669928" y="1946276"/>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11" name="Text Box 7"/>
          <p:cNvSpPr txBox="1">
            <a:spLocks noChangeArrowheads="1"/>
          </p:cNvSpPr>
          <p:nvPr/>
        </p:nvSpPr>
        <p:spPr bwMode="auto">
          <a:xfrm>
            <a:off x="6408739" y="403860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2" name="Text Box 8"/>
          <p:cNvSpPr txBox="1">
            <a:spLocks noChangeArrowheads="1"/>
          </p:cNvSpPr>
          <p:nvPr/>
        </p:nvSpPr>
        <p:spPr bwMode="auto">
          <a:xfrm>
            <a:off x="5816600" y="5400675"/>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3" name="Text Box 9"/>
          <p:cNvSpPr txBox="1">
            <a:spLocks noChangeArrowheads="1"/>
          </p:cNvSpPr>
          <p:nvPr/>
        </p:nvSpPr>
        <p:spPr bwMode="auto">
          <a:xfrm>
            <a:off x="4891881" y="6027007"/>
            <a:ext cx="2939166"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dirty="0">
                <a:latin typeface="Helvetica" charset="0"/>
              </a:rPr>
              <a:t>File </a:t>
            </a:r>
            <a:r>
              <a:rPr lang="en-US" sz="1500" dirty="0" err="1"/>
              <a:t>cnn.com</a:t>
            </a:r>
            <a:r>
              <a:rPr lang="en-US" sz="1500" dirty="0"/>
              <a:t>/</a:t>
            </a:r>
            <a:r>
              <a:rPr lang="en-US" sz="1500" dirty="0" err="1"/>
              <a:t>index.html</a:t>
            </a:r>
            <a:r>
              <a:rPr lang="en-US" dirty="0">
                <a:latin typeface="Helvetica" charset="0"/>
              </a:rPr>
              <a:t> with </a:t>
            </a:r>
          </a:p>
          <a:p>
            <a:r>
              <a:rPr lang="en-US" dirty="0">
                <a:latin typeface="Helvetica" charset="0"/>
              </a:rPr>
              <a:t>key </a:t>
            </a:r>
            <a:r>
              <a:rPr lang="en-US" dirty="0">
                <a:solidFill>
                  <a:srgbClr val="00BE00"/>
                </a:solidFill>
                <a:latin typeface="Helvetica" charset="0"/>
              </a:rPr>
              <a:t>K42 </a:t>
            </a:r>
            <a:r>
              <a:rPr lang="en-US" dirty="0">
                <a:latin typeface="Helvetica" charset="0"/>
              </a:rPr>
              <a:t>stored here</a:t>
            </a:r>
          </a:p>
        </p:txBody>
      </p:sp>
      <p:sp>
        <p:nvSpPr>
          <p:cNvPr id="14" name="Line 10"/>
          <p:cNvSpPr>
            <a:spLocks noChangeShapeType="1"/>
          </p:cNvSpPr>
          <p:nvPr/>
        </p:nvSpPr>
        <p:spPr bwMode="auto">
          <a:xfrm>
            <a:off x="6553200" y="54102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6" name="AutoShape 12"/>
          <p:cNvSpPr>
            <a:spLocks noChangeArrowheads="1"/>
          </p:cNvSpPr>
          <p:nvPr/>
        </p:nvSpPr>
        <p:spPr bwMode="auto">
          <a:xfrm>
            <a:off x="0" y="4038600"/>
            <a:ext cx="2819400" cy="1143000"/>
          </a:xfrm>
          <a:prstGeom prst="cloudCallout">
            <a:avLst>
              <a:gd name="adj1" fmla="val 38005"/>
              <a:gd name="adj2" fmla="val 6861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algn="ctr"/>
            <a:endParaRPr lang="en-US"/>
          </a:p>
        </p:txBody>
      </p:sp>
      <p:sp>
        <p:nvSpPr>
          <p:cNvPr id="17" name="Line 13"/>
          <p:cNvSpPr>
            <a:spLocks noChangeShapeType="1"/>
          </p:cNvSpPr>
          <p:nvPr/>
        </p:nvSpPr>
        <p:spPr bwMode="auto">
          <a:xfrm flipV="1">
            <a:off x="3352800" y="3048000"/>
            <a:ext cx="24384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8" name="Freeform 14"/>
          <p:cNvSpPr>
            <a:spLocks/>
          </p:cNvSpPr>
          <p:nvPr/>
        </p:nvSpPr>
        <p:spPr bwMode="auto">
          <a:xfrm>
            <a:off x="5689600" y="3124200"/>
            <a:ext cx="635000" cy="1143000"/>
          </a:xfrm>
          <a:custGeom>
            <a:avLst/>
            <a:gdLst>
              <a:gd name="T0" fmla="*/ 2147483647 w 448"/>
              <a:gd name="T1" fmla="*/ 0 h 720"/>
              <a:gd name="T2" fmla="*/ 2147483647 w 448"/>
              <a:gd name="T3" fmla="*/ 2147483647 h 720"/>
              <a:gd name="T4" fmla="*/ 2147483647 w 448"/>
              <a:gd name="T5" fmla="*/ 2147483647 h 720"/>
              <a:gd name="T6" fmla="*/ 2147483647 w 448"/>
              <a:gd name="T7" fmla="*/ 2147483647 h 720"/>
              <a:gd name="T8" fmla="*/ 0 60000 65536"/>
              <a:gd name="T9" fmla="*/ 0 60000 65536"/>
              <a:gd name="T10" fmla="*/ 0 60000 65536"/>
              <a:gd name="T11" fmla="*/ 0 60000 65536"/>
              <a:gd name="T12" fmla="*/ 0 w 448"/>
              <a:gd name="T13" fmla="*/ 0 h 720"/>
              <a:gd name="T14" fmla="*/ 448 w 448"/>
              <a:gd name="T15" fmla="*/ 720 h 720"/>
            </a:gdLst>
            <a:ahLst/>
            <a:cxnLst>
              <a:cxn ang="T8">
                <a:pos x="T0" y="T1"/>
              </a:cxn>
              <a:cxn ang="T9">
                <a:pos x="T2" y="T3"/>
              </a:cxn>
              <a:cxn ang="T10">
                <a:pos x="T4" y="T5"/>
              </a:cxn>
              <a:cxn ang="T11">
                <a:pos x="T6" y="T7"/>
              </a:cxn>
            </a:cxnLst>
            <a:rect l="T12" t="T13" r="T14" b="T15"/>
            <a:pathLst>
              <a:path w="448" h="720">
                <a:moveTo>
                  <a:pt x="64" y="0"/>
                </a:moveTo>
                <a:cubicBezTo>
                  <a:pt x="32" y="72"/>
                  <a:pt x="0" y="144"/>
                  <a:pt x="16" y="240"/>
                </a:cubicBezTo>
                <a:cubicBezTo>
                  <a:pt x="32" y="336"/>
                  <a:pt x="88" y="496"/>
                  <a:pt x="160" y="576"/>
                </a:cubicBezTo>
                <a:cubicBezTo>
                  <a:pt x="232" y="656"/>
                  <a:pt x="400" y="696"/>
                  <a:pt x="448" y="720"/>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19" name="Freeform 15"/>
          <p:cNvSpPr>
            <a:spLocks/>
          </p:cNvSpPr>
          <p:nvPr/>
        </p:nvSpPr>
        <p:spPr bwMode="auto">
          <a:xfrm>
            <a:off x="5676901" y="4267200"/>
            <a:ext cx="647700" cy="1066800"/>
          </a:xfrm>
          <a:custGeom>
            <a:avLst/>
            <a:gdLst>
              <a:gd name="T0" fmla="*/ 2147483647 w 456"/>
              <a:gd name="T1" fmla="*/ 2147483647 h 584"/>
              <a:gd name="T2" fmla="*/ 2147483647 w 456"/>
              <a:gd name="T3" fmla="*/ 2147483647 h 584"/>
              <a:gd name="T4" fmla="*/ 2147483647 w 456"/>
              <a:gd name="T5" fmla="*/ 2147483647 h 584"/>
              <a:gd name="T6" fmla="*/ 2147483647 w 456"/>
              <a:gd name="T7" fmla="*/ 2147483647 h 584"/>
              <a:gd name="T8" fmla="*/ 0 60000 65536"/>
              <a:gd name="T9" fmla="*/ 0 60000 65536"/>
              <a:gd name="T10" fmla="*/ 0 60000 65536"/>
              <a:gd name="T11" fmla="*/ 0 60000 65536"/>
              <a:gd name="T12" fmla="*/ 0 w 456"/>
              <a:gd name="T13" fmla="*/ 0 h 584"/>
              <a:gd name="T14" fmla="*/ 456 w 456"/>
              <a:gd name="T15" fmla="*/ 584 h 584"/>
            </a:gdLst>
            <a:ahLst/>
            <a:cxnLst>
              <a:cxn ang="T8">
                <a:pos x="T0" y="T1"/>
              </a:cxn>
              <a:cxn ang="T9">
                <a:pos x="T2" y="T3"/>
              </a:cxn>
              <a:cxn ang="T10">
                <a:pos x="T4" y="T5"/>
              </a:cxn>
              <a:cxn ang="T11">
                <a:pos x="T6" y="T7"/>
              </a:cxn>
            </a:cxnLst>
            <a:rect l="T12" t="T13" r="T14" b="T15"/>
            <a:pathLst>
              <a:path w="456" h="584">
                <a:moveTo>
                  <a:pt x="456" y="8"/>
                </a:moveTo>
                <a:cubicBezTo>
                  <a:pt x="372" y="4"/>
                  <a:pt x="288" y="0"/>
                  <a:pt x="216" y="56"/>
                </a:cubicBezTo>
                <a:cubicBezTo>
                  <a:pt x="144" y="112"/>
                  <a:pt x="48" y="256"/>
                  <a:pt x="24" y="344"/>
                </a:cubicBezTo>
                <a:cubicBezTo>
                  <a:pt x="0" y="432"/>
                  <a:pt x="36" y="508"/>
                  <a:pt x="72" y="584"/>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20" name="Text Box 16"/>
          <p:cNvSpPr txBox="1">
            <a:spLocks noChangeArrowheads="1"/>
          </p:cNvSpPr>
          <p:nvPr/>
        </p:nvSpPr>
        <p:spPr bwMode="auto">
          <a:xfrm>
            <a:off x="6400803" y="3657600"/>
            <a:ext cx="800209" cy="1107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6600">
                <a:solidFill>
                  <a:srgbClr val="FF0000"/>
                </a:solidFill>
              </a:rPr>
              <a:t>X</a:t>
            </a:r>
          </a:p>
        </p:txBody>
      </p:sp>
      <p:sp>
        <p:nvSpPr>
          <p:cNvPr id="21" name="Text Box 17"/>
          <p:cNvSpPr txBox="1">
            <a:spLocks noChangeArrowheads="1"/>
          </p:cNvSpPr>
          <p:nvPr/>
        </p:nvSpPr>
        <p:spPr bwMode="auto">
          <a:xfrm>
            <a:off x="5591178" y="3567112"/>
            <a:ext cx="40692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X</a:t>
            </a:r>
          </a:p>
        </p:txBody>
      </p:sp>
      <p:sp>
        <p:nvSpPr>
          <p:cNvPr id="22" name="Text Box 18"/>
          <p:cNvSpPr txBox="1">
            <a:spLocks noChangeArrowheads="1"/>
          </p:cNvSpPr>
          <p:nvPr/>
        </p:nvSpPr>
        <p:spPr bwMode="auto">
          <a:xfrm>
            <a:off x="5641978" y="4384676"/>
            <a:ext cx="40692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X</a:t>
            </a:r>
          </a:p>
        </p:txBody>
      </p:sp>
      <p:sp>
        <p:nvSpPr>
          <p:cNvPr id="23" name="Text Box 19"/>
          <p:cNvSpPr txBox="1">
            <a:spLocks noChangeArrowheads="1"/>
          </p:cNvSpPr>
          <p:nvPr/>
        </p:nvSpPr>
        <p:spPr bwMode="auto">
          <a:xfrm>
            <a:off x="5501481" y="1752600"/>
            <a:ext cx="2595322" cy="6463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sz="1800" dirty="0"/>
              <a:t>Lookup fails </a:t>
            </a:r>
          </a:p>
          <a:p>
            <a:pPr algn="ctr" eaLnBrk="1" hangingPunct="1"/>
            <a:r>
              <a:rPr lang="en-US" sz="1800" dirty="0"/>
              <a:t>(N16 does not know N45)</a:t>
            </a:r>
          </a:p>
        </p:txBody>
      </p:sp>
      <p:sp>
        <p:nvSpPr>
          <p:cNvPr id="24" name="Text Box 20"/>
          <p:cNvSpPr txBox="1">
            <a:spLocks noChangeArrowheads="1"/>
          </p:cNvSpPr>
          <p:nvPr/>
        </p:nvSpPr>
        <p:spPr bwMode="auto">
          <a:xfrm>
            <a:off x="2362200" y="2451101"/>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25" name="Text Box 21"/>
          <p:cNvSpPr txBox="1">
            <a:spLocks noChangeArrowheads="1"/>
          </p:cNvSpPr>
          <p:nvPr/>
        </p:nvSpPr>
        <p:spPr bwMode="auto">
          <a:xfrm>
            <a:off x="1981200" y="3581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26" name="Text Box 22"/>
          <p:cNvSpPr txBox="1">
            <a:spLocks noChangeArrowheads="1"/>
          </p:cNvSpPr>
          <p:nvPr/>
        </p:nvSpPr>
        <p:spPr bwMode="auto">
          <a:xfrm>
            <a:off x="5943600" y="2438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27" name="Text Box 23"/>
          <p:cNvSpPr txBox="1">
            <a:spLocks noChangeArrowheads="1"/>
          </p:cNvSpPr>
          <p:nvPr/>
        </p:nvSpPr>
        <p:spPr bwMode="auto">
          <a:xfrm>
            <a:off x="-17307" y="4114801"/>
            <a:ext cx="3022290"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Who has </a:t>
            </a:r>
            <a:r>
              <a:rPr lang="en-US" sz="1500"/>
              <a:t>cnn.com/index.html</a:t>
            </a:r>
            <a:r>
              <a:rPr lang="en-US"/>
              <a:t>?</a:t>
            </a:r>
          </a:p>
          <a:p>
            <a:pPr algn="ctr" eaLnBrk="1" hangingPunct="1"/>
            <a:r>
              <a:rPr lang="en-US"/>
              <a:t>(hashes to K42)</a:t>
            </a:r>
          </a:p>
        </p:txBody>
      </p:sp>
      <p:pic>
        <p:nvPicPr>
          <p:cNvPr id="28"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377" y="5206050"/>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62756" y="5815655"/>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62</a:t>
            </a:fld>
            <a:endParaRPr lang="en-US" dirty="0"/>
          </a:p>
        </p:txBody>
      </p:sp>
    </p:spTree>
    <p:extLst>
      <p:ext uri="{BB962C8B-B14F-4D97-AF65-F5344CB8AC3E}">
        <p14:creationId xmlns:p14="http://schemas.microsoft.com/office/powerpoint/2010/main" val="2249182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under peer failures</a:t>
            </a:r>
          </a:p>
        </p:txBody>
      </p:sp>
      <p:sp>
        <p:nvSpPr>
          <p:cNvPr id="6" name="Oval 3"/>
          <p:cNvSpPr>
            <a:spLocks noChangeArrowheads="1"/>
          </p:cNvSpPr>
          <p:nvPr/>
        </p:nvSpPr>
        <p:spPr bwMode="auto">
          <a:xfrm>
            <a:off x="2897191" y="2528891"/>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7" name="Text Box 4"/>
          <p:cNvSpPr txBox="1">
            <a:spLocks noChangeArrowheads="1"/>
          </p:cNvSpPr>
          <p:nvPr/>
        </p:nvSpPr>
        <p:spPr bwMode="auto">
          <a:xfrm>
            <a:off x="2590800" y="542449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8" name="Text Box 5"/>
          <p:cNvSpPr txBox="1">
            <a:spLocks noChangeArrowheads="1"/>
          </p:cNvSpPr>
          <p:nvPr/>
        </p:nvSpPr>
        <p:spPr bwMode="auto">
          <a:xfrm>
            <a:off x="4463057" y="2088508"/>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9" name="Text Box 6"/>
          <p:cNvSpPr txBox="1">
            <a:spLocks noChangeArrowheads="1"/>
          </p:cNvSpPr>
          <p:nvPr/>
        </p:nvSpPr>
        <p:spPr bwMode="auto">
          <a:xfrm>
            <a:off x="669928" y="1946276"/>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10" name="Text Box 7"/>
          <p:cNvSpPr txBox="1">
            <a:spLocks noChangeArrowheads="1"/>
          </p:cNvSpPr>
          <p:nvPr/>
        </p:nvSpPr>
        <p:spPr bwMode="auto">
          <a:xfrm>
            <a:off x="6408739" y="403860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1" name="Text Box 8"/>
          <p:cNvSpPr txBox="1">
            <a:spLocks noChangeArrowheads="1"/>
          </p:cNvSpPr>
          <p:nvPr/>
        </p:nvSpPr>
        <p:spPr bwMode="auto">
          <a:xfrm>
            <a:off x="5816600" y="5400675"/>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2" name="Text Box 9"/>
          <p:cNvSpPr txBox="1">
            <a:spLocks noChangeArrowheads="1"/>
          </p:cNvSpPr>
          <p:nvPr/>
        </p:nvSpPr>
        <p:spPr bwMode="auto">
          <a:xfrm>
            <a:off x="5196681" y="6001607"/>
            <a:ext cx="2939166"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dirty="0">
                <a:latin typeface="Helvetica" charset="0"/>
              </a:rPr>
              <a:t>File </a:t>
            </a:r>
            <a:r>
              <a:rPr lang="en-US" sz="1500" dirty="0" err="1"/>
              <a:t>cnn.com</a:t>
            </a:r>
            <a:r>
              <a:rPr lang="en-US" sz="1500" dirty="0"/>
              <a:t>/</a:t>
            </a:r>
            <a:r>
              <a:rPr lang="en-US" sz="1500" dirty="0" err="1"/>
              <a:t>index.html</a:t>
            </a:r>
            <a:r>
              <a:rPr lang="en-US" dirty="0">
                <a:latin typeface="Helvetica" charset="0"/>
              </a:rPr>
              <a:t> with </a:t>
            </a:r>
          </a:p>
          <a:p>
            <a:r>
              <a:rPr lang="en-US" dirty="0">
                <a:latin typeface="Helvetica" charset="0"/>
              </a:rPr>
              <a:t>key </a:t>
            </a:r>
            <a:r>
              <a:rPr lang="en-US" dirty="0">
                <a:solidFill>
                  <a:srgbClr val="00BE00"/>
                </a:solidFill>
                <a:latin typeface="Helvetica" charset="0"/>
              </a:rPr>
              <a:t>K42 </a:t>
            </a:r>
            <a:r>
              <a:rPr lang="en-US" dirty="0">
                <a:latin typeface="Helvetica" charset="0"/>
              </a:rPr>
              <a:t>stored here</a:t>
            </a:r>
          </a:p>
        </p:txBody>
      </p:sp>
      <p:sp>
        <p:nvSpPr>
          <p:cNvPr id="13" name="Line 10"/>
          <p:cNvSpPr>
            <a:spLocks noChangeShapeType="1"/>
          </p:cNvSpPr>
          <p:nvPr/>
        </p:nvSpPr>
        <p:spPr bwMode="auto">
          <a:xfrm>
            <a:off x="6553200" y="54102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5" name="AutoShape 12"/>
          <p:cNvSpPr>
            <a:spLocks noChangeArrowheads="1"/>
          </p:cNvSpPr>
          <p:nvPr/>
        </p:nvSpPr>
        <p:spPr bwMode="auto">
          <a:xfrm>
            <a:off x="0" y="4038600"/>
            <a:ext cx="2819400" cy="1143000"/>
          </a:xfrm>
          <a:prstGeom prst="cloudCallout">
            <a:avLst>
              <a:gd name="adj1" fmla="val 38005"/>
              <a:gd name="adj2" fmla="val 6861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algn="ctr"/>
            <a:endParaRPr lang="en-US"/>
          </a:p>
        </p:txBody>
      </p:sp>
      <p:sp>
        <p:nvSpPr>
          <p:cNvPr id="16" name="Line 13"/>
          <p:cNvSpPr>
            <a:spLocks noChangeShapeType="1"/>
          </p:cNvSpPr>
          <p:nvPr/>
        </p:nvSpPr>
        <p:spPr bwMode="auto">
          <a:xfrm flipV="1">
            <a:off x="3352800" y="3048000"/>
            <a:ext cx="24384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7" name="Freeform 14"/>
          <p:cNvSpPr>
            <a:spLocks/>
          </p:cNvSpPr>
          <p:nvPr/>
        </p:nvSpPr>
        <p:spPr bwMode="auto">
          <a:xfrm>
            <a:off x="5791200" y="3124200"/>
            <a:ext cx="76200" cy="2286000"/>
          </a:xfrm>
          <a:custGeom>
            <a:avLst/>
            <a:gdLst>
              <a:gd name="T0" fmla="*/ 2147483647 w 456"/>
              <a:gd name="T1" fmla="*/ 2147483647 h 584"/>
              <a:gd name="T2" fmla="*/ 2147483647 w 456"/>
              <a:gd name="T3" fmla="*/ 2147483647 h 584"/>
              <a:gd name="T4" fmla="*/ 2147483647 w 456"/>
              <a:gd name="T5" fmla="*/ 2147483647 h 584"/>
              <a:gd name="T6" fmla="*/ 2147483647 w 456"/>
              <a:gd name="T7" fmla="*/ 2147483647 h 584"/>
              <a:gd name="T8" fmla="*/ 0 60000 65536"/>
              <a:gd name="T9" fmla="*/ 0 60000 65536"/>
              <a:gd name="T10" fmla="*/ 0 60000 65536"/>
              <a:gd name="T11" fmla="*/ 0 60000 65536"/>
              <a:gd name="T12" fmla="*/ 0 w 456"/>
              <a:gd name="T13" fmla="*/ 0 h 584"/>
              <a:gd name="T14" fmla="*/ 456 w 456"/>
              <a:gd name="T15" fmla="*/ 584 h 584"/>
            </a:gdLst>
            <a:ahLst/>
            <a:cxnLst>
              <a:cxn ang="T8">
                <a:pos x="T0" y="T1"/>
              </a:cxn>
              <a:cxn ang="T9">
                <a:pos x="T2" y="T3"/>
              </a:cxn>
              <a:cxn ang="T10">
                <a:pos x="T4" y="T5"/>
              </a:cxn>
              <a:cxn ang="T11">
                <a:pos x="T6" y="T7"/>
              </a:cxn>
            </a:cxnLst>
            <a:rect l="T12" t="T13" r="T14" b="T15"/>
            <a:pathLst>
              <a:path w="456" h="584">
                <a:moveTo>
                  <a:pt x="456" y="8"/>
                </a:moveTo>
                <a:cubicBezTo>
                  <a:pt x="372" y="4"/>
                  <a:pt x="288" y="0"/>
                  <a:pt x="216" y="56"/>
                </a:cubicBezTo>
                <a:cubicBezTo>
                  <a:pt x="144" y="112"/>
                  <a:pt x="48" y="256"/>
                  <a:pt x="24" y="344"/>
                </a:cubicBezTo>
                <a:cubicBezTo>
                  <a:pt x="0" y="432"/>
                  <a:pt x="36" y="508"/>
                  <a:pt x="72" y="584"/>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18" name="Text Box 15"/>
          <p:cNvSpPr txBox="1">
            <a:spLocks noChangeArrowheads="1"/>
          </p:cNvSpPr>
          <p:nvPr/>
        </p:nvSpPr>
        <p:spPr bwMode="auto">
          <a:xfrm>
            <a:off x="6400803" y="3657600"/>
            <a:ext cx="800209" cy="1107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6600">
                <a:solidFill>
                  <a:srgbClr val="FF0000"/>
                </a:solidFill>
              </a:rPr>
              <a:t>X</a:t>
            </a:r>
          </a:p>
        </p:txBody>
      </p:sp>
      <p:sp>
        <p:nvSpPr>
          <p:cNvPr id="19" name="Text Box 16"/>
          <p:cNvSpPr txBox="1">
            <a:spLocks noChangeArrowheads="1"/>
          </p:cNvSpPr>
          <p:nvPr/>
        </p:nvSpPr>
        <p:spPr bwMode="auto">
          <a:xfrm>
            <a:off x="3520281" y="1828800"/>
            <a:ext cx="5120481" cy="6463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dirty="0"/>
              <a:t>One solution: maintain </a:t>
            </a:r>
            <a:r>
              <a:rPr lang="en-US" sz="1800" i="1" dirty="0"/>
              <a:t>r</a:t>
            </a:r>
            <a:r>
              <a:rPr lang="en-US" sz="1800" dirty="0"/>
              <a:t> multiple </a:t>
            </a:r>
            <a:r>
              <a:rPr lang="en-US" sz="1800" i="1" dirty="0"/>
              <a:t>successor</a:t>
            </a:r>
            <a:r>
              <a:rPr lang="en-US" sz="1800" dirty="0"/>
              <a:t> entries</a:t>
            </a:r>
          </a:p>
          <a:p>
            <a:pPr eaLnBrk="1" hangingPunct="1"/>
            <a:r>
              <a:rPr lang="en-US" sz="1800" dirty="0"/>
              <a:t>	In case of failure, use successor entries</a:t>
            </a:r>
          </a:p>
        </p:txBody>
      </p:sp>
      <p:sp>
        <p:nvSpPr>
          <p:cNvPr id="20" name="Text Box 17"/>
          <p:cNvSpPr txBox="1">
            <a:spLocks noChangeArrowheads="1"/>
          </p:cNvSpPr>
          <p:nvPr/>
        </p:nvSpPr>
        <p:spPr bwMode="auto">
          <a:xfrm>
            <a:off x="2362200" y="2451101"/>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21" name="Text Box 18"/>
          <p:cNvSpPr txBox="1">
            <a:spLocks noChangeArrowheads="1"/>
          </p:cNvSpPr>
          <p:nvPr/>
        </p:nvSpPr>
        <p:spPr bwMode="auto">
          <a:xfrm>
            <a:off x="1981200" y="3581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22" name="Text Box 19"/>
          <p:cNvSpPr txBox="1">
            <a:spLocks noChangeArrowheads="1"/>
          </p:cNvSpPr>
          <p:nvPr/>
        </p:nvSpPr>
        <p:spPr bwMode="auto">
          <a:xfrm>
            <a:off x="5943600" y="2438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23" name="Text Box 20"/>
          <p:cNvSpPr txBox="1">
            <a:spLocks noChangeArrowheads="1"/>
          </p:cNvSpPr>
          <p:nvPr/>
        </p:nvSpPr>
        <p:spPr bwMode="auto">
          <a:xfrm>
            <a:off x="-17307" y="4114801"/>
            <a:ext cx="3022290"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Who has </a:t>
            </a:r>
            <a:r>
              <a:rPr lang="en-US" sz="1500"/>
              <a:t>cnn.com/index.html</a:t>
            </a:r>
            <a:r>
              <a:rPr lang="en-US"/>
              <a:t>?</a:t>
            </a:r>
          </a:p>
          <a:p>
            <a:pPr algn="ctr" eaLnBrk="1" hangingPunct="1"/>
            <a:r>
              <a:rPr lang="en-US"/>
              <a:t>(hashes to K42)</a:t>
            </a:r>
          </a:p>
        </p:txBody>
      </p:sp>
      <p:pic>
        <p:nvPicPr>
          <p:cNvPr id="24"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537" y="5144365"/>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40916" y="5753970"/>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63</a:t>
            </a:fld>
            <a:endParaRPr lang="en-US" dirty="0"/>
          </a:p>
        </p:txBody>
      </p:sp>
    </p:spTree>
    <p:extLst>
      <p:ext uri="{BB962C8B-B14F-4D97-AF65-F5344CB8AC3E}">
        <p14:creationId xmlns:p14="http://schemas.microsoft.com/office/powerpoint/2010/main" val="178951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under peer failures</a:t>
            </a:r>
          </a:p>
        </p:txBody>
      </p:sp>
      <p:sp>
        <p:nvSpPr>
          <p:cNvPr id="7" name="Rectangle 3"/>
          <p:cNvSpPr txBox="1">
            <a:spLocks noChangeArrowheads="1"/>
          </p:cNvSpPr>
          <p:nvPr/>
        </p:nvSpPr>
        <p:spPr>
          <a:xfrm>
            <a:off x="685800" y="1981200"/>
            <a:ext cx="8229600" cy="4114800"/>
          </a:xfrm>
          <a:prstGeom prst="rect">
            <a:avLst/>
          </a:prstGeom>
        </p:spPr>
        <p:txBody>
          <a:bodyPr vert="horz" lIns="126983" tIns="63491" rIns="126983" bIns="63491" rtlCol="0">
            <a:normAutofit/>
          </a:bodyPr>
          <a:lstStyle>
            <a:lvl1pPr marL="476185" indent="-476185" algn="l" defTabSz="1269827" rtl="0" eaLnBrk="1" latinLnBrk="0" hangingPunct="1">
              <a:spcBef>
                <a:spcPct val="20000"/>
              </a:spcBef>
              <a:buFont typeface="Arial" pitchFamily="34" charset="0"/>
              <a:buChar char="•"/>
              <a:defRPr sz="2500" kern="1200">
                <a:solidFill>
                  <a:schemeClr val="tx1"/>
                </a:solidFill>
                <a:latin typeface="Times New Roman"/>
                <a:ea typeface="+mn-ea"/>
                <a:cs typeface="Times New Roman"/>
              </a:defRPr>
            </a:lvl1pPr>
            <a:lvl2pPr marL="1031735" indent="-396821" algn="l" defTabSz="1269827" rtl="0" eaLnBrk="1" latinLnBrk="0" hangingPunct="1">
              <a:spcBef>
                <a:spcPct val="20000"/>
              </a:spcBef>
              <a:buFont typeface="Arial" pitchFamily="34" charset="0"/>
              <a:buChar char="•"/>
              <a:defRPr sz="2500" kern="1200">
                <a:solidFill>
                  <a:schemeClr val="tx1"/>
                </a:solidFill>
                <a:latin typeface="Times New Roman"/>
                <a:ea typeface="+mn-ea"/>
                <a:cs typeface="Times New Roman"/>
              </a:defRPr>
            </a:lvl2pPr>
            <a:lvl3pPr marL="1587284" indent="-317457" algn="l" defTabSz="1269827" rtl="0" eaLnBrk="1" latinLnBrk="0" hangingPunct="1">
              <a:spcBef>
                <a:spcPct val="20000"/>
              </a:spcBef>
              <a:buFont typeface="Arial" pitchFamily="34" charset="0"/>
              <a:buChar char="•"/>
              <a:defRPr sz="2500" kern="1200">
                <a:solidFill>
                  <a:schemeClr val="tx1"/>
                </a:solidFill>
                <a:latin typeface="Times New Roman"/>
                <a:ea typeface="+mn-ea"/>
                <a:cs typeface="Times New Roman"/>
              </a:defRPr>
            </a:lvl3pPr>
            <a:lvl4pPr marL="2222198" indent="-317457" algn="l" defTabSz="1269827" rtl="0" eaLnBrk="1" latinLnBrk="0" hangingPunct="1">
              <a:spcBef>
                <a:spcPct val="20000"/>
              </a:spcBef>
              <a:buFont typeface="Arial" pitchFamily="34" charset="0"/>
              <a:buChar char="•"/>
              <a:defRPr sz="2500" kern="1200">
                <a:solidFill>
                  <a:schemeClr val="tx1"/>
                </a:solidFill>
                <a:latin typeface="Times New Roman"/>
                <a:ea typeface="+mn-ea"/>
                <a:cs typeface="Times New Roman"/>
              </a:defRPr>
            </a:lvl4pPr>
            <a:lvl5pPr marL="2857111" indent="-317457" algn="l" defTabSz="1269827" rtl="0" eaLnBrk="1" latinLnBrk="0" hangingPunct="1">
              <a:spcBef>
                <a:spcPct val="20000"/>
              </a:spcBef>
              <a:buFont typeface="Arial" pitchFamily="34" charset="0"/>
              <a:buChar char="•"/>
              <a:defRPr sz="2500" kern="1200">
                <a:solidFill>
                  <a:schemeClr val="tx1"/>
                </a:solidFill>
                <a:latin typeface="Times New Roman"/>
                <a:ea typeface="+mn-ea"/>
                <a:cs typeface="Times New Roman"/>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en-US">
                <a:latin typeface="Times New Roman" charset="0"/>
                <a:ea typeface="ＭＳ Ｐゴシック" charset="0"/>
              </a:rPr>
              <a:t>Choosing </a:t>
            </a:r>
            <a:r>
              <a:rPr lang="en-US" i="1">
                <a:latin typeface="Times New Roman" charset="0"/>
                <a:ea typeface="ＭＳ Ｐゴシック" charset="0"/>
              </a:rPr>
              <a:t>r=2log(N)</a:t>
            </a:r>
            <a:r>
              <a:rPr lang="en-US">
                <a:latin typeface="Times New Roman" charset="0"/>
                <a:ea typeface="ＭＳ Ｐゴシック" charset="0"/>
              </a:rPr>
              <a:t> suffices to maintain </a:t>
            </a:r>
            <a:r>
              <a:rPr lang="en-US" i="1">
                <a:latin typeface="Times New Roman" charset="0"/>
                <a:ea typeface="ＭＳ Ｐゴシック" charset="0"/>
              </a:rPr>
              <a:t>lookup correctness</a:t>
            </a:r>
            <a:r>
              <a:rPr lang="en-US">
                <a:latin typeface="Times New Roman" charset="0"/>
                <a:ea typeface="ＭＳ Ｐゴシック" charset="0"/>
              </a:rPr>
              <a:t> w.h.p.(i.e., ring connected)</a:t>
            </a:r>
          </a:p>
          <a:p>
            <a:pPr lvl="1"/>
            <a:r>
              <a:rPr lang="en-US">
                <a:latin typeface="Times New Roman" charset="0"/>
                <a:ea typeface="ＭＳ Ｐゴシック" charset="0"/>
              </a:rPr>
              <a:t>Say 50% of nodes fail</a:t>
            </a:r>
          </a:p>
          <a:p>
            <a:pPr lvl="1"/>
            <a:r>
              <a:rPr lang="en-US">
                <a:latin typeface="Times New Roman" charset="0"/>
                <a:ea typeface="ＭＳ Ｐゴシック" charset="0"/>
              </a:rPr>
              <a:t>Pr(at given node, at least one successor alive)=</a:t>
            </a:r>
          </a:p>
          <a:p>
            <a:pPr lvl="1"/>
            <a:endParaRPr lang="en-US">
              <a:latin typeface="Times New Roman" charset="0"/>
              <a:ea typeface="ＭＳ Ｐゴシック" charset="0"/>
            </a:endParaRPr>
          </a:p>
          <a:p>
            <a:pPr lvl="1"/>
            <a:endParaRPr lang="en-US">
              <a:latin typeface="Times New Roman" charset="0"/>
              <a:ea typeface="ＭＳ Ｐゴシック" charset="0"/>
            </a:endParaRPr>
          </a:p>
          <a:p>
            <a:pPr lvl="1"/>
            <a:r>
              <a:rPr lang="en-US">
                <a:latin typeface="Times New Roman" charset="0"/>
                <a:ea typeface="ＭＳ Ｐゴシック" charset="0"/>
              </a:rPr>
              <a:t>Pr(above is true at all alive nodes)=</a:t>
            </a:r>
            <a:endParaRPr lang="en-US" dirty="0">
              <a:latin typeface="Times New Roman" charset="0"/>
              <a:ea typeface="ＭＳ Ｐゴシック" charset="0"/>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585218475"/>
              </p:ext>
            </p:extLst>
          </p:nvPr>
        </p:nvGraphicFramePr>
        <p:xfrm>
          <a:off x="5410200" y="3962400"/>
          <a:ext cx="2438400" cy="765175"/>
        </p:xfrm>
        <a:graphic>
          <a:graphicData uri="http://schemas.openxmlformats.org/presentationml/2006/ole">
            <mc:AlternateContent xmlns:mc="http://schemas.openxmlformats.org/markup-compatibility/2006">
              <mc:Choice xmlns:v="urn:schemas-microsoft-com:vml" Requires="v">
                <p:oleObj spid="_x0000_s19884" name="Equation" r:id="rId4" imgW="1256755" imgH="393529" progId="Equation.3">
                  <p:embed/>
                </p:oleObj>
              </mc:Choice>
              <mc:Fallback>
                <p:oleObj name="Equation" r:id="rId4" imgW="1256755"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962400"/>
                        <a:ext cx="2438400" cy="765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926382616"/>
              </p:ext>
            </p:extLst>
          </p:nvPr>
        </p:nvGraphicFramePr>
        <p:xfrm>
          <a:off x="5222875" y="5486400"/>
          <a:ext cx="2660650" cy="814387"/>
        </p:xfrm>
        <a:graphic>
          <a:graphicData uri="http://schemas.openxmlformats.org/presentationml/2006/ole">
            <mc:AlternateContent xmlns:mc="http://schemas.openxmlformats.org/markup-compatibility/2006">
              <mc:Choice xmlns:v="urn:schemas-microsoft-com:vml" Requires="v">
                <p:oleObj spid="_x0000_s19885" name="Equation" r:id="rId6" imgW="1371600" imgH="419100" progId="Equation.3">
                  <p:embed/>
                </p:oleObj>
              </mc:Choice>
              <mc:Fallback>
                <p:oleObj name="Equation" r:id="rId6" imgW="13716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875" y="5486400"/>
                        <a:ext cx="2660650" cy="814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64</a:t>
            </a:fld>
            <a:endParaRPr lang="en-US" dirty="0"/>
          </a:p>
        </p:txBody>
      </p:sp>
    </p:spTree>
    <p:extLst>
      <p:ext uri="{BB962C8B-B14F-4D97-AF65-F5344CB8AC3E}">
        <p14:creationId xmlns:p14="http://schemas.microsoft.com/office/powerpoint/2010/main" val="2778395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under peer failures (2)</a:t>
            </a:r>
          </a:p>
        </p:txBody>
      </p:sp>
      <p:sp>
        <p:nvSpPr>
          <p:cNvPr id="6" name="Oval 3"/>
          <p:cNvSpPr>
            <a:spLocks noChangeArrowheads="1"/>
          </p:cNvSpPr>
          <p:nvPr/>
        </p:nvSpPr>
        <p:spPr bwMode="auto">
          <a:xfrm>
            <a:off x="2897191" y="2528891"/>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7" name="Text Box 4"/>
          <p:cNvSpPr txBox="1">
            <a:spLocks noChangeArrowheads="1"/>
          </p:cNvSpPr>
          <p:nvPr/>
        </p:nvSpPr>
        <p:spPr bwMode="auto">
          <a:xfrm>
            <a:off x="2590800" y="542449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8" name="Text Box 5"/>
          <p:cNvSpPr txBox="1">
            <a:spLocks noChangeArrowheads="1"/>
          </p:cNvSpPr>
          <p:nvPr/>
        </p:nvSpPr>
        <p:spPr bwMode="auto">
          <a:xfrm>
            <a:off x="4463057" y="2088508"/>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9" name="Text Box 6"/>
          <p:cNvSpPr txBox="1">
            <a:spLocks noChangeArrowheads="1"/>
          </p:cNvSpPr>
          <p:nvPr/>
        </p:nvSpPr>
        <p:spPr bwMode="auto">
          <a:xfrm>
            <a:off x="669928" y="1946276"/>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10" name="Text Box 7"/>
          <p:cNvSpPr txBox="1">
            <a:spLocks noChangeArrowheads="1"/>
          </p:cNvSpPr>
          <p:nvPr/>
        </p:nvSpPr>
        <p:spPr bwMode="auto">
          <a:xfrm>
            <a:off x="6408739" y="403860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1" name="Text Box 8"/>
          <p:cNvSpPr txBox="1">
            <a:spLocks noChangeArrowheads="1"/>
          </p:cNvSpPr>
          <p:nvPr/>
        </p:nvSpPr>
        <p:spPr bwMode="auto">
          <a:xfrm>
            <a:off x="5816600" y="5400675"/>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2" name="Text Box 9"/>
          <p:cNvSpPr txBox="1">
            <a:spLocks noChangeArrowheads="1"/>
          </p:cNvSpPr>
          <p:nvPr/>
        </p:nvSpPr>
        <p:spPr bwMode="auto">
          <a:xfrm>
            <a:off x="4968081" y="5943600"/>
            <a:ext cx="2939166"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dirty="0">
                <a:latin typeface="Helvetica" charset="0"/>
              </a:rPr>
              <a:t>File </a:t>
            </a:r>
            <a:r>
              <a:rPr lang="en-US" sz="1500" dirty="0" err="1"/>
              <a:t>cnn.com</a:t>
            </a:r>
            <a:r>
              <a:rPr lang="en-US" sz="1500" dirty="0"/>
              <a:t>/</a:t>
            </a:r>
            <a:r>
              <a:rPr lang="en-US" sz="1500" dirty="0" err="1"/>
              <a:t>index.html</a:t>
            </a:r>
            <a:r>
              <a:rPr lang="en-US" dirty="0">
                <a:latin typeface="Helvetica" charset="0"/>
              </a:rPr>
              <a:t> with </a:t>
            </a:r>
          </a:p>
          <a:p>
            <a:r>
              <a:rPr lang="en-US" dirty="0">
                <a:latin typeface="Helvetica" charset="0"/>
              </a:rPr>
              <a:t>key </a:t>
            </a:r>
            <a:r>
              <a:rPr lang="en-US" dirty="0">
                <a:solidFill>
                  <a:srgbClr val="00BE00"/>
                </a:solidFill>
                <a:latin typeface="Helvetica" charset="0"/>
              </a:rPr>
              <a:t>K42 </a:t>
            </a:r>
            <a:r>
              <a:rPr lang="en-US" dirty="0">
                <a:latin typeface="Helvetica" charset="0"/>
              </a:rPr>
              <a:t>stored here</a:t>
            </a:r>
          </a:p>
        </p:txBody>
      </p:sp>
      <p:sp>
        <p:nvSpPr>
          <p:cNvPr id="13" name="Line 10"/>
          <p:cNvSpPr>
            <a:spLocks noChangeShapeType="1"/>
          </p:cNvSpPr>
          <p:nvPr/>
        </p:nvSpPr>
        <p:spPr bwMode="auto">
          <a:xfrm>
            <a:off x="6553200" y="54102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5" name="AutoShape 12"/>
          <p:cNvSpPr>
            <a:spLocks noChangeArrowheads="1"/>
          </p:cNvSpPr>
          <p:nvPr/>
        </p:nvSpPr>
        <p:spPr bwMode="auto">
          <a:xfrm>
            <a:off x="0" y="4038600"/>
            <a:ext cx="2819400" cy="1143000"/>
          </a:xfrm>
          <a:prstGeom prst="cloudCallout">
            <a:avLst>
              <a:gd name="adj1" fmla="val 38005"/>
              <a:gd name="adj2" fmla="val 6861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algn="ctr"/>
            <a:endParaRPr lang="en-US"/>
          </a:p>
        </p:txBody>
      </p:sp>
      <p:sp>
        <p:nvSpPr>
          <p:cNvPr id="16" name="Line 13"/>
          <p:cNvSpPr>
            <a:spLocks noChangeShapeType="1"/>
          </p:cNvSpPr>
          <p:nvPr/>
        </p:nvSpPr>
        <p:spPr bwMode="auto">
          <a:xfrm flipV="1">
            <a:off x="3352800" y="3048000"/>
            <a:ext cx="24384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7" name="Freeform 14"/>
          <p:cNvSpPr>
            <a:spLocks/>
          </p:cNvSpPr>
          <p:nvPr/>
        </p:nvSpPr>
        <p:spPr bwMode="auto">
          <a:xfrm>
            <a:off x="5689600" y="3124200"/>
            <a:ext cx="635000" cy="1143000"/>
          </a:xfrm>
          <a:custGeom>
            <a:avLst/>
            <a:gdLst>
              <a:gd name="T0" fmla="*/ 2147483647 w 448"/>
              <a:gd name="T1" fmla="*/ 0 h 720"/>
              <a:gd name="T2" fmla="*/ 2147483647 w 448"/>
              <a:gd name="T3" fmla="*/ 2147483647 h 720"/>
              <a:gd name="T4" fmla="*/ 2147483647 w 448"/>
              <a:gd name="T5" fmla="*/ 2147483647 h 720"/>
              <a:gd name="T6" fmla="*/ 2147483647 w 448"/>
              <a:gd name="T7" fmla="*/ 2147483647 h 720"/>
              <a:gd name="T8" fmla="*/ 0 60000 65536"/>
              <a:gd name="T9" fmla="*/ 0 60000 65536"/>
              <a:gd name="T10" fmla="*/ 0 60000 65536"/>
              <a:gd name="T11" fmla="*/ 0 60000 65536"/>
              <a:gd name="T12" fmla="*/ 0 w 448"/>
              <a:gd name="T13" fmla="*/ 0 h 720"/>
              <a:gd name="T14" fmla="*/ 448 w 448"/>
              <a:gd name="T15" fmla="*/ 720 h 720"/>
            </a:gdLst>
            <a:ahLst/>
            <a:cxnLst>
              <a:cxn ang="T8">
                <a:pos x="T0" y="T1"/>
              </a:cxn>
              <a:cxn ang="T9">
                <a:pos x="T2" y="T3"/>
              </a:cxn>
              <a:cxn ang="T10">
                <a:pos x="T4" y="T5"/>
              </a:cxn>
              <a:cxn ang="T11">
                <a:pos x="T6" y="T7"/>
              </a:cxn>
            </a:cxnLst>
            <a:rect l="T12" t="T13" r="T14" b="T15"/>
            <a:pathLst>
              <a:path w="448" h="720">
                <a:moveTo>
                  <a:pt x="64" y="0"/>
                </a:moveTo>
                <a:cubicBezTo>
                  <a:pt x="32" y="72"/>
                  <a:pt x="0" y="144"/>
                  <a:pt x="16" y="240"/>
                </a:cubicBezTo>
                <a:cubicBezTo>
                  <a:pt x="32" y="336"/>
                  <a:pt x="88" y="496"/>
                  <a:pt x="160" y="576"/>
                </a:cubicBezTo>
                <a:cubicBezTo>
                  <a:pt x="232" y="656"/>
                  <a:pt x="400" y="696"/>
                  <a:pt x="448" y="72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18" name="Freeform 15"/>
          <p:cNvSpPr>
            <a:spLocks/>
          </p:cNvSpPr>
          <p:nvPr/>
        </p:nvSpPr>
        <p:spPr bwMode="auto">
          <a:xfrm>
            <a:off x="5676901" y="4267200"/>
            <a:ext cx="647700" cy="1066800"/>
          </a:xfrm>
          <a:custGeom>
            <a:avLst/>
            <a:gdLst>
              <a:gd name="T0" fmla="*/ 2147483647 w 456"/>
              <a:gd name="T1" fmla="*/ 2147483647 h 584"/>
              <a:gd name="T2" fmla="*/ 2147483647 w 456"/>
              <a:gd name="T3" fmla="*/ 2147483647 h 584"/>
              <a:gd name="T4" fmla="*/ 2147483647 w 456"/>
              <a:gd name="T5" fmla="*/ 2147483647 h 584"/>
              <a:gd name="T6" fmla="*/ 2147483647 w 456"/>
              <a:gd name="T7" fmla="*/ 2147483647 h 584"/>
              <a:gd name="T8" fmla="*/ 0 60000 65536"/>
              <a:gd name="T9" fmla="*/ 0 60000 65536"/>
              <a:gd name="T10" fmla="*/ 0 60000 65536"/>
              <a:gd name="T11" fmla="*/ 0 60000 65536"/>
              <a:gd name="T12" fmla="*/ 0 w 456"/>
              <a:gd name="T13" fmla="*/ 0 h 584"/>
              <a:gd name="T14" fmla="*/ 456 w 456"/>
              <a:gd name="T15" fmla="*/ 584 h 584"/>
            </a:gdLst>
            <a:ahLst/>
            <a:cxnLst>
              <a:cxn ang="T8">
                <a:pos x="T0" y="T1"/>
              </a:cxn>
              <a:cxn ang="T9">
                <a:pos x="T2" y="T3"/>
              </a:cxn>
              <a:cxn ang="T10">
                <a:pos x="T4" y="T5"/>
              </a:cxn>
              <a:cxn ang="T11">
                <a:pos x="T6" y="T7"/>
              </a:cxn>
            </a:cxnLst>
            <a:rect l="T12" t="T13" r="T14" b="T15"/>
            <a:pathLst>
              <a:path w="456" h="584">
                <a:moveTo>
                  <a:pt x="456" y="8"/>
                </a:moveTo>
                <a:cubicBezTo>
                  <a:pt x="372" y="4"/>
                  <a:pt x="288" y="0"/>
                  <a:pt x="216" y="56"/>
                </a:cubicBezTo>
                <a:cubicBezTo>
                  <a:pt x="144" y="112"/>
                  <a:pt x="48" y="256"/>
                  <a:pt x="24" y="344"/>
                </a:cubicBezTo>
                <a:cubicBezTo>
                  <a:pt x="0" y="432"/>
                  <a:pt x="36" y="508"/>
                  <a:pt x="72" y="584"/>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19" name="Text Box 16"/>
          <p:cNvSpPr txBox="1">
            <a:spLocks noChangeArrowheads="1"/>
          </p:cNvSpPr>
          <p:nvPr/>
        </p:nvSpPr>
        <p:spPr bwMode="auto">
          <a:xfrm>
            <a:off x="5791203" y="5029200"/>
            <a:ext cx="800209" cy="1107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6600">
                <a:solidFill>
                  <a:srgbClr val="FF0000"/>
                </a:solidFill>
              </a:rPr>
              <a:t>X</a:t>
            </a:r>
          </a:p>
        </p:txBody>
      </p:sp>
      <p:sp>
        <p:nvSpPr>
          <p:cNvPr id="20" name="Text Box 17"/>
          <p:cNvSpPr txBox="1">
            <a:spLocks noChangeArrowheads="1"/>
          </p:cNvSpPr>
          <p:nvPr/>
        </p:nvSpPr>
        <p:spPr bwMode="auto">
          <a:xfrm>
            <a:off x="5641978" y="4384676"/>
            <a:ext cx="40692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X</a:t>
            </a:r>
          </a:p>
        </p:txBody>
      </p:sp>
      <p:sp>
        <p:nvSpPr>
          <p:cNvPr id="21" name="Text Box 18"/>
          <p:cNvSpPr txBox="1">
            <a:spLocks noChangeArrowheads="1"/>
          </p:cNvSpPr>
          <p:nvPr/>
        </p:nvSpPr>
        <p:spPr bwMode="auto">
          <a:xfrm>
            <a:off x="6873081" y="1981200"/>
            <a:ext cx="1859844" cy="83099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dirty="0"/>
              <a:t>Lookup fails </a:t>
            </a:r>
          </a:p>
          <a:p>
            <a:pPr algn="ctr" eaLnBrk="1" hangingPunct="1"/>
            <a:r>
              <a:rPr lang="en-US" dirty="0"/>
              <a:t>(N45 is dead)</a:t>
            </a:r>
          </a:p>
        </p:txBody>
      </p:sp>
      <p:sp>
        <p:nvSpPr>
          <p:cNvPr id="22" name="Text Box 19"/>
          <p:cNvSpPr txBox="1">
            <a:spLocks noChangeArrowheads="1"/>
          </p:cNvSpPr>
          <p:nvPr/>
        </p:nvSpPr>
        <p:spPr bwMode="auto">
          <a:xfrm>
            <a:off x="2362200" y="2451101"/>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23" name="Text Box 20"/>
          <p:cNvSpPr txBox="1">
            <a:spLocks noChangeArrowheads="1"/>
          </p:cNvSpPr>
          <p:nvPr/>
        </p:nvSpPr>
        <p:spPr bwMode="auto">
          <a:xfrm>
            <a:off x="1981200" y="3581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24" name="Text Box 21"/>
          <p:cNvSpPr txBox="1">
            <a:spLocks noChangeArrowheads="1"/>
          </p:cNvSpPr>
          <p:nvPr/>
        </p:nvSpPr>
        <p:spPr bwMode="auto">
          <a:xfrm>
            <a:off x="5943600" y="2438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25" name="Text Box 22"/>
          <p:cNvSpPr txBox="1">
            <a:spLocks noChangeArrowheads="1"/>
          </p:cNvSpPr>
          <p:nvPr/>
        </p:nvSpPr>
        <p:spPr bwMode="auto">
          <a:xfrm>
            <a:off x="-17307" y="4114801"/>
            <a:ext cx="3022290"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Who has </a:t>
            </a:r>
            <a:r>
              <a:rPr lang="en-US" sz="1500"/>
              <a:t>cnn.com/index.html</a:t>
            </a:r>
            <a:r>
              <a:rPr lang="en-US"/>
              <a:t>?</a:t>
            </a:r>
          </a:p>
          <a:p>
            <a:pPr algn="ctr" eaLnBrk="1" hangingPunct="1"/>
            <a:r>
              <a:rPr lang="en-US"/>
              <a:t>(hashes to K42)</a:t>
            </a:r>
          </a:p>
        </p:txBody>
      </p:sp>
      <p:pic>
        <p:nvPicPr>
          <p:cNvPr id="26"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537" y="5144365"/>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40916" y="5753970"/>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65</a:t>
            </a:fld>
            <a:endParaRPr lang="en-US" dirty="0"/>
          </a:p>
        </p:txBody>
      </p:sp>
    </p:spTree>
    <p:extLst>
      <p:ext uri="{BB962C8B-B14F-4D97-AF65-F5344CB8AC3E}">
        <p14:creationId xmlns:p14="http://schemas.microsoft.com/office/powerpoint/2010/main" val="9520208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under peer failures (2)</a:t>
            </a:r>
          </a:p>
        </p:txBody>
      </p:sp>
      <p:sp>
        <p:nvSpPr>
          <p:cNvPr id="6" name="Oval 3"/>
          <p:cNvSpPr>
            <a:spLocks noChangeArrowheads="1"/>
          </p:cNvSpPr>
          <p:nvPr/>
        </p:nvSpPr>
        <p:spPr bwMode="auto">
          <a:xfrm>
            <a:off x="2897191" y="2528891"/>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7" name="Text Box 4"/>
          <p:cNvSpPr txBox="1">
            <a:spLocks noChangeArrowheads="1"/>
          </p:cNvSpPr>
          <p:nvPr/>
        </p:nvSpPr>
        <p:spPr bwMode="auto">
          <a:xfrm>
            <a:off x="2590800" y="542449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8" name="Text Box 5"/>
          <p:cNvSpPr txBox="1">
            <a:spLocks noChangeArrowheads="1"/>
          </p:cNvSpPr>
          <p:nvPr/>
        </p:nvSpPr>
        <p:spPr bwMode="auto">
          <a:xfrm>
            <a:off x="4463057" y="2088508"/>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9" name="Text Box 6"/>
          <p:cNvSpPr txBox="1">
            <a:spLocks noChangeArrowheads="1"/>
          </p:cNvSpPr>
          <p:nvPr/>
        </p:nvSpPr>
        <p:spPr bwMode="auto">
          <a:xfrm>
            <a:off x="669928" y="1946276"/>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10" name="Text Box 7"/>
          <p:cNvSpPr txBox="1">
            <a:spLocks noChangeArrowheads="1"/>
          </p:cNvSpPr>
          <p:nvPr/>
        </p:nvSpPr>
        <p:spPr bwMode="auto">
          <a:xfrm>
            <a:off x="6408739" y="403860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1" name="Text Box 8"/>
          <p:cNvSpPr txBox="1">
            <a:spLocks noChangeArrowheads="1"/>
          </p:cNvSpPr>
          <p:nvPr/>
        </p:nvSpPr>
        <p:spPr bwMode="auto">
          <a:xfrm>
            <a:off x="5816600" y="5400675"/>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2" name="Text Box 9"/>
          <p:cNvSpPr txBox="1">
            <a:spLocks noChangeArrowheads="1"/>
          </p:cNvSpPr>
          <p:nvPr/>
        </p:nvSpPr>
        <p:spPr bwMode="auto">
          <a:xfrm>
            <a:off x="5958681" y="5943600"/>
            <a:ext cx="2939166"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dirty="0">
                <a:latin typeface="Helvetica" charset="0"/>
              </a:rPr>
              <a:t>File </a:t>
            </a:r>
            <a:r>
              <a:rPr lang="en-US" sz="1500" dirty="0" err="1"/>
              <a:t>cnn.com</a:t>
            </a:r>
            <a:r>
              <a:rPr lang="en-US" sz="1500" dirty="0"/>
              <a:t>/</a:t>
            </a:r>
            <a:r>
              <a:rPr lang="en-US" sz="1500" dirty="0" err="1"/>
              <a:t>index.html</a:t>
            </a:r>
            <a:r>
              <a:rPr lang="en-US" dirty="0">
                <a:latin typeface="Helvetica" charset="0"/>
              </a:rPr>
              <a:t> with </a:t>
            </a:r>
          </a:p>
          <a:p>
            <a:r>
              <a:rPr lang="en-US" dirty="0">
                <a:latin typeface="Helvetica" charset="0"/>
              </a:rPr>
              <a:t>key </a:t>
            </a:r>
            <a:r>
              <a:rPr lang="en-US" dirty="0">
                <a:solidFill>
                  <a:srgbClr val="00BE00"/>
                </a:solidFill>
                <a:latin typeface="Helvetica" charset="0"/>
              </a:rPr>
              <a:t>K42 </a:t>
            </a:r>
            <a:r>
              <a:rPr lang="en-US" dirty="0">
                <a:latin typeface="Helvetica" charset="0"/>
              </a:rPr>
              <a:t>stored here</a:t>
            </a:r>
          </a:p>
        </p:txBody>
      </p:sp>
      <p:sp>
        <p:nvSpPr>
          <p:cNvPr id="13" name="Line 10"/>
          <p:cNvSpPr>
            <a:spLocks noChangeShapeType="1"/>
          </p:cNvSpPr>
          <p:nvPr/>
        </p:nvSpPr>
        <p:spPr bwMode="auto">
          <a:xfrm>
            <a:off x="6553200" y="54102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5" name="AutoShape 12"/>
          <p:cNvSpPr>
            <a:spLocks noChangeArrowheads="1"/>
          </p:cNvSpPr>
          <p:nvPr/>
        </p:nvSpPr>
        <p:spPr bwMode="auto">
          <a:xfrm>
            <a:off x="0" y="4038600"/>
            <a:ext cx="2819400" cy="1143000"/>
          </a:xfrm>
          <a:prstGeom prst="cloudCallout">
            <a:avLst>
              <a:gd name="adj1" fmla="val 38005"/>
              <a:gd name="adj2" fmla="val 6861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algn="ctr"/>
            <a:endParaRPr lang="en-US"/>
          </a:p>
        </p:txBody>
      </p:sp>
      <p:sp>
        <p:nvSpPr>
          <p:cNvPr id="16" name="Line 13"/>
          <p:cNvSpPr>
            <a:spLocks noChangeShapeType="1"/>
          </p:cNvSpPr>
          <p:nvPr/>
        </p:nvSpPr>
        <p:spPr bwMode="auto">
          <a:xfrm flipV="1">
            <a:off x="3352800" y="3048000"/>
            <a:ext cx="24384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7" name="Text Box 14"/>
          <p:cNvSpPr txBox="1">
            <a:spLocks noChangeArrowheads="1"/>
          </p:cNvSpPr>
          <p:nvPr/>
        </p:nvSpPr>
        <p:spPr bwMode="auto">
          <a:xfrm>
            <a:off x="5791203" y="5029200"/>
            <a:ext cx="800209" cy="1107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6600">
                <a:solidFill>
                  <a:srgbClr val="FF0000"/>
                </a:solidFill>
              </a:rPr>
              <a:t>X</a:t>
            </a:r>
          </a:p>
        </p:txBody>
      </p:sp>
      <p:sp>
        <p:nvSpPr>
          <p:cNvPr id="18" name="Text Box 15"/>
          <p:cNvSpPr txBox="1">
            <a:spLocks noChangeArrowheads="1"/>
          </p:cNvSpPr>
          <p:nvPr/>
        </p:nvSpPr>
        <p:spPr bwMode="auto">
          <a:xfrm>
            <a:off x="2224881" y="1828800"/>
            <a:ext cx="6553200" cy="338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sz="1600" dirty="0"/>
              <a:t>One solution: replicate file/key at </a:t>
            </a:r>
            <a:r>
              <a:rPr lang="en-US" sz="1600" i="1" dirty="0"/>
              <a:t>r</a:t>
            </a:r>
            <a:r>
              <a:rPr lang="en-US" sz="1600" dirty="0"/>
              <a:t> successors and predecessors</a:t>
            </a:r>
          </a:p>
        </p:txBody>
      </p:sp>
      <p:sp>
        <p:nvSpPr>
          <p:cNvPr id="19" name="Text Box 16"/>
          <p:cNvSpPr txBox="1">
            <a:spLocks noChangeArrowheads="1"/>
          </p:cNvSpPr>
          <p:nvPr/>
        </p:nvSpPr>
        <p:spPr bwMode="auto">
          <a:xfrm>
            <a:off x="2362200" y="2451101"/>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20" name="Text Box 17"/>
          <p:cNvSpPr txBox="1">
            <a:spLocks noChangeArrowheads="1"/>
          </p:cNvSpPr>
          <p:nvPr/>
        </p:nvSpPr>
        <p:spPr bwMode="auto">
          <a:xfrm>
            <a:off x="1981200" y="3581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21" name="Text Box 18"/>
          <p:cNvSpPr txBox="1">
            <a:spLocks noChangeArrowheads="1"/>
          </p:cNvSpPr>
          <p:nvPr/>
        </p:nvSpPr>
        <p:spPr bwMode="auto">
          <a:xfrm>
            <a:off x="5943600" y="24384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22" name="Freeform 19"/>
          <p:cNvSpPr>
            <a:spLocks/>
          </p:cNvSpPr>
          <p:nvPr/>
        </p:nvSpPr>
        <p:spPr bwMode="auto">
          <a:xfrm>
            <a:off x="5689600" y="3124200"/>
            <a:ext cx="635000" cy="1143000"/>
          </a:xfrm>
          <a:custGeom>
            <a:avLst/>
            <a:gdLst>
              <a:gd name="T0" fmla="*/ 2147483647 w 448"/>
              <a:gd name="T1" fmla="*/ 0 h 720"/>
              <a:gd name="T2" fmla="*/ 2147483647 w 448"/>
              <a:gd name="T3" fmla="*/ 2147483647 h 720"/>
              <a:gd name="T4" fmla="*/ 2147483647 w 448"/>
              <a:gd name="T5" fmla="*/ 2147483647 h 720"/>
              <a:gd name="T6" fmla="*/ 2147483647 w 448"/>
              <a:gd name="T7" fmla="*/ 2147483647 h 720"/>
              <a:gd name="T8" fmla="*/ 0 60000 65536"/>
              <a:gd name="T9" fmla="*/ 0 60000 65536"/>
              <a:gd name="T10" fmla="*/ 0 60000 65536"/>
              <a:gd name="T11" fmla="*/ 0 60000 65536"/>
              <a:gd name="T12" fmla="*/ 0 w 448"/>
              <a:gd name="T13" fmla="*/ 0 h 720"/>
              <a:gd name="T14" fmla="*/ 448 w 448"/>
              <a:gd name="T15" fmla="*/ 720 h 720"/>
            </a:gdLst>
            <a:ahLst/>
            <a:cxnLst>
              <a:cxn ang="T8">
                <a:pos x="T0" y="T1"/>
              </a:cxn>
              <a:cxn ang="T9">
                <a:pos x="T2" y="T3"/>
              </a:cxn>
              <a:cxn ang="T10">
                <a:pos x="T4" y="T5"/>
              </a:cxn>
              <a:cxn ang="T11">
                <a:pos x="T6" y="T7"/>
              </a:cxn>
            </a:cxnLst>
            <a:rect l="T12" t="T13" r="T14" b="T15"/>
            <a:pathLst>
              <a:path w="448" h="720">
                <a:moveTo>
                  <a:pt x="64" y="0"/>
                </a:moveTo>
                <a:cubicBezTo>
                  <a:pt x="32" y="72"/>
                  <a:pt x="0" y="144"/>
                  <a:pt x="16" y="240"/>
                </a:cubicBezTo>
                <a:cubicBezTo>
                  <a:pt x="32" y="336"/>
                  <a:pt x="88" y="496"/>
                  <a:pt x="160" y="576"/>
                </a:cubicBezTo>
                <a:cubicBezTo>
                  <a:pt x="232" y="656"/>
                  <a:pt x="400" y="696"/>
                  <a:pt x="448" y="72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23" name="Text Box 20"/>
          <p:cNvSpPr txBox="1">
            <a:spLocks noChangeArrowheads="1"/>
          </p:cNvSpPr>
          <p:nvPr/>
        </p:nvSpPr>
        <p:spPr bwMode="auto">
          <a:xfrm>
            <a:off x="6415881" y="4800600"/>
            <a:ext cx="215229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dirty="0">
                <a:solidFill>
                  <a:srgbClr val="00BE00"/>
                </a:solidFill>
                <a:latin typeface="Helvetica" charset="0"/>
              </a:rPr>
              <a:t>K42 </a:t>
            </a:r>
            <a:r>
              <a:rPr lang="en-US" dirty="0">
                <a:latin typeface="Helvetica" charset="0"/>
              </a:rPr>
              <a:t>replicated</a:t>
            </a:r>
          </a:p>
        </p:txBody>
      </p:sp>
      <p:sp>
        <p:nvSpPr>
          <p:cNvPr id="24" name="Line 21"/>
          <p:cNvSpPr>
            <a:spLocks noChangeShapeType="1"/>
          </p:cNvSpPr>
          <p:nvPr/>
        </p:nvSpPr>
        <p:spPr bwMode="auto">
          <a:xfrm>
            <a:off x="7162800" y="43434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5" name="Text Box 22"/>
          <p:cNvSpPr txBox="1">
            <a:spLocks noChangeArrowheads="1"/>
          </p:cNvSpPr>
          <p:nvPr/>
        </p:nvSpPr>
        <p:spPr bwMode="auto">
          <a:xfrm>
            <a:off x="3886202" y="6248400"/>
            <a:ext cx="2152292"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solidFill>
                  <a:srgbClr val="00BE00"/>
                </a:solidFill>
                <a:latin typeface="Helvetica" charset="0"/>
              </a:rPr>
              <a:t>K42 </a:t>
            </a:r>
            <a:r>
              <a:rPr lang="en-US">
                <a:latin typeface="Helvetica" charset="0"/>
              </a:rPr>
              <a:t>replicated</a:t>
            </a:r>
          </a:p>
        </p:txBody>
      </p:sp>
      <p:sp>
        <p:nvSpPr>
          <p:cNvPr id="26" name="Line 23"/>
          <p:cNvSpPr>
            <a:spLocks noChangeShapeType="1"/>
          </p:cNvSpPr>
          <p:nvPr/>
        </p:nvSpPr>
        <p:spPr bwMode="auto">
          <a:xfrm>
            <a:off x="3352800" y="59436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27" name="Text Box 24"/>
          <p:cNvSpPr txBox="1">
            <a:spLocks noChangeArrowheads="1"/>
          </p:cNvSpPr>
          <p:nvPr/>
        </p:nvSpPr>
        <p:spPr bwMode="auto">
          <a:xfrm>
            <a:off x="-17307" y="4114801"/>
            <a:ext cx="3022290" cy="83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a:t>Who has </a:t>
            </a:r>
            <a:r>
              <a:rPr lang="en-US" sz="1500"/>
              <a:t>cnn.com/index.html</a:t>
            </a:r>
            <a:r>
              <a:rPr lang="en-US"/>
              <a:t>?</a:t>
            </a:r>
          </a:p>
          <a:p>
            <a:pPr algn="ctr" eaLnBrk="1" hangingPunct="1"/>
            <a:r>
              <a:rPr lang="en-US"/>
              <a:t>(hashes to K42)</a:t>
            </a:r>
          </a:p>
        </p:txBody>
      </p:sp>
      <p:pic>
        <p:nvPicPr>
          <p:cNvPr id="28" name="Picture 2" descr="Y:\Graphics_Main\CSRA\CSRA-V-2013-8\development\PublicDomain_Clipart\sign-pos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537" y="5144365"/>
            <a:ext cx="1375823" cy="1362196"/>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 descr="Y:\Graphics_Main\CSRA\CSRA-V-2013-8\development\PublicDomain_Clipart\thinking-man-silhouette-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40916" y="5753970"/>
            <a:ext cx="397896" cy="1073602"/>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66</a:t>
            </a:fld>
            <a:endParaRPr lang="en-US" dirty="0"/>
          </a:p>
        </p:txBody>
      </p:sp>
    </p:spTree>
    <p:extLst>
      <p:ext uri="{BB962C8B-B14F-4D97-AF65-F5344CB8AC3E}">
        <p14:creationId xmlns:p14="http://schemas.microsoft.com/office/powerpoint/2010/main" val="19495254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deal with dynamic changes</a:t>
            </a:r>
          </a:p>
        </p:txBody>
      </p:sp>
      <p:sp>
        <p:nvSpPr>
          <p:cNvPr id="3" name="Content Placeholder 2"/>
          <p:cNvSpPr>
            <a:spLocks noGrp="1"/>
          </p:cNvSpPr>
          <p:nvPr>
            <p:ph idx="1"/>
          </p:nvPr>
        </p:nvSpPr>
        <p:spPr/>
        <p:txBody>
          <a:bodyPr>
            <a:noAutofit/>
          </a:bodyPr>
          <a:lstStyle/>
          <a:p>
            <a:pPr>
              <a:lnSpc>
                <a:spcPct val="120000"/>
              </a:lnSpc>
              <a:buFont typeface="Wingdings" charset="0"/>
              <a:buChar char="ü"/>
            </a:pPr>
            <a:r>
              <a:rPr lang="en-US" sz="1800" dirty="0">
                <a:latin typeface="Times New Roman" charset="0"/>
                <a:ea typeface="ＭＳ Ｐゴシック" charset="0"/>
              </a:rPr>
              <a:t>Peers fail</a:t>
            </a:r>
          </a:p>
          <a:p>
            <a:pPr>
              <a:lnSpc>
                <a:spcPct val="120000"/>
              </a:lnSpc>
            </a:pPr>
            <a:r>
              <a:rPr lang="en-US" sz="1800" dirty="0">
                <a:latin typeface="Times New Roman" charset="0"/>
                <a:ea typeface="ＭＳ Ｐゴシック" charset="0"/>
              </a:rPr>
              <a:t>New peers join</a:t>
            </a:r>
          </a:p>
          <a:p>
            <a:pPr>
              <a:lnSpc>
                <a:spcPct val="120000"/>
              </a:lnSpc>
            </a:pPr>
            <a:r>
              <a:rPr lang="en-US" sz="1800" dirty="0">
                <a:latin typeface="Times New Roman" charset="0"/>
                <a:ea typeface="ＭＳ Ｐゴシック" charset="0"/>
              </a:rPr>
              <a:t>Peers leave</a:t>
            </a:r>
          </a:p>
          <a:p>
            <a:pPr lvl="1">
              <a:lnSpc>
                <a:spcPct val="120000"/>
              </a:lnSpc>
            </a:pPr>
            <a:r>
              <a:rPr lang="en-US" sz="1400" dirty="0">
                <a:latin typeface="Times New Roman" charset="0"/>
                <a:ea typeface="ＭＳ Ｐゴシック" charset="0"/>
              </a:rPr>
              <a:t>P2P systems have a high rate of </a:t>
            </a:r>
            <a:r>
              <a:rPr lang="en-US" sz="1400" i="1" dirty="0">
                <a:solidFill>
                  <a:srgbClr val="FF0000"/>
                </a:solidFill>
                <a:latin typeface="Times New Roman" charset="0"/>
                <a:ea typeface="ＭＳ Ｐゴシック" charset="0"/>
              </a:rPr>
              <a:t>churn </a:t>
            </a:r>
            <a:r>
              <a:rPr lang="en-US" sz="1400" dirty="0">
                <a:latin typeface="Times New Roman" charset="0"/>
                <a:ea typeface="ＭＳ Ｐゴシック" charset="0"/>
              </a:rPr>
              <a:t>(node join, leave and failure)</a:t>
            </a:r>
          </a:p>
          <a:p>
            <a:pPr lvl="2">
              <a:lnSpc>
                <a:spcPct val="120000"/>
              </a:lnSpc>
            </a:pPr>
            <a:r>
              <a:rPr lang="en-US" sz="1400" dirty="0">
                <a:latin typeface="Times New Roman" charset="0"/>
                <a:ea typeface="ＭＳ Ｐゴシック" charset="0"/>
              </a:rPr>
              <a:t>25% per hour in </a:t>
            </a:r>
            <a:r>
              <a:rPr lang="en-US" sz="1400" dirty="0" err="1">
                <a:latin typeface="Times New Roman" charset="0"/>
                <a:ea typeface="ＭＳ Ｐゴシック" charset="0"/>
              </a:rPr>
              <a:t>Overnet</a:t>
            </a:r>
            <a:r>
              <a:rPr lang="en-US" sz="1400" dirty="0">
                <a:latin typeface="Times New Roman" charset="0"/>
                <a:ea typeface="ＭＳ Ｐゴシック" charset="0"/>
              </a:rPr>
              <a:t> (</a:t>
            </a:r>
            <a:r>
              <a:rPr lang="en-US" sz="1400" dirty="0" err="1">
                <a:latin typeface="Times New Roman" charset="0"/>
                <a:ea typeface="ＭＳ Ｐゴシック" charset="0"/>
              </a:rPr>
              <a:t>eDonkey</a:t>
            </a:r>
            <a:r>
              <a:rPr lang="en-US" sz="1400" dirty="0">
                <a:latin typeface="Times New Roman" charset="0"/>
                <a:ea typeface="ＭＳ Ｐゴシック" charset="0"/>
              </a:rPr>
              <a:t>)</a:t>
            </a:r>
          </a:p>
          <a:p>
            <a:pPr lvl="2">
              <a:lnSpc>
                <a:spcPct val="120000"/>
              </a:lnSpc>
            </a:pPr>
            <a:r>
              <a:rPr lang="en-US" sz="1400" dirty="0">
                <a:latin typeface="Times New Roman" charset="0"/>
                <a:ea typeface="ＭＳ Ｐゴシック" charset="0"/>
              </a:rPr>
              <a:t>100% per hour in Gnutella</a:t>
            </a:r>
          </a:p>
          <a:p>
            <a:pPr lvl="2">
              <a:lnSpc>
                <a:spcPct val="120000"/>
              </a:lnSpc>
            </a:pPr>
            <a:r>
              <a:rPr lang="en-US" sz="1400" dirty="0">
                <a:latin typeface="Times New Roman" charset="0"/>
                <a:ea typeface="ＭＳ Ｐゴシック" charset="0"/>
              </a:rPr>
              <a:t>Lower in managed clusters</a:t>
            </a:r>
          </a:p>
          <a:p>
            <a:pPr lvl="2">
              <a:lnSpc>
                <a:spcPct val="120000"/>
              </a:lnSpc>
            </a:pPr>
            <a:r>
              <a:rPr lang="en-US" sz="1400" dirty="0">
                <a:latin typeface="Times New Roman" charset="0"/>
                <a:ea typeface="ＭＳ Ｐゴシック" charset="0"/>
              </a:rPr>
              <a:t>Common feature in all distributed systems, including wide-area (e.g., </a:t>
            </a:r>
            <a:r>
              <a:rPr lang="en-US" sz="1400" dirty="0" err="1">
                <a:latin typeface="Times New Roman" charset="0"/>
                <a:ea typeface="ＭＳ Ｐゴシック" charset="0"/>
              </a:rPr>
              <a:t>PlanetLab</a:t>
            </a:r>
            <a:r>
              <a:rPr lang="en-US" sz="1400" dirty="0">
                <a:latin typeface="Times New Roman" charset="0"/>
                <a:ea typeface="ＭＳ Ｐゴシック" charset="0"/>
              </a:rPr>
              <a:t>), clusters (e.g., </a:t>
            </a:r>
            <a:r>
              <a:rPr lang="en-US" sz="1400" dirty="0" err="1">
                <a:latin typeface="Times New Roman" charset="0"/>
                <a:ea typeface="ＭＳ Ｐゴシック" charset="0"/>
              </a:rPr>
              <a:t>Emulab</a:t>
            </a:r>
            <a:r>
              <a:rPr lang="en-US" sz="1400" dirty="0">
                <a:latin typeface="Times New Roman" charset="0"/>
                <a:ea typeface="ＭＳ Ｐゴシック" charset="0"/>
              </a:rPr>
              <a:t>), clouds (e.g., AWS), etc.</a:t>
            </a:r>
          </a:p>
          <a:p>
            <a:pPr>
              <a:lnSpc>
                <a:spcPct val="120000"/>
              </a:lnSpc>
              <a:buNone/>
            </a:pPr>
            <a:endParaRPr lang="en-US" sz="1800" dirty="0">
              <a:latin typeface="Times New Roman" charset="0"/>
              <a:ea typeface="ＭＳ Ｐゴシック" charset="0"/>
            </a:endParaRPr>
          </a:p>
          <a:p>
            <a:pPr>
              <a:lnSpc>
                <a:spcPct val="120000"/>
              </a:lnSpc>
              <a:buNone/>
            </a:pPr>
            <a:r>
              <a:rPr lang="en-US" sz="1800" dirty="0">
                <a:latin typeface="Times New Roman" charset="0"/>
                <a:ea typeface="ＭＳ Ｐゴシック" charset="0"/>
              </a:rPr>
              <a:t>So, all the time, need to:</a:t>
            </a:r>
          </a:p>
          <a:p>
            <a:pPr>
              <a:lnSpc>
                <a:spcPct val="120000"/>
              </a:lnSpc>
              <a:buNone/>
            </a:pPr>
            <a:r>
              <a:rPr lang="en-US" sz="1800" dirty="0">
                <a:latin typeface="Times New Roman" charset="0"/>
                <a:ea typeface="ＭＳ Ｐゴシック" charset="0"/>
                <a:sym typeface="Wingdings" charset="0"/>
              </a:rPr>
              <a:t> </a:t>
            </a:r>
            <a:r>
              <a:rPr lang="en-US" sz="1800" dirty="0">
                <a:latin typeface="Times New Roman" charset="0"/>
                <a:ea typeface="ＭＳ Ｐゴシック" charset="0"/>
              </a:rPr>
              <a:t>Need to update </a:t>
            </a:r>
            <a:r>
              <a:rPr lang="en-US" sz="1800" i="1" dirty="0">
                <a:latin typeface="Times New Roman" charset="0"/>
                <a:ea typeface="ＭＳ Ｐゴシック" charset="0"/>
              </a:rPr>
              <a:t>successor</a:t>
            </a:r>
            <a:r>
              <a:rPr lang="en-US" sz="1800" dirty="0">
                <a:latin typeface="Times New Roman" charset="0"/>
                <a:ea typeface="ＭＳ Ｐゴシック" charset="0"/>
              </a:rPr>
              <a:t>s and </a:t>
            </a:r>
            <a:r>
              <a:rPr lang="en-US" sz="1800" i="1" dirty="0">
                <a:latin typeface="Times New Roman" charset="0"/>
                <a:ea typeface="ＭＳ Ｐゴシック" charset="0"/>
              </a:rPr>
              <a:t>finger</a:t>
            </a:r>
            <a:r>
              <a:rPr lang="en-US" sz="1800" dirty="0">
                <a:latin typeface="Times New Roman" charset="0"/>
                <a:ea typeface="ＭＳ Ｐゴシック" charset="0"/>
              </a:rPr>
              <a:t>s, and copy keys</a:t>
            </a:r>
          </a:p>
          <a:p>
            <a:pPr>
              <a:lnSpc>
                <a:spcPct val="120000"/>
              </a:lnSpc>
              <a:buNone/>
            </a:pPr>
            <a:endParaRPr lang="en-US" sz="1800" dirty="0">
              <a:latin typeface="Times New Roman" charset="0"/>
              <a:ea typeface="ＭＳ Ｐゴシック" charset="0"/>
            </a:endParaRPr>
          </a:p>
          <a:p>
            <a:pPr>
              <a:lnSpc>
                <a:spcPct val="120000"/>
              </a:lnSpc>
            </a:pPr>
            <a:endParaRPr lang="en-US" sz="1400"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67</a:t>
            </a:fld>
            <a:endParaRPr lang="en-US" dirty="0"/>
          </a:p>
        </p:txBody>
      </p:sp>
    </p:spTree>
    <p:extLst>
      <p:ext uri="{BB962C8B-B14F-4D97-AF65-F5344CB8AC3E}">
        <p14:creationId xmlns:p14="http://schemas.microsoft.com/office/powerpoint/2010/main" val="1240755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peers joining</a:t>
            </a:r>
          </a:p>
        </p:txBody>
      </p:sp>
      <p:sp>
        <p:nvSpPr>
          <p:cNvPr id="6" name="Oval 3"/>
          <p:cNvSpPr>
            <a:spLocks noChangeArrowheads="1"/>
          </p:cNvSpPr>
          <p:nvPr/>
        </p:nvSpPr>
        <p:spPr bwMode="auto">
          <a:xfrm>
            <a:off x="2683672" y="3278191"/>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7" name="Text Box 4"/>
          <p:cNvSpPr txBox="1">
            <a:spLocks noChangeArrowheads="1"/>
          </p:cNvSpPr>
          <p:nvPr/>
        </p:nvSpPr>
        <p:spPr bwMode="auto">
          <a:xfrm>
            <a:off x="2377281" y="617379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8" name="Text Box 5"/>
          <p:cNvSpPr txBox="1">
            <a:spLocks noChangeArrowheads="1"/>
          </p:cNvSpPr>
          <p:nvPr/>
        </p:nvSpPr>
        <p:spPr bwMode="auto">
          <a:xfrm>
            <a:off x="4249538" y="2837810"/>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9" name="Text Box 6"/>
          <p:cNvSpPr txBox="1">
            <a:spLocks noChangeArrowheads="1"/>
          </p:cNvSpPr>
          <p:nvPr/>
        </p:nvSpPr>
        <p:spPr bwMode="auto">
          <a:xfrm>
            <a:off x="456409" y="2695575"/>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10" name="Text Box 7"/>
          <p:cNvSpPr txBox="1">
            <a:spLocks noChangeArrowheads="1"/>
          </p:cNvSpPr>
          <p:nvPr/>
        </p:nvSpPr>
        <p:spPr bwMode="auto">
          <a:xfrm>
            <a:off x="6195220" y="4787901"/>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1" name="Text Box 8"/>
          <p:cNvSpPr txBox="1">
            <a:spLocks noChangeArrowheads="1"/>
          </p:cNvSpPr>
          <p:nvPr/>
        </p:nvSpPr>
        <p:spPr bwMode="auto">
          <a:xfrm>
            <a:off x="5603081" y="6149976"/>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2" name="Text Box 9"/>
          <p:cNvSpPr txBox="1">
            <a:spLocks noChangeArrowheads="1"/>
          </p:cNvSpPr>
          <p:nvPr/>
        </p:nvSpPr>
        <p:spPr bwMode="auto">
          <a:xfrm>
            <a:off x="2148681" y="3200400"/>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13" name="Text Box 10"/>
          <p:cNvSpPr txBox="1">
            <a:spLocks noChangeArrowheads="1"/>
          </p:cNvSpPr>
          <p:nvPr/>
        </p:nvSpPr>
        <p:spPr bwMode="auto">
          <a:xfrm>
            <a:off x="1767681" y="43307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14" name="Text Box 11"/>
          <p:cNvSpPr txBox="1">
            <a:spLocks noChangeArrowheads="1"/>
          </p:cNvSpPr>
          <p:nvPr/>
        </p:nvSpPr>
        <p:spPr bwMode="auto">
          <a:xfrm>
            <a:off x="5730081" y="3187700"/>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15" name="Text Box 12"/>
          <p:cNvSpPr txBox="1">
            <a:spLocks noChangeArrowheads="1"/>
          </p:cNvSpPr>
          <p:nvPr/>
        </p:nvSpPr>
        <p:spPr bwMode="auto">
          <a:xfrm>
            <a:off x="6644481" y="5626101"/>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rgbClr val="FF0000"/>
                </a:solidFill>
                <a:latin typeface="Helvetica" charset="0"/>
              </a:rPr>
              <a:t>N40</a:t>
            </a:r>
          </a:p>
        </p:txBody>
      </p:sp>
      <p:sp>
        <p:nvSpPr>
          <p:cNvPr id="16" name="Text Box 13"/>
          <p:cNvSpPr txBox="1">
            <a:spLocks noChangeArrowheads="1"/>
          </p:cNvSpPr>
          <p:nvPr/>
        </p:nvSpPr>
        <p:spPr bwMode="auto">
          <a:xfrm>
            <a:off x="1843881" y="1752600"/>
            <a:ext cx="5584634" cy="12003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800" dirty="0"/>
              <a:t>Introducer directs N40 to N45 (and N32)</a:t>
            </a:r>
          </a:p>
          <a:p>
            <a:pPr eaLnBrk="1" hangingPunct="1"/>
            <a:r>
              <a:rPr lang="en-US" sz="1800" dirty="0"/>
              <a:t>N32 updates successor to N40</a:t>
            </a:r>
          </a:p>
          <a:p>
            <a:pPr eaLnBrk="1" hangingPunct="1"/>
            <a:r>
              <a:rPr lang="en-US" sz="1800" dirty="0"/>
              <a:t>N40 initializes successor to N45, and </a:t>
            </a:r>
            <a:r>
              <a:rPr lang="en-US" sz="1800" dirty="0" err="1"/>
              <a:t>inits</a:t>
            </a:r>
            <a:r>
              <a:rPr lang="en-US" sz="1800" dirty="0"/>
              <a:t> fingers from it</a:t>
            </a:r>
          </a:p>
          <a:p>
            <a:pPr eaLnBrk="1" hangingPunct="1"/>
            <a:r>
              <a:rPr lang="en-US" sz="1800" i="1" dirty="0"/>
              <a:t>N40 periodically talks to neighbors to update finger table</a:t>
            </a:r>
          </a:p>
        </p:txBody>
      </p:sp>
      <p:sp>
        <p:nvSpPr>
          <p:cNvPr id="17" name="Text Box 14"/>
          <p:cNvSpPr txBox="1">
            <a:spLocks noChangeArrowheads="1"/>
          </p:cNvSpPr>
          <p:nvPr/>
        </p:nvSpPr>
        <p:spPr bwMode="auto">
          <a:xfrm>
            <a:off x="6568281" y="3352800"/>
            <a:ext cx="1312469" cy="1077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sz="1600" b="1" i="1" dirty="0"/>
              <a:t>Stabilization </a:t>
            </a:r>
          </a:p>
          <a:p>
            <a:pPr eaLnBrk="1" hangingPunct="1"/>
            <a:r>
              <a:rPr lang="en-US" sz="1600" b="1" i="1" dirty="0"/>
              <a:t>Protocol</a:t>
            </a:r>
          </a:p>
          <a:p>
            <a:pPr eaLnBrk="1" hangingPunct="1"/>
            <a:r>
              <a:rPr lang="en-US" sz="1600" b="1" i="1" dirty="0"/>
              <a:t>(followed by</a:t>
            </a:r>
          </a:p>
          <a:p>
            <a:pPr eaLnBrk="1" hangingPunct="1"/>
            <a:r>
              <a:rPr lang="en-US" sz="1600" b="1" i="1" dirty="0"/>
              <a:t>all nodes)</a:t>
            </a:r>
          </a:p>
        </p:txBody>
      </p:sp>
      <p:sp>
        <p:nvSpPr>
          <p:cNvPr id="18" name="Line 15"/>
          <p:cNvSpPr>
            <a:spLocks noChangeShapeType="1"/>
          </p:cNvSpPr>
          <p:nvPr/>
        </p:nvSpPr>
        <p:spPr bwMode="auto">
          <a:xfrm>
            <a:off x="6796881" y="2895600"/>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435" tIns="45718" rIns="91435" bIns="45718"/>
          <a:lstStyle/>
          <a:p>
            <a:endParaRPr lang="en-US"/>
          </a:p>
        </p:txBody>
      </p:sp>
      <p:sp>
        <p:nvSpPr>
          <p:cNvPr id="19"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68</a:t>
            </a:fld>
            <a:endParaRPr lang="en-US" dirty="0"/>
          </a:p>
        </p:txBody>
      </p:sp>
    </p:spTree>
    <p:extLst>
      <p:ext uri="{BB962C8B-B14F-4D97-AF65-F5344CB8AC3E}">
        <p14:creationId xmlns:p14="http://schemas.microsoft.com/office/powerpoint/2010/main" val="1082452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peers joining (2)</a:t>
            </a:r>
          </a:p>
        </p:txBody>
      </p:sp>
      <p:sp>
        <p:nvSpPr>
          <p:cNvPr id="7" name="Oval 3"/>
          <p:cNvSpPr>
            <a:spLocks noChangeArrowheads="1"/>
          </p:cNvSpPr>
          <p:nvPr/>
        </p:nvSpPr>
        <p:spPr bwMode="auto">
          <a:xfrm>
            <a:off x="2758281" y="3200400"/>
            <a:ext cx="3427411" cy="34274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nchor="ctr"/>
          <a:lstStyle/>
          <a:p>
            <a:endParaRPr lang="en-US"/>
          </a:p>
        </p:txBody>
      </p:sp>
      <p:sp>
        <p:nvSpPr>
          <p:cNvPr id="8" name="Text Box 4"/>
          <p:cNvSpPr txBox="1">
            <a:spLocks noChangeArrowheads="1"/>
          </p:cNvSpPr>
          <p:nvPr/>
        </p:nvSpPr>
        <p:spPr bwMode="auto">
          <a:xfrm>
            <a:off x="2451890" y="6095999"/>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N80</a:t>
            </a:r>
          </a:p>
        </p:txBody>
      </p:sp>
      <p:sp>
        <p:nvSpPr>
          <p:cNvPr id="9" name="Text Box 5"/>
          <p:cNvSpPr txBox="1">
            <a:spLocks noChangeArrowheads="1"/>
          </p:cNvSpPr>
          <p:nvPr/>
        </p:nvSpPr>
        <p:spPr bwMode="auto">
          <a:xfrm>
            <a:off x="4324147" y="2760019"/>
            <a:ext cx="338544"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a:r>
              <a:rPr lang="en-US"/>
              <a:t>0</a:t>
            </a:r>
          </a:p>
        </p:txBody>
      </p:sp>
      <p:sp>
        <p:nvSpPr>
          <p:cNvPr id="10" name="Text Box 6"/>
          <p:cNvSpPr txBox="1">
            <a:spLocks noChangeArrowheads="1"/>
          </p:cNvSpPr>
          <p:nvPr/>
        </p:nvSpPr>
        <p:spPr bwMode="auto">
          <a:xfrm>
            <a:off x="531018" y="2617784"/>
            <a:ext cx="138565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t>Say </a:t>
            </a:r>
            <a:r>
              <a:rPr lang="en-US" i="1"/>
              <a:t>m=7</a:t>
            </a:r>
          </a:p>
        </p:txBody>
      </p:sp>
      <p:sp>
        <p:nvSpPr>
          <p:cNvPr id="11" name="Text Box 7"/>
          <p:cNvSpPr txBox="1">
            <a:spLocks noChangeArrowheads="1"/>
          </p:cNvSpPr>
          <p:nvPr/>
        </p:nvSpPr>
        <p:spPr bwMode="auto">
          <a:xfrm>
            <a:off x="6269829" y="471011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N32</a:t>
            </a:r>
          </a:p>
        </p:txBody>
      </p:sp>
      <p:sp>
        <p:nvSpPr>
          <p:cNvPr id="12" name="Text Box 8"/>
          <p:cNvSpPr txBox="1">
            <a:spLocks noChangeArrowheads="1"/>
          </p:cNvSpPr>
          <p:nvPr/>
        </p:nvSpPr>
        <p:spPr bwMode="auto">
          <a:xfrm>
            <a:off x="5677690" y="6072185"/>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N45</a:t>
            </a:r>
          </a:p>
        </p:txBody>
      </p:sp>
      <p:sp>
        <p:nvSpPr>
          <p:cNvPr id="13" name="Text Box 9"/>
          <p:cNvSpPr txBox="1">
            <a:spLocks noChangeArrowheads="1"/>
          </p:cNvSpPr>
          <p:nvPr/>
        </p:nvSpPr>
        <p:spPr bwMode="auto">
          <a:xfrm>
            <a:off x="2223290" y="3122609"/>
            <a:ext cx="897742"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N112</a:t>
            </a:r>
          </a:p>
        </p:txBody>
      </p:sp>
      <p:sp>
        <p:nvSpPr>
          <p:cNvPr id="14" name="Text Box 10"/>
          <p:cNvSpPr txBox="1">
            <a:spLocks noChangeArrowheads="1"/>
          </p:cNvSpPr>
          <p:nvPr/>
        </p:nvSpPr>
        <p:spPr bwMode="auto">
          <a:xfrm>
            <a:off x="1842290" y="4252909"/>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N96</a:t>
            </a:r>
          </a:p>
        </p:txBody>
      </p:sp>
      <p:sp>
        <p:nvSpPr>
          <p:cNvPr id="15" name="Text Box 11"/>
          <p:cNvSpPr txBox="1">
            <a:spLocks noChangeArrowheads="1"/>
          </p:cNvSpPr>
          <p:nvPr/>
        </p:nvSpPr>
        <p:spPr bwMode="auto">
          <a:xfrm>
            <a:off x="5804690" y="3109909"/>
            <a:ext cx="749264" cy="4616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chemeClr val="accent2"/>
                </a:solidFill>
                <a:latin typeface="Helvetica" charset="0"/>
              </a:rPr>
              <a:t>N16</a:t>
            </a:r>
          </a:p>
        </p:txBody>
      </p:sp>
      <p:sp>
        <p:nvSpPr>
          <p:cNvPr id="16" name="Text Box 12"/>
          <p:cNvSpPr txBox="1">
            <a:spLocks noChangeArrowheads="1"/>
          </p:cNvSpPr>
          <p:nvPr/>
        </p:nvSpPr>
        <p:spPr bwMode="auto">
          <a:xfrm>
            <a:off x="6719090" y="5548310"/>
            <a:ext cx="749264" cy="4616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a:solidFill>
                  <a:srgbClr val="FF0000"/>
                </a:solidFill>
                <a:latin typeface="Helvetica" charset="0"/>
              </a:rPr>
              <a:t>N40</a:t>
            </a:r>
          </a:p>
        </p:txBody>
      </p:sp>
      <p:sp>
        <p:nvSpPr>
          <p:cNvPr id="17" name="Text Box 13"/>
          <p:cNvSpPr txBox="1">
            <a:spLocks noChangeArrowheads="1"/>
          </p:cNvSpPr>
          <p:nvPr/>
        </p:nvSpPr>
        <p:spPr bwMode="auto">
          <a:xfrm>
            <a:off x="1539081" y="1905000"/>
            <a:ext cx="6249167" cy="83099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ctr" eaLnBrk="1" hangingPunct="1"/>
            <a:r>
              <a:rPr lang="en-US" dirty="0"/>
              <a:t>N40 may need to copy some files/keys from N45</a:t>
            </a:r>
          </a:p>
          <a:p>
            <a:pPr algn="ctr" eaLnBrk="1" hangingPunct="1"/>
            <a:r>
              <a:rPr lang="en-US" dirty="0"/>
              <a:t>(files with </a:t>
            </a:r>
            <a:r>
              <a:rPr lang="en-US" dirty="0" err="1"/>
              <a:t>fileid</a:t>
            </a:r>
            <a:r>
              <a:rPr lang="en-US" dirty="0"/>
              <a:t> between 32 and 40)</a:t>
            </a:r>
          </a:p>
        </p:txBody>
      </p:sp>
      <p:sp>
        <p:nvSpPr>
          <p:cNvPr id="18" name="Text Box 14"/>
          <p:cNvSpPr txBox="1">
            <a:spLocks noChangeArrowheads="1"/>
          </p:cNvSpPr>
          <p:nvPr/>
        </p:nvSpPr>
        <p:spPr bwMode="auto">
          <a:xfrm>
            <a:off x="6855618" y="6288085"/>
            <a:ext cx="132168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cs typeface="ＭＳ Ｐゴシック" charset="0"/>
              </a:defRPr>
            </a:lvl2pPr>
            <a:lvl3pPr marL="1143000" indent="-228600" eaLnBrk="0" hangingPunct="0">
              <a:defRPr sz="2400">
                <a:solidFill>
                  <a:schemeClr val="tx1"/>
                </a:solidFill>
                <a:latin typeface="Times New Roman" charset="0"/>
                <a:ea typeface="ＭＳ Ｐゴシック" charset="0"/>
                <a:cs typeface="ＭＳ Ｐゴシック" charset="0"/>
              </a:defRPr>
            </a:lvl3pPr>
            <a:lvl4pPr marL="1600200" indent="-228600" eaLnBrk="0" hangingPunct="0">
              <a:defRPr sz="2400">
                <a:solidFill>
                  <a:schemeClr val="tx1"/>
                </a:solidFill>
                <a:latin typeface="Times New Roman" charset="0"/>
                <a:ea typeface="ＭＳ Ｐゴシック" charset="0"/>
                <a:cs typeface="ＭＳ Ｐゴシック" charset="0"/>
              </a:defRPr>
            </a:lvl4pPr>
            <a:lvl5pPr marL="2057400" indent="-228600" eaLnBrk="0" hangingPunct="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1" hangingPunct="1"/>
            <a:r>
              <a:rPr lang="en-US">
                <a:solidFill>
                  <a:srgbClr val="33CC33"/>
                </a:solidFill>
              </a:rPr>
              <a:t>K34,K38</a:t>
            </a:r>
          </a:p>
        </p:txBody>
      </p:sp>
      <p:sp>
        <p:nvSpPr>
          <p:cNvPr id="19" name="Freeform 15"/>
          <p:cNvSpPr>
            <a:spLocks/>
          </p:cNvSpPr>
          <p:nvPr/>
        </p:nvSpPr>
        <p:spPr bwMode="auto">
          <a:xfrm>
            <a:off x="6414290" y="6018209"/>
            <a:ext cx="558800" cy="533400"/>
          </a:xfrm>
          <a:custGeom>
            <a:avLst/>
            <a:gdLst>
              <a:gd name="T0" fmla="*/ 0 w 352"/>
              <a:gd name="T1" fmla="*/ 2147483647 h 336"/>
              <a:gd name="T2" fmla="*/ 2147483647 w 352"/>
              <a:gd name="T3" fmla="*/ 2147483647 h 336"/>
              <a:gd name="T4" fmla="*/ 2147483647 w 352"/>
              <a:gd name="T5" fmla="*/ 2147483647 h 336"/>
              <a:gd name="T6" fmla="*/ 2147483647 w 352"/>
              <a:gd name="T7" fmla="*/ 0 h 336"/>
              <a:gd name="T8" fmla="*/ 0 60000 65536"/>
              <a:gd name="T9" fmla="*/ 0 60000 65536"/>
              <a:gd name="T10" fmla="*/ 0 60000 65536"/>
              <a:gd name="T11" fmla="*/ 0 60000 65536"/>
              <a:gd name="T12" fmla="*/ 0 w 352"/>
              <a:gd name="T13" fmla="*/ 0 h 336"/>
              <a:gd name="T14" fmla="*/ 352 w 352"/>
              <a:gd name="T15" fmla="*/ 336 h 336"/>
            </a:gdLst>
            <a:ahLst/>
            <a:cxnLst>
              <a:cxn ang="T8">
                <a:pos x="T0" y="T1"/>
              </a:cxn>
              <a:cxn ang="T9">
                <a:pos x="T2" y="T3"/>
              </a:cxn>
              <a:cxn ang="T10">
                <a:pos x="T4" y="T5"/>
              </a:cxn>
              <a:cxn ang="T11">
                <a:pos x="T6" y="T7"/>
              </a:cxn>
            </a:cxnLst>
            <a:rect l="T12" t="T13" r="T14" b="T15"/>
            <a:pathLst>
              <a:path w="352" h="336">
                <a:moveTo>
                  <a:pt x="0" y="336"/>
                </a:moveTo>
                <a:cubicBezTo>
                  <a:pt x="92" y="328"/>
                  <a:pt x="184" y="320"/>
                  <a:pt x="240" y="288"/>
                </a:cubicBezTo>
                <a:cubicBezTo>
                  <a:pt x="296" y="256"/>
                  <a:pt x="320" y="192"/>
                  <a:pt x="336" y="144"/>
                </a:cubicBezTo>
                <a:cubicBezTo>
                  <a:pt x="352" y="96"/>
                  <a:pt x="344" y="48"/>
                  <a:pt x="336" y="0"/>
                </a:cubicBezTo>
              </a:path>
            </a:pathLst>
          </a:custGeom>
          <a:noFill/>
          <a:ln w="9525">
            <a:solidFill>
              <a:srgbClr val="33CC33"/>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1435" tIns="45718" rIns="91435" bIns="45718"/>
          <a:lstStyle/>
          <a:p>
            <a:endParaRPr lang="en-US"/>
          </a:p>
        </p:txBody>
      </p:sp>
      <p:sp>
        <p:nvSpPr>
          <p:cNvPr id="20"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69</a:t>
            </a:fld>
            <a:endParaRPr lang="en-US" dirty="0"/>
          </a:p>
        </p:txBody>
      </p:sp>
    </p:spTree>
    <p:extLst>
      <p:ext uri="{BB962C8B-B14F-4D97-AF65-F5344CB8AC3E}">
        <p14:creationId xmlns:p14="http://schemas.microsoft.com/office/powerpoint/2010/main" val="281419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Peer to Peer Systems?</a:t>
            </a:r>
          </a:p>
        </p:txBody>
      </p:sp>
      <p:sp>
        <p:nvSpPr>
          <p:cNvPr id="3" name="Content Placeholder 2"/>
          <p:cNvSpPr>
            <a:spLocks noGrp="1"/>
          </p:cNvSpPr>
          <p:nvPr>
            <p:ph idx="1"/>
          </p:nvPr>
        </p:nvSpPr>
        <p:spPr/>
        <p:txBody>
          <a:bodyPr/>
          <a:lstStyle/>
          <a:p>
            <a:r>
              <a:rPr lang="en-US" dirty="0"/>
              <a:t>First distributed systems that seriously focused on scalability with respect to number of nodes</a:t>
            </a:r>
          </a:p>
          <a:p>
            <a:endParaRPr lang="en-US" dirty="0"/>
          </a:p>
          <a:p>
            <a:r>
              <a:rPr lang="en-US" dirty="0"/>
              <a:t>P2P techniques abound in cloud computing systems </a:t>
            </a:r>
          </a:p>
          <a:p>
            <a:endParaRPr lang="en-US" dirty="0"/>
          </a:p>
          <a:p>
            <a:pPr lvl="1"/>
            <a:r>
              <a:rPr lang="en-US" dirty="0"/>
              <a:t>Key-value stores (e.g., Cassandra, </a:t>
            </a:r>
            <a:r>
              <a:rPr lang="en-US" dirty="0" err="1"/>
              <a:t>Riak</a:t>
            </a:r>
            <a:r>
              <a:rPr lang="en-US" dirty="0"/>
              <a:t>, </a:t>
            </a:r>
            <a:r>
              <a:rPr lang="en-US" dirty="0" err="1"/>
              <a:t>Voldemort</a:t>
            </a:r>
            <a:r>
              <a:rPr lang="en-US" dirty="0"/>
              <a:t>) use Chord p2p hashing</a:t>
            </a:r>
          </a:p>
          <a:p>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a:t>
            </a:fld>
            <a:endParaRPr lang="en-US" dirty="0"/>
          </a:p>
        </p:txBody>
      </p:sp>
    </p:spTree>
    <p:extLst>
      <p:ext uri="{BB962C8B-B14F-4D97-AF65-F5344CB8AC3E}">
        <p14:creationId xmlns:p14="http://schemas.microsoft.com/office/powerpoint/2010/main" val="71884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peers joining (3)</a:t>
            </a:r>
          </a:p>
        </p:txBody>
      </p:sp>
      <p:sp>
        <p:nvSpPr>
          <p:cNvPr id="3" name="Content Placeholder 2"/>
          <p:cNvSpPr>
            <a:spLocks noGrp="1"/>
          </p:cNvSpPr>
          <p:nvPr>
            <p:ph idx="1"/>
          </p:nvPr>
        </p:nvSpPr>
        <p:spPr/>
        <p:txBody>
          <a:bodyPr>
            <a:normAutofit fontScale="70000" lnSpcReduction="20000"/>
          </a:bodyPr>
          <a:lstStyle/>
          <a:p>
            <a:pPr>
              <a:lnSpc>
                <a:spcPct val="110000"/>
              </a:lnSpc>
            </a:pPr>
            <a:r>
              <a:rPr lang="en-US" sz="3900" dirty="0">
                <a:latin typeface="Times New Roman" charset="0"/>
                <a:ea typeface="ＭＳ Ｐゴシック" charset="0"/>
              </a:rPr>
              <a:t>A new peer affects </a:t>
            </a:r>
            <a:r>
              <a:rPr lang="en-US" sz="3900" i="1" dirty="0">
                <a:latin typeface="Times New Roman" charset="0"/>
                <a:ea typeface="ＭＳ Ｐゴシック" charset="0"/>
              </a:rPr>
              <a:t>O(log(N)) </a:t>
            </a:r>
            <a:r>
              <a:rPr lang="en-US" sz="3900" dirty="0">
                <a:latin typeface="Times New Roman" charset="0"/>
                <a:ea typeface="ＭＳ Ｐゴシック" charset="0"/>
              </a:rPr>
              <a:t>other finger entries in the system, on average [Why?]</a:t>
            </a:r>
          </a:p>
          <a:p>
            <a:pPr>
              <a:lnSpc>
                <a:spcPct val="110000"/>
              </a:lnSpc>
            </a:pPr>
            <a:r>
              <a:rPr lang="en-US" sz="3900" dirty="0">
                <a:latin typeface="Times New Roman" charset="0"/>
                <a:ea typeface="ＭＳ Ｐゴシック" charset="0"/>
              </a:rPr>
              <a:t>Number of messages per peer join= </a:t>
            </a:r>
            <a:r>
              <a:rPr lang="en-US" sz="3900" i="1" dirty="0">
                <a:latin typeface="Times New Roman" charset="0"/>
                <a:ea typeface="ＭＳ Ｐゴシック" charset="0"/>
              </a:rPr>
              <a:t>O(log(N)*log(N)) </a:t>
            </a:r>
          </a:p>
          <a:p>
            <a:pPr>
              <a:lnSpc>
                <a:spcPct val="110000"/>
              </a:lnSpc>
            </a:pPr>
            <a:endParaRPr lang="en-US" sz="3900" i="1" dirty="0">
              <a:latin typeface="Times New Roman" charset="0"/>
              <a:ea typeface="ＭＳ Ｐゴシック" charset="0"/>
            </a:endParaRPr>
          </a:p>
          <a:p>
            <a:pPr>
              <a:lnSpc>
                <a:spcPct val="110000"/>
              </a:lnSpc>
            </a:pPr>
            <a:r>
              <a:rPr lang="en-US" sz="3900" dirty="0">
                <a:latin typeface="Times New Roman" charset="0"/>
                <a:ea typeface="ＭＳ Ｐゴシック" charset="0"/>
              </a:rPr>
              <a:t>Similar set of operations for dealing with peers leaving</a:t>
            </a:r>
          </a:p>
          <a:p>
            <a:pPr lvl="1">
              <a:lnSpc>
                <a:spcPct val="110000"/>
              </a:lnSpc>
            </a:pPr>
            <a:r>
              <a:rPr lang="en-US" sz="3300" dirty="0">
                <a:latin typeface="Times New Roman" charset="0"/>
                <a:ea typeface="ＭＳ Ｐゴシック" charset="0"/>
              </a:rPr>
              <a:t>For dealing with failures, also need </a:t>
            </a:r>
            <a:r>
              <a:rPr lang="en-US" sz="3300" i="1" dirty="0">
                <a:latin typeface="Times New Roman" charset="0"/>
                <a:ea typeface="ＭＳ Ｐゴシック" charset="0"/>
              </a:rPr>
              <a:t>failure detectors</a:t>
            </a:r>
            <a:r>
              <a:rPr lang="en-US" sz="3300" dirty="0">
                <a:latin typeface="Times New Roman" charset="0"/>
                <a:ea typeface="ＭＳ Ｐゴシック" charset="0"/>
              </a:rPr>
              <a:t> (you’ve seen them!</a:t>
            </a:r>
            <a:r>
              <a:rPr lang="en-US" altLang="ja-JP" sz="3300" dirty="0">
                <a:latin typeface="Times New Roman" charset="0"/>
                <a:ea typeface="ＭＳ Ｐゴシック" charset="0"/>
              </a:rPr>
              <a:t>)</a:t>
            </a:r>
          </a:p>
          <a:p>
            <a:pPr>
              <a:lnSpc>
                <a:spcPct val="110000"/>
              </a:lnSpc>
            </a:pPr>
            <a:endParaRPr lang="en-US" sz="3900" i="1" dirty="0">
              <a:latin typeface="Times New Roman" charset="0"/>
              <a:ea typeface="ＭＳ Ｐゴシック" charset="0"/>
            </a:endParaRPr>
          </a:p>
          <a:p>
            <a:pPr>
              <a:lnSpc>
                <a:spcPct val="110000"/>
              </a:lnSpc>
            </a:pPr>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70</a:t>
            </a:fld>
            <a:endParaRPr lang="en-US" dirty="0"/>
          </a:p>
        </p:txBody>
      </p:sp>
    </p:spTree>
    <p:extLst>
      <p:ext uri="{BB962C8B-B14F-4D97-AF65-F5344CB8AC3E}">
        <p14:creationId xmlns:p14="http://schemas.microsoft.com/office/powerpoint/2010/main" val="2454479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Stabilization Protocol</a:t>
            </a:r>
          </a:p>
        </p:txBody>
      </p:sp>
      <p:sp>
        <p:nvSpPr>
          <p:cNvPr id="3" name="Content Placeholder 2"/>
          <p:cNvSpPr>
            <a:spLocks noGrp="1"/>
          </p:cNvSpPr>
          <p:nvPr>
            <p:ph idx="1"/>
          </p:nvPr>
        </p:nvSpPr>
        <p:spPr/>
        <p:txBody>
          <a:bodyPr>
            <a:noAutofit/>
          </a:bodyPr>
          <a:lstStyle/>
          <a:p>
            <a:pPr>
              <a:lnSpc>
                <a:spcPct val="110000"/>
              </a:lnSpc>
            </a:pPr>
            <a:r>
              <a:rPr lang="en-US" sz="2400" dirty="0">
                <a:latin typeface="Times New Roman" charset="0"/>
                <a:ea typeface="ＭＳ Ｐゴシック" charset="0"/>
              </a:rPr>
              <a:t>Concurrent peer joins, leaves, failures might cause </a:t>
            </a:r>
            <a:r>
              <a:rPr lang="en-US" sz="2400" dirty="0" err="1">
                <a:latin typeface="Times New Roman" charset="0"/>
                <a:ea typeface="ＭＳ Ｐゴシック" charset="0"/>
              </a:rPr>
              <a:t>loopiness</a:t>
            </a:r>
            <a:r>
              <a:rPr lang="en-US" sz="2400" dirty="0">
                <a:latin typeface="Times New Roman" charset="0"/>
                <a:ea typeface="ＭＳ Ｐゴシック" charset="0"/>
              </a:rPr>
              <a:t> of pointers, and failure of lookups</a:t>
            </a:r>
          </a:p>
          <a:p>
            <a:pPr lvl="1">
              <a:lnSpc>
                <a:spcPct val="110000"/>
              </a:lnSpc>
            </a:pPr>
            <a:r>
              <a:rPr lang="en-US" sz="2000" dirty="0">
                <a:latin typeface="Times New Roman" charset="0"/>
                <a:ea typeface="ＭＳ Ｐゴシック" charset="0"/>
              </a:rPr>
              <a:t>Chord peers periodically run a </a:t>
            </a:r>
            <a:r>
              <a:rPr lang="en-US" sz="2000" i="1" dirty="0">
                <a:latin typeface="Times New Roman" charset="0"/>
                <a:ea typeface="ＭＳ Ｐゴシック" charset="0"/>
              </a:rPr>
              <a:t>stabilization </a:t>
            </a:r>
            <a:r>
              <a:rPr lang="en-US" sz="2000" dirty="0">
                <a:latin typeface="Times New Roman" charset="0"/>
                <a:ea typeface="ＭＳ Ｐゴシック" charset="0"/>
              </a:rPr>
              <a:t>algorithm that checks and updates pointers and keys </a:t>
            </a:r>
          </a:p>
          <a:p>
            <a:pPr lvl="1">
              <a:lnSpc>
                <a:spcPct val="110000"/>
              </a:lnSpc>
            </a:pPr>
            <a:r>
              <a:rPr lang="en-US" sz="2000" dirty="0">
                <a:latin typeface="Times New Roman" charset="0"/>
                <a:ea typeface="ＭＳ Ｐゴシック" charset="0"/>
              </a:rPr>
              <a:t>Ensures </a:t>
            </a:r>
            <a:r>
              <a:rPr lang="en-US" sz="2000" i="1" dirty="0">
                <a:latin typeface="Times New Roman" charset="0"/>
                <a:ea typeface="ＭＳ Ｐゴシック" charset="0"/>
              </a:rPr>
              <a:t>non-</a:t>
            </a:r>
            <a:r>
              <a:rPr lang="en-US" sz="2000" i="1" dirty="0" err="1">
                <a:latin typeface="Times New Roman" charset="0"/>
                <a:ea typeface="ＭＳ Ｐゴシック" charset="0"/>
              </a:rPr>
              <a:t>loopiness</a:t>
            </a:r>
            <a:r>
              <a:rPr lang="en-US" sz="2000" dirty="0">
                <a:latin typeface="Times New Roman" charset="0"/>
                <a:ea typeface="ＭＳ Ｐゴシック" charset="0"/>
              </a:rPr>
              <a:t> of fingers, eventual success of lookups and </a:t>
            </a:r>
            <a:r>
              <a:rPr lang="en-US" sz="2000" i="1" dirty="0">
                <a:latin typeface="Times New Roman" charset="0"/>
                <a:ea typeface="ＭＳ Ｐゴシック" charset="0"/>
              </a:rPr>
              <a:t>O(log(N)) </a:t>
            </a:r>
            <a:r>
              <a:rPr lang="en-US" sz="2000" dirty="0">
                <a:latin typeface="Times New Roman" charset="0"/>
                <a:ea typeface="ＭＳ Ｐゴシック" charset="0"/>
              </a:rPr>
              <a:t>lookups </a:t>
            </a:r>
            <a:r>
              <a:rPr lang="en-US" sz="2000" dirty="0" err="1">
                <a:latin typeface="Times New Roman" charset="0"/>
                <a:ea typeface="ＭＳ Ｐゴシック" charset="0"/>
              </a:rPr>
              <a:t>w.h.p</a:t>
            </a:r>
            <a:r>
              <a:rPr lang="en-US" sz="2000" dirty="0">
                <a:latin typeface="Times New Roman" charset="0"/>
                <a:ea typeface="ＭＳ Ｐゴシック" charset="0"/>
              </a:rPr>
              <a:t>.</a:t>
            </a:r>
          </a:p>
          <a:p>
            <a:pPr lvl="1">
              <a:lnSpc>
                <a:spcPct val="110000"/>
              </a:lnSpc>
            </a:pPr>
            <a:r>
              <a:rPr lang="en-US" sz="2000" dirty="0">
                <a:latin typeface="Times New Roman" charset="0"/>
                <a:ea typeface="ＭＳ Ｐゴシック" charset="0"/>
              </a:rPr>
              <a:t>Each stabilization round at a peer involves a constant number of messages</a:t>
            </a:r>
          </a:p>
          <a:p>
            <a:pPr lvl="1">
              <a:lnSpc>
                <a:spcPct val="110000"/>
              </a:lnSpc>
            </a:pPr>
            <a:r>
              <a:rPr lang="en-US" sz="2000" dirty="0">
                <a:latin typeface="Times New Roman" charset="0"/>
                <a:ea typeface="ＭＳ Ｐゴシック" charset="0"/>
              </a:rPr>
              <a:t>Strong stability takes              stabilization rounds</a:t>
            </a:r>
          </a:p>
          <a:p>
            <a:pPr lvl="1">
              <a:lnSpc>
                <a:spcPct val="110000"/>
              </a:lnSpc>
            </a:pPr>
            <a:r>
              <a:rPr lang="en-US" sz="2000" dirty="0">
                <a:latin typeface="Times New Roman" charset="0"/>
                <a:ea typeface="ＭＳ Ｐゴシック" charset="0"/>
              </a:rPr>
              <a:t>For more see [</a:t>
            </a:r>
            <a:r>
              <a:rPr lang="en-US" sz="2000" dirty="0" err="1">
                <a:latin typeface="Times New Roman" charset="0"/>
                <a:ea typeface="ＭＳ Ｐゴシック" charset="0"/>
              </a:rPr>
              <a:t>TechReport</a:t>
            </a:r>
            <a:r>
              <a:rPr lang="en-US" sz="2000" dirty="0">
                <a:latin typeface="Times New Roman" charset="0"/>
                <a:ea typeface="ＭＳ Ｐゴシック" charset="0"/>
              </a:rPr>
              <a:t> on Chord webpage]</a:t>
            </a:r>
          </a:p>
          <a:p>
            <a:pPr lvl="1">
              <a:lnSpc>
                <a:spcPct val="110000"/>
              </a:lnSpc>
            </a:pPr>
            <a:endParaRPr lang="en-US" sz="2000" dirty="0">
              <a:latin typeface="Times New Roman" charset="0"/>
              <a:ea typeface="ＭＳ Ｐゴシック" charset="0"/>
            </a:endParaRPr>
          </a:p>
          <a:p>
            <a:pPr lvl="1">
              <a:lnSpc>
                <a:spcPct val="110000"/>
              </a:lnSpc>
            </a:pPr>
            <a:endParaRPr lang="en-US" sz="2000" dirty="0">
              <a:latin typeface="Times New Roman" charset="0"/>
              <a:ea typeface="ＭＳ Ｐゴシック" charset="0"/>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4196281012"/>
              </p:ext>
            </p:extLst>
          </p:nvPr>
        </p:nvGraphicFramePr>
        <p:xfrm>
          <a:off x="3912826" y="5093855"/>
          <a:ext cx="914400" cy="457200"/>
        </p:xfrm>
        <a:graphic>
          <a:graphicData uri="http://schemas.openxmlformats.org/presentationml/2006/ole">
            <mc:AlternateContent xmlns:mc="http://schemas.openxmlformats.org/markup-compatibility/2006">
              <mc:Choice xmlns:v="urn:schemas-microsoft-com:vml" Requires="v">
                <p:oleObj spid="_x0000_s20704" name="Equation" r:id="rId4" imgW="457200" imgH="228600" progId="Equation.3">
                  <p:embed/>
                </p:oleObj>
              </mc:Choice>
              <mc:Fallback>
                <p:oleObj name="Equation" r:id="rId4" imgW="457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826" y="5093855"/>
                        <a:ext cx="9144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71</a:t>
            </a:fld>
            <a:endParaRPr lang="en-US" dirty="0"/>
          </a:p>
        </p:txBody>
      </p:sp>
    </p:spTree>
    <p:extLst>
      <p:ext uri="{BB962C8B-B14F-4D97-AF65-F5344CB8AC3E}">
        <p14:creationId xmlns:p14="http://schemas.microsoft.com/office/powerpoint/2010/main" val="27750536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Churn</a:t>
            </a:r>
          </a:p>
        </p:txBody>
      </p:sp>
      <p:sp>
        <p:nvSpPr>
          <p:cNvPr id="3" name="Content Placeholder 2"/>
          <p:cNvSpPr>
            <a:spLocks noGrp="1"/>
          </p:cNvSpPr>
          <p:nvPr>
            <p:ph idx="1"/>
          </p:nvPr>
        </p:nvSpPr>
        <p:spPr/>
        <p:txBody>
          <a:bodyPr>
            <a:noAutofit/>
          </a:bodyPr>
          <a:lstStyle/>
          <a:p>
            <a:pPr>
              <a:lnSpc>
                <a:spcPct val="110000"/>
              </a:lnSpc>
            </a:pPr>
            <a:r>
              <a:rPr lang="en-US" sz="2000" dirty="0">
                <a:latin typeface="Times New Roman" charset="0"/>
                <a:ea typeface="ＭＳ Ｐゴシック" charset="0"/>
              </a:rPr>
              <a:t>When nodes are constantly joining, leaving, failing</a:t>
            </a:r>
          </a:p>
          <a:p>
            <a:pPr lvl="1">
              <a:lnSpc>
                <a:spcPct val="110000"/>
              </a:lnSpc>
            </a:pPr>
            <a:r>
              <a:rPr lang="en-US" sz="1800" dirty="0">
                <a:latin typeface="Times New Roman" charset="0"/>
                <a:ea typeface="ＭＳ Ｐゴシック" charset="0"/>
              </a:rPr>
              <a:t>Significant effect to consider: traces from the </a:t>
            </a:r>
            <a:r>
              <a:rPr lang="en-US" sz="1800" dirty="0" err="1">
                <a:latin typeface="Times New Roman" charset="0"/>
                <a:ea typeface="ＭＳ Ｐゴシック" charset="0"/>
              </a:rPr>
              <a:t>Overnet</a:t>
            </a:r>
            <a:r>
              <a:rPr lang="en-US" sz="1800" dirty="0">
                <a:latin typeface="Times New Roman" charset="0"/>
                <a:ea typeface="ＭＳ Ｐゴシック" charset="0"/>
              </a:rPr>
              <a:t> system show </a:t>
            </a:r>
            <a:r>
              <a:rPr lang="en-US" sz="1800" i="1" dirty="0">
                <a:latin typeface="Times New Roman" charset="0"/>
                <a:ea typeface="ＭＳ Ｐゴシック" charset="0"/>
              </a:rPr>
              <a:t>hourly</a:t>
            </a:r>
            <a:r>
              <a:rPr lang="en-US" sz="1800" dirty="0">
                <a:latin typeface="Times New Roman" charset="0"/>
                <a:ea typeface="ＭＳ Ｐゴシック" charset="0"/>
              </a:rPr>
              <a:t> peer turnover rates (</a:t>
            </a:r>
            <a:r>
              <a:rPr lang="en-US" sz="1800" b="1" i="1" dirty="0">
                <a:latin typeface="Times New Roman" charset="0"/>
                <a:ea typeface="ＭＳ Ｐゴシック" charset="0"/>
              </a:rPr>
              <a:t>churn</a:t>
            </a:r>
            <a:r>
              <a:rPr lang="en-US" sz="1800" dirty="0">
                <a:latin typeface="Times New Roman" charset="0"/>
                <a:ea typeface="ＭＳ Ｐゴシック" charset="0"/>
              </a:rPr>
              <a:t>) could be </a:t>
            </a:r>
            <a:r>
              <a:rPr lang="en-US" sz="1800" i="1" dirty="0">
                <a:latin typeface="Times New Roman" charset="0"/>
                <a:ea typeface="ＭＳ Ｐゴシック" charset="0"/>
              </a:rPr>
              <a:t>25-100% </a:t>
            </a:r>
            <a:r>
              <a:rPr lang="en-US" sz="1800" dirty="0">
                <a:latin typeface="Times New Roman" charset="0"/>
                <a:ea typeface="ＭＳ Ｐゴシック" charset="0"/>
              </a:rPr>
              <a:t>of total number of nodes in system</a:t>
            </a:r>
          </a:p>
          <a:p>
            <a:pPr lvl="1">
              <a:lnSpc>
                <a:spcPct val="110000"/>
              </a:lnSpc>
            </a:pPr>
            <a:r>
              <a:rPr lang="en-US" sz="1800" dirty="0">
                <a:latin typeface="Times New Roman" charset="0"/>
                <a:ea typeface="ＭＳ Ｐゴシック" charset="0"/>
              </a:rPr>
              <a:t>Leads to excessive (unnecessary) key copying (remember that keys are replicated)</a:t>
            </a:r>
          </a:p>
          <a:p>
            <a:pPr lvl="1">
              <a:lnSpc>
                <a:spcPct val="110000"/>
              </a:lnSpc>
            </a:pPr>
            <a:r>
              <a:rPr lang="en-US" sz="1800" dirty="0">
                <a:latin typeface="Times New Roman" charset="0"/>
                <a:ea typeface="ＭＳ Ｐゴシック" charset="0"/>
              </a:rPr>
              <a:t>Stabilization algorithm may need to consume more bandwidth to keep up</a:t>
            </a:r>
          </a:p>
          <a:p>
            <a:pPr lvl="1">
              <a:lnSpc>
                <a:spcPct val="110000"/>
              </a:lnSpc>
            </a:pPr>
            <a:r>
              <a:rPr lang="en-US" sz="1800" dirty="0">
                <a:latin typeface="Times New Roman" charset="0"/>
                <a:ea typeface="ＭＳ Ｐゴシック" charset="0"/>
              </a:rPr>
              <a:t>Main issue is that files are replicated, while it might be sufficient to replicate only meta information about files</a:t>
            </a:r>
          </a:p>
          <a:p>
            <a:pPr lvl="1">
              <a:lnSpc>
                <a:spcPct val="110000"/>
              </a:lnSpc>
            </a:pPr>
            <a:r>
              <a:rPr lang="en-US" sz="1800" dirty="0">
                <a:latin typeface="Times New Roman" charset="0"/>
                <a:ea typeface="ＭＳ Ｐゴシック" charset="0"/>
              </a:rPr>
              <a:t>Alternatives</a:t>
            </a:r>
          </a:p>
          <a:p>
            <a:pPr lvl="2">
              <a:lnSpc>
                <a:spcPct val="110000"/>
              </a:lnSpc>
            </a:pPr>
            <a:r>
              <a:rPr lang="en-US" sz="1400" dirty="0">
                <a:latin typeface="Times New Roman" charset="0"/>
                <a:ea typeface="ＭＳ Ｐゴシック" charset="0"/>
              </a:rPr>
              <a:t>Introduce a level of indirection, i.e., store only pointers to files (any p2p system)</a:t>
            </a:r>
          </a:p>
          <a:p>
            <a:pPr lvl="2">
              <a:lnSpc>
                <a:spcPct val="110000"/>
              </a:lnSpc>
            </a:pPr>
            <a:r>
              <a:rPr lang="en-US" sz="1400" dirty="0">
                <a:latin typeface="Times New Roman" charset="0"/>
                <a:ea typeface="ＭＳ Ｐゴシック" charset="0"/>
              </a:rPr>
              <a:t>Replicate metadata more, e.g., </a:t>
            </a:r>
            <a:r>
              <a:rPr lang="en-US" sz="1400" dirty="0" err="1">
                <a:latin typeface="Times New Roman" charset="0"/>
                <a:ea typeface="ＭＳ Ｐゴシック" charset="0"/>
              </a:rPr>
              <a:t>Kelips</a:t>
            </a:r>
            <a:r>
              <a:rPr lang="en-US" sz="1400" dirty="0">
                <a:latin typeface="Times New Roman" charset="0"/>
                <a:ea typeface="ＭＳ Ｐゴシック" charset="0"/>
              </a:rPr>
              <a:t> (later in this lecture)</a:t>
            </a:r>
          </a:p>
          <a:p>
            <a:pPr>
              <a:lnSpc>
                <a:spcPct val="110000"/>
              </a:lnSpc>
            </a:pPr>
            <a:endParaRPr lang="en-US" sz="1400"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72</a:t>
            </a:fld>
            <a:endParaRPr lang="en-US" dirty="0"/>
          </a:p>
        </p:txBody>
      </p:sp>
    </p:spTree>
    <p:extLst>
      <p:ext uri="{BB962C8B-B14F-4D97-AF65-F5344CB8AC3E}">
        <p14:creationId xmlns:p14="http://schemas.microsoft.com/office/powerpoint/2010/main" val="12454916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Nodes</a:t>
            </a:r>
          </a:p>
        </p:txBody>
      </p:sp>
      <p:sp>
        <p:nvSpPr>
          <p:cNvPr id="3" name="Content Placeholder 2"/>
          <p:cNvSpPr>
            <a:spLocks noGrp="1"/>
          </p:cNvSpPr>
          <p:nvPr>
            <p:ph idx="1"/>
          </p:nvPr>
        </p:nvSpPr>
        <p:spPr/>
        <p:txBody>
          <a:bodyPr>
            <a:normAutofit/>
          </a:bodyPr>
          <a:lstStyle/>
          <a:p>
            <a:pPr>
              <a:lnSpc>
                <a:spcPct val="90000"/>
              </a:lnSpc>
            </a:pPr>
            <a:r>
              <a:rPr lang="en-US" sz="2400" dirty="0">
                <a:latin typeface="Times New Roman" charset="0"/>
                <a:ea typeface="ＭＳ Ｐゴシック" charset="0"/>
              </a:rPr>
              <a:t>Hash can get non-uniform </a:t>
            </a:r>
            <a:r>
              <a:rPr lang="en-US" sz="2400" dirty="0">
                <a:latin typeface="Times New Roman" charset="0"/>
                <a:ea typeface="ＭＳ Ｐゴシック" charset="0"/>
                <a:sym typeface="Wingdings" charset="0"/>
              </a:rPr>
              <a:t> Bad load balancing</a:t>
            </a:r>
          </a:p>
          <a:p>
            <a:pPr lvl="1">
              <a:lnSpc>
                <a:spcPct val="90000"/>
              </a:lnSpc>
            </a:pPr>
            <a:r>
              <a:rPr lang="en-US" sz="2400" dirty="0">
                <a:latin typeface="Times New Roman" charset="0"/>
                <a:ea typeface="ＭＳ Ｐゴシック" charset="0"/>
                <a:sym typeface="Wingdings" charset="0"/>
              </a:rPr>
              <a:t>Treat each node as multiple virtual nodes behaving independently </a:t>
            </a:r>
          </a:p>
          <a:p>
            <a:pPr lvl="1">
              <a:lnSpc>
                <a:spcPct val="90000"/>
              </a:lnSpc>
            </a:pPr>
            <a:r>
              <a:rPr lang="en-US" sz="2400" dirty="0">
                <a:latin typeface="Times New Roman" charset="0"/>
                <a:ea typeface="ＭＳ Ｐゴシック" charset="0"/>
                <a:sym typeface="Wingdings" charset="0"/>
              </a:rPr>
              <a:t>Each joins the system</a:t>
            </a:r>
          </a:p>
          <a:p>
            <a:pPr lvl="1">
              <a:lnSpc>
                <a:spcPct val="90000"/>
              </a:lnSpc>
            </a:pPr>
            <a:r>
              <a:rPr lang="en-US" sz="2400" dirty="0">
                <a:latin typeface="Times New Roman" charset="0"/>
                <a:ea typeface="ＭＳ Ｐゴシック" charset="0"/>
                <a:sym typeface="Wingdings" charset="0"/>
              </a:rPr>
              <a:t>Reduces variance of load imbalance</a:t>
            </a:r>
            <a:endParaRPr lang="en-US" sz="2400" dirty="0">
              <a:latin typeface="Times New Roman" charset="0"/>
              <a:ea typeface="ＭＳ Ｐゴシック" charset="0"/>
            </a:endParaRPr>
          </a:p>
          <a:p>
            <a:pPr lvl="1">
              <a:lnSpc>
                <a:spcPct val="90000"/>
              </a:lnSpc>
            </a:pPr>
            <a:endParaRPr lang="en-US" sz="2400" dirty="0">
              <a:latin typeface="Times New Roman" charset="0"/>
              <a:ea typeface="ＭＳ Ｐゴシック" charset="0"/>
            </a:endParaRPr>
          </a:p>
          <a:p>
            <a:pPr>
              <a:lnSpc>
                <a:spcPct val="90000"/>
              </a:lnSpc>
            </a:pPr>
            <a:endParaRPr lang="en-US" sz="2400" dirty="0">
              <a:latin typeface="Times New Roman" charset="0"/>
              <a:ea typeface="ＭＳ Ｐゴシック" charset="0"/>
            </a:endParaRPr>
          </a:p>
          <a:p>
            <a:endParaRPr lang="en-US" sz="2400"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73</a:t>
            </a:fld>
            <a:endParaRPr lang="en-US" dirty="0"/>
          </a:p>
        </p:txBody>
      </p:sp>
    </p:spTree>
    <p:extLst>
      <p:ext uri="{BB962C8B-B14F-4D97-AF65-F5344CB8AC3E}">
        <p14:creationId xmlns:p14="http://schemas.microsoft.com/office/powerpoint/2010/main" val="486214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Notes</a:t>
            </a:r>
          </a:p>
        </p:txBody>
      </p:sp>
      <p:sp>
        <p:nvSpPr>
          <p:cNvPr id="3" name="Content Placeholder 2"/>
          <p:cNvSpPr>
            <a:spLocks noGrp="1"/>
          </p:cNvSpPr>
          <p:nvPr>
            <p:ph idx="1"/>
          </p:nvPr>
        </p:nvSpPr>
        <p:spPr>
          <a:xfrm>
            <a:off x="649207" y="2006600"/>
            <a:ext cx="8052673" cy="4267200"/>
          </a:xfrm>
        </p:spPr>
        <p:txBody>
          <a:bodyPr>
            <a:normAutofit fontScale="62500" lnSpcReduction="20000"/>
          </a:bodyPr>
          <a:lstStyle/>
          <a:p>
            <a:pPr>
              <a:lnSpc>
                <a:spcPct val="110000"/>
              </a:lnSpc>
            </a:pPr>
            <a:r>
              <a:rPr lang="en-US" sz="3900" dirty="0">
                <a:latin typeface="Times New Roman" charset="0"/>
                <a:ea typeface="ＭＳ Ｐゴシック" charset="0"/>
              </a:rPr>
              <a:t>Virtual Ring and Consistent Hashing used in Cassandra, </a:t>
            </a:r>
            <a:r>
              <a:rPr lang="en-US" sz="3900" dirty="0" err="1">
                <a:latin typeface="Times New Roman" charset="0"/>
                <a:ea typeface="ＭＳ Ｐゴシック" charset="0"/>
              </a:rPr>
              <a:t>Riak</a:t>
            </a:r>
            <a:r>
              <a:rPr lang="en-US" sz="3900" dirty="0">
                <a:latin typeface="Times New Roman" charset="0"/>
                <a:ea typeface="ＭＳ Ｐゴシック" charset="0"/>
              </a:rPr>
              <a:t>, </a:t>
            </a:r>
            <a:r>
              <a:rPr lang="en-US" sz="3900" dirty="0" err="1">
                <a:latin typeface="Times New Roman" charset="0"/>
                <a:ea typeface="ＭＳ Ｐゴシック" charset="0"/>
              </a:rPr>
              <a:t>Voldemort</a:t>
            </a:r>
            <a:r>
              <a:rPr lang="en-US" sz="3900" dirty="0">
                <a:latin typeface="Times New Roman" charset="0"/>
                <a:ea typeface="ＭＳ Ｐゴシック" charset="0"/>
              </a:rPr>
              <a:t>, </a:t>
            </a:r>
            <a:r>
              <a:rPr lang="en-US" sz="3900" dirty="0" err="1">
                <a:latin typeface="Times New Roman" charset="0"/>
                <a:ea typeface="ＭＳ Ｐゴシック" charset="0"/>
              </a:rPr>
              <a:t>DynamoDB</a:t>
            </a:r>
            <a:r>
              <a:rPr lang="en-US" sz="3900" dirty="0">
                <a:latin typeface="Times New Roman" charset="0"/>
                <a:ea typeface="ＭＳ Ｐゴシック" charset="0"/>
              </a:rPr>
              <a:t>, and other key-value stores</a:t>
            </a:r>
            <a:endParaRPr lang="en-US" sz="3300" dirty="0">
              <a:latin typeface="Times New Roman" charset="0"/>
              <a:ea typeface="ＭＳ Ｐゴシック" charset="0"/>
            </a:endParaRPr>
          </a:p>
          <a:p>
            <a:pPr lvl="1">
              <a:lnSpc>
                <a:spcPct val="110000"/>
              </a:lnSpc>
            </a:pPr>
            <a:endParaRPr lang="en-US" sz="3300" dirty="0">
              <a:latin typeface="Times New Roman" charset="0"/>
              <a:ea typeface="ＭＳ Ｐゴシック" charset="0"/>
            </a:endParaRPr>
          </a:p>
          <a:p>
            <a:pPr>
              <a:lnSpc>
                <a:spcPct val="110000"/>
              </a:lnSpc>
            </a:pPr>
            <a:r>
              <a:rPr lang="en-US" sz="3900" dirty="0">
                <a:latin typeface="Times New Roman" charset="0"/>
                <a:ea typeface="ＭＳ Ｐゴシック" charset="0"/>
              </a:rPr>
              <a:t>Current status of Chord project:</a:t>
            </a:r>
          </a:p>
          <a:p>
            <a:pPr lvl="1">
              <a:lnSpc>
                <a:spcPct val="110000"/>
              </a:lnSpc>
            </a:pPr>
            <a:r>
              <a:rPr lang="en-US" sz="3300" dirty="0">
                <a:latin typeface="Times New Roman" charset="0"/>
                <a:ea typeface="ＭＳ Ｐゴシック" charset="0"/>
              </a:rPr>
              <a:t>File systems (</a:t>
            </a:r>
            <a:r>
              <a:rPr lang="en-US" sz="3300" dirty="0" err="1">
                <a:latin typeface="Times New Roman" charset="0"/>
                <a:ea typeface="ＭＳ Ｐゴシック" charset="0"/>
              </a:rPr>
              <a:t>CFS,Ivy</a:t>
            </a:r>
            <a:r>
              <a:rPr lang="en-US" sz="3300" dirty="0">
                <a:latin typeface="Times New Roman" charset="0"/>
                <a:ea typeface="ＭＳ Ｐゴシック" charset="0"/>
              </a:rPr>
              <a:t>) built on top of Chord</a:t>
            </a:r>
          </a:p>
          <a:p>
            <a:pPr lvl="1">
              <a:lnSpc>
                <a:spcPct val="110000"/>
              </a:lnSpc>
            </a:pPr>
            <a:r>
              <a:rPr lang="en-US" sz="3300" dirty="0">
                <a:latin typeface="Times New Roman" charset="0"/>
                <a:ea typeface="ＭＳ Ｐゴシック" charset="0"/>
              </a:rPr>
              <a:t>DNS lookup service built on top of Chord</a:t>
            </a:r>
          </a:p>
          <a:p>
            <a:pPr lvl="1">
              <a:lnSpc>
                <a:spcPct val="110000"/>
              </a:lnSpc>
            </a:pPr>
            <a:r>
              <a:rPr lang="en-US" sz="3300" dirty="0">
                <a:latin typeface="Times New Roman" charset="0"/>
                <a:ea typeface="ＭＳ Ｐゴシック" charset="0"/>
              </a:rPr>
              <a:t>Internet Indirection Infrastructure (I3) project at UCB</a:t>
            </a:r>
          </a:p>
          <a:p>
            <a:pPr lvl="1">
              <a:lnSpc>
                <a:spcPct val="110000"/>
              </a:lnSpc>
            </a:pPr>
            <a:r>
              <a:rPr lang="en-US" sz="3300" dirty="0">
                <a:latin typeface="Times New Roman" charset="0"/>
                <a:ea typeface="ＭＳ Ｐゴシック" charset="0"/>
              </a:rPr>
              <a:t>Spawned research on many interesting issues about p2p systems</a:t>
            </a:r>
          </a:p>
          <a:p>
            <a:pPr lvl="1">
              <a:lnSpc>
                <a:spcPct val="110000"/>
              </a:lnSpc>
              <a:buNone/>
            </a:pPr>
            <a:endParaRPr lang="en-US" dirty="0">
              <a:latin typeface="Courier New" charset="0"/>
              <a:ea typeface="ＭＳ Ｐゴシック" charset="0"/>
            </a:endParaRPr>
          </a:p>
          <a:p>
            <a:pPr lvl="1">
              <a:lnSpc>
                <a:spcPct val="110000"/>
              </a:lnSpc>
              <a:buNone/>
            </a:pPr>
            <a:r>
              <a:rPr lang="en-US" u="sng" dirty="0">
                <a:latin typeface="Courier New" charset="0"/>
                <a:ea typeface="ＭＳ Ｐゴシック" charset="0"/>
                <a:hlinkClick r:id="rId3"/>
              </a:rPr>
              <a:t>https://github.com/sit/dht/wiki</a:t>
            </a:r>
            <a:endParaRPr lang="en-US" u="sng" dirty="0">
              <a:latin typeface="Courier New" charset="0"/>
              <a:ea typeface="ＭＳ Ｐゴシック" charset="0"/>
            </a:endParaRPr>
          </a:p>
          <a:p>
            <a:pPr lvl="1">
              <a:lnSpc>
                <a:spcPct val="110000"/>
              </a:lnSpc>
              <a:buNone/>
            </a:pPr>
            <a:r>
              <a:rPr lang="en-US" u="sng" dirty="0">
                <a:latin typeface="Courier New" charset="0"/>
                <a:ea typeface="ＭＳ Ｐゴシック" charset="0"/>
              </a:rPr>
              <a:t>(Old: http://</a:t>
            </a:r>
            <a:r>
              <a:rPr lang="en-US" u="sng" dirty="0" err="1">
                <a:latin typeface="Courier New" charset="0"/>
                <a:ea typeface="ＭＳ Ｐゴシック" charset="0"/>
              </a:rPr>
              <a:t>www.pdos.lcs.mit.edu</a:t>
            </a:r>
            <a:r>
              <a:rPr lang="en-US" u="sng" dirty="0">
                <a:latin typeface="Courier New" charset="0"/>
                <a:ea typeface="ＭＳ Ｐゴシック" charset="0"/>
              </a:rPr>
              <a:t>/chord/)</a:t>
            </a:r>
          </a:p>
          <a:p>
            <a:pPr>
              <a:lnSpc>
                <a:spcPct val="110000"/>
              </a:lnSpc>
            </a:pPr>
            <a:endParaRPr lang="en-US" sz="3900" dirty="0">
              <a:latin typeface="Times New Roman" charset="0"/>
              <a:ea typeface="ＭＳ Ｐゴシック" charset="0"/>
            </a:endParaRPr>
          </a:p>
          <a:p>
            <a:pPr>
              <a:lnSpc>
                <a:spcPct val="110000"/>
              </a:lnSpc>
            </a:pPr>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74</a:t>
            </a:fld>
            <a:endParaRPr lang="en-US" dirty="0"/>
          </a:p>
        </p:txBody>
      </p:sp>
    </p:spTree>
    <p:extLst>
      <p:ext uri="{BB962C8B-B14F-4D97-AF65-F5344CB8AC3E}">
        <p14:creationId xmlns:p14="http://schemas.microsoft.com/office/powerpoint/2010/main" val="459675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Pastry</a:t>
            </a:r>
          </a:p>
        </p:txBody>
      </p:sp>
      <p:sp>
        <p:nvSpPr>
          <p:cNvPr id="3" name="Content Placeholder 2"/>
          <p:cNvSpPr>
            <a:spLocks noGrp="1"/>
          </p:cNvSpPr>
          <p:nvPr>
            <p:ph idx="1"/>
          </p:nvPr>
        </p:nvSpPr>
        <p:spPr/>
        <p:txBody>
          <a:bodyPr/>
          <a:lstStyle/>
          <a:p>
            <a:pPr>
              <a:defRPr/>
            </a:pPr>
            <a:r>
              <a:rPr lang="en-US" dirty="0">
                <a:ea typeface="ＭＳ Ｐゴシック" pitchFamily="-84" charset="-128"/>
              </a:rPr>
              <a:t>Designed by Anthony </a:t>
            </a:r>
            <a:r>
              <a:rPr lang="en-US" dirty="0" err="1">
                <a:ea typeface="ＭＳ Ｐゴシック" pitchFamily="-84" charset="-128"/>
              </a:rPr>
              <a:t>Rowstron</a:t>
            </a:r>
            <a:r>
              <a:rPr lang="en-US" dirty="0">
                <a:ea typeface="ＭＳ Ｐゴシック" pitchFamily="-84" charset="-128"/>
              </a:rPr>
              <a:t> (Microsoft Research) and Peter </a:t>
            </a:r>
            <a:r>
              <a:rPr lang="en-US" dirty="0" err="1">
                <a:ea typeface="ＭＳ Ｐゴシック" pitchFamily="-84" charset="-128"/>
              </a:rPr>
              <a:t>Druschel</a:t>
            </a:r>
            <a:r>
              <a:rPr lang="en-US" dirty="0">
                <a:ea typeface="ＭＳ Ｐゴシック" pitchFamily="-84" charset="-128"/>
              </a:rPr>
              <a:t> (Rice University)</a:t>
            </a:r>
          </a:p>
          <a:p>
            <a:pPr>
              <a:defRPr/>
            </a:pPr>
            <a:r>
              <a:rPr lang="en-US" dirty="0">
                <a:ea typeface="ＭＳ Ｐゴシック" pitchFamily="-84" charset="-128"/>
              </a:rPr>
              <a:t>Assigns ids to nodes, just like Chord (using a virtual ring)</a:t>
            </a:r>
          </a:p>
          <a:p>
            <a:pPr>
              <a:defRPr/>
            </a:pPr>
            <a:r>
              <a:rPr lang="en-US" b="1" dirty="0">
                <a:solidFill>
                  <a:schemeClr val="accent2">
                    <a:lumMod val="75000"/>
                  </a:schemeClr>
                </a:solidFill>
                <a:ea typeface="ＭＳ Ｐゴシック" pitchFamily="-84" charset="-128"/>
              </a:rPr>
              <a:t>Leaf Set</a:t>
            </a:r>
            <a:r>
              <a:rPr lang="en-US" dirty="0">
                <a:solidFill>
                  <a:schemeClr val="accent2">
                    <a:lumMod val="75000"/>
                  </a:schemeClr>
                </a:solidFill>
                <a:ea typeface="ＭＳ Ｐゴシック" pitchFamily="-84" charset="-128"/>
              </a:rPr>
              <a:t> </a:t>
            </a:r>
            <a:r>
              <a:rPr lang="en-US" dirty="0">
                <a:ea typeface="ＭＳ Ｐゴシック" pitchFamily="-84" charset="-128"/>
              </a:rPr>
              <a:t>- Each node knows its successor(s) and predecessor(s)</a:t>
            </a:r>
          </a:p>
          <a:p>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75</a:t>
            </a:fld>
            <a:endParaRPr lang="en-US" dirty="0"/>
          </a:p>
        </p:txBody>
      </p:sp>
    </p:spTree>
    <p:extLst>
      <p:ext uri="{BB962C8B-B14F-4D97-AF65-F5344CB8AC3E}">
        <p14:creationId xmlns:p14="http://schemas.microsoft.com/office/powerpoint/2010/main" val="39410015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Pastry Neighbors</a:t>
            </a:r>
          </a:p>
        </p:txBody>
      </p:sp>
      <p:sp>
        <p:nvSpPr>
          <p:cNvPr id="3" name="Content Placeholder 2"/>
          <p:cNvSpPr>
            <a:spLocks noGrp="1"/>
          </p:cNvSpPr>
          <p:nvPr>
            <p:ph idx="1"/>
          </p:nvPr>
        </p:nvSpPr>
        <p:spPr/>
        <p:txBody>
          <a:bodyPr>
            <a:normAutofit/>
          </a:bodyPr>
          <a:lstStyle/>
          <a:p>
            <a:r>
              <a:rPr lang="en-US" b="1" dirty="0">
                <a:solidFill>
                  <a:srgbClr val="00B050"/>
                </a:solidFill>
                <a:latin typeface="Times New Roman" charset="0"/>
                <a:ea typeface="ＭＳ Ｐゴシック" charset="0"/>
              </a:rPr>
              <a:t>Routing tables </a:t>
            </a:r>
            <a:r>
              <a:rPr lang="en-US">
                <a:latin typeface="Times New Roman" charset="0"/>
                <a:ea typeface="ＭＳ Ｐゴシック" charset="0"/>
              </a:rPr>
              <a:t>based on </a:t>
            </a:r>
            <a:r>
              <a:rPr lang="en-US" b="1" u="sng">
                <a:latin typeface="Times New Roman" charset="0"/>
                <a:ea typeface="ＭＳ Ｐゴシック" charset="0"/>
              </a:rPr>
              <a:t>prefix </a:t>
            </a:r>
            <a:r>
              <a:rPr lang="en-US" b="1" u="sng" dirty="0">
                <a:latin typeface="Times New Roman" charset="0"/>
                <a:ea typeface="ＭＳ Ｐゴシック" charset="0"/>
              </a:rPr>
              <a:t>matching</a:t>
            </a:r>
          </a:p>
          <a:p>
            <a:pPr lvl="1"/>
            <a:r>
              <a:rPr lang="en-US" dirty="0">
                <a:latin typeface="Times New Roman" charset="0"/>
                <a:ea typeface="ＭＳ Ｐゴシック" charset="0"/>
              </a:rPr>
              <a:t>Think of a hypercube</a:t>
            </a:r>
          </a:p>
          <a:p>
            <a:r>
              <a:rPr lang="en-US" dirty="0">
                <a:latin typeface="Times New Roman" charset="0"/>
                <a:ea typeface="ＭＳ Ｐゴシック" charset="0"/>
              </a:rPr>
              <a:t>Routing is thus based on prefix matching, and is thus log(N)</a:t>
            </a:r>
          </a:p>
          <a:p>
            <a:pPr lvl="1"/>
            <a:r>
              <a:rPr lang="en-US" dirty="0">
                <a:latin typeface="Times New Roman" charset="0"/>
                <a:ea typeface="ＭＳ Ｐゴシック" charset="0"/>
              </a:rPr>
              <a:t>And hops are short (in the underlying network)</a:t>
            </a:r>
          </a:p>
          <a:p>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76</a:t>
            </a:fld>
            <a:endParaRPr lang="en-US" dirty="0"/>
          </a:p>
        </p:txBody>
      </p:sp>
    </p:spTree>
    <p:extLst>
      <p:ext uri="{BB962C8B-B14F-4D97-AF65-F5344CB8AC3E}">
        <p14:creationId xmlns:p14="http://schemas.microsoft.com/office/powerpoint/2010/main" val="39941450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Pastry Routing</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a:t>Consider a peer with id 01110100101. It maintains a neighbor peer with an id matching each of the following prefixes (* = starting bit differing from this peer’s corresponding bit):</a:t>
            </a:r>
          </a:p>
          <a:p>
            <a:pPr lvl="1">
              <a:lnSpc>
                <a:spcPct val="120000"/>
              </a:lnSpc>
            </a:pPr>
            <a:r>
              <a:rPr lang="en-US" dirty="0"/>
              <a:t>*</a:t>
            </a:r>
          </a:p>
          <a:p>
            <a:pPr lvl="1">
              <a:lnSpc>
                <a:spcPct val="120000"/>
              </a:lnSpc>
            </a:pPr>
            <a:r>
              <a:rPr lang="en-US" dirty="0"/>
              <a:t>0*</a:t>
            </a:r>
          </a:p>
          <a:p>
            <a:pPr lvl="1">
              <a:lnSpc>
                <a:spcPct val="120000"/>
              </a:lnSpc>
            </a:pPr>
            <a:r>
              <a:rPr lang="en-US" dirty="0"/>
              <a:t>01*</a:t>
            </a:r>
          </a:p>
          <a:p>
            <a:pPr lvl="1">
              <a:lnSpc>
                <a:spcPct val="120000"/>
              </a:lnSpc>
            </a:pPr>
            <a:r>
              <a:rPr lang="en-US" dirty="0"/>
              <a:t>011*</a:t>
            </a:r>
          </a:p>
          <a:p>
            <a:pPr lvl="1">
              <a:lnSpc>
                <a:spcPct val="120000"/>
              </a:lnSpc>
            </a:pPr>
            <a:r>
              <a:rPr lang="en-US" dirty="0"/>
              <a:t>… 0111010010*</a:t>
            </a:r>
          </a:p>
          <a:p>
            <a:pPr>
              <a:lnSpc>
                <a:spcPct val="120000"/>
              </a:lnSpc>
            </a:pPr>
            <a:r>
              <a:rPr lang="en-US" dirty="0"/>
              <a:t>When it needs to route to a peer, say 011101</a:t>
            </a:r>
            <a:r>
              <a:rPr lang="en-US" u="sng" dirty="0"/>
              <a:t>1</a:t>
            </a:r>
            <a:r>
              <a:rPr lang="en-US" dirty="0"/>
              <a:t>1001, it starts by forwarding to a neighbor with the largest matching prefix, i.e., 011101*</a:t>
            </a:r>
          </a:p>
          <a:p>
            <a:pPr marL="634914" lvl="1" indent="0">
              <a:lnSpc>
                <a:spcPct val="120000"/>
              </a:lnSpc>
              <a:buNone/>
            </a:pPr>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77</a:t>
            </a:fld>
            <a:endParaRPr lang="en-US" dirty="0"/>
          </a:p>
        </p:txBody>
      </p:sp>
    </p:spTree>
    <p:extLst>
      <p:ext uri="{BB962C8B-B14F-4D97-AF65-F5344CB8AC3E}">
        <p14:creationId xmlns:p14="http://schemas.microsoft.com/office/powerpoint/2010/main" val="31225854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Pastry Locality</a:t>
            </a:r>
          </a:p>
        </p:txBody>
      </p:sp>
      <p:sp>
        <p:nvSpPr>
          <p:cNvPr id="3" name="Content Placeholder 2"/>
          <p:cNvSpPr>
            <a:spLocks noGrp="1"/>
          </p:cNvSpPr>
          <p:nvPr>
            <p:ph idx="1"/>
          </p:nvPr>
        </p:nvSpPr>
        <p:spPr/>
        <p:txBody>
          <a:bodyPr>
            <a:normAutofit lnSpcReduction="10000"/>
          </a:bodyPr>
          <a:lstStyle/>
          <a:p>
            <a:r>
              <a:rPr lang="en-US" dirty="0"/>
              <a:t>For each prefix, say 011*, among all potential neighbors with the matching prefix, the neighbor with the shortest round-trip-time is selected</a:t>
            </a:r>
          </a:p>
          <a:p>
            <a:r>
              <a:rPr lang="en-US" dirty="0"/>
              <a:t>Since shorter prefixes have many more candidates (spread out throughout the Internet), the neighbors for shorter prefixes are likely to be closer than the neighbors for longer prefixes</a:t>
            </a:r>
          </a:p>
          <a:p>
            <a:r>
              <a:rPr lang="en-US" dirty="0">
                <a:latin typeface="Times New Roman" charset="0"/>
                <a:ea typeface="ＭＳ Ｐゴシック" charset="0"/>
              </a:rPr>
              <a:t>Thus, in the prefix routing, early hops are short and later hops are longer</a:t>
            </a:r>
          </a:p>
          <a:p>
            <a:r>
              <a:rPr lang="en-US" dirty="0">
                <a:latin typeface="Times New Roman" charset="0"/>
                <a:ea typeface="ＭＳ Ｐゴシック" charset="0"/>
              </a:rPr>
              <a:t>Yet overall “stretch”, compared to direct Internet path, stays short</a:t>
            </a:r>
          </a:p>
          <a:p>
            <a:pPr lvl="1"/>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78</a:t>
            </a:fld>
            <a:endParaRPr lang="en-US" dirty="0"/>
          </a:p>
        </p:txBody>
      </p:sp>
    </p:spTree>
    <p:extLst>
      <p:ext uri="{BB962C8B-B14F-4D97-AF65-F5344CB8AC3E}">
        <p14:creationId xmlns:p14="http://schemas.microsoft.com/office/powerpoint/2010/main" val="623755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Chord and Pastry</a:t>
            </a:r>
          </a:p>
        </p:txBody>
      </p:sp>
      <p:sp>
        <p:nvSpPr>
          <p:cNvPr id="3" name="Content Placeholder 2"/>
          <p:cNvSpPr>
            <a:spLocks noGrp="1"/>
          </p:cNvSpPr>
          <p:nvPr>
            <p:ph idx="1"/>
          </p:nvPr>
        </p:nvSpPr>
        <p:spPr/>
        <p:txBody>
          <a:bodyPr/>
          <a:lstStyle/>
          <a:p>
            <a:r>
              <a:rPr lang="en-US" dirty="0">
                <a:latin typeface="Times New Roman" charset="0"/>
                <a:ea typeface="ＭＳ Ｐゴシック" charset="0"/>
              </a:rPr>
              <a:t>Chord and Pastry protocols</a:t>
            </a:r>
          </a:p>
          <a:p>
            <a:pPr lvl="1"/>
            <a:r>
              <a:rPr lang="en-US" dirty="0">
                <a:latin typeface="Times New Roman" charset="0"/>
                <a:ea typeface="ＭＳ Ｐゴシック" charset="0"/>
              </a:rPr>
              <a:t>More structured than Gnutella</a:t>
            </a:r>
          </a:p>
          <a:p>
            <a:pPr lvl="1"/>
            <a:r>
              <a:rPr lang="en-US" dirty="0">
                <a:latin typeface="Times New Roman" charset="0"/>
                <a:ea typeface="ＭＳ Ｐゴシック" charset="0"/>
              </a:rPr>
              <a:t>Black box lookup algorithms</a:t>
            </a:r>
          </a:p>
          <a:p>
            <a:pPr lvl="1"/>
            <a:r>
              <a:rPr lang="en-US" dirty="0">
                <a:latin typeface="Times New Roman" charset="0"/>
                <a:ea typeface="ＭＳ Ｐゴシック" charset="0"/>
              </a:rPr>
              <a:t>Churn handling can get complex</a:t>
            </a:r>
          </a:p>
          <a:p>
            <a:pPr lvl="1"/>
            <a:r>
              <a:rPr lang="en-US" i="1" dirty="0">
                <a:latin typeface="Times New Roman" charset="0"/>
                <a:ea typeface="ＭＳ Ｐゴシック" charset="0"/>
              </a:rPr>
              <a:t>O(log(N)) </a:t>
            </a:r>
            <a:r>
              <a:rPr lang="en-US" dirty="0">
                <a:latin typeface="Times New Roman" charset="0"/>
                <a:ea typeface="ＭＳ Ｐゴシック" charset="0"/>
              </a:rPr>
              <a:t>memory and lookup cost</a:t>
            </a:r>
            <a:endParaRPr lang="en-US" i="1" dirty="0">
              <a:latin typeface="Times New Roman" charset="0"/>
              <a:ea typeface="ＭＳ Ｐゴシック" charset="0"/>
            </a:endParaRPr>
          </a:p>
          <a:p>
            <a:pPr lvl="2"/>
            <a:r>
              <a:rPr lang="en-US" i="1" dirty="0">
                <a:latin typeface="Times New Roman" charset="0"/>
                <a:ea typeface="ＭＳ Ｐゴシック" charset="0"/>
              </a:rPr>
              <a:t>O(log(N)) </a:t>
            </a:r>
            <a:r>
              <a:rPr lang="en-US" dirty="0">
                <a:latin typeface="Times New Roman" charset="0"/>
                <a:ea typeface="ＭＳ Ｐゴシック" charset="0"/>
              </a:rPr>
              <a:t>lookup hops may be high</a:t>
            </a:r>
          </a:p>
          <a:p>
            <a:pPr lvl="2"/>
            <a:r>
              <a:rPr lang="en-US" dirty="0">
                <a:latin typeface="Times New Roman" charset="0"/>
                <a:ea typeface="ＭＳ Ｐゴシック" charset="0"/>
              </a:rPr>
              <a:t>Can we reduce the number of hops?</a:t>
            </a:r>
          </a:p>
          <a:p>
            <a:pPr lvl="2"/>
            <a:endParaRPr lang="en-US" i="1" dirty="0">
              <a:latin typeface="Times New Roman" charset="0"/>
              <a:ea typeface="ＭＳ Ｐゴシック" charset="0"/>
            </a:endParaRPr>
          </a:p>
          <a:p>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79</a:t>
            </a:fld>
            <a:endParaRPr lang="en-US" dirty="0"/>
          </a:p>
        </p:txBody>
      </p:sp>
    </p:spTree>
    <p:extLst>
      <p:ext uri="{BB962C8B-B14F-4D97-AF65-F5344CB8AC3E}">
        <p14:creationId xmlns:p14="http://schemas.microsoft.com/office/powerpoint/2010/main" val="158290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Study</a:t>
            </a:r>
          </a:p>
        </p:txBody>
      </p:sp>
      <p:sp>
        <p:nvSpPr>
          <p:cNvPr id="3" name="Content Placeholder 2"/>
          <p:cNvSpPr>
            <a:spLocks noGrp="1"/>
          </p:cNvSpPr>
          <p:nvPr>
            <p:ph idx="1"/>
          </p:nvPr>
        </p:nvSpPr>
        <p:spPr/>
        <p:txBody>
          <a:bodyPr>
            <a:normAutofit lnSpcReduction="10000"/>
          </a:bodyPr>
          <a:lstStyle/>
          <a:p>
            <a:pPr>
              <a:defRPr/>
            </a:pPr>
            <a:r>
              <a:rPr lang="en-US" dirty="0"/>
              <a:t>Widely-deployed P2P Systems (</a:t>
            </a:r>
            <a:r>
              <a:rPr lang="en-US"/>
              <a:t>This Lecture)</a:t>
            </a:r>
            <a:endParaRPr lang="en-US" dirty="0"/>
          </a:p>
          <a:p>
            <a:pPr marL="1349191" lvl="1" indent="-714278">
              <a:buFont typeface="+mj-lt"/>
              <a:buAutoNum type="arabicPeriod"/>
              <a:defRPr/>
            </a:pPr>
            <a:r>
              <a:rPr lang="en-US" dirty="0"/>
              <a:t>Napster</a:t>
            </a:r>
          </a:p>
          <a:p>
            <a:pPr marL="1349191" lvl="1" indent="-714278">
              <a:buFont typeface="+mj-lt"/>
              <a:buAutoNum type="arabicPeriod"/>
              <a:defRPr/>
            </a:pPr>
            <a:r>
              <a:rPr lang="en-US" dirty="0"/>
              <a:t>Gnutella</a:t>
            </a:r>
          </a:p>
          <a:p>
            <a:pPr marL="1349191" lvl="1" indent="-714278">
              <a:buFont typeface="+mj-lt"/>
              <a:buAutoNum type="arabicPeriod"/>
              <a:defRPr/>
            </a:pPr>
            <a:r>
              <a:rPr lang="en-US" dirty="0" err="1"/>
              <a:t>Fasttrack</a:t>
            </a:r>
            <a:r>
              <a:rPr lang="en-US" dirty="0"/>
              <a:t> (</a:t>
            </a:r>
            <a:r>
              <a:rPr lang="en-US" dirty="0" err="1"/>
              <a:t>Kazaa</a:t>
            </a:r>
            <a:r>
              <a:rPr lang="en-US" dirty="0"/>
              <a:t>, </a:t>
            </a:r>
            <a:r>
              <a:rPr lang="en-US" dirty="0" err="1"/>
              <a:t>Kazaalite</a:t>
            </a:r>
            <a:r>
              <a:rPr lang="en-US" dirty="0"/>
              <a:t>, </a:t>
            </a:r>
            <a:r>
              <a:rPr lang="en-US" dirty="0" err="1"/>
              <a:t>Grokster</a:t>
            </a:r>
            <a:r>
              <a:rPr lang="en-US" dirty="0"/>
              <a:t>)</a:t>
            </a:r>
          </a:p>
          <a:p>
            <a:pPr marL="1349191" lvl="1" indent="-714278">
              <a:buFont typeface="+mj-lt"/>
              <a:buAutoNum type="arabicPeriod"/>
              <a:defRPr/>
            </a:pPr>
            <a:r>
              <a:rPr lang="en-US" dirty="0" err="1"/>
              <a:t>BitTorrent</a:t>
            </a:r>
            <a:endParaRPr lang="en-US" dirty="0"/>
          </a:p>
          <a:p>
            <a:pPr marL="793642" indent="-714278">
              <a:defRPr/>
            </a:pPr>
            <a:r>
              <a:rPr lang="en-US" dirty="0"/>
              <a:t>P2P Systems with Provable Properties (Next Lecture)</a:t>
            </a:r>
          </a:p>
          <a:p>
            <a:pPr marL="1349191" lvl="1" indent="-714278">
              <a:buFont typeface="+mj-lt"/>
              <a:buAutoNum type="arabicPeriod"/>
              <a:defRPr/>
            </a:pPr>
            <a:r>
              <a:rPr lang="en-US" dirty="0"/>
              <a:t>Chord</a:t>
            </a:r>
          </a:p>
          <a:p>
            <a:pPr marL="1349191" lvl="1" indent="-714278">
              <a:buFont typeface="+mj-lt"/>
              <a:buAutoNum type="arabicPeriod"/>
              <a:defRPr/>
            </a:pPr>
            <a:r>
              <a:rPr lang="en-US" dirty="0"/>
              <a:t>Pastry </a:t>
            </a:r>
          </a:p>
          <a:p>
            <a:pPr marL="1349191" lvl="1" indent="-714278">
              <a:buFont typeface="+mj-lt"/>
              <a:buAutoNum type="arabicPeriod"/>
              <a:defRPr/>
            </a:pPr>
            <a:r>
              <a:rPr lang="en-US" dirty="0" err="1"/>
              <a:t>Kelips</a:t>
            </a:r>
            <a:endParaRPr lang="en-US" dirty="0"/>
          </a:p>
          <a:p>
            <a:pPr marL="1349191" lvl="1" indent="-714278">
              <a:buFont typeface="+mj-lt"/>
              <a:buAutoNum type="arabicPeriod"/>
              <a:defRPr/>
            </a:pPr>
            <a:endParaRPr lang="en-US" dirty="0"/>
          </a:p>
          <a:p>
            <a:endParaRPr lang="en-US" dirty="0"/>
          </a:p>
        </p:txBody>
      </p:sp>
      <p:sp>
        <p:nvSpPr>
          <p:cNvPr id="4"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a:t>
            </a:fld>
            <a:endParaRPr lang="en-US" dirty="0"/>
          </a:p>
        </p:txBody>
      </p:sp>
    </p:spTree>
    <p:extLst>
      <p:ext uri="{BB962C8B-B14F-4D97-AF65-F5344CB8AC3E}">
        <p14:creationId xmlns:p14="http://schemas.microsoft.com/office/powerpoint/2010/main" val="2797622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Kelips</a:t>
            </a:r>
            <a:r>
              <a:rPr lang="en-US" dirty="0"/>
              <a:t> – A 1 hop Lookup DHT</a:t>
            </a:r>
          </a:p>
        </p:txBody>
      </p:sp>
      <p:sp>
        <p:nvSpPr>
          <p:cNvPr id="43" name="Content Placeholder 7"/>
          <p:cNvSpPr>
            <a:spLocks noGrp="1"/>
          </p:cNvSpPr>
          <p:nvPr>
            <p:ph idx="1"/>
          </p:nvPr>
        </p:nvSpPr>
        <p:spPr>
          <a:xfrm>
            <a:off x="167481" y="1905000"/>
            <a:ext cx="3886200" cy="4572000"/>
          </a:xfrm>
        </p:spPr>
        <p:txBody>
          <a:bodyPr/>
          <a:lstStyle/>
          <a:p>
            <a:r>
              <a:rPr lang="en-US" sz="2800" dirty="0">
                <a:latin typeface="Times New Roman" charset="0"/>
                <a:ea typeface="ＭＳ Ｐゴシック" charset="0"/>
              </a:rPr>
              <a:t>k </a:t>
            </a:r>
            <a:r>
              <a:rPr lang="ja-JP" altLang="en-US" sz="2800" dirty="0">
                <a:latin typeface="Times New Roman" charset="0"/>
                <a:ea typeface="ＭＳ Ｐゴシック" charset="0"/>
              </a:rPr>
              <a:t>“</a:t>
            </a:r>
            <a:r>
              <a:rPr lang="en-US" altLang="ja-JP" sz="2800" dirty="0">
                <a:latin typeface="Times New Roman" charset="0"/>
                <a:ea typeface="ＭＳ Ｐゴシック" charset="0"/>
              </a:rPr>
              <a:t>affinity groups</a:t>
            </a:r>
            <a:r>
              <a:rPr lang="ja-JP" altLang="en-US" sz="2800" dirty="0">
                <a:latin typeface="Times New Roman" charset="0"/>
                <a:ea typeface="ＭＳ Ｐゴシック" charset="0"/>
              </a:rPr>
              <a:t>”</a:t>
            </a:r>
            <a:endParaRPr lang="en-US" altLang="ja-JP" sz="2800" dirty="0">
              <a:latin typeface="Times New Roman" charset="0"/>
              <a:ea typeface="ＭＳ Ｐゴシック" charset="0"/>
            </a:endParaRPr>
          </a:p>
          <a:p>
            <a:pPr lvl="1"/>
            <a:r>
              <a:rPr lang="en-US" sz="2300" dirty="0">
                <a:latin typeface="Times New Roman" charset="0"/>
                <a:ea typeface="ＭＳ Ｐゴシック" charset="0"/>
              </a:rPr>
              <a:t>k ~ </a:t>
            </a:r>
            <a:r>
              <a:rPr lang="en-US" altLang="zh-CN" sz="2300" dirty="0">
                <a:latin typeface="Times New Roman" charset="0"/>
                <a:ea typeface="ヒラギノ角ゴ Pro W3" charset="0"/>
                <a:cs typeface="Arial" charset="0"/>
              </a:rPr>
              <a:t>√ </a:t>
            </a:r>
            <a:r>
              <a:rPr lang="en-US" sz="2300" dirty="0">
                <a:latin typeface="Times New Roman" charset="0"/>
                <a:ea typeface="ＭＳ Ｐゴシック" charset="0"/>
              </a:rPr>
              <a:t>N</a:t>
            </a:r>
          </a:p>
          <a:p>
            <a:r>
              <a:rPr lang="en-US" sz="2800" dirty="0">
                <a:latin typeface="Times New Roman" charset="0"/>
                <a:ea typeface="ＭＳ Ｐゴシック" charset="0"/>
              </a:rPr>
              <a:t>Each node hashed to a group (hash mod k)</a:t>
            </a:r>
          </a:p>
          <a:p>
            <a:r>
              <a:rPr lang="en-US" sz="2800" dirty="0">
                <a:latin typeface="Times New Roman" charset="0"/>
                <a:ea typeface="ＭＳ Ｐゴシック" charset="0"/>
              </a:rPr>
              <a:t>Node</a:t>
            </a:r>
            <a:r>
              <a:rPr lang="ja-JP" altLang="en-US" sz="2800" dirty="0">
                <a:latin typeface="Times New Roman" charset="0"/>
                <a:ea typeface="ＭＳ Ｐゴシック" charset="0"/>
              </a:rPr>
              <a:t>’</a:t>
            </a:r>
            <a:r>
              <a:rPr lang="en-US" altLang="ja-JP" sz="2800" dirty="0">
                <a:latin typeface="Times New Roman" charset="0"/>
                <a:ea typeface="ＭＳ Ｐゴシック" charset="0"/>
              </a:rPr>
              <a:t>s neighbors</a:t>
            </a:r>
          </a:p>
          <a:p>
            <a:pPr lvl="1"/>
            <a:r>
              <a:rPr lang="en-US" sz="2000" dirty="0">
                <a:latin typeface="Times New Roman" charset="0"/>
                <a:ea typeface="ＭＳ Ｐゴシック" charset="0"/>
              </a:rPr>
              <a:t>(Almost) all other nodes in its own affinity group</a:t>
            </a:r>
          </a:p>
          <a:p>
            <a:pPr lvl="1"/>
            <a:r>
              <a:rPr lang="en-US" sz="2000" dirty="0">
                <a:latin typeface="Times New Roman" charset="0"/>
                <a:ea typeface="ＭＳ Ｐゴシック" charset="0"/>
              </a:rPr>
              <a:t>One contact node per foreign affinity group</a:t>
            </a:r>
          </a:p>
          <a:p>
            <a:pPr lvl="1"/>
            <a:r>
              <a:rPr lang="en-US" sz="2000" dirty="0">
                <a:latin typeface="Times New Roman" charset="0"/>
                <a:ea typeface="ＭＳ Ｐゴシック" charset="0"/>
              </a:rPr>
              <a:t>Gossip-style </a:t>
            </a:r>
            <a:r>
              <a:rPr lang="en-US" sz="2000">
                <a:latin typeface="Times New Roman" charset="0"/>
                <a:ea typeface="ＭＳ Ｐゴシック" charset="0"/>
              </a:rPr>
              <a:t>heartbeating</a:t>
            </a:r>
            <a:endParaRPr lang="en-US" sz="2000" dirty="0">
              <a:latin typeface="Times New Roman" charset="0"/>
              <a:ea typeface="ＭＳ Ｐゴシック" charset="0"/>
            </a:endParaRPr>
          </a:p>
          <a:p>
            <a:endParaRPr lang="en-US" sz="2800" dirty="0">
              <a:latin typeface="Times New Roman" charset="0"/>
              <a:ea typeface="ＭＳ Ｐゴシック" charset="0"/>
            </a:endParaRPr>
          </a:p>
          <a:p>
            <a:pPr lvl="1"/>
            <a:endParaRPr lang="en-US" sz="2300" dirty="0">
              <a:latin typeface="Times New Roman" charset="0"/>
              <a:ea typeface="ＭＳ Ｐゴシック" charset="0"/>
            </a:endParaRPr>
          </a:p>
        </p:txBody>
      </p:sp>
      <p:grpSp>
        <p:nvGrpSpPr>
          <p:cNvPr id="45" name="Group 3"/>
          <p:cNvGrpSpPr>
            <a:grpSpLocks/>
          </p:cNvGrpSpPr>
          <p:nvPr/>
        </p:nvGrpSpPr>
        <p:grpSpPr bwMode="auto">
          <a:xfrm>
            <a:off x="3894930" y="2068515"/>
            <a:ext cx="4138613" cy="4740275"/>
            <a:chOff x="545" y="1063"/>
            <a:chExt cx="2607" cy="2986"/>
          </a:xfrm>
        </p:grpSpPr>
        <p:grpSp>
          <p:nvGrpSpPr>
            <p:cNvPr id="46" name="Group 4"/>
            <p:cNvGrpSpPr>
              <a:grpSpLocks/>
            </p:cNvGrpSpPr>
            <p:nvPr/>
          </p:nvGrpSpPr>
          <p:grpSpPr bwMode="auto">
            <a:xfrm>
              <a:off x="545" y="1063"/>
              <a:ext cx="2607" cy="2986"/>
              <a:chOff x="545" y="1063"/>
              <a:chExt cx="2607" cy="2986"/>
            </a:xfrm>
          </p:grpSpPr>
          <p:sp>
            <p:nvSpPr>
              <p:cNvPr id="49" name="Text Box 5"/>
              <p:cNvSpPr txBox="1">
                <a:spLocks noChangeArrowheads="1"/>
              </p:cNvSpPr>
              <p:nvPr/>
            </p:nvSpPr>
            <p:spPr bwMode="auto">
              <a:xfrm>
                <a:off x="2064" y="3252"/>
                <a:ext cx="375" cy="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9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a:t>
                </a:r>
                <a:endParaRPr kumimoji="0" lang="ru-RU" sz="39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50" name="Text Box 6"/>
              <p:cNvSpPr txBox="1">
                <a:spLocks noChangeArrowheads="1"/>
              </p:cNvSpPr>
              <p:nvPr/>
            </p:nvSpPr>
            <p:spPr bwMode="auto">
              <a:xfrm>
                <a:off x="545" y="3642"/>
                <a:ext cx="747"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err="1">
                    <a:ln>
                      <a:noFill/>
                    </a:ln>
                    <a:solidFill>
                      <a:srgbClr val="000000"/>
                    </a:solidFill>
                    <a:effectLst/>
                    <a:uLnTx/>
                    <a:uFillTx/>
                    <a:latin typeface="Times New Roman" charset="0"/>
                    <a:ea typeface="ＭＳ Ｐゴシック" charset="0"/>
                    <a:cs typeface="Arial" charset="0"/>
                  </a:rPr>
                  <a:t>Affinity</a:t>
                </a:r>
                <a:endParaRPr kumimoji="0" lang="de-DE" sz="18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Group # 0</a:t>
                </a:r>
                <a:endParaRPr kumimoji="0" lang="ru-RU" sz="18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51" name="Text Box 7"/>
              <p:cNvSpPr txBox="1">
                <a:spLocks noChangeArrowheads="1"/>
              </p:cNvSpPr>
              <p:nvPr/>
            </p:nvSpPr>
            <p:spPr bwMode="auto">
              <a:xfrm>
                <a:off x="1461" y="3456"/>
                <a:ext cx="349" cy="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 1</a:t>
                </a:r>
                <a:endParaRPr kumimoji="0" lang="ru-RU"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52" name="Text Box 8"/>
              <p:cNvSpPr txBox="1">
                <a:spLocks noChangeArrowheads="1"/>
              </p:cNvSpPr>
              <p:nvPr/>
            </p:nvSpPr>
            <p:spPr bwMode="auto">
              <a:xfrm>
                <a:off x="2613" y="3648"/>
                <a:ext cx="53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 k-1</a:t>
                </a:r>
                <a:endParaRPr kumimoji="0" lang="ru-RU"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53" name="Rectangle 9"/>
              <p:cNvSpPr>
                <a:spLocks noChangeArrowheads="1"/>
              </p:cNvSpPr>
              <p:nvPr/>
            </p:nvSpPr>
            <p:spPr bwMode="auto">
              <a:xfrm>
                <a:off x="612"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Rectangle 10"/>
              <p:cNvSpPr>
                <a:spLocks noChangeArrowheads="1"/>
              </p:cNvSpPr>
              <p:nvPr/>
            </p:nvSpPr>
            <p:spPr bwMode="auto">
              <a:xfrm>
                <a:off x="1364"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Rectangle 11"/>
              <p:cNvSpPr>
                <a:spLocks noChangeArrowheads="1"/>
              </p:cNvSpPr>
              <p:nvPr/>
            </p:nvSpPr>
            <p:spPr bwMode="auto">
              <a:xfrm>
                <a:off x="2562"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12"/>
              <p:cNvSpPr>
                <a:spLocks noChangeArrowheads="1"/>
              </p:cNvSpPr>
              <p:nvPr/>
            </p:nvSpPr>
            <p:spPr bwMode="auto">
              <a:xfrm>
                <a:off x="703" y="119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13"/>
              <p:cNvSpPr>
                <a:spLocks noChangeArrowheads="1"/>
              </p:cNvSpPr>
              <p:nvPr/>
            </p:nvSpPr>
            <p:spPr bwMode="auto">
              <a:xfrm>
                <a:off x="839" y="1517"/>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14"/>
              <p:cNvSpPr>
                <a:spLocks noChangeArrowheads="1"/>
              </p:cNvSpPr>
              <p:nvPr/>
            </p:nvSpPr>
            <p:spPr bwMode="auto">
              <a:xfrm>
                <a:off x="839" y="1834"/>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5"/>
              <p:cNvSpPr>
                <a:spLocks noChangeArrowheads="1"/>
              </p:cNvSpPr>
              <p:nvPr/>
            </p:nvSpPr>
            <p:spPr bwMode="auto">
              <a:xfrm>
                <a:off x="748" y="246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16"/>
              <p:cNvSpPr>
                <a:spLocks noChangeArrowheads="1"/>
              </p:cNvSpPr>
              <p:nvPr/>
            </p:nvSpPr>
            <p:spPr bwMode="auto">
              <a:xfrm>
                <a:off x="930" y="2878"/>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17"/>
              <p:cNvSpPr>
                <a:spLocks noChangeArrowheads="1"/>
              </p:cNvSpPr>
              <p:nvPr/>
            </p:nvSpPr>
            <p:spPr bwMode="auto">
              <a:xfrm>
                <a:off x="1655" y="1335"/>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18"/>
              <p:cNvSpPr>
                <a:spLocks noChangeArrowheads="1"/>
              </p:cNvSpPr>
              <p:nvPr/>
            </p:nvSpPr>
            <p:spPr bwMode="auto">
              <a:xfrm>
                <a:off x="1429" y="1653"/>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19"/>
              <p:cNvSpPr>
                <a:spLocks noChangeArrowheads="1"/>
              </p:cNvSpPr>
              <p:nvPr/>
            </p:nvSpPr>
            <p:spPr bwMode="auto">
              <a:xfrm>
                <a:off x="1610" y="2243"/>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20"/>
              <p:cNvSpPr>
                <a:spLocks noChangeArrowheads="1"/>
              </p:cNvSpPr>
              <p:nvPr/>
            </p:nvSpPr>
            <p:spPr bwMode="auto">
              <a:xfrm>
                <a:off x="1519" y="3150"/>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21"/>
              <p:cNvSpPr>
                <a:spLocks noChangeArrowheads="1"/>
              </p:cNvSpPr>
              <p:nvPr/>
            </p:nvSpPr>
            <p:spPr bwMode="auto">
              <a:xfrm>
                <a:off x="2699" y="1245"/>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22"/>
              <p:cNvSpPr>
                <a:spLocks noChangeArrowheads="1"/>
              </p:cNvSpPr>
              <p:nvPr/>
            </p:nvSpPr>
            <p:spPr bwMode="auto">
              <a:xfrm>
                <a:off x="2880" y="1517"/>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23"/>
              <p:cNvSpPr>
                <a:spLocks noChangeArrowheads="1"/>
              </p:cNvSpPr>
              <p:nvPr/>
            </p:nvSpPr>
            <p:spPr bwMode="auto">
              <a:xfrm>
                <a:off x="2653" y="178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24"/>
              <p:cNvSpPr>
                <a:spLocks noChangeArrowheads="1"/>
              </p:cNvSpPr>
              <p:nvPr/>
            </p:nvSpPr>
            <p:spPr bwMode="auto">
              <a:xfrm>
                <a:off x="2653" y="2106"/>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25"/>
              <p:cNvSpPr>
                <a:spLocks noChangeArrowheads="1"/>
              </p:cNvSpPr>
              <p:nvPr/>
            </p:nvSpPr>
            <p:spPr bwMode="auto">
              <a:xfrm>
                <a:off x="2925" y="3331"/>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26"/>
              <p:cNvSpPr>
                <a:spLocks noChangeArrowheads="1"/>
              </p:cNvSpPr>
              <p:nvPr/>
            </p:nvSpPr>
            <p:spPr bwMode="auto">
              <a:xfrm>
                <a:off x="2880" y="2651"/>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Text Box 27"/>
              <p:cNvSpPr txBox="1">
                <a:spLocks noChangeArrowheads="1"/>
              </p:cNvSpPr>
              <p:nvPr/>
            </p:nvSpPr>
            <p:spPr bwMode="auto">
              <a:xfrm>
                <a:off x="612" y="2242"/>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129</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2" name="Text Box 28"/>
              <p:cNvSpPr txBox="1">
                <a:spLocks noChangeArrowheads="1"/>
              </p:cNvSpPr>
              <p:nvPr/>
            </p:nvSpPr>
            <p:spPr bwMode="auto">
              <a:xfrm>
                <a:off x="793" y="2968"/>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30</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3" name="Text Box 29"/>
              <p:cNvSpPr txBox="1">
                <a:spLocks noChangeArrowheads="1"/>
              </p:cNvSpPr>
              <p:nvPr/>
            </p:nvSpPr>
            <p:spPr bwMode="auto">
              <a:xfrm>
                <a:off x="1519" y="1131"/>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15</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4" name="Text Box 30"/>
              <p:cNvSpPr txBox="1">
                <a:spLocks noChangeArrowheads="1"/>
              </p:cNvSpPr>
              <p:nvPr/>
            </p:nvSpPr>
            <p:spPr bwMode="auto">
              <a:xfrm>
                <a:off x="1474" y="2016"/>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160</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5" name="Text Box 31"/>
              <p:cNvSpPr txBox="1">
                <a:spLocks noChangeArrowheads="1"/>
              </p:cNvSpPr>
              <p:nvPr/>
            </p:nvSpPr>
            <p:spPr bwMode="auto">
              <a:xfrm>
                <a:off x="2835" y="1298"/>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76</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grpSp>
        <p:sp>
          <p:nvSpPr>
            <p:cNvPr id="47" name="Text Box 32"/>
            <p:cNvSpPr txBox="1">
              <a:spLocks noChangeArrowheads="1"/>
            </p:cNvSpPr>
            <p:nvPr/>
          </p:nvSpPr>
          <p:spPr bwMode="auto">
            <a:xfrm>
              <a:off x="2744" y="1842"/>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18</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48" name="Text Box 33"/>
            <p:cNvSpPr txBox="1">
              <a:spLocks noChangeArrowheads="1"/>
            </p:cNvSpPr>
            <p:nvPr/>
          </p:nvSpPr>
          <p:spPr bwMode="auto">
            <a:xfrm>
              <a:off x="2752" y="2432"/>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167</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grpSp>
      <p:cxnSp>
        <p:nvCxnSpPr>
          <p:cNvPr id="76" name="Straight Arrow Connector 75"/>
          <p:cNvCxnSpPr>
            <a:cxnSpLocks noChangeShapeType="1"/>
          </p:cNvCxnSpPr>
          <p:nvPr/>
        </p:nvCxnSpPr>
        <p:spPr bwMode="auto">
          <a:xfrm flipH="1" flipV="1">
            <a:off x="5730081" y="2716214"/>
            <a:ext cx="36513" cy="1333500"/>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7" name="Straight Arrow Connector 76"/>
          <p:cNvCxnSpPr>
            <a:cxnSpLocks noChangeShapeType="1"/>
            <a:stCxn id="63" idx="3"/>
            <a:endCxn id="62" idx="2"/>
          </p:cNvCxnSpPr>
          <p:nvPr/>
        </p:nvCxnSpPr>
        <p:spPr bwMode="auto">
          <a:xfrm flipH="1" flipV="1">
            <a:off x="5406231" y="3221040"/>
            <a:ext cx="395289" cy="828675"/>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8" name="Straight Arrow Connector 77"/>
          <p:cNvCxnSpPr>
            <a:cxnSpLocks noChangeShapeType="1"/>
            <a:stCxn id="63" idx="3"/>
            <a:endCxn id="64" idx="0"/>
          </p:cNvCxnSpPr>
          <p:nvPr/>
        </p:nvCxnSpPr>
        <p:spPr bwMode="auto">
          <a:xfrm flipH="1">
            <a:off x="5549105" y="4049716"/>
            <a:ext cx="252413" cy="1331913"/>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9" name="Straight Arrow Connector 78"/>
          <p:cNvCxnSpPr>
            <a:cxnSpLocks noChangeShapeType="1"/>
            <a:stCxn id="63" idx="1"/>
            <a:endCxn id="59" idx="3"/>
          </p:cNvCxnSpPr>
          <p:nvPr/>
        </p:nvCxnSpPr>
        <p:spPr bwMode="auto">
          <a:xfrm flipH="1">
            <a:off x="4433092" y="4049717"/>
            <a:ext cx="1152526" cy="358775"/>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0" name="Straight Arrow Connector 79"/>
          <p:cNvCxnSpPr>
            <a:cxnSpLocks noChangeShapeType="1"/>
            <a:stCxn id="63" idx="3"/>
            <a:endCxn id="70" idx="1"/>
          </p:cNvCxnSpPr>
          <p:nvPr/>
        </p:nvCxnSpPr>
        <p:spPr bwMode="auto">
          <a:xfrm>
            <a:off x="5801520" y="4049714"/>
            <a:ext cx="1800226" cy="647700"/>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1"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80</a:t>
            </a:fld>
            <a:endParaRPr lang="en-US" dirty="0"/>
          </a:p>
        </p:txBody>
      </p:sp>
    </p:spTree>
    <p:extLst>
      <p:ext uri="{BB962C8B-B14F-4D97-AF65-F5344CB8AC3E}">
        <p14:creationId xmlns:p14="http://schemas.microsoft.com/office/powerpoint/2010/main" val="627832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Kelips</a:t>
            </a:r>
            <a:r>
              <a:rPr lang="en-US" dirty="0"/>
              <a:t> Files and Metadata</a:t>
            </a:r>
          </a:p>
        </p:txBody>
      </p:sp>
      <p:sp>
        <p:nvSpPr>
          <p:cNvPr id="46" name="Content Placeholder 7"/>
          <p:cNvSpPr>
            <a:spLocks noGrp="1"/>
          </p:cNvSpPr>
          <p:nvPr>
            <p:ph idx="1"/>
          </p:nvPr>
        </p:nvSpPr>
        <p:spPr>
          <a:xfrm>
            <a:off x="319881" y="1828800"/>
            <a:ext cx="3729039" cy="4572000"/>
          </a:xfrm>
        </p:spPr>
        <p:txBody>
          <a:bodyPr>
            <a:normAutofit fontScale="85000" lnSpcReduction="20000"/>
          </a:bodyPr>
          <a:lstStyle/>
          <a:p>
            <a:r>
              <a:rPr lang="en-US" sz="2800" dirty="0">
                <a:latin typeface="Times New Roman" charset="0"/>
                <a:ea typeface="ＭＳ Ｐゴシック" charset="0"/>
              </a:rPr>
              <a:t>File can be stored at any (few) node(s)</a:t>
            </a:r>
          </a:p>
          <a:p>
            <a:r>
              <a:rPr lang="en-US" sz="2800" dirty="0">
                <a:latin typeface="Times New Roman" charset="0"/>
                <a:ea typeface="ＭＳ Ｐゴシック" charset="0"/>
              </a:rPr>
              <a:t>Decouple file replication/location (outside </a:t>
            </a:r>
            <a:r>
              <a:rPr lang="en-US" sz="2800" dirty="0" err="1">
                <a:latin typeface="Times New Roman" charset="0"/>
                <a:ea typeface="ＭＳ Ｐゴシック" charset="0"/>
              </a:rPr>
              <a:t>Kelips</a:t>
            </a:r>
            <a:r>
              <a:rPr lang="en-US" sz="2800" dirty="0">
                <a:latin typeface="Times New Roman" charset="0"/>
                <a:ea typeface="ＭＳ Ｐゴシック" charset="0"/>
              </a:rPr>
              <a:t>) from file querying (in </a:t>
            </a:r>
            <a:r>
              <a:rPr lang="en-US" sz="2800" dirty="0" err="1">
                <a:latin typeface="Times New Roman" charset="0"/>
                <a:ea typeface="ＭＳ Ｐゴシック" charset="0"/>
              </a:rPr>
              <a:t>Kelips</a:t>
            </a:r>
            <a:r>
              <a:rPr lang="en-US" sz="2800" dirty="0">
                <a:latin typeface="Times New Roman" charset="0"/>
                <a:ea typeface="ＭＳ Ｐゴシック" charset="0"/>
              </a:rPr>
              <a:t>)</a:t>
            </a:r>
          </a:p>
          <a:p>
            <a:r>
              <a:rPr lang="en-US" sz="2800" dirty="0">
                <a:latin typeface="Times New Roman" charset="0"/>
                <a:ea typeface="ＭＳ Ｐゴシック" charset="0"/>
              </a:rPr>
              <a:t>Each filename hashed to a group</a:t>
            </a:r>
          </a:p>
          <a:p>
            <a:pPr lvl="1"/>
            <a:r>
              <a:rPr lang="en-US" sz="2000" dirty="0">
                <a:latin typeface="Times New Roman" charset="0"/>
                <a:ea typeface="ＭＳ Ｐゴシック" charset="0"/>
              </a:rPr>
              <a:t>All nodes in the group replicate pointer information, i.e., &lt;filename, file location&gt; </a:t>
            </a:r>
          </a:p>
          <a:p>
            <a:pPr lvl="1"/>
            <a:r>
              <a:rPr lang="en-US" sz="2000" dirty="0">
                <a:latin typeface="Times New Roman" charset="0"/>
                <a:ea typeface="ＭＳ Ｐゴシック" charset="0"/>
              </a:rPr>
              <a:t>Spread </a:t>
            </a:r>
            <a:r>
              <a:rPr lang="en-US" sz="2000">
                <a:latin typeface="Times New Roman" charset="0"/>
                <a:ea typeface="ＭＳ Ｐゴシック" charset="0"/>
              </a:rPr>
              <a:t>using gossip</a:t>
            </a:r>
            <a:endParaRPr lang="en-US" sz="2000" dirty="0">
              <a:latin typeface="Times New Roman" charset="0"/>
              <a:ea typeface="ＭＳ Ｐゴシック" charset="0"/>
            </a:endParaRPr>
          </a:p>
          <a:p>
            <a:pPr lvl="1"/>
            <a:r>
              <a:rPr lang="en-US" sz="2000" dirty="0">
                <a:latin typeface="Times New Roman" charset="0"/>
                <a:ea typeface="ＭＳ Ｐゴシック" charset="0"/>
              </a:rPr>
              <a:t>Affinity group </a:t>
            </a:r>
            <a:r>
              <a:rPr lang="en-US" sz="2000" u="sng" dirty="0">
                <a:latin typeface="Times New Roman" charset="0"/>
                <a:ea typeface="ＭＳ Ｐゴシック" charset="0"/>
              </a:rPr>
              <a:t>does not </a:t>
            </a:r>
            <a:r>
              <a:rPr lang="en-US" sz="2000" dirty="0">
                <a:latin typeface="Times New Roman" charset="0"/>
                <a:ea typeface="ＭＳ Ｐゴシック" charset="0"/>
              </a:rPr>
              <a:t>store files</a:t>
            </a:r>
          </a:p>
          <a:p>
            <a:endParaRPr lang="en-US" sz="2800" dirty="0">
              <a:latin typeface="Times New Roman" charset="0"/>
              <a:ea typeface="ＭＳ Ｐゴシック" charset="0"/>
            </a:endParaRPr>
          </a:p>
          <a:p>
            <a:pPr lvl="1"/>
            <a:endParaRPr lang="en-US" sz="2300" dirty="0">
              <a:latin typeface="Times New Roman" charset="0"/>
              <a:ea typeface="ＭＳ Ｐゴシック" charset="0"/>
            </a:endParaRPr>
          </a:p>
        </p:txBody>
      </p:sp>
      <p:sp>
        <p:nvSpPr>
          <p:cNvPr id="47" name="Slide Number Placeholder 3"/>
          <p:cNvSpPr txBox="1">
            <a:spLocks/>
          </p:cNvSpPr>
          <p:nvPr/>
        </p:nvSpPr>
        <p:spPr bwMode="auto">
          <a:xfrm>
            <a:off x="6415879" y="7042150"/>
            <a:ext cx="19050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defPPr>
              <a:defRPr lang="en-US"/>
            </a:defPPr>
            <a:lvl1pPr algn="r"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1pPr>
            <a:lvl2pPr marL="742918" indent="-285738"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2pPr>
            <a:lvl3pPr marL="114295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3pPr>
            <a:lvl4pPr marL="160013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4pPr>
            <a:lvl5pPr marL="205731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5pPr>
            <a:lvl6pPr marL="251449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6pPr>
            <a:lvl7pPr marL="297167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7pPr>
            <a:lvl8pPr marL="342885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8pPr>
            <a:lvl9pPr marL="388603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ADE63A-BE0A-4C41-BFE2-B70D5F67B73C}" type="slidenum">
              <a:rPr kumimoji="0" lang="en-US" sz="1500" b="0" i="0" u="none" strike="noStrike" kern="1200" cap="none" spc="0" normalizeH="0" baseline="0" noProof="0" smtClean="0">
                <a:ln>
                  <a:noFill/>
                </a:ln>
                <a:solidFill>
                  <a:srgbClr val="000000"/>
                </a:solidFill>
                <a:effectLst/>
                <a:uLnTx/>
                <a:uFillTx/>
                <a:latin typeface="Times New Roman"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5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nvGrpSpPr>
          <p:cNvPr id="48" name="Group 3"/>
          <p:cNvGrpSpPr>
            <a:grpSpLocks/>
          </p:cNvGrpSpPr>
          <p:nvPr/>
        </p:nvGrpSpPr>
        <p:grpSpPr bwMode="auto">
          <a:xfrm>
            <a:off x="3520280" y="2481265"/>
            <a:ext cx="4665663" cy="4416425"/>
            <a:chOff x="213" y="1063"/>
            <a:chExt cx="2939" cy="2782"/>
          </a:xfrm>
        </p:grpSpPr>
        <p:grpSp>
          <p:nvGrpSpPr>
            <p:cNvPr id="49" name="Group 4"/>
            <p:cNvGrpSpPr>
              <a:grpSpLocks/>
            </p:cNvGrpSpPr>
            <p:nvPr/>
          </p:nvGrpSpPr>
          <p:grpSpPr bwMode="auto">
            <a:xfrm>
              <a:off x="213" y="1063"/>
              <a:ext cx="2939" cy="2782"/>
              <a:chOff x="213" y="1063"/>
              <a:chExt cx="2939" cy="2782"/>
            </a:xfrm>
          </p:grpSpPr>
          <p:sp>
            <p:nvSpPr>
              <p:cNvPr id="52" name="Text Box 5"/>
              <p:cNvSpPr txBox="1">
                <a:spLocks noChangeArrowheads="1"/>
              </p:cNvSpPr>
              <p:nvPr/>
            </p:nvSpPr>
            <p:spPr bwMode="auto">
              <a:xfrm>
                <a:off x="2064" y="3252"/>
                <a:ext cx="375" cy="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9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a:t>
                </a:r>
                <a:endParaRPr kumimoji="0" lang="ru-RU" sz="39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53" name="Text Box 6"/>
              <p:cNvSpPr txBox="1">
                <a:spLocks noChangeArrowheads="1"/>
              </p:cNvSpPr>
              <p:nvPr/>
            </p:nvSpPr>
            <p:spPr bwMode="auto">
              <a:xfrm>
                <a:off x="213" y="3607"/>
                <a:ext cx="1200"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err="1">
                    <a:ln>
                      <a:noFill/>
                    </a:ln>
                    <a:solidFill>
                      <a:srgbClr val="000000"/>
                    </a:solidFill>
                    <a:effectLst/>
                    <a:uLnTx/>
                    <a:uFillTx/>
                    <a:latin typeface="Times New Roman" charset="0"/>
                    <a:ea typeface="ＭＳ Ｐゴシック" charset="0"/>
                    <a:cs typeface="Arial" charset="0"/>
                  </a:rPr>
                  <a:t>Affinity</a:t>
                </a:r>
                <a:r>
                  <a:rPr lang="de-DE" sz="1600" b="1" kern="0" dirty="0">
                    <a:solidFill>
                      <a:srgbClr val="000000"/>
                    </a:solidFill>
                    <a:cs typeface="Arial" charset="0"/>
                  </a:rPr>
                  <a:t> </a:t>
                </a:r>
                <a:r>
                  <a:rPr kumimoji="0" lang="de-DE" sz="16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Group # 0</a:t>
                </a:r>
                <a:endParaRPr kumimoji="0" lang="ru-RU" sz="16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54" name="Text Box 7"/>
              <p:cNvSpPr txBox="1">
                <a:spLocks noChangeArrowheads="1"/>
              </p:cNvSpPr>
              <p:nvPr/>
            </p:nvSpPr>
            <p:spPr bwMode="auto">
              <a:xfrm>
                <a:off x="1461" y="3332"/>
                <a:ext cx="349" cy="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 1</a:t>
                </a:r>
                <a:endParaRPr kumimoji="0" lang="ru-RU"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55" name="Text Box 8"/>
              <p:cNvSpPr txBox="1">
                <a:spLocks noChangeArrowheads="1"/>
              </p:cNvSpPr>
              <p:nvPr/>
            </p:nvSpPr>
            <p:spPr bwMode="auto">
              <a:xfrm>
                <a:off x="2613" y="3554"/>
                <a:ext cx="53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 k-1</a:t>
                </a:r>
                <a:endParaRPr kumimoji="0" lang="ru-RU"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56" name="Rectangle 9"/>
              <p:cNvSpPr>
                <a:spLocks noChangeArrowheads="1"/>
              </p:cNvSpPr>
              <p:nvPr/>
            </p:nvSpPr>
            <p:spPr bwMode="auto">
              <a:xfrm>
                <a:off x="612"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10"/>
              <p:cNvSpPr>
                <a:spLocks noChangeArrowheads="1"/>
              </p:cNvSpPr>
              <p:nvPr/>
            </p:nvSpPr>
            <p:spPr bwMode="auto">
              <a:xfrm>
                <a:off x="1364"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11"/>
              <p:cNvSpPr>
                <a:spLocks noChangeArrowheads="1"/>
              </p:cNvSpPr>
              <p:nvPr/>
            </p:nvSpPr>
            <p:spPr bwMode="auto">
              <a:xfrm>
                <a:off x="2562"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2"/>
              <p:cNvSpPr>
                <a:spLocks noChangeArrowheads="1"/>
              </p:cNvSpPr>
              <p:nvPr/>
            </p:nvSpPr>
            <p:spPr bwMode="auto">
              <a:xfrm>
                <a:off x="703" y="119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13"/>
              <p:cNvSpPr>
                <a:spLocks noChangeArrowheads="1"/>
              </p:cNvSpPr>
              <p:nvPr/>
            </p:nvSpPr>
            <p:spPr bwMode="auto">
              <a:xfrm>
                <a:off x="839" y="1517"/>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14"/>
              <p:cNvSpPr>
                <a:spLocks noChangeArrowheads="1"/>
              </p:cNvSpPr>
              <p:nvPr/>
            </p:nvSpPr>
            <p:spPr bwMode="auto">
              <a:xfrm>
                <a:off x="839" y="1834"/>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15"/>
              <p:cNvSpPr>
                <a:spLocks noChangeArrowheads="1"/>
              </p:cNvSpPr>
              <p:nvPr/>
            </p:nvSpPr>
            <p:spPr bwMode="auto">
              <a:xfrm>
                <a:off x="748" y="246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16"/>
              <p:cNvSpPr>
                <a:spLocks noChangeArrowheads="1"/>
              </p:cNvSpPr>
              <p:nvPr/>
            </p:nvSpPr>
            <p:spPr bwMode="auto">
              <a:xfrm>
                <a:off x="930" y="2878"/>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17"/>
              <p:cNvSpPr>
                <a:spLocks noChangeArrowheads="1"/>
              </p:cNvSpPr>
              <p:nvPr/>
            </p:nvSpPr>
            <p:spPr bwMode="auto">
              <a:xfrm>
                <a:off x="1655" y="1335"/>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18"/>
              <p:cNvSpPr>
                <a:spLocks noChangeArrowheads="1"/>
              </p:cNvSpPr>
              <p:nvPr/>
            </p:nvSpPr>
            <p:spPr bwMode="auto">
              <a:xfrm>
                <a:off x="1429" y="1653"/>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19"/>
              <p:cNvSpPr>
                <a:spLocks noChangeArrowheads="1"/>
              </p:cNvSpPr>
              <p:nvPr/>
            </p:nvSpPr>
            <p:spPr bwMode="auto">
              <a:xfrm>
                <a:off x="1610" y="2243"/>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20"/>
              <p:cNvSpPr>
                <a:spLocks noChangeArrowheads="1"/>
              </p:cNvSpPr>
              <p:nvPr/>
            </p:nvSpPr>
            <p:spPr bwMode="auto">
              <a:xfrm>
                <a:off x="1519" y="3150"/>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21"/>
              <p:cNvSpPr>
                <a:spLocks noChangeArrowheads="1"/>
              </p:cNvSpPr>
              <p:nvPr/>
            </p:nvSpPr>
            <p:spPr bwMode="auto">
              <a:xfrm>
                <a:off x="2699" y="1245"/>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22"/>
              <p:cNvSpPr>
                <a:spLocks noChangeArrowheads="1"/>
              </p:cNvSpPr>
              <p:nvPr/>
            </p:nvSpPr>
            <p:spPr bwMode="auto">
              <a:xfrm>
                <a:off x="2880" y="1517"/>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23"/>
              <p:cNvSpPr>
                <a:spLocks noChangeArrowheads="1"/>
              </p:cNvSpPr>
              <p:nvPr/>
            </p:nvSpPr>
            <p:spPr bwMode="auto">
              <a:xfrm>
                <a:off x="2653" y="178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24"/>
              <p:cNvSpPr>
                <a:spLocks noChangeArrowheads="1"/>
              </p:cNvSpPr>
              <p:nvPr/>
            </p:nvSpPr>
            <p:spPr bwMode="auto">
              <a:xfrm>
                <a:off x="2653" y="2106"/>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25"/>
              <p:cNvSpPr>
                <a:spLocks noChangeArrowheads="1"/>
              </p:cNvSpPr>
              <p:nvPr/>
            </p:nvSpPr>
            <p:spPr bwMode="auto">
              <a:xfrm>
                <a:off x="2925" y="3331"/>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26"/>
              <p:cNvSpPr>
                <a:spLocks noChangeArrowheads="1"/>
              </p:cNvSpPr>
              <p:nvPr/>
            </p:nvSpPr>
            <p:spPr bwMode="auto">
              <a:xfrm>
                <a:off x="2880" y="2651"/>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Text Box 27"/>
              <p:cNvSpPr txBox="1">
                <a:spLocks noChangeArrowheads="1"/>
              </p:cNvSpPr>
              <p:nvPr/>
            </p:nvSpPr>
            <p:spPr bwMode="auto">
              <a:xfrm>
                <a:off x="612" y="2242"/>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129</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5" name="Text Box 28"/>
              <p:cNvSpPr txBox="1">
                <a:spLocks noChangeArrowheads="1"/>
              </p:cNvSpPr>
              <p:nvPr/>
            </p:nvSpPr>
            <p:spPr bwMode="auto">
              <a:xfrm>
                <a:off x="793" y="2968"/>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30</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6" name="Text Box 29"/>
              <p:cNvSpPr txBox="1">
                <a:spLocks noChangeArrowheads="1"/>
              </p:cNvSpPr>
              <p:nvPr/>
            </p:nvSpPr>
            <p:spPr bwMode="auto">
              <a:xfrm>
                <a:off x="1519" y="1131"/>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15</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7" name="Text Box 30"/>
              <p:cNvSpPr txBox="1">
                <a:spLocks noChangeArrowheads="1"/>
              </p:cNvSpPr>
              <p:nvPr/>
            </p:nvSpPr>
            <p:spPr bwMode="auto">
              <a:xfrm>
                <a:off x="1474" y="2016"/>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160</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8" name="Text Box 31"/>
              <p:cNvSpPr txBox="1">
                <a:spLocks noChangeArrowheads="1"/>
              </p:cNvSpPr>
              <p:nvPr/>
            </p:nvSpPr>
            <p:spPr bwMode="auto">
              <a:xfrm>
                <a:off x="2835" y="1298"/>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76</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grpSp>
        <p:sp>
          <p:nvSpPr>
            <p:cNvPr id="50" name="Text Box 32"/>
            <p:cNvSpPr txBox="1">
              <a:spLocks noChangeArrowheads="1"/>
            </p:cNvSpPr>
            <p:nvPr/>
          </p:nvSpPr>
          <p:spPr bwMode="auto">
            <a:xfrm>
              <a:off x="2744" y="1842"/>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18</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51" name="Text Box 33"/>
            <p:cNvSpPr txBox="1">
              <a:spLocks noChangeArrowheads="1"/>
            </p:cNvSpPr>
            <p:nvPr/>
          </p:nvSpPr>
          <p:spPr bwMode="auto">
            <a:xfrm>
              <a:off x="2752" y="2432"/>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167</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grpSp>
      <p:cxnSp>
        <p:nvCxnSpPr>
          <p:cNvPr id="79" name="Straight Arrow Connector 78"/>
          <p:cNvCxnSpPr>
            <a:cxnSpLocks noChangeShapeType="1"/>
          </p:cNvCxnSpPr>
          <p:nvPr/>
        </p:nvCxnSpPr>
        <p:spPr bwMode="auto">
          <a:xfrm flipH="1" flipV="1">
            <a:off x="5882481" y="3128964"/>
            <a:ext cx="36513" cy="1333500"/>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0" name="Straight Arrow Connector 79"/>
          <p:cNvCxnSpPr>
            <a:cxnSpLocks noChangeShapeType="1"/>
            <a:stCxn id="66" idx="3"/>
            <a:endCxn id="65" idx="2"/>
          </p:cNvCxnSpPr>
          <p:nvPr/>
        </p:nvCxnSpPr>
        <p:spPr bwMode="auto">
          <a:xfrm flipH="1" flipV="1">
            <a:off x="5558631" y="3633790"/>
            <a:ext cx="395289" cy="828675"/>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1" name="Straight Arrow Connector 80"/>
          <p:cNvCxnSpPr>
            <a:cxnSpLocks noChangeShapeType="1"/>
            <a:stCxn id="66" idx="3"/>
            <a:endCxn id="67" idx="0"/>
          </p:cNvCxnSpPr>
          <p:nvPr/>
        </p:nvCxnSpPr>
        <p:spPr bwMode="auto">
          <a:xfrm flipH="1">
            <a:off x="5701505" y="4462466"/>
            <a:ext cx="252413" cy="1331913"/>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2" name="Straight Arrow Connector 81"/>
          <p:cNvCxnSpPr>
            <a:cxnSpLocks noChangeShapeType="1"/>
            <a:stCxn id="66" idx="1"/>
            <a:endCxn id="62" idx="3"/>
          </p:cNvCxnSpPr>
          <p:nvPr/>
        </p:nvCxnSpPr>
        <p:spPr bwMode="auto">
          <a:xfrm flipH="1">
            <a:off x="4585492" y="4462467"/>
            <a:ext cx="1152526" cy="358775"/>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3" name="Straight Arrow Connector 82"/>
          <p:cNvCxnSpPr>
            <a:cxnSpLocks noChangeShapeType="1"/>
            <a:stCxn id="66" idx="3"/>
            <a:endCxn id="73" idx="1"/>
          </p:cNvCxnSpPr>
          <p:nvPr/>
        </p:nvCxnSpPr>
        <p:spPr bwMode="auto">
          <a:xfrm>
            <a:off x="5953920" y="4462464"/>
            <a:ext cx="1800226" cy="647700"/>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84" name="Oval 83"/>
          <p:cNvSpPr>
            <a:spLocks noChangeArrowheads="1"/>
          </p:cNvSpPr>
          <p:nvPr/>
        </p:nvSpPr>
        <p:spPr bwMode="auto">
          <a:xfrm>
            <a:off x="7022306" y="2252667"/>
            <a:ext cx="1476376" cy="4491038"/>
          </a:xfrm>
          <a:prstGeom prst="ellipse">
            <a:avLst/>
          </a:prstGeom>
          <a:solidFill>
            <a:srgbClr val="FFFFFF">
              <a:alpha val="0"/>
            </a:srgbClr>
          </a:solidFill>
          <a:ln w="9525">
            <a:solidFill>
              <a:srgbClr val="FF0000"/>
            </a:solidFill>
            <a:prstDash val="dash"/>
            <a:round/>
            <a:headEnd/>
            <a:tailEnd/>
          </a:ln>
          <a:effectLst>
            <a:outerShdw blurRad="40000" dist="23000" dir="5400000" rotWithShape="0">
              <a:srgbClr val="000000">
                <a:alpha val="34999"/>
              </a:srgbClr>
            </a:outerShdw>
          </a:effectLst>
        </p:spPr>
        <p:txBody>
          <a:bodyPr lIns="91435" tIns="45718" rIns="91435" bIns="4571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mn-ea"/>
              <a:cs typeface="+mn-cs"/>
            </a:endParaRPr>
          </a:p>
        </p:txBody>
      </p:sp>
      <p:sp>
        <p:nvSpPr>
          <p:cNvPr id="85" name="Text Box 8"/>
          <p:cNvSpPr txBox="1">
            <a:spLocks noChangeArrowheads="1"/>
          </p:cNvSpPr>
          <p:nvPr/>
        </p:nvSpPr>
        <p:spPr bwMode="auto">
          <a:xfrm>
            <a:off x="4358481" y="1752600"/>
            <a:ext cx="2300620" cy="646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5" tIns="45718" rIns="91435" bIns="45718">
            <a:spAutoFit/>
          </a:bodyPr>
          <a:lstStyle/>
          <a:p>
            <a:pPr marL="285738" indent="-285738">
              <a:buFont typeface="Arial" pitchFamily="34" charset="0"/>
              <a:buChar char="•"/>
              <a:defRPr/>
            </a:pPr>
            <a:r>
              <a:rPr lang="de-DE" sz="1200" dirty="0">
                <a:latin typeface="Times New Roman" pitchFamily="18" charset="0"/>
                <a:ea typeface="ＭＳ Ｐゴシック" pitchFamily="-84" charset="-128"/>
                <a:cs typeface="Arial" pitchFamily="34" charset="0"/>
              </a:rPr>
              <a:t>PennyLane.mp3 hashes to k-1</a:t>
            </a:r>
          </a:p>
          <a:p>
            <a:pPr marL="285738" indent="-285738">
              <a:buFont typeface="Arial" pitchFamily="34" charset="0"/>
              <a:buChar char="•"/>
              <a:defRPr/>
            </a:pPr>
            <a:r>
              <a:rPr lang="de-DE" sz="1200" dirty="0">
                <a:latin typeface="Times New Roman" pitchFamily="18" charset="0"/>
                <a:ea typeface="ＭＳ Ｐゴシック" pitchFamily="-84" charset="-128"/>
                <a:cs typeface="Arial" pitchFamily="34" charset="0"/>
              </a:rPr>
              <a:t>Everyone in this group stores </a:t>
            </a:r>
          </a:p>
          <a:p>
            <a:pPr>
              <a:defRPr/>
            </a:pPr>
            <a:r>
              <a:rPr lang="de-DE" sz="1200" dirty="0">
                <a:latin typeface="Times New Roman" pitchFamily="18" charset="0"/>
                <a:ea typeface="ＭＳ Ｐゴシック" pitchFamily="-84" charset="-128"/>
                <a:cs typeface="Arial" pitchFamily="34" charset="0"/>
              </a:rPr>
              <a:t>&lt;PennyLane.mp3, who-has-file&gt;</a:t>
            </a:r>
            <a:endParaRPr lang="ru-RU" sz="1200" dirty="0">
              <a:latin typeface="Times New Roman" pitchFamily="18" charset="0"/>
              <a:ea typeface="ＭＳ Ｐゴシック" pitchFamily="-84" charset="-128"/>
              <a:cs typeface="Arial" pitchFamily="34" charset="0"/>
            </a:endParaRPr>
          </a:p>
        </p:txBody>
      </p:sp>
      <p:cxnSp>
        <p:nvCxnSpPr>
          <p:cNvPr id="86" name="Straight Connector 85"/>
          <p:cNvCxnSpPr>
            <a:cxnSpLocks noChangeShapeType="1"/>
          </p:cNvCxnSpPr>
          <p:nvPr/>
        </p:nvCxnSpPr>
        <p:spPr bwMode="auto">
          <a:xfrm flipH="1" flipV="1">
            <a:off x="6854030" y="2274891"/>
            <a:ext cx="647700" cy="119063"/>
          </a:xfrm>
          <a:prstGeom prst="line">
            <a:avLst/>
          </a:prstGeom>
          <a:noFill/>
          <a:ln w="25400">
            <a:solidFill>
              <a:srgbClr val="FF0000"/>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5"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81</a:t>
            </a:fld>
            <a:endParaRPr lang="en-US" dirty="0"/>
          </a:p>
        </p:txBody>
      </p:sp>
    </p:spTree>
    <p:extLst>
      <p:ext uri="{BB962C8B-B14F-4D97-AF65-F5344CB8AC3E}">
        <p14:creationId xmlns:p14="http://schemas.microsoft.com/office/powerpoint/2010/main" val="593018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Kelips</a:t>
            </a:r>
            <a:r>
              <a:rPr lang="en-US" dirty="0"/>
              <a:t> Lookup</a:t>
            </a:r>
          </a:p>
        </p:txBody>
      </p:sp>
      <p:sp>
        <p:nvSpPr>
          <p:cNvPr id="46" name="Content Placeholder 7"/>
          <p:cNvSpPr>
            <a:spLocks noGrp="1"/>
          </p:cNvSpPr>
          <p:nvPr>
            <p:ph idx="1"/>
          </p:nvPr>
        </p:nvSpPr>
        <p:spPr>
          <a:xfrm>
            <a:off x="167481" y="1752600"/>
            <a:ext cx="3729039" cy="4572000"/>
          </a:xfrm>
        </p:spPr>
        <p:txBody>
          <a:bodyPr>
            <a:normAutofit fontScale="92500" lnSpcReduction="20000"/>
          </a:bodyPr>
          <a:lstStyle/>
          <a:p>
            <a:r>
              <a:rPr lang="en-US" sz="2300" dirty="0">
                <a:latin typeface="Times New Roman" charset="0"/>
                <a:ea typeface="ＭＳ Ｐゴシック" charset="0"/>
              </a:rPr>
              <a:t>Lookup</a:t>
            </a:r>
          </a:p>
          <a:p>
            <a:pPr lvl="1"/>
            <a:r>
              <a:rPr lang="en-US" sz="2000" dirty="0">
                <a:latin typeface="Times New Roman" charset="0"/>
                <a:ea typeface="ＭＳ Ｐゴシック" charset="0"/>
              </a:rPr>
              <a:t>Find file affinity group</a:t>
            </a:r>
          </a:p>
          <a:p>
            <a:pPr lvl="1"/>
            <a:r>
              <a:rPr lang="en-US" sz="2000" dirty="0">
                <a:latin typeface="Times New Roman" charset="0"/>
                <a:ea typeface="ＭＳ Ｐゴシック" charset="0"/>
              </a:rPr>
              <a:t>Go to your contact for the file affinity group</a:t>
            </a:r>
          </a:p>
          <a:p>
            <a:pPr lvl="1"/>
            <a:r>
              <a:rPr lang="en-US" sz="2000" dirty="0">
                <a:latin typeface="Times New Roman" charset="0"/>
                <a:ea typeface="ＭＳ Ｐゴシック" charset="0"/>
              </a:rPr>
              <a:t>Failing that try another of your neighbors to find a contact</a:t>
            </a:r>
          </a:p>
          <a:p>
            <a:r>
              <a:rPr lang="en-US" sz="2300" dirty="0">
                <a:latin typeface="Times New Roman" charset="0"/>
                <a:ea typeface="ＭＳ Ｐゴシック" charset="0"/>
              </a:rPr>
              <a:t>Lookup = 1 hop (or a few)</a:t>
            </a:r>
          </a:p>
          <a:p>
            <a:pPr lvl="1">
              <a:buFontTx/>
              <a:buChar char="•"/>
            </a:pPr>
            <a:r>
              <a:rPr lang="en-US" sz="2300" dirty="0">
                <a:latin typeface="Times New Roman" charset="0"/>
                <a:ea typeface="ＭＳ Ｐゴシック" charset="0"/>
              </a:rPr>
              <a:t>Memory cost O(</a:t>
            </a:r>
            <a:r>
              <a:rPr lang="en-US" altLang="zh-CN" sz="2000" dirty="0">
                <a:latin typeface="Times New Roman" charset="0"/>
                <a:ea typeface="ヒラギノ角ゴ Pro W3" charset="0"/>
                <a:cs typeface="Arial" charset="0"/>
              </a:rPr>
              <a:t>√ </a:t>
            </a:r>
            <a:r>
              <a:rPr lang="en-US" sz="2000" dirty="0">
                <a:latin typeface="Times New Roman" charset="0"/>
                <a:ea typeface="ＭＳ Ｐゴシック" charset="0"/>
              </a:rPr>
              <a:t>N)</a:t>
            </a:r>
          </a:p>
          <a:p>
            <a:pPr marL="742918" lvl="2" indent="-342886"/>
            <a:r>
              <a:rPr lang="en-US" dirty="0">
                <a:latin typeface="Times New Roman" charset="0"/>
                <a:ea typeface="ＭＳ Ｐゴシック" charset="0"/>
              </a:rPr>
              <a:t>1.93 MB for 100K nodes, 10M files</a:t>
            </a:r>
          </a:p>
          <a:p>
            <a:pPr marL="742918" lvl="2" indent="-342886"/>
            <a:r>
              <a:rPr lang="en-US" dirty="0">
                <a:latin typeface="Times New Roman" charset="0"/>
                <a:ea typeface="ＭＳ Ｐゴシック" charset="0"/>
              </a:rPr>
              <a:t>Fits in RAM of most workstations/laptops today (COTS machines)</a:t>
            </a:r>
          </a:p>
          <a:p>
            <a:endParaRPr lang="en-US" sz="2300" dirty="0">
              <a:latin typeface="Times New Roman" charset="0"/>
              <a:ea typeface="ＭＳ Ｐゴシック" charset="0"/>
            </a:endParaRPr>
          </a:p>
          <a:p>
            <a:pPr lvl="1"/>
            <a:endParaRPr lang="en-US" sz="2000" dirty="0">
              <a:latin typeface="Times New Roman" charset="0"/>
              <a:ea typeface="ＭＳ Ｐゴシック" charset="0"/>
            </a:endParaRPr>
          </a:p>
        </p:txBody>
      </p:sp>
      <p:sp>
        <p:nvSpPr>
          <p:cNvPr id="47" name="Slide Number Placeholder 3"/>
          <p:cNvSpPr txBox="1">
            <a:spLocks/>
          </p:cNvSpPr>
          <p:nvPr/>
        </p:nvSpPr>
        <p:spPr bwMode="auto">
          <a:xfrm>
            <a:off x="6263479" y="7086600"/>
            <a:ext cx="19050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defPPr>
              <a:defRPr lang="en-US"/>
            </a:defPPr>
            <a:lvl1pPr algn="r"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1pPr>
            <a:lvl2pPr marL="742918" indent="-285738"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2pPr>
            <a:lvl3pPr marL="114295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3pPr>
            <a:lvl4pPr marL="160013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4pPr>
            <a:lvl5pPr marL="205731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5pPr>
            <a:lvl6pPr marL="251449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6pPr>
            <a:lvl7pPr marL="297167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7pPr>
            <a:lvl8pPr marL="342885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8pPr>
            <a:lvl9pPr marL="388603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8880A5-8740-9747-A50C-E80CBE96EFDF}" type="slidenum">
              <a:rPr kumimoji="0" lang="en-US" sz="1500" b="0" i="0" u="none" strike="noStrike" kern="1200" cap="none" spc="0" normalizeH="0" baseline="0" noProof="0" smtClean="0">
                <a:ln>
                  <a:noFill/>
                </a:ln>
                <a:solidFill>
                  <a:srgbClr val="000000"/>
                </a:solidFill>
                <a:effectLst/>
                <a:uLnTx/>
                <a:uFillTx/>
                <a:latin typeface="Times New Roman"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5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nvGrpSpPr>
          <p:cNvPr id="48" name="Group 3"/>
          <p:cNvGrpSpPr>
            <a:grpSpLocks/>
          </p:cNvGrpSpPr>
          <p:nvPr/>
        </p:nvGrpSpPr>
        <p:grpSpPr bwMode="auto">
          <a:xfrm>
            <a:off x="3672680" y="2525715"/>
            <a:ext cx="4360863" cy="4413250"/>
            <a:chOff x="405" y="1063"/>
            <a:chExt cx="2747" cy="2780"/>
          </a:xfrm>
        </p:grpSpPr>
        <p:grpSp>
          <p:nvGrpSpPr>
            <p:cNvPr id="49" name="Group 4"/>
            <p:cNvGrpSpPr>
              <a:grpSpLocks/>
            </p:cNvGrpSpPr>
            <p:nvPr/>
          </p:nvGrpSpPr>
          <p:grpSpPr bwMode="auto">
            <a:xfrm>
              <a:off x="405" y="1063"/>
              <a:ext cx="2747" cy="2780"/>
              <a:chOff x="405" y="1063"/>
              <a:chExt cx="2747" cy="2780"/>
            </a:xfrm>
          </p:grpSpPr>
          <p:sp>
            <p:nvSpPr>
              <p:cNvPr id="52" name="Text Box 5"/>
              <p:cNvSpPr txBox="1">
                <a:spLocks noChangeArrowheads="1"/>
              </p:cNvSpPr>
              <p:nvPr/>
            </p:nvSpPr>
            <p:spPr bwMode="auto">
              <a:xfrm>
                <a:off x="2064" y="3252"/>
                <a:ext cx="375" cy="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9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a:t>
                </a:r>
                <a:endParaRPr kumimoji="0" lang="ru-RU" sz="39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53" name="Text Box 6"/>
              <p:cNvSpPr txBox="1">
                <a:spLocks noChangeArrowheads="1"/>
              </p:cNvSpPr>
              <p:nvPr/>
            </p:nvSpPr>
            <p:spPr bwMode="auto">
              <a:xfrm>
                <a:off x="405" y="3598"/>
                <a:ext cx="1706"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err="1">
                    <a:ln>
                      <a:noFill/>
                    </a:ln>
                    <a:solidFill>
                      <a:srgbClr val="000000"/>
                    </a:solidFill>
                    <a:effectLst/>
                    <a:uLnTx/>
                    <a:uFillTx/>
                    <a:latin typeface="Times New Roman" charset="0"/>
                    <a:ea typeface="ＭＳ Ｐゴシック" charset="0"/>
                    <a:cs typeface="Arial" charset="0"/>
                  </a:rPr>
                  <a:t>Affinity</a:t>
                </a:r>
                <a:r>
                  <a:rPr lang="de-DE" sz="1400" b="1" kern="0" dirty="0">
                    <a:solidFill>
                      <a:srgbClr val="000000"/>
                    </a:solidFill>
                    <a:cs typeface="Arial" charset="0"/>
                  </a:rPr>
                  <a:t> </a:t>
                </a:r>
                <a:r>
                  <a:rPr kumimoji="0" lang="de-DE" sz="14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Group # 0</a:t>
                </a:r>
                <a:endParaRPr kumimoji="0" lang="ru-RU" sz="14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54" name="Text Box 7"/>
              <p:cNvSpPr txBox="1">
                <a:spLocks noChangeArrowheads="1"/>
              </p:cNvSpPr>
              <p:nvPr/>
            </p:nvSpPr>
            <p:spPr bwMode="auto">
              <a:xfrm>
                <a:off x="1461" y="3336"/>
                <a:ext cx="349" cy="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 1</a:t>
                </a:r>
                <a:endParaRPr kumimoji="0" lang="ru-RU" sz="23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55" name="Text Box 8"/>
              <p:cNvSpPr txBox="1">
                <a:spLocks noChangeArrowheads="1"/>
              </p:cNvSpPr>
              <p:nvPr/>
            </p:nvSpPr>
            <p:spPr bwMode="auto">
              <a:xfrm>
                <a:off x="2565" y="3552"/>
                <a:ext cx="53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0">
                    <a:ln>
                      <a:noFill/>
                    </a:ln>
                    <a:solidFill>
                      <a:srgbClr val="000000"/>
                    </a:solidFill>
                    <a:effectLst/>
                    <a:uLnTx/>
                    <a:uFillTx/>
                    <a:latin typeface="Times New Roman" charset="0"/>
                    <a:ea typeface="ＭＳ Ｐゴシック" charset="0"/>
                    <a:cs typeface="Arial" charset="0"/>
                  </a:rPr>
                  <a:t># k-1</a:t>
                </a:r>
                <a:endParaRPr kumimoji="0" lang="ru-RU" sz="2300" b="1"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56" name="Rectangle 9"/>
              <p:cNvSpPr>
                <a:spLocks noChangeArrowheads="1"/>
              </p:cNvSpPr>
              <p:nvPr/>
            </p:nvSpPr>
            <p:spPr bwMode="auto">
              <a:xfrm>
                <a:off x="612"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Rectangle 10"/>
              <p:cNvSpPr>
                <a:spLocks noChangeArrowheads="1"/>
              </p:cNvSpPr>
              <p:nvPr/>
            </p:nvSpPr>
            <p:spPr bwMode="auto">
              <a:xfrm>
                <a:off x="1364"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11"/>
              <p:cNvSpPr>
                <a:spLocks noChangeArrowheads="1"/>
              </p:cNvSpPr>
              <p:nvPr/>
            </p:nvSpPr>
            <p:spPr bwMode="auto">
              <a:xfrm>
                <a:off x="2562"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2"/>
              <p:cNvSpPr>
                <a:spLocks noChangeArrowheads="1"/>
              </p:cNvSpPr>
              <p:nvPr/>
            </p:nvSpPr>
            <p:spPr bwMode="auto">
              <a:xfrm>
                <a:off x="703" y="119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13"/>
              <p:cNvSpPr>
                <a:spLocks noChangeArrowheads="1"/>
              </p:cNvSpPr>
              <p:nvPr/>
            </p:nvSpPr>
            <p:spPr bwMode="auto">
              <a:xfrm>
                <a:off x="839" y="1517"/>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Rectangle 14"/>
              <p:cNvSpPr>
                <a:spLocks noChangeArrowheads="1"/>
              </p:cNvSpPr>
              <p:nvPr/>
            </p:nvSpPr>
            <p:spPr bwMode="auto">
              <a:xfrm>
                <a:off x="839" y="1834"/>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15"/>
              <p:cNvSpPr>
                <a:spLocks noChangeArrowheads="1"/>
              </p:cNvSpPr>
              <p:nvPr/>
            </p:nvSpPr>
            <p:spPr bwMode="auto">
              <a:xfrm>
                <a:off x="748" y="246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16"/>
              <p:cNvSpPr>
                <a:spLocks noChangeArrowheads="1"/>
              </p:cNvSpPr>
              <p:nvPr/>
            </p:nvSpPr>
            <p:spPr bwMode="auto">
              <a:xfrm>
                <a:off x="930" y="2878"/>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Rectangle 17"/>
              <p:cNvSpPr>
                <a:spLocks noChangeArrowheads="1"/>
              </p:cNvSpPr>
              <p:nvPr/>
            </p:nvSpPr>
            <p:spPr bwMode="auto">
              <a:xfrm>
                <a:off x="1655" y="1335"/>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18"/>
              <p:cNvSpPr>
                <a:spLocks noChangeArrowheads="1"/>
              </p:cNvSpPr>
              <p:nvPr/>
            </p:nvSpPr>
            <p:spPr bwMode="auto">
              <a:xfrm>
                <a:off x="1429" y="1653"/>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Rectangle 19"/>
              <p:cNvSpPr>
                <a:spLocks noChangeArrowheads="1"/>
              </p:cNvSpPr>
              <p:nvPr/>
            </p:nvSpPr>
            <p:spPr bwMode="auto">
              <a:xfrm>
                <a:off x="1610" y="2243"/>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Rectangle 20"/>
              <p:cNvSpPr>
                <a:spLocks noChangeArrowheads="1"/>
              </p:cNvSpPr>
              <p:nvPr/>
            </p:nvSpPr>
            <p:spPr bwMode="auto">
              <a:xfrm>
                <a:off x="1519" y="3150"/>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Rectangle 21"/>
              <p:cNvSpPr>
                <a:spLocks noChangeArrowheads="1"/>
              </p:cNvSpPr>
              <p:nvPr/>
            </p:nvSpPr>
            <p:spPr bwMode="auto">
              <a:xfrm>
                <a:off x="2699" y="1245"/>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22"/>
              <p:cNvSpPr>
                <a:spLocks noChangeArrowheads="1"/>
              </p:cNvSpPr>
              <p:nvPr/>
            </p:nvSpPr>
            <p:spPr bwMode="auto">
              <a:xfrm>
                <a:off x="2880" y="1517"/>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Rectangle 23"/>
              <p:cNvSpPr>
                <a:spLocks noChangeArrowheads="1"/>
              </p:cNvSpPr>
              <p:nvPr/>
            </p:nvSpPr>
            <p:spPr bwMode="auto">
              <a:xfrm>
                <a:off x="2653" y="178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Rectangle 24"/>
              <p:cNvSpPr>
                <a:spLocks noChangeArrowheads="1"/>
              </p:cNvSpPr>
              <p:nvPr/>
            </p:nvSpPr>
            <p:spPr bwMode="auto">
              <a:xfrm>
                <a:off x="2653" y="2106"/>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Rectangle 25"/>
              <p:cNvSpPr>
                <a:spLocks noChangeArrowheads="1"/>
              </p:cNvSpPr>
              <p:nvPr/>
            </p:nvSpPr>
            <p:spPr bwMode="auto">
              <a:xfrm>
                <a:off x="2925" y="3331"/>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Rectangle 26"/>
              <p:cNvSpPr>
                <a:spLocks noChangeArrowheads="1"/>
              </p:cNvSpPr>
              <p:nvPr/>
            </p:nvSpPr>
            <p:spPr bwMode="auto">
              <a:xfrm>
                <a:off x="2880" y="2651"/>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Text Box 27"/>
              <p:cNvSpPr txBox="1">
                <a:spLocks noChangeArrowheads="1"/>
              </p:cNvSpPr>
              <p:nvPr/>
            </p:nvSpPr>
            <p:spPr bwMode="auto">
              <a:xfrm>
                <a:off x="612" y="2242"/>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129</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5" name="Text Box 28"/>
              <p:cNvSpPr txBox="1">
                <a:spLocks noChangeArrowheads="1"/>
              </p:cNvSpPr>
              <p:nvPr/>
            </p:nvSpPr>
            <p:spPr bwMode="auto">
              <a:xfrm>
                <a:off x="793" y="2968"/>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30</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6" name="Text Box 29"/>
              <p:cNvSpPr txBox="1">
                <a:spLocks noChangeArrowheads="1"/>
              </p:cNvSpPr>
              <p:nvPr/>
            </p:nvSpPr>
            <p:spPr bwMode="auto">
              <a:xfrm>
                <a:off x="1519" y="1131"/>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15</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7" name="Text Box 30"/>
              <p:cNvSpPr txBox="1">
                <a:spLocks noChangeArrowheads="1"/>
              </p:cNvSpPr>
              <p:nvPr/>
            </p:nvSpPr>
            <p:spPr bwMode="auto">
              <a:xfrm>
                <a:off x="1474" y="2016"/>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160</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78" name="Text Box 31"/>
              <p:cNvSpPr txBox="1">
                <a:spLocks noChangeArrowheads="1"/>
              </p:cNvSpPr>
              <p:nvPr/>
            </p:nvSpPr>
            <p:spPr bwMode="auto">
              <a:xfrm>
                <a:off x="2835" y="1298"/>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76</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grpSp>
        <p:sp>
          <p:nvSpPr>
            <p:cNvPr id="50" name="Text Box 32"/>
            <p:cNvSpPr txBox="1">
              <a:spLocks noChangeArrowheads="1"/>
            </p:cNvSpPr>
            <p:nvPr/>
          </p:nvSpPr>
          <p:spPr bwMode="auto">
            <a:xfrm>
              <a:off x="2744" y="1842"/>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18</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51" name="Text Box 33"/>
            <p:cNvSpPr txBox="1">
              <a:spLocks noChangeArrowheads="1"/>
            </p:cNvSpPr>
            <p:nvPr/>
          </p:nvSpPr>
          <p:spPr bwMode="auto">
            <a:xfrm>
              <a:off x="2752" y="2432"/>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167</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grpSp>
      <p:cxnSp>
        <p:nvCxnSpPr>
          <p:cNvPr id="79" name="Straight Arrow Connector 78"/>
          <p:cNvCxnSpPr>
            <a:cxnSpLocks noChangeShapeType="1"/>
          </p:cNvCxnSpPr>
          <p:nvPr/>
        </p:nvCxnSpPr>
        <p:spPr bwMode="auto">
          <a:xfrm flipH="1" flipV="1">
            <a:off x="5730081" y="3173414"/>
            <a:ext cx="36513" cy="1333500"/>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0" name="Straight Arrow Connector 79"/>
          <p:cNvCxnSpPr>
            <a:cxnSpLocks noChangeShapeType="1"/>
            <a:stCxn id="66" idx="3"/>
            <a:endCxn id="65" idx="2"/>
          </p:cNvCxnSpPr>
          <p:nvPr/>
        </p:nvCxnSpPr>
        <p:spPr bwMode="auto">
          <a:xfrm flipH="1" flipV="1">
            <a:off x="5406231" y="3678240"/>
            <a:ext cx="395289" cy="828675"/>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1" name="Straight Arrow Connector 80"/>
          <p:cNvCxnSpPr>
            <a:cxnSpLocks noChangeShapeType="1"/>
            <a:stCxn id="66" idx="3"/>
            <a:endCxn id="67" idx="0"/>
          </p:cNvCxnSpPr>
          <p:nvPr/>
        </p:nvCxnSpPr>
        <p:spPr bwMode="auto">
          <a:xfrm flipH="1">
            <a:off x="5549105" y="4506916"/>
            <a:ext cx="252413" cy="1331913"/>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2" name="Straight Arrow Connector 81"/>
          <p:cNvCxnSpPr>
            <a:cxnSpLocks noChangeShapeType="1"/>
            <a:stCxn id="66" idx="1"/>
            <a:endCxn id="62" idx="3"/>
          </p:cNvCxnSpPr>
          <p:nvPr/>
        </p:nvCxnSpPr>
        <p:spPr bwMode="auto">
          <a:xfrm flipH="1">
            <a:off x="4433092" y="4506917"/>
            <a:ext cx="1152526" cy="358775"/>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83" name="Straight Arrow Connector 82"/>
          <p:cNvCxnSpPr>
            <a:cxnSpLocks noChangeShapeType="1"/>
            <a:stCxn id="66" idx="3"/>
            <a:endCxn id="73" idx="1"/>
          </p:cNvCxnSpPr>
          <p:nvPr/>
        </p:nvCxnSpPr>
        <p:spPr bwMode="auto">
          <a:xfrm>
            <a:off x="5801520" y="4506914"/>
            <a:ext cx="1800226" cy="647700"/>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84" name="Oval 83"/>
          <p:cNvSpPr>
            <a:spLocks noChangeArrowheads="1"/>
          </p:cNvSpPr>
          <p:nvPr/>
        </p:nvSpPr>
        <p:spPr bwMode="auto">
          <a:xfrm>
            <a:off x="6869906" y="2297117"/>
            <a:ext cx="1476376" cy="4491038"/>
          </a:xfrm>
          <a:prstGeom prst="ellipse">
            <a:avLst/>
          </a:prstGeom>
          <a:solidFill>
            <a:srgbClr val="FFFFFF">
              <a:alpha val="0"/>
            </a:srgbClr>
          </a:solidFill>
          <a:ln w="9525">
            <a:solidFill>
              <a:srgbClr val="FF0000"/>
            </a:solidFill>
            <a:prstDash val="dash"/>
            <a:round/>
            <a:headEnd/>
            <a:tailEnd/>
          </a:ln>
          <a:effectLst>
            <a:outerShdw blurRad="40000" dist="23000" dir="5400000" rotWithShape="0">
              <a:srgbClr val="000000">
                <a:alpha val="34999"/>
              </a:srgbClr>
            </a:outerShdw>
          </a:effectLst>
        </p:spPr>
        <p:txBody>
          <a:bodyPr lIns="91435" tIns="45718" rIns="91435" bIns="4571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mn-ea"/>
              <a:cs typeface="+mn-cs"/>
            </a:endParaRPr>
          </a:p>
        </p:txBody>
      </p:sp>
      <p:sp>
        <p:nvSpPr>
          <p:cNvPr id="85" name="Text Box 8"/>
          <p:cNvSpPr txBox="1">
            <a:spLocks noChangeArrowheads="1"/>
          </p:cNvSpPr>
          <p:nvPr/>
        </p:nvSpPr>
        <p:spPr bwMode="auto">
          <a:xfrm>
            <a:off x="4434681" y="1828800"/>
            <a:ext cx="2300620" cy="646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5" tIns="45718" rIns="91435" bIns="45718">
            <a:spAutoFit/>
          </a:bodyPr>
          <a:lstStyle/>
          <a:p>
            <a:pPr marL="285738" indent="-285738">
              <a:buFont typeface="Arial" pitchFamily="34" charset="0"/>
              <a:buChar char="•"/>
              <a:defRPr/>
            </a:pPr>
            <a:r>
              <a:rPr lang="de-DE" sz="1200" dirty="0">
                <a:latin typeface="Times New Roman" pitchFamily="18" charset="0"/>
                <a:ea typeface="ＭＳ Ｐゴシック" pitchFamily="-84" charset="-128"/>
                <a:cs typeface="Arial" pitchFamily="34" charset="0"/>
              </a:rPr>
              <a:t>PennyLane.mp3 hashes to k-1</a:t>
            </a:r>
          </a:p>
          <a:p>
            <a:pPr marL="285738" indent="-285738">
              <a:buFont typeface="Arial" pitchFamily="34" charset="0"/>
              <a:buChar char="•"/>
              <a:defRPr/>
            </a:pPr>
            <a:r>
              <a:rPr lang="de-DE" sz="1200" dirty="0">
                <a:latin typeface="Times New Roman" pitchFamily="18" charset="0"/>
                <a:ea typeface="ＭＳ Ｐゴシック" pitchFamily="-84" charset="-128"/>
                <a:cs typeface="Arial" pitchFamily="34" charset="0"/>
              </a:rPr>
              <a:t>Everyone in this group stores </a:t>
            </a:r>
          </a:p>
          <a:p>
            <a:pPr>
              <a:defRPr/>
            </a:pPr>
            <a:r>
              <a:rPr lang="de-DE" sz="1200" dirty="0">
                <a:latin typeface="Times New Roman" pitchFamily="18" charset="0"/>
                <a:ea typeface="ＭＳ Ｐゴシック" pitchFamily="-84" charset="-128"/>
                <a:cs typeface="Arial" pitchFamily="34" charset="0"/>
              </a:rPr>
              <a:t>&lt;PennyLane.mp3, who-has-file&gt;</a:t>
            </a:r>
            <a:endParaRPr lang="ru-RU" sz="1200" dirty="0">
              <a:latin typeface="Times New Roman" pitchFamily="18" charset="0"/>
              <a:ea typeface="ＭＳ Ｐゴシック" pitchFamily="-84" charset="-128"/>
              <a:cs typeface="Arial" pitchFamily="34" charset="0"/>
            </a:endParaRPr>
          </a:p>
        </p:txBody>
      </p:sp>
      <p:cxnSp>
        <p:nvCxnSpPr>
          <p:cNvPr id="86" name="Straight Connector 85"/>
          <p:cNvCxnSpPr>
            <a:cxnSpLocks noChangeShapeType="1"/>
          </p:cNvCxnSpPr>
          <p:nvPr/>
        </p:nvCxnSpPr>
        <p:spPr bwMode="auto">
          <a:xfrm flipH="1" flipV="1">
            <a:off x="6701630" y="2319341"/>
            <a:ext cx="647700" cy="119063"/>
          </a:xfrm>
          <a:prstGeom prst="line">
            <a:avLst/>
          </a:prstGeom>
          <a:noFill/>
          <a:ln w="25400">
            <a:solidFill>
              <a:srgbClr val="FF0000"/>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5"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82</a:t>
            </a:fld>
            <a:endParaRPr lang="en-US" dirty="0"/>
          </a:p>
        </p:txBody>
      </p:sp>
    </p:spTree>
    <p:extLst>
      <p:ext uri="{BB962C8B-B14F-4D97-AF65-F5344CB8AC3E}">
        <p14:creationId xmlns:p14="http://schemas.microsoft.com/office/powerpoint/2010/main" val="6676849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Kelips</a:t>
            </a:r>
            <a:r>
              <a:rPr lang="en-US" dirty="0"/>
              <a:t> Soft State</a:t>
            </a:r>
          </a:p>
        </p:txBody>
      </p:sp>
      <p:sp>
        <p:nvSpPr>
          <p:cNvPr id="87" name="Content Placeholder 7"/>
          <p:cNvSpPr>
            <a:spLocks noGrp="1"/>
          </p:cNvSpPr>
          <p:nvPr>
            <p:ph idx="1"/>
          </p:nvPr>
        </p:nvSpPr>
        <p:spPr>
          <a:xfrm>
            <a:off x="167481" y="1752600"/>
            <a:ext cx="3729039" cy="4572000"/>
          </a:xfrm>
        </p:spPr>
        <p:txBody>
          <a:bodyPr>
            <a:normAutofit lnSpcReduction="10000"/>
          </a:bodyPr>
          <a:lstStyle/>
          <a:p>
            <a:r>
              <a:rPr lang="en-US" dirty="0">
                <a:latin typeface="Times New Roman" charset="0"/>
                <a:ea typeface="ＭＳ Ｐゴシック" charset="0"/>
              </a:rPr>
              <a:t>Membership lists </a:t>
            </a:r>
          </a:p>
          <a:p>
            <a:pPr lvl="1"/>
            <a:r>
              <a:rPr lang="en-US" sz="2000" dirty="0">
                <a:latin typeface="Times New Roman" charset="0"/>
                <a:ea typeface="ＭＳ Ｐゴシック" charset="0"/>
              </a:rPr>
              <a:t>Gossip-based membership</a:t>
            </a:r>
          </a:p>
          <a:p>
            <a:pPr lvl="1"/>
            <a:r>
              <a:rPr lang="en-US" sz="2000" dirty="0">
                <a:latin typeface="Times New Roman" charset="0"/>
                <a:ea typeface="ＭＳ Ｐゴシック" charset="0"/>
              </a:rPr>
              <a:t>Within each affinity group</a:t>
            </a:r>
          </a:p>
          <a:p>
            <a:pPr lvl="1"/>
            <a:r>
              <a:rPr lang="en-US" sz="2000" dirty="0">
                <a:latin typeface="Times New Roman" charset="0"/>
                <a:ea typeface="ＭＳ Ｐゴシック" charset="0"/>
              </a:rPr>
              <a:t>And also across affinity groups</a:t>
            </a:r>
          </a:p>
          <a:p>
            <a:pPr lvl="1"/>
            <a:r>
              <a:rPr lang="en-US" sz="2000" i="1" dirty="0">
                <a:latin typeface="Times New Roman" charset="0"/>
                <a:ea typeface="ＭＳ Ｐゴシック" charset="0"/>
              </a:rPr>
              <a:t>O(log(N)) </a:t>
            </a:r>
            <a:r>
              <a:rPr lang="en-US" sz="2000" dirty="0">
                <a:latin typeface="Times New Roman" charset="0"/>
                <a:ea typeface="ＭＳ Ｐゴシック" charset="0"/>
              </a:rPr>
              <a:t>dissemination time</a:t>
            </a:r>
          </a:p>
          <a:p>
            <a:r>
              <a:rPr lang="en-US" dirty="0">
                <a:latin typeface="Times New Roman" charset="0"/>
                <a:ea typeface="ＭＳ Ｐゴシック" charset="0"/>
              </a:rPr>
              <a:t>File metadata</a:t>
            </a:r>
          </a:p>
          <a:p>
            <a:pPr lvl="1"/>
            <a:r>
              <a:rPr lang="en-US" sz="2000" dirty="0">
                <a:latin typeface="Times New Roman" charset="0"/>
                <a:ea typeface="ＭＳ Ｐゴシック" charset="0"/>
              </a:rPr>
              <a:t>Needs to be periodically refreshed from source node</a:t>
            </a:r>
          </a:p>
          <a:p>
            <a:pPr lvl="1"/>
            <a:r>
              <a:rPr lang="en-US" sz="2000" dirty="0">
                <a:latin typeface="Times New Roman" charset="0"/>
                <a:ea typeface="ＭＳ Ｐゴシック" charset="0"/>
              </a:rPr>
              <a:t>Times out</a:t>
            </a:r>
          </a:p>
          <a:p>
            <a:pPr lvl="1"/>
            <a:endParaRPr lang="en-US" sz="1800" dirty="0">
              <a:latin typeface="Times New Roman" charset="0"/>
              <a:ea typeface="ＭＳ Ｐゴシック" charset="0"/>
            </a:endParaRPr>
          </a:p>
          <a:p>
            <a:endParaRPr lang="en-US" sz="2000" dirty="0">
              <a:latin typeface="Times New Roman" charset="0"/>
              <a:ea typeface="ＭＳ Ｐゴシック" charset="0"/>
            </a:endParaRPr>
          </a:p>
        </p:txBody>
      </p:sp>
      <p:sp>
        <p:nvSpPr>
          <p:cNvPr id="88" name="Slide Number Placeholder 3"/>
          <p:cNvSpPr txBox="1">
            <a:spLocks/>
          </p:cNvSpPr>
          <p:nvPr/>
        </p:nvSpPr>
        <p:spPr bwMode="auto">
          <a:xfrm>
            <a:off x="6269830" y="6923085"/>
            <a:ext cx="1905000" cy="45720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defPPr>
              <a:defRPr lang="en-US"/>
            </a:defPPr>
            <a:lvl1pPr algn="r"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1pPr>
            <a:lvl2pPr marL="742918" indent="-285738"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2pPr>
            <a:lvl3pPr marL="114295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3pPr>
            <a:lvl4pPr marL="160013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4pPr>
            <a:lvl5pPr marL="2057310" indent="-228590" algn="l" rtl="0" eaLnBrk="0" fontAlgn="base" hangingPunct="0">
              <a:spcBef>
                <a:spcPct val="0"/>
              </a:spcBef>
              <a:spcAft>
                <a:spcPct val="0"/>
              </a:spcAft>
              <a:defRPr sz="2300" kern="1200">
                <a:solidFill>
                  <a:schemeClr val="tx1"/>
                </a:solidFill>
                <a:latin typeface="Times New Roman" charset="0"/>
                <a:ea typeface="ＭＳ Ｐゴシック" charset="0"/>
                <a:cs typeface="ＭＳ Ｐゴシック" charset="0"/>
              </a:defRPr>
            </a:lvl5pPr>
            <a:lvl6pPr marL="251449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6pPr>
            <a:lvl7pPr marL="297167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7pPr>
            <a:lvl8pPr marL="342885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8pPr>
            <a:lvl9pPr marL="3886030" indent="-228590" algn="l" defTabSz="457180" rtl="0" eaLnBrk="0" fontAlgn="base" latinLnBrk="0" hangingPunct="0">
              <a:spcBef>
                <a:spcPct val="0"/>
              </a:spcBef>
              <a:spcAft>
                <a:spcPct val="0"/>
              </a:spcAft>
              <a:defRPr sz="2300" kern="1200">
                <a:solidFill>
                  <a:schemeClr val="tx1"/>
                </a:solidFill>
                <a:latin typeface="Times New Roman" charset="0"/>
                <a:ea typeface="ＭＳ Ｐゴシック" charset="0"/>
                <a:cs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EDDB87-B355-8349-8D6F-C73FC6784255}" type="slidenum">
              <a:rPr kumimoji="0" lang="en-US" sz="1500" b="0" i="0" u="none" strike="noStrike" kern="1200" cap="none" spc="0" normalizeH="0" baseline="0" noProof="0" smtClean="0">
                <a:ln>
                  <a:noFill/>
                </a:ln>
                <a:solidFill>
                  <a:srgbClr val="000000"/>
                </a:solidFill>
                <a:effectLst/>
                <a:uLnTx/>
                <a:uFillTx/>
                <a:latin typeface="Times New Roman"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5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grpSp>
        <p:nvGrpSpPr>
          <p:cNvPr id="89" name="Group 3"/>
          <p:cNvGrpSpPr>
            <a:grpSpLocks/>
          </p:cNvGrpSpPr>
          <p:nvPr/>
        </p:nvGrpSpPr>
        <p:grpSpPr bwMode="auto">
          <a:xfrm>
            <a:off x="3748881" y="2362200"/>
            <a:ext cx="4352926" cy="4495800"/>
            <a:chOff x="449" y="1063"/>
            <a:chExt cx="2742" cy="2832"/>
          </a:xfrm>
        </p:grpSpPr>
        <p:grpSp>
          <p:nvGrpSpPr>
            <p:cNvPr id="90" name="Group 4"/>
            <p:cNvGrpSpPr>
              <a:grpSpLocks/>
            </p:cNvGrpSpPr>
            <p:nvPr/>
          </p:nvGrpSpPr>
          <p:grpSpPr bwMode="auto">
            <a:xfrm>
              <a:off x="449" y="1063"/>
              <a:ext cx="2742" cy="2832"/>
              <a:chOff x="449" y="1063"/>
              <a:chExt cx="2742" cy="2832"/>
            </a:xfrm>
          </p:grpSpPr>
          <p:sp>
            <p:nvSpPr>
              <p:cNvPr id="93" name="Text Box 5"/>
              <p:cNvSpPr txBox="1">
                <a:spLocks noChangeArrowheads="1"/>
              </p:cNvSpPr>
              <p:nvPr/>
            </p:nvSpPr>
            <p:spPr bwMode="auto">
              <a:xfrm>
                <a:off x="2064" y="3252"/>
                <a:ext cx="375" cy="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9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a:t>
                </a:r>
                <a:endParaRPr kumimoji="0" lang="ru-RU" sz="39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94" name="Text Box 6"/>
              <p:cNvSpPr txBox="1">
                <a:spLocks noChangeArrowheads="1"/>
              </p:cNvSpPr>
              <p:nvPr/>
            </p:nvSpPr>
            <p:spPr bwMode="auto">
              <a:xfrm>
                <a:off x="449" y="3607"/>
                <a:ext cx="101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err="1">
                    <a:ln>
                      <a:noFill/>
                    </a:ln>
                    <a:solidFill>
                      <a:srgbClr val="000000"/>
                    </a:solidFill>
                    <a:effectLst/>
                    <a:uLnTx/>
                    <a:uFillTx/>
                    <a:latin typeface="Times New Roman" charset="0"/>
                    <a:ea typeface="ＭＳ Ｐゴシック" charset="0"/>
                    <a:cs typeface="Arial" charset="0"/>
                  </a:rPr>
                  <a:t>Affinity</a:t>
                </a:r>
                <a:r>
                  <a:rPr lang="de-DE" sz="1400" b="1" kern="0" dirty="0">
                    <a:solidFill>
                      <a:srgbClr val="000000"/>
                    </a:solidFill>
                    <a:cs typeface="Arial" charset="0"/>
                  </a:rPr>
                  <a:t> </a:t>
                </a:r>
                <a:r>
                  <a:rPr kumimoji="0" lang="de-DE" sz="14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rPr>
                  <a:t>Group # 0</a:t>
                </a:r>
                <a:endParaRPr kumimoji="0" lang="ru-RU" sz="1400" b="1" i="0" u="none" strike="noStrike" kern="0" cap="none" spc="0" normalizeH="0" baseline="0" noProof="0" dirty="0">
                  <a:ln>
                    <a:noFill/>
                  </a:ln>
                  <a:solidFill>
                    <a:srgbClr val="000000"/>
                  </a:solidFill>
                  <a:effectLst/>
                  <a:uLnTx/>
                  <a:uFillTx/>
                  <a:latin typeface="Times New Roman" charset="0"/>
                  <a:ea typeface="ＭＳ Ｐゴシック" charset="0"/>
                  <a:cs typeface="Arial" charset="0"/>
                </a:endParaRPr>
              </a:p>
            </p:txBody>
          </p:sp>
          <p:sp>
            <p:nvSpPr>
              <p:cNvPr id="95" name="Text Box 7"/>
              <p:cNvSpPr txBox="1">
                <a:spLocks noChangeArrowheads="1"/>
              </p:cNvSpPr>
              <p:nvPr/>
            </p:nvSpPr>
            <p:spPr bwMode="auto">
              <a:xfrm>
                <a:off x="1457" y="3391"/>
                <a:ext cx="349" cy="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2300" b="1"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0">
                    <a:ln>
                      <a:noFill/>
                    </a:ln>
                    <a:solidFill>
                      <a:srgbClr val="000000"/>
                    </a:solidFill>
                    <a:effectLst/>
                    <a:uLnTx/>
                    <a:uFillTx/>
                    <a:latin typeface="Times New Roman" charset="0"/>
                    <a:ea typeface="ＭＳ Ｐゴシック" charset="0"/>
                    <a:cs typeface="Arial" charset="0"/>
                  </a:rPr>
                  <a:t># 1</a:t>
                </a:r>
                <a:endParaRPr kumimoji="0" lang="ru-RU" sz="2300" b="1"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96" name="Text Box 8"/>
              <p:cNvSpPr txBox="1">
                <a:spLocks noChangeArrowheads="1"/>
              </p:cNvSpPr>
              <p:nvPr/>
            </p:nvSpPr>
            <p:spPr bwMode="auto">
              <a:xfrm>
                <a:off x="2657" y="3604"/>
                <a:ext cx="53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0">
                    <a:ln>
                      <a:noFill/>
                    </a:ln>
                    <a:solidFill>
                      <a:srgbClr val="000000"/>
                    </a:solidFill>
                    <a:effectLst/>
                    <a:uLnTx/>
                    <a:uFillTx/>
                    <a:latin typeface="Times New Roman" charset="0"/>
                    <a:ea typeface="ＭＳ Ｐゴシック" charset="0"/>
                    <a:cs typeface="Arial" charset="0"/>
                  </a:rPr>
                  <a:t># k-1</a:t>
                </a:r>
                <a:endParaRPr kumimoji="0" lang="ru-RU" sz="2300" b="1"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97" name="Rectangle 9"/>
              <p:cNvSpPr>
                <a:spLocks noChangeArrowheads="1"/>
              </p:cNvSpPr>
              <p:nvPr/>
            </p:nvSpPr>
            <p:spPr bwMode="auto">
              <a:xfrm>
                <a:off x="612"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10"/>
              <p:cNvSpPr>
                <a:spLocks noChangeArrowheads="1"/>
              </p:cNvSpPr>
              <p:nvPr/>
            </p:nvSpPr>
            <p:spPr bwMode="auto">
              <a:xfrm>
                <a:off x="1364"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Rectangle 11"/>
              <p:cNvSpPr>
                <a:spLocks noChangeArrowheads="1"/>
              </p:cNvSpPr>
              <p:nvPr/>
            </p:nvSpPr>
            <p:spPr bwMode="auto">
              <a:xfrm>
                <a:off x="2562" y="1063"/>
                <a:ext cx="590" cy="2540"/>
              </a:xfrm>
              <a:prstGeom prst="rect">
                <a:avLst/>
              </a:prstGeom>
              <a:noFill/>
              <a:ln w="28575">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Rectangle 12"/>
              <p:cNvSpPr>
                <a:spLocks noChangeArrowheads="1"/>
              </p:cNvSpPr>
              <p:nvPr/>
            </p:nvSpPr>
            <p:spPr bwMode="auto">
              <a:xfrm>
                <a:off x="703" y="119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Rectangle 13"/>
              <p:cNvSpPr>
                <a:spLocks noChangeArrowheads="1"/>
              </p:cNvSpPr>
              <p:nvPr/>
            </p:nvSpPr>
            <p:spPr bwMode="auto">
              <a:xfrm>
                <a:off x="839" y="1517"/>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Rectangle 14"/>
              <p:cNvSpPr>
                <a:spLocks noChangeArrowheads="1"/>
              </p:cNvSpPr>
              <p:nvPr/>
            </p:nvSpPr>
            <p:spPr bwMode="auto">
              <a:xfrm>
                <a:off x="839" y="1834"/>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Rectangle 15"/>
              <p:cNvSpPr>
                <a:spLocks noChangeArrowheads="1"/>
              </p:cNvSpPr>
              <p:nvPr/>
            </p:nvSpPr>
            <p:spPr bwMode="auto">
              <a:xfrm>
                <a:off x="748" y="246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Rectangle 16"/>
              <p:cNvSpPr>
                <a:spLocks noChangeArrowheads="1"/>
              </p:cNvSpPr>
              <p:nvPr/>
            </p:nvSpPr>
            <p:spPr bwMode="auto">
              <a:xfrm>
                <a:off x="930" y="2878"/>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Rectangle 17"/>
              <p:cNvSpPr>
                <a:spLocks noChangeArrowheads="1"/>
              </p:cNvSpPr>
              <p:nvPr/>
            </p:nvSpPr>
            <p:spPr bwMode="auto">
              <a:xfrm>
                <a:off x="1655" y="1335"/>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Rectangle 18"/>
              <p:cNvSpPr>
                <a:spLocks noChangeArrowheads="1"/>
              </p:cNvSpPr>
              <p:nvPr/>
            </p:nvSpPr>
            <p:spPr bwMode="auto">
              <a:xfrm>
                <a:off x="1429" y="1653"/>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Rectangle 19"/>
              <p:cNvSpPr>
                <a:spLocks noChangeArrowheads="1"/>
              </p:cNvSpPr>
              <p:nvPr/>
            </p:nvSpPr>
            <p:spPr bwMode="auto">
              <a:xfrm>
                <a:off x="1610" y="2243"/>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20"/>
              <p:cNvSpPr>
                <a:spLocks noChangeArrowheads="1"/>
              </p:cNvSpPr>
              <p:nvPr/>
            </p:nvSpPr>
            <p:spPr bwMode="auto">
              <a:xfrm>
                <a:off x="1519" y="3150"/>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Rectangle 21"/>
              <p:cNvSpPr>
                <a:spLocks noChangeArrowheads="1"/>
              </p:cNvSpPr>
              <p:nvPr/>
            </p:nvSpPr>
            <p:spPr bwMode="auto">
              <a:xfrm>
                <a:off x="2699" y="1245"/>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22"/>
              <p:cNvSpPr>
                <a:spLocks noChangeArrowheads="1"/>
              </p:cNvSpPr>
              <p:nvPr/>
            </p:nvSpPr>
            <p:spPr bwMode="auto">
              <a:xfrm>
                <a:off x="2880" y="1517"/>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Rectangle 23"/>
              <p:cNvSpPr>
                <a:spLocks noChangeArrowheads="1"/>
              </p:cNvSpPr>
              <p:nvPr/>
            </p:nvSpPr>
            <p:spPr bwMode="auto">
              <a:xfrm>
                <a:off x="2653" y="1789"/>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24"/>
              <p:cNvSpPr>
                <a:spLocks noChangeArrowheads="1"/>
              </p:cNvSpPr>
              <p:nvPr/>
            </p:nvSpPr>
            <p:spPr bwMode="auto">
              <a:xfrm>
                <a:off x="2653" y="2106"/>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Rectangle 25"/>
              <p:cNvSpPr>
                <a:spLocks noChangeArrowheads="1"/>
              </p:cNvSpPr>
              <p:nvPr/>
            </p:nvSpPr>
            <p:spPr bwMode="auto">
              <a:xfrm>
                <a:off x="2925" y="3331"/>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Rectangle 26"/>
              <p:cNvSpPr>
                <a:spLocks noChangeArrowheads="1"/>
              </p:cNvSpPr>
              <p:nvPr/>
            </p:nvSpPr>
            <p:spPr bwMode="auto">
              <a:xfrm>
                <a:off x="2880" y="2651"/>
                <a:ext cx="136" cy="136"/>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Text Box 27"/>
              <p:cNvSpPr txBox="1">
                <a:spLocks noChangeArrowheads="1"/>
              </p:cNvSpPr>
              <p:nvPr/>
            </p:nvSpPr>
            <p:spPr bwMode="auto">
              <a:xfrm>
                <a:off x="612" y="2242"/>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129</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116" name="Text Box 28"/>
              <p:cNvSpPr txBox="1">
                <a:spLocks noChangeArrowheads="1"/>
              </p:cNvSpPr>
              <p:nvPr/>
            </p:nvSpPr>
            <p:spPr bwMode="auto">
              <a:xfrm>
                <a:off x="793" y="2968"/>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30</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117" name="Text Box 29"/>
              <p:cNvSpPr txBox="1">
                <a:spLocks noChangeArrowheads="1"/>
              </p:cNvSpPr>
              <p:nvPr/>
            </p:nvSpPr>
            <p:spPr bwMode="auto">
              <a:xfrm>
                <a:off x="1519" y="1131"/>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15</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118" name="Text Box 30"/>
              <p:cNvSpPr txBox="1">
                <a:spLocks noChangeArrowheads="1"/>
              </p:cNvSpPr>
              <p:nvPr/>
            </p:nvSpPr>
            <p:spPr bwMode="auto">
              <a:xfrm>
                <a:off x="1474" y="2016"/>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160</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119" name="Text Box 31"/>
              <p:cNvSpPr txBox="1">
                <a:spLocks noChangeArrowheads="1"/>
              </p:cNvSpPr>
              <p:nvPr/>
            </p:nvSpPr>
            <p:spPr bwMode="auto">
              <a:xfrm>
                <a:off x="2835" y="1298"/>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76</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grpSp>
        <p:sp>
          <p:nvSpPr>
            <p:cNvPr id="91" name="Text Box 32"/>
            <p:cNvSpPr txBox="1">
              <a:spLocks noChangeArrowheads="1"/>
            </p:cNvSpPr>
            <p:nvPr/>
          </p:nvSpPr>
          <p:spPr bwMode="auto">
            <a:xfrm>
              <a:off x="2744" y="1842"/>
              <a:ext cx="2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18</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sp>
          <p:nvSpPr>
            <p:cNvPr id="92" name="Text Box 33"/>
            <p:cNvSpPr txBox="1">
              <a:spLocks noChangeArrowheads="1"/>
            </p:cNvSpPr>
            <p:nvPr/>
          </p:nvSpPr>
          <p:spPr bwMode="auto">
            <a:xfrm>
              <a:off x="2752" y="2432"/>
              <a:ext cx="359"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Times New Roman" charset="0"/>
                  <a:ea typeface="ＭＳ Ｐゴシック" charset="0"/>
                  <a:cs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rPr>
                <a:t>167</a:t>
              </a:r>
              <a:endParaRPr kumimoji="0" lang="ru-RU" sz="2000" b="0" i="0" u="none" strike="noStrike" kern="0" cap="none" spc="0" normalizeH="0" baseline="0" noProof="0">
                <a:ln>
                  <a:noFill/>
                </a:ln>
                <a:solidFill>
                  <a:srgbClr val="000000"/>
                </a:solidFill>
                <a:effectLst/>
                <a:uLnTx/>
                <a:uFillTx/>
                <a:latin typeface="Times New Roman" charset="0"/>
                <a:ea typeface="ＭＳ Ｐゴシック" charset="0"/>
                <a:cs typeface="Arial" charset="0"/>
              </a:endParaRPr>
            </a:p>
          </p:txBody>
        </p:sp>
      </p:grpSp>
      <p:cxnSp>
        <p:nvCxnSpPr>
          <p:cNvPr id="120" name="Straight Arrow Connector 119"/>
          <p:cNvCxnSpPr>
            <a:cxnSpLocks noChangeShapeType="1"/>
          </p:cNvCxnSpPr>
          <p:nvPr/>
        </p:nvCxnSpPr>
        <p:spPr bwMode="auto">
          <a:xfrm flipH="1" flipV="1">
            <a:off x="5736432" y="3009899"/>
            <a:ext cx="36513" cy="1333500"/>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1" name="Straight Arrow Connector 120"/>
          <p:cNvCxnSpPr>
            <a:cxnSpLocks noChangeShapeType="1"/>
            <a:stCxn id="107" idx="3"/>
            <a:endCxn id="106" idx="2"/>
          </p:cNvCxnSpPr>
          <p:nvPr/>
        </p:nvCxnSpPr>
        <p:spPr bwMode="auto">
          <a:xfrm flipH="1" flipV="1">
            <a:off x="5412582" y="3514725"/>
            <a:ext cx="395289" cy="828675"/>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2" name="Straight Arrow Connector 121"/>
          <p:cNvCxnSpPr>
            <a:cxnSpLocks noChangeShapeType="1"/>
            <a:stCxn id="107" idx="3"/>
            <a:endCxn id="108" idx="0"/>
          </p:cNvCxnSpPr>
          <p:nvPr/>
        </p:nvCxnSpPr>
        <p:spPr bwMode="auto">
          <a:xfrm flipH="1">
            <a:off x="5555456" y="4343401"/>
            <a:ext cx="252413" cy="1331913"/>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3" name="Straight Arrow Connector 122"/>
          <p:cNvCxnSpPr>
            <a:cxnSpLocks noChangeShapeType="1"/>
            <a:stCxn id="107" idx="1"/>
            <a:endCxn id="103" idx="3"/>
          </p:cNvCxnSpPr>
          <p:nvPr/>
        </p:nvCxnSpPr>
        <p:spPr bwMode="auto">
          <a:xfrm flipH="1">
            <a:off x="4439443" y="4343402"/>
            <a:ext cx="1152526" cy="358775"/>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4" name="Straight Arrow Connector 123"/>
          <p:cNvCxnSpPr>
            <a:cxnSpLocks noChangeShapeType="1"/>
            <a:stCxn id="107" idx="3"/>
            <a:endCxn id="114" idx="1"/>
          </p:cNvCxnSpPr>
          <p:nvPr/>
        </p:nvCxnSpPr>
        <p:spPr bwMode="auto">
          <a:xfrm>
            <a:off x="5807871" y="4343399"/>
            <a:ext cx="1800226" cy="647700"/>
          </a:xfrm>
          <a:prstGeom prst="straightConnector1">
            <a:avLst/>
          </a:prstGeom>
          <a:noFill/>
          <a:ln w="25400">
            <a:solidFill>
              <a:srgbClr val="00CC9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25" name="Oval 124"/>
          <p:cNvSpPr>
            <a:spLocks noChangeArrowheads="1"/>
          </p:cNvSpPr>
          <p:nvPr/>
        </p:nvSpPr>
        <p:spPr bwMode="auto">
          <a:xfrm>
            <a:off x="6876257" y="2133602"/>
            <a:ext cx="1476376" cy="4491038"/>
          </a:xfrm>
          <a:prstGeom prst="ellipse">
            <a:avLst/>
          </a:prstGeom>
          <a:solidFill>
            <a:srgbClr val="FFFFFF">
              <a:alpha val="0"/>
            </a:srgbClr>
          </a:solidFill>
          <a:ln w="9525">
            <a:solidFill>
              <a:srgbClr val="FF0000"/>
            </a:solidFill>
            <a:prstDash val="dash"/>
            <a:round/>
            <a:headEnd/>
            <a:tailEnd/>
          </a:ln>
          <a:effectLst>
            <a:outerShdw blurRad="40000" dist="23000" dir="5400000" rotWithShape="0">
              <a:srgbClr val="000000">
                <a:alpha val="34999"/>
              </a:srgbClr>
            </a:outerShdw>
          </a:effectLst>
        </p:spPr>
        <p:txBody>
          <a:bodyPr lIns="91435" tIns="45718" rIns="91435" bIns="4571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mn-ea"/>
              <a:cs typeface="+mn-cs"/>
            </a:endParaRPr>
          </a:p>
        </p:txBody>
      </p:sp>
      <p:sp>
        <p:nvSpPr>
          <p:cNvPr id="126" name="Text Box 8"/>
          <p:cNvSpPr txBox="1">
            <a:spLocks noChangeArrowheads="1"/>
          </p:cNvSpPr>
          <p:nvPr/>
        </p:nvSpPr>
        <p:spPr bwMode="auto">
          <a:xfrm>
            <a:off x="4358481" y="1676400"/>
            <a:ext cx="2300620" cy="646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35" tIns="45718" rIns="91435" bIns="45718">
            <a:spAutoFit/>
          </a:bodyPr>
          <a:lstStyle/>
          <a:p>
            <a:pPr marL="285738" indent="-285738">
              <a:buFont typeface="Arial" pitchFamily="34" charset="0"/>
              <a:buChar char="•"/>
              <a:defRPr/>
            </a:pPr>
            <a:r>
              <a:rPr lang="de-DE" sz="1200" dirty="0">
                <a:latin typeface="Times New Roman" pitchFamily="18" charset="0"/>
                <a:ea typeface="ＭＳ Ｐゴシック" pitchFamily="-84" charset="-128"/>
                <a:cs typeface="Arial" pitchFamily="34" charset="0"/>
              </a:rPr>
              <a:t>PennyLane.mp3 hashes to k-1</a:t>
            </a:r>
          </a:p>
          <a:p>
            <a:pPr marL="285738" indent="-285738">
              <a:buFont typeface="Arial" pitchFamily="34" charset="0"/>
              <a:buChar char="•"/>
              <a:defRPr/>
            </a:pPr>
            <a:r>
              <a:rPr lang="de-DE" sz="1200" dirty="0">
                <a:latin typeface="Times New Roman" pitchFamily="18" charset="0"/>
                <a:ea typeface="ＭＳ Ｐゴシック" pitchFamily="-84" charset="-128"/>
                <a:cs typeface="Arial" pitchFamily="34" charset="0"/>
              </a:rPr>
              <a:t>Everyone in this group stores </a:t>
            </a:r>
          </a:p>
          <a:p>
            <a:pPr>
              <a:defRPr/>
            </a:pPr>
            <a:r>
              <a:rPr lang="de-DE" sz="1200" dirty="0">
                <a:latin typeface="Times New Roman" pitchFamily="18" charset="0"/>
                <a:ea typeface="ＭＳ Ｐゴシック" pitchFamily="-84" charset="-128"/>
                <a:cs typeface="Arial" pitchFamily="34" charset="0"/>
              </a:rPr>
              <a:t>&lt;PennyLane.mp3, who-has-file&gt;</a:t>
            </a:r>
            <a:endParaRPr lang="ru-RU" sz="1200" dirty="0">
              <a:latin typeface="Times New Roman" pitchFamily="18" charset="0"/>
              <a:ea typeface="ＭＳ Ｐゴシック" pitchFamily="-84" charset="-128"/>
              <a:cs typeface="Arial" pitchFamily="34" charset="0"/>
            </a:endParaRPr>
          </a:p>
        </p:txBody>
      </p:sp>
      <p:cxnSp>
        <p:nvCxnSpPr>
          <p:cNvPr id="127" name="Straight Connector 126"/>
          <p:cNvCxnSpPr>
            <a:cxnSpLocks noChangeShapeType="1"/>
          </p:cNvCxnSpPr>
          <p:nvPr/>
        </p:nvCxnSpPr>
        <p:spPr bwMode="auto">
          <a:xfrm flipH="1" flipV="1">
            <a:off x="6707981" y="2155826"/>
            <a:ext cx="647700" cy="119063"/>
          </a:xfrm>
          <a:prstGeom prst="line">
            <a:avLst/>
          </a:prstGeom>
          <a:noFill/>
          <a:ln w="25400">
            <a:solidFill>
              <a:srgbClr val="FF0000"/>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5"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83</a:t>
            </a:fld>
            <a:endParaRPr lang="en-US" dirty="0"/>
          </a:p>
        </p:txBody>
      </p:sp>
    </p:spTree>
    <p:extLst>
      <p:ext uri="{BB962C8B-B14F-4D97-AF65-F5344CB8AC3E}">
        <p14:creationId xmlns:p14="http://schemas.microsoft.com/office/powerpoint/2010/main" val="2277900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Chord vs. Pastry vs. </a:t>
            </a:r>
            <a:r>
              <a:rPr lang="en-US" dirty="0" err="1"/>
              <a:t>Kelips</a:t>
            </a:r>
            <a:r>
              <a:rPr lang="en-US" dirty="0"/>
              <a:t> </a:t>
            </a:r>
          </a:p>
        </p:txBody>
      </p:sp>
      <p:sp>
        <p:nvSpPr>
          <p:cNvPr id="3" name="Content Placeholder 2"/>
          <p:cNvSpPr>
            <a:spLocks noGrp="1"/>
          </p:cNvSpPr>
          <p:nvPr>
            <p:ph idx="1"/>
          </p:nvPr>
        </p:nvSpPr>
        <p:spPr/>
        <p:txBody>
          <a:bodyPr/>
          <a:lstStyle/>
          <a:p>
            <a:r>
              <a:rPr lang="en-US" dirty="0">
                <a:latin typeface="Times New Roman" charset="0"/>
                <a:ea typeface="ＭＳ Ｐゴシック" charset="0"/>
              </a:rPr>
              <a:t>Range of tradeoffs available</a:t>
            </a:r>
          </a:p>
          <a:p>
            <a:pPr lvl="1"/>
            <a:r>
              <a:rPr lang="en-US" dirty="0">
                <a:latin typeface="Times New Roman" charset="0"/>
                <a:ea typeface="ＭＳ Ｐゴシック" charset="0"/>
              </a:rPr>
              <a:t>Memory vs. lookup cost vs. background bandwidth (to keep neighbors fresh)</a:t>
            </a:r>
          </a:p>
          <a:p>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84</a:t>
            </a:fld>
            <a:endParaRPr lang="en-US" dirty="0"/>
          </a:p>
        </p:txBody>
      </p:sp>
    </p:spTree>
    <p:extLst>
      <p:ext uri="{BB962C8B-B14F-4D97-AF65-F5344CB8AC3E}">
        <p14:creationId xmlns:p14="http://schemas.microsoft.com/office/powerpoint/2010/main" val="30980111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Studied</a:t>
            </a:r>
          </a:p>
        </p:txBody>
      </p:sp>
      <p:sp>
        <p:nvSpPr>
          <p:cNvPr id="3" name="Content Placeholder 2"/>
          <p:cNvSpPr>
            <a:spLocks noGrp="1"/>
          </p:cNvSpPr>
          <p:nvPr>
            <p:ph idx="1"/>
          </p:nvPr>
        </p:nvSpPr>
        <p:spPr/>
        <p:txBody>
          <a:bodyPr/>
          <a:lstStyle/>
          <a:p>
            <a:pPr>
              <a:defRPr/>
            </a:pPr>
            <a:r>
              <a:rPr lang="en-US" dirty="0"/>
              <a:t>Widely-deployed P2P Systems</a:t>
            </a:r>
          </a:p>
          <a:p>
            <a:pPr marL="1349191" lvl="1" indent="-714278">
              <a:buFont typeface="+mj-lt"/>
              <a:buAutoNum type="arabicPeriod"/>
              <a:defRPr/>
            </a:pPr>
            <a:r>
              <a:rPr lang="en-US" dirty="0"/>
              <a:t>Napster</a:t>
            </a:r>
          </a:p>
          <a:p>
            <a:pPr marL="1349191" lvl="1" indent="-714278">
              <a:buFont typeface="+mj-lt"/>
              <a:buAutoNum type="arabicPeriod"/>
              <a:defRPr/>
            </a:pPr>
            <a:r>
              <a:rPr lang="en-US" dirty="0"/>
              <a:t>Gnutella</a:t>
            </a:r>
          </a:p>
          <a:p>
            <a:pPr marL="1349191" lvl="1" indent="-714278">
              <a:buFont typeface="+mj-lt"/>
              <a:buAutoNum type="arabicPeriod"/>
              <a:defRPr/>
            </a:pPr>
            <a:r>
              <a:rPr lang="en-US" dirty="0" err="1"/>
              <a:t>Fasttrack</a:t>
            </a:r>
            <a:r>
              <a:rPr lang="en-US" dirty="0"/>
              <a:t> (</a:t>
            </a:r>
            <a:r>
              <a:rPr lang="en-US" dirty="0" err="1"/>
              <a:t>Kazaa</a:t>
            </a:r>
            <a:r>
              <a:rPr lang="en-US" dirty="0"/>
              <a:t>, </a:t>
            </a:r>
            <a:r>
              <a:rPr lang="en-US" dirty="0" err="1"/>
              <a:t>Kazaalite</a:t>
            </a:r>
            <a:r>
              <a:rPr lang="en-US" dirty="0"/>
              <a:t>, </a:t>
            </a:r>
            <a:r>
              <a:rPr lang="en-US" dirty="0" err="1"/>
              <a:t>Grokster</a:t>
            </a:r>
            <a:r>
              <a:rPr lang="en-US" dirty="0"/>
              <a:t>)</a:t>
            </a:r>
          </a:p>
          <a:p>
            <a:pPr marL="1349191" lvl="1" indent="-714278">
              <a:buFont typeface="+mj-lt"/>
              <a:buAutoNum type="arabicPeriod"/>
              <a:defRPr/>
            </a:pPr>
            <a:r>
              <a:rPr lang="en-US" dirty="0" err="1"/>
              <a:t>BitTorrent</a:t>
            </a:r>
            <a:endParaRPr lang="en-US" dirty="0"/>
          </a:p>
          <a:p>
            <a:pPr marL="793642" indent="-714278">
              <a:defRPr/>
            </a:pPr>
            <a:r>
              <a:rPr lang="en-US" dirty="0"/>
              <a:t>P2P Systems with Provable Properties</a:t>
            </a:r>
          </a:p>
          <a:p>
            <a:pPr marL="1349191" lvl="1" indent="-714278">
              <a:buFont typeface="+mj-lt"/>
              <a:buAutoNum type="arabicPeriod"/>
              <a:defRPr/>
            </a:pPr>
            <a:r>
              <a:rPr lang="en-US" dirty="0"/>
              <a:t>Chord</a:t>
            </a:r>
          </a:p>
          <a:p>
            <a:pPr marL="1349191" lvl="1" indent="-714278">
              <a:buFont typeface="+mj-lt"/>
              <a:buAutoNum type="arabicPeriod"/>
              <a:defRPr/>
            </a:pPr>
            <a:r>
              <a:rPr lang="en-US" dirty="0"/>
              <a:t>Pastry </a:t>
            </a:r>
          </a:p>
          <a:p>
            <a:pPr marL="1349191" lvl="1" indent="-714278">
              <a:buFont typeface="+mj-lt"/>
              <a:buAutoNum type="arabicPeriod"/>
              <a:defRPr/>
            </a:pPr>
            <a:r>
              <a:rPr lang="en-US" dirty="0" err="1"/>
              <a:t>Kelips</a:t>
            </a:r>
            <a:endParaRPr lang="en-US" dirty="0"/>
          </a:p>
          <a:p>
            <a:pPr marL="1349191" lvl="1" indent="-714278">
              <a:buFont typeface="+mj-lt"/>
              <a:buAutoNum type="arabicPeriod"/>
              <a:defRPr/>
            </a:pPr>
            <a:endParaRPr lang="en-US" dirty="0"/>
          </a:p>
          <a:p>
            <a:endParaRPr lang="en-US" dirty="0"/>
          </a:p>
        </p:txBody>
      </p:sp>
      <p:sp>
        <p:nvSpPr>
          <p:cNvPr id="4" name="Slide Number Placeholder 1"/>
          <p:cNvSpPr txBox="1">
            <a:spLocks/>
          </p:cNvSpPr>
          <p:nvPr/>
        </p:nvSpPr>
        <p:spPr>
          <a:xfrm>
            <a:off x="12130881" y="6324600"/>
            <a:ext cx="533400" cy="381000"/>
          </a:xfrm>
          <a:prstGeom prst="rect">
            <a:avLst/>
          </a:prstGeom>
          <a:no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85</a:t>
            </a:fld>
            <a:endParaRPr lang="en-US" dirty="0"/>
          </a:p>
        </p:txBody>
      </p:sp>
    </p:spTree>
    <p:extLst>
      <p:ext uri="{BB962C8B-B14F-4D97-AF65-F5344CB8AC3E}">
        <p14:creationId xmlns:p14="http://schemas.microsoft.com/office/powerpoint/2010/main" val="18294674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49207" y="2006600"/>
            <a:ext cx="10948273" cy="4267200"/>
          </a:xfrm>
        </p:spPr>
        <p:txBody>
          <a:bodyPr>
            <a:normAutofit/>
          </a:bodyPr>
          <a:lstStyle/>
          <a:p>
            <a:pPr>
              <a:defRPr/>
            </a:pPr>
            <a:r>
              <a:rPr lang="en-US" dirty="0"/>
              <a:t>MP groups – you need to give access to ALL TAs (including online TAs).</a:t>
            </a:r>
          </a:p>
          <a:p>
            <a:pPr lvl="1">
              <a:defRPr/>
            </a:pPr>
            <a:r>
              <a:rPr lang="en-US" dirty="0"/>
              <a:t>Today! Otherwise you will lose points. (Multiple announcements on Piazza.)</a:t>
            </a:r>
          </a:p>
          <a:p>
            <a:pPr>
              <a:defRPr/>
            </a:pPr>
            <a:r>
              <a:rPr lang="en-US" dirty="0"/>
              <a:t>MP1 out already, due 9/27 (demos on 9/28)</a:t>
            </a:r>
          </a:p>
          <a:p>
            <a:pPr>
              <a:defRPr/>
            </a:pPr>
            <a:r>
              <a:rPr lang="en-US" dirty="0"/>
              <a:t>HW1 due next Tuesday (9/22)</a:t>
            </a:r>
          </a:p>
          <a:p>
            <a:pPr>
              <a:defRPr/>
            </a:pPr>
            <a:r>
              <a:rPr lang="en-US" dirty="0"/>
              <a:t>HW2 will be out then</a:t>
            </a:r>
          </a:p>
        </p:txBody>
      </p:sp>
      <p:sp>
        <p:nvSpPr>
          <p:cNvPr id="4" name="Slide Number Placeholder 1"/>
          <p:cNvSpPr txBox="1">
            <a:spLocks/>
          </p:cNvSpPr>
          <p:nvPr/>
        </p:nvSpPr>
        <p:spPr>
          <a:xfrm>
            <a:off x="12130881" y="6324600"/>
            <a:ext cx="533400" cy="381000"/>
          </a:xfrm>
          <a:prstGeom prst="rect">
            <a:avLst/>
          </a:prstGeom>
          <a:solidFill>
            <a:srgbClr val="FFFFFF"/>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86</a:t>
            </a:fld>
            <a:endParaRPr lang="en-US" dirty="0"/>
          </a:p>
        </p:txBody>
      </p:sp>
    </p:spTree>
    <p:extLst>
      <p:ext uri="{BB962C8B-B14F-4D97-AF65-F5344CB8AC3E}">
        <p14:creationId xmlns:p14="http://schemas.microsoft.com/office/powerpoint/2010/main" val="94725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Napster UI</a:t>
            </a:r>
          </a:p>
        </p:txBody>
      </p:sp>
      <p:pic>
        <p:nvPicPr>
          <p:cNvPr id="4" name="Content Placeholder 3" descr="Screen Shot 2014-03-23 at 16.57.13 .jpg"/>
          <p:cNvPicPr>
            <a:picLocks noGrp="1" noChangeAspect="1"/>
          </p:cNvPicPr>
          <p:nvPr>
            <p:ph idx="1"/>
          </p:nvPr>
        </p:nvPicPr>
        <p:blipFill>
          <a:blip r:embed="rId3" cstate="print">
            <a:extLst>
              <a:ext uri="{28A0092B-C50C-407E-A947-70E740481C1C}">
                <a14:useLocalDpi xmlns:a14="http://schemas.microsoft.com/office/drawing/2010/main" val="0"/>
              </a:ext>
            </a:extLst>
          </a:blip>
          <a:srcRect l="-2179" r="-2179"/>
          <a:stretch>
            <a:fillRect/>
          </a:stretch>
        </p:blipFill>
        <p:spPr/>
      </p:pic>
      <p:sp>
        <p:nvSpPr>
          <p:cNvPr id="5" name="Slide Number Placeholder 1"/>
          <p:cNvSpPr txBox="1">
            <a:spLocks/>
          </p:cNvSpPr>
          <p:nvPr/>
        </p:nvSpPr>
        <p:spPr>
          <a:xfrm>
            <a:off x="12283281" y="6248400"/>
            <a:ext cx="533400" cy="381000"/>
          </a:xfrm>
          <a:prstGeom prst="rect">
            <a:avLst/>
          </a:prstGeom>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9</a:t>
            </a:fld>
            <a:endParaRPr lang="en-US" dirty="0"/>
          </a:p>
        </p:txBody>
      </p:sp>
    </p:spTree>
    <p:extLst>
      <p:ext uri="{BB962C8B-B14F-4D97-AF65-F5344CB8AC3E}">
        <p14:creationId xmlns:p14="http://schemas.microsoft.com/office/powerpoint/2010/main" val="3212347316"/>
      </p:ext>
    </p:extLst>
  </p:cSld>
  <p:clrMapOvr>
    <a:masterClrMapping/>
  </p:clrMapOvr>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2263</TotalTime>
  <Words>5168</Words>
  <Application>Microsoft Macintosh PowerPoint</Application>
  <PresentationFormat>Custom</PresentationFormat>
  <Paragraphs>1037</Paragraphs>
  <Slides>86</Slides>
  <Notes>81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7" baseType="lpstr">
      <vt:lpstr>Akzidenz-Grotesk BQ</vt:lpstr>
      <vt:lpstr>Akzidenz-Grotesk Extended BQ</vt:lpstr>
      <vt:lpstr>Arial</vt:lpstr>
      <vt:lpstr>Calibri</vt:lpstr>
      <vt:lpstr>Courier New</vt:lpstr>
      <vt:lpstr>Helvetica</vt:lpstr>
      <vt:lpstr>Times New Roman</vt:lpstr>
      <vt:lpstr>Whitney-BlackSC</vt:lpstr>
      <vt:lpstr>Wingdings</vt:lpstr>
      <vt:lpstr>HPP-template</vt:lpstr>
      <vt:lpstr>Equation</vt:lpstr>
      <vt:lpstr>PowerPoint Presentation</vt:lpstr>
      <vt:lpstr>Jokes for this Topic</vt:lpstr>
      <vt:lpstr>MP1 Released, HW1 due soon</vt:lpstr>
      <vt:lpstr>Exercises for L7</vt:lpstr>
      <vt:lpstr>PowerPoint Presentation</vt:lpstr>
      <vt:lpstr>PowerPoint Presentation</vt:lpstr>
      <vt:lpstr>Why Study Peer to Peer Systems?</vt:lpstr>
      <vt:lpstr>What We Will Study</vt:lpstr>
      <vt:lpstr>Napster UI</vt:lpstr>
      <vt:lpstr>A Brief History</vt:lpstr>
      <vt:lpstr>Napster Structure</vt:lpstr>
      <vt:lpstr>Napster Operations</vt:lpstr>
      <vt:lpstr>Napster Operations</vt:lpstr>
      <vt:lpstr>Napster Search</vt:lpstr>
      <vt:lpstr>Joining a P2P system</vt:lpstr>
      <vt:lpstr>Problems</vt:lpstr>
      <vt:lpstr>Gnutella</vt:lpstr>
      <vt:lpstr>Gnutella</vt:lpstr>
      <vt:lpstr>How do I search for my Beatles file?</vt:lpstr>
      <vt:lpstr>How do I search for my Beatles file?</vt:lpstr>
      <vt:lpstr>How do I search for my Beatles file?</vt:lpstr>
      <vt:lpstr>Gnutella Search</vt:lpstr>
      <vt:lpstr>Gnutella Search</vt:lpstr>
      <vt:lpstr>Gnutella Search</vt:lpstr>
      <vt:lpstr>Avoiding excessive traffic</vt:lpstr>
      <vt:lpstr>After receiving QueryHit messages</vt:lpstr>
      <vt:lpstr>After receiving QueryHit messages (2)</vt:lpstr>
      <vt:lpstr>Dealing with Firewalls</vt:lpstr>
      <vt:lpstr>Dealing with Firewalls</vt:lpstr>
      <vt:lpstr>Dealing with Firewalls</vt:lpstr>
      <vt:lpstr>Ping-Pong</vt:lpstr>
      <vt:lpstr>Gnutella Summary</vt:lpstr>
      <vt:lpstr>Problems</vt:lpstr>
      <vt:lpstr>Problems (contd.)</vt:lpstr>
      <vt:lpstr>FastTrack</vt:lpstr>
      <vt:lpstr>A FastTrack-like System</vt:lpstr>
      <vt:lpstr>FastTrack (contd.)</vt:lpstr>
      <vt:lpstr>BitTorrent</vt:lpstr>
      <vt:lpstr>BitTorrent (2)</vt:lpstr>
      <vt:lpstr>Announcements</vt:lpstr>
      <vt:lpstr>PowerPoint Presentation</vt:lpstr>
      <vt:lpstr>Exercises for L8</vt:lpstr>
      <vt:lpstr>PowerPoint Presentation</vt:lpstr>
      <vt:lpstr>Exercises for L8 (contd.)</vt:lpstr>
      <vt:lpstr>PowerPoint Presentation</vt:lpstr>
      <vt:lpstr>PowerPoint Presentation</vt:lpstr>
      <vt:lpstr>What We Are Studying</vt:lpstr>
      <vt:lpstr>DHT=Distributed Hash Table</vt:lpstr>
      <vt:lpstr>Comparative Performance</vt:lpstr>
      <vt:lpstr>Comparative Performance</vt:lpstr>
      <vt:lpstr>Chord</vt:lpstr>
      <vt:lpstr>Ring of peers</vt:lpstr>
      <vt:lpstr>Peer pointers (1): successors</vt:lpstr>
      <vt:lpstr>Peer pointers (2): finger tables</vt:lpstr>
      <vt:lpstr>What about the files?</vt:lpstr>
      <vt:lpstr>Mapping Files</vt:lpstr>
      <vt:lpstr>Search</vt:lpstr>
      <vt:lpstr>Search</vt:lpstr>
      <vt:lpstr>Search</vt:lpstr>
      <vt:lpstr>Analysis</vt:lpstr>
      <vt:lpstr>Analysis (contd.)</vt:lpstr>
      <vt:lpstr>Search under peer failures</vt:lpstr>
      <vt:lpstr>Search under peer failures</vt:lpstr>
      <vt:lpstr>Search under peer failures</vt:lpstr>
      <vt:lpstr>Search under peer failures (2)</vt:lpstr>
      <vt:lpstr>Search under peer failures (2)</vt:lpstr>
      <vt:lpstr>Need to deal with dynamic changes</vt:lpstr>
      <vt:lpstr>New peers joining</vt:lpstr>
      <vt:lpstr>New peers joining (2)</vt:lpstr>
      <vt:lpstr>New peers joining (3)</vt:lpstr>
      <vt:lpstr>Stabilization Protocol</vt:lpstr>
      <vt:lpstr>Churn</vt:lpstr>
      <vt:lpstr>Virtual Nodes</vt:lpstr>
      <vt:lpstr>Wrap-up Notes</vt:lpstr>
      <vt:lpstr>Pastry</vt:lpstr>
      <vt:lpstr>Pastry Neighbors</vt:lpstr>
      <vt:lpstr>Pastry Routing</vt:lpstr>
      <vt:lpstr>Pastry Locality</vt:lpstr>
      <vt:lpstr>Summary of Chord and Pastry</vt:lpstr>
      <vt:lpstr>Kelips – A 1 hop Lookup DHT</vt:lpstr>
      <vt:lpstr>Kelips Files and Metadata</vt:lpstr>
      <vt:lpstr>Kelips Lookup</vt:lpstr>
      <vt:lpstr>Kelips Soft State</vt:lpstr>
      <vt:lpstr>Chord vs. Pastry vs. Kelips </vt:lpstr>
      <vt:lpstr>What We Have Studied</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Gupta, Indranil</cp:lastModifiedBy>
  <cp:revision>251</cp:revision>
  <cp:lastPrinted>2020-09-11T20:33:17Z</cp:lastPrinted>
  <dcterms:created xsi:type="dcterms:W3CDTF">2012-12-19T21:49:48Z</dcterms:created>
  <dcterms:modified xsi:type="dcterms:W3CDTF">2020-09-15T19:19:11Z</dcterms:modified>
</cp:coreProperties>
</file>