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trictFirstAndLastChars="0" saveSubsetFonts="1" autoCompressPictures="0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256" r:id="rId2"/>
    <p:sldId id="311" r:id="rId3"/>
    <p:sldId id="257" r:id="rId4"/>
    <p:sldId id="366" r:id="rId5"/>
    <p:sldId id="258" r:id="rId6"/>
    <p:sldId id="259" r:id="rId7"/>
    <p:sldId id="260" r:id="rId8"/>
    <p:sldId id="261" r:id="rId9"/>
    <p:sldId id="375" r:id="rId10"/>
    <p:sldId id="313" r:id="rId11"/>
    <p:sldId id="262" r:id="rId12"/>
    <p:sldId id="263" r:id="rId13"/>
    <p:sldId id="401" r:id="rId14"/>
    <p:sldId id="264" r:id="rId15"/>
    <p:sldId id="265" r:id="rId16"/>
    <p:sldId id="376" r:id="rId17"/>
    <p:sldId id="377" r:id="rId18"/>
    <p:sldId id="378" r:id="rId19"/>
    <p:sldId id="379" r:id="rId20"/>
    <p:sldId id="380" r:id="rId21"/>
    <p:sldId id="381" r:id="rId22"/>
    <p:sldId id="382" r:id="rId23"/>
    <p:sldId id="383" r:id="rId24"/>
    <p:sldId id="384" r:id="rId25"/>
    <p:sldId id="385" r:id="rId26"/>
    <p:sldId id="386" r:id="rId27"/>
    <p:sldId id="387" r:id="rId28"/>
    <p:sldId id="388" r:id="rId29"/>
    <p:sldId id="314" r:id="rId30"/>
    <p:sldId id="266" r:id="rId31"/>
    <p:sldId id="267" r:id="rId32"/>
    <p:sldId id="268" r:id="rId33"/>
    <p:sldId id="306" r:id="rId34"/>
    <p:sldId id="372" r:id="rId35"/>
    <p:sldId id="341" r:id="rId36"/>
    <p:sldId id="367" r:id="rId37"/>
    <p:sldId id="269" r:id="rId38"/>
    <p:sldId id="270" r:id="rId39"/>
    <p:sldId id="373" r:id="rId40"/>
    <p:sldId id="271" r:id="rId41"/>
    <p:sldId id="272" r:id="rId42"/>
    <p:sldId id="335" r:id="rId43"/>
    <p:sldId id="274" r:id="rId44"/>
    <p:sldId id="336" r:id="rId45"/>
    <p:sldId id="322" r:id="rId46"/>
    <p:sldId id="324" r:id="rId47"/>
    <p:sldId id="329" r:id="rId48"/>
    <p:sldId id="325" r:id="rId49"/>
    <p:sldId id="326" r:id="rId50"/>
    <p:sldId id="327" r:id="rId51"/>
    <p:sldId id="392" r:id="rId52"/>
    <p:sldId id="393" r:id="rId53"/>
    <p:sldId id="394" r:id="rId54"/>
    <p:sldId id="395" r:id="rId55"/>
    <p:sldId id="396" r:id="rId56"/>
    <p:sldId id="397" r:id="rId57"/>
    <p:sldId id="398" r:id="rId58"/>
    <p:sldId id="399" r:id="rId59"/>
    <p:sldId id="400" r:id="rId60"/>
    <p:sldId id="328" r:id="rId61"/>
    <p:sldId id="283" r:id="rId62"/>
    <p:sldId id="330" r:id="rId63"/>
    <p:sldId id="284" r:id="rId64"/>
    <p:sldId id="337" r:id="rId65"/>
    <p:sldId id="338" r:id="rId66"/>
    <p:sldId id="339" r:id="rId67"/>
    <p:sldId id="285" r:id="rId68"/>
    <p:sldId id="331" r:id="rId69"/>
    <p:sldId id="309" r:id="rId70"/>
    <p:sldId id="340" r:id="rId71"/>
    <p:sldId id="374" r:id="rId72"/>
    <p:sldId id="353" r:id="rId73"/>
    <p:sldId id="365" r:id="rId74"/>
    <p:sldId id="362" r:id="rId75"/>
    <p:sldId id="363" r:id="rId76"/>
    <p:sldId id="369" r:id="rId77"/>
    <p:sldId id="364" r:id="rId78"/>
    <p:sldId id="389" r:id="rId79"/>
    <p:sldId id="390" r:id="rId80"/>
    <p:sldId id="391" r:id="rId81"/>
    <p:sldId id="347" r:id="rId82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DDDDDD"/>
    <a:srgbClr val="FFCCFF"/>
    <a:srgbClr val="FF99CC"/>
    <a:srgbClr val="CCFFFF"/>
    <a:srgbClr val="66FF66"/>
    <a:srgbClr val="F7F7F7"/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99" autoAdjust="0"/>
    <p:restoredTop sz="81439" autoAdjust="0"/>
  </p:normalViewPr>
  <p:slideViewPr>
    <p:cSldViewPr snapToGrid="0">
      <p:cViewPr varScale="1">
        <p:scale>
          <a:sx n="97" d="100"/>
          <a:sy n="97" d="100"/>
        </p:scale>
        <p:origin x="1536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notesMaster" Target="notesMasters/notesMaster1.xml"/><Relationship Id="rId84" Type="http://schemas.openxmlformats.org/officeDocument/2006/relationships/handoutMaster" Target="handoutMasters/handoutMaster1.xml"/><Relationship Id="rId85" Type="http://schemas.openxmlformats.org/officeDocument/2006/relationships/presProps" Target="presProps.xml"/><Relationship Id="rId86" Type="http://schemas.openxmlformats.org/officeDocument/2006/relationships/viewProps" Target="viewProps.xml"/><Relationship Id="rId87" Type="http://schemas.openxmlformats.org/officeDocument/2006/relationships/theme" Target="theme/theme1.xml"/><Relationship Id="rId8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image" Target="../media/image5.png"/><Relationship Id="rId3" Type="http://schemas.openxmlformats.org/officeDocument/2006/relationships/image" Target="../media/image1.png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 altLang="en-US"/>
          </a:p>
        </p:txBody>
      </p:sp>
      <p:sp>
        <p:nvSpPr>
          <p:cNvPr id="131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 altLang="en-US"/>
          </a:p>
        </p:txBody>
      </p:sp>
      <p:sp>
        <p:nvSpPr>
          <p:cNvPr id="131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2353208-9092-D84E-9E09-94ED4914335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/>
            </a:lvl1pPr>
          </a:lstStyle>
          <a:p>
            <a:endParaRPr lang="en-US" alt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C1986459-5C8B-BA4B-BC0F-9533545CE3A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36E1B1-638C-434F-9597-A05EA5462B8C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B0D8061-A945-2646-AFA6-C5ED1100F7EE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F6712A0-FCF9-FD42-A1F1-E9CAF2B5C19A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CCDA69-DBB6-1548-8A3C-1A0E7ED9DAC1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5A73D0-2F9D-A940-92FE-4755AB509715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55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5BB3D78-3636-D54C-A86A-070A9C2CA91B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1290D1-56AD-5F48-8906-50F5CD67E23B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2252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2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E4C30C-F28A-904C-B887-215E448AEA29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273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E074FB-9854-054A-8D4E-8BCDE87DE2DC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293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93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06E9CC-B94F-AA45-8398-A5F822312451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2314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09D1E-E67E-454F-A427-5D1B86C12C4C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334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108A65-5B42-E040-8DC1-2D1E93C5EF41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180A09-C03F-CC4F-86A6-409CE395C8FE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355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F63DB5-7AD9-1840-AAE1-CD70796D9763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375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6623B5-1470-D24C-80BA-3E0786CFFBEE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396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970B8A-8FAB-1143-A112-D55F44DDD963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2416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1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8FDAF1-D4C1-2841-ADAA-4AEC10564C3B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2437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37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C41522-CFB6-214E-9E68-E24F471E02F3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2457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D723FE-71C8-6148-B0C3-679F76BADD45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2478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19409A-38CC-AD45-B833-E8203DC4E303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2498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98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67AA38-FA32-CD45-9AA6-1CAF2B875212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157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54A8EB-D94D-E148-ADE4-EE27AC47F9A3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E504B83-97E7-634D-B412-3E64A73FE23F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 smtClean="0"/>
              <a:t>What’s a human being? </a:t>
            </a:r>
          </a:p>
          <a:p>
            <a:pPr marL="228600" indent="-228600">
              <a:buAutoNum type="arabicPeriod"/>
            </a:pPr>
            <a:r>
              <a:rPr lang="en-US" altLang="en-US" dirty="0" smtClean="0"/>
              <a:t>Head, arm, legs, 2</a:t>
            </a:r>
            <a:r>
              <a:rPr lang="en-US" altLang="en-US" baseline="0" dirty="0" smtClean="0"/>
              <a:t> eyes and eye-brows, etc.</a:t>
            </a:r>
          </a:p>
          <a:p>
            <a:pPr marL="228600" indent="-228600">
              <a:buAutoNum type="arabicPeriod"/>
            </a:pPr>
            <a:r>
              <a:rPr lang="en-US" altLang="en-US" baseline="0" dirty="0" smtClean="0"/>
              <a:t>A huge neural network capable of processing and fusing multi-modal sensor data, all running with liquid logic</a:t>
            </a:r>
          </a:p>
          <a:p>
            <a:pPr marL="228600" indent="-228600">
              <a:buAutoNum type="arabicPeriod"/>
            </a:pPr>
            <a:r>
              <a:rPr lang="en-US" altLang="en-US" baseline="0" dirty="0" smtClean="0"/>
              <a:t>A bunch of biological creatures, self organizing them into hierarchies via intangible notions of power, and eventually going back to square one with revolutions and world wars</a:t>
            </a: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170D73-C3EE-C949-9D70-6905B9DB6BDB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59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D38BA7-07E7-1A44-8840-11445F8D1D1C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FC42A6-A6A8-E946-87E2-4223DA6E010A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Two simple multiple access control techniques.</a:t>
            </a:r>
          </a:p>
          <a:p>
            <a:endParaRPr lang="en-US" altLang="en-US"/>
          </a:p>
          <a:p>
            <a:r>
              <a:rPr lang="en-US" altLang="en-US"/>
              <a:t>Each mobile’s share of the bandwidth is divided into portions for the uplink and the downlink. Also, possibly, out of band signaling.</a:t>
            </a:r>
          </a:p>
          <a:p>
            <a:endParaRPr lang="en-US" altLang="en-US"/>
          </a:p>
          <a:p>
            <a:r>
              <a:rPr lang="en-US" altLang="en-US"/>
              <a:t>As we will see, used in AMPS, GSM, IS-54/136</a:t>
            </a: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09A208-BED8-E648-81D0-B9A5C0CC3420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E40E7A-D34E-4A43-BA37-B70471F359BB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161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EFF88A1-8789-E14F-A4FA-6E7D6D2A45C6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9D8B976-FB00-B548-AE5D-0F0EA10806B9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1DE3C9F-67C4-0647-8021-55545B42FC0C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C489856-3735-8B4E-9B53-5ABBC5455F2B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91380-BCDD-554C-9701-20991A5D5C40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BE8C78-4D11-A242-8EDE-36D6756268DB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BB38BD-1B19-E947-BD70-0B7F48B94838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4044C7-2220-EB4E-816A-4AC6BEBEA227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167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AC26B6-BBA6-4A48-A2F2-2D07EFB85F93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98A29F1-99A6-BC40-8835-A637CF2ED4D9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169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2196AD-8B35-4241-8616-601B91D7A892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9A238A-41CF-D84A-9601-DD9F0AEBE09F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C7D99C-3C4C-3F41-AECE-547D2D52FCD0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9AFA1A-5F49-1349-9226-8FAE6A4CF774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DAE06E-63D9-D549-BC7F-58B8DCB97239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535DE4-B205-9544-B37C-56BAD0E92F30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22D56F8-8901-B140-B285-8F52CFF8868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145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50708883-C499-BD4C-A826-5B823F77657A}" type="slidenum">
              <a:rPr lang="en-US" altLang="en-US" sz="1200">
                <a:latin typeface="Arial" charset="0"/>
              </a:rPr>
              <a:pPr eaLnBrk="1" hangingPunct="1"/>
              <a:t>51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8192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1987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EAFD882D-B44D-BD41-9C1C-0EEDC357EBAF}" type="slidenum">
              <a:rPr lang="en-US" altLang="en-US" sz="1200">
                <a:latin typeface="Arial" charset="0"/>
              </a:rPr>
              <a:pPr eaLnBrk="1" hangingPunct="1"/>
              <a:t>52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224332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C99C28B5-93F7-754B-9AB0-3DF8B8819626}" type="slidenum">
              <a:rPr lang="en-US" altLang="en-US" sz="1200">
                <a:latin typeface="Arial" charset="0"/>
              </a:rPr>
              <a:pPr eaLnBrk="1" hangingPunct="1"/>
              <a:t>53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315338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9B864BC1-8F3D-5A44-83D4-DB144F8CBBC3}" type="slidenum">
              <a:rPr lang="en-US" altLang="en-US" sz="1200">
                <a:latin typeface="Arial" charset="0"/>
              </a:rPr>
              <a:pPr eaLnBrk="1" hangingPunct="1"/>
              <a:t>54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88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34740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C5E070E6-BB87-4748-8D5C-F357C3021A38}" type="slidenum">
              <a:rPr lang="en-US" altLang="en-US" sz="1200">
                <a:latin typeface="Arial" charset="0"/>
              </a:rPr>
              <a:pPr eaLnBrk="1" hangingPunct="1"/>
              <a:t>55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6764248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FB6CE0CF-EE53-0941-990E-8FD5E38C60DE}" type="slidenum">
              <a:rPr lang="en-US" altLang="en-US" sz="1200">
                <a:latin typeface="Arial" charset="0"/>
              </a:rPr>
              <a:pPr eaLnBrk="1" hangingPunct="1"/>
              <a:t>56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9216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995744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BFD7ED28-1C27-C446-B51B-280F3F7CA0E2}" type="slidenum">
              <a:rPr lang="en-US" altLang="en-US" sz="1200">
                <a:latin typeface="Arial" charset="0"/>
              </a:rPr>
              <a:pPr eaLnBrk="1" hangingPunct="1"/>
              <a:t>57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9421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0444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E30D4350-663F-0641-9769-2FF44ED51572}" type="slidenum">
              <a:rPr lang="en-US" altLang="en-US" sz="1200">
                <a:latin typeface="Arial" charset="0"/>
              </a:rPr>
              <a:pPr eaLnBrk="1" hangingPunct="1"/>
              <a:t>58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119000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defTabSz="931863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fld id="{985C7FF9-BF5A-DE4E-85D9-7C38AF522ABA}" type="slidenum">
              <a:rPr lang="en-US" altLang="en-US" sz="1200">
                <a:latin typeface="Arial" charset="0"/>
              </a:rPr>
              <a:pPr eaLnBrk="1" hangingPunct="1"/>
              <a:t>59</a:t>
            </a:fld>
            <a:endParaRPr lang="en-US" altLang="en-US" sz="1200">
              <a:latin typeface="Arial" charset="0"/>
            </a:endParaRPr>
          </a:p>
        </p:txBody>
      </p:sp>
      <p:sp>
        <p:nvSpPr>
          <p:cNvPr id="9830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090185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D59D5B5-A32B-7C45-9A0C-21F0231DA2B9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E43297-109F-EA4C-BFEB-577D7A7C7561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89473F-E982-D846-A4E5-3E7BE6AE49F1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DC38B14-7195-934D-8250-A3D920453F26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19A9B6-419C-9A49-9A27-DA063DC4DECD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81D95D-76AF-ED42-BB93-DBD55CA9D93E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75E7C2-6F15-0047-9B86-C0BCE54A3A6C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19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7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DB68C0-43D4-C043-8553-7FFF432D7A93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198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E14617-495D-914D-A647-7A1D1FB88997}" type="slidenum">
              <a:rPr lang="en-US" altLang="en-US"/>
              <a:pPr/>
              <a:t>67</a:t>
            </a:fld>
            <a:endParaRPr lang="en-US" altLang="en-US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600EB35-61D1-6540-8552-DD323002E470}" type="slidenum">
              <a:rPr lang="en-US" altLang="en-US"/>
              <a:pPr/>
              <a:t>68</a:t>
            </a:fld>
            <a:endParaRPr lang="en-US" altLang="en-US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9CFEFB-063D-1543-8088-63B94E6C9F0A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A90B2EB-9B81-5E4D-97BE-7174A25BE8D6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7B81AA6-2214-6D4B-A7FB-CFEAFEFDD51B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115031-BB58-C449-8E55-1FDF783980E9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C1D86C-5F27-1A49-93EA-14B581EE0305}" type="slidenum">
              <a:rPr lang="en-US" altLang="en-US"/>
              <a:pPr/>
              <a:t>72</a:t>
            </a:fld>
            <a:endParaRPr lang="en-US" altLang="en-US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8BE620-7ACF-644C-879C-DB0819B462D5}" type="slidenum">
              <a:rPr lang="en-US" altLang="en-US"/>
              <a:pPr/>
              <a:t>73</a:t>
            </a:fld>
            <a:endParaRPr lang="en-US" altLang="en-US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A0F929-5856-124A-9A17-CA5A4FAD3FCB}" type="slidenum">
              <a:rPr lang="en-US" altLang="en-US"/>
              <a:pPr/>
              <a:t>74</a:t>
            </a:fld>
            <a:endParaRPr lang="en-US" altLang="en-US"/>
          </a:p>
        </p:txBody>
      </p:sp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1994DF-4686-D141-872A-5A238647EEFF}" type="slidenum">
              <a:rPr lang="en-US" altLang="en-US"/>
              <a:pPr/>
              <a:t>75</a:t>
            </a:fld>
            <a:endParaRPr lang="en-US" altLang="en-US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74A692D-C165-6E47-AC70-1424E8399E3B}" type="slidenum">
              <a:rPr lang="en-US" altLang="en-US"/>
              <a:pPr/>
              <a:t>76</a:t>
            </a:fld>
            <a:endParaRPr lang="en-US" altLang="en-US"/>
          </a:p>
        </p:txBody>
      </p:sp>
      <p:sp>
        <p:nvSpPr>
          <p:cNvPr id="214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DB9FDD-6712-5C44-A2E3-A3E254EE286F}" type="slidenum">
              <a:rPr lang="en-US" altLang="en-US"/>
              <a:pPr/>
              <a:t>77</a:t>
            </a:fld>
            <a:endParaRPr lang="en-US" altLang="en-US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C660A3-E80D-E240-ABA1-7001A2296169}" type="slidenum">
              <a:rPr lang="en-US" altLang="en-US"/>
              <a:pPr/>
              <a:t>78</a:t>
            </a:fld>
            <a:endParaRPr lang="en-US" altLang="en-US"/>
          </a:p>
        </p:txBody>
      </p:sp>
      <p:sp>
        <p:nvSpPr>
          <p:cNvPr id="2580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8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B64E24-D216-F243-B929-B50081081D86}" type="slidenum">
              <a:rPr lang="en-US" altLang="en-US"/>
              <a:pPr/>
              <a:t>79</a:t>
            </a:fld>
            <a:endParaRPr lang="en-US" altLang="en-US"/>
          </a:p>
        </p:txBody>
      </p:sp>
      <p:sp>
        <p:nvSpPr>
          <p:cNvPr id="260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0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D6C71E-1D55-694B-9C24-6AB8309DEEA1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2621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2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FE8490-4258-5449-86E2-777CD2D19D34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54B572-52A5-BA49-85CD-7F27FD8A564B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1B7E65-8D0D-8046-8303-81E92114FD5F}" type="slidenum">
              <a:rPr lang="en-US" altLang="en-US"/>
              <a:pPr/>
              <a:t>9</a:t>
            </a:fld>
            <a:endParaRPr lang="en-US" altLang="en-US"/>
          </a:p>
        </p:txBody>
      </p:sp>
      <p:sp>
        <p:nvSpPr>
          <p:cNvPr id="223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D2386A15-1D5C-384A-8F6A-D4C0A304B8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26369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D54B7761-B368-BF42-AD85-DCD970EFA2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509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62700" y="228600"/>
            <a:ext cx="19431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228600"/>
            <a:ext cx="56769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D3E4C4FA-EC76-F949-81B1-5ED6C565F7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4591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54B2A24A-A9FC-9241-B74D-9E56B22C99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3748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83D5C6F5-ECA7-564A-AC05-93A46959B5D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11202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002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1ECF0067-2120-C946-993A-8953B80196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055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DF1850C2-9974-0546-87F1-6439130D005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7503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FE971361-08E9-B343-8EED-BC516B1567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19696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77846788-5854-F645-A784-AF25F4800E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9099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E53181E1-4C8D-DC43-A97C-E6A7B09B76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767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en-US"/>
              <a:t>1-</a:t>
            </a:r>
            <a:fld id="{C50184F0-E2E2-054A-94B5-A1BE968928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176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228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00200"/>
            <a:ext cx="77724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10200" y="6400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r>
              <a:rPr lang="en-US" altLang="en-US"/>
              <a:t> Introduction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400800"/>
            <a:ext cx="6254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r>
              <a:rPr lang="en-US" altLang="en-US"/>
              <a:t>1-</a:t>
            </a:r>
            <a:fld id="{E7C403B2-756E-6347-B7E9-0607C6EA6AD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 u="sng" kern="1200">
          <a:solidFill>
            <a:srgbClr val="800000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 u="sng">
          <a:solidFill>
            <a:srgbClr val="800000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 u="sng">
          <a:solidFill>
            <a:srgbClr val="800000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 u="sng">
          <a:solidFill>
            <a:srgbClr val="800000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 u="sng">
          <a:solidFill>
            <a:srgbClr val="800000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000" b="1" u="sng">
          <a:solidFill>
            <a:srgbClr val="800000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000" b="1" u="sng">
          <a:solidFill>
            <a:srgbClr val="800000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000" b="1" u="sng">
          <a:solidFill>
            <a:srgbClr val="800000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000" b="1" u="sng">
          <a:solidFill>
            <a:srgbClr val="8000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5000"/>
        <a:buFont typeface="Wingdings" charset="2"/>
        <a:buChar char="q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56.bin"/><Relationship Id="rId20" Type="http://schemas.openxmlformats.org/officeDocument/2006/relationships/image" Target="../media/image5.png"/><Relationship Id="rId21" Type="http://schemas.openxmlformats.org/officeDocument/2006/relationships/oleObject" Target="../embeddings/oleObject65.bin"/><Relationship Id="rId22" Type="http://schemas.openxmlformats.org/officeDocument/2006/relationships/oleObject" Target="../embeddings/oleObject66.bin"/><Relationship Id="rId23" Type="http://schemas.openxmlformats.org/officeDocument/2006/relationships/oleObject" Target="../embeddings/oleObject67.bin"/><Relationship Id="rId10" Type="http://schemas.openxmlformats.org/officeDocument/2006/relationships/oleObject" Target="../embeddings/oleObject57.bin"/><Relationship Id="rId11" Type="http://schemas.openxmlformats.org/officeDocument/2006/relationships/oleObject" Target="../embeddings/oleObject58.bin"/><Relationship Id="rId12" Type="http://schemas.openxmlformats.org/officeDocument/2006/relationships/oleObject" Target="../embeddings/oleObject59.bin"/><Relationship Id="rId13" Type="http://schemas.openxmlformats.org/officeDocument/2006/relationships/oleObject" Target="../embeddings/oleObject60.bin"/><Relationship Id="rId14" Type="http://schemas.openxmlformats.org/officeDocument/2006/relationships/oleObject" Target="../embeddings/oleObject61.bin"/><Relationship Id="rId15" Type="http://schemas.openxmlformats.org/officeDocument/2006/relationships/image" Target="../media/image3.png"/><Relationship Id="rId16" Type="http://schemas.openxmlformats.org/officeDocument/2006/relationships/oleObject" Target="../embeddings/oleObject62.bin"/><Relationship Id="rId17" Type="http://schemas.openxmlformats.org/officeDocument/2006/relationships/oleObject" Target="../embeddings/oleObject63.bin"/><Relationship Id="rId18" Type="http://schemas.openxmlformats.org/officeDocument/2006/relationships/image" Target="../media/image4.png"/><Relationship Id="rId19" Type="http://schemas.openxmlformats.org/officeDocument/2006/relationships/oleObject" Target="../embeddings/oleObject64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53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54.bin"/><Relationship Id="rId7" Type="http://schemas.openxmlformats.org/officeDocument/2006/relationships/image" Target="../media/image2.png"/><Relationship Id="rId8" Type="http://schemas.openxmlformats.org/officeDocument/2006/relationships/oleObject" Target="../embeddings/oleObject55.bin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71.bin"/><Relationship Id="rId20" Type="http://schemas.openxmlformats.org/officeDocument/2006/relationships/image" Target="../media/image5.png"/><Relationship Id="rId21" Type="http://schemas.openxmlformats.org/officeDocument/2006/relationships/oleObject" Target="../embeddings/oleObject80.bin"/><Relationship Id="rId22" Type="http://schemas.openxmlformats.org/officeDocument/2006/relationships/oleObject" Target="../embeddings/oleObject81.bin"/><Relationship Id="rId23" Type="http://schemas.openxmlformats.org/officeDocument/2006/relationships/oleObject" Target="../embeddings/oleObject82.bin"/><Relationship Id="rId10" Type="http://schemas.openxmlformats.org/officeDocument/2006/relationships/oleObject" Target="../embeddings/oleObject72.bin"/><Relationship Id="rId11" Type="http://schemas.openxmlformats.org/officeDocument/2006/relationships/oleObject" Target="../embeddings/oleObject73.bin"/><Relationship Id="rId12" Type="http://schemas.openxmlformats.org/officeDocument/2006/relationships/oleObject" Target="../embeddings/oleObject74.bin"/><Relationship Id="rId13" Type="http://schemas.openxmlformats.org/officeDocument/2006/relationships/oleObject" Target="../embeddings/oleObject75.bin"/><Relationship Id="rId14" Type="http://schemas.openxmlformats.org/officeDocument/2006/relationships/oleObject" Target="../embeddings/oleObject76.bin"/><Relationship Id="rId15" Type="http://schemas.openxmlformats.org/officeDocument/2006/relationships/image" Target="../media/image3.png"/><Relationship Id="rId16" Type="http://schemas.openxmlformats.org/officeDocument/2006/relationships/oleObject" Target="../embeddings/oleObject77.bin"/><Relationship Id="rId17" Type="http://schemas.openxmlformats.org/officeDocument/2006/relationships/oleObject" Target="../embeddings/oleObject78.bin"/><Relationship Id="rId18" Type="http://schemas.openxmlformats.org/officeDocument/2006/relationships/image" Target="../media/image4.png"/><Relationship Id="rId19" Type="http://schemas.openxmlformats.org/officeDocument/2006/relationships/oleObject" Target="../embeddings/oleObject79.bin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2.xml"/><Relationship Id="rId4" Type="http://schemas.openxmlformats.org/officeDocument/2006/relationships/oleObject" Target="../embeddings/oleObject68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69.bin"/><Relationship Id="rId7" Type="http://schemas.openxmlformats.org/officeDocument/2006/relationships/image" Target="../media/image2.png"/><Relationship Id="rId8" Type="http://schemas.openxmlformats.org/officeDocument/2006/relationships/oleObject" Target="../embeddings/oleObject70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86.bin"/><Relationship Id="rId20" Type="http://schemas.openxmlformats.org/officeDocument/2006/relationships/image" Target="../media/image5.png"/><Relationship Id="rId21" Type="http://schemas.openxmlformats.org/officeDocument/2006/relationships/oleObject" Target="../embeddings/oleObject95.bin"/><Relationship Id="rId22" Type="http://schemas.openxmlformats.org/officeDocument/2006/relationships/oleObject" Target="../embeddings/oleObject96.bin"/><Relationship Id="rId23" Type="http://schemas.openxmlformats.org/officeDocument/2006/relationships/oleObject" Target="../embeddings/oleObject97.bin"/><Relationship Id="rId10" Type="http://schemas.openxmlformats.org/officeDocument/2006/relationships/oleObject" Target="../embeddings/oleObject87.bin"/><Relationship Id="rId11" Type="http://schemas.openxmlformats.org/officeDocument/2006/relationships/oleObject" Target="../embeddings/oleObject88.bin"/><Relationship Id="rId12" Type="http://schemas.openxmlformats.org/officeDocument/2006/relationships/oleObject" Target="../embeddings/oleObject89.bin"/><Relationship Id="rId13" Type="http://schemas.openxmlformats.org/officeDocument/2006/relationships/oleObject" Target="../embeddings/oleObject90.bin"/><Relationship Id="rId14" Type="http://schemas.openxmlformats.org/officeDocument/2006/relationships/oleObject" Target="../embeddings/oleObject91.bin"/><Relationship Id="rId15" Type="http://schemas.openxmlformats.org/officeDocument/2006/relationships/image" Target="../media/image3.png"/><Relationship Id="rId16" Type="http://schemas.openxmlformats.org/officeDocument/2006/relationships/oleObject" Target="../embeddings/oleObject92.bin"/><Relationship Id="rId17" Type="http://schemas.openxmlformats.org/officeDocument/2006/relationships/oleObject" Target="../embeddings/oleObject93.bin"/><Relationship Id="rId18" Type="http://schemas.openxmlformats.org/officeDocument/2006/relationships/image" Target="../media/image4.png"/><Relationship Id="rId19" Type="http://schemas.openxmlformats.org/officeDocument/2006/relationships/oleObject" Target="../embeddings/oleObject94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oleObject83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84.bin"/><Relationship Id="rId7" Type="http://schemas.openxmlformats.org/officeDocument/2006/relationships/image" Target="../media/image2.png"/><Relationship Id="rId8" Type="http://schemas.openxmlformats.org/officeDocument/2006/relationships/oleObject" Target="../embeddings/oleObject85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4" Type="http://schemas.openxmlformats.org/officeDocument/2006/relationships/oleObject" Target="../embeddings/oleObject98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99.bin"/><Relationship Id="rId7" Type="http://schemas.openxmlformats.org/officeDocument/2006/relationships/image" Target="../media/image2.png"/><Relationship Id="rId8" Type="http://schemas.openxmlformats.org/officeDocument/2006/relationships/oleObject" Target="../embeddings/oleObject100.bin"/><Relationship Id="rId9" Type="http://schemas.openxmlformats.org/officeDocument/2006/relationships/oleObject" Target="../embeddings/oleObject101.bin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4" Type="http://schemas.openxmlformats.org/officeDocument/2006/relationships/oleObject" Target="../embeddings/oleObject102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103.bin"/><Relationship Id="rId7" Type="http://schemas.openxmlformats.org/officeDocument/2006/relationships/oleObject" Target="../embeddings/oleObject104.bin"/><Relationship Id="rId8" Type="http://schemas.openxmlformats.org/officeDocument/2006/relationships/oleObject" Target="../embeddings/oleObject105.bin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11.bin"/><Relationship Id="rId12" Type="http://schemas.openxmlformats.org/officeDocument/2006/relationships/oleObject" Target="../embeddings/oleObject112.bin"/><Relationship Id="rId13" Type="http://schemas.openxmlformats.org/officeDocument/2006/relationships/oleObject" Target="../embeddings/oleObject113.bin"/><Relationship Id="rId14" Type="http://schemas.openxmlformats.org/officeDocument/2006/relationships/oleObject" Target="../embeddings/oleObject114.bin"/><Relationship Id="rId1" Type="http://schemas.openxmlformats.org/officeDocument/2006/relationships/vmlDrawing" Target="../drawings/vmlDrawing10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6.xml"/><Relationship Id="rId4" Type="http://schemas.openxmlformats.org/officeDocument/2006/relationships/oleObject" Target="../embeddings/oleObject106.bin"/><Relationship Id="rId5" Type="http://schemas.openxmlformats.org/officeDocument/2006/relationships/image" Target="../media/image4.png"/><Relationship Id="rId6" Type="http://schemas.openxmlformats.org/officeDocument/2006/relationships/oleObject" Target="../embeddings/oleObject107.bin"/><Relationship Id="rId7" Type="http://schemas.openxmlformats.org/officeDocument/2006/relationships/image" Target="../media/image5.png"/><Relationship Id="rId8" Type="http://schemas.openxmlformats.org/officeDocument/2006/relationships/oleObject" Target="../embeddings/oleObject108.bin"/><Relationship Id="rId9" Type="http://schemas.openxmlformats.org/officeDocument/2006/relationships/oleObject" Target="../embeddings/oleObject109.bin"/><Relationship Id="rId10" Type="http://schemas.openxmlformats.org/officeDocument/2006/relationships/oleObject" Target="../embeddings/oleObject110.bin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20.bin"/><Relationship Id="rId12" Type="http://schemas.openxmlformats.org/officeDocument/2006/relationships/image" Target="../media/image1.png"/><Relationship Id="rId13" Type="http://schemas.openxmlformats.org/officeDocument/2006/relationships/oleObject" Target="../embeddings/oleObject121.bin"/><Relationship Id="rId1" Type="http://schemas.openxmlformats.org/officeDocument/2006/relationships/vmlDrawing" Target="../drawings/vmlDrawing11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7.xml"/><Relationship Id="rId4" Type="http://schemas.openxmlformats.org/officeDocument/2006/relationships/oleObject" Target="../embeddings/oleObject115.bin"/><Relationship Id="rId5" Type="http://schemas.openxmlformats.org/officeDocument/2006/relationships/image" Target="../media/image4.png"/><Relationship Id="rId6" Type="http://schemas.openxmlformats.org/officeDocument/2006/relationships/oleObject" Target="../embeddings/oleObject116.bin"/><Relationship Id="rId7" Type="http://schemas.openxmlformats.org/officeDocument/2006/relationships/image" Target="../media/image5.png"/><Relationship Id="rId8" Type="http://schemas.openxmlformats.org/officeDocument/2006/relationships/oleObject" Target="../embeddings/oleObject117.bin"/><Relationship Id="rId9" Type="http://schemas.openxmlformats.org/officeDocument/2006/relationships/oleObject" Target="../embeddings/oleObject118.bin"/><Relationship Id="rId10" Type="http://schemas.openxmlformats.org/officeDocument/2006/relationships/oleObject" Target="../embeddings/oleObject119.bin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.bin"/><Relationship Id="rId20" Type="http://schemas.openxmlformats.org/officeDocument/2006/relationships/image" Target="../media/image5.png"/><Relationship Id="rId21" Type="http://schemas.openxmlformats.org/officeDocument/2006/relationships/oleObject" Target="../embeddings/oleObject13.bin"/><Relationship Id="rId22" Type="http://schemas.openxmlformats.org/officeDocument/2006/relationships/oleObject" Target="../embeddings/oleObject14.bin"/><Relationship Id="rId23" Type="http://schemas.openxmlformats.org/officeDocument/2006/relationships/oleObject" Target="../embeddings/oleObject15.bin"/><Relationship Id="rId24" Type="http://schemas.openxmlformats.org/officeDocument/2006/relationships/oleObject" Target="../embeddings/oleObject16.bin"/><Relationship Id="rId25" Type="http://schemas.openxmlformats.org/officeDocument/2006/relationships/oleObject" Target="../embeddings/oleObject17.bin"/><Relationship Id="rId26" Type="http://schemas.openxmlformats.org/officeDocument/2006/relationships/oleObject" Target="../embeddings/oleObject18.bin"/><Relationship Id="rId10" Type="http://schemas.openxmlformats.org/officeDocument/2006/relationships/oleObject" Target="../embeddings/oleObject5.bin"/><Relationship Id="rId11" Type="http://schemas.openxmlformats.org/officeDocument/2006/relationships/oleObject" Target="../embeddings/oleObject6.bin"/><Relationship Id="rId12" Type="http://schemas.openxmlformats.org/officeDocument/2006/relationships/oleObject" Target="../embeddings/oleObject7.bin"/><Relationship Id="rId13" Type="http://schemas.openxmlformats.org/officeDocument/2006/relationships/oleObject" Target="../embeddings/oleObject8.bin"/><Relationship Id="rId14" Type="http://schemas.openxmlformats.org/officeDocument/2006/relationships/oleObject" Target="../embeddings/oleObject9.bin"/><Relationship Id="rId15" Type="http://schemas.openxmlformats.org/officeDocument/2006/relationships/image" Target="../media/image3.png"/><Relationship Id="rId16" Type="http://schemas.openxmlformats.org/officeDocument/2006/relationships/oleObject" Target="../embeddings/oleObject10.bin"/><Relationship Id="rId17" Type="http://schemas.openxmlformats.org/officeDocument/2006/relationships/oleObject" Target="../embeddings/oleObject11.bin"/><Relationship Id="rId18" Type="http://schemas.openxmlformats.org/officeDocument/2006/relationships/image" Target="../media/image4.png"/><Relationship Id="rId19" Type="http://schemas.openxmlformats.org/officeDocument/2006/relationships/oleObject" Target="../embeddings/oleObject12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.xml"/><Relationship Id="rId4" Type="http://schemas.openxmlformats.org/officeDocument/2006/relationships/oleObject" Target="../embeddings/oleObject1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2.png"/><Relationship Id="rId8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25.bin"/><Relationship Id="rId20" Type="http://schemas.openxmlformats.org/officeDocument/2006/relationships/image" Target="../media/image5.png"/><Relationship Id="rId21" Type="http://schemas.openxmlformats.org/officeDocument/2006/relationships/oleObject" Target="../embeddings/oleObject134.bin"/><Relationship Id="rId22" Type="http://schemas.openxmlformats.org/officeDocument/2006/relationships/oleObject" Target="../embeddings/oleObject135.bin"/><Relationship Id="rId23" Type="http://schemas.openxmlformats.org/officeDocument/2006/relationships/oleObject" Target="../embeddings/oleObject136.bin"/><Relationship Id="rId10" Type="http://schemas.openxmlformats.org/officeDocument/2006/relationships/oleObject" Target="../embeddings/oleObject126.bin"/><Relationship Id="rId11" Type="http://schemas.openxmlformats.org/officeDocument/2006/relationships/oleObject" Target="../embeddings/oleObject127.bin"/><Relationship Id="rId12" Type="http://schemas.openxmlformats.org/officeDocument/2006/relationships/oleObject" Target="../embeddings/oleObject128.bin"/><Relationship Id="rId13" Type="http://schemas.openxmlformats.org/officeDocument/2006/relationships/oleObject" Target="../embeddings/oleObject129.bin"/><Relationship Id="rId14" Type="http://schemas.openxmlformats.org/officeDocument/2006/relationships/oleObject" Target="../embeddings/oleObject130.bin"/><Relationship Id="rId15" Type="http://schemas.openxmlformats.org/officeDocument/2006/relationships/image" Target="../media/image3.png"/><Relationship Id="rId16" Type="http://schemas.openxmlformats.org/officeDocument/2006/relationships/oleObject" Target="../embeddings/oleObject131.bin"/><Relationship Id="rId17" Type="http://schemas.openxmlformats.org/officeDocument/2006/relationships/oleObject" Target="../embeddings/oleObject132.bin"/><Relationship Id="rId18" Type="http://schemas.openxmlformats.org/officeDocument/2006/relationships/image" Target="../media/image4.png"/><Relationship Id="rId19" Type="http://schemas.openxmlformats.org/officeDocument/2006/relationships/oleObject" Target="../embeddings/oleObject133.bin"/><Relationship Id="rId1" Type="http://schemas.openxmlformats.org/officeDocument/2006/relationships/vmlDrawing" Target="../drawings/vmlDrawing12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29.xml"/><Relationship Id="rId4" Type="http://schemas.openxmlformats.org/officeDocument/2006/relationships/oleObject" Target="../embeddings/oleObject122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123.bin"/><Relationship Id="rId7" Type="http://schemas.openxmlformats.org/officeDocument/2006/relationships/image" Target="../media/image2.png"/><Relationship Id="rId8" Type="http://schemas.openxmlformats.org/officeDocument/2006/relationships/oleObject" Target="../embeddings/oleObject124.bin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140.bin"/><Relationship Id="rId20" Type="http://schemas.openxmlformats.org/officeDocument/2006/relationships/image" Target="../media/image5.png"/><Relationship Id="rId21" Type="http://schemas.openxmlformats.org/officeDocument/2006/relationships/oleObject" Target="../embeddings/oleObject149.bin"/><Relationship Id="rId22" Type="http://schemas.openxmlformats.org/officeDocument/2006/relationships/oleObject" Target="../embeddings/oleObject150.bin"/><Relationship Id="rId23" Type="http://schemas.openxmlformats.org/officeDocument/2006/relationships/oleObject" Target="../embeddings/oleObject151.bin"/><Relationship Id="rId10" Type="http://schemas.openxmlformats.org/officeDocument/2006/relationships/oleObject" Target="../embeddings/oleObject141.bin"/><Relationship Id="rId11" Type="http://schemas.openxmlformats.org/officeDocument/2006/relationships/oleObject" Target="../embeddings/oleObject142.bin"/><Relationship Id="rId12" Type="http://schemas.openxmlformats.org/officeDocument/2006/relationships/oleObject" Target="../embeddings/oleObject143.bin"/><Relationship Id="rId13" Type="http://schemas.openxmlformats.org/officeDocument/2006/relationships/oleObject" Target="../embeddings/oleObject144.bin"/><Relationship Id="rId14" Type="http://schemas.openxmlformats.org/officeDocument/2006/relationships/oleObject" Target="../embeddings/oleObject145.bin"/><Relationship Id="rId15" Type="http://schemas.openxmlformats.org/officeDocument/2006/relationships/image" Target="../media/image3.png"/><Relationship Id="rId16" Type="http://schemas.openxmlformats.org/officeDocument/2006/relationships/oleObject" Target="../embeddings/oleObject146.bin"/><Relationship Id="rId17" Type="http://schemas.openxmlformats.org/officeDocument/2006/relationships/oleObject" Target="../embeddings/oleObject147.bin"/><Relationship Id="rId18" Type="http://schemas.openxmlformats.org/officeDocument/2006/relationships/image" Target="../media/image4.png"/><Relationship Id="rId19" Type="http://schemas.openxmlformats.org/officeDocument/2006/relationships/oleObject" Target="../embeddings/oleObject148.bin"/><Relationship Id="rId1" Type="http://schemas.openxmlformats.org/officeDocument/2006/relationships/vmlDrawing" Target="../drawings/vmlDrawing13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30.xml"/><Relationship Id="rId4" Type="http://schemas.openxmlformats.org/officeDocument/2006/relationships/oleObject" Target="../embeddings/oleObject137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138.bin"/><Relationship Id="rId7" Type="http://schemas.openxmlformats.org/officeDocument/2006/relationships/image" Target="../media/image2.png"/><Relationship Id="rId8" Type="http://schemas.openxmlformats.org/officeDocument/2006/relationships/oleObject" Target="../embeddings/oleObject139.bin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4" Type="http://schemas.openxmlformats.org/officeDocument/2006/relationships/oleObject" Target="../embeddings/oleObject152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153.bin"/><Relationship Id="rId7" Type="http://schemas.openxmlformats.org/officeDocument/2006/relationships/oleObject" Target="../embeddings/oleObject154.bin"/><Relationship Id="rId8" Type="http://schemas.openxmlformats.org/officeDocument/2006/relationships/oleObject" Target="../embeddings/oleObject155.bin"/><Relationship Id="rId9" Type="http://schemas.openxmlformats.org/officeDocument/2006/relationships/oleObject" Target="../embeddings/oleObject156.bin"/><Relationship Id="rId1" Type="http://schemas.openxmlformats.org/officeDocument/2006/relationships/vmlDrawing" Target="../drawings/vmlDrawing14.vml"/><Relationship Id="rId2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0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4" Type="http://schemas.openxmlformats.org/officeDocument/2006/relationships/oleObject" Target="../embeddings/oleObject157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158.bin"/><Relationship Id="rId1" Type="http://schemas.openxmlformats.org/officeDocument/2006/relationships/vmlDrawing" Target="../drawings/vmlDrawing15.vml"/><Relationship Id="rId2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22.bin"/><Relationship Id="rId20" Type="http://schemas.openxmlformats.org/officeDocument/2006/relationships/image" Target="../media/image5.png"/><Relationship Id="rId21" Type="http://schemas.openxmlformats.org/officeDocument/2006/relationships/oleObject" Target="../embeddings/oleObject31.bin"/><Relationship Id="rId22" Type="http://schemas.openxmlformats.org/officeDocument/2006/relationships/oleObject" Target="../embeddings/oleObject32.bin"/><Relationship Id="rId23" Type="http://schemas.openxmlformats.org/officeDocument/2006/relationships/oleObject" Target="../embeddings/oleObject33.bin"/><Relationship Id="rId24" Type="http://schemas.openxmlformats.org/officeDocument/2006/relationships/oleObject" Target="../embeddings/oleObject34.bin"/><Relationship Id="rId25" Type="http://schemas.openxmlformats.org/officeDocument/2006/relationships/oleObject" Target="../embeddings/oleObject35.bin"/><Relationship Id="rId26" Type="http://schemas.openxmlformats.org/officeDocument/2006/relationships/oleObject" Target="../embeddings/oleObject36.bin"/><Relationship Id="rId10" Type="http://schemas.openxmlformats.org/officeDocument/2006/relationships/oleObject" Target="../embeddings/oleObject23.bin"/><Relationship Id="rId11" Type="http://schemas.openxmlformats.org/officeDocument/2006/relationships/oleObject" Target="../embeddings/oleObject24.bin"/><Relationship Id="rId12" Type="http://schemas.openxmlformats.org/officeDocument/2006/relationships/oleObject" Target="../embeddings/oleObject25.bin"/><Relationship Id="rId13" Type="http://schemas.openxmlformats.org/officeDocument/2006/relationships/oleObject" Target="../embeddings/oleObject26.bin"/><Relationship Id="rId14" Type="http://schemas.openxmlformats.org/officeDocument/2006/relationships/oleObject" Target="../embeddings/oleObject27.bin"/><Relationship Id="rId15" Type="http://schemas.openxmlformats.org/officeDocument/2006/relationships/image" Target="../media/image3.png"/><Relationship Id="rId16" Type="http://schemas.openxmlformats.org/officeDocument/2006/relationships/oleObject" Target="../embeddings/oleObject28.bin"/><Relationship Id="rId17" Type="http://schemas.openxmlformats.org/officeDocument/2006/relationships/oleObject" Target="../embeddings/oleObject29.bin"/><Relationship Id="rId18" Type="http://schemas.openxmlformats.org/officeDocument/2006/relationships/image" Target="../media/image4.png"/><Relationship Id="rId19" Type="http://schemas.openxmlformats.org/officeDocument/2006/relationships/oleObject" Target="../embeddings/oleObject30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5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20.bin"/><Relationship Id="rId7" Type="http://schemas.openxmlformats.org/officeDocument/2006/relationships/image" Target="../media/image2.png"/><Relationship Id="rId8" Type="http://schemas.openxmlformats.org/officeDocument/2006/relationships/oleObject" Target="../embeddings/oleObject21.bin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4" Type="http://schemas.openxmlformats.org/officeDocument/2006/relationships/oleObject" Target="../embeddings/oleObject159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160.bin"/><Relationship Id="rId1" Type="http://schemas.openxmlformats.org/officeDocument/2006/relationships/vmlDrawing" Target="../drawings/vmlDrawing16.vml"/><Relationship Id="rId2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0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22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4" Type="http://schemas.openxmlformats.org/officeDocument/2006/relationships/oleObject" Target="../embeddings/oleObject161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162.bin"/><Relationship Id="rId1" Type="http://schemas.openxmlformats.org/officeDocument/2006/relationships/vmlDrawing" Target="../drawings/vmlDrawing17.vml"/><Relationship Id="rId2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23.tiff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oleObject" Target="../embeddings/oleObject40.bin"/><Relationship Id="rId20" Type="http://schemas.openxmlformats.org/officeDocument/2006/relationships/image" Target="../media/image5.png"/><Relationship Id="rId21" Type="http://schemas.openxmlformats.org/officeDocument/2006/relationships/oleObject" Target="../embeddings/oleObject49.bin"/><Relationship Id="rId22" Type="http://schemas.openxmlformats.org/officeDocument/2006/relationships/oleObject" Target="../embeddings/oleObject50.bin"/><Relationship Id="rId23" Type="http://schemas.openxmlformats.org/officeDocument/2006/relationships/oleObject" Target="../embeddings/oleObject51.bin"/><Relationship Id="rId10" Type="http://schemas.openxmlformats.org/officeDocument/2006/relationships/oleObject" Target="../embeddings/oleObject41.bin"/><Relationship Id="rId11" Type="http://schemas.openxmlformats.org/officeDocument/2006/relationships/oleObject" Target="../embeddings/oleObject42.bin"/><Relationship Id="rId12" Type="http://schemas.openxmlformats.org/officeDocument/2006/relationships/oleObject" Target="../embeddings/oleObject43.bin"/><Relationship Id="rId13" Type="http://schemas.openxmlformats.org/officeDocument/2006/relationships/oleObject" Target="../embeddings/oleObject44.bin"/><Relationship Id="rId14" Type="http://schemas.openxmlformats.org/officeDocument/2006/relationships/oleObject" Target="../embeddings/oleObject45.bin"/><Relationship Id="rId15" Type="http://schemas.openxmlformats.org/officeDocument/2006/relationships/image" Target="../media/image3.png"/><Relationship Id="rId16" Type="http://schemas.openxmlformats.org/officeDocument/2006/relationships/oleObject" Target="../embeddings/oleObject46.bin"/><Relationship Id="rId17" Type="http://schemas.openxmlformats.org/officeDocument/2006/relationships/oleObject" Target="../embeddings/oleObject47.bin"/><Relationship Id="rId18" Type="http://schemas.openxmlformats.org/officeDocument/2006/relationships/image" Target="../media/image4.png"/><Relationship Id="rId19" Type="http://schemas.openxmlformats.org/officeDocument/2006/relationships/oleObject" Target="../embeddings/oleObject48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6.xml"/><Relationship Id="rId4" Type="http://schemas.openxmlformats.org/officeDocument/2006/relationships/oleObject" Target="../embeddings/oleObject37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38.bin"/><Relationship Id="rId7" Type="http://schemas.openxmlformats.org/officeDocument/2006/relationships/image" Target="../media/image2.png"/><Relationship Id="rId8" Type="http://schemas.openxmlformats.org/officeDocument/2006/relationships/oleObject" Target="../embeddings/oleObject39.bin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4" Type="http://schemas.openxmlformats.org/officeDocument/2006/relationships/oleObject" Target="../embeddings/oleObject163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164.bin"/><Relationship Id="rId1" Type="http://schemas.openxmlformats.org/officeDocument/2006/relationships/vmlDrawing" Target="../drawings/vmlDrawing18.vml"/><Relationship Id="rId2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4" Type="http://schemas.openxmlformats.org/officeDocument/2006/relationships/oleObject" Target="../embeddings/oleObject165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166.bin"/><Relationship Id="rId1" Type="http://schemas.openxmlformats.org/officeDocument/2006/relationships/vmlDrawing" Target="../drawings/vmlDrawing19.vml"/><Relationship Id="rId2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4" Type="http://schemas.openxmlformats.org/officeDocument/2006/relationships/oleObject" Target="../embeddings/oleObject167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168.bin"/><Relationship Id="rId1" Type="http://schemas.openxmlformats.org/officeDocument/2006/relationships/vmlDrawing" Target="../drawings/vmlDrawing20.vml"/><Relationship Id="rId2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2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4" Type="http://schemas.openxmlformats.org/officeDocument/2006/relationships/oleObject" Target="../embeddings/oleObject169.bin"/><Relationship Id="rId5" Type="http://schemas.openxmlformats.org/officeDocument/2006/relationships/image" Target="../media/image25.png"/><Relationship Id="rId1" Type="http://schemas.openxmlformats.org/officeDocument/2006/relationships/vmlDrawing" Target="../drawings/vmlDrawing21.vml"/><Relationship Id="rId2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2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4" Type="http://schemas.openxmlformats.org/officeDocument/2006/relationships/oleObject" Target="../embeddings/oleObject170.bin"/><Relationship Id="rId5" Type="http://schemas.openxmlformats.org/officeDocument/2006/relationships/image" Target="../media/image1.png"/><Relationship Id="rId6" Type="http://schemas.openxmlformats.org/officeDocument/2006/relationships/oleObject" Target="../embeddings/oleObject171.bin"/><Relationship Id="rId1" Type="http://schemas.openxmlformats.org/officeDocument/2006/relationships/vmlDrawing" Target="../drawings/vmlDrawing22.vml"/><Relationship Id="rId2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0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1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27.pn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5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6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28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oleObject" Target="../embeddings/oleObject52.bin"/><Relationship Id="rId5" Type="http://schemas.openxmlformats.org/officeDocument/2006/relationships/image" Target="../media/image1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9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E5AF27C5-112A-8545-B25D-5BB73CFB4A65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41300"/>
            <a:ext cx="7772400" cy="1143000"/>
          </a:xfrm>
        </p:spPr>
        <p:txBody>
          <a:bodyPr/>
          <a:lstStyle/>
          <a:p>
            <a:r>
              <a:rPr lang="en-US" altLang="en-US"/>
              <a:t>Chapter 1: Introduction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581400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u="sng">
                <a:solidFill>
                  <a:srgbClr val="FF0000"/>
                </a:solidFill>
              </a:rPr>
              <a:t>Our goal:</a:t>
            </a:r>
            <a:r>
              <a:rPr lang="en-US" altLang="en-US"/>
              <a:t> </a:t>
            </a:r>
          </a:p>
          <a:p>
            <a:r>
              <a:rPr lang="en-US" altLang="en-US" sz="2400"/>
              <a:t>get “feel” and terminology</a:t>
            </a:r>
          </a:p>
          <a:p>
            <a:r>
              <a:rPr lang="en-US" altLang="en-US" sz="2400"/>
              <a:t>more depth, detail </a:t>
            </a:r>
            <a:r>
              <a:rPr lang="en-US" altLang="en-US" sz="2400" i="1"/>
              <a:t>later</a:t>
            </a:r>
            <a:r>
              <a:rPr lang="en-US" altLang="en-US" sz="2400"/>
              <a:t> in course</a:t>
            </a:r>
          </a:p>
          <a:p>
            <a:r>
              <a:rPr lang="en-US" altLang="en-US" sz="2400"/>
              <a:t>approach:</a:t>
            </a:r>
          </a:p>
          <a:p>
            <a:pPr lvl="1"/>
            <a:r>
              <a:rPr lang="en-US" altLang="en-US"/>
              <a:t>use Internet as example</a:t>
            </a:r>
          </a:p>
          <a:p>
            <a:pPr lvl="1"/>
            <a:endParaRPr lang="en-US" altLang="en-US" sz="200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114800" y="1371600"/>
            <a:ext cx="5029200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u="sng">
                <a:solidFill>
                  <a:srgbClr val="FF0000"/>
                </a:solidFill>
              </a:rPr>
              <a:t>Overview:</a:t>
            </a:r>
            <a:endParaRPr lang="en-US" altLang="en-US"/>
          </a:p>
          <a:p>
            <a:r>
              <a:rPr lang="en-US" altLang="en-US" sz="2400"/>
              <a:t>what’s the Internet</a:t>
            </a:r>
          </a:p>
          <a:p>
            <a:r>
              <a:rPr lang="en-US" altLang="en-US" sz="2400"/>
              <a:t>what’s a protocol?</a:t>
            </a:r>
          </a:p>
          <a:p>
            <a:r>
              <a:rPr lang="en-US" altLang="en-US" sz="2400"/>
              <a:t>network edge</a:t>
            </a:r>
          </a:p>
          <a:p>
            <a:r>
              <a:rPr lang="en-US" altLang="en-US" sz="2400"/>
              <a:t>access net, physical media</a:t>
            </a:r>
          </a:p>
          <a:p>
            <a:r>
              <a:rPr lang="en-US" altLang="en-US" sz="2400"/>
              <a:t>network core</a:t>
            </a:r>
          </a:p>
          <a:p>
            <a:r>
              <a:rPr lang="en-US" altLang="en-US" sz="2400"/>
              <a:t>Internet/ISP structure</a:t>
            </a:r>
          </a:p>
          <a:p>
            <a:r>
              <a:rPr lang="en-US" altLang="en-US" sz="2400"/>
              <a:t>performance: loss, delay</a:t>
            </a:r>
          </a:p>
          <a:p>
            <a:r>
              <a:rPr lang="en-US" altLang="en-US" sz="2400"/>
              <a:t>protocol layers, service models</a:t>
            </a:r>
          </a:p>
          <a:p>
            <a:r>
              <a:rPr lang="en-US" altLang="en-US" sz="2400"/>
              <a:t>network modeling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0845C911-8AF7-2040-A0E0-7B2F6ACE5847}" type="slidenum">
              <a:rPr lang="en-US" altLang="en-US"/>
              <a:pPr/>
              <a:t>10</a:t>
            </a:fld>
            <a:endParaRPr lang="en-US" altLang="en-US"/>
          </a:p>
        </p:txBody>
      </p:sp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Chapter 1: roadmap</a:t>
            </a:r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07375" cy="4648200"/>
          </a:xfrm>
        </p:spPr>
        <p:txBody>
          <a:bodyPr/>
          <a:lstStyle/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1.1 </a:t>
            </a:r>
            <a:r>
              <a:rPr lang="en-US" altLang="en-US" sz="2800"/>
              <a:t>What </a:t>
            </a:r>
            <a:r>
              <a:rPr lang="en-US" altLang="en-US" sz="2800" i="1"/>
              <a:t>is</a:t>
            </a:r>
            <a:r>
              <a:rPr lang="en-US" altLang="en-US" sz="2800"/>
              <a:t> the Internet?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1.2 Network edge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1.3 </a:t>
            </a:r>
            <a:r>
              <a:rPr lang="en-US" altLang="en-US" sz="2800"/>
              <a:t>Network access and physical media</a:t>
            </a:r>
            <a:endParaRPr lang="en-US" altLang="en-US" sz="2800">
              <a:solidFill>
                <a:srgbClr val="FF0000"/>
              </a:solidFill>
            </a:endParaRP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1.4</a:t>
            </a:r>
            <a:r>
              <a:rPr lang="en-US" altLang="en-US" sz="2800"/>
              <a:t> Network core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1.5</a:t>
            </a:r>
            <a:r>
              <a:rPr lang="en-US" altLang="en-US" sz="2800"/>
              <a:t> Internet structure and ISPs</a:t>
            </a:r>
            <a:r>
              <a:rPr lang="en-US" altLang="en-US" sz="2800">
                <a:solidFill>
                  <a:schemeClr val="accent2"/>
                </a:solidFill>
              </a:rPr>
              <a:t> 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1.6</a:t>
            </a:r>
            <a:r>
              <a:rPr lang="en-US" altLang="en-US" sz="2800"/>
              <a:t> Delay &amp; loss in packet-switched networks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1.7</a:t>
            </a:r>
            <a:r>
              <a:rPr lang="en-US" altLang="en-US" sz="2800"/>
              <a:t> Protocol layers, service models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1.8</a:t>
            </a:r>
            <a:r>
              <a:rPr lang="en-US" altLang="en-US" sz="2800"/>
              <a:t> History</a:t>
            </a:r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2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37375725-C2AE-2847-9BAB-B033319987F0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A closer look at network structure:</a:t>
            </a:r>
            <a:endParaRPr lang="en-US" alt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3906838" cy="4562475"/>
          </a:xfrm>
        </p:spPr>
        <p:txBody>
          <a:bodyPr/>
          <a:lstStyle/>
          <a:p>
            <a:r>
              <a:rPr lang="en-US" altLang="en-US" sz="2400">
                <a:solidFill>
                  <a:srgbClr val="FF0000"/>
                </a:solidFill>
              </a:rPr>
              <a:t>network edge:</a:t>
            </a:r>
            <a:r>
              <a:rPr lang="en-US" altLang="en-US" sz="2400"/>
              <a:t> applications and hosts</a:t>
            </a: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network core: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 sz="2000"/>
              <a:t>routers</a:t>
            </a:r>
          </a:p>
          <a:p>
            <a:pPr lvl="1"/>
            <a:r>
              <a:rPr lang="en-US" altLang="en-US" sz="2000"/>
              <a:t>network of networks</a:t>
            </a: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access networks, physical media:</a:t>
            </a:r>
            <a:r>
              <a:rPr lang="en-US" altLang="en-US" sz="2400"/>
              <a:t> communication links</a:t>
            </a:r>
            <a:endParaRPr lang="en-US" altLang="en-US" sz="2000"/>
          </a:p>
        </p:txBody>
      </p:sp>
      <p:sp>
        <p:nvSpPr>
          <p:cNvPr id="9224" name="Freeform 8"/>
          <p:cNvSpPr>
            <a:spLocks/>
          </p:cNvSpPr>
          <p:nvPr/>
        </p:nvSpPr>
        <p:spPr bwMode="auto">
          <a:xfrm>
            <a:off x="6769100" y="2200275"/>
            <a:ext cx="1798638" cy="1674813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Freeform 9"/>
          <p:cNvSpPr>
            <a:spLocks/>
          </p:cNvSpPr>
          <p:nvPr/>
        </p:nvSpPr>
        <p:spPr bwMode="auto">
          <a:xfrm>
            <a:off x="4889500" y="2057400"/>
            <a:ext cx="1866900" cy="1589088"/>
          </a:xfrm>
          <a:custGeom>
            <a:avLst/>
            <a:gdLst>
              <a:gd name="T0" fmla="*/ 550 w 1340"/>
              <a:gd name="T1" fmla="*/ 42 h 1191"/>
              <a:gd name="T2" fmla="*/ 82 w 1340"/>
              <a:gd name="T3" fmla="*/ 60 h 1191"/>
              <a:gd name="T4" fmla="*/ 58 w 1340"/>
              <a:gd name="T5" fmla="*/ 402 h 1191"/>
              <a:gd name="T6" fmla="*/ 28 w 1340"/>
              <a:gd name="T7" fmla="*/ 720 h 1191"/>
              <a:gd name="T8" fmla="*/ 112 w 1340"/>
              <a:gd name="T9" fmla="*/ 870 h 1191"/>
              <a:gd name="T10" fmla="*/ 538 w 1340"/>
              <a:gd name="T11" fmla="*/ 876 h 1191"/>
              <a:gd name="T12" fmla="*/ 640 w 1340"/>
              <a:gd name="T13" fmla="*/ 1128 h 1191"/>
              <a:gd name="T14" fmla="*/ 1234 w 1340"/>
              <a:gd name="T15" fmla="*/ 1098 h 1191"/>
              <a:gd name="T16" fmla="*/ 1276 w 1340"/>
              <a:gd name="T17" fmla="*/ 570 h 1191"/>
              <a:gd name="T18" fmla="*/ 1204 w 1340"/>
              <a:gd name="T19" fmla="*/ 342 h 1191"/>
              <a:gd name="T20" fmla="*/ 760 w 1340"/>
              <a:gd name="T21" fmla="*/ 288 h 1191"/>
              <a:gd name="T22" fmla="*/ 550 w 1340"/>
              <a:gd name="T23" fmla="*/ 42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6" name="Freeform 10"/>
          <p:cNvSpPr>
            <a:spLocks/>
          </p:cNvSpPr>
          <p:nvPr/>
        </p:nvSpPr>
        <p:spPr bwMode="auto">
          <a:xfrm>
            <a:off x="5257800" y="3508375"/>
            <a:ext cx="2974975" cy="2219325"/>
          </a:xfrm>
          <a:custGeom>
            <a:avLst/>
            <a:gdLst>
              <a:gd name="T0" fmla="*/ 27 w 2135"/>
              <a:gd name="T1" fmla="*/ 652 h 1662"/>
              <a:gd name="T2" fmla="*/ 105 w 2135"/>
              <a:gd name="T3" fmla="*/ 76 h 1662"/>
              <a:gd name="T4" fmla="*/ 657 w 2135"/>
              <a:gd name="T5" fmla="*/ 196 h 1662"/>
              <a:gd name="T6" fmla="*/ 1209 w 2135"/>
              <a:gd name="T7" fmla="*/ 100 h 1662"/>
              <a:gd name="T8" fmla="*/ 2001 w 2135"/>
              <a:gd name="T9" fmla="*/ 406 h 1662"/>
              <a:gd name="T10" fmla="*/ 2013 w 2135"/>
              <a:gd name="T11" fmla="*/ 1144 h 1662"/>
              <a:gd name="T12" fmla="*/ 1581 w 2135"/>
              <a:gd name="T13" fmla="*/ 1600 h 1662"/>
              <a:gd name="T14" fmla="*/ 813 w 2135"/>
              <a:gd name="T15" fmla="*/ 1516 h 1662"/>
              <a:gd name="T16" fmla="*/ 501 w 2135"/>
              <a:gd name="T17" fmla="*/ 1270 h 1662"/>
              <a:gd name="T18" fmla="*/ 183 w 2135"/>
              <a:gd name="T19" fmla="*/ 1066 h 1662"/>
              <a:gd name="T20" fmla="*/ 27 w 2135"/>
              <a:gd name="T21" fmla="*/ 65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27" name="Group 11"/>
          <p:cNvGrpSpPr>
            <a:grpSpLocks/>
          </p:cNvGrpSpPr>
          <p:nvPr/>
        </p:nvGrpSpPr>
        <p:grpSpPr bwMode="auto">
          <a:xfrm>
            <a:off x="5006975" y="2192338"/>
            <a:ext cx="733425" cy="319087"/>
            <a:chOff x="3552" y="246"/>
            <a:chExt cx="527" cy="248"/>
          </a:xfrm>
        </p:grpSpPr>
        <p:graphicFrame>
          <p:nvGraphicFramePr>
            <p:cNvPr id="9228" name="Object 12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91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9" name="Object 13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92" name="Clip" r:id="rId6" imgW="12700000" imgH="8953500" progId="MS_ClipArt_Gallery.2">
                    <p:embed/>
                  </p:oleObj>
                </mc:Choice>
                <mc:Fallback>
                  <p:oleObj name="Clip" r:id="rId6" imgW="12700000" imgH="8953500" progId="MS_ClipArt_Gallery.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30" name="Line 14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31" name="Group 15"/>
          <p:cNvGrpSpPr>
            <a:grpSpLocks/>
          </p:cNvGrpSpPr>
          <p:nvPr/>
        </p:nvGrpSpPr>
        <p:grpSpPr bwMode="auto">
          <a:xfrm>
            <a:off x="5006975" y="2787650"/>
            <a:ext cx="733425" cy="319088"/>
            <a:chOff x="3552" y="246"/>
            <a:chExt cx="527" cy="248"/>
          </a:xfrm>
        </p:grpSpPr>
        <p:graphicFrame>
          <p:nvGraphicFramePr>
            <p:cNvPr id="9232" name="Object 16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93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33" name="Object 17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94" name="Clip" r:id="rId9" imgW="12700000" imgH="8953500" progId="MS_ClipArt_Gallery.2">
                    <p:embed/>
                  </p:oleObj>
                </mc:Choice>
                <mc:Fallback>
                  <p:oleObj name="Clip" r:id="rId9" imgW="12700000" imgH="8953500" progId="MS_ClipArt_Gallery.2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34" name="Line 18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35" name="Group 19"/>
          <p:cNvGrpSpPr>
            <a:grpSpLocks/>
          </p:cNvGrpSpPr>
          <p:nvPr/>
        </p:nvGrpSpPr>
        <p:grpSpPr bwMode="auto">
          <a:xfrm>
            <a:off x="5383213" y="2574925"/>
            <a:ext cx="69850" cy="214313"/>
            <a:chOff x="3842" y="406"/>
            <a:chExt cx="51" cy="167"/>
          </a:xfrm>
        </p:grpSpPr>
        <p:sp>
          <p:nvSpPr>
            <p:cNvPr id="9236" name="Oval 20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7" name="Oval 21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38" name="Oval 22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39" name="Group 23"/>
          <p:cNvGrpSpPr>
            <a:grpSpLocks/>
          </p:cNvGrpSpPr>
          <p:nvPr/>
        </p:nvGrpSpPr>
        <p:grpSpPr bwMode="auto">
          <a:xfrm>
            <a:off x="5853113" y="3078163"/>
            <a:ext cx="209550" cy="395287"/>
            <a:chOff x="4180" y="783"/>
            <a:chExt cx="150" cy="307"/>
          </a:xfrm>
        </p:grpSpPr>
        <p:sp>
          <p:nvSpPr>
            <p:cNvPr id="9240" name="AutoShape 24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1" name="Rectangle 25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2" name="Rectangle 26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3" name="AutoShape 27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4" name="Line 28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5" name="Line 29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6" name="Rectangle 30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47" name="Rectangle 31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48" name="Group 32"/>
          <p:cNvGrpSpPr>
            <a:grpSpLocks/>
          </p:cNvGrpSpPr>
          <p:nvPr/>
        </p:nvGrpSpPr>
        <p:grpSpPr bwMode="auto">
          <a:xfrm rot="-5400000">
            <a:off x="6165850" y="3155950"/>
            <a:ext cx="80963" cy="233363"/>
            <a:chOff x="3842" y="406"/>
            <a:chExt cx="51" cy="167"/>
          </a:xfrm>
        </p:grpSpPr>
        <p:sp>
          <p:nvSpPr>
            <p:cNvPr id="9249" name="Oval 33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0" name="Oval 34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51" name="Oval 35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52" name="Line 36"/>
          <p:cNvSpPr>
            <a:spLocks noChangeShapeType="1"/>
          </p:cNvSpPr>
          <p:nvPr/>
        </p:nvSpPr>
        <p:spPr bwMode="auto">
          <a:xfrm>
            <a:off x="5989638" y="2986088"/>
            <a:ext cx="49530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3" name="Line 37"/>
          <p:cNvSpPr>
            <a:spLocks noChangeShapeType="1"/>
          </p:cNvSpPr>
          <p:nvPr/>
        </p:nvSpPr>
        <p:spPr bwMode="auto">
          <a:xfrm>
            <a:off x="5992813" y="2982913"/>
            <a:ext cx="1587" cy="9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4" name="Line 38"/>
          <p:cNvSpPr>
            <a:spLocks noChangeShapeType="1"/>
          </p:cNvSpPr>
          <p:nvPr/>
        </p:nvSpPr>
        <p:spPr bwMode="auto">
          <a:xfrm>
            <a:off x="6488113" y="2981325"/>
            <a:ext cx="1587" cy="82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5" name="Line 39"/>
          <p:cNvSpPr>
            <a:spLocks noChangeShapeType="1"/>
          </p:cNvSpPr>
          <p:nvPr/>
        </p:nvSpPr>
        <p:spPr bwMode="auto">
          <a:xfrm>
            <a:off x="5689600" y="2446338"/>
            <a:ext cx="288925" cy="265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6" name="Line 40"/>
          <p:cNvSpPr>
            <a:spLocks noChangeShapeType="1"/>
          </p:cNvSpPr>
          <p:nvPr/>
        </p:nvSpPr>
        <p:spPr bwMode="auto">
          <a:xfrm flipV="1">
            <a:off x="5702300" y="2732088"/>
            <a:ext cx="276225" cy="33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57" name="Line 41"/>
          <p:cNvSpPr>
            <a:spLocks noChangeShapeType="1"/>
          </p:cNvSpPr>
          <p:nvPr/>
        </p:nvSpPr>
        <p:spPr bwMode="auto">
          <a:xfrm flipV="1">
            <a:off x="6229350" y="2817813"/>
            <a:ext cx="1588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58" name="Group 42"/>
          <p:cNvGrpSpPr>
            <a:grpSpLocks/>
          </p:cNvGrpSpPr>
          <p:nvPr/>
        </p:nvGrpSpPr>
        <p:grpSpPr bwMode="auto">
          <a:xfrm>
            <a:off x="6348413" y="3055938"/>
            <a:ext cx="209550" cy="395287"/>
            <a:chOff x="4180" y="783"/>
            <a:chExt cx="150" cy="307"/>
          </a:xfrm>
        </p:grpSpPr>
        <p:sp>
          <p:nvSpPr>
            <p:cNvPr id="9259" name="AutoShape 43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0" name="Rectangle 44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1" name="Rectangle 45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2" name="AutoShape 46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3" name="Line 47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4" name="Line 48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5" name="Rectangle 49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266" name="Rectangle 50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267" name="Group 51"/>
          <p:cNvGrpSpPr>
            <a:grpSpLocks/>
          </p:cNvGrpSpPr>
          <p:nvPr/>
        </p:nvGrpSpPr>
        <p:grpSpPr bwMode="auto">
          <a:xfrm>
            <a:off x="5391150" y="3675063"/>
            <a:ext cx="479425" cy="925512"/>
            <a:chOff x="3314" y="1248"/>
            <a:chExt cx="344" cy="694"/>
          </a:xfrm>
        </p:grpSpPr>
        <p:graphicFrame>
          <p:nvGraphicFramePr>
            <p:cNvPr id="9268" name="Object 52"/>
            <p:cNvGraphicFramePr>
              <a:graphicFrameLocks noChangeAspect="1"/>
            </p:cNvGraphicFramePr>
            <p:nvPr/>
          </p:nvGraphicFramePr>
          <p:xfrm>
            <a:off x="3314" y="1248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95" name="Clip" r:id="rId10" imgW="24269700" imgH="20129500" progId="MS_ClipArt_Gallery.2">
                    <p:embed/>
                  </p:oleObj>
                </mc:Choice>
                <mc:Fallback>
                  <p:oleObj name="Clip" r:id="rId10" imgW="24269700" imgH="20129500" progId="MS_ClipArt_Gallery.2">
                    <p:embed/>
                    <p:pic>
                      <p:nvPicPr>
                        <p:cNvPr id="0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248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69" name="Line 53"/>
            <p:cNvSpPr>
              <a:spLocks noChangeShapeType="1"/>
            </p:cNvSpPr>
            <p:nvPr/>
          </p:nvSpPr>
          <p:spPr bwMode="auto">
            <a:xfrm flipV="1">
              <a:off x="3606" y="1433"/>
              <a:ext cx="52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9270" name="Object 54"/>
            <p:cNvGraphicFramePr>
              <a:graphicFrameLocks noChangeAspect="1"/>
            </p:cNvGraphicFramePr>
            <p:nvPr/>
          </p:nvGraphicFramePr>
          <p:xfrm>
            <a:off x="3314" y="1694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496" name="Clip" r:id="rId11" imgW="24269700" imgH="20129500" progId="MS_ClipArt_Gallery.2">
                    <p:embed/>
                  </p:oleObj>
                </mc:Choice>
                <mc:Fallback>
                  <p:oleObj name="Clip" r:id="rId11" imgW="24269700" imgH="20129500" progId="MS_ClipArt_Gallery.2">
                    <p:embed/>
                    <p:pic>
                      <p:nvPicPr>
                        <p:cNvPr id="0" name="Object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694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71" name="Line 55"/>
            <p:cNvSpPr>
              <a:spLocks noChangeShapeType="1"/>
            </p:cNvSpPr>
            <p:nvPr/>
          </p:nvSpPr>
          <p:spPr bwMode="auto">
            <a:xfrm flipV="1">
              <a:off x="3606" y="1882"/>
              <a:ext cx="5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272" name="Group 56"/>
            <p:cNvGrpSpPr>
              <a:grpSpLocks/>
            </p:cNvGrpSpPr>
            <p:nvPr/>
          </p:nvGrpSpPr>
          <p:grpSpPr bwMode="auto">
            <a:xfrm>
              <a:off x="3404" y="1504"/>
              <a:ext cx="51" cy="167"/>
              <a:chOff x="3842" y="406"/>
              <a:chExt cx="51" cy="167"/>
            </a:xfrm>
          </p:grpSpPr>
          <p:sp>
            <p:nvSpPr>
              <p:cNvPr id="9273" name="Oval 57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4" name="Oval 58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75" name="Oval 59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76" name="Line 60"/>
            <p:cNvSpPr>
              <a:spLocks noChangeShapeType="1"/>
            </p:cNvSpPr>
            <p:nvPr/>
          </p:nvSpPr>
          <p:spPr bwMode="auto">
            <a:xfrm>
              <a:off x="3654" y="1431"/>
              <a:ext cx="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9277" name="Object 61"/>
          <p:cNvGraphicFramePr>
            <a:graphicFrameLocks noChangeAspect="1"/>
          </p:cNvGraphicFramePr>
          <p:nvPr/>
        </p:nvGraphicFramePr>
        <p:xfrm>
          <a:off x="6259513" y="4684713"/>
          <a:ext cx="417512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7" name="Clip" r:id="rId12" imgW="24269700" imgH="20129500" progId="MS_ClipArt_Gallery.2">
                  <p:embed/>
                </p:oleObj>
              </mc:Choice>
              <mc:Fallback>
                <p:oleObj name="Clip" r:id="rId12" imgW="24269700" imgH="20129500" progId="MS_ClipArt_Gallery.2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513" y="4684713"/>
                        <a:ext cx="417512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78" name="Object 62"/>
          <p:cNvGraphicFramePr>
            <a:graphicFrameLocks noChangeAspect="1"/>
          </p:cNvGraphicFramePr>
          <p:nvPr/>
        </p:nvGraphicFramePr>
        <p:xfrm>
          <a:off x="5645150" y="4673600"/>
          <a:ext cx="4159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8" name="Clip" r:id="rId13" imgW="24269700" imgH="20129500" progId="MS_ClipArt_Gallery.2">
                  <p:embed/>
                </p:oleObj>
              </mc:Choice>
              <mc:Fallback>
                <p:oleObj name="Clip" r:id="rId13" imgW="24269700" imgH="20129500" progId="MS_ClipArt_Gallery.2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5150" y="4673600"/>
                        <a:ext cx="41592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79" name="Oval 63"/>
          <p:cNvSpPr>
            <a:spLocks noChangeArrowheads="1"/>
          </p:cNvSpPr>
          <p:nvPr/>
        </p:nvSpPr>
        <p:spPr bwMode="auto">
          <a:xfrm rot="-5400000">
            <a:off x="6061869" y="4777581"/>
            <a:ext cx="63500" cy="6508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80" name="Oval 64"/>
          <p:cNvSpPr>
            <a:spLocks noChangeArrowheads="1"/>
          </p:cNvSpPr>
          <p:nvPr/>
        </p:nvSpPr>
        <p:spPr bwMode="auto">
          <a:xfrm rot="-5400000">
            <a:off x="6146801" y="4775200"/>
            <a:ext cx="63500" cy="666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81" name="Oval 65"/>
          <p:cNvSpPr>
            <a:spLocks noChangeArrowheads="1"/>
          </p:cNvSpPr>
          <p:nvPr/>
        </p:nvSpPr>
        <p:spPr bwMode="auto">
          <a:xfrm rot="-5400000">
            <a:off x="6224587" y="4779963"/>
            <a:ext cx="61913" cy="6508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82" name="Line 66"/>
          <p:cNvSpPr>
            <a:spLocks noChangeShapeType="1"/>
          </p:cNvSpPr>
          <p:nvPr/>
        </p:nvSpPr>
        <p:spPr bwMode="auto">
          <a:xfrm rot="-5400000">
            <a:off x="6484144" y="4660107"/>
            <a:ext cx="603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83" name="Line 67"/>
          <p:cNvSpPr>
            <a:spLocks noChangeShapeType="1"/>
          </p:cNvSpPr>
          <p:nvPr/>
        </p:nvSpPr>
        <p:spPr bwMode="auto">
          <a:xfrm rot="5400000" flipH="1">
            <a:off x="5857875" y="4651375"/>
            <a:ext cx="63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84" name="Line 68"/>
          <p:cNvSpPr>
            <a:spLocks noChangeShapeType="1"/>
          </p:cNvSpPr>
          <p:nvPr/>
        </p:nvSpPr>
        <p:spPr bwMode="auto">
          <a:xfrm rot="16200000" flipV="1">
            <a:off x="6204744" y="4312444"/>
            <a:ext cx="0" cy="627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85" name="Line 69"/>
          <p:cNvSpPr>
            <a:spLocks noChangeShapeType="1"/>
          </p:cNvSpPr>
          <p:nvPr/>
        </p:nvSpPr>
        <p:spPr bwMode="auto">
          <a:xfrm flipV="1">
            <a:off x="5870575" y="4251325"/>
            <a:ext cx="93663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86" name="Line 70"/>
          <p:cNvSpPr>
            <a:spLocks noChangeShapeType="1"/>
          </p:cNvSpPr>
          <p:nvPr/>
        </p:nvSpPr>
        <p:spPr bwMode="auto">
          <a:xfrm>
            <a:off x="6472238" y="4297363"/>
            <a:ext cx="303212" cy="385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87" name="Line 71"/>
          <p:cNvSpPr>
            <a:spLocks noChangeShapeType="1"/>
          </p:cNvSpPr>
          <p:nvPr/>
        </p:nvSpPr>
        <p:spPr bwMode="auto">
          <a:xfrm flipH="1">
            <a:off x="7267575" y="4294188"/>
            <a:ext cx="279400" cy="392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9288" name="Object 72"/>
          <p:cNvGraphicFramePr>
            <a:graphicFrameLocks noChangeAspect="1"/>
          </p:cNvGraphicFramePr>
          <p:nvPr/>
        </p:nvGraphicFramePr>
        <p:xfrm>
          <a:off x="7445375" y="3846513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99" name="Clip" r:id="rId14" imgW="18440400" imgH="22669500" progId="MS_ClipArt_Gallery.2">
                  <p:embed/>
                </p:oleObj>
              </mc:Choice>
              <mc:Fallback>
                <p:oleObj name="Clip" r:id="rId14" imgW="18440400" imgH="22669500" progId="MS_ClipArt_Gallery.2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75" y="3846513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89" name="Object 73"/>
          <p:cNvGraphicFramePr>
            <a:graphicFrameLocks noChangeAspect="1"/>
          </p:cNvGraphicFramePr>
          <p:nvPr/>
        </p:nvGraphicFramePr>
        <p:xfrm>
          <a:off x="6108700" y="3927475"/>
          <a:ext cx="203200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00" name="Clip" r:id="rId16" imgW="18440400" imgH="22669500" progId="MS_ClipArt_Gallery.2">
                  <p:embed/>
                </p:oleObj>
              </mc:Choice>
              <mc:Fallback>
                <p:oleObj name="Clip" r:id="rId16" imgW="18440400" imgH="22669500" progId="MS_ClipArt_Gallery.2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8700" y="3927475"/>
                        <a:ext cx="203200" cy="23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90" name="Freeform 74"/>
          <p:cNvSpPr>
            <a:spLocks/>
          </p:cNvSpPr>
          <p:nvPr/>
        </p:nvSpPr>
        <p:spPr bwMode="auto">
          <a:xfrm>
            <a:off x="6189663" y="3702050"/>
            <a:ext cx="1354137" cy="304800"/>
          </a:xfrm>
          <a:custGeom>
            <a:avLst/>
            <a:gdLst>
              <a:gd name="T0" fmla="*/ 0 w 972"/>
              <a:gd name="T1" fmla="*/ 228 h 228"/>
              <a:gd name="T2" fmla="*/ 432 w 972"/>
              <a:gd name="T3" fmla="*/ 9 h 228"/>
              <a:gd name="T4" fmla="*/ 972 w 972"/>
              <a:gd name="T5" fmla="*/ 17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2" h="228">
                <a:moveTo>
                  <a:pt x="0" y="228"/>
                </a:moveTo>
                <a:cubicBezTo>
                  <a:pt x="135" y="123"/>
                  <a:pt x="270" y="18"/>
                  <a:pt x="432" y="9"/>
                </a:cubicBezTo>
                <a:cubicBezTo>
                  <a:pt x="594" y="0"/>
                  <a:pt x="783" y="85"/>
                  <a:pt x="972" y="171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291" name="Group 75"/>
          <p:cNvGrpSpPr>
            <a:grpSpLocks/>
          </p:cNvGrpSpPr>
          <p:nvPr/>
        </p:nvGrpSpPr>
        <p:grpSpPr bwMode="auto">
          <a:xfrm>
            <a:off x="6456363" y="5124450"/>
            <a:ext cx="406400" cy="427038"/>
            <a:chOff x="2870" y="1518"/>
            <a:chExt cx="292" cy="320"/>
          </a:xfrm>
        </p:grpSpPr>
        <p:graphicFrame>
          <p:nvGraphicFramePr>
            <p:cNvPr id="9292" name="Object 76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01" name="Clip" r:id="rId17" imgW="15481300" imgH="15735300" progId="MS_ClipArt_Gallery.2">
                    <p:embed/>
                  </p:oleObj>
                </mc:Choice>
                <mc:Fallback>
                  <p:oleObj name="Clip" r:id="rId17" imgW="15481300" imgH="15735300" progId="MS_ClipArt_Gallery.2">
                    <p:embed/>
                    <p:pic>
                      <p:nvPicPr>
                        <p:cNvPr id="0" name="Object 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93" name="Object 77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02" name="Clip" r:id="rId19" imgW="23634700" imgH="22352000" progId="MS_ClipArt_Gallery.2">
                    <p:embed/>
                  </p:oleObj>
                </mc:Choice>
                <mc:Fallback>
                  <p:oleObj name="Clip" r:id="rId19" imgW="23634700" imgH="22352000" progId="MS_ClipArt_Gallery.2">
                    <p:embed/>
                    <p:pic>
                      <p:nvPicPr>
                        <p:cNvPr id="0" name="Object 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94" name="Group 78"/>
          <p:cNvGrpSpPr>
            <a:grpSpLocks/>
          </p:cNvGrpSpPr>
          <p:nvPr/>
        </p:nvGrpSpPr>
        <p:grpSpPr bwMode="auto">
          <a:xfrm>
            <a:off x="7234238" y="5156200"/>
            <a:ext cx="406400" cy="427038"/>
            <a:chOff x="2870" y="1518"/>
            <a:chExt cx="292" cy="320"/>
          </a:xfrm>
        </p:grpSpPr>
        <p:graphicFrame>
          <p:nvGraphicFramePr>
            <p:cNvPr id="9295" name="Object 79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03" name="Clip" r:id="rId21" imgW="15481300" imgH="15735300" progId="MS_ClipArt_Gallery.2">
                    <p:embed/>
                  </p:oleObj>
                </mc:Choice>
                <mc:Fallback>
                  <p:oleObj name="Clip" r:id="rId21" imgW="15481300" imgH="15735300" progId="MS_ClipArt_Gallery.2">
                    <p:embed/>
                    <p:pic>
                      <p:nvPicPr>
                        <p:cNvPr id="0" name="Object 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96" name="Object 80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04" name="Clip" r:id="rId22" imgW="23634700" imgH="22352000" progId="MS_ClipArt_Gallery.2">
                    <p:embed/>
                  </p:oleObj>
                </mc:Choice>
                <mc:Fallback>
                  <p:oleObj name="Clip" r:id="rId22" imgW="23634700" imgH="22352000" progId="MS_ClipArt_Gallery.2">
                    <p:embed/>
                    <p:pic>
                      <p:nvPicPr>
                        <p:cNvPr id="0" name="Objec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97" name="Group 81"/>
          <p:cNvGrpSpPr>
            <a:grpSpLocks/>
          </p:cNvGrpSpPr>
          <p:nvPr/>
        </p:nvGrpSpPr>
        <p:grpSpPr bwMode="auto">
          <a:xfrm>
            <a:off x="6819900" y="4872038"/>
            <a:ext cx="379413" cy="376237"/>
            <a:chOff x="4733" y="2082"/>
            <a:chExt cx="272" cy="282"/>
          </a:xfrm>
        </p:grpSpPr>
        <p:graphicFrame>
          <p:nvGraphicFramePr>
            <p:cNvPr id="9298" name="Object 82"/>
            <p:cNvGraphicFramePr>
              <a:graphicFrameLocks noChangeAspect="1"/>
            </p:cNvGraphicFramePr>
            <p:nvPr/>
          </p:nvGraphicFramePr>
          <p:xfrm>
            <a:off x="4733" y="2082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505" name="Clip" r:id="rId23" imgW="15481300" imgH="15735300" progId="MS_ClipArt_Gallery.2">
                    <p:embed/>
                  </p:oleObj>
                </mc:Choice>
                <mc:Fallback>
                  <p:oleObj name="Clip" r:id="rId23" imgW="15481300" imgH="15735300" progId="MS_ClipArt_Gallery.2">
                    <p:embed/>
                    <p:pic>
                      <p:nvPicPr>
                        <p:cNvPr id="0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2082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299" name="Rectangle 83"/>
            <p:cNvSpPr>
              <a:spLocks noChangeArrowheads="1"/>
            </p:cNvSpPr>
            <p:nvPr/>
          </p:nvSpPr>
          <p:spPr bwMode="auto">
            <a:xfrm>
              <a:off x="4812" y="2181"/>
              <a:ext cx="192" cy="18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00" name="Line 84"/>
          <p:cNvSpPr>
            <a:spLocks noChangeShapeType="1"/>
          </p:cNvSpPr>
          <p:nvPr/>
        </p:nvSpPr>
        <p:spPr bwMode="auto">
          <a:xfrm>
            <a:off x="7126288" y="47752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01" name="Group 85"/>
          <p:cNvGrpSpPr>
            <a:grpSpLocks/>
          </p:cNvGrpSpPr>
          <p:nvPr/>
        </p:nvGrpSpPr>
        <p:grpSpPr bwMode="auto">
          <a:xfrm>
            <a:off x="7847013" y="4198938"/>
            <a:ext cx="207962" cy="409575"/>
            <a:chOff x="4180" y="783"/>
            <a:chExt cx="150" cy="307"/>
          </a:xfrm>
        </p:grpSpPr>
        <p:sp>
          <p:nvSpPr>
            <p:cNvPr id="9302" name="AutoShape 86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3" name="Rectangle 87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4" name="Rectangle 88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5" name="AutoShape 89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6" name="Line 90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7" name="Line 91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8" name="Rectangle 92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09" name="Rectangle 93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10" name="Group 94"/>
          <p:cNvGrpSpPr>
            <a:grpSpLocks/>
          </p:cNvGrpSpPr>
          <p:nvPr/>
        </p:nvGrpSpPr>
        <p:grpSpPr bwMode="auto">
          <a:xfrm>
            <a:off x="7834313" y="4643438"/>
            <a:ext cx="207962" cy="409575"/>
            <a:chOff x="4180" y="783"/>
            <a:chExt cx="150" cy="307"/>
          </a:xfrm>
        </p:grpSpPr>
        <p:sp>
          <p:nvSpPr>
            <p:cNvPr id="9311" name="AutoShape 95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2" name="Rectangle 96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3" name="Rectangle 97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4" name="AutoShape 98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5" name="Line 99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6" name="Line 100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7" name="Rectangle 101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18" name="Rectangle 102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19" name="Line 103"/>
          <p:cNvSpPr>
            <a:spLocks noChangeShapeType="1"/>
          </p:cNvSpPr>
          <p:nvPr/>
        </p:nvSpPr>
        <p:spPr bwMode="auto">
          <a:xfrm rot="5400000" flipH="1">
            <a:off x="7460456" y="4572794"/>
            <a:ext cx="611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" name="Line 104"/>
          <p:cNvSpPr>
            <a:spLocks noChangeShapeType="1"/>
          </p:cNvSpPr>
          <p:nvPr/>
        </p:nvSpPr>
        <p:spPr bwMode="auto">
          <a:xfrm rot="-5400000">
            <a:off x="7814469" y="4825206"/>
            <a:ext cx="0" cy="103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1" name="Line 105"/>
          <p:cNvSpPr>
            <a:spLocks noChangeShapeType="1"/>
          </p:cNvSpPr>
          <p:nvPr/>
        </p:nvSpPr>
        <p:spPr bwMode="auto">
          <a:xfrm rot="-5400000">
            <a:off x="7804150" y="4356100"/>
            <a:ext cx="0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2" name="Line 106"/>
          <p:cNvSpPr>
            <a:spLocks noChangeShapeType="1"/>
          </p:cNvSpPr>
          <p:nvPr/>
        </p:nvSpPr>
        <p:spPr bwMode="auto">
          <a:xfrm flipV="1">
            <a:off x="6483350" y="2497138"/>
            <a:ext cx="458788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3" name="Line 107"/>
          <p:cNvSpPr>
            <a:spLocks noChangeShapeType="1"/>
          </p:cNvSpPr>
          <p:nvPr/>
        </p:nvSpPr>
        <p:spPr bwMode="auto">
          <a:xfrm>
            <a:off x="7418388" y="2481263"/>
            <a:ext cx="485775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4" name="Line 108"/>
          <p:cNvSpPr>
            <a:spLocks noChangeShapeType="1"/>
          </p:cNvSpPr>
          <p:nvPr/>
        </p:nvSpPr>
        <p:spPr bwMode="auto">
          <a:xfrm flipH="1">
            <a:off x="7937500" y="2817813"/>
            <a:ext cx="241300" cy="681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5" name="Line 109"/>
          <p:cNvSpPr>
            <a:spLocks noChangeShapeType="1"/>
          </p:cNvSpPr>
          <p:nvPr/>
        </p:nvSpPr>
        <p:spPr bwMode="auto">
          <a:xfrm>
            <a:off x="7167563" y="2593975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6" name="Line 110"/>
          <p:cNvSpPr>
            <a:spLocks noChangeShapeType="1"/>
          </p:cNvSpPr>
          <p:nvPr/>
        </p:nvSpPr>
        <p:spPr bwMode="auto">
          <a:xfrm>
            <a:off x="7192963" y="3241675"/>
            <a:ext cx="534987" cy="368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7" name="Line 111"/>
          <p:cNvSpPr>
            <a:spLocks noChangeShapeType="1"/>
          </p:cNvSpPr>
          <p:nvPr/>
        </p:nvSpPr>
        <p:spPr bwMode="auto">
          <a:xfrm flipH="1">
            <a:off x="7653338" y="3706813"/>
            <a:ext cx="266700" cy="360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8" name="Line 112"/>
          <p:cNvSpPr>
            <a:spLocks noChangeShapeType="1"/>
          </p:cNvSpPr>
          <p:nvPr/>
        </p:nvSpPr>
        <p:spPr bwMode="auto">
          <a:xfrm flipH="1">
            <a:off x="7426325" y="2786063"/>
            <a:ext cx="560388" cy="384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9" name="Line 113"/>
          <p:cNvSpPr>
            <a:spLocks noChangeShapeType="1"/>
          </p:cNvSpPr>
          <p:nvPr/>
        </p:nvSpPr>
        <p:spPr bwMode="auto">
          <a:xfrm flipH="1">
            <a:off x="7435850" y="2225675"/>
            <a:ext cx="350838" cy="255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30" name="Line 114"/>
          <p:cNvSpPr>
            <a:spLocks noChangeShapeType="1"/>
          </p:cNvSpPr>
          <p:nvPr/>
        </p:nvSpPr>
        <p:spPr bwMode="auto">
          <a:xfrm flipH="1">
            <a:off x="8153400" y="2401888"/>
            <a:ext cx="201613" cy="176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31" name="Group 115"/>
          <p:cNvGrpSpPr>
            <a:grpSpLocks/>
          </p:cNvGrpSpPr>
          <p:nvPr/>
        </p:nvGrpSpPr>
        <p:grpSpPr bwMode="auto">
          <a:xfrm>
            <a:off x="5964238" y="2593975"/>
            <a:ext cx="501650" cy="233363"/>
            <a:chOff x="3600" y="219"/>
            <a:chExt cx="360" cy="175"/>
          </a:xfrm>
        </p:grpSpPr>
        <p:sp>
          <p:nvSpPr>
            <p:cNvPr id="9332" name="Oval 11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3" name="Line 11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4" name="Line 11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35" name="Rectangle 11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9336" name="Oval 12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337" name="Group 12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338" name="Line 12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9" name="Line 12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0" name="Line 12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41" name="Group 12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342" name="Line 12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3" name="Line 12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44" name="Line 12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345" name="Group 129"/>
          <p:cNvGrpSpPr>
            <a:grpSpLocks/>
          </p:cNvGrpSpPr>
          <p:nvPr/>
        </p:nvGrpSpPr>
        <p:grpSpPr bwMode="auto">
          <a:xfrm>
            <a:off x="6916738" y="2365375"/>
            <a:ext cx="501650" cy="233363"/>
            <a:chOff x="3600" y="219"/>
            <a:chExt cx="360" cy="175"/>
          </a:xfrm>
        </p:grpSpPr>
        <p:sp>
          <p:nvSpPr>
            <p:cNvPr id="9346" name="Oval 13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47" name="Line 13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48" name="Line 13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49" name="Rectangle 13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9350" name="Oval 13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351" name="Group 13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352" name="Line 13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3" name="Line 13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4" name="Line 13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55" name="Group 13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356" name="Line 14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7" name="Line 14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58" name="Line 14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359" name="Group 143"/>
          <p:cNvGrpSpPr>
            <a:grpSpLocks/>
          </p:cNvGrpSpPr>
          <p:nvPr/>
        </p:nvGrpSpPr>
        <p:grpSpPr bwMode="auto">
          <a:xfrm>
            <a:off x="6934200" y="3022600"/>
            <a:ext cx="501650" cy="233363"/>
            <a:chOff x="3600" y="219"/>
            <a:chExt cx="360" cy="175"/>
          </a:xfrm>
        </p:grpSpPr>
        <p:sp>
          <p:nvSpPr>
            <p:cNvPr id="9360" name="Oval 14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61" name="Line 14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62" name="Line 14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63" name="Rectangle 14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9364" name="Oval 14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365" name="Group 14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366" name="Line 15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7" name="Line 15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68" name="Line 15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69" name="Group 15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370" name="Line 15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1" name="Line 15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72" name="Line 15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373" name="Group 157"/>
          <p:cNvGrpSpPr>
            <a:grpSpLocks/>
          </p:cNvGrpSpPr>
          <p:nvPr/>
        </p:nvGrpSpPr>
        <p:grpSpPr bwMode="auto">
          <a:xfrm>
            <a:off x="7904163" y="2573338"/>
            <a:ext cx="500062" cy="233362"/>
            <a:chOff x="3600" y="219"/>
            <a:chExt cx="360" cy="175"/>
          </a:xfrm>
        </p:grpSpPr>
        <p:sp>
          <p:nvSpPr>
            <p:cNvPr id="9374" name="Oval 15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75" name="Line 15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76" name="Line 16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77" name="Rectangle 16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9378" name="Oval 16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379" name="Group 16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380" name="Line 16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1" name="Line 16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2" name="Line 16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83" name="Group 16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384" name="Line 16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5" name="Line 16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86" name="Line 17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387" name="Group 171"/>
          <p:cNvGrpSpPr>
            <a:grpSpLocks/>
          </p:cNvGrpSpPr>
          <p:nvPr/>
        </p:nvGrpSpPr>
        <p:grpSpPr bwMode="auto">
          <a:xfrm>
            <a:off x="7710488" y="3470275"/>
            <a:ext cx="501650" cy="233363"/>
            <a:chOff x="3600" y="219"/>
            <a:chExt cx="360" cy="175"/>
          </a:xfrm>
        </p:grpSpPr>
        <p:sp>
          <p:nvSpPr>
            <p:cNvPr id="9388" name="Oval 17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89" name="Line 17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90" name="Line 17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91" name="Rectangle 17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9392" name="Oval 17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393" name="Group 17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394" name="Line 17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5" name="Line 17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6" name="Line 18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97" name="Group 18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398" name="Line 18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99" name="Line 18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0" name="Line 18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401" name="Group 185"/>
          <p:cNvGrpSpPr>
            <a:grpSpLocks/>
          </p:cNvGrpSpPr>
          <p:nvPr/>
        </p:nvGrpSpPr>
        <p:grpSpPr bwMode="auto">
          <a:xfrm>
            <a:off x="7377113" y="4054475"/>
            <a:ext cx="501650" cy="234950"/>
            <a:chOff x="3600" y="219"/>
            <a:chExt cx="360" cy="175"/>
          </a:xfrm>
        </p:grpSpPr>
        <p:sp>
          <p:nvSpPr>
            <p:cNvPr id="9402" name="Oval 18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03" name="Line 18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04" name="Line 18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05" name="Rectangle 18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9406" name="Oval 19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407" name="Group 19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408" name="Line 19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09" name="Line 19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0" name="Line 19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411" name="Group 19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412" name="Line 19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3" name="Line 19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14" name="Line 19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415" name="Group 199"/>
          <p:cNvGrpSpPr>
            <a:grpSpLocks/>
          </p:cNvGrpSpPr>
          <p:nvPr/>
        </p:nvGrpSpPr>
        <p:grpSpPr bwMode="auto">
          <a:xfrm>
            <a:off x="6767513" y="4543425"/>
            <a:ext cx="500062" cy="233363"/>
            <a:chOff x="3600" y="219"/>
            <a:chExt cx="360" cy="175"/>
          </a:xfrm>
        </p:grpSpPr>
        <p:sp>
          <p:nvSpPr>
            <p:cNvPr id="9416" name="Oval 20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17" name="Line 20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18" name="Line 20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19" name="Rectangle 20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9420" name="Oval 20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421" name="Group 20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422" name="Line 20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3" name="Line 20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4" name="Line 20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425" name="Group 20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426" name="Line 2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7" name="Line 2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28" name="Line 2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429" name="Group 213"/>
          <p:cNvGrpSpPr>
            <a:grpSpLocks/>
          </p:cNvGrpSpPr>
          <p:nvPr/>
        </p:nvGrpSpPr>
        <p:grpSpPr bwMode="auto">
          <a:xfrm>
            <a:off x="5964238" y="4167188"/>
            <a:ext cx="501650" cy="233362"/>
            <a:chOff x="3600" y="219"/>
            <a:chExt cx="360" cy="175"/>
          </a:xfrm>
        </p:grpSpPr>
        <p:sp>
          <p:nvSpPr>
            <p:cNvPr id="9430" name="Oval 21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1" name="Line 21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2" name="Line 21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33" name="Rectangle 21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9434" name="Oval 21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9435" name="Group 21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436" name="Line 22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7" name="Line 22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38" name="Line 22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439" name="Group 22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440" name="Line 22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1" name="Line 22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42" name="Line 22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443" name="Line 227"/>
          <p:cNvSpPr>
            <a:spLocks noChangeShapeType="1"/>
          </p:cNvSpPr>
          <p:nvPr/>
        </p:nvSpPr>
        <p:spPr bwMode="auto">
          <a:xfrm flipV="1">
            <a:off x="6200775" y="4389438"/>
            <a:ext cx="1588" cy="230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3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462A0A80-2FB7-4A4D-AC48-E2439CBBDDE0}" type="slidenum">
              <a:rPr lang="en-US" altLang="en-US"/>
              <a:pPr/>
              <a:t>12</a:t>
            </a:fld>
            <a:endParaRPr lang="en-US" altLang="en-US"/>
          </a:p>
        </p:txBody>
      </p:sp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network edge: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4832350" cy="50482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end systems (hosts):</a:t>
            </a:r>
            <a:endParaRPr lang="en-US" altLang="en-US" sz="2400"/>
          </a:p>
          <a:p>
            <a:pPr lvl="1">
              <a:lnSpc>
                <a:spcPct val="90000"/>
              </a:lnSpc>
            </a:pPr>
            <a:r>
              <a:rPr lang="en-US" altLang="en-US" sz="2000"/>
              <a:t>run application programs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e.g. Web, email</a:t>
            </a:r>
          </a:p>
          <a:p>
            <a:pPr lvl="1">
              <a:lnSpc>
                <a:spcPct val="90000"/>
              </a:lnSpc>
              <a:buFont typeface="Wingdings" charset="2"/>
              <a:buNone/>
            </a:pPr>
            <a:endParaRPr lang="en-US" altLang="en-US" sz="2000"/>
          </a:p>
          <a:p>
            <a:pPr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client/server model</a:t>
            </a:r>
            <a:endParaRPr lang="en-US" altLang="en-US" sz="2400"/>
          </a:p>
          <a:p>
            <a:pPr lvl="1">
              <a:lnSpc>
                <a:spcPct val="90000"/>
              </a:lnSpc>
            </a:pPr>
            <a:r>
              <a:rPr lang="en-US" altLang="en-US" sz="2000"/>
              <a:t>client host requests, receives service from always-on server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e.g. Web browser/server; email client/server</a:t>
            </a:r>
          </a:p>
          <a:p>
            <a:pPr>
              <a:lnSpc>
                <a:spcPct val="90000"/>
              </a:lnSpc>
            </a:pPr>
            <a:endParaRPr lang="en-US" altLang="en-US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peer-peer model:</a:t>
            </a:r>
            <a:endParaRPr lang="en-US" altLang="en-US" sz="2400"/>
          </a:p>
          <a:p>
            <a:pPr lvl="1">
              <a:lnSpc>
                <a:spcPct val="90000"/>
              </a:lnSpc>
            </a:pPr>
            <a:r>
              <a:rPr lang="en-US" altLang="en-US" sz="2000"/>
              <a:t> minimal use of dedicated servers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e.g. Skype,  BitTorrent, KaZaA</a:t>
            </a:r>
          </a:p>
        </p:txBody>
      </p:sp>
      <p:sp>
        <p:nvSpPr>
          <p:cNvPr id="10252" name="Freeform 12"/>
          <p:cNvSpPr>
            <a:spLocks/>
          </p:cNvSpPr>
          <p:nvPr/>
        </p:nvSpPr>
        <p:spPr bwMode="auto">
          <a:xfrm>
            <a:off x="6769100" y="2200275"/>
            <a:ext cx="1798638" cy="1674813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3" name="Freeform 13"/>
          <p:cNvSpPr>
            <a:spLocks/>
          </p:cNvSpPr>
          <p:nvPr/>
        </p:nvSpPr>
        <p:spPr bwMode="auto">
          <a:xfrm>
            <a:off x="4889500" y="2057400"/>
            <a:ext cx="1866900" cy="1589088"/>
          </a:xfrm>
          <a:custGeom>
            <a:avLst/>
            <a:gdLst>
              <a:gd name="T0" fmla="*/ 550 w 1340"/>
              <a:gd name="T1" fmla="*/ 42 h 1191"/>
              <a:gd name="T2" fmla="*/ 82 w 1340"/>
              <a:gd name="T3" fmla="*/ 60 h 1191"/>
              <a:gd name="T4" fmla="*/ 58 w 1340"/>
              <a:gd name="T5" fmla="*/ 402 h 1191"/>
              <a:gd name="T6" fmla="*/ 28 w 1340"/>
              <a:gd name="T7" fmla="*/ 720 h 1191"/>
              <a:gd name="T8" fmla="*/ 112 w 1340"/>
              <a:gd name="T9" fmla="*/ 870 h 1191"/>
              <a:gd name="T10" fmla="*/ 538 w 1340"/>
              <a:gd name="T11" fmla="*/ 876 h 1191"/>
              <a:gd name="T12" fmla="*/ 640 w 1340"/>
              <a:gd name="T13" fmla="*/ 1128 h 1191"/>
              <a:gd name="T14" fmla="*/ 1234 w 1340"/>
              <a:gd name="T15" fmla="*/ 1098 h 1191"/>
              <a:gd name="T16" fmla="*/ 1276 w 1340"/>
              <a:gd name="T17" fmla="*/ 570 h 1191"/>
              <a:gd name="T18" fmla="*/ 1204 w 1340"/>
              <a:gd name="T19" fmla="*/ 342 h 1191"/>
              <a:gd name="T20" fmla="*/ 760 w 1340"/>
              <a:gd name="T21" fmla="*/ 288 h 1191"/>
              <a:gd name="T22" fmla="*/ 550 w 1340"/>
              <a:gd name="T23" fmla="*/ 42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54" name="Freeform 14"/>
          <p:cNvSpPr>
            <a:spLocks/>
          </p:cNvSpPr>
          <p:nvPr/>
        </p:nvSpPr>
        <p:spPr bwMode="auto">
          <a:xfrm>
            <a:off x="5257800" y="3508375"/>
            <a:ext cx="2974975" cy="2219325"/>
          </a:xfrm>
          <a:custGeom>
            <a:avLst/>
            <a:gdLst>
              <a:gd name="T0" fmla="*/ 27 w 2135"/>
              <a:gd name="T1" fmla="*/ 652 h 1662"/>
              <a:gd name="T2" fmla="*/ 105 w 2135"/>
              <a:gd name="T3" fmla="*/ 76 h 1662"/>
              <a:gd name="T4" fmla="*/ 657 w 2135"/>
              <a:gd name="T5" fmla="*/ 196 h 1662"/>
              <a:gd name="T6" fmla="*/ 1209 w 2135"/>
              <a:gd name="T7" fmla="*/ 100 h 1662"/>
              <a:gd name="T8" fmla="*/ 2001 w 2135"/>
              <a:gd name="T9" fmla="*/ 406 h 1662"/>
              <a:gd name="T10" fmla="*/ 2013 w 2135"/>
              <a:gd name="T11" fmla="*/ 1144 h 1662"/>
              <a:gd name="T12" fmla="*/ 1581 w 2135"/>
              <a:gd name="T13" fmla="*/ 1600 h 1662"/>
              <a:gd name="T14" fmla="*/ 813 w 2135"/>
              <a:gd name="T15" fmla="*/ 1516 h 1662"/>
              <a:gd name="T16" fmla="*/ 501 w 2135"/>
              <a:gd name="T17" fmla="*/ 1270 h 1662"/>
              <a:gd name="T18" fmla="*/ 183 w 2135"/>
              <a:gd name="T19" fmla="*/ 1066 h 1662"/>
              <a:gd name="T20" fmla="*/ 27 w 2135"/>
              <a:gd name="T21" fmla="*/ 65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473" name="Group 233"/>
          <p:cNvGrpSpPr>
            <a:grpSpLocks/>
          </p:cNvGrpSpPr>
          <p:nvPr/>
        </p:nvGrpSpPr>
        <p:grpSpPr bwMode="auto">
          <a:xfrm>
            <a:off x="4316413" y="1785938"/>
            <a:ext cx="1100137" cy="874712"/>
            <a:chOff x="3541" y="495"/>
            <a:chExt cx="693" cy="551"/>
          </a:xfrm>
        </p:grpSpPr>
        <p:sp>
          <p:nvSpPr>
            <p:cNvPr id="10472" name="Freeform 232"/>
            <p:cNvSpPr>
              <a:spLocks/>
            </p:cNvSpPr>
            <p:nvPr/>
          </p:nvSpPr>
          <p:spPr bwMode="auto">
            <a:xfrm>
              <a:off x="3541" y="495"/>
              <a:ext cx="693" cy="551"/>
            </a:xfrm>
            <a:custGeom>
              <a:avLst/>
              <a:gdLst>
                <a:gd name="T0" fmla="*/ 77 w 693"/>
                <a:gd name="T1" fmla="*/ 63 h 551"/>
                <a:gd name="T2" fmla="*/ 35 w 693"/>
                <a:gd name="T3" fmla="*/ 255 h 551"/>
                <a:gd name="T4" fmla="*/ 35 w 693"/>
                <a:gd name="T5" fmla="*/ 447 h 551"/>
                <a:gd name="T6" fmla="*/ 245 w 693"/>
                <a:gd name="T7" fmla="*/ 513 h 551"/>
                <a:gd name="T8" fmla="*/ 431 w 693"/>
                <a:gd name="T9" fmla="*/ 543 h 551"/>
                <a:gd name="T10" fmla="*/ 647 w 693"/>
                <a:gd name="T11" fmla="*/ 465 h 551"/>
                <a:gd name="T12" fmla="*/ 689 w 693"/>
                <a:gd name="T13" fmla="*/ 303 h 551"/>
                <a:gd name="T14" fmla="*/ 671 w 693"/>
                <a:gd name="T15" fmla="*/ 105 h 551"/>
                <a:gd name="T16" fmla="*/ 617 w 693"/>
                <a:gd name="T17" fmla="*/ 39 h 551"/>
                <a:gd name="T18" fmla="*/ 311 w 693"/>
                <a:gd name="T19" fmla="*/ 3 h 551"/>
                <a:gd name="T20" fmla="*/ 77 w 693"/>
                <a:gd name="T21" fmla="*/ 63 h 5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3" h="551">
                  <a:moveTo>
                    <a:pt x="77" y="63"/>
                  </a:moveTo>
                  <a:cubicBezTo>
                    <a:pt x="31" y="105"/>
                    <a:pt x="42" y="191"/>
                    <a:pt x="35" y="255"/>
                  </a:cubicBezTo>
                  <a:cubicBezTo>
                    <a:pt x="28" y="319"/>
                    <a:pt x="0" y="404"/>
                    <a:pt x="35" y="447"/>
                  </a:cubicBezTo>
                  <a:cubicBezTo>
                    <a:pt x="70" y="490"/>
                    <a:pt x="179" y="497"/>
                    <a:pt x="245" y="513"/>
                  </a:cubicBezTo>
                  <a:cubicBezTo>
                    <a:pt x="311" y="529"/>
                    <a:pt x="364" y="551"/>
                    <a:pt x="431" y="543"/>
                  </a:cubicBezTo>
                  <a:cubicBezTo>
                    <a:pt x="498" y="535"/>
                    <a:pt x="604" y="505"/>
                    <a:pt x="647" y="465"/>
                  </a:cubicBezTo>
                  <a:cubicBezTo>
                    <a:pt x="690" y="425"/>
                    <a:pt x="685" y="363"/>
                    <a:pt x="689" y="303"/>
                  </a:cubicBezTo>
                  <a:cubicBezTo>
                    <a:pt x="693" y="243"/>
                    <a:pt x="683" y="149"/>
                    <a:pt x="671" y="105"/>
                  </a:cubicBezTo>
                  <a:cubicBezTo>
                    <a:pt x="659" y="61"/>
                    <a:pt x="677" y="56"/>
                    <a:pt x="617" y="39"/>
                  </a:cubicBezTo>
                  <a:cubicBezTo>
                    <a:pt x="557" y="22"/>
                    <a:pt x="401" y="0"/>
                    <a:pt x="311" y="3"/>
                  </a:cubicBezTo>
                  <a:cubicBezTo>
                    <a:pt x="221" y="6"/>
                    <a:pt x="123" y="21"/>
                    <a:pt x="77" y="63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256" name="Object 16"/>
            <p:cNvGraphicFramePr>
              <a:graphicFrameLocks noChangeAspect="1"/>
            </p:cNvGraphicFramePr>
            <p:nvPr/>
          </p:nvGraphicFramePr>
          <p:xfrm>
            <a:off x="3592" y="544"/>
            <a:ext cx="586" cy="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7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92" y="544"/>
                          <a:ext cx="586" cy="4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10257" name="Object 17"/>
          <p:cNvGraphicFramePr>
            <a:graphicFrameLocks noChangeAspect="1"/>
          </p:cNvGraphicFramePr>
          <p:nvPr/>
        </p:nvGraphicFramePr>
        <p:xfrm>
          <a:off x="5461000" y="2311400"/>
          <a:ext cx="279400" cy="18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8" name="Clip" r:id="rId6" imgW="12700000" imgH="8953500" progId="MS_ClipArt_Gallery.2">
                  <p:embed/>
                </p:oleObj>
              </mc:Choice>
              <mc:Fallback>
                <p:oleObj name="Clip" r:id="rId6" imgW="12700000" imgH="8953500" progId="MS_ClipArt_Gallery.2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61000" y="2311400"/>
                        <a:ext cx="279400" cy="18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58" name="Line 18"/>
          <p:cNvSpPr>
            <a:spLocks noChangeShapeType="1"/>
          </p:cNvSpPr>
          <p:nvPr/>
        </p:nvSpPr>
        <p:spPr bwMode="auto">
          <a:xfrm flipV="1">
            <a:off x="5413375" y="2433638"/>
            <a:ext cx="114300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59" name="Group 19"/>
          <p:cNvGrpSpPr>
            <a:grpSpLocks/>
          </p:cNvGrpSpPr>
          <p:nvPr/>
        </p:nvGrpSpPr>
        <p:grpSpPr bwMode="auto">
          <a:xfrm>
            <a:off x="5006975" y="2787650"/>
            <a:ext cx="733425" cy="319088"/>
            <a:chOff x="3552" y="246"/>
            <a:chExt cx="527" cy="248"/>
          </a:xfrm>
        </p:grpSpPr>
        <p:graphicFrame>
          <p:nvGraphicFramePr>
            <p:cNvPr id="10260" name="Object 20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29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261" name="Object 21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30" name="Clip" r:id="rId9" imgW="12700000" imgH="8953500" progId="MS_ClipArt_Gallery.2">
                    <p:embed/>
                  </p:oleObj>
                </mc:Choice>
                <mc:Fallback>
                  <p:oleObj name="Clip" r:id="rId9" imgW="12700000" imgH="8953500" progId="MS_ClipArt_Gallery.2">
                    <p:embed/>
                    <p:pic>
                      <p:nvPicPr>
                        <p:cNvPr id="0" name="Object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62" name="Line 22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63" name="Group 23"/>
          <p:cNvGrpSpPr>
            <a:grpSpLocks/>
          </p:cNvGrpSpPr>
          <p:nvPr/>
        </p:nvGrpSpPr>
        <p:grpSpPr bwMode="auto">
          <a:xfrm>
            <a:off x="5383213" y="2574925"/>
            <a:ext cx="69850" cy="214313"/>
            <a:chOff x="3842" y="406"/>
            <a:chExt cx="51" cy="167"/>
          </a:xfrm>
        </p:grpSpPr>
        <p:sp>
          <p:nvSpPr>
            <p:cNvPr id="10264" name="Oval 24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5" name="Oval 25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6" name="Oval 26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67" name="Group 27"/>
          <p:cNvGrpSpPr>
            <a:grpSpLocks/>
          </p:cNvGrpSpPr>
          <p:nvPr/>
        </p:nvGrpSpPr>
        <p:grpSpPr bwMode="auto">
          <a:xfrm>
            <a:off x="5853113" y="3078163"/>
            <a:ext cx="209550" cy="395287"/>
            <a:chOff x="4180" y="783"/>
            <a:chExt cx="150" cy="307"/>
          </a:xfrm>
        </p:grpSpPr>
        <p:sp>
          <p:nvSpPr>
            <p:cNvPr id="10268" name="AutoShape 28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9" name="Rectangle 29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0" name="Rectangle 30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1" name="AutoShape 31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2" name="Line 32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3" name="Line 33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4" name="Rectangle 34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5" name="Rectangle 35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76" name="Group 36"/>
          <p:cNvGrpSpPr>
            <a:grpSpLocks/>
          </p:cNvGrpSpPr>
          <p:nvPr/>
        </p:nvGrpSpPr>
        <p:grpSpPr bwMode="auto">
          <a:xfrm rot="-5400000">
            <a:off x="6165850" y="3155950"/>
            <a:ext cx="80963" cy="233363"/>
            <a:chOff x="3842" y="406"/>
            <a:chExt cx="51" cy="167"/>
          </a:xfrm>
        </p:grpSpPr>
        <p:sp>
          <p:nvSpPr>
            <p:cNvPr id="10277" name="Oval 37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8" name="Oval 38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79" name="Oval 39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80" name="Line 40"/>
          <p:cNvSpPr>
            <a:spLocks noChangeShapeType="1"/>
          </p:cNvSpPr>
          <p:nvPr/>
        </p:nvSpPr>
        <p:spPr bwMode="auto">
          <a:xfrm>
            <a:off x="5989638" y="2986088"/>
            <a:ext cx="49530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1" name="Line 41"/>
          <p:cNvSpPr>
            <a:spLocks noChangeShapeType="1"/>
          </p:cNvSpPr>
          <p:nvPr/>
        </p:nvSpPr>
        <p:spPr bwMode="auto">
          <a:xfrm>
            <a:off x="5992813" y="2982913"/>
            <a:ext cx="1587" cy="9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2" name="Line 42"/>
          <p:cNvSpPr>
            <a:spLocks noChangeShapeType="1"/>
          </p:cNvSpPr>
          <p:nvPr/>
        </p:nvSpPr>
        <p:spPr bwMode="auto">
          <a:xfrm>
            <a:off x="6488113" y="2981325"/>
            <a:ext cx="1587" cy="82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3" name="Line 43"/>
          <p:cNvSpPr>
            <a:spLocks noChangeShapeType="1"/>
          </p:cNvSpPr>
          <p:nvPr/>
        </p:nvSpPr>
        <p:spPr bwMode="auto">
          <a:xfrm>
            <a:off x="5689600" y="2446338"/>
            <a:ext cx="288925" cy="265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4" name="Line 44"/>
          <p:cNvSpPr>
            <a:spLocks noChangeShapeType="1"/>
          </p:cNvSpPr>
          <p:nvPr/>
        </p:nvSpPr>
        <p:spPr bwMode="auto">
          <a:xfrm flipV="1">
            <a:off x="5702300" y="2732088"/>
            <a:ext cx="276225" cy="33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85" name="Line 45"/>
          <p:cNvSpPr>
            <a:spLocks noChangeShapeType="1"/>
          </p:cNvSpPr>
          <p:nvPr/>
        </p:nvSpPr>
        <p:spPr bwMode="auto">
          <a:xfrm flipV="1">
            <a:off x="6229350" y="2817813"/>
            <a:ext cx="1588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86" name="Group 46"/>
          <p:cNvGrpSpPr>
            <a:grpSpLocks/>
          </p:cNvGrpSpPr>
          <p:nvPr/>
        </p:nvGrpSpPr>
        <p:grpSpPr bwMode="auto">
          <a:xfrm>
            <a:off x="6348413" y="3055938"/>
            <a:ext cx="209550" cy="395287"/>
            <a:chOff x="4180" y="783"/>
            <a:chExt cx="150" cy="307"/>
          </a:xfrm>
        </p:grpSpPr>
        <p:sp>
          <p:nvSpPr>
            <p:cNvPr id="10287" name="AutoShape 47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8" name="Rectangle 48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89" name="Rectangle 49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0" name="AutoShape 50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1" name="Line 51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2" name="Line 52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3" name="Rectangle 53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94" name="Rectangle 54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95" name="Group 55"/>
          <p:cNvGrpSpPr>
            <a:grpSpLocks/>
          </p:cNvGrpSpPr>
          <p:nvPr/>
        </p:nvGrpSpPr>
        <p:grpSpPr bwMode="auto">
          <a:xfrm>
            <a:off x="5391150" y="3675063"/>
            <a:ext cx="479425" cy="925512"/>
            <a:chOff x="3314" y="1248"/>
            <a:chExt cx="344" cy="694"/>
          </a:xfrm>
        </p:grpSpPr>
        <p:graphicFrame>
          <p:nvGraphicFramePr>
            <p:cNvPr id="10296" name="Object 56"/>
            <p:cNvGraphicFramePr>
              <a:graphicFrameLocks noChangeAspect="1"/>
            </p:cNvGraphicFramePr>
            <p:nvPr/>
          </p:nvGraphicFramePr>
          <p:xfrm>
            <a:off x="3314" y="1248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31" name="Clip" r:id="rId10" imgW="24269700" imgH="20129500" progId="MS_ClipArt_Gallery.2">
                    <p:embed/>
                  </p:oleObj>
                </mc:Choice>
                <mc:Fallback>
                  <p:oleObj name="Clip" r:id="rId10" imgW="24269700" imgH="20129500" progId="MS_ClipArt_Gallery.2">
                    <p:embed/>
                    <p:pic>
                      <p:nvPicPr>
                        <p:cNvPr id="0" name="Object 5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248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97" name="Line 57"/>
            <p:cNvSpPr>
              <a:spLocks noChangeShapeType="1"/>
            </p:cNvSpPr>
            <p:nvPr/>
          </p:nvSpPr>
          <p:spPr bwMode="auto">
            <a:xfrm flipV="1">
              <a:off x="3606" y="1433"/>
              <a:ext cx="52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0298" name="Object 58"/>
            <p:cNvGraphicFramePr>
              <a:graphicFrameLocks noChangeAspect="1"/>
            </p:cNvGraphicFramePr>
            <p:nvPr/>
          </p:nvGraphicFramePr>
          <p:xfrm>
            <a:off x="3314" y="1694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32" name="Clip" r:id="rId11" imgW="24269700" imgH="20129500" progId="MS_ClipArt_Gallery.2">
                    <p:embed/>
                  </p:oleObj>
                </mc:Choice>
                <mc:Fallback>
                  <p:oleObj name="Clip" r:id="rId11" imgW="24269700" imgH="20129500" progId="MS_ClipArt_Gallery.2">
                    <p:embed/>
                    <p:pic>
                      <p:nvPicPr>
                        <p:cNvPr id="0" name="Object 5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694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299" name="Line 59"/>
            <p:cNvSpPr>
              <a:spLocks noChangeShapeType="1"/>
            </p:cNvSpPr>
            <p:nvPr/>
          </p:nvSpPr>
          <p:spPr bwMode="auto">
            <a:xfrm flipV="1">
              <a:off x="3606" y="1882"/>
              <a:ext cx="5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00" name="Group 60"/>
            <p:cNvGrpSpPr>
              <a:grpSpLocks/>
            </p:cNvGrpSpPr>
            <p:nvPr/>
          </p:nvGrpSpPr>
          <p:grpSpPr bwMode="auto">
            <a:xfrm>
              <a:off x="3404" y="1504"/>
              <a:ext cx="51" cy="167"/>
              <a:chOff x="3842" y="406"/>
              <a:chExt cx="51" cy="167"/>
            </a:xfrm>
          </p:grpSpPr>
          <p:sp>
            <p:nvSpPr>
              <p:cNvPr id="10301" name="Oval 61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2" name="Oval 62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03" name="Oval 63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304" name="Line 64"/>
            <p:cNvSpPr>
              <a:spLocks noChangeShapeType="1"/>
            </p:cNvSpPr>
            <p:nvPr/>
          </p:nvSpPr>
          <p:spPr bwMode="auto">
            <a:xfrm>
              <a:off x="3654" y="1431"/>
              <a:ext cx="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0305" name="Object 65"/>
          <p:cNvGraphicFramePr>
            <a:graphicFrameLocks noChangeAspect="1"/>
          </p:cNvGraphicFramePr>
          <p:nvPr/>
        </p:nvGraphicFramePr>
        <p:xfrm>
          <a:off x="6259513" y="4684713"/>
          <a:ext cx="417512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3" name="Clip" r:id="rId12" imgW="24269700" imgH="20129500" progId="MS_ClipArt_Gallery.2">
                  <p:embed/>
                </p:oleObj>
              </mc:Choice>
              <mc:Fallback>
                <p:oleObj name="Clip" r:id="rId12" imgW="24269700" imgH="20129500" progId="MS_ClipArt_Gallery.2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513" y="4684713"/>
                        <a:ext cx="417512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6" name="Object 66"/>
          <p:cNvGraphicFramePr>
            <a:graphicFrameLocks noChangeAspect="1"/>
          </p:cNvGraphicFramePr>
          <p:nvPr/>
        </p:nvGraphicFramePr>
        <p:xfrm>
          <a:off x="5645150" y="4673600"/>
          <a:ext cx="4159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4" name="Clip" r:id="rId13" imgW="24269700" imgH="20129500" progId="MS_ClipArt_Gallery.2">
                  <p:embed/>
                </p:oleObj>
              </mc:Choice>
              <mc:Fallback>
                <p:oleObj name="Clip" r:id="rId13" imgW="24269700" imgH="20129500" progId="MS_ClipArt_Gallery.2">
                  <p:embed/>
                  <p:pic>
                    <p:nvPicPr>
                      <p:cNvPr id="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5150" y="4673600"/>
                        <a:ext cx="41592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7" name="Oval 67"/>
          <p:cNvSpPr>
            <a:spLocks noChangeArrowheads="1"/>
          </p:cNvSpPr>
          <p:nvPr/>
        </p:nvSpPr>
        <p:spPr bwMode="auto">
          <a:xfrm rot="-5400000">
            <a:off x="6061869" y="4777581"/>
            <a:ext cx="63500" cy="6508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8" name="Oval 68"/>
          <p:cNvSpPr>
            <a:spLocks noChangeArrowheads="1"/>
          </p:cNvSpPr>
          <p:nvPr/>
        </p:nvSpPr>
        <p:spPr bwMode="auto">
          <a:xfrm rot="-5400000">
            <a:off x="6146801" y="4775200"/>
            <a:ext cx="63500" cy="666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09" name="Oval 69"/>
          <p:cNvSpPr>
            <a:spLocks noChangeArrowheads="1"/>
          </p:cNvSpPr>
          <p:nvPr/>
        </p:nvSpPr>
        <p:spPr bwMode="auto">
          <a:xfrm rot="-5400000">
            <a:off x="6224587" y="4779963"/>
            <a:ext cx="61913" cy="6508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0" name="Line 70"/>
          <p:cNvSpPr>
            <a:spLocks noChangeShapeType="1"/>
          </p:cNvSpPr>
          <p:nvPr/>
        </p:nvSpPr>
        <p:spPr bwMode="auto">
          <a:xfrm rot="-5400000">
            <a:off x="6484144" y="4660107"/>
            <a:ext cx="603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1" name="Line 71"/>
          <p:cNvSpPr>
            <a:spLocks noChangeShapeType="1"/>
          </p:cNvSpPr>
          <p:nvPr/>
        </p:nvSpPr>
        <p:spPr bwMode="auto">
          <a:xfrm rot="5400000" flipH="1">
            <a:off x="5857875" y="4651375"/>
            <a:ext cx="63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2" name="Line 72"/>
          <p:cNvSpPr>
            <a:spLocks noChangeShapeType="1"/>
          </p:cNvSpPr>
          <p:nvPr/>
        </p:nvSpPr>
        <p:spPr bwMode="auto">
          <a:xfrm rot="16200000" flipV="1">
            <a:off x="6204744" y="4312444"/>
            <a:ext cx="0" cy="627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3" name="Line 73"/>
          <p:cNvSpPr>
            <a:spLocks noChangeShapeType="1"/>
          </p:cNvSpPr>
          <p:nvPr/>
        </p:nvSpPr>
        <p:spPr bwMode="auto">
          <a:xfrm flipV="1">
            <a:off x="5870575" y="4251325"/>
            <a:ext cx="93663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4" name="Line 74"/>
          <p:cNvSpPr>
            <a:spLocks noChangeShapeType="1"/>
          </p:cNvSpPr>
          <p:nvPr/>
        </p:nvSpPr>
        <p:spPr bwMode="auto">
          <a:xfrm>
            <a:off x="6472238" y="4297363"/>
            <a:ext cx="303212" cy="385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15" name="Line 75"/>
          <p:cNvSpPr>
            <a:spLocks noChangeShapeType="1"/>
          </p:cNvSpPr>
          <p:nvPr/>
        </p:nvSpPr>
        <p:spPr bwMode="auto">
          <a:xfrm flipH="1">
            <a:off x="7267575" y="4294188"/>
            <a:ext cx="279400" cy="392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316" name="Object 76"/>
          <p:cNvGraphicFramePr>
            <a:graphicFrameLocks noChangeAspect="1"/>
          </p:cNvGraphicFramePr>
          <p:nvPr/>
        </p:nvGraphicFramePr>
        <p:xfrm>
          <a:off x="7445375" y="3846513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5" name="Clip" r:id="rId14" imgW="18440400" imgH="22669500" progId="MS_ClipArt_Gallery.2">
                  <p:embed/>
                </p:oleObj>
              </mc:Choice>
              <mc:Fallback>
                <p:oleObj name="Clip" r:id="rId14" imgW="18440400" imgH="22669500" progId="MS_ClipArt_Gallery.2">
                  <p:embed/>
                  <p:pic>
                    <p:nvPicPr>
                      <p:cNvPr id="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75" y="3846513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7" name="Object 77"/>
          <p:cNvGraphicFramePr>
            <a:graphicFrameLocks noChangeAspect="1"/>
          </p:cNvGraphicFramePr>
          <p:nvPr/>
        </p:nvGraphicFramePr>
        <p:xfrm>
          <a:off x="6108700" y="3927475"/>
          <a:ext cx="203200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6" name="Clip" r:id="rId16" imgW="18440400" imgH="22669500" progId="MS_ClipArt_Gallery.2">
                  <p:embed/>
                </p:oleObj>
              </mc:Choice>
              <mc:Fallback>
                <p:oleObj name="Clip" r:id="rId16" imgW="18440400" imgH="22669500" progId="MS_ClipArt_Gallery.2">
                  <p:embed/>
                  <p:pic>
                    <p:nvPicPr>
                      <p:cNvPr id="0" name="Object 7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8700" y="3927475"/>
                        <a:ext cx="203200" cy="23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8" name="Freeform 78"/>
          <p:cNvSpPr>
            <a:spLocks/>
          </p:cNvSpPr>
          <p:nvPr/>
        </p:nvSpPr>
        <p:spPr bwMode="auto">
          <a:xfrm>
            <a:off x="6189663" y="3702050"/>
            <a:ext cx="1354137" cy="304800"/>
          </a:xfrm>
          <a:custGeom>
            <a:avLst/>
            <a:gdLst>
              <a:gd name="T0" fmla="*/ 0 w 972"/>
              <a:gd name="T1" fmla="*/ 228 h 228"/>
              <a:gd name="T2" fmla="*/ 432 w 972"/>
              <a:gd name="T3" fmla="*/ 9 h 228"/>
              <a:gd name="T4" fmla="*/ 972 w 972"/>
              <a:gd name="T5" fmla="*/ 17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2" h="228">
                <a:moveTo>
                  <a:pt x="0" y="228"/>
                </a:moveTo>
                <a:cubicBezTo>
                  <a:pt x="135" y="123"/>
                  <a:pt x="270" y="18"/>
                  <a:pt x="432" y="9"/>
                </a:cubicBezTo>
                <a:cubicBezTo>
                  <a:pt x="594" y="0"/>
                  <a:pt x="783" y="85"/>
                  <a:pt x="972" y="171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19" name="Group 79"/>
          <p:cNvGrpSpPr>
            <a:grpSpLocks/>
          </p:cNvGrpSpPr>
          <p:nvPr/>
        </p:nvGrpSpPr>
        <p:grpSpPr bwMode="auto">
          <a:xfrm>
            <a:off x="6456363" y="5124450"/>
            <a:ext cx="406400" cy="427038"/>
            <a:chOff x="2870" y="1518"/>
            <a:chExt cx="292" cy="320"/>
          </a:xfrm>
        </p:grpSpPr>
        <p:graphicFrame>
          <p:nvGraphicFramePr>
            <p:cNvPr id="10320" name="Object 80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37" name="Clip" r:id="rId17" imgW="15481300" imgH="15735300" progId="MS_ClipArt_Gallery.2">
                    <p:embed/>
                  </p:oleObj>
                </mc:Choice>
                <mc:Fallback>
                  <p:oleObj name="Clip" r:id="rId17" imgW="15481300" imgH="15735300" progId="MS_ClipArt_Gallery.2">
                    <p:embed/>
                    <p:pic>
                      <p:nvPicPr>
                        <p:cNvPr id="0" name="Objec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1" name="Object 81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38" name="Clip" r:id="rId19" imgW="23634700" imgH="22352000" progId="MS_ClipArt_Gallery.2">
                    <p:embed/>
                  </p:oleObj>
                </mc:Choice>
                <mc:Fallback>
                  <p:oleObj name="Clip" r:id="rId19" imgW="23634700" imgH="22352000" progId="MS_ClipArt_Gallery.2">
                    <p:embed/>
                    <p:pic>
                      <p:nvPicPr>
                        <p:cNvPr id="0" name="Object 8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322" name="Group 82"/>
          <p:cNvGrpSpPr>
            <a:grpSpLocks/>
          </p:cNvGrpSpPr>
          <p:nvPr/>
        </p:nvGrpSpPr>
        <p:grpSpPr bwMode="auto">
          <a:xfrm>
            <a:off x="7234238" y="5156200"/>
            <a:ext cx="406400" cy="427038"/>
            <a:chOff x="2870" y="1518"/>
            <a:chExt cx="292" cy="320"/>
          </a:xfrm>
        </p:grpSpPr>
        <p:graphicFrame>
          <p:nvGraphicFramePr>
            <p:cNvPr id="10323" name="Object 83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39" name="Clip" r:id="rId21" imgW="15481300" imgH="15735300" progId="MS_ClipArt_Gallery.2">
                    <p:embed/>
                  </p:oleObj>
                </mc:Choice>
                <mc:Fallback>
                  <p:oleObj name="Clip" r:id="rId21" imgW="15481300" imgH="15735300" progId="MS_ClipArt_Gallery.2">
                    <p:embed/>
                    <p:pic>
                      <p:nvPicPr>
                        <p:cNvPr id="0" name="Object 8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324" name="Object 84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40" name="Clip" r:id="rId22" imgW="23634700" imgH="22352000" progId="MS_ClipArt_Gallery.2">
                    <p:embed/>
                  </p:oleObj>
                </mc:Choice>
                <mc:Fallback>
                  <p:oleObj name="Clip" r:id="rId22" imgW="23634700" imgH="22352000" progId="MS_ClipArt_Gallery.2">
                    <p:embed/>
                    <p:pic>
                      <p:nvPicPr>
                        <p:cNvPr id="0" name="Object 8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0325" name="Group 85"/>
          <p:cNvGrpSpPr>
            <a:grpSpLocks/>
          </p:cNvGrpSpPr>
          <p:nvPr/>
        </p:nvGrpSpPr>
        <p:grpSpPr bwMode="auto">
          <a:xfrm>
            <a:off x="6819900" y="4872038"/>
            <a:ext cx="379413" cy="376237"/>
            <a:chOff x="4733" y="2082"/>
            <a:chExt cx="272" cy="282"/>
          </a:xfrm>
        </p:grpSpPr>
        <p:graphicFrame>
          <p:nvGraphicFramePr>
            <p:cNvPr id="10326" name="Object 86"/>
            <p:cNvGraphicFramePr>
              <a:graphicFrameLocks noChangeAspect="1"/>
            </p:cNvGraphicFramePr>
            <p:nvPr/>
          </p:nvGraphicFramePr>
          <p:xfrm>
            <a:off x="4733" y="2082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541" name="Clip" r:id="rId23" imgW="15481300" imgH="15735300" progId="MS_ClipArt_Gallery.2">
                    <p:embed/>
                  </p:oleObj>
                </mc:Choice>
                <mc:Fallback>
                  <p:oleObj name="Clip" r:id="rId23" imgW="15481300" imgH="15735300" progId="MS_ClipArt_Gallery.2">
                    <p:embed/>
                    <p:pic>
                      <p:nvPicPr>
                        <p:cNvPr id="0" name="Object 8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2082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327" name="Rectangle 87"/>
            <p:cNvSpPr>
              <a:spLocks noChangeArrowheads="1"/>
            </p:cNvSpPr>
            <p:nvPr/>
          </p:nvSpPr>
          <p:spPr bwMode="auto">
            <a:xfrm>
              <a:off x="4812" y="2181"/>
              <a:ext cx="192" cy="18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328" name="Line 88"/>
          <p:cNvSpPr>
            <a:spLocks noChangeShapeType="1"/>
          </p:cNvSpPr>
          <p:nvPr/>
        </p:nvSpPr>
        <p:spPr bwMode="auto">
          <a:xfrm>
            <a:off x="7126288" y="477520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29" name="Group 89"/>
          <p:cNvGrpSpPr>
            <a:grpSpLocks/>
          </p:cNvGrpSpPr>
          <p:nvPr/>
        </p:nvGrpSpPr>
        <p:grpSpPr bwMode="auto">
          <a:xfrm>
            <a:off x="7847013" y="4198938"/>
            <a:ext cx="207962" cy="409575"/>
            <a:chOff x="4180" y="783"/>
            <a:chExt cx="150" cy="307"/>
          </a:xfrm>
        </p:grpSpPr>
        <p:sp>
          <p:nvSpPr>
            <p:cNvPr id="10330" name="AutoShape 90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1" name="Rectangle 91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2" name="Rectangle 92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3" name="AutoShape 93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4" name="Line 94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5" name="Line 95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6" name="Rectangle 96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37" name="Rectangle 97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476" name="Group 236"/>
          <p:cNvGrpSpPr>
            <a:grpSpLocks/>
          </p:cNvGrpSpPr>
          <p:nvPr/>
        </p:nvGrpSpPr>
        <p:grpSpPr bwMode="auto">
          <a:xfrm>
            <a:off x="7808913" y="4652963"/>
            <a:ext cx="796925" cy="1260475"/>
            <a:chOff x="5087" y="3051"/>
            <a:chExt cx="502" cy="794"/>
          </a:xfrm>
        </p:grpSpPr>
        <p:sp>
          <p:nvSpPr>
            <p:cNvPr id="10475" name="Freeform 235"/>
            <p:cNvSpPr>
              <a:spLocks/>
            </p:cNvSpPr>
            <p:nvPr/>
          </p:nvSpPr>
          <p:spPr bwMode="auto">
            <a:xfrm>
              <a:off x="5087" y="3051"/>
              <a:ext cx="502" cy="794"/>
            </a:xfrm>
            <a:custGeom>
              <a:avLst/>
              <a:gdLst>
                <a:gd name="T0" fmla="*/ 289 w 502"/>
                <a:gd name="T1" fmla="*/ 9 h 794"/>
                <a:gd name="T2" fmla="*/ 127 w 502"/>
                <a:gd name="T3" fmla="*/ 33 h 794"/>
                <a:gd name="T4" fmla="*/ 25 w 502"/>
                <a:gd name="T5" fmla="*/ 207 h 794"/>
                <a:gd name="T6" fmla="*/ 13 w 502"/>
                <a:gd name="T7" fmla="*/ 621 h 794"/>
                <a:gd name="T8" fmla="*/ 103 w 502"/>
                <a:gd name="T9" fmla="*/ 771 h 794"/>
                <a:gd name="T10" fmla="*/ 271 w 502"/>
                <a:gd name="T11" fmla="*/ 759 h 794"/>
                <a:gd name="T12" fmla="*/ 421 w 502"/>
                <a:gd name="T13" fmla="*/ 735 h 794"/>
                <a:gd name="T14" fmla="*/ 469 w 502"/>
                <a:gd name="T15" fmla="*/ 579 h 794"/>
                <a:gd name="T16" fmla="*/ 487 w 502"/>
                <a:gd name="T17" fmla="*/ 471 h 794"/>
                <a:gd name="T18" fmla="*/ 469 w 502"/>
                <a:gd name="T19" fmla="*/ 87 h 794"/>
                <a:gd name="T20" fmla="*/ 289 w 502"/>
                <a:gd name="T21" fmla="*/ 9 h 7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2" h="794">
                  <a:moveTo>
                    <a:pt x="289" y="9"/>
                  </a:moveTo>
                  <a:cubicBezTo>
                    <a:pt x="232" y="0"/>
                    <a:pt x="171" y="0"/>
                    <a:pt x="127" y="33"/>
                  </a:cubicBezTo>
                  <a:cubicBezTo>
                    <a:pt x="83" y="66"/>
                    <a:pt x="44" y="109"/>
                    <a:pt x="25" y="207"/>
                  </a:cubicBezTo>
                  <a:cubicBezTo>
                    <a:pt x="6" y="305"/>
                    <a:pt x="0" y="527"/>
                    <a:pt x="13" y="621"/>
                  </a:cubicBezTo>
                  <a:cubicBezTo>
                    <a:pt x="26" y="715"/>
                    <a:pt x="60" y="748"/>
                    <a:pt x="103" y="771"/>
                  </a:cubicBezTo>
                  <a:cubicBezTo>
                    <a:pt x="146" y="794"/>
                    <a:pt x="218" y="765"/>
                    <a:pt x="271" y="759"/>
                  </a:cubicBezTo>
                  <a:cubicBezTo>
                    <a:pt x="324" y="753"/>
                    <a:pt x="388" y="765"/>
                    <a:pt x="421" y="735"/>
                  </a:cubicBezTo>
                  <a:cubicBezTo>
                    <a:pt x="454" y="705"/>
                    <a:pt x="458" y="623"/>
                    <a:pt x="469" y="579"/>
                  </a:cubicBezTo>
                  <a:cubicBezTo>
                    <a:pt x="480" y="535"/>
                    <a:pt x="487" y="553"/>
                    <a:pt x="487" y="471"/>
                  </a:cubicBezTo>
                  <a:cubicBezTo>
                    <a:pt x="487" y="389"/>
                    <a:pt x="502" y="164"/>
                    <a:pt x="469" y="87"/>
                  </a:cubicBezTo>
                  <a:cubicBezTo>
                    <a:pt x="436" y="10"/>
                    <a:pt x="346" y="18"/>
                    <a:pt x="289" y="9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74" name="Group 234"/>
            <p:cNvGrpSpPr>
              <a:grpSpLocks/>
            </p:cNvGrpSpPr>
            <p:nvPr/>
          </p:nvGrpSpPr>
          <p:grpSpPr bwMode="auto">
            <a:xfrm>
              <a:off x="5157" y="3111"/>
              <a:ext cx="347" cy="654"/>
              <a:chOff x="4935" y="2925"/>
              <a:chExt cx="347" cy="654"/>
            </a:xfrm>
          </p:grpSpPr>
          <p:sp>
            <p:nvSpPr>
              <p:cNvPr id="10339" name="AutoShape 99"/>
              <p:cNvSpPr>
                <a:spLocks noChangeArrowheads="1"/>
              </p:cNvSpPr>
              <p:nvPr/>
            </p:nvSpPr>
            <p:spPr bwMode="auto">
              <a:xfrm>
                <a:off x="4935" y="3428"/>
                <a:ext cx="347" cy="151"/>
              </a:xfrm>
              <a:prstGeom prst="parallelogram">
                <a:avLst>
                  <a:gd name="adj" fmla="val 88527"/>
                </a:avLst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0" name="Rectangle 100"/>
              <p:cNvSpPr>
                <a:spLocks noChangeArrowheads="1"/>
              </p:cNvSpPr>
              <p:nvPr/>
            </p:nvSpPr>
            <p:spPr bwMode="auto">
              <a:xfrm>
                <a:off x="5111" y="2929"/>
                <a:ext cx="165" cy="503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1" name="Rectangle 101"/>
              <p:cNvSpPr>
                <a:spLocks noChangeArrowheads="1"/>
              </p:cNvSpPr>
              <p:nvPr/>
            </p:nvSpPr>
            <p:spPr bwMode="auto">
              <a:xfrm>
                <a:off x="4937" y="3072"/>
                <a:ext cx="220" cy="503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2" name="AutoShape 102"/>
              <p:cNvSpPr>
                <a:spLocks noChangeArrowheads="1"/>
              </p:cNvSpPr>
              <p:nvPr/>
            </p:nvSpPr>
            <p:spPr bwMode="auto">
              <a:xfrm>
                <a:off x="4935" y="2925"/>
                <a:ext cx="347" cy="151"/>
              </a:xfrm>
              <a:prstGeom prst="parallelogram">
                <a:avLst>
                  <a:gd name="adj" fmla="val 8852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3" name="Line 103"/>
              <p:cNvSpPr>
                <a:spLocks noChangeShapeType="1"/>
              </p:cNvSpPr>
              <p:nvPr/>
            </p:nvSpPr>
            <p:spPr bwMode="auto">
              <a:xfrm>
                <a:off x="5282" y="2936"/>
                <a:ext cx="0" cy="4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4" name="Line 104"/>
              <p:cNvSpPr>
                <a:spLocks noChangeShapeType="1"/>
              </p:cNvSpPr>
              <p:nvPr/>
            </p:nvSpPr>
            <p:spPr bwMode="auto">
              <a:xfrm flipH="1">
                <a:off x="5157" y="3428"/>
                <a:ext cx="125" cy="14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5" name="Rectangle 105"/>
              <p:cNvSpPr>
                <a:spLocks noChangeArrowheads="1"/>
              </p:cNvSpPr>
              <p:nvPr/>
            </p:nvSpPr>
            <p:spPr bwMode="auto">
              <a:xfrm>
                <a:off x="4965" y="3138"/>
                <a:ext cx="146" cy="290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46" name="Rectangle 106"/>
              <p:cNvSpPr>
                <a:spLocks noChangeArrowheads="1"/>
              </p:cNvSpPr>
              <p:nvPr/>
            </p:nvSpPr>
            <p:spPr bwMode="auto">
              <a:xfrm>
                <a:off x="4986" y="3225"/>
                <a:ext cx="111" cy="10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347" name="Line 107"/>
          <p:cNvSpPr>
            <a:spLocks noChangeShapeType="1"/>
          </p:cNvSpPr>
          <p:nvPr/>
        </p:nvSpPr>
        <p:spPr bwMode="auto">
          <a:xfrm rot="5400000" flipH="1">
            <a:off x="7460456" y="4572794"/>
            <a:ext cx="611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8" name="Line 108"/>
          <p:cNvSpPr>
            <a:spLocks noChangeShapeType="1"/>
          </p:cNvSpPr>
          <p:nvPr/>
        </p:nvSpPr>
        <p:spPr bwMode="auto">
          <a:xfrm rot="-5400000">
            <a:off x="7814469" y="4825206"/>
            <a:ext cx="0" cy="103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49" name="Line 109"/>
          <p:cNvSpPr>
            <a:spLocks noChangeShapeType="1"/>
          </p:cNvSpPr>
          <p:nvPr/>
        </p:nvSpPr>
        <p:spPr bwMode="auto">
          <a:xfrm rot="-5400000">
            <a:off x="7804150" y="4356100"/>
            <a:ext cx="0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0" name="Line 110"/>
          <p:cNvSpPr>
            <a:spLocks noChangeShapeType="1"/>
          </p:cNvSpPr>
          <p:nvPr/>
        </p:nvSpPr>
        <p:spPr bwMode="auto">
          <a:xfrm flipV="1">
            <a:off x="6483350" y="2497138"/>
            <a:ext cx="458788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1" name="Line 111"/>
          <p:cNvSpPr>
            <a:spLocks noChangeShapeType="1"/>
          </p:cNvSpPr>
          <p:nvPr/>
        </p:nvSpPr>
        <p:spPr bwMode="auto">
          <a:xfrm>
            <a:off x="7418388" y="2481263"/>
            <a:ext cx="485775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2" name="Line 112"/>
          <p:cNvSpPr>
            <a:spLocks noChangeShapeType="1"/>
          </p:cNvSpPr>
          <p:nvPr/>
        </p:nvSpPr>
        <p:spPr bwMode="auto">
          <a:xfrm flipH="1">
            <a:off x="7937500" y="2817813"/>
            <a:ext cx="241300" cy="681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3" name="Line 113"/>
          <p:cNvSpPr>
            <a:spLocks noChangeShapeType="1"/>
          </p:cNvSpPr>
          <p:nvPr/>
        </p:nvSpPr>
        <p:spPr bwMode="auto">
          <a:xfrm>
            <a:off x="7167563" y="2593975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4" name="Line 114"/>
          <p:cNvSpPr>
            <a:spLocks noChangeShapeType="1"/>
          </p:cNvSpPr>
          <p:nvPr/>
        </p:nvSpPr>
        <p:spPr bwMode="auto">
          <a:xfrm>
            <a:off x="7192963" y="3241675"/>
            <a:ext cx="534987" cy="368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5" name="Line 115"/>
          <p:cNvSpPr>
            <a:spLocks noChangeShapeType="1"/>
          </p:cNvSpPr>
          <p:nvPr/>
        </p:nvSpPr>
        <p:spPr bwMode="auto">
          <a:xfrm flipH="1">
            <a:off x="7653338" y="3706813"/>
            <a:ext cx="266700" cy="360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6" name="Line 116"/>
          <p:cNvSpPr>
            <a:spLocks noChangeShapeType="1"/>
          </p:cNvSpPr>
          <p:nvPr/>
        </p:nvSpPr>
        <p:spPr bwMode="auto">
          <a:xfrm flipH="1">
            <a:off x="7426325" y="2786063"/>
            <a:ext cx="560388" cy="384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7" name="Line 117"/>
          <p:cNvSpPr>
            <a:spLocks noChangeShapeType="1"/>
          </p:cNvSpPr>
          <p:nvPr/>
        </p:nvSpPr>
        <p:spPr bwMode="auto">
          <a:xfrm flipH="1">
            <a:off x="7435850" y="2225675"/>
            <a:ext cx="350838" cy="255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358" name="Line 118"/>
          <p:cNvSpPr>
            <a:spLocks noChangeShapeType="1"/>
          </p:cNvSpPr>
          <p:nvPr/>
        </p:nvSpPr>
        <p:spPr bwMode="auto">
          <a:xfrm flipH="1">
            <a:off x="8153400" y="2401888"/>
            <a:ext cx="201613" cy="176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359" name="Group 119"/>
          <p:cNvGrpSpPr>
            <a:grpSpLocks/>
          </p:cNvGrpSpPr>
          <p:nvPr/>
        </p:nvGrpSpPr>
        <p:grpSpPr bwMode="auto">
          <a:xfrm>
            <a:off x="5964238" y="2593975"/>
            <a:ext cx="501650" cy="233363"/>
            <a:chOff x="3600" y="219"/>
            <a:chExt cx="360" cy="175"/>
          </a:xfrm>
        </p:grpSpPr>
        <p:sp>
          <p:nvSpPr>
            <p:cNvPr id="10360" name="Oval 12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1" name="Line 12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2" name="Line 12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63" name="Rectangle 12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364" name="Oval 12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65" name="Group 12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366" name="Line 12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7" name="Line 12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8" name="Line 12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69" name="Group 12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370" name="Line 13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1" name="Line 13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2" name="Line 13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373" name="Group 133"/>
          <p:cNvGrpSpPr>
            <a:grpSpLocks/>
          </p:cNvGrpSpPr>
          <p:nvPr/>
        </p:nvGrpSpPr>
        <p:grpSpPr bwMode="auto">
          <a:xfrm>
            <a:off x="6916738" y="2365375"/>
            <a:ext cx="501650" cy="233363"/>
            <a:chOff x="3600" y="219"/>
            <a:chExt cx="360" cy="175"/>
          </a:xfrm>
        </p:grpSpPr>
        <p:sp>
          <p:nvSpPr>
            <p:cNvPr id="10374" name="Oval 13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5" name="Line 13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6" name="Line 13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77" name="Rectangle 13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378" name="Oval 13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79" name="Group 13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380" name="Line 14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1" name="Line 14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2" name="Line 14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83" name="Group 14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384" name="Line 14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5" name="Line 14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6" name="Line 14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387" name="Group 147"/>
          <p:cNvGrpSpPr>
            <a:grpSpLocks/>
          </p:cNvGrpSpPr>
          <p:nvPr/>
        </p:nvGrpSpPr>
        <p:grpSpPr bwMode="auto">
          <a:xfrm>
            <a:off x="6934200" y="3022600"/>
            <a:ext cx="501650" cy="233363"/>
            <a:chOff x="3600" y="219"/>
            <a:chExt cx="360" cy="175"/>
          </a:xfrm>
        </p:grpSpPr>
        <p:sp>
          <p:nvSpPr>
            <p:cNvPr id="10388" name="Oval 14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89" name="Line 14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0" name="Line 15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391" name="Rectangle 15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392" name="Oval 15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393" name="Group 15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394" name="Line 15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5" name="Line 15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6" name="Line 15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397" name="Group 15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398" name="Line 15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9" name="Line 15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0" name="Line 16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401" name="Group 161"/>
          <p:cNvGrpSpPr>
            <a:grpSpLocks/>
          </p:cNvGrpSpPr>
          <p:nvPr/>
        </p:nvGrpSpPr>
        <p:grpSpPr bwMode="auto">
          <a:xfrm>
            <a:off x="7904163" y="2573338"/>
            <a:ext cx="500062" cy="233362"/>
            <a:chOff x="3600" y="219"/>
            <a:chExt cx="360" cy="175"/>
          </a:xfrm>
        </p:grpSpPr>
        <p:sp>
          <p:nvSpPr>
            <p:cNvPr id="10402" name="Oval 16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3" name="Line 16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4" name="Line 16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05" name="Rectangle 16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406" name="Oval 16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07" name="Group 16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408" name="Line 16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9" name="Line 16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0" name="Line 17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411" name="Group 17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412" name="Line 17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3" name="Line 17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4" name="Line 17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415" name="Group 175"/>
          <p:cNvGrpSpPr>
            <a:grpSpLocks/>
          </p:cNvGrpSpPr>
          <p:nvPr/>
        </p:nvGrpSpPr>
        <p:grpSpPr bwMode="auto">
          <a:xfrm>
            <a:off x="7710488" y="3470275"/>
            <a:ext cx="501650" cy="233363"/>
            <a:chOff x="3600" y="219"/>
            <a:chExt cx="360" cy="175"/>
          </a:xfrm>
        </p:grpSpPr>
        <p:sp>
          <p:nvSpPr>
            <p:cNvPr id="10416" name="Oval 17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7" name="Line 17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8" name="Line 17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19" name="Rectangle 17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420" name="Oval 18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21" name="Group 18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422" name="Line 18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3" name="Line 18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4" name="Line 18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425" name="Group 18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426" name="Line 18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7" name="Line 18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8" name="Line 18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429" name="Group 189"/>
          <p:cNvGrpSpPr>
            <a:grpSpLocks/>
          </p:cNvGrpSpPr>
          <p:nvPr/>
        </p:nvGrpSpPr>
        <p:grpSpPr bwMode="auto">
          <a:xfrm>
            <a:off x="7377113" y="4054475"/>
            <a:ext cx="501650" cy="234950"/>
            <a:chOff x="3600" y="219"/>
            <a:chExt cx="360" cy="175"/>
          </a:xfrm>
        </p:grpSpPr>
        <p:sp>
          <p:nvSpPr>
            <p:cNvPr id="10430" name="Oval 19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1" name="Line 19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2" name="Line 19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33" name="Rectangle 19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434" name="Oval 19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35" name="Group 19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436" name="Line 19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7" name="Line 19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8" name="Line 19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439" name="Group 19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440" name="Line 20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1" name="Line 20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2" name="Line 20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443" name="Group 203"/>
          <p:cNvGrpSpPr>
            <a:grpSpLocks/>
          </p:cNvGrpSpPr>
          <p:nvPr/>
        </p:nvGrpSpPr>
        <p:grpSpPr bwMode="auto">
          <a:xfrm>
            <a:off x="6767513" y="4543425"/>
            <a:ext cx="500062" cy="233363"/>
            <a:chOff x="3600" y="219"/>
            <a:chExt cx="360" cy="175"/>
          </a:xfrm>
        </p:grpSpPr>
        <p:sp>
          <p:nvSpPr>
            <p:cNvPr id="10444" name="Oval 20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5" name="Line 20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" name="Line 20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7" name="Rectangle 20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448" name="Oval 20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49" name="Group 20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450" name="Line 2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1" name="Line 2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2" name="Line 2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453" name="Group 21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454" name="Line 21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5" name="Line 21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6" name="Line 2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0457" name="Group 217"/>
          <p:cNvGrpSpPr>
            <a:grpSpLocks/>
          </p:cNvGrpSpPr>
          <p:nvPr/>
        </p:nvGrpSpPr>
        <p:grpSpPr bwMode="auto">
          <a:xfrm>
            <a:off x="5964238" y="4167188"/>
            <a:ext cx="501650" cy="233362"/>
            <a:chOff x="3600" y="219"/>
            <a:chExt cx="360" cy="175"/>
          </a:xfrm>
        </p:grpSpPr>
        <p:sp>
          <p:nvSpPr>
            <p:cNvPr id="10458" name="Oval 21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59" name="Line 21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0" name="Line 22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61" name="Rectangle 22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0462" name="Oval 22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463" name="Group 22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0464" name="Line 22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5" name="Line 22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6" name="Line 22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467" name="Group 22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0468" name="Line 22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9" name="Line 22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0" name="Line 23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50" name="Freeform 10"/>
          <p:cNvSpPr>
            <a:spLocks/>
          </p:cNvSpPr>
          <p:nvPr/>
        </p:nvSpPr>
        <p:spPr bwMode="auto">
          <a:xfrm>
            <a:off x="5391150" y="2266950"/>
            <a:ext cx="2724150" cy="2447925"/>
          </a:xfrm>
          <a:custGeom>
            <a:avLst/>
            <a:gdLst>
              <a:gd name="T0" fmla="*/ 0 w 1716"/>
              <a:gd name="T1" fmla="*/ 0 h 1542"/>
              <a:gd name="T2" fmla="*/ 372 w 1716"/>
              <a:gd name="T3" fmla="*/ 42 h 1542"/>
              <a:gd name="T4" fmla="*/ 852 w 1716"/>
              <a:gd name="T5" fmla="*/ 228 h 1542"/>
              <a:gd name="T6" fmla="*/ 1452 w 1716"/>
              <a:gd name="T7" fmla="*/ 726 h 1542"/>
              <a:gd name="T8" fmla="*/ 1716 w 1716"/>
              <a:gd name="T9" fmla="*/ 1542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716" h="1542">
                <a:moveTo>
                  <a:pt x="0" y="0"/>
                </a:moveTo>
                <a:cubicBezTo>
                  <a:pt x="62" y="7"/>
                  <a:pt x="230" y="4"/>
                  <a:pt x="372" y="42"/>
                </a:cubicBezTo>
                <a:cubicBezTo>
                  <a:pt x="514" y="80"/>
                  <a:pt x="672" y="114"/>
                  <a:pt x="852" y="228"/>
                </a:cubicBezTo>
                <a:cubicBezTo>
                  <a:pt x="1032" y="342"/>
                  <a:pt x="1308" y="507"/>
                  <a:pt x="1452" y="726"/>
                </a:cubicBezTo>
                <a:cubicBezTo>
                  <a:pt x="1596" y="945"/>
                  <a:pt x="1661" y="1372"/>
                  <a:pt x="1716" y="1542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77" name="Line 237"/>
          <p:cNvSpPr>
            <a:spLocks noChangeShapeType="1"/>
          </p:cNvSpPr>
          <p:nvPr/>
        </p:nvSpPr>
        <p:spPr bwMode="auto">
          <a:xfrm flipV="1">
            <a:off x="6210300" y="4398963"/>
            <a:ext cx="1588" cy="2206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478" name="Rectangle 238"/>
          <p:cNvSpPr>
            <a:spLocks noChangeArrowheads="1"/>
          </p:cNvSpPr>
          <p:nvPr/>
        </p:nvSpPr>
        <p:spPr bwMode="auto">
          <a:xfrm>
            <a:off x="5592763" y="5937250"/>
            <a:ext cx="2028825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Any idea how?</a:t>
            </a:r>
          </a:p>
        </p:txBody>
      </p:sp>
      <p:sp>
        <p:nvSpPr>
          <p:cNvPr id="10479" name="Line 239"/>
          <p:cNvSpPr>
            <a:spLocks noChangeShapeType="1"/>
          </p:cNvSpPr>
          <p:nvPr/>
        </p:nvSpPr>
        <p:spPr bwMode="auto">
          <a:xfrm flipH="1" flipV="1">
            <a:off x="5095875" y="5745163"/>
            <a:ext cx="458788" cy="2301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514" y="1368468"/>
            <a:ext cx="7584507" cy="379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130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5E1BEA4-640A-C644-AE11-5624E4D28F7E}" type="slidenum">
              <a:rPr lang="en-US" altLang="en-US"/>
              <a:pPr/>
              <a:t>14</a:t>
            </a:fld>
            <a:endParaRPr lang="en-US" altLang="en-US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748713" cy="1143000"/>
          </a:xfrm>
        </p:spPr>
        <p:txBody>
          <a:bodyPr/>
          <a:lstStyle/>
          <a:p>
            <a:r>
              <a:rPr lang="en-US" altLang="en-US" sz="3200"/>
              <a:t>Network edge: connection-oriented service</a:t>
            </a:r>
            <a:endParaRPr lang="en-US" alt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027488" cy="5064125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 i="1" u="sng">
                <a:solidFill>
                  <a:srgbClr val="FF0000"/>
                </a:solidFill>
              </a:rPr>
              <a:t>Goal:</a:t>
            </a:r>
            <a:r>
              <a:rPr lang="en-US" altLang="en-US" sz="2000"/>
              <a:t> data transfer between end systems</a:t>
            </a:r>
          </a:p>
          <a:p>
            <a:endParaRPr lang="en-US" altLang="en-US" sz="2000" i="1"/>
          </a:p>
          <a:p>
            <a:r>
              <a:rPr lang="en-US" altLang="en-US" sz="2000" b="1" i="1">
                <a:solidFill>
                  <a:srgbClr val="CC0000"/>
                </a:solidFill>
              </a:rPr>
              <a:t>Connection</a:t>
            </a:r>
            <a:r>
              <a:rPr lang="en-US" altLang="en-US" sz="2000" i="1"/>
              <a:t>:</a:t>
            </a:r>
            <a:r>
              <a:rPr lang="en-US" altLang="en-US" sz="2000"/>
              <a:t> prepare for data transfer ahead of time</a:t>
            </a:r>
          </a:p>
          <a:p>
            <a:pPr lvl="1"/>
            <a:r>
              <a:rPr lang="en-US" altLang="en-US" sz="1800"/>
              <a:t>Request / Respond</a:t>
            </a:r>
          </a:p>
          <a:p>
            <a:pPr lvl="1"/>
            <a:r>
              <a:rPr lang="en-US" altLang="en-US" sz="1800" i="1">
                <a:solidFill>
                  <a:srgbClr val="FF0000"/>
                </a:solidFill>
              </a:rPr>
              <a:t>set up “state”</a:t>
            </a:r>
            <a:r>
              <a:rPr lang="en-US" altLang="en-US" sz="1800"/>
              <a:t> in two communicating hosts</a:t>
            </a:r>
          </a:p>
          <a:p>
            <a:endParaRPr lang="en-US" altLang="en-US" sz="2000"/>
          </a:p>
          <a:p>
            <a:r>
              <a:rPr lang="en-US" altLang="en-US" sz="2000"/>
              <a:t>TCP - Transmission Control Protocol </a:t>
            </a:r>
          </a:p>
          <a:p>
            <a:pPr lvl="1"/>
            <a:r>
              <a:rPr lang="en-US" altLang="en-US" sz="1800"/>
              <a:t>Internet’s connection-oriented service</a:t>
            </a:r>
          </a:p>
          <a:p>
            <a:pPr lvl="1"/>
            <a:endParaRPr lang="en-US" altLang="en-US" sz="1800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46600" y="1600200"/>
            <a:ext cx="4191000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u="sng">
                <a:solidFill>
                  <a:srgbClr val="FF0000"/>
                </a:solidFill>
              </a:rPr>
              <a:t>TCP service</a:t>
            </a:r>
            <a:r>
              <a:rPr lang="en-US" altLang="en-US" sz="2400" u="sng">
                <a:solidFill>
                  <a:srgbClr val="FF0000"/>
                </a:solidFill>
              </a:rPr>
              <a:t> </a:t>
            </a:r>
            <a:r>
              <a:rPr lang="en-US" altLang="en-US" sz="2400"/>
              <a:t>[RFC 793]</a:t>
            </a:r>
          </a:p>
          <a:p>
            <a:r>
              <a:rPr lang="en-US" altLang="en-US" sz="2400" i="1"/>
              <a:t>reliable, in-order</a:t>
            </a:r>
            <a:r>
              <a:rPr lang="en-US" altLang="en-US" sz="2400"/>
              <a:t> byte-stream data transfer</a:t>
            </a:r>
          </a:p>
          <a:p>
            <a:pPr lvl="1"/>
            <a:r>
              <a:rPr lang="en-US" altLang="en-US" sz="2000"/>
              <a:t>loss: acknowledgements and retransmissions</a:t>
            </a:r>
          </a:p>
          <a:p>
            <a:r>
              <a:rPr lang="en-US" altLang="en-US" sz="2400" i="1"/>
              <a:t>flow control: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 sz="2000"/>
              <a:t>sender won’t overwhelm receiver</a:t>
            </a:r>
          </a:p>
          <a:p>
            <a:r>
              <a:rPr lang="en-US" altLang="en-US" sz="2400" i="1"/>
              <a:t>congestion control: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 sz="2000"/>
              <a:t>senders “slow down sending rate” when network congested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EB1DAA22-D770-7844-A79A-4605D20A64BA}" type="slidenum">
              <a:rPr lang="en-US" altLang="en-US"/>
              <a:pPr/>
              <a:t>15</a:t>
            </a:fld>
            <a:endParaRPr lang="en-US" alt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228600"/>
            <a:ext cx="8458200" cy="1143000"/>
          </a:xfrm>
        </p:spPr>
        <p:txBody>
          <a:bodyPr/>
          <a:lstStyle/>
          <a:p>
            <a:r>
              <a:rPr lang="en-US" altLang="en-US" sz="3200"/>
              <a:t>Network edge: connectionless service</a:t>
            </a:r>
            <a:endParaRPr lang="en-US" alt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352925" cy="5011738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i="1" u="sng">
                <a:solidFill>
                  <a:srgbClr val="FF0000"/>
                </a:solidFill>
              </a:rPr>
              <a:t>Goal:</a:t>
            </a:r>
            <a:r>
              <a:rPr lang="en-US" altLang="en-US" sz="2400"/>
              <a:t> data transfer between end systems</a:t>
            </a:r>
          </a:p>
          <a:p>
            <a:pPr lvl="1"/>
            <a:r>
              <a:rPr lang="en-US" altLang="en-US" sz="2000"/>
              <a:t>same as before!</a:t>
            </a: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UDP</a:t>
            </a:r>
            <a:r>
              <a:rPr lang="en-US" altLang="en-US" sz="2400"/>
              <a:t> - User Datagram Protocol [RFC 768]: </a:t>
            </a:r>
          </a:p>
          <a:p>
            <a:pPr lvl="1"/>
            <a:r>
              <a:rPr lang="en-US" altLang="en-US"/>
              <a:t>connectionless </a:t>
            </a:r>
          </a:p>
          <a:p>
            <a:pPr lvl="1"/>
            <a:r>
              <a:rPr lang="en-US" altLang="en-US"/>
              <a:t>unreliable data transfer</a:t>
            </a:r>
          </a:p>
          <a:p>
            <a:pPr lvl="1"/>
            <a:r>
              <a:rPr lang="en-US" altLang="en-US"/>
              <a:t>no flow control</a:t>
            </a:r>
          </a:p>
          <a:p>
            <a:pPr lvl="1"/>
            <a:r>
              <a:rPr lang="en-US" altLang="en-US"/>
              <a:t>no congestion control</a:t>
            </a:r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29200" y="1600200"/>
            <a:ext cx="3886200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u="sng">
                <a:solidFill>
                  <a:srgbClr val="FF0000"/>
                </a:solidFill>
              </a:rPr>
              <a:t>App’s using TCP:</a:t>
            </a:r>
            <a:r>
              <a:rPr lang="en-US" altLang="en-US" sz="2400" i="1"/>
              <a:t> </a:t>
            </a:r>
          </a:p>
          <a:p>
            <a:r>
              <a:rPr lang="en-US" altLang="en-US" sz="2400"/>
              <a:t>HTTP (Web), FTP (file transfer), Telnet (remote login), SMTP (email)</a:t>
            </a:r>
          </a:p>
          <a:p>
            <a:pPr>
              <a:buFont typeface="Wingdings" charset="2"/>
              <a:buNone/>
            </a:pPr>
            <a:endParaRPr lang="en-US" altLang="en-US" sz="2400"/>
          </a:p>
          <a:p>
            <a:pPr>
              <a:buFont typeface="Wingdings" charset="2"/>
              <a:buNone/>
            </a:pPr>
            <a:r>
              <a:rPr lang="en-US" altLang="en-US" u="sng">
                <a:solidFill>
                  <a:srgbClr val="FF0000"/>
                </a:solidFill>
              </a:rPr>
              <a:t>App’s using UDP:</a:t>
            </a:r>
            <a:endParaRPr lang="en-US" altLang="en-US">
              <a:solidFill>
                <a:srgbClr val="FF0000"/>
              </a:solidFill>
            </a:endParaRPr>
          </a:p>
          <a:p>
            <a:r>
              <a:rPr lang="en-US" altLang="en-US" sz="2400"/>
              <a:t>streaming media, teleconferencing, DNS, Internet telephony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E85114BB-2097-6240-8AE2-7AE41C3CD05B}" type="slidenum">
              <a:rPr lang="en-US" altLang="en-US"/>
              <a:pPr/>
              <a:t>16</a:t>
            </a:fld>
            <a:endParaRPr lang="en-US" altLang="en-US"/>
          </a:p>
        </p:txBody>
      </p:sp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Chapter 1: roadmap</a:t>
            </a:r>
          </a:p>
        </p:txBody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07375" cy="4648200"/>
          </a:xfrm>
        </p:spPr>
        <p:txBody>
          <a:bodyPr/>
          <a:lstStyle/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1.1</a:t>
            </a:r>
            <a:r>
              <a:rPr lang="en-US" altLang="en-US" sz="2800"/>
              <a:t> What </a:t>
            </a:r>
            <a:r>
              <a:rPr lang="en-US" altLang="en-US" sz="2800" i="1"/>
              <a:t>is</a:t>
            </a:r>
            <a:r>
              <a:rPr lang="en-US" altLang="en-US" sz="2800"/>
              <a:t> the Internet?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1.2</a:t>
            </a:r>
            <a:r>
              <a:rPr lang="en-US" altLang="en-US" sz="2800"/>
              <a:t> Network edge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1.3 Network access and physical media</a:t>
            </a:r>
            <a:endParaRPr lang="en-US" altLang="en-US" sz="2800"/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1.4</a:t>
            </a:r>
            <a:r>
              <a:rPr lang="en-US" altLang="en-US" sz="2800"/>
              <a:t> Network core</a:t>
            </a:r>
            <a:endParaRPr lang="en-US" altLang="en-US" sz="2800">
              <a:solidFill>
                <a:srgbClr val="FF0000"/>
              </a:solidFill>
            </a:endParaRP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1.5</a:t>
            </a:r>
            <a:r>
              <a:rPr lang="en-US" altLang="en-US" sz="2800"/>
              <a:t> Internet structure and ISPs</a:t>
            </a:r>
            <a:r>
              <a:rPr lang="en-US" altLang="en-US" sz="2800">
                <a:solidFill>
                  <a:schemeClr val="accent2"/>
                </a:solidFill>
              </a:rPr>
              <a:t> 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1.6</a:t>
            </a:r>
            <a:r>
              <a:rPr lang="en-US" altLang="en-US" sz="2800"/>
              <a:t> Delay &amp; loss in packet-switched networks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1.7</a:t>
            </a:r>
            <a:r>
              <a:rPr lang="en-US" altLang="en-US" sz="2800"/>
              <a:t> Protocol layers, service models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1.8</a:t>
            </a:r>
            <a:r>
              <a:rPr lang="en-US" altLang="en-US" sz="2800"/>
              <a:t> History</a:t>
            </a:r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4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CCBB9184-CD53-D842-803F-8947C316F166}" type="slidenum">
              <a:rPr lang="en-US" altLang="en-US"/>
              <a:pPr/>
              <a:t>17</a:t>
            </a:fld>
            <a:endParaRPr lang="en-US" altLang="en-US"/>
          </a:p>
        </p:txBody>
      </p:sp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Access networks and physical media</a:t>
            </a:r>
            <a:endParaRPr lang="en-US" altLang="en-US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010025" cy="501015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i="1">
                <a:solidFill>
                  <a:srgbClr val="FF0000"/>
                </a:solidFill>
              </a:rPr>
              <a:t>Q: How to connect end systems to edge router?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residential access nets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institutional access networks (school, company)</a:t>
            </a:r>
          </a:p>
          <a:p>
            <a:pPr>
              <a:lnSpc>
                <a:spcPct val="90000"/>
              </a:lnSpc>
              <a:spcAft>
                <a:spcPct val="30000"/>
              </a:spcAft>
            </a:pPr>
            <a:r>
              <a:rPr lang="en-US" altLang="en-US" sz="2400"/>
              <a:t>mobile access networks</a:t>
            </a:r>
            <a:endParaRPr lang="en-US" altLang="en-US" sz="24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i="1">
                <a:solidFill>
                  <a:srgbClr val="FF0000"/>
                </a:solidFill>
              </a:rPr>
              <a:t>Keep in mind: 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bandwidth (bits per second) of access network?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shared or dedicated?</a:t>
            </a:r>
          </a:p>
        </p:txBody>
      </p:sp>
      <p:sp>
        <p:nvSpPr>
          <p:cNvPr id="226308" name="Freeform 4"/>
          <p:cNvSpPr>
            <a:spLocks/>
          </p:cNvSpPr>
          <p:nvPr/>
        </p:nvSpPr>
        <p:spPr bwMode="auto">
          <a:xfrm>
            <a:off x="6807200" y="1800225"/>
            <a:ext cx="1989138" cy="2009775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09" name="Freeform 5"/>
          <p:cNvSpPr>
            <a:spLocks/>
          </p:cNvSpPr>
          <p:nvPr/>
        </p:nvSpPr>
        <p:spPr bwMode="auto">
          <a:xfrm>
            <a:off x="4727575" y="1628775"/>
            <a:ext cx="2065338" cy="1906588"/>
          </a:xfrm>
          <a:custGeom>
            <a:avLst/>
            <a:gdLst>
              <a:gd name="T0" fmla="*/ 550 w 1340"/>
              <a:gd name="T1" fmla="*/ 42 h 1191"/>
              <a:gd name="T2" fmla="*/ 82 w 1340"/>
              <a:gd name="T3" fmla="*/ 60 h 1191"/>
              <a:gd name="T4" fmla="*/ 58 w 1340"/>
              <a:gd name="T5" fmla="*/ 402 h 1191"/>
              <a:gd name="T6" fmla="*/ 28 w 1340"/>
              <a:gd name="T7" fmla="*/ 720 h 1191"/>
              <a:gd name="T8" fmla="*/ 112 w 1340"/>
              <a:gd name="T9" fmla="*/ 870 h 1191"/>
              <a:gd name="T10" fmla="*/ 538 w 1340"/>
              <a:gd name="T11" fmla="*/ 876 h 1191"/>
              <a:gd name="T12" fmla="*/ 640 w 1340"/>
              <a:gd name="T13" fmla="*/ 1128 h 1191"/>
              <a:gd name="T14" fmla="*/ 1234 w 1340"/>
              <a:gd name="T15" fmla="*/ 1098 h 1191"/>
              <a:gd name="T16" fmla="*/ 1276 w 1340"/>
              <a:gd name="T17" fmla="*/ 570 h 1191"/>
              <a:gd name="T18" fmla="*/ 1204 w 1340"/>
              <a:gd name="T19" fmla="*/ 342 h 1191"/>
              <a:gd name="T20" fmla="*/ 760 w 1340"/>
              <a:gd name="T21" fmla="*/ 288 h 1191"/>
              <a:gd name="T22" fmla="*/ 550 w 1340"/>
              <a:gd name="T23" fmla="*/ 42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10" name="Freeform 6"/>
          <p:cNvSpPr>
            <a:spLocks/>
          </p:cNvSpPr>
          <p:nvPr/>
        </p:nvSpPr>
        <p:spPr bwMode="auto">
          <a:xfrm>
            <a:off x="5124450" y="3357563"/>
            <a:ext cx="3290888" cy="2662237"/>
          </a:xfrm>
          <a:custGeom>
            <a:avLst/>
            <a:gdLst>
              <a:gd name="T0" fmla="*/ 27 w 2135"/>
              <a:gd name="T1" fmla="*/ 652 h 1662"/>
              <a:gd name="T2" fmla="*/ 105 w 2135"/>
              <a:gd name="T3" fmla="*/ 76 h 1662"/>
              <a:gd name="T4" fmla="*/ 657 w 2135"/>
              <a:gd name="T5" fmla="*/ 196 h 1662"/>
              <a:gd name="T6" fmla="*/ 1209 w 2135"/>
              <a:gd name="T7" fmla="*/ 100 h 1662"/>
              <a:gd name="T8" fmla="*/ 2001 w 2135"/>
              <a:gd name="T9" fmla="*/ 406 h 1662"/>
              <a:gd name="T10" fmla="*/ 2013 w 2135"/>
              <a:gd name="T11" fmla="*/ 1144 h 1662"/>
              <a:gd name="T12" fmla="*/ 1581 w 2135"/>
              <a:gd name="T13" fmla="*/ 1600 h 1662"/>
              <a:gd name="T14" fmla="*/ 813 w 2135"/>
              <a:gd name="T15" fmla="*/ 1516 h 1662"/>
              <a:gd name="T16" fmla="*/ 501 w 2135"/>
              <a:gd name="T17" fmla="*/ 1270 h 1662"/>
              <a:gd name="T18" fmla="*/ 183 w 2135"/>
              <a:gd name="T19" fmla="*/ 1066 h 1662"/>
              <a:gd name="T20" fmla="*/ 27 w 2135"/>
              <a:gd name="T21" fmla="*/ 65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6311" name="Object 7"/>
          <p:cNvGraphicFramePr>
            <a:graphicFrameLocks noChangeAspect="1"/>
          </p:cNvGraphicFramePr>
          <p:nvPr/>
        </p:nvGraphicFramePr>
        <p:xfrm>
          <a:off x="4857750" y="1790700"/>
          <a:ext cx="4603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92" name="Clip" r:id="rId4" imgW="24269700" imgH="20129500" progId="MS_ClipArt_Gallery.2">
                  <p:embed/>
                </p:oleObj>
              </mc:Choice>
              <mc:Fallback>
                <p:oleObj name="Clip" r:id="rId4" imgW="24269700" imgH="20129500" progId="MS_ClipArt_Gallery.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0" y="1790700"/>
                        <a:ext cx="460375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12" name="Object 8"/>
          <p:cNvGraphicFramePr>
            <a:graphicFrameLocks noChangeAspect="1"/>
          </p:cNvGraphicFramePr>
          <p:nvPr/>
        </p:nvGraphicFramePr>
        <p:xfrm>
          <a:off x="5359400" y="1931988"/>
          <a:ext cx="309563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93" name="Clip" r:id="rId6" imgW="12700000" imgH="8953500" progId="MS_ClipArt_Gallery.2">
                  <p:embed/>
                </p:oleObj>
              </mc:Choice>
              <mc:Fallback>
                <p:oleObj name="Clip" r:id="rId6" imgW="12700000" imgH="8953500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9400" y="1931988"/>
                        <a:ext cx="309563" cy="22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13" name="Line 9"/>
          <p:cNvSpPr>
            <a:spLocks noChangeShapeType="1"/>
          </p:cNvSpPr>
          <p:nvPr/>
        </p:nvSpPr>
        <p:spPr bwMode="auto">
          <a:xfrm flipV="1">
            <a:off x="5307013" y="2081213"/>
            <a:ext cx="12700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6314" name="Object 10"/>
          <p:cNvGraphicFramePr>
            <a:graphicFrameLocks noChangeAspect="1"/>
          </p:cNvGraphicFramePr>
          <p:nvPr/>
        </p:nvGraphicFramePr>
        <p:xfrm>
          <a:off x="4857750" y="2505075"/>
          <a:ext cx="460375" cy="382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94" name="Clip" r:id="rId8" imgW="24269700" imgH="20129500" progId="MS_ClipArt_Gallery.2">
                  <p:embed/>
                </p:oleObj>
              </mc:Choice>
              <mc:Fallback>
                <p:oleObj name="Clip" r:id="rId8" imgW="24269700" imgH="20129500" progId="MS_ClipArt_Gallery.2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7750" y="2505075"/>
                        <a:ext cx="460375" cy="382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15" name="Object 11"/>
          <p:cNvGraphicFramePr>
            <a:graphicFrameLocks noChangeAspect="1"/>
          </p:cNvGraphicFramePr>
          <p:nvPr/>
        </p:nvGraphicFramePr>
        <p:xfrm>
          <a:off x="5359400" y="2646363"/>
          <a:ext cx="309563" cy="222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95" name="Clip" r:id="rId9" imgW="12700000" imgH="8953500" progId="MS_ClipArt_Gallery.2">
                  <p:embed/>
                </p:oleObj>
              </mc:Choice>
              <mc:Fallback>
                <p:oleObj name="Clip" r:id="rId9" imgW="12700000" imgH="8953500" progId="MS_ClipArt_Gallery.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59400" y="2646363"/>
                        <a:ext cx="309563" cy="222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16" name="Line 12"/>
          <p:cNvSpPr>
            <a:spLocks noChangeShapeType="1"/>
          </p:cNvSpPr>
          <p:nvPr/>
        </p:nvSpPr>
        <p:spPr bwMode="auto">
          <a:xfrm flipV="1">
            <a:off x="5307013" y="2795588"/>
            <a:ext cx="127000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6317" name="Group 13"/>
          <p:cNvGrpSpPr>
            <a:grpSpLocks/>
          </p:cNvGrpSpPr>
          <p:nvPr/>
        </p:nvGrpSpPr>
        <p:grpSpPr bwMode="auto">
          <a:xfrm>
            <a:off x="5273675" y="2249488"/>
            <a:ext cx="77788" cy="257175"/>
            <a:chOff x="3842" y="406"/>
            <a:chExt cx="51" cy="167"/>
          </a:xfrm>
        </p:grpSpPr>
        <p:sp>
          <p:nvSpPr>
            <p:cNvPr id="226318" name="Oval 14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19" name="Oval 15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0" name="Oval 16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6321" name="Group 17"/>
          <p:cNvGrpSpPr>
            <a:grpSpLocks/>
          </p:cNvGrpSpPr>
          <p:nvPr/>
        </p:nvGrpSpPr>
        <p:grpSpPr bwMode="auto">
          <a:xfrm>
            <a:off x="5792788" y="2852738"/>
            <a:ext cx="231775" cy="474662"/>
            <a:chOff x="4180" y="783"/>
            <a:chExt cx="150" cy="307"/>
          </a:xfrm>
        </p:grpSpPr>
        <p:sp>
          <p:nvSpPr>
            <p:cNvPr id="226322" name="AutoShape 18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3" name="Rectangle 19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4" name="Rectangle 20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5" name="AutoShape 21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6" name="Line 22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7" name="Line 23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8" name="Rectangle 24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29" name="Rectangle 25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6330" name="Group 26"/>
          <p:cNvGrpSpPr>
            <a:grpSpLocks/>
          </p:cNvGrpSpPr>
          <p:nvPr/>
        </p:nvGrpSpPr>
        <p:grpSpPr bwMode="auto">
          <a:xfrm rot="-5400000">
            <a:off x="6135688" y="2957512"/>
            <a:ext cx="96838" cy="258763"/>
            <a:chOff x="3842" y="406"/>
            <a:chExt cx="51" cy="167"/>
          </a:xfrm>
        </p:grpSpPr>
        <p:sp>
          <p:nvSpPr>
            <p:cNvPr id="226331" name="Oval 27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32" name="Oval 28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33" name="Oval 29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6334" name="Line 30"/>
          <p:cNvSpPr>
            <a:spLocks noChangeShapeType="1"/>
          </p:cNvSpPr>
          <p:nvPr/>
        </p:nvSpPr>
        <p:spPr bwMode="auto">
          <a:xfrm>
            <a:off x="5945188" y="2743200"/>
            <a:ext cx="547687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35" name="Line 31"/>
          <p:cNvSpPr>
            <a:spLocks noChangeShapeType="1"/>
          </p:cNvSpPr>
          <p:nvPr/>
        </p:nvSpPr>
        <p:spPr bwMode="auto">
          <a:xfrm>
            <a:off x="5948363" y="2738438"/>
            <a:ext cx="1587" cy="114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36" name="Line 32"/>
          <p:cNvSpPr>
            <a:spLocks noChangeShapeType="1"/>
          </p:cNvSpPr>
          <p:nvPr/>
        </p:nvSpPr>
        <p:spPr bwMode="auto">
          <a:xfrm>
            <a:off x="6496050" y="2736850"/>
            <a:ext cx="1588" cy="1000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37" name="Line 33"/>
          <p:cNvSpPr>
            <a:spLocks noChangeShapeType="1"/>
          </p:cNvSpPr>
          <p:nvPr/>
        </p:nvSpPr>
        <p:spPr bwMode="auto">
          <a:xfrm>
            <a:off x="5613400" y="2095500"/>
            <a:ext cx="319088" cy="3175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38" name="Line 34"/>
          <p:cNvSpPr>
            <a:spLocks noChangeShapeType="1"/>
          </p:cNvSpPr>
          <p:nvPr/>
        </p:nvSpPr>
        <p:spPr bwMode="auto">
          <a:xfrm flipV="1">
            <a:off x="5626100" y="2438400"/>
            <a:ext cx="306388" cy="3952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39" name="Line 35"/>
          <p:cNvSpPr>
            <a:spLocks noChangeShapeType="1"/>
          </p:cNvSpPr>
          <p:nvPr/>
        </p:nvSpPr>
        <p:spPr bwMode="auto">
          <a:xfrm flipV="1">
            <a:off x="6210300" y="2541588"/>
            <a:ext cx="1588" cy="1952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6340" name="Group 36"/>
          <p:cNvGrpSpPr>
            <a:grpSpLocks/>
          </p:cNvGrpSpPr>
          <p:nvPr/>
        </p:nvGrpSpPr>
        <p:grpSpPr bwMode="auto">
          <a:xfrm>
            <a:off x="6342063" y="2827338"/>
            <a:ext cx="231775" cy="473075"/>
            <a:chOff x="4180" y="783"/>
            <a:chExt cx="150" cy="307"/>
          </a:xfrm>
        </p:grpSpPr>
        <p:sp>
          <p:nvSpPr>
            <p:cNvPr id="226341" name="AutoShape 37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42" name="Rectangle 38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43" name="Rectangle 39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44" name="AutoShape 40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45" name="Line 41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46" name="Line 42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47" name="Rectangle 43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48" name="Rectangle 44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226349" name="Object 45"/>
          <p:cNvGraphicFramePr>
            <a:graphicFrameLocks noChangeAspect="1"/>
          </p:cNvGraphicFramePr>
          <p:nvPr/>
        </p:nvGraphicFramePr>
        <p:xfrm>
          <a:off x="5283200" y="3570288"/>
          <a:ext cx="46037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96" name="Clip" r:id="rId10" imgW="24269700" imgH="20129500" progId="MS_ClipArt_Gallery.2">
                  <p:embed/>
                </p:oleObj>
              </mc:Choice>
              <mc:Fallback>
                <p:oleObj name="Clip" r:id="rId10" imgW="24269700" imgH="20129500" progId="MS_ClipArt_Gallery.2">
                  <p:embed/>
                  <p:pic>
                    <p:nvPicPr>
                      <p:cNvPr id="0" name="Object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3200" y="3570288"/>
                        <a:ext cx="460375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50" name="Line 46"/>
          <p:cNvSpPr>
            <a:spLocks noChangeShapeType="1"/>
          </p:cNvSpPr>
          <p:nvPr/>
        </p:nvSpPr>
        <p:spPr bwMode="auto">
          <a:xfrm flipV="1">
            <a:off x="5734050" y="3865563"/>
            <a:ext cx="79375" cy="79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6351" name="Object 47"/>
          <p:cNvGraphicFramePr>
            <a:graphicFrameLocks noChangeAspect="1"/>
          </p:cNvGraphicFramePr>
          <p:nvPr/>
        </p:nvGraphicFramePr>
        <p:xfrm>
          <a:off x="5283200" y="4283075"/>
          <a:ext cx="460375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97" name="Clip" r:id="rId11" imgW="24269700" imgH="20129500" progId="MS_ClipArt_Gallery.2">
                  <p:embed/>
                </p:oleObj>
              </mc:Choice>
              <mc:Fallback>
                <p:oleObj name="Clip" r:id="rId11" imgW="24269700" imgH="20129500" progId="MS_ClipArt_Gallery.2">
                  <p:embed/>
                  <p:pic>
                    <p:nvPicPr>
                      <p:cNvPr id="0" name="Object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3200" y="4283075"/>
                        <a:ext cx="460375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52" name="Line 48"/>
          <p:cNvSpPr>
            <a:spLocks noChangeShapeType="1"/>
          </p:cNvSpPr>
          <p:nvPr/>
        </p:nvSpPr>
        <p:spPr bwMode="auto">
          <a:xfrm flipV="1">
            <a:off x="5734050" y="4584700"/>
            <a:ext cx="79375" cy="3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6353" name="Group 49"/>
          <p:cNvGrpSpPr>
            <a:grpSpLocks/>
          </p:cNvGrpSpPr>
          <p:nvPr/>
        </p:nvGrpSpPr>
        <p:grpSpPr bwMode="auto">
          <a:xfrm>
            <a:off x="5421313" y="3979863"/>
            <a:ext cx="79375" cy="266700"/>
            <a:chOff x="3842" y="406"/>
            <a:chExt cx="51" cy="167"/>
          </a:xfrm>
        </p:grpSpPr>
        <p:sp>
          <p:nvSpPr>
            <p:cNvPr id="226354" name="Oval 50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55" name="Oval 51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56" name="Oval 52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6357" name="Line 53"/>
          <p:cNvSpPr>
            <a:spLocks noChangeShapeType="1"/>
          </p:cNvSpPr>
          <p:nvPr/>
        </p:nvSpPr>
        <p:spPr bwMode="auto">
          <a:xfrm>
            <a:off x="5807075" y="3862388"/>
            <a:ext cx="0" cy="720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6358" name="Object 54"/>
          <p:cNvGraphicFramePr>
            <a:graphicFrameLocks noChangeAspect="1"/>
          </p:cNvGraphicFramePr>
          <p:nvPr/>
        </p:nvGraphicFramePr>
        <p:xfrm>
          <a:off x="6243638" y="4781550"/>
          <a:ext cx="461962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98" name="Clip" r:id="rId12" imgW="24269700" imgH="20129500" progId="MS_ClipArt_Gallery.2">
                  <p:embed/>
                </p:oleObj>
              </mc:Choice>
              <mc:Fallback>
                <p:oleObj name="Clip" r:id="rId12" imgW="24269700" imgH="20129500" progId="MS_ClipArt_Gallery.2">
                  <p:embed/>
                  <p:pic>
                    <p:nvPicPr>
                      <p:cNvPr id="0" name="Object 5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43638" y="4781550"/>
                        <a:ext cx="461962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59" name="Object 55"/>
          <p:cNvGraphicFramePr>
            <a:graphicFrameLocks noChangeAspect="1"/>
          </p:cNvGraphicFramePr>
          <p:nvPr/>
        </p:nvGraphicFramePr>
        <p:xfrm>
          <a:off x="5564188" y="4767263"/>
          <a:ext cx="458787" cy="396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599" name="Clip" r:id="rId13" imgW="24269700" imgH="20129500" progId="MS_ClipArt_Gallery.2">
                  <p:embed/>
                </p:oleObj>
              </mc:Choice>
              <mc:Fallback>
                <p:oleObj name="Clip" r:id="rId13" imgW="24269700" imgH="20129500" progId="MS_ClipArt_Gallery.2">
                  <p:embed/>
                  <p:pic>
                    <p:nvPicPr>
                      <p:cNvPr id="0" name="Object 5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4188" y="4767263"/>
                        <a:ext cx="458787" cy="396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60" name="Line 56"/>
          <p:cNvSpPr>
            <a:spLocks noChangeShapeType="1"/>
          </p:cNvSpPr>
          <p:nvPr/>
        </p:nvSpPr>
        <p:spPr bwMode="auto">
          <a:xfrm rot="-5400000">
            <a:off x="6488906" y="4752182"/>
            <a:ext cx="73025" cy="1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61" name="Line 57"/>
          <p:cNvSpPr>
            <a:spLocks noChangeShapeType="1"/>
          </p:cNvSpPr>
          <p:nvPr/>
        </p:nvSpPr>
        <p:spPr bwMode="auto">
          <a:xfrm rot="5400000" flipH="1">
            <a:off x="5795963" y="4741863"/>
            <a:ext cx="762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62" name="Line 58"/>
          <p:cNvSpPr>
            <a:spLocks noChangeShapeType="1"/>
          </p:cNvSpPr>
          <p:nvPr/>
        </p:nvSpPr>
        <p:spPr bwMode="auto">
          <a:xfrm rot="16200000" flipV="1">
            <a:off x="6182519" y="4363244"/>
            <a:ext cx="0" cy="6937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63" name="Line 59"/>
          <p:cNvSpPr>
            <a:spLocks noChangeShapeType="1"/>
          </p:cNvSpPr>
          <p:nvPr/>
        </p:nvSpPr>
        <p:spPr bwMode="auto">
          <a:xfrm>
            <a:off x="5803900" y="4256088"/>
            <a:ext cx="112713" cy="4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64" name="Line 60"/>
          <p:cNvSpPr>
            <a:spLocks noChangeShapeType="1"/>
          </p:cNvSpPr>
          <p:nvPr/>
        </p:nvSpPr>
        <p:spPr bwMode="auto">
          <a:xfrm>
            <a:off x="6478588" y="4316413"/>
            <a:ext cx="334962" cy="463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65" name="Line 61"/>
          <p:cNvSpPr>
            <a:spLocks noChangeShapeType="1"/>
          </p:cNvSpPr>
          <p:nvPr/>
        </p:nvSpPr>
        <p:spPr bwMode="auto">
          <a:xfrm flipH="1">
            <a:off x="7358063" y="4313238"/>
            <a:ext cx="309562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6366" name="Object 62"/>
          <p:cNvGraphicFramePr>
            <a:graphicFrameLocks noChangeAspect="1"/>
          </p:cNvGraphicFramePr>
          <p:nvPr/>
        </p:nvGraphicFramePr>
        <p:xfrm>
          <a:off x="7554913" y="3775075"/>
          <a:ext cx="225425" cy="290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00" name="Clip" r:id="rId14" imgW="18440400" imgH="22669500" progId="MS_ClipArt_Gallery.2">
                  <p:embed/>
                </p:oleObj>
              </mc:Choice>
              <mc:Fallback>
                <p:oleObj name="Clip" r:id="rId14" imgW="18440400" imgH="22669500" progId="MS_ClipArt_Gallery.2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4913" y="3775075"/>
                        <a:ext cx="225425" cy="290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67" name="Object 63"/>
          <p:cNvGraphicFramePr>
            <a:graphicFrameLocks noChangeAspect="1"/>
          </p:cNvGraphicFramePr>
          <p:nvPr/>
        </p:nvGraphicFramePr>
        <p:xfrm>
          <a:off x="6076950" y="3871913"/>
          <a:ext cx="223838" cy="288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01" name="Clip" r:id="rId16" imgW="18440400" imgH="22669500" progId="MS_ClipArt_Gallery.2">
                  <p:embed/>
                </p:oleObj>
              </mc:Choice>
              <mc:Fallback>
                <p:oleObj name="Clip" r:id="rId16" imgW="18440400" imgH="22669500" progId="MS_ClipArt_Gallery.2">
                  <p:embed/>
                  <p:pic>
                    <p:nvPicPr>
                      <p:cNvPr id="0" name="Object 6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6950" y="3871913"/>
                        <a:ext cx="223838" cy="288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6368" name="Freeform 64"/>
          <p:cNvSpPr>
            <a:spLocks/>
          </p:cNvSpPr>
          <p:nvPr/>
        </p:nvSpPr>
        <p:spPr bwMode="auto">
          <a:xfrm>
            <a:off x="6165850" y="3602038"/>
            <a:ext cx="1498600" cy="365125"/>
          </a:xfrm>
          <a:custGeom>
            <a:avLst/>
            <a:gdLst>
              <a:gd name="T0" fmla="*/ 0 w 972"/>
              <a:gd name="T1" fmla="*/ 228 h 228"/>
              <a:gd name="T2" fmla="*/ 432 w 972"/>
              <a:gd name="T3" fmla="*/ 9 h 228"/>
              <a:gd name="T4" fmla="*/ 972 w 972"/>
              <a:gd name="T5" fmla="*/ 17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2" h="228">
                <a:moveTo>
                  <a:pt x="0" y="228"/>
                </a:moveTo>
                <a:cubicBezTo>
                  <a:pt x="135" y="123"/>
                  <a:pt x="270" y="18"/>
                  <a:pt x="432" y="9"/>
                </a:cubicBezTo>
                <a:cubicBezTo>
                  <a:pt x="594" y="0"/>
                  <a:pt x="783" y="85"/>
                  <a:pt x="972" y="171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26369" name="Object 65"/>
          <p:cNvGraphicFramePr>
            <a:graphicFrameLocks noChangeAspect="1"/>
          </p:cNvGraphicFramePr>
          <p:nvPr/>
        </p:nvGraphicFramePr>
        <p:xfrm>
          <a:off x="6461125" y="5308600"/>
          <a:ext cx="419100" cy="452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02" name="Clip" r:id="rId17" imgW="15481300" imgH="15735300" progId="MS_ClipArt_Gallery.2">
                  <p:embed/>
                </p:oleObj>
              </mc:Choice>
              <mc:Fallback>
                <p:oleObj name="Clip" r:id="rId17" imgW="15481300" imgH="15735300" progId="MS_ClipArt_Gallery.2">
                  <p:embed/>
                  <p:pic>
                    <p:nvPicPr>
                      <p:cNvPr id="0" name="Object 6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1125" y="5308600"/>
                        <a:ext cx="419100" cy="452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0000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6370" name="Object 66"/>
          <p:cNvGraphicFramePr>
            <a:graphicFrameLocks noChangeAspect="1"/>
          </p:cNvGraphicFramePr>
          <p:nvPr/>
        </p:nvGraphicFramePr>
        <p:xfrm>
          <a:off x="6527800" y="5443538"/>
          <a:ext cx="382588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6603" name="Clip" r:id="rId19" imgW="23634700" imgH="22352000" progId="MS_ClipArt_Gallery.2">
                  <p:embed/>
                </p:oleObj>
              </mc:Choice>
              <mc:Fallback>
                <p:oleObj name="Clip" r:id="rId19" imgW="23634700" imgH="22352000" progId="MS_ClipArt_Gallery.2">
                  <p:embed/>
                  <p:pic>
                    <p:nvPicPr>
                      <p:cNvPr id="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7800" y="5443538"/>
                        <a:ext cx="382588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6371" name="Group 67"/>
          <p:cNvGrpSpPr>
            <a:grpSpLocks/>
          </p:cNvGrpSpPr>
          <p:nvPr/>
        </p:nvGrpSpPr>
        <p:grpSpPr bwMode="auto">
          <a:xfrm>
            <a:off x="7321550" y="5346700"/>
            <a:ext cx="449263" cy="512763"/>
            <a:chOff x="2870" y="1518"/>
            <a:chExt cx="292" cy="320"/>
          </a:xfrm>
        </p:grpSpPr>
        <p:graphicFrame>
          <p:nvGraphicFramePr>
            <p:cNvPr id="226372" name="Object 68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604" name="Clip" r:id="rId21" imgW="15481300" imgH="15735300" progId="MS_ClipArt_Gallery.2">
                    <p:embed/>
                  </p:oleObj>
                </mc:Choice>
                <mc:Fallback>
                  <p:oleObj name="Clip" r:id="rId21" imgW="15481300" imgH="15735300" progId="MS_ClipArt_Gallery.2">
                    <p:embed/>
                    <p:pic>
                      <p:nvPicPr>
                        <p:cNvPr id="0" name="Object 6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6373" name="Object 69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605" name="Clip" r:id="rId22" imgW="23634700" imgH="22352000" progId="MS_ClipArt_Gallery.2">
                    <p:embed/>
                  </p:oleObj>
                </mc:Choice>
                <mc:Fallback>
                  <p:oleObj name="Clip" r:id="rId22" imgW="23634700" imgH="22352000" progId="MS_ClipArt_Gallery.2">
                    <p:embed/>
                    <p:pic>
                      <p:nvPicPr>
                        <p:cNvPr id="0" name="Object 6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26374" name="Group 70"/>
          <p:cNvGrpSpPr>
            <a:grpSpLocks/>
          </p:cNvGrpSpPr>
          <p:nvPr/>
        </p:nvGrpSpPr>
        <p:grpSpPr bwMode="auto">
          <a:xfrm>
            <a:off x="6862763" y="5005388"/>
            <a:ext cx="419100" cy="452437"/>
            <a:chOff x="4733" y="2082"/>
            <a:chExt cx="272" cy="282"/>
          </a:xfrm>
        </p:grpSpPr>
        <p:graphicFrame>
          <p:nvGraphicFramePr>
            <p:cNvPr id="226375" name="Object 71"/>
            <p:cNvGraphicFramePr>
              <a:graphicFrameLocks noChangeAspect="1"/>
            </p:cNvGraphicFramePr>
            <p:nvPr/>
          </p:nvGraphicFramePr>
          <p:xfrm>
            <a:off x="4733" y="2082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6606" name="Clip" r:id="rId23" imgW="15481300" imgH="15735300" progId="MS_ClipArt_Gallery.2">
                    <p:embed/>
                  </p:oleObj>
                </mc:Choice>
                <mc:Fallback>
                  <p:oleObj name="Clip" r:id="rId23" imgW="15481300" imgH="15735300" progId="MS_ClipArt_Gallery.2">
                    <p:embed/>
                    <p:pic>
                      <p:nvPicPr>
                        <p:cNvPr id="0" name="Object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2082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6376" name="Rectangle 72"/>
            <p:cNvSpPr>
              <a:spLocks noChangeArrowheads="1"/>
            </p:cNvSpPr>
            <p:nvPr/>
          </p:nvSpPr>
          <p:spPr bwMode="auto">
            <a:xfrm>
              <a:off x="4812" y="2181"/>
              <a:ext cx="192" cy="18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6377" name="Group 73"/>
          <p:cNvGrpSpPr>
            <a:grpSpLocks/>
          </p:cNvGrpSpPr>
          <p:nvPr/>
        </p:nvGrpSpPr>
        <p:grpSpPr bwMode="auto">
          <a:xfrm>
            <a:off x="7999413" y="4198938"/>
            <a:ext cx="230187" cy="490537"/>
            <a:chOff x="4180" y="783"/>
            <a:chExt cx="150" cy="307"/>
          </a:xfrm>
        </p:grpSpPr>
        <p:sp>
          <p:nvSpPr>
            <p:cNvPr id="226378" name="AutoShape 74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79" name="Rectangle 75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80" name="Rectangle 76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81" name="AutoShape 77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82" name="Line 78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83" name="Line 79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84" name="Rectangle 80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85" name="Rectangle 81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6386" name="Group 82"/>
          <p:cNvGrpSpPr>
            <a:grpSpLocks/>
          </p:cNvGrpSpPr>
          <p:nvPr/>
        </p:nvGrpSpPr>
        <p:grpSpPr bwMode="auto">
          <a:xfrm>
            <a:off x="7985125" y="4732338"/>
            <a:ext cx="230188" cy="490537"/>
            <a:chOff x="4180" y="783"/>
            <a:chExt cx="150" cy="307"/>
          </a:xfrm>
        </p:grpSpPr>
        <p:sp>
          <p:nvSpPr>
            <p:cNvPr id="226387" name="AutoShape 83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88" name="Rectangle 84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89" name="Rectangle 85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90" name="AutoShape 86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91" name="Line 87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92" name="Line 88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93" name="Rectangle 89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394" name="Rectangle 90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26395" name="Line 91"/>
          <p:cNvSpPr>
            <a:spLocks noChangeShapeType="1"/>
          </p:cNvSpPr>
          <p:nvPr/>
        </p:nvSpPr>
        <p:spPr bwMode="auto">
          <a:xfrm rot="5400000" flipH="1">
            <a:off x="7542212" y="4646613"/>
            <a:ext cx="7334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96" name="Line 92"/>
          <p:cNvSpPr>
            <a:spLocks noChangeShapeType="1"/>
          </p:cNvSpPr>
          <p:nvPr/>
        </p:nvSpPr>
        <p:spPr bwMode="auto">
          <a:xfrm rot="-5400000">
            <a:off x="7962900" y="4954588"/>
            <a:ext cx="0" cy="114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97" name="Line 93"/>
          <p:cNvSpPr>
            <a:spLocks noChangeShapeType="1"/>
          </p:cNvSpPr>
          <p:nvPr/>
        </p:nvSpPr>
        <p:spPr bwMode="auto">
          <a:xfrm rot="-5400000">
            <a:off x="7951788" y="4391025"/>
            <a:ext cx="0" cy="984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98" name="Line 94"/>
          <p:cNvSpPr>
            <a:spLocks noChangeShapeType="1"/>
          </p:cNvSpPr>
          <p:nvPr/>
        </p:nvSpPr>
        <p:spPr bwMode="auto">
          <a:xfrm flipV="1">
            <a:off x="6491288" y="2155825"/>
            <a:ext cx="506412" cy="250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399" name="Line 95"/>
          <p:cNvSpPr>
            <a:spLocks noChangeShapeType="1"/>
          </p:cNvSpPr>
          <p:nvPr/>
        </p:nvSpPr>
        <p:spPr bwMode="auto">
          <a:xfrm>
            <a:off x="7524750" y="2136775"/>
            <a:ext cx="538163" cy="2508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0" name="Line 96"/>
          <p:cNvSpPr>
            <a:spLocks noChangeShapeType="1"/>
          </p:cNvSpPr>
          <p:nvPr/>
        </p:nvSpPr>
        <p:spPr bwMode="auto">
          <a:xfrm flipH="1">
            <a:off x="8099425" y="2541588"/>
            <a:ext cx="266700" cy="8159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1" name="Line 97"/>
          <p:cNvSpPr>
            <a:spLocks noChangeShapeType="1"/>
          </p:cNvSpPr>
          <p:nvPr/>
        </p:nvSpPr>
        <p:spPr bwMode="auto">
          <a:xfrm>
            <a:off x="7246938" y="2273300"/>
            <a:ext cx="0" cy="517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2" name="Line 98"/>
          <p:cNvSpPr>
            <a:spLocks noChangeShapeType="1"/>
          </p:cNvSpPr>
          <p:nvPr/>
        </p:nvSpPr>
        <p:spPr bwMode="auto">
          <a:xfrm>
            <a:off x="7275513" y="3049588"/>
            <a:ext cx="592137" cy="441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3" name="Line 99"/>
          <p:cNvSpPr>
            <a:spLocks noChangeShapeType="1"/>
          </p:cNvSpPr>
          <p:nvPr/>
        </p:nvSpPr>
        <p:spPr bwMode="auto">
          <a:xfrm flipH="1">
            <a:off x="7785100" y="3608388"/>
            <a:ext cx="295275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4" name="Line 100"/>
          <p:cNvSpPr>
            <a:spLocks noChangeShapeType="1"/>
          </p:cNvSpPr>
          <p:nvPr/>
        </p:nvSpPr>
        <p:spPr bwMode="auto">
          <a:xfrm flipH="1">
            <a:off x="7534275" y="2503488"/>
            <a:ext cx="619125" cy="4603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5" name="Line 101"/>
          <p:cNvSpPr>
            <a:spLocks noChangeShapeType="1"/>
          </p:cNvSpPr>
          <p:nvPr/>
        </p:nvSpPr>
        <p:spPr bwMode="auto">
          <a:xfrm flipH="1">
            <a:off x="7543800" y="1830388"/>
            <a:ext cx="388938" cy="306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26406" name="Line 102"/>
          <p:cNvSpPr>
            <a:spLocks noChangeShapeType="1"/>
          </p:cNvSpPr>
          <p:nvPr/>
        </p:nvSpPr>
        <p:spPr bwMode="auto">
          <a:xfrm flipH="1">
            <a:off x="8337550" y="2041525"/>
            <a:ext cx="223838" cy="2127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6407" name="Group 103"/>
          <p:cNvGrpSpPr>
            <a:grpSpLocks/>
          </p:cNvGrpSpPr>
          <p:nvPr/>
        </p:nvGrpSpPr>
        <p:grpSpPr bwMode="auto">
          <a:xfrm>
            <a:off x="5916613" y="2273300"/>
            <a:ext cx="554037" cy="279400"/>
            <a:chOff x="3600" y="219"/>
            <a:chExt cx="360" cy="175"/>
          </a:xfrm>
        </p:grpSpPr>
        <p:sp>
          <p:nvSpPr>
            <p:cNvPr id="226408" name="Oval 10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09" name="Line 10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10" name="Line 10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11" name="Rectangle 10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26412" name="Oval 10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413" name="Group 10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26414" name="Line 1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15" name="Line 1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16" name="Line 1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417" name="Group 11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26418" name="Line 11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19" name="Line 11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20" name="Line 11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6421" name="Group 117"/>
          <p:cNvGrpSpPr>
            <a:grpSpLocks/>
          </p:cNvGrpSpPr>
          <p:nvPr/>
        </p:nvGrpSpPr>
        <p:grpSpPr bwMode="auto">
          <a:xfrm>
            <a:off x="6970713" y="1998663"/>
            <a:ext cx="554037" cy="279400"/>
            <a:chOff x="3600" y="219"/>
            <a:chExt cx="360" cy="175"/>
          </a:xfrm>
        </p:grpSpPr>
        <p:sp>
          <p:nvSpPr>
            <p:cNvPr id="226422" name="Oval 11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23" name="Line 11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24" name="Line 12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25" name="Rectangle 12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26426" name="Oval 12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427" name="Group 12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26428" name="Line 12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29" name="Line 12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30" name="Line 12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431" name="Group 12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26432" name="Line 12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33" name="Line 12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34" name="Line 13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6435" name="Group 131"/>
          <p:cNvGrpSpPr>
            <a:grpSpLocks/>
          </p:cNvGrpSpPr>
          <p:nvPr/>
        </p:nvGrpSpPr>
        <p:grpSpPr bwMode="auto">
          <a:xfrm>
            <a:off x="6989763" y="2786063"/>
            <a:ext cx="554037" cy="280987"/>
            <a:chOff x="3600" y="219"/>
            <a:chExt cx="360" cy="175"/>
          </a:xfrm>
        </p:grpSpPr>
        <p:sp>
          <p:nvSpPr>
            <p:cNvPr id="226436" name="Oval 13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37" name="Line 13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38" name="Line 13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39" name="Rectangle 13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26440" name="Oval 13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441" name="Group 13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26442" name="Line 13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43" name="Line 13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44" name="Line 14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445" name="Group 14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26446" name="Line 14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47" name="Line 14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48" name="Line 14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6449" name="Group 145"/>
          <p:cNvGrpSpPr>
            <a:grpSpLocks/>
          </p:cNvGrpSpPr>
          <p:nvPr/>
        </p:nvGrpSpPr>
        <p:grpSpPr bwMode="auto">
          <a:xfrm>
            <a:off x="8062913" y="2247900"/>
            <a:ext cx="552450" cy="279400"/>
            <a:chOff x="3600" y="219"/>
            <a:chExt cx="360" cy="175"/>
          </a:xfrm>
        </p:grpSpPr>
        <p:sp>
          <p:nvSpPr>
            <p:cNvPr id="226450" name="Oval 14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51" name="Line 14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52" name="Line 14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53" name="Rectangle 14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26454" name="Oval 15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455" name="Group 15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26456" name="Line 15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57" name="Line 15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58" name="Line 15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459" name="Group 15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26460" name="Line 15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61" name="Line 15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62" name="Line 15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6463" name="Group 159"/>
          <p:cNvGrpSpPr>
            <a:grpSpLocks/>
          </p:cNvGrpSpPr>
          <p:nvPr/>
        </p:nvGrpSpPr>
        <p:grpSpPr bwMode="auto">
          <a:xfrm>
            <a:off x="7848600" y="3324225"/>
            <a:ext cx="554038" cy="279400"/>
            <a:chOff x="3600" y="219"/>
            <a:chExt cx="360" cy="175"/>
          </a:xfrm>
        </p:grpSpPr>
        <p:sp>
          <p:nvSpPr>
            <p:cNvPr id="226464" name="Oval 16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65" name="Line 16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66" name="Line 16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67" name="Rectangle 16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26468" name="Oval 16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469" name="Group 16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26470" name="Line 16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71" name="Line 16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72" name="Line 16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473" name="Group 16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26474" name="Line 17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75" name="Line 17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76" name="Line 17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6477" name="Group 173"/>
          <p:cNvGrpSpPr>
            <a:grpSpLocks/>
          </p:cNvGrpSpPr>
          <p:nvPr/>
        </p:nvGrpSpPr>
        <p:grpSpPr bwMode="auto">
          <a:xfrm>
            <a:off x="7478713" y="4024313"/>
            <a:ext cx="555625" cy="282575"/>
            <a:chOff x="3600" y="219"/>
            <a:chExt cx="360" cy="175"/>
          </a:xfrm>
        </p:grpSpPr>
        <p:sp>
          <p:nvSpPr>
            <p:cNvPr id="226478" name="Oval 17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79" name="Line 17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80" name="Line 17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81" name="Rectangle 17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26482" name="Oval 17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483" name="Group 17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26484" name="Line 18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85" name="Line 18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86" name="Line 18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487" name="Group 18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26488" name="Line 18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89" name="Line 18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90" name="Line 18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6491" name="Group 187"/>
          <p:cNvGrpSpPr>
            <a:grpSpLocks/>
          </p:cNvGrpSpPr>
          <p:nvPr/>
        </p:nvGrpSpPr>
        <p:grpSpPr bwMode="auto">
          <a:xfrm>
            <a:off x="6805613" y="4611688"/>
            <a:ext cx="552450" cy="279400"/>
            <a:chOff x="3600" y="219"/>
            <a:chExt cx="360" cy="175"/>
          </a:xfrm>
        </p:grpSpPr>
        <p:sp>
          <p:nvSpPr>
            <p:cNvPr id="226492" name="Oval 18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93" name="Line 18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94" name="Line 19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495" name="Rectangle 19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26496" name="Oval 19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497" name="Group 19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26498" name="Line 19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499" name="Line 19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500" name="Line 19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501" name="Group 19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26502" name="Line 19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503" name="Line 19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504" name="Line 20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26505" name="Group 201"/>
          <p:cNvGrpSpPr>
            <a:grpSpLocks/>
          </p:cNvGrpSpPr>
          <p:nvPr/>
        </p:nvGrpSpPr>
        <p:grpSpPr bwMode="auto">
          <a:xfrm>
            <a:off x="5916613" y="4160838"/>
            <a:ext cx="554037" cy="279400"/>
            <a:chOff x="3600" y="219"/>
            <a:chExt cx="360" cy="175"/>
          </a:xfrm>
        </p:grpSpPr>
        <p:sp>
          <p:nvSpPr>
            <p:cNvPr id="226506" name="Oval 20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07" name="Line 20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08" name="Line 20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09" name="Rectangle 20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26510" name="Oval 20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6511" name="Group 20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26512" name="Line 20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513" name="Line 20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514" name="Line 21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26515" name="Group 21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26516" name="Line 21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517" name="Line 21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6518" name="Line 21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26519" name="Line 215"/>
          <p:cNvSpPr>
            <a:spLocks noChangeShapeType="1"/>
          </p:cNvSpPr>
          <p:nvPr/>
        </p:nvSpPr>
        <p:spPr bwMode="auto">
          <a:xfrm>
            <a:off x="6192838" y="4430713"/>
            <a:ext cx="1587" cy="2730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6520" name="Group 216"/>
          <p:cNvGrpSpPr>
            <a:grpSpLocks/>
          </p:cNvGrpSpPr>
          <p:nvPr/>
        </p:nvGrpSpPr>
        <p:grpSpPr bwMode="auto">
          <a:xfrm>
            <a:off x="6022975" y="4889500"/>
            <a:ext cx="1179513" cy="287338"/>
            <a:chOff x="3794" y="3080"/>
            <a:chExt cx="743" cy="181"/>
          </a:xfrm>
        </p:grpSpPr>
        <p:sp>
          <p:nvSpPr>
            <p:cNvPr id="226521" name="Oval 217"/>
            <p:cNvSpPr>
              <a:spLocks noChangeArrowheads="1"/>
            </p:cNvSpPr>
            <p:nvPr/>
          </p:nvSpPr>
          <p:spPr bwMode="auto">
            <a:xfrm rot="-5400000">
              <a:off x="3793" y="3084"/>
              <a:ext cx="47" cy="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22" name="Oval 218"/>
            <p:cNvSpPr>
              <a:spLocks noChangeArrowheads="1"/>
            </p:cNvSpPr>
            <p:nvPr/>
          </p:nvSpPr>
          <p:spPr bwMode="auto">
            <a:xfrm rot="-5400000">
              <a:off x="3852" y="3082"/>
              <a:ext cx="48" cy="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23" name="Oval 219"/>
            <p:cNvSpPr>
              <a:spLocks noChangeArrowheads="1"/>
            </p:cNvSpPr>
            <p:nvPr/>
          </p:nvSpPr>
          <p:spPr bwMode="auto">
            <a:xfrm rot="-5400000">
              <a:off x="3906" y="3086"/>
              <a:ext cx="47" cy="4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24" name="Line 220"/>
            <p:cNvSpPr>
              <a:spLocks noChangeShapeType="1"/>
            </p:cNvSpPr>
            <p:nvPr/>
          </p:nvSpPr>
          <p:spPr bwMode="auto">
            <a:xfrm>
              <a:off x="4537" y="3080"/>
              <a:ext cx="0" cy="1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25" name="Freeform 221"/>
            <p:cNvSpPr>
              <a:spLocks/>
            </p:cNvSpPr>
            <p:nvPr/>
          </p:nvSpPr>
          <p:spPr bwMode="auto">
            <a:xfrm>
              <a:off x="4366" y="3174"/>
              <a:ext cx="41" cy="48"/>
            </a:xfrm>
            <a:custGeom>
              <a:avLst/>
              <a:gdLst>
                <a:gd name="T0" fmla="*/ 35 w 41"/>
                <a:gd name="T1" fmla="*/ 0 h 48"/>
                <a:gd name="T2" fmla="*/ 4 w 41"/>
                <a:gd name="T3" fmla="*/ 23 h 48"/>
                <a:gd name="T4" fmla="*/ 8 w 41"/>
                <a:gd name="T5" fmla="*/ 39 h 48"/>
                <a:gd name="T6" fmla="*/ 41 w 41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8">
                  <a:moveTo>
                    <a:pt x="35" y="0"/>
                  </a:moveTo>
                  <a:cubicBezTo>
                    <a:pt x="20" y="8"/>
                    <a:pt x="8" y="16"/>
                    <a:pt x="4" y="23"/>
                  </a:cubicBezTo>
                  <a:cubicBezTo>
                    <a:pt x="0" y="30"/>
                    <a:pt x="2" y="35"/>
                    <a:pt x="8" y="39"/>
                  </a:cubicBezTo>
                  <a:cubicBezTo>
                    <a:pt x="14" y="43"/>
                    <a:pt x="34" y="46"/>
                    <a:pt x="41" y="4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26" name="Freeform 222"/>
            <p:cNvSpPr>
              <a:spLocks/>
            </p:cNvSpPr>
            <p:nvPr/>
          </p:nvSpPr>
          <p:spPr bwMode="auto">
            <a:xfrm>
              <a:off x="4330" y="3158"/>
              <a:ext cx="58" cy="82"/>
            </a:xfrm>
            <a:custGeom>
              <a:avLst/>
              <a:gdLst>
                <a:gd name="T0" fmla="*/ 40 w 58"/>
                <a:gd name="T1" fmla="*/ 0 h 82"/>
                <a:gd name="T2" fmla="*/ 5 w 58"/>
                <a:gd name="T3" fmla="*/ 33 h 82"/>
                <a:gd name="T4" fmla="*/ 7 w 58"/>
                <a:gd name="T5" fmla="*/ 55 h 82"/>
                <a:gd name="T6" fmla="*/ 28 w 58"/>
                <a:gd name="T7" fmla="*/ 75 h 82"/>
                <a:gd name="T8" fmla="*/ 58 w 5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2">
                  <a:moveTo>
                    <a:pt x="40" y="0"/>
                  </a:moveTo>
                  <a:cubicBezTo>
                    <a:pt x="34" y="5"/>
                    <a:pt x="10" y="24"/>
                    <a:pt x="5" y="33"/>
                  </a:cubicBezTo>
                  <a:cubicBezTo>
                    <a:pt x="0" y="42"/>
                    <a:pt x="3" y="48"/>
                    <a:pt x="7" y="55"/>
                  </a:cubicBezTo>
                  <a:cubicBezTo>
                    <a:pt x="11" y="62"/>
                    <a:pt x="20" y="71"/>
                    <a:pt x="28" y="75"/>
                  </a:cubicBezTo>
                  <a:cubicBezTo>
                    <a:pt x="36" y="79"/>
                    <a:pt x="52" y="81"/>
                    <a:pt x="58" y="8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27" name="Freeform 223"/>
            <p:cNvSpPr>
              <a:spLocks/>
            </p:cNvSpPr>
            <p:nvPr/>
          </p:nvSpPr>
          <p:spPr bwMode="auto">
            <a:xfrm>
              <a:off x="4295" y="3148"/>
              <a:ext cx="73" cy="113"/>
            </a:xfrm>
            <a:custGeom>
              <a:avLst/>
              <a:gdLst>
                <a:gd name="T0" fmla="*/ 46 w 73"/>
                <a:gd name="T1" fmla="*/ 0 h 113"/>
                <a:gd name="T2" fmla="*/ 11 w 73"/>
                <a:gd name="T3" fmla="*/ 33 h 113"/>
                <a:gd name="T4" fmla="*/ 3 w 73"/>
                <a:gd name="T5" fmla="*/ 67 h 113"/>
                <a:gd name="T6" fmla="*/ 27 w 73"/>
                <a:gd name="T7" fmla="*/ 95 h 113"/>
                <a:gd name="T8" fmla="*/ 73 w 73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3">
                  <a:moveTo>
                    <a:pt x="46" y="0"/>
                  </a:moveTo>
                  <a:cubicBezTo>
                    <a:pt x="40" y="5"/>
                    <a:pt x="18" y="22"/>
                    <a:pt x="11" y="33"/>
                  </a:cubicBezTo>
                  <a:cubicBezTo>
                    <a:pt x="4" y="44"/>
                    <a:pt x="0" y="57"/>
                    <a:pt x="3" y="67"/>
                  </a:cubicBezTo>
                  <a:cubicBezTo>
                    <a:pt x="6" y="77"/>
                    <a:pt x="15" y="87"/>
                    <a:pt x="27" y="95"/>
                  </a:cubicBezTo>
                  <a:cubicBezTo>
                    <a:pt x="39" y="103"/>
                    <a:pt x="64" y="109"/>
                    <a:pt x="73" y="113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28" name="Freeform 224"/>
            <p:cNvSpPr>
              <a:spLocks/>
            </p:cNvSpPr>
            <p:nvPr/>
          </p:nvSpPr>
          <p:spPr bwMode="auto">
            <a:xfrm flipH="1" flipV="1">
              <a:off x="4423" y="3165"/>
              <a:ext cx="41" cy="48"/>
            </a:xfrm>
            <a:custGeom>
              <a:avLst/>
              <a:gdLst>
                <a:gd name="T0" fmla="*/ 35 w 41"/>
                <a:gd name="T1" fmla="*/ 0 h 48"/>
                <a:gd name="T2" fmla="*/ 4 w 41"/>
                <a:gd name="T3" fmla="*/ 23 h 48"/>
                <a:gd name="T4" fmla="*/ 8 w 41"/>
                <a:gd name="T5" fmla="*/ 39 h 48"/>
                <a:gd name="T6" fmla="*/ 41 w 41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8">
                  <a:moveTo>
                    <a:pt x="35" y="0"/>
                  </a:moveTo>
                  <a:cubicBezTo>
                    <a:pt x="20" y="8"/>
                    <a:pt x="8" y="16"/>
                    <a:pt x="4" y="23"/>
                  </a:cubicBezTo>
                  <a:cubicBezTo>
                    <a:pt x="0" y="30"/>
                    <a:pt x="2" y="35"/>
                    <a:pt x="8" y="39"/>
                  </a:cubicBezTo>
                  <a:cubicBezTo>
                    <a:pt x="14" y="43"/>
                    <a:pt x="34" y="46"/>
                    <a:pt x="41" y="4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29" name="Freeform 225"/>
            <p:cNvSpPr>
              <a:spLocks/>
            </p:cNvSpPr>
            <p:nvPr/>
          </p:nvSpPr>
          <p:spPr bwMode="auto">
            <a:xfrm flipH="1" flipV="1">
              <a:off x="4440" y="3149"/>
              <a:ext cx="58" cy="82"/>
            </a:xfrm>
            <a:custGeom>
              <a:avLst/>
              <a:gdLst>
                <a:gd name="T0" fmla="*/ 40 w 58"/>
                <a:gd name="T1" fmla="*/ 0 h 82"/>
                <a:gd name="T2" fmla="*/ 5 w 58"/>
                <a:gd name="T3" fmla="*/ 33 h 82"/>
                <a:gd name="T4" fmla="*/ 7 w 58"/>
                <a:gd name="T5" fmla="*/ 55 h 82"/>
                <a:gd name="T6" fmla="*/ 28 w 58"/>
                <a:gd name="T7" fmla="*/ 75 h 82"/>
                <a:gd name="T8" fmla="*/ 58 w 5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2">
                  <a:moveTo>
                    <a:pt x="40" y="0"/>
                  </a:moveTo>
                  <a:cubicBezTo>
                    <a:pt x="34" y="5"/>
                    <a:pt x="10" y="24"/>
                    <a:pt x="5" y="33"/>
                  </a:cubicBezTo>
                  <a:cubicBezTo>
                    <a:pt x="0" y="42"/>
                    <a:pt x="3" y="48"/>
                    <a:pt x="7" y="55"/>
                  </a:cubicBezTo>
                  <a:cubicBezTo>
                    <a:pt x="11" y="62"/>
                    <a:pt x="20" y="71"/>
                    <a:pt x="28" y="75"/>
                  </a:cubicBezTo>
                  <a:cubicBezTo>
                    <a:pt x="36" y="79"/>
                    <a:pt x="52" y="81"/>
                    <a:pt x="58" y="8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30" name="Freeform 226"/>
            <p:cNvSpPr>
              <a:spLocks/>
            </p:cNvSpPr>
            <p:nvPr/>
          </p:nvSpPr>
          <p:spPr bwMode="auto">
            <a:xfrm flipH="1" flipV="1">
              <a:off x="4454" y="3127"/>
              <a:ext cx="73" cy="113"/>
            </a:xfrm>
            <a:custGeom>
              <a:avLst/>
              <a:gdLst>
                <a:gd name="T0" fmla="*/ 46 w 73"/>
                <a:gd name="T1" fmla="*/ 0 h 113"/>
                <a:gd name="T2" fmla="*/ 11 w 73"/>
                <a:gd name="T3" fmla="*/ 33 h 113"/>
                <a:gd name="T4" fmla="*/ 3 w 73"/>
                <a:gd name="T5" fmla="*/ 67 h 113"/>
                <a:gd name="T6" fmla="*/ 27 w 73"/>
                <a:gd name="T7" fmla="*/ 95 h 113"/>
                <a:gd name="T8" fmla="*/ 73 w 73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3">
                  <a:moveTo>
                    <a:pt x="46" y="0"/>
                  </a:moveTo>
                  <a:cubicBezTo>
                    <a:pt x="40" y="5"/>
                    <a:pt x="18" y="22"/>
                    <a:pt x="11" y="33"/>
                  </a:cubicBezTo>
                  <a:cubicBezTo>
                    <a:pt x="4" y="44"/>
                    <a:pt x="0" y="57"/>
                    <a:pt x="3" y="67"/>
                  </a:cubicBezTo>
                  <a:cubicBezTo>
                    <a:pt x="6" y="77"/>
                    <a:pt x="15" y="87"/>
                    <a:pt x="27" y="95"/>
                  </a:cubicBezTo>
                  <a:cubicBezTo>
                    <a:pt x="39" y="103"/>
                    <a:pt x="64" y="109"/>
                    <a:pt x="73" y="113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6531" name="Group 227"/>
          <p:cNvGrpSpPr>
            <a:grpSpLocks/>
          </p:cNvGrpSpPr>
          <p:nvPr/>
        </p:nvGrpSpPr>
        <p:grpSpPr bwMode="auto">
          <a:xfrm>
            <a:off x="7304088" y="5316538"/>
            <a:ext cx="368300" cy="212725"/>
            <a:chOff x="3479" y="3685"/>
            <a:chExt cx="232" cy="134"/>
          </a:xfrm>
        </p:grpSpPr>
        <p:sp>
          <p:nvSpPr>
            <p:cNvPr id="226532" name="Freeform 228"/>
            <p:cNvSpPr>
              <a:spLocks/>
            </p:cNvSpPr>
            <p:nvPr/>
          </p:nvSpPr>
          <p:spPr bwMode="auto">
            <a:xfrm>
              <a:off x="3550" y="3732"/>
              <a:ext cx="41" cy="48"/>
            </a:xfrm>
            <a:custGeom>
              <a:avLst/>
              <a:gdLst>
                <a:gd name="T0" fmla="*/ 35 w 41"/>
                <a:gd name="T1" fmla="*/ 0 h 48"/>
                <a:gd name="T2" fmla="*/ 4 w 41"/>
                <a:gd name="T3" fmla="*/ 23 h 48"/>
                <a:gd name="T4" fmla="*/ 8 w 41"/>
                <a:gd name="T5" fmla="*/ 39 h 48"/>
                <a:gd name="T6" fmla="*/ 41 w 41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8">
                  <a:moveTo>
                    <a:pt x="35" y="0"/>
                  </a:moveTo>
                  <a:cubicBezTo>
                    <a:pt x="20" y="8"/>
                    <a:pt x="8" y="16"/>
                    <a:pt x="4" y="23"/>
                  </a:cubicBezTo>
                  <a:cubicBezTo>
                    <a:pt x="0" y="30"/>
                    <a:pt x="2" y="35"/>
                    <a:pt x="8" y="39"/>
                  </a:cubicBezTo>
                  <a:cubicBezTo>
                    <a:pt x="14" y="43"/>
                    <a:pt x="34" y="46"/>
                    <a:pt x="41" y="4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33" name="Freeform 229"/>
            <p:cNvSpPr>
              <a:spLocks/>
            </p:cNvSpPr>
            <p:nvPr/>
          </p:nvSpPr>
          <p:spPr bwMode="auto">
            <a:xfrm>
              <a:off x="3514" y="3716"/>
              <a:ext cx="58" cy="82"/>
            </a:xfrm>
            <a:custGeom>
              <a:avLst/>
              <a:gdLst>
                <a:gd name="T0" fmla="*/ 40 w 58"/>
                <a:gd name="T1" fmla="*/ 0 h 82"/>
                <a:gd name="T2" fmla="*/ 5 w 58"/>
                <a:gd name="T3" fmla="*/ 33 h 82"/>
                <a:gd name="T4" fmla="*/ 7 w 58"/>
                <a:gd name="T5" fmla="*/ 55 h 82"/>
                <a:gd name="T6" fmla="*/ 28 w 58"/>
                <a:gd name="T7" fmla="*/ 75 h 82"/>
                <a:gd name="T8" fmla="*/ 58 w 5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2">
                  <a:moveTo>
                    <a:pt x="40" y="0"/>
                  </a:moveTo>
                  <a:cubicBezTo>
                    <a:pt x="34" y="5"/>
                    <a:pt x="10" y="24"/>
                    <a:pt x="5" y="33"/>
                  </a:cubicBezTo>
                  <a:cubicBezTo>
                    <a:pt x="0" y="42"/>
                    <a:pt x="3" y="48"/>
                    <a:pt x="7" y="55"/>
                  </a:cubicBezTo>
                  <a:cubicBezTo>
                    <a:pt x="11" y="62"/>
                    <a:pt x="20" y="71"/>
                    <a:pt x="28" y="75"/>
                  </a:cubicBezTo>
                  <a:cubicBezTo>
                    <a:pt x="36" y="79"/>
                    <a:pt x="52" y="81"/>
                    <a:pt x="58" y="8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34" name="Freeform 230"/>
            <p:cNvSpPr>
              <a:spLocks/>
            </p:cNvSpPr>
            <p:nvPr/>
          </p:nvSpPr>
          <p:spPr bwMode="auto">
            <a:xfrm>
              <a:off x="3479" y="3706"/>
              <a:ext cx="73" cy="113"/>
            </a:xfrm>
            <a:custGeom>
              <a:avLst/>
              <a:gdLst>
                <a:gd name="T0" fmla="*/ 46 w 73"/>
                <a:gd name="T1" fmla="*/ 0 h 113"/>
                <a:gd name="T2" fmla="*/ 11 w 73"/>
                <a:gd name="T3" fmla="*/ 33 h 113"/>
                <a:gd name="T4" fmla="*/ 3 w 73"/>
                <a:gd name="T5" fmla="*/ 67 h 113"/>
                <a:gd name="T6" fmla="*/ 27 w 73"/>
                <a:gd name="T7" fmla="*/ 95 h 113"/>
                <a:gd name="T8" fmla="*/ 73 w 73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3">
                  <a:moveTo>
                    <a:pt x="46" y="0"/>
                  </a:moveTo>
                  <a:cubicBezTo>
                    <a:pt x="40" y="5"/>
                    <a:pt x="18" y="22"/>
                    <a:pt x="11" y="33"/>
                  </a:cubicBezTo>
                  <a:cubicBezTo>
                    <a:pt x="4" y="44"/>
                    <a:pt x="0" y="57"/>
                    <a:pt x="3" y="67"/>
                  </a:cubicBezTo>
                  <a:cubicBezTo>
                    <a:pt x="6" y="77"/>
                    <a:pt x="15" y="87"/>
                    <a:pt x="27" y="95"/>
                  </a:cubicBezTo>
                  <a:cubicBezTo>
                    <a:pt x="39" y="103"/>
                    <a:pt x="64" y="109"/>
                    <a:pt x="73" y="113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35" name="Freeform 231"/>
            <p:cNvSpPr>
              <a:spLocks/>
            </p:cNvSpPr>
            <p:nvPr/>
          </p:nvSpPr>
          <p:spPr bwMode="auto">
            <a:xfrm flipH="1" flipV="1">
              <a:off x="3607" y="3723"/>
              <a:ext cx="41" cy="48"/>
            </a:xfrm>
            <a:custGeom>
              <a:avLst/>
              <a:gdLst>
                <a:gd name="T0" fmla="*/ 35 w 41"/>
                <a:gd name="T1" fmla="*/ 0 h 48"/>
                <a:gd name="T2" fmla="*/ 4 w 41"/>
                <a:gd name="T3" fmla="*/ 23 h 48"/>
                <a:gd name="T4" fmla="*/ 8 w 41"/>
                <a:gd name="T5" fmla="*/ 39 h 48"/>
                <a:gd name="T6" fmla="*/ 41 w 41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8">
                  <a:moveTo>
                    <a:pt x="35" y="0"/>
                  </a:moveTo>
                  <a:cubicBezTo>
                    <a:pt x="20" y="8"/>
                    <a:pt x="8" y="16"/>
                    <a:pt x="4" y="23"/>
                  </a:cubicBezTo>
                  <a:cubicBezTo>
                    <a:pt x="0" y="30"/>
                    <a:pt x="2" y="35"/>
                    <a:pt x="8" y="39"/>
                  </a:cubicBezTo>
                  <a:cubicBezTo>
                    <a:pt x="14" y="43"/>
                    <a:pt x="34" y="46"/>
                    <a:pt x="41" y="4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36" name="Freeform 232"/>
            <p:cNvSpPr>
              <a:spLocks/>
            </p:cNvSpPr>
            <p:nvPr/>
          </p:nvSpPr>
          <p:spPr bwMode="auto">
            <a:xfrm flipH="1" flipV="1">
              <a:off x="3624" y="3707"/>
              <a:ext cx="58" cy="82"/>
            </a:xfrm>
            <a:custGeom>
              <a:avLst/>
              <a:gdLst>
                <a:gd name="T0" fmla="*/ 40 w 58"/>
                <a:gd name="T1" fmla="*/ 0 h 82"/>
                <a:gd name="T2" fmla="*/ 5 w 58"/>
                <a:gd name="T3" fmla="*/ 33 h 82"/>
                <a:gd name="T4" fmla="*/ 7 w 58"/>
                <a:gd name="T5" fmla="*/ 55 h 82"/>
                <a:gd name="T6" fmla="*/ 28 w 58"/>
                <a:gd name="T7" fmla="*/ 75 h 82"/>
                <a:gd name="T8" fmla="*/ 58 w 5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2">
                  <a:moveTo>
                    <a:pt x="40" y="0"/>
                  </a:moveTo>
                  <a:cubicBezTo>
                    <a:pt x="34" y="5"/>
                    <a:pt x="10" y="24"/>
                    <a:pt x="5" y="33"/>
                  </a:cubicBezTo>
                  <a:cubicBezTo>
                    <a:pt x="0" y="42"/>
                    <a:pt x="3" y="48"/>
                    <a:pt x="7" y="55"/>
                  </a:cubicBezTo>
                  <a:cubicBezTo>
                    <a:pt x="11" y="62"/>
                    <a:pt x="20" y="71"/>
                    <a:pt x="28" y="75"/>
                  </a:cubicBezTo>
                  <a:cubicBezTo>
                    <a:pt x="36" y="79"/>
                    <a:pt x="52" y="81"/>
                    <a:pt x="58" y="8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37" name="Freeform 233"/>
            <p:cNvSpPr>
              <a:spLocks/>
            </p:cNvSpPr>
            <p:nvPr/>
          </p:nvSpPr>
          <p:spPr bwMode="auto">
            <a:xfrm flipH="1" flipV="1">
              <a:off x="3638" y="3685"/>
              <a:ext cx="73" cy="113"/>
            </a:xfrm>
            <a:custGeom>
              <a:avLst/>
              <a:gdLst>
                <a:gd name="T0" fmla="*/ 46 w 73"/>
                <a:gd name="T1" fmla="*/ 0 h 113"/>
                <a:gd name="T2" fmla="*/ 11 w 73"/>
                <a:gd name="T3" fmla="*/ 33 h 113"/>
                <a:gd name="T4" fmla="*/ 3 w 73"/>
                <a:gd name="T5" fmla="*/ 67 h 113"/>
                <a:gd name="T6" fmla="*/ 27 w 73"/>
                <a:gd name="T7" fmla="*/ 95 h 113"/>
                <a:gd name="T8" fmla="*/ 73 w 73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3">
                  <a:moveTo>
                    <a:pt x="46" y="0"/>
                  </a:moveTo>
                  <a:cubicBezTo>
                    <a:pt x="40" y="5"/>
                    <a:pt x="18" y="22"/>
                    <a:pt x="11" y="33"/>
                  </a:cubicBezTo>
                  <a:cubicBezTo>
                    <a:pt x="4" y="44"/>
                    <a:pt x="0" y="57"/>
                    <a:pt x="3" y="67"/>
                  </a:cubicBezTo>
                  <a:cubicBezTo>
                    <a:pt x="6" y="77"/>
                    <a:pt x="15" y="87"/>
                    <a:pt x="27" y="95"/>
                  </a:cubicBezTo>
                  <a:cubicBezTo>
                    <a:pt x="39" y="103"/>
                    <a:pt x="64" y="109"/>
                    <a:pt x="73" y="113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6538" name="Group 234"/>
          <p:cNvGrpSpPr>
            <a:grpSpLocks/>
          </p:cNvGrpSpPr>
          <p:nvPr/>
        </p:nvGrpSpPr>
        <p:grpSpPr bwMode="auto">
          <a:xfrm>
            <a:off x="6399213" y="5268913"/>
            <a:ext cx="368300" cy="212725"/>
            <a:chOff x="3479" y="3685"/>
            <a:chExt cx="232" cy="134"/>
          </a:xfrm>
        </p:grpSpPr>
        <p:sp>
          <p:nvSpPr>
            <p:cNvPr id="226539" name="Freeform 235"/>
            <p:cNvSpPr>
              <a:spLocks/>
            </p:cNvSpPr>
            <p:nvPr/>
          </p:nvSpPr>
          <p:spPr bwMode="auto">
            <a:xfrm>
              <a:off x="3550" y="3732"/>
              <a:ext cx="41" cy="48"/>
            </a:xfrm>
            <a:custGeom>
              <a:avLst/>
              <a:gdLst>
                <a:gd name="T0" fmla="*/ 35 w 41"/>
                <a:gd name="T1" fmla="*/ 0 h 48"/>
                <a:gd name="T2" fmla="*/ 4 w 41"/>
                <a:gd name="T3" fmla="*/ 23 h 48"/>
                <a:gd name="T4" fmla="*/ 8 w 41"/>
                <a:gd name="T5" fmla="*/ 39 h 48"/>
                <a:gd name="T6" fmla="*/ 41 w 41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8">
                  <a:moveTo>
                    <a:pt x="35" y="0"/>
                  </a:moveTo>
                  <a:cubicBezTo>
                    <a:pt x="20" y="8"/>
                    <a:pt x="8" y="16"/>
                    <a:pt x="4" y="23"/>
                  </a:cubicBezTo>
                  <a:cubicBezTo>
                    <a:pt x="0" y="30"/>
                    <a:pt x="2" y="35"/>
                    <a:pt x="8" y="39"/>
                  </a:cubicBezTo>
                  <a:cubicBezTo>
                    <a:pt x="14" y="43"/>
                    <a:pt x="34" y="46"/>
                    <a:pt x="41" y="4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40" name="Freeform 236"/>
            <p:cNvSpPr>
              <a:spLocks/>
            </p:cNvSpPr>
            <p:nvPr/>
          </p:nvSpPr>
          <p:spPr bwMode="auto">
            <a:xfrm>
              <a:off x="3514" y="3716"/>
              <a:ext cx="58" cy="82"/>
            </a:xfrm>
            <a:custGeom>
              <a:avLst/>
              <a:gdLst>
                <a:gd name="T0" fmla="*/ 40 w 58"/>
                <a:gd name="T1" fmla="*/ 0 h 82"/>
                <a:gd name="T2" fmla="*/ 5 w 58"/>
                <a:gd name="T3" fmla="*/ 33 h 82"/>
                <a:gd name="T4" fmla="*/ 7 w 58"/>
                <a:gd name="T5" fmla="*/ 55 h 82"/>
                <a:gd name="T6" fmla="*/ 28 w 58"/>
                <a:gd name="T7" fmla="*/ 75 h 82"/>
                <a:gd name="T8" fmla="*/ 58 w 5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2">
                  <a:moveTo>
                    <a:pt x="40" y="0"/>
                  </a:moveTo>
                  <a:cubicBezTo>
                    <a:pt x="34" y="5"/>
                    <a:pt x="10" y="24"/>
                    <a:pt x="5" y="33"/>
                  </a:cubicBezTo>
                  <a:cubicBezTo>
                    <a:pt x="0" y="42"/>
                    <a:pt x="3" y="48"/>
                    <a:pt x="7" y="55"/>
                  </a:cubicBezTo>
                  <a:cubicBezTo>
                    <a:pt x="11" y="62"/>
                    <a:pt x="20" y="71"/>
                    <a:pt x="28" y="75"/>
                  </a:cubicBezTo>
                  <a:cubicBezTo>
                    <a:pt x="36" y="79"/>
                    <a:pt x="52" y="81"/>
                    <a:pt x="58" y="8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41" name="Freeform 237"/>
            <p:cNvSpPr>
              <a:spLocks/>
            </p:cNvSpPr>
            <p:nvPr/>
          </p:nvSpPr>
          <p:spPr bwMode="auto">
            <a:xfrm>
              <a:off x="3479" y="3706"/>
              <a:ext cx="73" cy="113"/>
            </a:xfrm>
            <a:custGeom>
              <a:avLst/>
              <a:gdLst>
                <a:gd name="T0" fmla="*/ 46 w 73"/>
                <a:gd name="T1" fmla="*/ 0 h 113"/>
                <a:gd name="T2" fmla="*/ 11 w 73"/>
                <a:gd name="T3" fmla="*/ 33 h 113"/>
                <a:gd name="T4" fmla="*/ 3 w 73"/>
                <a:gd name="T5" fmla="*/ 67 h 113"/>
                <a:gd name="T6" fmla="*/ 27 w 73"/>
                <a:gd name="T7" fmla="*/ 95 h 113"/>
                <a:gd name="T8" fmla="*/ 73 w 73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3">
                  <a:moveTo>
                    <a:pt x="46" y="0"/>
                  </a:moveTo>
                  <a:cubicBezTo>
                    <a:pt x="40" y="5"/>
                    <a:pt x="18" y="22"/>
                    <a:pt x="11" y="33"/>
                  </a:cubicBezTo>
                  <a:cubicBezTo>
                    <a:pt x="4" y="44"/>
                    <a:pt x="0" y="57"/>
                    <a:pt x="3" y="67"/>
                  </a:cubicBezTo>
                  <a:cubicBezTo>
                    <a:pt x="6" y="77"/>
                    <a:pt x="15" y="87"/>
                    <a:pt x="27" y="95"/>
                  </a:cubicBezTo>
                  <a:cubicBezTo>
                    <a:pt x="39" y="103"/>
                    <a:pt x="64" y="109"/>
                    <a:pt x="73" y="113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42" name="Freeform 238"/>
            <p:cNvSpPr>
              <a:spLocks/>
            </p:cNvSpPr>
            <p:nvPr/>
          </p:nvSpPr>
          <p:spPr bwMode="auto">
            <a:xfrm flipH="1" flipV="1">
              <a:off x="3607" y="3723"/>
              <a:ext cx="41" cy="48"/>
            </a:xfrm>
            <a:custGeom>
              <a:avLst/>
              <a:gdLst>
                <a:gd name="T0" fmla="*/ 35 w 41"/>
                <a:gd name="T1" fmla="*/ 0 h 48"/>
                <a:gd name="T2" fmla="*/ 4 w 41"/>
                <a:gd name="T3" fmla="*/ 23 h 48"/>
                <a:gd name="T4" fmla="*/ 8 w 41"/>
                <a:gd name="T5" fmla="*/ 39 h 48"/>
                <a:gd name="T6" fmla="*/ 41 w 41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1" h="48">
                  <a:moveTo>
                    <a:pt x="35" y="0"/>
                  </a:moveTo>
                  <a:cubicBezTo>
                    <a:pt x="20" y="8"/>
                    <a:pt x="8" y="16"/>
                    <a:pt x="4" y="23"/>
                  </a:cubicBezTo>
                  <a:cubicBezTo>
                    <a:pt x="0" y="30"/>
                    <a:pt x="2" y="35"/>
                    <a:pt x="8" y="39"/>
                  </a:cubicBezTo>
                  <a:cubicBezTo>
                    <a:pt x="14" y="43"/>
                    <a:pt x="34" y="46"/>
                    <a:pt x="41" y="48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43" name="Freeform 239"/>
            <p:cNvSpPr>
              <a:spLocks/>
            </p:cNvSpPr>
            <p:nvPr/>
          </p:nvSpPr>
          <p:spPr bwMode="auto">
            <a:xfrm flipH="1" flipV="1">
              <a:off x="3624" y="3707"/>
              <a:ext cx="58" cy="82"/>
            </a:xfrm>
            <a:custGeom>
              <a:avLst/>
              <a:gdLst>
                <a:gd name="T0" fmla="*/ 40 w 58"/>
                <a:gd name="T1" fmla="*/ 0 h 82"/>
                <a:gd name="T2" fmla="*/ 5 w 58"/>
                <a:gd name="T3" fmla="*/ 33 h 82"/>
                <a:gd name="T4" fmla="*/ 7 w 58"/>
                <a:gd name="T5" fmla="*/ 55 h 82"/>
                <a:gd name="T6" fmla="*/ 28 w 58"/>
                <a:gd name="T7" fmla="*/ 75 h 82"/>
                <a:gd name="T8" fmla="*/ 58 w 5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82">
                  <a:moveTo>
                    <a:pt x="40" y="0"/>
                  </a:moveTo>
                  <a:cubicBezTo>
                    <a:pt x="34" y="5"/>
                    <a:pt x="10" y="24"/>
                    <a:pt x="5" y="33"/>
                  </a:cubicBezTo>
                  <a:cubicBezTo>
                    <a:pt x="0" y="42"/>
                    <a:pt x="3" y="48"/>
                    <a:pt x="7" y="55"/>
                  </a:cubicBezTo>
                  <a:cubicBezTo>
                    <a:pt x="11" y="62"/>
                    <a:pt x="20" y="71"/>
                    <a:pt x="28" y="75"/>
                  </a:cubicBezTo>
                  <a:cubicBezTo>
                    <a:pt x="36" y="79"/>
                    <a:pt x="52" y="81"/>
                    <a:pt x="58" y="8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6544" name="Freeform 240"/>
            <p:cNvSpPr>
              <a:spLocks/>
            </p:cNvSpPr>
            <p:nvPr/>
          </p:nvSpPr>
          <p:spPr bwMode="auto">
            <a:xfrm flipH="1" flipV="1">
              <a:off x="3638" y="3685"/>
              <a:ext cx="73" cy="113"/>
            </a:xfrm>
            <a:custGeom>
              <a:avLst/>
              <a:gdLst>
                <a:gd name="T0" fmla="*/ 46 w 73"/>
                <a:gd name="T1" fmla="*/ 0 h 113"/>
                <a:gd name="T2" fmla="*/ 11 w 73"/>
                <a:gd name="T3" fmla="*/ 33 h 113"/>
                <a:gd name="T4" fmla="*/ 3 w 73"/>
                <a:gd name="T5" fmla="*/ 67 h 113"/>
                <a:gd name="T6" fmla="*/ 27 w 73"/>
                <a:gd name="T7" fmla="*/ 95 h 113"/>
                <a:gd name="T8" fmla="*/ 73 w 73"/>
                <a:gd name="T9" fmla="*/ 11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113">
                  <a:moveTo>
                    <a:pt x="46" y="0"/>
                  </a:moveTo>
                  <a:cubicBezTo>
                    <a:pt x="40" y="5"/>
                    <a:pt x="18" y="22"/>
                    <a:pt x="11" y="33"/>
                  </a:cubicBezTo>
                  <a:cubicBezTo>
                    <a:pt x="4" y="44"/>
                    <a:pt x="0" y="57"/>
                    <a:pt x="3" y="67"/>
                  </a:cubicBezTo>
                  <a:cubicBezTo>
                    <a:pt x="6" y="77"/>
                    <a:pt x="15" y="87"/>
                    <a:pt x="27" y="95"/>
                  </a:cubicBezTo>
                  <a:cubicBezTo>
                    <a:pt x="39" y="103"/>
                    <a:pt x="64" y="109"/>
                    <a:pt x="73" y="113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3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CF38B86A-CF61-9A41-B147-97DC6A02C72E}" type="slidenum">
              <a:rPr lang="en-US" altLang="en-US"/>
              <a:pPr/>
              <a:t>18</a:t>
            </a:fld>
            <a:endParaRPr lang="en-US" altLang="en-US"/>
          </a:p>
        </p:txBody>
      </p:sp>
      <p:sp>
        <p:nvSpPr>
          <p:cNvPr id="22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Residential access: point to point access</a:t>
            </a:r>
            <a:endParaRPr lang="en-US" altLang="en-US"/>
          </a:p>
        </p:txBody>
      </p:sp>
      <p:sp>
        <p:nvSpPr>
          <p:cNvPr id="2283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52413" y="1616075"/>
            <a:ext cx="5181600" cy="2587625"/>
          </a:xfrm>
        </p:spPr>
        <p:txBody>
          <a:bodyPr/>
          <a:lstStyle/>
          <a:p>
            <a:r>
              <a:rPr lang="en-US" altLang="en-US" sz="2400">
                <a:solidFill>
                  <a:srgbClr val="FF0000"/>
                </a:solidFill>
              </a:rPr>
              <a:t>Dialup via modem</a:t>
            </a:r>
            <a:endParaRPr lang="en-US" altLang="en-US" sz="2400"/>
          </a:p>
          <a:p>
            <a:pPr lvl="1"/>
            <a:r>
              <a:rPr lang="en-US" altLang="en-US"/>
              <a:t>up to 56Kbps direct access to router (often less)</a:t>
            </a:r>
          </a:p>
          <a:p>
            <a:pPr lvl="1"/>
            <a:r>
              <a:rPr lang="en-US" altLang="en-US"/>
              <a:t>Can’t surf and phone at same time: can’t be </a:t>
            </a:r>
            <a:r>
              <a:rPr lang="en-US" altLang="en-US">
                <a:solidFill>
                  <a:srgbClr val="FF0000"/>
                </a:solidFill>
              </a:rPr>
              <a:t>“always on”</a:t>
            </a:r>
            <a:endParaRPr lang="en-US" altLang="en-US" sz="2000">
              <a:solidFill>
                <a:schemeClr val="accent2"/>
              </a:solidFill>
            </a:endParaRPr>
          </a:p>
        </p:txBody>
      </p:sp>
      <p:grpSp>
        <p:nvGrpSpPr>
          <p:cNvPr id="228356" name="Group 4"/>
          <p:cNvGrpSpPr>
            <a:grpSpLocks/>
          </p:cNvGrpSpPr>
          <p:nvPr/>
        </p:nvGrpSpPr>
        <p:grpSpPr bwMode="auto">
          <a:xfrm>
            <a:off x="5897563" y="1700213"/>
            <a:ext cx="2555875" cy="1830387"/>
            <a:chOff x="3060" y="1128"/>
            <a:chExt cx="1016" cy="691"/>
          </a:xfrm>
        </p:grpSpPr>
        <p:graphicFrame>
          <p:nvGraphicFramePr>
            <p:cNvPr id="228357" name="Object 5"/>
            <p:cNvGraphicFramePr>
              <a:graphicFrameLocks noChangeAspect="1"/>
            </p:cNvGraphicFramePr>
            <p:nvPr/>
          </p:nvGraphicFramePr>
          <p:xfrm>
            <a:off x="3060" y="1128"/>
            <a:ext cx="290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398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0" y="1128"/>
                          <a:ext cx="290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8358" name="Object 6"/>
            <p:cNvGraphicFramePr>
              <a:graphicFrameLocks noChangeAspect="1"/>
            </p:cNvGraphicFramePr>
            <p:nvPr/>
          </p:nvGraphicFramePr>
          <p:xfrm>
            <a:off x="3376" y="1217"/>
            <a:ext cx="195" cy="1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399" name="Clip" r:id="rId6" imgW="12700000" imgH="8953500" progId="MS_ClipArt_Gallery.2">
                    <p:embed/>
                  </p:oleObj>
                </mc:Choice>
                <mc:Fallback>
                  <p:oleObj name="Clip" r:id="rId6" imgW="12700000" imgH="89535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6" y="1217"/>
                          <a:ext cx="195" cy="1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8359" name="Line 7"/>
            <p:cNvSpPr>
              <a:spLocks noChangeShapeType="1"/>
            </p:cNvSpPr>
            <p:nvPr/>
          </p:nvSpPr>
          <p:spPr bwMode="auto">
            <a:xfrm flipV="1">
              <a:off x="3343" y="1311"/>
              <a:ext cx="80" cy="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28360" name="Object 8"/>
            <p:cNvGraphicFramePr>
              <a:graphicFrameLocks noChangeAspect="1"/>
            </p:cNvGraphicFramePr>
            <p:nvPr/>
          </p:nvGraphicFramePr>
          <p:xfrm>
            <a:off x="3060" y="1578"/>
            <a:ext cx="290" cy="2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400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60" y="1578"/>
                          <a:ext cx="290" cy="2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28361" name="Object 9"/>
            <p:cNvGraphicFramePr>
              <a:graphicFrameLocks noChangeAspect="1"/>
            </p:cNvGraphicFramePr>
            <p:nvPr/>
          </p:nvGraphicFramePr>
          <p:xfrm>
            <a:off x="3376" y="1667"/>
            <a:ext cx="195" cy="1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8401" name="Clip" r:id="rId9" imgW="12700000" imgH="8953500" progId="MS_ClipArt_Gallery.2">
                    <p:embed/>
                  </p:oleObj>
                </mc:Choice>
                <mc:Fallback>
                  <p:oleObj name="Clip" r:id="rId9" imgW="12700000" imgH="89535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76" y="1667"/>
                          <a:ext cx="195" cy="14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8362" name="Line 10"/>
            <p:cNvSpPr>
              <a:spLocks noChangeShapeType="1"/>
            </p:cNvSpPr>
            <p:nvPr/>
          </p:nvSpPr>
          <p:spPr bwMode="auto">
            <a:xfrm flipV="1">
              <a:off x="3343" y="1761"/>
              <a:ext cx="80" cy="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8363" name="Group 11"/>
            <p:cNvGrpSpPr>
              <a:grpSpLocks/>
            </p:cNvGrpSpPr>
            <p:nvPr/>
          </p:nvGrpSpPr>
          <p:grpSpPr bwMode="auto">
            <a:xfrm>
              <a:off x="3322" y="1417"/>
              <a:ext cx="49" cy="162"/>
              <a:chOff x="3842" y="406"/>
              <a:chExt cx="51" cy="167"/>
            </a:xfrm>
          </p:grpSpPr>
          <p:sp>
            <p:nvSpPr>
              <p:cNvPr id="228364" name="Oval 12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365" name="Oval 13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366" name="Oval 14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28367" name="Line 15"/>
            <p:cNvSpPr>
              <a:spLocks noChangeShapeType="1"/>
            </p:cNvSpPr>
            <p:nvPr/>
          </p:nvSpPr>
          <p:spPr bwMode="auto">
            <a:xfrm>
              <a:off x="3536" y="1320"/>
              <a:ext cx="201" cy="2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8368" name="Line 16"/>
            <p:cNvSpPr>
              <a:spLocks noChangeShapeType="1"/>
            </p:cNvSpPr>
            <p:nvPr/>
          </p:nvSpPr>
          <p:spPr bwMode="auto">
            <a:xfrm flipV="1">
              <a:off x="3544" y="1536"/>
              <a:ext cx="193" cy="24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28369" name="Group 17"/>
            <p:cNvGrpSpPr>
              <a:grpSpLocks/>
            </p:cNvGrpSpPr>
            <p:nvPr/>
          </p:nvGrpSpPr>
          <p:grpSpPr bwMode="auto">
            <a:xfrm>
              <a:off x="3727" y="1432"/>
              <a:ext cx="349" cy="176"/>
              <a:chOff x="3600" y="219"/>
              <a:chExt cx="360" cy="175"/>
            </a:xfrm>
          </p:grpSpPr>
          <p:sp>
            <p:nvSpPr>
              <p:cNvPr id="228370" name="Oval 18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371" name="Line 19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372" name="Line 2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8373" name="Rectangle 21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228374" name="Oval 22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rgbClr val="B2B2B2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28375" name="Group 2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28376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377" name="Line 2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378" name="Line 2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28379" name="Group 2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28380" name="Line 2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381" name="Line 2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28382" name="Line 3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28383" name="Rectangle 31"/>
          <p:cNvSpPr>
            <a:spLocks noChangeArrowheads="1"/>
          </p:cNvSpPr>
          <p:nvPr/>
        </p:nvSpPr>
        <p:spPr bwMode="auto">
          <a:xfrm>
            <a:off x="247650" y="3817938"/>
            <a:ext cx="85026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 u="sng">
                <a:solidFill>
                  <a:srgbClr val="FF0000"/>
                </a:solidFill>
              </a:rPr>
              <a:t>ADSL:</a:t>
            </a:r>
            <a:r>
              <a:rPr lang="en-US" altLang="en-US">
                <a:solidFill>
                  <a:srgbClr val="FF0000"/>
                </a:solidFill>
              </a:rPr>
              <a:t> asymmetric digital subscriber line</a:t>
            </a:r>
            <a:endParaRPr lang="en-US" altLang="en-US"/>
          </a:p>
          <a:p>
            <a:pPr lvl="1"/>
            <a:r>
              <a:rPr lang="en-US" altLang="en-US" sz="2400"/>
              <a:t>up to 1 Mbps upstream (today typically &lt; 256 kbps)</a:t>
            </a:r>
          </a:p>
          <a:p>
            <a:pPr lvl="1"/>
            <a:r>
              <a:rPr lang="en-US" altLang="en-US" sz="2400"/>
              <a:t>up to 8 Mbps downstream (today typically &lt; 1 Mbps)</a:t>
            </a:r>
          </a:p>
          <a:p>
            <a:pPr lvl="1"/>
            <a:r>
              <a:rPr lang="en-US" altLang="en-US" sz="2400"/>
              <a:t>FDM: 50 kHz - 1 MHz for downstream</a:t>
            </a:r>
          </a:p>
          <a:p>
            <a:pPr lvl="1">
              <a:buFont typeface="Wingdings" charset="2"/>
              <a:buNone/>
            </a:pPr>
            <a:r>
              <a:rPr lang="en-US" altLang="en-US">
                <a:solidFill>
                  <a:schemeClr val="accent2"/>
                </a:solidFill>
              </a:rPr>
              <a:t>               </a:t>
            </a:r>
            <a:r>
              <a:rPr lang="en-US" altLang="en-US"/>
              <a:t>4 kHz - 50 kHz for upstream</a:t>
            </a:r>
          </a:p>
          <a:p>
            <a:pPr lvl="1">
              <a:buFont typeface="Wingdings" charset="2"/>
              <a:buNone/>
            </a:pPr>
            <a:r>
              <a:rPr lang="en-US" altLang="en-US"/>
              <a:t>               0 kHz - 4 kHz for ordinary telephone</a:t>
            </a:r>
            <a:endParaRPr lang="en-US" altLang="en-US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AFB05316-E591-054C-AA3C-23FEDA86F861}" type="slidenum">
              <a:rPr lang="en-US" altLang="en-US"/>
              <a:pPr/>
              <a:t>19</a:t>
            </a:fld>
            <a:endParaRPr lang="en-US" altLang="en-US"/>
          </a:p>
        </p:txBody>
      </p:sp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Residential access: cable modems</a:t>
            </a:r>
            <a:endParaRPr lang="en-US" altLang="en-US"/>
          </a:p>
        </p:txBody>
      </p:sp>
      <p:sp>
        <p:nvSpPr>
          <p:cNvPr id="2304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97038"/>
            <a:ext cx="8316913" cy="3976687"/>
          </a:xfrm>
        </p:spPr>
        <p:txBody>
          <a:bodyPr/>
          <a:lstStyle/>
          <a:p>
            <a:r>
              <a:rPr lang="en-US" altLang="en-US" sz="2400">
                <a:solidFill>
                  <a:srgbClr val="FF0000"/>
                </a:solidFill>
              </a:rPr>
              <a:t>HFC: hybrid fiber coax</a:t>
            </a:r>
            <a:endParaRPr lang="en-US" altLang="en-US" sz="2400"/>
          </a:p>
          <a:p>
            <a:pPr lvl="1"/>
            <a:r>
              <a:rPr lang="en-US" altLang="en-US"/>
              <a:t>asymmetric: up to 30Mbps downstream, 2 Mbps upstream</a:t>
            </a: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network</a:t>
            </a:r>
            <a:r>
              <a:rPr lang="en-US" altLang="en-US" sz="2400"/>
              <a:t> of cable and fiber attaches home to ISP router</a:t>
            </a:r>
          </a:p>
          <a:p>
            <a:pPr lvl="1"/>
            <a:r>
              <a:rPr lang="en-US" altLang="en-US"/>
              <a:t>homes share access to router </a:t>
            </a:r>
            <a:endParaRPr lang="en-US" altLang="en-US" sz="2000"/>
          </a:p>
          <a:p>
            <a:endParaRPr lang="en-US" altLang="en-US" sz="2400"/>
          </a:p>
          <a:p>
            <a:r>
              <a:rPr lang="en-US" altLang="en-US" sz="2400"/>
              <a:t>deployment: available via cable TV companies</a:t>
            </a:r>
            <a:endParaRPr lang="en-US" altLang="en-US" sz="240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EBD4B871-5BA2-FF4F-8338-1E9FD74C3BC0}" type="slidenum">
              <a:rPr lang="en-US" altLang="en-US"/>
              <a:pPr/>
              <a:t>2</a:t>
            </a:fld>
            <a:endParaRPr lang="en-US" altLang="en-US"/>
          </a:p>
        </p:txBody>
      </p:sp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Chapter 1: roadmap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07375" cy="4648200"/>
          </a:xfrm>
        </p:spPr>
        <p:txBody>
          <a:bodyPr/>
          <a:lstStyle/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1.1 What </a:t>
            </a:r>
            <a:r>
              <a:rPr lang="en-US" altLang="en-US" sz="2800" i="1">
                <a:solidFill>
                  <a:srgbClr val="FF0000"/>
                </a:solidFill>
              </a:rPr>
              <a:t>is</a:t>
            </a:r>
            <a:r>
              <a:rPr lang="en-US" altLang="en-US" sz="2800">
                <a:solidFill>
                  <a:srgbClr val="FF0000"/>
                </a:solidFill>
              </a:rPr>
              <a:t> the Internet?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1.2</a:t>
            </a:r>
            <a:r>
              <a:rPr lang="en-US" altLang="en-US" sz="2800"/>
              <a:t> Network edge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1.3 </a:t>
            </a:r>
            <a:r>
              <a:rPr lang="en-US" altLang="en-US" sz="2800"/>
              <a:t>Network access and physical media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1.4</a:t>
            </a:r>
            <a:r>
              <a:rPr lang="en-US" altLang="en-US" sz="2800"/>
              <a:t> Network core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1.5</a:t>
            </a:r>
            <a:r>
              <a:rPr lang="en-US" altLang="en-US" sz="2800"/>
              <a:t> Internet structure and ISPs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1.6</a:t>
            </a:r>
            <a:r>
              <a:rPr lang="en-US" altLang="en-US" sz="2800"/>
              <a:t> Delay &amp; loss in packet-switched networks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1.7</a:t>
            </a:r>
            <a:r>
              <a:rPr lang="en-US" altLang="en-US" sz="2800"/>
              <a:t> Protocol layers, service models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1.8</a:t>
            </a:r>
            <a:r>
              <a:rPr lang="en-US" altLang="en-US" sz="2800"/>
              <a:t> History</a:t>
            </a:r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30AB4A0C-CE43-754C-A90C-9334DC519A33}" type="slidenum">
              <a:rPr lang="en-US" altLang="en-US"/>
              <a:pPr/>
              <a:t>20</a:t>
            </a:fld>
            <a:endParaRPr lang="en-US" altLang="en-US"/>
          </a:p>
        </p:txBody>
      </p:sp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Residential access: cable modems</a:t>
            </a:r>
            <a:endParaRPr lang="en-US" altLang="en-US"/>
          </a:p>
        </p:txBody>
      </p:sp>
      <p:pic>
        <p:nvPicPr>
          <p:cNvPr id="232451" name="Picture 3" descr="transpo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246188"/>
            <a:ext cx="6465887" cy="4745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622300" y="6392863"/>
            <a:ext cx="4511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>
                <a:latin typeface="Arial" charset="0"/>
              </a:rPr>
              <a:t>Diagram: http://www.cabledatacomnews.com/cmic/diagram.html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3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FF776253-87D0-9B47-B00B-9A7BBEF61794}" type="slidenum">
              <a:rPr lang="en-US" altLang="en-US"/>
              <a:pPr/>
              <a:t>21</a:t>
            </a:fld>
            <a:endParaRPr lang="en-US" altLang="en-US"/>
          </a:p>
        </p:txBody>
      </p:sp>
      <p:sp>
        <p:nvSpPr>
          <p:cNvPr id="234498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11138"/>
            <a:ext cx="8229600" cy="1143000"/>
          </a:xfrm>
        </p:spPr>
        <p:txBody>
          <a:bodyPr/>
          <a:lstStyle/>
          <a:p>
            <a:r>
              <a:rPr lang="en-US" altLang="en-US" sz="2800"/>
              <a:t>Cable Network Architecture: Overview</a:t>
            </a:r>
          </a:p>
        </p:txBody>
      </p:sp>
      <p:pic>
        <p:nvPicPr>
          <p:cNvPr id="234499" name="Picture 3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3873500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0" name="Picture 4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4308475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1" name="Picture 5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40640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4502" name="Group 6"/>
          <p:cNvGrpSpPr>
            <a:grpSpLocks/>
          </p:cNvGrpSpPr>
          <p:nvPr/>
        </p:nvGrpSpPr>
        <p:grpSpPr bwMode="auto">
          <a:xfrm>
            <a:off x="3916363" y="4227513"/>
            <a:ext cx="255587" cy="633412"/>
            <a:chOff x="2055" y="2297"/>
            <a:chExt cx="161" cy="399"/>
          </a:xfrm>
        </p:grpSpPr>
        <p:sp>
          <p:nvSpPr>
            <p:cNvPr id="234503" name="Rectangle 7"/>
            <p:cNvSpPr>
              <a:spLocks noChangeArrowheads="1"/>
            </p:cNvSpPr>
            <p:nvPr/>
          </p:nvSpPr>
          <p:spPr bwMode="auto">
            <a:xfrm rot="-5400000">
              <a:off x="1870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04" name="Rectangle 8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34505" name="Picture 9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40767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6" name="Picture 10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53340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7" name="Picture 11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5070475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4508" name="Picture 12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55245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4509" name="Group 13"/>
          <p:cNvGrpSpPr>
            <a:grpSpLocks/>
          </p:cNvGrpSpPr>
          <p:nvPr/>
        </p:nvGrpSpPr>
        <p:grpSpPr bwMode="auto">
          <a:xfrm flipV="1">
            <a:off x="6770688" y="4906963"/>
            <a:ext cx="255587" cy="820737"/>
            <a:chOff x="2459" y="2251"/>
            <a:chExt cx="161" cy="517"/>
          </a:xfrm>
        </p:grpSpPr>
        <p:sp>
          <p:nvSpPr>
            <p:cNvPr id="234510" name="Rectangle 14"/>
            <p:cNvSpPr>
              <a:spLocks noChangeArrowheads="1"/>
            </p:cNvSpPr>
            <p:nvPr/>
          </p:nvSpPr>
          <p:spPr bwMode="auto">
            <a:xfrm rot="-5400000">
              <a:off x="2215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11" name="Rectangle 15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4512" name="Group 16"/>
          <p:cNvGrpSpPr>
            <a:grpSpLocks/>
          </p:cNvGrpSpPr>
          <p:nvPr/>
        </p:nvGrpSpPr>
        <p:grpSpPr bwMode="auto">
          <a:xfrm flipV="1">
            <a:off x="5529263" y="4887913"/>
            <a:ext cx="255587" cy="379412"/>
            <a:chOff x="2315" y="2599"/>
            <a:chExt cx="161" cy="239"/>
          </a:xfrm>
        </p:grpSpPr>
        <p:sp>
          <p:nvSpPr>
            <p:cNvPr id="234513" name="Rectangle 17"/>
            <p:cNvSpPr>
              <a:spLocks noChangeArrowheads="1"/>
            </p:cNvSpPr>
            <p:nvPr/>
          </p:nvSpPr>
          <p:spPr bwMode="auto">
            <a:xfrm rot="-5400000">
              <a:off x="2210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14" name="Rectangle 18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4515" name="Group 19"/>
          <p:cNvGrpSpPr>
            <a:grpSpLocks/>
          </p:cNvGrpSpPr>
          <p:nvPr/>
        </p:nvGrpSpPr>
        <p:grpSpPr bwMode="auto">
          <a:xfrm flipV="1">
            <a:off x="4094163" y="4900613"/>
            <a:ext cx="255587" cy="633412"/>
            <a:chOff x="2055" y="2297"/>
            <a:chExt cx="161" cy="399"/>
          </a:xfrm>
        </p:grpSpPr>
        <p:sp>
          <p:nvSpPr>
            <p:cNvPr id="234516" name="Rectangle 20"/>
            <p:cNvSpPr>
              <a:spLocks noChangeArrowheads="1"/>
            </p:cNvSpPr>
            <p:nvPr/>
          </p:nvSpPr>
          <p:spPr bwMode="auto">
            <a:xfrm rot="-5400000">
              <a:off x="1870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17" name="Rectangle 21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4518" name="Group 22"/>
          <p:cNvGrpSpPr>
            <a:grpSpLocks/>
          </p:cNvGrpSpPr>
          <p:nvPr/>
        </p:nvGrpSpPr>
        <p:grpSpPr bwMode="auto">
          <a:xfrm>
            <a:off x="7126288" y="4246563"/>
            <a:ext cx="255587" cy="630237"/>
            <a:chOff x="3561" y="2643"/>
            <a:chExt cx="161" cy="397"/>
          </a:xfrm>
        </p:grpSpPr>
        <p:sp>
          <p:nvSpPr>
            <p:cNvPr id="234519" name="Rectangle 23"/>
            <p:cNvSpPr>
              <a:spLocks noChangeArrowheads="1"/>
            </p:cNvSpPr>
            <p:nvPr/>
          </p:nvSpPr>
          <p:spPr bwMode="auto">
            <a:xfrm rot="-5400000">
              <a:off x="3377" y="2828"/>
              <a:ext cx="39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20" name="Rectangle 24"/>
            <p:cNvSpPr>
              <a:spLocks noChangeArrowheads="1"/>
            </p:cNvSpPr>
            <p:nvPr/>
          </p:nvSpPr>
          <p:spPr bwMode="auto">
            <a:xfrm>
              <a:off x="3562" y="2643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4521" name="Group 25"/>
          <p:cNvGrpSpPr>
            <a:grpSpLocks/>
          </p:cNvGrpSpPr>
          <p:nvPr/>
        </p:nvGrpSpPr>
        <p:grpSpPr bwMode="auto">
          <a:xfrm>
            <a:off x="5757863" y="4468813"/>
            <a:ext cx="255587" cy="379412"/>
            <a:chOff x="2315" y="2599"/>
            <a:chExt cx="161" cy="239"/>
          </a:xfrm>
        </p:grpSpPr>
        <p:sp>
          <p:nvSpPr>
            <p:cNvPr id="234522" name="Rectangle 26"/>
            <p:cNvSpPr>
              <a:spLocks noChangeArrowheads="1"/>
            </p:cNvSpPr>
            <p:nvPr/>
          </p:nvSpPr>
          <p:spPr bwMode="auto">
            <a:xfrm rot="-5400000">
              <a:off x="2210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23" name="Rectangle 27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4524" name="Group 28"/>
          <p:cNvGrpSpPr>
            <a:grpSpLocks/>
          </p:cNvGrpSpPr>
          <p:nvPr/>
        </p:nvGrpSpPr>
        <p:grpSpPr bwMode="auto">
          <a:xfrm>
            <a:off x="5221288" y="4030663"/>
            <a:ext cx="255587" cy="820737"/>
            <a:chOff x="2459" y="2251"/>
            <a:chExt cx="161" cy="517"/>
          </a:xfrm>
        </p:grpSpPr>
        <p:sp>
          <p:nvSpPr>
            <p:cNvPr id="234525" name="Rectangle 29"/>
            <p:cNvSpPr>
              <a:spLocks noChangeArrowheads="1"/>
            </p:cNvSpPr>
            <p:nvPr/>
          </p:nvSpPr>
          <p:spPr bwMode="auto">
            <a:xfrm rot="-5400000">
              <a:off x="2215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4526" name="Rectangle 30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4527" name="Rectangle 31"/>
          <p:cNvSpPr>
            <a:spLocks noChangeArrowheads="1"/>
          </p:cNvSpPr>
          <p:nvPr/>
        </p:nvSpPr>
        <p:spPr bwMode="auto">
          <a:xfrm flipV="1">
            <a:off x="2613025" y="4846638"/>
            <a:ext cx="5092700" cy="428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4528" name="Text Box 32"/>
          <p:cNvSpPr txBox="1">
            <a:spLocks noChangeArrowheads="1"/>
          </p:cNvSpPr>
          <p:nvPr/>
        </p:nvSpPr>
        <p:spPr bwMode="auto">
          <a:xfrm>
            <a:off x="4416425" y="5584825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latin typeface="Arial" charset="0"/>
              </a:rPr>
              <a:t>home</a:t>
            </a:r>
          </a:p>
        </p:txBody>
      </p:sp>
      <p:pic>
        <p:nvPicPr>
          <p:cNvPr id="234529" name="Picture 33" descr="buildi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4356100"/>
            <a:ext cx="1504950" cy="7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4530" name="Text Box 34"/>
          <p:cNvSpPr txBox="1">
            <a:spLocks noChangeArrowheads="1"/>
          </p:cNvSpPr>
          <p:nvPr/>
        </p:nvSpPr>
        <p:spPr bwMode="auto">
          <a:xfrm>
            <a:off x="1127125" y="5140325"/>
            <a:ext cx="1517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latin typeface="Arial" charset="0"/>
              </a:rPr>
              <a:t>cable headend</a:t>
            </a:r>
          </a:p>
        </p:txBody>
      </p:sp>
      <p:sp>
        <p:nvSpPr>
          <p:cNvPr id="234531" name="Text Box 35"/>
          <p:cNvSpPr txBox="1">
            <a:spLocks noChangeArrowheads="1"/>
          </p:cNvSpPr>
          <p:nvPr/>
        </p:nvSpPr>
        <p:spPr bwMode="auto">
          <a:xfrm>
            <a:off x="2184400" y="5711825"/>
            <a:ext cx="19351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600">
                <a:latin typeface="Arial" charset="0"/>
              </a:rPr>
              <a:t>cable distribution</a:t>
            </a:r>
          </a:p>
          <a:p>
            <a:pPr algn="ctr" eaLnBrk="1" hangingPunct="1"/>
            <a:r>
              <a:rPr lang="en-US" altLang="en-US" sz="1600">
                <a:latin typeface="Arial" charset="0"/>
              </a:rPr>
              <a:t>network (simplified)</a:t>
            </a:r>
          </a:p>
        </p:txBody>
      </p:sp>
      <p:sp>
        <p:nvSpPr>
          <p:cNvPr id="234532" name="Line 36"/>
          <p:cNvSpPr>
            <a:spLocks noChangeShapeType="1"/>
          </p:cNvSpPr>
          <p:nvPr/>
        </p:nvSpPr>
        <p:spPr bwMode="auto">
          <a:xfrm flipV="1">
            <a:off x="3124200" y="4940300"/>
            <a:ext cx="406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4533" name="Text Box 37"/>
          <p:cNvSpPr txBox="1">
            <a:spLocks noChangeArrowheads="1"/>
          </p:cNvSpPr>
          <p:nvPr/>
        </p:nvSpPr>
        <p:spPr bwMode="auto">
          <a:xfrm>
            <a:off x="4133850" y="3057525"/>
            <a:ext cx="4379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charset="0"/>
              </a:rPr>
              <a:t>Typically 500 to 5,000 homes</a:t>
            </a: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9A3D2BD3-2A32-724E-BF3D-76A0C7150A4C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11138"/>
            <a:ext cx="8229600" cy="1143000"/>
          </a:xfrm>
        </p:spPr>
        <p:txBody>
          <a:bodyPr/>
          <a:lstStyle/>
          <a:p>
            <a:r>
              <a:rPr lang="en-US" altLang="en-US" sz="2800"/>
              <a:t>Cable Network Architecture: Overview</a:t>
            </a:r>
          </a:p>
        </p:txBody>
      </p:sp>
      <p:pic>
        <p:nvPicPr>
          <p:cNvPr id="236547" name="Picture 3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3873500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48" name="Picture 4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4308475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49" name="Picture 5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40640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6550" name="Group 6"/>
          <p:cNvGrpSpPr>
            <a:grpSpLocks/>
          </p:cNvGrpSpPr>
          <p:nvPr/>
        </p:nvGrpSpPr>
        <p:grpSpPr bwMode="auto">
          <a:xfrm>
            <a:off x="3916363" y="4227513"/>
            <a:ext cx="255587" cy="633412"/>
            <a:chOff x="2055" y="2297"/>
            <a:chExt cx="161" cy="399"/>
          </a:xfrm>
        </p:grpSpPr>
        <p:sp>
          <p:nvSpPr>
            <p:cNvPr id="236551" name="Rectangle 7"/>
            <p:cNvSpPr>
              <a:spLocks noChangeArrowheads="1"/>
            </p:cNvSpPr>
            <p:nvPr/>
          </p:nvSpPr>
          <p:spPr bwMode="auto">
            <a:xfrm rot="-5400000">
              <a:off x="1870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52" name="Rectangle 8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36553" name="Picture 9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40767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54" name="Picture 10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53340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55" name="Picture 11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5070475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6556" name="Picture 12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55245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6557" name="Group 13"/>
          <p:cNvGrpSpPr>
            <a:grpSpLocks/>
          </p:cNvGrpSpPr>
          <p:nvPr/>
        </p:nvGrpSpPr>
        <p:grpSpPr bwMode="auto">
          <a:xfrm flipV="1">
            <a:off x="6770688" y="4906963"/>
            <a:ext cx="255587" cy="820737"/>
            <a:chOff x="2459" y="2251"/>
            <a:chExt cx="161" cy="517"/>
          </a:xfrm>
        </p:grpSpPr>
        <p:sp>
          <p:nvSpPr>
            <p:cNvPr id="236558" name="Rectangle 14"/>
            <p:cNvSpPr>
              <a:spLocks noChangeArrowheads="1"/>
            </p:cNvSpPr>
            <p:nvPr/>
          </p:nvSpPr>
          <p:spPr bwMode="auto">
            <a:xfrm rot="-5400000">
              <a:off x="2215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59" name="Rectangle 15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6560" name="Group 16"/>
          <p:cNvGrpSpPr>
            <a:grpSpLocks/>
          </p:cNvGrpSpPr>
          <p:nvPr/>
        </p:nvGrpSpPr>
        <p:grpSpPr bwMode="auto">
          <a:xfrm flipV="1">
            <a:off x="5529263" y="4887913"/>
            <a:ext cx="255587" cy="379412"/>
            <a:chOff x="2315" y="2599"/>
            <a:chExt cx="161" cy="239"/>
          </a:xfrm>
        </p:grpSpPr>
        <p:sp>
          <p:nvSpPr>
            <p:cNvPr id="236561" name="Rectangle 17"/>
            <p:cNvSpPr>
              <a:spLocks noChangeArrowheads="1"/>
            </p:cNvSpPr>
            <p:nvPr/>
          </p:nvSpPr>
          <p:spPr bwMode="auto">
            <a:xfrm rot="-5400000">
              <a:off x="2210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62" name="Rectangle 18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6563" name="Group 19"/>
          <p:cNvGrpSpPr>
            <a:grpSpLocks/>
          </p:cNvGrpSpPr>
          <p:nvPr/>
        </p:nvGrpSpPr>
        <p:grpSpPr bwMode="auto">
          <a:xfrm flipV="1">
            <a:off x="4094163" y="4900613"/>
            <a:ext cx="255587" cy="633412"/>
            <a:chOff x="2055" y="2297"/>
            <a:chExt cx="161" cy="399"/>
          </a:xfrm>
        </p:grpSpPr>
        <p:sp>
          <p:nvSpPr>
            <p:cNvPr id="236564" name="Rectangle 20"/>
            <p:cNvSpPr>
              <a:spLocks noChangeArrowheads="1"/>
            </p:cNvSpPr>
            <p:nvPr/>
          </p:nvSpPr>
          <p:spPr bwMode="auto">
            <a:xfrm rot="-5400000">
              <a:off x="1870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65" name="Rectangle 21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6566" name="Group 22"/>
          <p:cNvGrpSpPr>
            <a:grpSpLocks/>
          </p:cNvGrpSpPr>
          <p:nvPr/>
        </p:nvGrpSpPr>
        <p:grpSpPr bwMode="auto">
          <a:xfrm>
            <a:off x="7126288" y="4246563"/>
            <a:ext cx="255587" cy="630237"/>
            <a:chOff x="3561" y="2643"/>
            <a:chExt cx="161" cy="397"/>
          </a:xfrm>
        </p:grpSpPr>
        <p:sp>
          <p:nvSpPr>
            <p:cNvPr id="236567" name="Rectangle 23"/>
            <p:cNvSpPr>
              <a:spLocks noChangeArrowheads="1"/>
            </p:cNvSpPr>
            <p:nvPr/>
          </p:nvSpPr>
          <p:spPr bwMode="auto">
            <a:xfrm rot="-5400000">
              <a:off x="3377" y="2828"/>
              <a:ext cx="39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68" name="Rectangle 24"/>
            <p:cNvSpPr>
              <a:spLocks noChangeArrowheads="1"/>
            </p:cNvSpPr>
            <p:nvPr/>
          </p:nvSpPr>
          <p:spPr bwMode="auto">
            <a:xfrm>
              <a:off x="3562" y="2643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6569" name="Group 25"/>
          <p:cNvGrpSpPr>
            <a:grpSpLocks/>
          </p:cNvGrpSpPr>
          <p:nvPr/>
        </p:nvGrpSpPr>
        <p:grpSpPr bwMode="auto">
          <a:xfrm>
            <a:off x="5757863" y="4468813"/>
            <a:ext cx="255587" cy="379412"/>
            <a:chOff x="2315" y="2599"/>
            <a:chExt cx="161" cy="239"/>
          </a:xfrm>
        </p:grpSpPr>
        <p:sp>
          <p:nvSpPr>
            <p:cNvPr id="236570" name="Rectangle 26"/>
            <p:cNvSpPr>
              <a:spLocks noChangeArrowheads="1"/>
            </p:cNvSpPr>
            <p:nvPr/>
          </p:nvSpPr>
          <p:spPr bwMode="auto">
            <a:xfrm rot="-5400000">
              <a:off x="2210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71" name="Rectangle 27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6572" name="Group 28"/>
          <p:cNvGrpSpPr>
            <a:grpSpLocks/>
          </p:cNvGrpSpPr>
          <p:nvPr/>
        </p:nvGrpSpPr>
        <p:grpSpPr bwMode="auto">
          <a:xfrm>
            <a:off x="5221288" y="4030663"/>
            <a:ext cx="255587" cy="820737"/>
            <a:chOff x="2459" y="2251"/>
            <a:chExt cx="161" cy="517"/>
          </a:xfrm>
        </p:grpSpPr>
        <p:sp>
          <p:nvSpPr>
            <p:cNvPr id="236573" name="Rectangle 29"/>
            <p:cNvSpPr>
              <a:spLocks noChangeArrowheads="1"/>
            </p:cNvSpPr>
            <p:nvPr/>
          </p:nvSpPr>
          <p:spPr bwMode="auto">
            <a:xfrm rot="-5400000">
              <a:off x="2215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574" name="Rectangle 30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6575" name="Rectangle 31"/>
          <p:cNvSpPr>
            <a:spLocks noChangeArrowheads="1"/>
          </p:cNvSpPr>
          <p:nvPr/>
        </p:nvSpPr>
        <p:spPr bwMode="auto">
          <a:xfrm flipV="1">
            <a:off x="2613025" y="4846638"/>
            <a:ext cx="5092700" cy="428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6576" name="Text Box 32"/>
          <p:cNvSpPr txBox="1">
            <a:spLocks noChangeArrowheads="1"/>
          </p:cNvSpPr>
          <p:nvPr/>
        </p:nvSpPr>
        <p:spPr bwMode="auto">
          <a:xfrm>
            <a:off x="4416425" y="5584825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latin typeface="Arial" charset="0"/>
              </a:rPr>
              <a:t>home</a:t>
            </a:r>
          </a:p>
        </p:txBody>
      </p:sp>
      <p:pic>
        <p:nvPicPr>
          <p:cNvPr id="236577" name="Picture 33" descr="buildi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4356100"/>
            <a:ext cx="1504950" cy="7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6578" name="Text Box 34"/>
          <p:cNvSpPr txBox="1">
            <a:spLocks noChangeArrowheads="1"/>
          </p:cNvSpPr>
          <p:nvPr/>
        </p:nvSpPr>
        <p:spPr bwMode="auto">
          <a:xfrm>
            <a:off x="1127125" y="5140325"/>
            <a:ext cx="1517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latin typeface="Arial" charset="0"/>
              </a:rPr>
              <a:t>cable headend</a:t>
            </a:r>
          </a:p>
        </p:txBody>
      </p:sp>
      <p:sp>
        <p:nvSpPr>
          <p:cNvPr id="236579" name="Text Box 35"/>
          <p:cNvSpPr txBox="1">
            <a:spLocks noChangeArrowheads="1"/>
          </p:cNvSpPr>
          <p:nvPr/>
        </p:nvSpPr>
        <p:spPr bwMode="auto">
          <a:xfrm>
            <a:off x="2255838" y="5711825"/>
            <a:ext cx="17097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600">
                <a:latin typeface="Arial" charset="0"/>
              </a:rPr>
              <a:t>cable distribution</a:t>
            </a:r>
          </a:p>
          <a:p>
            <a:pPr algn="ctr" eaLnBrk="1" hangingPunct="1"/>
            <a:r>
              <a:rPr lang="en-US" altLang="en-US" sz="1600">
                <a:latin typeface="Arial" charset="0"/>
              </a:rPr>
              <a:t>network</a:t>
            </a:r>
          </a:p>
        </p:txBody>
      </p:sp>
      <p:sp>
        <p:nvSpPr>
          <p:cNvPr id="236580" name="Line 36"/>
          <p:cNvSpPr>
            <a:spLocks noChangeShapeType="1"/>
          </p:cNvSpPr>
          <p:nvPr/>
        </p:nvSpPr>
        <p:spPr bwMode="auto">
          <a:xfrm flipV="1">
            <a:off x="3124200" y="4940300"/>
            <a:ext cx="406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6581" name="Group 37"/>
          <p:cNvGrpSpPr>
            <a:grpSpLocks/>
          </p:cNvGrpSpPr>
          <p:nvPr/>
        </p:nvGrpSpPr>
        <p:grpSpPr bwMode="auto">
          <a:xfrm>
            <a:off x="304800" y="1520825"/>
            <a:ext cx="2552700" cy="2873375"/>
            <a:chOff x="192" y="958"/>
            <a:chExt cx="1608" cy="1810"/>
          </a:xfrm>
        </p:grpSpPr>
        <p:sp>
          <p:nvSpPr>
            <p:cNvPr id="236582" name="Freeform 38"/>
            <p:cNvSpPr>
              <a:spLocks/>
            </p:cNvSpPr>
            <p:nvPr/>
          </p:nvSpPr>
          <p:spPr bwMode="auto">
            <a:xfrm>
              <a:off x="336" y="1856"/>
              <a:ext cx="1432" cy="912"/>
            </a:xfrm>
            <a:custGeom>
              <a:avLst/>
              <a:gdLst>
                <a:gd name="T0" fmla="*/ 544 w 1432"/>
                <a:gd name="T1" fmla="*/ 912 h 912"/>
                <a:gd name="T2" fmla="*/ 0 w 1432"/>
                <a:gd name="T3" fmla="*/ 224 h 912"/>
                <a:gd name="T4" fmla="*/ 288 w 1432"/>
                <a:gd name="T5" fmla="*/ 400 h 912"/>
                <a:gd name="T6" fmla="*/ 672 w 1432"/>
                <a:gd name="T7" fmla="*/ 512 h 912"/>
                <a:gd name="T8" fmla="*/ 960 w 1432"/>
                <a:gd name="T9" fmla="*/ 464 h 912"/>
                <a:gd name="T10" fmla="*/ 1176 w 1432"/>
                <a:gd name="T11" fmla="*/ 336 h 912"/>
                <a:gd name="T12" fmla="*/ 1432 w 1432"/>
                <a:gd name="T13" fmla="*/ 0 h 912"/>
                <a:gd name="T14" fmla="*/ 1016 w 1432"/>
                <a:gd name="T15" fmla="*/ 896 h 912"/>
                <a:gd name="T16" fmla="*/ 544 w 1432"/>
                <a:gd name="T17" fmla="*/ 912 h 9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32" h="912">
                  <a:moveTo>
                    <a:pt x="544" y="912"/>
                  </a:moveTo>
                  <a:lnTo>
                    <a:pt x="0" y="224"/>
                  </a:lnTo>
                  <a:lnTo>
                    <a:pt x="288" y="400"/>
                  </a:lnTo>
                  <a:lnTo>
                    <a:pt x="672" y="512"/>
                  </a:lnTo>
                  <a:lnTo>
                    <a:pt x="960" y="464"/>
                  </a:lnTo>
                  <a:lnTo>
                    <a:pt x="1176" y="336"/>
                  </a:lnTo>
                  <a:lnTo>
                    <a:pt x="1432" y="0"/>
                  </a:lnTo>
                  <a:lnTo>
                    <a:pt x="1016" y="896"/>
                  </a:lnTo>
                  <a:lnTo>
                    <a:pt x="544" y="912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cmpd="sng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6583" name="Oval 39"/>
            <p:cNvSpPr>
              <a:spLocks noChangeArrowheads="1"/>
            </p:cNvSpPr>
            <p:nvPr/>
          </p:nvSpPr>
          <p:spPr bwMode="auto">
            <a:xfrm>
              <a:off x="192" y="968"/>
              <a:ext cx="1608" cy="1392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36584" name="Group 40"/>
            <p:cNvGrpSpPr>
              <a:grpSpLocks/>
            </p:cNvGrpSpPr>
            <p:nvPr/>
          </p:nvGrpSpPr>
          <p:grpSpPr bwMode="auto">
            <a:xfrm>
              <a:off x="399" y="958"/>
              <a:ext cx="1215" cy="1341"/>
              <a:chOff x="351" y="918"/>
              <a:chExt cx="1215" cy="1341"/>
            </a:xfrm>
          </p:grpSpPr>
          <p:sp>
            <p:nvSpPr>
              <p:cNvPr id="236585" name="Rectangle 41"/>
              <p:cNvSpPr>
                <a:spLocks noChangeArrowheads="1"/>
              </p:cNvSpPr>
              <p:nvPr/>
            </p:nvSpPr>
            <p:spPr bwMode="auto">
              <a:xfrm rot="5400000" flipH="1">
                <a:off x="715" y="1845"/>
                <a:ext cx="310" cy="2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86" name="Rectangle 42"/>
              <p:cNvSpPr>
                <a:spLocks noChangeArrowheads="1"/>
              </p:cNvSpPr>
              <p:nvPr/>
            </p:nvSpPr>
            <p:spPr bwMode="auto">
              <a:xfrm rot="5400000" flipH="1">
                <a:off x="539" y="1541"/>
                <a:ext cx="310" cy="2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87" name="Rectangle 43"/>
              <p:cNvSpPr>
                <a:spLocks noChangeArrowheads="1"/>
              </p:cNvSpPr>
              <p:nvPr/>
            </p:nvSpPr>
            <p:spPr bwMode="auto">
              <a:xfrm rot="5400000" flipH="1">
                <a:off x="1075" y="1533"/>
                <a:ext cx="310" cy="2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 w="63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36588" name="Picture 44" descr="pedge_660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1" y="1126"/>
                <a:ext cx="461" cy="4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589" name="Picture 45" descr="pedge_660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5" y="1150"/>
                <a:ext cx="461" cy="4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6590" name="Picture 46" descr="pedge_6600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" y="1822"/>
                <a:ext cx="461" cy="43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36591" name="Rectangle 47"/>
              <p:cNvSpPr>
                <a:spLocks noChangeArrowheads="1"/>
              </p:cNvSpPr>
              <p:nvPr/>
            </p:nvSpPr>
            <p:spPr bwMode="auto">
              <a:xfrm flipV="1">
                <a:off x="454" y="1685"/>
                <a:ext cx="1112" cy="27"/>
              </a:xfrm>
              <a:prstGeom prst="rect">
                <a:avLst/>
              </a:prstGeom>
              <a:gradFill rotWithShape="1">
                <a:gsLst>
                  <a:gs pos="0">
                    <a:schemeClr val="tx1"/>
                  </a:gs>
                  <a:gs pos="5000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592" name="Text Box 48"/>
              <p:cNvSpPr txBox="1">
                <a:spLocks noChangeArrowheads="1"/>
              </p:cNvSpPr>
              <p:nvPr/>
            </p:nvSpPr>
            <p:spPr bwMode="auto">
              <a:xfrm>
                <a:off x="710" y="918"/>
                <a:ext cx="621" cy="2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600">
                    <a:latin typeface="Arial" charset="0"/>
                  </a:rPr>
                  <a:t>server(s)</a:t>
                </a:r>
              </a:p>
            </p:txBody>
          </p:sp>
        </p:grp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6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4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7C3A6DC-6B38-0947-8872-FB7226A17829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11138"/>
            <a:ext cx="8229600" cy="1143000"/>
          </a:xfrm>
        </p:spPr>
        <p:txBody>
          <a:bodyPr/>
          <a:lstStyle/>
          <a:p>
            <a:r>
              <a:rPr lang="en-US" altLang="en-US" sz="2800"/>
              <a:t>Cable Network Architecture: Overview</a:t>
            </a:r>
          </a:p>
        </p:txBody>
      </p:sp>
      <p:pic>
        <p:nvPicPr>
          <p:cNvPr id="238595" name="Picture 3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3873500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6" name="Picture 4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4308475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597" name="Picture 5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40640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8598" name="Group 6"/>
          <p:cNvGrpSpPr>
            <a:grpSpLocks/>
          </p:cNvGrpSpPr>
          <p:nvPr/>
        </p:nvGrpSpPr>
        <p:grpSpPr bwMode="auto">
          <a:xfrm>
            <a:off x="3916363" y="4227513"/>
            <a:ext cx="255587" cy="633412"/>
            <a:chOff x="2055" y="2297"/>
            <a:chExt cx="161" cy="399"/>
          </a:xfrm>
        </p:grpSpPr>
        <p:sp>
          <p:nvSpPr>
            <p:cNvPr id="238599" name="Rectangle 7"/>
            <p:cNvSpPr>
              <a:spLocks noChangeArrowheads="1"/>
            </p:cNvSpPr>
            <p:nvPr/>
          </p:nvSpPr>
          <p:spPr bwMode="auto">
            <a:xfrm rot="-5400000">
              <a:off x="1870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00" name="Rectangle 8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38601" name="Picture 9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40767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2" name="Picture 10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53340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3" name="Picture 11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5070475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8604" name="Picture 12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55245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8605" name="Group 13"/>
          <p:cNvGrpSpPr>
            <a:grpSpLocks/>
          </p:cNvGrpSpPr>
          <p:nvPr/>
        </p:nvGrpSpPr>
        <p:grpSpPr bwMode="auto">
          <a:xfrm flipV="1">
            <a:off x="6770688" y="4906963"/>
            <a:ext cx="255587" cy="820737"/>
            <a:chOff x="2459" y="2251"/>
            <a:chExt cx="161" cy="517"/>
          </a:xfrm>
        </p:grpSpPr>
        <p:sp>
          <p:nvSpPr>
            <p:cNvPr id="238606" name="Rectangle 14"/>
            <p:cNvSpPr>
              <a:spLocks noChangeArrowheads="1"/>
            </p:cNvSpPr>
            <p:nvPr/>
          </p:nvSpPr>
          <p:spPr bwMode="auto">
            <a:xfrm rot="-5400000">
              <a:off x="2215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07" name="Rectangle 15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8608" name="Group 16"/>
          <p:cNvGrpSpPr>
            <a:grpSpLocks/>
          </p:cNvGrpSpPr>
          <p:nvPr/>
        </p:nvGrpSpPr>
        <p:grpSpPr bwMode="auto">
          <a:xfrm flipV="1">
            <a:off x="5529263" y="4887913"/>
            <a:ext cx="255587" cy="379412"/>
            <a:chOff x="2315" y="2599"/>
            <a:chExt cx="161" cy="239"/>
          </a:xfrm>
        </p:grpSpPr>
        <p:sp>
          <p:nvSpPr>
            <p:cNvPr id="238609" name="Rectangle 17"/>
            <p:cNvSpPr>
              <a:spLocks noChangeArrowheads="1"/>
            </p:cNvSpPr>
            <p:nvPr/>
          </p:nvSpPr>
          <p:spPr bwMode="auto">
            <a:xfrm rot="-5400000">
              <a:off x="2210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10" name="Rectangle 18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8611" name="Group 19"/>
          <p:cNvGrpSpPr>
            <a:grpSpLocks/>
          </p:cNvGrpSpPr>
          <p:nvPr/>
        </p:nvGrpSpPr>
        <p:grpSpPr bwMode="auto">
          <a:xfrm flipV="1">
            <a:off x="4094163" y="4900613"/>
            <a:ext cx="255587" cy="633412"/>
            <a:chOff x="2055" y="2297"/>
            <a:chExt cx="161" cy="399"/>
          </a:xfrm>
        </p:grpSpPr>
        <p:sp>
          <p:nvSpPr>
            <p:cNvPr id="238612" name="Rectangle 20"/>
            <p:cNvSpPr>
              <a:spLocks noChangeArrowheads="1"/>
            </p:cNvSpPr>
            <p:nvPr/>
          </p:nvSpPr>
          <p:spPr bwMode="auto">
            <a:xfrm rot="-5400000">
              <a:off x="1870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13" name="Rectangle 21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8614" name="Group 22"/>
          <p:cNvGrpSpPr>
            <a:grpSpLocks/>
          </p:cNvGrpSpPr>
          <p:nvPr/>
        </p:nvGrpSpPr>
        <p:grpSpPr bwMode="auto">
          <a:xfrm>
            <a:off x="7126288" y="4246563"/>
            <a:ext cx="255587" cy="630237"/>
            <a:chOff x="3561" y="2643"/>
            <a:chExt cx="161" cy="397"/>
          </a:xfrm>
        </p:grpSpPr>
        <p:sp>
          <p:nvSpPr>
            <p:cNvPr id="238615" name="Rectangle 23"/>
            <p:cNvSpPr>
              <a:spLocks noChangeArrowheads="1"/>
            </p:cNvSpPr>
            <p:nvPr/>
          </p:nvSpPr>
          <p:spPr bwMode="auto">
            <a:xfrm rot="-5400000">
              <a:off x="3377" y="2828"/>
              <a:ext cx="39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16" name="Rectangle 24"/>
            <p:cNvSpPr>
              <a:spLocks noChangeArrowheads="1"/>
            </p:cNvSpPr>
            <p:nvPr/>
          </p:nvSpPr>
          <p:spPr bwMode="auto">
            <a:xfrm>
              <a:off x="3562" y="2643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8617" name="Group 25"/>
          <p:cNvGrpSpPr>
            <a:grpSpLocks/>
          </p:cNvGrpSpPr>
          <p:nvPr/>
        </p:nvGrpSpPr>
        <p:grpSpPr bwMode="auto">
          <a:xfrm>
            <a:off x="5757863" y="4468813"/>
            <a:ext cx="255587" cy="379412"/>
            <a:chOff x="2315" y="2599"/>
            <a:chExt cx="161" cy="239"/>
          </a:xfrm>
        </p:grpSpPr>
        <p:sp>
          <p:nvSpPr>
            <p:cNvPr id="238618" name="Rectangle 26"/>
            <p:cNvSpPr>
              <a:spLocks noChangeArrowheads="1"/>
            </p:cNvSpPr>
            <p:nvPr/>
          </p:nvSpPr>
          <p:spPr bwMode="auto">
            <a:xfrm rot="-5400000">
              <a:off x="2210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19" name="Rectangle 27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38620" name="Group 28"/>
          <p:cNvGrpSpPr>
            <a:grpSpLocks/>
          </p:cNvGrpSpPr>
          <p:nvPr/>
        </p:nvGrpSpPr>
        <p:grpSpPr bwMode="auto">
          <a:xfrm>
            <a:off x="5221288" y="4030663"/>
            <a:ext cx="255587" cy="820737"/>
            <a:chOff x="2459" y="2251"/>
            <a:chExt cx="161" cy="517"/>
          </a:xfrm>
        </p:grpSpPr>
        <p:sp>
          <p:nvSpPr>
            <p:cNvPr id="238621" name="Rectangle 29"/>
            <p:cNvSpPr>
              <a:spLocks noChangeArrowheads="1"/>
            </p:cNvSpPr>
            <p:nvPr/>
          </p:nvSpPr>
          <p:spPr bwMode="auto">
            <a:xfrm rot="-5400000">
              <a:off x="2215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8622" name="Rectangle 30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8623" name="Rectangle 31"/>
          <p:cNvSpPr>
            <a:spLocks noChangeArrowheads="1"/>
          </p:cNvSpPr>
          <p:nvPr/>
        </p:nvSpPr>
        <p:spPr bwMode="auto">
          <a:xfrm flipV="1">
            <a:off x="2613025" y="4846638"/>
            <a:ext cx="5092700" cy="428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8624" name="Text Box 32"/>
          <p:cNvSpPr txBox="1">
            <a:spLocks noChangeArrowheads="1"/>
          </p:cNvSpPr>
          <p:nvPr/>
        </p:nvSpPr>
        <p:spPr bwMode="auto">
          <a:xfrm>
            <a:off x="4416425" y="5584825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latin typeface="Arial" charset="0"/>
              </a:rPr>
              <a:t>home</a:t>
            </a:r>
          </a:p>
        </p:txBody>
      </p:sp>
      <p:pic>
        <p:nvPicPr>
          <p:cNvPr id="238625" name="Picture 33" descr="buildi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4356100"/>
            <a:ext cx="1504950" cy="7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8626" name="Text Box 34"/>
          <p:cNvSpPr txBox="1">
            <a:spLocks noChangeArrowheads="1"/>
          </p:cNvSpPr>
          <p:nvPr/>
        </p:nvSpPr>
        <p:spPr bwMode="auto">
          <a:xfrm>
            <a:off x="1127125" y="5140325"/>
            <a:ext cx="1517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latin typeface="Arial" charset="0"/>
              </a:rPr>
              <a:t>cable headend</a:t>
            </a:r>
          </a:p>
        </p:txBody>
      </p:sp>
      <p:sp>
        <p:nvSpPr>
          <p:cNvPr id="238627" name="Text Box 35"/>
          <p:cNvSpPr txBox="1">
            <a:spLocks noChangeArrowheads="1"/>
          </p:cNvSpPr>
          <p:nvPr/>
        </p:nvSpPr>
        <p:spPr bwMode="auto">
          <a:xfrm>
            <a:off x="2184400" y="5711825"/>
            <a:ext cx="193516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600">
                <a:latin typeface="Arial" charset="0"/>
              </a:rPr>
              <a:t>cable distribution</a:t>
            </a:r>
          </a:p>
          <a:p>
            <a:pPr algn="ctr" eaLnBrk="1" hangingPunct="1"/>
            <a:r>
              <a:rPr lang="en-US" altLang="en-US" sz="1600">
                <a:latin typeface="Arial" charset="0"/>
              </a:rPr>
              <a:t>network (simplified)</a:t>
            </a:r>
          </a:p>
        </p:txBody>
      </p:sp>
      <p:sp>
        <p:nvSpPr>
          <p:cNvPr id="238628" name="Line 36"/>
          <p:cNvSpPr>
            <a:spLocks noChangeShapeType="1"/>
          </p:cNvSpPr>
          <p:nvPr/>
        </p:nvSpPr>
        <p:spPr bwMode="auto">
          <a:xfrm flipV="1">
            <a:off x="3124200" y="4940300"/>
            <a:ext cx="406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38629" name="Group 37"/>
          <p:cNvGrpSpPr>
            <a:grpSpLocks/>
          </p:cNvGrpSpPr>
          <p:nvPr/>
        </p:nvGrpSpPr>
        <p:grpSpPr bwMode="auto">
          <a:xfrm>
            <a:off x="3429000" y="1181100"/>
            <a:ext cx="5232400" cy="2806700"/>
            <a:chOff x="2160" y="744"/>
            <a:chExt cx="3296" cy="1768"/>
          </a:xfrm>
        </p:grpSpPr>
        <p:sp>
          <p:nvSpPr>
            <p:cNvPr id="238630" name="Freeform 38"/>
            <p:cNvSpPr>
              <a:spLocks/>
            </p:cNvSpPr>
            <p:nvPr/>
          </p:nvSpPr>
          <p:spPr bwMode="auto">
            <a:xfrm>
              <a:off x="2544" y="2048"/>
              <a:ext cx="2432" cy="464"/>
            </a:xfrm>
            <a:custGeom>
              <a:avLst/>
              <a:gdLst>
                <a:gd name="T0" fmla="*/ 912 w 2432"/>
                <a:gd name="T1" fmla="*/ 448 h 464"/>
                <a:gd name="T2" fmla="*/ 1496 w 2432"/>
                <a:gd name="T3" fmla="*/ 464 h 464"/>
                <a:gd name="T4" fmla="*/ 2432 w 2432"/>
                <a:gd name="T5" fmla="*/ 48 h 464"/>
                <a:gd name="T6" fmla="*/ 1784 w 2432"/>
                <a:gd name="T7" fmla="*/ 176 h 464"/>
                <a:gd name="T8" fmla="*/ 864 w 2432"/>
                <a:gd name="T9" fmla="*/ 208 h 464"/>
                <a:gd name="T10" fmla="*/ 0 w 2432"/>
                <a:gd name="T11" fmla="*/ 0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432" h="464">
                  <a:moveTo>
                    <a:pt x="912" y="448"/>
                  </a:moveTo>
                  <a:lnTo>
                    <a:pt x="1496" y="464"/>
                  </a:lnTo>
                  <a:lnTo>
                    <a:pt x="2432" y="48"/>
                  </a:lnTo>
                  <a:lnTo>
                    <a:pt x="1784" y="176"/>
                  </a:lnTo>
                  <a:lnTo>
                    <a:pt x="864" y="208"/>
                  </a:lnTo>
                  <a:lnTo>
                    <a:pt x="0" y="0"/>
                  </a:lnTo>
                </a:path>
              </a:pathLst>
            </a:custGeom>
            <a:gradFill rotWithShape="1">
              <a:gsLst>
                <a:gs pos="0">
                  <a:schemeClr val="tx2"/>
                </a:gs>
                <a:gs pos="100000">
                  <a:schemeClr val="bg1"/>
                </a:gs>
              </a:gsLst>
              <a:lin ang="5400000" scaled="1"/>
            </a:gra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8631" name="Oval 39"/>
            <p:cNvSpPr>
              <a:spLocks noChangeArrowheads="1"/>
            </p:cNvSpPr>
            <p:nvPr/>
          </p:nvSpPr>
          <p:spPr bwMode="auto">
            <a:xfrm>
              <a:off x="2160" y="744"/>
              <a:ext cx="3296" cy="156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38632" name="Picture 40" descr="house_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2" y="1044"/>
              <a:ext cx="2955" cy="10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38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D6F81F34-7FF3-C542-ACE0-E11E5DBDED05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240642" name="Rectangle 2"/>
          <p:cNvSpPr>
            <a:spLocks noGrp="1" noChangeArrowheads="1"/>
          </p:cNvSpPr>
          <p:nvPr>
            <p:ph type="title"/>
          </p:nvPr>
        </p:nvSpPr>
        <p:spPr>
          <a:xfrm>
            <a:off x="419100" y="211138"/>
            <a:ext cx="8229600" cy="1143000"/>
          </a:xfrm>
        </p:spPr>
        <p:txBody>
          <a:bodyPr/>
          <a:lstStyle/>
          <a:p>
            <a:r>
              <a:rPr lang="en-US" altLang="en-US" sz="2800"/>
              <a:t>Cable Network Architecture: Overview</a:t>
            </a:r>
          </a:p>
        </p:txBody>
      </p:sp>
      <p:pic>
        <p:nvPicPr>
          <p:cNvPr id="240643" name="Picture 3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550" y="3873500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4" name="Picture 4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4308475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45" name="Picture 5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338" y="40640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0646" name="Group 6"/>
          <p:cNvGrpSpPr>
            <a:grpSpLocks/>
          </p:cNvGrpSpPr>
          <p:nvPr/>
        </p:nvGrpSpPr>
        <p:grpSpPr bwMode="auto">
          <a:xfrm>
            <a:off x="3916363" y="4227513"/>
            <a:ext cx="255587" cy="633412"/>
            <a:chOff x="2055" y="2297"/>
            <a:chExt cx="161" cy="399"/>
          </a:xfrm>
        </p:grpSpPr>
        <p:sp>
          <p:nvSpPr>
            <p:cNvPr id="240647" name="Rectangle 7"/>
            <p:cNvSpPr>
              <a:spLocks noChangeArrowheads="1"/>
            </p:cNvSpPr>
            <p:nvPr/>
          </p:nvSpPr>
          <p:spPr bwMode="auto">
            <a:xfrm rot="-5400000">
              <a:off x="1870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48" name="Rectangle 8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240649" name="Picture 9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40767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50" name="Picture 10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438" y="53340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51" name="Picture 11" descr="house_sma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5070475"/>
            <a:ext cx="1019175" cy="27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652" name="Picture 12" descr="house_sm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38" y="5524500"/>
            <a:ext cx="1000125" cy="274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0653" name="Group 13"/>
          <p:cNvGrpSpPr>
            <a:grpSpLocks/>
          </p:cNvGrpSpPr>
          <p:nvPr/>
        </p:nvGrpSpPr>
        <p:grpSpPr bwMode="auto">
          <a:xfrm flipV="1">
            <a:off x="6770688" y="4906963"/>
            <a:ext cx="255587" cy="820737"/>
            <a:chOff x="2459" y="2251"/>
            <a:chExt cx="161" cy="517"/>
          </a:xfrm>
        </p:grpSpPr>
        <p:sp>
          <p:nvSpPr>
            <p:cNvPr id="240654" name="Rectangle 14"/>
            <p:cNvSpPr>
              <a:spLocks noChangeArrowheads="1"/>
            </p:cNvSpPr>
            <p:nvPr/>
          </p:nvSpPr>
          <p:spPr bwMode="auto">
            <a:xfrm rot="-5400000">
              <a:off x="2215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55" name="Rectangle 15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0656" name="Group 16"/>
          <p:cNvGrpSpPr>
            <a:grpSpLocks/>
          </p:cNvGrpSpPr>
          <p:nvPr/>
        </p:nvGrpSpPr>
        <p:grpSpPr bwMode="auto">
          <a:xfrm flipV="1">
            <a:off x="5529263" y="4887913"/>
            <a:ext cx="255587" cy="379412"/>
            <a:chOff x="2315" y="2599"/>
            <a:chExt cx="161" cy="239"/>
          </a:xfrm>
        </p:grpSpPr>
        <p:sp>
          <p:nvSpPr>
            <p:cNvPr id="240657" name="Rectangle 17"/>
            <p:cNvSpPr>
              <a:spLocks noChangeArrowheads="1"/>
            </p:cNvSpPr>
            <p:nvPr/>
          </p:nvSpPr>
          <p:spPr bwMode="auto">
            <a:xfrm rot="-5400000">
              <a:off x="2210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58" name="Rectangle 18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0659" name="Group 19"/>
          <p:cNvGrpSpPr>
            <a:grpSpLocks/>
          </p:cNvGrpSpPr>
          <p:nvPr/>
        </p:nvGrpSpPr>
        <p:grpSpPr bwMode="auto">
          <a:xfrm flipV="1">
            <a:off x="4094163" y="4900613"/>
            <a:ext cx="255587" cy="633412"/>
            <a:chOff x="2055" y="2297"/>
            <a:chExt cx="161" cy="399"/>
          </a:xfrm>
        </p:grpSpPr>
        <p:sp>
          <p:nvSpPr>
            <p:cNvPr id="240660" name="Rectangle 20"/>
            <p:cNvSpPr>
              <a:spLocks noChangeArrowheads="1"/>
            </p:cNvSpPr>
            <p:nvPr/>
          </p:nvSpPr>
          <p:spPr bwMode="auto">
            <a:xfrm rot="-5400000">
              <a:off x="1870" y="2483"/>
              <a:ext cx="39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61" name="Rectangle 21"/>
            <p:cNvSpPr>
              <a:spLocks noChangeArrowheads="1"/>
            </p:cNvSpPr>
            <p:nvPr/>
          </p:nvSpPr>
          <p:spPr bwMode="auto">
            <a:xfrm>
              <a:off x="2056" y="2297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0662" name="Group 22"/>
          <p:cNvGrpSpPr>
            <a:grpSpLocks/>
          </p:cNvGrpSpPr>
          <p:nvPr/>
        </p:nvGrpSpPr>
        <p:grpSpPr bwMode="auto">
          <a:xfrm>
            <a:off x="7126288" y="4246563"/>
            <a:ext cx="255587" cy="630237"/>
            <a:chOff x="3561" y="2643"/>
            <a:chExt cx="161" cy="397"/>
          </a:xfrm>
        </p:grpSpPr>
        <p:sp>
          <p:nvSpPr>
            <p:cNvPr id="240663" name="Rectangle 23"/>
            <p:cNvSpPr>
              <a:spLocks noChangeArrowheads="1"/>
            </p:cNvSpPr>
            <p:nvPr/>
          </p:nvSpPr>
          <p:spPr bwMode="auto">
            <a:xfrm rot="-5400000">
              <a:off x="3377" y="2828"/>
              <a:ext cx="39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64" name="Rectangle 24"/>
            <p:cNvSpPr>
              <a:spLocks noChangeArrowheads="1"/>
            </p:cNvSpPr>
            <p:nvPr/>
          </p:nvSpPr>
          <p:spPr bwMode="auto">
            <a:xfrm>
              <a:off x="3562" y="2643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0665" name="Group 25"/>
          <p:cNvGrpSpPr>
            <a:grpSpLocks/>
          </p:cNvGrpSpPr>
          <p:nvPr/>
        </p:nvGrpSpPr>
        <p:grpSpPr bwMode="auto">
          <a:xfrm>
            <a:off x="5757863" y="4468813"/>
            <a:ext cx="255587" cy="379412"/>
            <a:chOff x="2315" y="2599"/>
            <a:chExt cx="161" cy="239"/>
          </a:xfrm>
        </p:grpSpPr>
        <p:sp>
          <p:nvSpPr>
            <p:cNvPr id="240666" name="Rectangle 26"/>
            <p:cNvSpPr>
              <a:spLocks noChangeArrowheads="1"/>
            </p:cNvSpPr>
            <p:nvPr/>
          </p:nvSpPr>
          <p:spPr bwMode="auto">
            <a:xfrm rot="-5400000">
              <a:off x="2210" y="2705"/>
              <a:ext cx="238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67" name="Rectangle 27"/>
            <p:cNvSpPr>
              <a:spLocks noChangeArrowheads="1"/>
            </p:cNvSpPr>
            <p:nvPr/>
          </p:nvSpPr>
          <p:spPr bwMode="auto">
            <a:xfrm>
              <a:off x="2316" y="2599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40668" name="Group 28"/>
          <p:cNvGrpSpPr>
            <a:grpSpLocks/>
          </p:cNvGrpSpPr>
          <p:nvPr/>
        </p:nvGrpSpPr>
        <p:grpSpPr bwMode="auto">
          <a:xfrm>
            <a:off x="5221288" y="4030663"/>
            <a:ext cx="255587" cy="820737"/>
            <a:chOff x="2459" y="2251"/>
            <a:chExt cx="161" cy="517"/>
          </a:xfrm>
        </p:grpSpPr>
        <p:sp>
          <p:nvSpPr>
            <p:cNvPr id="240669" name="Rectangle 29"/>
            <p:cNvSpPr>
              <a:spLocks noChangeArrowheads="1"/>
            </p:cNvSpPr>
            <p:nvPr/>
          </p:nvSpPr>
          <p:spPr bwMode="auto">
            <a:xfrm rot="-5400000">
              <a:off x="2215" y="2496"/>
              <a:ext cx="516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0670" name="Rectangle 30"/>
            <p:cNvSpPr>
              <a:spLocks noChangeArrowheads="1"/>
            </p:cNvSpPr>
            <p:nvPr/>
          </p:nvSpPr>
          <p:spPr bwMode="auto">
            <a:xfrm>
              <a:off x="2460" y="2251"/>
              <a:ext cx="160" cy="27"/>
            </a:xfrm>
            <a:prstGeom prst="rect">
              <a:avLst/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63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0671" name="Rectangle 31"/>
          <p:cNvSpPr>
            <a:spLocks noChangeArrowheads="1"/>
          </p:cNvSpPr>
          <p:nvPr/>
        </p:nvSpPr>
        <p:spPr bwMode="auto">
          <a:xfrm flipV="1">
            <a:off x="2613025" y="4846638"/>
            <a:ext cx="5092700" cy="428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50000">
                <a:schemeClr val="bg1"/>
              </a:gs>
              <a:gs pos="100000">
                <a:schemeClr val="tx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0672" name="Text Box 32"/>
          <p:cNvSpPr txBox="1">
            <a:spLocks noChangeArrowheads="1"/>
          </p:cNvSpPr>
          <p:nvPr/>
        </p:nvSpPr>
        <p:spPr bwMode="auto">
          <a:xfrm>
            <a:off x="4416425" y="5584825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latin typeface="Arial" charset="0"/>
              </a:rPr>
              <a:t>home</a:t>
            </a:r>
          </a:p>
        </p:txBody>
      </p:sp>
      <p:pic>
        <p:nvPicPr>
          <p:cNvPr id="240673" name="Picture 33" descr="building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4356100"/>
            <a:ext cx="1504950" cy="782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0674" name="Text Box 34"/>
          <p:cNvSpPr txBox="1">
            <a:spLocks noChangeArrowheads="1"/>
          </p:cNvSpPr>
          <p:nvPr/>
        </p:nvSpPr>
        <p:spPr bwMode="auto">
          <a:xfrm>
            <a:off x="1127125" y="5140325"/>
            <a:ext cx="15176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altLang="en-US" sz="1600">
                <a:latin typeface="Arial" charset="0"/>
              </a:rPr>
              <a:t>cable headend</a:t>
            </a:r>
          </a:p>
        </p:txBody>
      </p:sp>
      <p:sp>
        <p:nvSpPr>
          <p:cNvPr id="240675" name="Text Box 35"/>
          <p:cNvSpPr txBox="1">
            <a:spLocks noChangeArrowheads="1"/>
          </p:cNvSpPr>
          <p:nvPr/>
        </p:nvSpPr>
        <p:spPr bwMode="auto">
          <a:xfrm>
            <a:off x="2255838" y="5711825"/>
            <a:ext cx="17097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n-US" altLang="en-US" sz="1600">
                <a:latin typeface="Arial" charset="0"/>
              </a:rPr>
              <a:t>cable distribution</a:t>
            </a:r>
          </a:p>
          <a:p>
            <a:pPr algn="ctr" eaLnBrk="1" hangingPunct="1"/>
            <a:r>
              <a:rPr lang="en-US" altLang="en-US" sz="1600">
                <a:latin typeface="Arial" charset="0"/>
              </a:rPr>
              <a:t>network</a:t>
            </a:r>
          </a:p>
        </p:txBody>
      </p:sp>
      <p:sp>
        <p:nvSpPr>
          <p:cNvPr id="240676" name="Line 36"/>
          <p:cNvSpPr>
            <a:spLocks noChangeShapeType="1"/>
          </p:cNvSpPr>
          <p:nvPr/>
        </p:nvSpPr>
        <p:spPr bwMode="auto">
          <a:xfrm flipV="1">
            <a:off x="3124200" y="4940300"/>
            <a:ext cx="4064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40677" name="Group 37"/>
          <p:cNvGrpSpPr>
            <a:grpSpLocks/>
          </p:cNvGrpSpPr>
          <p:nvPr/>
        </p:nvGrpSpPr>
        <p:grpSpPr bwMode="auto">
          <a:xfrm>
            <a:off x="4846638" y="1352550"/>
            <a:ext cx="2043112" cy="958850"/>
            <a:chOff x="2505" y="826"/>
            <a:chExt cx="1287" cy="604"/>
          </a:xfrm>
        </p:grpSpPr>
        <p:sp>
          <p:nvSpPr>
            <p:cNvPr id="240678" name="Line 38"/>
            <p:cNvSpPr>
              <a:spLocks noChangeShapeType="1"/>
            </p:cNvSpPr>
            <p:nvPr/>
          </p:nvSpPr>
          <p:spPr bwMode="auto">
            <a:xfrm flipH="1">
              <a:off x="2505" y="1115"/>
              <a:ext cx="128" cy="2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79" name="Freeform 39"/>
            <p:cNvSpPr>
              <a:spLocks/>
            </p:cNvSpPr>
            <p:nvPr/>
          </p:nvSpPr>
          <p:spPr bwMode="auto">
            <a:xfrm>
              <a:off x="2548" y="826"/>
              <a:ext cx="562" cy="266"/>
            </a:xfrm>
            <a:custGeom>
              <a:avLst/>
              <a:gdLst>
                <a:gd name="T0" fmla="*/ 4 w 562"/>
                <a:gd name="T1" fmla="*/ 264 h 266"/>
                <a:gd name="T2" fmla="*/ 52 w 562"/>
                <a:gd name="T3" fmla="*/ 6 h 266"/>
                <a:gd name="T4" fmla="*/ 108 w 562"/>
                <a:gd name="T5" fmla="*/ 266 h 266"/>
                <a:gd name="T6" fmla="*/ 174 w 562"/>
                <a:gd name="T7" fmla="*/ 0 h 266"/>
                <a:gd name="T8" fmla="*/ 228 w 562"/>
                <a:gd name="T9" fmla="*/ 264 h 266"/>
                <a:gd name="T10" fmla="*/ 288 w 562"/>
                <a:gd name="T11" fmla="*/ 8 h 266"/>
                <a:gd name="T12" fmla="*/ 354 w 562"/>
                <a:gd name="T13" fmla="*/ 266 h 266"/>
                <a:gd name="T14" fmla="*/ 402 w 562"/>
                <a:gd name="T15" fmla="*/ 8 h 266"/>
                <a:gd name="T16" fmla="*/ 464 w 562"/>
                <a:gd name="T17" fmla="*/ 264 h 266"/>
                <a:gd name="T18" fmla="*/ 506 w 562"/>
                <a:gd name="T19" fmla="*/ 6 h 266"/>
                <a:gd name="T20" fmla="*/ 556 w 562"/>
                <a:gd name="T21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2" h="266">
                  <a:moveTo>
                    <a:pt x="4" y="264"/>
                  </a:moveTo>
                  <a:cubicBezTo>
                    <a:pt x="4" y="212"/>
                    <a:pt x="0" y="4"/>
                    <a:pt x="52" y="6"/>
                  </a:cubicBezTo>
                  <a:cubicBezTo>
                    <a:pt x="106" y="4"/>
                    <a:pt x="58" y="266"/>
                    <a:pt x="108" y="266"/>
                  </a:cubicBezTo>
                  <a:cubicBezTo>
                    <a:pt x="158" y="266"/>
                    <a:pt x="126" y="0"/>
                    <a:pt x="174" y="0"/>
                  </a:cubicBezTo>
                  <a:cubicBezTo>
                    <a:pt x="222" y="0"/>
                    <a:pt x="184" y="266"/>
                    <a:pt x="228" y="264"/>
                  </a:cubicBezTo>
                  <a:cubicBezTo>
                    <a:pt x="272" y="262"/>
                    <a:pt x="244" y="8"/>
                    <a:pt x="288" y="8"/>
                  </a:cubicBezTo>
                  <a:cubicBezTo>
                    <a:pt x="332" y="8"/>
                    <a:pt x="304" y="266"/>
                    <a:pt x="354" y="266"/>
                  </a:cubicBezTo>
                  <a:cubicBezTo>
                    <a:pt x="404" y="266"/>
                    <a:pt x="336" y="8"/>
                    <a:pt x="402" y="8"/>
                  </a:cubicBezTo>
                  <a:cubicBezTo>
                    <a:pt x="468" y="8"/>
                    <a:pt x="416" y="266"/>
                    <a:pt x="464" y="264"/>
                  </a:cubicBezTo>
                  <a:cubicBezTo>
                    <a:pt x="512" y="262"/>
                    <a:pt x="450" y="4"/>
                    <a:pt x="506" y="6"/>
                  </a:cubicBezTo>
                  <a:cubicBezTo>
                    <a:pt x="562" y="8"/>
                    <a:pt x="546" y="192"/>
                    <a:pt x="556" y="26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0" name="Freeform 40"/>
            <p:cNvSpPr>
              <a:spLocks/>
            </p:cNvSpPr>
            <p:nvPr/>
          </p:nvSpPr>
          <p:spPr bwMode="auto">
            <a:xfrm>
              <a:off x="3523" y="830"/>
              <a:ext cx="269" cy="266"/>
            </a:xfrm>
            <a:custGeom>
              <a:avLst/>
              <a:gdLst>
                <a:gd name="T0" fmla="*/ 4 w 562"/>
                <a:gd name="T1" fmla="*/ 264 h 266"/>
                <a:gd name="T2" fmla="*/ 52 w 562"/>
                <a:gd name="T3" fmla="*/ 6 h 266"/>
                <a:gd name="T4" fmla="*/ 108 w 562"/>
                <a:gd name="T5" fmla="*/ 266 h 266"/>
                <a:gd name="T6" fmla="*/ 174 w 562"/>
                <a:gd name="T7" fmla="*/ 0 h 266"/>
                <a:gd name="T8" fmla="*/ 228 w 562"/>
                <a:gd name="T9" fmla="*/ 264 h 266"/>
                <a:gd name="T10" fmla="*/ 288 w 562"/>
                <a:gd name="T11" fmla="*/ 8 h 266"/>
                <a:gd name="T12" fmla="*/ 354 w 562"/>
                <a:gd name="T13" fmla="*/ 266 h 266"/>
                <a:gd name="T14" fmla="*/ 402 w 562"/>
                <a:gd name="T15" fmla="*/ 8 h 266"/>
                <a:gd name="T16" fmla="*/ 464 w 562"/>
                <a:gd name="T17" fmla="*/ 264 h 266"/>
                <a:gd name="T18" fmla="*/ 506 w 562"/>
                <a:gd name="T19" fmla="*/ 6 h 266"/>
                <a:gd name="T20" fmla="*/ 556 w 562"/>
                <a:gd name="T21" fmla="*/ 266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62" h="266">
                  <a:moveTo>
                    <a:pt x="4" y="264"/>
                  </a:moveTo>
                  <a:cubicBezTo>
                    <a:pt x="4" y="212"/>
                    <a:pt x="0" y="4"/>
                    <a:pt x="52" y="6"/>
                  </a:cubicBezTo>
                  <a:cubicBezTo>
                    <a:pt x="106" y="4"/>
                    <a:pt x="58" y="266"/>
                    <a:pt x="108" y="266"/>
                  </a:cubicBezTo>
                  <a:cubicBezTo>
                    <a:pt x="158" y="266"/>
                    <a:pt x="126" y="0"/>
                    <a:pt x="174" y="0"/>
                  </a:cubicBezTo>
                  <a:cubicBezTo>
                    <a:pt x="222" y="0"/>
                    <a:pt x="184" y="266"/>
                    <a:pt x="228" y="264"/>
                  </a:cubicBezTo>
                  <a:cubicBezTo>
                    <a:pt x="272" y="262"/>
                    <a:pt x="244" y="8"/>
                    <a:pt x="288" y="8"/>
                  </a:cubicBezTo>
                  <a:cubicBezTo>
                    <a:pt x="332" y="8"/>
                    <a:pt x="304" y="266"/>
                    <a:pt x="354" y="266"/>
                  </a:cubicBezTo>
                  <a:cubicBezTo>
                    <a:pt x="404" y="266"/>
                    <a:pt x="336" y="8"/>
                    <a:pt x="402" y="8"/>
                  </a:cubicBezTo>
                  <a:cubicBezTo>
                    <a:pt x="468" y="8"/>
                    <a:pt x="416" y="266"/>
                    <a:pt x="464" y="264"/>
                  </a:cubicBezTo>
                  <a:cubicBezTo>
                    <a:pt x="512" y="262"/>
                    <a:pt x="450" y="4"/>
                    <a:pt x="506" y="6"/>
                  </a:cubicBezTo>
                  <a:cubicBezTo>
                    <a:pt x="562" y="8"/>
                    <a:pt x="546" y="192"/>
                    <a:pt x="556" y="26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1" name="Line 41"/>
            <p:cNvSpPr>
              <a:spLocks noChangeShapeType="1"/>
            </p:cNvSpPr>
            <p:nvPr/>
          </p:nvSpPr>
          <p:spPr bwMode="auto">
            <a:xfrm flipH="1">
              <a:off x="3433" y="1137"/>
              <a:ext cx="128" cy="29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0682" name="Group 42"/>
          <p:cNvGrpSpPr>
            <a:grpSpLocks/>
          </p:cNvGrpSpPr>
          <p:nvPr/>
        </p:nvGrpSpPr>
        <p:grpSpPr bwMode="auto">
          <a:xfrm>
            <a:off x="4137025" y="1509713"/>
            <a:ext cx="3021013" cy="2114550"/>
            <a:chOff x="2606" y="951"/>
            <a:chExt cx="1903" cy="1332"/>
          </a:xfrm>
        </p:grpSpPr>
        <p:sp>
          <p:nvSpPr>
            <p:cNvPr id="240683" name="Text Box 43"/>
            <p:cNvSpPr txBox="1">
              <a:spLocks noChangeArrowheads="1"/>
            </p:cNvSpPr>
            <p:nvPr/>
          </p:nvSpPr>
          <p:spPr bwMode="auto">
            <a:xfrm>
              <a:off x="3377" y="2071"/>
              <a:ext cx="657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600">
                  <a:latin typeface="Arial" charset="0"/>
                </a:rPr>
                <a:t>Channels</a:t>
              </a:r>
            </a:p>
          </p:txBody>
        </p:sp>
        <p:sp>
          <p:nvSpPr>
            <p:cNvPr id="240684" name="Line 44"/>
            <p:cNvSpPr>
              <a:spLocks noChangeShapeType="1"/>
            </p:cNvSpPr>
            <p:nvPr/>
          </p:nvSpPr>
          <p:spPr bwMode="auto">
            <a:xfrm>
              <a:off x="2994" y="951"/>
              <a:ext cx="0" cy="9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5" name="Line 45"/>
            <p:cNvSpPr>
              <a:spLocks noChangeShapeType="1"/>
            </p:cNvSpPr>
            <p:nvPr/>
          </p:nvSpPr>
          <p:spPr bwMode="auto">
            <a:xfrm flipV="1">
              <a:off x="2988" y="1935"/>
              <a:ext cx="146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6" name="Text Box 46"/>
            <p:cNvSpPr txBox="1">
              <a:spLocks noChangeArrowheads="1"/>
            </p:cNvSpPr>
            <p:nvPr/>
          </p:nvSpPr>
          <p:spPr bwMode="auto">
            <a:xfrm>
              <a:off x="2978" y="1408"/>
              <a:ext cx="178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V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I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D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E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O</a:t>
              </a:r>
            </a:p>
          </p:txBody>
        </p:sp>
        <p:sp>
          <p:nvSpPr>
            <p:cNvPr id="240687" name="Line 47"/>
            <p:cNvSpPr>
              <a:spLocks noChangeShapeType="1"/>
            </p:cNvSpPr>
            <p:nvPr/>
          </p:nvSpPr>
          <p:spPr bwMode="auto">
            <a:xfrm>
              <a:off x="3150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88" name="Text Box 48"/>
            <p:cNvSpPr txBox="1">
              <a:spLocks noChangeArrowheads="1"/>
            </p:cNvSpPr>
            <p:nvPr/>
          </p:nvSpPr>
          <p:spPr bwMode="auto">
            <a:xfrm>
              <a:off x="3152" y="1408"/>
              <a:ext cx="178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V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I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D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E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O</a:t>
              </a:r>
            </a:p>
          </p:txBody>
        </p:sp>
        <p:sp>
          <p:nvSpPr>
            <p:cNvPr id="240689" name="Text Box 49"/>
            <p:cNvSpPr txBox="1">
              <a:spLocks noChangeArrowheads="1"/>
            </p:cNvSpPr>
            <p:nvPr/>
          </p:nvSpPr>
          <p:spPr bwMode="auto">
            <a:xfrm>
              <a:off x="3338" y="1408"/>
              <a:ext cx="178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V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I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D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E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O</a:t>
              </a:r>
            </a:p>
          </p:txBody>
        </p:sp>
        <p:sp>
          <p:nvSpPr>
            <p:cNvPr id="240690" name="Text Box 50"/>
            <p:cNvSpPr txBox="1">
              <a:spLocks noChangeArrowheads="1"/>
            </p:cNvSpPr>
            <p:nvPr/>
          </p:nvSpPr>
          <p:spPr bwMode="auto">
            <a:xfrm>
              <a:off x="3524" y="1408"/>
              <a:ext cx="178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V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I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D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E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O</a:t>
              </a:r>
            </a:p>
          </p:txBody>
        </p:sp>
        <p:sp>
          <p:nvSpPr>
            <p:cNvPr id="240691" name="Text Box 51"/>
            <p:cNvSpPr txBox="1">
              <a:spLocks noChangeArrowheads="1"/>
            </p:cNvSpPr>
            <p:nvPr/>
          </p:nvSpPr>
          <p:spPr bwMode="auto">
            <a:xfrm>
              <a:off x="3710" y="1408"/>
              <a:ext cx="178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V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I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D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E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O</a:t>
              </a:r>
            </a:p>
          </p:txBody>
        </p:sp>
        <p:sp>
          <p:nvSpPr>
            <p:cNvPr id="240692" name="Text Box 52"/>
            <p:cNvSpPr txBox="1">
              <a:spLocks noChangeArrowheads="1"/>
            </p:cNvSpPr>
            <p:nvPr/>
          </p:nvSpPr>
          <p:spPr bwMode="auto">
            <a:xfrm>
              <a:off x="3896" y="1408"/>
              <a:ext cx="178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V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I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D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E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O</a:t>
              </a:r>
            </a:p>
          </p:txBody>
        </p:sp>
        <p:sp>
          <p:nvSpPr>
            <p:cNvPr id="240693" name="Text Box 53"/>
            <p:cNvSpPr txBox="1">
              <a:spLocks noChangeArrowheads="1"/>
            </p:cNvSpPr>
            <p:nvPr/>
          </p:nvSpPr>
          <p:spPr bwMode="auto">
            <a:xfrm>
              <a:off x="4058" y="1402"/>
              <a:ext cx="174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endParaRPr lang="en-US" altLang="en-US" sz="1000">
                <a:latin typeface="Arial" charset="0"/>
              </a:endParaRP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D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A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T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A</a:t>
              </a:r>
            </a:p>
          </p:txBody>
        </p:sp>
        <p:sp>
          <p:nvSpPr>
            <p:cNvPr id="240694" name="Text Box 54"/>
            <p:cNvSpPr txBox="1">
              <a:spLocks noChangeArrowheads="1"/>
            </p:cNvSpPr>
            <p:nvPr/>
          </p:nvSpPr>
          <p:spPr bwMode="auto">
            <a:xfrm>
              <a:off x="4202" y="1402"/>
              <a:ext cx="174" cy="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endParaRPr lang="en-US" altLang="en-US" sz="1000">
                <a:latin typeface="Arial" charset="0"/>
              </a:endParaRP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D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A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T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A</a:t>
              </a:r>
            </a:p>
          </p:txBody>
        </p:sp>
        <p:sp>
          <p:nvSpPr>
            <p:cNvPr id="240695" name="Text Box 55"/>
            <p:cNvSpPr txBox="1">
              <a:spLocks noChangeArrowheads="1"/>
            </p:cNvSpPr>
            <p:nvPr/>
          </p:nvSpPr>
          <p:spPr bwMode="auto">
            <a:xfrm>
              <a:off x="4330" y="1114"/>
              <a:ext cx="178" cy="8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endParaRPr lang="en-US" altLang="en-US" sz="1000">
                <a:latin typeface="Arial" charset="0"/>
              </a:endParaRP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C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O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N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T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R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O</a:t>
              </a:r>
            </a:p>
            <a:p>
              <a:pPr algn="ctr" eaLnBrk="1" hangingPunct="1"/>
              <a:r>
                <a:rPr lang="en-US" altLang="en-US" sz="1000">
                  <a:latin typeface="Arial" charset="0"/>
                </a:rPr>
                <a:t>L</a:t>
              </a:r>
            </a:p>
          </p:txBody>
        </p:sp>
        <p:sp>
          <p:nvSpPr>
            <p:cNvPr id="240696" name="Line 56"/>
            <p:cNvSpPr>
              <a:spLocks noChangeShapeType="1"/>
            </p:cNvSpPr>
            <p:nvPr/>
          </p:nvSpPr>
          <p:spPr bwMode="auto">
            <a:xfrm>
              <a:off x="3334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97" name="Line 57"/>
            <p:cNvSpPr>
              <a:spLocks noChangeShapeType="1"/>
            </p:cNvSpPr>
            <p:nvPr/>
          </p:nvSpPr>
          <p:spPr bwMode="auto">
            <a:xfrm>
              <a:off x="3514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98" name="Line 58"/>
            <p:cNvSpPr>
              <a:spLocks noChangeShapeType="1"/>
            </p:cNvSpPr>
            <p:nvPr/>
          </p:nvSpPr>
          <p:spPr bwMode="auto">
            <a:xfrm>
              <a:off x="3698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699" name="Line 59"/>
            <p:cNvSpPr>
              <a:spLocks noChangeShapeType="1"/>
            </p:cNvSpPr>
            <p:nvPr/>
          </p:nvSpPr>
          <p:spPr bwMode="auto">
            <a:xfrm>
              <a:off x="3886" y="1863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700" name="Line 60"/>
            <p:cNvSpPr>
              <a:spLocks noChangeShapeType="1"/>
            </p:cNvSpPr>
            <p:nvPr/>
          </p:nvSpPr>
          <p:spPr bwMode="auto">
            <a:xfrm>
              <a:off x="4062" y="1871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701" name="Line 61"/>
            <p:cNvSpPr>
              <a:spLocks noChangeShapeType="1"/>
            </p:cNvSpPr>
            <p:nvPr/>
          </p:nvSpPr>
          <p:spPr bwMode="auto">
            <a:xfrm>
              <a:off x="4218" y="1867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702" name="Line 62"/>
            <p:cNvSpPr>
              <a:spLocks noChangeShapeType="1"/>
            </p:cNvSpPr>
            <p:nvPr/>
          </p:nvSpPr>
          <p:spPr bwMode="auto">
            <a:xfrm>
              <a:off x="4362" y="1859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0703" name="Text Box 63"/>
            <p:cNvSpPr txBox="1">
              <a:spLocks noChangeArrowheads="1"/>
            </p:cNvSpPr>
            <p:nvPr/>
          </p:nvSpPr>
          <p:spPr bwMode="auto">
            <a:xfrm>
              <a:off x="2985" y="1960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1</a:t>
              </a:r>
            </a:p>
          </p:txBody>
        </p:sp>
        <p:sp>
          <p:nvSpPr>
            <p:cNvPr id="240704" name="Text Box 64"/>
            <p:cNvSpPr txBox="1">
              <a:spLocks noChangeArrowheads="1"/>
            </p:cNvSpPr>
            <p:nvPr/>
          </p:nvSpPr>
          <p:spPr bwMode="auto">
            <a:xfrm>
              <a:off x="3153" y="1960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2</a:t>
              </a:r>
            </a:p>
          </p:txBody>
        </p:sp>
        <p:sp>
          <p:nvSpPr>
            <p:cNvPr id="240705" name="Text Box 65"/>
            <p:cNvSpPr txBox="1">
              <a:spLocks noChangeArrowheads="1"/>
            </p:cNvSpPr>
            <p:nvPr/>
          </p:nvSpPr>
          <p:spPr bwMode="auto">
            <a:xfrm>
              <a:off x="3345" y="1960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3</a:t>
              </a:r>
            </a:p>
          </p:txBody>
        </p:sp>
        <p:sp>
          <p:nvSpPr>
            <p:cNvPr id="240706" name="Text Box 66"/>
            <p:cNvSpPr txBox="1">
              <a:spLocks noChangeArrowheads="1"/>
            </p:cNvSpPr>
            <p:nvPr/>
          </p:nvSpPr>
          <p:spPr bwMode="auto">
            <a:xfrm>
              <a:off x="3517" y="1960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4</a:t>
              </a:r>
            </a:p>
          </p:txBody>
        </p:sp>
        <p:sp>
          <p:nvSpPr>
            <p:cNvPr id="240707" name="Text Box 67"/>
            <p:cNvSpPr txBox="1">
              <a:spLocks noChangeArrowheads="1"/>
            </p:cNvSpPr>
            <p:nvPr/>
          </p:nvSpPr>
          <p:spPr bwMode="auto">
            <a:xfrm>
              <a:off x="3705" y="1956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5</a:t>
              </a:r>
            </a:p>
          </p:txBody>
        </p:sp>
        <p:sp>
          <p:nvSpPr>
            <p:cNvPr id="240708" name="Text Box 68"/>
            <p:cNvSpPr txBox="1">
              <a:spLocks noChangeArrowheads="1"/>
            </p:cNvSpPr>
            <p:nvPr/>
          </p:nvSpPr>
          <p:spPr bwMode="auto">
            <a:xfrm>
              <a:off x="3893" y="1956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6</a:t>
              </a:r>
            </a:p>
          </p:txBody>
        </p:sp>
        <p:sp>
          <p:nvSpPr>
            <p:cNvPr id="240709" name="Text Box 69"/>
            <p:cNvSpPr txBox="1">
              <a:spLocks noChangeArrowheads="1"/>
            </p:cNvSpPr>
            <p:nvPr/>
          </p:nvSpPr>
          <p:spPr bwMode="auto">
            <a:xfrm>
              <a:off x="4057" y="1956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7</a:t>
              </a:r>
            </a:p>
          </p:txBody>
        </p:sp>
        <p:sp>
          <p:nvSpPr>
            <p:cNvPr id="240710" name="Text Box 70"/>
            <p:cNvSpPr txBox="1">
              <a:spLocks noChangeArrowheads="1"/>
            </p:cNvSpPr>
            <p:nvPr/>
          </p:nvSpPr>
          <p:spPr bwMode="auto">
            <a:xfrm>
              <a:off x="4205" y="1956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8</a:t>
              </a:r>
            </a:p>
          </p:txBody>
        </p:sp>
        <p:sp>
          <p:nvSpPr>
            <p:cNvPr id="240711" name="Text Box 71"/>
            <p:cNvSpPr txBox="1">
              <a:spLocks noChangeArrowheads="1"/>
            </p:cNvSpPr>
            <p:nvPr/>
          </p:nvSpPr>
          <p:spPr bwMode="auto">
            <a:xfrm>
              <a:off x="4349" y="1956"/>
              <a:ext cx="160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altLang="en-US" sz="1000">
                  <a:latin typeface="Arial" charset="0"/>
                </a:rPr>
                <a:t>9</a:t>
              </a:r>
            </a:p>
          </p:txBody>
        </p:sp>
        <p:sp>
          <p:nvSpPr>
            <p:cNvPr id="240712" name="Freeform 72"/>
            <p:cNvSpPr>
              <a:spLocks/>
            </p:cNvSpPr>
            <p:nvPr/>
          </p:nvSpPr>
          <p:spPr bwMode="auto">
            <a:xfrm>
              <a:off x="2606" y="969"/>
              <a:ext cx="375" cy="969"/>
            </a:xfrm>
            <a:custGeom>
              <a:avLst/>
              <a:gdLst>
                <a:gd name="T0" fmla="*/ 375 w 375"/>
                <a:gd name="T1" fmla="*/ 0 h 969"/>
                <a:gd name="T2" fmla="*/ 0 w 375"/>
                <a:gd name="T3" fmla="*/ 485 h 969"/>
                <a:gd name="T4" fmla="*/ 375 w 375"/>
                <a:gd name="T5" fmla="*/ 969 h 969"/>
                <a:gd name="T6" fmla="*/ 375 w 375"/>
                <a:gd name="T7" fmla="*/ 0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75" h="969">
                  <a:moveTo>
                    <a:pt x="375" y="0"/>
                  </a:moveTo>
                  <a:lnTo>
                    <a:pt x="0" y="485"/>
                  </a:lnTo>
                  <a:lnTo>
                    <a:pt x="375" y="969"/>
                  </a:lnTo>
                  <a:lnTo>
                    <a:pt x="375" y="0"/>
                  </a:lnTo>
                  <a:close/>
                </a:path>
              </a:pathLst>
            </a:custGeom>
            <a:gradFill rotWithShape="1">
              <a:gsLst>
                <a:gs pos="0">
                  <a:schemeClr val="tx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175" cmpd="sng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40713" name="Group 73"/>
          <p:cNvGrpSpPr>
            <a:grpSpLocks/>
          </p:cNvGrpSpPr>
          <p:nvPr/>
        </p:nvGrpSpPr>
        <p:grpSpPr bwMode="auto">
          <a:xfrm>
            <a:off x="2398713" y="2176463"/>
            <a:ext cx="1666875" cy="2062162"/>
            <a:chOff x="1511" y="1371"/>
            <a:chExt cx="1050" cy="1299"/>
          </a:xfrm>
        </p:grpSpPr>
        <p:grpSp>
          <p:nvGrpSpPr>
            <p:cNvPr id="240714" name="Group 74"/>
            <p:cNvGrpSpPr>
              <a:grpSpLocks/>
            </p:cNvGrpSpPr>
            <p:nvPr/>
          </p:nvGrpSpPr>
          <p:grpSpPr bwMode="auto">
            <a:xfrm>
              <a:off x="1511" y="1371"/>
              <a:ext cx="1050" cy="198"/>
              <a:chOff x="1614" y="1494"/>
              <a:chExt cx="1050" cy="198"/>
            </a:xfrm>
          </p:grpSpPr>
          <p:sp>
            <p:nvSpPr>
              <p:cNvPr id="240715" name="Rectangle 75"/>
              <p:cNvSpPr>
                <a:spLocks noChangeArrowheads="1"/>
              </p:cNvSpPr>
              <p:nvPr/>
            </p:nvSpPr>
            <p:spPr bwMode="auto">
              <a:xfrm>
                <a:off x="2358" y="1500"/>
                <a:ext cx="168" cy="17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0716" name="Freeform 76"/>
              <p:cNvSpPr>
                <a:spLocks/>
              </p:cNvSpPr>
              <p:nvPr/>
            </p:nvSpPr>
            <p:spPr bwMode="auto">
              <a:xfrm>
                <a:off x="1614" y="1494"/>
                <a:ext cx="896" cy="198"/>
              </a:xfrm>
              <a:custGeom>
                <a:avLst/>
                <a:gdLst>
                  <a:gd name="T0" fmla="*/ 18 w 896"/>
                  <a:gd name="T1" fmla="*/ 0 h 198"/>
                  <a:gd name="T2" fmla="*/ 0 w 896"/>
                  <a:gd name="T3" fmla="*/ 96 h 198"/>
                  <a:gd name="T4" fmla="*/ 18 w 896"/>
                  <a:gd name="T5" fmla="*/ 198 h 198"/>
                  <a:gd name="T6" fmla="*/ 774 w 896"/>
                  <a:gd name="T7" fmla="*/ 198 h 198"/>
                  <a:gd name="T8" fmla="*/ 750 w 896"/>
                  <a:gd name="T9" fmla="*/ 90 h 198"/>
                  <a:gd name="T10" fmla="*/ 774 w 896"/>
                  <a:gd name="T11" fmla="*/ 0 h 198"/>
                  <a:gd name="T12" fmla="*/ 18 w 896"/>
                  <a:gd name="T13" fmla="*/ 0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6" h="198">
                    <a:moveTo>
                      <a:pt x="18" y="0"/>
                    </a:moveTo>
                    <a:lnTo>
                      <a:pt x="0" y="96"/>
                    </a:lnTo>
                    <a:lnTo>
                      <a:pt x="18" y="198"/>
                    </a:lnTo>
                    <a:lnTo>
                      <a:pt x="774" y="198"/>
                    </a:lnTo>
                    <a:cubicBezTo>
                      <a:pt x="896" y="180"/>
                      <a:pt x="750" y="123"/>
                      <a:pt x="750" y="90"/>
                    </a:cubicBezTo>
                    <a:cubicBezTo>
                      <a:pt x="750" y="57"/>
                      <a:pt x="896" y="15"/>
                      <a:pt x="774" y="0"/>
                    </a:cubicBezTo>
                    <a:lnTo>
                      <a:pt x="18" y="0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tx1"/>
                  </a:gs>
                  <a:gs pos="50000">
                    <a:schemeClr val="bg1"/>
                  </a:gs>
                  <a:gs pos="100000">
                    <a:schemeClr val="tx1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0717" name="Oval 77"/>
              <p:cNvSpPr>
                <a:spLocks noChangeArrowheads="1"/>
              </p:cNvSpPr>
              <p:nvPr/>
            </p:nvSpPr>
            <p:spPr bwMode="auto">
              <a:xfrm>
                <a:off x="2502" y="1506"/>
                <a:ext cx="62" cy="16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0718" name="Line 78"/>
              <p:cNvSpPr>
                <a:spLocks noChangeShapeType="1"/>
              </p:cNvSpPr>
              <p:nvPr/>
            </p:nvSpPr>
            <p:spPr bwMode="auto">
              <a:xfrm>
                <a:off x="2526" y="1584"/>
                <a:ext cx="138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40719" name="Freeform 79"/>
            <p:cNvSpPr>
              <a:spLocks/>
            </p:cNvSpPr>
            <p:nvPr/>
          </p:nvSpPr>
          <p:spPr bwMode="auto">
            <a:xfrm>
              <a:off x="1536" y="1563"/>
              <a:ext cx="1015" cy="1107"/>
            </a:xfrm>
            <a:custGeom>
              <a:avLst/>
              <a:gdLst>
                <a:gd name="T0" fmla="*/ 1015 w 1015"/>
                <a:gd name="T1" fmla="*/ 1107 h 1107"/>
                <a:gd name="T2" fmla="*/ 0 w 1015"/>
                <a:gd name="T3" fmla="*/ 0 h 1107"/>
                <a:gd name="T4" fmla="*/ 905 w 1015"/>
                <a:gd name="T5" fmla="*/ 0 h 1107"/>
                <a:gd name="T6" fmla="*/ 1015 w 1015"/>
                <a:gd name="T7" fmla="*/ 1107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107">
                  <a:moveTo>
                    <a:pt x="1015" y="1107"/>
                  </a:moveTo>
                  <a:lnTo>
                    <a:pt x="0" y="0"/>
                  </a:lnTo>
                  <a:lnTo>
                    <a:pt x="905" y="0"/>
                  </a:lnTo>
                  <a:lnTo>
                    <a:pt x="1015" y="1107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0720" name="Text Box 80"/>
          <p:cNvSpPr txBox="1">
            <a:spLocks noChangeArrowheads="1"/>
          </p:cNvSpPr>
          <p:nvPr/>
        </p:nvSpPr>
        <p:spPr bwMode="auto">
          <a:xfrm>
            <a:off x="1947863" y="1360488"/>
            <a:ext cx="9493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charset="0"/>
              </a:rPr>
              <a:t>FDM:</a:t>
            </a:r>
            <a:endParaRPr lang="en-US" alt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0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4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0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F24CC01A-1488-6947-ADF2-EA68B3982C5B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242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DSL vs </a:t>
            </a:r>
            <a:r>
              <a:rPr lang="en-US" altLang="en-US">
                <a:solidFill>
                  <a:srgbClr val="008000"/>
                </a:solidFill>
              </a:rPr>
              <a:t>Cable Modem</a:t>
            </a:r>
          </a:p>
        </p:txBody>
      </p:sp>
      <p:sp>
        <p:nvSpPr>
          <p:cNvPr id="2426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244600"/>
            <a:ext cx="3810000" cy="4648200"/>
          </a:xfrm>
        </p:spPr>
        <p:txBody>
          <a:bodyPr/>
          <a:lstStyle/>
          <a:p>
            <a:r>
              <a:rPr lang="en-US" altLang="en-US" sz="2400">
                <a:solidFill>
                  <a:schemeClr val="accent2"/>
                </a:solidFill>
              </a:rPr>
              <a:t>DSL is point to point</a:t>
            </a:r>
          </a:p>
          <a:p>
            <a:pPr>
              <a:buFont typeface="Wingdings" charset="2"/>
              <a:buNone/>
            </a:pPr>
            <a:r>
              <a:rPr lang="en-US" altLang="en-US" sz="2400">
                <a:solidFill>
                  <a:schemeClr val="accent2"/>
                </a:solidFill>
              </a:rPr>
              <a:t>	Thus data rate does not reduce when neighbor uses his/her DSL</a:t>
            </a:r>
          </a:p>
          <a:p>
            <a:endParaRPr lang="en-US" altLang="en-US" sz="2400">
              <a:solidFill>
                <a:schemeClr val="accent2"/>
              </a:solidFill>
            </a:endParaRPr>
          </a:p>
          <a:p>
            <a:r>
              <a:rPr lang="en-US" altLang="en-US" sz="2400">
                <a:solidFill>
                  <a:schemeClr val="accent2"/>
                </a:solidFill>
              </a:rPr>
              <a:t>But, DSL uses twisted-pair, and transmission technology cannot support more than ~10Mbps</a:t>
            </a:r>
          </a:p>
        </p:txBody>
      </p:sp>
      <p:sp>
        <p:nvSpPr>
          <p:cNvPr id="2426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257300"/>
            <a:ext cx="3810000" cy="4648200"/>
          </a:xfrm>
        </p:spPr>
        <p:txBody>
          <a:bodyPr/>
          <a:lstStyle/>
          <a:p>
            <a:r>
              <a:rPr lang="en-US" altLang="en-US" sz="1800">
                <a:solidFill>
                  <a:srgbClr val="008000"/>
                </a:solidFill>
              </a:rPr>
              <a:t>Cable Modems share the pipe to the cable headend.</a:t>
            </a:r>
          </a:p>
          <a:p>
            <a:pPr>
              <a:buFont typeface="Wingdings" charset="2"/>
              <a:buNone/>
            </a:pPr>
            <a:r>
              <a:rPr lang="en-US" altLang="en-US" sz="1800">
                <a:solidFill>
                  <a:srgbClr val="008000"/>
                </a:solidFill>
              </a:rPr>
              <a:t>	Thus, your data rate can reduce when neighbors are surfing concurrently</a:t>
            </a:r>
          </a:p>
          <a:p>
            <a:pPr>
              <a:buFont typeface="Wingdings" charset="2"/>
              <a:buNone/>
            </a:pPr>
            <a:endParaRPr lang="en-US" altLang="en-US" sz="1800">
              <a:solidFill>
                <a:srgbClr val="008000"/>
              </a:solidFill>
            </a:endParaRPr>
          </a:p>
          <a:p>
            <a:r>
              <a:rPr lang="en-US" altLang="en-US" sz="1800">
                <a:solidFill>
                  <a:srgbClr val="008000"/>
                </a:solidFill>
              </a:rPr>
              <a:t>However, fibre optic lines have significantly higher data rate (fat pipe)</a:t>
            </a:r>
          </a:p>
          <a:p>
            <a:pPr>
              <a:buFont typeface="Wingdings" charset="2"/>
              <a:buNone/>
            </a:pPr>
            <a:r>
              <a:rPr lang="en-US" altLang="en-US" sz="1800">
                <a:solidFill>
                  <a:srgbClr val="008000"/>
                </a:solidFill>
              </a:rPr>
              <a:t>	Even if other users, data rate may still be higher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F20F0E1B-550E-354F-AD73-AE874519B2AB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2447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Company access: local area networks</a:t>
            </a:r>
            <a:endParaRPr lang="en-US" altLang="en-US"/>
          </a:p>
        </p:txBody>
      </p:sp>
      <p:sp>
        <p:nvSpPr>
          <p:cNvPr id="244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419600" cy="5029200"/>
          </a:xfrm>
        </p:spPr>
        <p:txBody>
          <a:bodyPr/>
          <a:lstStyle/>
          <a:p>
            <a:r>
              <a:rPr lang="en-US" altLang="en-US" sz="2400"/>
              <a:t>company/univ </a:t>
            </a:r>
            <a:r>
              <a:rPr lang="en-US" altLang="en-US" sz="2400">
                <a:solidFill>
                  <a:srgbClr val="FF0000"/>
                </a:solidFill>
              </a:rPr>
              <a:t>local area network</a:t>
            </a:r>
            <a:r>
              <a:rPr lang="en-US" altLang="en-US" sz="2400"/>
              <a:t> (LAN) connects end system to edge router</a:t>
            </a:r>
            <a:endParaRPr lang="en-US" altLang="en-US" sz="2400">
              <a:solidFill>
                <a:srgbClr val="FF0000"/>
              </a:solidFill>
            </a:endParaRP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Ethernet: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/>
              <a:t>shared or dedicated link connects end system and router</a:t>
            </a:r>
          </a:p>
          <a:p>
            <a:pPr lvl="1"/>
            <a:r>
              <a:rPr lang="en-US" altLang="en-US"/>
              <a:t>10 Mbs, 100Mbps, Gigabit Ethernet</a:t>
            </a:r>
            <a:endParaRPr lang="en-US" altLang="en-US" sz="2000"/>
          </a:p>
          <a:p>
            <a:endParaRPr lang="en-US" altLang="en-US" sz="2400"/>
          </a:p>
          <a:p>
            <a:r>
              <a:rPr lang="en-US" altLang="en-US" sz="2400"/>
              <a:t>LANs:  chapter 5</a:t>
            </a:r>
          </a:p>
        </p:txBody>
      </p:sp>
      <p:grpSp>
        <p:nvGrpSpPr>
          <p:cNvPr id="244740" name="Group 4"/>
          <p:cNvGrpSpPr>
            <a:grpSpLocks/>
          </p:cNvGrpSpPr>
          <p:nvPr/>
        </p:nvGrpSpPr>
        <p:grpSpPr bwMode="auto">
          <a:xfrm>
            <a:off x="5416550" y="2427288"/>
            <a:ext cx="2798763" cy="2351087"/>
            <a:chOff x="3328" y="2249"/>
            <a:chExt cx="1355" cy="1013"/>
          </a:xfrm>
        </p:grpSpPr>
        <p:graphicFrame>
          <p:nvGraphicFramePr>
            <p:cNvPr id="244741" name="Object 5"/>
            <p:cNvGraphicFramePr>
              <a:graphicFrameLocks noChangeAspect="1"/>
            </p:cNvGraphicFramePr>
            <p:nvPr/>
          </p:nvGraphicFramePr>
          <p:xfrm>
            <a:off x="3328" y="2249"/>
            <a:ext cx="290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806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28" y="2249"/>
                          <a:ext cx="290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4742" name="Line 6"/>
            <p:cNvSpPr>
              <a:spLocks noChangeShapeType="1"/>
            </p:cNvSpPr>
            <p:nvPr/>
          </p:nvSpPr>
          <p:spPr bwMode="auto">
            <a:xfrm flipV="1">
              <a:off x="3612" y="2435"/>
              <a:ext cx="50" cy="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44743" name="Object 7"/>
            <p:cNvGraphicFramePr>
              <a:graphicFrameLocks noChangeAspect="1"/>
            </p:cNvGraphicFramePr>
            <p:nvPr/>
          </p:nvGraphicFramePr>
          <p:xfrm>
            <a:off x="3328" y="2698"/>
            <a:ext cx="290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807" name="Clip" r:id="rId6" imgW="24269700" imgH="20129500" progId="MS_ClipArt_Gallery.2">
                    <p:embed/>
                  </p:oleObj>
                </mc:Choice>
                <mc:Fallback>
                  <p:oleObj name="Clip" r:id="rId6" imgW="24269700" imgH="20129500" progId="MS_ClipArt_Gallery.2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28" y="2698"/>
                          <a:ext cx="290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4744" name="Line 8"/>
            <p:cNvSpPr>
              <a:spLocks noChangeShapeType="1"/>
            </p:cNvSpPr>
            <p:nvPr/>
          </p:nvSpPr>
          <p:spPr bwMode="auto">
            <a:xfrm flipV="1">
              <a:off x="3612" y="2888"/>
              <a:ext cx="50" cy="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4745" name="Group 9"/>
            <p:cNvGrpSpPr>
              <a:grpSpLocks/>
            </p:cNvGrpSpPr>
            <p:nvPr/>
          </p:nvGrpSpPr>
          <p:grpSpPr bwMode="auto">
            <a:xfrm>
              <a:off x="3415" y="2507"/>
              <a:ext cx="50" cy="168"/>
              <a:chOff x="3842" y="406"/>
              <a:chExt cx="51" cy="167"/>
            </a:xfrm>
          </p:grpSpPr>
          <p:sp>
            <p:nvSpPr>
              <p:cNvPr id="244746" name="Oval 10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47" name="Oval 11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48" name="Oval 12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4749" name="Line 13"/>
            <p:cNvSpPr>
              <a:spLocks noChangeShapeType="1"/>
            </p:cNvSpPr>
            <p:nvPr/>
          </p:nvSpPr>
          <p:spPr bwMode="auto">
            <a:xfrm>
              <a:off x="3658" y="2433"/>
              <a:ext cx="0" cy="45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244750" name="Object 14"/>
            <p:cNvGraphicFramePr>
              <a:graphicFrameLocks noChangeAspect="1"/>
            </p:cNvGraphicFramePr>
            <p:nvPr/>
          </p:nvGraphicFramePr>
          <p:xfrm>
            <a:off x="3933" y="3012"/>
            <a:ext cx="291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808" name="Clip" r:id="rId7" imgW="24269700" imgH="20129500" progId="MS_ClipArt_Gallery.2">
                    <p:embed/>
                  </p:oleObj>
                </mc:Choice>
                <mc:Fallback>
                  <p:oleObj name="Clip" r:id="rId7" imgW="24269700" imgH="201295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33" y="3012"/>
                          <a:ext cx="291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4751" name="Object 15"/>
            <p:cNvGraphicFramePr>
              <a:graphicFrameLocks noChangeAspect="1"/>
            </p:cNvGraphicFramePr>
            <p:nvPr/>
          </p:nvGraphicFramePr>
          <p:xfrm>
            <a:off x="3505" y="3003"/>
            <a:ext cx="289" cy="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4809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05" y="3003"/>
                          <a:ext cx="289" cy="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4752" name="Line 16"/>
            <p:cNvSpPr>
              <a:spLocks noChangeShapeType="1"/>
            </p:cNvSpPr>
            <p:nvPr/>
          </p:nvSpPr>
          <p:spPr bwMode="auto">
            <a:xfrm rot="-5400000">
              <a:off x="4088" y="2993"/>
              <a:ext cx="46" cy="1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53" name="Line 17"/>
            <p:cNvSpPr>
              <a:spLocks noChangeShapeType="1"/>
            </p:cNvSpPr>
            <p:nvPr/>
          </p:nvSpPr>
          <p:spPr bwMode="auto">
            <a:xfrm rot="5400000" flipH="1">
              <a:off x="3651" y="2987"/>
              <a:ext cx="48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54" name="Line 18"/>
            <p:cNvSpPr>
              <a:spLocks noChangeShapeType="1"/>
            </p:cNvSpPr>
            <p:nvPr/>
          </p:nvSpPr>
          <p:spPr bwMode="auto">
            <a:xfrm rot="16200000" flipV="1">
              <a:off x="3895" y="2748"/>
              <a:ext cx="0" cy="437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55" name="Line 19"/>
            <p:cNvSpPr>
              <a:spLocks noChangeShapeType="1"/>
            </p:cNvSpPr>
            <p:nvPr/>
          </p:nvSpPr>
          <p:spPr bwMode="auto">
            <a:xfrm>
              <a:off x="3656" y="2681"/>
              <a:ext cx="71" cy="3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4756" name="Group 20"/>
            <p:cNvGrpSpPr>
              <a:grpSpLocks/>
            </p:cNvGrpSpPr>
            <p:nvPr/>
          </p:nvGrpSpPr>
          <p:grpSpPr bwMode="auto">
            <a:xfrm>
              <a:off x="4343" y="2819"/>
              <a:ext cx="145" cy="309"/>
              <a:chOff x="4180" y="783"/>
              <a:chExt cx="150" cy="307"/>
            </a:xfrm>
          </p:grpSpPr>
          <p:sp>
            <p:nvSpPr>
              <p:cNvPr id="244757" name="AutoShape 21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58" name="Rectangle 22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59" name="Rectangle 23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0" name="AutoShape 24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1" name="Line 25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2" name="Line 26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3" name="Rectangle 27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4" name="Rectangle 28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4765" name="Group 29"/>
            <p:cNvGrpSpPr>
              <a:grpSpLocks/>
            </p:cNvGrpSpPr>
            <p:nvPr/>
          </p:nvGrpSpPr>
          <p:grpSpPr bwMode="auto">
            <a:xfrm>
              <a:off x="4538" y="2819"/>
              <a:ext cx="145" cy="309"/>
              <a:chOff x="4180" y="783"/>
              <a:chExt cx="150" cy="307"/>
            </a:xfrm>
          </p:grpSpPr>
          <p:sp>
            <p:nvSpPr>
              <p:cNvPr id="244766" name="AutoShape 30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7" name="Rectangle 31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8" name="Rectangle 32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69" name="AutoShape 33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70" name="Line 34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71" name="Line 35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72" name="Rectangle 36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73" name="Rectangle 37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44774" name="Line 38"/>
            <p:cNvSpPr>
              <a:spLocks noChangeShapeType="1"/>
            </p:cNvSpPr>
            <p:nvPr/>
          </p:nvSpPr>
          <p:spPr bwMode="auto">
            <a:xfrm rot="-5400000">
              <a:off x="4349" y="2441"/>
              <a:ext cx="0" cy="546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75" name="Line 39"/>
            <p:cNvSpPr>
              <a:spLocks noChangeShapeType="1"/>
            </p:cNvSpPr>
            <p:nvPr/>
          </p:nvSpPr>
          <p:spPr bwMode="auto">
            <a:xfrm rot="-5400000">
              <a:off x="4385" y="2768"/>
              <a:ext cx="12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4776" name="Group 40"/>
            <p:cNvGrpSpPr>
              <a:grpSpLocks/>
            </p:cNvGrpSpPr>
            <p:nvPr/>
          </p:nvGrpSpPr>
          <p:grpSpPr bwMode="auto">
            <a:xfrm>
              <a:off x="3727" y="2621"/>
              <a:ext cx="349" cy="176"/>
              <a:chOff x="3600" y="219"/>
              <a:chExt cx="360" cy="175"/>
            </a:xfrm>
          </p:grpSpPr>
          <p:sp>
            <p:nvSpPr>
              <p:cNvPr id="244777" name="Oval 4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78" name="Line 4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79" name="Line 4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4780" name="Rectangle 4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244781" name="Oval 4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4782" name="Group 4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44783" name="Line 4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784" name="Line 4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785" name="Line 4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4786" name="Group 5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44787" name="Line 5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788" name="Line 5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4789" name="Line 5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44790" name="Line 54"/>
            <p:cNvSpPr>
              <a:spLocks noChangeShapeType="1"/>
            </p:cNvSpPr>
            <p:nvPr/>
          </p:nvSpPr>
          <p:spPr bwMode="auto">
            <a:xfrm>
              <a:off x="3901" y="2791"/>
              <a:ext cx="1" cy="17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4791" name="Line 55"/>
            <p:cNvSpPr>
              <a:spLocks noChangeShapeType="1"/>
            </p:cNvSpPr>
            <p:nvPr/>
          </p:nvSpPr>
          <p:spPr bwMode="auto">
            <a:xfrm rot="-5400000">
              <a:off x="4559" y="2768"/>
              <a:ext cx="122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4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F2B0FFED-CD75-8140-B7BE-6502491BFDE0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246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Wireless access networks</a:t>
            </a:r>
            <a:endParaRPr lang="en-US" altLang="en-US"/>
          </a:p>
        </p:txBody>
      </p:sp>
      <p:sp>
        <p:nvSpPr>
          <p:cNvPr id="2467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23863" y="1322388"/>
            <a:ext cx="4927600" cy="4876800"/>
          </a:xfrm>
        </p:spPr>
        <p:txBody>
          <a:bodyPr/>
          <a:lstStyle/>
          <a:p>
            <a:r>
              <a:rPr lang="en-US" altLang="en-US" sz="2400"/>
              <a:t>shared </a:t>
            </a:r>
            <a:r>
              <a:rPr lang="en-US" altLang="en-US" sz="2400" i="1"/>
              <a:t>wireless</a:t>
            </a:r>
            <a:r>
              <a:rPr lang="en-US" altLang="en-US" sz="2400"/>
              <a:t> access network connects end system to router</a:t>
            </a:r>
          </a:p>
          <a:p>
            <a:pPr lvl="1"/>
            <a:r>
              <a:rPr lang="en-US" altLang="en-US" sz="2000"/>
              <a:t>via base station aka “access point”</a:t>
            </a: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wireless LANs:</a:t>
            </a:r>
            <a:endParaRPr lang="en-US" altLang="en-US" sz="2400"/>
          </a:p>
          <a:p>
            <a:pPr lvl="1"/>
            <a:r>
              <a:rPr lang="en-US" altLang="en-US" sz="2000"/>
              <a:t>802.11b/g (WiFi): 11 or 54  Mbps</a:t>
            </a: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wider-area wireless access</a:t>
            </a:r>
            <a:endParaRPr lang="en-US" altLang="en-US" sz="2400"/>
          </a:p>
          <a:p>
            <a:pPr lvl="1"/>
            <a:r>
              <a:rPr lang="en-US" altLang="en-US" sz="2000"/>
              <a:t>provided by telco operator</a:t>
            </a:r>
          </a:p>
          <a:p>
            <a:pPr lvl="1"/>
            <a:r>
              <a:rPr lang="en-US" altLang="en-US" sz="2000"/>
              <a:t>3G ~ 384 kbps</a:t>
            </a:r>
          </a:p>
          <a:p>
            <a:pPr lvl="2"/>
            <a:r>
              <a:rPr lang="en-US" altLang="en-US"/>
              <a:t>Will it happen??</a:t>
            </a:r>
            <a:endParaRPr lang="en-US" altLang="en-US" sz="1800"/>
          </a:p>
          <a:p>
            <a:pPr lvl="1"/>
            <a:r>
              <a:rPr lang="en-US" altLang="en-US" sz="2000"/>
              <a:t>GPRS in Europe/US</a:t>
            </a:r>
          </a:p>
        </p:txBody>
      </p:sp>
      <p:grpSp>
        <p:nvGrpSpPr>
          <p:cNvPr id="246788" name="Group 4"/>
          <p:cNvGrpSpPr>
            <a:grpSpLocks/>
          </p:cNvGrpSpPr>
          <p:nvPr/>
        </p:nvGrpSpPr>
        <p:grpSpPr bwMode="auto">
          <a:xfrm>
            <a:off x="5449888" y="1743075"/>
            <a:ext cx="3243262" cy="3946525"/>
            <a:chOff x="3458" y="1169"/>
            <a:chExt cx="2043" cy="2486"/>
          </a:xfrm>
        </p:grpSpPr>
        <p:grpSp>
          <p:nvGrpSpPr>
            <p:cNvPr id="246789" name="Group 5"/>
            <p:cNvGrpSpPr>
              <a:grpSpLocks/>
            </p:cNvGrpSpPr>
            <p:nvPr/>
          </p:nvGrpSpPr>
          <p:grpSpPr bwMode="auto">
            <a:xfrm>
              <a:off x="3944" y="2621"/>
              <a:ext cx="392" cy="500"/>
              <a:chOff x="3908" y="2375"/>
              <a:chExt cx="392" cy="500"/>
            </a:xfrm>
          </p:grpSpPr>
          <p:graphicFrame>
            <p:nvGraphicFramePr>
              <p:cNvPr id="246790" name="Object 6"/>
              <p:cNvGraphicFramePr>
                <a:graphicFrameLocks noChangeAspect="1"/>
              </p:cNvGraphicFramePr>
              <p:nvPr/>
            </p:nvGraphicFramePr>
            <p:xfrm>
              <a:off x="3908" y="2375"/>
              <a:ext cx="366" cy="44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52" name="Clip" r:id="rId4" imgW="15481300" imgH="15735300" progId="MS_ClipArt_Gallery.2">
                      <p:embed/>
                    </p:oleObj>
                  </mc:Choice>
                  <mc:Fallback>
                    <p:oleObj name="Clip" r:id="rId4" imgW="15481300" imgH="15735300" progId="MS_ClipArt_Gallery.2">
                      <p:embed/>
                      <p:pic>
                        <p:nvPicPr>
                          <p:cNvPr id="0" name="Object 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08" y="2375"/>
                            <a:ext cx="366" cy="44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0000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791" name="Object 7"/>
              <p:cNvGraphicFramePr>
                <a:graphicFrameLocks noChangeAspect="1"/>
              </p:cNvGraphicFramePr>
              <p:nvPr/>
            </p:nvGraphicFramePr>
            <p:xfrm>
              <a:off x="3966" y="2506"/>
              <a:ext cx="334" cy="369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53" name="Clip" r:id="rId6" imgW="23634700" imgH="22352000" progId="MS_ClipArt_Gallery.2">
                      <p:embed/>
                    </p:oleObj>
                  </mc:Choice>
                  <mc:Fallback>
                    <p:oleObj name="Clip" r:id="rId6" imgW="23634700" imgH="22352000" progId="MS_ClipArt_Gallery.2">
                      <p:embed/>
                      <p:pic>
                        <p:nvPicPr>
                          <p:cNvPr id="0" name="Object 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66" y="2506"/>
                            <a:ext cx="334" cy="369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46792" name="Group 8"/>
            <p:cNvGrpSpPr>
              <a:grpSpLocks/>
            </p:cNvGrpSpPr>
            <p:nvPr/>
          </p:nvGrpSpPr>
          <p:grpSpPr bwMode="auto">
            <a:xfrm>
              <a:off x="4672" y="2567"/>
              <a:ext cx="392" cy="500"/>
              <a:chOff x="2870" y="1518"/>
              <a:chExt cx="292" cy="320"/>
            </a:xfrm>
          </p:grpSpPr>
          <p:graphicFrame>
            <p:nvGraphicFramePr>
              <p:cNvPr id="246793" name="Object 9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54" name="Clip" r:id="rId8" imgW="15481300" imgH="15735300" progId="MS_ClipArt_Gallery.2">
                      <p:embed/>
                    </p:oleObj>
                  </mc:Choice>
                  <mc:Fallback>
                    <p:oleObj name="Clip" r:id="rId8" imgW="15481300" imgH="15735300" progId="MS_ClipArt_Gallery.2">
                      <p:embed/>
                      <p:pic>
                        <p:nvPicPr>
                          <p:cNvPr id="0" name="Object 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794" name="Object 10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55" name="Clip" r:id="rId9" imgW="23634700" imgH="22352000" progId="MS_ClipArt_Gallery.2">
                      <p:embed/>
                    </p:oleObj>
                  </mc:Choice>
                  <mc:Fallback>
                    <p:oleObj name="Clip" r:id="rId9" imgW="23634700" imgH="22352000" progId="MS_ClipArt_Gallery.2">
                      <p:embed/>
                      <p:pic>
                        <p:nvPicPr>
                          <p:cNvPr id="0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46795" name="Group 11"/>
            <p:cNvGrpSpPr>
              <a:grpSpLocks/>
            </p:cNvGrpSpPr>
            <p:nvPr/>
          </p:nvGrpSpPr>
          <p:grpSpPr bwMode="auto">
            <a:xfrm>
              <a:off x="4092" y="1837"/>
              <a:ext cx="366" cy="442"/>
              <a:chOff x="4733" y="2082"/>
              <a:chExt cx="272" cy="282"/>
            </a:xfrm>
          </p:grpSpPr>
          <p:graphicFrame>
            <p:nvGraphicFramePr>
              <p:cNvPr id="246796" name="Object 12"/>
              <p:cNvGraphicFramePr>
                <a:graphicFrameLocks noChangeAspect="1"/>
              </p:cNvGraphicFramePr>
              <p:nvPr/>
            </p:nvGraphicFramePr>
            <p:xfrm>
              <a:off x="4733" y="2082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56" name="Clip" r:id="rId10" imgW="15481300" imgH="15735300" progId="MS_ClipArt_Gallery.2">
                      <p:embed/>
                    </p:oleObj>
                  </mc:Choice>
                  <mc:Fallback>
                    <p:oleObj name="Clip" r:id="rId10" imgW="15481300" imgH="15735300" progId="MS_ClipArt_Gallery.2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33" y="2082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246797" name="Rectangle 13"/>
              <p:cNvSpPr>
                <a:spLocks noChangeArrowheads="1"/>
              </p:cNvSpPr>
              <p:nvPr/>
            </p:nvSpPr>
            <p:spPr bwMode="auto">
              <a:xfrm>
                <a:off x="4812" y="2181"/>
                <a:ext cx="192" cy="183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6798" name="Group 14"/>
            <p:cNvGrpSpPr>
              <a:grpSpLocks/>
            </p:cNvGrpSpPr>
            <p:nvPr/>
          </p:nvGrpSpPr>
          <p:grpSpPr bwMode="auto">
            <a:xfrm>
              <a:off x="4113" y="1453"/>
              <a:ext cx="483" cy="273"/>
              <a:chOff x="3600" y="219"/>
              <a:chExt cx="360" cy="175"/>
            </a:xfrm>
          </p:grpSpPr>
          <p:sp>
            <p:nvSpPr>
              <p:cNvPr id="246799" name="Oval 1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800" name="Line 1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801" name="Line 1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6802" name="Rectangle 1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246803" name="Oval 1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46804" name="Group 2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46805" name="Line 2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806" name="Line 2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807" name="Line 2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46808" name="Group 2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46809" name="Line 2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810" name="Line 2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46811" name="Line 2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246812" name="Line 28"/>
            <p:cNvSpPr>
              <a:spLocks noChangeShapeType="1"/>
            </p:cNvSpPr>
            <p:nvPr/>
          </p:nvSpPr>
          <p:spPr bwMode="auto">
            <a:xfrm flipV="1">
              <a:off x="4363" y="1721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6813" name="Group 29"/>
            <p:cNvGrpSpPr>
              <a:grpSpLocks/>
            </p:cNvGrpSpPr>
            <p:nvPr/>
          </p:nvGrpSpPr>
          <p:grpSpPr bwMode="auto">
            <a:xfrm>
              <a:off x="4826" y="1557"/>
              <a:ext cx="392" cy="500"/>
              <a:chOff x="2870" y="1518"/>
              <a:chExt cx="292" cy="320"/>
            </a:xfrm>
          </p:grpSpPr>
          <p:graphicFrame>
            <p:nvGraphicFramePr>
              <p:cNvPr id="246814" name="Object 30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57" name="Clip" r:id="rId11" imgW="15481300" imgH="15735300" progId="MS_ClipArt_Gallery.2">
                      <p:embed/>
                    </p:oleObj>
                  </mc:Choice>
                  <mc:Fallback>
                    <p:oleObj name="Clip" r:id="rId11" imgW="15481300" imgH="15735300" progId="MS_ClipArt_Gallery.2">
                      <p:embed/>
                      <p:pic>
                        <p:nvPicPr>
                          <p:cNvPr id="0" name="Object 3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815" name="Object 31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58" name="Clip" r:id="rId12" imgW="23634700" imgH="22352000" progId="MS_ClipArt_Gallery.2">
                      <p:embed/>
                    </p:oleObj>
                  </mc:Choice>
                  <mc:Fallback>
                    <p:oleObj name="Clip" r:id="rId12" imgW="23634700" imgH="22352000" progId="MS_ClipArt_Gallery.2">
                      <p:embed/>
                      <p:pic>
                        <p:nvPicPr>
                          <p:cNvPr id="0" name="Object 3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246816" name="Group 32"/>
            <p:cNvGrpSpPr>
              <a:grpSpLocks/>
            </p:cNvGrpSpPr>
            <p:nvPr/>
          </p:nvGrpSpPr>
          <p:grpSpPr bwMode="auto">
            <a:xfrm>
              <a:off x="5109" y="2226"/>
              <a:ext cx="392" cy="500"/>
              <a:chOff x="2870" y="1518"/>
              <a:chExt cx="292" cy="320"/>
            </a:xfrm>
          </p:grpSpPr>
          <p:graphicFrame>
            <p:nvGraphicFramePr>
              <p:cNvPr id="246817" name="Object 33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59" name="Clip" r:id="rId13" imgW="15481300" imgH="15735300" progId="MS_ClipArt_Gallery.2">
                      <p:embed/>
                    </p:oleObj>
                  </mc:Choice>
                  <mc:Fallback>
                    <p:oleObj name="Clip" r:id="rId13" imgW="15481300" imgH="15735300" progId="MS_ClipArt_Gallery.2">
                      <p:embed/>
                      <p:pic>
                        <p:nvPicPr>
                          <p:cNvPr id="0" name="Object 3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246818" name="Object 34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246860" name="Clip" r:id="rId14" imgW="23634700" imgH="22352000" progId="MS_ClipArt_Gallery.2">
                      <p:embed/>
                    </p:oleObj>
                  </mc:Choice>
                  <mc:Fallback>
                    <p:oleObj name="Clip" r:id="rId14" imgW="23634700" imgH="22352000" progId="MS_ClipArt_Gallery.2">
                      <p:embed/>
                      <p:pic>
                        <p:nvPicPr>
                          <p:cNvPr id="0" name="Object 3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46819" name="Text Box 35"/>
            <p:cNvSpPr txBox="1">
              <a:spLocks noChangeArrowheads="1"/>
            </p:cNvSpPr>
            <p:nvPr/>
          </p:nvSpPr>
          <p:spPr bwMode="auto">
            <a:xfrm>
              <a:off x="3471" y="1865"/>
              <a:ext cx="744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>
                  <a:latin typeface="Comic Sans MS" charset="0"/>
                </a:rPr>
                <a:t>base</a:t>
              </a:r>
            </a:p>
            <a:p>
              <a:pPr algn="r"/>
              <a:r>
                <a:rPr lang="en-US" altLang="en-US">
                  <a:latin typeface="Comic Sans MS" charset="0"/>
                </a:rPr>
                <a:t>station</a:t>
              </a:r>
              <a:endParaRPr lang="en-US" altLang="en-US"/>
            </a:p>
          </p:txBody>
        </p:sp>
        <p:sp>
          <p:nvSpPr>
            <p:cNvPr id="246820" name="Text Box 36"/>
            <p:cNvSpPr txBox="1">
              <a:spLocks noChangeArrowheads="1"/>
            </p:cNvSpPr>
            <p:nvPr/>
          </p:nvSpPr>
          <p:spPr bwMode="auto">
            <a:xfrm>
              <a:off x="4735" y="3137"/>
              <a:ext cx="692" cy="5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>
                  <a:latin typeface="Comic Sans MS" charset="0"/>
                </a:rPr>
                <a:t>mobile</a:t>
              </a:r>
            </a:p>
            <a:p>
              <a:pPr algn="r"/>
              <a:r>
                <a:rPr lang="en-US" altLang="en-US">
                  <a:latin typeface="Comic Sans MS" charset="0"/>
                </a:rPr>
                <a:t>hosts</a:t>
              </a:r>
              <a:endParaRPr lang="en-US" altLang="en-US"/>
            </a:p>
          </p:txBody>
        </p:sp>
        <p:sp>
          <p:nvSpPr>
            <p:cNvPr id="246821" name="Line 37"/>
            <p:cNvSpPr>
              <a:spLocks noChangeShapeType="1"/>
            </p:cNvSpPr>
            <p:nvPr/>
          </p:nvSpPr>
          <p:spPr bwMode="auto">
            <a:xfrm flipV="1">
              <a:off x="4327" y="1169"/>
              <a:ext cx="0" cy="27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6822" name="Text Box 38"/>
            <p:cNvSpPr txBox="1">
              <a:spLocks noChangeArrowheads="1"/>
            </p:cNvSpPr>
            <p:nvPr/>
          </p:nvSpPr>
          <p:spPr bwMode="auto">
            <a:xfrm>
              <a:off x="3458" y="1433"/>
              <a:ext cx="69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r"/>
              <a:r>
                <a:rPr lang="en-US" altLang="en-US">
                  <a:latin typeface="Comic Sans MS" charset="0"/>
                </a:rPr>
                <a:t>router</a:t>
              </a:r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4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B270D8C6-3599-924B-A558-649B1304DF03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276225" y="187325"/>
            <a:ext cx="8382000" cy="1143000"/>
          </a:xfrm>
        </p:spPr>
        <p:txBody>
          <a:bodyPr/>
          <a:lstStyle/>
          <a:p>
            <a:r>
              <a:rPr lang="en-US" altLang="en-US" sz="3200"/>
              <a:t>Home networks</a:t>
            </a:r>
            <a:endParaRPr lang="en-US" altLang="en-US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38150" y="1266825"/>
            <a:ext cx="7770813" cy="48768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>
                <a:solidFill>
                  <a:srgbClr val="FF0000"/>
                </a:solidFill>
              </a:rPr>
              <a:t>Typical home network components: </a:t>
            </a:r>
          </a:p>
          <a:p>
            <a:r>
              <a:rPr lang="en-US" altLang="en-US" sz="2400"/>
              <a:t>ADSL or cable modem</a:t>
            </a:r>
          </a:p>
          <a:p>
            <a:r>
              <a:rPr lang="en-US" altLang="en-US" sz="2400"/>
              <a:t>router/firewall/NAT</a:t>
            </a:r>
          </a:p>
          <a:p>
            <a:r>
              <a:rPr lang="en-US" altLang="en-US" sz="2400"/>
              <a:t>Ethernet</a:t>
            </a:r>
          </a:p>
          <a:p>
            <a:r>
              <a:rPr lang="en-US" altLang="en-US" sz="2400"/>
              <a:t>wireless access</a:t>
            </a:r>
          </a:p>
          <a:p>
            <a:pPr>
              <a:buFont typeface="Wingdings" charset="2"/>
              <a:buNone/>
            </a:pPr>
            <a:r>
              <a:rPr lang="en-US" altLang="en-US" sz="2400"/>
              <a:t>    point</a:t>
            </a:r>
          </a:p>
        </p:txBody>
      </p:sp>
      <p:grpSp>
        <p:nvGrpSpPr>
          <p:cNvPr id="248836" name="Group 4"/>
          <p:cNvGrpSpPr>
            <a:grpSpLocks/>
          </p:cNvGrpSpPr>
          <p:nvPr/>
        </p:nvGrpSpPr>
        <p:grpSpPr bwMode="auto">
          <a:xfrm>
            <a:off x="6753225" y="3371850"/>
            <a:ext cx="622300" cy="793750"/>
            <a:chOff x="3908" y="2375"/>
            <a:chExt cx="392" cy="500"/>
          </a:xfrm>
        </p:grpSpPr>
        <p:graphicFrame>
          <p:nvGraphicFramePr>
            <p:cNvPr id="248837" name="Object 5"/>
            <p:cNvGraphicFramePr>
              <a:graphicFrameLocks noChangeAspect="1"/>
            </p:cNvGraphicFramePr>
            <p:nvPr/>
          </p:nvGraphicFramePr>
          <p:xfrm>
            <a:off x="3908" y="2375"/>
            <a:ext cx="366" cy="44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900" name="Clip" r:id="rId4" imgW="15481300" imgH="15735300" progId="MS_ClipArt_Gallery.2">
                    <p:embed/>
                  </p:oleObj>
                </mc:Choice>
                <mc:Fallback>
                  <p:oleObj name="Clip" r:id="rId4" imgW="15481300" imgH="15735300" progId="MS_ClipArt_Gallery.2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08" y="2375"/>
                          <a:ext cx="366" cy="44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0000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8838" name="Object 6"/>
            <p:cNvGraphicFramePr>
              <a:graphicFrameLocks noChangeAspect="1"/>
            </p:cNvGraphicFramePr>
            <p:nvPr/>
          </p:nvGraphicFramePr>
          <p:xfrm>
            <a:off x="3966" y="2506"/>
            <a:ext cx="334" cy="3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901" name="Clip" r:id="rId6" imgW="23634700" imgH="22352000" progId="MS_ClipArt_Gallery.2">
                    <p:embed/>
                  </p:oleObj>
                </mc:Choice>
                <mc:Fallback>
                  <p:oleObj name="Clip" r:id="rId6" imgW="23634700" imgH="223520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6" y="2506"/>
                          <a:ext cx="334" cy="36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8839" name="Group 7"/>
          <p:cNvGrpSpPr>
            <a:grpSpLocks/>
          </p:cNvGrpSpPr>
          <p:nvPr/>
        </p:nvGrpSpPr>
        <p:grpSpPr bwMode="auto">
          <a:xfrm>
            <a:off x="6800850" y="4330700"/>
            <a:ext cx="622300" cy="793750"/>
            <a:chOff x="2870" y="1518"/>
            <a:chExt cx="292" cy="320"/>
          </a:xfrm>
        </p:grpSpPr>
        <p:graphicFrame>
          <p:nvGraphicFramePr>
            <p:cNvPr id="248840" name="Object 8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902" name="Clip" r:id="rId8" imgW="15481300" imgH="15735300" progId="MS_ClipArt_Gallery.2">
                    <p:embed/>
                  </p:oleObj>
                </mc:Choice>
                <mc:Fallback>
                  <p:oleObj name="Clip" r:id="rId8" imgW="15481300" imgH="15735300" progId="MS_ClipArt_Gallery.2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8841" name="Object 9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903" name="Clip" r:id="rId9" imgW="23634700" imgH="22352000" progId="MS_ClipArt_Gallery.2">
                    <p:embed/>
                  </p:oleObj>
                </mc:Choice>
                <mc:Fallback>
                  <p:oleObj name="Clip" r:id="rId9" imgW="23634700" imgH="22352000" progId="MS_ClipArt_Gallery.2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8842" name="Group 10"/>
          <p:cNvGrpSpPr>
            <a:grpSpLocks/>
          </p:cNvGrpSpPr>
          <p:nvPr/>
        </p:nvGrpSpPr>
        <p:grpSpPr bwMode="auto">
          <a:xfrm>
            <a:off x="6108700" y="3937000"/>
            <a:ext cx="539750" cy="633413"/>
            <a:chOff x="4733" y="2082"/>
            <a:chExt cx="272" cy="282"/>
          </a:xfrm>
        </p:grpSpPr>
        <p:graphicFrame>
          <p:nvGraphicFramePr>
            <p:cNvPr id="248843" name="Object 11"/>
            <p:cNvGraphicFramePr>
              <a:graphicFrameLocks noChangeAspect="1"/>
            </p:cNvGraphicFramePr>
            <p:nvPr/>
          </p:nvGraphicFramePr>
          <p:xfrm>
            <a:off x="4733" y="2082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48904" name="Clip" r:id="rId10" imgW="15481300" imgH="15735300" progId="MS_ClipArt_Gallery.2">
                    <p:embed/>
                  </p:oleObj>
                </mc:Choice>
                <mc:Fallback>
                  <p:oleObj name="Clip" r:id="rId10" imgW="15481300" imgH="157353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2082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8844" name="Rectangle 12"/>
            <p:cNvSpPr>
              <a:spLocks noChangeArrowheads="1"/>
            </p:cNvSpPr>
            <p:nvPr/>
          </p:nvSpPr>
          <p:spPr bwMode="auto">
            <a:xfrm>
              <a:off x="4812" y="2181"/>
              <a:ext cx="192" cy="18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8845" name="Text Box 13"/>
          <p:cNvSpPr txBox="1">
            <a:spLocks noChangeArrowheads="1"/>
          </p:cNvSpPr>
          <p:nvPr/>
        </p:nvSpPr>
        <p:spPr bwMode="auto">
          <a:xfrm>
            <a:off x="6480175" y="5133975"/>
            <a:ext cx="114617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wireless</a:t>
            </a:r>
          </a:p>
          <a:p>
            <a:pPr algn="ct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access </a:t>
            </a:r>
          </a:p>
          <a:p>
            <a:pPr algn="ct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point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248846" name="Text Box 14"/>
          <p:cNvSpPr txBox="1">
            <a:spLocks noChangeArrowheads="1"/>
          </p:cNvSpPr>
          <p:nvPr/>
        </p:nvSpPr>
        <p:spPr bwMode="auto">
          <a:xfrm>
            <a:off x="7572375" y="3981450"/>
            <a:ext cx="11461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wireless</a:t>
            </a:r>
          </a:p>
          <a:p>
            <a:pPr algn="ct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laptops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248847" name="Text Box 15"/>
          <p:cNvSpPr txBox="1">
            <a:spLocks noChangeArrowheads="1"/>
          </p:cNvSpPr>
          <p:nvPr/>
        </p:nvSpPr>
        <p:spPr bwMode="auto">
          <a:xfrm>
            <a:off x="3657600" y="4498975"/>
            <a:ext cx="10890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router/</a:t>
            </a:r>
          </a:p>
          <a:p>
            <a:pPr algn="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firewall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248848" name="Freeform 16"/>
          <p:cNvSpPr>
            <a:spLocks/>
          </p:cNvSpPr>
          <p:nvPr/>
        </p:nvSpPr>
        <p:spPr bwMode="auto">
          <a:xfrm>
            <a:off x="4821238" y="4448175"/>
            <a:ext cx="776287" cy="677863"/>
          </a:xfrm>
          <a:custGeom>
            <a:avLst/>
            <a:gdLst>
              <a:gd name="T0" fmla="*/ 489 w 489"/>
              <a:gd name="T1" fmla="*/ 427 h 427"/>
              <a:gd name="T2" fmla="*/ 166 w 489"/>
              <a:gd name="T3" fmla="*/ 427 h 427"/>
              <a:gd name="T4" fmla="*/ 0 w 489"/>
              <a:gd name="T5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9" h="427">
                <a:moveTo>
                  <a:pt x="489" y="427"/>
                </a:moveTo>
                <a:lnTo>
                  <a:pt x="166" y="427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48849" name="Object 17"/>
          <p:cNvGraphicFramePr>
            <a:graphicFrameLocks noChangeAspect="1"/>
          </p:cNvGraphicFramePr>
          <p:nvPr/>
        </p:nvGraphicFramePr>
        <p:xfrm>
          <a:off x="5526088" y="3222625"/>
          <a:ext cx="598487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05" name="Clip" r:id="rId11" imgW="24269700" imgH="20129500" progId="MS_ClipArt_Gallery.5">
                  <p:embed/>
                </p:oleObj>
              </mc:Choice>
              <mc:Fallback>
                <p:oleObj name="Clip" r:id="rId11" imgW="24269700" imgH="20129500" progId="MS_ClipArt_Gallery.5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6088" y="3222625"/>
                        <a:ext cx="598487" cy="579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8850" name="Freeform 18"/>
          <p:cNvSpPr>
            <a:spLocks/>
          </p:cNvSpPr>
          <p:nvPr/>
        </p:nvSpPr>
        <p:spPr bwMode="auto">
          <a:xfrm flipV="1">
            <a:off x="5021263" y="4238625"/>
            <a:ext cx="1244600" cy="98425"/>
          </a:xfrm>
          <a:custGeom>
            <a:avLst/>
            <a:gdLst>
              <a:gd name="T0" fmla="*/ 0 w 513"/>
              <a:gd name="T1" fmla="*/ 0 h 1"/>
              <a:gd name="T2" fmla="*/ 513 w 513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3" h="1">
                <a:moveTo>
                  <a:pt x="0" y="0"/>
                </a:moveTo>
                <a:lnTo>
                  <a:pt x="51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48851" name="Object 19"/>
          <p:cNvGraphicFramePr>
            <a:graphicFrameLocks noChangeAspect="1"/>
          </p:cNvGraphicFramePr>
          <p:nvPr/>
        </p:nvGraphicFramePr>
        <p:xfrm>
          <a:off x="5553075" y="4951413"/>
          <a:ext cx="598488" cy="579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906" name="Clip" r:id="rId13" imgW="24269700" imgH="20129500" progId="MS_ClipArt_Gallery.5">
                  <p:embed/>
                </p:oleObj>
              </mc:Choice>
              <mc:Fallback>
                <p:oleObj name="Clip" r:id="rId13" imgW="24269700" imgH="20129500" progId="MS_ClipArt_Gallery.5">
                  <p:embed/>
                  <p:pic>
                    <p:nvPicPr>
                      <p:cNvPr id="0" name="Object 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3075" y="4951413"/>
                        <a:ext cx="598488" cy="579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8852" name="modem"/>
          <p:cNvSpPr>
            <a:spLocks noEditPoints="1" noChangeArrowheads="1"/>
          </p:cNvSpPr>
          <p:nvPr/>
        </p:nvSpPr>
        <p:spPr bwMode="auto">
          <a:xfrm>
            <a:off x="2435225" y="4232275"/>
            <a:ext cx="1033463" cy="207963"/>
          </a:xfrm>
          <a:custGeom>
            <a:avLst/>
            <a:gdLst>
              <a:gd name="T0" fmla="*/ 0 w 21600"/>
              <a:gd name="T1" fmla="*/ 5152 h 21600"/>
              <a:gd name="T2" fmla="*/ 2941 w 21600"/>
              <a:gd name="T3" fmla="*/ 0 h 21600"/>
              <a:gd name="T4" fmla="*/ 18625 w 21600"/>
              <a:gd name="T5" fmla="*/ 0 h 21600"/>
              <a:gd name="T6" fmla="*/ 21600 w 21600"/>
              <a:gd name="T7" fmla="*/ 5152 h 21600"/>
              <a:gd name="T8" fmla="*/ 21600 w 21600"/>
              <a:gd name="T9" fmla="*/ 21600 h 21600"/>
              <a:gd name="T10" fmla="*/ 0 w 21600"/>
              <a:gd name="T11" fmla="*/ 21600 h 21600"/>
              <a:gd name="T12" fmla="*/ 10800 w 21600"/>
              <a:gd name="T13" fmla="*/ 0 h 21600"/>
              <a:gd name="T14" fmla="*/ 10800 w 21600"/>
              <a:gd name="T15" fmla="*/ 21600 h 21600"/>
              <a:gd name="T16" fmla="*/ 0 w 21600"/>
              <a:gd name="T17" fmla="*/ 13376 h 21600"/>
              <a:gd name="T18" fmla="*/ 21600 w 21600"/>
              <a:gd name="T19" fmla="*/ 13376 h 21600"/>
              <a:gd name="T20" fmla="*/ 400 w 21600"/>
              <a:gd name="T21" fmla="*/ 22400 h 21600"/>
              <a:gd name="T22" fmla="*/ 21200 w 21600"/>
              <a:gd name="T23" fmla="*/ 300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T20" t="T21" r="T22" b="T2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8853" name="Freeform 21"/>
          <p:cNvSpPr>
            <a:spLocks/>
          </p:cNvSpPr>
          <p:nvPr/>
        </p:nvSpPr>
        <p:spPr bwMode="auto">
          <a:xfrm>
            <a:off x="3470275" y="4368800"/>
            <a:ext cx="814388" cy="1588"/>
          </a:xfrm>
          <a:custGeom>
            <a:avLst/>
            <a:gdLst>
              <a:gd name="T0" fmla="*/ 0 w 513"/>
              <a:gd name="T1" fmla="*/ 0 h 1"/>
              <a:gd name="T2" fmla="*/ 513 w 513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513" h="1">
                <a:moveTo>
                  <a:pt x="0" y="0"/>
                </a:moveTo>
                <a:lnTo>
                  <a:pt x="513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8854" name="Freeform 22"/>
          <p:cNvSpPr>
            <a:spLocks/>
          </p:cNvSpPr>
          <p:nvPr/>
        </p:nvSpPr>
        <p:spPr bwMode="auto">
          <a:xfrm flipV="1">
            <a:off x="4765675" y="3592513"/>
            <a:ext cx="776288" cy="677862"/>
          </a:xfrm>
          <a:custGeom>
            <a:avLst/>
            <a:gdLst>
              <a:gd name="T0" fmla="*/ 489 w 489"/>
              <a:gd name="T1" fmla="*/ 427 h 427"/>
              <a:gd name="T2" fmla="*/ 166 w 489"/>
              <a:gd name="T3" fmla="*/ 427 h 427"/>
              <a:gd name="T4" fmla="*/ 0 w 489"/>
              <a:gd name="T5" fmla="*/ 0 h 4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489" h="427">
                <a:moveTo>
                  <a:pt x="489" y="427"/>
                </a:moveTo>
                <a:lnTo>
                  <a:pt x="166" y="427"/>
                </a:lnTo>
                <a:lnTo>
                  <a:pt x="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48855" name="Line 23"/>
          <p:cNvSpPr>
            <a:spLocks noChangeShapeType="1"/>
          </p:cNvSpPr>
          <p:nvPr/>
        </p:nvSpPr>
        <p:spPr bwMode="auto">
          <a:xfrm flipH="1" flipV="1">
            <a:off x="6511925" y="4613275"/>
            <a:ext cx="123825" cy="58261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56" name="Text Box 24"/>
          <p:cNvSpPr txBox="1">
            <a:spLocks noChangeArrowheads="1"/>
          </p:cNvSpPr>
          <p:nvPr/>
        </p:nvSpPr>
        <p:spPr bwMode="auto">
          <a:xfrm>
            <a:off x="2428875" y="4484688"/>
            <a:ext cx="10001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cable</a:t>
            </a:r>
          </a:p>
          <a:p>
            <a:pPr algn="ct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modem</a:t>
            </a:r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248857" name="Line 25"/>
          <p:cNvSpPr>
            <a:spLocks noChangeShapeType="1"/>
          </p:cNvSpPr>
          <p:nvPr/>
        </p:nvSpPr>
        <p:spPr bwMode="auto">
          <a:xfrm>
            <a:off x="1870075" y="4351338"/>
            <a:ext cx="566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58" name="Text Box 26"/>
          <p:cNvSpPr txBox="1">
            <a:spLocks noChangeArrowheads="1"/>
          </p:cNvSpPr>
          <p:nvPr/>
        </p:nvSpPr>
        <p:spPr bwMode="auto">
          <a:xfrm>
            <a:off x="1109663" y="4348163"/>
            <a:ext cx="1169987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latin typeface="Comic Sans MS" charset="0"/>
              </a:rPr>
              <a:t>to/from</a:t>
            </a:r>
          </a:p>
          <a:p>
            <a:pPr algn="ctr"/>
            <a:r>
              <a:rPr lang="en-US" altLang="en-US" sz="2000">
                <a:latin typeface="Comic Sans MS" charset="0"/>
              </a:rPr>
              <a:t>cable</a:t>
            </a:r>
          </a:p>
          <a:p>
            <a:pPr algn="ctr"/>
            <a:r>
              <a:rPr lang="en-US" altLang="en-US" sz="2000">
                <a:latin typeface="Comic Sans MS" charset="0"/>
              </a:rPr>
              <a:t>headend</a:t>
            </a:r>
            <a:endParaRPr lang="en-US" altLang="en-US" sz="2000"/>
          </a:p>
        </p:txBody>
      </p:sp>
      <p:grpSp>
        <p:nvGrpSpPr>
          <p:cNvPr id="248859" name="Group 27"/>
          <p:cNvGrpSpPr>
            <a:grpSpLocks/>
          </p:cNvGrpSpPr>
          <p:nvPr/>
        </p:nvGrpSpPr>
        <p:grpSpPr bwMode="auto">
          <a:xfrm>
            <a:off x="4246563" y="4146550"/>
            <a:ext cx="766762" cy="433388"/>
            <a:chOff x="3600" y="219"/>
            <a:chExt cx="360" cy="175"/>
          </a:xfrm>
        </p:grpSpPr>
        <p:sp>
          <p:nvSpPr>
            <p:cNvPr id="248860" name="Oval 2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861" name="Line 2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862" name="Line 3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8863" name="Rectangle 3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248864" name="Oval 3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48865" name="Group 3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248866" name="Line 3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867" name="Line 3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868" name="Line 3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248869" name="Group 3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248870" name="Line 3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871" name="Line 3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8872" name="Line 4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48873" name="Text Box 41"/>
          <p:cNvSpPr txBox="1">
            <a:spLocks noChangeArrowheads="1"/>
          </p:cNvSpPr>
          <p:nvPr/>
        </p:nvSpPr>
        <p:spPr bwMode="auto">
          <a:xfrm>
            <a:off x="4206875" y="5632450"/>
            <a:ext cx="1262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Ethernet</a:t>
            </a:r>
          </a:p>
          <a:p>
            <a:pPr algn="ctr"/>
            <a:endParaRPr lang="en-US" altLang="en-US" sz="2000">
              <a:solidFill>
                <a:srgbClr val="FF0000"/>
              </a:solidFill>
            </a:endParaRPr>
          </a:p>
        </p:txBody>
      </p:sp>
      <p:sp>
        <p:nvSpPr>
          <p:cNvPr id="248874" name="Line 42"/>
          <p:cNvSpPr>
            <a:spLocks noChangeShapeType="1"/>
          </p:cNvSpPr>
          <p:nvPr/>
        </p:nvSpPr>
        <p:spPr bwMode="auto">
          <a:xfrm flipV="1">
            <a:off x="4862513" y="4875213"/>
            <a:ext cx="69850" cy="81915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75" name="Line 43"/>
          <p:cNvSpPr>
            <a:spLocks noChangeShapeType="1"/>
          </p:cNvSpPr>
          <p:nvPr/>
        </p:nvSpPr>
        <p:spPr bwMode="auto">
          <a:xfrm flipV="1">
            <a:off x="4875213" y="3586163"/>
            <a:ext cx="444500" cy="20939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8876" name="Line 44"/>
          <p:cNvSpPr>
            <a:spLocks noChangeShapeType="1"/>
          </p:cNvSpPr>
          <p:nvPr/>
        </p:nvSpPr>
        <p:spPr bwMode="auto">
          <a:xfrm flipV="1">
            <a:off x="4860925" y="5124450"/>
            <a:ext cx="347663" cy="528638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0A272084-54B2-444B-ACA5-6AFC6435CC9B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Chapter 1: roadmap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07375" cy="4648200"/>
          </a:xfrm>
        </p:spPr>
        <p:txBody>
          <a:bodyPr/>
          <a:lstStyle/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1.1 </a:t>
            </a:r>
            <a:r>
              <a:rPr lang="en-US" altLang="en-US" sz="2800"/>
              <a:t>What </a:t>
            </a:r>
            <a:r>
              <a:rPr lang="en-US" altLang="en-US" sz="2800" i="1"/>
              <a:t>is</a:t>
            </a:r>
            <a:r>
              <a:rPr lang="en-US" altLang="en-US" sz="2800"/>
              <a:t> the Internet?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1.2</a:t>
            </a:r>
            <a:r>
              <a:rPr lang="en-US" altLang="en-US" sz="2800"/>
              <a:t> Network edge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1.3 </a:t>
            </a:r>
            <a:r>
              <a:rPr lang="en-US" altLang="en-US" sz="2800"/>
              <a:t>Network access and physical media</a:t>
            </a:r>
            <a:endParaRPr lang="en-US" altLang="en-US" sz="2800">
              <a:solidFill>
                <a:srgbClr val="FF0000"/>
              </a:solidFill>
            </a:endParaRP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1.4 Network core</a:t>
            </a:r>
            <a:endParaRPr lang="en-US" altLang="en-US" sz="2800"/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1.5</a:t>
            </a:r>
            <a:r>
              <a:rPr lang="en-US" altLang="en-US" sz="2800"/>
              <a:t> Internet structure and ISPs</a:t>
            </a:r>
            <a:r>
              <a:rPr lang="en-US" altLang="en-US" sz="2800">
                <a:solidFill>
                  <a:schemeClr val="accent2"/>
                </a:solidFill>
              </a:rPr>
              <a:t> 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1.6</a:t>
            </a:r>
            <a:r>
              <a:rPr lang="en-US" altLang="en-US" sz="2800"/>
              <a:t> Delay &amp; loss in packet-switched networks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1.7</a:t>
            </a:r>
            <a:r>
              <a:rPr lang="en-US" altLang="en-US" sz="2800"/>
              <a:t> Protocol layers, service models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1.8</a:t>
            </a:r>
            <a:r>
              <a:rPr lang="en-US" altLang="en-US" sz="2800"/>
              <a:t> History</a:t>
            </a:r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6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357AB2DE-FFF4-5A4C-8B54-AAFD55CADE06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What’s the Internet: “nuts and bolts” view</a:t>
            </a:r>
            <a:endParaRPr lang="en-US" alt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5463" y="1262063"/>
            <a:ext cx="4475162" cy="5045075"/>
          </a:xfrm>
          <a:ln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400"/>
              <a:t>millions of connected computing devices: </a:t>
            </a:r>
          </a:p>
          <a:p>
            <a:pPr lvl="1"/>
            <a:r>
              <a:rPr lang="en-US" altLang="en-US" sz="2000" i="1">
                <a:solidFill>
                  <a:srgbClr val="FF0000"/>
                </a:solidFill>
              </a:rPr>
              <a:t>hosts = end systems</a:t>
            </a:r>
            <a:r>
              <a:rPr lang="en-US" altLang="en-US" sz="2000">
                <a:solidFill>
                  <a:srgbClr val="FF0000"/>
                </a:solidFill>
              </a:rPr>
              <a:t> </a:t>
            </a:r>
          </a:p>
          <a:p>
            <a:pPr>
              <a:buFont typeface="Wingdings" charset="2"/>
              <a:buNone/>
            </a:pPr>
            <a:r>
              <a:rPr lang="en-US" altLang="en-US" sz="2400"/>
              <a:t> </a:t>
            </a:r>
          </a:p>
          <a:p>
            <a:r>
              <a:rPr lang="en-US" altLang="en-US" sz="2400"/>
              <a:t>running </a:t>
            </a:r>
            <a:r>
              <a:rPr lang="en-US" altLang="en-US" sz="2400" i="1">
                <a:solidFill>
                  <a:srgbClr val="FF0000"/>
                </a:solidFill>
              </a:rPr>
              <a:t>network apps</a:t>
            </a:r>
            <a:endParaRPr lang="en-US" altLang="en-US" sz="2400"/>
          </a:p>
          <a:p>
            <a:endParaRPr lang="en-US" altLang="en-US" sz="2400" i="1">
              <a:solidFill>
                <a:srgbClr val="FF0000"/>
              </a:solidFill>
            </a:endParaRPr>
          </a:p>
          <a:p>
            <a:r>
              <a:rPr lang="en-US" altLang="en-US" sz="2400" i="1">
                <a:solidFill>
                  <a:srgbClr val="FF0000"/>
                </a:solidFill>
              </a:rPr>
              <a:t>communication links</a:t>
            </a:r>
            <a:endParaRPr lang="en-US" altLang="en-US" sz="2400"/>
          </a:p>
          <a:p>
            <a:pPr lvl="1"/>
            <a:r>
              <a:rPr lang="en-US" altLang="en-US" sz="2000"/>
              <a:t>fiber, copper, radio, satellite</a:t>
            </a:r>
          </a:p>
          <a:p>
            <a:pPr lvl="1"/>
            <a:r>
              <a:rPr lang="en-US" altLang="en-US" sz="2000"/>
              <a:t>Different transmission rates</a:t>
            </a:r>
          </a:p>
          <a:p>
            <a:endParaRPr lang="en-US" altLang="en-US" sz="2400" i="1">
              <a:solidFill>
                <a:srgbClr val="FF0000"/>
              </a:solidFill>
            </a:endParaRPr>
          </a:p>
          <a:p>
            <a:r>
              <a:rPr lang="en-US" altLang="en-US" sz="2400" i="1">
                <a:solidFill>
                  <a:srgbClr val="FF0000"/>
                </a:solidFill>
              </a:rPr>
              <a:t>routers:</a:t>
            </a:r>
            <a:r>
              <a:rPr lang="en-US" altLang="en-US" sz="2400"/>
              <a:t> forward packets (chunks of data)</a:t>
            </a:r>
          </a:p>
        </p:txBody>
      </p:sp>
      <p:grpSp>
        <p:nvGrpSpPr>
          <p:cNvPr id="4356" name="Group 260"/>
          <p:cNvGrpSpPr>
            <a:grpSpLocks/>
          </p:cNvGrpSpPr>
          <p:nvPr/>
        </p:nvGrpSpPr>
        <p:grpSpPr bwMode="auto">
          <a:xfrm>
            <a:off x="4918075" y="1243013"/>
            <a:ext cx="3678238" cy="4957762"/>
            <a:chOff x="2918" y="219"/>
            <a:chExt cx="2641" cy="3714"/>
          </a:xfrm>
        </p:grpSpPr>
        <p:sp>
          <p:nvSpPr>
            <p:cNvPr id="4103" name="Freeform 7"/>
            <p:cNvSpPr>
              <a:spLocks/>
            </p:cNvSpPr>
            <p:nvPr/>
          </p:nvSpPr>
          <p:spPr bwMode="auto">
            <a:xfrm>
              <a:off x="4267" y="1271"/>
              <a:ext cx="1292" cy="1255"/>
            </a:xfrm>
            <a:custGeom>
              <a:avLst/>
              <a:gdLst>
                <a:gd name="T0" fmla="*/ 239 w 1292"/>
                <a:gd name="T1" fmla="*/ 7 h 1255"/>
                <a:gd name="T2" fmla="*/ 35 w 1292"/>
                <a:gd name="T3" fmla="*/ 157 h 1255"/>
                <a:gd name="T4" fmla="*/ 29 w 1292"/>
                <a:gd name="T5" fmla="*/ 523 h 1255"/>
                <a:gd name="T6" fmla="*/ 53 w 1292"/>
                <a:gd name="T7" fmla="*/ 829 h 1255"/>
                <a:gd name="T8" fmla="*/ 245 w 1292"/>
                <a:gd name="T9" fmla="*/ 871 h 1255"/>
                <a:gd name="T10" fmla="*/ 647 w 1292"/>
                <a:gd name="T11" fmla="*/ 1129 h 1255"/>
                <a:gd name="T12" fmla="*/ 995 w 1292"/>
                <a:gd name="T13" fmla="*/ 1237 h 1255"/>
                <a:gd name="T14" fmla="*/ 1199 w 1292"/>
                <a:gd name="T15" fmla="*/ 1021 h 1255"/>
                <a:gd name="T16" fmla="*/ 1271 w 1292"/>
                <a:gd name="T17" fmla="*/ 445 h 1255"/>
                <a:gd name="T18" fmla="*/ 1205 w 1292"/>
                <a:gd name="T19" fmla="*/ 211 h 1255"/>
                <a:gd name="T20" fmla="*/ 749 w 1292"/>
                <a:gd name="T21" fmla="*/ 115 h 1255"/>
                <a:gd name="T22" fmla="*/ 239 w 1292"/>
                <a:gd name="T23" fmla="*/ 7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2" h="1255">
                  <a:moveTo>
                    <a:pt x="239" y="7"/>
                  </a:moveTo>
                  <a:cubicBezTo>
                    <a:pt x="120" y="14"/>
                    <a:pt x="70" y="71"/>
                    <a:pt x="35" y="157"/>
                  </a:cubicBezTo>
                  <a:cubicBezTo>
                    <a:pt x="0" y="243"/>
                    <a:pt x="26" y="411"/>
                    <a:pt x="29" y="523"/>
                  </a:cubicBezTo>
                  <a:cubicBezTo>
                    <a:pt x="32" y="635"/>
                    <a:pt x="17" y="771"/>
                    <a:pt x="53" y="829"/>
                  </a:cubicBezTo>
                  <a:cubicBezTo>
                    <a:pt x="89" y="887"/>
                    <a:pt x="146" y="821"/>
                    <a:pt x="245" y="871"/>
                  </a:cubicBezTo>
                  <a:cubicBezTo>
                    <a:pt x="344" y="921"/>
                    <a:pt x="522" y="1068"/>
                    <a:pt x="647" y="1129"/>
                  </a:cubicBezTo>
                  <a:cubicBezTo>
                    <a:pt x="772" y="1190"/>
                    <a:pt x="903" y="1255"/>
                    <a:pt x="995" y="1237"/>
                  </a:cubicBezTo>
                  <a:cubicBezTo>
                    <a:pt x="1087" y="1219"/>
                    <a:pt x="1153" y="1153"/>
                    <a:pt x="1199" y="1021"/>
                  </a:cubicBezTo>
                  <a:cubicBezTo>
                    <a:pt x="1245" y="889"/>
                    <a:pt x="1270" y="580"/>
                    <a:pt x="1271" y="445"/>
                  </a:cubicBezTo>
                  <a:cubicBezTo>
                    <a:pt x="1272" y="310"/>
                    <a:pt x="1292" y="266"/>
                    <a:pt x="1205" y="211"/>
                  </a:cubicBezTo>
                  <a:cubicBezTo>
                    <a:pt x="1118" y="156"/>
                    <a:pt x="908" y="150"/>
                    <a:pt x="749" y="115"/>
                  </a:cubicBezTo>
                  <a:cubicBezTo>
                    <a:pt x="590" y="80"/>
                    <a:pt x="358" y="0"/>
                    <a:pt x="239" y="7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4" name="Freeform 8"/>
            <p:cNvSpPr>
              <a:spLocks/>
            </p:cNvSpPr>
            <p:nvPr/>
          </p:nvSpPr>
          <p:spPr bwMode="auto">
            <a:xfrm>
              <a:off x="2918" y="1164"/>
              <a:ext cx="1340" cy="1191"/>
            </a:xfrm>
            <a:custGeom>
              <a:avLst/>
              <a:gdLst>
                <a:gd name="T0" fmla="*/ 550 w 1340"/>
                <a:gd name="T1" fmla="*/ 42 h 1191"/>
                <a:gd name="T2" fmla="*/ 82 w 1340"/>
                <a:gd name="T3" fmla="*/ 60 h 1191"/>
                <a:gd name="T4" fmla="*/ 58 w 1340"/>
                <a:gd name="T5" fmla="*/ 402 h 1191"/>
                <a:gd name="T6" fmla="*/ 28 w 1340"/>
                <a:gd name="T7" fmla="*/ 720 h 1191"/>
                <a:gd name="T8" fmla="*/ 112 w 1340"/>
                <a:gd name="T9" fmla="*/ 870 h 1191"/>
                <a:gd name="T10" fmla="*/ 538 w 1340"/>
                <a:gd name="T11" fmla="*/ 876 h 1191"/>
                <a:gd name="T12" fmla="*/ 640 w 1340"/>
                <a:gd name="T13" fmla="*/ 1128 h 1191"/>
                <a:gd name="T14" fmla="*/ 1234 w 1340"/>
                <a:gd name="T15" fmla="*/ 1098 h 1191"/>
                <a:gd name="T16" fmla="*/ 1276 w 1340"/>
                <a:gd name="T17" fmla="*/ 570 h 1191"/>
                <a:gd name="T18" fmla="*/ 1204 w 1340"/>
                <a:gd name="T19" fmla="*/ 342 h 1191"/>
                <a:gd name="T20" fmla="*/ 760 w 1340"/>
                <a:gd name="T21" fmla="*/ 288 h 1191"/>
                <a:gd name="T22" fmla="*/ 550 w 1340"/>
                <a:gd name="T23" fmla="*/ 42 h 1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40" h="1191">
                  <a:moveTo>
                    <a:pt x="550" y="42"/>
                  </a:moveTo>
                  <a:cubicBezTo>
                    <a:pt x="437" y="4"/>
                    <a:pt x="164" y="0"/>
                    <a:pt x="82" y="60"/>
                  </a:cubicBezTo>
                  <a:cubicBezTo>
                    <a:pt x="0" y="120"/>
                    <a:pt x="67" y="292"/>
                    <a:pt x="58" y="402"/>
                  </a:cubicBezTo>
                  <a:cubicBezTo>
                    <a:pt x="49" y="512"/>
                    <a:pt x="19" y="642"/>
                    <a:pt x="28" y="720"/>
                  </a:cubicBezTo>
                  <a:cubicBezTo>
                    <a:pt x="37" y="798"/>
                    <a:pt x="27" y="844"/>
                    <a:pt x="112" y="870"/>
                  </a:cubicBezTo>
                  <a:cubicBezTo>
                    <a:pt x="197" y="896"/>
                    <a:pt x="450" y="833"/>
                    <a:pt x="538" y="876"/>
                  </a:cubicBezTo>
                  <a:cubicBezTo>
                    <a:pt x="626" y="919"/>
                    <a:pt x="524" y="1091"/>
                    <a:pt x="640" y="1128"/>
                  </a:cubicBezTo>
                  <a:cubicBezTo>
                    <a:pt x="756" y="1165"/>
                    <a:pt x="1128" y="1191"/>
                    <a:pt x="1234" y="1098"/>
                  </a:cubicBezTo>
                  <a:cubicBezTo>
                    <a:pt x="1340" y="1005"/>
                    <a:pt x="1281" y="696"/>
                    <a:pt x="1276" y="570"/>
                  </a:cubicBezTo>
                  <a:cubicBezTo>
                    <a:pt x="1271" y="444"/>
                    <a:pt x="1290" y="389"/>
                    <a:pt x="1204" y="342"/>
                  </a:cubicBezTo>
                  <a:cubicBezTo>
                    <a:pt x="1118" y="295"/>
                    <a:pt x="868" y="338"/>
                    <a:pt x="760" y="288"/>
                  </a:cubicBezTo>
                  <a:cubicBezTo>
                    <a:pt x="652" y="238"/>
                    <a:pt x="663" y="80"/>
                    <a:pt x="550" y="4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05" name="Freeform 9"/>
            <p:cNvSpPr>
              <a:spLocks/>
            </p:cNvSpPr>
            <p:nvPr/>
          </p:nvSpPr>
          <p:spPr bwMode="auto">
            <a:xfrm>
              <a:off x="3183" y="2252"/>
              <a:ext cx="2135" cy="1662"/>
            </a:xfrm>
            <a:custGeom>
              <a:avLst/>
              <a:gdLst>
                <a:gd name="T0" fmla="*/ 27 w 2135"/>
                <a:gd name="T1" fmla="*/ 652 h 1662"/>
                <a:gd name="T2" fmla="*/ 105 w 2135"/>
                <a:gd name="T3" fmla="*/ 76 h 1662"/>
                <a:gd name="T4" fmla="*/ 657 w 2135"/>
                <a:gd name="T5" fmla="*/ 196 h 1662"/>
                <a:gd name="T6" fmla="*/ 1209 w 2135"/>
                <a:gd name="T7" fmla="*/ 100 h 1662"/>
                <a:gd name="T8" fmla="*/ 2001 w 2135"/>
                <a:gd name="T9" fmla="*/ 406 h 1662"/>
                <a:gd name="T10" fmla="*/ 2013 w 2135"/>
                <a:gd name="T11" fmla="*/ 1144 h 1662"/>
                <a:gd name="T12" fmla="*/ 1581 w 2135"/>
                <a:gd name="T13" fmla="*/ 1600 h 1662"/>
                <a:gd name="T14" fmla="*/ 813 w 2135"/>
                <a:gd name="T15" fmla="*/ 1516 h 1662"/>
                <a:gd name="T16" fmla="*/ 501 w 2135"/>
                <a:gd name="T17" fmla="*/ 1270 h 1662"/>
                <a:gd name="T18" fmla="*/ 183 w 2135"/>
                <a:gd name="T19" fmla="*/ 1066 h 1662"/>
                <a:gd name="T20" fmla="*/ 27 w 2135"/>
                <a:gd name="T21" fmla="*/ 652 h 16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35" h="1662">
                  <a:moveTo>
                    <a:pt x="27" y="652"/>
                  </a:moveTo>
                  <a:cubicBezTo>
                    <a:pt x="14" y="487"/>
                    <a:pt x="0" y="152"/>
                    <a:pt x="105" y="76"/>
                  </a:cubicBezTo>
                  <a:cubicBezTo>
                    <a:pt x="210" y="0"/>
                    <a:pt x="473" y="192"/>
                    <a:pt x="657" y="196"/>
                  </a:cubicBezTo>
                  <a:cubicBezTo>
                    <a:pt x="841" y="200"/>
                    <a:pt x="985" y="65"/>
                    <a:pt x="1209" y="100"/>
                  </a:cubicBezTo>
                  <a:cubicBezTo>
                    <a:pt x="1433" y="135"/>
                    <a:pt x="1867" y="232"/>
                    <a:pt x="2001" y="406"/>
                  </a:cubicBezTo>
                  <a:cubicBezTo>
                    <a:pt x="2135" y="580"/>
                    <a:pt x="2083" y="945"/>
                    <a:pt x="2013" y="1144"/>
                  </a:cubicBezTo>
                  <a:cubicBezTo>
                    <a:pt x="1943" y="1343"/>
                    <a:pt x="1781" y="1538"/>
                    <a:pt x="1581" y="1600"/>
                  </a:cubicBezTo>
                  <a:cubicBezTo>
                    <a:pt x="1381" y="1662"/>
                    <a:pt x="993" y="1571"/>
                    <a:pt x="813" y="1516"/>
                  </a:cubicBezTo>
                  <a:cubicBezTo>
                    <a:pt x="633" y="1461"/>
                    <a:pt x="606" y="1345"/>
                    <a:pt x="501" y="1270"/>
                  </a:cubicBezTo>
                  <a:cubicBezTo>
                    <a:pt x="396" y="1195"/>
                    <a:pt x="262" y="1169"/>
                    <a:pt x="183" y="1066"/>
                  </a:cubicBezTo>
                  <a:cubicBezTo>
                    <a:pt x="104" y="963"/>
                    <a:pt x="25" y="819"/>
                    <a:pt x="27" y="652"/>
                  </a:cubicBez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06" name="Group 10"/>
            <p:cNvGrpSpPr>
              <a:grpSpLocks/>
            </p:cNvGrpSpPr>
            <p:nvPr/>
          </p:nvGrpSpPr>
          <p:grpSpPr bwMode="auto">
            <a:xfrm>
              <a:off x="3002" y="1266"/>
              <a:ext cx="527" cy="239"/>
              <a:chOff x="3552" y="246"/>
              <a:chExt cx="527" cy="248"/>
            </a:xfrm>
          </p:grpSpPr>
          <p:graphicFrame>
            <p:nvGraphicFramePr>
              <p:cNvPr id="4107" name="Object 11"/>
              <p:cNvGraphicFramePr>
                <a:graphicFrameLocks noChangeAspect="1"/>
              </p:cNvGraphicFramePr>
              <p:nvPr/>
            </p:nvGraphicFramePr>
            <p:xfrm>
              <a:off x="3552" y="246"/>
              <a:ext cx="299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14" name="Clip" r:id="rId4" imgW="24269700" imgH="20129500" progId="MS_ClipArt_Gallery.2">
                      <p:embed/>
                    </p:oleObj>
                  </mc:Choice>
                  <mc:Fallback>
                    <p:oleObj name="Clip" r:id="rId4" imgW="24269700" imgH="20129500" progId="MS_ClipArt_Gallery.2">
                      <p:embed/>
                      <p:pic>
                        <p:nvPicPr>
                          <p:cNvPr id="0" name="Object 1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52" y="246"/>
                            <a:ext cx="299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08" name="Object 12"/>
              <p:cNvGraphicFramePr>
                <a:graphicFrameLocks noChangeAspect="1"/>
              </p:cNvGraphicFramePr>
              <p:nvPr/>
            </p:nvGraphicFramePr>
            <p:xfrm>
              <a:off x="3878" y="338"/>
              <a:ext cx="201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15" name="Clip" r:id="rId6" imgW="12700000" imgH="8953500" progId="MS_ClipArt_Gallery.2">
                      <p:embed/>
                    </p:oleObj>
                  </mc:Choice>
                  <mc:Fallback>
                    <p:oleObj name="Clip" r:id="rId6" imgW="12700000" imgH="8953500" progId="MS_ClipArt_Gallery.2">
                      <p:embed/>
                      <p:pic>
                        <p:nvPicPr>
                          <p:cNvPr id="0" name="Object 1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78" y="338"/>
                            <a:ext cx="201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09" name="Line 13"/>
              <p:cNvSpPr>
                <a:spLocks noChangeShapeType="1"/>
              </p:cNvSpPr>
              <p:nvPr/>
            </p:nvSpPr>
            <p:spPr bwMode="auto">
              <a:xfrm flipV="1">
                <a:off x="3844" y="434"/>
                <a:ext cx="82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10" name="Group 14"/>
            <p:cNvGrpSpPr>
              <a:grpSpLocks/>
            </p:cNvGrpSpPr>
            <p:nvPr/>
          </p:nvGrpSpPr>
          <p:grpSpPr bwMode="auto">
            <a:xfrm>
              <a:off x="3002" y="1712"/>
              <a:ext cx="527" cy="239"/>
              <a:chOff x="3552" y="246"/>
              <a:chExt cx="527" cy="248"/>
            </a:xfrm>
          </p:grpSpPr>
          <p:graphicFrame>
            <p:nvGraphicFramePr>
              <p:cNvPr id="4111" name="Object 15"/>
              <p:cNvGraphicFramePr>
                <a:graphicFrameLocks noChangeAspect="1"/>
              </p:cNvGraphicFramePr>
              <p:nvPr/>
            </p:nvGraphicFramePr>
            <p:xfrm>
              <a:off x="3552" y="246"/>
              <a:ext cx="299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16" name="Clip" r:id="rId8" imgW="24269700" imgH="20129500" progId="MS_ClipArt_Gallery.2">
                      <p:embed/>
                    </p:oleObj>
                  </mc:Choice>
                  <mc:Fallback>
                    <p:oleObj name="Clip" r:id="rId8" imgW="24269700" imgH="20129500" progId="MS_ClipArt_Gallery.2">
                      <p:embed/>
                      <p:pic>
                        <p:nvPicPr>
                          <p:cNvPr id="0" name="Object 1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552" y="246"/>
                            <a:ext cx="299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12" name="Object 16"/>
              <p:cNvGraphicFramePr>
                <a:graphicFrameLocks noChangeAspect="1"/>
              </p:cNvGraphicFramePr>
              <p:nvPr/>
            </p:nvGraphicFramePr>
            <p:xfrm>
              <a:off x="3878" y="338"/>
              <a:ext cx="201" cy="1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17" name="Clip" r:id="rId9" imgW="12700000" imgH="8953500" progId="MS_ClipArt_Gallery.2">
                      <p:embed/>
                    </p:oleObj>
                  </mc:Choice>
                  <mc:Fallback>
                    <p:oleObj name="Clip" r:id="rId9" imgW="12700000" imgH="8953500" progId="MS_ClipArt_Gallery.2">
                      <p:embed/>
                      <p:pic>
                        <p:nvPicPr>
                          <p:cNvPr id="0" name="Object 1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7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78" y="338"/>
                            <a:ext cx="201" cy="144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13" name="Line 17"/>
              <p:cNvSpPr>
                <a:spLocks noChangeShapeType="1"/>
              </p:cNvSpPr>
              <p:nvPr/>
            </p:nvSpPr>
            <p:spPr bwMode="auto">
              <a:xfrm flipV="1">
                <a:off x="3844" y="434"/>
                <a:ext cx="82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14" name="Group 18"/>
            <p:cNvGrpSpPr>
              <a:grpSpLocks/>
            </p:cNvGrpSpPr>
            <p:nvPr/>
          </p:nvGrpSpPr>
          <p:grpSpPr bwMode="auto">
            <a:xfrm>
              <a:off x="3272" y="1552"/>
              <a:ext cx="51" cy="161"/>
              <a:chOff x="3842" y="406"/>
              <a:chExt cx="51" cy="167"/>
            </a:xfrm>
          </p:grpSpPr>
          <p:sp>
            <p:nvSpPr>
              <p:cNvPr id="4115" name="Oval 19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6" name="Oval 20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17" name="Oval 21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18" name="Group 22"/>
            <p:cNvGrpSpPr>
              <a:grpSpLocks/>
            </p:cNvGrpSpPr>
            <p:nvPr/>
          </p:nvGrpSpPr>
          <p:grpSpPr bwMode="auto">
            <a:xfrm>
              <a:off x="3610" y="1929"/>
              <a:ext cx="150" cy="296"/>
              <a:chOff x="4180" y="783"/>
              <a:chExt cx="150" cy="307"/>
            </a:xfrm>
          </p:grpSpPr>
          <p:sp>
            <p:nvSpPr>
              <p:cNvPr id="4119" name="AutoShape 23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0" name="Rectangle 24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1" name="Rectangle 25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2" name="AutoShape 26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3" name="Line 27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4" name="Line 28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5" name="Rectangle 29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6" name="Rectangle 30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27" name="Group 31"/>
            <p:cNvGrpSpPr>
              <a:grpSpLocks/>
            </p:cNvGrpSpPr>
            <p:nvPr/>
          </p:nvGrpSpPr>
          <p:grpSpPr bwMode="auto">
            <a:xfrm rot="-5400000">
              <a:off x="3833" y="1991"/>
              <a:ext cx="61" cy="167"/>
              <a:chOff x="3842" y="406"/>
              <a:chExt cx="51" cy="167"/>
            </a:xfrm>
          </p:grpSpPr>
          <p:sp>
            <p:nvSpPr>
              <p:cNvPr id="4128" name="Oval 32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29" name="Oval 33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0" name="Oval 34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31" name="Line 35"/>
            <p:cNvSpPr>
              <a:spLocks noChangeShapeType="1"/>
            </p:cNvSpPr>
            <p:nvPr/>
          </p:nvSpPr>
          <p:spPr bwMode="auto">
            <a:xfrm>
              <a:off x="3708" y="1860"/>
              <a:ext cx="356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2" name="Line 36"/>
            <p:cNvSpPr>
              <a:spLocks noChangeShapeType="1"/>
            </p:cNvSpPr>
            <p:nvPr/>
          </p:nvSpPr>
          <p:spPr bwMode="auto">
            <a:xfrm>
              <a:off x="3710" y="1858"/>
              <a:ext cx="1" cy="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3" name="Line 37"/>
            <p:cNvSpPr>
              <a:spLocks noChangeShapeType="1"/>
            </p:cNvSpPr>
            <p:nvPr/>
          </p:nvSpPr>
          <p:spPr bwMode="auto">
            <a:xfrm>
              <a:off x="4066" y="1856"/>
              <a:ext cx="1" cy="6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4" name="Line 38"/>
            <p:cNvSpPr>
              <a:spLocks noChangeShapeType="1"/>
            </p:cNvSpPr>
            <p:nvPr/>
          </p:nvSpPr>
          <p:spPr bwMode="auto">
            <a:xfrm>
              <a:off x="3492" y="1456"/>
              <a:ext cx="208" cy="19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Line 39"/>
            <p:cNvSpPr>
              <a:spLocks noChangeShapeType="1"/>
            </p:cNvSpPr>
            <p:nvPr/>
          </p:nvSpPr>
          <p:spPr bwMode="auto">
            <a:xfrm flipV="1">
              <a:off x="3502" y="1670"/>
              <a:ext cx="198" cy="24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6" name="Line 40"/>
            <p:cNvSpPr>
              <a:spLocks noChangeShapeType="1"/>
            </p:cNvSpPr>
            <p:nvPr/>
          </p:nvSpPr>
          <p:spPr bwMode="auto">
            <a:xfrm flipV="1">
              <a:off x="3880" y="1734"/>
              <a:ext cx="1" cy="12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37" name="Group 41"/>
            <p:cNvGrpSpPr>
              <a:grpSpLocks/>
            </p:cNvGrpSpPr>
            <p:nvPr/>
          </p:nvGrpSpPr>
          <p:grpSpPr bwMode="auto">
            <a:xfrm>
              <a:off x="3966" y="1913"/>
              <a:ext cx="150" cy="296"/>
              <a:chOff x="4180" y="783"/>
              <a:chExt cx="150" cy="307"/>
            </a:xfrm>
          </p:grpSpPr>
          <p:sp>
            <p:nvSpPr>
              <p:cNvPr id="4138" name="AutoShape 42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39" name="Rectangle 43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0" name="Rectangle 44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1" name="AutoShape 45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2" name="Line 46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3" name="Line 47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4" name="Rectangle 48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45" name="Rectangle 49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46" name="Group 50"/>
            <p:cNvGrpSpPr>
              <a:grpSpLocks/>
            </p:cNvGrpSpPr>
            <p:nvPr/>
          </p:nvGrpSpPr>
          <p:grpSpPr bwMode="auto">
            <a:xfrm>
              <a:off x="3278" y="2376"/>
              <a:ext cx="344" cy="694"/>
              <a:chOff x="3314" y="1248"/>
              <a:chExt cx="344" cy="694"/>
            </a:xfrm>
          </p:grpSpPr>
          <p:graphicFrame>
            <p:nvGraphicFramePr>
              <p:cNvPr id="4147" name="Object 51"/>
              <p:cNvGraphicFramePr>
                <a:graphicFrameLocks noChangeAspect="1"/>
              </p:cNvGraphicFramePr>
              <p:nvPr/>
            </p:nvGraphicFramePr>
            <p:xfrm>
              <a:off x="3314" y="1248"/>
              <a:ext cx="299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18" name="Clip" r:id="rId10" imgW="24269700" imgH="20129500" progId="MS_ClipArt_Gallery.2">
                      <p:embed/>
                    </p:oleObj>
                  </mc:Choice>
                  <mc:Fallback>
                    <p:oleObj name="Clip" r:id="rId10" imgW="24269700" imgH="20129500" progId="MS_ClipArt_Gallery.2">
                      <p:embed/>
                      <p:pic>
                        <p:nvPicPr>
                          <p:cNvPr id="0" name="Object 5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4" y="1248"/>
                            <a:ext cx="299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48" name="Line 52"/>
              <p:cNvSpPr>
                <a:spLocks noChangeShapeType="1"/>
              </p:cNvSpPr>
              <p:nvPr/>
            </p:nvSpPr>
            <p:spPr bwMode="auto">
              <a:xfrm flipV="1">
                <a:off x="3606" y="1433"/>
                <a:ext cx="52" cy="5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aphicFrame>
            <p:nvGraphicFramePr>
              <p:cNvPr id="4149" name="Object 53"/>
              <p:cNvGraphicFramePr>
                <a:graphicFrameLocks noChangeAspect="1"/>
              </p:cNvGraphicFramePr>
              <p:nvPr/>
            </p:nvGraphicFramePr>
            <p:xfrm>
              <a:off x="3314" y="1694"/>
              <a:ext cx="299" cy="248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19" name="Clip" r:id="rId11" imgW="24269700" imgH="20129500" progId="MS_ClipArt_Gallery.2">
                      <p:embed/>
                    </p:oleObj>
                  </mc:Choice>
                  <mc:Fallback>
                    <p:oleObj name="Clip" r:id="rId11" imgW="24269700" imgH="20129500" progId="MS_ClipArt_Gallery.2">
                      <p:embed/>
                      <p:pic>
                        <p:nvPicPr>
                          <p:cNvPr id="0" name="Object 5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5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314" y="1694"/>
                            <a:ext cx="299" cy="248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50" name="Line 54"/>
              <p:cNvSpPr>
                <a:spLocks noChangeShapeType="1"/>
              </p:cNvSpPr>
              <p:nvPr/>
            </p:nvSpPr>
            <p:spPr bwMode="auto">
              <a:xfrm flipV="1">
                <a:off x="3606" y="1882"/>
                <a:ext cx="52" cy="2"/>
              </a:xfrm>
              <a:prstGeom prst="lin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151" name="Group 55"/>
              <p:cNvGrpSpPr>
                <a:grpSpLocks/>
              </p:cNvGrpSpPr>
              <p:nvPr/>
            </p:nvGrpSpPr>
            <p:grpSpPr bwMode="auto">
              <a:xfrm>
                <a:off x="3404" y="1504"/>
                <a:ext cx="51" cy="167"/>
                <a:chOff x="3842" y="406"/>
                <a:chExt cx="51" cy="167"/>
              </a:xfrm>
            </p:grpSpPr>
            <p:sp>
              <p:nvSpPr>
                <p:cNvPr id="4152" name="Oval 56"/>
                <p:cNvSpPr>
                  <a:spLocks noChangeArrowheads="1"/>
                </p:cNvSpPr>
                <p:nvPr/>
              </p:nvSpPr>
              <p:spPr bwMode="auto">
                <a:xfrm>
                  <a:off x="3842" y="406"/>
                  <a:ext cx="47" cy="4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3" name="Oval 57"/>
                <p:cNvSpPr>
                  <a:spLocks noChangeArrowheads="1"/>
                </p:cNvSpPr>
                <p:nvPr/>
              </p:nvSpPr>
              <p:spPr bwMode="auto">
                <a:xfrm>
                  <a:off x="3844" y="466"/>
                  <a:ext cx="47" cy="4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154" name="Oval 58"/>
                <p:cNvSpPr>
                  <a:spLocks noChangeArrowheads="1"/>
                </p:cNvSpPr>
                <p:nvPr/>
              </p:nvSpPr>
              <p:spPr bwMode="auto">
                <a:xfrm>
                  <a:off x="3846" y="526"/>
                  <a:ext cx="47" cy="47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4155" name="Line 59"/>
              <p:cNvSpPr>
                <a:spLocks noChangeShapeType="1"/>
              </p:cNvSpPr>
              <p:nvPr/>
            </p:nvSpPr>
            <p:spPr bwMode="auto">
              <a:xfrm>
                <a:off x="3654" y="1431"/>
                <a:ext cx="0" cy="4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4156" name="Object 60"/>
            <p:cNvGraphicFramePr>
              <a:graphicFrameLocks noChangeAspect="1"/>
            </p:cNvGraphicFramePr>
            <p:nvPr/>
          </p:nvGraphicFramePr>
          <p:xfrm>
            <a:off x="3902" y="3133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20" name="Clip" r:id="rId12" imgW="24269700" imgH="20129500" progId="MS_ClipArt_Gallery.2">
                    <p:embed/>
                  </p:oleObj>
                </mc:Choice>
                <mc:Fallback>
                  <p:oleObj name="Clip" r:id="rId12" imgW="24269700" imgH="20129500" progId="MS_ClipArt_Gallery.2">
                    <p:embed/>
                    <p:pic>
                      <p:nvPicPr>
                        <p:cNvPr id="0" name="Object 6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02" y="3133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57" name="Object 61"/>
            <p:cNvGraphicFramePr>
              <a:graphicFrameLocks noChangeAspect="1"/>
            </p:cNvGraphicFramePr>
            <p:nvPr/>
          </p:nvGraphicFramePr>
          <p:xfrm>
            <a:off x="3460" y="3124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21" name="Clip" r:id="rId13" imgW="24269700" imgH="20129500" progId="MS_ClipArt_Gallery.2">
                    <p:embed/>
                  </p:oleObj>
                </mc:Choice>
                <mc:Fallback>
                  <p:oleObj name="Clip" r:id="rId13" imgW="24269700" imgH="20129500" progId="MS_ClipArt_Gallery.2">
                    <p:embed/>
                    <p:pic>
                      <p:nvPicPr>
                        <p:cNvPr id="0" name="Object 6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60" y="3124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58" name="Oval 62"/>
            <p:cNvSpPr>
              <a:spLocks noChangeArrowheads="1"/>
            </p:cNvSpPr>
            <p:nvPr/>
          </p:nvSpPr>
          <p:spPr bwMode="auto">
            <a:xfrm rot="-5400000">
              <a:off x="3759" y="3203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59" name="Oval 63"/>
            <p:cNvSpPr>
              <a:spLocks noChangeArrowheads="1"/>
            </p:cNvSpPr>
            <p:nvPr/>
          </p:nvSpPr>
          <p:spPr bwMode="auto">
            <a:xfrm rot="-5400000">
              <a:off x="3820" y="3202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0" name="Oval 64"/>
            <p:cNvSpPr>
              <a:spLocks noChangeArrowheads="1"/>
            </p:cNvSpPr>
            <p:nvPr/>
          </p:nvSpPr>
          <p:spPr bwMode="auto">
            <a:xfrm rot="-5400000">
              <a:off x="3875" y="3205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1" name="Line 65"/>
            <p:cNvSpPr>
              <a:spLocks noChangeShapeType="1"/>
            </p:cNvSpPr>
            <p:nvPr/>
          </p:nvSpPr>
          <p:spPr bwMode="auto">
            <a:xfrm rot="-5400000">
              <a:off x="4062" y="3114"/>
              <a:ext cx="45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2" name="Line 66"/>
            <p:cNvSpPr>
              <a:spLocks noChangeShapeType="1"/>
            </p:cNvSpPr>
            <p:nvPr/>
          </p:nvSpPr>
          <p:spPr bwMode="auto">
            <a:xfrm rot="5400000" flipH="1">
              <a:off x="3612" y="3108"/>
              <a:ext cx="47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3" name="Line 67"/>
            <p:cNvSpPr>
              <a:spLocks noChangeShapeType="1"/>
            </p:cNvSpPr>
            <p:nvPr/>
          </p:nvSpPr>
          <p:spPr bwMode="auto">
            <a:xfrm rot="16200000" flipV="1">
              <a:off x="3862" y="2864"/>
              <a:ext cx="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4" name="Line 68"/>
            <p:cNvSpPr>
              <a:spLocks noChangeShapeType="1"/>
            </p:cNvSpPr>
            <p:nvPr/>
          </p:nvSpPr>
          <p:spPr bwMode="auto">
            <a:xfrm flipV="1">
              <a:off x="3622" y="2808"/>
              <a:ext cx="68" cy="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5" name="Line 69"/>
            <p:cNvSpPr>
              <a:spLocks noChangeShapeType="1"/>
            </p:cNvSpPr>
            <p:nvPr/>
          </p:nvSpPr>
          <p:spPr bwMode="auto">
            <a:xfrm>
              <a:off x="4054" y="2842"/>
              <a:ext cx="218" cy="29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66" name="Line 70"/>
            <p:cNvSpPr>
              <a:spLocks noChangeShapeType="1"/>
            </p:cNvSpPr>
            <p:nvPr/>
          </p:nvSpPr>
          <p:spPr bwMode="auto">
            <a:xfrm flipH="1">
              <a:off x="4626" y="2840"/>
              <a:ext cx="200" cy="29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4167" name="Object 71"/>
            <p:cNvGraphicFramePr>
              <a:graphicFrameLocks noChangeAspect="1"/>
            </p:cNvGraphicFramePr>
            <p:nvPr/>
          </p:nvGraphicFramePr>
          <p:xfrm>
            <a:off x="4753" y="2505"/>
            <a:ext cx="14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22" name="Clip" r:id="rId14" imgW="18440400" imgH="22669500" progId="MS_ClipArt_Gallery.2">
                    <p:embed/>
                  </p:oleObj>
                </mc:Choice>
                <mc:Fallback>
                  <p:oleObj name="Clip" r:id="rId14" imgW="18440400" imgH="22669500" progId="MS_ClipArt_Gallery.2">
                    <p:embed/>
                    <p:pic>
                      <p:nvPicPr>
                        <p:cNvPr id="0" name="Object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53" y="2505"/>
                          <a:ext cx="146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168" name="Object 72"/>
            <p:cNvGraphicFramePr>
              <a:graphicFrameLocks noChangeAspect="1"/>
            </p:cNvGraphicFramePr>
            <p:nvPr/>
          </p:nvGraphicFramePr>
          <p:xfrm>
            <a:off x="3793" y="2565"/>
            <a:ext cx="146" cy="1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23" name="Clip" r:id="rId16" imgW="18440400" imgH="22669500" progId="MS_ClipArt_Gallery.2">
                    <p:embed/>
                  </p:oleObj>
                </mc:Choice>
                <mc:Fallback>
                  <p:oleObj name="Clip" r:id="rId16" imgW="18440400" imgH="22669500" progId="MS_ClipArt_Gallery.2">
                    <p:embed/>
                    <p:pic>
                      <p:nvPicPr>
                        <p:cNvPr id="0" name="Object 7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93" y="2565"/>
                          <a:ext cx="146" cy="18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169" name="Freeform 73"/>
            <p:cNvSpPr>
              <a:spLocks/>
            </p:cNvSpPr>
            <p:nvPr/>
          </p:nvSpPr>
          <p:spPr bwMode="auto">
            <a:xfrm>
              <a:off x="3852" y="2397"/>
              <a:ext cx="972" cy="228"/>
            </a:xfrm>
            <a:custGeom>
              <a:avLst/>
              <a:gdLst>
                <a:gd name="T0" fmla="*/ 0 w 972"/>
                <a:gd name="T1" fmla="*/ 228 h 228"/>
                <a:gd name="T2" fmla="*/ 432 w 972"/>
                <a:gd name="T3" fmla="*/ 9 h 228"/>
                <a:gd name="T4" fmla="*/ 972 w 972"/>
                <a:gd name="T5" fmla="*/ 171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72" h="228">
                  <a:moveTo>
                    <a:pt x="0" y="228"/>
                  </a:moveTo>
                  <a:cubicBezTo>
                    <a:pt x="135" y="123"/>
                    <a:pt x="270" y="18"/>
                    <a:pt x="432" y="9"/>
                  </a:cubicBezTo>
                  <a:cubicBezTo>
                    <a:pt x="594" y="0"/>
                    <a:pt x="783" y="85"/>
                    <a:pt x="972" y="171"/>
                  </a:cubicBezTo>
                </a:path>
              </a:pathLst>
            </a:custGeom>
            <a:noFill/>
            <a:ln w="19050" cap="flat" cmpd="sng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70" name="Group 74"/>
            <p:cNvGrpSpPr>
              <a:grpSpLocks/>
            </p:cNvGrpSpPr>
            <p:nvPr/>
          </p:nvGrpSpPr>
          <p:grpSpPr bwMode="auto">
            <a:xfrm>
              <a:off x="4043" y="3462"/>
              <a:ext cx="292" cy="320"/>
              <a:chOff x="2870" y="1518"/>
              <a:chExt cx="292" cy="320"/>
            </a:xfrm>
          </p:grpSpPr>
          <p:graphicFrame>
            <p:nvGraphicFramePr>
              <p:cNvPr id="4171" name="Object 75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24" name="Clip" r:id="rId17" imgW="15481300" imgH="15735300" progId="MS_ClipArt_Gallery.2">
                      <p:embed/>
                    </p:oleObj>
                  </mc:Choice>
                  <mc:Fallback>
                    <p:oleObj name="Clip" r:id="rId17" imgW="15481300" imgH="15735300" progId="MS_ClipArt_Gallery.2">
                      <p:embed/>
                      <p:pic>
                        <p:nvPicPr>
                          <p:cNvPr id="0" name="Object 7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72" name="Object 76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25" name="Clip" r:id="rId19" imgW="23634700" imgH="22352000" progId="MS_ClipArt_Gallery.2">
                      <p:embed/>
                    </p:oleObj>
                  </mc:Choice>
                  <mc:Fallback>
                    <p:oleObj name="Clip" r:id="rId19" imgW="23634700" imgH="22352000" progId="MS_ClipArt_Gallery.2">
                      <p:embed/>
                      <p:pic>
                        <p:nvPicPr>
                          <p:cNvPr id="0" name="Object 76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173" name="Group 77"/>
            <p:cNvGrpSpPr>
              <a:grpSpLocks/>
            </p:cNvGrpSpPr>
            <p:nvPr/>
          </p:nvGrpSpPr>
          <p:grpSpPr bwMode="auto">
            <a:xfrm>
              <a:off x="4601" y="3486"/>
              <a:ext cx="292" cy="320"/>
              <a:chOff x="2870" y="1518"/>
              <a:chExt cx="292" cy="320"/>
            </a:xfrm>
          </p:grpSpPr>
          <p:graphicFrame>
            <p:nvGraphicFramePr>
              <p:cNvPr id="4174" name="Object 78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26" name="Clip" r:id="rId21" imgW="15481300" imgH="15735300" progId="MS_ClipArt_Gallery.2">
                      <p:embed/>
                    </p:oleObj>
                  </mc:Choice>
                  <mc:Fallback>
                    <p:oleObj name="Clip" r:id="rId21" imgW="15481300" imgH="15735300" progId="MS_ClipArt_Gallery.2">
                      <p:embed/>
                      <p:pic>
                        <p:nvPicPr>
                          <p:cNvPr id="0" name="Object 7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175" name="Object 79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27" name="Clip" r:id="rId22" imgW="23634700" imgH="22352000" progId="MS_ClipArt_Gallery.2">
                      <p:embed/>
                    </p:oleObj>
                  </mc:Choice>
                  <mc:Fallback>
                    <p:oleObj name="Clip" r:id="rId22" imgW="23634700" imgH="22352000" progId="MS_ClipArt_Gallery.2">
                      <p:embed/>
                      <p:pic>
                        <p:nvPicPr>
                          <p:cNvPr id="0" name="Object 7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176" name="Group 80"/>
            <p:cNvGrpSpPr>
              <a:grpSpLocks/>
            </p:cNvGrpSpPr>
            <p:nvPr/>
          </p:nvGrpSpPr>
          <p:grpSpPr bwMode="auto">
            <a:xfrm>
              <a:off x="4304" y="3273"/>
              <a:ext cx="272" cy="282"/>
              <a:chOff x="4733" y="2082"/>
              <a:chExt cx="272" cy="282"/>
            </a:xfrm>
          </p:grpSpPr>
          <p:graphicFrame>
            <p:nvGraphicFramePr>
              <p:cNvPr id="4177" name="Object 81"/>
              <p:cNvGraphicFramePr>
                <a:graphicFrameLocks noChangeAspect="1"/>
              </p:cNvGraphicFramePr>
              <p:nvPr/>
            </p:nvGraphicFramePr>
            <p:xfrm>
              <a:off x="4733" y="2082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28" name="Clip" r:id="rId23" imgW="15481300" imgH="15735300" progId="MS_ClipArt_Gallery.2">
                      <p:embed/>
                    </p:oleObj>
                  </mc:Choice>
                  <mc:Fallback>
                    <p:oleObj name="Clip" r:id="rId23" imgW="15481300" imgH="15735300" progId="MS_ClipArt_Gallery.2">
                      <p:embed/>
                      <p:pic>
                        <p:nvPicPr>
                          <p:cNvPr id="0" name="Object 81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33" y="2082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4178" name="Rectangle 82"/>
              <p:cNvSpPr>
                <a:spLocks noChangeArrowheads="1"/>
              </p:cNvSpPr>
              <p:nvPr/>
            </p:nvSpPr>
            <p:spPr bwMode="auto">
              <a:xfrm>
                <a:off x="4812" y="2181"/>
                <a:ext cx="192" cy="183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79" name="Line 83"/>
            <p:cNvSpPr>
              <a:spLocks noChangeShapeType="1"/>
            </p:cNvSpPr>
            <p:nvPr/>
          </p:nvSpPr>
          <p:spPr bwMode="auto">
            <a:xfrm>
              <a:off x="4524" y="3201"/>
              <a:ext cx="0" cy="1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4180" name="Group 84"/>
            <p:cNvGrpSpPr>
              <a:grpSpLocks/>
            </p:cNvGrpSpPr>
            <p:nvPr/>
          </p:nvGrpSpPr>
          <p:grpSpPr bwMode="auto">
            <a:xfrm>
              <a:off x="5041" y="2769"/>
              <a:ext cx="150" cy="307"/>
              <a:chOff x="4180" y="783"/>
              <a:chExt cx="150" cy="307"/>
            </a:xfrm>
          </p:grpSpPr>
          <p:sp>
            <p:nvSpPr>
              <p:cNvPr id="4181" name="AutoShape 85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82" name="Rectangle 86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83" name="Rectangle 87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84" name="AutoShape 88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85" name="Line 89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86" name="Line 90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87" name="Rectangle 91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88" name="Rectangle 92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189" name="Group 93"/>
            <p:cNvGrpSpPr>
              <a:grpSpLocks/>
            </p:cNvGrpSpPr>
            <p:nvPr/>
          </p:nvGrpSpPr>
          <p:grpSpPr bwMode="auto">
            <a:xfrm>
              <a:off x="5032" y="3102"/>
              <a:ext cx="150" cy="307"/>
              <a:chOff x="4180" y="783"/>
              <a:chExt cx="150" cy="307"/>
            </a:xfrm>
          </p:grpSpPr>
          <p:sp>
            <p:nvSpPr>
              <p:cNvPr id="4190" name="AutoShape 94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1" name="Rectangle 95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2" name="Rectangle 96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3" name="AutoShape 97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4" name="Line 98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5" name="Line 99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6" name="Rectangle 100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97" name="Rectangle 101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198" name="Line 102"/>
            <p:cNvSpPr>
              <a:spLocks noChangeShapeType="1"/>
            </p:cNvSpPr>
            <p:nvPr/>
          </p:nvSpPr>
          <p:spPr bwMode="auto">
            <a:xfrm rot="5400000" flipH="1">
              <a:off x="4754" y="3049"/>
              <a:ext cx="45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99" name="Line 103"/>
            <p:cNvSpPr>
              <a:spLocks noChangeShapeType="1"/>
            </p:cNvSpPr>
            <p:nvPr/>
          </p:nvSpPr>
          <p:spPr bwMode="auto">
            <a:xfrm rot="-5400000">
              <a:off x="5018" y="3239"/>
              <a:ext cx="0" cy="7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0" name="Line 104"/>
            <p:cNvSpPr>
              <a:spLocks noChangeShapeType="1"/>
            </p:cNvSpPr>
            <p:nvPr/>
          </p:nvSpPr>
          <p:spPr bwMode="auto">
            <a:xfrm rot="-5400000">
              <a:off x="5011" y="2888"/>
              <a:ext cx="0" cy="6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1" name="Line 105"/>
            <p:cNvSpPr>
              <a:spLocks noChangeShapeType="1"/>
            </p:cNvSpPr>
            <p:nvPr/>
          </p:nvSpPr>
          <p:spPr bwMode="auto">
            <a:xfrm flipV="1">
              <a:off x="4062" y="1494"/>
              <a:ext cx="330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2" name="Line 106"/>
            <p:cNvSpPr>
              <a:spLocks noChangeShapeType="1"/>
            </p:cNvSpPr>
            <p:nvPr/>
          </p:nvSpPr>
          <p:spPr bwMode="auto">
            <a:xfrm>
              <a:off x="4734" y="1482"/>
              <a:ext cx="348" cy="15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3" name="Line 107"/>
            <p:cNvSpPr>
              <a:spLocks noChangeShapeType="1"/>
            </p:cNvSpPr>
            <p:nvPr/>
          </p:nvSpPr>
          <p:spPr bwMode="auto">
            <a:xfrm flipH="1">
              <a:off x="5106" y="1734"/>
              <a:ext cx="174" cy="5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4" name="Line 108"/>
            <p:cNvSpPr>
              <a:spLocks noChangeShapeType="1"/>
            </p:cNvSpPr>
            <p:nvPr/>
          </p:nvSpPr>
          <p:spPr bwMode="auto">
            <a:xfrm>
              <a:off x="4554" y="1566"/>
              <a:ext cx="0" cy="3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5" name="Line 109"/>
            <p:cNvSpPr>
              <a:spLocks noChangeShapeType="1"/>
            </p:cNvSpPr>
            <p:nvPr/>
          </p:nvSpPr>
          <p:spPr bwMode="auto">
            <a:xfrm>
              <a:off x="4572" y="2052"/>
              <a:ext cx="384" cy="2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6" name="Line 110"/>
            <p:cNvSpPr>
              <a:spLocks noChangeShapeType="1"/>
            </p:cNvSpPr>
            <p:nvPr/>
          </p:nvSpPr>
          <p:spPr bwMode="auto">
            <a:xfrm flipH="1">
              <a:off x="4902" y="2400"/>
              <a:ext cx="192" cy="27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7" name="Line 111"/>
            <p:cNvSpPr>
              <a:spLocks noChangeShapeType="1"/>
            </p:cNvSpPr>
            <p:nvPr/>
          </p:nvSpPr>
          <p:spPr bwMode="auto">
            <a:xfrm flipH="1">
              <a:off x="4740" y="1710"/>
              <a:ext cx="402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8" name="Line 112"/>
            <p:cNvSpPr>
              <a:spLocks noChangeShapeType="1"/>
            </p:cNvSpPr>
            <p:nvPr/>
          </p:nvSpPr>
          <p:spPr bwMode="auto">
            <a:xfrm flipH="1">
              <a:off x="4746" y="1290"/>
              <a:ext cx="252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09" name="Line 113"/>
            <p:cNvSpPr>
              <a:spLocks noChangeShapeType="1"/>
            </p:cNvSpPr>
            <p:nvPr/>
          </p:nvSpPr>
          <p:spPr bwMode="auto">
            <a:xfrm flipH="1">
              <a:off x="5262" y="1422"/>
              <a:ext cx="144" cy="1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10" name="Text Box 114"/>
            <p:cNvSpPr txBox="1">
              <a:spLocks noChangeArrowheads="1"/>
            </p:cNvSpPr>
            <p:nvPr/>
          </p:nvSpPr>
          <p:spPr bwMode="auto">
            <a:xfrm>
              <a:off x="3278" y="1151"/>
              <a:ext cx="890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rgbClr val="FF0000"/>
                  </a:solidFill>
                  <a:latin typeface="Comic Sans MS" charset="0"/>
                </a:rPr>
                <a:t>local ISP</a:t>
              </a:r>
              <a:endParaRPr lang="en-US" altLang="en-US"/>
            </a:p>
          </p:txBody>
        </p:sp>
        <p:sp>
          <p:nvSpPr>
            <p:cNvPr id="4211" name="Text Box 115"/>
            <p:cNvSpPr txBox="1">
              <a:spLocks noChangeArrowheads="1"/>
            </p:cNvSpPr>
            <p:nvPr/>
          </p:nvSpPr>
          <p:spPr bwMode="auto">
            <a:xfrm>
              <a:off x="3230" y="3407"/>
              <a:ext cx="845" cy="5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rgbClr val="FF0000"/>
                  </a:solidFill>
                  <a:latin typeface="Comic Sans MS" charset="0"/>
                </a:rPr>
                <a:t>company</a:t>
              </a:r>
            </a:p>
            <a:p>
              <a:r>
                <a:rPr lang="en-US" altLang="en-US" sz="2000">
                  <a:solidFill>
                    <a:srgbClr val="FF0000"/>
                  </a:solidFill>
                  <a:latin typeface="Comic Sans MS" charset="0"/>
                </a:rPr>
                <a:t>network</a:t>
              </a:r>
              <a:endParaRPr lang="en-US" altLang="en-US"/>
            </a:p>
          </p:txBody>
        </p:sp>
        <p:sp>
          <p:nvSpPr>
            <p:cNvPr id="4212" name="Text Box 116"/>
            <p:cNvSpPr txBox="1">
              <a:spLocks noChangeArrowheads="1"/>
            </p:cNvSpPr>
            <p:nvPr/>
          </p:nvSpPr>
          <p:spPr bwMode="auto">
            <a:xfrm>
              <a:off x="4376" y="2015"/>
              <a:ext cx="1177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rgbClr val="FF0000"/>
                  </a:solidFill>
                  <a:latin typeface="Comic Sans MS" charset="0"/>
                </a:rPr>
                <a:t>regional ISP</a:t>
              </a:r>
            </a:p>
          </p:txBody>
        </p:sp>
        <p:grpSp>
          <p:nvGrpSpPr>
            <p:cNvPr id="4213" name="Group 117"/>
            <p:cNvGrpSpPr>
              <a:grpSpLocks/>
            </p:cNvGrpSpPr>
            <p:nvPr/>
          </p:nvGrpSpPr>
          <p:grpSpPr bwMode="auto">
            <a:xfrm>
              <a:off x="3588" y="219"/>
              <a:ext cx="360" cy="175"/>
              <a:chOff x="3600" y="219"/>
              <a:chExt cx="360" cy="175"/>
            </a:xfrm>
          </p:grpSpPr>
          <p:sp>
            <p:nvSpPr>
              <p:cNvPr id="4214" name="Oval 118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5" name="Line 119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6" name="Line 12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17" name="Rectangle 121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218" name="Oval 122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219" name="Group 12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220" name="Line 12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1" name="Line 12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2" name="Line 12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23" name="Group 12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224" name="Line 12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5" name="Line 12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26" name="Line 13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227" name="Group 131"/>
            <p:cNvGrpSpPr>
              <a:grpSpLocks/>
            </p:cNvGrpSpPr>
            <p:nvPr/>
          </p:nvGrpSpPr>
          <p:grpSpPr bwMode="auto">
            <a:xfrm>
              <a:off x="3595" y="651"/>
              <a:ext cx="150" cy="307"/>
              <a:chOff x="4180" y="783"/>
              <a:chExt cx="150" cy="307"/>
            </a:xfrm>
          </p:grpSpPr>
          <p:sp>
            <p:nvSpPr>
              <p:cNvPr id="4228" name="AutoShape 132"/>
              <p:cNvSpPr>
                <a:spLocks noChangeArrowheads="1"/>
              </p:cNvSpPr>
              <p:nvPr/>
            </p:nvSpPr>
            <p:spPr bwMode="auto">
              <a:xfrm>
                <a:off x="4180" y="1019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29" name="Rectangle 133"/>
              <p:cNvSpPr>
                <a:spLocks noChangeArrowheads="1"/>
              </p:cNvSpPr>
              <p:nvPr/>
            </p:nvSpPr>
            <p:spPr bwMode="auto">
              <a:xfrm>
                <a:off x="4256" y="785"/>
                <a:ext cx="69" cy="236"/>
              </a:xfrm>
              <a:prstGeom prst="rect">
                <a:avLst/>
              </a:prstGeom>
              <a:solidFill>
                <a:srgbClr val="33CCCC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0" name="Rectangle 134"/>
              <p:cNvSpPr>
                <a:spLocks noChangeArrowheads="1"/>
              </p:cNvSpPr>
              <p:nvPr/>
            </p:nvSpPr>
            <p:spPr bwMode="auto">
              <a:xfrm>
                <a:off x="4181" y="852"/>
                <a:ext cx="95" cy="236"/>
              </a:xfrm>
              <a:prstGeom prst="rect">
                <a:avLst/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1" name="AutoShape 135"/>
              <p:cNvSpPr>
                <a:spLocks noChangeArrowheads="1"/>
              </p:cNvSpPr>
              <p:nvPr/>
            </p:nvSpPr>
            <p:spPr bwMode="auto">
              <a:xfrm>
                <a:off x="4180" y="783"/>
                <a:ext cx="150" cy="71"/>
              </a:xfrm>
              <a:prstGeom prst="parallelogram">
                <a:avLst>
                  <a:gd name="adj" fmla="val 81387"/>
                </a:avLst>
              </a:prstGeom>
              <a:solidFill>
                <a:srgbClr val="33CC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2" name="Line 136"/>
              <p:cNvSpPr>
                <a:spLocks noChangeShapeType="1"/>
              </p:cNvSpPr>
              <p:nvPr/>
            </p:nvSpPr>
            <p:spPr bwMode="auto">
              <a:xfrm>
                <a:off x="4330" y="788"/>
                <a:ext cx="0" cy="2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3" name="Line 137"/>
              <p:cNvSpPr>
                <a:spLocks noChangeShapeType="1"/>
              </p:cNvSpPr>
              <p:nvPr/>
            </p:nvSpPr>
            <p:spPr bwMode="auto">
              <a:xfrm flipH="1">
                <a:off x="4276" y="1019"/>
                <a:ext cx="54" cy="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4" name="Rectangle 138"/>
              <p:cNvSpPr>
                <a:spLocks noChangeArrowheads="1"/>
              </p:cNvSpPr>
              <p:nvPr/>
            </p:nvSpPr>
            <p:spPr bwMode="auto">
              <a:xfrm>
                <a:off x="4193" y="883"/>
                <a:ext cx="63" cy="136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35" name="Rectangle 139"/>
              <p:cNvSpPr>
                <a:spLocks noChangeArrowheads="1"/>
              </p:cNvSpPr>
              <p:nvPr/>
            </p:nvSpPr>
            <p:spPr bwMode="auto">
              <a:xfrm>
                <a:off x="4202" y="924"/>
                <a:ext cx="48" cy="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aphicFrame>
          <p:nvGraphicFramePr>
            <p:cNvPr id="4236" name="Object 140"/>
            <p:cNvGraphicFramePr>
              <a:graphicFrameLocks noChangeAspect="1"/>
            </p:cNvGraphicFramePr>
            <p:nvPr/>
          </p:nvGraphicFramePr>
          <p:xfrm>
            <a:off x="4496" y="260"/>
            <a:ext cx="299" cy="23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429" name="Clip" r:id="rId24" imgW="24269700" imgH="20129500" progId="MS_ClipArt_Gallery.2">
                    <p:embed/>
                  </p:oleObj>
                </mc:Choice>
                <mc:Fallback>
                  <p:oleObj name="Clip" r:id="rId24" imgW="24269700" imgH="20129500" progId="MS_ClipArt_Gallery.2">
                    <p:embed/>
                    <p:pic>
                      <p:nvPicPr>
                        <p:cNvPr id="0" name="Object 14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96" y="260"/>
                          <a:ext cx="299" cy="23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4237" name="Group 141"/>
            <p:cNvGrpSpPr>
              <a:grpSpLocks/>
            </p:cNvGrpSpPr>
            <p:nvPr/>
          </p:nvGrpSpPr>
          <p:grpSpPr bwMode="auto">
            <a:xfrm>
              <a:off x="4451" y="714"/>
              <a:ext cx="292" cy="320"/>
              <a:chOff x="2870" y="1518"/>
              <a:chExt cx="292" cy="320"/>
            </a:xfrm>
          </p:grpSpPr>
          <p:graphicFrame>
            <p:nvGraphicFramePr>
              <p:cNvPr id="4238" name="Object 142"/>
              <p:cNvGraphicFramePr>
                <a:graphicFrameLocks noChangeAspect="1"/>
              </p:cNvGraphicFramePr>
              <p:nvPr/>
            </p:nvGraphicFramePr>
            <p:xfrm>
              <a:off x="2870" y="1518"/>
              <a:ext cx="272" cy="2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30" name="Clip" r:id="rId25" imgW="15481300" imgH="15735300" progId="MS_ClipArt_Gallery.2">
                      <p:embed/>
                    </p:oleObj>
                  </mc:Choice>
                  <mc:Fallback>
                    <p:oleObj name="Clip" r:id="rId25" imgW="15481300" imgH="15735300" progId="MS_ClipArt_Gallery.2">
                      <p:embed/>
                      <p:pic>
                        <p:nvPicPr>
                          <p:cNvPr id="0" name="Object 14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870" y="1518"/>
                            <a:ext cx="272" cy="28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4239" name="Object 143"/>
              <p:cNvGraphicFramePr>
                <a:graphicFrameLocks noChangeAspect="1"/>
              </p:cNvGraphicFramePr>
              <p:nvPr/>
            </p:nvGraphicFramePr>
            <p:xfrm>
              <a:off x="2913" y="1602"/>
              <a:ext cx="249" cy="23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431" name="Clip" r:id="rId26" imgW="23634700" imgH="22352000" progId="MS_ClipArt_Gallery.2">
                      <p:embed/>
                    </p:oleObj>
                  </mc:Choice>
                  <mc:Fallback>
                    <p:oleObj name="Clip" r:id="rId26" imgW="23634700" imgH="22352000" progId="MS_ClipArt_Gallery.2">
                      <p:embed/>
                      <p:pic>
                        <p:nvPicPr>
                          <p:cNvPr id="0" name="Object 14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13" y="1602"/>
                            <a:ext cx="249" cy="23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blurRad="63500" dist="38099" dir="2700000" algn="ctr" rotWithShape="0">
                                    <a:srgbClr val="000000">
                                      <a:alpha val="74998"/>
                                    </a:srgbClr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pSp>
          <p:nvGrpSpPr>
            <p:cNvPr id="4240" name="Group 144"/>
            <p:cNvGrpSpPr>
              <a:grpSpLocks/>
            </p:cNvGrpSpPr>
            <p:nvPr/>
          </p:nvGrpSpPr>
          <p:grpSpPr bwMode="auto">
            <a:xfrm>
              <a:off x="3690" y="1566"/>
              <a:ext cx="360" cy="175"/>
              <a:chOff x="3600" y="219"/>
              <a:chExt cx="360" cy="175"/>
            </a:xfrm>
          </p:grpSpPr>
          <p:sp>
            <p:nvSpPr>
              <p:cNvPr id="4241" name="Oval 14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42" name="Line 14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43" name="Line 14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44" name="Rectangle 14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245" name="Oval 14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246" name="Group 15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247" name="Line 15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8" name="Line 15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49" name="Line 15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50" name="Group 15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251" name="Line 15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52" name="Line 15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53" name="Line 15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254" name="Group 158"/>
            <p:cNvGrpSpPr>
              <a:grpSpLocks/>
            </p:cNvGrpSpPr>
            <p:nvPr/>
          </p:nvGrpSpPr>
          <p:grpSpPr bwMode="auto">
            <a:xfrm>
              <a:off x="4374" y="1395"/>
              <a:ext cx="360" cy="175"/>
              <a:chOff x="3600" y="219"/>
              <a:chExt cx="360" cy="175"/>
            </a:xfrm>
          </p:grpSpPr>
          <p:sp>
            <p:nvSpPr>
              <p:cNvPr id="4255" name="Oval 159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56" name="Line 16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57" name="Line 16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58" name="Rectangle 16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259" name="Oval 163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260" name="Group 164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261" name="Line 16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62" name="Line 16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63" name="Line 16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64" name="Group 168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265" name="Line 16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66" name="Line 17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67" name="Line 17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268" name="Group 172"/>
            <p:cNvGrpSpPr>
              <a:grpSpLocks/>
            </p:cNvGrpSpPr>
            <p:nvPr/>
          </p:nvGrpSpPr>
          <p:grpSpPr bwMode="auto">
            <a:xfrm>
              <a:off x="4386" y="1887"/>
              <a:ext cx="360" cy="175"/>
              <a:chOff x="3600" y="219"/>
              <a:chExt cx="360" cy="175"/>
            </a:xfrm>
          </p:grpSpPr>
          <p:sp>
            <p:nvSpPr>
              <p:cNvPr id="4269" name="Oval 173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70" name="Line 174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71" name="Line 175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72" name="Rectangle 176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273" name="Oval 177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274" name="Group 178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275" name="Line 17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76" name="Line 18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77" name="Line 18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78" name="Group 182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279" name="Line 18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80" name="Line 18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81" name="Line 18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282" name="Group 186"/>
            <p:cNvGrpSpPr>
              <a:grpSpLocks/>
            </p:cNvGrpSpPr>
            <p:nvPr/>
          </p:nvGrpSpPr>
          <p:grpSpPr bwMode="auto">
            <a:xfrm>
              <a:off x="5082" y="1551"/>
              <a:ext cx="360" cy="175"/>
              <a:chOff x="3600" y="219"/>
              <a:chExt cx="360" cy="175"/>
            </a:xfrm>
          </p:grpSpPr>
          <p:sp>
            <p:nvSpPr>
              <p:cNvPr id="4283" name="Oval 187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4" name="Line 188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5" name="Line 189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86" name="Rectangle 190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287" name="Oval 191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288" name="Group 192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289" name="Line 19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90" name="Line 19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91" name="Line 19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292" name="Group 196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293" name="Line 19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94" name="Line 19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295" name="Line 19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296" name="Group 200"/>
            <p:cNvGrpSpPr>
              <a:grpSpLocks/>
            </p:cNvGrpSpPr>
            <p:nvPr/>
          </p:nvGrpSpPr>
          <p:grpSpPr bwMode="auto">
            <a:xfrm>
              <a:off x="4944" y="2223"/>
              <a:ext cx="360" cy="175"/>
              <a:chOff x="3600" y="219"/>
              <a:chExt cx="360" cy="175"/>
            </a:xfrm>
          </p:grpSpPr>
          <p:sp>
            <p:nvSpPr>
              <p:cNvPr id="4297" name="Oval 201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98" name="Line 202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99" name="Line 203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00" name="Rectangle 204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301" name="Oval 205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302" name="Group 206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303" name="Line 207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4" name="Line 208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5" name="Line 209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306" name="Group 210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307" name="Line 21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8" name="Line 21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09" name="Line 21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310" name="Group 214"/>
            <p:cNvGrpSpPr>
              <a:grpSpLocks/>
            </p:cNvGrpSpPr>
            <p:nvPr/>
          </p:nvGrpSpPr>
          <p:grpSpPr bwMode="auto">
            <a:xfrm>
              <a:off x="4704" y="2661"/>
              <a:ext cx="360" cy="175"/>
              <a:chOff x="3600" y="219"/>
              <a:chExt cx="360" cy="175"/>
            </a:xfrm>
          </p:grpSpPr>
          <p:sp>
            <p:nvSpPr>
              <p:cNvPr id="4311" name="Oval 215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2" name="Line 216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3" name="Line 217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14" name="Rectangle 218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315" name="Oval 219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316" name="Group 220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317" name="Line 221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8" name="Line 222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19" name="Line 223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320" name="Group 224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321" name="Line 22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2" name="Line 22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23" name="Line 22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324" name="Group 228"/>
            <p:cNvGrpSpPr>
              <a:grpSpLocks/>
            </p:cNvGrpSpPr>
            <p:nvPr/>
          </p:nvGrpSpPr>
          <p:grpSpPr bwMode="auto">
            <a:xfrm>
              <a:off x="4266" y="3027"/>
              <a:ext cx="360" cy="175"/>
              <a:chOff x="3600" y="219"/>
              <a:chExt cx="360" cy="175"/>
            </a:xfrm>
          </p:grpSpPr>
          <p:sp>
            <p:nvSpPr>
              <p:cNvPr id="4325" name="Oval 229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6" name="Line 230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7" name="Line 231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28" name="Rectangle 232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329" name="Oval 233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330" name="Group 234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331" name="Line 235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32" name="Line 236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33" name="Line 237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334" name="Group 238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335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36" name="Line 24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37" name="Line 24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4338" name="Group 242"/>
            <p:cNvGrpSpPr>
              <a:grpSpLocks/>
            </p:cNvGrpSpPr>
            <p:nvPr/>
          </p:nvGrpSpPr>
          <p:grpSpPr bwMode="auto">
            <a:xfrm>
              <a:off x="3690" y="2745"/>
              <a:ext cx="360" cy="175"/>
              <a:chOff x="3600" y="219"/>
              <a:chExt cx="360" cy="175"/>
            </a:xfrm>
          </p:grpSpPr>
          <p:sp>
            <p:nvSpPr>
              <p:cNvPr id="4339" name="Oval 243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40" name="Line 244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41" name="Line 245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42" name="Rectangle 246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4343" name="Oval 247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4344" name="Group 248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4345" name="Line 249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46" name="Line 250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47" name="Line 251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4348" name="Group 252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4349" name="Line 253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50" name="Line 254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4351" name="Line 255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4352" name="Text Box 256"/>
            <p:cNvSpPr txBox="1">
              <a:spLocks noChangeArrowheads="1"/>
            </p:cNvSpPr>
            <p:nvPr/>
          </p:nvSpPr>
          <p:spPr bwMode="auto">
            <a:xfrm>
              <a:off x="3554" y="341"/>
              <a:ext cx="684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latin typeface="Comic Sans MS" charset="0"/>
                </a:rPr>
                <a:t>router</a:t>
              </a:r>
              <a:endParaRPr lang="en-US" altLang="en-US" sz="2000"/>
            </a:p>
          </p:txBody>
        </p:sp>
        <p:sp>
          <p:nvSpPr>
            <p:cNvPr id="4353" name="Text Box 257"/>
            <p:cNvSpPr txBox="1">
              <a:spLocks noChangeArrowheads="1"/>
            </p:cNvSpPr>
            <p:nvPr/>
          </p:nvSpPr>
          <p:spPr bwMode="auto">
            <a:xfrm>
              <a:off x="4424" y="437"/>
              <a:ext cx="1135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latin typeface="Comic Sans MS" charset="0"/>
                </a:rPr>
                <a:t>workstation</a:t>
              </a:r>
              <a:endParaRPr lang="en-US" altLang="en-US" sz="2000"/>
            </a:p>
          </p:txBody>
        </p:sp>
        <p:sp>
          <p:nvSpPr>
            <p:cNvPr id="4354" name="Text Box 258"/>
            <p:cNvSpPr txBox="1">
              <a:spLocks noChangeArrowheads="1"/>
            </p:cNvSpPr>
            <p:nvPr/>
          </p:nvSpPr>
          <p:spPr bwMode="auto">
            <a:xfrm>
              <a:off x="3710" y="724"/>
              <a:ext cx="685" cy="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latin typeface="Comic Sans MS" charset="0"/>
                </a:rPr>
                <a:t>server</a:t>
              </a:r>
              <a:endParaRPr lang="en-US" altLang="en-US" sz="2000"/>
            </a:p>
          </p:txBody>
        </p:sp>
        <p:sp>
          <p:nvSpPr>
            <p:cNvPr id="4355" name="Text Box 259"/>
            <p:cNvSpPr txBox="1">
              <a:spLocks noChangeArrowheads="1"/>
            </p:cNvSpPr>
            <p:nvPr/>
          </p:nvSpPr>
          <p:spPr bwMode="auto">
            <a:xfrm>
              <a:off x="4700" y="864"/>
              <a:ext cx="679" cy="2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latin typeface="Comic Sans MS" charset="0"/>
                </a:rPr>
                <a:t>mobile</a:t>
              </a:r>
              <a:endParaRPr lang="en-US" altLang="en-US" sz="2000"/>
            </a:p>
          </p:txBody>
        </p:sp>
      </p:grpSp>
      <p:sp>
        <p:nvSpPr>
          <p:cNvPr id="4357" name="Line 261"/>
          <p:cNvSpPr>
            <a:spLocks noChangeShapeType="1"/>
          </p:cNvSpPr>
          <p:nvPr/>
        </p:nvSpPr>
        <p:spPr bwMode="auto">
          <a:xfrm flipV="1">
            <a:off x="6248400" y="4827588"/>
            <a:ext cx="1588" cy="249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4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ACFDA7C-8766-F648-A53A-73443CB2F270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29756" name="Rectangle 60"/>
          <p:cNvSpPr>
            <a:spLocks noChangeArrowheads="1"/>
          </p:cNvSpPr>
          <p:nvPr/>
        </p:nvSpPr>
        <p:spPr bwMode="auto">
          <a:xfrm>
            <a:off x="906463" y="3930650"/>
            <a:ext cx="3762375" cy="2371725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The Network Core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485900"/>
            <a:ext cx="4191000" cy="4975225"/>
          </a:xfrm>
        </p:spPr>
        <p:txBody>
          <a:bodyPr/>
          <a:lstStyle/>
          <a:p>
            <a:r>
              <a:rPr lang="en-US" altLang="en-US" sz="2400" dirty="0"/>
              <a:t>mesh of interconnected routers</a:t>
            </a:r>
          </a:p>
          <a:p>
            <a:endParaRPr lang="en-US" altLang="en-US" sz="2400" i="1" u="sng" dirty="0">
              <a:solidFill>
                <a:srgbClr val="FF0000"/>
              </a:solidFill>
            </a:endParaRPr>
          </a:p>
          <a:p>
            <a:r>
              <a:rPr lang="en-US" altLang="en-US" sz="2400" i="1" u="sng" dirty="0">
                <a:solidFill>
                  <a:srgbClr val="FF0000"/>
                </a:solidFill>
              </a:rPr>
              <a:t>the</a:t>
            </a:r>
            <a:r>
              <a:rPr lang="en-US" altLang="en-US" sz="2400" dirty="0">
                <a:solidFill>
                  <a:srgbClr val="FF0000"/>
                </a:solidFill>
              </a:rPr>
              <a:t> fundamental question:</a:t>
            </a:r>
            <a:r>
              <a:rPr lang="en-US" altLang="en-US" sz="2400" dirty="0"/>
              <a:t> how is data transferred through net?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</a:rPr>
              <a:t>circuit switching:</a:t>
            </a:r>
            <a:r>
              <a:rPr lang="en-US" altLang="en-US" dirty="0"/>
              <a:t> dedicated circuit per call: telephone net</a:t>
            </a:r>
          </a:p>
          <a:p>
            <a:pPr lvl="1"/>
            <a:r>
              <a:rPr lang="en-US" altLang="en-US" dirty="0">
                <a:solidFill>
                  <a:srgbClr val="FF0000"/>
                </a:solidFill>
              </a:rPr>
              <a:t>packet-switching:</a:t>
            </a:r>
            <a:r>
              <a:rPr lang="en-US" altLang="en-US" dirty="0"/>
              <a:t> data sent thru net in discrete “chunks”</a:t>
            </a:r>
            <a:endParaRPr lang="en-US" altLang="en-US" sz="2000" dirty="0"/>
          </a:p>
        </p:txBody>
      </p:sp>
      <p:sp>
        <p:nvSpPr>
          <p:cNvPr id="14020" name="Freeform 708"/>
          <p:cNvSpPr>
            <a:spLocks/>
          </p:cNvSpPr>
          <p:nvPr/>
        </p:nvSpPr>
        <p:spPr bwMode="auto">
          <a:xfrm>
            <a:off x="6769100" y="2193925"/>
            <a:ext cx="1798638" cy="1674813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1" name="Freeform 709"/>
          <p:cNvSpPr>
            <a:spLocks/>
          </p:cNvSpPr>
          <p:nvPr/>
        </p:nvSpPr>
        <p:spPr bwMode="auto">
          <a:xfrm>
            <a:off x="4889500" y="2051050"/>
            <a:ext cx="1866900" cy="1589088"/>
          </a:xfrm>
          <a:custGeom>
            <a:avLst/>
            <a:gdLst>
              <a:gd name="T0" fmla="*/ 550 w 1340"/>
              <a:gd name="T1" fmla="*/ 42 h 1191"/>
              <a:gd name="T2" fmla="*/ 82 w 1340"/>
              <a:gd name="T3" fmla="*/ 60 h 1191"/>
              <a:gd name="T4" fmla="*/ 58 w 1340"/>
              <a:gd name="T5" fmla="*/ 402 h 1191"/>
              <a:gd name="T6" fmla="*/ 28 w 1340"/>
              <a:gd name="T7" fmla="*/ 720 h 1191"/>
              <a:gd name="T8" fmla="*/ 112 w 1340"/>
              <a:gd name="T9" fmla="*/ 870 h 1191"/>
              <a:gd name="T10" fmla="*/ 538 w 1340"/>
              <a:gd name="T11" fmla="*/ 876 h 1191"/>
              <a:gd name="T12" fmla="*/ 640 w 1340"/>
              <a:gd name="T13" fmla="*/ 1128 h 1191"/>
              <a:gd name="T14" fmla="*/ 1234 w 1340"/>
              <a:gd name="T15" fmla="*/ 1098 h 1191"/>
              <a:gd name="T16" fmla="*/ 1276 w 1340"/>
              <a:gd name="T17" fmla="*/ 570 h 1191"/>
              <a:gd name="T18" fmla="*/ 1204 w 1340"/>
              <a:gd name="T19" fmla="*/ 342 h 1191"/>
              <a:gd name="T20" fmla="*/ 760 w 1340"/>
              <a:gd name="T21" fmla="*/ 288 h 1191"/>
              <a:gd name="T22" fmla="*/ 550 w 1340"/>
              <a:gd name="T23" fmla="*/ 42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2" name="Freeform 710"/>
          <p:cNvSpPr>
            <a:spLocks/>
          </p:cNvSpPr>
          <p:nvPr/>
        </p:nvSpPr>
        <p:spPr bwMode="auto">
          <a:xfrm>
            <a:off x="5257800" y="3502025"/>
            <a:ext cx="2974975" cy="2219325"/>
          </a:xfrm>
          <a:custGeom>
            <a:avLst/>
            <a:gdLst>
              <a:gd name="T0" fmla="*/ 27 w 2135"/>
              <a:gd name="T1" fmla="*/ 652 h 1662"/>
              <a:gd name="T2" fmla="*/ 105 w 2135"/>
              <a:gd name="T3" fmla="*/ 76 h 1662"/>
              <a:gd name="T4" fmla="*/ 657 w 2135"/>
              <a:gd name="T5" fmla="*/ 196 h 1662"/>
              <a:gd name="T6" fmla="*/ 1209 w 2135"/>
              <a:gd name="T7" fmla="*/ 100 h 1662"/>
              <a:gd name="T8" fmla="*/ 2001 w 2135"/>
              <a:gd name="T9" fmla="*/ 406 h 1662"/>
              <a:gd name="T10" fmla="*/ 2013 w 2135"/>
              <a:gd name="T11" fmla="*/ 1144 h 1662"/>
              <a:gd name="T12" fmla="*/ 1581 w 2135"/>
              <a:gd name="T13" fmla="*/ 1600 h 1662"/>
              <a:gd name="T14" fmla="*/ 813 w 2135"/>
              <a:gd name="T15" fmla="*/ 1516 h 1662"/>
              <a:gd name="T16" fmla="*/ 501 w 2135"/>
              <a:gd name="T17" fmla="*/ 1270 h 1662"/>
              <a:gd name="T18" fmla="*/ 183 w 2135"/>
              <a:gd name="T19" fmla="*/ 1066 h 1662"/>
              <a:gd name="T20" fmla="*/ 27 w 2135"/>
              <a:gd name="T21" fmla="*/ 65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023" name="Group 711"/>
          <p:cNvGrpSpPr>
            <a:grpSpLocks/>
          </p:cNvGrpSpPr>
          <p:nvPr/>
        </p:nvGrpSpPr>
        <p:grpSpPr bwMode="auto">
          <a:xfrm>
            <a:off x="5006975" y="2185988"/>
            <a:ext cx="733425" cy="319087"/>
            <a:chOff x="3552" y="246"/>
            <a:chExt cx="527" cy="248"/>
          </a:xfrm>
        </p:grpSpPr>
        <p:graphicFrame>
          <p:nvGraphicFramePr>
            <p:cNvPr id="14024" name="Object 712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21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7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025" name="Object 713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22" name="Clip" r:id="rId6" imgW="12700000" imgH="8953500" progId="MS_ClipArt_Gallery.2">
                    <p:embed/>
                  </p:oleObj>
                </mc:Choice>
                <mc:Fallback>
                  <p:oleObj name="Clip" r:id="rId6" imgW="12700000" imgH="8953500" progId="MS_ClipArt_Gallery.2">
                    <p:embed/>
                    <p:pic>
                      <p:nvPicPr>
                        <p:cNvPr id="0" name="Object 7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026" name="Line 714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027" name="Group 715"/>
          <p:cNvGrpSpPr>
            <a:grpSpLocks/>
          </p:cNvGrpSpPr>
          <p:nvPr/>
        </p:nvGrpSpPr>
        <p:grpSpPr bwMode="auto">
          <a:xfrm>
            <a:off x="5006975" y="2781300"/>
            <a:ext cx="733425" cy="319088"/>
            <a:chOff x="3552" y="246"/>
            <a:chExt cx="527" cy="248"/>
          </a:xfrm>
        </p:grpSpPr>
        <p:graphicFrame>
          <p:nvGraphicFramePr>
            <p:cNvPr id="14028" name="Object 716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23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7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029" name="Object 717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24" name="Clip" r:id="rId9" imgW="12700000" imgH="8953500" progId="MS_ClipArt_Gallery.2">
                    <p:embed/>
                  </p:oleObj>
                </mc:Choice>
                <mc:Fallback>
                  <p:oleObj name="Clip" r:id="rId9" imgW="12700000" imgH="8953500" progId="MS_ClipArt_Gallery.2">
                    <p:embed/>
                    <p:pic>
                      <p:nvPicPr>
                        <p:cNvPr id="0" name="Object 7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030" name="Line 718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031" name="Group 719"/>
          <p:cNvGrpSpPr>
            <a:grpSpLocks/>
          </p:cNvGrpSpPr>
          <p:nvPr/>
        </p:nvGrpSpPr>
        <p:grpSpPr bwMode="auto">
          <a:xfrm>
            <a:off x="5383213" y="2568575"/>
            <a:ext cx="69850" cy="214313"/>
            <a:chOff x="3842" y="406"/>
            <a:chExt cx="51" cy="167"/>
          </a:xfrm>
        </p:grpSpPr>
        <p:sp>
          <p:nvSpPr>
            <p:cNvPr id="14032" name="Oval 720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3" name="Oval 721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4" name="Oval 722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035" name="Group 723"/>
          <p:cNvGrpSpPr>
            <a:grpSpLocks/>
          </p:cNvGrpSpPr>
          <p:nvPr/>
        </p:nvGrpSpPr>
        <p:grpSpPr bwMode="auto">
          <a:xfrm>
            <a:off x="5853113" y="3071813"/>
            <a:ext cx="209550" cy="395287"/>
            <a:chOff x="4180" y="783"/>
            <a:chExt cx="150" cy="307"/>
          </a:xfrm>
        </p:grpSpPr>
        <p:sp>
          <p:nvSpPr>
            <p:cNvPr id="14036" name="AutoShape 724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7" name="Rectangle 725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8" name="Rectangle 726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39" name="AutoShape 727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40" name="Line 728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41" name="Line 729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42" name="Rectangle 730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43" name="Rectangle 731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044" name="Group 732"/>
          <p:cNvGrpSpPr>
            <a:grpSpLocks/>
          </p:cNvGrpSpPr>
          <p:nvPr/>
        </p:nvGrpSpPr>
        <p:grpSpPr bwMode="auto">
          <a:xfrm rot="-5400000">
            <a:off x="6165850" y="3149600"/>
            <a:ext cx="80963" cy="233363"/>
            <a:chOff x="3842" y="406"/>
            <a:chExt cx="51" cy="167"/>
          </a:xfrm>
        </p:grpSpPr>
        <p:sp>
          <p:nvSpPr>
            <p:cNvPr id="14045" name="Oval 733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46" name="Oval 734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47" name="Oval 735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048" name="Line 736"/>
          <p:cNvSpPr>
            <a:spLocks noChangeShapeType="1"/>
          </p:cNvSpPr>
          <p:nvPr/>
        </p:nvSpPr>
        <p:spPr bwMode="auto">
          <a:xfrm>
            <a:off x="5989638" y="2979738"/>
            <a:ext cx="49530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49" name="Line 737"/>
          <p:cNvSpPr>
            <a:spLocks noChangeShapeType="1"/>
          </p:cNvSpPr>
          <p:nvPr/>
        </p:nvSpPr>
        <p:spPr bwMode="auto">
          <a:xfrm>
            <a:off x="5992813" y="2976563"/>
            <a:ext cx="1587" cy="9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50" name="Line 738"/>
          <p:cNvSpPr>
            <a:spLocks noChangeShapeType="1"/>
          </p:cNvSpPr>
          <p:nvPr/>
        </p:nvSpPr>
        <p:spPr bwMode="auto">
          <a:xfrm>
            <a:off x="6488113" y="2974975"/>
            <a:ext cx="1587" cy="82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51" name="Line 739"/>
          <p:cNvSpPr>
            <a:spLocks noChangeShapeType="1"/>
          </p:cNvSpPr>
          <p:nvPr/>
        </p:nvSpPr>
        <p:spPr bwMode="auto">
          <a:xfrm>
            <a:off x="5689600" y="2439988"/>
            <a:ext cx="288925" cy="265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52" name="Line 740"/>
          <p:cNvSpPr>
            <a:spLocks noChangeShapeType="1"/>
          </p:cNvSpPr>
          <p:nvPr/>
        </p:nvSpPr>
        <p:spPr bwMode="auto">
          <a:xfrm flipV="1">
            <a:off x="5702300" y="2725738"/>
            <a:ext cx="276225" cy="33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53" name="Line 741"/>
          <p:cNvSpPr>
            <a:spLocks noChangeShapeType="1"/>
          </p:cNvSpPr>
          <p:nvPr/>
        </p:nvSpPr>
        <p:spPr bwMode="auto">
          <a:xfrm flipV="1">
            <a:off x="6229350" y="2811463"/>
            <a:ext cx="1588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054" name="Group 742"/>
          <p:cNvGrpSpPr>
            <a:grpSpLocks/>
          </p:cNvGrpSpPr>
          <p:nvPr/>
        </p:nvGrpSpPr>
        <p:grpSpPr bwMode="auto">
          <a:xfrm>
            <a:off x="6348413" y="3049588"/>
            <a:ext cx="209550" cy="395287"/>
            <a:chOff x="4180" y="783"/>
            <a:chExt cx="150" cy="307"/>
          </a:xfrm>
        </p:grpSpPr>
        <p:sp>
          <p:nvSpPr>
            <p:cNvPr id="14055" name="AutoShape 743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56" name="Rectangle 744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57" name="Rectangle 745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58" name="AutoShape 746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59" name="Line 747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60" name="Line 748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61" name="Rectangle 749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62" name="Rectangle 750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063" name="Group 751"/>
          <p:cNvGrpSpPr>
            <a:grpSpLocks/>
          </p:cNvGrpSpPr>
          <p:nvPr/>
        </p:nvGrpSpPr>
        <p:grpSpPr bwMode="auto">
          <a:xfrm>
            <a:off x="5391150" y="3668713"/>
            <a:ext cx="479425" cy="925512"/>
            <a:chOff x="3314" y="1248"/>
            <a:chExt cx="344" cy="694"/>
          </a:xfrm>
        </p:grpSpPr>
        <p:graphicFrame>
          <p:nvGraphicFramePr>
            <p:cNvPr id="14064" name="Object 752"/>
            <p:cNvGraphicFramePr>
              <a:graphicFrameLocks noChangeAspect="1"/>
            </p:cNvGraphicFramePr>
            <p:nvPr/>
          </p:nvGraphicFramePr>
          <p:xfrm>
            <a:off x="3314" y="1248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25" name="Clip" r:id="rId10" imgW="24269700" imgH="20129500" progId="MS_ClipArt_Gallery.2">
                    <p:embed/>
                  </p:oleObj>
                </mc:Choice>
                <mc:Fallback>
                  <p:oleObj name="Clip" r:id="rId10" imgW="24269700" imgH="20129500" progId="MS_ClipArt_Gallery.2">
                    <p:embed/>
                    <p:pic>
                      <p:nvPicPr>
                        <p:cNvPr id="0" name="Object 7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248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065" name="Line 753"/>
            <p:cNvSpPr>
              <a:spLocks noChangeShapeType="1"/>
            </p:cNvSpPr>
            <p:nvPr/>
          </p:nvSpPr>
          <p:spPr bwMode="auto">
            <a:xfrm flipV="1">
              <a:off x="3606" y="1433"/>
              <a:ext cx="52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066" name="Object 754"/>
            <p:cNvGraphicFramePr>
              <a:graphicFrameLocks noChangeAspect="1"/>
            </p:cNvGraphicFramePr>
            <p:nvPr/>
          </p:nvGraphicFramePr>
          <p:xfrm>
            <a:off x="3314" y="1694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26" name="Clip" r:id="rId11" imgW="24269700" imgH="20129500" progId="MS_ClipArt_Gallery.2">
                    <p:embed/>
                  </p:oleObj>
                </mc:Choice>
                <mc:Fallback>
                  <p:oleObj name="Clip" r:id="rId11" imgW="24269700" imgH="20129500" progId="MS_ClipArt_Gallery.2">
                    <p:embed/>
                    <p:pic>
                      <p:nvPicPr>
                        <p:cNvPr id="0" name="Object 7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694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067" name="Line 755"/>
            <p:cNvSpPr>
              <a:spLocks noChangeShapeType="1"/>
            </p:cNvSpPr>
            <p:nvPr/>
          </p:nvSpPr>
          <p:spPr bwMode="auto">
            <a:xfrm flipV="1">
              <a:off x="3606" y="1882"/>
              <a:ext cx="5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068" name="Group 756"/>
            <p:cNvGrpSpPr>
              <a:grpSpLocks/>
            </p:cNvGrpSpPr>
            <p:nvPr/>
          </p:nvGrpSpPr>
          <p:grpSpPr bwMode="auto">
            <a:xfrm>
              <a:off x="3404" y="1504"/>
              <a:ext cx="51" cy="167"/>
              <a:chOff x="3842" y="406"/>
              <a:chExt cx="51" cy="167"/>
            </a:xfrm>
          </p:grpSpPr>
          <p:sp>
            <p:nvSpPr>
              <p:cNvPr id="14069" name="Oval 757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70" name="Oval 758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071" name="Oval 759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072" name="Line 760"/>
            <p:cNvSpPr>
              <a:spLocks noChangeShapeType="1"/>
            </p:cNvSpPr>
            <p:nvPr/>
          </p:nvSpPr>
          <p:spPr bwMode="auto">
            <a:xfrm>
              <a:off x="3654" y="1431"/>
              <a:ext cx="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4073" name="Object 761"/>
          <p:cNvGraphicFramePr>
            <a:graphicFrameLocks noChangeAspect="1"/>
          </p:cNvGraphicFramePr>
          <p:nvPr/>
        </p:nvGraphicFramePr>
        <p:xfrm>
          <a:off x="6259513" y="4678363"/>
          <a:ext cx="417512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7" name="Clip" r:id="rId12" imgW="24269700" imgH="20129500" progId="MS_ClipArt_Gallery.2">
                  <p:embed/>
                </p:oleObj>
              </mc:Choice>
              <mc:Fallback>
                <p:oleObj name="Clip" r:id="rId12" imgW="24269700" imgH="20129500" progId="MS_ClipArt_Gallery.2">
                  <p:embed/>
                  <p:pic>
                    <p:nvPicPr>
                      <p:cNvPr id="0" name="Object 7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59513" y="4678363"/>
                        <a:ext cx="417512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74" name="Object 762"/>
          <p:cNvGraphicFramePr>
            <a:graphicFrameLocks noChangeAspect="1"/>
          </p:cNvGraphicFramePr>
          <p:nvPr/>
        </p:nvGraphicFramePr>
        <p:xfrm>
          <a:off x="5645150" y="4667250"/>
          <a:ext cx="4159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8" name="Clip" r:id="rId13" imgW="24269700" imgH="20129500" progId="MS_ClipArt_Gallery.2">
                  <p:embed/>
                </p:oleObj>
              </mc:Choice>
              <mc:Fallback>
                <p:oleObj name="Clip" r:id="rId13" imgW="24269700" imgH="20129500" progId="MS_ClipArt_Gallery.2">
                  <p:embed/>
                  <p:pic>
                    <p:nvPicPr>
                      <p:cNvPr id="0" name="Object 7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45150" y="4667250"/>
                        <a:ext cx="41592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75" name="Oval 763"/>
          <p:cNvSpPr>
            <a:spLocks noChangeArrowheads="1"/>
          </p:cNvSpPr>
          <p:nvPr/>
        </p:nvSpPr>
        <p:spPr bwMode="auto">
          <a:xfrm rot="-5400000">
            <a:off x="6061869" y="4771231"/>
            <a:ext cx="63500" cy="6508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76" name="Oval 764"/>
          <p:cNvSpPr>
            <a:spLocks noChangeArrowheads="1"/>
          </p:cNvSpPr>
          <p:nvPr/>
        </p:nvSpPr>
        <p:spPr bwMode="auto">
          <a:xfrm rot="-5400000">
            <a:off x="6146801" y="4768850"/>
            <a:ext cx="63500" cy="666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77" name="Oval 765"/>
          <p:cNvSpPr>
            <a:spLocks noChangeArrowheads="1"/>
          </p:cNvSpPr>
          <p:nvPr/>
        </p:nvSpPr>
        <p:spPr bwMode="auto">
          <a:xfrm rot="-5400000">
            <a:off x="6224587" y="4773613"/>
            <a:ext cx="61913" cy="6508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78" name="Line 766"/>
          <p:cNvSpPr>
            <a:spLocks noChangeShapeType="1"/>
          </p:cNvSpPr>
          <p:nvPr/>
        </p:nvSpPr>
        <p:spPr bwMode="auto">
          <a:xfrm rot="-5400000">
            <a:off x="6484144" y="4653757"/>
            <a:ext cx="603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79" name="Line 767"/>
          <p:cNvSpPr>
            <a:spLocks noChangeShapeType="1"/>
          </p:cNvSpPr>
          <p:nvPr/>
        </p:nvSpPr>
        <p:spPr bwMode="auto">
          <a:xfrm rot="5400000" flipH="1">
            <a:off x="5857875" y="4645025"/>
            <a:ext cx="63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80" name="Line 768"/>
          <p:cNvSpPr>
            <a:spLocks noChangeShapeType="1"/>
          </p:cNvSpPr>
          <p:nvPr/>
        </p:nvSpPr>
        <p:spPr bwMode="auto">
          <a:xfrm rot="16200000" flipV="1">
            <a:off x="6204744" y="4306094"/>
            <a:ext cx="0" cy="627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81" name="Line 769"/>
          <p:cNvSpPr>
            <a:spLocks noChangeShapeType="1"/>
          </p:cNvSpPr>
          <p:nvPr/>
        </p:nvSpPr>
        <p:spPr bwMode="auto">
          <a:xfrm flipV="1">
            <a:off x="5870575" y="4244975"/>
            <a:ext cx="93663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82" name="Line 770"/>
          <p:cNvSpPr>
            <a:spLocks noChangeShapeType="1"/>
          </p:cNvSpPr>
          <p:nvPr/>
        </p:nvSpPr>
        <p:spPr bwMode="auto">
          <a:xfrm>
            <a:off x="6472238" y="4291013"/>
            <a:ext cx="303212" cy="3857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83" name="Line 771"/>
          <p:cNvSpPr>
            <a:spLocks noChangeShapeType="1"/>
          </p:cNvSpPr>
          <p:nvPr/>
        </p:nvSpPr>
        <p:spPr bwMode="auto">
          <a:xfrm flipH="1">
            <a:off x="7267575" y="4287838"/>
            <a:ext cx="279400" cy="392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084" name="Object 772"/>
          <p:cNvGraphicFramePr>
            <a:graphicFrameLocks noChangeAspect="1"/>
          </p:cNvGraphicFramePr>
          <p:nvPr/>
        </p:nvGraphicFramePr>
        <p:xfrm>
          <a:off x="7445375" y="3840163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29" name="Clip" r:id="rId14" imgW="18440400" imgH="22669500" progId="MS_ClipArt_Gallery.2">
                  <p:embed/>
                </p:oleObj>
              </mc:Choice>
              <mc:Fallback>
                <p:oleObj name="Clip" r:id="rId14" imgW="18440400" imgH="22669500" progId="MS_ClipArt_Gallery.2">
                  <p:embed/>
                  <p:pic>
                    <p:nvPicPr>
                      <p:cNvPr id="0" name="Object 7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5375" y="3840163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85" name="Object 773"/>
          <p:cNvGraphicFramePr>
            <a:graphicFrameLocks noChangeAspect="1"/>
          </p:cNvGraphicFramePr>
          <p:nvPr/>
        </p:nvGraphicFramePr>
        <p:xfrm>
          <a:off x="6108700" y="3921125"/>
          <a:ext cx="203200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830" name="Clip" r:id="rId16" imgW="18440400" imgH="22669500" progId="MS_ClipArt_Gallery.2">
                  <p:embed/>
                </p:oleObj>
              </mc:Choice>
              <mc:Fallback>
                <p:oleObj name="Clip" r:id="rId16" imgW="18440400" imgH="22669500" progId="MS_ClipArt_Gallery.2">
                  <p:embed/>
                  <p:pic>
                    <p:nvPicPr>
                      <p:cNvPr id="0" name="Object 7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8700" y="3921125"/>
                        <a:ext cx="203200" cy="23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086" name="Freeform 774"/>
          <p:cNvSpPr>
            <a:spLocks/>
          </p:cNvSpPr>
          <p:nvPr/>
        </p:nvSpPr>
        <p:spPr bwMode="auto">
          <a:xfrm>
            <a:off x="6189663" y="3695700"/>
            <a:ext cx="1354137" cy="304800"/>
          </a:xfrm>
          <a:custGeom>
            <a:avLst/>
            <a:gdLst>
              <a:gd name="T0" fmla="*/ 0 w 972"/>
              <a:gd name="T1" fmla="*/ 228 h 228"/>
              <a:gd name="T2" fmla="*/ 432 w 972"/>
              <a:gd name="T3" fmla="*/ 9 h 228"/>
              <a:gd name="T4" fmla="*/ 972 w 972"/>
              <a:gd name="T5" fmla="*/ 17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2" h="228">
                <a:moveTo>
                  <a:pt x="0" y="228"/>
                </a:moveTo>
                <a:cubicBezTo>
                  <a:pt x="135" y="123"/>
                  <a:pt x="270" y="18"/>
                  <a:pt x="432" y="9"/>
                </a:cubicBezTo>
                <a:cubicBezTo>
                  <a:pt x="594" y="0"/>
                  <a:pt x="783" y="85"/>
                  <a:pt x="972" y="171"/>
                </a:cubicBezTo>
              </a:path>
            </a:pathLst>
          </a:custGeom>
          <a:noFill/>
          <a:ln w="38100" cap="flat" cmpd="sng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087" name="Group 775"/>
          <p:cNvGrpSpPr>
            <a:grpSpLocks/>
          </p:cNvGrpSpPr>
          <p:nvPr/>
        </p:nvGrpSpPr>
        <p:grpSpPr bwMode="auto">
          <a:xfrm>
            <a:off x="6456363" y="5118100"/>
            <a:ext cx="406400" cy="427038"/>
            <a:chOff x="2870" y="1518"/>
            <a:chExt cx="292" cy="320"/>
          </a:xfrm>
        </p:grpSpPr>
        <p:graphicFrame>
          <p:nvGraphicFramePr>
            <p:cNvPr id="14088" name="Object 776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31" name="Clip" r:id="rId17" imgW="15481300" imgH="15735300" progId="MS_ClipArt_Gallery.2">
                    <p:embed/>
                  </p:oleObj>
                </mc:Choice>
                <mc:Fallback>
                  <p:oleObj name="Clip" r:id="rId17" imgW="15481300" imgH="15735300" progId="MS_ClipArt_Gallery.2">
                    <p:embed/>
                    <p:pic>
                      <p:nvPicPr>
                        <p:cNvPr id="0" name="Object 7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089" name="Object 777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32" name="Clip" r:id="rId19" imgW="23634700" imgH="22352000" progId="MS_ClipArt_Gallery.2">
                    <p:embed/>
                  </p:oleObj>
                </mc:Choice>
                <mc:Fallback>
                  <p:oleObj name="Clip" r:id="rId19" imgW="23634700" imgH="22352000" progId="MS_ClipArt_Gallery.2">
                    <p:embed/>
                    <p:pic>
                      <p:nvPicPr>
                        <p:cNvPr id="0" name="Object 7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090" name="Group 778"/>
          <p:cNvGrpSpPr>
            <a:grpSpLocks/>
          </p:cNvGrpSpPr>
          <p:nvPr/>
        </p:nvGrpSpPr>
        <p:grpSpPr bwMode="auto">
          <a:xfrm>
            <a:off x="7234238" y="5149850"/>
            <a:ext cx="406400" cy="427038"/>
            <a:chOff x="2870" y="1518"/>
            <a:chExt cx="292" cy="320"/>
          </a:xfrm>
        </p:grpSpPr>
        <p:graphicFrame>
          <p:nvGraphicFramePr>
            <p:cNvPr id="14091" name="Object 779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33" name="Clip" r:id="rId21" imgW="15481300" imgH="15735300" progId="MS_ClipArt_Gallery.2">
                    <p:embed/>
                  </p:oleObj>
                </mc:Choice>
                <mc:Fallback>
                  <p:oleObj name="Clip" r:id="rId21" imgW="15481300" imgH="15735300" progId="MS_ClipArt_Gallery.2">
                    <p:embed/>
                    <p:pic>
                      <p:nvPicPr>
                        <p:cNvPr id="0" name="Object 7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092" name="Object 780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34" name="Clip" r:id="rId22" imgW="23634700" imgH="22352000" progId="MS_ClipArt_Gallery.2">
                    <p:embed/>
                  </p:oleObj>
                </mc:Choice>
                <mc:Fallback>
                  <p:oleObj name="Clip" r:id="rId22" imgW="23634700" imgH="22352000" progId="MS_ClipArt_Gallery.2">
                    <p:embed/>
                    <p:pic>
                      <p:nvPicPr>
                        <p:cNvPr id="0" name="Object 7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093" name="Group 781"/>
          <p:cNvGrpSpPr>
            <a:grpSpLocks/>
          </p:cNvGrpSpPr>
          <p:nvPr/>
        </p:nvGrpSpPr>
        <p:grpSpPr bwMode="auto">
          <a:xfrm>
            <a:off x="6819900" y="4865688"/>
            <a:ext cx="379413" cy="376237"/>
            <a:chOff x="4733" y="2082"/>
            <a:chExt cx="272" cy="282"/>
          </a:xfrm>
        </p:grpSpPr>
        <p:graphicFrame>
          <p:nvGraphicFramePr>
            <p:cNvPr id="14094" name="Object 782"/>
            <p:cNvGraphicFramePr>
              <a:graphicFrameLocks noChangeAspect="1"/>
            </p:cNvGraphicFramePr>
            <p:nvPr/>
          </p:nvGraphicFramePr>
          <p:xfrm>
            <a:off x="4733" y="2082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835" name="Clip" r:id="rId23" imgW="15481300" imgH="15735300" progId="MS_ClipArt_Gallery.2">
                    <p:embed/>
                  </p:oleObj>
                </mc:Choice>
                <mc:Fallback>
                  <p:oleObj name="Clip" r:id="rId23" imgW="15481300" imgH="15735300" progId="MS_ClipArt_Gallery.2">
                    <p:embed/>
                    <p:pic>
                      <p:nvPicPr>
                        <p:cNvPr id="0" name="Object 7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2082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095" name="Rectangle 783"/>
            <p:cNvSpPr>
              <a:spLocks noChangeArrowheads="1"/>
            </p:cNvSpPr>
            <p:nvPr/>
          </p:nvSpPr>
          <p:spPr bwMode="auto">
            <a:xfrm>
              <a:off x="4812" y="2181"/>
              <a:ext cx="192" cy="18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096" name="Line 784"/>
          <p:cNvSpPr>
            <a:spLocks noChangeShapeType="1"/>
          </p:cNvSpPr>
          <p:nvPr/>
        </p:nvSpPr>
        <p:spPr bwMode="auto">
          <a:xfrm>
            <a:off x="7126288" y="4768850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097" name="Group 785"/>
          <p:cNvGrpSpPr>
            <a:grpSpLocks/>
          </p:cNvGrpSpPr>
          <p:nvPr/>
        </p:nvGrpSpPr>
        <p:grpSpPr bwMode="auto">
          <a:xfrm>
            <a:off x="7847013" y="4192588"/>
            <a:ext cx="207962" cy="409575"/>
            <a:chOff x="4180" y="783"/>
            <a:chExt cx="150" cy="307"/>
          </a:xfrm>
        </p:grpSpPr>
        <p:sp>
          <p:nvSpPr>
            <p:cNvPr id="14098" name="AutoShape 786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099" name="Rectangle 787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0" name="Rectangle 788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1" name="AutoShape 789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2" name="Line 790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3" name="Line 791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4" name="Rectangle 792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5" name="Rectangle 793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106" name="Group 794"/>
          <p:cNvGrpSpPr>
            <a:grpSpLocks/>
          </p:cNvGrpSpPr>
          <p:nvPr/>
        </p:nvGrpSpPr>
        <p:grpSpPr bwMode="auto">
          <a:xfrm>
            <a:off x="7834313" y="4637088"/>
            <a:ext cx="207962" cy="409575"/>
            <a:chOff x="4180" y="783"/>
            <a:chExt cx="150" cy="307"/>
          </a:xfrm>
        </p:grpSpPr>
        <p:sp>
          <p:nvSpPr>
            <p:cNvPr id="14107" name="AutoShape 795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8" name="Rectangle 796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09" name="Rectangle 797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10" name="AutoShape 798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11" name="Line 799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12" name="Line 800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13" name="Rectangle 801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114" name="Rectangle 802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115" name="Line 803"/>
          <p:cNvSpPr>
            <a:spLocks noChangeShapeType="1"/>
          </p:cNvSpPr>
          <p:nvPr/>
        </p:nvSpPr>
        <p:spPr bwMode="auto">
          <a:xfrm rot="5400000" flipH="1">
            <a:off x="7460456" y="4566444"/>
            <a:ext cx="611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16" name="Line 804"/>
          <p:cNvSpPr>
            <a:spLocks noChangeShapeType="1"/>
          </p:cNvSpPr>
          <p:nvPr/>
        </p:nvSpPr>
        <p:spPr bwMode="auto">
          <a:xfrm rot="-5400000">
            <a:off x="7814469" y="4818856"/>
            <a:ext cx="0" cy="103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17" name="Line 805"/>
          <p:cNvSpPr>
            <a:spLocks noChangeShapeType="1"/>
          </p:cNvSpPr>
          <p:nvPr/>
        </p:nvSpPr>
        <p:spPr bwMode="auto">
          <a:xfrm rot="-5400000">
            <a:off x="7804150" y="4349750"/>
            <a:ext cx="0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18" name="Line 806"/>
          <p:cNvSpPr>
            <a:spLocks noChangeShapeType="1"/>
          </p:cNvSpPr>
          <p:nvPr/>
        </p:nvSpPr>
        <p:spPr bwMode="auto">
          <a:xfrm flipV="1">
            <a:off x="6483350" y="2490788"/>
            <a:ext cx="458788" cy="2079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19" name="Line 807"/>
          <p:cNvSpPr>
            <a:spLocks noChangeShapeType="1"/>
          </p:cNvSpPr>
          <p:nvPr/>
        </p:nvSpPr>
        <p:spPr bwMode="auto">
          <a:xfrm>
            <a:off x="7418388" y="2474913"/>
            <a:ext cx="485775" cy="2079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20" name="Line 808"/>
          <p:cNvSpPr>
            <a:spLocks noChangeShapeType="1"/>
          </p:cNvSpPr>
          <p:nvPr/>
        </p:nvSpPr>
        <p:spPr bwMode="auto">
          <a:xfrm flipH="1">
            <a:off x="7937500" y="2811463"/>
            <a:ext cx="241300" cy="68103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21" name="Line 809"/>
          <p:cNvSpPr>
            <a:spLocks noChangeShapeType="1"/>
          </p:cNvSpPr>
          <p:nvPr/>
        </p:nvSpPr>
        <p:spPr bwMode="auto">
          <a:xfrm>
            <a:off x="7167563" y="2587625"/>
            <a:ext cx="0" cy="431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22" name="Line 810"/>
          <p:cNvSpPr>
            <a:spLocks noChangeShapeType="1"/>
          </p:cNvSpPr>
          <p:nvPr/>
        </p:nvSpPr>
        <p:spPr bwMode="auto">
          <a:xfrm>
            <a:off x="7192963" y="3235325"/>
            <a:ext cx="534987" cy="3683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23" name="Line 811"/>
          <p:cNvSpPr>
            <a:spLocks noChangeShapeType="1"/>
          </p:cNvSpPr>
          <p:nvPr/>
        </p:nvSpPr>
        <p:spPr bwMode="auto">
          <a:xfrm flipH="1">
            <a:off x="7653338" y="3700463"/>
            <a:ext cx="266700" cy="36036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24" name="Line 812"/>
          <p:cNvSpPr>
            <a:spLocks noChangeShapeType="1"/>
          </p:cNvSpPr>
          <p:nvPr/>
        </p:nvSpPr>
        <p:spPr bwMode="auto">
          <a:xfrm flipH="1">
            <a:off x="7426325" y="2779713"/>
            <a:ext cx="560388" cy="3841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25" name="Line 813"/>
          <p:cNvSpPr>
            <a:spLocks noChangeShapeType="1"/>
          </p:cNvSpPr>
          <p:nvPr/>
        </p:nvSpPr>
        <p:spPr bwMode="auto">
          <a:xfrm flipH="1">
            <a:off x="7435850" y="2219325"/>
            <a:ext cx="350838" cy="2555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126" name="Line 814"/>
          <p:cNvSpPr>
            <a:spLocks noChangeShapeType="1"/>
          </p:cNvSpPr>
          <p:nvPr/>
        </p:nvSpPr>
        <p:spPr bwMode="auto">
          <a:xfrm flipH="1">
            <a:off x="8153400" y="2395538"/>
            <a:ext cx="201613" cy="1762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282" name="Group 970"/>
          <p:cNvGrpSpPr>
            <a:grpSpLocks/>
          </p:cNvGrpSpPr>
          <p:nvPr/>
        </p:nvGrpSpPr>
        <p:grpSpPr bwMode="auto">
          <a:xfrm>
            <a:off x="7221538" y="4043363"/>
            <a:ext cx="671512" cy="387350"/>
            <a:chOff x="3955" y="387"/>
            <a:chExt cx="423" cy="244"/>
          </a:xfrm>
        </p:grpSpPr>
        <p:sp>
          <p:nvSpPr>
            <p:cNvPr id="14264" name="Freeform 952"/>
            <p:cNvSpPr>
              <a:spLocks/>
            </p:cNvSpPr>
            <p:nvPr/>
          </p:nvSpPr>
          <p:spPr bwMode="auto">
            <a:xfrm>
              <a:off x="3955" y="387"/>
              <a:ext cx="423" cy="244"/>
            </a:xfrm>
            <a:custGeom>
              <a:avLst/>
              <a:gdLst>
                <a:gd name="T0" fmla="*/ 183 w 423"/>
                <a:gd name="T1" fmla="*/ 11 h 244"/>
                <a:gd name="T2" fmla="*/ 43 w 423"/>
                <a:gd name="T3" fmla="*/ 43 h 244"/>
                <a:gd name="T4" fmla="*/ 3 w 423"/>
                <a:gd name="T5" fmla="*/ 169 h 244"/>
                <a:gd name="T6" fmla="*/ 63 w 423"/>
                <a:gd name="T7" fmla="*/ 233 h 244"/>
                <a:gd name="T8" fmla="*/ 287 w 423"/>
                <a:gd name="T9" fmla="*/ 237 h 244"/>
                <a:gd name="T10" fmla="*/ 403 w 423"/>
                <a:gd name="T11" fmla="*/ 189 h 244"/>
                <a:gd name="T12" fmla="*/ 407 w 423"/>
                <a:gd name="T13" fmla="*/ 87 h 244"/>
                <a:gd name="T14" fmla="*/ 329 w 423"/>
                <a:gd name="T15" fmla="*/ 13 h 244"/>
                <a:gd name="T16" fmla="*/ 183 w 423"/>
                <a:gd name="T17" fmla="*/ 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244">
                  <a:moveTo>
                    <a:pt x="183" y="11"/>
                  </a:moveTo>
                  <a:cubicBezTo>
                    <a:pt x="135" y="16"/>
                    <a:pt x="73" y="17"/>
                    <a:pt x="43" y="43"/>
                  </a:cubicBezTo>
                  <a:cubicBezTo>
                    <a:pt x="13" y="69"/>
                    <a:pt x="0" y="137"/>
                    <a:pt x="3" y="169"/>
                  </a:cubicBezTo>
                  <a:cubicBezTo>
                    <a:pt x="6" y="201"/>
                    <a:pt x="16" y="222"/>
                    <a:pt x="63" y="233"/>
                  </a:cubicBezTo>
                  <a:cubicBezTo>
                    <a:pt x="110" y="244"/>
                    <a:pt x="230" y="244"/>
                    <a:pt x="287" y="237"/>
                  </a:cubicBezTo>
                  <a:cubicBezTo>
                    <a:pt x="344" y="230"/>
                    <a:pt x="383" y="214"/>
                    <a:pt x="403" y="189"/>
                  </a:cubicBezTo>
                  <a:cubicBezTo>
                    <a:pt x="423" y="164"/>
                    <a:pt x="419" y="116"/>
                    <a:pt x="407" y="87"/>
                  </a:cubicBezTo>
                  <a:cubicBezTo>
                    <a:pt x="395" y="58"/>
                    <a:pt x="366" y="26"/>
                    <a:pt x="329" y="13"/>
                  </a:cubicBezTo>
                  <a:cubicBezTo>
                    <a:pt x="292" y="0"/>
                    <a:pt x="232" y="7"/>
                    <a:pt x="183" y="1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243" name="Group 931"/>
            <p:cNvGrpSpPr>
              <a:grpSpLocks/>
            </p:cNvGrpSpPr>
            <p:nvPr/>
          </p:nvGrpSpPr>
          <p:grpSpPr bwMode="auto">
            <a:xfrm>
              <a:off x="4002" y="442"/>
              <a:ext cx="316" cy="147"/>
              <a:chOff x="3600" y="219"/>
              <a:chExt cx="360" cy="175"/>
            </a:xfrm>
          </p:grpSpPr>
          <p:sp>
            <p:nvSpPr>
              <p:cNvPr id="14244" name="Oval 932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45" name="Line 933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46" name="Line 934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47" name="Rectangle 935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14248" name="Oval 936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249" name="Group 937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4250" name="Line 93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51" name="Line 93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52" name="Line 94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253" name="Group 941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4254" name="Line 94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55" name="Line 94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56" name="Line 94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4283" name="Group 971"/>
          <p:cNvGrpSpPr>
            <a:grpSpLocks/>
          </p:cNvGrpSpPr>
          <p:nvPr/>
        </p:nvGrpSpPr>
        <p:grpSpPr bwMode="auto">
          <a:xfrm>
            <a:off x="7573963" y="3386138"/>
            <a:ext cx="671512" cy="387350"/>
            <a:chOff x="3955" y="387"/>
            <a:chExt cx="423" cy="244"/>
          </a:xfrm>
        </p:grpSpPr>
        <p:sp>
          <p:nvSpPr>
            <p:cNvPr id="14284" name="Freeform 972"/>
            <p:cNvSpPr>
              <a:spLocks/>
            </p:cNvSpPr>
            <p:nvPr/>
          </p:nvSpPr>
          <p:spPr bwMode="auto">
            <a:xfrm>
              <a:off x="3955" y="387"/>
              <a:ext cx="423" cy="244"/>
            </a:xfrm>
            <a:custGeom>
              <a:avLst/>
              <a:gdLst>
                <a:gd name="T0" fmla="*/ 183 w 423"/>
                <a:gd name="T1" fmla="*/ 11 h 244"/>
                <a:gd name="T2" fmla="*/ 43 w 423"/>
                <a:gd name="T3" fmla="*/ 43 h 244"/>
                <a:gd name="T4" fmla="*/ 3 w 423"/>
                <a:gd name="T5" fmla="*/ 169 h 244"/>
                <a:gd name="T6" fmla="*/ 63 w 423"/>
                <a:gd name="T7" fmla="*/ 233 h 244"/>
                <a:gd name="T8" fmla="*/ 287 w 423"/>
                <a:gd name="T9" fmla="*/ 237 h 244"/>
                <a:gd name="T10" fmla="*/ 403 w 423"/>
                <a:gd name="T11" fmla="*/ 189 h 244"/>
                <a:gd name="T12" fmla="*/ 407 w 423"/>
                <a:gd name="T13" fmla="*/ 87 h 244"/>
                <a:gd name="T14" fmla="*/ 329 w 423"/>
                <a:gd name="T15" fmla="*/ 13 h 244"/>
                <a:gd name="T16" fmla="*/ 183 w 423"/>
                <a:gd name="T17" fmla="*/ 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244">
                  <a:moveTo>
                    <a:pt x="183" y="11"/>
                  </a:moveTo>
                  <a:cubicBezTo>
                    <a:pt x="135" y="16"/>
                    <a:pt x="73" y="17"/>
                    <a:pt x="43" y="43"/>
                  </a:cubicBezTo>
                  <a:cubicBezTo>
                    <a:pt x="13" y="69"/>
                    <a:pt x="0" y="137"/>
                    <a:pt x="3" y="169"/>
                  </a:cubicBezTo>
                  <a:cubicBezTo>
                    <a:pt x="6" y="201"/>
                    <a:pt x="16" y="222"/>
                    <a:pt x="63" y="233"/>
                  </a:cubicBezTo>
                  <a:cubicBezTo>
                    <a:pt x="110" y="244"/>
                    <a:pt x="230" y="244"/>
                    <a:pt x="287" y="237"/>
                  </a:cubicBezTo>
                  <a:cubicBezTo>
                    <a:pt x="344" y="230"/>
                    <a:pt x="383" y="214"/>
                    <a:pt x="403" y="189"/>
                  </a:cubicBezTo>
                  <a:cubicBezTo>
                    <a:pt x="423" y="164"/>
                    <a:pt x="419" y="116"/>
                    <a:pt x="407" y="87"/>
                  </a:cubicBezTo>
                  <a:cubicBezTo>
                    <a:pt x="395" y="58"/>
                    <a:pt x="366" y="26"/>
                    <a:pt x="329" y="13"/>
                  </a:cubicBezTo>
                  <a:cubicBezTo>
                    <a:pt x="292" y="0"/>
                    <a:pt x="232" y="7"/>
                    <a:pt x="183" y="1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285" name="Group 973"/>
            <p:cNvGrpSpPr>
              <a:grpSpLocks/>
            </p:cNvGrpSpPr>
            <p:nvPr/>
          </p:nvGrpSpPr>
          <p:grpSpPr bwMode="auto">
            <a:xfrm>
              <a:off x="4002" y="442"/>
              <a:ext cx="316" cy="147"/>
              <a:chOff x="3600" y="219"/>
              <a:chExt cx="360" cy="175"/>
            </a:xfrm>
          </p:grpSpPr>
          <p:sp>
            <p:nvSpPr>
              <p:cNvPr id="14286" name="Oval 974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87" name="Line 975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88" name="Line 976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89" name="Rectangle 977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14290" name="Oval 978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291" name="Group 979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4292" name="Line 98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93" name="Line 98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94" name="Line 98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295" name="Group 983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4296" name="Line 98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97" name="Line 98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298" name="Line 98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4299" name="Group 987"/>
          <p:cNvGrpSpPr>
            <a:grpSpLocks/>
          </p:cNvGrpSpPr>
          <p:nvPr/>
        </p:nvGrpSpPr>
        <p:grpSpPr bwMode="auto">
          <a:xfrm>
            <a:off x="6926263" y="2938463"/>
            <a:ext cx="671512" cy="387350"/>
            <a:chOff x="3955" y="387"/>
            <a:chExt cx="423" cy="244"/>
          </a:xfrm>
        </p:grpSpPr>
        <p:sp>
          <p:nvSpPr>
            <p:cNvPr id="14300" name="Freeform 988"/>
            <p:cNvSpPr>
              <a:spLocks/>
            </p:cNvSpPr>
            <p:nvPr/>
          </p:nvSpPr>
          <p:spPr bwMode="auto">
            <a:xfrm>
              <a:off x="3955" y="387"/>
              <a:ext cx="423" cy="244"/>
            </a:xfrm>
            <a:custGeom>
              <a:avLst/>
              <a:gdLst>
                <a:gd name="T0" fmla="*/ 183 w 423"/>
                <a:gd name="T1" fmla="*/ 11 h 244"/>
                <a:gd name="T2" fmla="*/ 43 w 423"/>
                <a:gd name="T3" fmla="*/ 43 h 244"/>
                <a:gd name="T4" fmla="*/ 3 w 423"/>
                <a:gd name="T5" fmla="*/ 169 h 244"/>
                <a:gd name="T6" fmla="*/ 63 w 423"/>
                <a:gd name="T7" fmla="*/ 233 h 244"/>
                <a:gd name="T8" fmla="*/ 287 w 423"/>
                <a:gd name="T9" fmla="*/ 237 h 244"/>
                <a:gd name="T10" fmla="*/ 403 w 423"/>
                <a:gd name="T11" fmla="*/ 189 h 244"/>
                <a:gd name="T12" fmla="*/ 407 w 423"/>
                <a:gd name="T13" fmla="*/ 87 h 244"/>
                <a:gd name="T14" fmla="*/ 329 w 423"/>
                <a:gd name="T15" fmla="*/ 13 h 244"/>
                <a:gd name="T16" fmla="*/ 183 w 423"/>
                <a:gd name="T17" fmla="*/ 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244">
                  <a:moveTo>
                    <a:pt x="183" y="11"/>
                  </a:moveTo>
                  <a:cubicBezTo>
                    <a:pt x="135" y="16"/>
                    <a:pt x="73" y="17"/>
                    <a:pt x="43" y="43"/>
                  </a:cubicBezTo>
                  <a:cubicBezTo>
                    <a:pt x="13" y="69"/>
                    <a:pt x="0" y="137"/>
                    <a:pt x="3" y="169"/>
                  </a:cubicBezTo>
                  <a:cubicBezTo>
                    <a:pt x="6" y="201"/>
                    <a:pt x="16" y="222"/>
                    <a:pt x="63" y="233"/>
                  </a:cubicBezTo>
                  <a:cubicBezTo>
                    <a:pt x="110" y="244"/>
                    <a:pt x="230" y="244"/>
                    <a:pt x="287" y="237"/>
                  </a:cubicBezTo>
                  <a:cubicBezTo>
                    <a:pt x="344" y="230"/>
                    <a:pt x="383" y="214"/>
                    <a:pt x="403" y="189"/>
                  </a:cubicBezTo>
                  <a:cubicBezTo>
                    <a:pt x="423" y="164"/>
                    <a:pt x="419" y="116"/>
                    <a:pt x="407" y="87"/>
                  </a:cubicBezTo>
                  <a:cubicBezTo>
                    <a:pt x="395" y="58"/>
                    <a:pt x="366" y="26"/>
                    <a:pt x="329" y="13"/>
                  </a:cubicBezTo>
                  <a:cubicBezTo>
                    <a:pt x="292" y="0"/>
                    <a:pt x="232" y="7"/>
                    <a:pt x="183" y="1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301" name="Group 989"/>
            <p:cNvGrpSpPr>
              <a:grpSpLocks/>
            </p:cNvGrpSpPr>
            <p:nvPr/>
          </p:nvGrpSpPr>
          <p:grpSpPr bwMode="auto">
            <a:xfrm>
              <a:off x="4002" y="442"/>
              <a:ext cx="316" cy="147"/>
              <a:chOff x="3600" y="219"/>
              <a:chExt cx="360" cy="175"/>
            </a:xfrm>
          </p:grpSpPr>
          <p:sp>
            <p:nvSpPr>
              <p:cNvPr id="14302" name="Oval 990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03" name="Line 991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04" name="Line 992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05" name="Rectangle 993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14306" name="Oval 994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307" name="Group 995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4308" name="Line 99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09" name="Line 99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10" name="Line 99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11" name="Group 999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4312" name="Line 100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13" name="Line 100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14" name="Line 100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4315" name="Group 1003"/>
          <p:cNvGrpSpPr>
            <a:grpSpLocks/>
          </p:cNvGrpSpPr>
          <p:nvPr/>
        </p:nvGrpSpPr>
        <p:grpSpPr bwMode="auto">
          <a:xfrm>
            <a:off x="7745413" y="2462213"/>
            <a:ext cx="671512" cy="387350"/>
            <a:chOff x="3955" y="387"/>
            <a:chExt cx="423" cy="244"/>
          </a:xfrm>
        </p:grpSpPr>
        <p:sp>
          <p:nvSpPr>
            <p:cNvPr id="14316" name="Freeform 1004"/>
            <p:cNvSpPr>
              <a:spLocks/>
            </p:cNvSpPr>
            <p:nvPr/>
          </p:nvSpPr>
          <p:spPr bwMode="auto">
            <a:xfrm>
              <a:off x="3955" y="387"/>
              <a:ext cx="423" cy="244"/>
            </a:xfrm>
            <a:custGeom>
              <a:avLst/>
              <a:gdLst>
                <a:gd name="T0" fmla="*/ 183 w 423"/>
                <a:gd name="T1" fmla="*/ 11 h 244"/>
                <a:gd name="T2" fmla="*/ 43 w 423"/>
                <a:gd name="T3" fmla="*/ 43 h 244"/>
                <a:gd name="T4" fmla="*/ 3 w 423"/>
                <a:gd name="T5" fmla="*/ 169 h 244"/>
                <a:gd name="T6" fmla="*/ 63 w 423"/>
                <a:gd name="T7" fmla="*/ 233 h 244"/>
                <a:gd name="T8" fmla="*/ 287 w 423"/>
                <a:gd name="T9" fmla="*/ 237 h 244"/>
                <a:gd name="T10" fmla="*/ 403 w 423"/>
                <a:gd name="T11" fmla="*/ 189 h 244"/>
                <a:gd name="T12" fmla="*/ 407 w 423"/>
                <a:gd name="T13" fmla="*/ 87 h 244"/>
                <a:gd name="T14" fmla="*/ 329 w 423"/>
                <a:gd name="T15" fmla="*/ 13 h 244"/>
                <a:gd name="T16" fmla="*/ 183 w 423"/>
                <a:gd name="T17" fmla="*/ 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244">
                  <a:moveTo>
                    <a:pt x="183" y="11"/>
                  </a:moveTo>
                  <a:cubicBezTo>
                    <a:pt x="135" y="16"/>
                    <a:pt x="73" y="17"/>
                    <a:pt x="43" y="43"/>
                  </a:cubicBezTo>
                  <a:cubicBezTo>
                    <a:pt x="13" y="69"/>
                    <a:pt x="0" y="137"/>
                    <a:pt x="3" y="169"/>
                  </a:cubicBezTo>
                  <a:cubicBezTo>
                    <a:pt x="6" y="201"/>
                    <a:pt x="16" y="222"/>
                    <a:pt x="63" y="233"/>
                  </a:cubicBezTo>
                  <a:cubicBezTo>
                    <a:pt x="110" y="244"/>
                    <a:pt x="230" y="244"/>
                    <a:pt x="287" y="237"/>
                  </a:cubicBezTo>
                  <a:cubicBezTo>
                    <a:pt x="344" y="230"/>
                    <a:pt x="383" y="214"/>
                    <a:pt x="403" y="189"/>
                  </a:cubicBezTo>
                  <a:cubicBezTo>
                    <a:pt x="423" y="164"/>
                    <a:pt x="419" y="116"/>
                    <a:pt x="407" y="87"/>
                  </a:cubicBezTo>
                  <a:cubicBezTo>
                    <a:pt x="395" y="58"/>
                    <a:pt x="366" y="26"/>
                    <a:pt x="329" y="13"/>
                  </a:cubicBezTo>
                  <a:cubicBezTo>
                    <a:pt x="292" y="0"/>
                    <a:pt x="232" y="7"/>
                    <a:pt x="183" y="1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317" name="Group 1005"/>
            <p:cNvGrpSpPr>
              <a:grpSpLocks/>
            </p:cNvGrpSpPr>
            <p:nvPr/>
          </p:nvGrpSpPr>
          <p:grpSpPr bwMode="auto">
            <a:xfrm>
              <a:off x="4002" y="442"/>
              <a:ext cx="316" cy="147"/>
              <a:chOff x="3600" y="219"/>
              <a:chExt cx="360" cy="175"/>
            </a:xfrm>
          </p:grpSpPr>
          <p:sp>
            <p:nvSpPr>
              <p:cNvPr id="14318" name="Oval 1006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19" name="Line 1007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20" name="Line 1008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21" name="Rectangle 1009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14322" name="Oval 1010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4323" name="Group 1011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14324" name="Line 101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25" name="Line 101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26" name="Line 101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4327" name="Group 1015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14328" name="Line 101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29" name="Line 101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4330" name="Line 101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14331" name="Group 1019"/>
          <p:cNvGrpSpPr>
            <a:grpSpLocks/>
          </p:cNvGrpSpPr>
          <p:nvPr/>
        </p:nvGrpSpPr>
        <p:grpSpPr bwMode="auto">
          <a:xfrm>
            <a:off x="6840538" y="2262188"/>
            <a:ext cx="671512" cy="387350"/>
            <a:chOff x="3955" y="387"/>
            <a:chExt cx="423" cy="244"/>
          </a:xfrm>
        </p:grpSpPr>
        <p:sp>
          <p:nvSpPr>
            <p:cNvPr id="14332" name="Freeform 1020"/>
            <p:cNvSpPr>
              <a:spLocks/>
            </p:cNvSpPr>
            <p:nvPr/>
          </p:nvSpPr>
          <p:spPr bwMode="auto">
            <a:xfrm>
              <a:off x="3955" y="387"/>
              <a:ext cx="423" cy="244"/>
            </a:xfrm>
            <a:custGeom>
              <a:avLst/>
              <a:gdLst>
                <a:gd name="T0" fmla="*/ 183 w 423"/>
                <a:gd name="T1" fmla="*/ 11 h 244"/>
                <a:gd name="T2" fmla="*/ 43 w 423"/>
                <a:gd name="T3" fmla="*/ 43 h 244"/>
                <a:gd name="T4" fmla="*/ 3 w 423"/>
                <a:gd name="T5" fmla="*/ 169 h 244"/>
                <a:gd name="T6" fmla="*/ 63 w 423"/>
                <a:gd name="T7" fmla="*/ 233 h 244"/>
                <a:gd name="T8" fmla="*/ 287 w 423"/>
                <a:gd name="T9" fmla="*/ 237 h 244"/>
                <a:gd name="T10" fmla="*/ 403 w 423"/>
                <a:gd name="T11" fmla="*/ 189 h 244"/>
                <a:gd name="T12" fmla="*/ 407 w 423"/>
                <a:gd name="T13" fmla="*/ 87 h 244"/>
                <a:gd name="T14" fmla="*/ 329 w 423"/>
                <a:gd name="T15" fmla="*/ 13 h 244"/>
                <a:gd name="T16" fmla="*/ 183 w 423"/>
                <a:gd name="T17" fmla="*/ 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244">
                  <a:moveTo>
                    <a:pt x="183" y="11"/>
                  </a:moveTo>
                  <a:cubicBezTo>
                    <a:pt x="135" y="16"/>
                    <a:pt x="73" y="17"/>
                    <a:pt x="43" y="43"/>
                  </a:cubicBezTo>
                  <a:cubicBezTo>
                    <a:pt x="13" y="69"/>
                    <a:pt x="0" y="137"/>
                    <a:pt x="3" y="169"/>
                  </a:cubicBezTo>
                  <a:cubicBezTo>
                    <a:pt x="6" y="201"/>
                    <a:pt x="16" y="222"/>
                    <a:pt x="63" y="233"/>
                  </a:cubicBezTo>
                  <a:cubicBezTo>
                    <a:pt x="110" y="244"/>
                    <a:pt x="230" y="244"/>
                    <a:pt x="287" y="237"/>
                  </a:cubicBezTo>
                  <a:cubicBezTo>
                    <a:pt x="344" y="230"/>
                    <a:pt x="383" y="214"/>
                    <a:pt x="403" y="189"/>
                  </a:cubicBezTo>
                  <a:cubicBezTo>
                    <a:pt x="423" y="164"/>
                    <a:pt x="419" y="116"/>
                    <a:pt x="407" y="87"/>
                  </a:cubicBezTo>
                  <a:cubicBezTo>
                    <a:pt x="395" y="58"/>
                    <a:pt x="366" y="26"/>
                    <a:pt x="329" y="13"/>
                  </a:cubicBezTo>
                  <a:cubicBezTo>
                    <a:pt x="292" y="0"/>
                    <a:pt x="232" y="7"/>
                    <a:pt x="183" y="1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333" name="Group 1021"/>
            <p:cNvGrpSpPr>
              <a:grpSpLocks/>
            </p:cNvGrpSpPr>
            <p:nvPr/>
          </p:nvGrpSpPr>
          <p:grpSpPr bwMode="auto">
            <a:xfrm>
              <a:off x="4002" y="442"/>
              <a:ext cx="316" cy="147"/>
              <a:chOff x="3600" y="219"/>
              <a:chExt cx="360" cy="175"/>
            </a:xfrm>
          </p:grpSpPr>
          <p:sp>
            <p:nvSpPr>
              <p:cNvPr id="14334" name="Oval 1022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35" name="Line 1023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696" name="Line 0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697" name="Rectangle 1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29698" name="Oval 2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699" name="Group 3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700" name="Line 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01" name="Line 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02" name="Line 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703" name="Group 7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704" name="Line 8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05" name="Line 9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06" name="Line 10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9707" name="Group 11"/>
          <p:cNvGrpSpPr>
            <a:grpSpLocks/>
          </p:cNvGrpSpPr>
          <p:nvPr/>
        </p:nvGrpSpPr>
        <p:grpSpPr bwMode="auto">
          <a:xfrm>
            <a:off x="5897563" y="2471738"/>
            <a:ext cx="671512" cy="387350"/>
            <a:chOff x="3955" y="387"/>
            <a:chExt cx="423" cy="244"/>
          </a:xfrm>
        </p:grpSpPr>
        <p:sp>
          <p:nvSpPr>
            <p:cNvPr id="29708" name="Freeform 12"/>
            <p:cNvSpPr>
              <a:spLocks/>
            </p:cNvSpPr>
            <p:nvPr/>
          </p:nvSpPr>
          <p:spPr bwMode="auto">
            <a:xfrm>
              <a:off x="3955" y="387"/>
              <a:ext cx="423" cy="244"/>
            </a:xfrm>
            <a:custGeom>
              <a:avLst/>
              <a:gdLst>
                <a:gd name="T0" fmla="*/ 183 w 423"/>
                <a:gd name="T1" fmla="*/ 11 h 244"/>
                <a:gd name="T2" fmla="*/ 43 w 423"/>
                <a:gd name="T3" fmla="*/ 43 h 244"/>
                <a:gd name="T4" fmla="*/ 3 w 423"/>
                <a:gd name="T5" fmla="*/ 169 h 244"/>
                <a:gd name="T6" fmla="*/ 63 w 423"/>
                <a:gd name="T7" fmla="*/ 233 h 244"/>
                <a:gd name="T8" fmla="*/ 287 w 423"/>
                <a:gd name="T9" fmla="*/ 237 h 244"/>
                <a:gd name="T10" fmla="*/ 403 w 423"/>
                <a:gd name="T11" fmla="*/ 189 h 244"/>
                <a:gd name="T12" fmla="*/ 407 w 423"/>
                <a:gd name="T13" fmla="*/ 87 h 244"/>
                <a:gd name="T14" fmla="*/ 329 w 423"/>
                <a:gd name="T15" fmla="*/ 13 h 244"/>
                <a:gd name="T16" fmla="*/ 183 w 423"/>
                <a:gd name="T17" fmla="*/ 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244">
                  <a:moveTo>
                    <a:pt x="183" y="11"/>
                  </a:moveTo>
                  <a:cubicBezTo>
                    <a:pt x="135" y="16"/>
                    <a:pt x="73" y="17"/>
                    <a:pt x="43" y="43"/>
                  </a:cubicBezTo>
                  <a:cubicBezTo>
                    <a:pt x="13" y="69"/>
                    <a:pt x="0" y="137"/>
                    <a:pt x="3" y="169"/>
                  </a:cubicBezTo>
                  <a:cubicBezTo>
                    <a:pt x="6" y="201"/>
                    <a:pt x="16" y="222"/>
                    <a:pt x="63" y="233"/>
                  </a:cubicBezTo>
                  <a:cubicBezTo>
                    <a:pt x="110" y="244"/>
                    <a:pt x="230" y="244"/>
                    <a:pt x="287" y="237"/>
                  </a:cubicBezTo>
                  <a:cubicBezTo>
                    <a:pt x="344" y="230"/>
                    <a:pt x="383" y="214"/>
                    <a:pt x="403" y="189"/>
                  </a:cubicBezTo>
                  <a:cubicBezTo>
                    <a:pt x="423" y="164"/>
                    <a:pt x="419" y="116"/>
                    <a:pt x="407" y="87"/>
                  </a:cubicBezTo>
                  <a:cubicBezTo>
                    <a:pt x="395" y="58"/>
                    <a:pt x="366" y="26"/>
                    <a:pt x="329" y="13"/>
                  </a:cubicBezTo>
                  <a:cubicBezTo>
                    <a:pt x="292" y="0"/>
                    <a:pt x="232" y="7"/>
                    <a:pt x="183" y="1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9709" name="Group 13"/>
            <p:cNvGrpSpPr>
              <a:grpSpLocks/>
            </p:cNvGrpSpPr>
            <p:nvPr/>
          </p:nvGrpSpPr>
          <p:grpSpPr bwMode="auto">
            <a:xfrm>
              <a:off x="4002" y="442"/>
              <a:ext cx="316" cy="147"/>
              <a:chOff x="3600" y="219"/>
              <a:chExt cx="360" cy="175"/>
            </a:xfrm>
          </p:grpSpPr>
          <p:sp>
            <p:nvSpPr>
              <p:cNvPr id="29710" name="Oval 14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11" name="Line 15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12" name="Line 16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13" name="Rectangle 17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29714" name="Oval 18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715" name="Group 19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716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17" name="Line 2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18" name="Line 2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719" name="Group 23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720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21" name="Line 2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22" name="Line 2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9723" name="Group 27"/>
          <p:cNvGrpSpPr>
            <a:grpSpLocks/>
          </p:cNvGrpSpPr>
          <p:nvPr/>
        </p:nvGrpSpPr>
        <p:grpSpPr bwMode="auto">
          <a:xfrm>
            <a:off x="5878513" y="4129088"/>
            <a:ext cx="671512" cy="387350"/>
            <a:chOff x="3955" y="387"/>
            <a:chExt cx="423" cy="244"/>
          </a:xfrm>
        </p:grpSpPr>
        <p:sp>
          <p:nvSpPr>
            <p:cNvPr id="29724" name="Freeform 28"/>
            <p:cNvSpPr>
              <a:spLocks/>
            </p:cNvSpPr>
            <p:nvPr/>
          </p:nvSpPr>
          <p:spPr bwMode="auto">
            <a:xfrm>
              <a:off x="3955" y="387"/>
              <a:ext cx="423" cy="244"/>
            </a:xfrm>
            <a:custGeom>
              <a:avLst/>
              <a:gdLst>
                <a:gd name="T0" fmla="*/ 183 w 423"/>
                <a:gd name="T1" fmla="*/ 11 h 244"/>
                <a:gd name="T2" fmla="*/ 43 w 423"/>
                <a:gd name="T3" fmla="*/ 43 h 244"/>
                <a:gd name="T4" fmla="*/ 3 w 423"/>
                <a:gd name="T5" fmla="*/ 169 h 244"/>
                <a:gd name="T6" fmla="*/ 63 w 423"/>
                <a:gd name="T7" fmla="*/ 233 h 244"/>
                <a:gd name="T8" fmla="*/ 287 w 423"/>
                <a:gd name="T9" fmla="*/ 237 h 244"/>
                <a:gd name="T10" fmla="*/ 403 w 423"/>
                <a:gd name="T11" fmla="*/ 189 h 244"/>
                <a:gd name="T12" fmla="*/ 407 w 423"/>
                <a:gd name="T13" fmla="*/ 87 h 244"/>
                <a:gd name="T14" fmla="*/ 329 w 423"/>
                <a:gd name="T15" fmla="*/ 13 h 244"/>
                <a:gd name="T16" fmla="*/ 183 w 423"/>
                <a:gd name="T17" fmla="*/ 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244">
                  <a:moveTo>
                    <a:pt x="183" y="11"/>
                  </a:moveTo>
                  <a:cubicBezTo>
                    <a:pt x="135" y="16"/>
                    <a:pt x="73" y="17"/>
                    <a:pt x="43" y="43"/>
                  </a:cubicBezTo>
                  <a:cubicBezTo>
                    <a:pt x="13" y="69"/>
                    <a:pt x="0" y="137"/>
                    <a:pt x="3" y="169"/>
                  </a:cubicBezTo>
                  <a:cubicBezTo>
                    <a:pt x="6" y="201"/>
                    <a:pt x="16" y="222"/>
                    <a:pt x="63" y="233"/>
                  </a:cubicBezTo>
                  <a:cubicBezTo>
                    <a:pt x="110" y="244"/>
                    <a:pt x="230" y="244"/>
                    <a:pt x="287" y="237"/>
                  </a:cubicBezTo>
                  <a:cubicBezTo>
                    <a:pt x="344" y="230"/>
                    <a:pt x="383" y="214"/>
                    <a:pt x="403" y="189"/>
                  </a:cubicBezTo>
                  <a:cubicBezTo>
                    <a:pt x="423" y="164"/>
                    <a:pt x="419" y="116"/>
                    <a:pt x="407" y="87"/>
                  </a:cubicBezTo>
                  <a:cubicBezTo>
                    <a:pt x="395" y="58"/>
                    <a:pt x="366" y="26"/>
                    <a:pt x="329" y="13"/>
                  </a:cubicBezTo>
                  <a:cubicBezTo>
                    <a:pt x="292" y="0"/>
                    <a:pt x="232" y="7"/>
                    <a:pt x="183" y="1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9725" name="Group 29"/>
            <p:cNvGrpSpPr>
              <a:grpSpLocks/>
            </p:cNvGrpSpPr>
            <p:nvPr/>
          </p:nvGrpSpPr>
          <p:grpSpPr bwMode="auto">
            <a:xfrm>
              <a:off x="4002" y="442"/>
              <a:ext cx="316" cy="147"/>
              <a:chOff x="3600" y="219"/>
              <a:chExt cx="360" cy="175"/>
            </a:xfrm>
          </p:grpSpPr>
          <p:sp>
            <p:nvSpPr>
              <p:cNvPr id="29726" name="Oval 30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7" name="Line 31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8" name="Line 32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9" name="Rectangle 33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29730" name="Oval 34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731" name="Group 35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732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33" name="Line 3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34" name="Line 3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735" name="Group 39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736" name="Line 4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37" name="Line 4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38" name="Line 4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grpSp>
        <p:nvGrpSpPr>
          <p:cNvPr id="29739" name="Group 43"/>
          <p:cNvGrpSpPr>
            <a:grpSpLocks/>
          </p:cNvGrpSpPr>
          <p:nvPr/>
        </p:nvGrpSpPr>
        <p:grpSpPr bwMode="auto">
          <a:xfrm>
            <a:off x="6688138" y="4471988"/>
            <a:ext cx="671512" cy="387350"/>
            <a:chOff x="3955" y="387"/>
            <a:chExt cx="423" cy="244"/>
          </a:xfrm>
        </p:grpSpPr>
        <p:sp>
          <p:nvSpPr>
            <p:cNvPr id="29740" name="Freeform 44"/>
            <p:cNvSpPr>
              <a:spLocks/>
            </p:cNvSpPr>
            <p:nvPr/>
          </p:nvSpPr>
          <p:spPr bwMode="auto">
            <a:xfrm>
              <a:off x="3955" y="387"/>
              <a:ext cx="423" cy="244"/>
            </a:xfrm>
            <a:custGeom>
              <a:avLst/>
              <a:gdLst>
                <a:gd name="T0" fmla="*/ 183 w 423"/>
                <a:gd name="T1" fmla="*/ 11 h 244"/>
                <a:gd name="T2" fmla="*/ 43 w 423"/>
                <a:gd name="T3" fmla="*/ 43 h 244"/>
                <a:gd name="T4" fmla="*/ 3 w 423"/>
                <a:gd name="T5" fmla="*/ 169 h 244"/>
                <a:gd name="T6" fmla="*/ 63 w 423"/>
                <a:gd name="T7" fmla="*/ 233 h 244"/>
                <a:gd name="T8" fmla="*/ 287 w 423"/>
                <a:gd name="T9" fmla="*/ 237 h 244"/>
                <a:gd name="T10" fmla="*/ 403 w 423"/>
                <a:gd name="T11" fmla="*/ 189 h 244"/>
                <a:gd name="T12" fmla="*/ 407 w 423"/>
                <a:gd name="T13" fmla="*/ 87 h 244"/>
                <a:gd name="T14" fmla="*/ 329 w 423"/>
                <a:gd name="T15" fmla="*/ 13 h 244"/>
                <a:gd name="T16" fmla="*/ 183 w 423"/>
                <a:gd name="T17" fmla="*/ 11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23" h="244">
                  <a:moveTo>
                    <a:pt x="183" y="11"/>
                  </a:moveTo>
                  <a:cubicBezTo>
                    <a:pt x="135" y="16"/>
                    <a:pt x="73" y="17"/>
                    <a:pt x="43" y="43"/>
                  </a:cubicBezTo>
                  <a:cubicBezTo>
                    <a:pt x="13" y="69"/>
                    <a:pt x="0" y="137"/>
                    <a:pt x="3" y="169"/>
                  </a:cubicBezTo>
                  <a:cubicBezTo>
                    <a:pt x="6" y="201"/>
                    <a:pt x="16" y="222"/>
                    <a:pt x="63" y="233"/>
                  </a:cubicBezTo>
                  <a:cubicBezTo>
                    <a:pt x="110" y="244"/>
                    <a:pt x="230" y="244"/>
                    <a:pt x="287" y="237"/>
                  </a:cubicBezTo>
                  <a:cubicBezTo>
                    <a:pt x="344" y="230"/>
                    <a:pt x="383" y="214"/>
                    <a:pt x="403" y="189"/>
                  </a:cubicBezTo>
                  <a:cubicBezTo>
                    <a:pt x="423" y="164"/>
                    <a:pt x="419" y="116"/>
                    <a:pt x="407" y="87"/>
                  </a:cubicBezTo>
                  <a:cubicBezTo>
                    <a:pt x="395" y="58"/>
                    <a:pt x="366" y="26"/>
                    <a:pt x="329" y="13"/>
                  </a:cubicBezTo>
                  <a:cubicBezTo>
                    <a:pt x="292" y="0"/>
                    <a:pt x="232" y="7"/>
                    <a:pt x="183" y="11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29741" name="Group 45"/>
            <p:cNvGrpSpPr>
              <a:grpSpLocks/>
            </p:cNvGrpSpPr>
            <p:nvPr/>
          </p:nvGrpSpPr>
          <p:grpSpPr bwMode="auto">
            <a:xfrm>
              <a:off x="4002" y="442"/>
              <a:ext cx="316" cy="147"/>
              <a:chOff x="3600" y="219"/>
              <a:chExt cx="360" cy="175"/>
            </a:xfrm>
          </p:grpSpPr>
          <p:sp>
            <p:nvSpPr>
              <p:cNvPr id="29742" name="Oval 46"/>
              <p:cNvSpPr>
                <a:spLocks noChangeArrowheads="1"/>
              </p:cNvSpPr>
              <p:nvPr/>
            </p:nvSpPr>
            <p:spPr bwMode="auto">
              <a:xfrm>
                <a:off x="3603" y="297"/>
                <a:ext cx="357" cy="97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43" name="Line 47"/>
              <p:cNvSpPr>
                <a:spLocks noChangeShapeType="1"/>
              </p:cNvSpPr>
              <p:nvPr/>
            </p:nvSpPr>
            <p:spPr bwMode="auto">
              <a:xfrm>
                <a:off x="3603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44" name="Line 48"/>
              <p:cNvSpPr>
                <a:spLocks noChangeShapeType="1"/>
              </p:cNvSpPr>
              <p:nvPr/>
            </p:nvSpPr>
            <p:spPr bwMode="auto">
              <a:xfrm>
                <a:off x="3960" y="289"/>
                <a:ext cx="0" cy="6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45" name="Rectangle 49"/>
              <p:cNvSpPr>
                <a:spLocks noChangeArrowheads="1"/>
              </p:cNvSpPr>
              <p:nvPr/>
            </p:nvSpPr>
            <p:spPr bwMode="auto">
              <a:xfrm>
                <a:off x="3603" y="289"/>
                <a:ext cx="354" cy="59"/>
              </a:xfrm>
              <a:prstGeom prst="rect">
                <a:avLst/>
              </a:prstGeom>
              <a:solidFill>
                <a:schemeClr val="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29746" name="Oval 50"/>
              <p:cNvSpPr>
                <a:spLocks noChangeArrowheads="1"/>
              </p:cNvSpPr>
              <p:nvPr/>
            </p:nvSpPr>
            <p:spPr bwMode="auto">
              <a:xfrm>
                <a:off x="3600" y="219"/>
                <a:ext cx="357" cy="113"/>
              </a:xfrm>
              <a:prstGeom prst="ellipse">
                <a:avLst/>
              </a:prstGeom>
              <a:solidFill>
                <a:schemeClr val="hlink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29747" name="Group 51"/>
              <p:cNvGrpSpPr>
                <a:grpSpLocks/>
              </p:cNvGrpSpPr>
              <p:nvPr/>
            </p:nvGrpSpPr>
            <p:grpSpPr bwMode="auto">
              <a:xfrm>
                <a:off x="3686" y="244"/>
                <a:ext cx="177" cy="66"/>
                <a:chOff x="2848" y="848"/>
                <a:chExt cx="140" cy="98"/>
              </a:xfrm>
            </p:grpSpPr>
            <p:sp>
              <p:nvSpPr>
                <p:cNvPr id="29748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49" name="Line 5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50" name="Line 5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29751" name="Group 55"/>
              <p:cNvGrpSpPr>
                <a:grpSpLocks/>
              </p:cNvGrpSpPr>
              <p:nvPr/>
            </p:nvGrpSpPr>
            <p:grpSpPr bwMode="auto">
              <a:xfrm flipV="1">
                <a:off x="3686" y="243"/>
                <a:ext cx="177" cy="66"/>
                <a:chOff x="2848" y="848"/>
                <a:chExt cx="140" cy="98"/>
              </a:xfrm>
            </p:grpSpPr>
            <p:sp>
              <p:nvSpPr>
                <p:cNvPr id="29752" name="Line 5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53" name="Line 5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9754" name="Line 5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29755" name="Line 59"/>
          <p:cNvSpPr>
            <a:spLocks noChangeShapeType="1"/>
          </p:cNvSpPr>
          <p:nvPr/>
        </p:nvSpPr>
        <p:spPr bwMode="auto">
          <a:xfrm flipV="1">
            <a:off x="6210300" y="4459288"/>
            <a:ext cx="1588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2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8A8DD4CE-181E-FD4A-80B7-B0115F968E34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Network Core: Circuit Switching</a:t>
            </a:r>
            <a:endParaRPr lang="en-US" altLang="en-US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buFont typeface="Wingdings" charset="2"/>
              <a:buNone/>
            </a:pPr>
            <a:r>
              <a:rPr lang="en-US" altLang="en-US">
                <a:solidFill>
                  <a:srgbClr val="FF0000"/>
                </a:solidFill>
              </a:rPr>
              <a:t>End-end resources reserved for “call”</a:t>
            </a:r>
          </a:p>
          <a:p>
            <a:r>
              <a:rPr lang="en-US" altLang="en-US" sz="2400"/>
              <a:t>link bandwidth,  switch capacity</a:t>
            </a:r>
          </a:p>
          <a:p>
            <a:r>
              <a:rPr lang="en-US" altLang="en-US" sz="2400"/>
              <a:t>dedicated resources: no sharing</a:t>
            </a:r>
          </a:p>
          <a:p>
            <a:r>
              <a:rPr lang="en-US" altLang="en-US" sz="2400"/>
              <a:t>circuit-like (guaranteed) performance</a:t>
            </a:r>
          </a:p>
          <a:p>
            <a:r>
              <a:rPr lang="en-US" altLang="en-US" sz="2400"/>
              <a:t>call setup required</a:t>
            </a:r>
          </a:p>
          <a:p>
            <a:endParaRPr lang="en-US" altLang="en-US" sz="2400"/>
          </a:p>
        </p:txBody>
      </p:sp>
      <p:sp>
        <p:nvSpPr>
          <p:cNvPr id="14344" name="Freeform 8"/>
          <p:cNvSpPr>
            <a:spLocks/>
          </p:cNvSpPr>
          <p:nvPr/>
        </p:nvSpPr>
        <p:spPr bwMode="auto">
          <a:xfrm>
            <a:off x="6711950" y="1717675"/>
            <a:ext cx="2046288" cy="2049463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5" name="Freeform 9"/>
          <p:cNvSpPr>
            <a:spLocks/>
          </p:cNvSpPr>
          <p:nvPr/>
        </p:nvSpPr>
        <p:spPr bwMode="auto">
          <a:xfrm>
            <a:off x="4575175" y="1543050"/>
            <a:ext cx="2122488" cy="1943100"/>
          </a:xfrm>
          <a:custGeom>
            <a:avLst/>
            <a:gdLst>
              <a:gd name="T0" fmla="*/ 550 w 1340"/>
              <a:gd name="T1" fmla="*/ 42 h 1191"/>
              <a:gd name="T2" fmla="*/ 82 w 1340"/>
              <a:gd name="T3" fmla="*/ 60 h 1191"/>
              <a:gd name="T4" fmla="*/ 58 w 1340"/>
              <a:gd name="T5" fmla="*/ 402 h 1191"/>
              <a:gd name="T6" fmla="*/ 28 w 1340"/>
              <a:gd name="T7" fmla="*/ 720 h 1191"/>
              <a:gd name="T8" fmla="*/ 112 w 1340"/>
              <a:gd name="T9" fmla="*/ 870 h 1191"/>
              <a:gd name="T10" fmla="*/ 538 w 1340"/>
              <a:gd name="T11" fmla="*/ 876 h 1191"/>
              <a:gd name="T12" fmla="*/ 640 w 1340"/>
              <a:gd name="T13" fmla="*/ 1128 h 1191"/>
              <a:gd name="T14" fmla="*/ 1234 w 1340"/>
              <a:gd name="T15" fmla="*/ 1098 h 1191"/>
              <a:gd name="T16" fmla="*/ 1276 w 1340"/>
              <a:gd name="T17" fmla="*/ 570 h 1191"/>
              <a:gd name="T18" fmla="*/ 1204 w 1340"/>
              <a:gd name="T19" fmla="*/ 342 h 1191"/>
              <a:gd name="T20" fmla="*/ 760 w 1340"/>
              <a:gd name="T21" fmla="*/ 288 h 1191"/>
              <a:gd name="T22" fmla="*/ 550 w 1340"/>
              <a:gd name="T23" fmla="*/ 42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6" name="Freeform 10"/>
          <p:cNvSpPr>
            <a:spLocks/>
          </p:cNvSpPr>
          <p:nvPr/>
        </p:nvSpPr>
        <p:spPr bwMode="auto">
          <a:xfrm>
            <a:off x="4994275" y="3317875"/>
            <a:ext cx="3382963" cy="2714625"/>
          </a:xfrm>
          <a:custGeom>
            <a:avLst/>
            <a:gdLst>
              <a:gd name="T0" fmla="*/ 27 w 2135"/>
              <a:gd name="T1" fmla="*/ 652 h 1662"/>
              <a:gd name="T2" fmla="*/ 105 w 2135"/>
              <a:gd name="T3" fmla="*/ 76 h 1662"/>
              <a:gd name="T4" fmla="*/ 657 w 2135"/>
              <a:gd name="T5" fmla="*/ 196 h 1662"/>
              <a:gd name="T6" fmla="*/ 1209 w 2135"/>
              <a:gd name="T7" fmla="*/ 100 h 1662"/>
              <a:gd name="T8" fmla="*/ 2001 w 2135"/>
              <a:gd name="T9" fmla="*/ 406 h 1662"/>
              <a:gd name="T10" fmla="*/ 2013 w 2135"/>
              <a:gd name="T11" fmla="*/ 1144 h 1662"/>
              <a:gd name="T12" fmla="*/ 1581 w 2135"/>
              <a:gd name="T13" fmla="*/ 1600 h 1662"/>
              <a:gd name="T14" fmla="*/ 813 w 2135"/>
              <a:gd name="T15" fmla="*/ 1516 h 1662"/>
              <a:gd name="T16" fmla="*/ 501 w 2135"/>
              <a:gd name="T17" fmla="*/ 1270 h 1662"/>
              <a:gd name="T18" fmla="*/ 183 w 2135"/>
              <a:gd name="T19" fmla="*/ 1066 h 1662"/>
              <a:gd name="T20" fmla="*/ 27 w 2135"/>
              <a:gd name="T21" fmla="*/ 65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00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347" name="Group 11"/>
          <p:cNvGrpSpPr>
            <a:grpSpLocks/>
          </p:cNvGrpSpPr>
          <p:nvPr/>
        </p:nvGrpSpPr>
        <p:grpSpPr bwMode="auto">
          <a:xfrm>
            <a:off x="4708525" y="1708150"/>
            <a:ext cx="835025" cy="390525"/>
            <a:chOff x="3552" y="246"/>
            <a:chExt cx="527" cy="248"/>
          </a:xfrm>
        </p:grpSpPr>
        <p:graphicFrame>
          <p:nvGraphicFramePr>
            <p:cNvPr id="14348" name="Object 12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17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49" name="Object 13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18" name="Clip" r:id="rId6" imgW="12700000" imgH="8953500" progId="MS_ClipArt_Gallery.2">
                    <p:embed/>
                  </p:oleObj>
                </mc:Choice>
                <mc:Fallback>
                  <p:oleObj name="Clip" r:id="rId6" imgW="12700000" imgH="8953500" progId="MS_ClipArt_Gallery.2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50" name="Line 14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51" name="Group 15"/>
          <p:cNvGrpSpPr>
            <a:grpSpLocks/>
          </p:cNvGrpSpPr>
          <p:nvPr/>
        </p:nvGrpSpPr>
        <p:grpSpPr bwMode="auto">
          <a:xfrm>
            <a:off x="4708525" y="2436813"/>
            <a:ext cx="835025" cy="390525"/>
            <a:chOff x="3552" y="246"/>
            <a:chExt cx="527" cy="248"/>
          </a:xfrm>
        </p:grpSpPr>
        <p:graphicFrame>
          <p:nvGraphicFramePr>
            <p:cNvPr id="14352" name="Object 16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19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353" name="Object 17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0" name="Clip" r:id="rId9" imgW="12700000" imgH="8953500" progId="MS_ClipArt_Gallery.2">
                    <p:embed/>
                  </p:oleObj>
                </mc:Choice>
                <mc:Fallback>
                  <p:oleObj name="Clip" r:id="rId9" imgW="12700000" imgH="8953500" progId="MS_ClipArt_Gallery.2">
                    <p:embed/>
                    <p:pic>
                      <p:nvPicPr>
                        <p:cNvPr id="0" name="Object 1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54" name="Line 18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55" name="Group 19"/>
          <p:cNvGrpSpPr>
            <a:grpSpLocks/>
          </p:cNvGrpSpPr>
          <p:nvPr/>
        </p:nvGrpSpPr>
        <p:grpSpPr bwMode="auto">
          <a:xfrm>
            <a:off x="5137150" y="2176463"/>
            <a:ext cx="79375" cy="261937"/>
            <a:chOff x="3842" y="406"/>
            <a:chExt cx="51" cy="167"/>
          </a:xfrm>
        </p:grpSpPr>
        <p:sp>
          <p:nvSpPr>
            <p:cNvPr id="14356" name="Oval 20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7" name="Oval 21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58" name="Oval 22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59" name="Group 23"/>
          <p:cNvGrpSpPr>
            <a:grpSpLocks/>
          </p:cNvGrpSpPr>
          <p:nvPr/>
        </p:nvGrpSpPr>
        <p:grpSpPr bwMode="auto">
          <a:xfrm>
            <a:off x="5670550" y="2792413"/>
            <a:ext cx="238125" cy="482600"/>
            <a:chOff x="4180" y="783"/>
            <a:chExt cx="150" cy="307"/>
          </a:xfrm>
        </p:grpSpPr>
        <p:sp>
          <p:nvSpPr>
            <p:cNvPr id="14360" name="AutoShape 24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1" name="Rectangle 25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2" name="Rectangle 26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3" name="AutoShape 27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4" name="Line 28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5" name="Line 29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6" name="Rectangle 30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67" name="Rectangle 31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68" name="Group 32"/>
          <p:cNvGrpSpPr>
            <a:grpSpLocks/>
          </p:cNvGrpSpPr>
          <p:nvPr/>
        </p:nvGrpSpPr>
        <p:grpSpPr bwMode="auto">
          <a:xfrm rot="-5400000">
            <a:off x="6022976" y="2897187"/>
            <a:ext cx="100012" cy="265113"/>
            <a:chOff x="3842" y="406"/>
            <a:chExt cx="51" cy="167"/>
          </a:xfrm>
        </p:grpSpPr>
        <p:sp>
          <p:nvSpPr>
            <p:cNvPr id="14369" name="Oval 33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0" name="Oval 34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71" name="Oval 35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372" name="Line 36"/>
          <p:cNvSpPr>
            <a:spLocks noChangeShapeType="1"/>
          </p:cNvSpPr>
          <p:nvPr/>
        </p:nvSpPr>
        <p:spPr bwMode="auto">
          <a:xfrm>
            <a:off x="5826125" y="2679700"/>
            <a:ext cx="563563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3" name="Line 37"/>
          <p:cNvSpPr>
            <a:spLocks noChangeShapeType="1"/>
          </p:cNvSpPr>
          <p:nvPr/>
        </p:nvSpPr>
        <p:spPr bwMode="auto">
          <a:xfrm>
            <a:off x="5829300" y="2674938"/>
            <a:ext cx="3175" cy="117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4" name="Line 38"/>
          <p:cNvSpPr>
            <a:spLocks noChangeShapeType="1"/>
          </p:cNvSpPr>
          <p:nvPr/>
        </p:nvSpPr>
        <p:spPr bwMode="auto">
          <a:xfrm>
            <a:off x="6392863" y="2673350"/>
            <a:ext cx="1587" cy="1000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5" name="Line 39"/>
          <p:cNvSpPr>
            <a:spLocks noChangeShapeType="1"/>
          </p:cNvSpPr>
          <p:nvPr/>
        </p:nvSpPr>
        <p:spPr bwMode="auto">
          <a:xfrm>
            <a:off x="5484813" y="2019300"/>
            <a:ext cx="328612" cy="323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6" name="Line 40"/>
          <p:cNvSpPr>
            <a:spLocks noChangeShapeType="1"/>
          </p:cNvSpPr>
          <p:nvPr/>
        </p:nvSpPr>
        <p:spPr bwMode="auto">
          <a:xfrm flipV="1">
            <a:off x="5499100" y="2368550"/>
            <a:ext cx="314325" cy="4032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77" name="Line 41"/>
          <p:cNvSpPr>
            <a:spLocks noChangeShapeType="1"/>
          </p:cNvSpPr>
          <p:nvPr/>
        </p:nvSpPr>
        <p:spPr bwMode="auto">
          <a:xfrm flipV="1">
            <a:off x="6099175" y="2473325"/>
            <a:ext cx="1588" cy="2000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378" name="Group 42"/>
          <p:cNvGrpSpPr>
            <a:grpSpLocks/>
          </p:cNvGrpSpPr>
          <p:nvPr/>
        </p:nvGrpSpPr>
        <p:grpSpPr bwMode="auto">
          <a:xfrm>
            <a:off x="6234113" y="2763838"/>
            <a:ext cx="238125" cy="484187"/>
            <a:chOff x="4180" y="783"/>
            <a:chExt cx="150" cy="307"/>
          </a:xfrm>
        </p:grpSpPr>
        <p:sp>
          <p:nvSpPr>
            <p:cNvPr id="14379" name="AutoShape 43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0" name="Rectangle 44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1" name="Rectangle 45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2" name="AutoShape 46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3" name="Line 47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4" name="Line 48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5" name="Rectangle 49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386" name="Rectangle 50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387" name="Group 51"/>
          <p:cNvGrpSpPr>
            <a:grpSpLocks/>
          </p:cNvGrpSpPr>
          <p:nvPr/>
        </p:nvGrpSpPr>
        <p:grpSpPr bwMode="auto">
          <a:xfrm>
            <a:off x="5145088" y="3521075"/>
            <a:ext cx="546100" cy="1133475"/>
            <a:chOff x="3314" y="1248"/>
            <a:chExt cx="344" cy="694"/>
          </a:xfrm>
        </p:grpSpPr>
        <p:graphicFrame>
          <p:nvGraphicFramePr>
            <p:cNvPr id="14388" name="Object 52"/>
            <p:cNvGraphicFramePr>
              <a:graphicFrameLocks noChangeAspect="1"/>
            </p:cNvGraphicFramePr>
            <p:nvPr/>
          </p:nvGraphicFramePr>
          <p:xfrm>
            <a:off x="3314" y="1248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1" name="Clip" r:id="rId10" imgW="24269700" imgH="20129500" progId="MS_ClipArt_Gallery.2">
                    <p:embed/>
                  </p:oleObj>
                </mc:Choice>
                <mc:Fallback>
                  <p:oleObj name="Clip" r:id="rId10" imgW="24269700" imgH="20129500" progId="MS_ClipArt_Gallery.2">
                    <p:embed/>
                    <p:pic>
                      <p:nvPicPr>
                        <p:cNvPr id="0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248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89" name="Line 53"/>
            <p:cNvSpPr>
              <a:spLocks noChangeShapeType="1"/>
            </p:cNvSpPr>
            <p:nvPr/>
          </p:nvSpPr>
          <p:spPr bwMode="auto">
            <a:xfrm flipV="1">
              <a:off x="3606" y="1433"/>
              <a:ext cx="52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14390" name="Object 54"/>
            <p:cNvGraphicFramePr>
              <a:graphicFrameLocks noChangeAspect="1"/>
            </p:cNvGraphicFramePr>
            <p:nvPr/>
          </p:nvGraphicFramePr>
          <p:xfrm>
            <a:off x="3314" y="1694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2" name="Clip" r:id="rId11" imgW="24269700" imgH="20129500" progId="MS_ClipArt_Gallery.2">
                    <p:embed/>
                  </p:oleObj>
                </mc:Choice>
                <mc:Fallback>
                  <p:oleObj name="Clip" r:id="rId11" imgW="24269700" imgH="20129500" progId="MS_ClipArt_Gallery.2">
                    <p:embed/>
                    <p:pic>
                      <p:nvPicPr>
                        <p:cNvPr id="0" name="Object 5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694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91" name="Line 55"/>
            <p:cNvSpPr>
              <a:spLocks noChangeShapeType="1"/>
            </p:cNvSpPr>
            <p:nvPr/>
          </p:nvSpPr>
          <p:spPr bwMode="auto">
            <a:xfrm flipV="1">
              <a:off x="3606" y="1882"/>
              <a:ext cx="5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392" name="Group 56"/>
            <p:cNvGrpSpPr>
              <a:grpSpLocks/>
            </p:cNvGrpSpPr>
            <p:nvPr/>
          </p:nvGrpSpPr>
          <p:grpSpPr bwMode="auto">
            <a:xfrm>
              <a:off x="3404" y="1504"/>
              <a:ext cx="51" cy="167"/>
              <a:chOff x="3842" y="406"/>
              <a:chExt cx="51" cy="167"/>
            </a:xfrm>
          </p:grpSpPr>
          <p:sp>
            <p:nvSpPr>
              <p:cNvPr id="14393" name="Oval 57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4" name="Oval 58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395" name="Oval 59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4396" name="Line 60"/>
            <p:cNvSpPr>
              <a:spLocks noChangeShapeType="1"/>
            </p:cNvSpPr>
            <p:nvPr/>
          </p:nvSpPr>
          <p:spPr bwMode="auto">
            <a:xfrm>
              <a:off x="3654" y="1431"/>
              <a:ext cx="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14397" name="Object 61"/>
          <p:cNvGraphicFramePr>
            <a:graphicFrameLocks noChangeAspect="1"/>
          </p:cNvGraphicFramePr>
          <p:nvPr/>
        </p:nvGraphicFramePr>
        <p:xfrm>
          <a:off x="6132513" y="4756150"/>
          <a:ext cx="47625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3" name="Clip" r:id="rId12" imgW="24269700" imgH="20129500" progId="MS_ClipArt_Gallery.2">
                  <p:embed/>
                </p:oleObj>
              </mc:Choice>
              <mc:Fallback>
                <p:oleObj name="Clip" r:id="rId12" imgW="24269700" imgH="20129500" progId="MS_ClipArt_Gallery.2">
                  <p:embed/>
                  <p:pic>
                    <p:nvPicPr>
                      <p:cNvPr id="0" name="Object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2513" y="4756150"/>
                        <a:ext cx="476250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98" name="Object 62"/>
          <p:cNvGraphicFramePr>
            <a:graphicFrameLocks noChangeAspect="1"/>
          </p:cNvGraphicFramePr>
          <p:nvPr/>
        </p:nvGraphicFramePr>
        <p:xfrm>
          <a:off x="5434013" y="4743450"/>
          <a:ext cx="473075" cy="403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4" name="Clip" r:id="rId13" imgW="24269700" imgH="20129500" progId="MS_ClipArt_Gallery.2">
                  <p:embed/>
                </p:oleObj>
              </mc:Choice>
              <mc:Fallback>
                <p:oleObj name="Clip" r:id="rId13" imgW="24269700" imgH="20129500" progId="MS_ClipArt_Gallery.2">
                  <p:embed/>
                  <p:pic>
                    <p:nvPicPr>
                      <p:cNvPr id="0" name="Object 6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34013" y="4743450"/>
                        <a:ext cx="473075" cy="403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99" name="Oval 63"/>
          <p:cNvSpPr>
            <a:spLocks noChangeArrowheads="1"/>
          </p:cNvSpPr>
          <p:nvPr/>
        </p:nvSpPr>
        <p:spPr bwMode="auto">
          <a:xfrm rot="-5400000">
            <a:off x="5906294" y="4872832"/>
            <a:ext cx="76200" cy="7461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0" name="Oval 64"/>
          <p:cNvSpPr>
            <a:spLocks noChangeArrowheads="1"/>
          </p:cNvSpPr>
          <p:nvPr/>
        </p:nvSpPr>
        <p:spPr bwMode="auto">
          <a:xfrm rot="-5400000">
            <a:off x="6002338" y="4870450"/>
            <a:ext cx="77787" cy="74613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1" name="Oval 65"/>
          <p:cNvSpPr>
            <a:spLocks noChangeArrowheads="1"/>
          </p:cNvSpPr>
          <p:nvPr/>
        </p:nvSpPr>
        <p:spPr bwMode="auto">
          <a:xfrm rot="-5400000">
            <a:off x="6090444" y="4876007"/>
            <a:ext cx="76200" cy="74612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2" name="Line 66"/>
          <p:cNvSpPr>
            <a:spLocks noChangeShapeType="1"/>
          </p:cNvSpPr>
          <p:nvPr/>
        </p:nvSpPr>
        <p:spPr bwMode="auto">
          <a:xfrm rot="-5400000">
            <a:off x="6386513" y="4725988"/>
            <a:ext cx="73025" cy="31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3" name="Line 67"/>
          <p:cNvSpPr>
            <a:spLocks noChangeShapeType="1"/>
          </p:cNvSpPr>
          <p:nvPr/>
        </p:nvSpPr>
        <p:spPr bwMode="auto">
          <a:xfrm rot="5400000" flipH="1">
            <a:off x="5672931" y="4715669"/>
            <a:ext cx="77788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4" name="Line 68"/>
          <p:cNvSpPr>
            <a:spLocks noChangeShapeType="1"/>
          </p:cNvSpPr>
          <p:nvPr/>
        </p:nvSpPr>
        <p:spPr bwMode="auto">
          <a:xfrm rot="16200000" flipV="1">
            <a:off x="6071394" y="4328319"/>
            <a:ext cx="0" cy="7127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5" name="Line 69"/>
          <p:cNvSpPr>
            <a:spLocks noChangeShapeType="1"/>
          </p:cNvSpPr>
          <p:nvPr/>
        </p:nvSpPr>
        <p:spPr bwMode="auto">
          <a:xfrm flipV="1">
            <a:off x="5691188" y="4225925"/>
            <a:ext cx="106362" cy="4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6" name="Line 70"/>
          <p:cNvSpPr>
            <a:spLocks noChangeShapeType="1"/>
          </p:cNvSpPr>
          <p:nvPr/>
        </p:nvSpPr>
        <p:spPr bwMode="auto">
          <a:xfrm>
            <a:off x="6375400" y="4283075"/>
            <a:ext cx="344488" cy="4714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07" name="Line 71"/>
          <p:cNvSpPr>
            <a:spLocks noChangeShapeType="1"/>
          </p:cNvSpPr>
          <p:nvPr/>
        </p:nvSpPr>
        <p:spPr bwMode="auto">
          <a:xfrm flipH="1">
            <a:off x="7280275" y="4278313"/>
            <a:ext cx="317500" cy="4810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4408" name="Object 72"/>
          <p:cNvGraphicFramePr>
            <a:graphicFrameLocks noChangeAspect="1"/>
          </p:cNvGraphicFramePr>
          <p:nvPr/>
        </p:nvGraphicFramePr>
        <p:xfrm>
          <a:off x="7481888" y="3732213"/>
          <a:ext cx="231775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5" name="Clip" r:id="rId14" imgW="18440400" imgH="22669500" progId="MS_ClipArt_Gallery.2">
                  <p:embed/>
                </p:oleObj>
              </mc:Choice>
              <mc:Fallback>
                <p:oleObj name="Clip" r:id="rId14" imgW="18440400" imgH="22669500" progId="MS_ClipArt_Gallery.2">
                  <p:embed/>
                  <p:pic>
                    <p:nvPicPr>
                      <p:cNvPr id="0" name="Object 7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81888" y="3732213"/>
                        <a:ext cx="231775" cy="2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409" name="Object 73"/>
          <p:cNvGraphicFramePr>
            <a:graphicFrameLocks noChangeAspect="1"/>
          </p:cNvGraphicFramePr>
          <p:nvPr/>
        </p:nvGraphicFramePr>
        <p:xfrm>
          <a:off x="5961063" y="3830638"/>
          <a:ext cx="231775" cy="29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26" name="Clip" r:id="rId16" imgW="18440400" imgH="22669500" progId="MS_ClipArt_Gallery.2">
                  <p:embed/>
                </p:oleObj>
              </mc:Choice>
              <mc:Fallback>
                <p:oleObj name="Clip" r:id="rId16" imgW="18440400" imgH="22669500" progId="MS_ClipArt_Gallery.2">
                  <p:embed/>
                  <p:pic>
                    <p:nvPicPr>
                      <p:cNvPr id="0" name="Object 7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61063" y="3830638"/>
                        <a:ext cx="231775" cy="29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410" name="Freeform 74"/>
          <p:cNvSpPr>
            <a:spLocks/>
          </p:cNvSpPr>
          <p:nvPr/>
        </p:nvSpPr>
        <p:spPr bwMode="auto">
          <a:xfrm>
            <a:off x="6053138" y="3554413"/>
            <a:ext cx="1539875" cy="373062"/>
          </a:xfrm>
          <a:custGeom>
            <a:avLst/>
            <a:gdLst>
              <a:gd name="T0" fmla="*/ 0 w 972"/>
              <a:gd name="T1" fmla="*/ 228 h 228"/>
              <a:gd name="T2" fmla="*/ 432 w 972"/>
              <a:gd name="T3" fmla="*/ 9 h 228"/>
              <a:gd name="T4" fmla="*/ 972 w 972"/>
              <a:gd name="T5" fmla="*/ 17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2" h="228">
                <a:moveTo>
                  <a:pt x="0" y="228"/>
                </a:moveTo>
                <a:cubicBezTo>
                  <a:pt x="135" y="123"/>
                  <a:pt x="270" y="18"/>
                  <a:pt x="432" y="9"/>
                </a:cubicBezTo>
                <a:cubicBezTo>
                  <a:pt x="594" y="0"/>
                  <a:pt x="783" y="85"/>
                  <a:pt x="972" y="171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411" name="Group 75"/>
          <p:cNvGrpSpPr>
            <a:grpSpLocks/>
          </p:cNvGrpSpPr>
          <p:nvPr/>
        </p:nvGrpSpPr>
        <p:grpSpPr bwMode="auto">
          <a:xfrm>
            <a:off x="6356350" y="5294313"/>
            <a:ext cx="463550" cy="522287"/>
            <a:chOff x="2870" y="1518"/>
            <a:chExt cx="292" cy="320"/>
          </a:xfrm>
        </p:grpSpPr>
        <p:graphicFrame>
          <p:nvGraphicFramePr>
            <p:cNvPr id="14412" name="Object 76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7" name="Clip" r:id="rId17" imgW="15481300" imgH="15735300" progId="MS_ClipArt_Gallery.2">
                    <p:embed/>
                  </p:oleObj>
                </mc:Choice>
                <mc:Fallback>
                  <p:oleObj name="Clip" r:id="rId17" imgW="15481300" imgH="15735300" progId="MS_ClipArt_Gallery.2">
                    <p:embed/>
                    <p:pic>
                      <p:nvPicPr>
                        <p:cNvPr id="0" name="Object 7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413" name="Object 77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8" name="Clip" r:id="rId19" imgW="23634700" imgH="22352000" progId="MS_ClipArt_Gallery.2">
                    <p:embed/>
                  </p:oleObj>
                </mc:Choice>
                <mc:Fallback>
                  <p:oleObj name="Clip" r:id="rId19" imgW="23634700" imgH="22352000" progId="MS_ClipArt_Gallery.2">
                    <p:embed/>
                    <p:pic>
                      <p:nvPicPr>
                        <p:cNvPr id="0" name="Object 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414" name="Group 78"/>
          <p:cNvGrpSpPr>
            <a:grpSpLocks/>
          </p:cNvGrpSpPr>
          <p:nvPr/>
        </p:nvGrpSpPr>
        <p:grpSpPr bwMode="auto">
          <a:xfrm>
            <a:off x="7242175" y="5334000"/>
            <a:ext cx="461963" cy="522288"/>
            <a:chOff x="2870" y="1518"/>
            <a:chExt cx="292" cy="320"/>
          </a:xfrm>
        </p:grpSpPr>
        <p:graphicFrame>
          <p:nvGraphicFramePr>
            <p:cNvPr id="14415" name="Object 79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29" name="Clip" r:id="rId21" imgW="15481300" imgH="15735300" progId="MS_ClipArt_Gallery.2">
                    <p:embed/>
                  </p:oleObj>
                </mc:Choice>
                <mc:Fallback>
                  <p:oleObj name="Clip" r:id="rId21" imgW="15481300" imgH="15735300" progId="MS_ClipArt_Gallery.2">
                    <p:embed/>
                    <p:pic>
                      <p:nvPicPr>
                        <p:cNvPr id="0" name="Object 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416" name="Object 80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30" name="Clip" r:id="rId22" imgW="23634700" imgH="22352000" progId="MS_ClipArt_Gallery.2">
                    <p:embed/>
                  </p:oleObj>
                </mc:Choice>
                <mc:Fallback>
                  <p:oleObj name="Clip" r:id="rId22" imgW="23634700" imgH="22352000" progId="MS_ClipArt_Gallery.2">
                    <p:embed/>
                    <p:pic>
                      <p:nvPicPr>
                        <p:cNvPr id="0" name="Objec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417" name="Group 81"/>
          <p:cNvGrpSpPr>
            <a:grpSpLocks/>
          </p:cNvGrpSpPr>
          <p:nvPr/>
        </p:nvGrpSpPr>
        <p:grpSpPr bwMode="auto">
          <a:xfrm>
            <a:off x="6770688" y="4986338"/>
            <a:ext cx="431800" cy="460375"/>
            <a:chOff x="4733" y="2082"/>
            <a:chExt cx="272" cy="282"/>
          </a:xfrm>
        </p:grpSpPr>
        <p:graphicFrame>
          <p:nvGraphicFramePr>
            <p:cNvPr id="14418" name="Object 82"/>
            <p:cNvGraphicFramePr>
              <a:graphicFrameLocks noChangeAspect="1"/>
            </p:cNvGraphicFramePr>
            <p:nvPr/>
          </p:nvGraphicFramePr>
          <p:xfrm>
            <a:off x="4733" y="2082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4631" name="Clip" r:id="rId23" imgW="15481300" imgH="15735300" progId="MS_ClipArt_Gallery.2">
                    <p:embed/>
                  </p:oleObj>
                </mc:Choice>
                <mc:Fallback>
                  <p:oleObj name="Clip" r:id="rId23" imgW="15481300" imgH="15735300" progId="MS_ClipArt_Gallery.2">
                    <p:embed/>
                    <p:pic>
                      <p:nvPicPr>
                        <p:cNvPr id="0" name="Object 8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2082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419" name="Rectangle 83"/>
            <p:cNvSpPr>
              <a:spLocks noChangeArrowheads="1"/>
            </p:cNvSpPr>
            <p:nvPr/>
          </p:nvSpPr>
          <p:spPr bwMode="auto">
            <a:xfrm>
              <a:off x="4812" y="2181"/>
              <a:ext cx="192" cy="18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420" name="Line 84"/>
          <p:cNvSpPr>
            <a:spLocks noChangeShapeType="1"/>
          </p:cNvSpPr>
          <p:nvPr/>
        </p:nvSpPr>
        <p:spPr bwMode="auto">
          <a:xfrm>
            <a:off x="7118350" y="4867275"/>
            <a:ext cx="0" cy="279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421" name="Group 85"/>
          <p:cNvGrpSpPr>
            <a:grpSpLocks/>
          </p:cNvGrpSpPr>
          <p:nvPr/>
        </p:nvGrpSpPr>
        <p:grpSpPr bwMode="auto">
          <a:xfrm>
            <a:off x="7939088" y="4162425"/>
            <a:ext cx="236537" cy="501650"/>
            <a:chOff x="4180" y="783"/>
            <a:chExt cx="150" cy="307"/>
          </a:xfrm>
        </p:grpSpPr>
        <p:sp>
          <p:nvSpPr>
            <p:cNvPr id="14422" name="AutoShape 86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3" name="Rectangle 87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4" name="Rectangle 88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5" name="AutoShape 89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6" name="Line 90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7" name="Line 91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8" name="Rectangle 92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29" name="Rectangle 93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4430" name="Group 94"/>
          <p:cNvGrpSpPr>
            <a:grpSpLocks/>
          </p:cNvGrpSpPr>
          <p:nvPr/>
        </p:nvGrpSpPr>
        <p:grpSpPr bwMode="auto">
          <a:xfrm>
            <a:off x="7924800" y="4706938"/>
            <a:ext cx="236538" cy="500062"/>
            <a:chOff x="4180" y="783"/>
            <a:chExt cx="150" cy="307"/>
          </a:xfrm>
        </p:grpSpPr>
        <p:sp>
          <p:nvSpPr>
            <p:cNvPr id="14431" name="AutoShape 95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2" name="Rectangle 96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3" name="Rectangle 97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4" name="AutoShape 98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5" name="Line 99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6" name="Line 100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7" name="Rectangle 101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38" name="Rectangle 102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4439" name="Line 103"/>
          <p:cNvSpPr>
            <a:spLocks noChangeShapeType="1"/>
          </p:cNvSpPr>
          <p:nvPr/>
        </p:nvSpPr>
        <p:spPr bwMode="auto">
          <a:xfrm rot="5400000" flipH="1">
            <a:off x="7473157" y="4620419"/>
            <a:ext cx="74771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0" name="Line 104"/>
          <p:cNvSpPr>
            <a:spLocks noChangeShapeType="1"/>
          </p:cNvSpPr>
          <p:nvPr/>
        </p:nvSpPr>
        <p:spPr bwMode="auto">
          <a:xfrm rot="-5400000">
            <a:off x="7900988" y="4932362"/>
            <a:ext cx="0" cy="117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1" name="Line 105"/>
          <p:cNvSpPr>
            <a:spLocks noChangeShapeType="1"/>
          </p:cNvSpPr>
          <p:nvPr/>
        </p:nvSpPr>
        <p:spPr bwMode="auto">
          <a:xfrm rot="-5400000">
            <a:off x="7889875" y="4357688"/>
            <a:ext cx="0" cy="101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2" name="Line 106"/>
          <p:cNvSpPr>
            <a:spLocks noChangeShapeType="1"/>
          </p:cNvSpPr>
          <p:nvPr/>
        </p:nvSpPr>
        <p:spPr bwMode="auto">
          <a:xfrm flipV="1">
            <a:off x="6388100" y="2081213"/>
            <a:ext cx="520700" cy="25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3" name="Line 107"/>
          <p:cNvSpPr>
            <a:spLocks noChangeShapeType="1"/>
          </p:cNvSpPr>
          <p:nvPr/>
        </p:nvSpPr>
        <p:spPr bwMode="auto">
          <a:xfrm>
            <a:off x="7451725" y="2062163"/>
            <a:ext cx="552450" cy="254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4" name="Line 108"/>
          <p:cNvSpPr>
            <a:spLocks noChangeShapeType="1"/>
          </p:cNvSpPr>
          <p:nvPr/>
        </p:nvSpPr>
        <p:spPr bwMode="auto">
          <a:xfrm flipH="1">
            <a:off x="8042275" y="2473325"/>
            <a:ext cx="273050" cy="8334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5" name="Line 109"/>
          <p:cNvSpPr>
            <a:spLocks noChangeShapeType="1"/>
          </p:cNvSpPr>
          <p:nvPr/>
        </p:nvSpPr>
        <p:spPr bwMode="auto">
          <a:xfrm>
            <a:off x="7165975" y="2198688"/>
            <a:ext cx="0" cy="5286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6" name="Line 110"/>
          <p:cNvSpPr>
            <a:spLocks noChangeShapeType="1"/>
          </p:cNvSpPr>
          <p:nvPr/>
        </p:nvSpPr>
        <p:spPr bwMode="auto">
          <a:xfrm>
            <a:off x="7194550" y="2990850"/>
            <a:ext cx="608013" cy="4508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7" name="Line 111"/>
          <p:cNvSpPr>
            <a:spLocks noChangeShapeType="1"/>
          </p:cNvSpPr>
          <p:nvPr/>
        </p:nvSpPr>
        <p:spPr bwMode="auto">
          <a:xfrm flipH="1">
            <a:off x="7718425" y="3560763"/>
            <a:ext cx="303213" cy="4413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8" name="Line 112"/>
          <p:cNvSpPr>
            <a:spLocks noChangeShapeType="1"/>
          </p:cNvSpPr>
          <p:nvPr/>
        </p:nvSpPr>
        <p:spPr bwMode="auto">
          <a:xfrm flipH="1">
            <a:off x="7459663" y="2433638"/>
            <a:ext cx="638175" cy="4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49" name="Line 113"/>
          <p:cNvSpPr>
            <a:spLocks noChangeShapeType="1"/>
          </p:cNvSpPr>
          <p:nvPr/>
        </p:nvSpPr>
        <p:spPr bwMode="auto">
          <a:xfrm flipH="1">
            <a:off x="7470775" y="1749425"/>
            <a:ext cx="398463" cy="3127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450" name="Line 114"/>
          <p:cNvSpPr>
            <a:spLocks noChangeShapeType="1"/>
          </p:cNvSpPr>
          <p:nvPr/>
        </p:nvSpPr>
        <p:spPr bwMode="auto">
          <a:xfrm flipH="1">
            <a:off x="8286750" y="1963738"/>
            <a:ext cx="230188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4451" name="Group 115"/>
          <p:cNvGrpSpPr>
            <a:grpSpLocks/>
          </p:cNvGrpSpPr>
          <p:nvPr/>
        </p:nvGrpSpPr>
        <p:grpSpPr bwMode="auto">
          <a:xfrm>
            <a:off x="5797550" y="2198688"/>
            <a:ext cx="569913" cy="285750"/>
            <a:chOff x="3600" y="219"/>
            <a:chExt cx="360" cy="175"/>
          </a:xfrm>
        </p:grpSpPr>
        <p:sp>
          <p:nvSpPr>
            <p:cNvPr id="14452" name="Oval 11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3" name="Line 11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4" name="Line 11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55" name="Rectangle 11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4456" name="Oval 12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457" name="Group 12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4458" name="Line 12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59" name="Line 12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0" name="Line 12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461" name="Group 12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4462" name="Line 12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3" name="Line 12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64" name="Line 12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465" name="Group 129"/>
          <p:cNvGrpSpPr>
            <a:grpSpLocks/>
          </p:cNvGrpSpPr>
          <p:nvPr/>
        </p:nvGrpSpPr>
        <p:grpSpPr bwMode="auto">
          <a:xfrm>
            <a:off x="6880225" y="1919288"/>
            <a:ext cx="571500" cy="285750"/>
            <a:chOff x="3600" y="219"/>
            <a:chExt cx="360" cy="175"/>
          </a:xfrm>
        </p:grpSpPr>
        <p:sp>
          <p:nvSpPr>
            <p:cNvPr id="14466" name="Oval 13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7" name="Line 13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8" name="Line 13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69" name="Rectangle 13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4470" name="Oval 13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471" name="Group 13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4472" name="Line 13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3" name="Line 13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4" name="Line 13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475" name="Group 13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4476" name="Line 14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7" name="Line 14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78" name="Line 14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479" name="Group 143"/>
          <p:cNvGrpSpPr>
            <a:grpSpLocks/>
          </p:cNvGrpSpPr>
          <p:nvPr/>
        </p:nvGrpSpPr>
        <p:grpSpPr bwMode="auto">
          <a:xfrm>
            <a:off x="6900863" y="2724150"/>
            <a:ext cx="569912" cy="285750"/>
            <a:chOff x="3600" y="219"/>
            <a:chExt cx="360" cy="175"/>
          </a:xfrm>
        </p:grpSpPr>
        <p:sp>
          <p:nvSpPr>
            <p:cNvPr id="14480" name="Oval 14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81" name="Line 14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82" name="Line 14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83" name="Rectangle 14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4484" name="Oval 14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485" name="Group 14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4486" name="Line 15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7" name="Line 15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88" name="Line 15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489" name="Group 15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4490" name="Line 15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1" name="Line 15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92" name="Line 15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493" name="Group 157"/>
          <p:cNvGrpSpPr>
            <a:grpSpLocks/>
          </p:cNvGrpSpPr>
          <p:nvPr/>
        </p:nvGrpSpPr>
        <p:grpSpPr bwMode="auto">
          <a:xfrm>
            <a:off x="8004175" y="2174875"/>
            <a:ext cx="568325" cy="284163"/>
            <a:chOff x="3600" y="219"/>
            <a:chExt cx="360" cy="175"/>
          </a:xfrm>
        </p:grpSpPr>
        <p:sp>
          <p:nvSpPr>
            <p:cNvPr id="14494" name="Oval 15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95" name="Line 15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96" name="Line 16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97" name="Rectangle 16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4498" name="Oval 16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499" name="Group 16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4500" name="Line 16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1" name="Line 16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2" name="Line 16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503" name="Group 16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4504" name="Line 16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5" name="Line 16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06" name="Line 17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507" name="Group 171"/>
          <p:cNvGrpSpPr>
            <a:grpSpLocks/>
          </p:cNvGrpSpPr>
          <p:nvPr/>
        </p:nvGrpSpPr>
        <p:grpSpPr bwMode="auto">
          <a:xfrm>
            <a:off x="7783513" y="3271838"/>
            <a:ext cx="569912" cy="284162"/>
            <a:chOff x="3600" y="219"/>
            <a:chExt cx="360" cy="175"/>
          </a:xfrm>
        </p:grpSpPr>
        <p:sp>
          <p:nvSpPr>
            <p:cNvPr id="14508" name="Oval 17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09" name="Line 17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10" name="Line 17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11" name="Rectangle 17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4512" name="Oval 17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513" name="Group 17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4514" name="Line 17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5" name="Line 17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6" name="Line 18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517" name="Group 18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4518" name="Line 18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19" name="Line 18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0" name="Line 18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521" name="Group 185"/>
          <p:cNvGrpSpPr>
            <a:grpSpLocks/>
          </p:cNvGrpSpPr>
          <p:nvPr/>
        </p:nvGrpSpPr>
        <p:grpSpPr bwMode="auto">
          <a:xfrm>
            <a:off x="7404100" y="3986213"/>
            <a:ext cx="569913" cy="287337"/>
            <a:chOff x="3600" y="219"/>
            <a:chExt cx="360" cy="175"/>
          </a:xfrm>
        </p:grpSpPr>
        <p:sp>
          <p:nvSpPr>
            <p:cNvPr id="14522" name="Oval 18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23" name="Line 18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24" name="Line 18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25" name="Rectangle 18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4526" name="Oval 19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527" name="Group 19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4528" name="Line 19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29" name="Line 19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0" name="Line 19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531" name="Group 19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4532" name="Line 19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3" name="Line 19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34" name="Line 19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535" name="Group 199"/>
          <p:cNvGrpSpPr>
            <a:grpSpLocks/>
          </p:cNvGrpSpPr>
          <p:nvPr/>
        </p:nvGrpSpPr>
        <p:grpSpPr bwMode="auto">
          <a:xfrm>
            <a:off x="6710363" y="4584700"/>
            <a:ext cx="569912" cy="284163"/>
            <a:chOff x="3600" y="219"/>
            <a:chExt cx="360" cy="175"/>
          </a:xfrm>
        </p:grpSpPr>
        <p:sp>
          <p:nvSpPr>
            <p:cNvPr id="14536" name="Oval 20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37" name="Line 20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38" name="Line 20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39" name="Rectangle 20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4540" name="Oval 20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541" name="Group 20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4542" name="Line 20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3" name="Line 20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4" name="Line 20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545" name="Group 20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4546" name="Line 2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7" name="Line 2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48" name="Line 2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14549" name="Group 213"/>
          <p:cNvGrpSpPr>
            <a:grpSpLocks/>
          </p:cNvGrpSpPr>
          <p:nvPr/>
        </p:nvGrpSpPr>
        <p:grpSpPr bwMode="auto">
          <a:xfrm>
            <a:off x="5797550" y="4124325"/>
            <a:ext cx="569913" cy="284163"/>
            <a:chOff x="3600" y="219"/>
            <a:chExt cx="360" cy="175"/>
          </a:xfrm>
        </p:grpSpPr>
        <p:sp>
          <p:nvSpPr>
            <p:cNvPr id="14550" name="Oval 21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51" name="Line 21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52" name="Line 21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53" name="Rectangle 21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4554" name="Oval 21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4555" name="Group 21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14556" name="Line 22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7" name="Line 22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58" name="Line 22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559" name="Group 22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14560" name="Line 22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61" name="Line 22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62" name="Line 22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4563" name="Freeform 227"/>
          <p:cNvSpPr>
            <a:spLocks/>
          </p:cNvSpPr>
          <p:nvPr/>
        </p:nvSpPr>
        <p:spPr bwMode="auto">
          <a:xfrm>
            <a:off x="5124450" y="1933575"/>
            <a:ext cx="3038475" cy="3114675"/>
          </a:xfrm>
          <a:custGeom>
            <a:avLst/>
            <a:gdLst>
              <a:gd name="T0" fmla="*/ 0 w 1914"/>
              <a:gd name="T1" fmla="*/ 0 h 1962"/>
              <a:gd name="T2" fmla="*/ 258 w 1914"/>
              <a:gd name="T3" fmla="*/ 12 h 1962"/>
              <a:gd name="T4" fmla="*/ 426 w 1914"/>
              <a:gd name="T5" fmla="*/ 198 h 1962"/>
              <a:gd name="T6" fmla="*/ 768 w 1914"/>
              <a:gd name="T7" fmla="*/ 204 h 1962"/>
              <a:gd name="T8" fmla="*/ 1086 w 1914"/>
              <a:gd name="T9" fmla="*/ 48 h 1962"/>
              <a:gd name="T10" fmla="*/ 1326 w 1914"/>
              <a:gd name="T11" fmla="*/ 48 h 1962"/>
              <a:gd name="T12" fmla="*/ 1326 w 1914"/>
              <a:gd name="T13" fmla="*/ 588 h 1962"/>
              <a:gd name="T14" fmla="*/ 1890 w 1914"/>
              <a:gd name="T15" fmla="*/ 990 h 1962"/>
              <a:gd name="T16" fmla="*/ 1662 w 1914"/>
              <a:gd name="T17" fmla="*/ 1320 h 1962"/>
              <a:gd name="T18" fmla="*/ 1662 w 1914"/>
              <a:gd name="T19" fmla="*/ 1944 h 1962"/>
              <a:gd name="T20" fmla="*/ 1914 w 1914"/>
              <a:gd name="T21" fmla="*/ 1962 h 19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914" h="1962">
                <a:moveTo>
                  <a:pt x="0" y="0"/>
                </a:moveTo>
                <a:lnTo>
                  <a:pt x="258" y="12"/>
                </a:lnTo>
                <a:lnTo>
                  <a:pt x="426" y="198"/>
                </a:lnTo>
                <a:lnTo>
                  <a:pt x="768" y="204"/>
                </a:lnTo>
                <a:lnTo>
                  <a:pt x="1086" y="48"/>
                </a:lnTo>
                <a:lnTo>
                  <a:pt x="1326" y="48"/>
                </a:lnTo>
                <a:lnTo>
                  <a:pt x="1326" y="588"/>
                </a:lnTo>
                <a:lnTo>
                  <a:pt x="1890" y="990"/>
                </a:lnTo>
                <a:lnTo>
                  <a:pt x="1662" y="1320"/>
                </a:lnTo>
                <a:lnTo>
                  <a:pt x="1662" y="1944"/>
                </a:lnTo>
                <a:lnTo>
                  <a:pt x="1914" y="1962"/>
                </a:lnTo>
              </a:path>
            </a:pathLst>
          </a:custGeom>
          <a:noFill/>
          <a:ln w="57150" cmpd="sng">
            <a:solidFill>
              <a:schemeClr val="accent2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66" name="Freeform 230"/>
          <p:cNvSpPr>
            <a:spLocks/>
          </p:cNvSpPr>
          <p:nvPr/>
        </p:nvSpPr>
        <p:spPr bwMode="auto">
          <a:xfrm>
            <a:off x="5991225" y="2152650"/>
            <a:ext cx="1924050" cy="2990850"/>
          </a:xfrm>
          <a:custGeom>
            <a:avLst/>
            <a:gdLst>
              <a:gd name="T0" fmla="*/ 0 w 1212"/>
              <a:gd name="T1" fmla="*/ 702 h 1884"/>
              <a:gd name="T2" fmla="*/ 0 w 1212"/>
              <a:gd name="T3" fmla="*/ 228 h 1884"/>
              <a:gd name="T4" fmla="*/ 156 w 1212"/>
              <a:gd name="T5" fmla="*/ 228 h 1884"/>
              <a:gd name="T6" fmla="*/ 612 w 1212"/>
              <a:gd name="T7" fmla="*/ 0 h 1884"/>
              <a:gd name="T8" fmla="*/ 714 w 1212"/>
              <a:gd name="T9" fmla="*/ 0 h 1884"/>
              <a:gd name="T10" fmla="*/ 714 w 1212"/>
              <a:gd name="T11" fmla="*/ 558 h 1884"/>
              <a:gd name="T12" fmla="*/ 1212 w 1212"/>
              <a:gd name="T13" fmla="*/ 912 h 1884"/>
              <a:gd name="T14" fmla="*/ 720 w 1212"/>
              <a:gd name="T15" fmla="*/ 1668 h 1884"/>
              <a:gd name="T16" fmla="*/ 720 w 1212"/>
              <a:gd name="T17" fmla="*/ 1884 h 1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12" h="1884">
                <a:moveTo>
                  <a:pt x="0" y="702"/>
                </a:moveTo>
                <a:lnTo>
                  <a:pt x="0" y="228"/>
                </a:lnTo>
                <a:lnTo>
                  <a:pt x="156" y="228"/>
                </a:lnTo>
                <a:lnTo>
                  <a:pt x="612" y="0"/>
                </a:lnTo>
                <a:lnTo>
                  <a:pt x="714" y="0"/>
                </a:lnTo>
                <a:lnTo>
                  <a:pt x="714" y="558"/>
                </a:lnTo>
                <a:lnTo>
                  <a:pt x="1212" y="912"/>
                </a:lnTo>
                <a:lnTo>
                  <a:pt x="720" y="1668"/>
                </a:lnTo>
                <a:lnTo>
                  <a:pt x="720" y="1884"/>
                </a:lnTo>
              </a:path>
            </a:pathLst>
          </a:custGeom>
          <a:noFill/>
          <a:ln w="57150" cmpd="sng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68" name="Line 232"/>
          <p:cNvSpPr>
            <a:spLocks noChangeShapeType="1"/>
          </p:cNvSpPr>
          <p:nvPr/>
        </p:nvSpPr>
        <p:spPr bwMode="auto">
          <a:xfrm>
            <a:off x="6080125" y="4416425"/>
            <a:ext cx="1588" cy="252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569" name="Rectangle 233"/>
          <p:cNvSpPr>
            <a:spLocks noChangeArrowheads="1"/>
          </p:cNvSpPr>
          <p:nvPr/>
        </p:nvSpPr>
        <p:spPr bwMode="auto">
          <a:xfrm>
            <a:off x="246063" y="5946775"/>
            <a:ext cx="5375275" cy="396875"/>
          </a:xfrm>
          <a:prstGeom prst="rect">
            <a:avLst/>
          </a:prstGeom>
          <a:solidFill>
            <a:schemeClr val="folHlink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/>
              <a:t>Analogy: When president travels, a CS path set up.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9FCD3CE-B849-7648-AAF7-259F03604E0A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Network Core: Circuit Switching</a:t>
            </a:r>
            <a:endParaRPr lang="en-US" alt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038600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/>
              <a:t>network resources (e.g., bandwidth) </a:t>
            </a:r>
            <a:r>
              <a:rPr lang="en-US" altLang="en-US">
                <a:solidFill>
                  <a:srgbClr val="FF0000"/>
                </a:solidFill>
              </a:rPr>
              <a:t>divided into “pieces”</a:t>
            </a:r>
            <a:endParaRPr lang="en-US" altLang="en-US" sz="2400">
              <a:solidFill>
                <a:srgbClr val="FF0000"/>
              </a:solidFill>
            </a:endParaRPr>
          </a:p>
          <a:p>
            <a:endParaRPr lang="en-US" altLang="en-US" sz="2400"/>
          </a:p>
          <a:p>
            <a:r>
              <a:rPr lang="en-US" altLang="en-US" sz="2400"/>
              <a:t>pieces allocated to calls</a:t>
            </a:r>
          </a:p>
          <a:p>
            <a:endParaRPr lang="en-US" altLang="en-US" sz="2400"/>
          </a:p>
          <a:p>
            <a:r>
              <a:rPr lang="en-US" altLang="en-US" sz="2400"/>
              <a:t>resource piece </a:t>
            </a:r>
            <a:r>
              <a:rPr lang="en-US" altLang="en-US" sz="2400" i="1">
                <a:solidFill>
                  <a:srgbClr val="FF0000"/>
                </a:solidFill>
              </a:rPr>
              <a:t>idle</a:t>
            </a:r>
            <a:r>
              <a:rPr lang="en-US" altLang="en-US" sz="2400"/>
              <a:t> if not used by owning call </a:t>
            </a:r>
            <a:r>
              <a:rPr lang="en-US" altLang="en-US" sz="2400" i="1"/>
              <a:t>(no sharing)</a:t>
            </a:r>
            <a:endParaRPr lang="en-US" altLang="en-US" sz="2400"/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4606925" y="1485900"/>
            <a:ext cx="4038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dividing link bandwidth into “pieces”</a:t>
            </a:r>
          </a:p>
          <a:p>
            <a:pPr lvl="1"/>
            <a:r>
              <a:rPr lang="en-US" altLang="en-US" sz="2400"/>
              <a:t>frequency division</a:t>
            </a:r>
          </a:p>
          <a:p>
            <a:pPr lvl="1"/>
            <a:r>
              <a:rPr lang="en-US" altLang="en-US" sz="2400"/>
              <a:t>time division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10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8AB91A62-5427-FA41-8EF0-A8A13DC07779}" type="slidenum">
              <a:rPr lang="en-US" altLang="en-US"/>
              <a:pPr/>
              <a:t>33</a:t>
            </a:fld>
            <a:endParaRPr lang="en-US" altLang="en-US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39738" y="227013"/>
            <a:ext cx="8462962" cy="1143000"/>
          </a:xfrm>
        </p:spPr>
        <p:txBody>
          <a:bodyPr/>
          <a:lstStyle/>
          <a:p>
            <a:r>
              <a:rPr lang="en-US" altLang="en-US"/>
              <a:t>Circuit Switching: FDM and TDM</a:t>
            </a:r>
            <a:endParaRPr lang="fr-FR" altLang="en-US"/>
          </a:p>
        </p:txBody>
      </p:sp>
      <p:grpSp>
        <p:nvGrpSpPr>
          <p:cNvPr id="55299" name="Group 3"/>
          <p:cNvGrpSpPr>
            <a:grpSpLocks/>
          </p:cNvGrpSpPr>
          <p:nvPr/>
        </p:nvGrpSpPr>
        <p:grpSpPr bwMode="auto">
          <a:xfrm>
            <a:off x="393700" y="1585913"/>
            <a:ext cx="7239000" cy="2438400"/>
            <a:chOff x="288" y="1007"/>
            <a:chExt cx="4560" cy="1536"/>
          </a:xfrm>
        </p:grpSpPr>
        <p:sp>
          <p:nvSpPr>
            <p:cNvPr id="55300" name="Text Box 4"/>
            <p:cNvSpPr txBox="1">
              <a:spLocks noChangeArrowheads="1"/>
            </p:cNvSpPr>
            <p:nvPr/>
          </p:nvSpPr>
          <p:spPr bwMode="auto">
            <a:xfrm>
              <a:off x="288" y="1007"/>
              <a:ext cx="5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>
                  <a:latin typeface="Arial" charset="0"/>
                </a:rPr>
                <a:t>FDM</a:t>
              </a:r>
              <a:endParaRPr lang="fr-FR" altLang="en-US">
                <a:latin typeface="Arial" charset="0"/>
              </a:endParaRPr>
            </a:p>
          </p:txBody>
        </p:sp>
        <p:grpSp>
          <p:nvGrpSpPr>
            <p:cNvPr id="55301" name="Group 5"/>
            <p:cNvGrpSpPr>
              <a:grpSpLocks/>
            </p:cNvGrpSpPr>
            <p:nvPr/>
          </p:nvGrpSpPr>
          <p:grpSpPr bwMode="auto">
            <a:xfrm>
              <a:off x="720" y="1392"/>
              <a:ext cx="4128" cy="1151"/>
              <a:chOff x="720" y="1392"/>
              <a:chExt cx="4128" cy="1151"/>
            </a:xfrm>
          </p:grpSpPr>
          <p:sp>
            <p:nvSpPr>
              <p:cNvPr id="55302" name="Line 6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0" cy="816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3" name="Text Box 7"/>
              <p:cNvSpPr txBox="1">
                <a:spLocks noChangeArrowheads="1"/>
              </p:cNvSpPr>
              <p:nvPr/>
            </p:nvSpPr>
            <p:spPr bwMode="auto">
              <a:xfrm>
                <a:off x="720" y="1680"/>
                <a:ext cx="95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>
                    <a:latin typeface="Arial" charset="0"/>
                  </a:rPr>
                  <a:t>frequency</a:t>
                </a:r>
                <a:endParaRPr lang="fr-FR" altLang="en-US">
                  <a:latin typeface="Arial" charset="0"/>
                </a:endParaRPr>
              </a:p>
            </p:txBody>
          </p:sp>
          <p:sp>
            <p:nvSpPr>
              <p:cNvPr id="55304" name="Line 8"/>
              <p:cNvSpPr>
                <a:spLocks noChangeShapeType="1"/>
              </p:cNvSpPr>
              <p:nvPr/>
            </p:nvSpPr>
            <p:spPr bwMode="auto">
              <a:xfrm>
                <a:off x="1728" y="2208"/>
                <a:ext cx="312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5305" name="Text Box 9"/>
              <p:cNvSpPr txBox="1">
                <a:spLocks noChangeArrowheads="1"/>
              </p:cNvSpPr>
              <p:nvPr/>
            </p:nvSpPr>
            <p:spPr bwMode="auto">
              <a:xfrm>
                <a:off x="3048" y="2255"/>
                <a:ext cx="47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>
                    <a:latin typeface="Arial" charset="0"/>
                  </a:rPr>
                  <a:t>time</a:t>
                </a:r>
                <a:endParaRPr lang="fr-FR" altLang="en-US">
                  <a:latin typeface="Arial" charset="0"/>
                </a:endParaRPr>
              </a:p>
            </p:txBody>
          </p:sp>
          <p:sp>
            <p:nvSpPr>
              <p:cNvPr id="55306" name="Rectangle 10"/>
              <p:cNvSpPr>
                <a:spLocks noChangeArrowheads="1"/>
              </p:cNvSpPr>
              <p:nvPr/>
            </p:nvSpPr>
            <p:spPr bwMode="auto">
              <a:xfrm>
                <a:off x="1776" y="1584"/>
                <a:ext cx="2880" cy="576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5307" name="Rectangle 11"/>
          <p:cNvSpPr>
            <a:spLocks noChangeArrowheads="1"/>
          </p:cNvSpPr>
          <p:nvPr/>
        </p:nvSpPr>
        <p:spPr bwMode="auto">
          <a:xfrm>
            <a:off x="2743200" y="2514600"/>
            <a:ext cx="4572000" cy="228600"/>
          </a:xfrm>
          <a:prstGeom prst="rect">
            <a:avLst/>
          </a:prstGeom>
          <a:solidFill>
            <a:srgbClr val="3366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8" name="Rectangle 12"/>
          <p:cNvSpPr>
            <a:spLocks noChangeArrowheads="1"/>
          </p:cNvSpPr>
          <p:nvPr/>
        </p:nvSpPr>
        <p:spPr bwMode="auto">
          <a:xfrm>
            <a:off x="2743200" y="2743200"/>
            <a:ext cx="4572000" cy="228600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09" name="Rectangle 13"/>
          <p:cNvSpPr>
            <a:spLocks noChangeArrowheads="1"/>
          </p:cNvSpPr>
          <p:nvPr/>
        </p:nvSpPr>
        <p:spPr bwMode="auto">
          <a:xfrm>
            <a:off x="2743200" y="2971800"/>
            <a:ext cx="4572000" cy="228600"/>
          </a:xfrm>
          <a:prstGeom prst="rect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310" name="Rectangle 14"/>
          <p:cNvSpPr>
            <a:spLocks noChangeArrowheads="1"/>
          </p:cNvSpPr>
          <p:nvPr/>
        </p:nvSpPr>
        <p:spPr bwMode="auto">
          <a:xfrm>
            <a:off x="2743200" y="3200400"/>
            <a:ext cx="4572000" cy="228600"/>
          </a:xfrm>
          <a:prstGeom prst="rect">
            <a:avLst/>
          </a:prstGeom>
          <a:solidFill>
            <a:srgbClr val="FF00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5311" name="Group 15"/>
          <p:cNvGrpSpPr>
            <a:grpSpLocks/>
          </p:cNvGrpSpPr>
          <p:nvPr/>
        </p:nvGrpSpPr>
        <p:grpSpPr bwMode="auto">
          <a:xfrm>
            <a:off x="381000" y="4037013"/>
            <a:ext cx="7239000" cy="2516187"/>
            <a:chOff x="288" y="2543"/>
            <a:chExt cx="4560" cy="1585"/>
          </a:xfrm>
        </p:grpSpPr>
        <p:sp>
          <p:nvSpPr>
            <p:cNvPr id="55312" name="Text Box 16"/>
            <p:cNvSpPr txBox="1">
              <a:spLocks noChangeArrowheads="1"/>
            </p:cNvSpPr>
            <p:nvPr/>
          </p:nvSpPr>
          <p:spPr bwMode="auto">
            <a:xfrm>
              <a:off x="288" y="2543"/>
              <a:ext cx="53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>
                  <a:latin typeface="Arial" charset="0"/>
                </a:rPr>
                <a:t>TDM</a:t>
              </a:r>
              <a:endParaRPr lang="fr-FR" altLang="en-US">
                <a:latin typeface="Arial" charset="0"/>
              </a:endParaRPr>
            </a:p>
          </p:txBody>
        </p:sp>
        <p:sp>
          <p:nvSpPr>
            <p:cNvPr id="55313" name="Line 17"/>
            <p:cNvSpPr>
              <a:spLocks noChangeShapeType="1"/>
            </p:cNvSpPr>
            <p:nvPr/>
          </p:nvSpPr>
          <p:spPr bwMode="auto">
            <a:xfrm flipV="1">
              <a:off x="1728" y="2977"/>
              <a:ext cx="0" cy="8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4" name="Text Box 18"/>
            <p:cNvSpPr txBox="1">
              <a:spLocks noChangeArrowheads="1"/>
            </p:cNvSpPr>
            <p:nvPr/>
          </p:nvSpPr>
          <p:spPr bwMode="auto">
            <a:xfrm>
              <a:off x="720" y="3265"/>
              <a:ext cx="95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>
                  <a:latin typeface="Arial" charset="0"/>
                </a:rPr>
                <a:t>frequency</a:t>
              </a:r>
              <a:endParaRPr lang="fr-FR" altLang="en-US">
                <a:latin typeface="Arial" charset="0"/>
              </a:endParaRPr>
            </a:p>
          </p:txBody>
        </p:sp>
        <p:sp>
          <p:nvSpPr>
            <p:cNvPr id="55315" name="Line 19"/>
            <p:cNvSpPr>
              <a:spLocks noChangeShapeType="1"/>
            </p:cNvSpPr>
            <p:nvPr/>
          </p:nvSpPr>
          <p:spPr bwMode="auto">
            <a:xfrm>
              <a:off x="1728" y="3793"/>
              <a:ext cx="312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16" name="Text Box 20"/>
            <p:cNvSpPr txBox="1">
              <a:spLocks noChangeArrowheads="1"/>
            </p:cNvSpPr>
            <p:nvPr/>
          </p:nvSpPr>
          <p:spPr bwMode="auto">
            <a:xfrm>
              <a:off x="3048" y="3840"/>
              <a:ext cx="479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>
                  <a:latin typeface="Arial" charset="0"/>
                </a:rPr>
                <a:t>time</a:t>
              </a:r>
              <a:endParaRPr lang="fr-FR" altLang="en-US">
                <a:latin typeface="Arial" charset="0"/>
              </a:endParaRPr>
            </a:p>
          </p:txBody>
        </p:sp>
        <p:sp>
          <p:nvSpPr>
            <p:cNvPr id="55317" name="Rectangle 21"/>
            <p:cNvSpPr>
              <a:spLocks noChangeArrowheads="1"/>
            </p:cNvSpPr>
            <p:nvPr/>
          </p:nvSpPr>
          <p:spPr bwMode="auto">
            <a:xfrm>
              <a:off x="1776" y="3168"/>
              <a:ext cx="2880" cy="57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318" name="Group 22"/>
          <p:cNvGrpSpPr>
            <a:grpSpLocks/>
          </p:cNvGrpSpPr>
          <p:nvPr/>
        </p:nvGrpSpPr>
        <p:grpSpPr bwMode="auto">
          <a:xfrm>
            <a:off x="2743200" y="5029200"/>
            <a:ext cx="3886200" cy="914400"/>
            <a:chOff x="1776" y="3168"/>
            <a:chExt cx="2448" cy="576"/>
          </a:xfrm>
        </p:grpSpPr>
        <p:sp>
          <p:nvSpPr>
            <p:cNvPr id="55319" name="Rectangle 23"/>
            <p:cNvSpPr>
              <a:spLocks noChangeArrowheads="1"/>
            </p:cNvSpPr>
            <p:nvPr/>
          </p:nvSpPr>
          <p:spPr bwMode="auto">
            <a:xfrm>
              <a:off x="1776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0" name="Rectangle 24"/>
            <p:cNvSpPr>
              <a:spLocks noChangeArrowheads="1"/>
            </p:cNvSpPr>
            <p:nvPr/>
          </p:nvSpPr>
          <p:spPr bwMode="auto">
            <a:xfrm>
              <a:off x="2352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1" name="Rectangle 25"/>
            <p:cNvSpPr>
              <a:spLocks noChangeArrowheads="1"/>
            </p:cNvSpPr>
            <p:nvPr/>
          </p:nvSpPr>
          <p:spPr bwMode="auto">
            <a:xfrm>
              <a:off x="2928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2" name="Rectangle 26"/>
            <p:cNvSpPr>
              <a:spLocks noChangeArrowheads="1"/>
            </p:cNvSpPr>
            <p:nvPr/>
          </p:nvSpPr>
          <p:spPr bwMode="auto">
            <a:xfrm>
              <a:off x="3504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3" name="Rectangle 27"/>
            <p:cNvSpPr>
              <a:spLocks noChangeArrowheads="1"/>
            </p:cNvSpPr>
            <p:nvPr/>
          </p:nvSpPr>
          <p:spPr bwMode="auto">
            <a:xfrm>
              <a:off x="4080" y="3168"/>
              <a:ext cx="144" cy="576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324" name="Group 28"/>
          <p:cNvGrpSpPr>
            <a:grpSpLocks/>
          </p:cNvGrpSpPr>
          <p:nvPr/>
        </p:nvGrpSpPr>
        <p:grpSpPr bwMode="auto">
          <a:xfrm>
            <a:off x="2971800" y="5029200"/>
            <a:ext cx="3886200" cy="914400"/>
            <a:chOff x="1920" y="3168"/>
            <a:chExt cx="2448" cy="576"/>
          </a:xfrm>
        </p:grpSpPr>
        <p:sp>
          <p:nvSpPr>
            <p:cNvPr id="55325" name="Rectangle 29"/>
            <p:cNvSpPr>
              <a:spLocks noChangeArrowheads="1"/>
            </p:cNvSpPr>
            <p:nvPr/>
          </p:nvSpPr>
          <p:spPr bwMode="auto">
            <a:xfrm>
              <a:off x="1920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6" name="Rectangle 30"/>
            <p:cNvSpPr>
              <a:spLocks noChangeArrowheads="1"/>
            </p:cNvSpPr>
            <p:nvPr/>
          </p:nvSpPr>
          <p:spPr bwMode="auto">
            <a:xfrm>
              <a:off x="2496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7" name="Rectangle 31"/>
            <p:cNvSpPr>
              <a:spLocks noChangeArrowheads="1"/>
            </p:cNvSpPr>
            <p:nvPr/>
          </p:nvSpPr>
          <p:spPr bwMode="auto">
            <a:xfrm>
              <a:off x="3072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8" name="Rectangle 32"/>
            <p:cNvSpPr>
              <a:spLocks noChangeArrowheads="1"/>
            </p:cNvSpPr>
            <p:nvPr/>
          </p:nvSpPr>
          <p:spPr bwMode="auto">
            <a:xfrm>
              <a:off x="3648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29" name="Rectangle 33"/>
            <p:cNvSpPr>
              <a:spLocks noChangeArrowheads="1"/>
            </p:cNvSpPr>
            <p:nvPr/>
          </p:nvSpPr>
          <p:spPr bwMode="auto">
            <a:xfrm>
              <a:off x="4224" y="3168"/>
              <a:ext cx="144" cy="576"/>
            </a:xfrm>
            <a:prstGeom prst="rect">
              <a:avLst/>
            </a:prstGeom>
            <a:solidFill>
              <a:srgbClr val="99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330" name="Group 34"/>
          <p:cNvGrpSpPr>
            <a:grpSpLocks/>
          </p:cNvGrpSpPr>
          <p:nvPr/>
        </p:nvGrpSpPr>
        <p:grpSpPr bwMode="auto">
          <a:xfrm>
            <a:off x="3200400" y="5029200"/>
            <a:ext cx="3886200" cy="914400"/>
            <a:chOff x="2064" y="3168"/>
            <a:chExt cx="2448" cy="576"/>
          </a:xfrm>
        </p:grpSpPr>
        <p:sp>
          <p:nvSpPr>
            <p:cNvPr id="55331" name="Rectangle 35"/>
            <p:cNvSpPr>
              <a:spLocks noChangeArrowheads="1"/>
            </p:cNvSpPr>
            <p:nvPr/>
          </p:nvSpPr>
          <p:spPr bwMode="auto">
            <a:xfrm>
              <a:off x="2064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2" name="Rectangle 36"/>
            <p:cNvSpPr>
              <a:spLocks noChangeArrowheads="1"/>
            </p:cNvSpPr>
            <p:nvPr/>
          </p:nvSpPr>
          <p:spPr bwMode="auto">
            <a:xfrm>
              <a:off x="2640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3" name="Rectangle 37"/>
            <p:cNvSpPr>
              <a:spLocks noChangeArrowheads="1"/>
            </p:cNvSpPr>
            <p:nvPr/>
          </p:nvSpPr>
          <p:spPr bwMode="auto">
            <a:xfrm>
              <a:off x="3216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4" name="Rectangle 38"/>
            <p:cNvSpPr>
              <a:spLocks noChangeArrowheads="1"/>
            </p:cNvSpPr>
            <p:nvPr/>
          </p:nvSpPr>
          <p:spPr bwMode="auto">
            <a:xfrm>
              <a:off x="3792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5" name="Rectangle 39"/>
            <p:cNvSpPr>
              <a:spLocks noChangeArrowheads="1"/>
            </p:cNvSpPr>
            <p:nvPr/>
          </p:nvSpPr>
          <p:spPr bwMode="auto">
            <a:xfrm>
              <a:off x="4368" y="3168"/>
              <a:ext cx="144" cy="576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336" name="Group 40"/>
          <p:cNvGrpSpPr>
            <a:grpSpLocks/>
          </p:cNvGrpSpPr>
          <p:nvPr/>
        </p:nvGrpSpPr>
        <p:grpSpPr bwMode="auto">
          <a:xfrm>
            <a:off x="3429000" y="5029200"/>
            <a:ext cx="3886200" cy="914400"/>
            <a:chOff x="2208" y="3168"/>
            <a:chExt cx="2448" cy="576"/>
          </a:xfrm>
        </p:grpSpPr>
        <p:sp>
          <p:nvSpPr>
            <p:cNvPr id="55337" name="Rectangle 41"/>
            <p:cNvSpPr>
              <a:spLocks noChangeArrowheads="1"/>
            </p:cNvSpPr>
            <p:nvPr/>
          </p:nvSpPr>
          <p:spPr bwMode="auto">
            <a:xfrm>
              <a:off x="2208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8" name="Rectangle 42"/>
            <p:cNvSpPr>
              <a:spLocks noChangeArrowheads="1"/>
            </p:cNvSpPr>
            <p:nvPr/>
          </p:nvSpPr>
          <p:spPr bwMode="auto">
            <a:xfrm>
              <a:off x="2784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39" name="Rectangle 43"/>
            <p:cNvSpPr>
              <a:spLocks noChangeArrowheads="1"/>
            </p:cNvSpPr>
            <p:nvPr/>
          </p:nvSpPr>
          <p:spPr bwMode="auto">
            <a:xfrm>
              <a:off x="3360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40" name="Rectangle 44"/>
            <p:cNvSpPr>
              <a:spLocks noChangeArrowheads="1"/>
            </p:cNvSpPr>
            <p:nvPr/>
          </p:nvSpPr>
          <p:spPr bwMode="auto">
            <a:xfrm>
              <a:off x="3936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341" name="Rectangle 45"/>
            <p:cNvSpPr>
              <a:spLocks noChangeArrowheads="1"/>
            </p:cNvSpPr>
            <p:nvPr/>
          </p:nvSpPr>
          <p:spPr bwMode="auto">
            <a:xfrm>
              <a:off x="4512" y="3168"/>
              <a:ext cx="144" cy="576"/>
            </a:xfrm>
            <a:prstGeom prst="rect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5342" name="Group 46"/>
          <p:cNvGrpSpPr>
            <a:grpSpLocks/>
          </p:cNvGrpSpPr>
          <p:nvPr/>
        </p:nvGrpSpPr>
        <p:grpSpPr bwMode="auto">
          <a:xfrm>
            <a:off x="2743200" y="2743200"/>
            <a:ext cx="4572000" cy="457200"/>
            <a:chOff x="1776" y="1728"/>
            <a:chExt cx="2880" cy="288"/>
          </a:xfrm>
        </p:grpSpPr>
        <p:sp>
          <p:nvSpPr>
            <p:cNvPr id="55343" name="Line 47"/>
            <p:cNvSpPr>
              <a:spLocks noChangeShapeType="1"/>
            </p:cNvSpPr>
            <p:nvPr/>
          </p:nvSpPr>
          <p:spPr bwMode="auto">
            <a:xfrm flipV="1">
              <a:off x="1776" y="172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4" name="Line 48"/>
            <p:cNvSpPr>
              <a:spLocks noChangeShapeType="1"/>
            </p:cNvSpPr>
            <p:nvPr/>
          </p:nvSpPr>
          <p:spPr bwMode="auto">
            <a:xfrm flipV="1">
              <a:off x="1776" y="1872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5" name="Line 49"/>
            <p:cNvSpPr>
              <a:spLocks noChangeShapeType="1"/>
            </p:cNvSpPr>
            <p:nvPr/>
          </p:nvSpPr>
          <p:spPr bwMode="auto">
            <a:xfrm flipV="1">
              <a:off x="1776" y="201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46" name="Group 50"/>
          <p:cNvGrpSpPr>
            <a:grpSpLocks/>
          </p:cNvGrpSpPr>
          <p:nvPr/>
        </p:nvGrpSpPr>
        <p:grpSpPr bwMode="auto">
          <a:xfrm>
            <a:off x="2971800" y="5029200"/>
            <a:ext cx="4114800" cy="914400"/>
            <a:chOff x="1920" y="3168"/>
            <a:chExt cx="2592" cy="576"/>
          </a:xfrm>
        </p:grpSpPr>
        <p:sp>
          <p:nvSpPr>
            <p:cNvPr id="55347" name="Line 51"/>
            <p:cNvSpPr>
              <a:spLocks noChangeShapeType="1"/>
            </p:cNvSpPr>
            <p:nvPr/>
          </p:nvSpPr>
          <p:spPr bwMode="auto">
            <a:xfrm>
              <a:off x="19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8" name="Line 52"/>
            <p:cNvSpPr>
              <a:spLocks noChangeShapeType="1"/>
            </p:cNvSpPr>
            <p:nvPr/>
          </p:nvSpPr>
          <p:spPr bwMode="auto">
            <a:xfrm>
              <a:off x="20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49" name="Line 53"/>
            <p:cNvSpPr>
              <a:spLocks noChangeShapeType="1"/>
            </p:cNvSpPr>
            <p:nvPr/>
          </p:nvSpPr>
          <p:spPr bwMode="auto">
            <a:xfrm>
              <a:off x="22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0" name="Line 54"/>
            <p:cNvSpPr>
              <a:spLocks noChangeShapeType="1"/>
            </p:cNvSpPr>
            <p:nvPr/>
          </p:nvSpPr>
          <p:spPr bwMode="auto">
            <a:xfrm>
              <a:off x="23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1" name="Line 55"/>
            <p:cNvSpPr>
              <a:spLocks noChangeShapeType="1"/>
            </p:cNvSpPr>
            <p:nvPr/>
          </p:nvSpPr>
          <p:spPr bwMode="auto">
            <a:xfrm>
              <a:off x="24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2" name="Line 56"/>
            <p:cNvSpPr>
              <a:spLocks noChangeShapeType="1"/>
            </p:cNvSpPr>
            <p:nvPr/>
          </p:nvSpPr>
          <p:spPr bwMode="auto">
            <a:xfrm>
              <a:off x="26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3" name="Line 57"/>
            <p:cNvSpPr>
              <a:spLocks noChangeShapeType="1"/>
            </p:cNvSpPr>
            <p:nvPr/>
          </p:nvSpPr>
          <p:spPr bwMode="auto">
            <a:xfrm>
              <a:off x="27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4" name="Line 58"/>
            <p:cNvSpPr>
              <a:spLocks noChangeShapeType="1"/>
            </p:cNvSpPr>
            <p:nvPr/>
          </p:nvSpPr>
          <p:spPr bwMode="auto">
            <a:xfrm>
              <a:off x="292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5" name="Line 59"/>
            <p:cNvSpPr>
              <a:spLocks noChangeShapeType="1"/>
            </p:cNvSpPr>
            <p:nvPr/>
          </p:nvSpPr>
          <p:spPr bwMode="auto">
            <a:xfrm>
              <a:off x="307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6" name="Line 60"/>
            <p:cNvSpPr>
              <a:spLocks noChangeShapeType="1"/>
            </p:cNvSpPr>
            <p:nvPr/>
          </p:nvSpPr>
          <p:spPr bwMode="auto">
            <a:xfrm>
              <a:off x="321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7" name="Line 61"/>
            <p:cNvSpPr>
              <a:spLocks noChangeShapeType="1"/>
            </p:cNvSpPr>
            <p:nvPr/>
          </p:nvSpPr>
          <p:spPr bwMode="auto">
            <a:xfrm>
              <a:off x="336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8" name="Line 62"/>
            <p:cNvSpPr>
              <a:spLocks noChangeShapeType="1"/>
            </p:cNvSpPr>
            <p:nvPr/>
          </p:nvSpPr>
          <p:spPr bwMode="auto">
            <a:xfrm>
              <a:off x="350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59" name="Line 63"/>
            <p:cNvSpPr>
              <a:spLocks noChangeShapeType="1"/>
            </p:cNvSpPr>
            <p:nvPr/>
          </p:nvSpPr>
          <p:spPr bwMode="auto">
            <a:xfrm>
              <a:off x="36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0" name="Line 64"/>
            <p:cNvSpPr>
              <a:spLocks noChangeShapeType="1"/>
            </p:cNvSpPr>
            <p:nvPr/>
          </p:nvSpPr>
          <p:spPr bwMode="auto">
            <a:xfrm>
              <a:off x="37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1" name="Line 65"/>
            <p:cNvSpPr>
              <a:spLocks noChangeShapeType="1"/>
            </p:cNvSpPr>
            <p:nvPr/>
          </p:nvSpPr>
          <p:spPr bwMode="auto">
            <a:xfrm>
              <a:off x="39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2" name="Line 66"/>
            <p:cNvSpPr>
              <a:spLocks noChangeShapeType="1"/>
            </p:cNvSpPr>
            <p:nvPr/>
          </p:nvSpPr>
          <p:spPr bwMode="auto">
            <a:xfrm>
              <a:off x="40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3" name="Line 67"/>
            <p:cNvSpPr>
              <a:spLocks noChangeShapeType="1"/>
            </p:cNvSpPr>
            <p:nvPr/>
          </p:nvSpPr>
          <p:spPr bwMode="auto">
            <a:xfrm>
              <a:off x="42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4" name="Line 68"/>
            <p:cNvSpPr>
              <a:spLocks noChangeShapeType="1"/>
            </p:cNvSpPr>
            <p:nvPr/>
          </p:nvSpPr>
          <p:spPr bwMode="auto">
            <a:xfrm>
              <a:off x="43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5" name="Line 69"/>
            <p:cNvSpPr>
              <a:spLocks noChangeShapeType="1"/>
            </p:cNvSpPr>
            <p:nvPr/>
          </p:nvSpPr>
          <p:spPr bwMode="auto">
            <a:xfrm>
              <a:off x="45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66" name="Group 70"/>
          <p:cNvGrpSpPr>
            <a:grpSpLocks/>
          </p:cNvGrpSpPr>
          <p:nvPr/>
        </p:nvGrpSpPr>
        <p:grpSpPr bwMode="auto">
          <a:xfrm>
            <a:off x="2743200" y="2628900"/>
            <a:ext cx="4572000" cy="685800"/>
            <a:chOff x="1776" y="1656"/>
            <a:chExt cx="2880" cy="432"/>
          </a:xfrm>
        </p:grpSpPr>
        <p:sp>
          <p:nvSpPr>
            <p:cNvPr id="55367" name="Line 71"/>
            <p:cNvSpPr>
              <a:spLocks noChangeShapeType="1"/>
            </p:cNvSpPr>
            <p:nvPr/>
          </p:nvSpPr>
          <p:spPr bwMode="auto">
            <a:xfrm>
              <a:off x="1776" y="1656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8" name="Line 72"/>
            <p:cNvSpPr>
              <a:spLocks noChangeShapeType="1"/>
            </p:cNvSpPr>
            <p:nvPr/>
          </p:nvSpPr>
          <p:spPr bwMode="auto">
            <a:xfrm>
              <a:off x="1776" y="1800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69" name="Line 73"/>
            <p:cNvSpPr>
              <a:spLocks noChangeShapeType="1"/>
            </p:cNvSpPr>
            <p:nvPr/>
          </p:nvSpPr>
          <p:spPr bwMode="auto">
            <a:xfrm>
              <a:off x="1776" y="1944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0" name="Line 74"/>
            <p:cNvSpPr>
              <a:spLocks noChangeShapeType="1"/>
            </p:cNvSpPr>
            <p:nvPr/>
          </p:nvSpPr>
          <p:spPr bwMode="auto">
            <a:xfrm>
              <a:off x="1776" y="2088"/>
              <a:ext cx="288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71" name="Group 75"/>
          <p:cNvGrpSpPr>
            <a:grpSpLocks/>
          </p:cNvGrpSpPr>
          <p:nvPr/>
        </p:nvGrpSpPr>
        <p:grpSpPr bwMode="auto">
          <a:xfrm>
            <a:off x="2857500" y="5029200"/>
            <a:ext cx="4343400" cy="914400"/>
            <a:chOff x="1848" y="3168"/>
            <a:chExt cx="2736" cy="576"/>
          </a:xfrm>
        </p:grpSpPr>
        <p:sp>
          <p:nvSpPr>
            <p:cNvPr id="55372" name="Line 76"/>
            <p:cNvSpPr>
              <a:spLocks noChangeShapeType="1"/>
            </p:cNvSpPr>
            <p:nvPr/>
          </p:nvSpPr>
          <p:spPr bwMode="auto">
            <a:xfrm>
              <a:off x="184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3" name="Line 77"/>
            <p:cNvSpPr>
              <a:spLocks noChangeShapeType="1"/>
            </p:cNvSpPr>
            <p:nvPr/>
          </p:nvSpPr>
          <p:spPr bwMode="auto">
            <a:xfrm>
              <a:off x="199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4" name="Line 78"/>
            <p:cNvSpPr>
              <a:spLocks noChangeShapeType="1"/>
            </p:cNvSpPr>
            <p:nvPr/>
          </p:nvSpPr>
          <p:spPr bwMode="auto">
            <a:xfrm>
              <a:off x="213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5" name="Line 79"/>
            <p:cNvSpPr>
              <a:spLocks noChangeShapeType="1"/>
            </p:cNvSpPr>
            <p:nvPr/>
          </p:nvSpPr>
          <p:spPr bwMode="auto">
            <a:xfrm>
              <a:off x="228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6" name="Line 80"/>
            <p:cNvSpPr>
              <a:spLocks noChangeShapeType="1"/>
            </p:cNvSpPr>
            <p:nvPr/>
          </p:nvSpPr>
          <p:spPr bwMode="auto">
            <a:xfrm>
              <a:off x="242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7" name="Line 81"/>
            <p:cNvSpPr>
              <a:spLocks noChangeShapeType="1"/>
            </p:cNvSpPr>
            <p:nvPr/>
          </p:nvSpPr>
          <p:spPr bwMode="auto">
            <a:xfrm>
              <a:off x="256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8" name="Line 82"/>
            <p:cNvSpPr>
              <a:spLocks noChangeShapeType="1"/>
            </p:cNvSpPr>
            <p:nvPr/>
          </p:nvSpPr>
          <p:spPr bwMode="auto">
            <a:xfrm>
              <a:off x="271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79" name="Line 83"/>
            <p:cNvSpPr>
              <a:spLocks noChangeShapeType="1"/>
            </p:cNvSpPr>
            <p:nvPr/>
          </p:nvSpPr>
          <p:spPr bwMode="auto">
            <a:xfrm>
              <a:off x="285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0" name="Line 84"/>
            <p:cNvSpPr>
              <a:spLocks noChangeShapeType="1"/>
            </p:cNvSpPr>
            <p:nvPr/>
          </p:nvSpPr>
          <p:spPr bwMode="auto">
            <a:xfrm>
              <a:off x="300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1" name="Line 85"/>
            <p:cNvSpPr>
              <a:spLocks noChangeShapeType="1"/>
            </p:cNvSpPr>
            <p:nvPr/>
          </p:nvSpPr>
          <p:spPr bwMode="auto">
            <a:xfrm>
              <a:off x="314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2" name="Line 86"/>
            <p:cNvSpPr>
              <a:spLocks noChangeShapeType="1"/>
            </p:cNvSpPr>
            <p:nvPr/>
          </p:nvSpPr>
          <p:spPr bwMode="auto">
            <a:xfrm>
              <a:off x="328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3" name="Line 87"/>
            <p:cNvSpPr>
              <a:spLocks noChangeShapeType="1"/>
            </p:cNvSpPr>
            <p:nvPr/>
          </p:nvSpPr>
          <p:spPr bwMode="auto">
            <a:xfrm>
              <a:off x="343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4" name="Line 88"/>
            <p:cNvSpPr>
              <a:spLocks noChangeShapeType="1"/>
            </p:cNvSpPr>
            <p:nvPr/>
          </p:nvSpPr>
          <p:spPr bwMode="auto">
            <a:xfrm>
              <a:off x="357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5" name="Line 89"/>
            <p:cNvSpPr>
              <a:spLocks noChangeShapeType="1"/>
            </p:cNvSpPr>
            <p:nvPr/>
          </p:nvSpPr>
          <p:spPr bwMode="auto">
            <a:xfrm>
              <a:off x="372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6" name="Line 90"/>
            <p:cNvSpPr>
              <a:spLocks noChangeShapeType="1"/>
            </p:cNvSpPr>
            <p:nvPr/>
          </p:nvSpPr>
          <p:spPr bwMode="auto">
            <a:xfrm>
              <a:off x="386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7" name="Line 91"/>
            <p:cNvSpPr>
              <a:spLocks noChangeShapeType="1"/>
            </p:cNvSpPr>
            <p:nvPr/>
          </p:nvSpPr>
          <p:spPr bwMode="auto">
            <a:xfrm>
              <a:off x="4008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8" name="Line 92"/>
            <p:cNvSpPr>
              <a:spLocks noChangeShapeType="1"/>
            </p:cNvSpPr>
            <p:nvPr/>
          </p:nvSpPr>
          <p:spPr bwMode="auto">
            <a:xfrm>
              <a:off x="4152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89" name="Line 93"/>
            <p:cNvSpPr>
              <a:spLocks noChangeShapeType="1"/>
            </p:cNvSpPr>
            <p:nvPr/>
          </p:nvSpPr>
          <p:spPr bwMode="auto">
            <a:xfrm>
              <a:off x="4296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0" name="Line 94"/>
            <p:cNvSpPr>
              <a:spLocks noChangeShapeType="1"/>
            </p:cNvSpPr>
            <p:nvPr/>
          </p:nvSpPr>
          <p:spPr bwMode="auto">
            <a:xfrm>
              <a:off x="4440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391" name="Line 95"/>
            <p:cNvSpPr>
              <a:spLocks noChangeShapeType="1"/>
            </p:cNvSpPr>
            <p:nvPr/>
          </p:nvSpPr>
          <p:spPr bwMode="auto">
            <a:xfrm>
              <a:off x="4584" y="3168"/>
              <a:ext cx="0" cy="5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5395" name="Group 99"/>
          <p:cNvGrpSpPr>
            <a:grpSpLocks/>
          </p:cNvGrpSpPr>
          <p:nvPr/>
        </p:nvGrpSpPr>
        <p:grpSpPr bwMode="auto">
          <a:xfrm>
            <a:off x="5368925" y="1257300"/>
            <a:ext cx="2709863" cy="952500"/>
            <a:chOff x="3477" y="216"/>
            <a:chExt cx="1707" cy="600"/>
          </a:xfrm>
        </p:grpSpPr>
        <p:grpSp>
          <p:nvGrpSpPr>
            <p:cNvPr id="55396" name="Group 100"/>
            <p:cNvGrpSpPr>
              <a:grpSpLocks/>
            </p:cNvGrpSpPr>
            <p:nvPr/>
          </p:nvGrpSpPr>
          <p:grpSpPr bwMode="auto">
            <a:xfrm>
              <a:off x="3477" y="528"/>
              <a:ext cx="1707" cy="288"/>
              <a:chOff x="3477" y="288"/>
              <a:chExt cx="1707" cy="288"/>
            </a:xfrm>
          </p:grpSpPr>
          <p:sp>
            <p:nvSpPr>
              <p:cNvPr id="55397" name="Text Box 101"/>
              <p:cNvSpPr txBox="1">
                <a:spLocks noChangeArrowheads="1"/>
              </p:cNvSpPr>
              <p:nvPr/>
            </p:nvSpPr>
            <p:spPr bwMode="auto">
              <a:xfrm>
                <a:off x="3477" y="288"/>
                <a:ext cx="74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>
                    <a:latin typeface="Arial" charset="0"/>
                  </a:rPr>
                  <a:t>4 users</a:t>
                </a:r>
                <a:endParaRPr lang="fr-FR" altLang="en-US">
                  <a:latin typeface="Arial" charset="0"/>
                </a:endParaRPr>
              </a:p>
            </p:txBody>
          </p:sp>
          <p:sp>
            <p:nvSpPr>
              <p:cNvPr id="55398" name="Rectangle 102"/>
              <p:cNvSpPr>
                <a:spLocks noChangeArrowheads="1"/>
              </p:cNvSpPr>
              <p:nvPr/>
            </p:nvSpPr>
            <p:spPr bwMode="auto">
              <a:xfrm>
                <a:off x="4464" y="352"/>
                <a:ext cx="144" cy="144"/>
              </a:xfrm>
              <a:prstGeom prst="rect">
                <a:avLst/>
              </a:prstGeom>
              <a:solidFill>
                <a:srgbClr val="336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399" name="Rectangle 103"/>
              <p:cNvSpPr>
                <a:spLocks noChangeArrowheads="1"/>
              </p:cNvSpPr>
              <p:nvPr/>
            </p:nvSpPr>
            <p:spPr bwMode="auto">
              <a:xfrm>
                <a:off x="4656" y="352"/>
                <a:ext cx="144" cy="144"/>
              </a:xfrm>
              <a:prstGeom prst="rect">
                <a:avLst/>
              </a:prstGeom>
              <a:solidFill>
                <a:srgbClr val="99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0" name="Rectangle 104"/>
              <p:cNvSpPr>
                <a:spLocks noChangeArrowheads="1"/>
              </p:cNvSpPr>
              <p:nvPr/>
            </p:nvSpPr>
            <p:spPr bwMode="auto">
              <a:xfrm>
                <a:off x="4848" y="352"/>
                <a:ext cx="144" cy="144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401" name="Rectangle 105"/>
              <p:cNvSpPr>
                <a:spLocks noChangeArrowheads="1"/>
              </p:cNvSpPr>
              <p:nvPr/>
            </p:nvSpPr>
            <p:spPr bwMode="auto">
              <a:xfrm>
                <a:off x="5040" y="352"/>
                <a:ext cx="144" cy="144"/>
              </a:xfrm>
              <a:prstGeom prst="rect">
                <a:avLst/>
              </a:prstGeom>
              <a:solidFill>
                <a:srgbClr val="FF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5402" name="Text Box 106"/>
            <p:cNvSpPr txBox="1">
              <a:spLocks noChangeArrowheads="1"/>
            </p:cNvSpPr>
            <p:nvPr/>
          </p:nvSpPr>
          <p:spPr bwMode="auto">
            <a:xfrm>
              <a:off x="3480" y="216"/>
              <a:ext cx="9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>
                  <a:latin typeface="Arial" charset="0"/>
                </a:rPr>
                <a:t>Example:</a:t>
              </a:r>
              <a:endParaRPr lang="fr-FR" altLang="en-US"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5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5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5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5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5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5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5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5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7" grpId="0" animBg="1"/>
      <p:bldP spid="55308" grpId="0" animBg="1"/>
      <p:bldP spid="55309" grpId="0" animBg="1"/>
      <p:bldP spid="5531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CA04E758-19D0-9441-A825-3F47D001A7E5}" type="slidenum">
              <a:rPr lang="en-US" altLang="en-US"/>
              <a:pPr/>
              <a:t>34</a:t>
            </a:fld>
            <a:endParaRPr lang="en-US" altLang="en-US"/>
          </a:p>
        </p:txBody>
      </p:sp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FDM Vs TDM</a:t>
            </a:r>
          </a:p>
        </p:txBody>
      </p:sp>
      <p:sp>
        <p:nvSpPr>
          <p:cNvPr id="147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are the tradeoffs?</a:t>
            </a:r>
          </a:p>
          <a:p>
            <a:endParaRPr lang="en-US" altLang="en-US"/>
          </a:p>
          <a:p>
            <a:pPr lvl="1"/>
            <a:r>
              <a:rPr lang="en-US" altLang="en-US"/>
              <a:t>(Dis)Advantage of dividing frequency ?</a:t>
            </a:r>
          </a:p>
          <a:p>
            <a:pPr lvl="1"/>
            <a:endParaRPr lang="en-US" altLang="en-US"/>
          </a:p>
          <a:p>
            <a:pPr lvl="1"/>
            <a:r>
              <a:rPr lang="en-US" altLang="en-US"/>
              <a:t>(Dis)Advantage of dividing time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109A3804-8815-CB40-8A37-981BBCB7072B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Numerical example</a:t>
            </a:r>
          </a:p>
        </p:txBody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>
                <a:solidFill>
                  <a:srgbClr val="FF0000"/>
                </a:solidFill>
              </a:rPr>
              <a:t>How long does it take to send a file of 640,000 bits from host A to host B over a circuit-switched network?</a:t>
            </a:r>
          </a:p>
          <a:p>
            <a:pPr lvl="1"/>
            <a:r>
              <a:rPr lang="en-US" altLang="en-US"/>
              <a:t>All links are 1.536 Mbps</a:t>
            </a:r>
          </a:p>
          <a:p>
            <a:pPr lvl="1"/>
            <a:r>
              <a:rPr lang="en-US" altLang="en-US"/>
              <a:t>Each link uses TDM with 24 slots/sec</a:t>
            </a:r>
          </a:p>
          <a:p>
            <a:pPr lvl="1"/>
            <a:r>
              <a:rPr lang="en-US" altLang="en-US"/>
              <a:t>500 msec to establish end-to-end circuit</a:t>
            </a:r>
          </a:p>
          <a:p>
            <a:pPr lvl="1"/>
            <a:endParaRPr lang="en-US" altLang="en-US"/>
          </a:p>
          <a:p>
            <a:pPr>
              <a:buFont typeface="Wingdings" charset="2"/>
              <a:buNone/>
            </a:pPr>
            <a:r>
              <a:rPr lang="en-US" altLang="en-US">
                <a:solidFill>
                  <a:schemeClr val="accent2"/>
                </a:solidFill>
              </a:rPr>
              <a:t>Let’s work it out!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C466025C-03C2-1E44-805D-C841847CA860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Another numerical example</a:t>
            </a:r>
          </a:p>
        </p:txBody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961313" cy="4648200"/>
          </a:xfrm>
        </p:spPr>
        <p:txBody>
          <a:bodyPr/>
          <a:lstStyle/>
          <a:p>
            <a:r>
              <a:rPr lang="en-US" altLang="en-US">
                <a:solidFill>
                  <a:srgbClr val="FF0000"/>
                </a:solidFill>
              </a:rPr>
              <a:t>How long does it take to send a file of 640,000 bits from host A to host B over a circuit-switched network?</a:t>
            </a:r>
          </a:p>
          <a:p>
            <a:pPr lvl="1"/>
            <a:r>
              <a:rPr lang="en-US" altLang="en-US"/>
              <a:t>All links are 1.536 Mbps</a:t>
            </a:r>
          </a:p>
          <a:p>
            <a:pPr lvl="1"/>
            <a:r>
              <a:rPr lang="en-US" altLang="en-US"/>
              <a:t>Each link uses FDM with 24 channels (frequencies)</a:t>
            </a:r>
          </a:p>
          <a:p>
            <a:pPr lvl="1"/>
            <a:r>
              <a:rPr lang="en-US" altLang="en-US"/>
              <a:t>500 msec to establish end-to-end circuit</a:t>
            </a:r>
          </a:p>
          <a:p>
            <a:pPr lvl="1"/>
            <a:endParaRPr lang="en-US" altLang="en-US"/>
          </a:p>
          <a:p>
            <a:pPr>
              <a:buFont typeface="Wingdings" charset="2"/>
              <a:buNone/>
            </a:pPr>
            <a:r>
              <a:rPr lang="en-US" altLang="en-US">
                <a:solidFill>
                  <a:schemeClr val="accent2"/>
                </a:solidFill>
              </a:rPr>
              <a:t>Let’s work it out!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279497B-24EF-7B40-81A9-8AA33F409CED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Network Core: Packet Switching</a:t>
            </a:r>
            <a:endParaRPr lang="en-US" altLang="en-US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4343400" cy="32766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000">
                <a:solidFill>
                  <a:srgbClr val="FF0000"/>
                </a:solidFill>
              </a:rPr>
              <a:t>each end-end data stream divided into </a:t>
            </a:r>
            <a:r>
              <a:rPr lang="en-US" altLang="en-US" sz="2000" i="1">
                <a:solidFill>
                  <a:srgbClr val="FF0000"/>
                </a:solidFill>
              </a:rPr>
              <a:t>packets</a:t>
            </a:r>
            <a:endParaRPr lang="en-US" altLang="en-US" sz="1800"/>
          </a:p>
          <a:p>
            <a:r>
              <a:rPr lang="en-US" altLang="en-US" sz="2000"/>
              <a:t>user A, B packets </a:t>
            </a:r>
            <a:r>
              <a:rPr lang="en-US" altLang="en-US" sz="2000" i="1"/>
              <a:t>share</a:t>
            </a:r>
            <a:r>
              <a:rPr lang="en-US" altLang="en-US" sz="2000"/>
              <a:t> network resources</a:t>
            </a:r>
            <a:r>
              <a:rPr lang="en-US" altLang="en-US" sz="1800"/>
              <a:t> </a:t>
            </a:r>
          </a:p>
          <a:p>
            <a:r>
              <a:rPr lang="en-US" altLang="en-US" sz="2000"/>
              <a:t>each packet uses full link bandwidth </a:t>
            </a:r>
          </a:p>
          <a:p>
            <a:r>
              <a:rPr lang="en-US" altLang="en-US" sz="2000"/>
              <a:t>resources used </a:t>
            </a:r>
            <a:r>
              <a:rPr lang="en-US" altLang="en-US" sz="2000" i="1"/>
              <a:t>as needed</a:t>
            </a:r>
            <a:r>
              <a:rPr lang="en-US" altLang="en-US" sz="2000"/>
              <a:t> </a:t>
            </a:r>
          </a:p>
          <a:p>
            <a:endParaRPr lang="en-US" altLang="en-US" sz="2000"/>
          </a:p>
          <a:p>
            <a:endParaRPr lang="en-US" altLang="en-US" sz="1800"/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5029200" y="1371600"/>
            <a:ext cx="3886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charset="2"/>
              <a:buNone/>
            </a:pPr>
            <a:r>
              <a:rPr lang="en-US" altLang="en-US">
                <a:solidFill>
                  <a:srgbClr val="FF0000"/>
                </a:solidFill>
              </a:rPr>
              <a:t>resource contention:</a:t>
            </a:r>
            <a:r>
              <a:rPr lang="en-US" altLang="en-US" sz="2000"/>
              <a:t> </a:t>
            </a:r>
          </a:p>
          <a:p>
            <a:r>
              <a:rPr lang="en-US" altLang="en-US"/>
              <a:t>aggregate resource demand can exceed amount available</a:t>
            </a:r>
          </a:p>
          <a:p>
            <a:pPr lvl="1"/>
            <a:r>
              <a:rPr lang="en-US" altLang="en-US"/>
              <a:t>Packets queue up</a:t>
            </a:r>
          </a:p>
          <a:p>
            <a:endParaRPr lang="en-US" altLang="en-US"/>
          </a:p>
          <a:p>
            <a:r>
              <a:rPr lang="en-US" altLang="en-US"/>
              <a:t>store and forward: packets move one hop at a time</a:t>
            </a:r>
          </a:p>
          <a:p>
            <a:pPr lvl="1"/>
            <a:r>
              <a:rPr lang="en-US" altLang="en-US" sz="1800"/>
              <a:t>Node receives complete packet before forwarding</a:t>
            </a:r>
          </a:p>
        </p:txBody>
      </p:sp>
      <p:grpSp>
        <p:nvGrpSpPr>
          <p:cNvPr id="16394" name="Group 10"/>
          <p:cNvGrpSpPr>
            <a:grpSpLocks/>
          </p:cNvGrpSpPr>
          <p:nvPr/>
        </p:nvGrpSpPr>
        <p:grpSpPr bwMode="auto">
          <a:xfrm>
            <a:off x="533400" y="4419600"/>
            <a:ext cx="4038600" cy="2209800"/>
            <a:chOff x="336" y="2496"/>
            <a:chExt cx="2544" cy="1392"/>
          </a:xfrm>
        </p:grpSpPr>
        <p:sp>
          <p:nvSpPr>
            <p:cNvPr id="16391" name="Rectangle 7"/>
            <p:cNvSpPr>
              <a:spLocks noChangeArrowheads="1"/>
            </p:cNvSpPr>
            <p:nvPr/>
          </p:nvSpPr>
          <p:spPr bwMode="auto">
            <a:xfrm>
              <a:off x="336" y="2784"/>
              <a:ext cx="2544" cy="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lvl1pPr marL="342900" indent="-342900">
                <a:spcBef>
                  <a:spcPct val="20000"/>
                </a:spcBef>
                <a:buClr>
                  <a:schemeClr val="accent2"/>
                </a:buClr>
                <a:buSzPct val="85000"/>
                <a:buFont typeface="Wingdings" charset="2"/>
                <a:buChar char="q"/>
                <a:defRPr sz="2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SzPct val="90000"/>
                <a:buFont typeface="Wingdings" charset="2"/>
                <a:buChar char="§"/>
                <a:defRPr sz="20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buFont typeface="Wingdings" charset="2"/>
                <a:buNone/>
              </a:pPr>
              <a:r>
                <a:rPr lang="en-US" altLang="en-US" sz="2000"/>
                <a:t>Bandwidth division into “pieces”</a:t>
              </a:r>
            </a:p>
            <a:p>
              <a:pPr algn="ctr">
                <a:buFont typeface="Wingdings" charset="2"/>
                <a:buNone/>
              </a:pPr>
              <a:r>
                <a:rPr lang="en-US" altLang="en-US" sz="2000"/>
                <a:t>Dedicated allocation</a:t>
              </a:r>
            </a:p>
            <a:p>
              <a:pPr algn="ctr">
                <a:buFont typeface="Wingdings" charset="2"/>
                <a:buNone/>
              </a:pPr>
              <a:r>
                <a:rPr lang="en-US" altLang="en-US" sz="2000"/>
                <a:t>Resource reservation</a:t>
              </a:r>
            </a:p>
          </p:txBody>
        </p:sp>
        <p:sp>
          <p:nvSpPr>
            <p:cNvPr id="16392" name="Oval 8"/>
            <p:cNvSpPr>
              <a:spLocks noChangeArrowheads="1"/>
            </p:cNvSpPr>
            <p:nvPr/>
          </p:nvSpPr>
          <p:spPr bwMode="auto">
            <a:xfrm>
              <a:off x="768" y="2496"/>
              <a:ext cx="1488" cy="1392"/>
            </a:xfrm>
            <a:prstGeom prst="ellips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3" name="Line 9"/>
            <p:cNvSpPr>
              <a:spLocks noChangeShapeType="1"/>
            </p:cNvSpPr>
            <p:nvPr/>
          </p:nvSpPr>
          <p:spPr bwMode="auto">
            <a:xfrm>
              <a:off x="1056" y="2640"/>
              <a:ext cx="960" cy="1056"/>
            </a:xfrm>
            <a:prstGeom prst="line">
              <a:avLst/>
            </a:prstGeom>
            <a:noFill/>
            <a:ln w="762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9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2FD93480-88A4-0B4C-82EC-1FBE79B81001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447088" cy="1143000"/>
          </a:xfrm>
        </p:spPr>
        <p:txBody>
          <a:bodyPr/>
          <a:lstStyle/>
          <a:p>
            <a:r>
              <a:rPr lang="en-US" altLang="en-US" sz="3200"/>
              <a:t>Packet Switching: Statistical Multiplexing</a:t>
            </a:r>
            <a:endParaRPr lang="en-US" altLang="en-US" sz="360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2775" y="5076825"/>
            <a:ext cx="8367713" cy="15240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000"/>
              <a:t>Sequence of A &amp; B packets does not have fixed pattern, shared on demand </a:t>
            </a:r>
            <a:r>
              <a:rPr lang="en-US" altLang="en-US" sz="2000">
                <a:sym typeface="Monotype Sorts" charset="2"/>
              </a:rPr>
              <a:t> </a:t>
            </a:r>
            <a:r>
              <a:rPr lang="en-US" altLang="en-US" sz="2000" b="1" i="1">
                <a:solidFill>
                  <a:srgbClr val="FF0000"/>
                </a:solidFill>
                <a:sym typeface="Monotype Sorts" charset="2"/>
              </a:rPr>
              <a:t>statistical multiplexing</a:t>
            </a:r>
            <a:r>
              <a:rPr lang="en-US" altLang="en-US" sz="2000">
                <a:sym typeface="Monotype Sorts" charset="2"/>
              </a:rPr>
              <a:t>.</a:t>
            </a:r>
          </a:p>
          <a:p>
            <a:pPr>
              <a:buFont typeface="Wingdings" charset="2"/>
              <a:buNone/>
            </a:pPr>
            <a:r>
              <a:rPr lang="en-US" altLang="en-US" sz="2000">
                <a:sym typeface="Monotype Sorts" charset="2"/>
              </a:rPr>
              <a:t>TDM: each host gets same slot in revolving TDM frame.</a:t>
            </a:r>
            <a:endParaRPr lang="en-US" altLang="en-US" sz="2000"/>
          </a:p>
          <a:p>
            <a:endParaRPr lang="en-US" altLang="en-US" sz="2000"/>
          </a:p>
        </p:txBody>
      </p:sp>
      <p:graphicFrame>
        <p:nvGraphicFramePr>
          <p:cNvPr id="17634" name="Object 226"/>
          <p:cNvGraphicFramePr>
            <a:graphicFrameLocks noChangeAspect="1"/>
          </p:cNvGraphicFramePr>
          <p:nvPr/>
        </p:nvGraphicFramePr>
        <p:xfrm>
          <a:off x="1203325" y="2470150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59" name="Clip" r:id="rId4" imgW="24269700" imgH="20129500" progId="MS_ClipArt_Gallery.2">
                  <p:embed/>
                </p:oleObj>
              </mc:Choice>
              <mc:Fallback>
                <p:oleObj name="Clip" r:id="rId4" imgW="24269700" imgH="20129500" progId="MS_ClipArt_Gallery.2">
                  <p:embed/>
                  <p:pic>
                    <p:nvPicPr>
                      <p:cNvPr id="0" name="Object 2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03325" y="2470150"/>
                        <a:ext cx="6461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38" name="Line 230"/>
          <p:cNvSpPr>
            <a:spLocks noChangeShapeType="1"/>
          </p:cNvSpPr>
          <p:nvPr/>
        </p:nvSpPr>
        <p:spPr bwMode="auto">
          <a:xfrm>
            <a:off x="3538538" y="2303463"/>
            <a:ext cx="0" cy="2286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36" name="Oval 228"/>
          <p:cNvSpPr>
            <a:spLocks noChangeArrowheads="1"/>
          </p:cNvSpPr>
          <p:nvPr/>
        </p:nvSpPr>
        <p:spPr bwMode="auto">
          <a:xfrm>
            <a:off x="2320925" y="2333625"/>
            <a:ext cx="1198563" cy="369888"/>
          </a:xfrm>
          <a:prstGeom prst="ellipse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39" name="Rectangle 231"/>
          <p:cNvSpPr>
            <a:spLocks noChangeArrowheads="1"/>
          </p:cNvSpPr>
          <p:nvPr/>
        </p:nvSpPr>
        <p:spPr bwMode="auto">
          <a:xfrm>
            <a:off x="2320925" y="2265363"/>
            <a:ext cx="1198563" cy="2635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7640" name="Oval 232"/>
          <p:cNvSpPr>
            <a:spLocks noChangeArrowheads="1"/>
          </p:cNvSpPr>
          <p:nvPr/>
        </p:nvSpPr>
        <p:spPr bwMode="auto">
          <a:xfrm>
            <a:off x="2330450" y="2036763"/>
            <a:ext cx="1198563" cy="430212"/>
          </a:xfrm>
          <a:prstGeom prst="ellipse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650" name="Group 242"/>
          <p:cNvGrpSpPr>
            <a:grpSpLocks/>
          </p:cNvGrpSpPr>
          <p:nvPr/>
        </p:nvGrpSpPr>
        <p:grpSpPr bwMode="auto">
          <a:xfrm>
            <a:off x="2676525" y="2066925"/>
            <a:ext cx="498475" cy="119063"/>
            <a:chOff x="2208" y="2184"/>
            <a:chExt cx="176" cy="69"/>
          </a:xfrm>
        </p:grpSpPr>
        <p:grpSp>
          <p:nvGrpSpPr>
            <p:cNvPr id="17528" name="Group 120"/>
            <p:cNvGrpSpPr>
              <a:grpSpLocks/>
            </p:cNvGrpSpPr>
            <p:nvPr/>
          </p:nvGrpSpPr>
          <p:grpSpPr bwMode="auto">
            <a:xfrm>
              <a:off x="2208" y="2185"/>
              <a:ext cx="176" cy="68"/>
              <a:chOff x="2848" y="848"/>
              <a:chExt cx="140" cy="98"/>
            </a:xfrm>
          </p:grpSpPr>
          <p:sp>
            <p:nvSpPr>
              <p:cNvPr id="17529" name="Line 12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0" name="Line 12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1" name="Line 12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7532" name="Group 124"/>
            <p:cNvGrpSpPr>
              <a:grpSpLocks/>
            </p:cNvGrpSpPr>
            <p:nvPr/>
          </p:nvGrpSpPr>
          <p:grpSpPr bwMode="auto">
            <a:xfrm flipV="1">
              <a:off x="2208" y="2184"/>
              <a:ext cx="176" cy="68"/>
              <a:chOff x="2848" y="848"/>
              <a:chExt cx="140" cy="98"/>
            </a:xfrm>
          </p:grpSpPr>
          <p:sp>
            <p:nvSpPr>
              <p:cNvPr id="17533" name="Line 12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4" name="Line 12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535" name="Line 12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7654" name="Oval 246"/>
          <p:cNvSpPr>
            <a:spLocks noChangeArrowheads="1"/>
          </p:cNvSpPr>
          <p:nvPr/>
        </p:nvSpPr>
        <p:spPr bwMode="auto">
          <a:xfrm>
            <a:off x="5416550" y="2352675"/>
            <a:ext cx="1198563" cy="369888"/>
          </a:xfrm>
          <a:prstGeom prst="ellipse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55" name="Line 247"/>
          <p:cNvSpPr>
            <a:spLocks noChangeShapeType="1"/>
          </p:cNvSpPr>
          <p:nvPr/>
        </p:nvSpPr>
        <p:spPr bwMode="auto">
          <a:xfrm>
            <a:off x="5426075" y="2332038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56" name="Rectangle 248"/>
          <p:cNvSpPr>
            <a:spLocks noChangeArrowheads="1"/>
          </p:cNvSpPr>
          <p:nvPr/>
        </p:nvSpPr>
        <p:spPr bwMode="auto">
          <a:xfrm>
            <a:off x="5426075" y="2293938"/>
            <a:ext cx="1198563" cy="263525"/>
          </a:xfrm>
          <a:prstGeom prst="rect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7657" name="Oval 249"/>
          <p:cNvSpPr>
            <a:spLocks noChangeArrowheads="1"/>
          </p:cNvSpPr>
          <p:nvPr/>
        </p:nvSpPr>
        <p:spPr bwMode="auto">
          <a:xfrm>
            <a:off x="5435600" y="2065338"/>
            <a:ext cx="1198563" cy="430212"/>
          </a:xfrm>
          <a:prstGeom prst="ellipse">
            <a:avLst/>
          </a:prstGeom>
          <a:solidFill>
            <a:srgbClr val="B2B2B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7682" name="Object 274"/>
          <p:cNvGraphicFramePr>
            <a:graphicFrameLocks noChangeAspect="1"/>
          </p:cNvGraphicFramePr>
          <p:nvPr/>
        </p:nvGraphicFramePr>
        <p:xfrm>
          <a:off x="7004050" y="1546225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0" name="Clip" r:id="rId6" imgW="24269700" imgH="20129500" progId="MS_ClipArt_Gallery.2">
                  <p:embed/>
                </p:oleObj>
              </mc:Choice>
              <mc:Fallback>
                <p:oleObj name="Clip" r:id="rId6" imgW="24269700" imgH="20129500" progId="MS_ClipArt_Gallery.2">
                  <p:embed/>
                  <p:pic>
                    <p:nvPicPr>
                      <p:cNvPr id="0" name="Object 2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4050" y="1546225"/>
                        <a:ext cx="6461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683" name="Object 275"/>
          <p:cNvGraphicFramePr>
            <a:graphicFrameLocks noChangeAspect="1"/>
          </p:cNvGraphicFramePr>
          <p:nvPr/>
        </p:nvGraphicFramePr>
        <p:xfrm>
          <a:off x="965200" y="1565275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761" name="Clip" r:id="rId7" imgW="24269700" imgH="20129500" progId="MS_ClipArt_Gallery.2">
                  <p:embed/>
                </p:oleObj>
              </mc:Choice>
              <mc:Fallback>
                <p:oleObj name="Clip" r:id="rId7" imgW="24269700" imgH="20129500" progId="MS_ClipArt_Gallery.2">
                  <p:embed/>
                  <p:pic>
                    <p:nvPicPr>
                      <p:cNvPr id="0" name="Object 2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65200" y="1565275"/>
                        <a:ext cx="6461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684" name="Line 276"/>
          <p:cNvSpPr>
            <a:spLocks noChangeShapeType="1"/>
          </p:cNvSpPr>
          <p:nvPr/>
        </p:nvSpPr>
        <p:spPr bwMode="auto">
          <a:xfrm>
            <a:off x="1590675" y="1971675"/>
            <a:ext cx="504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85" name="Line 277"/>
          <p:cNvSpPr>
            <a:spLocks noChangeShapeType="1"/>
          </p:cNvSpPr>
          <p:nvPr/>
        </p:nvSpPr>
        <p:spPr bwMode="auto">
          <a:xfrm flipV="1">
            <a:off x="1895475" y="2957513"/>
            <a:ext cx="195263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86" name="Line 278"/>
          <p:cNvSpPr>
            <a:spLocks noChangeShapeType="1"/>
          </p:cNvSpPr>
          <p:nvPr/>
        </p:nvSpPr>
        <p:spPr bwMode="auto">
          <a:xfrm>
            <a:off x="3514725" y="2390775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87" name="Line 279"/>
          <p:cNvSpPr>
            <a:spLocks noChangeShapeType="1"/>
          </p:cNvSpPr>
          <p:nvPr/>
        </p:nvSpPr>
        <p:spPr bwMode="auto">
          <a:xfrm flipV="1">
            <a:off x="5619750" y="2724150"/>
            <a:ext cx="142875" cy="6572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88" name="Line 280"/>
          <p:cNvSpPr>
            <a:spLocks noChangeShapeType="1"/>
          </p:cNvSpPr>
          <p:nvPr/>
        </p:nvSpPr>
        <p:spPr bwMode="auto">
          <a:xfrm flipV="1">
            <a:off x="6591300" y="1952625"/>
            <a:ext cx="504825" cy="266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92" name="Line 284"/>
          <p:cNvSpPr>
            <a:spLocks noChangeShapeType="1"/>
          </p:cNvSpPr>
          <p:nvPr/>
        </p:nvSpPr>
        <p:spPr bwMode="auto">
          <a:xfrm flipH="1">
            <a:off x="2095500" y="1962150"/>
            <a:ext cx="0" cy="1000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93" name="Line 285"/>
          <p:cNvSpPr>
            <a:spLocks noChangeShapeType="1"/>
          </p:cNvSpPr>
          <p:nvPr/>
        </p:nvSpPr>
        <p:spPr bwMode="auto">
          <a:xfrm>
            <a:off x="2105025" y="2395538"/>
            <a:ext cx="200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95" name="Rectangle 287"/>
          <p:cNvSpPr>
            <a:spLocks noChangeArrowheads="1"/>
          </p:cNvSpPr>
          <p:nvPr/>
        </p:nvSpPr>
        <p:spPr bwMode="auto">
          <a:xfrm>
            <a:off x="3548063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96" name="Rectangle 288"/>
          <p:cNvSpPr>
            <a:spLocks noChangeArrowheads="1"/>
          </p:cNvSpPr>
          <p:nvPr/>
        </p:nvSpPr>
        <p:spPr bwMode="auto">
          <a:xfrm>
            <a:off x="3709988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97" name="Rectangle 289"/>
          <p:cNvSpPr>
            <a:spLocks noChangeArrowheads="1"/>
          </p:cNvSpPr>
          <p:nvPr/>
        </p:nvSpPr>
        <p:spPr bwMode="auto">
          <a:xfrm>
            <a:off x="3871913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98" name="Rectangle 290"/>
          <p:cNvSpPr>
            <a:spLocks noChangeArrowheads="1"/>
          </p:cNvSpPr>
          <p:nvPr/>
        </p:nvSpPr>
        <p:spPr bwMode="auto">
          <a:xfrm>
            <a:off x="4033838" y="2185988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699" name="Rectangle 291"/>
          <p:cNvSpPr>
            <a:spLocks noChangeArrowheads="1"/>
          </p:cNvSpPr>
          <p:nvPr/>
        </p:nvSpPr>
        <p:spPr bwMode="auto">
          <a:xfrm>
            <a:off x="4195763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00" name="Rectangle 292"/>
          <p:cNvSpPr>
            <a:spLocks noChangeArrowheads="1"/>
          </p:cNvSpPr>
          <p:nvPr/>
        </p:nvSpPr>
        <p:spPr bwMode="auto">
          <a:xfrm>
            <a:off x="4567238" y="2185988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01" name="Rectangle 293"/>
          <p:cNvSpPr>
            <a:spLocks noChangeArrowheads="1"/>
          </p:cNvSpPr>
          <p:nvPr/>
        </p:nvSpPr>
        <p:spPr bwMode="auto">
          <a:xfrm>
            <a:off x="5005388" y="218122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719" name="Group 311"/>
          <p:cNvGrpSpPr>
            <a:grpSpLocks/>
          </p:cNvGrpSpPr>
          <p:nvPr/>
        </p:nvGrpSpPr>
        <p:grpSpPr bwMode="auto">
          <a:xfrm>
            <a:off x="2857500" y="2262188"/>
            <a:ext cx="633413" cy="200025"/>
            <a:chOff x="1800" y="1425"/>
            <a:chExt cx="399" cy="126"/>
          </a:xfrm>
        </p:grpSpPr>
        <p:sp>
          <p:nvSpPr>
            <p:cNvPr id="17702" name="Rectangle 294"/>
            <p:cNvSpPr>
              <a:spLocks noChangeArrowheads="1"/>
            </p:cNvSpPr>
            <p:nvPr/>
          </p:nvSpPr>
          <p:spPr bwMode="auto">
            <a:xfrm>
              <a:off x="1800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3" name="Rectangle 295"/>
            <p:cNvSpPr>
              <a:spLocks noChangeArrowheads="1"/>
            </p:cNvSpPr>
            <p:nvPr/>
          </p:nvSpPr>
          <p:spPr bwMode="auto">
            <a:xfrm>
              <a:off x="1902" y="1425"/>
              <a:ext cx="93" cy="12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4" name="Rectangle 296"/>
            <p:cNvSpPr>
              <a:spLocks noChangeArrowheads="1"/>
            </p:cNvSpPr>
            <p:nvPr/>
          </p:nvSpPr>
          <p:spPr bwMode="auto">
            <a:xfrm>
              <a:off x="2004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05" name="Rectangle 297"/>
            <p:cNvSpPr>
              <a:spLocks noChangeArrowheads="1"/>
            </p:cNvSpPr>
            <p:nvPr/>
          </p:nvSpPr>
          <p:spPr bwMode="auto">
            <a:xfrm>
              <a:off x="2106" y="142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7706" name="Rectangle 298"/>
          <p:cNvSpPr>
            <a:spLocks noChangeArrowheads="1"/>
          </p:cNvSpPr>
          <p:nvPr/>
        </p:nvSpPr>
        <p:spPr bwMode="auto">
          <a:xfrm>
            <a:off x="2128838" y="2162175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07" name="Rectangle 299"/>
          <p:cNvSpPr>
            <a:spLocks noChangeArrowheads="1"/>
          </p:cNvSpPr>
          <p:nvPr/>
        </p:nvSpPr>
        <p:spPr bwMode="auto">
          <a:xfrm>
            <a:off x="1909763" y="2733675"/>
            <a:ext cx="147637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08" name="Line 300"/>
          <p:cNvSpPr>
            <a:spLocks noChangeShapeType="1"/>
          </p:cNvSpPr>
          <p:nvPr/>
        </p:nvSpPr>
        <p:spPr bwMode="auto">
          <a:xfrm>
            <a:off x="2305050" y="2266950"/>
            <a:ext cx="242888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09" name="Line 301"/>
          <p:cNvSpPr>
            <a:spLocks noChangeShapeType="1"/>
          </p:cNvSpPr>
          <p:nvPr/>
        </p:nvSpPr>
        <p:spPr bwMode="auto">
          <a:xfrm flipV="1">
            <a:off x="1971675" y="2543175"/>
            <a:ext cx="0" cy="176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0" name="Line 302"/>
          <p:cNvSpPr>
            <a:spLocks noChangeShapeType="1"/>
          </p:cNvSpPr>
          <p:nvPr/>
        </p:nvSpPr>
        <p:spPr bwMode="auto">
          <a:xfrm>
            <a:off x="3929063" y="2076450"/>
            <a:ext cx="1062037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11" name="Text Box 303"/>
          <p:cNvSpPr txBox="1">
            <a:spLocks noChangeArrowheads="1"/>
          </p:cNvSpPr>
          <p:nvPr/>
        </p:nvSpPr>
        <p:spPr bwMode="auto">
          <a:xfrm>
            <a:off x="612775" y="1589088"/>
            <a:ext cx="4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1"/>
                </a:solidFill>
                <a:latin typeface="Comic Sans MS" charset="0"/>
              </a:rPr>
              <a:t>A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17712" name="Text Box 304"/>
          <p:cNvSpPr txBox="1">
            <a:spLocks noChangeArrowheads="1"/>
          </p:cNvSpPr>
          <p:nvPr/>
        </p:nvSpPr>
        <p:spPr bwMode="auto">
          <a:xfrm>
            <a:off x="889000" y="2608263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  <a:latin typeface="Comic Sans MS" charset="0"/>
              </a:rPr>
              <a:t>B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17713" name="Text Box 305"/>
          <p:cNvSpPr txBox="1">
            <a:spLocks noChangeArrowheads="1"/>
          </p:cNvSpPr>
          <p:nvPr/>
        </p:nvSpPr>
        <p:spPr bwMode="auto">
          <a:xfrm>
            <a:off x="6604000" y="1465263"/>
            <a:ext cx="3683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charset="0"/>
              </a:rPr>
              <a:t>C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17716" name="Text Box 308"/>
          <p:cNvSpPr txBox="1">
            <a:spLocks noChangeArrowheads="1"/>
          </p:cNvSpPr>
          <p:nvPr/>
        </p:nvSpPr>
        <p:spPr bwMode="auto">
          <a:xfrm>
            <a:off x="1612900" y="1312863"/>
            <a:ext cx="13128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100 Mb/s</a:t>
            </a:r>
          </a:p>
          <a:p>
            <a:r>
              <a:rPr lang="en-US" altLang="en-US" sz="2000">
                <a:latin typeface="Comic Sans MS" charset="0"/>
              </a:rPr>
              <a:t>Ethernet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17717" name="Text Box 309"/>
          <p:cNvSpPr txBox="1">
            <a:spLocks noChangeArrowheads="1"/>
          </p:cNvSpPr>
          <p:nvPr/>
        </p:nvSpPr>
        <p:spPr bwMode="auto">
          <a:xfrm>
            <a:off x="3756025" y="2427288"/>
            <a:ext cx="12207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1.5 Mb/s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17718" name="Text Box 310"/>
          <p:cNvSpPr txBox="1">
            <a:spLocks noChangeArrowheads="1"/>
          </p:cNvSpPr>
          <p:nvPr/>
        </p:nvSpPr>
        <p:spPr bwMode="auto">
          <a:xfrm>
            <a:off x="6022975" y="29940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17721" name="Rectangle 313"/>
          <p:cNvSpPr>
            <a:spLocks noChangeArrowheads="1"/>
          </p:cNvSpPr>
          <p:nvPr/>
        </p:nvSpPr>
        <p:spPr bwMode="auto">
          <a:xfrm>
            <a:off x="5467350" y="2205038"/>
            <a:ext cx="147638" cy="20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22" name="Rectangle 314"/>
          <p:cNvSpPr>
            <a:spLocks noChangeArrowheads="1"/>
          </p:cNvSpPr>
          <p:nvPr/>
        </p:nvSpPr>
        <p:spPr bwMode="auto">
          <a:xfrm>
            <a:off x="5629275" y="2205038"/>
            <a:ext cx="147638" cy="20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723" name="Rectangle 315"/>
          <p:cNvSpPr>
            <a:spLocks noChangeArrowheads="1"/>
          </p:cNvSpPr>
          <p:nvPr/>
        </p:nvSpPr>
        <p:spPr bwMode="auto">
          <a:xfrm>
            <a:off x="5791200" y="2205038"/>
            <a:ext cx="147638" cy="200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7727" name="Group 319"/>
          <p:cNvGrpSpPr>
            <a:grpSpLocks/>
          </p:cNvGrpSpPr>
          <p:nvPr/>
        </p:nvGrpSpPr>
        <p:grpSpPr bwMode="auto">
          <a:xfrm rot="-1962567">
            <a:off x="5715000" y="2424113"/>
            <a:ext cx="633413" cy="200025"/>
            <a:chOff x="4176" y="2211"/>
            <a:chExt cx="399" cy="126"/>
          </a:xfrm>
        </p:grpSpPr>
        <p:sp>
          <p:nvSpPr>
            <p:cNvPr id="17728" name="Rectangle 320"/>
            <p:cNvSpPr>
              <a:spLocks noChangeArrowheads="1"/>
            </p:cNvSpPr>
            <p:nvPr/>
          </p:nvSpPr>
          <p:spPr bwMode="auto">
            <a:xfrm>
              <a:off x="4176" y="2211"/>
              <a:ext cx="93" cy="1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29" name="Rectangle 321"/>
            <p:cNvSpPr>
              <a:spLocks noChangeArrowheads="1"/>
            </p:cNvSpPr>
            <p:nvPr/>
          </p:nvSpPr>
          <p:spPr bwMode="auto">
            <a:xfrm>
              <a:off x="4278" y="2211"/>
              <a:ext cx="93" cy="1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30" name="Rectangle 322"/>
            <p:cNvSpPr>
              <a:spLocks noChangeArrowheads="1"/>
            </p:cNvSpPr>
            <p:nvPr/>
          </p:nvSpPr>
          <p:spPr bwMode="auto">
            <a:xfrm>
              <a:off x="4380" y="2211"/>
              <a:ext cx="93" cy="1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31" name="Rectangle 323"/>
            <p:cNvSpPr>
              <a:spLocks noChangeArrowheads="1"/>
            </p:cNvSpPr>
            <p:nvPr/>
          </p:nvSpPr>
          <p:spPr bwMode="auto">
            <a:xfrm>
              <a:off x="4482" y="2211"/>
              <a:ext cx="93" cy="12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739" name="Group 331"/>
          <p:cNvGrpSpPr>
            <a:grpSpLocks/>
          </p:cNvGrpSpPr>
          <p:nvPr/>
        </p:nvGrpSpPr>
        <p:grpSpPr bwMode="auto">
          <a:xfrm>
            <a:off x="3679825" y="3341688"/>
            <a:ext cx="3117850" cy="1471612"/>
            <a:chOff x="1646" y="2009"/>
            <a:chExt cx="1964" cy="927"/>
          </a:xfrm>
        </p:grpSpPr>
        <p:graphicFrame>
          <p:nvGraphicFramePr>
            <p:cNvPr id="17419" name="Object 11"/>
            <p:cNvGraphicFramePr>
              <a:graphicFrameLocks noChangeAspect="1"/>
            </p:cNvGraphicFramePr>
            <p:nvPr/>
          </p:nvGraphicFramePr>
          <p:xfrm>
            <a:off x="2960" y="2600"/>
            <a:ext cx="407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62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60" y="2600"/>
                          <a:ext cx="407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7667" name="Group 259"/>
            <p:cNvGrpSpPr>
              <a:grpSpLocks/>
            </p:cNvGrpSpPr>
            <p:nvPr/>
          </p:nvGrpSpPr>
          <p:grpSpPr bwMode="auto">
            <a:xfrm>
              <a:off x="2428" y="2009"/>
              <a:ext cx="761" cy="420"/>
              <a:chOff x="1462" y="1283"/>
              <a:chExt cx="761" cy="420"/>
            </a:xfrm>
          </p:grpSpPr>
          <p:sp>
            <p:nvSpPr>
              <p:cNvPr id="17668" name="Oval 260"/>
              <p:cNvSpPr>
                <a:spLocks noChangeArrowheads="1"/>
              </p:cNvSpPr>
              <p:nvPr/>
            </p:nvSpPr>
            <p:spPr bwMode="auto">
              <a:xfrm>
                <a:off x="1462" y="1470"/>
                <a:ext cx="755" cy="233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69" name="Line 261"/>
              <p:cNvSpPr>
                <a:spLocks noChangeShapeType="1"/>
              </p:cNvSpPr>
              <p:nvPr/>
            </p:nvSpPr>
            <p:spPr bwMode="auto">
              <a:xfrm>
                <a:off x="1462" y="1451"/>
                <a:ext cx="0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670" name="Rectangle 262"/>
              <p:cNvSpPr>
                <a:spLocks noChangeArrowheads="1"/>
              </p:cNvSpPr>
              <p:nvPr/>
            </p:nvSpPr>
            <p:spPr bwMode="auto">
              <a:xfrm>
                <a:off x="1462" y="1427"/>
                <a:ext cx="755" cy="166"/>
              </a:xfrm>
              <a:prstGeom prst="rect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/>
              </a:p>
            </p:txBody>
          </p:sp>
          <p:sp>
            <p:nvSpPr>
              <p:cNvPr id="17671" name="Oval 263"/>
              <p:cNvSpPr>
                <a:spLocks noChangeArrowheads="1"/>
              </p:cNvSpPr>
              <p:nvPr/>
            </p:nvSpPr>
            <p:spPr bwMode="auto">
              <a:xfrm>
                <a:off x="1468" y="1283"/>
                <a:ext cx="755" cy="271"/>
              </a:xfrm>
              <a:prstGeom prst="ellipse">
                <a:avLst/>
              </a:prstGeom>
              <a:solidFill>
                <a:srgbClr val="B2B2B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chemeClr val="accent2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7672" name="Group 264"/>
              <p:cNvGrpSpPr>
                <a:grpSpLocks/>
              </p:cNvGrpSpPr>
              <p:nvPr/>
            </p:nvGrpSpPr>
            <p:grpSpPr bwMode="auto">
              <a:xfrm>
                <a:off x="1686" y="1302"/>
                <a:ext cx="314" cy="75"/>
                <a:chOff x="2208" y="2184"/>
                <a:chExt cx="176" cy="69"/>
              </a:xfrm>
            </p:grpSpPr>
            <p:grpSp>
              <p:nvGrpSpPr>
                <p:cNvPr id="17673" name="Group 265"/>
                <p:cNvGrpSpPr>
                  <a:grpSpLocks/>
                </p:cNvGrpSpPr>
                <p:nvPr/>
              </p:nvGrpSpPr>
              <p:grpSpPr bwMode="auto">
                <a:xfrm>
                  <a:off x="2208" y="2185"/>
                  <a:ext cx="176" cy="68"/>
                  <a:chOff x="2848" y="848"/>
                  <a:chExt cx="140" cy="98"/>
                </a:xfrm>
              </p:grpSpPr>
              <p:sp>
                <p:nvSpPr>
                  <p:cNvPr id="17674" name="Line 26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8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75" name="Line 267"/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6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76" name="Line 268"/>
                  <p:cNvSpPr>
                    <a:spLocks noChangeShapeType="1"/>
                  </p:cNvSpPr>
                  <p:nvPr/>
                </p:nvSpPr>
                <p:spPr bwMode="auto">
                  <a:xfrm>
                    <a:off x="2894" y="850"/>
                    <a:ext cx="5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7677" name="Group 269"/>
                <p:cNvGrpSpPr>
                  <a:grpSpLocks/>
                </p:cNvGrpSpPr>
                <p:nvPr/>
              </p:nvGrpSpPr>
              <p:grpSpPr bwMode="auto">
                <a:xfrm flipV="1">
                  <a:off x="2208" y="2184"/>
                  <a:ext cx="176" cy="68"/>
                  <a:chOff x="2848" y="848"/>
                  <a:chExt cx="140" cy="98"/>
                </a:xfrm>
              </p:grpSpPr>
              <p:sp>
                <p:nvSpPr>
                  <p:cNvPr id="17678" name="Line 2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48" y="848"/>
                    <a:ext cx="50" cy="2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79" name="Line 271"/>
                  <p:cNvSpPr>
                    <a:spLocks noChangeShapeType="1"/>
                  </p:cNvSpPr>
                  <p:nvPr/>
                </p:nvSpPr>
                <p:spPr bwMode="auto">
                  <a:xfrm>
                    <a:off x="2944" y="946"/>
                    <a:ext cx="44" cy="0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17680" name="Line 272"/>
                  <p:cNvSpPr>
                    <a:spLocks noChangeShapeType="1"/>
                  </p:cNvSpPr>
                  <p:nvPr/>
                </p:nvSpPr>
                <p:spPr bwMode="auto">
                  <a:xfrm>
                    <a:off x="2894" y="850"/>
                    <a:ext cx="52" cy="96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</p:grpSp>
          </p:grpSp>
        </p:grpSp>
        <p:graphicFrame>
          <p:nvGraphicFramePr>
            <p:cNvPr id="17681" name="Object 273"/>
            <p:cNvGraphicFramePr>
              <a:graphicFrameLocks noChangeAspect="1"/>
            </p:cNvGraphicFramePr>
            <p:nvPr/>
          </p:nvGraphicFramePr>
          <p:xfrm>
            <a:off x="1874" y="2546"/>
            <a:ext cx="407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763" name="Clip" r:id="rId9" imgW="24269700" imgH="20129500" progId="MS_ClipArt_Gallery.2">
                    <p:embed/>
                  </p:oleObj>
                </mc:Choice>
                <mc:Fallback>
                  <p:oleObj name="Clip" r:id="rId9" imgW="24269700" imgH="20129500" progId="MS_ClipArt_Gallery.2">
                    <p:embed/>
                    <p:pic>
                      <p:nvPicPr>
                        <p:cNvPr id="0" name="Object 27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74" y="2546"/>
                          <a:ext cx="407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689" name="Line 281"/>
            <p:cNvSpPr>
              <a:spLocks noChangeShapeType="1"/>
            </p:cNvSpPr>
            <p:nvPr/>
          </p:nvSpPr>
          <p:spPr bwMode="auto">
            <a:xfrm flipV="1">
              <a:off x="2214" y="2370"/>
              <a:ext cx="294" cy="25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691" name="Line 283"/>
            <p:cNvSpPr>
              <a:spLocks noChangeShapeType="1"/>
            </p:cNvSpPr>
            <p:nvPr/>
          </p:nvSpPr>
          <p:spPr bwMode="auto">
            <a:xfrm flipH="1" flipV="1">
              <a:off x="2964" y="2406"/>
              <a:ext cx="210" cy="1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714" name="Text Box 306"/>
            <p:cNvSpPr txBox="1">
              <a:spLocks noChangeArrowheads="1"/>
            </p:cNvSpPr>
            <p:nvPr/>
          </p:nvSpPr>
          <p:spPr bwMode="auto">
            <a:xfrm>
              <a:off x="1646" y="2549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Comic Sans MS" charset="0"/>
                </a:rPr>
                <a:t>D</a:t>
              </a:r>
              <a:endParaRPr lang="en-US" altLang="en-US">
                <a:solidFill>
                  <a:schemeClr val="accent1"/>
                </a:solidFill>
              </a:endParaRPr>
            </a:p>
          </p:txBody>
        </p:sp>
        <p:sp>
          <p:nvSpPr>
            <p:cNvPr id="17715" name="Text Box 307"/>
            <p:cNvSpPr txBox="1">
              <a:spLocks noChangeArrowheads="1"/>
            </p:cNvSpPr>
            <p:nvPr/>
          </p:nvSpPr>
          <p:spPr bwMode="auto">
            <a:xfrm>
              <a:off x="3374" y="2591"/>
              <a:ext cx="2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latin typeface="Comic Sans MS" charset="0"/>
                </a:rPr>
                <a:t>E</a:t>
              </a:r>
              <a:endParaRPr lang="en-US" altLang="en-US">
                <a:solidFill>
                  <a:schemeClr val="accent1"/>
                </a:solidFill>
              </a:endParaRPr>
            </a:p>
          </p:txBody>
        </p:sp>
        <p:grpSp>
          <p:nvGrpSpPr>
            <p:cNvPr id="17732" name="Group 324"/>
            <p:cNvGrpSpPr>
              <a:grpSpLocks/>
            </p:cNvGrpSpPr>
            <p:nvPr/>
          </p:nvGrpSpPr>
          <p:grpSpPr bwMode="auto">
            <a:xfrm rot="-2018696">
              <a:off x="2736" y="2139"/>
              <a:ext cx="399" cy="126"/>
              <a:chOff x="4176" y="2211"/>
              <a:chExt cx="399" cy="126"/>
            </a:xfrm>
          </p:grpSpPr>
          <p:sp>
            <p:nvSpPr>
              <p:cNvPr id="17733" name="Rectangle 325"/>
              <p:cNvSpPr>
                <a:spLocks noChangeArrowheads="1"/>
              </p:cNvSpPr>
              <p:nvPr/>
            </p:nvSpPr>
            <p:spPr bwMode="auto">
              <a:xfrm>
                <a:off x="4176" y="2211"/>
                <a:ext cx="93" cy="1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34" name="Rectangle 326"/>
              <p:cNvSpPr>
                <a:spLocks noChangeArrowheads="1"/>
              </p:cNvSpPr>
              <p:nvPr/>
            </p:nvSpPr>
            <p:spPr bwMode="auto">
              <a:xfrm>
                <a:off x="4278" y="2211"/>
                <a:ext cx="93" cy="1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35" name="Rectangle 327"/>
              <p:cNvSpPr>
                <a:spLocks noChangeArrowheads="1"/>
              </p:cNvSpPr>
              <p:nvPr/>
            </p:nvSpPr>
            <p:spPr bwMode="auto">
              <a:xfrm>
                <a:off x="4380" y="2211"/>
                <a:ext cx="93" cy="1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736" name="Rectangle 328"/>
              <p:cNvSpPr>
                <a:spLocks noChangeArrowheads="1"/>
              </p:cNvSpPr>
              <p:nvPr/>
            </p:nvSpPr>
            <p:spPr bwMode="auto">
              <a:xfrm>
                <a:off x="4482" y="2211"/>
                <a:ext cx="93" cy="12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7737" name="Text Box 329"/>
          <p:cNvSpPr txBox="1">
            <a:spLocks noChangeArrowheads="1"/>
          </p:cNvSpPr>
          <p:nvPr/>
        </p:nvSpPr>
        <p:spPr bwMode="auto">
          <a:xfrm>
            <a:off x="3241675" y="1636713"/>
            <a:ext cx="29511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 i="1">
                <a:solidFill>
                  <a:srgbClr val="FF0000"/>
                </a:solidFill>
                <a:latin typeface="Comic Sans MS" charset="0"/>
              </a:rPr>
              <a:t>statistical multiplexing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17738" name="Text Box 330"/>
          <p:cNvSpPr txBox="1">
            <a:spLocks noChangeArrowheads="1"/>
          </p:cNvSpPr>
          <p:nvPr/>
        </p:nvSpPr>
        <p:spPr bwMode="auto">
          <a:xfrm>
            <a:off x="1957388" y="2984500"/>
            <a:ext cx="2112962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800">
                <a:latin typeface="Comic Sans MS" charset="0"/>
              </a:rPr>
              <a:t>queue of packets</a:t>
            </a:r>
          </a:p>
          <a:p>
            <a:pPr algn="ctr"/>
            <a:r>
              <a:rPr lang="en-US" altLang="en-US" sz="1800">
                <a:latin typeface="Comic Sans MS" charset="0"/>
              </a:rPr>
              <a:t>waiting for output</a:t>
            </a:r>
          </a:p>
          <a:p>
            <a:pPr algn="ctr"/>
            <a:r>
              <a:rPr lang="en-US" altLang="en-US" sz="1800">
                <a:latin typeface="Comic Sans MS" charset="0"/>
              </a:rPr>
              <a:t>link</a:t>
            </a:r>
            <a:endParaRPr lang="en-US" altLang="en-US" sz="1800">
              <a:solidFill>
                <a:schemeClr val="accent1"/>
              </a:solidFill>
            </a:endParaRPr>
          </a:p>
        </p:txBody>
      </p:sp>
      <p:sp>
        <p:nvSpPr>
          <p:cNvPr id="17740" name="Line 332"/>
          <p:cNvSpPr>
            <a:spLocks noChangeShapeType="1"/>
          </p:cNvSpPr>
          <p:nvPr/>
        </p:nvSpPr>
        <p:spPr bwMode="auto">
          <a:xfrm flipV="1">
            <a:off x="2890838" y="2514600"/>
            <a:ext cx="166687" cy="5238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133E0EF-E483-D941-9F1E-9FD84DD58CB9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218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Compare</a:t>
            </a:r>
          </a:p>
        </p:txBody>
      </p:sp>
      <p:sp>
        <p:nvSpPr>
          <p:cNvPr id="21811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8007350" cy="4648200"/>
          </a:xfrm>
        </p:spPr>
        <p:txBody>
          <a:bodyPr/>
          <a:lstStyle/>
          <a:p>
            <a:pPr algn="ctr">
              <a:buFont typeface="Wingdings" charset="2"/>
              <a:buNone/>
            </a:pPr>
            <a:r>
              <a:rPr lang="en-US" altLang="en-US" sz="2400"/>
              <a:t>Thoughts on </a:t>
            </a:r>
            <a:r>
              <a:rPr lang="en-US" altLang="en-US" sz="2400">
                <a:solidFill>
                  <a:srgbClr val="CC0000"/>
                </a:solidFill>
              </a:rPr>
              <a:t>tradeoffs</a:t>
            </a:r>
            <a:r>
              <a:rPr lang="en-US" altLang="en-US" sz="2400"/>
              <a:t> between packet switching and circuit switching?</a:t>
            </a:r>
          </a:p>
          <a:p>
            <a:pPr algn="ctr">
              <a:buFont typeface="Wingdings" charset="2"/>
              <a:buNone/>
            </a:pPr>
            <a:endParaRPr lang="en-US" altLang="en-US" sz="2400"/>
          </a:p>
          <a:p>
            <a:pPr algn="ctr">
              <a:buFont typeface="Wingdings" charset="2"/>
              <a:buNone/>
            </a:pPr>
            <a:r>
              <a:rPr lang="en-US" altLang="en-US" sz="2400"/>
              <a:t>Which one would you take? </a:t>
            </a:r>
          </a:p>
          <a:p>
            <a:pPr algn="ctr">
              <a:buFont typeface="Wingdings" charset="2"/>
              <a:buNone/>
            </a:pPr>
            <a:endParaRPr lang="en-US" altLang="en-US" sz="2400"/>
          </a:p>
          <a:p>
            <a:pPr algn="ctr">
              <a:buFont typeface="Wingdings" charset="2"/>
              <a:buNone/>
            </a:pPr>
            <a:r>
              <a:rPr lang="en-US" altLang="en-US" sz="2400"/>
              <a:t>Under what circumstances?</a:t>
            </a:r>
          </a:p>
          <a:p>
            <a:pPr algn="ctr">
              <a:buFont typeface="Wingdings" charset="2"/>
              <a:buNone/>
            </a:pPr>
            <a:endParaRPr lang="en-US" altLang="en-US" sz="2400"/>
          </a:p>
          <a:p>
            <a:pPr algn="ctr">
              <a:buFont typeface="Wingdings" charset="2"/>
              <a:buNone/>
            </a:pPr>
            <a:r>
              <a:rPr lang="en-US" altLang="en-US" sz="2400"/>
              <a:t>Why?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784A2087-028F-564B-8753-8AF2E0051E37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“Cool” internet appliances</a:t>
            </a:r>
          </a:p>
        </p:txBody>
      </p:sp>
      <p:pic>
        <p:nvPicPr>
          <p:cNvPr id="128003" name="Picture 3" descr="toast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460500"/>
            <a:ext cx="2495550" cy="293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4" name="Picture 4" descr="whisp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813" y="1368425"/>
            <a:ext cx="1895475" cy="1560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5" name="Picture 5" descr="iP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775" y="3763963"/>
            <a:ext cx="2165350" cy="17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06" name="Text Box 6"/>
          <p:cNvSpPr txBox="1">
            <a:spLocks noChangeArrowheads="1"/>
          </p:cNvSpPr>
          <p:nvPr/>
        </p:nvSpPr>
        <p:spPr bwMode="auto">
          <a:xfrm>
            <a:off x="739775" y="5476875"/>
            <a:ext cx="41417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Arial" charset="0"/>
              </a:rPr>
              <a:t>World’s smallest web server</a:t>
            </a:r>
          </a:p>
          <a:p>
            <a:r>
              <a:rPr lang="en-US" altLang="en-US" sz="1600">
                <a:latin typeface="Arial" charset="0"/>
              </a:rPr>
              <a:t>http://www-ccs.cs.umass.edu/~shri/iPic.html</a:t>
            </a: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1279525" y="2774950"/>
            <a:ext cx="2160588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Arial" charset="0"/>
              </a:rPr>
              <a:t>IP picture frame</a:t>
            </a:r>
          </a:p>
          <a:p>
            <a:r>
              <a:rPr lang="en-US" altLang="en-US" sz="1600">
                <a:latin typeface="Arial" charset="0"/>
              </a:rPr>
              <a:t>http://www.ceiva.com/</a:t>
            </a: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6115050" y="1989138"/>
            <a:ext cx="2246313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Arial" charset="0"/>
              </a:rPr>
              <a:t>Web-enabled toaster +</a:t>
            </a:r>
          </a:p>
          <a:p>
            <a:r>
              <a:rPr lang="en-US" altLang="en-US" sz="1600">
                <a:latin typeface="Arial" charset="0"/>
              </a:rPr>
              <a:t>weather forecaster</a:t>
            </a:r>
          </a:p>
        </p:txBody>
      </p:sp>
      <p:pic>
        <p:nvPicPr>
          <p:cNvPr id="128009" name="Picture 9" descr="cisc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4138613"/>
            <a:ext cx="2395538" cy="191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8010" name="Text Box 10"/>
          <p:cNvSpPr txBox="1">
            <a:spLocks noChangeArrowheads="1"/>
          </p:cNvSpPr>
          <p:nvPr/>
        </p:nvSpPr>
        <p:spPr bwMode="auto">
          <a:xfrm>
            <a:off x="6457950" y="5767388"/>
            <a:ext cx="15970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latin typeface="Arial" charset="0"/>
              </a:rPr>
              <a:t>Internet phones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DB655FF8-073B-F744-BECE-694EE3B300A3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altLang="en-US" sz="3200"/>
              <a:t>Packet switching versus circuit switching</a:t>
            </a:r>
            <a:endParaRPr lang="en-US" alt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81200"/>
            <a:ext cx="3810000" cy="4648200"/>
          </a:xfrm>
        </p:spPr>
        <p:txBody>
          <a:bodyPr/>
          <a:lstStyle/>
          <a:p>
            <a:r>
              <a:rPr lang="en-US" altLang="en-US" sz="2400"/>
              <a:t>1 Mb/s link</a:t>
            </a:r>
          </a:p>
          <a:p>
            <a:r>
              <a:rPr lang="en-US" altLang="en-US" sz="2400"/>
              <a:t>each user: </a:t>
            </a:r>
          </a:p>
          <a:p>
            <a:pPr lvl="1"/>
            <a:r>
              <a:rPr lang="en-US" altLang="en-US" sz="2000"/>
              <a:t>100 kb/s when “active”</a:t>
            </a:r>
          </a:p>
          <a:p>
            <a:pPr lvl="1"/>
            <a:r>
              <a:rPr lang="en-US" altLang="en-US" sz="2000"/>
              <a:t>active 10% of time</a:t>
            </a:r>
          </a:p>
          <a:p>
            <a:pPr lvl="1"/>
            <a:endParaRPr lang="en-US" altLang="en-US" sz="2000"/>
          </a:p>
          <a:p>
            <a:r>
              <a:rPr lang="en-US" altLang="en-US" sz="2400"/>
              <a:t>circuit-switching: </a:t>
            </a:r>
          </a:p>
          <a:p>
            <a:pPr lvl="1"/>
            <a:r>
              <a:rPr lang="en-US" altLang="en-US" sz="2000"/>
              <a:t>10 users</a:t>
            </a:r>
          </a:p>
          <a:p>
            <a:r>
              <a:rPr lang="en-US" altLang="en-US" sz="2400"/>
              <a:t>packet switching: </a:t>
            </a:r>
          </a:p>
          <a:p>
            <a:pPr lvl="1"/>
            <a:r>
              <a:rPr lang="en-US" altLang="en-US" sz="2000"/>
              <a:t>with 35 users, probability &gt; 10 active less than .0004</a:t>
            </a:r>
          </a:p>
          <a:p>
            <a:endParaRPr lang="en-US" altLang="en-US" sz="2400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90550" y="1390650"/>
            <a:ext cx="7620000" cy="6096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/>
              <a:t>Packet switching allows more users to use network!</a:t>
            </a:r>
          </a:p>
        </p:txBody>
      </p:sp>
      <p:sp>
        <p:nvSpPr>
          <p:cNvPr id="18444" name="Rectangle 12"/>
          <p:cNvSpPr>
            <a:spLocks noChangeArrowheads="1"/>
          </p:cNvSpPr>
          <p:nvPr/>
        </p:nvSpPr>
        <p:spPr bwMode="auto">
          <a:xfrm>
            <a:off x="4629150" y="3028950"/>
            <a:ext cx="304800" cy="304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5" name="Rectangle 13"/>
          <p:cNvSpPr>
            <a:spLocks noChangeArrowheads="1"/>
          </p:cNvSpPr>
          <p:nvPr/>
        </p:nvSpPr>
        <p:spPr bwMode="auto">
          <a:xfrm>
            <a:off x="4629150" y="4629150"/>
            <a:ext cx="304800" cy="304800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63500" dist="107763" dir="18900000" algn="ctr" rotWithShape="0">
              <a:schemeClr val="bg2">
                <a:alpha val="74998"/>
              </a:schemeClr>
            </a:outerShdw>
          </a:effec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>
            <a:off x="4933950" y="3333750"/>
            <a:ext cx="838200" cy="457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8" name="Line 16"/>
          <p:cNvSpPr>
            <a:spLocks noChangeShapeType="1"/>
          </p:cNvSpPr>
          <p:nvPr/>
        </p:nvSpPr>
        <p:spPr bwMode="auto">
          <a:xfrm>
            <a:off x="5772150" y="379095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49" name="Line 17"/>
          <p:cNvSpPr>
            <a:spLocks noChangeShapeType="1"/>
          </p:cNvSpPr>
          <p:nvPr/>
        </p:nvSpPr>
        <p:spPr bwMode="auto">
          <a:xfrm>
            <a:off x="5772150" y="3943350"/>
            <a:ext cx="20383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 flipV="1">
            <a:off x="5010150" y="3943350"/>
            <a:ext cx="762000" cy="609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51" name="Text Box 19"/>
          <p:cNvSpPr txBox="1">
            <a:spLocks noChangeArrowheads="1"/>
          </p:cNvSpPr>
          <p:nvPr/>
        </p:nvSpPr>
        <p:spPr bwMode="auto">
          <a:xfrm>
            <a:off x="3897313" y="3627438"/>
            <a:ext cx="12874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  <a:latin typeface="Comic Sans MS" charset="0"/>
              </a:rPr>
              <a:t>N users</a:t>
            </a:r>
            <a:endParaRPr lang="en-US" altLang="en-US"/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7096125" y="4075113"/>
            <a:ext cx="17573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charset="0"/>
              </a:rPr>
              <a:t>1 Mbps link</a:t>
            </a:r>
            <a:endParaRPr lang="en-US" altLang="en-US"/>
          </a:p>
        </p:txBody>
      </p:sp>
      <p:grpSp>
        <p:nvGrpSpPr>
          <p:cNvPr id="18478" name="Group 46"/>
          <p:cNvGrpSpPr>
            <a:grpSpLocks/>
          </p:cNvGrpSpPr>
          <p:nvPr/>
        </p:nvGrpSpPr>
        <p:grpSpPr bwMode="auto">
          <a:xfrm>
            <a:off x="5864225" y="3503613"/>
            <a:ext cx="1208088" cy="666750"/>
            <a:chOff x="4072" y="1331"/>
            <a:chExt cx="761" cy="420"/>
          </a:xfrm>
        </p:grpSpPr>
        <p:sp>
          <p:nvSpPr>
            <p:cNvPr id="18453" name="Oval 21"/>
            <p:cNvSpPr>
              <a:spLocks noChangeArrowheads="1"/>
            </p:cNvSpPr>
            <p:nvPr/>
          </p:nvSpPr>
          <p:spPr bwMode="auto">
            <a:xfrm>
              <a:off x="4072" y="1518"/>
              <a:ext cx="755" cy="233"/>
            </a:xfrm>
            <a:prstGeom prst="ellipse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54" name="Rectangle 22"/>
            <p:cNvSpPr>
              <a:spLocks noChangeArrowheads="1"/>
            </p:cNvSpPr>
            <p:nvPr/>
          </p:nvSpPr>
          <p:spPr bwMode="auto">
            <a:xfrm>
              <a:off x="4072" y="1475"/>
              <a:ext cx="755" cy="166"/>
            </a:xfrm>
            <a:prstGeom prst="rect">
              <a:avLst/>
            </a:prstGeom>
            <a:solidFill>
              <a:srgbClr val="B2B2B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18455" name="Oval 23"/>
            <p:cNvSpPr>
              <a:spLocks noChangeArrowheads="1"/>
            </p:cNvSpPr>
            <p:nvPr/>
          </p:nvSpPr>
          <p:spPr bwMode="auto">
            <a:xfrm>
              <a:off x="4078" y="1331"/>
              <a:ext cx="755" cy="271"/>
            </a:xfrm>
            <a:prstGeom prst="ellipse">
              <a:avLst/>
            </a:prstGeom>
            <a:solidFill>
              <a:srgbClr val="B2B2B2"/>
            </a:solidFill>
            <a:ln w="635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8456" name="Group 24"/>
            <p:cNvGrpSpPr>
              <a:grpSpLocks/>
            </p:cNvGrpSpPr>
            <p:nvPr/>
          </p:nvGrpSpPr>
          <p:grpSpPr bwMode="auto">
            <a:xfrm>
              <a:off x="4302" y="1410"/>
              <a:ext cx="314" cy="75"/>
              <a:chOff x="2208" y="2184"/>
              <a:chExt cx="176" cy="69"/>
            </a:xfrm>
          </p:grpSpPr>
          <p:grpSp>
            <p:nvGrpSpPr>
              <p:cNvPr id="18457" name="Group 25"/>
              <p:cNvGrpSpPr>
                <a:grpSpLocks/>
              </p:cNvGrpSpPr>
              <p:nvPr/>
            </p:nvGrpSpPr>
            <p:grpSpPr bwMode="auto">
              <a:xfrm>
                <a:off x="2208" y="2185"/>
                <a:ext cx="176" cy="68"/>
                <a:chOff x="2848" y="848"/>
                <a:chExt cx="140" cy="98"/>
              </a:xfrm>
            </p:grpSpPr>
            <p:sp>
              <p:nvSpPr>
                <p:cNvPr id="18458" name="Line 2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59" name="Line 2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60" name="Line 2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18461" name="Group 29"/>
              <p:cNvGrpSpPr>
                <a:grpSpLocks/>
              </p:cNvGrpSpPr>
              <p:nvPr/>
            </p:nvGrpSpPr>
            <p:grpSpPr bwMode="auto">
              <a:xfrm flipV="1">
                <a:off x="2208" y="2184"/>
                <a:ext cx="176" cy="68"/>
                <a:chOff x="2848" y="848"/>
                <a:chExt cx="140" cy="98"/>
              </a:xfrm>
            </p:grpSpPr>
            <p:sp>
              <p:nvSpPr>
                <p:cNvPr id="18462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63" name="Line 3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8464" name="Line 3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18479" name="Line 47"/>
          <p:cNvSpPr>
            <a:spLocks noChangeShapeType="1"/>
          </p:cNvSpPr>
          <p:nvPr/>
        </p:nvSpPr>
        <p:spPr bwMode="auto">
          <a:xfrm>
            <a:off x="7077075" y="3857625"/>
            <a:ext cx="17145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480" name="Text Box 48"/>
          <p:cNvSpPr txBox="1">
            <a:spLocks noChangeArrowheads="1"/>
          </p:cNvSpPr>
          <p:nvPr/>
        </p:nvSpPr>
        <p:spPr bwMode="auto">
          <a:xfrm>
            <a:off x="4468813" y="5330825"/>
            <a:ext cx="40338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Q: how did we get value 0.0004?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5DC138B9-5F50-8249-938C-294FE8590868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01000" cy="1143000"/>
          </a:xfrm>
        </p:spPr>
        <p:txBody>
          <a:bodyPr/>
          <a:lstStyle/>
          <a:p>
            <a:r>
              <a:rPr lang="en-US" altLang="en-US" sz="3200"/>
              <a:t>Packet switching versus circuit switching</a:t>
            </a:r>
            <a:endParaRPr lang="en-US" alt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981200"/>
            <a:ext cx="8196263" cy="4648200"/>
          </a:xfrm>
        </p:spPr>
        <p:txBody>
          <a:bodyPr/>
          <a:lstStyle/>
          <a:p>
            <a:r>
              <a:rPr lang="en-US" altLang="en-US" sz="2400"/>
              <a:t>Great for bursty data</a:t>
            </a:r>
          </a:p>
          <a:p>
            <a:pPr lvl="1"/>
            <a:r>
              <a:rPr lang="en-US" altLang="en-US"/>
              <a:t>resource sharing</a:t>
            </a:r>
          </a:p>
          <a:p>
            <a:pPr lvl="1"/>
            <a:r>
              <a:rPr lang="en-US" altLang="en-US"/>
              <a:t>simpler, no call setup</a:t>
            </a:r>
            <a:endParaRPr lang="en-US" altLang="en-US" sz="2000"/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Excessive congestion:</a:t>
            </a:r>
            <a:r>
              <a:rPr lang="en-US" altLang="en-US" sz="2400"/>
              <a:t> packet delay and loss</a:t>
            </a:r>
          </a:p>
          <a:p>
            <a:pPr lvl="1"/>
            <a:r>
              <a:rPr lang="en-US" altLang="en-US"/>
              <a:t>protocols needed for reliability, congestion control</a:t>
            </a:r>
            <a:endParaRPr lang="en-US" altLang="en-US" sz="2000"/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Q: How to provide circuit-like behavior?</a:t>
            </a:r>
            <a:endParaRPr lang="en-US" altLang="en-US" sz="2400"/>
          </a:p>
          <a:p>
            <a:pPr lvl="1"/>
            <a:r>
              <a:rPr lang="en-US" altLang="en-US"/>
              <a:t>bandwidth guarantees needed for audio/video apps</a:t>
            </a:r>
          </a:p>
          <a:p>
            <a:pPr lvl="1"/>
            <a:r>
              <a:rPr lang="en-US" altLang="en-US"/>
              <a:t>still unsolved (chapter 7)</a:t>
            </a:r>
            <a:endParaRPr lang="en-US" altLang="en-US" sz="2000"/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33400" y="1371600"/>
            <a:ext cx="7620000" cy="6096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>
                <a:solidFill>
                  <a:srgbClr val="FF0000"/>
                </a:solidFill>
              </a:rPr>
              <a:t>Is packet switching a “slam dunk winner?”</a:t>
            </a:r>
            <a:endParaRPr lang="en-US" altLang="en-US" sz="2400"/>
          </a:p>
        </p:txBody>
      </p:sp>
      <p:sp>
        <p:nvSpPr>
          <p:cNvPr id="19477" name="Rectangle 21"/>
          <p:cNvSpPr>
            <a:spLocks noChangeArrowheads="1"/>
          </p:cNvSpPr>
          <p:nvPr/>
        </p:nvSpPr>
        <p:spPr bwMode="auto">
          <a:xfrm>
            <a:off x="7807325" y="2986088"/>
            <a:ext cx="911225" cy="457200"/>
          </a:xfrm>
          <a:prstGeom prst="rect">
            <a:avLst/>
          </a:prstGeom>
          <a:solidFill>
            <a:srgbClr val="66FF66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Why?</a:t>
            </a:r>
          </a:p>
        </p:txBody>
      </p:sp>
      <p:sp>
        <p:nvSpPr>
          <p:cNvPr id="19478" name="Line 22"/>
          <p:cNvSpPr>
            <a:spLocks noChangeShapeType="1"/>
          </p:cNvSpPr>
          <p:nvPr/>
        </p:nvSpPr>
        <p:spPr bwMode="auto">
          <a:xfrm flipH="1">
            <a:off x="7051675" y="3192463"/>
            <a:ext cx="738188" cy="654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4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474BDA8B-A38E-2B45-8A7B-1B382F9CF169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193088" cy="1143000"/>
          </a:xfrm>
        </p:spPr>
        <p:txBody>
          <a:bodyPr/>
          <a:lstStyle/>
          <a:p>
            <a:r>
              <a:rPr lang="en-US" altLang="en-US" sz="3600"/>
              <a:t>Packet-switching: store-and-forward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41325" y="2317750"/>
            <a:ext cx="3902075" cy="393065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Takes L/R seconds to transmit (push out) packet of L bits on to link or R bps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Entire packet must  arrive at router before it can be transmitted on next link: </a:t>
            </a:r>
            <a:r>
              <a:rPr lang="en-US" altLang="en-US" sz="2400" i="1">
                <a:solidFill>
                  <a:srgbClr val="FF0000"/>
                </a:solidFill>
              </a:rPr>
              <a:t>store and forward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delay = 3L/R (assuming zero propagation delay)</a:t>
            </a:r>
            <a:endParaRPr lang="en-US" altLang="en-US" sz="2400" i="1">
              <a:solidFill>
                <a:srgbClr val="FF0000"/>
              </a:solidFill>
            </a:endParaRPr>
          </a:p>
        </p:txBody>
      </p:sp>
      <p:sp>
        <p:nvSpPr>
          <p:cNvPr id="890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2317750"/>
            <a:ext cx="3810000" cy="393065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u="sng">
                <a:solidFill>
                  <a:srgbClr val="FF0000"/>
                </a:solidFill>
              </a:rPr>
              <a:t>Example:</a:t>
            </a: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L = 7.5 Mbits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R = 1.5 Mbps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delay = 15 sec</a:t>
            </a:r>
          </a:p>
        </p:txBody>
      </p:sp>
      <p:sp>
        <p:nvSpPr>
          <p:cNvPr id="89094" name="Line 6"/>
          <p:cNvSpPr>
            <a:spLocks noChangeShapeType="1"/>
          </p:cNvSpPr>
          <p:nvPr/>
        </p:nvSpPr>
        <p:spPr bwMode="auto">
          <a:xfrm>
            <a:off x="2643188" y="1744663"/>
            <a:ext cx="3095625" cy="793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89095" name="Object 7"/>
          <p:cNvGraphicFramePr>
            <a:graphicFrameLocks noChangeAspect="1"/>
          </p:cNvGraphicFramePr>
          <p:nvPr/>
        </p:nvGraphicFramePr>
        <p:xfrm>
          <a:off x="2044700" y="1382713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0" name="Clip" r:id="rId4" imgW="24269700" imgH="20129500" progId="MS_ClipArt_Gallery.2">
                  <p:embed/>
                </p:oleObj>
              </mc:Choice>
              <mc:Fallback>
                <p:oleObj name="Clip" r:id="rId4" imgW="24269700" imgH="20129500" progId="MS_ClipArt_Gallery.2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1382713"/>
                        <a:ext cx="6461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9096" name="Object 8"/>
          <p:cNvGraphicFramePr>
            <a:graphicFrameLocks noChangeAspect="1"/>
          </p:cNvGraphicFramePr>
          <p:nvPr/>
        </p:nvGraphicFramePr>
        <p:xfrm>
          <a:off x="5662613" y="1425575"/>
          <a:ext cx="646112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41" name="Clip" r:id="rId6" imgW="24269700" imgH="20129500" progId="MS_ClipArt_Gallery.2">
                  <p:embed/>
                </p:oleObj>
              </mc:Choice>
              <mc:Fallback>
                <p:oleObj name="Clip" r:id="rId6" imgW="24269700" imgH="20129500" progId="MS_ClipArt_Gallery.2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62613" y="1425575"/>
                        <a:ext cx="646112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9097" name="Group 9"/>
          <p:cNvGrpSpPr>
            <a:grpSpLocks/>
          </p:cNvGrpSpPr>
          <p:nvPr/>
        </p:nvGrpSpPr>
        <p:grpSpPr bwMode="auto">
          <a:xfrm>
            <a:off x="3406775" y="1576388"/>
            <a:ext cx="568325" cy="284162"/>
            <a:chOff x="3824" y="1838"/>
            <a:chExt cx="358" cy="179"/>
          </a:xfrm>
        </p:grpSpPr>
        <p:sp>
          <p:nvSpPr>
            <p:cNvPr id="89098" name="Oval 10"/>
            <p:cNvSpPr>
              <a:spLocks noChangeArrowheads="1"/>
            </p:cNvSpPr>
            <p:nvPr/>
          </p:nvSpPr>
          <p:spPr bwMode="auto">
            <a:xfrm>
              <a:off x="3827" y="1918"/>
              <a:ext cx="355" cy="9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099" name="Line 11"/>
            <p:cNvSpPr>
              <a:spLocks noChangeShapeType="1"/>
            </p:cNvSpPr>
            <p:nvPr/>
          </p:nvSpPr>
          <p:spPr bwMode="auto">
            <a:xfrm>
              <a:off x="3827" y="1910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0" name="Line 12"/>
            <p:cNvSpPr>
              <a:spLocks noChangeShapeType="1"/>
            </p:cNvSpPr>
            <p:nvPr/>
          </p:nvSpPr>
          <p:spPr bwMode="auto">
            <a:xfrm>
              <a:off x="4182" y="1910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01" name="Rectangle 13"/>
            <p:cNvSpPr>
              <a:spLocks noChangeArrowheads="1"/>
            </p:cNvSpPr>
            <p:nvPr/>
          </p:nvSpPr>
          <p:spPr bwMode="auto">
            <a:xfrm>
              <a:off x="3827" y="1910"/>
              <a:ext cx="352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9102" name="Oval 14"/>
            <p:cNvSpPr>
              <a:spLocks noChangeArrowheads="1"/>
            </p:cNvSpPr>
            <p:nvPr/>
          </p:nvSpPr>
          <p:spPr bwMode="auto">
            <a:xfrm>
              <a:off x="3824" y="1838"/>
              <a:ext cx="355" cy="11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FFFF00"/>
                </a:solidFill>
              </a:endParaRPr>
            </a:p>
          </p:txBody>
        </p:sp>
        <p:grpSp>
          <p:nvGrpSpPr>
            <p:cNvPr id="89103" name="Group 15"/>
            <p:cNvGrpSpPr>
              <a:grpSpLocks/>
            </p:cNvGrpSpPr>
            <p:nvPr/>
          </p:nvGrpSpPr>
          <p:grpSpPr bwMode="auto">
            <a:xfrm>
              <a:off x="3910" y="1864"/>
              <a:ext cx="176" cy="67"/>
              <a:chOff x="2848" y="848"/>
              <a:chExt cx="140" cy="98"/>
            </a:xfrm>
          </p:grpSpPr>
          <p:sp>
            <p:nvSpPr>
              <p:cNvPr id="89104" name="Line 1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5" name="Line 1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6" name="Line 1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107" name="Group 19"/>
            <p:cNvGrpSpPr>
              <a:grpSpLocks/>
            </p:cNvGrpSpPr>
            <p:nvPr/>
          </p:nvGrpSpPr>
          <p:grpSpPr bwMode="auto">
            <a:xfrm flipV="1">
              <a:off x="3910" y="1863"/>
              <a:ext cx="176" cy="67"/>
              <a:chOff x="2848" y="848"/>
              <a:chExt cx="140" cy="98"/>
            </a:xfrm>
          </p:grpSpPr>
          <p:sp>
            <p:nvSpPr>
              <p:cNvPr id="89108" name="Line 2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09" name="Line 2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10" name="Line 2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9111" name="Group 23"/>
          <p:cNvGrpSpPr>
            <a:grpSpLocks/>
          </p:cNvGrpSpPr>
          <p:nvPr/>
        </p:nvGrpSpPr>
        <p:grpSpPr bwMode="auto">
          <a:xfrm>
            <a:off x="4532313" y="1574800"/>
            <a:ext cx="568325" cy="284163"/>
            <a:chOff x="3824" y="1838"/>
            <a:chExt cx="358" cy="179"/>
          </a:xfrm>
        </p:grpSpPr>
        <p:sp>
          <p:nvSpPr>
            <p:cNvPr id="89112" name="Oval 24"/>
            <p:cNvSpPr>
              <a:spLocks noChangeArrowheads="1"/>
            </p:cNvSpPr>
            <p:nvPr/>
          </p:nvSpPr>
          <p:spPr bwMode="auto">
            <a:xfrm>
              <a:off x="3827" y="1918"/>
              <a:ext cx="355" cy="99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3" name="Line 25"/>
            <p:cNvSpPr>
              <a:spLocks noChangeShapeType="1"/>
            </p:cNvSpPr>
            <p:nvPr/>
          </p:nvSpPr>
          <p:spPr bwMode="auto">
            <a:xfrm>
              <a:off x="3827" y="1910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4" name="Line 26"/>
            <p:cNvSpPr>
              <a:spLocks noChangeShapeType="1"/>
            </p:cNvSpPr>
            <p:nvPr/>
          </p:nvSpPr>
          <p:spPr bwMode="auto">
            <a:xfrm>
              <a:off x="4182" y="1910"/>
              <a:ext cx="0" cy="6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9115" name="Rectangle 27"/>
            <p:cNvSpPr>
              <a:spLocks noChangeArrowheads="1"/>
            </p:cNvSpPr>
            <p:nvPr/>
          </p:nvSpPr>
          <p:spPr bwMode="auto">
            <a:xfrm>
              <a:off x="3827" y="1910"/>
              <a:ext cx="352" cy="60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9116" name="Oval 28"/>
            <p:cNvSpPr>
              <a:spLocks noChangeArrowheads="1"/>
            </p:cNvSpPr>
            <p:nvPr/>
          </p:nvSpPr>
          <p:spPr bwMode="auto">
            <a:xfrm>
              <a:off x="3824" y="1838"/>
              <a:ext cx="355" cy="116"/>
            </a:xfrm>
            <a:prstGeom prst="ellipse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>
                <a:solidFill>
                  <a:srgbClr val="FFFF00"/>
                </a:solidFill>
              </a:endParaRPr>
            </a:p>
          </p:txBody>
        </p:sp>
        <p:grpSp>
          <p:nvGrpSpPr>
            <p:cNvPr id="89117" name="Group 29"/>
            <p:cNvGrpSpPr>
              <a:grpSpLocks/>
            </p:cNvGrpSpPr>
            <p:nvPr/>
          </p:nvGrpSpPr>
          <p:grpSpPr bwMode="auto">
            <a:xfrm>
              <a:off x="3910" y="1864"/>
              <a:ext cx="176" cy="67"/>
              <a:chOff x="2848" y="848"/>
              <a:chExt cx="140" cy="98"/>
            </a:xfrm>
          </p:grpSpPr>
          <p:sp>
            <p:nvSpPr>
              <p:cNvPr id="89118" name="Line 3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19" name="Line 3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0" name="Line 3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9121" name="Group 33"/>
            <p:cNvGrpSpPr>
              <a:grpSpLocks/>
            </p:cNvGrpSpPr>
            <p:nvPr/>
          </p:nvGrpSpPr>
          <p:grpSpPr bwMode="auto">
            <a:xfrm flipV="1">
              <a:off x="3910" y="1863"/>
              <a:ext cx="176" cy="67"/>
              <a:chOff x="2848" y="848"/>
              <a:chExt cx="140" cy="98"/>
            </a:xfrm>
          </p:grpSpPr>
          <p:sp>
            <p:nvSpPr>
              <p:cNvPr id="89122" name="Line 3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3" name="Line 3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124" name="Line 3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9125" name="Text Box 37"/>
          <p:cNvSpPr txBox="1">
            <a:spLocks noChangeArrowheads="1"/>
          </p:cNvSpPr>
          <p:nvPr/>
        </p:nvSpPr>
        <p:spPr bwMode="auto">
          <a:xfrm>
            <a:off x="2849563" y="1719263"/>
            <a:ext cx="344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R</a:t>
            </a:r>
            <a:endParaRPr lang="en-US" altLang="en-US"/>
          </a:p>
        </p:txBody>
      </p:sp>
      <p:sp>
        <p:nvSpPr>
          <p:cNvPr id="89126" name="Text Box 38"/>
          <p:cNvSpPr txBox="1">
            <a:spLocks noChangeArrowheads="1"/>
          </p:cNvSpPr>
          <p:nvPr/>
        </p:nvSpPr>
        <p:spPr bwMode="auto">
          <a:xfrm>
            <a:off x="4022725" y="1703388"/>
            <a:ext cx="3444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R</a:t>
            </a:r>
            <a:endParaRPr lang="en-US" altLang="en-US"/>
          </a:p>
        </p:txBody>
      </p:sp>
      <p:sp>
        <p:nvSpPr>
          <p:cNvPr id="89127" name="Text Box 39"/>
          <p:cNvSpPr txBox="1">
            <a:spLocks noChangeArrowheads="1"/>
          </p:cNvSpPr>
          <p:nvPr/>
        </p:nvSpPr>
        <p:spPr bwMode="auto">
          <a:xfrm>
            <a:off x="5202238" y="1709738"/>
            <a:ext cx="3444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R</a:t>
            </a:r>
            <a:endParaRPr lang="en-US" altLang="en-US"/>
          </a:p>
        </p:txBody>
      </p:sp>
      <p:sp>
        <p:nvSpPr>
          <p:cNvPr id="89128" name="Rectangle 40"/>
          <p:cNvSpPr>
            <a:spLocks noChangeArrowheads="1"/>
          </p:cNvSpPr>
          <p:nvPr/>
        </p:nvSpPr>
        <p:spPr bwMode="auto">
          <a:xfrm>
            <a:off x="2476500" y="1395413"/>
            <a:ext cx="485775" cy="29368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>
                <a:latin typeface="Comic Sans MS" charset="0"/>
              </a:rPr>
              <a:t>L</a:t>
            </a:r>
            <a:endParaRPr lang="en-US" altLang="en-US"/>
          </a:p>
        </p:txBody>
      </p:sp>
      <p:sp>
        <p:nvSpPr>
          <p:cNvPr id="89130" name="AutoShape 42"/>
          <p:cNvSpPr>
            <a:spLocks/>
          </p:cNvSpPr>
          <p:nvPr/>
        </p:nvSpPr>
        <p:spPr bwMode="auto">
          <a:xfrm>
            <a:off x="4379913" y="5307013"/>
            <a:ext cx="152400" cy="914400"/>
          </a:xfrm>
          <a:prstGeom prst="rightBrace">
            <a:avLst>
              <a:gd name="adj1" fmla="val 500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9131" name="Text Box 43"/>
          <p:cNvSpPr txBox="1">
            <a:spLocks noChangeArrowheads="1"/>
          </p:cNvSpPr>
          <p:nvPr/>
        </p:nvSpPr>
        <p:spPr bwMode="auto">
          <a:xfrm>
            <a:off x="4537075" y="5529263"/>
            <a:ext cx="29860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more on delay shortly 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91E019AC-1D35-C244-934E-24A2784B7E51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200"/>
              <a:t>Packet-switched networks: forwarding</a:t>
            </a:r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19113" y="1363663"/>
            <a:ext cx="8097837" cy="5253037"/>
          </a:xfrm>
        </p:spPr>
        <p:txBody>
          <a:bodyPr/>
          <a:lstStyle/>
          <a:p>
            <a:r>
              <a:rPr lang="en-US" altLang="en-US" sz="2400" i="1" u="sng">
                <a:solidFill>
                  <a:srgbClr val="FF0000"/>
                </a:solidFill>
              </a:rPr>
              <a:t>Goal:</a:t>
            </a:r>
            <a:r>
              <a:rPr lang="en-US" altLang="en-US" sz="2400"/>
              <a:t> move packets through routers from source to destination</a:t>
            </a:r>
          </a:p>
          <a:p>
            <a:pPr lvl="1"/>
            <a:r>
              <a:rPr lang="en-US" altLang="en-US" sz="2000"/>
              <a:t>we’ll study several path selection (routing) algorithms (chap 4)</a:t>
            </a: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datagram network: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 sz="2000" i="1"/>
              <a:t>destination address</a:t>
            </a:r>
            <a:r>
              <a:rPr lang="en-US" altLang="en-US" sz="2000"/>
              <a:t>  in packet determines next hop</a:t>
            </a:r>
          </a:p>
          <a:p>
            <a:pPr lvl="1"/>
            <a:r>
              <a:rPr lang="en-US" altLang="en-US" sz="2000"/>
              <a:t>routes may change during session</a:t>
            </a:r>
          </a:p>
          <a:p>
            <a:pPr lvl="1"/>
            <a:r>
              <a:rPr lang="en-US" altLang="en-US" sz="2000"/>
              <a:t>analogy: driving, asking directions </a:t>
            </a:r>
          </a:p>
          <a:p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virtual circuit network: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 sz="2000"/>
              <a:t>packet carries tag  (virtual circuit ID), tag determines next hop</a:t>
            </a:r>
          </a:p>
          <a:p>
            <a:pPr lvl="1"/>
            <a:r>
              <a:rPr lang="en-US" altLang="en-US" sz="2000"/>
              <a:t>fixed path determined at </a:t>
            </a:r>
            <a:r>
              <a:rPr lang="en-US" altLang="en-US" sz="2000" i="1"/>
              <a:t>call setup time</a:t>
            </a:r>
            <a:r>
              <a:rPr lang="en-US" altLang="en-US" sz="2000"/>
              <a:t>, remains fixed thru call</a:t>
            </a:r>
          </a:p>
          <a:p>
            <a:pPr lvl="1"/>
            <a:r>
              <a:rPr lang="en-US" altLang="en-US" sz="2000" i="1">
                <a:solidFill>
                  <a:srgbClr val="FF0000"/>
                </a:solidFill>
              </a:rPr>
              <a:t>routers maintain</a:t>
            </a:r>
            <a:r>
              <a:rPr lang="en-US" altLang="en-US" sz="2000"/>
              <a:t> </a:t>
            </a:r>
            <a:r>
              <a:rPr lang="en-US" altLang="en-US" sz="2000" i="1">
                <a:solidFill>
                  <a:srgbClr val="FF0000"/>
                </a:solidFill>
              </a:rPr>
              <a:t>per-call state</a:t>
            </a:r>
            <a:endParaRPr lang="en-U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3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3BC7A4BB-5F5B-EE46-ACA8-0597C1D27DE4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558800" y="0"/>
            <a:ext cx="7772400" cy="992188"/>
          </a:xfrm>
        </p:spPr>
        <p:txBody>
          <a:bodyPr/>
          <a:lstStyle/>
          <a:p>
            <a:r>
              <a:rPr lang="en-US" altLang="en-US"/>
              <a:t>Network Taxonomy</a:t>
            </a:r>
          </a:p>
        </p:txBody>
      </p:sp>
      <p:sp>
        <p:nvSpPr>
          <p:cNvPr id="92164" name="Rectangle 4"/>
          <p:cNvSpPr>
            <a:spLocks noChangeArrowheads="1"/>
          </p:cNvSpPr>
          <p:nvPr/>
        </p:nvSpPr>
        <p:spPr bwMode="auto">
          <a:xfrm>
            <a:off x="3235325" y="1190625"/>
            <a:ext cx="2360613" cy="7588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 sz="2000">
                <a:latin typeface="Comic Sans MS" charset="0"/>
              </a:rPr>
              <a:t>Telecommunication</a:t>
            </a:r>
          </a:p>
          <a:p>
            <a:pPr algn="ctr"/>
            <a:r>
              <a:rPr lang="en-US" altLang="en-US" sz="2000">
                <a:latin typeface="Comic Sans MS" charset="0"/>
              </a:rPr>
              <a:t>networks</a:t>
            </a:r>
          </a:p>
        </p:txBody>
      </p:sp>
      <p:grpSp>
        <p:nvGrpSpPr>
          <p:cNvPr id="92190" name="Group 30"/>
          <p:cNvGrpSpPr>
            <a:grpSpLocks/>
          </p:cNvGrpSpPr>
          <p:nvPr/>
        </p:nvGrpSpPr>
        <p:grpSpPr bwMode="auto">
          <a:xfrm>
            <a:off x="692150" y="2520950"/>
            <a:ext cx="3433763" cy="1957388"/>
            <a:chOff x="446" y="1472"/>
            <a:chExt cx="2163" cy="1233"/>
          </a:xfrm>
        </p:grpSpPr>
        <p:sp>
          <p:nvSpPr>
            <p:cNvPr id="92166" name="Rectangle 6"/>
            <p:cNvSpPr>
              <a:spLocks noChangeArrowheads="1"/>
            </p:cNvSpPr>
            <p:nvPr/>
          </p:nvSpPr>
          <p:spPr bwMode="auto">
            <a:xfrm>
              <a:off x="860" y="1472"/>
              <a:ext cx="1487" cy="47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>
                  <a:latin typeface="Comic Sans MS" charset="0"/>
                </a:rPr>
                <a:t>Circuit-switched</a:t>
              </a:r>
            </a:p>
            <a:p>
              <a:pPr algn="ctr"/>
              <a:r>
                <a:rPr lang="en-US" altLang="en-US" sz="2000">
                  <a:latin typeface="Comic Sans MS" charset="0"/>
                </a:rPr>
                <a:t>networks</a:t>
              </a:r>
            </a:p>
          </p:txBody>
        </p:sp>
        <p:sp>
          <p:nvSpPr>
            <p:cNvPr id="92168" name="Rectangle 8"/>
            <p:cNvSpPr>
              <a:spLocks noChangeArrowheads="1"/>
            </p:cNvSpPr>
            <p:nvPr/>
          </p:nvSpPr>
          <p:spPr bwMode="auto">
            <a:xfrm>
              <a:off x="446" y="2290"/>
              <a:ext cx="803" cy="39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>
                  <a:latin typeface="Comic Sans MS" charset="0"/>
                </a:rPr>
                <a:t>FDM</a:t>
              </a:r>
            </a:p>
          </p:txBody>
        </p:sp>
        <p:sp>
          <p:nvSpPr>
            <p:cNvPr id="92169" name="Rectangle 9"/>
            <p:cNvSpPr>
              <a:spLocks noChangeArrowheads="1"/>
            </p:cNvSpPr>
            <p:nvPr/>
          </p:nvSpPr>
          <p:spPr bwMode="auto">
            <a:xfrm>
              <a:off x="1806" y="2306"/>
              <a:ext cx="803" cy="39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>
                  <a:latin typeface="Comic Sans MS" charset="0"/>
                </a:rPr>
                <a:t>TDM</a:t>
              </a:r>
            </a:p>
          </p:txBody>
        </p:sp>
        <p:grpSp>
          <p:nvGrpSpPr>
            <p:cNvPr id="92177" name="Group 17"/>
            <p:cNvGrpSpPr>
              <a:grpSpLocks/>
            </p:cNvGrpSpPr>
            <p:nvPr/>
          </p:nvGrpSpPr>
          <p:grpSpPr bwMode="auto">
            <a:xfrm>
              <a:off x="1009" y="1954"/>
              <a:ext cx="1184" cy="361"/>
              <a:chOff x="1009" y="1954"/>
              <a:chExt cx="1184" cy="361"/>
            </a:xfrm>
          </p:grpSpPr>
          <p:grpSp>
            <p:nvGrpSpPr>
              <p:cNvPr id="92175" name="Group 15"/>
              <p:cNvGrpSpPr>
                <a:grpSpLocks/>
              </p:cNvGrpSpPr>
              <p:nvPr/>
            </p:nvGrpSpPr>
            <p:grpSpPr bwMode="auto">
              <a:xfrm>
                <a:off x="1009" y="2114"/>
                <a:ext cx="1184" cy="201"/>
                <a:chOff x="1009" y="2114"/>
                <a:chExt cx="1184" cy="201"/>
              </a:xfrm>
            </p:grpSpPr>
            <p:sp>
              <p:nvSpPr>
                <p:cNvPr id="92172" name="Line 12"/>
                <p:cNvSpPr>
                  <a:spLocks noChangeShapeType="1"/>
                </p:cNvSpPr>
                <p:nvPr/>
              </p:nvSpPr>
              <p:spPr bwMode="auto">
                <a:xfrm>
                  <a:off x="1009" y="2118"/>
                  <a:ext cx="11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173" name="Line 13"/>
                <p:cNvSpPr>
                  <a:spLocks noChangeShapeType="1"/>
                </p:cNvSpPr>
                <p:nvPr/>
              </p:nvSpPr>
              <p:spPr bwMode="auto">
                <a:xfrm>
                  <a:off x="2193" y="2129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174" name="Line 14"/>
                <p:cNvSpPr>
                  <a:spLocks noChangeShapeType="1"/>
                </p:cNvSpPr>
                <p:nvPr/>
              </p:nvSpPr>
              <p:spPr bwMode="auto">
                <a:xfrm>
                  <a:off x="1010" y="21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2176" name="Line 16"/>
              <p:cNvSpPr>
                <a:spLocks noChangeShapeType="1"/>
              </p:cNvSpPr>
              <p:nvPr/>
            </p:nvSpPr>
            <p:spPr bwMode="auto">
              <a:xfrm>
                <a:off x="1588" y="1954"/>
                <a:ext cx="0" cy="1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2191" name="Group 31"/>
          <p:cNvGrpSpPr>
            <a:grpSpLocks/>
          </p:cNvGrpSpPr>
          <p:nvPr/>
        </p:nvGrpSpPr>
        <p:grpSpPr bwMode="auto">
          <a:xfrm>
            <a:off x="5076825" y="2516188"/>
            <a:ext cx="3679825" cy="1981200"/>
            <a:chOff x="3012" y="1468"/>
            <a:chExt cx="2318" cy="1248"/>
          </a:xfrm>
        </p:grpSpPr>
        <p:sp>
          <p:nvSpPr>
            <p:cNvPr id="92167" name="Rectangle 7"/>
            <p:cNvSpPr>
              <a:spLocks noChangeArrowheads="1"/>
            </p:cNvSpPr>
            <p:nvPr/>
          </p:nvSpPr>
          <p:spPr bwMode="auto">
            <a:xfrm>
              <a:off x="3383" y="1468"/>
              <a:ext cx="1487" cy="478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>
                  <a:latin typeface="Comic Sans MS" charset="0"/>
                </a:rPr>
                <a:t>Packet-switched</a:t>
              </a:r>
            </a:p>
            <a:p>
              <a:pPr algn="ctr"/>
              <a:r>
                <a:rPr lang="en-US" altLang="en-US" sz="2000">
                  <a:latin typeface="Comic Sans MS" charset="0"/>
                </a:rPr>
                <a:t>networks</a:t>
              </a:r>
            </a:p>
          </p:txBody>
        </p:sp>
        <p:sp>
          <p:nvSpPr>
            <p:cNvPr id="92170" name="Rectangle 10"/>
            <p:cNvSpPr>
              <a:spLocks noChangeArrowheads="1"/>
            </p:cNvSpPr>
            <p:nvPr/>
          </p:nvSpPr>
          <p:spPr bwMode="auto">
            <a:xfrm>
              <a:off x="3012" y="2317"/>
              <a:ext cx="1005" cy="39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>
                  <a:latin typeface="Comic Sans MS" charset="0"/>
                </a:rPr>
                <a:t>Networks</a:t>
              </a:r>
            </a:p>
            <a:p>
              <a:pPr algn="ctr"/>
              <a:r>
                <a:rPr lang="en-US" altLang="en-US" sz="2000">
                  <a:latin typeface="Comic Sans MS" charset="0"/>
                </a:rPr>
                <a:t>with VCs</a:t>
              </a:r>
            </a:p>
          </p:txBody>
        </p:sp>
        <p:sp>
          <p:nvSpPr>
            <p:cNvPr id="92171" name="Rectangle 11"/>
            <p:cNvSpPr>
              <a:spLocks noChangeArrowheads="1"/>
            </p:cNvSpPr>
            <p:nvPr/>
          </p:nvSpPr>
          <p:spPr bwMode="auto">
            <a:xfrm>
              <a:off x="4325" y="2312"/>
              <a:ext cx="1005" cy="399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altLang="en-US" sz="2000">
                  <a:latin typeface="Comic Sans MS" charset="0"/>
                </a:rPr>
                <a:t>Datagram</a:t>
              </a:r>
            </a:p>
            <a:p>
              <a:pPr algn="ctr"/>
              <a:r>
                <a:rPr lang="en-US" altLang="en-US" sz="2000">
                  <a:latin typeface="Comic Sans MS" charset="0"/>
                </a:rPr>
                <a:t>Networks</a:t>
              </a:r>
            </a:p>
          </p:txBody>
        </p:sp>
        <p:grpSp>
          <p:nvGrpSpPr>
            <p:cNvPr id="92178" name="Group 18"/>
            <p:cNvGrpSpPr>
              <a:grpSpLocks/>
            </p:cNvGrpSpPr>
            <p:nvPr/>
          </p:nvGrpSpPr>
          <p:grpSpPr bwMode="auto">
            <a:xfrm>
              <a:off x="3574" y="1955"/>
              <a:ext cx="1184" cy="361"/>
              <a:chOff x="1009" y="1954"/>
              <a:chExt cx="1184" cy="361"/>
            </a:xfrm>
          </p:grpSpPr>
          <p:grpSp>
            <p:nvGrpSpPr>
              <p:cNvPr id="92179" name="Group 19"/>
              <p:cNvGrpSpPr>
                <a:grpSpLocks/>
              </p:cNvGrpSpPr>
              <p:nvPr/>
            </p:nvGrpSpPr>
            <p:grpSpPr bwMode="auto">
              <a:xfrm>
                <a:off x="1009" y="2114"/>
                <a:ext cx="1184" cy="201"/>
                <a:chOff x="1009" y="2114"/>
                <a:chExt cx="1184" cy="201"/>
              </a:xfrm>
            </p:grpSpPr>
            <p:sp>
              <p:nvSpPr>
                <p:cNvPr id="92180" name="Line 20"/>
                <p:cNvSpPr>
                  <a:spLocks noChangeShapeType="1"/>
                </p:cNvSpPr>
                <p:nvPr/>
              </p:nvSpPr>
              <p:spPr bwMode="auto">
                <a:xfrm>
                  <a:off x="1009" y="2118"/>
                  <a:ext cx="1179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181" name="Line 21"/>
                <p:cNvSpPr>
                  <a:spLocks noChangeShapeType="1"/>
                </p:cNvSpPr>
                <p:nvPr/>
              </p:nvSpPr>
              <p:spPr bwMode="auto">
                <a:xfrm>
                  <a:off x="2193" y="2129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2182" name="Line 22"/>
                <p:cNvSpPr>
                  <a:spLocks noChangeShapeType="1"/>
                </p:cNvSpPr>
                <p:nvPr/>
              </p:nvSpPr>
              <p:spPr bwMode="auto">
                <a:xfrm>
                  <a:off x="1010" y="2114"/>
                  <a:ext cx="0" cy="18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92183" name="Line 23"/>
              <p:cNvSpPr>
                <a:spLocks noChangeShapeType="1"/>
              </p:cNvSpPr>
              <p:nvPr/>
            </p:nvSpPr>
            <p:spPr bwMode="auto">
              <a:xfrm>
                <a:off x="1588" y="1954"/>
                <a:ext cx="0" cy="16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2184" name="Group 24"/>
          <p:cNvGrpSpPr>
            <a:grpSpLocks/>
          </p:cNvGrpSpPr>
          <p:nvPr/>
        </p:nvGrpSpPr>
        <p:grpSpPr bwMode="auto">
          <a:xfrm>
            <a:off x="2589213" y="1947863"/>
            <a:ext cx="3816350" cy="573087"/>
            <a:chOff x="1009" y="1954"/>
            <a:chExt cx="1184" cy="361"/>
          </a:xfrm>
        </p:grpSpPr>
        <p:grpSp>
          <p:nvGrpSpPr>
            <p:cNvPr id="92185" name="Group 25"/>
            <p:cNvGrpSpPr>
              <a:grpSpLocks/>
            </p:cNvGrpSpPr>
            <p:nvPr/>
          </p:nvGrpSpPr>
          <p:grpSpPr bwMode="auto">
            <a:xfrm>
              <a:off x="1009" y="2114"/>
              <a:ext cx="1184" cy="201"/>
              <a:chOff x="1009" y="2114"/>
              <a:chExt cx="1184" cy="201"/>
            </a:xfrm>
          </p:grpSpPr>
          <p:sp>
            <p:nvSpPr>
              <p:cNvPr id="92186" name="Line 26"/>
              <p:cNvSpPr>
                <a:spLocks noChangeShapeType="1"/>
              </p:cNvSpPr>
              <p:nvPr/>
            </p:nvSpPr>
            <p:spPr bwMode="auto">
              <a:xfrm>
                <a:off x="1009" y="2118"/>
                <a:ext cx="1179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87" name="Line 27"/>
              <p:cNvSpPr>
                <a:spLocks noChangeShapeType="1"/>
              </p:cNvSpPr>
              <p:nvPr/>
            </p:nvSpPr>
            <p:spPr bwMode="auto">
              <a:xfrm>
                <a:off x="2193" y="2129"/>
                <a:ext cx="0" cy="1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188" name="Line 28"/>
              <p:cNvSpPr>
                <a:spLocks noChangeShapeType="1"/>
              </p:cNvSpPr>
              <p:nvPr/>
            </p:nvSpPr>
            <p:spPr bwMode="auto">
              <a:xfrm>
                <a:off x="1010" y="2114"/>
                <a:ext cx="0" cy="18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2189" name="Line 29"/>
            <p:cNvSpPr>
              <a:spLocks noChangeShapeType="1"/>
            </p:cNvSpPr>
            <p:nvPr/>
          </p:nvSpPr>
          <p:spPr bwMode="auto">
            <a:xfrm>
              <a:off x="1588" y="1954"/>
              <a:ext cx="0" cy="16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192" name="Text Box 32"/>
          <p:cNvSpPr txBox="1">
            <a:spLocks noChangeArrowheads="1"/>
          </p:cNvSpPr>
          <p:nvPr/>
        </p:nvSpPr>
        <p:spPr bwMode="auto">
          <a:xfrm>
            <a:off x="935038" y="4997450"/>
            <a:ext cx="68326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altLang="en-US" sz="2000">
                <a:latin typeface="Comic Sans MS" charset="0"/>
              </a:rPr>
              <a:t> Datagram network is </a:t>
            </a:r>
            <a:r>
              <a:rPr lang="en-US" altLang="en-US" sz="2000" i="1" u="sng">
                <a:latin typeface="Comic Sans MS" charset="0"/>
              </a:rPr>
              <a:t>not</a:t>
            </a:r>
            <a:r>
              <a:rPr lang="en-US" altLang="en-US" sz="2000">
                <a:latin typeface="Comic Sans MS" charset="0"/>
              </a:rPr>
              <a:t> either connection-oriented </a:t>
            </a:r>
          </a:p>
          <a:p>
            <a:r>
              <a:rPr lang="en-US" altLang="en-US" sz="2000">
                <a:latin typeface="Comic Sans MS" charset="0"/>
              </a:rPr>
              <a:t>or connectionless.</a:t>
            </a:r>
          </a:p>
          <a:p>
            <a:pPr>
              <a:buFontTx/>
              <a:buChar char="•"/>
            </a:pPr>
            <a:r>
              <a:rPr lang="en-US" altLang="en-US" sz="2000">
                <a:latin typeface="Comic Sans MS" charset="0"/>
              </a:rPr>
              <a:t> Internet provides both connection-oriented (TCP) and </a:t>
            </a:r>
          </a:p>
          <a:p>
            <a:r>
              <a:rPr lang="en-US" altLang="en-US" sz="2000">
                <a:latin typeface="Comic Sans MS" charset="0"/>
              </a:rPr>
              <a:t>connectionless services (UDP) to apps.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2877F7E6-5C55-7B4B-8C7A-063CB7E62DF6}" type="slidenum">
              <a:rPr lang="en-US" altLang="en-US"/>
              <a:pPr/>
              <a:t>45</a:t>
            </a:fld>
            <a:endParaRPr lang="en-US" altLang="en-US"/>
          </a:p>
        </p:txBody>
      </p:sp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Chapter 1: roadmap</a:t>
            </a:r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07375" cy="4648200"/>
          </a:xfrm>
        </p:spPr>
        <p:txBody>
          <a:bodyPr/>
          <a:lstStyle/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1.1</a:t>
            </a:r>
            <a:r>
              <a:rPr lang="en-US" altLang="en-US" sz="2800"/>
              <a:t> What </a:t>
            </a:r>
            <a:r>
              <a:rPr lang="en-US" altLang="en-US" sz="2800" i="1"/>
              <a:t>is</a:t>
            </a:r>
            <a:r>
              <a:rPr lang="en-US" altLang="en-US" sz="2800"/>
              <a:t> the Internet?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1.2</a:t>
            </a:r>
            <a:r>
              <a:rPr lang="en-US" altLang="en-US" sz="2800"/>
              <a:t> Network edge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1.3 </a:t>
            </a:r>
            <a:r>
              <a:rPr lang="en-US" altLang="en-US" sz="2800"/>
              <a:t>Network access and physical media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1.4</a:t>
            </a:r>
            <a:r>
              <a:rPr lang="en-US" altLang="en-US" sz="2800"/>
              <a:t> Network core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1.5 Internet structure and ISPs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1.6</a:t>
            </a:r>
            <a:r>
              <a:rPr lang="en-US" altLang="en-US" sz="2800"/>
              <a:t> Delay &amp; loss in packet-switched networks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1.7</a:t>
            </a:r>
            <a:r>
              <a:rPr lang="en-US" altLang="en-US" sz="2800"/>
              <a:t> Protocol layers, service models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1.8</a:t>
            </a:r>
            <a:r>
              <a:rPr lang="en-US" altLang="en-US" sz="2800"/>
              <a:t> History</a:t>
            </a:r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08A73430-9493-3E4C-898F-07763164300C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altLang="en-US" sz="3200"/>
              <a:t>Internet structure: network of networks</a:t>
            </a:r>
            <a:endParaRPr lang="en-US" alt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425" y="1428750"/>
            <a:ext cx="8440738" cy="4648200"/>
          </a:xfrm>
        </p:spPr>
        <p:txBody>
          <a:bodyPr/>
          <a:lstStyle/>
          <a:p>
            <a:r>
              <a:rPr lang="en-US" altLang="en-US" sz="2400"/>
              <a:t>roughly hierarchical</a:t>
            </a:r>
          </a:p>
          <a:p>
            <a:r>
              <a:rPr lang="en-US" altLang="en-US" sz="2400">
                <a:solidFill>
                  <a:srgbClr val="FF0000"/>
                </a:solidFill>
              </a:rPr>
              <a:t>at center: “tier-1” ISPs </a:t>
            </a:r>
            <a:r>
              <a:rPr lang="en-US" altLang="en-US" sz="2400"/>
              <a:t>(e.g., MCI, Sprint, AT&amp;T, Cable and Wireless), national/international coverage</a:t>
            </a:r>
          </a:p>
          <a:p>
            <a:pPr lvl="1"/>
            <a:r>
              <a:rPr lang="en-US" altLang="en-US"/>
              <a:t>treat each other as equals</a:t>
            </a:r>
          </a:p>
        </p:txBody>
      </p:sp>
      <p:sp>
        <p:nvSpPr>
          <p:cNvPr id="75809" name="Oval 33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5810" name="Oval 34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5811" name="Oval 35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grpSp>
        <p:nvGrpSpPr>
          <p:cNvPr id="75829" name="Group 53"/>
          <p:cNvGrpSpPr>
            <a:grpSpLocks/>
          </p:cNvGrpSpPr>
          <p:nvPr/>
        </p:nvGrpSpPr>
        <p:grpSpPr bwMode="auto">
          <a:xfrm>
            <a:off x="720725" y="3781425"/>
            <a:ext cx="4533900" cy="1543050"/>
            <a:chOff x="454" y="2122"/>
            <a:chExt cx="2856" cy="972"/>
          </a:xfrm>
        </p:grpSpPr>
        <p:sp>
          <p:nvSpPr>
            <p:cNvPr id="75799" name="Oval 23"/>
            <p:cNvSpPr>
              <a:spLocks noChangeArrowheads="1"/>
            </p:cNvSpPr>
            <p:nvPr/>
          </p:nvSpPr>
          <p:spPr bwMode="auto">
            <a:xfrm>
              <a:off x="3226" y="2796"/>
              <a:ext cx="84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2" name="Oval 36"/>
            <p:cNvSpPr>
              <a:spLocks noChangeArrowheads="1"/>
            </p:cNvSpPr>
            <p:nvPr/>
          </p:nvSpPr>
          <p:spPr bwMode="auto">
            <a:xfrm>
              <a:off x="2942" y="2500"/>
              <a:ext cx="84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3" name="Oval 37"/>
            <p:cNvSpPr>
              <a:spLocks noChangeArrowheads="1"/>
            </p:cNvSpPr>
            <p:nvPr/>
          </p:nvSpPr>
          <p:spPr bwMode="auto">
            <a:xfrm>
              <a:off x="2650" y="2516"/>
              <a:ext cx="84" cy="90"/>
            </a:xfrm>
            <a:prstGeom prst="ellipse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4" name="Oval 38"/>
            <p:cNvSpPr>
              <a:spLocks noChangeArrowheads="1"/>
            </p:cNvSpPr>
            <p:nvPr/>
          </p:nvSpPr>
          <p:spPr bwMode="auto">
            <a:xfrm>
              <a:off x="2354" y="2804"/>
              <a:ext cx="84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5" name="Oval 39"/>
            <p:cNvSpPr>
              <a:spLocks noChangeArrowheads="1"/>
            </p:cNvSpPr>
            <p:nvPr/>
          </p:nvSpPr>
          <p:spPr bwMode="auto">
            <a:xfrm>
              <a:off x="2666" y="3004"/>
              <a:ext cx="84" cy="9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6" name="Oval 40"/>
            <p:cNvSpPr>
              <a:spLocks noChangeArrowheads="1"/>
            </p:cNvSpPr>
            <p:nvPr/>
          </p:nvSpPr>
          <p:spPr bwMode="auto">
            <a:xfrm>
              <a:off x="2990" y="2996"/>
              <a:ext cx="84" cy="9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817" name="Line 41"/>
            <p:cNvSpPr>
              <a:spLocks noChangeShapeType="1"/>
            </p:cNvSpPr>
            <p:nvPr/>
          </p:nvSpPr>
          <p:spPr bwMode="auto">
            <a:xfrm flipV="1">
              <a:off x="2752" y="3040"/>
              <a:ext cx="240" cy="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8" name="Line 42"/>
            <p:cNvSpPr>
              <a:spLocks noChangeShapeType="1"/>
            </p:cNvSpPr>
            <p:nvPr/>
          </p:nvSpPr>
          <p:spPr bwMode="auto">
            <a:xfrm>
              <a:off x="3010" y="2572"/>
              <a:ext cx="232" cy="23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19" name="Line 43"/>
            <p:cNvSpPr>
              <a:spLocks noChangeShapeType="1"/>
            </p:cNvSpPr>
            <p:nvPr/>
          </p:nvSpPr>
          <p:spPr bwMode="auto">
            <a:xfrm flipV="1">
              <a:off x="2416" y="2592"/>
              <a:ext cx="248" cy="22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3" name="Text Box 47"/>
            <p:cNvSpPr txBox="1">
              <a:spLocks noChangeArrowheads="1"/>
            </p:cNvSpPr>
            <p:nvPr/>
          </p:nvSpPr>
          <p:spPr bwMode="auto">
            <a:xfrm>
              <a:off x="454" y="2122"/>
              <a:ext cx="987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800">
                  <a:latin typeface="Comic Sans MS" charset="0"/>
                </a:rPr>
                <a:t>Tier-1 providers interconnect (peer) privately</a:t>
              </a:r>
            </a:p>
          </p:txBody>
        </p:sp>
        <p:sp>
          <p:nvSpPr>
            <p:cNvPr id="75824" name="Line 48"/>
            <p:cNvSpPr>
              <a:spLocks noChangeShapeType="1"/>
            </p:cNvSpPr>
            <p:nvPr/>
          </p:nvSpPr>
          <p:spPr bwMode="auto">
            <a:xfrm>
              <a:off x="992" y="2224"/>
              <a:ext cx="1472" cy="4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5832" name="Group 56"/>
          <p:cNvGrpSpPr>
            <a:grpSpLocks/>
          </p:cNvGrpSpPr>
          <p:nvPr/>
        </p:nvGrpSpPr>
        <p:grpSpPr bwMode="auto">
          <a:xfrm>
            <a:off x="3876675" y="3286125"/>
            <a:ext cx="5267325" cy="1616075"/>
            <a:chOff x="2442" y="1810"/>
            <a:chExt cx="3318" cy="1018"/>
          </a:xfrm>
        </p:grpSpPr>
        <p:grpSp>
          <p:nvGrpSpPr>
            <p:cNvPr id="75820" name="Group 44"/>
            <p:cNvGrpSpPr>
              <a:grpSpLocks/>
            </p:cNvGrpSpPr>
            <p:nvPr/>
          </p:nvGrpSpPr>
          <p:grpSpPr bwMode="auto">
            <a:xfrm>
              <a:off x="3572" y="2372"/>
              <a:ext cx="453" cy="250"/>
              <a:chOff x="3740" y="1244"/>
              <a:chExt cx="453" cy="250"/>
            </a:xfrm>
          </p:grpSpPr>
          <p:sp>
            <p:nvSpPr>
              <p:cNvPr id="75786" name="Rectangle 10"/>
              <p:cNvSpPr>
                <a:spLocks noChangeArrowheads="1"/>
              </p:cNvSpPr>
              <p:nvPr/>
            </p:nvSpPr>
            <p:spPr bwMode="auto">
              <a:xfrm>
                <a:off x="3755" y="1248"/>
                <a:ext cx="438" cy="198"/>
              </a:xfrm>
              <a:prstGeom prst="rect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787" name="Text Box 11"/>
              <p:cNvSpPr txBox="1">
                <a:spLocks noChangeArrowheads="1"/>
              </p:cNvSpPr>
              <p:nvPr/>
            </p:nvSpPr>
            <p:spPr bwMode="auto">
              <a:xfrm>
                <a:off x="3740" y="1244"/>
                <a:ext cx="444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2000">
                    <a:solidFill>
                      <a:schemeClr val="bg1"/>
                    </a:solidFill>
                    <a:latin typeface="Comic Sans MS" charset="0"/>
                  </a:rPr>
                  <a:t>NAP</a:t>
                </a:r>
                <a:endParaRPr lang="en-US" altLang="en-US" sz="2000"/>
              </a:p>
            </p:txBody>
          </p:sp>
        </p:grpSp>
        <p:sp>
          <p:nvSpPr>
            <p:cNvPr id="75826" name="Line 50"/>
            <p:cNvSpPr>
              <a:spLocks noChangeShapeType="1"/>
            </p:cNvSpPr>
            <p:nvPr/>
          </p:nvSpPr>
          <p:spPr bwMode="auto">
            <a:xfrm flipH="1">
              <a:off x="3290" y="2540"/>
              <a:ext cx="316" cy="2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7" name="Line 51"/>
            <p:cNvSpPr>
              <a:spLocks noChangeShapeType="1"/>
            </p:cNvSpPr>
            <p:nvPr/>
          </p:nvSpPr>
          <p:spPr bwMode="auto">
            <a:xfrm flipH="1">
              <a:off x="3018" y="2488"/>
              <a:ext cx="568" cy="7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28" name="Line 52"/>
            <p:cNvSpPr>
              <a:spLocks noChangeShapeType="1"/>
            </p:cNvSpPr>
            <p:nvPr/>
          </p:nvSpPr>
          <p:spPr bwMode="auto">
            <a:xfrm flipH="1">
              <a:off x="2442" y="2524"/>
              <a:ext cx="1144" cy="30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830" name="Text Box 54"/>
            <p:cNvSpPr txBox="1">
              <a:spLocks noChangeArrowheads="1"/>
            </p:cNvSpPr>
            <p:nvPr/>
          </p:nvSpPr>
          <p:spPr bwMode="auto">
            <a:xfrm>
              <a:off x="4371" y="1810"/>
              <a:ext cx="1389" cy="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800">
                  <a:latin typeface="Comic Sans MS" charset="0"/>
                </a:rPr>
                <a:t>Tier-1 providers also interconnect at public network access points (NAPs)</a:t>
              </a:r>
            </a:p>
          </p:txBody>
        </p:sp>
        <p:sp>
          <p:nvSpPr>
            <p:cNvPr id="75831" name="Line 55"/>
            <p:cNvSpPr>
              <a:spLocks noChangeShapeType="1"/>
            </p:cNvSpPr>
            <p:nvPr/>
          </p:nvSpPr>
          <p:spPr bwMode="auto">
            <a:xfrm flipH="1">
              <a:off x="4008" y="1952"/>
              <a:ext cx="400" cy="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0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481BA9E6-94B0-6C42-9A40-4B18B6107055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Tier-1 ISP: e.g., Sprint</a:t>
            </a: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695325" y="1435100"/>
            <a:ext cx="42783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latin typeface="Comic Sans MS" charset="0"/>
              </a:rPr>
              <a:t>Sprint US backbone network</a:t>
            </a:r>
            <a:endParaRPr lang="en-US" altLang="en-US"/>
          </a:p>
        </p:txBody>
      </p:sp>
      <p:grpSp>
        <p:nvGrpSpPr>
          <p:cNvPr id="80902" name="Group 6"/>
          <p:cNvGrpSpPr>
            <a:grpSpLocks/>
          </p:cNvGrpSpPr>
          <p:nvPr/>
        </p:nvGrpSpPr>
        <p:grpSpPr bwMode="auto">
          <a:xfrm>
            <a:off x="609600" y="2474913"/>
            <a:ext cx="7842250" cy="4216400"/>
            <a:chOff x="0" y="1030"/>
            <a:chExt cx="5760" cy="3290"/>
          </a:xfrm>
        </p:grpSpPr>
        <p:pic>
          <p:nvPicPr>
            <p:cNvPr id="80903" name="Picture 7" descr="Us09lt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36"/>
              <a:ext cx="5760" cy="32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0904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026" b="43443"/>
            <a:stretch>
              <a:fillRect/>
            </a:stretch>
          </p:blipFill>
          <p:spPr bwMode="auto">
            <a:xfrm>
              <a:off x="128" y="3936"/>
              <a:ext cx="1213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80905" name="Group 9"/>
            <p:cNvGrpSpPr>
              <a:grpSpLocks/>
            </p:cNvGrpSpPr>
            <p:nvPr/>
          </p:nvGrpSpPr>
          <p:grpSpPr bwMode="auto">
            <a:xfrm>
              <a:off x="236" y="1030"/>
              <a:ext cx="4756" cy="2999"/>
              <a:chOff x="236" y="1030"/>
              <a:chExt cx="4756" cy="2999"/>
            </a:xfrm>
          </p:grpSpPr>
          <p:sp>
            <p:nvSpPr>
              <p:cNvPr id="80906" name="Arc 10"/>
              <p:cNvSpPr>
                <a:spLocks/>
              </p:cNvSpPr>
              <p:nvPr/>
            </p:nvSpPr>
            <p:spPr bwMode="auto">
              <a:xfrm rot="10800000" flipV="1">
                <a:off x="4141" y="2572"/>
                <a:ext cx="581" cy="666"/>
              </a:xfrm>
              <a:custGeom>
                <a:avLst/>
                <a:gdLst>
                  <a:gd name="G0" fmla="+- 3285 0 0"/>
                  <a:gd name="G1" fmla="+- 21600 0 0"/>
                  <a:gd name="G2" fmla="+- 21600 0 0"/>
                  <a:gd name="T0" fmla="*/ 0 w 24885"/>
                  <a:gd name="T1" fmla="*/ 251 h 21600"/>
                  <a:gd name="T2" fmla="*/ 24885 w 24885"/>
                  <a:gd name="T3" fmla="*/ 21600 h 21600"/>
                  <a:gd name="T4" fmla="*/ 3285 w 24885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4885" h="21600" fill="none" extrusionOk="0">
                    <a:moveTo>
                      <a:pt x="0" y="251"/>
                    </a:moveTo>
                    <a:cubicBezTo>
                      <a:pt x="1087" y="83"/>
                      <a:pt x="2185" y="-1"/>
                      <a:pt x="3285" y="-1"/>
                    </a:cubicBezTo>
                    <a:cubicBezTo>
                      <a:pt x="15214" y="-1"/>
                      <a:pt x="24885" y="9670"/>
                      <a:pt x="24885" y="21600"/>
                    </a:cubicBezTo>
                  </a:path>
                  <a:path w="24885" h="21600" stroke="0" extrusionOk="0">
                    <a:moveTo>
                      <a:pt x="0" y="251"/>
                    </a:moveTo>
                    <a:cubicBezTo>
                      <a:pt x="1087" y="83"/>
                      <a:pt x="2185" y="-1"/>
                      <a:pt x="3285" y="-1"/>
                    </a:cubicBezTo>
                    <a:cubicBezTo>
                      <a:pt x="15214" y="-1"/>
                      <a:pt x="24885" y="9670"/>
                      <a:pt x="24885" y="21600"/>
                    </a:cubicBezTo>
                    <a:lnTo>
                      <a:pt x="3285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07" name="Arc 11"/>
              <p:cNvSpPr>
                <a:spLocks/>
              </p:cNvSpPr>
              <p:nvPr/>
            </p:nvSpPr>
            <p:spPr bwMode="auto">
              <a:xfrm rot="16200000" flipV="1">
                <a:off x="3339" y="2899"/>
                <a:ext cx="582" cy="1677"/>
              </a:xfrm>
              <a:custGeom>
                <a:avLst/>
                <a:gdLst>
                  <a:gd name="G0" fmla="+- 0 0 0"/>
                  <a:gd name="G1" fmla="+- 20808 0 0"/>
                  <a:gd name="G2" fmla="+- 21600 0 0"/>
                  <a:gd name="T0" fmla="*/ 5797 w 21600"/>
                  <a:gd name="T1" fmla="*/ 0 h 20808"/>
                  <a:gd name="T2" fmla="*/ 21600 w 21600"/>
                  <a:gd name="T3" fmla="*/ 20808 h 20808"/>
                  <a:gd name="T4" fmla="*/ 0 w 21600"/>
                  <a:gd name="T5" fmla="*/ 20808 h 208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0808" fill="none" extrusionOk="0">
                    <a:moveTo>
                      <a:pt x="5796" y="0"/>
                    </a:moveTo>
                    <a:cubicBezTo>
                      <a:pt x="15137" y="2602"/>
                      <a:pt x="21600" y="11111"/>
                      <a:pt x="21600" y="20808"/>
                    </a:cubicBezTo>
                  </a:path>
                  <a:path w="21600" h="20808" stroke="0" extrusionOk="0">
                    <a:moveTo>
                      <a:pt x="5796" y="0"/>
                    </a:moveTo>
                    <a:cubicBezTo>
                      <a:pt x="15137" y="2602"/>
                      <a:pt x="21600" y="11111"/>
                      <a:pt x="21600" y="20808"/>
                    </a:cubicBezTo>
                    <a:lnTo>
                      <a:pt x="0" y="20808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08" name="Freeform 12"/>
              <p:cNvSpPr>
                <a:spLocks/>
              </p:cNvSpPr>
              <p:nvPr/>
            </p:nvSpPr>
            <p:spPr bwMode="auto">
              <a:xfrm>
                <a:off x="2782" y="2327"/>
                <a:ext cx="2063" cy="1119"/>
              </a:xfrm>
              <a:custGeom>
                <a:avLst/>
                <a:gdLst>
                  <a:gd name="T0" fmla="*/ 0 w 2063"/>
                  <a:gd name="T1" fmla="*/ 1119 h 1119"/>
                  <a:gd name="T2" fmla="*/ 1281 w 2063"/>
                  <a:gd name="T3" fmla="*/ 364 h 1119"/>
                  <a:gd name="T4" fmla="*/ 1418 w 2063"/>
                  <a:gd name="T5" fmla="*/ 273 h 1119"/>
                  <a:gd name="T6" fmla="*/ 1590 w 2063"/>
                  <a:gd name="T7" fmla="*/ 191 h 1119"/>
                  <a:gd name="T8" fmla="*/ 1708 w 2063"/>
                  <a:gd name="T9" fmla="*/ 110 h 1119"/>
                  <a:gd name="T10" fmla="*/ 1827 w 2063"/>
                  <a:gd name="T11" fmla="*/ 64 h 1119"/>
                  <a:gd name="T12" fmla="*/ 1954 w 2063"/>
                  <a:gd name="T13" fmla="*/ 19 h 1119"/>
                  <a:gd name="T14" fmla="*/ 2063 w 2063"/>
                  <a:gd name="T15" fmla="*/ 0 h 1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3" h="1119">
                    <a:moveTo>
                      <a:pt x="0" y="1119"/>
                    </a:moveTo>
                    <a:lnTo>
                      <a:pt x="1281" y="364"/>
                    </a:lnTo>
                    <a:lnTo>
                      <a:pt x="1418" y="273"/>
                    </a:lnTo>
                    <a:lnTo>
                      <a:pt x="1590" y="191"/>
                    </a:lnTo>
                    <a:lnTo>
                      <a:pt x="1708" y="110"/>
                    </a:lnTo>
                    <a:lnTo>
                      <a:pt x="1827" y="64"/>
                    </a:lnTo>
                    <a:lnTo>
                      <a:pt x="1954" y="19"/>
                    </a:lnTo>
                    <a:lnTo>
                      <a:pt x="2063" y="0"/>
                    </a:ln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09" name="Line 13"/>
              <p:cNvSpPr>
                <a:spLocks noChangeShapeType="1"/>
              </p:cNvSpPr>
              <p:nvPr/>
            </p:nvSpPr>
            <p:spPr bwMode="auto">
              <a:xfrm flipH="1">
                <a:off x="2833" y="2734"/>
                <a:ext cx="263" cy="709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0" name="Freeform 14"/>
              <p:cNvSpPr>
                <a:spLocks/>
              </p:cNvSpPr>
              <p:nvPr/>
            </p:nvSpPr>
            <p:spPr bwMode="auto">
              <a:xfrm>
                <a:off x="3672" y="2294"/>
                <a:ext cx="1191" cy="45"/>
              </a:xfrm>
              <a:custGeom>
                <a:avLst/>
                <a:gdLst>
                  <a:gd name="T0" fmla="*/ 0 w 1191"/>
                  <a:gd name="T1" fmla="*/ 0 h 45"/>
                  <a:gd name="T2" fmla="*/ 400 w 1191"/>
                  <a:gd name="T3" fmla="*/ 27 h 45"/>
                  <a:gd name="T4" fmla="*/ 573 w 1191"/>
                  <a:gd name="T5" fmla="*/ 36 h 45"/>
                  <a:gd name="T6" fmla="*/ 891 w 1191"/>
                  <a:gd name="T7" fmla="*/ 18 h 45"/>
                  <a:gd name="T8" fmla="*/ 1191 w 1191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1" h="45">
                    <a:moveTo>
                      <a:pt x="0" y="0"/>
                    </a:moveTo>
                    <a:lnTo>
                      <a:pt x="400" y="27"/>
                    </a:lnTo>
                    <a:lnTo>
                      <a:pt x="573" y="36"/>
                    </a:lnTo>
                    <a:lnTo>
                      <a:pt x="891" y="18"/>
                    </a:lnTo>
                    <a:lnTo>
                      <a:pt x="1191" y="45"/>
                    </a:lnTo>
                  </a:path>
                </a:pathLst>
              </a:custGeom>
              <a:noFill/>
              <a:ln w="38100" cap="flat" cmpd="sng">
                <a:solidFill>
                  <a:srgbClr val="9900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1" name="Arc 15"/>
              <p:cNvSpPr>
                <a:spLocks/>
              </p:cNvSpPr>
              <p:nvPr/>
            </p:nvSpPr>
            <p:spPr bwMode="auto">
              <a:xfrm flipH="1">
                <a:off x="846" y="1030"/>
                <a:ext cx="2270" cy="2386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21512 w 21512"/>
                  <a:gd name="T1" fmla="*/ 1949 h 21390"/>
                  <a:gd name="T2" fmla="*/ 3007 w 21512"/>
                  <a:gd name="T3" fmla="*/ 21390 h 21390"/>
                  <a:gd name="T4" fmla="*/ 0 w 21512"/>
                  <a:gd name="T5" fmla="*/ 0 h 21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12" h="21390" fill="none" extrusionOk="0">
                    <a:moveTo>
                      <a:pt x="21511" y="1948"/>
                    </a:moveTo>
                    <a:cubicBezTo>
                      <a:pt x="20606" y="11940"/>
                      <a:pt x="12941" y="19993"/>
                      <a:pt x="3006" y="21389"/>
                    </a:cubicBezTo>
                  </a:path>
                  <a:path w="21512" h="21390" stroke="0" extrusionOk="0">
                    <a:moveTo>
                      <a:pt x="21511" y="1948"/>
                    </a:moveTo>
                    <a:cubicBezTo>
                      <a:pt x="20606" y="11940"/>
                      <a:pt x="12941" y="19993"/>
                      <a:pt x="3006" y="2138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2" name="Arc 16"/>
              <p:cNvSpPr>
                <a:spLocks/>
              </p:cNvSpPr>
              <p:nvPr/>
            </p:nvSpPr>
            <p:spPr bwMode="auto">
              <a:xfrm flipH="1">
                <a:off x="236" y="1242"/>
                <a:ext cx="627" cy="1759"/>
              </a:xfrm>
              <a:custGeom>
                <a:avLst/>
                <a:gdLst>
                  <a:gd name="G0" fmla="+- 0 0 0"/>
                  <a:gd name="G1" fmla="+- 21562 0 0"/>
                  <a:gd name="G2" fmla="+- 21600 0 0"/>
                  <a:gd name="T0" fmla="*/ 1284 w 21600"/>
                  <a:gd name="T1" fmla="*/ 0 h 42952"/>
                  <a:gd name="T2" fmla="*/ 3007 w 21600"/>
                  <a:gd name="T3" fmla="*/ 42952 h 42952"/>
                  <a:gd name="T4" fmla="*/ 0 w 21600"/>
                  <a:gd name="T5" fmla="*/ 21562 h 429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42952" fill="none" extrusionOk="0">
                    <a:moveTo>
                      <a:pt x="1283" y="0"/>
                    </a:moveTo>
                    <a:cubicBezTo>
                      <a:pt x="12694" y="679"/>
                      <a:pt x="21600" y="10131"/>
                      <a:pt x="21600" y="21562"/>
                    </a:cubicBezTo>
                    <a:cubicBezTo>
                      <a:pt x="21600" y="32329"/>
                      <a:pt x="13669" y="41452"/>
                      <a:pt x="3006" y="42951"/>
                    </a:cubicBezTo>
                  </a:path>
                  <a:path w="21600" h="42952" stroke="0" extrusionOk="0">
                    <a:moveTo>
                      <a:pt x="1283" y="0"/>
                    </a:moveTo>
                    <a:cubicBezTo>
                      <a:pt x="12694" y="679"/>
                      <a:pt x="21600" y="10131"/>
                      <a:pt x="21600" y="21562"/>
                    </a:cubicBezTo>
                    <a:cubicBezTo>
                      <a:pt x="21600" y="32329"/>
                      <a:pt x="13669" y="41452"/>
                      <a:pt x="3006" y="42951"/>
                    </a:cubicBezTo>
                    <a:lnTo>
                      <a:pt x="0" y="21562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3" name="Arc 17"/>
              <p:cNvSpPr>
                <a:spLocks/>
              </p:cNvSpPr>
              <p:nvPr/>
            </p:nvSpPr>
            <p:spPr bwMode="auto">
              <a:xfrm flipH="1">
                <a:off x="441" y="1252"/>
                <a:ext cx="845" cy="1248"/>
              </a:xfrm>
              <a:custGeom>
                <a:avLst/>
                <a:gdLst>
                  <a:gd name="G0" fmla="+- 0 0 0"/>
                  <a:gd name="G1" fmla="+- 17515 0 0"/>
                  <a:gd name="G2" fmla="+- 21600 0 0"/>
                  <a:gd name="T0" fmla="*/ 12641 w 21600"/>
                  <a:gd name="T1" fmla="*/ 0 h 19403"/>
                  <a:gd name="T2" fmla="*/ 21517 w 21600"/>
                  <a:gd name="T3" fmla="*/ 19403 h 19403"/>
                  <a:gd name="T4" fmla="*/ 0 w 21600"/>
                  <a:gd name="T5" fmla="*/ 17515 h 19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9403" fill="none" extrusionOk="0">
                    <a:moveTo>
                      <a:pt x="12640" y="0"/>
                    </a:moveTo>
                    <a:cubicBezTo>
                      <a:pt x="18266" y="4060"/>
                      <a:pt x="21600" y="10576"/>
                      <a:pt x="21600" y="17515"/>
                    </a:cubicBezTo>
                    <a:cubicBezTo>
                      <a:pt x="21600" y="18145"/>
                      <a:pt x="21572" y="18775"/>
                      <a:pt x="21517" y="19403"/>
                    </a:cubicBezTo>
                  </a:path>
                  <a:path w="21600" h="19403" stroke="0" extrusionOk="0">
                    <a:moveTo>
                      <a:pt x="12640" y="0"/>
                    </a:moveTo>
                    <a:cubicBezTo>
                      <a:pt x="18266" y="4060"/>
                      <a:pt x="21600" y="10576"/>
                      <a:pt x="21600" y="17515"/>
                    </a:cubicBezTo>
                    <a:cubicBezTo>
                      <a:pt x="21600" y="18145"/>
                      <a:pt x="21572" y="18775"/>
                      <a:pt x="21517" y="19403"/>
                    </a:cubicBezTo>
                    <a:lnTo>
                      <a:pt x="0" y="17515"/>
                    </a:lnTo>
                    <a:close/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4" name="Line 18"/>
              <p:cNvSpPr>
                <a:spLocks noChangeShapeType="1"/>
              </p:cNvSpPr>
              <p:nvPr/>
            </p:nvSpPr>
            <p:spPr bwMode="auto">
              <a:xfrm flipV="1">
                <a:off x="459" y="2391"/>
                <a:ext cx="122" cy="8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5" name="Line 19"/>
              <p:cNvSpPr>
                <a:spLocks noChangeShapeType="1"/>
              </p:cNvSpPr>
              <p:nvPr/>
            </p:nvSpPr>
            <p:spPr bwMode="auto">
              <a:xfrm flipV="1">
                <a:off x="491" y="2435"/>
                <a:ext cx="122" cy="80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6" name="Arc 20"/>
              <p:cNvSpPr>
                <a:spLocks/>
              </p:cNvSpPr>
              <p:nvPr/>
            </p:nvSpPr>
            <p:spPr bwMode="auto">
              <a:xfrm flipH="1">
                <a:off x="492" y="1258"/>
                <a:ext cx="845" cy="1248"/>
              </a:xfrm>
              <a:custGeom>
                <a:avLst/>
                <a:gdLst>
                  <a:gd name="G0" fmla="+- 0 0 0"/>
                  <a:gd name="G1" fmla="+- 17515 0 0"/>
                  <a:gd name="G2" fmla="+- 21600 0 0"/>
                  <a:gd name="T0" fmla="*/ 12641 w 21600"/>
                  <a:gd name="T1" fmla="*/ 0 h 19403"/>
                  <a:gd name="T2" fmla="*/ 21517 w 21600"/>
                  <a:gd name="T3" fmla="*/ 19403 h 19403"/>
                  <a:gd name="T4" fmla="*/ 0 w 21600"/>
                  <a:gd name="T5" fmla="*/ 17515 h 194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19403" fill="none" extrusionOk="0">
                    <a:moveTo>
                      <a:pt x="12640" y="0"/>
                    </a:moveTo>
                    <a:cubicBezTo>
                      <a:pt x="18266" y="4060"/>
                      <a:pt x="21600" y="10576"/>
                      <a:pt x="21600" y="17515"/>
                    </a:cubicBezTo>
                    <a:cubicBezTo>
                      <a:pt x="21600" y="18145"/>
                      <a:pt x="21572" y="18775"/>
                      <a:pt x="21517" y="19403"/>
                    </a:cubicBezTo>
                  </a:path>
                  <a:path w="21600" h="19403" stroke="0" extrusionOk="0">
                    <a:moveTo>
                      <a:pt x="12640" y="0"/>
                    </a:moveTo>
                    <a:cubicBezTo>
                      <a:pt x="18266" y="4060"/>
                      <a:pt x="21600" y="10576"/>
                      <a:pt x="21600" y="17515"/>
                    </a:cubicBezTo>
                    <a:cubicBezTo>
                      <a:pt x="21600" y="18145"/>
                      <a:pt x="21572" y="18775"/>
                      <a:pt x="21517" y="19403"/>
                    </a:cubicBezTo>
                    <a:lnTo>
                      <a:pt x="0" y="17515"/>
                    </a:lnTo>
                    <a:close/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7" name="Line 21"/>
              <p:cNvSpPr>
                <a:spLocks noChangeShapeType="1"/>
              </p:cNvSpPr>
              <p:nvPr/>
            </p:nvSpPr>
            <p:spPr bwMode="auto">
              <a:xfrm>
                <a:off x="464" y="2527"/>
                <a:ext cx="318" cy="464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8" name="Line 22"/>
              <p:cNvSpPr>
                <a:spLocks noChangeShapeType="1"/>
              </p:cNvSpPr>
              <p:nvPr/>
            </p:nvSpPr>
            <p:spPr bwMode="auto">
              <a:xfrm flipV="1">
                <a:off x="600" y="1273"/>
                <a:ext cx="227" cy="1109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19" name="Arc 23"/>
              <p:cNvSpPr>
                <a:spLocks/>
              </p:cNvSpPr>
              <p:nvPr/>
            </p:nvSpPr>
            <p:spPr bwMode="auto">
              <a:xfrm flipV="1">
                <a:off x="498" y="2418"/>
                <a:ext cx="4234" cy="528"/>
              </a:xfrm>
              <a:custGeom>
                <a:avLst/>
                <a:gdLst>
                  <a:gd name="G0" fmla="+- 21156 0 0"/>
                  <a:gd name="G1" fmla="+- 21600 0 0"/>
                  <a:gd name="G2" fmla="+- 21600 0 0"/>
                  <a:gd name="T0" fmla="*/ 0 w 42724"/>
                  <a:gd name="T1" fmla="*/ 17242 h 21600"/>
                  <a:gd name="T2" fmla="*/ 42724 w 42724"/>
                  <a:gd name="T3" fmla="*/ 20418 h 21600"/>
                  <a:gd name="T4" fmla="*/ 21156 w 42724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724" h="21600" fill="none" extrusionOk="0">
                    <a:moveTo>
                      <a:pt x="0" y="17242"/>
                    </a:moveTo>
                    <a:cubicBezTo>
                      <a:pt x="2068" y="7203"/>
                      <a:pt x="10906" y="-1"/>
                      <a:pt x="21156" y="-1"/>
                    </a:cubicBezTo>
                    <a:cubicBezTo>
                      <a:pt x="32626" y="-1"/>
                      <a:pt x="42095" y="8965"/>
                      <a:pt x="42723" y="20418"/>
                    </a:cubicBezTo>
                  </a:path>
                  <a:path w="42724" h="21600" stroke="0" extrusionOk="0">
                    <a:moveTo>
                      <a:pt x="0" y="17242"/>
                    </a:moveTo>
                    <a:cubicBezTo>
                      <a:pt x="2068" y="7203"/>
                      <a:pt x="10906" y="-1"/>
                      <a:pt x="21156" y="-1"/>
                    </a:cubicBezTo>
                    <a:cubicBezTo>
                      <a:pt x="32626" y="-1"/>
                      <a:pt x="42095" y="8965"/>
                      <a:pt x="42723" y="20418"/>
                    </a:cubicBezTo>
                    <a:lnTo>
                      <a:pt x="21156" y="21600"/>
                    </a:lnTo>
                    <a:close/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0" name="Arc 24"/>
              <p:cNvSpPr>
                <a:spLocks/>
              </p:cNvSpPr>
              <p:nvPr/>
            </p:nvSpPr>
            <p:spPr bwMode="auto">
              <a:xfrm flipH="1">
                <a:off x="606" y="2298"/>
                <a:ext cx="2479" cy="1142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21512 w 21512"/>
                  <a:gd name="T1" fmla="*/ 1949 h 21390"/>
                  <a:gd name="T2" fmla="*/ 3007 w 21512"/>
                  <a:gd name="T3" fmla="*/ 21390 h 21390"/>
                  <a:gd name="T4" fmla="*/ 0 w 21512"/>
                  <a:gd name="T5" fmla="*/ 0 h 213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512" h="21390" fill="none" extrusionOk="0">
                    <a:moveTo>
                      <a:pt x="21511" y="1948"/>
                    </a:moveTo>
                    <a:cubicBezTo>
                      <a:pt x="20606" y="11940"/>
                      <a:pt x="12941" y="19993"/>
                      <a:pt x="3006" y="21389"/>
                    </a:cubicBezTo>
                  </a:path>
                  <a:path w="21512" h="21390" stroke="0" extrusionOk="0">
                    <a:moveTo>
                      <a:pt x="21511" y="1948"/>
                    </a:moveTo>
                    <a:cubicBezTo>
                      <a:pt x="20606" y="11940"/>
                      <a:pt x="12941" y="19993"/>
                      <a:pt x="3006" y="2138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1" name="Line 25"/>
              <p:cNvSpPr>
                <a:spLocks noChangeShapeType="1"/>
              </p:cNvSpPr>
              <p:nvPr/>
            </p:nvSpPr>
            <p:spPr bwMode="auto">
              <a:xfrm flipH="1" flipV="1">
                <a:off x="596" y="2414"/>
                <a:ext cx="182" cy="573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2" name="Arc 26"/>
              <p:cNvSpPr>
                <a:spLocks/>
              </p:cNvSpPr>
              <p:nvPr/>
            </p:nvSpPr>
            <p:spPr bwMode="auto">
              <a:xfrm flipV="1">
                <a:off x="618" y="2396"/>
                <a:ext cx="4112" cy="492"/>
              </a:xfrm>
              <a:custGeom>
                <a:avLst/>
                <a:gdLst>
                  <a:gd name="G0" fmla="+- 21557 0 0"/>
                  <a:gd name="G1" fmla="+- 21600 0 0"/>
                  <a:gd name="G2" fmla="+- 21600 0 0"/>
                  <a:gd name="T0" fmla="*/ 0 w 41767"/>
                  <a:gd name="T1" fmla="*/ 20236 h 21600"/>
                  <a:gd name="T2" fmla="*/ 41767 w 41767"/>
                  <a:gd name="T3" fmla="*/ 13976 h 21600"/>
                  <a:gd name="T4" fmla="*/ 21557 w 41767"/>
                  <a:gd name="T5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1767" h="21600" fill="none" extrusionOk="0">
                    <a:moveTo>
                      <a:pt x="0" y="20236"/>
                    </a:moveTo>
                    <a:cubicBezTo>
                      <a:pt x="719" y="8859"/>
                      <a:pt x="10157" y="-1"/>
                      <a:pt x="21557" y="-1"/>
                    </a:cubicBezTo>
                    <a:cubicBezTo>
                      <a:pt x="30545" y="-1"/>
                      <a:pt x="38594" y="5566"/>
                      <a:pt x="41766" y="13976"/>
                    </a:cubicBezTo>
                  </a:path>
                  <a:path w="41767" h="21600" stroke="0" extrusionOk="0">
                    <a:moveTo>
                      <a:pt x="0" y="20236"/>
                    </a:moveTo>
                    <a:cubicBezTo>
                      <a:pt x="719" y="8859"/>
                      <a:pt x="10157" y="-1"/>
                      <a:pt x="21557" y="-1"/>
                    </a:cubicBezTo>
                    <a:cubicBezTo>
                      <a:pt x="30545" y="-1"/>
                      <a:pt x="38594" y="5566"/>
                      <a:pt x="41766" y="13976"/>
                    </a:cubicBezTo>
                    <a:lnTo>
                      <a:pt x="21557" y="21600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3" name="Freeform 27"/>
              <p:cNvSpPr>
                <a:spLocks/>
              </p:cNvSpPr>
              <p:nvPr/>
            </p:nvSpPr>
            <p:spPr bwMode="auto">
              <a:xfrm>
                <a:off x="591" y="2327"/>
                <a:ext cx="4272" cy="146"/>
              </a:xfrm>
              <a:custGeom>
                <a:avLst/>
                <a:gdLst>
                  <a:gd name="T0" fmla="*/ 0 w 4272"/>
                  <a:gd name="T1" fmla="*/ 82 h 146"/>
                  <a:gd name="T2" fmla="*/ 1436 w 4272"/>
                  <a:gd name="T3" fmla="*/ 146 h 146"/>
                  <a:gd name="T4" fmla="*/ 2345 w 4272"/>
                  <a:gd name="T5" fmla="*/ 146 h 146"/>
                  <a:gd name="T6" fmla="*/ 3000 w 4272"/>
                  <a:gd name="T7" fmla="*/ 100 h 146"/>
                  <a:gd name="T8" fmla="*/ 3581 w 4272"/>
                  <a:gd name="T9" fmla="*/ 82 h 146"/>
                  <a:gd name="T10" fmla="*/ 4018 w 4272"/>
                  <a:gd name="T11" fmla="*/ 10 h 146"/>
                  <a:gd name="T12" fmla="*/ 4272 w 4272"/>
                  <a:gd name="T13" fmla="*/ 0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72" h="146">
                    <a:moveTo>
                      <a:pt x="0" y="82"/>
                    </a:moveTo>
                    <a:lnTo>
                      <a:pt x="1436" y="146"/>
                    </a:lnTo>
                    <a:lnTo>
                      <a:pt x="2345" y="146"/>
                    </a:lnTo>
                    <a:lnTo>
                      <a:pt x="3000" y="100"/>
                    </a:lnTo>
                    <a:lnTo>
                      <a:pt x="3581" y="82"/>
                    </a:lnTo>
                    <a:lnTo>
                      <a:pt x="4018" y="10"/>
                    </a:lnTo>
                    <a:lnTo>
                      <a:pt x="4272" y="0"/>
                    </a:lnTo>
                  </a:path>
                </a:pathLst>
              </a:custGeom>
              <a:noFill/>
              <a:ln w="508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4" name="Arc 28"/>
              <p:cNvSpPr>
                <a:spLocks/>
              </p:cNvSpPr>
              <p:nvPr/>
            </p:nvSpPr>
            <p:spPr bwMode="auto">
              <a:xfrm rot="5400000" flipH="1">
                <a:off x="1092" y="1782"/>
                <a:ext cx="481" cy="1440"/>
              </a:xfrm>
              <a:custGeom>
                <a:avLst/>
                <a:gdLst>
                  <a:gd name="G0" fmla="+- 0 0 0"/>
                  <a:gd name="G1" fmla="+- 9601 0 0"/>
                  <a:gd name="G2" fmla="+- 21600 0 0"/>
                  <a:gd name="T0" fmla="*/ 19349 w 21600"/>
                  <a:gd name="T1" fmla="*/ 0 h 25412"/>
                  <a:gd name="T2" fmla="*/ 14717 w 21600"/>
                  <a:gd name="T3" fmla="*/ 25412 h 25412"/>
                  <a:gd name="T4" fmla="*/ 0 w 21600"/>
                  <a:gd name="T5" fmla="*/ 9601 h 25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5412" fill="none" extrusionOk="0">
                    <a:moveTo>
                      <a:pt x="19348" y="0"/>
                    </a:moveTo>
                    <a:cubicBezTo>
                      <a:pt x="20829" y="2983"/>
                      <a:pt x="21600" y="6269"/>
                      <a:pt x="21600" y="9601"/>
                    </a:cubicBezTo>
                    <a:cubicBezTo>
                      <a:pt x="21600" y="15598"/>
                      <a:pt x="19106" y="21325"/>
                      <a:pt x="14716" y="25411"/>
                    </a:cubicBezTo>
                  </a:path>
                  <a:path w="21600" h="25412" stroke="0" extrusionOk="0">
                    <a:moveTo>
                      <a:pt x="19348" y="0"/>
                    </a:moveTo>
                    <a:cubicBezTo>
                      <a:pt x="20829" y="2983"/>
                      <a:pt x="21600" y="6269"/>
                      <a:pt x="21600" y="9601"/>
                    </a:cubicBezTo>
                    <a:cubicBezTo>
                      <a:pt x="21600" y="15598"/>
                      <a:pt x="19106" y="21325"/>
                      <a:pt x="14716" y="25411"/>
                    </a:cubicBezTo>
                    <a:lnTo>
                      <a:pt x="0" y="9601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5" name="Arc 29"/>
              <p:cNvSpPr>
                <a:spLocks/>
              </p:cNvSpPr>
              <p:nvPr/>
            </p:nvSpPr>
            <p:spPr bwMode="auto">
              <a:xfrm rot="5400000" flipH="1">
                <a:off x="1098" y="1743"/>
                <a:ext cx="481" cy="1440"/>
              </a:xfrm>
              <a:custGeom>
                <a:avLst/>
                <a:gdLst>
                  <a:gd name="G0" fmla="+- 0 0 0"/>
                  <a:gd name="G1" fmla="+- 9601 0 0"/>
                  <a:gd name="G2" fmla="+- 21600 0 0"/>
                  <a:gd name="T0" fmla="*/ 19349 w 21600"/>
                  <a:gd name="T1" fmla="*/ 0 h 25412"/>
                  <a:gd name="T2" fmla="*/ 14717 w 21600"/>
                  <a:gd name="T3" fmla="*/ 25412 h 25412"/>
                  <a:gd name="T4" fmla="*/ 0 w 21600"/>
                  <a:gd name="T5" fmla="*/ 9601 h 254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5412" fill="none" extrusionOk="0">
                    <a:moveTo>
                      <a:pt x="19348" y="0"/>
                    </a:moveTo>
                    <a:cubicBezTo>
                      <a:pt x="20829" y="2983"/>
                      <a:pt x="21600" y="6269"/>
                      <a:pt x="21600" y="9601"/>
                    </a:cubicBezTo>
                    <a:cubicBezTo>
                      <a:pt x="21600" y="15598"/>
                      <a:pt x="19106" y="21325"/>
                      <a:pt x="14716" y="25411"/>
                    </a:cubicBezTo>
                  </a:path>
                  <a:path w="21600" h="25412" stroke="0" extrusionOk="0">
                    <a:moveTo>
                      <a:pt x="19348" y="0"/>
                    </a:moveTo>
                    <a:cubicBezTo>
                      <a:pt x="20829" y="2983"/>
                      <a:pt x="21600" y="6269"/>
                      <a:pt x="21600" y="9601"/>
                    </a:cubicBezTo>
                    <a:cubicBezTo>
                      <a:pt x="21600" y="15598"/>
                      <a:pt x="19106" y="21325"/>
                      <a:pt x="14716" y="25411"/>
                    </a:cubicBezTo>
                    <a:lnTo>
                      <a:pt x="0" y="9601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6" name="Line 30"/>
              <p:cNvSpPr>
                <a:spLocks noChangeShapeType="1"/>
              </p:cNvSpPr>
              <p:nvPr/>
            </p:nvSpPr>
            <p:spPr bwMode="auto">
              <a:xfrm>
                <a:off x="2073" y="2337"/>
                <a:ext cx="981" cy="40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7" name="Line 31"/>
              <p:cNvSpPr>
                <a:spLocks noChangeShapeType="1"/>
              </p:cNvSpPr>
              <p:nvPr/>
            </p:nvSpPr>
            <p:spPr bwMode="auto">
              <a:xfrm>
                <a:off x="2088" y="2298"/>
                <a:ext cx="981" cy="40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8" name="Arc 32"/>
              <p:cNvSpPr>
                <a:spLocks/>
              </p:cNvSpPr>
              <p:nvPr/>
            </p:nvSpPr>
            <p:spPr bwMode="auto">
              <a:xfrm rot="5400000" flipH="1">
                <a:off x="4112" y="1687"/>
                <a:ext cx="362" cy="1302"/>
              </a:xfrm>
              <a:custGeom>
                <a:avLst/>
                <a:gdLst>
                  <a:gd name="G0" fmla="+- 0 0 0"/>
                  <a:gd name="G1" fmla="+- 6034 0 0"/>
                  <a:gd name="G2" fmla="+- 21600 0 0"/>
                  <a:gd name="T0" fmla="*/ 20740 w 21600"/>
                  <a:gd name="T1" fmla="*/ 0 h 21845"/>
                  <a:gd name="T2" fmla="*/ 14717 w 21600"/>
                  <a:gd name="T3" fmla="*/ 21845 h 21845"/>
                  <a:gd name="T4" fmla="*/ 0 w 21600"/>
                  <a:gd name="T5" fmla="*/ 6034 h 218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1845" fill="none" extrusionOk="0">
                    <a:moveTo>
                      <a:pt x="20740" y="-1"/>
                    </a:moveTo>
                    <a:cubicBezTo>
                      <a:pt x="21310" y="1960"/>
                      <a:pt x="21600" y="3992"/>
                      <a:pt x="21600" y="6034"/>
                    </a:cubicBezTo>
                    <a:cubicBezTo>
                      <a:pt x="21600" y="12031"/>
                      <a:pt x="19106" y="17758"/>
                      <a:pt x="14716" y="21844"/>
                    </a:cubicBezTo>
                  </a:path>
                  <a:path w="21600" h="21845" stroke="0" extrusionOk="0">
                    <a:moveTo>
                      <a:pt x="20740" y="-1"/>
                    </a:moveTo>
                    <a:cubicBezTo>
                      <a:pt x="21310" y="1960"/>
                      <a:pt x="21600" y="3992"/>
                      <a:pt x="21600" y="6034"/>
                    </a:cubicBezTo>
                    <a:cubicBezTo>
                      <a:pt x="21600" y="12031"/>
                      <a:pt x="19106" y="17758"/>
                      <a:pt x="14716" y="21844"/>
                    </a:cubicBezTo>
                    <a:lnTo>
                      <a:pt x="0" y="6034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29" name="Freeform 33"/>
              <p:cNvSpPr>
                <a:spLocks/>
              </p:cNvSpPr>
              <p:nvPr/>
            </p:nvSpPr>
            <p:spPr bwMode="auto">
              <a:xfrm>
                <a:off x="873" y="1236"/>
                <a:ext cx="3999" cy="1082"/>
              </a:xfrm>
              <a:custGeom>
                <a:avLst/>
                <a:gdLst>
                  <a:gd name="T0" fmla="*/ 0 w 3999"/>
                  <a:gd name="T1" fmla="*/ 0 h 1082"/>
                  <a:gd name="T2" fmla="*/ 1545 w 3999"/>
                  <a:gd name="T3" fmla="*/ 464 h 1082"/>
                  <a:gd name="T4" fmla="*/ 2699 w 3999"/>
                  <a:gd name="T5" fmla="*/ 791 h 1082"/>
                  <a:gd name="T6" fmla="*/ 3227 w 3999"/>
                  <a:gd name="T7" fmla="*/ 910 h 1082"/>
                  <a:gd name="T8" fmla="*/ 3617 w 3999"/>
                  <a:gd name="T9" fmla="*/ 1001 h 1082"/>
                  <a:gd name="T10" fmla="*/ 3999 w 3999"/>
                  <a:gd name="T11" fmla="*/ 1082 h 10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99" h="1082">
                    <a:moveTo>
                      <a:pt x="0" y="0"/>
                    </a:moveTo>
                    <a:lnTo>
                      <a:pt x="1545" y="464"/>
                    </a:lnTo>
                    <a:lnTo>
                      <a:pt x="2699" y="791"/>
                    </a:lnTo>
                    <a:lnTo>
                      <a:pt x="3227" y="910"/>
                    </a:lnTo>
                    <a:lnTo>
                      <a:pt x="3617" y="1001"/>
                    </a:lnTo>
                    <a:lnTo>
                      <a:pt x="3999" y="1082"/>
                    </a:lnTo>
                  </a:path>
                </a:pathLst>
              </a:custGeom>
              <a:noFill/>
              <a:ln w="50800" cap="flat" cmpd="sng">
                <a:solidFill>
                  <a:srgbClr val="FF0000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0" name="Line 34"/>
              <p:cNvSpPr>
                <a:spLocks noChangeShapeType="1"/>
              </p:cNvSpPr>
              <p:nvPr/>
            </p:nvSpPr>
            <p:spPr bwMode="auto">
              <a:xfrm>
                <a:off x="845" y="1282"/>
                <a:ext cx="2809" cy="100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1" name="Freeform 35"/>
              <p:cNvSpPr>
                <a:spLocks/>
              </p:cNvSpPr>
              <p:nvPr/>
            </p:nvSpPr>
            <p:spPr bwMode="auto">
              <a:xfrm>
                <a:off x="609" y="2091"/>
                <a:ext cx="3054" cy="282"/>
              </a:xfrm>
              <a:custGeom>
                <a:avLst/>
                <a:gdLst>
                  <a:gd name="T0" fmla="*/ 0 w 3054"/>
                  <a:gd name="T1" fmla="*/ 282 h 282"/>
                  <a:gd name="T2" fmla="*/ 173 w 3054"/>
                  <a:gd name="T3" fmla="*/ 136 h 282"/>
                  <a:gd name="T4" fmla="*/ 300 w 3054"/>
                  <a:gd name="T5" fmla="*/ 73 h 282"/>
                  <a:gd name="T6" fmla="*/ 418 w 3054"/>
                  <a:gd name="T7" fmla="*/ 46 h 282"/>
                  <a:gd name="T8" fmla="*/ 609 w 3054"/>
                  <a:gd name="T9" fmla="*/ 18 h 282"/>
                  <a:gd name="T10" fmla="*/ 900 w 3054"/>
                  <a:gd name="T11" fmla="*/ 0 h 282"/>
                  <a:gd name="T12" fmla="*/ 1236 w 3054"/>
                  <a:gd name="T13" fmla="*/ 9 h 282"/>
                  <a:gd name="T14" fmla="*/ 3054 w 3054"/>
                  <a:gd name="T15" fmla="*/ 200 h 2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054" h="282">
                    <a:moveTo>
                      <a:pt x="0" y="282"/>
                    </a:moveTo>
                    <a:lnTo>
                      <a:pt x="173" y="136"/>
                    </a:lnTo>
                    <a:lnTo>
                      <a:pt x="300" y="73"/>
                    </a:lnTo>
                    <a:lnTo>
                      <a:pt x="418" y="46"/>
                    </a:lnTo>
                    <a:lnTo>
                      <a:pt x="609" y="18"/>
                    </a:lnTo>
                    <a:lnTo>
                      <a:pt x="900" y="0"/>
                    </a:lnTo>
                    <a:lnTo>
                      <a:pt x="1236" y="9"/>
                    </a:lnTo>
                    <a:lnTo>
                      <a:pt x="3054" y="200"/>
                    </a:ln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2" name="Line 36"/>
              <p:cNvSpPr>
                <a:spLocks noChangeShapeType="1"/>
              </p:cNvSpPr>
              <p:nvPr/>
            </p:nvSpPr>
            <p:spPr bwMode="auto">
              <a:xfrm>
                <a:off x="3645" y="2291"/>
                <a:ext cx="155" cy="24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3" name="Freeform 37"/>
              <p:cNvSpPr>
                <a:spLocks/>
              </p:cNvSpPr>
              <p:nvPr/>
            </p:nvSpPr>
            <p:spPr bwMode="auto">
              <a:xfrm>
                <a:off x="3781" y="2337"/>
                <a:ext cx="1100" cy="200"/>
              </a:xfrm>
              <a:custGeom>
                <a:avLst/>
                <a:gdLst>
                  <a:gd name="T0" fmla="*/ 0 w 1100"/>
                  <a:gd name="T1" fmla="*/ 200 h 200"/>
                  <a:gd name="T2" fmla="*/ 364 w 1100"/>
                  <a:gd name="T3" fmla="*/ 163 h 200"/>
                  <a:gd name="T4" fmla="*/ 555 w 1100"/>
                  <a:gd name="T5" fmla="*/ 109 h 200"/>
                  <a:gd name="T6" fmla="*/ 773 w 1100"/>
                  <a:gd name="T7" fmla="*/ 36 h 200"/>
                  <a:gd name="T8" fmla="*/ 1100 w 1100"/>
                  <a:gd name="T9" fmla="*/ 0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00" h="200">
                    <a:moveTo>
                      <a:pt x="0" y="200"/>
                    </a:moveTo>
                    <a:lnTo>
                      <a:pt x="364" y="163"/>
                    </a:lnTo>
                    <a:lnTo>
                      <a:pt x="555" y="109"/>
                    </a:lnTo>
                    <a:lnTo>
                      <a:pt x="773" y="36"/>
                    </a:lnTo>
                    <a:lnTo>
                      <a:pt x="1100" y="0"/>
                    </a:ln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4" name="Arc 38"/>
              <p:cNvSpPr>
                <a:spLocks/>
              </p:cNvSpPr>
              <p:nvPr/>
            </p:nvSpPr>
            <p:spPr bwMode="auto">
              <a:xfrm flipH="1">
                <a:off x="3065" y="2584"/>
                <a:ext cx="1688" cy="435"/>
              </a:xfrm>
              <a:custGeom>
                <a:avLst/>
                <a:gdLst>
                  <a:gd name="G0" fmla="+- 21600 0 0"/>
                  <a:gd name="G1" fmla="+- 4338 0 0"/>
                  <a:gd name="G2" fmla="+- 21600 0 0"/>
                  <a:gd name="T0" fmla="*/ 42712 w 42712"/>
                  <a:gd name="T1" fmla="*/ 8904 h 25938"/>
                  <a:gd name="T2" fmla="*/ 440 w 42712"/>
                  <a:gd name="T3" fmla="*/ 0 h 25938"/>
                  <a:gd name="T4" fmla="*/ 21600 w 42712"/>
                  <a:gd name="T5" fmla="*/ 4338 h 259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2712" h="25938" fill="none" extrusionOk="0">
                    <a:moveTo>
                      <a:pt x="42711" y="8903"/>
                    </a:moveTo>
                    <a:cubicBezTo>
                      <a:pt x="40562" y="18843"/>
                      <a:pt x="31769" y="25937"/>
                      <a:pt x="21600" y="25937"/>
                    </a:cubicBezTo>
                    <a:cubicBezTo>
                      <a:pt x="9670" y="25938"/>
                      <a:pt x="0" y="16267"/>
                      <a:pt x="0" y="4338"/>
                    </a:cubicBezTo>
                    <a:cubicBezTo>
                      <a:pt x="0" y="2880"/>
                      <a:pt x="147" y="1427"/>
                      <a:pt x="440" y="0"/>
                    </a:cubicBezTo>
                  </a:path>
                  <a:path w="42712" h="25938" stroke="0" extrusionOk="0">
                    <a:moveTo>
                      <a:pt x="42711" y="8903"/>
                    </a:moveTo>
                    <a:cubicBezTo>
                      <a:pt x="40562" y="18843"/>
                      <a:pt x="31769" y="25937"/>
                      <a:pt x="21600" y="25937"/>
                    </a:cubicBezTo>
                    <a:cubicBezTo>
                      <a:pt x="9670" y="25938"/>
                      <a:pt x="0" y="16267"/>
                      <a:pt x="0" y="4338"/>
                    </a:cubicBezTo>
                    <a:cubicBezTo>
                      <a:pt x="0" y="2880"/>
                      <a:pt x="147" y="1427"/>
                      <a:pt x="440" y="0"/>
                    </a:cubicBezTo>
                    <a:lnTo>
                      <a:pt x="21600" y="4338"/>
                    </a:lnTo>
                    <a:close/>
                  </a:path>
                </a:pathLst>
              </a:custGeom>
              <a:noFill/>
              <a:ln w="38100">
                <a:solidFill>
                  <a:srgbClr val="990099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5" name="Arc 39"/>
              <p:cNvSpPr>
                <a:spLocks/>
              </p:cNvSpPr>
              <p:nvPr/>
            </p:nvSpPr>
            <p:spPr bwMode="auto">
              <a:xfrm flipV="1">
                <a:off x="3957" y="2453"/>
                <a:ext cx="853" cy="783"/>
              </a:xfrm>
              <a:custGeom>
                <a:avLst/>
                <a:gdLst>
                  <a:gd name="G0" fmla="+- 0 0 0"/>
                  <a:gd name="G1" fmla="+- 21097 0 0"/>
                  <a:gd name="G2" fmla="+- 21600 0 0"/>
                  <a:gd name="T0" fmla="*/ 4635 w 21600"/>
                  <a:gd name="T1" fmla="*/ 0 h 28475"/>
                  <a:gd name="T2" fmla="*/ 20301 w 21600"/>
                  <a:gd name="T3" fmla="*/ 28475 h 28475"/>
                  <a:gd name="T4" fmla="*/ 0 w 21600"/>
                  <a:gd name="T5" fmla="*/ 21097 h 284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28475" fill="none" extrusionOk="0">
                    <a:moveTo>
                      <a:pt x="4634" y="0"/>
                    </a:moveTo>
                    <a:cubicBezTo>
                      <a:pt x="14542" y="2176"/>
                      <a:pt x="21600" y="10953"/>
                      <a:pt x="21600" y="21097"/>
                    </a:cubicBezTo>
                    <a:cubicBezTo>
                      <a:pt x="21600" y="23613"/>
                      <a:pt x="21160" y="26110"/>
                      <a:pt x="20300" y="28474"/>
                    </a:cubicBezTo>
                  </a:path>
                  <a:path w="21600" h="28475" stroke="0" extrusionOk="0">
                    <a:moveTo>
                      <a:pt x="4634" y="0"/>
                    </a:moveTo>
                    <a:cubicBezTo>
                      <a:pt x="14542" y="2176"/>
                      <a:pt x="21600" y="10953"/>
                      <a:pt x="21600" y="21097"/>
                    </a:cubicBezTo>
                    <a:cubicBezTo>
                      <a:pt x="21600" y="23613"/>
                      <a:pt x="21160" y="26110"/>
                      <a:pt x="20300" y="28474"/>
                    </a:cubicBezTo>
                    <a:lnTo>
                      <a:pt x="0" y="21097"/>
                    </a:lnTo>
                    <a:close/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6" name="Arc 40"/>
              <p:cNvSpPr>
                <a:spLocks/>
              </p:cNvSpPr>
              <p:nvPr/>
            </p:nvSpPr>
            <p:spPr bwMode="auto">
              <a:xfrm flipV="1">
                <a:off x="4108" y="2430"/>
                <a:ext cx="744" cy="834"/>
              </a:xfrm>
              <a:custGeom>
                <a:avLst/>
                <a:gdLst>
                  <a:gd name="G0" fmla="+- 0 0 0"/>
                  <a:gd name="G1" fmla="+- 21552 0 0"/>
                  <a:gd name="G2" fmla="+- 21600 0 0"/>
                  <a:gd name="T0" fmla="*/ 1446 w 21600"/>
                  <a:gd name="T1" fmla="*/ 0 h 32588"/>
                  <a:gd name="T2" fmla="*/ 18568 w 21600"/>
                  <a:gd name="T3" fmla="*/ 32588 h 32588"/>
                  <a:gd name="T4" fmla="*/ 0 w 21600"/>
                  <a:gd name="T5" fmla="*/ 21552 h 32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2588" fill="none" extrusionOk="0">
                    <a:moveTo>
                      <a:pt x="1445" y="0"/>
                    </a:moveTo>
                    <a:cubicBezTo>
                      <a:pt x="12788" y="761"/>
                      <a:pt x="21600" y="10183"/>
                      <a:pt x="21600" y="21552"/>
                    </a:cubicBezTo>
                    <a:cubicBezTo>
                      <a:pt x="21600" y="25436"/>
                      <a:pt x="20552" y="29248"/>
                      <a:pt x="18567" y="32587"/>
                    </a:cubicBezTo>
                  </a:path>
                  <a:path w="21600" h="32588" stroke="0" extrusionOk="0">
                    <a:moveTo>
                      <a:pt x="1445" y="0"/>
                    </a:moveTo>
                    <a:cubicBezTo>
                      <a:pt x="12788" y="761"/>
                      <a:pt x="21600" y="10183"/>
                      <a:pt x="21600" y="21552"/>
                    </a:cubicBezTo>
                    <a:cubicBezTo>
                      <a:pt x="21600" y="25436"/>
                      <a:pt x="20552" y="29248"/>
                      <a:pt x="18567" y="32587"/>
                    </a:cubicBezTo>
                    <a:lnTo>
                      <a:pt x="0" y="21552"/>
                    </a:lnTo>
                    <a:close/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7" name="Arc 41"/>
              <p:cNvSpPr>
                <a:spLocks/>
              </p:cNvSpPr>
              <p:nvPr/>
            </p:nvSpPr>
            <p:spPr bwMode="auto">
              <a:xfrm flipV="1">
                <a:off x="4132" y="2423"/>
                <a:ext cx="817" cy="1430"/>
              </a:xfrm>
              <a:custGeom>
                <a:avLst/>
                <a:gdLst>
                  <a:gd name="G0" fmla="+- 0 0 0"/>
                  <a:gd name="G1" fmla="+- 19714 0 0"/>
                  <a:gd name="G2" fmla="+- 21600 0 0"/>
                  <a:gd name="T0" fmla="*/ 8828 w 21600"/>
                  <a:gd name="T1" fmla="*/ 0 h 33061"/>
                  <a:gd name="T2" fmla="*/ 16983 w 21600"/>
                  <a:gd name="T3" fmla="*/ 33061 h 33061"/>
                  <a:gd name="T4" fmla="*/ 0 w 21600"/>
                  <a:gd name="T5" fmla="*/ 19714 h 330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600" h="33061" fill="none" extrusionOk="0">
                    <a:moveTo>
                      <a:pt x="8827" y="0"/>
                    </a:moveTo>
                    <a:cubicBezTo>
                      <a:pt x="16598" y="3480"/>
                      <a:pt x="21600" y="11199"/>
                      <a:pt x="21600" y="19714"/>
                    </a:cubicBezTo>
                    <a:cubicBezTo>
                      <a:pt x="21600" y="24554"/>
                      <a:pt x="19974" y="29254"/>
                      <a:pt x="16982" y="33060"/>
                    </a:cubicBezTo>
                  </a:path>
                  <a:path w="21600" h="33061" stroke="0" extrusionOk="0">
                    <a:moveTo>
                      <a:pt x="8827" y="0"/>
                    </a:moveTo>
                    <a:cubicBezTo>
                      <a:pt x="16598" y="3480"/>
                      <a:pt x="21600" y="11199"/>
                      <a:pt x="21600" y="19714"/>
                    </a:cubicBezTo>
                    <a:cubicBezTo>
                      <a:pt x="21600" y="24554"/>
                      <a:pt x="19974" y="29254"/>
                      <a:pt x="16982" y="33060"/>
                    </a:cubicBezTo>
                    <a:lnTo>
                      <a:pt x="0" y="19714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8" name="Line 42"/>
              <p:cNvSpPr>
                <a:spLocks noChangeShapeType="1"/>
              </p:cNvSpPr>
              <p:nvPr/>
            </p:nvSpPr>
            <p:spPr bwMode="auto">
              <a:xfrm>
                <a:off x="4118" y="3237"/>
                <a:ext cx="372" cy="636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39" name="Arc 43"/>
              <p:cNvSpPr>
                <a:spLocks/>
              </p:cNvSpPr>
              <p:nvPr/>
            </p:nvSpPr>
            <p:spPr bwMode="auto">
              <a:xfrm flipH="1">
                <a:off x="779" y="2349"/>
                <a:ext cx="2047" cy="1124"/>
              </a:xfrm>
              <a:custGeom>
                <a:avLst/>
                <a:gdLst>
                  <a:gd name="G0" fmla="+- 0 0 0"/>
                  <a:gd name="G1" fmla="+- 0 0 0"/>
                  <a:gd name="G2" fmla="+- 21600 0 0"/>
                  <a:gd name="T0" fmla="*/ 17760 w 17760"/>
                  <a:gd name="T1" fmla="*/ 12294 h 21598"/>
                  <a:gd name="T2" fmla="*/ 319 w 17760"/>
                  <a:gd name="T3" fmla="*/ 21598 h 21598"/>
                  <a:gd name="T4" fmla="*/ 0 w 17760"/>
                  <a:gd name="T5" fmla="*/ 0 h 215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7760" h="21598" fill="none" extrusionOk="0">
                    <a:moveTo>
                      <a:pt x="17759" y="12293"/>
                    </a:moveTo>
                    <a:cubicBezTo>
                      <a:pt x="13789" y="18029"/>
                      <a:pt x="7293" y="21494"/>
                      <a:pt x="318" y="21597"/>
                    </a:cubicBezTo>
                  </a:path>
                  <a:path w="17760" h="21598" stroke="0" extrusionOk="0">
                    <a:moveTo>
                      <a:pt x="17759" y="12293"/>
                    </a:moveTo>
                    <a:cubicBezTo>
                      <a:pt x="13789" y="18029"/>
                      <a:pt x="7293" y="21494"/>
                      <a:pt x="318" y="21597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0" name="Line 44"/>
              <p:cNvSpPr>
                <a:spLocks noChangeShapeType="1"/>
              </p:cNvSpPr>
              <p:nvPr/>
            </p:nvSpPr>
            <p:spPr bwMode="auto">
              <a:xfrm flipV="1">
                <a:off x="4779" y="2355"/>
                <a:ext cx="84" cy="63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1" name="Line 45"/>
              <p:cNvSpPr>
                <a:spLocks noChangeShapeType="1"/>
              </p:cNvSpPr>
              <p:nvPr/>
            </p:nvSpPr>
            <p:spPr bwMode="auto">
              <a:xfrm flipV="1">
                <a:off x="4890" y="2214"/>
                <a:ext cx="54" cy="123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2" name="Arc 46"/>
              <p:cNvSpPr>
                <a:spLocks/>
              </p:cNvSpPr>
              <p:nvPr/>
            </p:nvSpPr>
            <p:spPr bwMode="auto">
              <a:xfrm>
                <a:off x="4785" y="2193"/>
                <a:ext cx="207" cy="265"/>
              </a:xfrm>
              <a:custGeom>
                <a:avLst/>
                <a:gdLst>
                  <a:gd name="G0" fmla="+- 10192 0 0"/>
                  <a:gd name="G1" fmla="+- 8988 0 0"/>
                  <a:gd name="G2" fmla="+- 21600 0 0"/>
                  <a:gd name="T0" fmla="*/ 29833 w 31792"/>
                  <a:gd name="T1" fmla="*/ 0 h 30588"/>
                  <a:gd name="T2" fmla="*/ 0 w 31792"/>
                  <a:gd name="T3" fmla="*/ 28032 h 30588"/>
                  <a:gd name="T4" fmla="*/ 10192 w 31792"/>
                  <a:gd name="T5" fmla="*/ 8988 h 30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31792" h="30588" fill="none" extrusionOk="0">
                    <a:moveTo>
                      <a:pt x="29833" y="-1"/>
                    </a:moveTo>
                    <a:cubicBezTo>
                      <a:pt x="31123" y="2820"/>
                      <a:pt x="31792" y="5886"/>
                      <a:pt x="31792" y="8988"/>
                    </a:cubicBezTo>
                    <a:cubicBezTo>
                      <a:pt x="31792" y="20917"/>
                      <a:pt x="22121" y="30588"/>
                      <a:pt x="10192" y="30588"/>
                    </a:cubicBezTo>
                    <a:cubicBezTo>
                      <a:pt x="6636" y="30587"/>
                      <a:pt x="3135" y="29710"/>
                      <a:pt x="-1" y="28032"/>
                    </a:cubicBezTo>
                  </a:path>
                  <a:path w="31792" h="30588" stroke="0" extrusionOk="0">
                    <a:moveTo>
                      <a:pt x="29833" y="-1"/>
                    </a:moveTo>
                    <a:cubicBezTo>
                      <a:pt x="31123" y="2820"/>
                      <a:pt x="31792" y="5886"/>
                      <a:pt x="31792" y="8988"/>
                    </a:cubicBezTo>
                    <a:cubicBezTo>
                      <a:pt x="31792" y="20917"/>
                      <a:pt x="22121" y="30588"/>
                      <a:pt x="10192" y="30588"/>
                    </a:cubicBezTo>
                    <a:cubicBezTo>
                      <a:pt x="6636" y="30587"/>
                      <a:pt x="3135" y="29710"/>
                      <a:pt x="-1" y="28032"/>
                    </a:cubicBezTo>
                    <a:lnTo>
                      <a:pt x="10192" y="8988"/>
                    </a:lnTo>
                    <a:close/>
                  </a:path>
                </a:pathLst>
              </a:custGeom>
              <a:noFill/>
              <a:ln w="38100">
                <a:solidFill>
                  <a:schemeClr val="accent2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3" name="Freeform 47"/>
              <p:cNvSpPr>
                <a:spLocks/>
              </p:cNvSpPr>
              <p:nvPr/>
            </p:nvSpPr>
            <p:spPr bwMode="auto">
              <a:xfrm>
                <a:off x="3651" y="2264"/>
                <a:ext cx="1191" cy="45"/>
              </a:xfrm>
              <a:custGeom>
                <a:avLst/>
                <a:gdLst>
                  <a:gd name="T0" fmla="*/ 0 w 1191"/>
                  <a:gd name="T1" fmla="*/ 0 h 45"/>
                  <a:gd name="T2" fmla="*/ 400 w 1191"/>
                  <a:gd name="T3" fmla="*/ 27 h 45"/>
                  <a:gd name="T4" fmla="*/ 573 w 1191"/>
                  <a:gd name="T5" fmla="*/ 36 h 45"/>
                  <a:gd name="T6" fmla="*/ 891 w 1191"/>
                  <a:gd name="T7" fmla="*/ 18 h 45"/>
                  <a:gd name="T8" fmla="*/ 1191 w 1191"/>
                  <a:gd name="T9" fmla="*/ 45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91" h="45">
                    <a:moveTo>
                      <a:pt x="0" y="0"/>
                    </a:moveTo>
                    <a:lnTo>
                      <a:pt x="400" y="27"/>
                    </a:lnTo>
                    <a:lnTo>
                      <a:pt x="573" y="36"/>
                    </a:lnTo>
                    <a:lnTo>
                      <a:pt x="891" y="18"/>
                    </a:lnTo>
                    <a:lnTo>
                      <a:pt x="1191" y="45"/>
                    </a:lnTo>
                  </a:path>
                </a:pathLst>
              </a:custGeom>
              <a:noFill/>
              <a:ln w="38100" cap="flat" cmpd="sng">
                <a:solidFill>
                  <a:srgbClr val="990099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4" name="Line 48"/>
              <p:cNvSpPr>
                <a:spLocks noChangeShapeType="1"/>
              </p:cNvSpPr>
              <p:nvPr/>
            </p:nvSpPr>
            <p:spPr bwMode="auto">
              <a:xfrm flipH="1">
                <a:off x="3100" y="2314"/>
                <a:ext cx="548" cy="406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5" name="Freeform 49"/>
              <p:cNvSpPr>
                <a:spLocks/>
              </p:cNvSpPr>
              <p:nvPr/>
            </p:nvSpPr>
            <p:spPr bwMode="auto">
              <a:xfrm>
                <a:off x="2821" y="3239"/>
                <a:ext cx="1295" cy="186"/>
              </a:xfrm>
              <a:custGeom>
                <a:avLst/>
                <a:gdLst>
                  <a:gd name="T0" fmla="*/ 0 w 2063"/>
                  <a:gd name="T1" fmla="*/ 1119 h 1119"/>
                  <a:gd name="T2" fmla="*/ 1281 w 2063"/>
                  <a:gd name="T3" fmla="*/ 364 h 1119"/>
                  <a:gd name="T4" fmla="*/ 1418 w 2063"/>
                  <a:gd name="T5" fmla="*/ 273 h 1119"/>
                  <a:gd name="T6" fmla="*/ 1590 w 2063"/>
                  <a:gd name="T7" fmla="*/ 191 h 1119"/>
                  <a:gd name="T8" fmla="*/ 1708 w 2063"/>
                  <a:gd name="T9" fmla="*/ 110 h 1119"/>
                  <a:gd name="T10" fmla="*/ 1827 w 2063"/>
                  <a:gd name="T11" fmla="*/ 64 h 1119"/>
                  <a:gd name="T12" fmla="*/ 1954 w 2063"/>
                  <a:gd name="T13" fmla="*/ 19 h 1119"/>
                  <a:gd name="T14" fmla="*/ 2063 w 2063"/>
                  <a:gd name="T15" fmla="*/ 0 h 1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63" h="1119">
                    <a:moveTo>
                      <a:pt x="0" y="1119"/>
                    </a:moveTo>
                    <a:lnTo>
                      <a:pt x="1281" y="364"/>
                    </a:lnTo>
                    <a:lnTo>
                      <a:pt x="1418" y="273"/>
                    </a:lnTo>
                    <a:lnTo>
                      <a:pt x="1590" y="191"/>
                    </a:lnTo>
                    <a:lnTo>
                      <a:pt x="1708" y="110"/>
                    </a:lnTo>
                    <a:lnTo>
                      <a:pt x="1827" y="64"/>
                    </a:lnTo>
                    <a:lnTo>
                      <a:pt x="1954" y="19"/>
                    </a:lnTo>
                    <a:lnTo>
                      <a:pt x="2063" y="0"/>
                    </a:ln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6" name="Arc 50"/>
              <p:cNvSpPr>
                <a:spLocks/>
              </p:cNvSpPr>
              <p:nvPr/>
            </p:nvSpPr>
            <p:spPr bwMode="auto">
              <a:xfrm flipH="1">
                <a:off x="396" y="1333"/>
                <a:ext cx="343" cy="1177"/>
              </a:xfrm>
              <a:custGeom>
                <a:avLst/>
                <a:gdLst>
                  <a:gd name="G0" fmla="+- 6645 0 0"/>
                  <a:gd name="G1" fmla="+- 21600 0 0"/>
                  <a:gd name="G2" fmla="+- 21600 0 0"/>
                  <a:gd name="T0" fmla="*/ 0 w 28245"/>
                  <a:gd name="T1" fmla="*/ 1047 h 35340"/>
                  <a:gd name="T2" fmla="*/ 23312 w 28245"/>
                  <a:gd name="T3" fmla="*/ 35340 h 35340"/>
                  <a:gd name="T4" fmla="*/ 6645 w 28245"/>
                  <a:gd name="T5" fmla="*/ 21600 h 353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8245" h="35340" fill="none" extrusionOk="0">
                    <a:moveTo>
                      <a:pt x="0" y="1047"/>
                    </a:moveTo>
                    <a:cubicBezTo>
                      <a:pt x="2146" y="353"/>
                      <a:pt x="4388" y="-1"/>
                      <a:pt x="6645" y="-1"/>
                    </a:cubicBezTo>
                    <a:cubicBezTo>
                      <a:pt x="18574" y="0"/>
                      <a:pt x="28245" y="9670"/>
                      <a:pt x="28245" y="21600"/>
                    </a:cubicBezTo>
                    <a:cubicBezTo>
                      <a:pt x="28245" y="26613"/>
                      <a:pt x="26500" y="31471"/>
                      <a:pt x="23311" y="35339"/>
                    </a:cubicBezTo>
                  </a:path>
                  <a:path w="28245" h="35340" stroke="0" extrusionOk="0">
                    <a:moveTo>
                      <a:pt x="0" y="1047"/>
                    </a:moveTo>
                    <a:cubicBezTo>
                      <a:pt x="2146" y="353"/>
                      <a:pt x="4388" y="-1"/>
                      <a:pt x="6645" y="-1"/>
                    </a:cubicBezTo>
                    <a:cubicBezTo>
                      <a:pt x="18574" y="0"/>
                      <a:pt x="28245" y="9670"/>
                      <a:pt x="28245" y="21600"/>
                    </a:cubicBezTo>
                    <a:cubicBezTo>
                      <a:pt x="28245" y="26613"/>
                      <a:pt x="26500" y="31471"/>
                      <a:pt x="23311" y="35339"/>
                    </a:cubicBezTo>
                    <a:lnTo>
                      <a:pt x="6645" y="21600"/>
                    </a:lnTo>
                    <a:close/>
                  </a:path>
                </a:pathLst>
              </a:custGeom>
              <a:noFill/>
              <a:ln w="762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947" name="Line 51"/>
              <p:cNvSpPr>
                <a:spLocks noChangeShapeType="1"/>
              </p:cNvSpPr>
              <p:nvPr/>
            </p:nvSpPr>
            <p:spPr bwMode="auto">
              <a:xfrm flipH="1">
                <a:off x="2773" y="2728"/>
                <a:ext cx="263" cy="709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948" name="Group 52"/>
            <p:cNvGrpSpPr>
              <a:grpSpLocks/>
            </p:cNvGrpSpPr>
            <p:nvPr/>
          </p:nvGrpSpPr>
          <p:grpSpPr bwMode="auto">
            <a:xfrm>
              <a:off x="400" y="1185"/>
              <a:ext cx="4629" cy="2756"/>
              <a:chOff x="400" y="1185"/>
              <a:chExt cx="4629" cy="2756"/>
            </a:xfrm>
          </p:grpSpPr>
          <p:sp>
            <p:nvSpPr>
              <p:cNvPr id="80949" name="Oval 53"/>
              <p:cNvSpPr>
                <a:spLocks noChangeArrowheads="1"/>
              </p:cNvSpPr>
              <p:nvPr/>
            </p:nvSpPr>
            <p:spPr bwMode="auto">
              <a:xfrm>
                <a:off x="782" y="1185"/>
                <a:ext cx="138" cy="13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0950" name="Group 54"/>
              <p:cNvGrpSpPr>
                <a:grpSpLocks/>
              </p:cNvGrpSpPr>
              <p:nvPr/>
            </p:nvGrpSpPr>
            <p:grpSpPr bwMode="auto">
              <a:xfrm>
                <a:off x="400" y="2121"/>
                <a:ext cx="4629" cy="1820"/>
                <a:chOff x="400" y="2121"/>
                <a:chExt cx="4629" cy="1820"/>
              </a:xfrm>
            </p:grpSpPr>
            <p:sp>
              <p:nvSpPr>
                <p:cNvPr id="80951" name="Oval 55"/>
                <p:cNvSpPr>
                  <a:spLocks noChangeArrowheads="1"/>
                </p:cNvSpPr>
                <p:nvPr/>
              </p:nvSpPr>
              <p:spPr bwMode="auto">
                <a:xfrm>
                  <a:off x="400" y="2428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2" name="Oval 56"/>
                <p:cNvSpPr>
                  <a:spLocks noChangeArrowheads="1"/>
                </p:cNvSpPr>
                <p:nvPr/>
              </p:nvSpPr>
              <p:spPr bwMode="auto">
                <a:xfrm>
                  <a:off x="2018" y="2257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3" name="Oval 57"/>
                <p:cNvSpPr>
                  <a:spLocks noChangeArrowheads="1"/>
                </p:cNvSpPr>
                <p:nvPr/>
              </p:nvSpPr>
              <p:spPr bwMode="auto">
                <a:xfrm>
                  <a:off x="532" y="2333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4" name="Oval 58"/>
                <p:cNvSpPr>
                  <a:spLocks noChangeArrowheads="1"/>
                </p:cNvSpPr>
                <p:nvPr/>
              </p:nvSpPr>
              <p:spPr bwMode="auto">
                <a:xfrm>
                  <a:off x="3733" y="2479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5" name="Oval 59"/>
                <p:cNvSpPr>
                  <a:spLocks noChangeArrowheads="1"/>
                </p:cNvSpPr>
                <p:nvPr/>
              </p:nvSpPr>
              <p:spPr bwMode="auto">
                <a:xfrm>
                  <a:off x="3592" y="2221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6" name="Oval 60"/>
                <p:cNvSpPr>
                  <a:spLocks noChangeArrowheads="1"/>
                </p:cNvSpPr>
                <p:nvPr/>
              </p:nvSpPr>
              <p:spPr bwMode="auto">
                <a:xfrm>
                  <a:off x="4055" y="3167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7" name="Oval 61"/>
                <p:cNvSpPr>
                  <a:spLocks noChangeArrowheads="1"/>
                </p:cNvSpPr>
                <p:nvPr/>
              </p:nvSpPr>
              <p:spPr bwMode="auto">
                <a:xfrm>
                  <a:off x="4400" y="3803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8" name="Oval 62"/>
                <p:cNvSpPr>
                  <a:spLocks noChangeArrowheads="1"/>
                </p:cNvSpPr>
                <p:nvPr/>
              </p:nvSpPr>
              <p:spPr bwMode="auto">
                <a:xfrm>
                  <a:off x="705" y="2924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59" name="Oval 63"/>
                <p:cNvSpPr>
                  <a:spLocks noChangeArrowheads="1"/>
                </p:cNvSpPr>
                <p:nvPr/>
              </p:nvSpPr>
              <p:spPr bwMode="auto">
                <a:xfrm>
                  <a:off x="3000" y="2666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0" name="Oval 64"/>
                <p:cNvSpPr>
                  <a:spLocks noChangeArrowheads="1"/>
                </p:cNvSpPr>
                <p:nvPr/>
              </p:nvSpPr>
              <p:spPr bwMode="auto">
                <a:xfrm>
                  <a:off x="2727" y="3367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1" name="Oval 65"/>
                <p:cNvSpPr>
                  <a:spLocks noChangeArrowheads="1"/>
                </p:cNvSpPr>
                <p:nvPr/>
              </p:nvSpPr>
              <p:spPr bwMode="auto">
                <a:xfrm>
                  <a:off x="4809" y="2276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2" name="Oval 66"/>
                <p:cNvSpPr>
                  <a:spLocks noChangeArrowheads="1"/>
                </p:cNvSpPr>
                <p:nvPr/>
              </p:nvSpPr>
              <p:spPr bwMode="auto">
                <a:xfrm>
                  <a:off x="4664" y="2503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3" name="Oval 67"/>
                <p:cNvSpPr>
                  <a:spLocks noChangeArrowheads="1"/>
                </p:cNvSpPr>
                <p:nvPr/>
              </p:nvSpPr>
              <p:spPr bwMode="auto">
                <a:xfrm>
                  <a:off x="4891" y="2121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0964" name="Oval 68"/>
                <p:cNvSpPr>
                  <a:spLocks noChangeArrowheads="1"/>
                </p:cNvSpPr>
                <p:nvPr/>
              </p:nvSpPr>
              <p:spPr bwMode="auto">
                <a:xfrm>
                  <a:off x="4682" y="2376"/>
                  <a:ext cx="138" cy="138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0000"/>
                    </a:gs>
                    <a:gs pos="100000">
                      <a:srgbClr val="FF0000">
                        <a:gamma/>
                        <a:shade val="46275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80965" name="Oval 69"/>
              <p:cNvSpPr>
                <a:spLocks noChangeArrowheads="1"/>
              </p:cNvSpPr>
              <p:nvPr/>
            </p:nvSpPr>
            <p:spPr bwMode="auto">
              <a:xfrm>
                <a:off x="715" y="1299"/>
                <a:ext cx="138" cy="138"/>
              </a:xfrm>
              <a:prstGeom prst="ellipse">
                <a:avLst/>
              </a:prstGeom>
              <a:gradFill rotWithShape="0">
                <a:gsLst>
                  <a:gs pos="0">
                    <a:srgbClr val="FF0000"/>
                  </a:gs>
                  <a:gs pos="100000">
                    <a:srgbClr val="FF0000">
                      <a:gamma/>
                      <a:shade val="46275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0966" name="Group 70"/>
            <p:cNvGrpSpPr>
              <a:grpSpLocks/>
            </p:cNvGrpSpPr>
            <p:nvPr/>
          </p:nvGrpSpPr>
          <p:grpSpPr bwMode="auto">
            <a:xfrm>
              <a:off x="293" y="1163"/>
              <a:ext cx="5420" cy="2984"/>
              <a:chOff x="293" y="1163"/>
              <a:chExt cx="5420" cy="2984"/>
            </a:xfrm>
          </p:grpSpPr>
          <p:sp>
            <p:nvSpPr>
              <p:cNvPr id="80967" name="Text Box 71"/>
              <p:cNvSpPr txBox="1">
                <a:spLocks noChangeArrowheads="1"/>
              </p:cNvSpPr>
              <p:nvPr/>
            </p:nvSpPr>
            <p:spPr bwMode="auto">
              <a:xfrm>
                <a:off x="872" y="1163"/>
                <a:ext cx="486" cy="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Seattle</a:t>
                </a:r>
              </a:p>
            </p:txBody>
          </p:sp>
          <p:sp>
            <p:nvSpPr>
              <p:cNvPr id="80968" name="Text Box 72"/>
              <p:cNvSpPr txBox="1">
                <a:spLocks noChangeArrowheads="1"/>
              </p:cNvSpPr>
              <p:nvPr/>
            </p:nvSpPr>
            <p:spPr bwMode="auto">
              <a:xfrm>
                <a:off x="3738" y="3286"/>
                <a:ext cx="498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Atlanta</a:t>
                </a:r>
              </a:p>
            </p:txBody>
          </p:sp>
          <p:sp>
            <p:nvSpPr>
              <p:cNvPr id="80969" name="Text Box 73"/>
              <p:cNvSpPr txBox="1">
                <a:spLocks noChangeArrowheads="1"/>
              </p:cNvSpPr>
              <p:nvPr/>
            </p:nvSpPr>
            <p:spPr bwMode="auto">
              <a:xfrm>
                <a:off x="3133" y="2229"/>
                <a:ext cx="557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1">
                    <a:latin typeface="Arial Narrow" charset="0"/>
                  </a:rPr>
                  <a:t>Chicago</a:t>
                </a:r>
              </a:p>
            </p:txBody>
          </p:sp>
          <p:sp>
            <p:nvSpPr>
              <p:cNvPr id="80970" name="Text Box 74"/>
              <p:cNvSpPr txBox="1">
                <a:spLocks noChangeArrowheads="1"/>
              </p:cNvSpPr>
              <p:nvPr/>
            </p:nvSpPr>
            <p:spPr bwMode="auto">
              <a:xfrm>
                <a:off x="3418" y="2580"/>
                <a:ext cx="676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1">
                    <a:latin typeface="Arial Narrow" charset="0"/>
                  </a:rPr>
                  <a:t>Roachdale</a:t>
                </a:r>
              </a:p>
            </p:txBody>
          </p:sp>
          <p:sp>
            <p:nvSpPr>
              <p:cNvPr id="80971" name="Text Box 75"/>
              <p:cNvSpPr txBox="1">
                <a:spLocks noChangeArrowheads="1"/>
              </p:cNvSpPr>
              <p:nvPr/>
            </p:nvSpPr>
            <p:spPr bwMode="auto">
              <a:xfrm>
                <a:off x="401" y="2177"/>
                <a:ext cx="594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Stockton</a:t>
                </a:r>
              </a:p>
            </p:txBody>
          </p:sp>
          <p:sp>
            <p:nvSpPr>
              <p:cNvPr id="80972" name="Text Box 76"/>
              <p:cNvSpPr txBox="1">
                <a:spLocks noChangeArrowheads="1"/>
              </p:cNvSpPr>
              <p:nvPr/>
            </p:nvSpPr>
            <p:spPr bwMode="auto">
              <a:xfrm>
                <a:off x="293" y="2537"/>
                <a:ext cx="605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San Jose</a:t>
                </a:r>
              </a:p>
            </p:txBody>
          </p:sp>
          <p:sp>
            <p:nvSpPr>
              <p:cNvPr id="80973" name="Text Box 77"/>
              <p:cNvSpPr txBox="1">
                <a:spLocks noChangeArrowheads="1"/>
              </p:cNvSpPr>
              <p:nvPr/>
            </p:nvSpPr>
            <p:spPr bwMode="auto">
              <a:xfrm>
                <a:off x="655" y="3052"/>
                <a:ext cx="588" cy="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Anaheim</a:t>
                </a:r>
              </a:p>
            </p:txBody>
          </p:sp>
          <p:sp>
            <p:nvSpPr>
              <p:cNvPr id="80974" name="Text Box 78"/>
              <p:cNvSpPr txBox="1">
                <a:spLocks noChangeArrowheads="1"/>
              </p:cNvSpPr>
              <p:nvPr/>
            </p:nvSpPr>
            <p:spPr bwMode="auto">
              <a:xfrm>
                <a:off x="2449" y="3483"/>
                <a:ext cx="682" cy="2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Fort Worth</a:t>
                </a:r>
              </a:p>
            </p:txBody>
          </p:sp>
          <p:sp>
            <p:nvSpPr>
              <p:cNvPr id="80975" name="Text Box 79"/>
              <p:cNvSpPr txBox="1">
                <a:spLocks noChangeArrowheads="1"/>
              </p:cNvSpPr>
              <p:nvPr/>
            </p:nvSpPr>
            <p:spPr bwMode="auto">
              <a:xfrm>
                <a:off x="4215" y="3909"/>
                <a:ext cx="546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Orlando</a:t>
                </a:r>
              </a:p>
            </p:txBody>
          </p:sp>
          <p:sp>
            <p:nvSpPr>
              <p:cNvPr id="80976" name="Text Box 80"/>
              <p:cNvSpPr txBox="1">
                <a:spLocks noChangeArrowheads="1"/>
              </p:cNvSpPr>
              <p:nvPr/>
            </p:nvSpPr>
            <p:spPr bwMode="auto">
              <a:xfrm>
                <a:off x="2341" y="2661"/>
                <a:ext cx="749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Kansas City</a:t>
                </a:r>
              </a:p>
            </p:txBody>
          </p:sp>
          <p:sp>
            <p:nvSpPr>
              <p:cNvPr id="80977" name="Text Box 81"/>
              <p:cNvSpPr txBox="1">
                <a:spLocks noChangeArrowheads="1"/>
              </p:cNvSpPr>
              <p:nvPr/>
            </p:nvSpPr>
            <p:spPr bwMode="auto">
              <a:xfrm>
                <a:off x="2140" y="2217"/>
                <a:ext cx="647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1">
                    <a:latin typeface="Arial Narrow" charset="0"/>
                  </a:rPr>
                  <a:t>Cheyenne</a:t>
                </a:r>
              </a:p>
            </p:txBody>
          </p:sp>
          <p:sp>
            <p:nvSpPr>
              <p:cNvPr id="80978" name="Text Box 82"/>
              <p:cNvSpPr txBox="1">
                <a:spLocks noChangeArrowheads="1"/>
              </p:cNvSpPr>
              <p:nvPr/>
            </p:nvSpPr>
            <p:spPr bwMode="auto">
              <a:xfrm>
                <a:off x="5004" y="2094"/>
                <a:ext cx="624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1">
                    <a:latin typeface="Arial Narrow" charset="0"/>
                  </a:rPr>
                  <a:t>New York</a:t>
                </a:r>
              </a:p>
            </p:txBody>
          </p:sp>
          <p:sp>
            <p:nvSpPr>
              <p:cNvPr id="80979" name="Text Box 83"/>
              <p:cNvSpPr txBox="1">
                <a:spLocks noChangeArrowheads="1"/>
              </p:cNvSpPr>
              <p:nvPr/>
            </p:nvSpPr>
            <p:spPr bwMode="auto">
              <a:xfrm>
                <a:off x="4947" y="2251"/>
                <a:ext cx="766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1">
                    <a:latin typeface="Arial Narrow" charset="0"/>
                  </a:rPr>
                  <a:t>Pennsauken</a:t>
                </a:r>
              </a:p>
            </p:txBody>
          </p:sp>
          <p:sp>
            <p:nvSpPr>
              <p:cNvPr id="80980" name="Text Box 84"/>
              <p:cNvSpPr txBox="1">
                <a:spLocks noChangeArrowheads="1"/>
              </p:cNvSpPr>
              <p:nvPr/>
            </p:nvSpPr>
            <p:spPr bwMode="auto">
              <a:xfrm>
                <a:off x="4908" y="2383"/>
                <a:ext cx="421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1">
                    <a:latin typeface="Arial Narrow" charset="0"/>
                  </a:rPr>
                  <a:t>Relay</a:t>
                </a:r>
              </a:p>
            </p:txBody>
          </p:sp>
          <p:sp>
            <p:nvSpPr>
              <p:cNvPr id="80981" name="Text Box 85"/>
              <p:cNvSpPr txBox="1">
                <a:spLocks noChangeArrowheads="1"/>
              </p:cNvSpPr>
              <p:nvPr/>
            </p:nvSpPr>
            <p:spPr bwMode="auto">
              <a:xfrm>
                <a:off x="4880" y="2518"/>
                <a:ext cx="635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en-US" altLang="en-US" sz="1400" b="1">
                    <a:latin typeface="Arial Narrow" charset="0"/>
                  </a:rPr>
                  <a:t>Wash. DC</a:t>
                </a:r>
              </a:p>
            </p:txBody>
          </p:sp>
          <p:sp>
            <p:nvSpPr>
              <p:cNvPr id="80982" name="Text Box 86"/>
              <p:cNvSpPr txBox="1">
                <a:spLocks noChangeArrowheads="1"/>
              </p:cNvSpPr>
              <p:nvPr/>
            </p:nvSpPr>
            <p:spPr bwMode="auto">
              <a:xfrm>
                <a:off x="798" y="1295"/>
                <a:ext cx="539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/>
                <a:r>
                  <a:rPr lang="en-US" altLang="en-US" sz="1400" b="1">
                    <a:latin typeface="Arial Narrow" charset="0"/>
                  </a:rPr>
                  <a:t>Tacoma</a:t>
                </a:r>
              </a:p>
            </p:txBody>
          </p:sp>
        </p:grpSp>
      </p:grpSp>
      <p:grpSp>
        <p:nvGrpSpPr>
          <p:cNvPr id="80992" name="Group 96"/>
          <p:cNvGrpSpPr>
            <a:grpSpLocks/>
          </p:cNvGrpSpPr>
          <p:nvPr/>
        </p:nvGrpSpPr>
        <p:grpSpPr bwMode="auto">
          <a:xfrm>
            <a:off x="5676900" y="1724025"/>
            <a:ext cx="2308225" cy="1069975"/>
            <a:chOff x="3626" y="1253"/>
            <a:chExt cx="1454" cy="674"/>
          </a:xfrm>
        </p:grpSpPr>
        <p:sp>
          <p:nvSpPr>
            <p:cNvPr id="80987" name="Line 91"/>
            <p:cNvSpPr>
              <a:spLocks noChangeShapeType="1"/>
            </p:cNvSpPr>
            <p:nvPr/>
          </p:nvSpPr>
          <p:spPr bwMode="auto">
            <a:xfrm>
              <a:off x="3626" y="1362"/>
              <a:ext cx="476" cy="0"/>
            </a:xfrm>
            <a:prstGeom prst="line">
              <a:avLst/>
            </a:prstGeom>
            <a:noFill/>
            <a:ln w="38100">
              <a:solidFill>
                <a:srgbClr val="990099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8" name="Line 92"/>
            <p:cNvSpPr>
              <a:spLocks noChangeShapeType="1"/>
            </p:cNvSpPr>
            <p:nvPr/>
          </p:nvSpPr>
          <p:spPr bwMode="auto">
            <a:xfrm>
              <a:off x="3643" y="1513"/>
              <a:ext cx="476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89" name="Line 93"/>
            <p:cNvSpPr>
              <a:spLocks noChangeShapeType="1"/>
            </p:cNvSpPr>
            <p:nvPr/>
          </p:nvSpPr>
          <p:spPr bwMode="auto">
            <a:xfrm>
              <a:off x="3643" y="1684"/>
              <a:ext cx="476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0" name="Line 94"/>
            <p:cNvSpPr>
              <a:spLocks noChangeShapeType="1"/>
            </p:cNvSpPr>
            <p:nvPr/>
          </p:nvSpPr>
          <p:spPr bwMode="auto">
            <a:xfrm>
              <a:off x="3643" y="1832"/>
              <a:ext cx="476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0991" name="Text Box 95"/>
            <p:cNvSpPr txBox="1">
              <a:spLocks noChangeArrowheads="1"/>
            </p:cNvSpPr>
            <p:nvPr/>
          </p:nvSpPr>
          <p:spPr bwMode="auto">
            <a:xfrm>
              <a:off x="4112" y="1253"/>
              <a:ext cx="968" cy="6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en-US" altLang="en-US" sz="1600" b="1">
                  <a:solidFill>
                    <a:srgbClr val="990099"/>
                  </a:solidFill>
                  <a:latin typeface="Arial Narrow" charset="0"/>
                </a:rPr>
                <a:t>DS3 (45 Mbps)</a:t>
              </a:r>
            </a:p>
            <a:p>
              <a:pPr eaLnBrk="1" hangingPunct="1"/>
              <a:r>
                <a:rPr lang="en-US" altLang="en-US" sz="1600" b="1">
                  <a:solidFill>
                    <a:schemeClr val="accent2"/>
                  </a:solidFill>
                  <a:latin typeface="Arial Narrow" charset="0"/>
                </a:rPr>
                <a:t>OC3 (155 Mbps)</a:t>
              </a:r>
            </a:p>
            <a:p>
              <a:pPr eaLnBrk="1" hangingPunct="1"/>
              <a:r>
                <a:rPr lang="en-US" altLang="en-US" sz="1600" b="1">
                  <a:solidFill>
                    <a:srgbClr val="FF0000"/>
                  </a:solidFill>
                  <a:latin typeface="Arial Narrow" charset="0"/>
                </a:rPr>
                <a:t>OC12 (622 Mbps)</a:t>
              </a:r>
              <a:endParaRPr lang="en-US" altLang="en-US" sz="1600" b="1">
                <a:latin typeface="Arial Narrow" charset="0"/>
              </a:endParaRPr>
            </a:p>
            <a:p>
              <a:pPr eaLnBrk="1" hangingPunct="1"/>
              <a:r>
                <a:rPr lang="en-US" altLang="en-US" sz="1600" b="1">
                  <a:latin typeface="Arial Narrow" charset="0"/>
                </a:rPr>
                <a:t>OC48 (2.4 Gbps)</a:t>
              </a:r>
            </a:p>
          </p:txBody>
        </p:sp>
      </p:grpSp>
      <p:grpSp>
        <p:nvGrpSpPr>
          <p:cNvPr id="81208" name="Group 312"/>
          <p:cNvGrpSpPr>
            <a:grpSpLocks/>
          </p:cNvGrpSpPr>
          <p:nvPr/>
        </p:nvGrpSpPr>
        <p:grpSpPr bwMode="auto">
          <a:xfrm>
            <a:off x="1687513" y="2949575"/>
            <a:ext cx="3089275" cy="3046413"/>
            <a:chOff x="1063" y="1858"/>
            <a:chExt cx="1946" cy="1919"/>
          </a:xfrm>
        </p:grpSpPr>
        <p:grpSp>
          <p:nvGrpSpPr>
            <p:cNvPr id="81097" name="Group 201"/>
            <p:cNvGrpSpPr>
              <a:grpSpLocks/>
            </p:cNvGrpSpPr>
            <p:nvPr/>
          </p:nvGrpSpPr>
          <p:grpSpPr bwMode="auto">
            <a:xfrm>
              <a:off x="1449" y="1866"/>
              <a:ext cx="1560" cy="1911"/>
              <a:chOff x="2472" y="1212"/>
              <a:chExt cx="1908" cy="2232"/>
            </a:xfrm>
          </p:grpSpPr>
          <p:sp>
            <p:nvSpPr>
              <p:cNvPr id="81098" name="Rectangle 202"/>
              <p:cNvSpPr>
                <a:spLocks noChangeArrowheads="1"/>
              </p:cNvSpPr>
              <p:nvPr/>
            </p:nvSpPr>
            <p:spPr bwMode="auto">
              <a:xfrm>
                <a:off x="2472" y="1242"/>
                <a:ext cx="1908" cy="22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81099" name="Group 203"/>
              <p:cNvGrpSpPr>
                <a:grpSpLocks/>
              </p:cNvGrpSpPr>
              <p:nvPr/>
            </p:nvGrpSpPr>
            <p:grpSpPr bwMode="auto">
              <a:xfrm>
                <a:off x="2547" y="1212"/>
                <a:ext cx="1783" cy="2179"/>
                <a:chOff x="2547" y="1212"/>
                <a:chExt cx="1783" cy="2179"/>
              </a:xfrm>
            </p:grpSpPr>
            <p:grpSp>
              <p:nvGrpSpPr>
                <p:cNvPr id="81100" name="Group 204"/>
                <p:cNvGrpSpPr>
                  <a:grpSpLocks/>
                </p:cNvGrpSpPr>
                <p:nvPr/>
              </p:nvGrpSpPr>
              <p:grpSpPr bwMode="auto">
                <a:xfrm flipH="1">
                  <a:off x="2612" y="2114"/>
                  <a:ext cx="345" cy="336"/>
                  <a:chOff x="3776" y="2126"/>
                  <a:chExt cx="441" cy="336"/>
                </a:xfrm>
              </p:grpSpPr>
              <p:sp>
                <p:nvSpPr>
                  <p:cNvPr id="81101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278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2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374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3" name="Text Box 20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49" y="2126"/>
                    <a:ext cx="358" cy="336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en-US"/>
                      <a:t>…</a:t>
                    </a:r>
                  </a:p>
                </p:txBody>
              </p:sp>
            </p:grpSp>
            <p:grpSp>
              <p:nvGrpSpPr>
                <p:cNvPr id="81104" name="Group 208"/>
                <p:cNvGrpSpPr>
                  <a:grpSpLocks/>
                </p:cNvGrpSpPr>
                <p:nvPr/>
              </p:nvGrpSpPr>
              <p:grpSpPr bwMode="auto">
                <a:xfrm flipH="1">
                  <a:off x="2867" y="2398"/>
                  <a:ext cx="949" cy="332"/>
                  <a:chOff x="2927" y="2500"/>
                  <a:chExt cx="949" cy="332"/>
                </a:xfrm>
              </p:grpSpPr>
              <p:sp>
                <p:nvSpPr>
                  <p:cNvPr id="81105" name="Line 209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927" y="2515"/>
                    <a:ext cx="236" cy="311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6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3209" y="2500"/>
                    <a:ext cx="201" cy="33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07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3315" y="2500"/>
                    <a:ext cx="561" cy="324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81108" name="Line 212"/>
                <p:cNvSpPr>
                  <a:spLocks noChangeShapeType="1"/>
                </p:cNvSpPr>
                <p:nvPr/>
              </p:nvSpPr>
              <p:spPr bwMode="auto">
                <a:xfrm flipH="1" flipV="1">
                  <a:off x="3114" y="1780"/>
                  <a:ext cx="1" cy="41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09" name="Line 213"/>
                <p:cNvSpPr>
                  <a:spLocks noChangeShapeType="1"/>
                </p:cNvSpPr>
                <p:nvPr/>
              </p:nvSpPr>
              <p:spPr bwMode="auto">
                <a:xfrm flipH="1">
                  <a:off x="2831" y="2419"/>
                  <a:ext cx="236" cy="311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10" name="Line 214"/>
                <p:cNvSpPr>
                  <a:spLocks noChangeShapeType="1"/>
                </p:cNvSpPr>
                <p:nvPr/>
              </p:nvSpPr>
              <p:spPr bwMode="auto">
                <a:xfrm>
                  <a:off x="3113" y="2404"/>
                  <a:ext cx="201" cy="332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81111" name="Line 215"/>
                <p:cNvSpPr>
                  <a:spLocks noChangeShapeType="1"/>
                </p:cNvSpPr>
                <p:nvPr/>
              </p:nvSpPr>
              <p:spPr bwMode="auto">
                <a:xfrm>
                  <a:off x="3219" y="2404"/>
                  <a:ext cx="561" cy="324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1112" name="Group 216"/>
                <p:cNvGrpSpPr>
                  <a:grpSpLocks/>
                </p:cNvGrpSpPr>
                <p:nvPr/>
              </p:nvGrpSpPr>
              <p:grpSpPr bwMode="auto">
                <a:xfrm>
                  <a:off x="3408" y="2216"/>
                  <a:ext cx="370" cy="208"/>
                  <a:chOff x="3600" y="219"/>
                  <a:chExt cx="360" cy="175"/>
                </a:xfrm>
              </p:grpSpPr>
              <p:sp>
                <p:nvSpPr>
                  <p:cNvPr id="81113" name="Oval 217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14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15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16" name="Rectangle 220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n-US" altLang="en-US"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81117" name="Oval 22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1118" name="Group 222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19" name="Line 22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20" name="Line 2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21" name="Line 2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122" name="Group 226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23" name="Line 22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24" name="Line 22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25" name="Line 22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1126" name="Group 230"/>
                <p:cNvGrpSpPr>
                  <a:grpSpLocks/>
                </p:cNvGrpSpPr>
                <p:nvPr/>
              </p:nvGrpSpPr>
              <p:grpSpPr bwMode="auto">
                <a:xfrm>
                  <a:off x="3606" y="2727"/>
                  <a:ext cx="369" cy="208"/>
                  <a:chOff x="3600" y="219"/>
                  <a:chExt cx="360" cy="175"/>
                </a:xfrm>
              </p:grpSpPr>
              <p:sp>
                <p:nvSpPr>
                  <p:cNvPr id="81127" name="Oval 231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28" name="Line 232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29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30" name="Rectangle 234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n-US" altLang="en-US"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81131" name="Oval 235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1132" name="Group 236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33" name="Line 23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34" name="Line 23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35" name="Line 23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136" name="Group 240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37" name="Line 24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38" name="Line 2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39" name="Line 24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1140" name="Group 244"/>
                <p:cNvGrpSpPr>
                  <a:grpSpLocks/>
                </p:cNvGrpSpPr>
                <p:nvPr/>
              </p:nvGrpSpPr>
              <p:grpSpPr bwMode="auto">
                <a:xfrm>
                  <a:off x="3124" y="2738"/>
                  <a:ext cx="370" cy="208"/>
                  <a:chOff x="3600" y="219"/>
                  <a:chExt cx="360" cy="175"/>
                </a:xfrm>
              </p:grpSpPr>
              <p:sp>
                <p:nvSpPr>
                  <p:cNvPr id="81141" name="Oval 245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42" name="Line 246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43" name="Line 247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44" name="Rectangle 248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n-US" altLang="en-US"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81145" name="Oval 249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1146" name="Group 250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47" name="Line 251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48" name="Line 25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49" name="Line 25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150" name="Group 254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51" name="Line 25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52" name="Line 2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53" name="Line 25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grpSp>
              <p:nvGrpSpPr>
                <p:cNvPr id="81154" name="Group 258"/>
                <p:cNvGrpSpPr>
                  <a:grpSpLocks/>
                </p:cNvGrpSpPr>
                <p:nvPr/>
              </p:nvGrpSpPr>
              <p:grpSpPr bwMode="auto">
                <a:xfrm>
                  <a:off x="2639" y="2739"/>
                  <a:ext cx="369" cy="207"/>
                  <a:chOff x="3600" y="219"/>
                  <a:chExt cx="360" cy="175"/>
                </a:xfrm>
              </p:grpSpPr>
              <p:sp>
                <p:nvSpPr>
                  <p:cNvPr id="81155" name="Oval 259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56" name="Line 260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57" name="Line 261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58" name="Rectangle 262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n-US" altLang="en-US"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81159" name="Oval 263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1160" name="Group 264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61" name="Line 265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62" name="Line 2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63" name="Line 2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164" name="Group 268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65" name="Line 269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66" name="Line 27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67" name="Line 27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81168" name="Text Box 272"/>
                <p:cNvSpPr txBox="1">
                  <a:spLocks noChangeArrowheads="1"/>
                </p:cNvSpPr>
                <p:nvPr/>
              </p:nvSpPr>
              <p:spPr bwMode="auto">
                <a:xfrm>
                  <a:off x="2824" y="3132"/>
                  <a:ext cx="1395" cy="24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en-US" sz="1600">
                      <a:latin typeface="Arial" charset="0"/>
                      <a:ea typeface="Arial" charset="0"/>
                      <a:cs typeface="Arial" charset="0"/>
                    </a:rPr>
                    <a:t>to/from customers</a:t>
                  </a:r>
                </a:p>
              </p:txBody>
            </p:sp>
            <p:sp>
              <p:nvSpPr>
                <p:cNvPr id="81169" name="Text Box 273"/>
                <p:cNvSpPr txBox="1">
                  <a:spLocks noChangeArrowheads="1"/>
                </p:cNvSpPr>
                <p:nvPr/>
              </p:nvSpPr>
              <p:spPr bwMode="auto">
                <a:xfrm>
                  <a:off x="3666" y="2030"/>
                  <a:ext cx="664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en-US" sz="1600">
                      <a:latin typeface="Arial" charset="0"/>
                      <a:ea typeface="Arial" charset="0"/>
                      <a:cs typeface="Arial" charset="0"/>
                    </a:rPr>
                    <a:t>peering</a:t>
                  </a:r>
                </a:p>
              </p:txBody>
            </p:sp>
            <p:sp>
              <p:nvSpPr>
                <p:cNvPr id="81170" name="Text Box 274"/>
                <p:cNvSpPr txBox="1">
                  <a:spLocks noChangeArrowheads="1"/>
                </p:cNvSpPr>
                <p:nvPr/>
              </p:nvSpPr>
              <p:spPr bwMode="auto">
                <a:xfrm>
                  <a:off x="2889" y="1586"/>
                  <a:ext cx="1396" cy="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en-US" sz="1600">
                      <a:latin typeface="Arial" charset="0"/>
                      <a:ea typeface="Arial" charset="0"/>
                      <a:cs typeface="Arial" charset="0"/>
                    </a:rPr>
                    <a:t> to/from backbone</a:t>
                  </a:r>
                </a:p>
              </p:txBody>
            </p:sp>
            <p:sp>
              <p:nvSpPr>
                <p:cNvPr id="81171" name="Rectangle 275"/>
                <p:cNvSpPr>
                  <a:spLocks noChangeArrowheads="1"/>
                </p:cNvSpPr>
                <p:nvPr/>
              </p:nvSpPr>
              <p:spPr bwMode="auto">
                <a:xfrm>
                  <a:off x="2547" y="1319"/>
                  <a:ext cx="1770" cy="2072"/>
                </a:xfrm>
                <a:prstGeom prst="rect">
                  <a:avLst/>
                </a:prstGeom>
                <a:noFill/>
                <a:ln w="9525">
                  <a:solidFill>
                    <a:srgbClr val="FF000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grpSp>
              <p:nvGrpSpPr>
                <p:cNvPr id="81172" name="Group 276"/>
                <p:cNvGrpSpPr>
                  <a:grpSpLocks/>
                </p:cNvGrpSpPr>
                <p:nvPr/>
              </p:nvGrpSpPr>
              <p:grpSpPr bwMode="auto">
                <a:xfrm>
                  <a:off x="2922" y="2204"/>
                  <a:ext cx="370" cy="208"/>
                  <a:chOff x="3600" y="219"/>
                  <a:chExt cx="360" cy="175"/>
                </a:xfrm>
              </p:grpSpPr>
              <p:sp>
                <p:nvSpPr>
                  <p:cNvPr id="81173" name="Oval 277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97"/>
                    <a:ext cx="357" cy="97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74" name="Line 278"/>
                  <p:cNvSpPr>
                    <a:spLocks noChangeShapeType="1"/>
                  </p:cNvSpPr>
                  <p:nvPr/>
                </p:nvSpPr>
                <p:spPr bwMode="auto">
                  <a:xfrm>
                    <a:off x="3603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75" name="Line 279"/>
                  <p:cNvSpPr>
                    <a:spLocks noChangeShapeType="1"/>
                  </p:cNvSpPr>
                  <p:nvPr/>
                </p:nvSpPr>
                <p:spPr bwMode="auto">
                  <a:xfrm>
                    <a:off x="3960" y="289"/>
                    <a:ext cx="0" cy="6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1176" name="Rectangle 280"/>
                  <p:cNvSpPr>
                    <a:spLocks noChangeArrowheads="1"/>
                  </p:cNvSpPr>
                  <p:nvPr/>
                </p:nvSpPr>
                <p:spPr bwMode="auto">
                  <a:xfrm>
                    <a:off x="3603" y="289"/>
                    <a:ext cx="354" cy="59"/>
                  </a:xfrm>
                  <a:prstGeom prst="rect">
                    <a:avLst/>
                  </a:prstGeom>
                  <a:solidFill>
                    <a:srgbClr val="CC66FF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n-US" altLang="en-US">
                      <a:ea typeface="Arial" charset="0"/>
                      <a:cs typeface="Arial" charset="0"/>
                    </a:endParaRPr>
                  </a:p>
                </p:txBody>
              </p:sp>
              <p:sp>
                <p:nvSpPr>
                  <p:cNvPr id="81177" name="Oval 281"/>
                  <p:cNvSpPr>
                    <a:spLocks noChangeArrowheads="1"/>
                  </p:cNvSpPr>
                  <p:nvPr/>
                </p:nvSpPr>
                <p:spPr bwMode="auto">
                  <a:xfrm>
                    <a:off x="3600" y="219"/>
                    <a:ext cx="357" cy="113"/>
                  </a:xfrm>
                  <a:prstGeom prst="ellipse">
                    <a:avLst/>
                  </a:prstGeom>
                  <a:solidFill>
                    <a:srgbClr val="CC66FF"/>
                  </a:soli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81178" name="Group 282"/>
                  <p:cNvGrpSpPr>
                    <a:grpSpLocks/>
                  </p:cNvGrpSpPr>
                  <p:nvPr/>
                </p:nvGrpSpPr>
                <p:grpSpPr bwMode="auto">
                  <a:xfrm>
                    <a:off x="3686" y="244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79" name="Line 28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80" name="Line 28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81" name="Line 2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81182" name="Group 286"/>
                  <p:cNvGrpSpPr>
                    <a:grpSpLocks/>
                  </p:cNvGrpSpPr>
                  <p:nvPr/>
                </p:nvGrpSpPr>
                <p:grpSpPr bwMode="auto">
                  <a:xfrm flipV="1">
                    <a:off x="3686" y="243"/>
                    <a:ext cx="177" cy="66"/>
                    <a:chOff x="2848" y="848"/>
                    <a:chExt cx="140" cy="98"/>
                  </a:xfrm>
                </p:grpSpPr>
                <p:sp>
                  <p:nvSpPr>
                    <p:cNvPr id="81183" name="Line 287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848" y="848"/>
                      <a:ext cx="50" cy="2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84" name="Line 28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944" y="946"/>
                      <a:ext cx="44" cy="0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85" name="Line 28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894" y="850"/>
                      <a:ext cx="52" cy="96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81186" name="Line 290"/>
                <p:cNvSpPr>
                  <a:spLocks noChangeShapeType="1"/>
                </p:cNvSpPr>
                <p:nvPr/>
              </p:nvSpPr>
              <p:spPr bwMode="auto">
                <a:xfrm flipH="1" flipV="1">
                  <a:off x="3612" y="1810"/>
                  <a:ext cx="1" cy="415"/>
                </a:xfrm>
                <a:prstGeom prst="line">
                  <a:avLst/>
                </a:prstGeom>
                <a:noFill/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81187" name="Group 291"/>
                <p:cNvGrpSpPr>
                  <a:grpSpLocks/>
                </p:cNvGrpSpPr>
                <p:nvPr/>
              </p:nvGrpSpPr>
              <p:grpSpPr bwMode="auto">
                <a:xfrm>
                  <a:off x="3776" y="2127"/>
                  <a:ext cx="441" cy="605"/>
                  <a:chOff x="3776" y="2127"/>
                  <a:chExt cx="441" cy="605"/>
                </a:xfrm>
              </p:grpSpPr>
              <p:sp>
                <p:nvSpPr>
                  <p:cNvPr id="81188" name="Line 292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278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89" name="Line 293"/>
                  <p:cNvSpPr>
                    <a:spLocks noChangeShapeType="1"/>
                  </p:cNvSpPr>
                  <p:nvPr/>
                </p:nvSpPr>
                <p:spPr bwMode="auto">
                  <a:xfrm>
                    <a:off x="3776" y="2374"/>
                    <a:ext cx="441" cy="0"/>
                  </a:xfrm>
                  <a:prstGeom prst="line">
                    <a:avLst/>
                  </a:prstGeom>
                  <a:noFill/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81190" name="Text Box 29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788" y="2127"/>
                    <a:ext cx="356" cy="605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en-US"/>
                      <a:t>….</a:t>
                    </a:r>
                  </a:p>
                </p:txBody>
              </p:sp>
            </p:grpSp>
            <p:grpSp>
              <p:nvGrpSpPr>
                <p:cNvPr id="81191" name="Group 295"/>
                <p:cNvGrpSpPr>
                  <a:grpSpLocks/>
                </p:cNvGrpSpPr>
                <p:nvPr/>
              </p:nvGrpSpPr>
              <p:grpSpPr bwMode="auto">
                <a:xfrm>
                  <a:off x="3595" y="2893"/>
                  <a:ext cx="352" cy="278"/>
                  <a:chOff x="4303" y="2857"/>
                  <a:chExt cx="352" cy="278"/>
                </a:xfrm>
              </p:grpSpPr>
              <p:grpSp>
                <p:nvGrpSpPr>
                  <p:cNvPr id="81192" name="Group 296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81193" name="Line 29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94" name="Line 29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1195" name="Text Box 299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40" y="2820"/>
                    <a:ext cx="278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en-US"/>
                      <a:t>…</a:t>
                    </a:r>
                  </a:p>
                </p:txBody>
              </p:sp>
            </p:grpSp>
            <p:grpSp>
              <p:nvGrpSpPr>
                <p:cNvPr id="81196" name="Group 300"/>
                <p:cNvGrpSpPr>
                  <a:grpSpLocks/>
                </p:cNvGrpSpPr>
                <p:nvPr/>
              </p:nvGrpSpPr>
              <p:grpSpPr bwMode="auto">
                <a:xfrm>
                  <a:off x="3104" y="2919"/>
                  <a:ext cx="352" cy="279"/>
                  <a:chOff x="4304" y="2859"/>
                  <a:chExt cx="352" cy="279"/>
                </a:xfrm>
              </p:grpSpPr>
              <p:grpSp>
                <p:nvGrpSpPr>
                  <p:cNvPr id="81197" name="Group 301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81198" name="Line 302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199" name="Line 303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1200" name="Text Box 304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40" y="2823"/>
                    <a:ext cx="279" cy="352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en-US"/>
                      <a:t>…</a:t>
                    </a:r>
                  </a:p>
                </p:txBody>
              </p:sp>
            </p:grpSp>
            <p:grpSp>
              <p:nvGrpSpPr>
                <p:cNvPr id="81201" name="Group 305"/>
                <p:cNvGrpSpPr>
                  <a:grpSpLocks/>
                </p:cNvGrpSpPr>
                <p:nvPr/>
              </p:nvGrpSpPr>
              <p:grpSpPr bwMode="auto">
                <a:xfrm>
                  <a:off x="2588" y="2913"/>
                  <a:ext cx="353" cy="279"/>
                  <a:chOff x="4304" y="2859"/>
                  <a:chExt cx="320" cy="279"/>
                </a:xfrm>
              </p:grpSpPr>
              <p:grpSp>
                <p:nvGrpSpPr>
                  <p:cNvPr id="81202" name="Group 306"/>
                  <p:cNvGrpSpPr>
                    <a:grpSpLocks/>
                  </p:cNvGrpSpPr>
                  <p:nvPr/>
                </p:nvGrpSpPr>
                <p:grpSpPr bwMode="auto">
                  <a:xfrm>
                    <a:off x="4461" y="2895"/>
                    <a:ext cx="102" cy="195"/>
                    <a:chOff x="4467" y="2745"/>
                    <a:chExt cx="96" cy="345"/>
                  </a:xfrm>
                </p:grpSpPr>
                <p:sp>
                  <p:nvSpPr>
                    <p:cNvPr id="81203" name="Line 307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294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81204" name="Line 308"/>
                    <p:cNvSpPr>
                      <a:spLocks noChangeShapeType="1"/>
                    </p:cNvSpPr>
                    <p:nvPr/>
                  </p:nvSpPr>
                  <p:spPr bwMode="auto">
                    <a:xfrm rot="16200000" flipH="1">
                      <a:off x="4390" y="2918"/>
                      <a:ext cx="3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  <a:ext uri="{AF507438-7753-43E0-B8FC-AC1667EBCBE1}">
                        <a14:hiddenEffects xmlns:a14="http://schemas.microsoft.com/office/drawing/2010/main">
                          <a:effectLst>
                            <a:outerShdw blurRad="63500" dist="38099" dir="2700000" algn="ctr" rotWithShape="0">
                              <a:schemeClr val="bg2">
                                <a:alpha val="74998"/>
                              </a:schemeClr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1205" name="Text Box 309"/>
                  <p:cNvSpPr txBox="1">
                    <a:spLocks noChangeArrowheads="1"/>
                  </p:cNvSpPr>
                  <p:nvPr/>
                </p:nvSpPr>
                <p:spPr bwMode="auto">
                  <a:xfrm rot="16200000" flipH="1">
                    <a:off x="4324" y="2839"/>
                    <a:ext cx="279" cy="320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r>
                      <a:rPr lang="en-US" altLang="en-US"/>
                      <a:t>…</a:t>
                    </a:r>
                  </a:p>
                </p:txBody>
              </p:sp>
            </p:grpSp>
            <p:sp>
              <p:nvSpPr>
                <p:cNvPr id="81206" name="Text Box 310"/>
                <p:cNvSpPr txBox="1">
                  <a:spLocks noChangeArrowheads="1"/>
                </p:cNvSpPr>
                <p:nvPr/>
              </p:nvSpPr>
              <p:spPr bwMode="auto">
                <a:xfrm>
                  <a:off x="2620" y="1212"/>
                  <a:ext cx="1573" cy="2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en-US" altLang="en-US" sz="1400">
                      <a:solidFill>
                        <a:srgbClr val="FF0000"/>
                      </a:solidFill>
                      <a:latin typeface="Arial" charset="0"/>
                      <a:ea typeface="Arial" charset="0"/>
                      <a:cs typeface="Arial" charset="0"/>
                    </a:rPr>
                    <a:t>POP: point-of-presence</a:t>
                  </a:r>
                </a:p>
              </p:txBody>
            </p:sp>
          </p:grpSp>
        </p:grpSp>
        <p:sp>
          <p:nvSpPr>
            <p:cNvPr id="81207" name="Freeform 311"/>
            <p:cNvSpPr>
              <a:spLocks/>
            </p:cNvSpPr>
            <p:nvPr/>
          </p:nvSpPr>
          <p:spPr bwMode="auto">
            <a:xfrm>
              <a:off x="1063" y="1858"/>
              <a:ext cx="446" cy="1866"/>
            </a:xfrm>
            <a:custGeom>
              <a:avLst/>
              <a:gdLst>
                <a:gd name="T0" fmla="*/ 0 w 446"/>
                <a:gd name="T1" fmla="*/ 1290 h 1866"/>
                <a:gd name="T2" fmla="*/ 389 w 446"/>
                <a:gd name="T3" fmla="*/ 0 h 1866"/>
                <a:gd name="T4" fmla="*/ 414 w 446"/>
                <a:gd name="T5" fmla="*/ 933 h 1866"/>
                <a:gd name="T6" fmla="*/ 446 w 446"/>
                <a:gd name="T7" fmla="*/ 1509 h 1866"/>
                <a:gd name="T8" fmla="*/ 446 w 446"/>
                <a:gd name="T9" fmla="*/ 1866 h 1866"/>
                <a:gd name="T10" fmla="*/ 0 w 446"/>
                <a:gd name="T11" fmla="*/ 1290 h 1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6" h="1866">
                  <a:moveTo>
                    <a:pt x="0" y="1290"/>
                  </a:moveTo>
                  <a:lnTo>
                    <a:pt x="389" y="0"/>
                  </a:lnTo>
                  <a:lnTo>
                    <a:pt x="414" y="933"/>
                  </a:lnTo>
                  <a:lnTo>
                    <a:pt x="446" y="1509"/>
                  </a:lnTo>
                  <a:lnTo>
                    <a:pt x="446" y="1866"/>
                  </a:lnTo>
                  <a:lnTo>
                    <a:pt x="0" y="1290"/>
                  </a:ln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88292CED-DBB5-5F4C-8E02-D1E57C4371A1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altLang="en-US" sz="3200"/>
              <a:t>Internet structure: network of networks</a:t>
            </a:r>
            <a:endParaRPr lang="en-US" altLang="en-US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rgbClr val="FF0000"/>
                </a:solidFill>
              </a:rPr>
              <a:t>“Tier-2” ISPs: smaller (often regional) ISPs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Connect to one or more tier-1 ISPs, possibly other tier-2 ISPs</a:t>
            </a:r>
          </a:p>
          <a:p>
            <a:pPr>
              <a:lnSpc>
                <a:spcPct val="90000"/>
              </a:lnSpc>
            </a:pPr>
            <a:endParaRPr lang="en-US" altLang="en-US" sz="200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buFont typeface="Wingdings" charset="2"/>
              <a:buNone/>
            </a:pPr>
            <a:endParaRPr lang="en-US" altLang="en-US" sz="1800"/>
          </a:p>
        </p:txBody>
      </p:sp>
      <p:sp>
        <p:nvSpPr>
          <p:cNvPr id="76804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6805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6806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6808" name="Oval 8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09" name="Oval 9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0" name="Oval 10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1" name="Oval 11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2" name="Oval 12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3" name="Oval 13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6814" name="Line 14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5" name="Line 15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6" name="Line 16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6820" name="Group 20"/>
          <p:cNvGrpSpPr>
            <a:grpSpLocks/>
          </p:cNvGrpSpPr>
          <p:nvPr/>
        </p:nvGrpSpPr>
        <p:grpSpPr bwMode="auto">
          <a:xfrm>
            <a:off x="5670550" y="4178300"/>
            <a:ext cx="719138" cy="396875"/>
            <a:chOff x="3740" y="1244"/>
            <a:chExt cx="453" cy="250"/>
          </a:xfrm>
        </p:grpSpPr>
        <p:sp>
          <p:nvSpPr>
            <p:cNvPr id="76821" name="Rectangle 21"/>
            <p:cNvSpPr>
              <a:spLocks noChangeArrowheads="1"/>
            </p:cNvSpPr>
            <p:nvPr/>
          </p:nvSpPr>
          <p:spPr bwMode="auto">
            <a:xfrm>
              <a:off x="3755" y="1248"/>
              <a:ext cx="438" cy="19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2" name="Text Box 22"/>
            <p:cNvSpPr txBox="1">
              <a:spLocks noChangeArrowheads="1"/>
            </p:cNvSpPr>
            <p:nvPr/>
          </p:nvSpPr>
          <p:spPr bwMode="auto">
            <a:xfrm>
              <a:off x="3740" y="1244"/>
              <a:ext cx="4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chemeClr val="bg1"/>
                  </a:solidFill>
                  <a:latin typeface="Comic Sans MS" charset="0"/>
                </a:rPr>
                <a:t>NAP</a:t>
              </a:r>
              <a:endParaRPr lang="en-US" altLang="en-US" sz="2000"/>
            </a:p>
          </p:txBody>
        </p:sp>
      </p:grpSp>
      <p:sp>
        <p:nvSpPr>
          <p:cNvPr id="76823" name="Line 23"/>
          <p:cNvSpPr>
            <a:spLocks noChangeShapeType="1"/>
          </p:cNvSpPr>
          <p:nvPr/>
        </p:nvSpPr>
        <p:spPr bwMode="auto">
          <a:xfrm flipH="1">
            <a:off x="5222875" y="4445000"/>
            <a:ext cx="501650" cy="425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4" name="Line 24"/>
          <p:cNvSpPr>
            <a:spLocks noChangeShapeType="1"/>
          </p:cNvSpPr>
          <p:nvPr/>
        </p:nvSpPr>
        <p:spPr bwMode="auto">
          <a:xfrm flipH="1">
            <a:off x="4791075" y="4362450"/>
            <a:ext cx="901700" cy="114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5" name="Line 25"/>
          <p:cNvSpPr>
            <a:spLocks noChangeShapeType="1"/>
          </p:cNvSpPr>
          <p:nvPr/>
        </p:nvSpPr>
        <p:spPr bwMode="auto">
          <a:xfrm flipH="1">
            <a:off x="3876675" y="4419600"/>
            <a:ext cx="1816100" cy="48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6861" name="Group 61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76832" name="Group 32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76828" name="Oval 28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0" name="Text Box 30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6829" name="Oval 29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37" name="Group 3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76834" name="Oval 34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35" name="Text Box 35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6836" name="Oval 36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42" name="Group 42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76839" name="Oval 39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0" name="Text Box 40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6841" name="Oval 41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47" name="Group 47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76844" name="Oval 44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45" name="Text Box 45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6846" name="Oval 46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6852" name="Group 52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76849" name="Oval 49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850" name="Text Box 50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6851" name="Oval 51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6854" name="Oval 54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55" name="Line 55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6" name="Oval 56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6862" name="Group 62"/>
          <p:cNvGrpSpPr>
            <a:grpSpLocks/>
          </p:cNvGrpSpPr>
          <p:nvPr/>
        </p:nvGrpSpPr>
        <p:grpSpPr bwMode="auto">
          <a:xfrm>
            <a:off x="177800" y="3406775"/>
            <a:ext cx="3562350" cy="2014538"/>
            <a:chOff x="112" y="2146"/>
            <a:chExt cx="2244" cy="1269"/>
          </a:xfrm>
        </p:grpSpPr>
        <p:sp>
          <p:nvSpPr>
            <p:cNvPr id="76853" name="Text Box 53"/>
            <p:cNvSpPr txBox="1">
              <a:spLocks noChangeArrowheads="1"/>
            </p:cNvSpPr>
            <p:nvPr/>
          </p:nvSpPr>
          <p:spPr bwMode="auto">
            <a:xfrm>
              <a:off x="112" y="2146"/>
              <a:ext cx="1292" cy="126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800">
                  <a:latin typeface="Comic Sans MS" charset="0"/>
                </a:rPr>
                <a:t>Tier-2 ISP pays tier-1 ISP for connectivity to rest of Internet</a:t>
              </a:r>
            </a:p>
            <a:p>
              <a:pPr>
                <a:buClr>
                  <a:schemeClr val="accent2"/>
                </a:buClr>
                <a:buSzPct val="85000"/>
                <a:buFont typeface="Wingdings" charset="2"/>
                <a:buChar char="q"/>
              </a:pPr>
              <a:r>
                <a:rPr lang="en-US" altLang="en-US" sz="1800">
                  <a:latin typeface="Comic Sans MS" charset="0"/>
                </a:rPr>
                <a:t> tier-2 ISP is c</a:t>
              </a:r>
              <a:r>
                <a:rPr lang="en-US" altLang="en-US" sz="1800" i="1">
                  <a:latin typeface="Comic Sans MS" charset="0"/>
                </a:rPr>
                <a:t>ustomer</a:t>
              </a:r>
              <a:r>
                <a:rPr lang="en-US" altLang="en-US" sz="1800">
                  <a:latin typeface="Comic Sans MS" charset="0"/>
                </a:rPr>
                <a:t> of</a:t>
              </a:r>
            </a:p>
            <a:p>
              <a:pPr>
                <a:buClr>
                  <a:schemeClr val="accent2"/>
                </a:buClr>
                <a:buSzPct val="85000"/>
                <a:buFont typeface="Wingdings" charset="2"/>
                <a:buNone/>
              </a:pPr>
              <a:r>
                <a:rPr lang="en-US" altLang="en-US" sz="1800">
                  <a:latin typeface="Comic Sans MS" charset="0"/>
                </a:rPr>
                <a:t>tier-1 provider</a:t>
              </a:r>
            </a:p>
          </p:txBody>
        </p:sp>
        <p:sp>
          <p:nvSpPr>
            <p:cNvPr id="76857" name="Line 57"/>
            <p:cNvSpPr>
              <a:spLocks noChangeShapeType="1"/>
            </p:cNvSpPr>
            <p:nvPr/>
          </p:nvSpPr>
          <p:spPr bwMode="auto">
            <a:xfrm flipV="1">
              <a:off x="1344" y="2392"/>
              <a:ext cx="1012" cy="36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58" name="Line 58"/>
            <p:cNvSpPr>
              <a:spLocks noChangeShapeType="1"/>
            </p:cNvSpPr>
            <p:nvPr/>
          </p:nvSpPr>
          <p:spPr bwMode="auto">
            <a:xfrm flipV="1">
              <a:off x="1352" y="2412"/>
              <a:ext cx="360" cy="3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6876" name="Group 76"/>
          <p:cNvGrpSpPr>
            <a:grpSpLocks/>
          </p:cNvGrpSpPr>
          <p:nvPr/>
        </p:nvGrpSpPr>
        <p:grpSpPr bwMode="auto">
          <a:xfrm>
            <a:off x="6007100" y="3019425"/>
            <a:ext cx="3035300" cy="2136775"/>
            <a:chOff x="3784" y="1902"/>
            <a:chExt cx="1912" cy="1346"/>
          </a:xfrm>
        </p:grpSpPr>
        <p:sp>
          <p:nvSpPr>
            <p:cNvPr id="76867" name="Oval 67"/>
            <p:cNvSpPr>
              <a:spLocks noChangeArrowheads="1"/>
            </p:cNvSpPr>
            <p:nvPr/>
          </p:nvSpPr>
          <p:spPr bwMode="auto">
            <a:xfrm>
              <a:off x="3992" y="2320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64" name="Text Box 64"/>
            <p:cNvSpPr txBox="1">
              <a:spLocks noChangeArrowheads="1"/>
            </p:cNvSpPr>
            <p:nvPr/>
          </p:nvSpPr>
          <p:spPr bwMode="auto">
            <a:xfrm>
              <a:off x="4564" y="1902"/>
              <a:ext cx="1132" cy="10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800">
                  <a:latin typeface="Comic Sans MS" charset="0"/>
                </a:rPr>
                <a:t>Tier-2 ISPs also peer privately with each other, interconnect at NAP</a:t>
              </a:r>
            </a:p>
          </p:txBody>
        </p:sp>
        <p:sp>
          <p:nvSpPr>
            <p:cNvPr id="76868" name="Oval 68"/>
            <p:cNvSpPr>
              <a:spLocks noChangeArrowheads="1"/>
            </p:cNvSpPr>
            <p:nvPr/>
          </p:nvSpPr>
          <p:spPr bwMode="auto">
            <a:xfrm>
              <a:off x="4600" y="3144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69" name="Line 69"/>
            <p:cNvSpPr>
              <a:spLocks noChangeShapeType="1"/>
            </p:cNvSpPr>
            <p:nvPr/>
          </p:nvSpPr>
          <p:spPr bwMode="auto">
            <a:xfrm>
              <a:off x="4064" y="2408"/>
              <a:ext cx="552" cy="72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0" name="Oval 70"/>
            <p:cNvSpPr>
              <a:spLocks noChangeArrowheads="1"/>
            </p:cNvSpPr>
            <p:nvPr/>
          </p:nvSpPr>
          <p:spPr bwMode="auto">
            <a:xfrm>
              <a:off x="3784" y="2392"/>
              <a:ext cx="96" cy="10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71" name="Line 71"/>
            <p:cNvSpPr>
              <a:spLocks noChangeShapeType="1"/>
            </p:cNvSpPr>
            <p:nvPr/>
          </p:nvSpPr>
          <p:spPr bwMode="auto">
            <a:xfrm>
              <a:off x="3832" y="2488"/>
              <a:ext cx="0" cy="1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2" name="Line 72"/>
            <p:cNvSpPr>
              <a:spLocks noChangeShapeType="1"/>
            </p:cNvSpPr>
            <p:nvPr/>
          </p:nvSpPr>
          <p:spPr bwMode="auto">
            <a:xfrm flipH="1">
              <a:off x="4388" y="2000"/>
              <a:ext cx="260" cy="8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873" name="Line 73"/>
            <p:cNvSpPr>
              <a:spLocks noChangeShapeType="1"/>
            </p:cNvSpPr>
            <p:nvPr/>
          </p:nvSpPr>
          <p:spPr bwMode="auto">
            <a:xfrm flipH="1">
              <a:off x="3880" y="2012"/>
              <a:ext cx="760" cy="4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552A9EAA-B851-394E-ADEA-778FAA390513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altLang="en-US" sz="3200"/>
              <a:t>Internet structure: network of networks</a:t>
            </a:r>
            <a:endParaRPr lang="en-US" altLang="en-US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425" y="1428750"/>
            <a:ext cx="8440738" cy="9144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rgbClr val="FF0000"/>
                </a:solidFill>
              </a:rPr>
              <a:t>“Tier-3” ISPs and local ISPs 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last hop (“access”) network (closest to end systems)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en-US" sz="200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buFont typeface="Wingdings" charset="2"/>
              <a:buNone/>
            </a:pPr>
            <a:endParaRPr lang="en-US" altLang="en-US" sz="1800"/>
          </a:p>
        </p:txBody>
      </p:sp>
      <p:sp>
        <p:nvSpPr>
          <p:cNvPr id="77828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7829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7830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7831" name="Oval 7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2" name="Oval 8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3" name="Oval 9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accent2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4" name="Oval 10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5" name="Oval 11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6" name="Oval 12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37" name="Line 13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8" name="Line 14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9" name="Line 15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840" name="Group 16"/>
          <p:cNvGrpSpPr>
            <a:grpSpLocks/>
          </p:cNvGrpSpPr>
          <p:nvPr/>
        </p:nvGrpSpPr>
        <p:grpSpPr bwMode="auto">
          <a:xfrm>
            <a:off x="5670550" y="4178300"/>
            <a:ext cx="719138" cy="396875"/>
            <a:chOff x="3740" y="1244"/>
            <a:chExt cx="453" cy="250"/>
          </a:xfrm>
        </p:grpSpPr>
        <p:sp>
          <p:nvSpPr>
            <p:cNvPr id="77841" name="Rectangle 17"/>
            <p:cNvSpPr>
              <a:spLocks noChangeArrowheads="1"/>
            </p:cNvSpPr>
            <p:nvPr/>
          </p:nvSpPr>
          <p:spPr bwMode="auto">
            <a:xfrm>
              <a:off x="3755" y="1248"/>
              <a:ext cx="438" cy="198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42" name="Text Box 18"/>
            <p:cNvSpPr txBox="1">
              <a:spLocks noChangeArrowheads="1"/>
            </p:cNvSpPr>
            <p:nvPr/>
          </p:nvSpPr>
          <p:spPr bwMode="auto">
            <a:xfrm>
              <a:off x="3740" y="1244"/>
              <a:ext cx="44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chemeClr val="bg1"/>
                  </a:solidFill>
                  <a:latin typeface="Comic Sans MS" charset="0"/>
                </a:rPr>
                <a:t>NAP</a:t>
              </a:r>
              <a:endParaRPr lang="en-US" altLang="en-US" sz="2000"/>
            </a:p>
          </p:txBody>
        </p:sp>
      </p:grpSp>
      <p:sp>
        <p:nvSpPr>
          <p:cNvPr id="77843" name="Line 19"/>
          <p:cNvSpPr>
            <a:spLocks noChangeShapeType="1"/>
          </p:cNvSpPr>
          <p:nvPr/>
        </p:nvSpPr>
        <p:spPr bwMode="auto">
          <a:xfrm flipH="1">
            <a:off x="5222875" y="4445000"/>
            <a:ext cx="501650" cy="425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4" name="Line 20"/>
          <p:cNvSpPr>
            <a:spLocks noChangeShapeType="1"/>
          </p:cNvSpPr>
          <p:nvPr/>
        </p:nvSpPr>
        <p:spPr bwMode="auto">
          <a:xfrm flipH="1">
            <a:off x="4791075" y="4362450"/>
            <a:ext cx="901700" cy="114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5" name="Line 21"/>
          <p:cNvSpPr>
            <a:spLocks noChangeShapeType="1"/>
          </p:cNvSpPr>
          <p:nvPr/>
        </p:nvSpPr>
        <p:spPr bwMode="auto">
          <a:xfrm flipH="1">
            <a:off x="3876675" y="4419600"/>
            <a:ext cx="1816100" cy="48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846" name="Group 22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77847" name="Group 23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77848" name="Oval 24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49" name="Text Box 25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7850" name="Oval 26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7851" name="Group 2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77852" name="Oval 28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53" name="Text Box 29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7854" name="Oval 30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7855" name="Group 31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77856" name="Oval 32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57" name="Text Box 33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7858" name="Oval 34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7859" name="Group 35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77860" name="Oval 36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61" name="Text Box 37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7862" name="Oval 38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7863" name="Group 39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77864" name="Oval 40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65" name="Text Box 41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latin typeface="Comic Sans MS" charset="0"/>
                  </a:rPr>
                  <a:t>Tier-2 ISP</a:t>
                </a:r>
                <a:endParaRPr lang="en-US" altLang="en-US"/>
              </a:p>
            </p:txBody>
          </p:sp>
          <p:sp>
            <p:nvSpPr>
              <p:cNvPr id="77866" name="Oval 42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7867" name="Oval 43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68" name="Line 44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869" name="Oval 45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876" name="Oval 52"/>
          <p:cNvSpPr>
            <a:spLocks noChangeArrowheads="1"/>
          </p:cNvSpPr>
          <p:nvPr/>
        </p:nvSpPr>
        <p:spPr bwMode="auto">
          <a:xfrm>
            <a:off x="6337300" y="36830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77" name="Oval 53"/>
          <p:cNvSpPr>
            <a:spLocks noChangeArrowheads="1"/>
          </p:cNvSpPr>
          <p:nvPr/>
        </p:nvSpPr>
        <p:spPr bwMode="auto">
          <a:xfrm>
            <a:off x="7302500" y="49911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78" name="Line 54"/>
          <p:cNvSpPr>
            <a:spLocks noChangeShapeType="1"/>
          </p:cNvSpPr>
          <p:nvPr/>
        </p:nvSpPr>
        <p:spPr bwMode="auto">
          <a:xfrm>
            <a:off x="6451600" y="3822700"/>
            <a:ext cx="876300" cy="1155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79" name="Oval 55"/>
          <p:cNvSpPr>
            <a:spLocks noChangeArrowheads="1"/>
          </p:cNvSpPr>
          <p:nvPr/>
        </p:nvSpPr>
        <p:spPr bwMode="auto">
          <a:xfrm>
            <a:off x="6007100" y="37973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7880" name="Line 56"/>
          <p:cNvSpPr>
            <a:spLocks noChangeShapeType="1"/>
          </p:cNvSpPr>
          <p:nvPr/>
        </p:nvSpPr>
        <p:spPr bwMode="auto">
          <a:xfrm>
            <a:off x="6083300" y="3949700"/>
            <a:ext cx="0" cy="24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7915" name="Group 91"/>
          <p:cNvGrpSpPr>
            <a:grpSpLocks/>
          </p:cNvGrpSpPr>
          <p:nvPr/>
        </p:nvGrpSpPr>
        <p:grpSpPr bwMode="auto">
          <a:xfrm>
            <a:off x="1539875" y="2473325"/>
            <a:ext cx="6823075" cy="4162425"/>
            <a:chOff x="970" y="1558"/>
            <a:chExt cx="4298" cy="2622"/>
          </a:xfrm>
        </p:grpSpPr>
        <p:grpSp>
          <p:nvGrpSpPr>
            <p:cNvPr id="77886" name="Group 62"/>
            <p:cNvGrpSpPr>
              <a:grpSpLocks/>
            </p:cNvGrpSpPr>
            <p:nvPr/>
          </p:nvGrpSpPr>
          <p:grpSpPr bwMode="auto">
            <a:xfrm>
              <a:off x="3322" y="1686"/>
              <a:ext cx="666" cy="438"/>
              <a:chOff x="4314" y="1086"/>
              <a:chExt cx="666" cy="438"/>
            </a:xfrm>
          </p:grpSpPr>
          <p:sp>
            <p:nvSpPr>
              <p:cNvPr id="77887" name="Oval 63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88" name="Text Box 64"/>
              <p:cNvSpPr txBox="1">
                <a:spLocks noChangeArrowheads="1"/>
              </p:cNvSpPr>
              <p:nvPr/>
            </p:nvSpPr>
            <p:spPr bwMode="auto">
              <a:xfrm>
                <a:off x="4384" y="1106"/>
                <a:ext cx="41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local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  <p:grpSp>
          <p:nvGrpSpPr>
            <p:cNvPr id="77889" name="Group 65"/>
            <p:cNvGrpSpPr>
              <a:grpSpLocks/>
            </p:cNvGrpSpPr>
            <p:nvPr/>
          </p:nvGrpSpPr>
          <p:grpSpPr bwMode="auto">
            <a:xfrm>
              <a:off x="2714" y="1782"/>
              <a:ext cx="666" cy="438"/>
              <a:chOff x="4314" y="1086"/>
              <a:chExt cx="666" cy="438"/>
            </a:xfrm>
          </p:grpSpPr>
          <p:sp>
            <p:nvSpPr>
              <p:cNvPr id="77890" name="Oval 66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91" name="Text Box 67"/>
              <p:cNvSpPr txBox="1">
                <a:spLocks noChangeArrowheads="1"/>
              </p:cNvSpPr>
              <p:nvPr/>
            </p:nvSpPr>
            <p:spPr bwMode="auto">
              <a:xfrm>
                <a:off x="4384" y="1106"/>
                <a:ext cx="41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local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  <p:grpSp>
          <p:nvGrpSpPr>
            <p:cNvPr id="77883" name="Group 59"/>
            <p:cNvGrpSpPr>
              <a:grpSpLocks/>
            </p:cNvGrpSpPr>
            <p:nvPr/>
          </p:nvGrpSpPr>
          <p:grpSpPr bwMode="auto">
            <a:xfrm>
              <a:off x="3794" y="1774"/>
              <a:ext cx="666" cy="438"/>
              <a:chOff x="4314" y="1086"/>
              <a:chExt cx="666" cy="438"/>
            </a:xfrm>
          </p:grpSpPr>
          <p:sp>
            <p:nvSpPr>
              <p:cNvPr id="77884" name="Oval 60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85" name="Text Box 61"/>
              <p:cNvSpPr txBox="1">
                <a:spLocks noChangeArrowheads="1"/>
              </p:cNvSpPr>
              <p:nvPr/>
            </p:nvSpPr>
            <p:spPr bwMode="auto">
              <a:xfrm>
                <a:off x="4384" y="1106"/>
                <a:ext cx="41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local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  <p:grpSp>
          <p:nvGrpSpPr>
            <p:cNvPr id="77895" name="Group 71"/>
            <p:cNvGrpSpPr>
              <a:grpSpLocks/>
            </p:cNvGrpSpPr>
            <p:nvPr/>
          </p:nvGrpSpPr>
          <p:grpSpPr bwMode="auto">
            <a:xfrm>
              <a:off x="970" y="3702"/>
              <a:ext cx="666" cy="438"/>
              <a:chOff x="4314" y="1086"/>
              <a:chExt cx="666" cy="438"/>
            </a:xfrm>
          </p:grpSpPr>
          <p:sp>
            <p:nvSpPr>
              <p:cNvPr id="77896" name="Oval 72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97" name="Text Box 73"/>
              <p:cNvSpPr txBox="1">
                <a:spLocks noChangeArrowheads="1"/>
              </p:cNvSpPr>
              <p:nvPr/>
            </p:nvSpPr>
            <p:spPr bwMode="auto">
              <a:xfrm>
                <a:off x="4384" y="1106"/>
                <a:ext cx="41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local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  <p:grpSp>
          <p:nvGrpSpPr>
            <p:cNvPr id="77898" name="Group 74"/>
            <p:cNvGrpSpPr>
              <a:grpSpLocks/>
            </p:cNvGrpSpPr>
            <p:nvPr/>
          </p:nvGrpSpPr>
          <p:grpSpPr bwMode="auto">
            <a:xfrm>
              <a:off x="1186" y="1558"/>
              <a:ext cx="666" cy="438"/>
              <a:chOff x="4314" y="1086"/>
              <a:chExt cx="666" cy="438"/>
            </a:xfrm>
          </p:grpSpPr>
          <p:sp>
            <p:nvSpPr>
              <p:cNvPr id="77899" name="Oval 75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900" name="Text Box 76"/>
              <p:cNvSpPr txBox="1">
                <a:spLocks noChangeArrowheads="1"/>
              </p:cNvSpPr>
              <p:nvPr/>
            </p:nvSpPr>
            <p:spPr bwMode="auto">
              <a:xfrm>
                <a:off x="4384" y="1106"/>
                <a:ext cx="41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local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  <p:grpSp>
          <p:nvGrpSpPr>
            <p:cNvPr id="77892" name="Group 68"/>
            <p:cNvGrpSpPr>
              <a:grpSpLocks/>
            </p:cNvGrpSpPr>
            <p:nvPr/>
          </p:nvGrpSpPr>
          <p:grpSpPr bwMode="auto">
            <a:xfrm>
              <a:off x="1730" y="1710"/>
              <a:ext cx="666" cy="438"/>
              <a:chOff x="4314" y="1086"/>
              <a:chExt cx="666" cy="438"/>
            </a:xfrm>
          </p:grpSpPr>
          <p:sp>
            <p:nvSpPr>
              <p:cNvPr id="77893" name="Oval 69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894" name="Text Box 70"/>
              <p:cNvSpPr txBox="1">
                <a:spLocks noChangeArrowheads="1"/>
              </p:cNvSpPr>
              <p:nvPr/>
            </p:nvSpPr>
            <p:spPr bwMode="auto">
              <a:xfrm>
                <a:off x="4328" y="1106"/>
                <a:ext cx="533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Tier 3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  <p:grpSp>
          <p:nvGrpSpPr>
            <p:cNvPr id="77901" name="Group 77"/>
            <p:cNvGrpSpPr>
              <a:grpSpLocks/>
            </p:cNvGrpSpPr>
            <p:nvPr/>
          </p:nvGrpSpPr>
          <p:grpSpPr bwMode="auto">
            <a:xfrm>
              <a:off x="1826" y="3742"/>
              <a:ext cx="666" cy="438"/>
              <a:chOff x="4314" y="1086"/>
              <a:chExt cx="666" cy="438"/>
            </a:xfrm>
          </p:grpSpPr>
          <p:sp>
            <p:nvSpPr>
              <p:cNvPr id="77902" name="Oval 78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903" name="Text Box 79"/>
              <p:cNvSpPr txBox="1">
                <a:spLocks noChangeArrowheads="1"/>
              </p:cNvSpPr>
              <p:nvPr/>
            </p:nvSpPr>
            <p:spPr bwMode="auto">
              <a:xfrm>
                <a:off x="4384" y="1106"/>
                <a:ext cx="41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local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  <p:grpSp>
          <p:nvGrpSpPr>
            <p:cNvPr id="77904" name="Group 80"/>
            <p:cNvGrpSpPr>
              <a:grpSpLocks/>
            </p:cNvGrpSpPr>
            <p:nvPr/>
          </p:nvGrpSpPr>
          <p:grpSpPr bwMode="auto">
            <a:xfrm>
              <a:off x="2898" y="3742"/>
              <a:ext cx="666" cy="438"/>
              <a:chOff x="4314" y="1086"/>
              <a:chExt cx="666" cy="438"/>
            </a:xfrm>
          </p:grpSpPr>
          <p:sp>
            <p:nvSpPr>
              <p:cNvPr id="77905" name="Oval 81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906" name="Text Box 82"/>
              <p:cNvSpPr txBox="1">
                <a:spLocks noChangeArrowheads="1"/>
              </p:cNvSpPr>
              <p:nvPr/>
            </p:nvSpPr>
            <p:spPr bwMode="auto">
              <a:xfrm>
                <a:off x="4384" y="1106"/>
                <a:ext cx="41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local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  <p:grpSp>
          <p:nvGrpSpPr>
            <p:cNvPr id="77907" name="Group 83"/>
            <p:cNvGrpSpPr>
              <a:grpSpLocks/>
            </p:cNvGrpSpPr>
            <p:nvPr/>
          </p:nvGrpSpPr>
          <p:grpSpPr bwMode="auto">
            <a:xfrm>
              <a:off x="4602" y="3454"/>
              <a:ext cx="666" cy="438"/>
              <a:chOff x="4314" y="1086"/>
              <a:chExt cx="666" cy="438"/>
            </a:xfrm>
          </p:grpSpPr>
          <p:sp>
            <p:nvSpPr>
              <p:cNvPr id="77908" name="Oval 84"/>
              <p:cNvSpPr>
                <a:spLocks noChangeArrowheads="1"/>
              </p:cNvSpPr>
              <p:nvPr/>
            </p:nvSpPr>
            <p:spPr bwMode="auto">
              <a:xfrm>
                <a:off x="4314" y="1086"/>
                <a:ext cx="666" cy="438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909" name="Text Box 85"/>
              <p:cNvSpPr txBox="1">
                <a:spLocks noChangeArrowheads="1"/>
              </p:cNvSpPr>
              <p:nvPr/>
            </p:nvSpPr>
            <p:spPr bwMode="auto">
              <a:xfrm>
                <a:off x="4384" y="1106"/>
                <a:ext cx="41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altLang="en-US" sz="1800">
                    <a:latin typeface="Comic Sans MS" charset="0"/>
                  </a:rPr>
                  <a:t>local</a:t>
                </a:r>
              </a:p>
              <a:p>
                <a:pPr algn="ctr"/>
                <a:r>
                  <a:rPr lang="en-US" altLang="en-US" sz="1800">
                    <a:latin typeface="Comic Sans MS" charset="0"/>
                  </a:rPr>
                  <a:t>ISP</a:t>
                </a:r>
                <a:endParaRPr lang="en-US" altLang="en-US"/>
              </a:p>
            </p:txBody>
          </p:sp>
        </p:grpSp>
      </p:grpSp>
      <p:grpSp>
        <p:nvGrpSpPr>
          <p:cNvPr id="77914" name="Group 90"/>
          <p:cNvGrpSpPr>
            <a:grpSpLocks/>
          </p:cNvGrpSpPr>
          <p:nvPr/>
        </p:nvGrpSpPr>
        <p:grpSpPr bwMode="auto">
          <a:xfrm>
            <a:off x="184150" y="3175000"/>
            <a:ext cx="2825750" cy="2819400"/>
            <a:chOff x="116" y="2000"/>
            <a:chExt cx="1780" cy="1776"/>
          </a:xfrm>
        </p:grpSpPr>
        <p:sp>
          <p:nvSpPr>
            <p:cNvPr id="77875" name="Text Box 51"/>
            <p:cNvSpPr txBox="1">
              <a:spLocks noChangeArrowheads="1"/>
            </p:cNvSpPr>
            <p:nvPr/>
          </p:nvSpPr>
          <p:spPr bwMode="auto">
            <a:xfrm>
              <a:off x="116" y="2094"/>
              <a:ext cx="1132" cy="1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800">
                  <a:latin typeface="Comic Sans MS" charset="0"/>
                </a:rPr>
                <a:t>Local and tier- 3 ISPs are </a:t>
              </a:r>
              <a:r>
                <a:rPr lang="en-US" altLang="en-US" sz="1800" i="1">
                  <a:latin typeface="Comic Sans MS" charset="0"/>
                </a:rPr>
                <a:t>customers</a:t>
              </a:r>
              <a:r>
                <a:rPr lang="en-US" altLang="en-US" sz="1800">
                  <a:latin typeface="Comic Sans MS" charset="0"/>
                </a:rPr>
                <a:t> of</a:t>
              </a:r>
            </a:p>
            <a:p>
              <a:r>
                <a:rPr lang="en-US" altLang="en-US" sz="1800">
                  <a:latin typeface="Comic Sans MS" charset="0"/>
                </a:rPr>
                <a:t>higher tier ISPs</a:t>
              </a:r>
            </a:p>
            <a:p>
              <a:r>
                <a:rPr lang="en-US" altLang="en-US" sz="1800">
                  <a:latin typeface="Comic Sans MS" charset="0"/>
                </a:rPr>
                <a:t>connecting them to rest of Internet</a:t>
              </a:r>
            </a:p>
          </p:txBody>
        </p:sp>
        <p:sp>
          <p:nvSpPr>
            <p:cNvPr id="77910" name="Line 86"/>
            <p:cNvSpPr>
              <a:spLocks noChangeShapeType="1"/>
            </p:cNvSpPr>
            <p:nvPr/>
          </p:nvSpPr>
          <p:spPr bwMode="auto">
            <a:xfrm flipV="1">
              <a:off x="1072" y="2008"/>
              <a:ext cx="344" cy="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11" name="Line 87"/>
            <p:cNvSpPr>
              <a:spLocks noChangeShapeType="1"/>
            </p:cNvSpPr>
            <p:nvPr/>
          </p:nvSpPr>
          <p:spPr bwMode="auto">
            <a:xfrm flipV="1">
              <a:off x="1088" y="2000"/>
              <a:ext cx="664" cy="7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12" name="Line 88"/>
            <p:cNvSpPr>
              <a:spLocks noChangeShapeType="1"/>
            </p:cNvSpPr>
            <p:nvPr/>
          </p:nvSpPr>
          <p:spPr bwMode="auto">
            <a:xfrm>
              <a:off x="1073" y="2744"/>
              <a:ext cx="95" cy="96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913" name="Line 89"/>
            <p:cNvSpPr>
              <a:spLocks noChangeShapeType="1"/>
            </p:cNvSpPr>
            <p:nvPr/>
          </p:nvSpPr>
          <p:spPr bwMode="auto">
            <a:xfrm>
              <a:off x="1074" y="2739"/>
              <a:ext cx="822" cy="103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2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5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9C2CD343-5038-6E41-87E5-B2E6DD8DE03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What’s the Internet: “nuts and bolts” view</a:t>
            </a:r>
            <a:endParaRPr lang="en-US" alt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371600"/>
            <a:ext cx="4889500" cy="5180013"/>
          </a:xfrm>
        </p:spPr>
        <p:txBody>
          <a:bodyPr/>
          <a:lstStyle/>
          <a:p>
            <a:r>
              <a:rPr lang="en-US" altLang="en-US" sz="2000" i="1">
                <a:solidFill>
                  <a:srgbClr val="FF0000"/>
                </a:solidFill>
              </a:rPr>
              <a:t>protocols</a:t>
            </a:r>
            <a:r>
              <a:rPr lang="en-US" altLang="en-US" sz="2000">
                <a:solidFill>
                  <a:srgbClr val="FF0000"/>
                </a:solidFill>
              </a:rPr>
              <a:t> </a:t>
            </a:r>
            <a:r>
              <a:rPr lang="en-US" altLang="en-US" sz="2000"/>
              <a:t>coordinate communication</a:t>
            </a:r>
          </a:p>
          <a:p>
            <a:pPr lvl="1"/>
            <a:r>
              <a:rPr lang="en-US" altLang="en-US" sz="1800">
                <a:solidFill>
                  <a:schemeClr val="bg2"/>
                </a:solidFill>
              </a:rPr>
              <a:t>Who gets to transmit?</a:t>
            </a:r>
          </a:p>
          <a:p>
            <a:pPr lvl="1"/>
            <a:r>
              <a:rPr lang="en-US" altLang="en-US" sz="1800">
                <a:solidFill>
                  <a:schemeClr val="bg2"/>
                </a:solidFill>
              </a:rPr>
              <a:t>What path to take?</a:t>
            </a:r>
          </a:p>
          <a:p>
            <a:pPr lvl="1"/>
            <a:r>
              <a:rPr lang="en-US" altLang="en-US" sz="1800">
                <a:solidFill>
                  <a:schemeClr val="bg2"/>
                </a:solidFill>
              </a:rPr>
              <a:t>What message format?</a:t>
            </a:r>
          </a:p>
          <a:p>
            <a:pPr lvl="1"/>
            <a:r>
              <a:rPr lang="en-US" altLang="en-US" sz="1800">
                <a:solidFill>
                  <a:srgbClr val="008000"/>
                </a:solidFill>
              </a:rPr>
              <a:t>e.g., TCP, IP, HTTP, FTP,  PPP</a:t>
            </a:r>
          </a:p>
          <a:p>
            <a:endParaRPr lang="en-US" altLang="en-US" sz="2000" i="1">
              <a:solidFill>
                <a:srgbClr val="FF0000"/>
              </a:solidFill>
            </a:endParaRPr>
          </a:p>
          <a:p>
            <a:r>
              <a:rPr lang="en-US" altLang="en-US" sz="2000" i="1">
                <a:solidFill>
                  <a:srgbClr val="FF0000"/>
                </a:solidFill>
              </a:rPr>
              <a:t>Internet: </a:t>
            </a:r>
            <a:r>
              <a:rPr lang="en-US" altLang="en-US" sz="2000">
                <a:solidFill>
                  <a:srgbClr val="FF0000"/>
                </a:solidFill>
              </a:rPr>
              <a:t>“network of networks”</a:t>
            </a:r>
          </a:p>
          <a:p>
            <a:pPr lvl="1"/>
            <a:r>
              <a:rPr lang="en-US" altLang="en-US" sz="1800"/>
              <a:t>loosely hierarchical</a:t>
            </a:r>
          </a:p>
          <a:p>
            <a:pPr lvl="1"/>
            <a:r>
              <a:rPr lang="en-US" altLang="en-US" sz="1800"/>
              <a:t>public Internet Vs private intranet</a:t>
            </a:r>
          </a:p>
          <a:p>
            <a:endParaRPr lang="en-US" altLang="en-US" sz="2000"/>
          </a:p>
          <a:p>
            <a:r>
              <a:rPr lang="en-US" altLang="en-US" sz="2000"/>
              <a:t>Internet standards</a:t>
            </a:r>
          </a:p>
          <a:p>
            <a:pPr lvl="1"/>
            <a:r>
              <a:rPr lang="en-US" altLang="en-US" sz="1800"/>
              <a:t>RFC: Request for comments</a:t>
            </a:r>
          </a:p>
          <a:p>
            <a:pPr lvl="1"/>
            <a:r>
              <a:rPr lang="en-US" altLang="en-US" sz="1800"/>
              <a:t>IETF: Internet Engineering Task Force</a:t>
            </a:r>
          </a:p>
        </p:txBody>
      </p:sp>
      <p:sp>
        <p:nvSpPr>
          <p:cNvPr id="5126" name="Freeform 6"/>
          <p:cNvSpPr>
            <a:spLocks/>
          </p:cNvSpPr>
          <p:nvPr/>
        </p:nvSpPr>
        <p:spPr bwMode="auto">
          <a:xfrm>
            <a:off x="6797675" y="2647950"/>
            <a:ext cx="1798638" cy="1674813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7" name="Freeform 7"/>
          <p:cNvSpPr>
            <a:spLocks/>
          </p:cNvSpPr>
          <p:nvPr/>
        </p:nvSpPr>
        <p:spPr bwMode="auto">
          <a:xfrm>
            <a:off x="4918075" y="2505075"/>
            <a:ext cx="1866900" cy="1589088"/>
          </a:xfrm>
          <a:custGeom>
            <a:avLst/>
            <a:gdLst>
              <a:gd name="T0" fmla="*/ 550 w 1340"/>
              <a:gd name="T1" fmla="*/ 42 h 1191"/>
              <a:gd name="T2" fmla="*/ 82 w 1340"/>
              <a:gd name="T3" fmla="*/ 60 h 1191"/>
              <a:gd name="T4" fmla="*/ 58 w 1340"/>
              <a:gd name="T5" fmla="*/ 402 h 1191"/>
              <a:gd name="T6" fmla="*/ 28 w 1340"/>
              <a:gd name="T7" fmla="*/ 720 h 1191"/>
              <a:gd name="T8" fmla="*/ 112 w 1340"/>
              <a:gd name="T9" fmla="*/ 870 h 1191"/>
              <a:gd name="T10" fmla="*/ 538 w 1340"/>
              <a:gd name="T11" fmla="*/ 876 h 1191"/>
              <a:gd name="T12" fmla="*/ 640 w 1340"/>
              <a:gd name="T13" fmla="*/ 1128 h 1191"/>
              <a:gd name="T14" fmla="*/ 1234 w 1340"/>
              <a:gd name="T15" fmla="*/ 1098 h 1191"/>
              <a:gd name="T16" fmla="*/ 1276 w 1340"/>
              <a:gd name="T17" fmla="*/ 570 h 1191"/>
              <a:gd name="T18" fmla="*/ 1204 w 1340"/>
              <a:gd name="T19" fmla="*/ 342 h 1191"/>
              <a:gd name="T20" fmla="*/ 760 w 1340"/>
              <a:gd name="T21" fmla="*/ 288 h 1191"/>
              <a:gd name="T22" fmla="*/ 550 w 1340"/>
              <a:gd name="T23" fmla="*/ 42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Freeform 8"/>
          <p:cNvSpPr>
            <a:spLocks/>
          </p:cNvSpPr>
          <p:nvPr/>
        </p:nvSpPr>
        <p:spPr bwMode="auto">
          <a:xfrm>
            <a:off x="5286375" y="3956050"/>
            <a:ext cx="2974975" cy="2219325"/>
          </a:xfrm>
          <a:custGeom>
            <a:avLst/>
            <a:gdLst>
              <a:gd name="T0" fmla="*/ 27 w 2135"/>
              <a:gd name="T1" fmla="*/ 652 h 1662"/>
              <a:gd name="T2" fmla="*/ 105 w 2135"/>
              <a:gd name="T3" fmla="*/ 76 h 1662"/>
              <a:gd name="T4" fmla="*/ 657 w 2135"/>
              <a:gd name="T5" fmla="*/ 196 h 1662"/>
              <a:gd name="T6" fmla="*/ 1209 w 2135"/>
              <a:gd name="T7" fmla="*/ 100 h 1662"/>
              <a:gd name="T8" fmla="*/ 2001 w 2135"/>
              <a:gd name="T9" fmla="*/ 406 h 1662"/>
              <a:gd name="T10" fmla="*/ 2013 w 2135"/>
              <a:gd name="T11" fmla="*/ 1144 h 1662"/>
              <a:gd name="T12" fmla="*/ 1581 w 2135"/>
              <a:gd name="T13" fmla="*/ 1600 h 1662"/>
              <a:gd name="T14" fmla="*/ 813 w 2135"/>
              <a:gd name="T15" fmla="*/ 1516 h 1662"/>
              <a:gd name="T16" fmla="*/ 501 w 2135"/>
              <a:gd name="T17" fmla="*/ 1270 h 1662"/>
              <a:gd name="T18" fmla="*/ 183 w 2135"/>
              <a:gd name="T19" fmla="*/ 1066 h 1662"/>
              <a:gd name="T20" fmla="*/ 27 w 2135"/>
              <a:gd name="T21" fmla="*/ 65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29" name="Group 9"/>
          <p:cNvGrpSpPr>
            <a:grpSpLocks/>
          </p:cNvGrpSpPr>
          <p:nvPr/>
        </p:nvGrpSpPr>
        <p:grpSpPr bwMode="auto">
          <a:xfrm>
            <a:off x="5035550" y="2640013"/>
            <a:ext cx="733425" cy="319087"/>
            <a:chOff x="3552" y="246"/>
            <a:chExt cx="527" cy="248"/>
          </a:xfrm>
        </p:grpSpPr>
        <p:graphicFrame>
          <p:nvGraphicFramePr>
            <p:cNvPr id="5130" name="Object 10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6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31" name="Object 11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7" name="Clip" r:id="rId6" imgW="12700000" imgH="8953500" progId="MS_ClipArt_Gallery.2">
                    <p:embed/>
                  </p:oleObj>
                </mc:Choice>
                <mc:Fallback>
                  <p:oleObj name="Clip" r:id="rId6" imgW="12700000" imgH="89535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2" name="Line 12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33" name="Group 13"/>
          <p:cNvGrpSpPr>
            <a:grpSpLocks/>
          </p:cNvGrpSpPr>
          <p:nvPr/>
        </p:nvGrpSpPr>
        <p:grpSpPr bwMode="auto">
          <a:xfrm>
            <a:off x="5035550" y="3235325"/>
            <a:ext cx="733425" cy="319088"/>
            <a:chOff x="3552" y="246"/>
            <a:chExt cx="527" cy="248"/>
          </a:xfrm>
        </p:grpSpPr>
        <p:graphicFrame>
          <p:nvGraphicFramePr>
            <p:cNvPr id="5134" name="Object 14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8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35" name="Object 15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9" name="Clip" r:id="rId9" imgW="12700000" imgH="8953500" progId="MS_ClipArt_Gallery.2">
                    <p:embed/>
                  </p:oleObj>
                </mc:Choice>
                <mc:Fallback>
                  <p:oleObj name="Clip" r:id="rId9" imgW="12700000" imgH="8953500" progId="MS_ClipArt_Gallery.2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36" name="Line 16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37" name="Group 17"/>
          <p:cNvGrpSpPr>
            <a:grpSpLocks/>
          </p:cNvGrpSpPr>
          <p:nvPr/>
        </p:nvGrpSpPr>
        <p:grpSpPr bwMode="auto">
          <a:xfrm>
            <a:off x="5411788" y="3022600"/>
            <a:ext cx="69850" cy="214313"/>
            <a:chOff x="3842" y="406"/>
            <a:chExt cx="51" cy="167"/>
          </a:xfrm>
        </p:grpSpPr>
        <p:sp>
          <p:nvSpPr>
            <p:cNvPr id="5138" name="Oval 18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39" name="Oval 19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0" name="Oval 20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41" name="Group 21"/>
          <p:cNvGrpSpPr>
            <a:grpSpLocks/>
          </p:cNvGrpSpPr>
          <p:nvPr/>
        </p:nvGrpSpPr>
        <p:grpSpPr bwMode="auto">
          <a:xfrm>
            <a:off x="5881688" y="3525838"/>
            <a:ext cx="209550" cy="395287"/>
            <a:chOff x="4180" y="783"/>
            <a:chExt cx="150" cy="307"/>
          </a:xfrm>
        </p:grpSpPr>
        <p:sp>
          <p:nvSpPr>
            <p:cNvPr id="5142" name="AutoShape 22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3" name="Rectangle 23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4" name="Rectangle 24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5" name="AutoShape 25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6" name="Line 26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7" name="Line 27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8" name="Rectangle 28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49" name="Rectangle 29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50" name="Group 30"/>
          <p:cNvGrpSpPr>
            <a:grpSpLocks/>
          </p:cNvGrpSpPr>
          <p:nvPr/>
        </p:nvGrpSpPr>
        <p:grpSpPr bwMode="auto">
          <a:xfrm rot="-5400000">
            <a:off x="6194425" y="3603625"/>
            <a:ext cx="80963" cy="233363"/>
            <a:chOff x="3842" y="406"/>
            <a:chExt cx="51" cy="167"/>
          </a:xfrm>
        </p:grpSpPr>
        <p:sp>
          <p:nvSpPr>
            <p:cNvPr id="5151" name="Oval 31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2" name="Oval 32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Oval 33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54" name="Line 34"/>
          <p:cNvSpPr>
            <a:spLocks noChangeShapeType="1"/>
          </p:cNvSpPr>
          <p:nvPr/>
        </p:nvSpPr>
        <p:spPr bwMode="auto">
          <a:xfrm>
            <a:off x="6018213" y="3433763"/>
            <a:ext cx="495300" cy="1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5" name="Line 35"/>
          <p:cNvSpPr>
            <a:spLocks noChangeShapeType="1"/>
          </p:cNvSpPr>
          <p:nvPr/>
        </p:nvSpPr>
        <p:spPr bwMode="auto">
          <a:xfrm>
            <a:off x="6021388" y="3430588"/>
            <a:ext cx="1587" cy="9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6" name="Line 36"/>
          <p:cNvSpPr>
            <a:spLocks noChangeShapeType="1"/>
          </p:cNvSpPr>
          <p:nvPr/>
        </p:nvSpPr>
        <p:spPr bwMode="auto">
          <a:xfrm>
            <a:off x="6516688" y="3429000"/>
            <a:ext cx="1587" cy="82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7" name="Line 37"/>
          <p:cNvSpPr>
            <a:spLocks noChangeShapeType="1"/>
          </p:cNvSpPr>
          <p:nvPr/>
        </p:nvSpPr>
        <p:spPr bwMode="auto">
          <a:xfrm>
            <a:off x="5718175" y="2894013"/>
            <a:ext cx="288925" cy="265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8" name="Line 38"/>
          <p:cNvSpPr>
            <a:spLocks noChangeShapeType="1"/>
          </p:cNvSpPr>
          <p:nvPr/>
        </p:nvSpPr>
        <p:spPr bwMode="auto">
          <a:xfrm flipV="1">
            <a:off x="5730875" y="3179763"/>
            <a:ext cx="276225" cy="33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59" name="Line 39"/>
          <p:cNvSpPr>
            <a:spLocks noChangeShapeType="1"/>
          </p:cNvSpPr>
          <p:nvPr/>
        </p:nvSpPr>
        <p:spPr bwMode="auto">
          <a:xfrm flipV="1">
            <a:off x="6257925" y="3265488"/>
            <a:ext cx="1588" cy="1635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60" name="Group 40"/>
          <p:cNvGrpSpPr>
            <a:grpSpLocks/>
          </p:cNvGrpSpPr>
          <p:nvPr/>
        </p:nvGrpSpPr>
        <p:grpSpPr bwMode="auto">
          <a:xfrm>
            <a:off x="6386513" y="3513138"/>
            <a:ext cx="209550" cy="395287"/>
            <a:chOff x="4180" y="783"/>
            <a:chExt cx="150" cy="307"/>
          </a:xfrm>
        </p:grpSpPr>
        <p:sp>
          <p:nvSpPr>
            <p:cNvPr id="5161" name="AutoShape 41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2" name="Rectangle 42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Rectangle 43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4" name="AutoShape 44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5" name="Line 45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6" name="Line 46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Rectangle 47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8" name="Rectangle 48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169" name="Group 49"/>
          <p:cNvGrpSpPr>
            <a:grpSpLocks/>
          </p:cNvGrpSpPr>
          <p:nvPr/>
        </p:nvGrpSpPr>
        <p:grpSpPr bwMode="auto">
          <a:xfrm>
            <a:off x="5419725" y="4122738"/>
            <a:ext cx="479425" cy="925512"/>
            <a:chOff x="3314" y="1248"/>
            <a:chExt cx="344" cy="694"/>
          </a:xfrm>
        </p:grpSpPr>
        <p:graphicFrame>
          <p:nvGraphicFramePr>
            <p:cNvPr id="5170" name="Object 50"/>
            <p:cNvGraphicFramePr>
              <a:graphicFrameLocks noChangeAspect="1"/>
            </p:cNvGraphicFramePr>
            <p:nvPr/>
          </p:nvGraphicFramePr>
          <p:xfrm>
            <a:off x="3314" y="1248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40" name="Clip" r:id="rId10" imgW="24269700" imgH="20129500" progId="MS_ClipArt_Gallery.2">
                    <p:embed/>
                  </p:oleObj>
                </mc:Choice>
                <mc:Fallback>
                  <p:oleObj name="Clip" r:id="rId10" imgW="24269700" imgH="20129500" progId="MS_ClipArt_Gallery.2">
                    <p:embed/>
                    <p:pic>
                      <p:nvPicPr>
                        <p:cNvPr id="0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248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71" name="Line 51"/>
            <p:cNvSpPr>
              <a:spLocks noChangeShapeType="1"/>
            </p:cNvSpPr>
            <p:nvPr/>
          </p:nvSpPr>
          <p:spPr bwMode="auto">
            <a:xfrm flipV="1">
              <a:off x="3606" y="1433"/>
              <a:ext cx="52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5172" name="Object 52"/>
            <p:cNvGraphicFramePr>
              <a:graphicFrameLocks noChangeAspect="1"/>
            </p:cNvGraphicFramePr>
            <p:nvPr/>
          </p:nvGraphicFramePr>
          <p:xfrm>
            <a:off x="3314" y="1694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41" name="Clip" r:id="rId11" imgW="24269700" imgH="20129500" progId="MS_ClipArt_Gallery.2">
                    <p:embed/>
                  </p:oleObj>
                </mc:Choice>
                <mc:Fallback>
                  <p:oleObj name="Clip" r:id="rId11" imgW="24269700" imgH="20129500" progId="MS_ClipArt_Gallery.2">
                    <p:embed/>
                    <p:pic>
                      <p:nvPicPr>
                        <p:cNvPr id="0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694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173" name="Line 53"/>
            <p:cNvSpPr>
              <a:spLocks noChangeShapeType="1"/>
            </p:cNvSpPr>
            <p:nvPr/>
          </p:nvSpPr>
          <p:spPr bwMode="auto">
            <a:xfrm flipV="1">
              <a:off x="3606" y="1882"/>
              <a:ext cx="5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174" name="Group 54"/>
            <p:cNvGrpSpPr>
              <a:grpSpLocks/>
            </p:cNvGrpSpPr>
            <p:nvPr/>
          </p:nvGrpSpPr>
          <p:grpSpPr bwMode="auto">
            <a:xfrm>
              <a:off x="3404" y="1504"/>
              <a:ext cx="51" cy="167"/>
              <a:chOff x="3842" y="406"/>
              <a:chExt cx="51" cy="167"/>
            </a:xfrm>
          </p:grpSpPr>
          <p:sp>
            <p:nvSpPr>
              <p:cNvPr id="5175" name="Oval 55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6" name="Oval 56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77" name="Oval 57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78" name="Line 58"/>
            <p:cNvSpPr>
              <a:spLocks noChangeShapeType="1"/>
            </p:cNvSpPr>
            <p:nvPr/>
          </p:nvSpPr>
          <p:spPr bwMode="auto">
            <a:xfrm>
              <a:off x="3654" y="1431"/>
              <a:ext cx="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5179" name="Object 59"/>
          <p:cNvGraphicFramePr>
            <a:graphicFrameLocks noChangeAspect="1"/>
          </p:cNvGraphicFramePr>
          <p:nvPr/>
        </p:nvGraphicFramePr>
        <p:xfrm>
          <a:off x="6288088" y="5132388"/>
          <a:ext cx="417512" cy="331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2" name="Clip" r:id="rId12" imgW="24269700" imgH="20129500" progId="MS_ClipArt_Gallery.2">
                  <p:embed/>
                </p:oleObj>
              </mc:Choice>
              <mc:Fallback>
                <p:oleObj name="Clip" r:id="rId12" imgW="24269700" imgH="20129500" progId="MS_ClipArt_Gallery.2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8088" y="5132388"/>
                        <a:ext cx="417512" cy="3317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80" name="Object 60"/>
          <p:cNvGraphicFramePr>
            <a:graphicFrameLocks noChangeAspect="1"/>
          </p:cNvGraphicFramePr>
          <p:nvPr/>
        </p:nvGraphicFramePr>
        <p:xfrm>
          <a:off x="5673725" y="5121275"/>
          <a:ext cx="4159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3" name="Clip" r:id="rId13" imgW="24269700" imgH="20129500" progId="MS_ClipArt_Gallery.2">
                  <p:embed/>
                </p:oleObj>
              </mc:Choice>
              <mc:Fallback>
                <p:oleObj name="Clip" r:id="rId13" imgW="24269700" imgH="20129500" progId="MS_ClipArt_Gallery.2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3725" y="5121275"/>
                        <a:ext cx="41592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81" name="Oval 61"/>
          <p:cNvSpPr>
            <a:spLocks noChangeArrowheads="1"/>
          </p:cNvSpPr>
          <p:nvPr/>
        </p:nvSpPr>
        <p:spPr bwMode="auto">
          <a:xfrm rot="-5400000">
            <a:off x="6090444" y="5225256"/>
            <a:ext cx="63500" cy="6508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2" name="Oval 62"/>
          <p:cNvSpPr>
            <a:spLocks noChangeArrowheads="1"/>
          </p:cNvSpPr>
          <p:nvPr/>
        </p:nvSpPr>
        <p:spPr bwMode="auto">
          <a:xfrm rot="-5400000">
            <a:off x="6175376" y="5222875"/>
            <a:ext cx="63500" cy="666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3" name="Oval 63"/>
          <p:cNvSpPr>
            <a:spLocks noChangeArrowheads="1"/>
          </p:cNvSpPr>
          <p:nvPr/>
        </p:nvSpPr>
        <p:spPr bwMode="auto">
          <a:xfrm rot="-5400000">
            <a:off x="6253162" y="5227638"/>
            <a:ext cx="61913" cy="6508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4" name="Line 64"/>
          <p:cNvSpPr>
            <a:spLocks noChangeShapeType="1"/>
          </p:cNvSpPr>
          <p:nvPr/>
        </p:nvSpPr>
        <p:spPr bwMode="auto">
          <a:xfrm rot="-5400000">
            <a:off x="6512719" y="5107782"/>
            <a:ext cx="60325" cy="1587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5" name="Line 65"/>
          <p:cNvSpPr>
            <a:spLocks noChangeShapeType="1"/>
          </p:cNvSpPr>
          <p:nvPr/>
        </p:nvSpPr>
        <p:spPr bwMode="auto">
          <a:xfrm rot="5400000" flipH="1">
            <a:off x="5886450" y="5099050"/>
            <a:ext cx="63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 rot="16200000" flipV="1">
            <a:off x="6233319" y="4760119"/>
            <a:ext cx="0" cy="627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 flipV="1">
            <a:off x="5899150" y="4699000"/>
            <a:ext cx="93663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>
            <a:off x="6500813" y="4745038"/>
            <a:ext cx="303212" cy="3857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89" name="Line 69"/>
          <p:cNvSpPr>
            <a:spLocks noChangeShapeType="1"/>
          </p:cNvSpPr>
          <p:nvPr/>
        </p:nvSpPr>
        <p:spPr bwMode="auto">
          <a:xfrm flipH="1">
            <a:off x="7296150" y="4741863"/>
            <a:ext cx="279400" cy="392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5190" name="Object 70"/>
          <p:cNvGraphicFramePr>
            <a:graphicFrameLocks noChangeAspect="1"/>
          </p:cNvGraphicFramePr>
          <p:nvPr/>
        </p:nvGraphicFramePr>
        <p:xfrm>
          <a:off x="7473950" y="4294188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4" name="Clip" r:id="rId14" imgW="18440400" imgH="22669500" progId="MS_ClipArt_Gallery.2">
                  <p:embed/>
                </p:oleObj>
              </mc:Choice>
              <mc:Fallback>
                <p:oleObj name="Clip" r:id="rId14" imgW="18440400" imgH="22669500" progId="MS_ClipArt_Gallery.2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73950" y="4294188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91" name="Object 71"/>
          <p:cNvGraphicFramePr>
            <a:graphicFrameLocks noChangeAspect="1"/>
          </p:cNvGraphicFramePr>
          <p:nvPr/>
        </p:nvGraphicFramePr>
        <p:xfrm>
          <a:off x="6137275" y="4375150"/>
          <a:ext cx="203200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45" name="Clip" r:id="rId16" imgW="18440400" imgH="22669500" progId="MS_ClipArt_Gallery.2">
                  <p:embed/>
                </p:oleObj>
              </mc:Choice>
              <mc:Fallback>
                <p:oleObj name="Clip" r:id="rId16" imgW="18440400" imgH="22669500" progId="MS_ClipArt_Gallery.2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37275" y="4375150"/>
                        <a:ext cx="203200" cy="239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92" name="Freeform 72"/>
          <p:cNvSpPr>
            <a:spLocks/>
          </p:cNvSpPr>
          <p:nvPr/>
        </p:nvSpPr>
        <p:spPr bwMode="auto">
          <a:xfrm>
            <a:off x="6218238" y="4149725"/>
            <a:ext cx="1354137" cy="304800"/>
          </a:xfrm>
          <a:custGeom>
            <a:avLst/>
            <a:gdLst>
              <a:gd name="T0" fmla="*/ 0 w 972"/>
              <a:gd name="T1" fmla="*/ 228 h 228"/>
              <a:gd name="T2" fmla="*/ 432 w 972"/>
              <a:gd name="T3" fmla="*/ 9 h 228"/>
              <a:gd name="T4" fmla="*/ 972 w 972"/>
              <a:gd name="T5" fmla="*/ 17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2" h="228">
                <a:moveTo>
                  <a:pt x="0" y="228"/>
                </a:moveTo>
                <a:cubicBezTo>
                  <a:pt x="135" y="123"/>
                  <a:pt x="270" y="18"/>
                  <a:pt x="432" y="9"/>
                </a:cubicBezTo>
                <a:cubicBezTo>
                  <a:pt x="594" y="0"/>
                  <a:pt x="783" y="85"/>
                  <a:pt x="972" y="171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193" name="Group 73"/>
          <p:cNvGrpSpPr>
            <a:grpSpLocks/>
          </p:cNvGrpSpPr>
          <p:nvPr/>
        </p:nvGrpSpPr>
        <p:grpSpPr bwMode="auto">
          <a:xfrm>
            <a:off x="6484938" y="5572125"/>
            <a:ext cx="406400" cy="427038"/>
            <a:chOff x="2870" y="1518"/>
            <a:chExt cx="292" cy="320"/>
          </a:xfrm>
        </p:grpSpPr>
        <p:graphicFrame>
          <p:nvGraphicFramePr>
            <p:cNvPr id="5194" name="Object 74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46" name="Clip" r:id="rId17" imgW="15481300" imgH="15735300" progId="MS_ClipArt_Gallery.2">
                    <p:embed/>
                  </p:oleObj>
                </mc:Choice>
                <mc:Fallback>
                  <p:oleObj name="Clip" r:id="rId17" imgW="15481300" imgH="15735300" progId="MS_ClipArt_Gallery.2">
                    <p:embed/>
                    <p:pic>
                      <p:nvPicPr>
                        <p:cNvPr id="0" name="Object 7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95" name="Object 75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47" name="Clip" r:id="rId19" imgW="23634700" imgH="22352000" progId="MS_ClipArt_Gallery.2">
                    <p:embed/>
                  </p:oleObj>
                </mc:Choice>
                <mc:Fallback>
                  <p:oleObj name="Clip" r:id="rId19" imgW="23634700" imgH="22352000" progId="MS_ClipArt_Gallery.2">
                    <p:embed/>
                    <p:pic>
                      <p:nvPicPr>
                        <p:cNvPr id="0" name="Object 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196" name="Group 76"/>
          <p:cNvGrpSpPr>
            <a:grpSpLocks/>
          </p:cNvGrpSpPr>
          <p:nvPr/>
        </p:nvGrpSpPr>
        <p:grpSpPr bwMode="auto">
          <a:xfrm>
            <a:off x="7262813" y="5603875"/>
            <a:ext cx="406400" cy="427038"/>
            <a:chOff x="2870" y="1518"/>
            <a:chExt cx="292" cy="320"/>
          </a:xfrm>
        </p:grpSpPr>
        <p:graphicFrame>
          <p:nvGraphicFramePr>
            <p:cNvPr id="5197" name="Object 77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48" name="Clip" r:id="rId21" imgW="15481300" imgH="15735300" progId="MS_ClipArt_Gallery.2">
                    <p:embed/>
                  </p:oleObj>
                </mc:Choice>
                <mc:Fallback>
                  <p:oleObj name="Clip" r:id="rId21" imgW="15481300" imgH="15735300" progId="MS_ClipArt_Gallery.2">
                    <p:embed/>
                    <p:pic>
                      <p:nvPicPr>
                        <p:cNvPr id="0" name="Object 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198" name="Object 78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49" name="Clip" r:id="rId22" imgW="23634700" imgH="22352000" progId="MS_ClipArt_Gallery.2">
                    <p:embed/>
                  </p:oleObj>
                </mc:Choice>
                <mc:Fallback>
                  <p:oleObj name="Clip" r:id="rId22" imgW="23634700" imgH="22352000" progId="MS_ClipArt_Gallery.2">
                    <p:embed/>
                    <p:pic>
                      <p:nvPicPr>
                        <p:cNvPr id="0" name="Object 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199" name="Group 79"/>
          <p:cNvGrpSpPr>
            <a:grpSpLocks/>
          </p:cNvGrpSpPr>
          <p:nvPr/>
        </p:nvGrpSpPr>
        <p:grpSpPr bwMode="auto">
          <a:xfrm>
            <a:off x="6848475" y="5319713"/>
            <a:ext cx="379413" cy="376237"/>
            <a:chOff x="4733" y="2082"/>
            <a:chExt cx="272" cy="282"/>
          </a:xfrm>
        </p:grpSpPr>
        <p:graphicFrame>
          <p:nvGraphicFramePr>
            <p:cNvPr id="5200" name="Object 80"/>
            <p:cNvGraphicFramePr>
              <a:graphicFrameLocks noChangeAspect="1"/>
            </p:cNvGraphicFramePr>
            <p:nvPr/>
          </p:nvGraphicFramePr>
          <p:xfrm>
            <a:off x="4733" y="2082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50" name="Clip" r:id="rId23" imgW="15481300" imgH="15735300" progId="MS_ClipArt_Gallery.2">
                    <p:embed/>
                  </p:oleObj>
                </mc:Choice>
                <mc:Fallback>
                  <p:oleObj name="Clip" r:id="rId23" imgW="15481300" imgH="15735300" progId="MS_ClipArt_Gallery.2">
                    <p:embed/>
                    <p:pic>
                      <p:nvPicPr>
                        <p:cNvPr id="0" name="Objec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2082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201" name="Rectangle 81"/>
            <p:cNvSpPr>
              <a:spLocks noChangeArrowheads="1"/>
            </p:cNvSpPr>
            <p:nvPr/>
          </p:nvSpPr>
          <p:spPr bwMode="auto">
            <a:xfrm>
              <a:off x="4812" y="2181"/>
              <a:ext cx="192" cy="18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02" name="Line 82"/>
          <p:cNvSpPr>
            <a:spLocks noChangeShapeType="1"/>
          </p:cNvSpPr>
          <p:nvPr/>
        </p:nvSpPr>
        <p:spPr bwMode="auto">
          <a:xfrm>
            <a:off x="7154863" y="5222875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203" name="Group 83"/>
          <p:cNvGrpSpPr>
            <a:grpSpLocks/>
          </p:cNvGrpSpPr>
          <p:nvPr/>
        </p:nvGrpSpPr>
        <p:grpSpPr bwMode="auto">
          <a:xfrm>
            <a:off x="7875588" y="4646613"/>
            <a:ext cx="207962" cy="409575"/>
            <a:chOff x="4180" y="783"/>
            <a:chExt cx="150" cy="307"/>
          </a:xfrm>
        </p:grpSpPr>
        <p:sp>
          <p:nvSpPr>
            <p:cNvPr id="5204" name="AutoShape 84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5" name="Rectangle 85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6" name="Rectangle 86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7" name="AutoShape 87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8" name="Line 88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09" name="Line 89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0" name="Rectangle 90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1" name="Rectangle 91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5212" name="Group 92"/>
          <p:cNvGrpSpPr>
            <a:grpSpLocks/>
          </p:cNvGrpSpPr>
          <p:nvPr/>
        </p:nvGrpSpPr>
        <p:grpSpPr bwMode="auto">
          <a:xfrm>
            <a:off x="7862888" y="5091113"/>
            <a:ext cx="207962" cy="409575"/>
            <a:chOff x="4180" y="783"/>
            <a:chExt cx="150" cy="307"/>
          </a:xfrm>
        </p:grpSpPr>
        <p:sp>
          <p:nvSpPr>
            <p:cNvPr id="5213" name="AutoShape 93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4" name="Rectangle 94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5" name="Rectangle 95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6" name="AutoShape 96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7" name="Line 97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8" name="Line 98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19" name="Rectangle 99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0" name="Rectangle 100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221" name="Line 101"/>
          <p:cNvSpPr>
            <a:spLocks noChangeShapeType="1"/>
          </p:cNvSpPr>
          <p:nvPr/>
        </p:nvSpPr>
        <p:spPr bwMode="auto">
          <a:xfrm rot="5400000" flipH="1">
            <a:off x="7489031" y="5020469"/>
            <a:ext cx="6111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" name="Line 102"/>
          <p:cNvSpPr>
            <a:spLocks noChangeShapeType="1"/>
          </p:cNvSpPr>
          <p:nvPr/>
        </p:nvSpPr>
        <p:spPr bwMode="auto">
          <a:xfrm rot="-5400000">
            <a:off x="7843044" y="5272881"/>
            <a:ext cx="0" cy="103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" name="Line 103"/>
          <p:cNvSpPr>
            <a:spLocks noChangeShapeType="1"/>
          </p:cNvSpPr>
          <p:nvPr/>
        </p:nvSpPr>
        <p:spPr bwMode="auto">
          <a:xfrm rot="-5400000">
            <a:off x="7832725" y="4803775"/>
            <a:ext cx="0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4" name="Line 104"/>
          <p:cNvSpPr>
            <a:spLocks noChangeShapeType="1"/>
          </p:cNvSpPr>
          <p:nvPr/>
        </p:nvSpPr>
        <p:spPr bwMode="auto">
          <a:xfrm flipV="1">
            <a:off x="6511925" y="2944813"/>
            <a:ext cx="458788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5" name="Line 105"/>
          <p:cNvSpPr>
            <a:spLocks noChangeShapeType="1"/>
          </p:cNvSpPr>
          <p:nvPr/>
        </p:nvSpPr>
        <p:spPr bwMode="auto">
          <a:xfrm>
            <a:off x="7446963" y="2928938"/>
            <a:ext cx="485775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6" name="Line 106"/>
          <p:cNvSpPr>
            <a:spLocks noChangeShapeType="1"/>
          </p:cNvSpPr>
          <p:nvPr/>
        </p:nvSpPr>
        <p:spPr bwMode="auto">
          <a:xfrm flipH="1">
            <a:off x="7966075" y="3265488"/>
            <a:ext cx="241300" cy="6810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7" name="Line 107"/>
          <p:cNvSpPr>
            <a:spLocks noChangeShapeType="1"/>
          </p:cNvSpPr>
          <p:nvPr/>
        </p:nvSpPr>
        <p:spPr bwMode="auto">
          <a:xfrm>
            <a:off x="7196138" y="3041650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8" name="Line 108"/>
          <p:cNvSpPr>
            <a:spLocks noChangeShapeType="1"/>
          </p:cNvSpPr>
          <p:nvPr/>
        </p:nvSpPr>
        <p:spPr bwMode="auto">
          <a:xfrm>
            <a:off x="7221538" y="3689350"/>
            <a:ext cx="534987" cy="368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9" name="Line 109"/>
          <p:cNvSpPr>
            <a:spLocks noChangeShapeType="1"/>
          </p:cNvSpPr>
          <p:nvPr/>
        </p:nvSpPr>
        <p:spPr bwMode="auto">
          <a:xfrm flipH="1">
            <a:off x="7681913" y="4154488"/>
            <a:ext cx="266700" cy="360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0" name="Line 110"/>
          <p:cNvSpPr>
            <a:spLocks noChangeShapeType="1"/>
          </p:cNvSpPr>
          <p:nvPr/>
        </p:nvSpPr>
        <p:spPr bwMode="auto">
          <a:xfrm flipH="1">
            <a:off x="7454900" y="3233738"/>
            <a:ext cx="560388" cy="384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1" name="Line 111"/>
          <p:cNvSpPr>
            <a:spLocks noChangeShapeType="1"/>
          </p:cNvSpPr>
          <p:nvPr/>
        </p:nvSpPr>
        <p:spPr bwMode="auto">
          <a:xfrm flipH="1">
            <a:off x="7464425" y="2673350"/>
            <a:ext cx="350838" cy="255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2" name="Line 112"/>
          <p:cNvSpPr>
            <a:spLocks noChangeShapeType="1"/>
          </p:cNvSpPr>
          <p:nvPr/>
        </p:nvSpPr>
        <p:spPr bwMode="auto">
          <a:xfrm flipH="1">
            <a:off x="8181975" y="2849563"/>
            <a:ext cx="201613" cy="1762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33" name="Text Box 113"/>
          <p:cNvSpPr txBox="1">
            <a:spLocks noChangeArrowheads="1"/>
          </p:cNvSpPr>
          <p:nvPr/>
        </p:nvSpPr>
        <p:spPr bwMode="auto">
          <a:xfrm>
            <a:off x="5419725" y="2487613"/>
            <a:ext cx="12398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local ISP</a:t>
            </a:r>
            <a:endParaRPr lang="en-US" altLang="en-US"/>
          </a:p>
        </p:txBody>
      </p:sp>
      <p:sp>
        <p:nvSpPr>
          <p:cNvPr id="5234" name="Text Box 114"/>
          <p:cNvSpPr txBox="1">
            <a:spLocks noChangeArrowheads="1"/>
          </p:cNvSpPr>
          <p:nvPr/>
        </p:nvSpPr>
        <p:spPr bwMode="auto">
          <a:xfrm>
            <a:off x="5353050" y="5499100"/>
            <a:ext cx="11763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company</a:t>
            </a:r>
          </a:p>
          <a:p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network</a:t>
            </a:r>
            <a:endParaRPr lang="en-US" altLang="en-US"/>
          </a:p>
        </p:txBody>
      </p:sp>
      <p:sp>
        <p:nvSpPr>
          <p:cNvPr id="5235" name="Text Box 115"/>
          <p:cNvSpPr txBox="1">
            <a:spLocks noChangeArrowheads="1"/>
          </p:cNvSpPr>
          <p:nvPr/>
        </p:nvSpPr>
        <p:spPr bwMode="auto">
          <a:xfrm>
            <a:off x="6948488" y="3640138"/>
            <a:ext cx="16398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regional ISP</a:t>
            </a:r>
          </a:p>
        </p:txBody>
      </p:sp>
      <p:grpSp>
        <p:nvGrpSpPr>
          <p:cNvPr id="5236" name="Group 116"/>
          <p:cNvGrpSpPr>
            <a:grpSpLocks/>
          </p:cNvGrpSpPr>
          <p:nvPr/>
        </p:nvGrpSpPr>
        <p:grpSpPr bwMode="auto">
          <a:xfrm>
            <a:off x="5851525" y="1243013"/>
            <a:ext cx="501650" cy="233362"/>
            <a:chOff x="3600" y="219"/>
            <a:chExt cx="360" cy="175"/>
          </a:xfrm>
        </p:grpSpPr>
        <p:sp>
          <p:nvSpPr>
            <p:cNvPr id="5237" name="Oval 117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8" name="Line 118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39" name="Line 119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40" name="Rectangle 120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241" name="Oval 121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42" name="Group 122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243" name="Line 12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44" name="Line 12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45" name="Line 12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46" name="Group 126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247" name="Line 12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48" name="Line 12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49" name="Line 12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250" name="Group 130"/>
          <p:cNvGrpSpPr>
            <a:grpSpLocks/>
          </p:cNvGrpSpPr>
          <p:nvPr/>
        </p:nvGrpSpPr>
        <p:grpSpPr bwMode="auto">
          <a:xfrm>
            <a:off x="5861050" y="1819275"/>
            <a:ext cx="209550" cy="409575"/>
            <a:chOff x="4180" y="783"/>
            <a:chExt cx="150" cy="307"/>
          </a:xfrm>
        </p:grpSpPr>
        <p:sp>
          <p:nvSpPr>
            <p:cNvPr id="5251" name="AutoShape 131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2" name="Rectangle 132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3" name="Rectangle 133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4" name="AutoShape 134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5" name="Line 135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6" name="Line 136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7" name="Rectangle 137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58" name="Rectangle 138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5259" name="Object 139"/>
          <p:cNvGraphicFramePr>
            <a:graphicFrameLocks noChangeAspect="1"/>
          </p:cNvGraphicFramePr>
          <p:nvPr/>
        </p:nvGraphicFramePr>
        <p:xfrm>
          <a:off x="7115175" y="1296988"/>
          <a:ext cx="417513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51" name="Clip" r:id="rId24" imgW="24269700" imgH="20129500" progId="MS_ClipArt_Gallery.2">
                  <p:embed/>
                </p:oleObj>
              </mc:Choice>
              <mc:Fallback>
                <p:oleObj name="Clip" r:id="rId24" imgW="24269700" imgH="20129500" progId="MS_ClipArt_Gallery.2">
                  <p:embed/>
                  <p:pic>
                    <p:nvPicPr>
                      <p:cNvPr id="0" name="Object 1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15175" y="1296988"/>
                        <a:ext cx="417513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260" name="Group 140"/>
          <p:cNvGrpSpPr>
            <a:grpSpLocks/>
          </p:cNvGrpSpPr>
          <p:nvPr/>
        </p:nvGrpSpPr>
        <p:grpSpPr bwMode="auto">
          <a:xfrm>
            <a:off x="7053263" y="1903413"/>
            <a:ext cx="406400" cy="427037"/>
            <a:chOff x="2870" y="1518"/>
            <a:chExt cx="292" cy="320"/>
          </a:xfrm>
        </p:grpSpPr>
        <p:graphicFrame>
          <p:nvGraphicFramePr>
            <p:cNvPr id="5261" name="Object 141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52" name="Clip" r:id="rId25" imgW="15481300" imgH="15735300" progId="MS_ClipArt_Gallery.2">
                    <p:embed/>
                  </p:oleObj>
                </mc:Choice>
                <mc:Fallback>
                  <p:oleObj name="Clip" r:id="rId25" imgW="15481300" imgH="15735300" progId="MS_ClipArt_Gallery.2">
                    <p:embed/>
                    <p:pic>
                      <p:nvPicPr>
                        <p:cNvPr id="0" name="Object 1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5262" name="Object 142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53" name="Clip" r:id="rId26" imgW="23634700" imgH="22352000" progId="MS_ClipArt_Gallery.2">
                    <p:embed/>
                  </p:oleObj>
                </mc:Choice>
                <mc:Fallback>
                  <p:oleObj name="Clip" r:id="rId26" imgW="23634700" imgH="22352000" progId="MS_ClipArt_Gallery.2">
                    <p:embed/>
                    <p:pic>
                      <p:nvPicPr>
                        <p:cNvPr id="0" name="Object 14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5263" name="Group 143"/>
          <p:cNvGrpSpPr>
            <a:grpSpLocks/>
          </p:cNvGrpSpPr>
          <p:nvPr/>
        </p:nvGrpSpPr>
        <p:grpSpPr bwMode="auto">
          <a:xfrm>
            <a:off x="5992813" y="3041650"/>
            <a:ext cx="501650" cy="233363"/>
            <a:chOff x="3600" y="219"/>
            <a:chExt cx="360" cy="175"/>
          </a:xfrm>
        </p:grpSpPr>
        <p:sp>
          <p:nvSpPr>
            <p:cNvPr id="5264" name="Oval 14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5" name="Line 14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6" name="Line 14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67" name="Rectangle 14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268" name="Oval 14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69" name="Group 14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270" name="Line 15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1" name="Line 15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2" name="Line 15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73" name="Group 15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274" name="Line 15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5" name="Line 15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76" name="Line 15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277" name="Group 157"/>
          <p:cNvGrpSpPr>
            <a:grpSpLocks/>
          </p:cNvGrpSpPr>
          <p:nvPr/>
        </p:nvGrpSpPr>
        <p:grpSpPr bwMode="auto">
          <a:xfrm>
            <a:off x="6945313" y="2813050"/>
            <a:ext cx="501650" cy="233363"/>
            <a:chOff x="3600" y="219"/>
            <a:chExt cx="360" cy="175"/>
          </a:xfrm>
        </p:grpSpPr>
        <p:sp>
          <p:nvSpPr>
            <p:cNvPr id="5278" name="Oval 15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79" name="Line 15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0" name="Line 16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81" name="Rectangle 16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282" name="Oval 16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83" name="Group 16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284" name="Line 16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5" name="Line 16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6" name="Line 16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87" name="Group 16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288" name="Line 16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89" name="Line 16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0" name="Line 17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291" name="Group 171"/>
          <p:cNvGrpSpPr>
            <a:grpSpLocks/>
          </p:cNvGrpSpPr>
          <p:nvPr/>
        </p:nvGrpSpPr>
        <p:grpSpPr bwMode="auto">
          <a:xfrm>
            <a:off x="6962775" y="3470275"/>
            <a:ext cx="501650" cy="233363"/>
            <a:chOff x="3600" y="219"/>
            <a:chExt cx="360" cy="175"/>
          </a:xfrm>
        </p:grpSpPr>
        <p:sp>
          <p:nvSpPr>
            <p:cNvPr id="5292" name="Oval 17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3" name="Line 17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4" name="Line 17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95" name="Rectangle 17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296" name="Oval 17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297" name="Group 17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298" name="Line 17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99" name="Line 17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0" name="Line 18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301" name="Group 18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302" name="Line 18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3" name="Line 18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04" name="Line 18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305" name="Group 185"/>
          <p:cNvGrpSpPr>
            <a:grpSpLocks/>
          </p:cNvGrpSpPr>
          <p:nvPr/>
        </p:nvGrpSpPr>
        <p:grpSpPr bwMode="auto">
          <a:xfrm>
            <a:off x="7932738" y="3021013"/>
            <a:ext cx="500062" cy="233362"/>
            <a:chOff x="3600" y="219"/>
            <a:chExt cx="360" cy="175"/>
          </a:xfrm>
        </p:grpSpPr>
        <p:sp>
          <p:nvSpPr>
            <p:cNvPr id="5306" name="Oval 18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7" name="Line 18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8" name="Line 18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09" name="Rectangle 18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310" name="Oval 19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11" name="Group 19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312" name="Line 19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3" name="Line 19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4" name="Line 19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315" name="Group 19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316" name="Line 19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7" name="Line 19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18" name="Line 19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319" name="Group 199"/>
          <p:cNvGrpSpPr>
            <a:grpSpLocks/>
          </p:cNvGrpSpPr>
          <p:nvPr/>
        </p:nvGrpSpPr>
        <p:grpSpPr bwMode="auto">
          <a:xfrm>
            <a:off x="7739063" y="3917950"/>
            <a:ext cx="501650" cy="233363"/>
            <a:chOff x="3600" y="219"/>
            <a:chExt cx="360" cy="175"/>
          </a:xfrm>
        </p:grpSpPr>
        <p:sp>
          <p:nvSpPr>
            <p:cNvPr id="5320" name="Oval 20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1" name="Line 20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2" name="Line 20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23" name="Rectangle 20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324" name="Oval 20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25" name="Group 20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326" name="Line 20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7" name="Line 20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28" name="Line 20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329" name="Group 20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330" name="Line 2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1" name="Line 2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32" name="Line 2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333" name="Group 213"/>
          <p:cNvGrpSpPr>
            <a:grpSpLocks/>
          </p:cNvGrpSpPr>
          <p:nvPr/>
        </p:nvGrpSpPr>
        <p:grpSpPr bwMode="auto">
          <a:xfrm>
            <a:off x="7405688" y="4502150"/>
            <a:ext cx="501650" cy="234950"/>
            <a:chOff x="3600" y="219"/>
            <a:chExt cx="360" cy="175"/>
          </a:xfrm>
        </p:grpSpPr>
        <p:sp>
          <p:nvSpPr>
            <p:cNvPr id="5334" name="Oval 21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5" name="Line 21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6" name="Line 21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37" name="Rectangle 21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338" name="Oval 21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39" name="Group 21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340" name="Line 22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1" name="Line 22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2" name="Line 22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343" name="Group 22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344" name="Line 22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5" name="Line 22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46" name="Line 22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347" name="Group 227"/>
          <p:cNvGrpSpPr>
            <a:grpSpLocks/>
          </p:cNvGrpSpPr>
          <p:nvPr/>
        </p:nvGrpSpPr>
        <p:grpSpPr bwMode="auto">
          <a:xfrm>
            <a:off x="6796088" y="4991100"/>
            <a:ext cx="500062" cy="233363"/>
            <a:chOff x="3600" y="219"/>
            <a:chExt cx="360" cy="175"/>
          </a:xfrm>
        </p:grpSpPr>
        <p:sp>
          <p:nvSpPr>
            <p:cNvPr id="5348" name="Oval 22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49" name="Line 22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0" name="Line 23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51" name="Rectangle 23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352" name="Oval 23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53" name="Group 23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354" name="Line 23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55" name="Line 23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56" name="Line 23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357" name="Group 23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358" name="Line 23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59" name="Line 23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0" name="Line 24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5361" name="Group 241"/>
          <p:cNvGrpSpPr>
            <a:grpSpLocks/>
          </p:cNvGrpSpPr>
          <p:nvPr/>
        </p:nvGrpSpPr>
        <p:grpSpPr bwMode="auto">
          <a:xfrm>
            <a:off x="5992813" y="4614863"/>
            <a:ext cx="501650" cy="233362"/>
            <a:chOff x="3600" y="219"/>
            <a:chExt cx="360" cy="175"/>
          </a:xfrm>
        </p:grpSpPr>
        <p:sp>
          <p:nvSpPr>
            <p:cNvPr id="5362" name="Oval 24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3" name="Line 24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4" name="Line 24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65" name="Rectangle 24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5366" name="Oval 24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367" name="Group 24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5368" name="Line 24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69" name="Line 24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0" name="Line 25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371" name="Group 25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5372" name="Line 25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3" name="Line 25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74" name="Line 25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5375" name="Text Box 255"/>
          <p:cNvSpPr txBox="1">
            <a:spLocks noChangeArrowheads="1"/>
          </p:cNvSpPr>
          <p:nvPr/>
        </p:nvSpPr>
        <p:spPr bwMode="auto">
          <a:xfrm>
            <a:off x="5803900" y="1406525"/>
            <a:ext cx="952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router</a:t>
            </a:r>
            <a:endParaRPr lang="en-US" altLang="en-US" sz="2000"/>
          </a:p>
        </p:txBody>
      </p:sp>
      <p:sp>
        <p:nvSpPr>
          <p:cNvPr id="5376" name="Text Box 256"/>
          <p:cNvSpPr txBox="1">
            <a:spLocks noChangeArrowheads="1"/>
          </p:cNvSpPr>
          <p:nvPr/>
        </p:nvSpPr>
        <p:spPr bwMode="auto">
          <a:xfrm>
            <a:off x="7015163" y="1533525"/>
            <a:ext cx="1581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workstation</a:t>
            </a:r>
            <a:endParaRPr lang="en-US" altLang="en-US" sz="2000"/>
          </a:p>
        </p:txBody>
      </p:sp>
      <p:sp>
        <p:nvSpPr>
          <p:cNvPr id="5377" name="Text Box 257"/>
          <p:cNvSpPr txBox="1">
            <a:spLocks noChangeArrowheads="1"/>
          </p:cNvSpPr>
          <p:nvPr/>
        </p:nvSpPr>
        <p:spPr bwMode="auto">
          <a:xfrm>
            <a:off x="6021388" y="1917700"/>
            <a:ext cx="9540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server</a:t>
            </a:r>
            <a:endParaRPr lang="en-US" altLang="en-US" sz="2000"/>
          </a:p>
        </p:txBody>
      </p:sp>
      <p:sp>
        <p:nvSpPr>
          <p:cNvPr id="5378" name="Text Box 258"/>
          <p:cNvSpPr txBox="1">
            <a:spLocks noChangeArrowheads="1"/>
          </p:cNvSpPr>
          <p:nvPr/>
        </p:nvSpPr>
        <p:spPr bwMode="auto">
          <a:xfrm>
            <a:off x="7399338" y="2103438"/>
            <a:ext cx="946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mobile</a:t>
            </a:r>
            <a:endParaRPr lang="en-US" altLang="en-US" sz="2000"/>
          </a:p>
        </p:txBody>
      </p:sp>
      <p:sp>
        <p:nvSpPr>
          <p:cNvPr id="5379" name="Line 259"/>
          <p:cNvSpPr>
            <a:spLocks noChangeShapeType="1"/>
          </p:cNvSpPr>
          <p:nvPr/>
        </p:nvSpPr>
        <p:spPr bwMode="auto">
          <a:xfrm flipV="1">
            <a:off x="6248400" y="4827588"/>
            <a:ext cx="1588" cy="24923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2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E4F92A7D-B464-BF4F-9738-87043E344470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096250" cy="1143000"/>
          </a:xfrm>
        </p:spPr>
        <p:txBody>
          <a:bodyPr/>
          <a:lstStyle/>
          <a:p>
            <a:r>
              <a:rPr lang="en-US" altLang="en-US" sz="3200"/>
              <a:t>Internet structure: network of networks</a:t>
            </a:r>
            <a:endParaRPr lang="en-US" alt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2425" y="1149350"/>
            <a:ext cx="8440738" cy="914400"/>
          </a:xfrm>
        </p:spPr>
        <p:txBody>
          <a:bodyPr/>
          <a:lstStyle/>
          <a:p>
            <a:r>
              <a:rPr lang="en-US" altLang="en-US" sz="2000">
                <a:solidFill>
                  <a:srgbClr val="FF0000"/>
                </a:solidFill>
              </a:rPr>
              <a:t>a packet passes through many networks!</a:t>
            </a:r>
            <a:endParaRPr lang="en-US" altLang="en-US" sz="2000"/>
          </a:p>
          <a:p>
            <a:pPr>
              <a:buFont typeface="Wingdings" charset="2"/>
              <a:buNone/>
            </a:pPr>
            <a:r>
              <a:rPr lang="en-US" altLang="en-US" sz="2000">
                <a:solidFill>
                  <a:srgbClr val="FF0000"/>
                </a:solidFill>
              </a:rPr>
              <a:t>	</a:t>
            </a:r>
            <a:r>
              <a:rPr lang="en-US" altLang="en-US" sz="2000">
                <a:solidFill>
                  <a:srgbClr val="008000"/>
                </a:solidFill>
              </a:rPr>
              <a:t>local (taxi) </a:t>
            </a:r>
            <a:r>
              <a:rPr lang="en-US" altLang="en-US" sz="2000">
                <a:solidFill>
                  <a:srgbClr val="008000"/>
                </a:solidFill>
                <a:sym typeface="Wingdings" charset="2"/>
              </a:rPr>
              <a:t> </a:t>
            </a:r>
            <a:r>
              <a:rPr lang="en-US" altLang="en-US" sz="2000">
                <a:solidFill>
                  <a:srgbClr val="008000"/>
                </a:solidFill>
              </a:rPr>
              <a:t>T1 (bus) </a:t>
            </a:r>
            <a:r>
              <a:rPr lang="en-US" altLang="en-US" sz="2000">
                <a:solidFill>
                  <a:srgbClr val="008000"/>
                </a:solidFill>
                <a:sym typeface="Wingdings" charset="2"/>
              </a:rPr>
              <a:t> T2 (domestic)  T3 (international)</a:t>
            </a:r>
            <a:endParaRPr lang="en-US" altLang="en-US" sz="2000">
              <a:solidFill>
                <a:srgbClr val="008000"/>
              </a:solidFill>
            </a:endParaRPr>
          </a:p>
        </p:txBody>
      </p:sp>
      <p:sp>
        <p:nvSpPr>
          <p:cNvPr id="78852" name="Oval 4"/>
          <p:cNvSpPr>
            <a:spLocks noChangeArrowheads="1"/>
          </p:cNvSpPr>
          <p:nvPr/>
        </p:nvSpPr>
        <p:spPr bwMode="auto">
          <a:xfrm>
            <a:off x="2432050" y="4883150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8853" name="Oval 5"/>
          <p:cNvSpPr>
            <a:spLocks noChangeArrowheads="1"/>
          </p:cNvSpPr>
          <p:nvPr/>
        </p:nvSpPr>
        <p:spPr bwMode="auto">
          <a:xfrm>
            <a:off x="3530600" y="3679825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8854" name="Oval 6"/>
          <p:cNvSpPr>
            <a:spLocks noChangeArrowheads="1"/>
          </p:cNvSpPr>
          <p:nvPr/>
        </p:nvSpPr>
        <p:spPr bwMode="auto">
          <a:xfrm>
            <a:off x="4800600" y="4845050"/>
            <a:ext cx="1863725" cy="7905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altLang="en-US">
                <a:solidFill>
                  <a:schemeClr val="bg1"/>
                </a:solidFill>
                <a:latin typeface="Comic Sans MS" charset="0"/>
              </a:rPr>
              <a:t>Tier 1 ISP</a:t>
            </a:r>
            <a:endParaRPr lang="en-US" altLang="en-US"/>
          </a:p>
        </p:txBody>
      </p:sp>
      <p:sp>
        <p:nvSpPr>
          <p:cNvPr id="78855" name="Oval 7"/>
          <p:cNvSpPr>
            <a:spLocks noChangeArrowheads="1"/>
          </p:cNvSpPr>
          <p:nvPr/>
        </p:nvSpPr>
        <p:spPr bwMode="auto">
          <a:xfrm>
            <a:off x="5121275" y="48514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6" name="Oval 8"/>
          <p:cNvSpPr>
            <a:spLocks noChangeArrowheads="1"/>
          </p:cNvSpPr>
          <p:nvPr/>
        </p:nvSpPr>
        <p:spPr bwMode="auto">
          <a:xfrm>
            <a:off x="4670425" y="43815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7" name="Oval 9"/>
          <p:cNvSpPr>
            <a:spLocks noChangeArrowheads="1"/>
          </p:cNvSpPr>
          <p:nvPr/>
        </p:nvSpPr>
        <p:spPr bwMode="auto">
          <a:xfrm>
            <a:off x="4206875" y="44069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8" name="Oval 10"/>
          <p:cNvSpPr>
            <a:spLocks noChangeArrowheads="1"/>
          </p:cNvSpPr>
          <p:nvPr/>
        </p:nvSpPr>
        <p:spPr bwMode="auto">
          <a:xfrm>
            <a:off x="3736975" y="48641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9" name="Oval 11"/>
          <p:cNvSpPr>
            <a:spLocks noChangeArrowheads="1"/>
          </p:cNvSpPr>
          <p:nvPr/>
        </p:nvSpPr>
        <p:spPr bwMode="auto">
          <a:xfrm>
            <a:off x="4232275" y="51816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60" name="Oval 12"/>
          <p:cNvSpPr>
            <a:spLocks noChangeArrowheads="1"/>
          </p:cNvSpPr>
          <p:nvPr/>
        </p:nvSpPr>
        <p:spPr bwMode="auto">
          <a:xfrm>
            <a:off x="4746625" y="5168900"/>
            <a:ext cx="133350" cy="142875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61" name="Line 13"/>
          <p:cNvSpPr>
            <a:spLocks noChangeShapeType="1"/>
          </p:cNvSpPr>
          <p:nvPr/>
        </p:nvSpPr>
        <p:spPr bwMode="auto">
          <a:xfrm flipV="1">
            <a:off x="4368800" y="5238750"/>
            <a:ext cx="381000" cy="63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2" name="Line 14"/>
          <p:cNvSpPr>
            <a:spLocks noChangeShapeType="1"/>
          </p:cNvSpPr>
          <p:nvPr/>
        </p:nvSpPr>
        <p:spPr bwMode="auto">
          <a:xfrm>
            <a:off x="4778375" y="4495800"/>
            <a:ext cx="368300" cy="368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3" name="Line 15"/>
          <p:cNvSpPr>
            <a:spLocks noChangeShapeType="1"/>
          </p:cNvSpPr>
          <p:nvPr/>
        </p:nvSpPr>
        <p:spPr bwMode="auto">
          <a:xfrm flipV="1">
            <a:off x="3835400" y="4527550"/>
            <a:ext cx="393700" cy="355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8864" name="Group 16"/>
          <p:cNvGrpSpPr>
            <a:grpSpLocks/>
          </p:cNvGrpSpPr>
          <p:nvPr/>
        </p:nvGrpSpPr>
        <p:grpSpPr bwMode="auto">
          <a:xfrm>
            <a:off x="5670550" y="4178300"/>
            <a:ext cx="719138" cy="396875"/>
            <a:chOff x="3740" y="1244"/>
            <a:chExt cx="453" cy="250"/>
          </a:xfrm>
        </p:grpSpPr>
        <p:sp>
          <p:nvSpPr>
            <p:cNvPr id="78865" name="Rectangle 17"/>
            <p:cNvSpPr>
              <a:spLocks noChangeArrowheads="1"/>
            </p:cNvSpPr>
            <p:nvPr/>
          </p:nvSpPr>
          <p:spPr bwMode="auto">
            <a:xfrm>
              <a:off x="3755" y="1248"/>
              <a:ext cx="438" cy="198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6" name="Text Box 18"/>
            <p:cNvSpPr txBox="1">
              <a:spLocks noChangeArrowheads="1"/>
            </p:cNvSpPr>
            <p:nvPr/>
          </p:nvSpPr>
          <p:spPr bwMode="auto">
            <a:xfrm>
              <a:off x="3740" y="1244"/>
              <a:ext cx="444" cy="25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chemeClr val="bg1"/>
                  </a:solidFill>
                  <a:latin typeface="Comic Sans MS" charset="0"/>
                </a:rPr>
                <a:t>NAP</a:t>
              </a:r>
              <a:endParaRPr lang="en-US" altLang="en-US" sz="2000"/>
            </a:p>
          </p:txBody>
        </p:sp>
      </p:grpSp>
      <p:sp>
        <p:nvSpPr>
          <p:cNvPr id="78867" name="Line 19"/>
          <p:cNvSpPr>
            <a:spLocks noChangeShapeType="1"/>
          </p:cNvSpPr>
          <p:nvPr/>
        </p:nvSpPr>
        <p:spPr bwMode="auto">
          <a:xfrm flipH="1">
            <a:off x="5222875" y="4445000"/>
            <a:ext cx="501650" cy="42545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8" name="Line 20"/>
          <p:cNvSpPr>
            <a:spLocks noChangeShapeType="1"/>
          </p:cNvSpPr>
          <p:nvPr/>
        </p:nvSpPr>
        <p:spPr bwMode="auto">
          <a:xfrm flipH="1">
            <a:off x="4791075" y="4362450"/>
            <a:ext cx="901700" cy="1143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69" name="Line 21"/>
          <p:cNvSpPr>
            <a:spLocks noChangeShapeType="1"/>
          </p:cNvSpPr>
          <p:nvPr/>
        </p:nvSpPr>
        <p:spPr bwMode="auto">
          <a:xfrm flipH="1">
            <a:off x="3876675" y="4419600"/>
            <a:ext cx="1816100" cy="482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8870" name="Group 22"/>
          <p:cNvGrpSpPr>
            <a:grpSpLocks/>
          </p:cNvGrpSpPr>
          <p:nvPr/>
        </p:nvGrpSpPr>
        <p:grpSpPr bwMode="auto">
          <a:xfrm>
            <a:off x="1946275" y="3286125"/>
            <a:ext cx="6219825" cy="2838450"/>
            <a:chOff x="1226" y="2070"/>
            <a:chExt cx="3918" cy="1788"/>
          </a:xfrm>
        </p:grpSpPr>
        <p:grpSp>
          <p:nvGrpSpPr>
            <p:cNvPr id="78871" name="Group 23"/>
            <p:cNvGrpSpPr>
              <a:grpSpLocks/>
            </p:cNvGrpSpPr>
            <p:nvPr/>
          </p:nvGrpSpPr>
          <p:grpSpPr bwMode="auto">
            <a:xfrm>
              <a:off x="3042" y="2102"/>
              <a:ext cx="1054" cy="372"/>
              <a:chOff x="3042" y="2102"/>
              <a:chExt cx="1054" cy="372"/>
            </a:xfrm>
          </p:grpSpPr>
          <p:sp>
            <p:nvSpPr>
              <p:cNvPr id="78872" name="Oval 24"/>
              <p:cNvSpPr>
                <a:spLocks noChangeArrowheads="1"/>
              </p:cNvSpPr>
              <p:nvPr/>
            </p:nvSpPr>
            <p:spPr bwMode="auto">
              <a:xfrm>
                <a:off x="3042" y="210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73" name="Text Box 25"/>
              <p:cNvSpPr txBox="1">
                <a:spLocks noChangeArrowheads="1"/>
              </p:cNvSpPr>
              <p:nvPr/>
            </p:nvSpPr>
            <p:spPr bwMode="auto">
              <a:xfrm>
                <a:off x="3182" y="2176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solidFill>
                      <a:schemeClr val="folHlink"/>
                    </a:solidFill>
                    <a:latin typeface="Comic Sans MS" charset="0"/>
                  </a:rPr>
                  <a:t>Tier-2 ISP</a:t>
                </a:r>
                <a:endParaRPr lang="en-US" altLang="en-US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78874" name="Oval 26"/>
              <p:cNvSpPr>
                <a:spLocks noChangeArrowheads="1"/>
              </p:cNvSpPr>
              <p:nvPr/>
            </p:nvSpPr>
            <p:spPr bwMode="auto">
              <a:xfrm>
                <a:off x="3184" y="2340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875" name="Group 27"/>
            <p:cNvGrpSpPr>
              <a:grpSpLocks/>
            </p:cNvGrpSpPr>
            <p:nvPr/>
          </p:nvGrpSpPr>
          <p:grpSpPr bwMode="auto">
            <a:xfrm>
              <a:off x="1610" y="2070"/>
              <a:ext cx="1054" cy="372"/>
              <a:chOff x="698" y="2190"/>
              <a:chExt cx="1054" cy="372"/>
            </a:xfrm>
          </p:grpSpPr>
          <p:sp>
            <p:nvSpPr>
              <p:cNvPr id="78876" name="Oval 28"/>
              <p:cNvSpPr>
                <a:spLocks noChangeArrowheads="1"/>
              </p:cNvSpPr>
              <p:nvPr/>
            </p:nvSpPr>
            <p:spPr bwMode="auto">
              <a:xfrm>
                <a:off x="698" y="219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77" name="Text Box 29"/>
              <p:cNvSpPr txBox="1">
                <a:spLocks noChangeArrowheads="1"/>
              </p:cNvSpPr>
              <p:nvPr/>
            </p:nvSpPr>
            <p:spPr bwMode="auto">
              <a:xfrm>
                <a:off x="838" y="226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solidFill>
                      <a:schemeClr val="folHlink"/>
                    </a:solidFill>
                    <a:latin typeface="Comic Sans MS" charset="0"/>
                  </a:rPr>
                  <a:t>Tier-2 ISP</a:t>
                </a:r>
                <a:endParaRPr lang="en-US" altLang="en-US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78878" name="Oval 30"/>
              <p:cNvSpPr>
                <a:spLocks noChangeArrowheads="1"/>
              </p:cNvSpPr>
              <p:nvPr/>
            </p:nvSpPr>
            <p:spPr bwMode="auto">
              <a:xfrm>
                <a:off x="1464" y="2460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879" name="Group 31"/>
            <p:cNvGrpSpPr>
              <a:grpSpLocks/>
            </p:cNvGrpSpPr>
            <p:nvPr/>
          </p:nvGrpSpPr>
          <p:grpSpPr bwMode="auto">
            <a:xfrm>
              <a:off x="1226" y="3476"/>
              <a:ext cx="1054" cy="374"/>
              <a:chOff x="442" y="3748"/>
              <a:chExt cx="1054" cy="374"/>
            </a:xfrm>
          </p:grpSpPr>
          <p:sp>
            <p:nvSpPr>
              <p:cNvPr id="78880" name="Oval 32"/>
              <p:cNvSpPr>
                <a:spLocks noChangeArrowheads="1"/>
              </p:cNvSpPr>
              <p:nvPr/>
            </p:nvSpPr>
            <p:spPr bwMode="auto">
              <a:xfrm>
                <a:off x="442" y="375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81" name="Text Box 33"/>
              <p:cNvSpPr txBox="1">
                <a:spLocks noChangeArrowheads="1"/>
              </p:cNvSpPr>
              <p:nvPr/>
            </p:nvSpPr>
            <p:spPr bwMode="auto">
              <a:xfrm>
                <a:off x="582" y="382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solidFill>
                      <a:schemeClr val="folHlink"/>
                    </a:solidFill>
                    <a:latin typeface="Comic Sans MS" charset="0"/>
                  </a:rPr>
                  <a:t>Tier-2 ISP</a:t>
                </a:r>
                <a:endParaRPr lang="en-US" altLang="en-US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78882" name="Oval 34"/>
              <p:cNvSpPr>
                <a:spLocks noChangeArrowheads="1"/>
              </p:cNvSpPr>
              <p:nvPr/>
            </p:nvSpPr>
            <p:spPr bwMode="auto">
              <a:xfrm>
                <a:off x="904" y="3748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883" name="Group 35"/>
            <p:cNvGrpSpPr>
              <a:grpSpLocks/>
            </p:cNvGrpSpPr>
            <p:nvPr/>
          </p:nvGrpSpPr>
          <p:grpSpPr bwMode="auto">
            <a:xfrm>
              <a:off x="2674" y="3486"/>
              <a:ext cx="1054" cy="372"/>
              <a:chOff x="2698" y="3710"/>
              <a:chExt cx="1054" cy="372"/>
            </a:xfrm>
          </p:grpSpPr>
          <p:sp>
            <p:nvSpPr>
              <p:cNvPr id="78884" name="Oval 36"/>
              <p:cNvSpPr>
                <a:spLocks noChangeArrowheads="1"/>
              </p:cNvSpPr>
              <p:nvPr/>
            </p:nvSpPr>
            <p:spPr bwMode="auto">
              <a:xfrm>
                <a:off x="2698" y="3710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85" name="Text Box 37"/>
              <p:cNvSpPr txBox="1">
                <a:spLocks noChangeArrowheads="1"/>
              </p:cNvSpPr>
              <p:nvPr/>
            </p:nvSpPr>
            <p:spPr bwMode="auto">
              <a:xfrm>
                <a:off x="2838" y="3784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solidFill>
                      <a:schemeClr val="folHlink"/>
                    </a:solidFill>
                    <a:latin typeface="Comic Sans MS" charset="0"/>
                  </a:rPr>
                  <a:t>Tier-2 ISP</a:t>
                </a:r>
                <a:endParaRPr lang="en-US" altLang="en-US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78886" name="Oval 38"/>
              <p:cNvSpPr>
                <a:spLocks noChangeArrowheads="1"/>
              </p:cNvSpPr>
              <p:nvPr/>
            </p:nvSpPr>
            <p:spPr bwMode="auto">
              <a:xfrm>
                <a:off x="3408" y="3716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78887" name="Group 39"/>
            <p:cNvGrpSpPr>
              <a:grpSpLocks/>
            </p:cNvGrpSpPr>
            <p:nvPr/>
          </p:nvGrpSpPr>
          <p:grpSpPr bwMode="auto">
            <a:xfrm>
              <a:off x="4090" y="3182"/>
              <a:ext cx="1054" cy="372"/>
              <a:chOff x="4090" y="3182"/>
              <a:chExt cx="1054" cy="372"/>
            </a:xfrm>
          </p:grpSpPr>
          <p:sp>
            <p:nvSpPr>
              <p:cNvPr id="78888" name="Oval 40"/>
              <p:cNvSpPr>
                <a:spLocks noChangeArrowheads="1"/>
              </p:cNvSpPr>
              <p:nvPr/>
            </p:nvSpPr>
            <p:spPr bwMode="auto">
              <a:xfrm>
                <a:off x="4090" y="3182"/>
                <a:ext cx="1054" cy="372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889" name="Text Box 41"/>
              <p:cNvSpPr txBox="1">
                <a:spLocks noChangeArrowheads="1"/>
              </p:cNvSpPr>
              <p:nvPr/>
            </p:nvSpPr>
            <p:spPr bwMode="auto">
              <a:xfrm>
                <a:off x="4230" y="3256"/>
                <a:ext cx="847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altLang="en-US" sz="1800">
                    <a:solidFill>
                      <a:schemeClr val="folHlink"/>
                    </a:solidFill>
                    <a:latin typeface="Comic Sans MS" charset="0"/>
                  </a:rPr>
                  <a:t>Tier-2 ISP</a:t>
                </a:r>
                <a:endParaRPr lang="en-US" altLang="en-US">
                  <a:solidFill>
                    <a:schemeClr val="folHlink"/>
                  </a:solidFill>
                </a:endParaRPr>
              </a:p>
            </p:txBody>
          </p:sp>
          <p:sp>
            <p:nvSpPr>
              <p:cNvPr id="78890" name="Oval 42"/>
              <p:cNvSpPr>
                <a:spLocks noChangeArrowheads="1"/>
              </p:cNvSpPr>
              <p:nvPr/>
            </p:nvSpPr>
            <p:spPr bwMode="auto">
              <a:xfrm>
                <a:off x="4144" y="3308"/>
                <a:ext cx="84" cy="90"/>
              </a:xfrm>
              <a:prstGeom prst="ellipse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78891" name="Oval 43"/>
            <p:cNvSpPr>
              <a:spLocks noChangeArrowheads="1"/>
            </p:cNvSpPr>
            <p:nvPr/>
          </p:nvSpPr>
          <p:spPr bwMode="auto">
            <a:xfrm>
              <a:off x="1712" y="2328"/>
              <a:ext cx="96" cy="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92" name="Line 44"/>
            <p:cNvSpPr>
              <a:spLocks noChangeShapeType="1"/>
            </p:cNvSpPr>
            <p:nvPr/>
          </p:nvSpPr>
          <p:spPr bwMode="auto">
            <a:xfrm>
              <a:off x="1768" y="2400"/>
              <a:ext cx="200" cy="68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893" name="Oval 45"/>
            <p:cNvSpPr>
              <a:spLocks noChangeArrowheads="1"/>
            </p:cNvSpPr>
            <p:nvPr/>
          </p:nvSpPr>
          <p:spPr bwMode="auto">
            <a:xfrm>
              <a:off x="1928" y="3044"/>
              <a:ext cx="96" cy="8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894" name="Oval 46"/>
          <p:cNvSpPr>
            <a:spLocks noChangeArrowheads="1"/>
          </p:cNvSpPr>
          <p:nvPr/>
        </p:nvSpPr>
        <p:spPr bwMode="auto">
          <a:xfrm>
            <a:off x="6337300" y="36830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95" name="Oval 47"/>
          <p:cNvSpPr>
            <a:spLocks noChangeArrowheads="1"/>
          </p:cNvSpPr>
          <p:nvPr/>
        </p:nvSpPr>
        <p:spPr bwMode="auto">
          <a:xfrm>
            <a:off x="7302500" y="49911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96" name="Line 48"/>
          <p:cNvSpPr>
            <a:spLocks noChangeShapeType="1"/>
          </p:cNvSpPr>
          <p:nvPr/>
        </p:nvSpPr>
        <p:spPr bwMode="auto">
          <a:xfrm>
            <a:off x="6451600" y="3822700"/>
            <a:ext cx="876300" cy="11557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8897" name="Oval 49"/>
          <p:cNvSpPr>
            <a:spLocks noChangeArrowheads="1"/>
          </p:cNvSpPr>
          <p:nvPr/>
        </p:nvSpPr>
        <p:spPr bwMode="auto">
          <a:xfrm>
            <a:off x="6007100" y="3797300"/>
            <a:ext cx="152400" cy="1651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98" name="Line 50"/>
          <p:cNvSpPr>
            <a:spLocks noChangeShapeType="1"/>
          </p:cNvSpPr>
          <p:nvPr/>
        </p:nvSpPr>
        <p:spPr bwMode="auto">
          <a:xfrm>
            <a:off x="6083300" y="3949700"/>
            <a:ext cx="0" cy="241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8900" name="Group 52"/>
          <p:cNvGrpSpPr>
            <a:grpSpLocks/>
          </p:cNvGrpSpPr>
          <p:nvPr/>
        </p:nvGrpSpPr>
        <p:grpSpPr bwMode="auto">
          <a:xfrm>
            <a:off x="5273675" y="2676525"/>
            <a:ext cx="1057275" cy="695325"/>
            <a:chOff x="4314" y="1086"/>
            <a:chExt cx="666" cy="438"/>
          </a:xfrm>
        </p:grpSpPr>
        <p:sp>
          <p:nvSpPr>
            <p:cNvPr id="78901" name="Oval 53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02" name="Text Box 54"/>
            <p:cNvSpPr txBox="1">
              <a:spLocks noChangeArrowheads="1"/>
            </p:cNvSpPr>
            <p:nvPr/>
          </p:nvSpPr>
          <p:spPr bwMode="auto">
            <a:xfrm>
              <a:off x="4384" y="1106"/>
              <a:ext cx="4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local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pSp>
        <p:nvGrpSpPr>
          <p:cNvPr id="78903" name="Group 55"/>
          <p:cNvGrpSpPr>
            <a:grpSpLocks/>
          </p:cNvGrpSpPr>
          <p:nvPr/>
        </p:nvGrpSpPr>
        <p:grpSpPr bwMode="auto">
          <a:xfrm>
            <a:off x="4308475" y="2828925"/>
            <a:ext cx="1057275" cy="695325"/>
            <a:chOff x="4314" y="1086"/>
            <a:chExt cx="666" cy="438"/>
          </a:xfrm>
        </p:grpSpPr>
        <p:sp>
          <p:nvSpPr>
            <p:cNvPr id="78904" name="Oval 56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05" name="Text Box 57"/>
            <p:cNvSpPr txBox="1">
              <a:spLocks noChangeArrowheads="1"/>
            </p:cNvSpPr>
            <p:nvPr/>
          </p:nvSpPr>
          <p:spPr bwMode="auto">
            <a:xfrm>
              <a:off x="4384" y="1106"/>
              <a:ext cx="4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local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pSp>
        <p:nvGrpSpPr>
          <p:cNvPr id="78906" name="Group 58"/>
          <p:cNvGrpSpPr>
            <a:grpSpLocks/>
          </p:cNvGrpSpPr>
          <p:nvPr/>
        </p:nvGrpSpPr>
        <p:grpSpPr bwMode="auto">
          <a:xfrm>
            <a:off x="6022975" y="2816225"/>
            <a:ext cx="1057275" cy="695325"/>
            <a:chOff x="4314" y="1086"/>
            <a:chExt cx="666" cy="438"/>
          </a:xfrm>
        </p:grpSpPr>
        <p:sp>
          <p:nvSpPr>
            <p:cNvPr id="78907" name="Oval 59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08" name="Text Box 60"/>
            <p:cNvSpPr txBox="1">
              <a:spLocks noChangeArrowheads="1"/>
            </p:cNvSpPr>
            <p:nvPr/>
          </p:nvSpPr>
          <p:spPr bwMode="auto">
            <a:xfrm>
              <a:off x="4384" y="1106"/>
              <a:ext cx="4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local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pSp>
        <p:nvGrpSpPr>
          <p:cNvPr id="78909" name="Group 61"/>
          <p:cNvGrpSpPr>
            <a:grpSpLocks/>
          </p:cNvGrpSpPr>
          <p:nvPr/>
        </p:nvGrpSpPr>
        <p:grpSpPr bwMode="auto">
          <a:xfrm>
            <a:off x="1539875" y="5876925"/>
            <a:ext cx="1057275" cy="695325"/>
            <a:chOff x="4314" y="1086"/>
            <a:chExt cx="666" cy="438"/>
          </a:xfrm>
        </p:grpSpPr>
        <p:sp>
          <p:nvSpPr>
            <p:cNvPr id="78910" name="Oval 62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11" name="Text Box 63"/>
            <p:cNvSpPr txBox="1">
              <a:spLocks noChangeArrowheads="1"/>
            </p:cNvSpPr>
            <p:nvPr/>
          </p:nvSpPr>
          <p:spPr bwMode="auto">
            <a:xfrm>
              <a:off x="4384" y="1106"/>
              <a:ext cx="4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local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pSp>
        <p:nvGrpSpPr>
          <p:cNvPr id="78912" name="Group 64"/>
          <p:cNvGrpSpPr>
            <a:grpSpLocks/>
          </p:cNvGrpSpPr>
          <p:nvPr/>
        </p:nvGrpSpPr>
        <p:grpSpPr bwMode="auto">
          <a:xfrm>
            <a:off x="1882775" y="2473325"/>
            <a:ext cx="1057275" cy="695325"/>
            <a:chOff x="4314" y="1086"/>
            <a:chExt cx="666" cy="438"/>
          </a:xfrm>
        </p:grpSpPr>
        <p:sp>
          <p:nvSpPr>
            <p:cNvPr id="78913" name="Oval 65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14" name="Text Box 66"/>
            <p:cNvSpPr txBox="1">
              <a:spLocks noChangeArrowheads="1"/>
            </p:cNvSpPr>
            <p:nvPr/>
          </p:nvSpPr>
          <p:spPr bwMode="auto">
            <a:xfrm>
              <a:off x="4384" y="1106"/>
              <a:ext cx="4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local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pSp>
        <p:nvGrpSpPr>
          <p:cNvPr id="78915" name="Group 67"/>
          <p:cNvGrpSpPr>
            <a:grpSpLocks/>
          </p:cNvGrpSpPr>
          <p:nvPr/>
        </p:nvGrpSpPr>
        <p:grpSpPr bwMode="auto">
          <a:xfrm>
            <a:off x="2746375" y="2714625"/>
            <a:ext cx="1057275" cy="695325"/>
            <a:chOff x="4314" y="1086"/>
            <a:chExt cx="666" cy="438"/>
          </a:xfrm>
        </p:grpSpPr>
        <p:sp>
          <p:nvSpPr>
            <p:cNvPr id="78916" name="Oval 68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17" name="Text Box 69"/>
            <p:cNvSpPr txBox="1">
              <a:spLocks noChangeArrowheads="1"/>
            </p:cNvSpPr>
            <p:nvPr/>
          </p:nvSpPr>
          <p:spPr bwMode="auto">
            <a:xfrm>
              <a:off x="4328" y="1106"/>
              <a:ext cx="53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Tier 3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pSp>
        <p:nvGrpSpPr>
          <p:cNvPr id="78918" name="Group 70"/>
          <p:cNvGrpSpPr>
            <a:grpSpLocks/>
          </p:cNvGrpSpPr>
          <p:nvPr/>
        </p:nvGrpSpPr>
        <p:grpSpPr bwMode="auto">
          <a:xfrm>
            <a:off x="2898775" y="5940425"/>
            <a:ext cx="1057275" cy="695325"/>
            <a:chOff x="4314" y="1086"/>
            <a:chExt cx="666" cy="438"/>
          </a:xfrm>
        </p:grpSpPr>
        <p:sp>
          <p:nvSpPr>
            <p:cNvPr id="78919" name="Oval 71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20" name="Text Box 72"/>
            <p:cNvSpPr txBox="1">
              <a:spLocks noChangeArrowheads="1"/>
            </p:cNvSpPr>
            <p:nvPr/>
          </p:nvSpPr>
          <p:spPr bwMode="auto">
            <a:xfrm>
              <a:off x="4384" y="1106"/>
              <a:ext cx="4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local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pSp>
        <p:nvGrpSpPr>
          <p:cNvPr id="78921" name="Group 73"/>
          <p:cNvGrpSpPr>
            <a:grpSpLocks/>
          </p:cNvGrpSpPr>
          <p:nvPr/>
        </p:nvGrpSpPr>
        <p:grpSpPr bwMode="auto">
          <a:xfrm>
            <a:off x="4600575" y="5940425"/>
            <a:ext cx="1057275" cy="695325"/>
            <a:chOff x="4314" y="1086"/>
            <a:chExt cx="666" cy="438"/>
          </a:xfrm>
        </p:grpSpPr>
        <p:sp>
          <p:nvSpPr>
            <p:cNvPr id="78922" name="Oval 74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23" name="Text Box 75"/>
            <p:cNvSpPr txBox="1">
              <a:spLocks noChangeArrowheads="1"/>
            </p:cNvSpPr>
            <p:nvPr/>
          </p:nvSpPr>
          <p:spPr bwMode="auto">
            <a:xfrm>
              <a:off x="4384" y="1106"/>
              <a:ext cx="4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local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pSp>
        <p:nvGrpSpPr>
          <p:cNvPr id="78924" name="Group 76"/>
          <p:cNvGrpSpPr>
            <a:grpSpLocks/>
          </p:cNvGrpSpPr>
          <p:nvPr/>
        </p:nvGrpSpPr>
        <p:grpSpPr bwMode="auto">
          <a:xfrm>
            <a:off x="7305675" y="5483225"/>
            <a:ext cx="1057275" cy="695325"/>
            <a:chOff x="4314" y="1086"/>
            <a:chExt cx="666" cy="438"/>
          </a:xfrm>
        </p:grpSpPr>
        <p:sp>
          <p:nvSpPr>
            <p:cNvPr id="78925" name="Oval 77"/>
            <p:cNvSpPr>
              <a:spLocks noChangeArrowheads="1"/>
            </p:cNvSpPr>
            <p:nvPr/>
          </p:nvSpPr>
          <p:spPr bwMode="auto">
            <a:xfrm>
              <a:off x="4314" y="1086"/>
              <a:ext cx="666" cy="43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926" name="Text Box 78"/>
            <p:cNvSpPr txBox="1">
              <a:spLocks noChangeArrowheads="1"/>
            </p:cNvSpPr>
            <p:nvPr/>
          </p:nvSpPr>
          <p:spPr bwMode="auto">
            <a:xfrm>
              <a:off x="4384" y="1106"/>
              <a:ext cx="41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local</a:t>
              </a:r>
            </a:p>
            <a:p>
              <a:pPr algn="ctr"/>
              <a:r>
                <a:rPr lang="en-US" altLang="en-US" sz="1800">
                  <a:solidFill>
                    <a:schemeClr val="folHlink"/>
                  </a:solidFill>
                  <a:latin typeface="Comic Sans MS" charset="0"/>
                </a:rPr>
                <a:t>ISP</a:t>
              </a:r>
              <a:endParaRPr lang="en-US" altLang="en-US">
                <a:solidFill>
                  <a:schemeClr val="folHlink"/>
                </a:solidFill>
              </a:endParaRPr>
            </a:p>
          </p:txBody>
        </p:sp>
      </p:grpSp>
      <p:graphicFrame>
        <p:nvGraphicFramePr>
          <p:cNvPr id="79067" name="Object 219"/>
          <p:cNvGraphicFramePr>
            <a:graphicFrameLocks noChangeAspect="1"/>
          </p:cNvGraphicFramePr>
          <p:nvPr/>
        </p:nvGraphicFramePr>
        <p:xfrm>
          <a:off x="1512888" y="2197100"/>
          <a:ext cx="417512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98" name="Clip" r:id="rId4" imgW="24269700" imgH="20129500" progId="MS_ClipArt_Gallery.2">
                  <p:embed/>
                </p:oleObj>
              </mc:Choice>
              <mc:Fallback>
                <p:oleObj name="Clip" r:id="rId4" imgW="24269700" imgH="20129500" progId="MS_ClipArt_Gallery.2">
                  <p:embed/>
                  <p:pic>
                    <p:nvPicPr>
                      <p:cNvPr id="0" name="Object 21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888" y="2197100"/>
                        <a:ext cx="417512" cy="31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9187" name="Object 339"/>
          <p:cNvGraphicFramePr>
            <a:graphicFrameLocks noChangeAspect="1"/>
          </p:cNvGraphicFramePr>
          <p:nvPr/>
        </p:nvGraphicFramePr>
        <p:xfrm>
          <a:off x="8486775" y="6007100"/>
          <a:ext cx="417513" cy="319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199" name="Clip" r:id="rId6" imgW="24269700" imgH="20129500" progId="MS_ClipArt_Gallery.2">
                  <p:embed/>
                </p:oleObj>
              </mc:Choice>
              <mc:Fallback>
                <p:oleObj name="Clip" r:id="rId6" imgW="24269700" imgH="20129500" progId="MS_ClipArt_Gallery.2">
                  <p:embed/>
                  <p:pic>
                    <p:nvPicPr>
                      <p:cNvPr id="0" name="Object 33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6775" y="6007100"/>
                        <a:ext cx="417513" cy="319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9189" name="Freeform 341"/>
          <p:cNvSpPr>
            <a:spLocks/>
          </p:cNvSpPr>
          <p:nvPr/>
        </p:nvSpPr>
        <p:spPr bwMode="auto">
          <a:xfrm>
            <a:off x="1879600" y="2476500"/>
            <a:ext cx="6654800" cy="3619500"/>
          </a:xfrm>
          <a:custGeom>
            <a:avLst/>
            <a:gdLst>
              <a:gd name="T0" fmla="*/ 0 w 4192"/>
              <a:gd name="T1" fmla="*/ 0 h 2280"/>
              <a:gd name="T2" fmla="*/ 568 w 4192"/>
              <a:gd name="T3" fmla="*/ 264 h 2280"/>
              <a:gd name="T4" fmla="*/ 920 w 4192"/>
              <a:gd name="T5" fmla="*/ 592 h 2280"/>
              <a:gd name="T6" fmla="*/ 1232 w 4192"/>
              <a:gd name="T7" fmla="*/ 840 h 2280"/>
              <a:gd name="T8" fmla="*/ 1792 w 4192"/>
              <a:gd name="T9" fmla="*/ 1248 h 2280"/>
              <a:gd name="T10" fmla="*/ 2096 w 4192"/>
              <a:gd name="T11" fmla="*/ 1560 h 2280"/>
              <a:gd name="T12" fmla="*/ 3008 w 4192"/>
              <a:gd name="T13" fmla="*/ 1800 h 2280"/>
              <a:gd name="T14" fmla="*/ 3632 w 4192"/>
              <a:gd name="T15" fmla="*/ 1912 h 2280"/>
              <a:gd name="T16" fmla="*/ 4040 w 4192"/>
              <a:gd name="T17" fmla="*/ 2240 h 2280"/>
              <a:gd name="T18" fmla="*/ 4192 w 4192"/>
              <a:gd name="T19" fmla="*/ 2280 h 22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4192" h="2280">
                <a:moveTo>
                  <a:pt x="0" y="0"/>
                </a:moveTo>
                <a:lnTo>
                  <a:pt x="568" y="264"/>
                </a:lnTo>
                <a:lnTo>
                  <a:pt x="920" y="592"/>
                </a:lnTo>
                <a:lnTo>
                  <a:pt x="1232" y="840"/>
                </a:lnTo>
                <a:lnTo>
                  <a:pt x="1792" y="1248"/>
                </a:lnTo>
                <a:lnTo>
                  <a:pt x="2096" y="1560"/>
                </a:lnTo>
                <a:lnTo>
                  <a:pt x="3008" y="1800"/>
                </a:lnTo>
                <a:lnTo>
                  <a:pt x="3632" y="1912"/>
                </a:lnTo>
                <a:lnTo>
                  <a:pt x="4040" y="2240"/>
                </a:lnTo>
                <a:lnTo>
                  <a:pt x="4192" y="2280"/>
                </a:lnTo>
              </a:path>
            </a:pathLst>
          </a:custGeom>
          <a:noFill/>
          <a:ln w="57150" cmpd="sng">
            <a:solidFill>
              <a:schemeClr val="accent2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79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89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Organizing the giant structure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581400" cy="46482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en-US" sz="2400" u="sng">
                <a:solidFill>
                  <a:srgbClr val="FF0000"/>
                </a:solidFill>
              </a:rPr>
              <a:t>Networks are complex! </a:t>
            </a:r>
          </a:p>
          <a:p>
            <a:pPr eaLnBrk="1" hangingPunct="1"/>
            <a:r>
              <a:rPr lang="en-US" altLang="en-US" sz="2400"/>
              <a:t>many “pieces”:</a:t>
            </a:r>
          </a:p>
          <a:p>
            <a:pPr lvl="1" eaLnBrk="1" hangingPunct="1"/>
            <a:r>
              <a:rPr lang="en-US" altLang="en-US"/>
              <a:t>hosts</a:t>
            </a:r>
          </a:p>
          <a:p>
            <a:pPr lvl="1" eaLnBrk="1" hangingPunct="1"/>
            <a:r>
              <a:rPr lang="en-US" altLang="en-US"/>
              <a:t>routers</a:t>
            </a:r>
          </a:p>
          <a:p>
            <a:pPr lvl="1" eaLnBrk="1" hangingPunct="1"/>
            <a:r>
              <a:rPr lang="en-US" altLang="en-US"/>
              <a:t>links of various media</a:t>
            </a:r>
          </a:p>
          <a:p>
            <a:pPr lvl="1" eaLnBrk="1" hangingPunct="1"/>
            <a:r>
              <a:rPr lang="en-US" altLang="en-US"/>
              <a:t>applications</a:t>
            </a:r>
          </a:p>
          <a:p>
            <a:pPr lvl="1" eaLnBrk="1" hangingPunct="1"/>
            <a:r>
              <a:rPr lang="en-US" altLang="en-US"/>
              <a:t>protocols</a:t>
            </a:r>
          </a:p>
          <a:p>
            <a:pPr lvl="1" eaLnBrk="1" hangingPunct="1"/>
            <a:r>
              <a:rPr lang="en-US" altLang="en-US"/>
              <a:t>hardware, software</a:t>
            </a:r>
            <a:endParaRPr lang="en-US" altLang="en-US" sz="2000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552950" y="2266950"/>
            <a:ext cx="3943350" cy="2619375"/>
          </a:xfrm>
        </p:spPr>
        <p:txBody>
          <a:bodyPr/>
          <a:lstStyle/>
          <a:p>
            <a:pPr algn="ctr" eaLnBrk="1" hangingPunct="1">
              <a:buFont typeface="Wingdings" charset="2"/>
              <a:buNone/>
            </a:pPr>
            <a:r>
              <a:rPr lang="en-US" altLang="en-US" sz="2000" u="sng">
                <a:solidFill>
                  <a:srgbClr val="FF0000"/>
                </a:solidFill>
              </a:rPr>
              <a:t>Question:</a:t>
            </a:r>
            <a:r>
              <a:rPr lang="en-US" altLang="en-US" sz="1800" u="sng">
                <a:solidFill>
                  <a:srgbClr val="FF0000"/>
                </a:solidFill>
              </a:rPr>
              <a:t> </a:t>
            </a:r>
          </a:p>
          <a:p>
            <a:pPr algn="ctr" eaLnBrk="1" hangingPunct="1">
              <a:buFont typeface="Wingdings" charset="2"/>
              <a:buNone/>
            </a:pPr>
            <a:r>
              <a:rPr lang="en-US" altLang="en-US" sz="1800"/>
              <a:t>Is there any hope of </a:t>
            </a:r>
            <a:r>
              <a:rPr lang="en-US" altLang="en-US" sz="1800" i="1"/>
              <a:t>organizing</a:t>
            </a:r>
            <a:r>
              <a:rPr lang="en-US" altLang="en-US" sz="1800"/>
              <a:t> structure of network?</a:t>
            </a:r>
          </a:p>
          <a:p>
            <a:pPr algn="ctr" eaLnBrk="1" hangingPunct="1">
              <a:buFont typeface="Wingdings" charset="2"/>
              <a:buNone/>
            </a:pPr>
            <a:endParaRPr lang="en-US" altLang="en-US" sz="1800"/>
          </a:p>
          <a:p>
            <a:pPr algn="ctr" eaLnBrk="1" hangingPunct="1">
              <a:buFont typeface="Wingdings" charset="2"/>
              <a:buNone/>
            </a:pPr>
            <a:r>
              <a:rPr lang="en-US" altLang="en-US" sz="1800"/>
              <a:t>Or at least our discussion of networks?</a:t>
            </a:r>
          </a:p>
        </p:txBody>
      </p:sp>
    </p:spTree>
    <p:extLst>
      <p:ext uri="{BB962C8B-B14F-4D97-AF65-F5344CB8AC3E}">
        <p14:creationId xmlns:p14="http://schemas.microsoft.com/office/powerpoint/2010/main" val="154759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Turn to analogies in air travel</a:t>
            </a:r>
            <a:endParaRPr lang="en-US" alt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489575"/>
            <a:ext cx="7772400" cy="542925"/>
          </a:xfrm>
        </p:spPr>
        <p:txBody>
          <a:bodyPr/>
          <a:lstStyle/>
          <a:p>
            <a:pPr eaLnBrk="1" hangingPunct="1"/>
            <a:r>
              <a:rPr lang="en-US" altLang="en-US"/>
              <a:t>a series of steps</a:t>
            </a:r>
          </a:p>
        </p:txBody>
      </p:sp>
      <p:grpSp>
        <p:nvGrpSpPr>
          <p:cNvPr id="82948" name="Group 4"/>
          <p:cNvGrpSpPr>
            <a:grpSpLocks/>
          </p:cNvGrpSpPr>
          <p:nvPr/>
        </p:nvGrpSpPr>
        <p:grpSpPr bwMode="auto">
          <a:xfrm>
            <a:off x="1111250" y="1587500"/>
            <a:ext cx="6508750" cy="3294063"/>
            <a:chOff x="700" y="1000"/>
            <a:chExt cx="4100" cy="2075"/>
          </a:xfrm>
        </p:grpSpPr>
        <p:sp>
          <p:nvSpPr>
            <p:cNvPr id="82949" name="Text Box 5"/>
            <p:cNvSpPr txBox="1">
              <a:spLocks noChangeArrowheads="1"/>
            </p:cNvSpPr>
            <p:nvPr/>
          </p:nvSpPr>
          <p:spPr bwMode="auto">
            <a:xfrm>
              <a:off x="846" y="1007"/>
              <a:ext cx="1401" cy="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ticket (purchase)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baggage (check)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gates (load)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runway takeoff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airplane routing</a:t>
              </a:r>
            </a:p>
          </p:txBody>
        </p:sp>
        <p:sp>
          <p:nvSpPr>
            <p:cNvPr id="82950" name="Text Box 6"/>
            <p:cNvSpPr txBox="1">
              <a:spLocks noChangeArrowheads="1"/>
            </p:cNvSpPr>
            <p:nvPr/>
          </p:nvSpPr>
          <p:spPr bwMode="auto">
            <a:xfrm>
              <a:off x="3242" y="1001"/>
              <a:ext cx="1363" cy="17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ticket (complain)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baggage (claim)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gates (unload)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runway landing</a:t>
              </a:r>
            </a:p>
            <a:p>
              <a:pPr>
                <a:spcBef>
                  <a:spcPct val="0"/>
                </a:spcBef>
                <a:buFontTx/>
                <a:buNone/>
              </a:pPr>
              <a:endParaRPr lang="en-US" altLang="en-US" sz="2000"/>
            </a:p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airplane routing</a:t>
              </a:r>
            </a:p>
          </p:txBody>
        </p:sp>
        <p:sp>
          <p:nvSpPr>
            <p:cNvPr id="82951" name="Text Box 7"/>
            <p:cNvSpPr txBox="1">
              <a:spLocks noChangeArrowheads="1"/>
            </p:cNvSpPr>
            <p:nvPr/>
          </p:nvSpPr>
          <p:spPr bwMode="auto">
            <a:xfrm>
              <a:off x="2074" y="2825"/>
              <a:ext cx="128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2000"/>
                <a:t>airplane routing</a:t>
              </a:r>
            </a:p>
          </p:txBody>
        </p:sp>
        <p:sp>
          <p:nvSpPr>
            <p:cNvPr id="82952" name="Freeform 8"/>
            <p:cNvSpPr>
              <a:spLocks/>
            </p:cNvSpPr>
            <p:nvPr/>
          </p:nvSpPr>
          <p:spPr bwMode="auto">
            <a:xfrm>
              <a:off x="700" y="1000"/>
              <a:ext cx="4100" cy="2072"/>
            </a:xfrm>
            <a:custGeom>
              <a:avLst/>
              <a:gdLst>
                <a:gd name="T0" fmla="*/ 0 w 4100"/>
                <a:gd name="T1" fmla="*/ 0 h 2072"/>
                <a:gd name="T2" fmla="*/ 4 w 4100"/>
                <a:gd name="T3" fmla="*/ 1736 h 2072"/>
                <a:gd name="T4" fmla="*/ 804 w 4100"/>
                <a:gd name="T5" fmla="*/ 2064 h 2072"/>
                <a:gd name="T6" fmla="*/ 3468 w 4100"/>
                <a:gd name="T7" fmla="*/ 2072 h 2072"/>
                <a:gd name="T8" fmla="*/ 4100 w 4100"/>
                <a:gd name="T9" fmla="*/ 1736 h 2072"/>
                <a:gd name="T10" fmla="*/ 4100 w 4100"/>
                <a:gd name="T11" fmla="*/ 96 h 207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100"/>
                <a:gd name="T19" fmla="*/ 0 h 2072"/>
                <a:gd name="T20" fmla="*/ 4100 w 4100"/>
                <a:gd name="T21" fmla="*/ 2072 h 207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100" h="2072">
                  <a:moveTo>
                    <a:pt x="0" y="0"/>
                  </a:moveTo>
                  <a:lnTo>
                    <a:pt x="4" y="1736"/>
                  </a:lnTo>
                  <a:lnTo>
                    <a:pt x="804" y="2064"/>
                  </a:lnTo>
                  <a:lnTo>
                    <a:pt x="3468" y="2072"/>
                  </a:lnTo>
                  <a:lnTo>
                    <a:pt x="4100" y="1736"/>
                  </a:lnTo>
                  <a:lnTo>
                    <a:pt x="4100" y="96"/>
                  </a:lnTo>
                </a:path>
              </a:pathLst>
            </a:custGeom>
            <a:noFill/>
            <a:ln w="38100">
              <a:solidFill>
                <a:schemeClr val="accent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1610667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994" name="Group 2"/>
          <p:cNvGrpSpPr>
            <a:grpSpLocks/>
          </p:cNvGrpSpPr>
          <p:nvPr/>
        </p:nvGrpSpPr>
        <p:grpSpPr bwMode="auto">
          <a:xfrm>
            <a:off x="434975" y="1314450"/>
            <a:ext cx="8418513" cy="2835275"/>
            <a:chOff x="258" y="1214"/>
            <a:chExt cx="5303" cy="1786"/>
          </a:xfrm>
        </p:grpSpPr>
        <p:sp>
          <p:nvSpPr>
            <p:cNvPr id="84997" name="Rectangle 3"/>
            <p:cNvSpPr>
              <a:spLocks noChangeArrowheads="1"/>
            </p:cNvSpPr>
            <p:nvPr/>
          </p:nvSpPr>
          <p:spPr bwMode="auto">
            <a:xfrm>
              <a:off x="264" y="1544"/>
              <a:ext cx="1028" cy="10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84998" name="Text Box 4"/>
            <p:cNvSpPr txBox="1">
              <a:spLocks noChangeArrowheads="1"/>
            </p:cNvSpPr>
            <p:nvPr/>
          </p:nvSpPr>
          <p:spPr bwMode="auto">
            <a:xfrm>
              <a:off x="258" y="1597"/>
              <a:ext cx="1071" cy="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ticket (purchase)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400">
                <a:latin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baggage (check)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400">
                <a:latin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gates (load)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400">
                <a:latin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runway (takeoff)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400">
                <a:latin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airplane routing</a:t>
              </a:r>
            </a:p>
          </p:txBody>
        </p:sp>
        <p:sp>
          <p:nvSpPr>
            <p:cNvPr id="84999" name="Line 5"/>
            <p:cNvSpPr>
              <a:spLocks noChangeShapeType="1"/>
            </p:cNvSpPr>
            <p:nvPr/>
          </p:nvSpPr>
          <p:spPr bwMode="auto">
            <a:xfrm>
              <a:off x="271" y="1770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0" name="Line 6"/>
            <p:cNvSpPr>
              <a:spLocks noChangeShapeType="1"/>
            </p:cNvSpPr>
            <p:nvPr/>
          </p:nvSpPr>
          <p:spPr bwMode="auto">
            <a:xfrm>
              <a:off x="275" y="1989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1" name="Line 7"/>
            <p:cNvSpPr>
              <a:spLocks noChangeShapeType="1"/>
            </p:cNvSpPr>
            <p:nvPr/>
          </p:nvSpPr>
          <p:spPr bwMode="auto">
            <a:xfrm>
              <a:off x="271" y="2207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2" name="Line 8"/>
            <p:cNvSpPr>
              <a:spLocks noChangeShapeType="1"/>
            </p:cNvSpPr>
            <p:nvPr/>
          </p:nvSpPr>
          <p:spPr bwMode="auto">
            <a:xfrm>
              <a:off x="279" y="2426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3" name="Text Box 9"/>
            <p:cNvSpPr txBox="1">
              <a:spLocks noChangeArrowheads="1"/>
            </p:cNvSpPr>
            <p:nvPr/>
          </p:nvSpPr>
          <p:spPr bwMode="auto">
            <a:xfrm>
              <a:off x="492" y="2706"/>
              <a:ext cx="52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departure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airport</a:t>
              </a:r>
            </a:p>
          </p:txBody>
        </p:sp>
        <p:sp>
          <p:nvSpPr>
            <p:cNvPr id="85004" name="Text Box 10"/>
            <p:cNvSpPr txBox="1">
              <a:spLocks noChangeArrowheads="1"/>
            </p:cNvSpPr>
            <p:nvPr/>
          </p:nvSpPr>
          <p:spPr bwMode="auto">
            <a:xfrm>
              <a:off x="3756" y="2712"/>
              <a:ext cx="38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arrival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airport</a:t>
              </a:r>
            </a:p>
          </p:txBody>
        </p:sp>
        <p:sp>
          <p:nvSpPr>
            <p:cNvPr id="85005" name="Text Box 11"/>
            <p:cNvSpPr txBox="1">
              <a:spLocks noChangeArrowheads="1"/>
            </p:cNvSpPr>
            <p:nvPr/>
          </p:nvSpPr>
          <p:spPr bwMode="auto">
            <a:xfrm>
              <a:off x="1858" y="2709"/>
              <a:ext cx="104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intermediate air-traffic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control centers</a:t>
              </a:r>
            </a:p>
          </p:txBody>
        </p:sp>
        <p:pic>
          <p:nvPicPr>
            <p:cNvPr id="85006" name="Picture 12" descr="yylgaifm[1]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30" y="1315"/>
              <a:ext cx="963" cy="2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007" name="Line 13"/>
            <p:cNvSpPr>
              <a:spLocks noChangeShapeType="1"/>
            </p:cNvSpPr>
            <p:nvPr/>
          </p:nvSpPr>
          <p:spPr bwMode="auto">
            <a:xfrm>
              <a:off x="2133" y="1214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8" name="Line 14"/>
            <p:cNvSpPr>
              <a:spLocks noChangeShapeType="1"/>
            </p:cNvSpPr>
            <p:nvPr/>
          </p:nvSpPr>
          <p:spPr bwMode="auto">
            <a:xfrm>
              <a:off x="2229" y="1310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09" name="Line 15"/>
            <p:cNvSpPr>
              <a:spLocks noChangeShapeType="1"/>
            </p:cNvSpPr>
            <p:nvPr/>
          </p:nvSpPr>
          <p:spPr bwMode="auto">
            <a:xfrm>
              <a:off x="2325" y="1406"/>
              <a:ext cx="284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85010" name="Group 16"/>
            <p:cNvGrpSpPr>
              <a:grpSpLocks/>
            </p:cNvGrpSpPr>
            <p:nvPr/>
          </p:nvGrpSpPr>
          <p:grpSpPr bwMode="auto">
            <a:xfrm>
              <a:off x="1436" y="2441"/>
              <a:ext cx="1071" cy="186"/>
              <a:chOff x="1813" y="2187"/>
              <a:chExt cx="1071" cy="186"/>
            </a:xfrm>
          </p:grpSpPr>
          <p:sp>
            <p:nvSpPr>
              <p:cNvPr id="85030" name="Rectangle 17"/>
              <p:cNvSpPr>
                <a:spLocks noChangeArrowheads="1"/>
              </p:cNvSpPr>
              <p:nvPr/>
            </p:nvSpPr>
            <p:spPr bwMode="auto">
              <a:xfrm>
                <a:off x="1817" y="2187"/>
                <a:ext cx="871" cy="1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5pPr>
                <a:lvl6pPr marL="4572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6pPr>
                <a:lvl7pPr marL="9144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7pPr>
                <a:lvl8pPr marL="1371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8pPr>
                <a:lvl9pPr marL="18288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85031" name="Text Box 18"/>
              <p:cNvSpPr txBox="1">
                <a:spLocks noChangeArrowheads="1"/>
              </p:cNvSpPr>
              <p:nvPr/>
            </p:nvSpPr>
            <p:spPr bwMode="auto">
              <a:xfrm>
                <a:off x="1813" y="2200"/>
                <a:ext cx="1071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5pPr>
                <a:lvl6pPr marL="4572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6pPr>
                <a:lvl7pPr marL="9144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7pPr>
                <a:lvl8pPr marL="1371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8pPr>
                <a:lvl9pPr marL="18288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latin typeface="Arial" charset="0"/>
                  </a:rPr>
                  <a:t>airplane routing</a:t>
                </a:r>
              </a:p>
            </p:txBody>
          </p:sp>
        </p:grpSp>
        <p:grpSp>
          <p:nvGrpSpPr>
            <p:cNvPr id="85011" name="Group 19"/>
            <p:cNvGrpSpPr>
              <a:grpSpLocks/>
            </p:cNvGrpSpPr>
            <p:nvPr/>
          </p:nvGrpSpPr>
          <p:grpSpPr bwMode="auto">
            <a:xfrm>
              <a:off x="2417" y="2441"/>
              <a:ext cx="1071" cy="186"/>
              <a:chOff x="1813" y="2187"/>
              <a:chExt cx="1071" cy="186"/>
            </a:xfrm>
          </p:grpSpPr>
          <p:sp>
            <p:nvSpPr>
              <p:cNvPr id="85028" name="Rectangle 20"/>
              <p:cNvSpPr>
                <a:spLocks noChangeArrowheads="1"/>
              </p:cNvSpPr>
              <p:nvPr/>
            </p:nvSpPr>
            <p:spPr bwMode="auto">
              <a:xfrm>
                <a:off x="1817" y="2187"/>
                <a:ext cx="871" cy="18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5pPr>
                <a:lvl6pPr marL="4572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6pPr>
                <a:lvl7pPr marL="9144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7pPr>
                <a:lvl8pPr marL="1371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8pPr>
                <a:lvl9pPr marL="18288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9pPr>
              </a:lstStyle>
              <a:p>
                <a:pPr eaLnBrk="1" hangingPunct="1"/>
                <a:endParaRPr lang="en-US" altLang="en-US" sz="1800"/>
              </a:p>
            </p:txBody>
          </p:sp>
          <p:sp>
            <p:nvSpPr>
              <p:cNvPr id="85029" name="Text Box 21"/>
              <p:cNvSpPr txBox="1">
                <a:spLocks noChangeArrowheads="1"/>
              </p:cNvSpPr>
              <p:nvPr/>
            </p:nvSpPr>
            <p:spPr bwMode="auto">
              <a:xfrm>
                <a:off x="1813" y="2200"/>
                <a:ext cx="1071" cy="1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5pPr>
                <a:lvl6pPr marL="4572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6pPr>
                <a:lvl7pPr marL="9144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7pPr>
                <a:lvl8pPr marL="13716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8pPr>
                <a:lvl9pPr marL="1828800" eaLnBrk="0" fontAlgn="base" hangingPunct="0">
                  <a:spcBef>
                    <a:spcPct val="2000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Comic Sans MS" charset="0"/>
                    <a:ea typeface="Gungsuh" charset="-127"/>
                  </a:defRPr>
                </a:lvl9pPr>
              </a:lstStyle>
              <a:p>
                <a:pPr>
                  <a:lnSpc>
                    <a:spcPct val="8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1400">
                    <a:latin typeface="Arial" charset="0"/>
                  </a:rPr>
                  <a:t>airplane routing</a:t>
                </a:r>
              </a:p>
            </p:txBody>
          </p:sp>
        </p:grpSp>
        <p:sp>
          <p:nvSpPr>
            <p:cNvPr id="85012" name="Rectangle 22"/>
            <p:cNvSpPr>
              <a:spLocks noChangeArrowheads="1"/>
            </p:cNvSpPr>
            <p:nvPr/>
          </p:nvSpPr>
          <p:spPr bwMode="auto">
            <a:xfrm>
              <a:off x="3446" y="1551"/>
              <a:ext cx="1028" cy="108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85013" name="Text Box 23"/>
            <p:cNvSpPr txBox="1">
              <a:spLocks noChangeArrowheads="1"/>
            </p:cNvSpPr>
            <p:nvPr/>
          </p:nvSpPr>
          <p:spPr bwMode="auto">
            <a:xfrm>
              <a:off x="3412" y="1598"/>
              <a:ext cx="1071" cy="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ticket (complain)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400">
                <a:latin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baggage (claim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400">
                <a:latin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gates (unload)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400">
                <a:latin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runway (land)</a:t>
              </a: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endParaRPr lang="en-US" altLang="en-US" sz="1400">
                <a:latin typeface="Arial" charset="0"/>
              </a:endParaRPr>
            </a:p>
            <a:p>
              <a:pPr algn="ctr">
                <a:lnSpc>
                  <a:spcPct val="8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400">
                  <a:latin typeface="Arial" charset="0"/>
                </a:rPr>
                <a:t>airplane routing</a:t>
              </a:r>
            </a:p>
          </p:txBody>
        </p:sp>
        <p:sp>
          <p:nvSpPr>
            <p:cNvPr id="85014" name="Line 24"/>
            <p:cNvSpPr>
              <a:spLocks noChangeShapeType="1"/>
            </p:cNvSpPr>
            <p:nvPr/>
          </p:nvSpPr>
          <p:spPr bwMode="auto">
            <a:xfrm>
              <a:off x="3453" y="1777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5" name="Line 25"/>
            <p:cNvSpPr>
              <a:spLocks noChangeShapeType="1"/>
            </p:cNvSpPr>
            <p:nvPr/>
          </p:nvSpPr>
          <p:spPr bwMode="auto">
            <a:xfrm>
              <a:off x="3457" y="1996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6" name="Line 26"/>
            <p:cNvSpPr>
              <a:spLocks noChangeShapeType="1"/>
            </p:cNvSpPr>
            <p:nvPr/>
          </p:nvSpPr>
          <p:spPr bwMode="auto">
            <a:xfrm>
              <a:off x="3453" y="2214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7" name="Line 27"/>
            <p:cNvSpPr>
              <a:spLocks noChangeShapeType="1"/>
            </p:cNvSpPr>
            <p:nvPr/>
          </p:nvSpPr>
          <p:spPr bwMode="auto">
            <a:xfrm>
              <a:off x="3461" y="2433"/>
              <a:ext cx="1021" cy="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018" name="Rectangle 28"/>
            <p:cNvSpPr>
              <a:spLocks noChangeArrowheads="1"/>
            </p:cNvSpPr>
            <p:nvPr/>
          </p:nvSpPr>
          <p:spPr bwMode="auto">
            <a:xfrm>
              <a:off x="268" y="2476"/>
              <a:ext cx="5293" cy="11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85019" name="Rectangle 29"/>
            <p:cNvSpPr>
              <a:spLocks noChangeArrowheads="1"/>
            </p:cNvSpPr>
            <p:nvPr/>
          </p:nvSpPr>
          <p:spPr bwMode="auto">
            <a:xfrm>
              <a:off x="268" y="2256"/>
              <a:ext cx="5293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85020" name="Rectangle 30"/>
            <p:cNvSpPr>
              <a:spLocks noChangeArrowheads="1"/>
            </p:cNvSpPr>
            <p:nvPr/>
          </p:nvSpPr>
          <p:spPr bwMode="auto">
            <a:xfrm>
              <a:off x="268" y="2050"/>
              <a:ext cx="5293" cy="116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85021" name="Rectangle 31"/>
            <p:cNvSpPr>
              <a:spLocks noChangeArrowheads="1"/>
            </p:cNvSpPr>
            <p:nvPr/>
          </p:nvSpPr>
          <p:spPr bwMode="auto">
            <a:xfrm>
              <a:off x="268" y="1830"/>
              <a:ext cx="5286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85022" name="Rectangle 32"/>
            <p:cNvSpPr>
              <a:spLocks noChangeArrowheads="1"/>
            </p:cNvSpPr>
            <p:nvPr/>
          </p:nvSpPr>
          <p:spPr bwMode="auto">
            <a:xfrm>
              <a:off x="268" y="1617"/>
              <a:ext cx="5287" cy="123"/>
            </a:xfrm>
            <a:prstGeom prst="rect">
              <a:avLst/>
            </a:prstGeom>
            <a:gradFill rotWithShape="1">
              <a:gsLst>
                <a:gs pos="0">
                  <a:schemeClr val="accent1">
                    <a:alpha val="50000"/>
                  </a:schemeClr>
                </a:gs>
                <a:gs pos="100000">
                  <a:schemeClr val="accent1">
                    <a:alpha val="53000"/>
                  </a:scheme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85023" name="Text Box 33"/>
            <p:cNvSpPr txBox="1">
              <a:spLocks noChangeArrowheads="1"/>
            </p:cNvSpPr>
            <p:nvPr/>
          </p:nvSpPr>
          <p:spPr bwMode="auto">
            <a:xfrm>
              <a:off x="4776" y="1588"/>
              <a:ext cx="3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ticket</a:t>
              </a:r>
            </a:p>
          </p:txBody>
        </p:sp>
        <p:sp>
          <p:nvSpPr>
            <p:cNvPr id="85024" name="Text Box 34"/>
            <p:cNvSpPr txBox="1">
              <a:spLocks noChangeArrowheads="1"/>
            </p:cNvSpPr>
            <p:nvPr/>
          </p:nvSpPr>
          <p:spPr bwMode="auto">
            <a:xfrm>
              <a:off x="4773" y="1801"/>
              <a:ext cx="49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baggage</a:t>
              </a:r>
            </a:p>
          </p:txBody>
        </p:sp>
        <p:sp>
          <p:nvSpPr>
            <p:cNvPr id="85025" name="Text Box 35"/>
            <p:cNvSpPr txBox="1">
              <a:spLocks noChangeArrowheads="1"/>
            </p:cNvSpPr>
            <p:nvPr/>
          </p:nvSpPr>
          <p:spPr bwMode="auto">
            <a:xfrm>
              <a:off x="4772" y="2013"/>
              <a:ext cx="303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gate</a:t>
              </a:r>
            </a:p>
          </p:txBody>
        </p:sp>
        <p:sp>
          <p:nvSpPr>
            <p:cNvPr id="85026" name="Text Box 36"/>
            <p:cNvSpPr txBox="1">
              <a:spLocks noChangeArrowheads="1"/>
            </p:cNvSpPr>
            <p:nvPr/>
          </p:nvSpPr>
          <p:spPr bwMode="auto">
            <a:xfrm>
              <a:off x="4766" y="2225"/>
              <a:ext cx="740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takeoff/landing</a:t>
              </a:r>
            </a:p>
          </p:txBody>
        </p:sp>
        <p:sp>
          <p:nvSpPr>
            <p:cNvPr id="85027" name="Text Box 37"/>
            <p:cNvSpPr txBox="1">
              <a:spLocks noChangeArrowheads="1"/>
            </p:cNvSpPr>
            <p:nvPr/>
          </p:nvSpPr>
          <p:spPr bwMode="auto">
            <a:xfrm>
              <a:off x="4767" y="2444"/>
              <a:ext cx="778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>
                  <a:latin typeface="Arial" charset="0"/>
                </a:rPr>
                <a:t>airplane routing</a:t>
              </a:r>
            </a:p>
          </p:txBody>
        </p:sp>
      </p:grpSp>
      <p:sp>
        <p:nvSpPr>
          <p:cNvPr id="84995" name="Rectangle 38"/>
          <p:cNvSpPr>
            <a:spLocks noGrp="1" noChangeArrowheads="1"/>
          </p:cNvSpPr>
          <p:nvPr>
            <p:ph type="title"/>
          </p:nvPr>
        </p:nvSpPr>
        <p:spPr>
          <a:xfrm>
            <a:off x="533400" y="3175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Layering of airline functionality</a:t>
            </a:r>
          </a:p>
        </p:txBody>
      </p:sp>
      <p:sp>
        <p:nvSpPr>
          <p:cNvPr id="84996" name="Rectangle 39"/>
          <p:cNvSpPr>
            <a:spLocks noGrp="1" noChangeArrowheads="1"/>
          </p:cNvSpPr>
          <p:nvPr>
            <p:ph type="body" idx="1"/>
          </p:nvPr>
        </p:nvSpPr>
        <p:spPr>
          <a:xfrm>
            <a:off x="457200" y="4468813"/>
            <a:ext cx="8061325" cy="1978025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en-US" sz="2400">
                <a:solidFill>
                  <a:srgbClr val="FF0000"/>
                </a:solidFill>
              </a:rPr>
              <a:t>Layers: </a:t>
            </a:r>
            <a:r>
              <a:rPr lang="en-US" altLang="en-US" sz="2400"/>
              <a:t>each layer implements a service</a:t>
            </a:r>
            <a:endParaRPr lang="en-US" altLang="en-US"/>
          </a:p>
          <a:p>
            <a:pPr lvl="1" eaLnBrk="1" hangingPunct="1"/>
            <a:r>
              <a:rPr lang="en-US" altLang="en-US"/>
              <a:t>layers communicate with peer layers</a:t>
            </a:r>
          </a:p>
          <a:p>
            <a:pPr lvl="1" eaLnBrk="1" hangingPunct="1"/>
            <a:r>
              <a:rPr lang="en-US" altLang="en-US"/>
              <a:t>rely on services provided by layer below</a:t>
            </a:r>
          </a:p>
          <a:p>
            <a:pPr eaLnBrk="1" hangingPunct="1">
              <a:buFont typeface="Wingdings" charset="2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67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Why layering?</a:t>
            </a: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6100" y="1346200"/>
            <a:ext cx="8216900" cy="5130800"/>
          </a:xfrm>
        </p:spPr>
        <p:txBody>
          <a:bodyPr/>
          <a:lstStyle/>
          <a:p>
            <a:pPr eaLnBrk="1" hangingPunct="1"/>
            <a:r>
              <a:rPr lang="en-US" altLang="en-US" sz="2400" dirty="0"/>
              <a:t>Explicit structure allows identification, relationship of complex system’s pieces</a:t>
            </a:r>
            <a:endParaRPr lang="en-US" altLang="en-US" dirty="0"/>
          </a:p>
          <a:p>
            <a:pPr lvl="1" eaLnBrk="1" hangingPunct="1"/>
            <a:endParaRPr lang="en-US" altLang="en-US" dirty="0"/>
          </a:p>
          <a:p>
            <a:pPr eaLnBrk="1" hangingPunct="1"/>
            <a:r>
              <a:rPr lang="en-US" altLang="en-US" sz="2400" dirty="0"/>
              <a:t>Modularization eases maintenance, updating of system</a:t>
            </a:r>
          </a:p>
          <a:p>
            <a:pPr lvl="1" eaLnBrk="1" hangingPunct="1"/>
            <a:r>
              <a:rPr lang="en-US" altLang="en-US" dirty="0"/>
              <a:t>change of implementation of layer’s service transparent to rest of system</a:t>
            </a:r>
          </a:p>
          <a:p>
            <a:pPr lvl="1" eaLnBrk="1" hangingPunct="1"/>
            <a:r>
              <a:rPr lang="en-US" altLang="en-US" dirty="0"/>
              <a:t>e.g., runway delay (wheels up time) depends on </a:t>
            </a:r>
            <a:r>
              <a:rPr lang="en-US" altLang="en-US" dirty="0" smtClean="0"/>
              <a:t>clearance </a:t>
            </a:r>
            <a:r>
              <a:rPr lang="en-US" altLang="en-US" dirty="0"/>
              <a:t>of destination runway … doesn’t </a:t>
            </a:r>
            <a:r>
              <a:rPr lang="en-US" altLang="en-US" dirty="0" smtClean="0"/>
              <a:t>change the baggage tagging systems </a:t>
            </a:r>
            <a:r>
              <a:rPr lang="is-IS" altLang="en-US" dirty="0" smtClean="0"/>
              <a:t>… or flight to gate assignment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35834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Protocol “Layers”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Service of each layer encapsulated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/>
              <a:t>Universally agreed services called </a:t>
            </a:r>
          </a:p>
          <a:p>
            <a:pPr eaLnBrk="1" hangingPunct="1">
              <a:buFont typeface="Wingdings" charset="2"/>
              <a:buNone/>
            </a:pPr>
            <a:r>
              <a:rPr lang="en-US" altLang="en-US">
                <a:solidFill>
                  <a:srgbClr val="800000"/>
                </a:solidFill>
              </a:rPr>
              <a:t>				  PROTOCOLS</a:t>
            </a:r>
          </a:p>
          <a:p>
            <a:pPr eaLnBrk="1" hangingPunct="1">
              <a:buFont typeface="Wingdings" charset="2"/>
              <a:buNone/>
            </a:pPr>
            <a:endParaRPr lang="en-US" altLang="en-US">
              <a:solidFill>
                <a:srgbClr val="800000"/>
              </a:solidFill>
            </a:endParaRPr>
          </a:p>
          <a:p>
            <a:pPr algn="ctr" eaLnBrk="1" hangingPunct="1">
              <a:buFont typeface="Wingdings" charset="2"/>
              <a:buNone/>
            </a:pPr>
            <a:r>
              <a:rPr lang="en-US" altLang="en-US">
                <a:solidFill>
                  <a:srgbClr val="000080"/>
                </a:solidFill>
              </a:rPr>
              <a:t>A large part of this course will focus on </a:t>
            </a:r>
          </a:p>
          <a:p>
            <a:pPr algn="ctr" eaLnBrk="1" hangingPunct="1">
              <a:buFont typeface="Wingdings" charset="2"/>
              <a:buNone/>
            </a:pPr>
            <a:r>
              <a:rPr lang="en-US" altLang="en-US">
                <a:solidFill>
                  <a:srgbClr val="000080"/>
                </a:solidFill>
              </a:rPr>
              <a:t>understanding protocols for </a:t>
            </a:r>
          </a:p>
          <a:p>
            <a:pPr algn="ctr" eaLnBrk="1" hangingPunct="1">
              <a:buFont typeface="Wingdings" charset="2"/>
              <a:buNone/>
            </a:pPr>
            <a:r>
              <a:rPr lang="en-US" altLang="en-US">
                <a:solidFill>
                  <a:srgbClr val="000080"/>
                </a:solidFill>
              </a:rPr>
              <a:t>networking systems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50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6578600" y="1714500"/>
            <a:ext cx="1892300" cy="3530600"/>
          </a:xfrm>
          <a:prstGeom prst="rect">
            <a:avLst/>
          </a:prstGeom>
          <a:solidFill>
            <a:schemeClr val="accent2"/>
          </a:solidFill>
          <a:ln w="38100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Internet protocol stack</a:t>
            </a:r>
          </a:p>
        </p:txBody>
      </p:sp>
      <p:sp>
        <p:nvSpPr>
          <p:cNvPr id="9114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71500" y="1422400"/>
            <a:ext cx="5715000" cy="5054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0000"/>
                </a:solidFill>
              </a:rPr>
              <a:t>application:</a:t>
            </a:r>
            <a:r>
              <a:rPr lang="en-US" altLang="en-US" sz="2000"/>
              <a:t> supporting network applications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FTP, SMTP, HTTP, DNS …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800"/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0000"/>
                </a:solidFill>
              </a:rPr>
              <a:t>transport:</a:t>
            </a:r>
            <a:r>
              <a:rPr lang="en-US" altLang="en-US" sz="2000"/>
              <a:t> host-host data transfer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TCP, UDP …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800"/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0000"/>
                </a:solidFill>
              </a:rPr>
              <a:t>network:</a:t>
            </a:r>
            <a:r>
              <a:rPr lang="en-US" altLang="en-US" sz="2000"/>
              <a:t> routing of datagrams from source to destination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IP, BGP, routing protocols …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800"/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0000"/>
                </a:solidFill>
              </a:rPr>
              <a:t>link:</a:t>
            </a:r>
            <a:r>
              <a:rPr lang="en-US" altLang="en-US" sz="2000"/>
              <a:t> data transfer between neighboring  network elements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PPP, Ethernet, WiFi, Bluetooth …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sz="1800"/>
          </a:p>
          <a:p>
            <a:pPr eaLnBrk="1" hangingPunct="1">
              <a:lnSpc>
                <a:spcPct val="90000"/>
              </a:lnSpc>
            </a:pPr>
            <a:r>
              <a:rPr lang="en-US" altLang="en-US" sz="2000">
                <a:solidFill>
                  <a:srgbClr val="FF0000"/>
                </a:solidFill>
              </a:rPr>
              <a:t>physical:</a:t>
            </a:r>
            <a:r>
              <a:rPr lang="en-US" altLang="en-US" sz="2000"/>
              <a:t> bits “on the wire”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/>
              <a:t>OFDM, DSSS, CDMA, Coding …</a:t>
            </a:r>
          </a:p>
        </p:txBody>
      </p:sp>
      <p:grpSp>
        <p:nvGrpSpPr>
          <p:cNvPr id="91141" name="Group 5"/>
          <p:cNvGrpSpPr>
            <a:grpSpLocks/>
          </p:cNvGrpSpPr>
          <p:nvPr/>
        </p:nvGrpSpPr>
        <p:grpSpPr bwMode="auto">
          <a:xfrm>
            <a:off x="6508750" y="1828800"/>
            <a:ext cx="1898650" cy="3530600"/>
            <a:chOff x="3076" y="888"/>
            <a:chExt cx="1196" cy="2224"/>
          </a:xfrm>
        </p:grpSpPr>
        <p:sp>
          <p:nvSpPr>
            <p:cNvPr id="91142" name="Rectangle 6"/>
            <p:cNvSpPr>
              <a:spLocks noChangeArrowheads="1"/>
            </p:cNvSpPr>
            <p:nvPr/>
          </p:nvSpPr>
          <p:spPr bwMode="auto">
            <a:xfrm>
              <a:off x="3080" y="888"/>
              <a:ext cx="1192" cy="2224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1143" name="Text Box 7"/>
            <p:cNvSpPr txBox="1">
              <a:spLocks noChangeArrowheads="1"/>
            </p:cNvSpPr>
            <p:nvPr/>
          </p:nvSpPr>
          <p:spPr bwMode="auto">
            <a:xfrm>
              <a:off x="3151" y="949"/>
              <a:ext cx="1069" cy="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/>
                <a:t>application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/>
                <a:t>transport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/>
                <a:t>network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/>
                <a:t>link</a:t>
              </a:r>
            </a:p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/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/>
                <a:t>physical</a:t>
              </a:r>
            </a:p>
          </p:txBody>
        </p:sp>
        <p:sp>
          <p:nvSpPr>
            <p:cNvPr id="91144" name="Line 8"/>
            <p:cNvSpPr>
              <a:spLocks noChangeShapeType="1"/>
            </p:cNvSpPr>
            <p:nvPr/>
          </p:nvSpPr>
          <p:spPr bwMode="auto">
            <a:xfrm>
              <a:off x="3076" y="1324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5" name="Line 9"/>
            <p:cNvSpPr>
              <a:spLocks noChangeShapeType="1"/>
            </p:cNvSpPr>
            <p:nvPr/>
          </p:nvSpPr>
          <p:spPr bwMode="auto">
            <a:xfrm>
              <a:off x="3076" y="1768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6" name="Line 10"/>
            <p:cNvSpPr>
              <a:spLocks noChangeShapeType="1"/>
            </p:cNvSpPr>
            <p:nvPr/>
          </p:nvSpPr>
          <p:spPr bwMode="auto">
            <a:xfrm>
              <a:off x="3076" y="2216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1147" name="Line 11"/>
            <p:cNvSpPr>
              <a:spLocks noChangeShapeType="1"/>
            </p:cNvSpPr>
            <p:nvPr/>
          </p:nvSpPr>
          <p:spPr bwMode="auto">
            <a:xfrm>
              <a:off x="3076" y="2664"/>
              <a:ext cx="1188" cy="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2449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8" name="Freeform 2"/>
          <p:cNvSpPr>
            <a:spLocks/>
          </p:cNvSpPr>
          <p:nvPr/>
        </p:nvSpPr>
        <p:spPr bwMode="auto">
          <a:xfrm>
            <a:off x="3817938" y="1447800"/>
            <a:ext cx="4048125" cy="3833813"/>
          </a:xfrm>
          <a:custGeom>
            <a:avLst/>
            <a:gdLst>
              <a:gd name="T0" fmla="*/ 2147483647 w 2550"/>
              <a:gd name="T1" fmla="*/ 0 h 2415"/>
              <a:gd name="T2" fmla="*/ 2147483647 w 2550"/>
              <a:gd name="T3" fmla="*/ 0 h 2415"/>
              <a:gd name="T4" fmla="*/ 2147483647 w 2550"/>
              <a:gd name="T5" fmla="*/ 2147483647 h 2415"/>
              <a:gd name="T6" fmla="*/ 0 w 2550"/>
              <a:gd name="T7" fmla="*/ 2147483647 h 2415"/>
              <a:gd name="T8" fmla="*/ 0 60000 65536"/>
              <a:gd name="T9" fmla="*/ 0 60000 65536"/>
              <a:gd name="T10" fmla="*/ 0 60000 65536"/>
              <a:gd name="T11" fmla="*/ 0 60000 65536"/>
              <a:gd name="T12" fmla="*/ 0 w 2550"/>
              <a:gd name="T13" fmla="*/ 0 h 2415"/>
              <a:gd name="T14" fmla="*/ 2550 w 2550"/>
              <a:gd name="T15" fmla="*/ 2415 h 2415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550" h="2415">
                <a:moveTo>
                  <a:pt x="592" y="0"/>
                </a:moveTo>
                <a:lnTo>
                  <a:pt x="2544" y="0"/>
                </a:lnTo>
                <a:lnTo>
                  <a:pt x="2550" y="2415"/>
                </a:lnTo>
                <a:lnTo>
                  <a:pt x="0" y="2415"/>
                </a:lnTo>
              </a:path>
            </a:pathLst>
          </a:custGeom>
          <a:noFill/>
          <a:ln w="9525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3189" name="Freeform 3"/>
          <p:cNvSpPr>
            <a:spLocks/>
          </p:cNvSpPr>
          <p:nvPr/>
        </p:nvSpPr>
        <p:spPr bwMode="auto">
          <a:xfrm>
            <a:off x="7129463" y="2246313"/>
            <a:ext cx="638175" cy="852487"/>
          </a:xfrm>
          <a:custGeom>
            <a:avLst/>
            <a:gdLst>
              <a:gd name="T0" fmla="*/ 2147483647 w 402"/>
              <a:gd name="T1" fmla="*/ 2147483647 h 537"/>
              <a:gd name="T2" fmla="*/ 2147483647 w 402"/>
              <a:gd name="T3" fmla="*/ 0 h 537"/>
              <a:gd name="T4" fmla="*/ 0 w 402"/>
              <a:gd name="T5" fmla="*/ 2147483647 h 537"/>
              <a:gd name="T6" fmla="*/ 2147483647 w 402"/>
              <a:gd name="T7" fmla="*/ 2147483647 h 537"/>
              <a:gd name="T8" fmla="*/ 2147483647 w 402"/>
              <a:gd name="T9" fmla="*/ 2147483647 h 5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02"/>
              <a:gd name="T16" fmla="*/ 0 h 537"/>
              <a:gd name="T17" fmla="*/ 402 w 402"/>
              <a:gd name="T18" fmla="*/ 537 h 53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02" h="537">
                <a:moveTo>
                  <a:pt x="402" y="363"/>
                </a:moveTo>
                <a:lnTo>
                  <a:pt x="28" y="0"/>
                </a:lnTo>
                <a:lnTo>
                  <a:pt x="0" y="470"/>
                </a:lnTo>
                <a:lnTo>
                  <a:pt x="242" y="537"/>
                </a:lnTo>
                <a:lnTo>
                  <a:pt x="402" y="363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3190" name="Text Box 4"/>
          <p:cNvSpPr txBox="1">
            <a:spLocks noChangeArrowheads="1"/>
          </p:cNvSpPr>
          <p:nvPr/>
        </p:nvSpPr>
        <p:spPr bwMode="auto">
          <a:xfrm>
            <a:off x="758825" y="696913"/>
            <a:ext cx="974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message</a:t>
            </a:r>
            <a:endParaRPr lang="en-US" altLang="en-US" sz="1600">
              <a:solidFill>
                <a:schemeClr val="accent2"/>
              </a:solidFill>
            </a:endParaRPr>
          </a:p>
        </p:txBody>
      </p:sp>
      <p:sp>
        <p:nvSpPr>
          <p:cNvPr id="93191" name="Text Box 5"/>
          <p:cNvSpPr txBox="1">
            <a:spLocks noChangeArrowheads="1"/>
          </p:cNvSpPr>
          <p:nvPr/>
        </p:nvSpPr>
        <p:spPr bwMode="auto">
          <a:xfrm>
            <a:off x="525463" y="971550"/>
            <a:ext cx="97313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segment</a:t>
            </a:r>
            <a:endParaRPr lang="en-US" altLang="en-US" sz="1600">
              <a:solidFill>
                <a:schemeClr val="accent2"/>
              </a:solidFill>
            </a:endParaRPr>
          </a:p>
        </p:txBody>
      </p:sp>
      <p:sp>
        <p:nvSpPr>
          <p:cNvPr id="93192" name="Text Box 6"/>
          <p:cNvSpPr txBox="1">
            <a:spLocks noChangeArrowheads="1"/>
          </p:cNvSpPr>
          <p:nvPr/>
        </p:nvSpPr>
        <p:spPr bwMode="auto">
          <a:xfrm>
            <a:off x="241300" y="1284288"/>
            <a:ext cx="10747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datagram</a:t>
            </a:r>
            <a:endParaRPr lang="en-US" altLang="en-US" sz="1600">
              <a:solidFill>
                <a:schemeClr val="accent2"/>
              </a:solidFill>
            </a:endParaRPr>
          </a:p>
        </p:txBody>
      </p:sp>
      <p:sp>
        <p:nvSpPr>
          <p:cNvPr id="93193" name="Text Box 7"/>
          <p:cNvSpPr txBox="1">
            <a:spLocks noChangeArrowheads="1"/>
          </p:cNvSpPr>
          <p:nvPr/>
        </p:nvSpPr>
        <p:spPr bwMode="auto">
          <a:xfrm>
            <a:off x="195263" y="1617663"/>
            <a:ext cx="7588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</a:rPr>
              <a:t>frame</a:t>
            </a:r>
            <a:endParaRPr lang="en-US" altLang="en-US" sz="1600">
              <a:solidFill>
                <a:schemeClr val="accent2"/>
              </a:solidFill>
            </a:endParaRPr>
          </a:p>
        </p:txBody>
      </p:sp>
      <p:sp>
        <p:nvSpPr>
          <p:cNvPr id="93194" name="Text Box 8"/>
          <p:cNvSpPr txBox="1">
            <a:spLocks noChangeArrowheads="1"/>
          </p:cNvSpPr>
          <p:nvPr/>
        </p:nvSpPr>
        <p:spPr bwMode="auto">
          <a:xfrm>
            <a:off x="2716213" y="223838"/>
            <a:ext cx="1120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chemeClr val="accent2"/>
                </a:solidFill>
              </a:rPr>
              <a:t>source</a:t>
            </a:r>
          </a:p>
        </p:txBody>
      </p:sp>
      <p:graphicFrame>
        <p:nvGraphicFramePr>
          <p:cNvPr id="93186" name="Object 2"/>
          <p:cNvGraphicFramePr>
            <a:graphicFrameLocks noChangeAspect="1"/>
          </p:cNvGraphicFramePr>
          <p:nvPr/>
        </p:nvGraphicFramePr>
        <p:xfrm>
          <a:off x="4098925" y="1201738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5" name="Clip" r:id="rId4" imgW="24269700" imgH="20129500" progId="MS_ClipArt_Gallery.2">
                  <p:embed/>
                </p:oleObj>
              </mc:Choice>
              <mc:Fallback>
                <p:oleObj name="Clip" r:id="rId4" imgW="24269700" imgH="201295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8925" y="1201738"/>
                        <a:ext cx="6461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195" name="Freeform 10"/>
          <p:cNvSpPr>
            <a:spLocks/>
          </p:cNvSpPr>
          <p:nvPr/>
        </p:nvSpPr>
        <p:spPr bwMode="auto">
          <a:xfrm>
            <a:off x="3868738" y="654050"/>
            <a:ext cx="360362" cy="1577975"/>
          </a:xfrm>
          <a:custGeom>
            <a:avLst/>
            <a:gdLst>
              <a:gd name="T0" fmla="*/ 2147483647 w 267"/>
              <a:gd name="T1" fmla="*/ 2147483647 h 1186"/>
              <a:gd name="T2" fmla="*/ 0 w 267"/>
              <a:gd name="T3" fmla="*/ 0 h 1186"/>
              <a:gd name="T4" fmla="*/ 0 w 267"/>
              <a:gd name="T5" fmla="*/ 2147483647 h 1186"/>
              <a:gd name="T6" fmla="*/ 2147483647 w 267"/>
              <a:gd name="T7" fmla="*/ 2147483647 h 1186"/>
              <a:gd name="T8" fmla="*/ 2147483647 w 267"/>
              <a:gd name="T9" fmla="*/ 2147483647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grpSp>
        <p:nvGrpSpPr>
          <p:cNvPr id="93196" name="Group 11"/>
          <p:cNvGrpSpPr>
            <a:grpSpLocks/>
          </p:cNvGrpSpPr>
          <p:nvPr/>
        </p:nvGrpSpPr>
        <p:grpSpPr bwMode="auto">
          <a:xfrm>
            <a:off x="7488238" y="2827338"/>
            <a:ext cx="976312" cy="277812"/>
            <a:chOff x="198" y="3765"/>
            <a:chExt cx="693" cy="287"/>
          </a:xfrm>
        </p:grpSpPr>
        <p:sp>
          <p:nvSpPr>
            <p:cNvPr id="93341" name="Freeform 12"/>
            <p:cNvSpPr>
              <a:spLocks/>
            </p:cNvSpPr>
            <p:nvPr/>
          </p:nvSpPr>
          <p:spPr bwMode="auto">
            <a:xfrm>
              <a:off x="198" y="3888"/>
              <a:ext cx="672" cy="164"/>
            </a:xfrm>
            <a:custGeom>
              <a:avLst/>
              <a:gdLst>
                <a:gd name="T0" fmla="*/ 179 w 672"/>
                <a:gd name="T1" fmla="*/ 0 h 164"/>
                <a:gd name="T2" fmla="*/ 672 w 672"/>
                <a:gd name="T3" fmla="*/ 0 h 164"/>
                <a:gd name="T4" fmla="*/ 508 w 672"/>
                <a:gd name="T5" fmla="*/ 164 h 164"/>
                <a:gd name="T6" fmla="*/ 0 w 672"/>
                <a:gd name="T7" fmla="*/ 164 h 164"/>
                <a:gd name="T8" fmla="*/ 179 w 672"/>
                <a:gd name="T9" fmla="*/ 0 h 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164"/>
                <a:gd name="T17" fmla="*/ 672 w 672"/>
                <a:gd name="T18" fmla="*/ 164 h 1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164">
                  <a:moveTo>
                    <a:pt x="179" y="0"/>
                  </a:moveTo>
                  <a:lnTo>
                    <a:pt x="672" y="0"/>
                  </a:lnTo>
                  <a:lnTo>
                    <a:pt x="508" y="164"/>
                  </a:lnTo>
                  <a:lnTo>
                    <a:pt x="0" y="164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42" name="Freeform 13"/>
            <p:cNvSpPr>
              <a:spLocks/>
            </p:cNvSpPr>
            <p:nvPr/>
          </p:nvSpPr>
          <p:spPr bwMode="auto">
            <a:xfrm>
              <a:off x="213" y="3765"/>
              <a:ext cx="658" cy="281"/>
            </a:xfrm>
            <a:custGeom>
              <a:avLst/>
              <a:gdLst>
                <a:gd name="T0" fmla="*/ 0 w 658"/>
                <a:gd name="T1" fmla="*/ 281 h 281"/>
                <a:gd name="T2" fmla="*/ 13 w 658"/>
                <a:gd name="T3" fmla="*/ 150 h 281"/>
                <a:gd name="T4" fmla="*/ 658 w 658"/>
                <a:gd name="T5" fmla="*/ 0 h 281"/>
                <a:gd name="T6" fmla="*/ 658 w 658"/>
                <a:gd name="T7" fmla="*/ 130 h 281"/>
                <a:gd name="T8" fmla="*/ 0 w 658"/>
                <a:gd name="T9" fmla="*/ 281 h 28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58"/>
                <a:gd name="T16" fmla="*/ 0 h 281"/>
                <a:gd name="T17" fmla="*/ 658 w 658"/>
                <a:gd name="T18" fmla="*/ 281 h 28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58" h="281">
                  <a:moveTo>
                    <a:pt x="0" y="281"/>
                  </a:moveTo>
                  <a:lnTo>
                    <a:pt x="13" y="150"/>
                  </a:lnTo>
                  <a:lnTo>
                    <a:pt x="658" y="0"/>
                  </a:lnTo>
                  <a:lnTo>
                    <a:pt x="658" y="130"/>
                  </a:lnTo>
                  <a:lnTo>
                    <a:pt x="0" y="281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43" name="Freeform 14"/>
            <p:cNvSpPr>
              <a:spLocks/>
            </p:cNvSpPr>
            <p:nvPr/>
          </p:nvSpPr>
          <p:spPr bwMode="auto">
            <a:xfrm>
              <a:off x="219" y="3765"/>
              <a:ext cx="672" cy="164"/>
            </a:xfrm>
            <a:custGeom>
              <a:avLst/>
              <a:gdLst>
                <a:gd name="T0" fmla="*/ 179 w 672"/>
                <a:gd name="T1" fmla="*/ 0 h 164"/>
                <a:gd name="T2" fmla="*/ 672 w 672"/>
                <a:gd name="T3" fmla="*/ 0 h 164"/>
                <a:gd name="T4" fmla="*/ 508 w 672"/>
                <a:gd name="T5" fmla="*/ 164 h 164"/>
                <a:gd name="T6" fmla="*/ 0 w 672"/>
                <a:gd name="T7" fmla="*/ 164 h 164"/>
                <a:gd name="T8" fmla="*/ 179 w 672"/>
                <a:gd name="T9" fmla="*/ 0 h 1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672"/>
                <a:gd name="T16" fmla="*/ 0 h 164"/>
                <a:gd name="T17" fmla="*/ 672 w 672"/>
                <a:gd name="T18" fmla="*/ 164 h 1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672" h="164">
                  <a:moveTo>
                    <a:pt x="179" y="0"/>
                  </a:moveTo>
                  <a:lnTo>
                    <a:pt x="672" y="0"/>
                  </a:lnTo>
                  <a:lnTo>
                    <a:pt x="508" y="164"/>
                  </a:lnTo>
                  <a:lnTo>
                    <a:pt x="0" y="164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grpSp>
          <p:nvGrpSpPr>
            <p:cNvPr id="93344" name="Group 15"/>
            <p:cNvGrpSpPr>
              <a:grpSpLocks/>
            </p:cNvGrpSpPr>
            <p:nvPr/>
          </p:nvGrpSpPr>
          <p:grpSpPr bwMode="auto">
            <a:xfrm>
              <a:off x="423" y="3789"/>
              <a:ext cx="238" cy="103"/>
              <a:chOff x="2848" y="848"/>
              <a:chExt cx="140" cy="98"/>
            </a:xfrm>
          </p:grpSpPr>
          <p:sp>
            <p:nvSpPr>
              <p:cNvPr id="93349" name="Line 1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50" name="Line 1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51" name="Line 1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345" name="Group 19"/>
            <p:cNvGrpSpPr>
              <a:grpSpLocks/>
            </p:cNvGrpSpPr>
            <p:nvPr/>
          </p:nvGrpSpPr>
          <p:grpSpPr bwMode="auto">
            <a:xfrm flipV="1">
              <a:off x="437" y="3787"/>
              <a:ext cx="238" cy="103"/>
              <a:chOff x="2848" y="848"/>
              <a:chExt cx="140" cy="98"/>
            </a:xfrm>
          </p:grpSpPr>
          <p:sp>
            <p:nvSpPr>
              <p:cNvPr id="93346" name="Line 2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47" name="Line 2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348" name="Line 2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3197" name="Rectangle 23"/>
          <p:cNvSpPr>
            <a:spLocks noChangeArrowheads="1"/>
          </p:cNvSpPr>
          <p:nvPr/>
        </p:nvSpPr>
        <p:spPr bwMode="auto">
          <a:xfrm>
            <a:off x="2644775" y="660400"/>
            <a:ext cx="1296988" cy="15462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3198" name="Rectangle 24"/>
          <p:cNvSpPr>
            <a:spLocks noChangeArrowheads="1"/>
          </p:cNvSpPr>
          <p:nvPr/>
        </p:nvSpPr>
        <p:spPr bwMode="auto">
          <a:xfrm>
            <a:off x="2597150" y="731838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3199" name="Line 25"/>
          <p:cNvSpPr>
            <a:spLocks noChangeShapeType="1"/>
          </p:cNvSpPr>
          <p:nvPr/>
        </p:nvSpPr>
        <p:spPr bwMode="auto">
          <a:xfrm>
            <a:off x="2597150" y="104933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0" name="Text Box 26"/>
          <p:cNvSpPr txBox="1">
            <a:spLocks noChangeArrowheads="1"/>
          </p:cNvSpPr>
          <p:nvPr/>
        </p:nvSpPr>
        <p:spPr bwMode="auto">
          <a:xfrm>
            <a:off x="2554288" y="698500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physical</a:t>
            </a:r>
          </a:p>
        </p:txBody>
      </p:sp>
      <p:sp>
        <p:nvSpPr>
          <p:cNvPr id="93201" name="Line 27"/>
          <p:cNvSpPr>
            <a:spLocks noChangeShapeType="1"/>
          </p:cNvSpPr>
          <p:nvPr/>
        </p:nvSpPr>
        <p:spPr bwMode="auto">
          <a:xfrm>
            <a:off x="2605088" y="137001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2" name="Line 28"/>
          <p:cNvSpPr>
            <a:spLocks noChangeShapeType="1"/>
          </p:cNvSpPr>
          <p:nvPr/>
        </p:nvSpPr>
        <p:spPr bwMode="auto">
          <a:xfrm>
            <a:off x="2609850" y="165100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03" name="Line 29"/>
          <p:cNvSpPr>
            <a:spLocks noChangeShapeType="1"/>
          </p:cNvSpPr>
          <p:nvPr/>
        </p:nvSpPr>
        <p:spPr bwMode="auto">
          <a:xfrm>
            <a:off x="2609850" y="192722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204" name="Group 30"/>
          <p:cNvGrpSpPr>
            <a:grpSpLocks/>
          </p:cNvGrpSpPr>
          <p:nvPr/>
        </p:nvGrpSpPr>
        <p:grpSpPr bwMode="auto">
          <a:xfrm>
            <a:off x="1041400" y="1641475"/>
            <a:ext cx="1479550" cy="303213"/>
            <a:chOff x="332" y="2224"/>
            <a:chExt cx="932" cy="191"/>
          </a:xfrm>
        </p:grpSpPr>
        <p:sp>
          <p:nvSpPr>
            <p:cNvPr id="93333" name="Rectangle 31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34" name="Rectangle 32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335" name="Rectangle 33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336" name="Rectangle 34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93337" name="Rectangle 35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338" name="Line 36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39" name="Line 37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40" name="Line 38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05" name="Group 39"/>
          <p:cNvGrpSpPr>
            <a:grpSpLocks/>
          </p:cNvGrpSpPr>
          <p:nvPr/>
        </p:nvGrpSpPr>
        <p:grpSpPr bwMode="auto">
          <a:xfrm>
            <a:off x="1309688" y="1343025"/>
            <a:ext cx="1208087" cy="303213"/>
            <a:chOff x="501" y="1990"/>
            <a:chExt cx="761" cy="191"/>
          </a:xfrm>
        </p:grpSpPr>
        <p:sp>
          <p:nvSpPr>
            <p:cNvPr id="93327" name="Rectangle 40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28" name="Rectangle 41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329" name="Rectangle 42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330" name="Rectangle 43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331" name="Line 44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32" name="Line 45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06" name="Group 46"/>
          <p:cNvGrpSpPr>
            <a:grpSpLocks/>
          </p:cNvGrpSpPr>
          <p:nvPr/>
        </p:nvGrpSpPr>
        <p:grpSpPr bwMode="auto">
          <a:xfrm>
            <a:off x="1612900" y="1035050"/>
            <a:ext cx="890588" cy="303213"/>
            <a:chOff x="645" y="1734"/>
            <a:chExt cx="561" cy="191"/>
          </a:xfrm>
        </p:grpSpPr>
        <p:sp>
          <p:nvSpPr>
            <p:cNvPr id="93323" name="Rectangle 47"/>
            <p:cNvSpPr>
              <a:spLocks noChangeArrowheads="1"/>
            </p:cNvSpPr>
            <p:nvPr/>
          </p:nvSpPr>
          <p:spPr bwMode="auto">
            <a:xfrm>
              <a:off x="645" y="1751"/>
              <a:ext cx="4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24" name="Rectangle 48"/>
            <p:cNvSpPr>
              <a:spLocks noChangeArrowheads="1"/>
            </p:cNvSpPr>
            <p:nvPr/>
          </p:nvSpPr>
          <p:spPr bwMode="auto">
            <a:xfrm>
              <a:off x="648" y="173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325" name="Rectangle 49"/>
            <p:cNvSpPr>
              <a:spLocks noChangeArrowheads="1"/>
            </p:cNvSpPr>
            <p:nvPr/>
          </p:nvSpPr>
          <p:spPr bwMode="auto">
            <a:xfrm>
              <a:off x="778" y="173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326" name="Line 50"/>
            <p:cNvSpPr>
              <a:spLocks noChangeShapeType="1"/>
            </p:cNvSpPr>
            <p:nvPr/>
          </p:nvSpPr>
          <p:spPr bwMode="auto">
            <a:xfrm>
              <a:off x="824" y="175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07" name="Group 51"/>
          <p:cNvGrpSpPr>
            <a:grpSpLocks/>
          </p:cNvGrpSpPr>
          <p:nvPr/>
        </p:nvGrpSpPr>
        <p:grpSpPr bwMode="auto">
          <a:xfrm>
            <a:off x="1819275" y="723900"/>
            <a:ext cx="679450" cy="301625"/>
            <a:chOff x="780" y="1553"/>
            <a:chExt cx="428" cy="190"/>
          </a:xfrm>
        </p:grpSpPr>
        <p:sp>
          <p:nvSpPr>
            <p:cNvPr id="93321" name="Rectangle 52"/>
            <p:cNvSpPr>
              <a:spLocks noChangeArrowheads="1"/>
            </p:cNvSpPr>
            <p:nvPr/>
          </p:nvSpPr>
          <p:spPr bwMode="auto">
            <a:xfrm>
              <a:off x="817" y="1569"/>
              <a:ext cx="31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22" name="Rectangle 53"/>
            <p:cNvSpPr>
              <a:spLocks noChangeArrowheads="1"/>
            </p:cNvSpPr>
            <p:nvPr/>
          </p:nvSpPr>
          <p:spPr bwMode="auto">
            <a:xfrm>
              <a:off x="780" y="1553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</p:grpSp>
      <p:sp>
        <p:nvSpPr>
          <p:cNvPr id="93208" name="Text Box 54"/>
          <p:cNvSpPr txBox="1">
            <a:spLocks noChangeArrowheads="1"/>
          </p:cNvSpPr>
          <p:nvPr/>
        </p:nvSpPr>
        <p:spPr bwMode="auto">
          <a:xfrm>
            <a:off x="1547813" y="4157663"/>
            <a:ext cx="1508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chemeClr val="accent2"/>
                </a:solidFill>
              </a:rPr>
              <a:t>destination</a:t>
            </a:r>
          </a:p>
        </p:txBody>
      </p:sp>
      <p:graphicFrame>
        <p:nvGraphicFramePr>
          <p:cNvPr id="93187" name="Object 3"/>
          <p:cNvGraphicFramePr>
            <a:graphicFrameLocks noChangeAspect="1"/>
          </p:cNvGraphicFramePr>
          <p:nvPr/>
        </p:nvGraphicFramePr>
        <p:xfrm>
          <a:off x="3209925" y="5087938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466" name="Clip" r:id="rId6" imgW="24269700" imgH="20129500" progId="MS_ClipArt_Gallery.2">
                  <p:embed/>
                </p:oleObj>
              </mc:Choice>
              <mc:Fallback>
                <p:oleObj name="Clip" r:id="rId6" imgW="24269700" imgH="20129500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9925" y="5087938"/>
                        <a:ext cx="6461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209" name="Freeform 56"/>
          <p:cNvSpPr>
            <a:spLocks/>
          </p:cNvSpPr>
          <p:nvPr/>
        </p:nvSpPr>
        <p:spPr bwMode="auto">
          <a:xfrm>
            <a:off x="2979738" y="4540250"/>
            <a:ext cx="360362" cy="1577975"/>
          </a:xfrm>
          <a:custGeom>
            <a:avLst/>
            <a:gdLst>
              <a:gd name="T0" fmla="*/ 2147483647 w 267"/>
              <a:gd name="T1" fmla="*/ 2147483647 h 1186"/>
              <a:gd name="T2" fmla="*/ 0 w 267"/>
              <a:gd name="T3" fmla="*/ 0 h 1186"/>
              <a:gd name="T4" fmla="*/ 0 w 267"/>
              <a:gd name="T5" fmla="*/ 2147483647 h 1186"/>
              <a:gd name="T6" fmla="*/ 2147483647 w 267"/>
              <a:gd name="T7" fmla="*/ 2147483647 h 1186"/>
              <a:gd name="T8" fmla="*/ 2147483647 w 267"/>
              <a:gd name="T9" fmla="*/ 2147483647 h 118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67"/>
              <a:gd name="T16" fmla="*/ 0 h 1186"/>
              <a:gd name="T17" fmla="*/ 267 w 267"/>
              <a:gd name="T18" fmla="*/ 1186 h 118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67" h="1186">
                <a:moveTo>
                  <a:pt x="254" y="466"/>
                </a:moveTo>
                <a:lnTo>
                  <a:pt x="0" y="0"/>
                </a:lnTo>
                <a:lnTo>
                  <a:pt x="0" y="1186"/>
                </a:lnTo>
                <a:lnTo>
                  <a:pt x="267" y="652"/>
                </a:lnTo>
                <a:lnTo>
                  <a:pt x="254" y="466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3210" name="Rectangle 57"/>
          <p:cNvSpPr>
            <a:spLocks noChangeArrowheads="1"/>
          </p:cNvSpPr>
          <p:nvPr/>
        </p:nvSpPr>
        <p:spPr bwMode="auto">
          <a:xfrm>
            <a:off x="1755775" y="4546600"/>
            <a:ext cx="1296988" cy="1546225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3211" name="Rectangle 58"/>
          <p:cNvSpPr>
            <a:spLocks noChangeArrowheads="1"/>
          </p:cNvSpPr>
          <p:nvPr/>
        </p:nvSpPr>
        <p:spPr bwMode="auto">
          <a:xfrm>
            <a:off x="1708150" y="4618038"/>
            <a:ext cx="1273175" cy="15367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93212" name="Line 59"/>
          <p:cNvSpPr>
            <a:spLocks noChangeShapeType="1"/>
          </p:cNvSpPr>
          <p:nvPr/>
        </p:nvSpPr>
        <p:spPr bwMode="auto">
          <a:xfrm>
            <a:off x="1708150" y="4935538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13" name="Text Box 60"/>
          <p:cNvSpPr txBox="1">
            <a:spLocks noChangeArrowheads="1"/>
          </p:cNvSpPr>
          <p:nvPr/>
        </p:nvSpPr>
        <p:spPr bwMode="auto">
          <a:xfrm>
            <a:off x="1665288" y="4584700"/>
            <a:ext cx="13176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application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transport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network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link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800"/>
              <a:t>physical</a:t>
            </a:r>
          </a:p>
        </p:txBody>
      </p:sp>
      <p:sp>
        <p:nvSpPr>
          <p:cNvPr id="93214" name="Line 61"/>
          <p:cNvSpPr>
            <a:spLocks noChangeShapeType="1"/>
          </p:cNvSpPr>
          <p:nvPr/>
        </p:nvSpPr>
        <p:spPr bwMode="auto">
          <a:xfrm>
            <a:off x="1716088" y="5256213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15" name="Line 62"/>
          <p:cNvSpPr>
            <a:spLocks noChangeShapeType="1"/>
          </p:cNvSpPr>
          <p:nvPr/>
        </p:nvSpPr>
        <p:spPr bwMode="auto">
          <a:xfrm>
            <a:off x="1720850" y="5537200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216" name="Line 63"/>
          <p:cNvSpPr>
            <a:spLocks noChangeShapeType="1"/>
          </p:cNvSpPr>
          <p:nvPr/>
        </p:nvSpPr>
        <p:spPr bwMode="auto">
          <a:xfrm>
            <a:off x="1720850" y="5813425"/>
            <a:ext cx="1263650" cy="3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217" name="Group 64"/>
          <p:cNvGrpSpPr>
            <a:grpSpLocks/>
          </p:cNvGrpSpPr>
          <p:nvPr/>
        </p:nvGrpSpPr>
        <p:grpSpPr bwMode="auto">
          <a:xfrm>
            <a:off x="152400" y="5527675"/>
            <a:ext cx="1479550" cy="303213"/>
            <a:chOff x="332" y="2224"/>
            <a:chExt cx="932" cy="191"/>
          </a:xfrm>
        </p:grpSpPr>
        <p:sp>
          <p:nvSpPr>
            <p:cNvPr id="93313" name="Rectangle 65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14" name="Rectangle 66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315" name="Rectangle 67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316" name="Rectangle 68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93317" name="Rectangle 69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318" name="Line 70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19" name="Line 71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20" name="Line 72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18" name="Group 73"/>
          <p:cNvGrpSpPr>
            <a:grpSpLocks/>
          </p:cNvGrpSpPr>
          <p:nvPr/>
        </p:nvGrpSpPr>
        <p:grpSpPr bwMode="auto">
          <a:xfrm>
            <a:off x="420688" y="5229225"/>
            <a:ext cx="1208087" cy="303213"/>
            <a:chOff x="501" y="1990"/>
            <a:chExt cx="761" cy="191"/>
          </a:xfrm>
        </p:grpSpPr>
        <p:sp>
          <p:nvSpPr>
            <p:cNvPr id="93307" name="Rectangle 74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08" name="Rectangle 75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309" name="Rectangle 76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310" name="Rectangle 77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311" name="Line 78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312" name="Line 79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19" name="Group 80"/>
          <p:cNvGrpSpPr>
            <a:grpSpLocks/>
          </p:cNvGrpSpPr>
          <p:nvPr/>
        </p:nvGrpSpPr>
        <p:grpSpPr bwMode="auto">
          <a:xfrm>
            <a:off x="723900" y="4921250"/>
            <a:ext cx="890588" cy="303213"/>
            <a:chOff x="645" y="1734"/>
            <a:chExt cx="561" cy="191"/>
          </a:xfrm>
        </p:grpSpPr>
        <p:sp>
          <p:nvSpPr>
            <p:cNvPr id="93303" name="Rectangle 81"/>
            <p:cNvSpPr>
              <a:spLocks noChangeArrowheads="1"/>
            </p:cNvSpPr>
            <p:nvPr/>
          </p:nvSpPr>
          <p:spPr bwMode="auto">
            <a:xfrm>
              <a:off x="645" y="1751"/>
              <a:ext cx="4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04" name="Rectangle 82"/>
            <p:cNvSpPr>
              <a:spLocks noChangeArrowheads="1"/>
            </p:cNvSpPr>
            <p:nvPr/>
          </p:nvSpPr>
          <p:spPr bwMode="auto">
            <a:xfrm>
              <a:off x="648" y="173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305" name="Rectangle 83"/>
            <p:cNvSpPr>
              <a:spLocks noChangeArrowheads="1"/>
            </p:cNvSpPr>
            <p:nvPr/>
          </p:nvSpPr>
          <p:spPr bwMode="auto">
            <a:xfrm>
              <a:off x="778" y="173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306" name="Line 84"/>
            <p:cNvSpPr>
              <a:spLocks noChangeShapeType="1"/>
            </p:cNvSpPr>
            <p:nvPr/>
          </p:nvSpPr>
          <p:spPr bwMode="auto">
            <a:xfrm>
              <a:off x="824" y="175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20" name="Group 85"/>
          <p:cNvGrpSpPr>
            <a:grpSpLocks/>
          </p:cNvGrpSpPr>
          <p:nvPr/>
        </p:nvGrpSpPr>
        <p:grpSpPr bwMode="auto">
          <a:xfrm>
            <a:off x="930275" y="4610100"/>
            <a:ext cx="679450" cy="301625"/>
            <a:chOff x="780" y="1553"/>
            <a:chExt cx="428" cy="190"/>
          </a:xfrm>
        </p:grpSpPr>
        <p:sp>
          <p:nvSpPr>
            <p:cNvPr id="93301" name="Rectangle 86"/>
            <p:cNvSpPr>
              <a:spLocks noChangeArrowheads="1"/>
            </p:cNvSpPr>
            <p:nvPr/>
          </p:nvSpPr>
          <p:spPr bwMode="auto">
            <a:xfrm>
              <a:off x="817" y="1569"/>
              <a:ext cx="31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302" name="Rectangle 87"/>
            <p:cNvSpPr>
              <a:spLocks noChangeArrowheads="1"/>
            </p:cNvSpPr>
            <p:nvPr/>
          </p:nvSpPr>
          <p:spPr bwMode="auto">
            <a:xfrm>
              <a:off x="780" y="1553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</p:grpSp>
      <p:grpSp>
        <p:nvGrpSpPr>
          <p:cNvPr id="93221" name="Group 88"/>
          <p:cNvGrpSpPr>
            <a:grpSpLocks/>
          </p:cNvGrpSpPr>
          <p:nvPr/>
        </p:nvGrpSpPr>
        <p:grpSpPr bwMode="auto">
          <a:xfrm>
            <a:off x="5654675" y="4164013"/>
            <a:ext cx="1387475" cy="1035050"/>
            <a:chOff x="3601" y="168"/>
            <a:chExt cx="874" cy="652"/>
          </a:xfrm>
        </p:grpSpPr>
        <p:sp>
          <p:nvSpPr>
            <p:cNvPr id="93296" name="Rectangle 89"/>
            <p:cNvSpPr>
              <a:spLocks noChangeArrowheads="1"/>
            </p:cNvSpPr>
            <p:nvPr/>
          </p:nvSpPr>
          <p:spPr bwMode="auto">
            <a:xfrm>
              <a:off x="3658" y="168"/>
              <a:ext cx="817" cy="59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97" name="Rectangle 90"/>
            <p:cNvSpPr>
              <a:spLocks noChangeArrowheads="1"/>
            </p:cNvSpPr>
            <p:nvPr/>
          </p:nvSpPr>
          <p:spPr bwMode="auto">
            <a:xfrm>
              <a:off x="3628" y="213"/>
              <a:ext cx="802" cy="59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98" name="Line 91"/>
            <p:cNvSpPr>
              <a:spLocks noChangeShapeType="1"/>
            </p:cNvSpPr>
            <p:nvPr/>
          </p:nvSpPr>
          <p:spPr bwMode="auto">
            <a:xfrm>
              <a:off x="3628" y="413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9" name="Text Box 92"/>
            <p:cNvSpPr txBox="1">
              <a:spLocks noChangeArrowheads="1"/>
            </p:cNvSpPr>
            <p:nvPr/>
          </p:nvSpPr>
          <p:spPr bwMode="auto">
            <a:xfrm>
              <a:off x="3601" y="192"/>
              <a:ext cx="830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network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link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physical</a:t>
              </a:r>
            </a:p>
          </p:txBody>
        </p:sp>
        <p:sp>
          <p:nvSpPr>
            <p:cNvPr id="93300" name="Line 93"/>
            <p:cNvSpPr>
              <a:spLocks noChangeShapeType="1"/>
            </p:cNvSpPr>
            <p:nvPr/>
          </p:nvSpPr>
          <p:spPr bwMode="auto">
            <a:xfrm>
              <a:off x="3633" y="615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222" name="Group 94"/>
          <p:cNvGrpSpPr>
            <a:grpSpLocks/>
          </p:cNvGrpSpPr>
          <p:nvPr/>
        </p:nvGrpSpPr>
        <p:grpSpPr bwMode="auto">
          <a:xfrm>
            <a:off x="5821363" y="2271713"/>
            <a:ext cx="1387475" cy="733425"/>
            <a:chOff x="4696" y="597"/>
            <a:chExt cx="874" cy="462"/>
          </a:xfrm>
        </p:grpSpPr>
        <p:sp>
          <p:nvSpPr>
            <p:cNvPr id="93292" name="Rectangle 95"/>
            <p:cNvSpPr>
              <a:spLocks noChangeArrowheads="1"/>
            </p:cNvSpPr>
            <p:nvPr/>
          </p:nvSpPr>
          <p:spPr bwMode="auto">
            <a:xfrm>
              <a:off x="4753" y="597"/>
              <a:ext cx="817" cy="41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93" name="Rectangle 96"/>
            <p:cNvSpPr>
              <a:spLocks noChangeArrowheads="1"/>
            </p:cNvSpPr>
            <p:nvPr/>
          </p:nvSpPr>
          <p:spPr bwMode="auto">
            <a:xfrm>
              <a:off x="4723" y="642"/>
              <a:ext cx="802" cy="41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94" name="Line 97"/>
            <p:cNvSpPr>
              <a:spLocks noChangeShapeType="1"/>
            </p:cNvSpPr>
            <p:nvPr/>
          </p:nvSpPr>
          <p:spPr bwMode="auto">
            <a:xfrm>
              <a:off x="4723" y="842"/>
              <a:ext cx="796" cy="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95" name="Text Box 98"/>
            <p:cNvSpPr txBox="1">
              <a:spLocks noChangeArrowheads="1"/>
            </p:cNvSpPr>
            <p:nvPr/>
          </p:nvSpPr>
          <p:spPr bwMode="auto">
            <a:xfrm>
              <a:off x="4696" y="621"/>
              <a:ext cx="830" cy="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link</a:t>
              </a:r>
            </a:p>
            <a:p>
              <a:pPr algn="ctr">
                <a:lnSpc>
                  <a:spcPct val="11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physical</a:t>
              </a:r>
            </a:p>
          </p:txBody>
        </p:sp>
      </p:grpSp>
      <p:sp>
        <p:nvSpPr>
          <p:cNvPr id="93223" name="Freeform 99"/>
          <p:cNvSpPr>
            <a:spLocks/>
          </p:cNvSpPr>
          <p:nvPr/>
        </p:nvSpPr>
        <p:spPr bwMode="auto">
          <a:xfrm>
            <a:off x="6978650" y="4156075"/>
            <a:ext cx="655638" cy="1135063"/>
          </a:xfrm>
          <a:custGeom>
            <a:avLst/>
            <a:gdLst>
              <a:gd name="T0" fmla="*/ 2147483647 w 413"/>
              <a:gd name="T1" fmla="*/ 2147483647 h 715"/>
              <a:gd name="T2" fmla="*/ 2147483647 w 413"/>
              <a:gd name="T3" fmla="*/ 0 h 715"/>
              <a:gd name="T4" fmla="*/ 0 w 413"/>
              <a:gd name="T5" fmla="*/ 2147483647 h 715"/>
              <a:gd name="T6" fmla="*/ 2147483647 w 413"/>
              <a:gd name="T7" fmla="*/ 2147483647 h 715"/>
              <a:gd name="T8" fmla="*/ 2147483647 w 413"/>
              <a:gd name="T9" fmla="*/ 2147483647 h 71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3"/>
              <a:gd name="T16" fmla="*/ 0 h 715"/>
              <a:gd name="T17" fmla="*/ 413 w 413"/>
              <a:gd name="T18" fmla="*/ 715 h 715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3" h="715">
                <a:moveTo>
                  <a:pt x="413" y="570"/>
                </a:moveTo>
                <a:lnTo>
                  <a:pt x="9" y="0"/>
                </a:lnTo>
                <a:lnTo>
                  <a:pt x="0" y="604"/>
                </a:lnTo>
                <a:lnTo>
                  <a:pt x="397" y="715"/>
                </a:lnTo>
                <a:lnTo>
                  <a:pt x="413" y="570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grpSp>
        <p:nvGrpSpPr>
          <p:cNvPr id="93224" name="Group 100"/>
          <p:cNvGrpSpPr>
            <a:grpSpLocks/>
          </p:cNvGrpSpPr>
          <p:nvPr/>
        </p:nvGrpSpPr>
        <p:grpSpPr bwMode="auto">
          <a:xfrm>
            <a:off x="7581900" y="4983163"/>
            <a:ext cx="766763" cy="433387"/>
            <a:chOff x="3600" y="219"/>
            <a:chExt cx="360" cy="175"/>
          </a:xfrm>
        </p:grpSpPr>
        <p:sp>
          <p:nvSpPr>
            <p:cNvPr id="93279" name="Oval 101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80" name="Line 102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1" name="Line 103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3282" name="Rectangle 104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en-US" altLang="en-US">
                <a:latin typeface="Times New Roman" charset="0"/>
              </a:endParaRPr>
            </a:p>
          </p:txBody>
        </p:sp>
        <p:sp>
          <p:nvSpPr>
            <p:cNvPr id="93283" name="Oval 105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grpSp>
          <p:nvGrpSpPr>
            <p:cNvPr id="93284" name="Group 106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93289" name="Line 10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0" name="Line 10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91" name="Line 10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3285" name="Group 110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93286" name="Line 11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87" name="Line 11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288" name="Line 11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93225" name="Freeform 114"/>
          <p:cNvSpPr>
            <a:spLocks/>
          </p:cNvSpPr>
          <p:nvPr/>
        </p:nvSpPr>
        <p:spPr bwMode="auto">
          <a:xfrm>
            <a:off x="1828800" y="533400"/>
            <a:ext cx="5264150" cy="5494338"/>
          </a:xfrm>
          <a:custGeom>
            <a:avLst/>
            <a:gdLst>
              <a:gd name="T0" fmla="*/ 2147483647 w 3316"/>
              <a:gd name="T1" fmla="*/ 0 h 3461"/>
              <a:gd name="T2" fmla="*/ 2147483647 w 3316"/>
              <a:gd name="T3" fmla="*/ 2147483647 h 3461"/>
              <a:gd name="T4" fmla="*/ 2147483647 w 3316"/>
              <a:gd name="T5" fmla="*/ 2147483647 h 3461"/>
              <a:gd name="T6" fmla="*/ 2147483647 w 3316"/>
              <a:gd name="T7" fmla="*/ 2147483647 h 3461"/>
              <a:gd name="T8" fmla="*/ 2147483647 w 3316"/>
              <a:gd name="T9" fmla="*/ 2147483647 h 3461"/>
              <a:gd name="T10" fmla="*/ 2147483647 w 3316"/>
              <a:gd name="T11" fmla="*/ 2147483647 h 3461"/>
              <a:gd name="T12" fmla="*/ 2147483647 w 3316"/>
              <a:gd name="T13" fmla="*/ 2147483647 h 3461"/>
              <a:gd name="T14" fmla="*/ 2147483647 w 3316"/>
              <a:gd name="T15" fmla="*/ 2147483647 h 3461"/>
              <a:gd name="T16" fmla="*/ 2147483647 w 3316"/>
              <a:gd name="T17" fmla="*/ 2147483647 h 3461"/>
              <a:gd name="T18" fmla="*/ 2147483647 w 3316"/>
              <a:gd name="T19" fmla="*/ 2147483647 h 3461"/>
              <a:gd name="T20" fmla="*/ 2147483647 w 3316"/>
              <a:gd name="T21" fmla="*/ 2147483647 h 3461"/>
              <a:gd name="T22" fmla="*/ 0 w 3316"/>
              <a:gd name="T23" fmla="*/ 2147483647 h 3461"/>
              <a:gd name="T24" fmla="*/ 0 w 3316"/>
              <a:gd name="T25" fmla="*/ 2147483647 h 3461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3316"/>
              <a:gd name="T40" fmla="*/ 0 h 3461"/>
              <a:gd name="T41" fmla="*/ 3316 w 3316"/>
              <a:gd name="T42" fmla="*/ 3461 h 3461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3316" h="3461">
                <a:moveTo>
                  <a:pt x="872" y="0"/>
                </a:moveTo>
                <a:lnTo>
                  <a:pt x="878" y="1481"/>
                </a:lnTo>
                <a:lnTo>
                  <a:pt x="2612" y="1481"/>
                </a:lnTo>
                <a:lnTo>
                  <a:pt x="2612" y="1179"/>
                </a:lnTo>
                <a:lnTo>
                  <a:pt x="3294" y="1179"/>
                </a:lnTo>
                <a:lnTo>
                  <a:pt x="3316" y="3131"/>
                </a:lnTo>
                <a:lnTo>
                  <a:pt x="3148" y="2986"/>
                </a:lnTo>
                <a:lnTo>
                  <a:pt x="3143" y="2387"/>
                </a:lnTo>
                <a:lnTo>
                  <a:pt x="2505" y="2387"/>
                </a:lnTo>
                <a:lnTo>
                  <a:pt x="2505" y="3070"/>
                </a:lnTo>
                <a:lnTo>
                  <a:pt x="1057" y="3461"/>
                </a:lnTo>
                <a:lnTo>
                  <a:pt x="0" y="3461"/>
                </a:lnTo>
                <a:lnTo>
                  <a:pt x="0" y="250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/>
            <a:endParaRPr lang="en-US" altLang="en-US" sz="1800"/>
          </a:p>
        </p:txBody>
      </p:sp>
      <p:grpSp>
        <p:nvGrpSpPr>
          <p:cNvPr id="93226" name="Group 115"/>
          <p:cNvGrpSpPr>
            <a:grpSpLocks/>
          </p:cNvGrpSpPr>
          <p:nvPr/>
        </p:nvGrpSpPr>
        <p:grpSpPr bwMode="auto">
          <a:xfrm>
            <a:off x="4238625" y="4546600"/>
            <a:ext cx="1479550" cy="303213"/>
            <a:chOff x="332" y="2224"/>
            <a:chExt cx="932" cy="191"/>
          </a:xfrm>
        </p:grpSpPr>
        <p:sp>
          <p:nvSpPr>
            <p:cNvPr id="93271" name="Rectangle 116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72" name="Rectangle 117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273" name="Rectangle 118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274" name="Rectangle 119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93275" name="Rectangle 120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276" name="Line 121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77" name="Line 122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78" name="Line 123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27" name="Group 124"/>
          <p:cNvGrpSpPr>
            <a:grpSpLocks/>
          </p:cNvGrpSpPr>
          <p:nvPr/>
        </p:nvGrpSpPr>
        <p:grpSpPr bwMode="auto">
          <a:xfrm>
            <a:off x="4497388" y="4240213"/>
            <a:ext cx="1208087" cy="303212"/>
            <a:chOff x="501" y="1990"/>
            <a:chExt cx="761" cy="191"/>
          </a:xfrm>
        </p:grpSpPr>
        <p:sp>
          <p:nvSpPr>
            <p:cNvPr id="93265" name="Rectangle 125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66" name="Rectangle 126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267" name="Rectangle 127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268" name="Rectangle 128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269" name="Line 129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70" name="Line 130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28" name="Group 131"/>
          <p:cNvGrpSpPr>
            <a:grpSpLocks/>
          </p:cNvGrpSpPr>
          <p:nvPr/>
        </p:nvGrpSpPr>
        <p:grpSpPr bwMode="auto">
          <a:xfrm>
            <a:off x="7035800" y="4575175"/>
            <a:ext cx="1479550" cy="303213"/>
            <a:chOff x="332" y="2224"/>
            <a:chExt cx="932" cy="191"/>
          </a:xfrm>
        </p:grpSpPr>
        <p:sp>
          <p:nvSpPr>
            <p:cNvPr id="93257" name="Rectangle 132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58" name="Rectangle 133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259" name="Rectangle 134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260" name="Rectangle 135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93261" name="Rectangle 136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262" name="Line 137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63" name="Line 138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64" name="Line 139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29" name="Group 140"/>
          <p:cNvGrpSpPr>
            <a:grpSpLocks/>
          </p:cNvGrpSpPr>
          <p:nvPr/>
        </p:nvGrpSpPr>
        <p:grpSpPr bwMode="auto">
          <a:xfrm>
            <a:off x="7294563" y="4268788"/>
            <a:ext cx="1208087" cy="303212"/>
            <a:chOff x="501" y="1990"/>
            <a:chExt cx="761" cy="191"/>
          </a:xfrm>
        </p:grpSpPr>
        <p:sp>
          <p:nvSpPr>
            <p:cNvPr id="93251" name="Rectangle 141"/>
            <p:cNvSpPr>
              <a:spLocks noChangeArrowheads="1"/>
            </p:cNvSpPr>
            <p:nvPr/>
          </p:nvSpPr>
          <p:spPr bwMode="auto">
            <a:xfrm>
              <a:off x="501" y="2007"/>
              <a:ext cx="682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52" name="Rectangle 142"/>
            <p:cNvSpPr>
              <a:spLocks noChangeArrowheads="1"/>
            </p:cNvSpPr>
            <p:nvPr/>
          </p:nvSpPr>
          <p:spPr bwMode="auto">
            <a:xfrm>
              <a:off x="704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253" name="Rectangle 143"/>
            <p:cNvSpPr>
              <a:spLocks noChangeArrowheads="1"/>
            </p:cNvSpPr>
            <p:nvPr/>
          </p:nvSpPr>
          <p:spPr bwMode="auto">
            <a:xfrm>
              <a:off x="518" y="1990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254" name="Rectangle 144"/>
            <p:cNvSpPr>
              <a:spLocks noChangeArrowheads="1"/>
            </p:cNvSpPr>
            <p:nvPr/>
          </p:nvSpPr>
          <p:spPr bwMode="auto">
            <a:xfrm>
              <a:off x="834" y="1991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255" name="Line 145"/>
            <p:cNvSpPr>
              <a:spLocks noChangeShapeType="1"/>
            </p:cNvSpPr>
            <p:nvPr/>
          </p:nvSpPr>
          <p:spPr bwMode="auto">
            <a:xfrm>
              <a:off x="688" y="2013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56" name="Line 146"/>
            <p:cNvSpPr>
              <a:spLocks noChangeShapeType="1"/>
            </p:cNvSpPr>
            <p:nvPr/>
          </p:nvSpPr>
          <p:spPr bwMode="auto">
            <a:xfrm>
              <a:off x="880" y="2010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30" name="Group 147"/>
          <p:cNvGrpSpPr>
            <a:grpSpLocks/>
          </p:cNvGrpSpPr>
          <p:nvPr/>
        </p:nvGrpSpPr>
        <p:grpSpPr bwMode="auto">
          <a:xfrm>
            <a:off x="4408488" y="2354263"/>
            <a:ext cx="1479550" cy="303212"/>
            <a:chOff x="332" y="2224"/>
            <a:chExt cx="932" cy="191"/>
          </a:xfrm>
        </p:grpSpPr>
        <p:sp>
          <p:nvSpPr>
            <p:cNvPr id="93243" name="Rectangle 148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44" name="Rectangle 149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245" name="Rectangle 150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246" name="Rectangle 151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93247" name="Rectangle 152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248" name="Line 153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49" name="Line 154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50" name="Line 155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3231" name="Group 156"/>
          <p:cNvGrpSpPr>
            <a:grpSpLocks/>
          </p:cNvGrpSpPr>
          <p:nvPr/>
        </p:nvGrpSpPr>
        <p:grpSpPr bwMode="auto">
          <a:xfrm>
            <a:off x="7250113" y="2382838"/>
            <a:ext cx="1479550" cy="303212"/>
            <a:chOff x="332" y="2224"/>
            <a:chExt cx="932" cy="191"/>
          </a:xfrm>
        </p:grpSpPr>
        <p:sp>
          <p:nvSpPr>
            <p:cNvPr id="93235" name="Rectangle 157"/>
            <p:cNvSpPr>
              <a:spLocks noChangeArrowheads="1"/>
            </p:cNvSpPr>
            <p:nvPr/>
          </p:nvSpPr>
          <p:spPr bwMode="auto">
            <a:xfrm>
              <a:off x="345" y="2241"/>
              <a:ext cx="840" cy="16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eaLnBrk="1" hangingPunct="1"/>
              <a:endParaRPr lang="en-US" altLang="en-US" sz="1800"/>
            </a:p>
          </p:txBody>
        </p:sp>
        <p:sp>
          <p:nvSpPr>
            <p:cNvPr id="93236" name="Rectangle 158"/>
            <p:cNvSpPr>
              <a:spLocks noChangeArrowheads="1"/>
            </p:cNvSpPr>
            <p:nvPr/>
          </p:nvSpPr>
          <p:spPr bwMode="auto">
            <a:xfrm>
              <a:off x="706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t</a:t>
              </a:r>
            </a:p>
          </p:txBody>
        </p:sp>
        <p:sp>
          <p:nvSpPr>
            <p:cNvPr id="93237" name="Rectangle 159"/>
            <p:cNvSpPr>
              <a:spLocks noChangeArrowheads="1"/>
            </p:cNvSpPr>
            <p:nvPr/>
          </p:nvSpPr>
          <p:spPr bwMode="auto">
            <a:xfrm>
              <a:off x="520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n</a:t>
              </a:r>
            </a:p>
          </p:txBody>
        </p:sp>
        <p:sp>
          <p:nvSpPr>
            <p:cNvPr id="93238" name="Rectangle 160"/>
            <p:cNvSpPr>
              <a:spLocks noChangeArrowheads="1"/>
            </p:cNvSpPr>
            <p:nvPr/>
          </p:nvSpPr>
          <p:spPr bwMode="auto">
            <a:xfrm>
              <a:off x="332" y="2224"/>
              <a:ext cx="1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</a:t>
              </a:r>
              <a:r>
                <a:rPr lang="en-US" altLang="en-US" sz="1800" baseline="-25000"/>
                <a:t>l</a:t>
              </a:r>
            </a:p>
          </p:txBody>
        </p:sp>
        <p:sp>
          <p:nvSpPr>
            <p:cNvPr id="93239" name="Rectangle 161"/>
            <p:cNvSpPr>
              <a:spLocks noChangeArrowheads="1"/>
            </p:cNvSpPr>
            <p:nvPr/>
          </p:nvSpPr>
          <p:spPr bwMode="auto">
            <a:xfrm>
              <a:off x="836" y="2225"/>
              <a:ext cx="428" cy="1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5pPr>
              <a:lvl6pPr marL="4572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6pPr>
              <a:lvl7pPr marL="9144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7pPr>
              <a:lvl8pPr marL="13716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8pPr>
              <a:lvl9pPr marL="1828800" eaLnBrk="0" fontAlgn="base" hangingPunct="0">
                <a:spcBef>
                  <a:spcPct val="2000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Gungsuh" charset="-127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</a:t>
              </a:r>
              <a:endParaRPr lang="en-US" altLang="en-US" sz="1400">
                <a:latin typeface="Times New Roman" charset="0"/>
              </a:endParaRPr>
            </a:p>
          </p:txBody>
        </p:sp>
        <p:sp>
          <p:nvSpPr>
            <p:cNvPr id="93240" name="Line 162"/>
            <p:cNvSpPr>
              <a:spLocks noChangeShapeType="1"/>
            </p:cNvSpPr>
            <p:nvPr/>
          </p:nvSpPr>
          <p:spPr bwMode="auto">
            <a:xfrm>
              <a:off x="510" y="2241"/>
              <a:ext cx="0" cy="1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41" name="Line 163"/>
            <p:cNvSpPr>
              <a:spLocks noChangeShapeType="1"/>
            </p:cNvSpPr>
            <p:nvPr/>
          </p:nvSpPr>
          <p:spPr bwMode="auto">
            <a:xfrm>
              <a:off x="690" y="2247"/>
              <a:ext cx="0" cy="15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242" name="Line 164"/>
            <p:cNvSpPr>
              <a:spLocks noChangeShapeType="1"/>
            </p:cNvSpPr>
            <p:nvPr/>
          </p:nvSpPr>
          <p:spPr bwMode="auto">
            <a:xfrm>
              <a:off x="882" y="2244"/>
              <a:ext cx="0" cy="1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3232" name="Text Box 165"/>
          <p:cNvSpPr txBox="1">
            <a:spLocks noChangeArrowheads="1"/>
          </p:cNvSpPr>
          <p:nvPr/>
        </p:nvSpPr>
        <p:spPr bwMode="auto">
          <a:xfrm>
            <a:off x="7921625" y="5411788"/>
            <a:ext cx="877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router</a:t>
            </a:r>
          </a:p>
        </p:txBody>
      </p:sp>
      <p:sp>
        <p:nvSpPr>
          <p:cNvPr id="93233" name="Text Box 166"/>
          <p:cNvSpPr txBox="1">
            <a:spLocks noChangeArrowheads="1"/>
          </p:cNvSpPr>
          <p:nvPr/>
        </p:nvSpPr>
        <p:spPr bwMode="auto">
          <a:xfrm>
            <a:off x="7935913" y="3098800"/>
            <a:ext cx="8731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charset="0"/>
                <a:ea typeface="Gungsuh" charset="-127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switch</a:t>
            </a:r>
          </a:p>
        </p:txBody>
      </p:sp>
      <p:sp>
        <p:nvSpPr>
          <p:cNvPr id="93234" name="Rectangle 167"/>
          <p:cNvSpPr>
            <a:spLocks noGrp="1" noChangeArrowheads="1"/>
          </p:cNvSpPr>
          <p:nvPr>
            <p:ph type="title"/>
          </p:nvPr>
        </p:nvSpPr>
        <p:spPr>
          <a:xfrm>
            <a:off x="4995863" y="58738"/>
            <a:ext cx="3805237" cy="1143000"/>
          </a:xfrm>
        </p:spPr>
        <p:txBody>
          <a:bodyPr/>
          <a:lstStyle/>
          <a:p>
            <a:pPr eaLnBrk="1" hangingPunct="1"/>
            <a:r>
              <a:rPr lang="en-US" altLang="en-US"/>
              <a:t>Encapsulation</a:t>
            </a:r>
          </a:p>
        </p:txBody>
      </p:sp>
    </p:spTree>
    <p:extLst>
      <p:ext uri="{BB962C8B-B14F-4D97-AF65-F5344CB8AC3E}">
        <p14:creationId xmlns:p14="http://schemas.microsoft.com/office/powerpoint/2010/main" val="165889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Success of Layering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Protocol stack successful in Internet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Internet uses wired physical layer links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Very reliable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Bit Error Rate (BER) = 10</a:t>
            </a:r>
            <a:r>
              <a:rPr lang="en-US" altLang="en-US" baseline="30000"/>
              <a:t>-8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 baseline="30000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What about wireless networks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Very unreliable due to channel fluctuations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Due to co-channel interference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/>
              <a:t>Due to external noise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Does horizontal layering still hold ?</a:t>
            </a:r>
          </a:p>
        </p:txBody>
      </p:sp>
    </p:spTree>
    <p:extLst>
      <p:ext uri="{BB962C8B-B14F-4D97-AF65-F5344CB8AC3E}">
        <p14:creationId xmlns:p14="http://schemas.microsoft.com/office/powerpoint/2010/main" val="356859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57200" y="1219199"/>
            <a:ext cx="7772400" cy="5393635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en-US" altLang="en-US" dirty="0" smtClean="0"/>
              <a:t>Watch “City in the Sky” documentary on Netflix</a:t>
            </a:r>
          </a:p>
          <a:p>
            <a:pPr algn="ctr" eaLnBrk="1" hangingPunct="1">
              <a:buFont typeface="Wingdings" charset="2"/>
              <a:buNone/>
            </a:pPr>
            <a:endParaRPr lang="en-US" altLang="en-US" dirty="0" smtClean="0"/>
          </a:p>
          <a:p>
            <a:pPr algn="ctr" eaLnBrk="1" hangingPunct="1">
              <a:buFont typeface="Wingdings" charset="2"/>
              <a:buNone/>
            </a:pPr>
            <a:endParaRPr lang="en-US" altLang="en-US" dirty="0"/>
          </a:p>
          <a:p>
            <a:pPr algn="ctr" eaLnBrk="1" hangingPunct="1">
              <a:buFont typeface="Wingdings" charset="2"/>
              <a:buNone/>
            </a:pPr>
            <a:endParaRPr lang="en-US" altLang="en-US" dirty="0" smtClean="0"/>
          </a:p>
          <a:p>
            <a:pPr algn="ctr" eaLnBrk="1" hangingPunct="1">
              <a:buFont typeface="Wingdings" charset="2"/>
              <a:buNone/>
            </a:pPr>
            <a:endParaRPr lang="en-US" altLang="en-US" dirty="0"/>
          </a:p>
          <a:p>
            <a:pPr algn="ctr" eaLnBrk="1" hangingPunct="1">
              <a:buFont typeface="Wingdings" charset="2"/>
              <a:buNone/>
            </a:pPr>
            <a:endParaRPr lang="en-US" altLang="en-US" dirty="0" smtClean="0"/>
          </a:p>
          <a:p>
            <a:pPr algn="ctr" eaLnBrk="1" hangingPunct="1">
              <a:buFont typeface="Wingdings" charset="2"/>
              <a:buNone/>
            </a:pPr>
            <a:endParaRPr lang="en-US" altLang="en-US" dirty="0"/>
          </a:p>
          <a:p>
            <a:pPr algn="ctr" eaLnBrk="1" hangingPunct="1">
              <a:buFont typeface="Wingdings" charset="2"/>
              <a:buNone/>
            </a:pPr>
            <a:endParaRPr lang="en-US" altLang="en-US" dirty="0"/>
          </a:p>
          <a:p>
            <a:pPr algn="ctr" eaLnBrk="1" hangingPunct="1">
              <a:buFont typeface="Wingdings" charset="2"/>
              <a:buNone/>
            </a:pPr>
            <a:endParaRPr lang="en-US" altLang="en-US" dirty="0" smtClean="0"/>
          </a:p>
          <a:p>
            <a:pPr algn="ctr" eaLnBrk="1" hangingPunct="1">
              <a:buFont typeface="Wingdings" charset="2"/>
              <a:buNone/>
            </a:pPr>
            <a:r>
              <a:rPr lang="en-US" altLang="en-US" sz="2000" dirty="0" smtClean="0"/>
              <a:t>You </a:t>
            </a:r>
            <a:r>
              <a:rPr lang="en-US" altLang="en-US" sz="2000" dirty="0" smtClean="0"/>
              <a:t>will appreciate both airline systems and</a:t>
            </a:r>
          </a:p>
          <a:p>
            <a:pPr algn="ctr" eaLnBrk="1" hangingPunct="1">
              <a:buFont typeface="Wingdings" charset="2"/>
              <a:buNone/>
            </a:pPr>
            <a:r>
              <a:rPr lang="en-US" altLang="en-US" sz="2000" dirty="0" smtClean="0"/>
              <a:t>The Internet much more than you do now </a:t>
            </a:r>
            <a:r>
              <a:rPr lang="is-IS" altLang="en-US" sz="2000" dirty="0" smtClean="0"/>
              <a:t>…</a:t>
            </a:r>
            <a:endParaRPr lang="en-US" altLang="en-US" sz="2000" dirty="0"/>
          </a:p>
          <a:p>
            <a:pPr algn="ctr" eaLnBrk="1" hangingPunct="1">
              <a:buFont typeface="Wingdings" charset="2"/>
              <a:buNone/>
            </a:pPr>
            <a:endParaRPr lang="en-US" altLang="en-US" dirty="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Assignment # -1</a:t>
            </a:r>
            <a:endParaRPr lang="en-US" alt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759228"/>
            <a:ext cx="7037221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52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2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C72744C0-7197-BF40-96F3-4E409ED20CDF}" type="slidenum">
              <a:rPr lang="en-US" altLang="en-US"/>
              <a:pPr/>
              <a:t>6</a:t>
            </a:fld>
            <a:endParaRPr lang="en-US" alt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What’s the Internet: a service view</a:t>
            </a:r>
            <a:endParaRPr lang="en-US" alt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4825" y="1233488"/>
            <a:ext cx="4267200" cy="38020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FF0000"/>
                </a:solidFill>
              </a:rPr>
              <a:t>communication </a:t>
            </a:r>
            <a:r>
              <a:rPr lang="en-US" altLang="en-US" sz="2400" i="1">
                <a:solidFill>
                  <a:srgbClr val="FF0000"/>
                </a:solidFill>
              </a:rPr>
              <a:t>infrastructure </a:t>
            </a:r>
            <a:r>
              <a:rPr lang="en-US" altLang="en-US" sz="2400"/>
              <a:t>enables distributed applications: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Web, email, games, e-commerce, file sharing</a:t>
            </a:r>
          </a:p>
          <a:p>
            <a:pPr>
              <a:lnSpc>
                <a:spcPct val="90000"/>
              </a:lnSpc>
            </a:pPr>
            <a:endParaRPr lang="en-US" altLang="en-US" sz="24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FF0000"/>
                </a:solidFill>
              </a:rPr>
              <a:t>communication services provided to apps:</a:t>
            </a:r>
            <a:endParaRPr lang="en-US" altLang="en-US" sz="2400"/>
          </a:p>
          <a:p>
            <a:pPr lvl="1">
              <a:lnSpc>
                <a:spcPct val="90000"/>
              </a:lnSpc>
            </a:pPr>
            <a:r>
              <a:rPr lang="en-US" altLang="en-US" sz="2000"/>
              <a:t>Connectionless unreliable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connection-oriented reliable</a:t>
            </a:r>
          </a:p>
        </p:txBody>
      </p:sp>
      <p:sp>
        <p:nvSpPr>
          <p:cNvPr id="6150" name="Freeform 6"/>
          <p:cNvSpPr>
            <a:spLocks/>
          </p:cNvSpPr>
          <p:nvPr/>
        </p:nvSpPr>
        <p:spPr bwMode="auto">
          <a:xfrm>
            <a:off x="6783388" y="1881188"/>
            <a:ext cx="1798637" cy="1674812"/>
          </a:xfrm>
          <a:custGeom>
            <a:avLst/>
            <a:gdLst>
              <a:gd name="T0" fmla="*/ 239 w 1292"/>
              <a:gd name="T1" fmla="*/ 7 h 1255"/>
              <a:gd name="T2" fmla="*/ 35 w 1292"/>
              <a:gd name="T3" fmla="*/ 157 h 1255"/>
              <a:gd name="T4" fmla="*/ 29 w 1292"/>
              <a:gd name="T5" fmla="*/ 523 h 1255"/>
              <a:gd name="T6" fmla="*/ 53 w 1292"/>
              <a:gd name="T7" fmla="*/ 829 h 1255"/>
              <a:gd name="T8" fmla="*/ 245 w 1292"/>
              <a:gd name="T9" fmla="*/ 871 h 1255"/>
              <a:gd name="T10" fmla="*/ 647 w 1292"/>
              <a:gd name="T11" fmla="*/ 1129 h 1255"/>
              <a:gd name="T12" fmla="*/ 995 w 1292"/>
              <a:gd name="T13" fmla="*/ 1237 h 1255"/>
              <a:gd name="T14" fmla="*/ 1199 w 1292"/>
              <a:gd name="T15" fmla="*/ 1021 h 1255"/>
              <a:gd name="T16" fmla="*/ 1271 w 1292"/>
              <a:gd name="T17" fmla="*/ 445 h 1255"/>
              <a:gd name="T18" fmla="*/ 1205 w 1292"/>
              <a:gd name="T19" fmla="*/ 211 h 1255"/>
              <a:gd name="T20" fmla="*/ 749 w 1292"/>
              <a:gd name="T21" fmla="*/ 115 h 1255"/>
              <a:gd name="T22" fmla="*/ 239 w 1292"/>
              <a:gd name="T23" fmla="*/ 7 h 12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292" h="1255">
                <a:moveTo>
                  <a:pt x="239" y="7"/>
                </a:moveTo>
                <a:cubicBezTo>
                  <a:pt x="120" y="14"/>
                  <a:pt x="70" y="71"/>
                  <a:pt x="35" y="157"/>
                </a:cubicBezTo>
                <a:cubicBezTo>
                  <a:pt x="0" y="243"/>
                  <a:pt x="26" y="411"/>
                  <a:pt x="29" y="523"/>
                </a:cubicBezTo>
                <a:cubicBezTo>
                  <a:pt x="32" y="635"/>
                  <a:pt x="17" y="771"/>
                  <a:pt x="53" y="829"/>
                </a:cubicBezTo>
                <a:cubicBezTo>
                  <a:pt x="89" y="887"/>
                  <a:pt x="146" y="821"/>
                  <a:pt x="245" y="871"/>
                </a:cubicBezTo>
                <a:cubicBezTo>
                  <a:pt x="344" y="921"/>
                  <a:pt x="522" y="1068"/>
                  <a:pt x="647" y="1129"/>
                </a:cubicBezTo>
                <a:cubicBezTo>
                  <a:pt x="772" y="1190"/>
                  <a:pt x="903" y="1255"/>
                  <a:pt x="995" y="1237"/>
                </a:cubicBezTo>
                <a:cubicBezTo>
                  <a:pt x="1087" y="1219"/>
                  <a:pt x="1153" y="1153"/>
                  <a:pt x="1199" y="1021"/>
                </a:cubicBezTo>
                <a:cubicBezTo>
                  <a:pt x="1245" y="889"/>
                  <a:pt x="1270" y="580"/>
                  <a:pt x="1271" y="445"/>
                </a:cubicBezTo>
                <a:cubicBezTo>
                  <a:pt x="1272" y="310"/>
                  <a:pt x="1292" y="266"/>
                  <a:pt x="1205" y="211"/>
                </a:cubicBezTo>
                <a:cubicBezTo>
                  <a:pt x="1118" y="156"/>
                  <a:pt x="908" y="150"/>
                  <a:pt x="749" y="115"/>
                </a:cubicBezTo>
                <a:cubicBezTo>
                  <a:pt x="590" y="80"/>
                  <a:pt x="358" y="0"/>
                  <a:pt x="239" y="7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Freeform 7"/>
          <p:cNvSpPr>
            <a:spLocks/>
          </p:cNvSpPr>
          <p:nvPr/>
        </p:nvSpPr>
        <p:spPr bwMode="auto">
          <a:xfrm>
            <a:off x="4903788" y="1738313"/>
            <a:ext cx="1866900" cy="1589087"/>
          </a:xfrm>
          <a:custGeom>
            <a:avLst/>
            <a:gdLst>
              <a:gd name="T0" fmla="*/ 550 w 1340"/>
              <a:gd name="T1" fmla="*/ 42 h 1191"/>
              <a:gd name="T2" fmla="*/ 82 w 1340"/>
              <a:gd name="T3" fmla="*/ 60 h 1191"/>
              <a:gd name="T4" fmla="*/ 58 w 1340"/>
              <a:gd name="T5" fmla="*/ 402 h 1191"/>
              <a:gd name="T6" fmla="*/ 28 w 1340"/>
              <a:gd name="T7" fmla="*/ 720 h 1191"/>
              <a:gd name="T8" fmla="*/ 112 w 1340"/>
              <a:gd name="T9" fmla="*/ 870 h 1191"/>
              <a:gd name="T10" fmla="*/ 538 w 1340"/>
              <a:gd name="T11" fmla="*/ 876 h 1191"/>
              <a:gd name="T12" fmla="*/ 640 w 1340"/>
              <a:gd name="T13" fmla="*/ 1128 h 1191"/>
              <a:gd name="T14" fmla="*/ 1234 w 1340"/>
              <a:gd name="T15" fmla="*/ 1098 h 1191"/>
              <a:gd name="T16" fmla="*/ 1276 w 1340"/>
              <a:gd name="T17" fmla="*/ 570 h 1191"/>
              <a:gd name="T18" fmla="*/ 1204 w 1340"/>
              <a:gd name="T19" fmla="*/ 342 h 1191"/>
              <a:gd name="T20" fmla="*/ 760 w 1340"/>
              <a:gd name="T21" fmla="*/ 288 h 1191"/>
              <a:gd name="T22" fmla="*/ 550 w 1340"/>
              <a:gd name="T23" fmla="*/ 42 h 11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340" h="1191">
                <a:moveTo>
                  <a:pt x="550" y="42"/>
                </a:moveTo>
                <a:cubicBezTo>
                  <a:pt x="437" y="4"/>
                  <a:pt x="164" y="0"/>
                  <a:pt x="82" y="60"/>
                </a:cubicBezTo>
                <a:cubicBezTo>
                  <a:pt x="0" y="120"/>
                  <a:pt x="67" y="292"/>
                  <a:pt x="58" y="402"/>
                </a:cubicBezTo>
                <a:cubicBezTo>
                  <a:pt x="49" y="512"/>
                  <a:pt x="19" y="642"/>
                  <a:pt x="28" y="720"/>
                </a:cubicBezTo>
                <a:cubicBezTo>
                  <a:pt x="37" y="798"/>
                  <a:pt x="27" y="844"/>
                  <a:pt x="112" y="870"/>
                </a:cubicBezTo>
                <a:cubicBezTo>
                  <a:pt x="197" y="896"/>
                  <a:pt x="450" y="833"/>
                  <a:pt x="538" y="876"/>
                </a:cubicBezTo>
                <a:cubicBezTo>
                  <a:pt x="626" y="919"/>
                  <a:pt x="524" y="1091"/>
                  <a:pt x="640" y="1128"/>
                </a:cubicBezTo>
                <a:cubicBezTo>
                  <a:pt x="756" y="1165"/>
                  <a:pt x="1128" y="1191"/>
                  <a:pt x="1234" y="1098"/>
                </a:cubicBezTo>
                <a:cubicBezTo>
                  <a:pt x="1340" y="1005"/>
                  <a:pt x="1281" y="696"/>
                  <a:pt x="1276" y="570"/>
                </a:cubicBezTo>
                <a:cubicBezTo>
                  <a:pt x="1271" y="444"/>
                  <a:pt x="1290" y="389"/>
                  <a:pt x="1204" y="342"/>
                </a:cubicBezTo>
                <a:cubicBezTo>
                  <a:pt x="1118" y="295"/>
                  <a:pt x="868" y="338"/>
                  <a:pt x="760" y="288"/>
                </a:cubicBezTo>
                <a:cubicBezTo>
                  <a:pt x="652" y="238"/>
                  <a:pt x="663" y="80"/>
                  <a:pt x="550" y="4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Freeform 8"/>
          <p:cNvSpPr>
            <a:spLocks/>
          </p:cNvSpPr>
          <p:nvPr/>
        </p:nvSpPr>
        <p:spPr bwMode="auto">
          <a:xfrm>
            <a:off x="5272088" y="3189288"/>
            <a:ext cx="2974975" cy="2219325"/>
          </a:xfrm>
          <a:custGeom>
            <a:avLst/>
            <a:gdLst>
              <a:gd name="T0" fmla="*/ 27 w 2135"/>
              <a:gd name="T1" fmla="*/ 652 h 1662"/>
              <a:gd name="T2" fmla="*/ 105 w 2135"/>
              <a:gd name="T3" fmla="*/ 76 h 1662"/>
              <a:gd name="T4" fmla="*/ 657 w 2135"/>
              <a:gd name="T5" fmla="*/ 196 h 1662"/>
              <a:gd name="T6" fmla="*/ 1209 w 2135"/>
              <a:gd name="T7" fmla="*/ 100 h 1662"/>
              <a:gd name="T8" fmla="*/ 2001 w 2135"/>
              <a:gd name="T9" fmla="*/ 406 h 1662"/>
              <a:gd name="T10" fmla="*/ 2013 w 2135"/>
              <a:gd name="T11" fmla="*/ 1144 h 1662"/>
              <a:gd name="T12" fmla="*/ 1581 w 2135"/>
              <a:gd name="T13" fmla="*/ 1600 h 1662"/>
              <a:gd name="T14" fmla="*/ 813 w 2135"/>
              <a:gd name="T15" fmla="*/ 1516 h 1662"/>
              <a:gd name="T16" fmla="*/ 501 w 2135"/>
              <a:gd name="T17" fmla="*/ 1270 h 1662"/>
              <a:gd name="T18" fmla="*/ 183 w 2135"/>
              <a:gd name="T19" fmla="*/ 1066 h 1662"/>
              <a:gd name="T20" fmla="*/ 27 w 2135"/>
              <a:gd name="T21" fmla="*/ 652 h 16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135" h="1662">
                <a:moveTo>
                  <a:pt x="27" y="652"/>
                </a:moveTo>
                <a:cubicBezTo>
                  <a:pt x="14" y="487"/>
                  <a:pt x="0" y="152"/>
                  <a:pt x="105" y="76"/>
                </a:cubicBezTo>
                <a:cubicBezTo>
                  <a:pt x="210" y="0"/>
                  <a:pt x="473" y="192"/>
                  <a:pt x="657" y="196"/>
                </a:cubicBezTo>
                <a:cubicBezTo>
                  <a:pt x="841" y="200"/>
                  <a:pt x="985" y="65"/>
                  <a:pt x="1209" y="100"/>
                </a:cubicBezTo>
                <a:cubicBezTo>
                  <a:pt x="1433" y="135"/>
                  <a:pt x="1867" y="232"/>
                  <a:pt x="2001" y="406"/>
                </a:cubicBezTo>
                <a:cubicBezTo>
                  <a:pt x="2135" y="580"/>
                  <a:pt x="2083" y="945"/>
                  <a:pt x="2013" y="1144"/>
                </a:cubicBezTo>
                <a:cubicBezTo>
                  <a:pt x="1943" y="1343"/>
                  <a:pt x="1781" y="1538"/>
                  <a:pt x="1581" y="1600"/>
                </a:cubicBezTo>
                <a:cubicBezTo>
                  <a:pt x="1381" y="1662"/>
                  <a:pt x="993" y="1571"/>
                  <a:pt x="813" y="1516"/>
                </a:cubicBezTo>
                <a:cubicBezTo>
                  <a:pt x="633" y="1461"/>
                  <a:pt x="606" y="1345"/>
                  <a:pt x="501" y="1270"/>
                </a:cubicBezTo>
                <a:cubicBezTo>
                  <a:pt x="396" y="1195"/>
                  <a:pt x="262" y="1169"/>
                  <a:pt x="183" y="1066"/>
                </a:cubicBezTo>
                <a:cubicBezTo>
                  <a:pt x="104" y="963"/>
                  <a:pt x="25" y="819"/>
                  <a:pt x="27" y="652"/>
                </a:cubicBezTo>
                <a:close/>
              </a:path>
            </a:pathLst>
          </a:custGeom>
          <a:solidFill>
            <a:srgbClr val="33CC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53" name="Group 9"/>
          <p:cNvGrpSpPr>
            <a:grpSpLocks/>
          </p:cNvGrpSpPr>
          <p:nvPr/>
        </p:nvGrpSpPr>
        <p:grpSpPr bwMode="auto">
          <a:xfrm>
            <a:off x="5021263" y="1873250"/>
            <a:ext cx="733425" cy="319088"/>
            <a:chOff x="3552" y="246"/>
            <a:chExt cx="527" cy="248"/>
          </a:xfrm>
        </p:grpSpPr>
        <p:graphicFrame>
          <p:nvGraphicFramePr>
            <p:cNvPr id="6154" name="Object 10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6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55" name="Object 11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7" name="Clip" r:id="rId6" imgW="12700000" imgH="8953500" progId="MS_ClipArt_Gallery.2">
                    <p:embed/>
                  </p:oleObj>
                </mc:Choice>
                <mc:Fallback>
                  <p:oleObj name="Clip" r:id="rId6" imgW="12700000" imgH="8953500" progId="MS_ClipArt_Gallery.2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56" name="Line 12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57" name="Group 13"/>
          <p:cNvGrpSpPr>
            <a:grpSpLocks/>
          </p:cNvGrpSpPr>
          <p:nvPr/>
        </p:nvGrpSpPr>
        <p:grpSpPr bwMode="auto">
          <a:xfrm>
            <a:off x="5021263" y="2468563"/>
            <a:ext cx="733425" cy="319087"/>
            <a:chOff x="3552" y="246"/>
            <a:chExt cx="527" cy="248"/>
          </a:xfrm>
        </p:grpSpPr>
        <p:graphicFrame>
          <p:nvGraphicFramePr>
            <p:cNvPr id="6158" name="Object 14"/>
            <p:cNvGraphicFramePr>
              <a:graphicFrameLocks noChangeAspect="1"/>
            </p:cNvGraphicFramePr>
            <p:nvPr/>
          </p:nvGraphicFramePr>
          <p:xfrm>
            <a:off x="3552" y="246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8" name="Clip" r:id="rId8" imgW="24269700" imgH="20129500" progId="MS_ClipArt_Gallery.2">
                    <p:embed/>
                  </p:oleObj>
                </mc:Choice>
                <mc:Fallback>
                  <p:oleObj name="Clip" r:id="rId8" imgW="24269700" imgH="20129500" progId="MS_ClipArt_Gallery.2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52" y="246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159" name="Object 15"/>
            <p:cNvGraphicFramePr>
              <a:graphicFrameLocks noChangeAspect="1"/>
            </p:cNvGraphicFramePr>
            <p:nvPr/>
          </p:nvGraphicFramePr>
          <p:xfrm>
            <a:off x="3878" y="338"/>
            <a:ext cx="201" cy="1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59" name="Clip" r:id="rId9" imgW="12700000" imgH="8953500" progId="MS_ClipArt_Gallery.2">
                    <p:embed/>
                  </p:oleObj>
                </mc:Choice>
                <mc:Fallback>
                  <p:oleObj name="Clip" r:id="rId9" imgW="12700000" imgH="8953500" progId="MS_ClipArt_Gallery.2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78" y="338"/>
                          <a:ext cx="201" cy="14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60" name="Line 16"/>
            <p:cNvSpPr>
              <a:spLocks noChangeShapeType="1"/>
            </p:cNvSpPr>
            <p:nvPr/>
          </p:nvSpPr>
          <p:spPr bwMode="auto">
            <a:xfrm flipV="1">
              <a:off x="3844" y="434"/>
              <a:ext cx="8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61" name="Group 17"/>
          <p:cNvGrpSpPr>
            <a:grpSpLocks/>
          </p:cNvGrpSpPr>
          <p:nvPr/>
        </p:nvGrpSpPr>
        <p:grpSpPr bwMode="auto">
          <a:xfrm>
            <a:off x="5397500" y="2255838"/>
            <a:ext cx="69850" cy="214312"/>
            <a:chOff x="3842" y="406"/>
            <a:chExt cx="51" cy="167"/>
          </a:xfrm>
        </p:grpSpPr>
        <p:sp>
          <p:nvSpPr>
            <p:cNvPr id="6162" name="Oval 18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3" name="Oval 19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4" name="Oval 20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65" name="Group 21"/>
          <p:cNvGrpSpPr>
            <a:grpSpLocks/>
          </p:cNvGrpSpPr>
          <p:nvPr/>
        </p:nvGrpSpPr>
        <p:grpSpPr bwMode="auto">
          <a:xfrm>
            <a:off x="5867400" y="2759075"/>
            <a:ext cx="209550" cy="395288"/>
            <a:chOff x="4180" y="783"/>
            <a:chExt cx="150" cy="307"/>
          </a:xfrm>
        </p:grpSpPr>
        <p:sp>
          <p:nvSpPr>
            <p:cNvPr id="6166" name="AutoShape 22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69" name="AutoShape 25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0" name="Line 26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1" name="Line 27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74" name="Group 30"/>
          <p:cNvGrpSpPr>
            <a:grpSpLocks/>
          </p:cNvGrpSpPr>
          <p:nvPr/>
        </p:nvGrpSpPr>
        <p:grpSpPr bwMode="auto">
          <a:xfrm rot="-5400000">
            <a:off x="6180138" y="2836863"/>
            <a:ext cx="80962" cy="233362"/>
            <a:chOff x="3842" y="406"/>
            <a:chExt cx="51" cy="167"/>
          </a:xfrm>
        </p:grpSpPr>
        <p:sp>
          <p:nvSpPr>
            <p:cNvPr id="6175" name="Oval 31"/>
            <p:cNvSpPr>
              <a:spLocks noChangeArrowheads="1"/>
            </p:cNvSpPr>
            <p:nvPr/>
          </p:nvSpPr>
          <p:spPr bwMode="auto">
            <a:xfrm>
              <a:off x="3842" y="40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Oval 32"/>
            <p:cNvSpPr>
              <a:spLocks noChangeArrowheads="1"/>
            </p:cNvSpPr>
            <p:nvPr/>
          </p:nvSpPr>
          <p:spPr bwMode="auto">
            <a:xfrm>
              <a:off x="3844" y="46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7" name="Oval 33"/>
            <p:cNvSpPr>
              <a:spLocks noChangeArrowheads="1"/>
            </p:cNvSpPr>
            <p:nvPr/>
          </p:nvSpPr>
          <p:spPr bwMode="auto">
            <a:xfrm>
              <a:off x="3846" y="526"/>
              <a:ext cx="47" cy="47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178" name="Line 34"/>
          <p:cNvSpPr>
            <a:spLocks noChangeShapeType="1"/>
          </p:cNvSpPr>
          <p:nvPr/>
        </p:nvSpPr>
        <p:spPr bwMode="auto">
          <a:xfrm>
            <a:off x="6003925" y="2667000"/>
            <a:ext cx="495300" cy="1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79" name="Line 35"/>
          <p:cNvSpPr>
            <a:spLocks noChangeShapeType="1"/>
          </p:cNvSpPr>
          <p:nvPr/>
        </p:nvSpPr>
        <p:spPr bwMode="auto">
          <a:xfrm>
            <a:off x="6007100" y="2663825"/>
            <a:ext cx="1588" cy="95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0" name="Line 36"/>
          <p:cNvSpPr>
            <a:spLocks noChangeShapeType="1"/>
          </p:cNvSpPr>
          <p:nvPr/>
        </p:nvSpPr>
        <p:spPr bwMode="auto">
          <a:xfrm>
            <a:off x="6502400" y="2662238"/>
            <a:ext cx="1588" cy="82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1" name="Line 37"/>
          <p:cNvSpPr>
            <a:spLocks noChangeShapeType="1"/>
          </p:cNvSpPr>
          <p:nvPr/>
        </p:nvSpPr>
        <p:spPr bwMode="auto">
          <a:xfrm>
            <a:off x="5703888" y="2127250"/>
            <a:ext cx="288925" cy="265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2" name="Line 38"/>
          <p:cNvSpPr>
            <a:spLocks noChangeShapeType="1"/>
          </p:cNvSpPr>
          <p:nvPr/>
        </p:nvSpPr>
        <p:spPr bwMode="auto">
          <a:xfrm flipV="1">
            <a:off x="5716588" y="2413000"/>
            <a:ext cx="276225" cy="33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83" name="Line 39"/>
          <p:cNvSpPr>
            <a:spLocks noChangeShapeType="1"/>
          </p:cNvSpPr>
          <p:nvPr/>
        </p:nvSpPr>
        <p:spPr bwMode="auto">
          <a:xfrm flipV="1">
            <a:off x="6243638" y="2498725"/>
            <a:ext cx="1587" cy="163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84" name="Group 40"/>
          <p:cNvGrpSpPr>
            <a:grpSpLocks/>
          </p:cNvGrpSpPr>
          <p:nvPr/>
        </p:nvGrpSpPr>
        <p:grpSpPr bwMode="auto">
          <a:xfrm>
            <a:off x="6362700" y="2736850"/>
            <a:ext cx="209550" cy="395288"/>
            <a:chOff x="4180" y="783"/>
            <a:chExt cx="150" cy="307"/>
          </a:xfrm>
        </p:grpSpPr>
        <p:sp>
          <p:nvSpPr>
            <p:cNvPr id="6185" name="AutoShape 41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Rectangle 42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7" name="Rectangle 43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AutoShape 44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9" name="Line 45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0" name="Line 46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193" name="Group 49"/>
          <p:cNvGrpSpPr>
            <a:grpSpLocks/>
          </p:cNvGrpSpPr>
          <p:nvPr/>
        </p:nvGrpSpPr>
        <p:grpSpPr bwMode="auto">
          <a:xfrm>
            <a:off x="5405438" y="3355975"/>
            <a:ext cx="479425" cy="925513"/>
            <a:chOff x="3314" y="1248"/>
            <a:chExt cx="344" cy="694"/>
          </a:xfrm>
        </p:grpSpPr>
        <p:graphicFrame>
          <p:nvGraphicFramePr>
            <p:cNvPr id="6194" name="Object 50"/>
            <p:cNvGraphicFramePr>
              <a:graphicFrameLocks noChangeAspect="1"/>
            </p:cNvGraphicFramePr>
            <p:nvPr/>
          </p:nvGraphicFramePr>
          <p:xfrm>
            <a:off x="3314" y="1248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0" name="Clip" r:id="rId10" imgW="24269700" imgH="20129500" progId="MS_ClipArt_Gallery.2">
                    <p:embed/>
                  </p:oleObj>
                </mc:Choice>
                <mc:Fallback>
                  <p:oleObj name="Clip" r:id="rId10" imgW="24269700" imgH="20129500" progId="MS_ClipArt_Gallery.2">
                    <p:embed/>
                    <p:pic>
                      <p:nvPicPr>
                        <p:cNvPr id="0" name="Object 5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248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95" name="Line 51"/>
            <p:cNvSpPr>
              <a:spLocks noChangeShapeType="1"/>
            </p:cNvSpPr>
            <p:nvPr/>
          </p:nvSpPr>
          <p:spPr bwMode="auto">
            <a:xfrm flipV="1">
              <a:off x="3606" y="1433"/>
              <a:ext cx="52" cy="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6196" name="Object 52"/>
            <p:cNvGraphicFramePr>
              <a:graphicFrameLocks noChangeAspect="1"/>
            </p:cNvGraphicFramePr>
            <p:nvPr/>
          </p:nvGraphicFramePr>
          <p:xfrm>
            <a:off x="3314" y="1694"/>
            <a:ext cx="299" cy="24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1" name="Clip" r:id="rId11" imgW="24269700" imgH="20129500" progId="MS_ClipArt_Gallery.2">
                    <p:embed/>
                  </p:oleObj>
                </mc:Choice>
                <mc:Fallback>
                  <p:oleObj name="Clip" r:id="rId11" imgW="24269700" imgH="20129500" progId="MS_ClipArt_Gallery.2">
                    <p:embed/>
                    <p:pic>
                      <p:nvPicPr>
                        <p:cNvPr id="0" name="Object 5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14" y="1694"/>
                          <a:ext cx="299" cy="24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97" name="Line 53"/>
            <p:cNvSpPr>
              <a:spLocks noChangeShapeType="1"/>
            </p:cNvSpPr>
            <p:nvPr/>
          </p:nvSpPr>
          <p:spPr bwMode="auto">
            <a:xfrm flipV="1">
              <a:off x="3606" y="1882"/>
              <a:ext cx="52" cy="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198" name="Group 54"/>
            <p:cNvGrpSpPr>
              <a:grpSpLocks/>
            </p:cNvGrpSpPr>
            <p:nvPr/>
          </p:nvGrpSpPr>
          <p:grpSpPr bwMode="auto">
            <a:xfrm>
              <a:off x="3404" y="1504"/>
              <a:ext cx="51" cy="167"/>
              <a:chOff x="3842" y="406"/>
              <a:chExt cx="51" cy="167"/>
            </a:xfrm>
          </p:grpSpPr>
          <p:sp>
            <p:nvSpPr>
              <p:cNvPr id="6199" name="Oval 55"/>
              <p:cNvSpPr>
                <a:spLocks noChangeArrowheads="1"/>
              </p:cNvSpPr>
              <p:nvPr/>
            </p:nvSpPr>
            <p:spPr bwMode="auto">
              <a:xfrm>
                <a:off x="3842" y="40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0" name="Oval 56"/>
              <p:cNvSpPr>
                <a:spLocks noChangeArrowheads="1"/>
              </p:cNvSpPr>
              <p:nvPr/>
            </p:nvSpPr>
            <p:spPr bwMode="auto">
              <a:xfrm>
                <a:off x="3844" y="46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01" name="Oval 57"/>
              <p:cNvSpPr>
                <a:spLocks noChangeArrowheads="1"/>
              </p:cNvSpPr>
              <p:nvPr/>
            </p:nvSpPr>
            <p:spPr bwMode="auto">
              <a:xfrm>
                <a:off x="3846" y="526"/>
                <a:ext cx="47" cy="4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202" name="Line 58"/>
            <p:cNvSpPr>
              <a:spLocks noChangeShapeType="1"/>
            </p:cNvSpPr>
            <p:nvPr/>
          </p:nvSpPr>
          <p:spPr bwMode="auto">
            <a:xfrm>
              <a:off x="3654" y="1431"/>
              <a:ext cx="0" cy="4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6203" name="Object 59"/>
          <p:cNvGraphicFramePr>
            <a:graphicFrameLocks noChangeAspect="1"/>
          </p:cNvGraphicFramePr>
          <p:nvPr/>
        </p:nvGraphicFramePr>
        <p:xfrm>
          <a:off x="6273800" y="4365625"/>
          <a:ext cx="417513" cy="33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2" name="Clip" r:id="rId12" imgW="24269700" imgH="20129500" progId="MS_ClipArt_Gallery.2">
                  <p:embed/>
                </p:oleObj>
              </mc:Choice>
              <mc:Fallback>
                <p:oleObj name="Clip" r:id="rId12" imgW="24269700" imgH="20129500" progId="MS_ClipArt_Gallery.2">
                  <p:embed/>
                  <p:pic>
                    <p:nvPicPr>
                      <p:cNvPr id="0" name="Object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73800" y="4365625"/>
                        <a:ext cx="417513" cy="331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04" name="Object 60"/>
          <p:cNvGraphicFramePr>
            <a:graphicFrameLocks noChangeAspect="1"/>
          </p:cNvGraphicFramePr>
          <p:nvPr/>
        </p:nvGraphicFramePr>
        <p:xfrm>
          <a:off x="5659438" y="4354513"/>
          <a:ext cx="415925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3" name="Clip" r:id="rId13" imgW="24269700" imgH="20129500" progId="MS_ClipArt_Gallery.2">
                  <p:embed/>
                </p:oleObj>
              </mc:Choice>
              <mc:Fallback>
                <p:oleObj name="Clip" r:id="rId13" imgW="24269700" imgH="20129500" progId="MS_ClipArt_Gallery.2">
                  <p:embed/>
                  <p:pic>
                    <p:nvPicPr>
                      <p:cNvPr id="0" name="Object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9438" y="4354513"/>
                        <a:ext cx="415925" cy="33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05" name="Oval 61"/>
          <p:cNvSpPr>
            <a:spLocks noChangeArrowheads="1"/>
          </p:cNvSpPr>
          <p:nvPr/>
        </p:nvSpPr>
        <p:spPr bwMode="auto">
          <a:xfrm rot="-5400000">
            <a:off x="6076157" y="4458494"/>
            <a:ext cx="63500" cy="6508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6" name="Oval 62"/>
          <p:cNvSpPr>
            <a:spLocks noChangeArrowheads="1"/>
          </p:cNvSpPr>
          <p:nvPr/>
        </p:nvSpPr>
        <p:spPr bwMode="auto">
          <a:xfrm rot="-5400000">
            <a:off x="6161088" y="4456112"/>
            <a:ext cx="63500" cy="66675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7" name="Oval 63"/>
          <p:cNvSpPr>
            <a:spLocks noChangeArrowheads="1"/>
          </p:cNvSpPr>
          <p:nvPr/>
        </p:nvSpPr>
        <p:spPr bwMode="auto">
          <a:xfrm rot="-5400000">
            <a:off x="6238876" y="4460875"/>
            <a:ext cx="61912" cy="65087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8" name="Line 64"/>
          <p:cNvSpPr>
            <a:spLocks noChangeShapeType="1"/>
          </p:cNvSpPr>
          <p:nvPr/>
        </p:nvSpPr>
        <p:spPr bwMode="auto">
          <a:xfrm rot="-5400000">
            <a:off x="6498431" y="4341019"/>
            <a:ext cx="60325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09" name="Line 65"/>
          <p:cNvSpPr>
            <a:spLocks noChangeShapeType="1"/>
          </p:cNvSpPr>
          <p:nvPr/>
        </p:nvSpPr>
        <p:spPr bwMode="auto">
          <a:xfrm rot="5400000" flipH="1">
            <a:off x="5872163" y="4332288"/>
            <a:ext cx="635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0" name="Line 66"/>
          <p:cNvSpPr>
            <a:spLocks noChangeShapeType="1"/>
          </p:cNvSpPr>
          <p:nvPr/>
        </p:nvSpPr>
        <p:spPr bwMode="auto">
          <a:xfrm rot="16200000" flipV="1">
            <a:off x="6219032" y="3983831"/>
            <a:ext cx="0" cy="6270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1" name="Line 67"/>
          <p:cNvSpPr>
            <a:spLocks noChangeShapeType="1"/>
          </p:cNvSpPr>
          <p:nvPr/>
        </p:nvSpPr>
        <p:spPr bwMode="auto">
          <a:xfrm flipV="1">
            <a:off x="5884863" y="3932238"/>
            <a:ext cx="93662" cy="3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2" name="Line 68"/>
          <p:cNvSpPr>
            <a:spLocks noChangeShapeType="1"/>
          </p:cNvSpPr>
          <p:nvPr/>
        </p:nvSpPr>
        <p:spPr bwMode="auto">
          <a:xfrm>
            <a:off x="6486525" y="3978275"/>
            <a:ext cx="303213" cy="3857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13" name="Line 69"/>
          <p:cNvSpPr>
            <a:spLocks noChangeShapeType="1"/>
          </p:cNvSpPr>
          <p:nvPr/>
        </p:nvSpPr>
        <p:spPr bwMode="auto">
          <a:xfrm flipH="1">
            <a:off x="7281863" y="3975100"/>
            <a:ext cx="279400" cy="3921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214" name="Object 70"/>
          <p:cNvGraphicFramePr>
            <a:graphicFrameLocks noChangeAspect="1"/>
          </p:cNvGraphicFramePr>
          <p:nvPr/>
        </p:nvGraphicFramePr>
        <p:xfrm>
          <a:off x="7459663" y="3527425"/>
          <a:ext cx="2032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4" name="Clip" r:id="rId14" imgW="18440400" imgH="22669500" progId="MS_ClipArt_Gallery.2">
                  <p:embed/>
                </p:oleObj>
              </mc:Choice>
              <mc:Fallback>
                <p:oleObj name="Clip" r:id="rId14" imgW="18440400" imgH="22669500" progId="MS_ClipArt_Gallery.2">
                  <p:embed/>
                  <p:pic>
                    <p:nvPicPr>
                      <p:cNvPr id="0" name="Object 7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59663" y="3527425"/>
                        <a:ext cx="203200" cy="241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215" name="Object 71"/>
          <p:cNvGraphicFramePr>
            <a:graphicFrameLocks noChangeAspect="1"/>
          </p:cNvGraphicFramePr>
          <p:nvPr/>
        </p:nvGraphicFramePr>
        <p:xfrm>
          <a:off x="6122988" y="3608388"/>
          <a:ext cx="203200" cy="239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65" name="Clip" r:id="rId16" imgW="18440400" imgH="22669500" progId="MS_ClipArt_Gallery.2">
                  <p:embed/>
                </p:oleObj>
              </mc:Choice>
              <mc:Fallback>
                <p:oleObj name="Clip" r:id="rId16" imgW="18440400" imgH="22669500" progId="MS_ClipArt_Gallery.2">
                  <p:embed/>
                  <p:pic>
                    <p:nvPicPr>
                      <p:cNvPr id="0" name="Object 7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2988" y="3608388"/>
                        <a:ext cx="203200" cy="239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16" name="Freeform 72"/>
          <p:cNvSpPr>
            <a:spLocks/>
          </p:cNvSpPr>
          <p:nvPr/>
        </p:nvSpPr>
        <p:spPr bwMode="auto">
          <a:xfrm>
            <a:off x="6203950" y="3382963"/>
            <a:ext cx="1354138" cy="304800"/>
          </a:xfrm>
          <a:custGeom>
            <a:avLst/>
            <a:gdLst>
              <a:gd name="T0" fmla="*/ 0 w 972"/>
              <a:gd name="T1" fmla="*/ 228 h 228"/>
              <a:gd name="T2" fmla="*/ 432 w 972"/>
              <a:gd name="T3" fmla="*/ 9 h 228"/>
              <a:gd name="T4" fmla="*/ 972 w 972"/>
              <a:gd name="T5" fmla="*/ 171 h 2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972" h="228">
                <a:moveTo>
                  <a:pt x="0" y="228"/>
                </a:moveTo>
                <a:cubicBezTo>
                  <a:pt x="135" y="123"/>
                  <a:pt x="270" y="18"/>
                  <a:pt x="432" y="9"/>
                </a:cubicBezTo>
                <a:cubicBezTo>
                  <a:pt x="594" y="0"/>
                  <a:pt x="783" y="85"/>
                  <a:pt x="972" y="171"/>
                </a:cubicBezTo>
              </a:path>
            </a:pathLst>
          </a:custGeom>
          <a:noFill/>
          <a:ln w="19050" cap="flat" cmpd="sng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17" name="Group 73"/>
          <p:cNvGrpSpPr>
            <a:grpSpLocks/>
          </p:cNvGrpSpPr>
          <p:nvPr/>
        </p:nvGrpSpPr>
        <p:grpSpPr bwMode="auto">
          <a:xfrm>
            <a:off x="6470650" y="4805363"/>
            <a:ext cx="406400" cy="427037"/>
            <a:chOff x="2870" y="1518"/>
            <a:chExt cx="292" cy="320"/>
          </a:xfrm>
        </p:grpSpPr>
        <p:graphicFrame>
          <p:nvGraphicFramePr>
            <p:cNvPr id="6218" name="Object 74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6" name="Clip" r:id="rId17" imgW="15481300" imgH="15735300" progId="MS_ClipArt_Gallery.2">
                    <p:embed/>
                  </p:oleObj>
                </mc:Choice>
                <mc:Fallback>
                  <p:oleObj name="Clip" r:id="rId17" imgW="15481300" imgH="15735300" progId="MS_ClipArt_Gallery.2">
                    <p:embed/>
                    <p:pic>
                      <p:nvPicPr>
                        <p:cNvPr id="0" name="Object 7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19" name="Object 75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7" name="Clip" r:id="rId19" imgW="23634700" imgH="22352000" progId="MS_ClipArt_Gallery.2">
                    <p:embed/>
                  </p:oleObj>
                </mc:Choice>
                <mc:Fallback>
                  <p:oleObj name="Clip" r:id="rId19" imgW="23634700" imgH="22352000" progId="MS_ClipArt_Gallery.2">
                    <p:embed/>
                    <p:pic>
                      <p:nvPicPr>
                        <p:cNvPr id="0" name="Object 7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220" name="Group 76"/>
          <p:cNvGrpSpPr>
            <a:grpSpLocks/>
          </p:cNvGrpSpPr>
          <p:nvPr/>
        </p:nvGrpSpPr>
        <p:grpSpPr bwMode="auto">
          <a:xfrm>
            <a:off x="7248525" y="4837113"/>
            <a:ext cx="406400" cy="427037"/>
            <a:chOff x="2870" y="1518"/>
            <a:chExt cx="292" cy="320"/>
          </a:xfrm>
        </p:grpSpPr>
        <p:graphicFrame>
          <p:nvGraphicFramePr>
            <p:cNvPr id="6221" name="Object 77"/>
            <p:cNvGraphicFramePr>
              <a:graphicFrameLocks noChangeAspect="1"/>
            </p:cNvGraphicFramePr>
            <p:nvPr/>
          </p:nvGraphicFramePr>
          <p:xfrm>
            <a:off x="2870" y="1518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8" name="Clip" r:id="rId21" imgW="15481300" imgH="15735300" progId="MS_ClipArt_Gallery.2">
                    <p:embed/>
                  </p:oleObj>
                </mc:Choice>
                <mc:Fallback>
                  <p:oleObj name="Clip" r:id="rId21" imgW="15481300" imgH="15735300" progId="MS_ClipArt_Gallery.2">
                    <p:embed/>
                    <p:pic>
                      <p:nvPicPr>
                        <p:cNvPr id="0" name="Object 7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70" y="1518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6222" name="Object 78"/>
            <p:cNvGraphicFramePr>
              <a:graphicFrameLocks noChangeAspect="1"/>
            </p:cNvGraphicFramePr>
            <p:nvPr/>
          </p:nvGraphicFramePr>
          <p:xfrm>
            <a:off x="2913" y="1602"/>
            <a:ext cx="249" cy="2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69" name="Clip" r:id="rId22" imgW="23634700" imgH="22352000" progId="MS_ClipArt_Gallery.2">
                    <p:embed/>
                  </p:oleObj>
                </mc:Choice>
                <mc:Fallback>
                  <p:oleObj name="Clip" r:id="rId22" imgW="23634700" imgH="22352000" progId="MS_ClipArt_Gallery.2">
                    <p:embed/>
                    <p:pic>
                      <p:nvPicPr>
                        <p:cNvPr id="0" name="Object 7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3" y="1602"/>
                          <a:ext cx="249" cy="2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223" name="Group 79"/>
          <p:cNvGrpSpPr>
            <a:grpSpLocks/>
          </p:cNvGrpSpPr>
          <p:nvPr/>
        </p:nvGrpSpPr>
        <p:grpSpPr bwMode="auto">
          <a:xfrm>
            <a:off x="6834188" y="4552950"/>
            <a:ext cx="379412" cy="376238"/>
            <a:chOff x="4733" y="2082"/>
            <a:chExt cx="272" cy="282"/>
          </a:xfrm>
        </p:grpSpPr>
        <p:graphicFrame>
          <p:nvGraphicFramePr>
            <p:cNvPr id="6224" name="Object 80"/>
            <p:cNvGraphicFramePr>
              <a:graphicFrameLocks noChangeAspect="1"/>
            </p:cNvGraphicFramePr>
            <p:nvPr/>
          </p:nvGraphicFramePr>
          <p:xfrm>
            <a:off x="4733" y="2082"/>
            <a:ext cx="272" cy="2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70" name="Clip" r:id="rId23" imgW="15481300" imgH="15735300" progId="MS_ClipArt_Gallery.2">
                    <p:embed/>
                  </p:oleObj>
                </mc:Choice>
                <mc:Fallback>
                  <p:oleObj name="Clip" r:id="rId23" imgW="15481300" imgH="15735300" progId="MS_ClipArt_Gallery.2">
                    <p:embed/>
                    <p:pic>
                      <p:nvPicPr>
                        <p:cNvPr id="0" name="Object 8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33" y="2082"/>
                          <a:ext cx="272" cy="28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25" name="Rectangle 81"/>
            <p:cNvSpPr>
              <a:spLocks noChangeArrowheads="1"/>
            </p:cNvSpPr>
            <p:nvPr/>
          </p:nvSpPr>
          <p:spPr bwMode="auto">
            <a:xfrm>
              <a:off x="4812" y="2181"/>
              <a:ext cx="192" cy="183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26" name="Line 82"/>
          <p:cNvSpPr>
            <a:spLocks noChangeShapeType="1"/>
          </p:cNvSpPr>
          <p:nvPr/>
        </p:nvSpPr>
        <p:spPr bwMode="auto">
          <a:xfrm>
            <a:off x="7140575" y="4456113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27" name="Group 83"/>
          <p:cNvGrpSpPr>
            <a:grpSpLocks/>
          </p:cNvGrpSpPr>
          <p:nvPr/>
        </p:nvGrpSpPr>
        <p:grpSpPr bwMode="auto">
          <a:xfrm>
            <a:off x="7861300" y="3879850"/>
            <a:ext cx="207963" cy="409575"/>
            <a:chOff x="4180" y="783"/>
            <a:chExt cx="150" cy="307"/>
          </a:xfrm>
        </p:grpSpPr>
        <p:sp>
          <p:nvSpPr>
            <p:cNvPr id="6228" name="AutoShape 84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29" name="Rectangle 85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0" name="Rectangle 86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1" name="AutoShape 87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2" name="Line 88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3" name="Line 89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4" name="Rectangle 90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5" name="Rectangle 91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236" name="Group 92"/>
          <p:cNvGrpSpPr>
            <a:grpSpLocks/>
          </p:cNvGrpSpPr>
          <p:nvPr/>
        </p:nvGrpSpPr>
        <p:grpSpPr bwMode="auto">
          <a:xfrm>
            <a:off x="7848600" y="4324350"/>
            <a:ext cx="207963" cy="409575"/>
            <a:chOff x="4180" y="783"/>
            <a:chExt cx="150" cy="307"/>
          </a:xfrm>
        </p:grpSpPr>
        <p:sp>
          <p:nvSpPr>
            <p:cNvPr id="6237" name="AutoShape 93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8" name="Rectangle 94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39" name="Rectangle 95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0" name="AutoShape 96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1" name="Line 97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2" name="Line 98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3" name="Rectangle 99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4" name="Rectangle 100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5" name="Line 101"/>
          <p:cNvSpPr>
            <a:spLocks noChangeShapeType="1"/>
          </p:cNvSpPr>
          <p:nvPr/>
        </p:nvSpPr>
        <p:spPr bwMode="auto">
          <a:xfrm rot="5400000" flipH="1">
            <a:off x="7474744" y="4253707"/>
            <a:ext cx="61118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6" name="Line 102"/>
          <p:cNvSpPr>
            <a:spLocks noChangeShapeType="1"/>
          </p:cNvSpPr>
          <p:nvPr/>
        </p:nvSpPr>
        <p:spPr bwMode="auto">
          <a:xfrm rot="-5400000">
            <a:off x="7828757" y="4506119"/>
            <a:ext cx="0" cy="1031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7" name="Line 103"/>
          <p:cNvSpPr>
            <a:spLocks noChangeShapeType="1"/>
          </p:cNvSpPr>
          <p:nvPr/>
        </p:nvSpPr>
        <p:spPr bwMode="auto">
          <a:xfrm rot="-5400000">
            <a:off x="7818438" y="4037013"/>
            <a:ext cx="0" cy="88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8" name="Line 104"/>
          <p:cNvSpPr>
            <a:spLocks noChangeShapeType="1"/>
          </p:cNvSpPr>
          <p:nvPr/>
        </p:nvSpPr>
        <p:spPr bwMode="auto">
          <a:xfrm flipV="1">
            <a:off x="6497638" y="2178050"/>
            <a:ext cx="458787" cy="207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49" name="Line 105"/>
          <p:cNvSpPr>
            <a:spLocks noChangeShapeType="1"/>
          </p:cNvSpPr>
          <p:nvPr/>
        </p:nvSpPr>
        <p:spPr bwMode="auto">
          <a:xfrm>
            <a:off x="7432675" y="2162175"/>
            <a:ext cx="485775" cy="2079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0" name="Line 106"/>
          <p:cNvSpPr>
            <a:spLocks noChangeShapeType="1"/>
          </p:cNvSpPr>
          <p:nvPr/>
        </p:nvSpPr>
        <p:spPr bwMode="auto">
          <a:xfrm flipH="1">
            <a:off x="7951788" y="2498725"/>
            <a:ext cx="241300" cy="6810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1" name="Line 107"/>
          <p:cNvSpPr>
            <a:spLocks noChangeShapeType="1"/>
          </p:cNvSpPr>
          <p:nvPr/>
        </p:nvSpPr>
        <p:spPr bwMode="auto">
          <a:xfrm>
            <a:off x="7181850" y="2274888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2" name="Line 108"/>
          <p:cNvSpPr>
            <a:spLocks noChangeShapeType="1"/>
          </p:cNvSpPr>
          <p:nvPr/>
        </p:nvSpPr>
        <p:spPr bwMode="auto">
          <a:xfrm>
            <a:off x="7207250" y="2922588"/>
            <a:ext cx="534988" cy="3683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3" name="Line 109"/>
          <p:cNvSpPr>
            <a:spLocks noChangeShapeType="1"/>
          </p:cNvSpPr>
          <p:nvPr/>
        </p:nvSpPr>
        <p:spPr bwMode="auto">
          <a:xfrm flipH="1">
            <a:off x="7667625" y="3387725"/>
            <a:ext cx="266700" cy="3603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4" name="Line 110"/>
          <p:cNvSpPr>
            <a:spLocks noChangeShapeType="1"/>
          </p:cNvSpPr>
          <p:nvPr/>
        </p:nvSpPr>
        <p:spPr bwMode="auto">
          <a:xfrm flipH="1">
            <a:off x="7440613" y="2466975"/>
            <a:ext cx="560387" cy="3841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5" name="Line 111"/>
          <p:cNvSpPr>
            <a:spLocks noChangeShapeType="1"/>
          </p:cNvSpPr>
          <p:nvPr/>
        </p:nvSpPr>
        <p:spPr bwMode="auto">
          <a:xfrm flipH="1">
            <a:off x="7450138" y="1906588"/>
            <a:ext cx="350837" cy="255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256" name="Line 112"/>
          <p:cNvSpPr>
            <a:spLocks noChangeShapeType="1"/>
          </p:cNvSpPr>
          <p:nvPr/>
        </p:nvSpPr>
        <p:spPr bwMode="auto">
          <a:xfrm flipH="1">
            <a:off x="8167688" y="2082800"/>
            <a:ext cx="201612" cy="1762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287" name="Group 143"/>
          <p:cNvGrpSpPr>
            <a:grpSpLocks/>
          </p:cNvGrpSpPr>
          <p:nvPr/>
        </p:nvGrpSpPr>
        <p:grpSpPr bwMode="auto">
          <a:xfrm>
            <a:off x="5978525" y="2274888"/>
            <a:ext cx="501650" cy="233362"/>
            <a:chOff x="3600" y="219"/>
            <a:chExt cx="360" cy="175"/>
          </a:xfrm>
        </p:grpSpPr>
        <p:sp>
          <p:nvSpPr>
            <p:cNvPr id="6288" name="Oval 14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89" name="Line 14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0" name="Line 14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91" name="Rectangle 14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292" name="Oval 14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293" name="Group 14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294" name="Line 15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5" name="Line 15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6" name="Line 15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97" name="Group 15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298" name="Line 15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99" name="Line 15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0" name="Line 15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01" name="Group 157"/>
          <p:cNvGrpSpPr>
            <a:grpSpLocks/>
          </p:cNvGrpSpPr>
          <p:nvPr/>
        </p:nvGrpSpPr>
        <p:grpSpPr bwMode="auto">
          <a:xfrm>
            <a:off x="6931025" y="2046288"/>
            <a:ext cx="501650" cy="233362"/>
            <a:chOff x="3600" y="219"/>
            <a:chExt cx="360" cy="175"/>
          </a:xfrm>
        </p:grpSpPr>
        <p:sp>
          <p:nvSpPr>
            <p:cNvPr id="6302" name="Oval 15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3" name="Line 15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4" name="Line 16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05" name="Rectangle 16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306" name="Oval 16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07" name="Group 16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08" name="Line 16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09" name="Line 16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0" name="Line 16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11" name="Group 16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12" name="Line 16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3" name="Line 16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14" name="Line 17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15" name="Group 171"/>
          <p:cNvGrpSpPr>
            <a:grpSpLocks/>
          </p:cNvGrpSpPr>
          <p:nvPr/>
        </p:nvGrpSpPr>
        <p:grpSpPr bwMode="auto">
          <a:xfrm>
            <a:off x="6948488" y="2703513"/>
            <a:ext cx="501650" cy="233362"/>
            <a:chOff x="3600" y="219"/>
            <a:chExt cx="360" cy="175"/>
          </a:xfrm>
        </p:grpSpPr>
        <p:sp>
          <p:nvSpPr>
            <p:cNvPr id="6316" name="Oval 17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7" name="Line 17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8" name="Line 17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19" name="Rectangle 17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320" name="Oval 17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21" name="Group 17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22" name="Line 17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3" name="Line 17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4" name="Line 18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25" name="Group 18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26" name="Line 18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7" name="Line 18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28" name="Line 18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29" name="Group 185"/>
          <p:cNvGrpSpPr>
            <a:grpSpLocks/>
          </p:cNvGrpSpPr>
          <p:nvPr/>
        </p:nvGrpSpPr>
        <p:grpSpPr bwMode="auto">
          <a:xfrm>
            <a:off x="7918450" y="2254250"/>
            <a:ext cx="500063" cy="233363"/>
            <a:chOff x="3600" y="219"/>
            <a:chExt cx="360" cy="175"/>
          </a:xfrm>
        </p:grpSpPr>
        <p:sp>
          <p:nvSpPr>
            <p:cNvPr id="6330" name="Oval 186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31" name="Line 187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32" name="Line 188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33" name="Rectangle 189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334" name="Oval 190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35" name="Group 191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36" name="Line 19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7" name="Line 19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38" name="Line 19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39" name="Group 195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40" name="Line 19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1" name="Line 19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42" name="Line 19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43" name="Group 199"/>
          <p:cNvGrpSpPr>
            <a:grpSpLocks/>
          </p:cNvGrpSpPr>
          <p:nvPr/>
        </p:nvGrpSpPr>
        <p:grpSpPr bwMode="auto">
          <a:xfrm>
            <a:off x="7724775" y="3151188"/>
            <a:ext cx="501650" cy="233362"/>
            <a:chOff x="3600" y="219"/>
            <a:chExt cx="360" cy="175"/>
          </a:xfrm>
        </p:grpSpPr>
        <p:sp>
          <p:nvSpPr>
            <p:cNvPr id="6344" name="Oval 200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5" name="Line 201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6" name="Line 202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47" name="Rectangle 203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348" name="Oval 204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49" name="Group 205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50" name="Line 20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1" name="Line 20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2" name="Line 20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53" name="Group 209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54" name="Line 21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5" name="Line 21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56" name="Line 21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57" name="Group 213"/>
          <p:cNvGrpSpPr>
            <a:grpSpLocks/>
          </p:cNvGrpSpPr>
          <p:nvPr/>
        </p:nvGrpSpPr>
        <p:grpSpPr bwMode="auto">
          <a:xfrm>
            <a:off x="7391400" y="3735388"/>
            <a:ext cx="501650" cy="234950"/>
            <a:chOff x="3600" y="219"/>
            <a:chExt cx="360" cy="175"/>
          </a:xfrm>
        </p:grpSpPr>
        <p:sp>
          <p:nvSpPr>
            <p:cNvPr id="6358" name="Oval 214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9" name="Line 215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0" name="Line 216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61" name="Rectangle 217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362" name="Oval 218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63" name="Group 219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64" name="Line 22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5" name="Line 22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6" name="Line 22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67" name="Group 223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68" name="Line 22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69" name="Line 22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0" name="Line 22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71" name="Group 227"/>
          <p:cNvGrpSpPr>
            <a:grpSpLocks/>
          </p:cNvGrpSpPr>
          <p:nvPr/>
        </p:nvGrpSpPr>
        <p:grpSpPr bwMode="auto">
          <a:xfrm>
            <a:off x="6781800" y="4224338"/>
            <a:ext cx="500063" cy="233362"/>
            <a:chOff x="3600" y="219"/>
            <a:chExt cx="360" cy="175"/>
          </a:xfrm>
        </p:grpSpPr>
        <p:sp>
          <p:nvSpPr>
            <p:cNvPr id="6372" name="Oval 228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3" name="Line 229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4" name="Line 230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75" name="Rectangle 231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376" name="Oval 232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77" name="Group 233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78" name="Line 234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79" name="Line 235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0" name="Line 236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81" name="Group 237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82" name="Line 23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3" name="Line 23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84" name="Line 24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6385" name="Group 241"/>
          <p:cNvGrpSpPr>
            <a:grpSpLocks/>
          </p:cNvGrpSpPr>
          <p:nvPr/>
        </p:nvGrpSpPr>
        <p:grpSpPr bwMode="auto">
          <a:xfrm>
            <a:off x="5978525" y="3848100"/>
            <a:ext cx="501650" cy="233363"/>
            <a:chOff x="3600" y="219"/>
            <a:chExt cx="360" cy="175"/>
          </a:xfrm>
        </p:grpSpPr>
        <p:sp>
          <p:nvSpPr>
            <p:cNvPr id="6386" name="Oval 242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7" name="Line 243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8" name="Line 244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89" name="Rectangle 245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6390" name="Oval 246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6391" name="Group 247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6392" name="Line 248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3" name="Line 249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4" name="Line 250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95" name="Group 251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6396" name="Line 252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7" name="Line 253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98" name="Line 254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6404" name="Line 260"/>
          <p:cNvSpPr>
            <a:spLocks noChangeShapeType="1"/>
          </p:cNvSpPr>
          <p:nvPr/>
        </p:nvSpPr>
        <p:spPr bwMode="auto">
          <a:xfrm flipV="1">
            <a:off x="6234113" y="4079875"/>
            <a:ext cx="1587" cy="230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406" name="Rectangle 262"/>
          <p:cNvSpPr>
            <a:spLocks noChangeArrowheads="1"/>
          </p:cNvSpPr>
          <p:nvPr/>
        </p:nvSpPr>
        <p:spPr bwMode="auto">
          <a:xfrm>
            <a:off x="561975" y="5554663"/>
            <a:ext cx="6446838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en-US"/>
              <a:t>Can you give an analogy of this in real life services</a:t>
            </a:r>
          </a:p>
        </p:txBody>
      </p:sp>
      <p:sp>
        <p:nvSpPr>
          <p:cNvPr id="6408" name="Freeform 264"/>
          <p:cNvSpPr>
            <a:spLocks/>
          </p:cNvSpPr>
          <p:nvPr/>
        </p:nvSpPr>
        <p:spPr bwMode="auto">
          <a:xfrm>
            <a:off x="306388" y="4270375"/>
            <a:ext cx="612775" cy="1208088"/>
          </a:xfrm>
          <a:custGeom>
            <a:avLst/>
            <a:gdLst>
              <a:gd name="T0" fmla="*/ 218 w 386"/>
              <a:gd name="T1" fmla="*/ 761 h 761"/>
              <a:gd name="T2" fmla="*/ 28 w 386"/>
              <a:gd name="T3" fmla="*/ 274 h 761"/>
              <a:gd name="T4" fmla="*/ 386 w 386"/>
              <a:gd name="T5" fmla="*/ 0 h 7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86" h="761">
                <a:moveTo>
                  <a:pt x="218" y="761"/>
                </a:moveTo>
                <a:cubicBezTo>
                  <a:pt x="109" y="581"/>
                  <a:pt x="0" y="401"/>
                  <a:pt x="28" y="274"/>
                </a:cubicBezTo>
                <a:cubicBezTo>
                  <a:pt x="56" y="147"/>
                  <a:pt x="221" y="73"/>
                  <a:pt x="386" y="0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 type="none" w="med" len="med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9396D51-1CC7-A94F-A348-CB43606BD658}" type="slidenum">
              <a:rPr lang="en-US" altLang="en-US"/>
              <a:pPr/>
              <a:t>60</a:t>
            </a:fld>
            <a:endParaRPr lang="en-US" altLang="en-US"/>
          </a:p>
        </p:txBody>
      </p:sp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Chapter 1: roadmap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07375" cy="4648200"/>
          </a:xfrm>
        </p:spPr>
        <p:txBody>
          <a:bodyPr/>
          <a:lstStyle/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1.1 </a:t>
            </a:r>
            <a:r>
              <a:rPr lang="en-US" altLang="en-US" sz="2800"/>
              <a:t>What </a:t>
            </a:r>
            <a:r>
              <a:rPr lang="en-US" altLang="en-US" sz="2800" i="1"/>
              <a:t>is</a:t>
            </a:r>
            <a:r>
              <a:rPr lang="en-US" altLang="en-US" sz="2800"/>
              <a:t> the Internet?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1.2</a:t>
            </a:r>
            <a:r>
              <a:rPr lang="en-US" altLang="en-US" sz="2800"/>
              <a:t> Network edge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1.3 </a:t>
            </a:r>
            <a:r>
              <a:rPr lang="en-US" altLang="en-US" sz="2800"/>
              <a:t>Network access and physical media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1.4</a:t>
            </a:r>
            <a:r>
              <a:rPr lang="en-US" altLang="en-US" sz="2800"/>
              <a:t> Network core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1.5</a:t>
            </a:r>
            <a:r>
              <a:rPr lang="en-US" altLang="en-US" sz="2800"/>
              <a:t> Internet structure and ISPs</a:t>
            </a:r>
            <a:r>
              <a:rPr lang="en-US" altLang="en-US" sz="2800">
                <a:solidFill>
                  <a:srgbClr val="FF0000"/>
                </a:solidFill>
              </a:rPr>
              <a:t> 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1.6 Delay &amp; loss in packet-switched networks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1.7</a:t>
            </a:r>
            <a:r>
              <a:rPr lang="en-US" altLang="en-US" sz="2800"/>
              <a:t> Protocol layers, service models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1.8</a:t>
            </a:r>
            <a:r>
              <a:rPr lang="en-US" altLang="en-US" sz="2800"/>
              <a:t> History</a:t>
            </a:r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9A79EEFE-6C89-0C4D-859A-B193393EEACD}" type="slidenum">
              <a:rPr lang="en-US" altLang="en-US"/>
              <a:pPr/>
              <a:t>61</a:t>
            </a:fld>
            <a:endParaRPr lang="en-US" alt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66700"/>
            <a:ext cx="7772400" cy="1143000"/>
          </a:xfrm>
        </p:spPr>
        <p:txBody>
          <a:bodyPr/>
          <a:lstStyle/>
          <a:p>
            <a:r>
              <a:rPr lang="en-US" altLang="en-US"/>
              <a:t>How do loss and delay occur?</a:t>
            </a:r>
            <a:endParaRPr lang="en-US" altLang="en-US" sz="4400"/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69875" y="1371600"/>
            <a:ext cx="8445500" cy="211455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/>
              <a:t>packets </a:t>
            </a:r>
            <a:r>
              <a:rPr lang="en-US" altLang="en-US" i="1"/>
              <a:t>queue</a:t>
            </a:r>
            <a:r>
              <a:rPr lang="en-US" altLang="en-US"/>
              <a:t> in router buffers</a:t>
            </a:r>
            <a:r>
              <a:rPr lang="en-US" altLang="en-US" sz="2400"/>
              <a:t> </a:t>
            </a:r>
          </a:p>
          <a:p>
            <a:r>
              <a:rPr lang="en-US" altLang="en-US" sz="2400">
                <a:solidFill>
                  <a:srgbClr val="FF0000"/>
                </a:solidFill>
              </a:rPr>
              <a:t>packet arrival rate to link exceeds output link capacity</a:t>
            </a:r>
          </a:p>
          <a:p>
            <a:r>
              <a:rPr lang="en-US" altLang="en-US" sz="2400"/>
              <a:t>packets queue, wait for turn</a:t>
            </a:r>
          </a:p>
        </p:txBody>
      </p:sp>
      <p:graphicFrame>
        <p:nvGraphicFramePr>
          <p:cNvPr id="31749" name="Object 5"/>
          <p:cNvGraphicFramePr>
            <a:graphicFrameLocks noChangeAspect="1"/>
          </p:cNvGraphicFramePr>
          <p:nvPr/>
        </p:nvGraphicFramePr>
        <p:xfrm>
          <a:off x="1298575" y="5156200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8" name="Clip" r:id="rId4" imgW="24269700" imgH="20129500" progId="MS_ClipArt_Gallery.2">
                  <p:embed/>
                </p:oleObj>
              </mc:Choice>
              <mc:Fallback>
                <p:oleObj name="Clip" r:id="rId4" imgW="24269700" imgH="20129500" progId="MS_ClipArt_Gallery.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8575" y="5156200"/>
                        <a:ext cx="6461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50" name="Oval 6"/>
          <p:cNvSpPr>
            <a:spLocks noChangeArrowheads="1"/>
          </p:cNvSpPr>
          <p:nvPr/>
        </p:nvSpPr>
        <p:spPr bwMode="auto">
          <a:xfrm>
            <a:off x="2339975" y="4914900"/>
            <a:ext cx="1198563" cy="369888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2339975" y="4846638"/>
            <a:ext cx="1198563" cy="26352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31752" name="Oval 8"/>
          <p:cNvSpPr>
            <a:spLocks noChangeArrowheads="1"/>
          </p:cNvSpPr>
          <p:nvPr/>
        </p:nvSpPr>
        <p:spPr bwMode="auto">
          <a:xfrm>
            <a:off x="2349500" y="4618038"/>
            <a:ext cx="1198563" cy="430212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753" name="Group 9"/>
          <p:cNvGrpSpPr>
            <a:grpSpLocks/>
          </p:cNvGrpSpPr>
          <p:nvPr/>
        </p:nvGrpSpPr>
        <p:grpSpPr bwMode="auto">
          <a:xfrm>
            <a:off x="2695575" y="4648200"/>
            <a:ext cx="498475" cy="119063"/>
            <a:chOff x="2208" y="2184"/>
            <a:chExt cx="176" cy="69"/>
          </a:xfrm>
        </p:grpSpPr>
        <p:grpSp>
          <p:nvGrpSpPr>
            <p:cNvPr id="31754" name="Group 10"/>
            <p:cNvGrpSpPr>
              <a:grpSpLocks/>
            </p:cNvGrpSpPr>
            <p:nvPr/>
          </p:nvGrpSpPr>
          <p:grpSpPr bwMode="auto">
            <a:xfrm>
              <a:off x="2208" y="2185"/>
              <a:ext cx="176" cy="68"/>
              <a:chOff x="2848" y="848"/>
              <a:chExt cx="140" cy="98"/>
            </a:xfrm>
          </p:grpSpPr>
          <p:sp>
            <p:nvSpPr>
              <p:cNvPr id="31755" name="Line 1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6" name="Line 1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57" name="Line 1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758" name="Group 14"/>
            <p:cNvGrpSpPr>
              <a:grpSpLocks/>
            </p:cNvGrpSpPr>
            <p:nvPr/>
          </p:nvGrpSpPr>
          <p:grpSpPr bwMode="auto">
            <a:xfrm flipV="1">
              <a:off x="2208" y="2184"/>
              <a:ext cx="176" cy="68"/>
              <a:chOff x="2848" y="848"/>
              <a:chExt cx="140" cy="98"/>
            </a:xfrm>
          </p:grpSpPr>
          <p:sp>
            <p:nvSpPr>
              <p:cNvPr id="31759" name="Line 1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0" name="Line 1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1" name="Line 1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762" name="Oval 18"/>
          <p:cNvSpPr>
            <a:spLocks noChangeArrowheads="1"/>
          </p:cNvSpPr>
          <p:nvPr/>
        </p:nvSpPr>
        <p:spPr bwMode="auto">
          <a:xfrm>
            <a:off x="5435600" y="4933950"/>
            <a:ext cx="1198563" cy="369888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3" name="Line 19"/>
          <p:cNvSpPr>
            <a:spLocks noChangeShapeType="1"/>
          </p:cNvSpPr>
          <p:nvPr/>
        </p:nvSpPr>
        <p:spPr bwMode="auto">
          <a:xfrm>
            <a:off x="5445125" y="4913313"/>
            <a:ext cx="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4" name="Rectangle 20"/>
          <p:cNvSpPr>
            <a:spLocks noChangeArrowheads="1"/>
          </p:cNvSpPr>
          <p:nvPr/>
        </p:nvSpPr>
        <p:spPr bwMode="auto">
          <a:xfrm>
            <a:off x="5445125" y="4875213"/>
            <a:ext cx="1198563" cy="263525"/>
          </a:xfrm>
          <a:prstGeom prst="rect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5454650" y="4646613"/>
            <a:ext cx="1198563" cy="430212"/>
          </a:xfrm>
          <a:prstGeom prst="ellipse">
            <a:avLst/>
          </a:prstGeom>
          <a:solidFill>
            <a:schemeClr val="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2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1767" name="Object 23"/>
          <p:cNvGraphicFramePr>
            <a:graphicFrameLocks noChangeAspect="1"/>
          </p:cNvGraphicFramePr>
          <p:nvPr/>
        </p:nvGraphicFramePr>
        <p:xfrm>
          <a:off x="984250" y="4146550"/>
          <a:ext cx="646113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849" name="Clip" r:id="rId6" imgW="24269700" imgH="20129500" progId="MS_ClipArt_Gallery.2">
                  <p:embed/>
                </p:oleObj>
              </mc:Choice>
              <mc:Fallback>
                <p:oleObj name="Clip" r:id="rId6" imgW="24269700" imgH="20129500" progId="MS_ClipArt_Gallery.2">
                  <p:embed/>
                  <p:pic>
                    <p:nvPicPr>
                      <p:cNvPr id="0" name="Object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250" y="4146550"/>
                        <a:ext cx="646113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768" name="Line 24"/>
          <p:cNvSpPr>
            <a:spLocks noChangeShapeType="1"/>
          </p:cNvSpPr>
          <p:nvPr/>
        </p:nvSpPr>
        <p:spPr bwMode="auto">
          <a:xfrm>
            <a:off x="1609725" y="4552950"/>
            <a:ext cx="5048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69" name="Line 25"/>
          <p:cNvSpPr>
            <a:spLocks noChangeShapeType="1"/>
          </p:cNvSpPr>
          <p:nvPr/>
        </p:nvSpPr>
        <p:spPr bwMode="auto">
          <a:xfrm flipV="1">
            <a:off x="1914525" y="5538788"/>
            <a:ext cx="195263" cy="47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0" name="Line 26"/>
          <p:cNvSpPr>
            <a:spLocks noChangeShapeType="1"/>
          </p:cNvSpPr>
          <p:nvPr/>
        </p:nvSpPr>
        <p:spPr bwMode="auto">
          <a:xfrm>
            <a:off x="3533775" y="4972050"/>
            <a:ext cx="1933575" cy="95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2" name="Line 28"/>
          <p:cNvSpPr>
            <a:spLocks noChangeShapeType="1"/>
          </p:cNvSpPr>
          <p:nvPr/>
        </p:nvSpPr>
        <p:spPr bwMode="auto">
          <a:xfrm flipH="1">
            <a:off x="2114550" y="4543425"/>
            <a:ext cx="0" cy="100012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73" name="Line 29"/>
          <p:cNvSpPr>
            <a:spLocks noChangeShapeType="1"/>
          </p:cNvSpPr>
          <p:nvPr/>
        </p:nvSpPr>
        <p:spPr bwMode="auto">
          <a:xfrm>
            <a:off x="2124075" y="4976813"/>
            <a:ext cx="200025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4" name="Rectangle 40"/>
          <p:cNvSpPr>
            <a:spLocks noChangeArrowheads="1"/>
          </p:cNvSpPr>
          <p:nvPr/>
        </p:nvSpPr>
        <p:spPr bwMode="auto">
          <a:xfrm>
            <a:off x="3200400" y="4843463"/>
            <a:ext cx="147638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31785" name="Rectangle 41"/>
          <p:cNvSpPr>
            <a:spLocks noChangeArrowheads="1"/>
          </p:cNvSpPr>
          <p:nvPr/>
        </p:nvSpPr>
        <p:spPr bwMode="auto">
          <a:xfrm>
            <a:off x="3362325" y="4843463"/>
            <a:ext cx="147638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6" name="Rectangle 42"/>
          <p:cNvSpPr>
            <a:spLocks noChangeArrowheads="1"/>
          </p:cNvSpPr>
          <p:nvPr/>
        </p:nvSpPr>
        <p:spPr bwMode="auto">
          <a:xfrm>
            <a:off x="2147888" y="4743450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8" name="Line 44"/>
          <p:cNvSpPr>
            <a:spLocks noChangeShapeType="1"/>
          </p:cNvSpPr>
          <p:nvPr/>
        </p:nvSpPr>
        <p:spPr bwMode="auto">
          <a:xfrm>
            <a:off x="2324100" y="4848225"/>
            <a:ext cx="242888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89" name="Line 45"/>
          <p:cNvSpPr>
            <a:spLocks noChangeShapeType="1"/>
          </p:cNvSpPr>
          <p:nvPr/>
        </p:nvSpPr>
        <p:spPr bwMode="auto">
          <a:xfrm flipV="1">
            <a:off x="1990725" y="5124450"/>
            <a:ext cx="0" cy="1762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791" name="Text Box 47"/>
          <p:cNvSpPr txBox="1">
            <a:spLocks noChangeArrowheads="1"/>
          </p:cNvSpPr>
          <p:nvPr/>
        </p:nvSpPr>
        <p:spPr bwMode="auto">
          <a:xfrm>
            <a:off x="631825" y="4170363"/>
            <a:ext cx="40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1"/>
                </a:solidFill>
                <a:latin typeface="Comic Sans MS" charset="0"/>
              </a:rPr>
              <a:t>A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31792" name="Text Box 48"/>
          <p:cNvSpPr txBox="1">
            <a:spLocks noChangeArrowheads="1"/>
          </p:cNvSpPr>
          <p:nvPr/>
        </p:nvSpPr>
        <p:spPr bwMode="auto">
          <a:xfrm>
            <a:off x="908050" y="5189538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chemeClr val="accent2"/>
                </a:solidFill>
                <a:latin typeface="Comic Sans MS" charset="0"/>
              </a:rPr>
              <a:t>B</a:t>
            </a:r>
            <a:endParaRPr lang="en-US" altLang="en-US">
              <a:solidFill>
                <a:schemeClr val="accent1"/>
              </a:solidFill>
            </a:endParaRPr>
          </a:p>
        </p:txBody>
      </p:sp>
      <p:sp>
        <p:nvSpPr>
          <p:cNvPr id="31807" name="Rectangle 63"/>
          <p:cNvSpPr>
            <a:spLocks noChangeArrowheads="1"/>
          </p:cNvSpPr>
          <p:nvPr/>
        </p:nvSpPr>
        <p:spPr bwMode="auto">
          <a:xfrm>
            <a:off x="3490913" y="4781550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837" name="Group 93"/>
          <p:cNvGrpSpPr>
            <a:grpSpLocks/>
          </p:cNvGrpSpPr>
          <p:nvPr/>
        </p:nvGrpSpPr>
        <p:grpSpPr bwMode="auto">
          <a:xfrm>
            <a:off x="3586163" y="3317875"/>
            <a:ext cx="4219575" cy="1454150"/>
            <a:chOff x="2259" y="2090"/>
            <a:chExt cx="2658" cy="916"/>
          </a:xfrm>
        </p:grpSpPr>
        <p:sp>
          <p:nvSpPr>
            <p:cNvPr id="31810" name="Text Box 66"/>
            <p:cNvSpPr txBox="1">
              <a:spLocks noChangeArrowheads="1"/>
            </p:cNvSpPr>
            <p:nvPr/>
          </p:nvSpPr>
          <p:spPr bwMode="auto">
            <a:xfrm>
              <a:off x="2602" y="2090"/>
              <a:ext cx="2315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latin typeface="Comic Sans MS" charset="0"/>
                </a:rPr>
                <a:t>packet being transmitted </a:t>
              </a:r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(delay)</a:t>
              </a:r>
            </a:p>
          </p:txBody>
        </p:sp>
        <p:sp>
          <p:nvSpPr>
            <p:cNvPr id="31811" name="Line 67"/>
            <p:cNvSpPr>
              <a:spLocks noChangeShapeType="1"/>
            </p:cNvSpPr>
            <p:nvPr/>
          </p:nvSpPr>
          <p:spPr bwMode="auto">
            <a:xfrm rot="10800000" flipV="1">
              <a:off x="2259" y="2294"/>
              <a:ext cx="1059" cy="7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838" name="Group 94"/>
          <p:cNvGrpSpPr>
            <a:grpSpLocks/>
          </p:cNvGrpSpPr>
          <p:nvPr/>
        </p:nvGrpSpPr>
        <p:grpSpPr bwMode="auto">
          <a:xfrm>
            <a:off x="3338513" y="5102225"/>
            <a:ext cx="3460750" cy="804863"/>
            <a:chOff x="2103" y="3214"/>
            <a:chExt cx="2180" cy="507"/>
          </a:xfrm>
        </p:grpSpPr>
        <p:sp>
          <p:nvSpPr>
            <p:cNvPr id="31816" name="Text Box 72"/>
            <p:cNvSpPr txBox="1">
              <a:spLocks noChangeArrowheads="1"/>
            </p:cNvSpPr>
            <p:nvPr/>
          </p:nvSpPr>
          <p:spPr bwMode="auto">
            <a:xfrm>
              <a:off x="2530" y="3490"/>
              <a:ext cx="175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latin typeface="Comic Sans MS" charset="0"/>
                </a:rPr>
                <a:t>packets queueing</a:t>
              </a:r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 (delay)</a:t>
              </a:r>
              <a:endParaRPr lang="en-US" altLang="en-US" sz="1800"/>
            </a:p>
          </p:txBody>
        </p:sp>
        <p:sp>
          <p:nvSpPr>
            <p:cNvPr id="31817" name="Line 73"/>
            <p:cNvSpPr>
              <a:spLocks noChangeShapeType="1"/>
            </p:cNvSpPr>
            <p:nvPr/>
          </p:nvSpPr>
          <p:spPr bwMode="auto">
            <a:xfrm rot="-10800000">
              <a:off x="2103" y="3214"/>
              <a:ext cx="471" cy="4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1818" name="Group 74"/>
          <p:cNvGrpSpPr>
            <a:grpSpLocks/>
          </p:cNvGrpSpPr>
          <p:nvPr/>
        </p:nvGrpSpPr>
        <p:grpSpPr bwMode="auto">
          <a:xfrm>
            <a:off x="5781675" y="4705350"/>
            <a:ext cx="498475" cy="119063"/>
            <a:chOff x="2208" y="2184"/>
            <a:chExt cx="176" cy="69"/>
          </a:xfrm>
        </p:grpSpPr>
        <p:grpSp>
          <p:nvGrpSpPr>
            <p:cNvPr id="31819" name="Group 75"/>
            <p:cNvGrpSpPr>
              <a:grpSpLocks/>
            </p:cNvGrpSpPr>
            <p:nvPr/>
          </p:nvGrpSpPr>
          <p:grpSpPr bwMode="auto">
            <a:xfrm>
              <a:off x="2208" y="2185"/>
              <a:ext cx="176" cy="68"/>
              <a:chOff x="2848" y="848"/>
              <a:chExt cx="140" cy="98"/>
            </a:xfrm>
          </p:grpSpPr>
          <p:sp>
            <p:nvSpPr>
              <p:cNvPr id="31820" name="Line 76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1" name="Line 77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2" name="Line 78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823" name="Group 79"/>
            <p:cNvGrpSpPr>
              <a:grpSpLocks/>
            </p:cNvGrpSpPr>
            <p:nvPr/>
          </p:nvGrpSpPr>
          <p:grpSpPr bwMode="auto">
            <a:xfrm flipV="1">
              <a:off x="2208" y="2184"/>
              <a:ext cx="176" cy="68"/>
              <a:chOff x="2848" y="848"/>
              <a:chExt cx="140" cy="98"/>
            </a:xfrm>
          </p:grpSpPr>
          <p:sp>
            <p:nvSpPr>
              <p:cNvPr id="31824" name="Line 80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5" name="Line 81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26" name="Line 82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31828" name="Rectangle 84"/>
          <p:cNvSpPr>
            <a:spLocks noChangeArrowheads="1"/>
          </p:cNvSpPr>
          <p:nvPr/>
        </p:nvSpPr>
        <p:spPr bwMode="auto">
          <a:xfrm>
            <a:off x="1673225" y="4271963"/>
            <a:ext cx="147638" cy="2000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829" name="Line 85"/>
          <p:cNvSpPr>
            <a:spLocks noChangeShapeType="1"/>
          </p:cNvSpPr>
          <p:nvPr/>
        </p:nvSpPr>
        <p:spPr bwMode="auto">
          <a:xfrm>
            <a:off x="1803400" y="4378325"/>
            <a:ext cx="242888" cy="4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830" name="Rectangle 86"/>
          <p:cNvSpPr>
            <a:spLocks noChangeArrowheads="1"/>
          </p:cNvSpPr>
          <p:nvPr/>
        </p:nvSpPr>
        <p:spPr bwMode="auto">
          <a:xfrm>
            <a:off x="1944688" y="5302250"/>
            <a:ext cx="147637" cy="2000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832" name="Rectangle 88"/>
          <p:cNvSpPr>
            <a:spLocks noChangeArrowheads="1"/>
          </p:cNvSpPr>
          <p:nvPr/>
        </p:nvSpPr>
        <p:spPr bwMode="auto">
          <a:xfrm>
            <a:off x="3060700" y="4843463"/>
            <a:ext cx="147638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31833" name="Rectangle 89"/>
          <p:cNvSpPr>
            <a:spLocks noChangeArrowheads="1"/>
          </p:cNvSpPr>
          <p:nvPr/>
        </p:nvSpPr>
        <p:spPr bwMode="auto">
          <a:xfrm>
            <a:off x="2921000" y="4843463"/>
            <a:ext cx="147638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31834" name="Rectangle 90"/>
          <p:cNvSpPr>
            <a:spLocks noChangeArrowheads="1"/>
          </p:cNvSpPr>
          <p:nvPr/>
        </p:nvSpPr>
        <p:spPr bwMode="auto">
          <a:xfrm>
            <a:off x="2781300" y="4843463"/>
            <a:ext cx="147638" cy="20002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grpSp>
        <p:nvGrpSpPr>
          <p:cNvPr id="31839" name="Group 95"/>
          <p:cNvGrpSpPr>
            <a:grpSpLocks/>
          </p:cNvGrpSpPr>
          <p:nvPr/>
        </p:nvGrpSpPr>
        <p:grpSpPr bwMode="auto">
          <a:xfrm>
            <a:off x="2517775" y="5064125"/>
            <a:ext cx="4624388" cy="1511300"/>
            <a:chOff x="1586" y="3190"/>
            <a:chExt cx="2913" cy="952"/>
          </a:xfrm>
        </p:grpSpPr>
        <p:sp>
          <p:nvSpPr>
            <p:cNvPr id="31835" name="Line 91"/>
            <p:cNvSpPr>
              <a:spLocks noChangeShapeType="1"/>
            </p:cNvSpPr>
            <p:nvPr/>
          </p:nvSpPr>
          <p:spPr bwMode="auto">
            <a:xfrm rot="10800000" flipH="1">
              <a:off x="1798" y="3190"/>
              <a:ext cx="105" cy="5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6" name="Text Box 92"/>
            <p:cNvSpPr txBox="1">
              <a:spLocks noChangeArrowheads="1"/>
            </p:cNvSpPr>
            <p:nvPr/>
          </p:nvSpPr>
          <p:spPr bwMode="auto">
            <a:xfrm>
              <a:off x="1586" y="3738"/>
              <a:ext cx="291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latin typeface="Comic Sans MS" charset="0"/>
                </a:rPr>
                <a:t>free (available) buffers: arriving packets </a:t>
              </a:r>
            </a:p>
            <a:p>
              <a:r>
                <a:rPr lang="en-US" altLang="en-US" sz="1800">
                  <a:latin typeface="Comic Sans MS" charset="0"/>
                </a:rPr>
                <a:t>dropped (</a:t>
              </a:r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loss</a:t>
              </a:r>
              <a:r>
                <a:rPr lang="en-US" altLang="en-US" sz="1800">
                  <a:latin typeface="Comic Sans MS" charset="0"/>
                </a:rPr>
                <a:t>) if no free buffers</a:t>
              </a:r>
              <a:endParaRPr lang="en-US" altLang="en-US" sz="18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076E83C2-58E8-5F4D-A1F1-886BC9A02845}" type="slidenum">
              <a:rPr lang="en-US" altLang="en-US"/>
              <a:pPr/>
              <a:t>62</a:t>
            </a:fld>
            <a:endParaRPr lang="en-US" altLang="en-US"/>
          </a:p>
        </p:txBody>
      </p:sp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66700"/>
            <a:ext cx="7772400" cy="1143000"/>
          </a:xfrm>
        </p:spPr>
        <p:txBody>
          <a:bodyPr/>
          <a:lstStyle/>
          <a:p>
            <a:r>
              <a:rPr lang="en-US" altLang="en-US"/>
              <a:t>Four sources of packet delay</a:t>
            </a:r>
            <a:endParaRPr lang="en-US" altLang="en-US" sz="4400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92125" y="1628775"/>
            <a:ext cx="3810000" cy="1339850"/>
          </a:xfrm>
        </p:spPr>
        <p:txBody>
          <a:bodyPr/>
          <a:lstStyle/>
          <a:p>
            <a:r>
              <a:rPr lang="en-US" altLang="en-US" sz="2400">
                <a:solidFill>
                  <a:srgbClr val="FF0000"/>
                </a:solidFill>
              </a:rPr>
              <a:t>1. nodal processing: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 sz="2000"/>
              <a:t>check bit errors</a:t>
            </a:r>
          </a:p>
          <a:p>
            <a:pPr lvl="1"/>
            <a:r>
              <a:rPr lang="en-US" altLang="en-US" sz="2000"/>
              <a:t>determine output link</a:t>
            </a:r>
          </a:p>
        </p:txBody>
      </p:sp>
      <p:grpSp>
        <p:nvGrpSpPr>
          <p:cNvPr id="81925" name="Group 5"/>
          <p:cNvGrpSpPr>
            <a:grpSpLocks/>
          </p:cNvGrpSpPr>
          <p:nvPr/>
        </p:nvGrpSpPr>
        <p:grpSpPr bwMode="auto">
          <a:xfrm>
            <a:off x="631825" y="3965575"/>
            <a:ext cx="6021388" cy="2174875"/>
            <a:chOff x="494" y="2702"/>
            <a:chExt cx="3793" cy="1370"/>
          </a:xfrm>
        </p:grpSpPr>
        <p:graphicFrame>
          <p:nvGraphicFramePr>
            <p:cNvPr id="81926" name="Object 6"/>
            <p:cNvGraphicFramePr>
              <a:graphicFrameLocks noChangeAspect="1"/>
            </p:cNvGraphicFramePr>
            <p:nvPr/>
          </p:nvGraphicFramePr>
          <p:xfrm>
            <a:off x="914" y="3452"/>
            <a:ext cx="407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87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" y="3452"/>
                          <a:ext cx="407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1927" name="Oval 7"/>
            <p:cNvSpPr>
              <a:spLocks noChangeArrowheads="1"/>
            </p:cNvSpPr>
            <p:nvPr/>
          </p:nvSpPr>
          <p:spPr bwMode="auto">
            <a:xfrm>
              <a:off x="1570" y="3300"/>
              <a:ext cx="755" cy="233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28" name="Rectangle 8"/>
            <p:cNvSpPr>
              <a:spLocks noChangeArrowheads="1"/>
            </p:cNvSpPr>
            <p:nvPr/>
          </p:nvSpPr>
          <p:spPr bwMode="auto">
            <a:xfrm>
              <a:off x="1570" y="3257"/>
              <a:ext cx="755" cy="16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1929" name="Oval 9"/>
            <p:cNvSpPr>
              <a:spLocks noChangeArrowheads="1"/>
            </p:cNvSpPr>
            <p:nvPr/>
          </p:nvSpPr>
          <p:spPr bwMode="auto">
            <a:xfrm>
              <a:off x="1576" y="3113"/>
              <a:ext cx="755" cy="271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1930" name="Group 10"/>
            <p:cNvGrpSpPr>
              <a:grpSpLocks/>
            </p:cNvGrpSpPr>
            <p:nvPr/>
          </p:nvGrpSpPr>
          <p:grpSpPr bwMode="auto">
            <a:xfrm>
              <a:off x="1794" y="3132"/>
              <a:ext cx="314" cy="75"/>
              <a:chOff x="2208" y="2184"/>
              <a:chExt cx="176" cy="69"/>
            </a:xfrm>
          </p:grpSpPr>
          <p:grpSp>
            <p:nvGrpSpPr>
              <p:cNvPr id="81931" name="Group 11"/>
              <p:cNvGrpSpPr>
                <a:grpSpLocks/>
              </p:cNvGrpSpPr>
              <p:nvPr/>
            </p:nvGrpSpPr>
            <p:grpSpPr bwMode="auto">
              <a:xfrm>
                <a:off x="2208" y="2185"/>
                <a:ext cx="176" cy="68"/>
                <a:chOff x="2848" y="848"/>
                <a:chExt cx="140" cy="98"/>
              </a:xfrm>
            </p:grpSpPr>
            <p:sp>
              <p:nvSpPr>
                <p:cNvPr id="81932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33" name="Line 1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34" name="Line 1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935" name="Group 15"/>
              <p:cNvGrpSpPr>
                <a:grpSpLocks/>
              </p:cNvGrpSpPr>
              <p:nvPr/>
            </p:nvGrpSpPr>
            <p:grpSpPr bwMode="auto">
              <a:xfrm flipV="1">
                <a:off x="2208" y="2184"/>
                <a:ext cx="176" cy="68"/>
                <a:chOff x="2848" y="848"/>
                <a:chExt cx="140" cy="98"/>
              </a:xfrm>
            </p:grpSpPr>
            <p:sp>
              <p:nvSpPr>
                <p:cNvPr id="81936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37" name="Line 1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38" name="Line 1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81939" name="Oval 19"/>
            <p:cNvSpPr>
              <a:spLocks noChangeArrowheads="1"/>
            </p:cNvSpPr>
            <p:nvPr/>
          </p:nvSpPr>
          <p:spPr bwMode="auto">
            <a:xfrm>
              <a:off x="3520" y="3312"/>
              <a:ext cx="755" cy="233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0" name="Line 20"/>
            <p:cNvSpPr>
              <a:spLocks noChangeShapeType="1"/>
            </p:cNvSpPr>
            <p:nvPr/>
          </p:nvSpPr>
          <p:spPr bwMode="auto">
            <a:xfrm>
              <a:off x="3526" y="3299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1" name="Rectangle 21"/>
            <p:cNvSpPr>
              <a:spLocks noChangeArrowheads="1"/>
            </p:cNvSpPr>
            <p:nvPr/>
          </p:nvSpPr>
          <p:spPr bwMode="auto">
            <a:xfrm>
              <a:off x="3526" y="3275"/>
              <a:ext cx="755" cy="16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1942" name="Oval 22"/>
            <p:cNvSpPr>
              <a:spLocks noChangeArrowheads="1"/>
            </p:cNvSpPr>
            <p:nvPr/>
          </p:nvSpPr>
          <p:spPr bwMode="auto">
            <a:xfrm>
              <a:off x="3532" y="3131"/>
              <a:ext cx="755" cy="271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81943" name="Object 23"/>
            <p:cNvGraphicFramePr>
              <a:graphicFrameLocks noChangeAspect="1"/>
            </p:cNvGraphicFramePr>
            <p:nvPr/>
          </p:nvGraphicFramePr>
          <p:xfrm>
            <a:off x="716" y="2816"/>
            <a:ext cx="407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88" name="Clip" r:id="rId6" imgW="24269700" imgH="20129500" progId="MS_ClipArt_Gallery.2">
                    <p:embed/>
                  </p:oleObj>
                </mc:Choice>
                <mc:Fallback>
                  <p:oleObj name="Clip" r:id="rId6" imgW="24269700" imgH="20129500" progId="MS_ClipArt_Gallery.2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6" y="2816"/>
                          <a:ext cx="407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1944" name="Line 24"/>
            <p:cNvSpPr>
              <a:spLocks noChangeShapeType="1"/>
            </p:cNvSpPr>
            <p:nvPr/>
          </p:nvSpPr>
          <p:spPr bwMode="auto">
            <a:xfrm>
              <a:off x="1110" y="3072"/>
              <a:ext cx="3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5" name="Line 25"/>
            <p:cNvSpPr>
              <a:spLocks noChangeShapeType="1"/>
            </p:cNvSpPr>
            <p:nvPr/>
          </p:nvSpPr>
          <p:spPr bwMode="auto">
            <a:xfrm flipV="1">
              <a:off x="1302" y="3693"/>
              <a:ext cx="123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6" name="Line 26"/>
            <p:cNvSpPr>
              <a:spLocks noChangeShapeType="1"/>
            </p:cNvSpPr>
            <p:nvPr/>
          </p:nvSpPr>
          <p:spPr bwMode="auto">
            <a:xfrm>
              <a:off x="2322" y="3336"/>
              <a:ext cx="1218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7" name="Line 27"/>
            <p:cNvSpPr>
              <a:spLocks noChangeShapeType="1"/>
            </p:cNvSpPr>
            <p:nvPr/>
          </p:nvSpPr>
          <p:spPr bwMode="auto">
            <a:xfrm flipH="1">
              <a:off x="1428" y="3066"/>
              <a:ext cx="0" cy="6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8" name="Line 28"/>
            <p:cNvSpPr>
              <a:spLocks noChangeShapeType="1"/>
            </p:cNvSpPr>
            <p:nvPr/>
          </p:nvSpPr>
          <p:spPr bwMode="auto">
            <a:xfrm>
              <a:off x="1434" y="3339"/>
              <a:ext cx="1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49" name="Rectangle 29"/>
            <p:cNvSpPr>
              <a:spLocks noChangeArrowheads="1"/>
            </p:cNvSpPr>
            <p:nvPr/>
          </p:nvSpPr>
          <p:spPr bwMode="auto">
            <a:xfrm>
              <a:off x="2901" y="3210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0" name="Rectangle 30"/>
            <p:cNvSpPr>
              <a:spLocks noChangeArrowheads="1"/>
            </p:cNvSpPr>
            <p:nvPr/>
          </p:nvSpPr>
          <p:spPr bwMode="auto">
            <a:xfrm>
              <a:off x="2112" y="325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1" name="Rectangle 31"/>
            <p:cNvSpPr>
              <a:spLocks noChangeArrowheads="1"/>
            </p:cNvSpPr>
            <p:nvPr/>
          </p:nvSpPr>
          <p:spPr bwMode="auto">
            <a:xfrm>
              <a:off x="2214" y="3255"/>
              <a:ext cx="93" cy="12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2" name="Rectangle 32"/>
            <p:cNvSpPr>
              <a:spLocks noChangeArrowheads="1"/>
            </p:cNvSpPr>
            <p:nvPr/>
          </p:nvSpPr>
          <p:spPr bwMode="auto">
            <a:xfrm>
              <a:off x="1449" y="3192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3" name="Line 33"/>
            <p:cNvSpPr>
              <a:spLocks noChangeShapeType="1"/>
            </p:cNvSpPr>
            <p:nvPr/>
          </p:nvSpPr>
          <p:spPr bwMode="auto">
            <a:xfrm>
              <a:off x="1560" y="3258"/>
              <a:ext cx="15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4" name="Line 34"/>
            <p:cNvSpPr>
              <a:spLocks noChangeShapeType="1"/>
            </p:cNvSpPr>
            <p:nvPr/>
          </p:nvSpPr>
          <p:spPr bwMode="auto">
            <a:xfrm flipV="1">
              <a:off x="1350" y="3432"/>
              <a:ext cx="0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5" name="Line 35"/>
            <p:cNvSpPr>
              <a:spLocks noChangeShapeType="1"/>
            </p:cNvSpPr>
            <p:nvPr/>
          </p:nvSpPr>
          <p:spPr bwMode="auto">
            <a:xfrm flipV="1">
              <a:off x="3387" y="3084"/>
              <a:ext cx="2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6" name="Text Box 36"/>
            <p:cNvSpPr txBox="1">
              <a:spLocks noChangeArrowheads="1"/>
            </p:cNvSpPr>
            <p:nvPr/>
          </p:nvSpPr>
          <p:spPr bwMode="auto">
            <a:xfrm>
              <a:off x="494" y="2831"/>
              <a:ext cx="2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chemeClr val="accent1"/>
                  </a:solidFill>
                  <a:latin typeface="Comic Sans MS" charset="0"/>
                </a:rPr>
                <a:t>A</a:t>
              </a:r>
              <a:endParaRPr lang="en-US" altLang="en-US">
                <a:solidFill>
                  <a:schemeClr val="accent1"/>
                </a:solidFill>
              </a:endParaRPr>
            </a:p>
          </p:txBody>
        </p:sp>
        <p:sp>
          <p:nvSpPr>
            <p:cNvPr id="81957" name="Text Box 37"/>
            <p:cNvSpPr txBox="1">
              <a:spLocks noChangeArrowheads="1"/>
            </p:cNvSpPr>
            <p:nvPr/>
          </p:nvSpPr>
          <p:spPr bwMode="auto">
            <a:xfrm>
              <a:off x="668" y="3473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chemeClr val="accent2"/>
                  </a:solidFill>
                  <a:latin typeface="Comic Sans MS" charset="0"/>
                </a:rPr>
                <a:t>B</a:t>
              </a:r>
              <a:endParaRPr lang="en-US" altLang="en-US">
                <a:solidFill>
                  <a:schemeClr val="accent1"/>
                </a:solidFill>
              </a:endParaRPr>
            </a:p>
          </p:txBody>
        </p:sp>
        <p:sp>
          <p:nvSpPr>
            <p:cNvPr id="81958" name="Rectangle 38"/>
            <p:cNvSpPr>
              <a:spLocks noChangeArrowheads="1"/>
            </p:cNvSpPr>
            <p:nvPr/>
          </p:nvSpPr>
          <p:spPr bwMode="auto">
            <a:xfrm>
              <a:off x="2295" y="3216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59" name="Text Box 39"/>
            <p:cNvSpPr txBox="1">
              <a:spLocks noChangeArrowheads="1"/>
            </p:cNvSpPr>
            <p:nvPr/>
          </p:nvSpPr>
          <p:spPr bwMode="auto">
            <a:xfrm>
              <a:off x="2540" y="2966"/>
              <a:ext cx="89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propagation</a:t>
              </a:r>
              <a:endParaRPr lang="en-US" altLang="en-US" sz="1800"/>
            </a:p>
          </p:txBody>
        </p:sp>
        <p:sp>
          <p:nvSpPr>
            <p:cNvPr id="81960" name="Line 40"/>
            <p:cNvSpPr>
              <a:spLocks noChangeShapeType="1"/>
            </p:cNvSpPr>
            <p:nvPr/>
          </p:nvSpPr>
          <p:spPr bwMode="auto">
            <a:xfrm rot="-10800000">
              <a:off x="2385" y="3084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1" name="Text Box 41"/>
            <p:cNvSpPr txBox="1">
              <a:spLocks noChangeArrowheads="1"/>
            </p:cNvSpPr>
            <p:nvPr/>
          </p:nvSpPr>
          <p:spPr bwMode="auto">
            <a:xfrm>
              <a:off x="1346" y="2702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transmission</a:t>
              </a:r>
              <a:endParaRPr lang="en-US" altLang="en-US" sz="1800"/>
            </a:p>
          </p:txBody>
        </p:sp>
        <p:sp>
          <p:nvSpPr>
            <p:cNvPr id="81962" name="Line 42"/>
            <p:cNvSpPr>
              <a:spLocks noChangeShapeType="1"/>
            </p:cNvSpPr>
            <p:nvPr/>
          </p:nvSpPr>
          <p:spPr bwMode="auto">
            <a:xfrm rot="-10800000" flipH="1" flipV="1">
              <a:off x="2022" y="2874"/>
              <a:ext cx="333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3" name="Text Box 43"/>
            <p:cNvSpPr txBox="1">
              <a:spLocks noChangeArrowheads="1"/>
            </p:cNvSpPr>
            <p:nvPr/>
          </p:nvSpPr>
          <p:spPr bwMode="auto">
            <a:xfrm>
              <a:off x="1424" y="3668"/>
              <a:ext cx="82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nodal</a:t>
              </a:r>
            </a:p>
            <a:p>
              <a:pPr algn="ctr"/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processing</a:t>
              </a:r>
              <a:endParaRPr lang="en-US" altLang="en-US" sz="1800"/>
            </a:p>
          </p:txBody>
        </p:sp>
        <p:sp>
          <p:nvSpPr>
            <p:cNvPr id="81964" name="Line 44"/>
            <p:cNvSpPr>
              <a:spLocks noChangeShapeType="1"/>
            </p:cNvSpPr>
            <p:nvPr/>
          </p:nvSpPr>
          <p:spPr bwMode="auto">
            <a:xfrm rot="-10800000">
              <a:off x="1587" y="3696"/>
              <a:ext cx="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5" name="Line 45"/>
            <p:cNvSpPr>
              <a:spLocks noChangeShapeType="1"/>
            </p:cNvSpPr>
            <p:nvPr/>
          </p:nvSpPr>
          <p:spPr bwMode="auto">
            <a:xfrm rot="10800000" flipV="1">
              <a:off x="2097" y="3546"/>
              <a:ext cx="2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1966" name="Text Box 46"/>
            <p:cNvSpPr txBox="1">
              <a:spLocks noChangeArrowheads="1"/>
            </p:cNvSpPr>
            <p:nvPr/>
          </p:nvSpPr>
          <p:spPr bwMode="auto">
            <a:xfrm>
              <a:off x="2354" y="3830"/>
              <a:ext cx="6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queueing</a:t>
              </a:r>
              <a:endParaRPr lang="en-US" altLang="en-US" sz="1800"/>
            </a:p>
          </p:txBody>
        </p:sp>
        <p:sp>
          <p:nvSpPr>
            <p:cNvPr id="81967" name="Line 47"/>
            <p:cNvSpPr>
              <a:spLocks noChangeShapeType="1"/>
            </p:cNvSpPr>
            <p:nvPr/>
          </p:nvSpPr>
          <p:spPr bwMode="auto">
            <a:xfrm rot="-10800000">
              <a:off x="2199" y="3546"/>
              <a:ext cx="375" cy="3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1968" name="Group 48"/>
            <p:cNvGrpSpPr>
              <a:grpSpLocks/>
            </p:cNvGrpSpPr>
            <p:nvPr/>
          </p:nvGrpSpPr>
          <p:grpSpPr bwMode="auto">
            <a:xfrm>
              <a:off x="3738" y="3168"/>
              <a:ext cx="314" cy="75"/>
              <a:chOff x="2208" y="2184"/>
              <a:chExt cx="176" cy="69"/>
            </a:xfrm>
          </p:grpSpPr>
          <p:grpSp>
            <p:nvGrpSpPr>
              <p:cNvPr id="81969" name="Group 49"/>
              <p:cNvGrpSpPr>
                <a:grpSpLocks/>
              </p:cNvGrpSpPr>
              <p:nvPr/>
            </p:nvGrpSpPr>
            <p:grpSpPr bwMode="auto">
              <a:xfrm>
                <a:off x="2208" y="2185"/>
                <a:ext cx="176" cy="68"/>
                <a:chOff x="2848" y="848"/>
                <a:chExt cx="140" cy="98"/>
              </a:xfrm>
            </p:grpSpPr>
            <p:sp>
              <p:nvSpPr>
                <p:cNvPr id="81970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71" name="Line 5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72" name="Line 5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81973" name="Group 53"/>
              <p:cNvGrpSpPr>
                <a:grpSpLocks/>
              </p:cNvGrpSpPr>
              <p:nvPr/>
            </p:nvGrpSpPr>
            <p:grpSpPr bwMode="auto">
              <a:xfrm flipV="1">
                <a:off x="2208" y="2184"/>
                <a:ext cx="176" cy="68"/>
                <a:chOff x="2848" y="848"/>
                <a:chExt cx="140" cy="98"/>
              </a:xfrm>
            </p:grpSpPr>
            <p:sp>
              <p:nvSpPr>
                <p:cNvPr id="81974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75" name="Line 5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81976" name="Line 5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81978" name="Rectangle 58"/>
          <p:cNvSpPr>
            <a:spLocks noChangeArrowheads="1"/>
          </p:cNvSpPr>
          <p:nvPr/>
        </p:nvSpPr>
        <p:spPr bwMode="auto">
          <a:xfrm>
            <a:off x="4429125" y="1628775"/>
            <a:ext cx="3810000" cy="197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</a:rPr>
              <a:t>2. queueing</a:t>
            </a:r>
          </a:p>
          <a:p>
            <a:pPr lvl="1"/>
            <a:r>
              <a:rPr lang="en-US" altLang="en-US"/>
              <a:t>time waiting at output link for transmission </a:t>
            </a:r>
          </a:p>
          <a:p>
            <a:pPr lvl="1"/>
            <a:r>
              <a:rPr lang="en-US" altLang="en-US"/>
              <a:t>depends on congestion level of router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4181E7E4-5CAF-2641-A4B4-D90FA954E0E6}" type="slidenum">
              <a:rPr lang="en-US" altLang="en-US"/>
              <a:pPr/>
              <a:t>63</a:t>
            </a:fld>
            <a:endParaRPr lang="en-US" alt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66700"/>
            <a:ext cx="7772400" cy="1143000"/>
          </a:xfrm>
        </p:spPr>
        <p:txBody>
          <a:bodyPr/>
          <a:lstStyle/>
          <a:p>
            <a:r>
              <a:rPr lang="en-US" altLang="en-US" sz="3600"/>
              <a:t>Delay in packet-switched networks</a:t>
            </a:r>
            <a:endParaRPr lang="en-US" alt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23875" y="1371600"/>
            <a:ext cx="3810000" cy="2505075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>
                <a:solidFill>
                  <a:srgbClr val="FF0000"/>
                </a:solidFill>
              </a:rPr>
              <a:t>3. Transmission delay:</a:t>
            </a:r>
            <a:endParaRPr lang="en-US" altLang="en-US" sz="2400"/>
          </a:p>
          <a:p>
            <a:r>
              <a:rPr lang="en-US" altLang="en-US" sz="2400"/>
              <a:t>R=link bandwidth (bps)</a:t>
            </a:r>
          </a:p>
          <a:p>
            <a:r>
              <a:rPr lang="en-US" altLang="en-US" sz="2400"/>
              <a:t>L=packet length (bits)</a:t>
            </a:r>
          </a:p>
          <a:p>
            <a:r>
              <a:rPr lang="en-US" altLang="en-US" sz="2400"/>
              <a:t>time to send bits into link = L/R</a:t>
            </a:r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76750" y="1362075"/>
            <a:ext cx="4152900" cy="291465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>
                <a:solidFill>
                  <a:srgbClr val="FF0000"/>
                </a:solidFill>
              </a:rPr>
              <a:t>4. Propagation delay:</a:t>
            </a:r>
          </a:p>
          <a:p>
            <a:r>
              <a:rPr lang="en-US" altLang="en-US" sz="2400"/>
              <a:t>d = length of physical link</a:t>
            </a:r>
          </a:p>
          <a:p>
            <a:r>
              <a:rPr lang="en-US" altLang="en-US" sz="2400"/>
              <a:t>s = propagation speed in medium (~2x10</a:t>
            </a:r>
            <a:r>
              <a:rPr lang="en-US" altLang="en-US" sz="2400" baseline="30000"/>
              <a:t>8</a:t>
            </a:r>
            <a:r>
              <a:rPr lang="en-US" altLang="en-US" sz="2400"/>
              <a:t> m/sec)</a:t>
            </a:r>
          </a:p>
          <a:p>
            <a:r>
              <a:rPr lang="en-US" altLang="en-US" sz="2400"/>
              <a:t>propagation delay = d/s</a:t>
            </a:r>
          </a:p>
        </p:txBody>
      </p:sp>
      <p:grpSp>
        <p:nvGrpSpPr>
          <p:cNvPr id="32773" name="Group 5"/>
          <p:cNvGrpSpPr>
            <a:grpSpLocks/>
          </p:cNvGrpSpPr>
          <p:nvPr/>
        </p:nvGrpSpPr>
        <p:grpSpPr bwMode="auto">
          <a:xfrm>
            <a:off x="622300" y="4432300"/>
            <a:ext cx="6021388" cy="2174875"/>
            <a:chOff x="494" y="2702"/>
            <a:chExt cx="3793" cy="1370"/>
          </a:xfrm>
        </p:grpSpPr>
        <p:graphicFrame>
          <p:nvGraphicFramePr>
            <p:cNvPr id="32774" name="Object 6"/>
            <p:cNvGraphicFramePr>
              <a:graphicFrameLocks noChangeAspect="1"/>
            </p:cNvGraphicFramePr>
            <p:nvPr/>
          </p:nvGraphicFramePr>
          <p:xfrm>
            <a:off x="914" y="3452"/>
            <a:ext cx="407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35" name="Clip" r:id="rId4" imgW="24269700" imgH="20129500" progId="MS_ClipArt_Gallery.2">
                    <p:embed/>
                  </p:oleObj>
                </mc:Choice>
                <mc:Fallback>
                  <p:oleObj name="Clip" r:id="rId4" imgW="24269700" imgH="20129500" progId="MS_ClipArt_Gallery.2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4" y="3452"/>
                          <a:ext cx="407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75" name="Oval 7"/>
            <p:cNvSpPr>
              <a:spLocks noChangeArrowheads="1"/>
            </p:cNvSpPr>
            <p:nvPr/>
          </p:nvSpPr>
          <p:spPr bwMode="auto">
            <a:xfrm>
              <a:off x="1570" y="3300"/>
              <a:ext cx="755" cy="233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6" name="Rectangle 8"/>
            <p:cNvSpPr>
              <a:spLocks noChangeArrowheads="1"/>
            </p:cNvSpPr>
            <p:nvPr/>
          </p:nvSpPr>
          <p:spPr bwMode="auto">
            <a:xfrm>
              <a:off x="1570" y="3257"/>
              <a:ext cx="755" cy="16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32777" name="Oval 9"/>
            <p:cNvSpPr>
              <a:spLocks noChangeArrowheads="1"/>
            </p:cNvSpPr>
            <p:nvPr/>
          </p:nvSpPr>
          <p:spPr bwMode="auto">
            <a:xfrm>
              <a:off x="1576" y="3113"/>
              <a:ext cx="755" cy="271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778" name="Group 10"/>
            <p:cNvGrpSpPr>
              <a:grpSpLocks/>
            </p:cNvGrpSpPr>
            <p:nvPr/>
          </p:nvGrpSpPr>
          <p:grpSpPr bwMode="auto">
            <a:xfrm>
              <a:off x="1794" y="3132"/>
              <a:ext cx="314" cy="75"/>
              <a:chOff x="2208" y="2184"/>
              <a:chExt cx="176" cy="69"/>
            </a:xfrm>
          </p:grpSpPr>
          <p:grpSp>
            <p:nvGrpSpPr>
              <p:cNvPr id="32779" name="Group 11"/>
              <p:cNvGrpSpPr>
                <a:grpSpLocks/>
              </p:cNvGrpSpPr>
              <p:nvPr/>
            </p:nvGrpSpPr>
            <p:grpSpPr bwMode="auto">
              <a:xfrm>
                <a:off x="2208" y="2185"/>
                <a:ext cx="176" cy="68"/>
                <a:chOff x="2848" y="848"/>
                <a:chExt cx="140" cy="98"/>
              </a:xfrm>
            </p:grpSpPr>
            <p:sp>
              <p:nvSpPr>
                <p:cNvPr id="32780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1" name="Line 13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2" name="Line 14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783" name="Group 15"/>
              <p:cNvGrpSpPr>
                <a:grpSpLocks/>
              </p:cNvGrpSpPr>
              <p:nvPr/>
            </p:nvGrpSpPr>
            <p:grpSpPr bwMode="auto">
              <a:xfrm flipV="1">
                <a:off x="2208" y="2184"/>
                <a:ext cx="176" cy="68"/>
                <a:chOff x="2848" y="848"/>
                <a:chExt cx="140" cy="98"/>
              </a:xfrm>
            </p:grpSpPr>
            <p:sp>
              <p:nvSpPr>
                <p:cNvPr id="32784" name="Line 16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5" name="Line 17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786" name="Line 18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32787" name="Oval 19"/>
            <p:cNvSpPr>
              <a:spLocks noChangeArrowheads="1"/>
            </p:cNvSpPr>
            <p:nvPr/>
          </p:nvSpPr>
          <p:spPr bwMode="auto">
            <a:xfrm>
              <a:off x="3520" y="3312"/>
              <a:ext cx="755" cy="233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8" name="Line 20"/>
            <p:cNvSpPr>
              <a:spLocks noChangeShapeType="1"/>
            </p:cNvSpPr>
            <p:nvPr/>
          </p:nvSpPr>
          <p:spPr bwMode="auto">
            <a:xfrm>
              <a:off x="3526" y="3299"/>
              <a:ext cx="0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89" name="Rectangle 21"/>
            <p:cNvSpPr>
              <a:spLocks noChangeArrowheads="1"/>
            </p:cNvSpPr>
            <p:nvPr/>
          </p:nvSpPr>
          <p:spPr bwMode="auto">
            <a:xfrm>
              <a:off x="3526" y="3275"/>
              <a:ext cx="755" cy="166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32790" name="Oval 22"/>
            <p:cNvSpPr>
              <a:spLocks noChangeArrowheads="1"/>
            </p:cNvSpPr>
            <p:nvPr/>
          </p:nvSpPr>
          <p:spPr bwMode="auto">
            <a:xfrm>
              <a:off x="3532" y="3131"/>
              <a:ext cx="755" cy="271"/>
            </a:xfrm>
            <a:prstGeom prst="ellipse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accent2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aphicFrame>
          <p:nvGraphicFramePr>
            <p:cNvPr id="32791" name="Object 23"/>
            <p:cNvGraphicFramePr>
              <a:graphicFrameLocks noChangeAspect="1"/>
            </p:cNvGraphicFramePr>
            <p:nvPr/>
          </p:nvGraphicFramePr>
          <p:xfrm>
            <a:off x="716" y="2816"/>
            <a:ext cx="407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2836" name="Clip" r:id="rId6" imgW="24269700" imgH="20129500" progId="MS_ClipArt_Gallery.2">
                    <p:embed/>
                  </p:oleObj>
                </mc:Choice>
                <mc:Fallback>
                  <p:oleObj name="Clip" r:id="rId6" imgW="24269700" imgH="20129500" progId="MS_ClipArt_Gallery.2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6" y="2816"/>
                          <a:ext cx="407" cy="33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792" name="Line 24"/>
            <p:cNvSpPr>
              <a:spLocks noChangeShapeType="1"/>
            </p:cNvSpPr>
            <p:nvPr/>
          </p:nvSpPr>
          <p:spPr bwMode="auto">
            <a:xfrm>
              <a:off x="1110" y="3072"/>
              <a:ext cx="31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3" name="Line 25"/>
            <p:cNvSpPr>
              <a:spLocks noChangeShapeType="1"/>
            </p:cNvSpPr>
            <p:nvPr/>
          </p:nvSpPr>
          <p:spPr bwMode="auto">
            <a:xfrm flipV="1">
              <a:off x="1302" y="3693"/>
              <a:ext cx="123" cy="3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4" name="Line 26"/>
            <p:cNvSpPr>
              <a:spLocks noChangeShapeType="1"/>
            </p:cNvSpPr>
            <p:nvPr/>
          </p:nvSpPr>
          <p:spPr bwMode="auto">
            <a:xfrm>
              <a:off x="2322" y="3336"/>
              <a:ext cx="1218" cy="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5" name="Line 27"/>
            <p:cNvSpPr>
              <a:spLocks noChangeShapeType="1"/>
            </p:cNvSpPr>
            <p:nvPr/>
          </p:nvSpPr>
          <p:spPr bwMode="auto">
            <a:xfrm flipH="1">
              <a:off x="1428" y="3066"/>
              <a:ext cx="0" cy="63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6" name="Line 28"/>
            <p:cNvSpPr>
              <a:spLocks noChangeShapeType="1"/>
            </p:cNvSpPr>
            <p:nvPr/>
          </p:nvSpPr>
          <p:spPr bwMode="auto">
            <a:xfrm>
              <a:off x="1434" y="3339"/>
              <a:ext cx="12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7" name="Rectangle 29"/>
            <p:cNvSpPr>
              <a:spLocks noChangeArrowheads="1"/>
            </p:cNvSpPr>
            <p:nvPr/>
          </p:nvSpPr>
          <p:spPr bwMode="auto">
            <a:xfrm>
              <a:off x="2901" y="3210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8" name="Rectangle 30"/>
            <p:cNvSpPr>
              <a:spLocks noChangeArrowheads="1"/>
            </p:cNvSpPr>
            <p:nvPr/>
          </p:nvSpPr>
          <p:spPr bwMode="auto">
            <a:xfrm>
              <a:off x="2112" y="3255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99" name="Rectangle 31"/>
            <p:cNvSpPr>
              <a:spLocks noChangeArrowheads="1"/>
            </p:cNvSpPr>
            <p:nvPr/>
          </p:nvSpPr>
          <p:spPr bwMode="auto">
            <a:xfrm>
              <a:off x="2214" y="3255"/>
              <a:ext cx="93" cy="12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0" name="Rectangle 32"/>
            <p:cNvSpPr>
              <a:spLocks noChangeArrowheads="1"/>
            </p:cNvSpPr>
            <p:nvPr/>
          </p:nvSpPr>
          <p:spPr bwMode="auto">
            <a:xfrm>
              <a:off x="1449" y="3192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1" name="Line 33"/>
            <p:cNvSpPr>
              <a:spLocks noChangeShapeType="1"/>
            </p:cNvSpPr>
            <p:nvPr/>
          </p:nvSpPr>
          <p:spPr bwMode="auto">
            <a:xfrm>
              <a:off x="1560" y="3258"/>
              <a:ext cx="15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2" name="Line 34"/>
            <p:cNvSpPr>
              <a:spLocks noChangeShapeType="1"/>
            </p:cNvSpPr>
            <p:nvPr/>
          </p:nvSpPr>
          <p:spPr bwMode="auto">
            <a:xfrm flipV="1">
              <a:off x="1350" y="3432"/>
              <a:ext cx="0" cy="11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3" name="Line 35"/>
            <p:cNvSpPr>
              <a:spLocks noChangeShapeType="1"/>
            </p:cNvSpPr>
            <p:nvPr/>
          </p:nvSpPr>
          <p:spPr bwMode="auto">
            <a:xfrm flipV="1">
              <a:off x="3387" y="3084"/>
              <a:ext cx="23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4" name="Text Box 36"/>
            <p:cNvSpPr txBox="1">
              <a:spLocks noChangeArrowheads="1"/>
            </p:cNvSpPr>
            <p:nvPr/>
          </p:nvSpPr>
          <p:spPr bwMode="auto">
            <a:xfrm>
              <a:off x="494" y="2831"/>
              <a:ext cx="25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chemeClr val="accent1"/>
                  </a:solidFill>
                  <a:latin typeface="Comic Sans MS" charset="0"/>
                </a:rPr>
                <a:t>A</a:t>
              </a:r>
              <a:endParaRPr lang="en-US" altLang="en-US">
                <a:solidFill>
                  <a:schemeClr val="accent1"/>
                </a:solidFill>
              </a:endParaRPr>
            </a:p>
          </p:txBody>
        </p:sp>
        <p:sp>
          <p:nvSpPr>
            <p:cNvPr id="32805" name="Text Box 37"/>
            <p:cNvSpPr txBox="1">
              <a:spLocks noChangeArrowheads="1"/>
            </p:cNvSpPr>
            <p:nvPr/>
          </p:nvSpPr>
          <p:spPr bwMode="auto">
            <a:xfrm>
              <a:off x="668" y="3473"/>
              <a:ext cx="237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chemeClr val="accent2"/>
                  </a:solidFill>
                  <a:latin typeface="Comic Sans MS" charset="0"/>
                </a:rPr>
                <a:t>B</a:t>
              </a:r>
              <a:endParaRPr lang="en-US" altLang="en-US">
                <a:solidFill>
                  <a:schemeClr val="accent1"/>
                </a:solidFill>
              </a:endParaRPr>
            </a:p>
          </p:txBody>
        </p:sp>
        <p:sp>
          <p:nvSpPr>
            <p:cNvPr id="32806" name="Rectangle 38"/>
            <p:cNvSpPr>
              <a:spLocks noChangeArrowheads="1"/>
            </p:cNvSpPr>
            <p:nvPr/>
          </p:nvSpPr>
          <p:spPr bwMode="auto">
            <a:xfrm>
              <a:off x="2295" y="3216"/>
              <a:ext cx="93" cy="126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7" name="Text Box 39"/>
            <p:cNvSpPr txBox="1">
              <a:spLocks noChangeArrowheads="1"/>
            </p:cNvSpPr>
            <p:nvPr/>
          </p:nvSpPr>
          <p:spPr bwMode="auto">
            <a:xfrm>
              <a:off x="2540" y="2966"/>
              <a:ext cx="89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propagation</a:t>
              </a:r>
              <a:endParaRPr lang="en-US" altLang="en-US" sz="1800"/>
            </a:p>
          </p:txBody>
        </p:sp>
        <p:sp>
          <p:nvSpPr>
            <p:cNvPr id="32808" name="Line 40"/>
            <p:cNvSpPr>
              <a:spLocks noChangeShapeType="1"/>
            </p:cNvSpPr>
            <p:nvPr/>
          </p:nvSpPr>
          <p:spPr bwMode="auto">
            <a:xfrm rot="-10800000">
              <a:off x="2385" y="3084"/>
              <a:ext cx="20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09" name="Text Box 41"/>
            <p:cNvSpPr txBox="1">
              <a:spLocks noChangeArrowheads="1"/>
            </p:cNvSpPr>
            <p:nvPr/>
          </p:nvSpPr>
          <p:spPr bwMode="auto">
            <a:xfrm>
              <a:off x="1346" y="2702"/>
              <a:ext cx="95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transmission</a:t>
              </a:r>
              <a:endParaRPr lang="en-US" altLang="en-US" sz="1800"/>
            </a:p>
          </p:txBody>
        </p:sp>
        <p:sp>
          <p:nvSpPr>
            <p:cNvPr id="32810" name="Line 42"/>
            <p:cNvSpPr>
              <a:spLocks noChangeShapeType="1"/>
            </p:cNvSpPr>
            <p:nvPr/>
          </p:nvSpPr>
          <p:spPr bwMode="auto">
            <a:xfrm rot="-10800000" flipH="1" flipV="1">
              <a:off x="2022" y="2874"/>
              <a:ext cx="333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1" name="Text Box 43"/>
            <p:cNvSpPr txBox="1">
              <a:spLocks noChangeArrowheads="1"/>
            </p:cNvSpPr>
            <p:nvPr/>
          </p:nvSpPr>
          <p:spPr bwMode="auto">
            <a:xfrm>
              <a:off x="1424" y="3668"/>
              <a:ext cx="823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nodal</a:t>
              </a:r>
            </a:p>
            <a:p>
              <a:pPr algn="ctr"/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processing</a:t>
              </a:r>
              <a:endParaRPr lang="en-US" altLang="en-US" sz="1800"/>
            </a:p>
          </p:txBody>
        </p:sp>
        <p:sp>
          <p:nvSpPr>
            <p:cNvPr id="32812" name="Line 44"/>
            <p:cNvSpPr>
              <a:spLocks noChangeShapeType="1"/>
            </p:cNvSpPr>
            <p:nvPr/>
          </p:nvSpPr>
          <p:spPr bwMode="auto">
            <a:xfrm rot="-10800000">
              <a:off x="1587" y="3696"/>
              <a:ext cx="52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3" name="Line 45"/>
            <p:cNvSpPr>
              <a:spLocks noChangeShapeType="1"/>
            </p:cNvSpPr>
            <p:nvPr/>
          </p:nvSpPr>
          <p:spPr bwMode="auto">
            <a:xfrm rot="10800000" flipV="1">
              <a:off x="2097" y="3546"/>
              <a:ext cx="24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814" name="Text Box 46"/>
            <p:cNvSpPr txBox="1">
              <a:spLocks noChangeArrowheads="1"/>
            </p:cNvSpPr>
            <p:nvPr/>
          </p:nvSpPr>
          <p:spPr bwMode="auto">
            <a:xfrm>
              <a:off x="2354" y="3830"/>
              <a:ext cx="691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>
                  <a:solidFill>
                    <a:srgbClr val="FF0000"/>
                  </a:solidFill>
                  <a:latin typeface="Comic Sans MS" charset="0"/>
                </a:rPr>
                <a:t>queueing</a:t>
              </a:r>
              <a:endParaRPr lang="en-US" altLang="en-US" sz="1800"/>
            </a:p>
          </p:txBody>
        </p:sp>
        <p:sp>
          <p:nvSpPr>
            <p:cNvPr id="32815" name="Line 47"/>
            <p:cNvSpPr>
              <a:spLocks noChangeShapeType="1"/>
            </p:cNvSpPr>
            <p:nvPr/>
          </p:nvSpPr>
          <p:spPr bwMode="auto">
            <a:xfrm rot="-10800000">
              <a:off x="2199" y="3546"/>
              <a:ext cx="375" cy="3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816" name="Group 48"/>
            <p:cNvGrpSpPr>
              <a:grpSpLocks/>
            </p:cNvGrpSpPr>
            <p:nvPr/>
          </p:nvGrpSpPr>
          <p:grpSpPr bwMode="auto">
            <a:xfrm>
              <a:off x="3738" y="3168"/>
              <a:ext cx="314" cy="75"/>
              <a:chOff x="2208" y="2184"/>
              <a:chExt cx="176" cy="69"/>
            </a:xfrm>
          </p:grpSpPr>
          <p:grpSp>
            <p:nvGrpSpPr>
              <p:cNvPr id="32817" name="Group 49"/>
              <p:cNvGrpSpPr>
                <a:grpSpLocks/>
              </p:cNvGrpSpPr>
              <p:nvPr/>
            </p:nvGrpSpPr>
            <p:grpSpPr bwMode="auto">
              <a:xfrm>
                <a:off x="2208" y="2185"/>
                <a:ext cx="176" cy="68"/>
                <a:chOff x="2848" y="848"/>
                <a:chExt cx="140" cy="98"/>
              </a:xfrm>
            </p:grpSpPr>
            <p:sp>
              <p:nvSpPr>
                <p:cNvPr id="32818" name="Line 50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19" name="Line 51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20" name="Line 52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2821" name="Group 53"/>
              <p:cNvGrpSpPr>
                <a:grpSpLocks/>
              </p:cNvGrpSpPr>
              <p:nvPr/>
            </p:nvGrpSpPr>
            <p:grpSpPr bwMode="auto">
              <a:xfrm flipV="1">
                <a:off x="2208" y="2184"/>
                <a:ext cx="176" cy="68"/>
                <a:chOff x="2848" y="848"/>
                <a:chExt cx="140" cy="98"/>
              </a:xfrm>
            </p:grpSpPr>
            <p:sp>
              <p:nvSpPr>
                <p:cNvPr id="32822" name="Line 54"/>
                <p:cNvSpPr>
                  <a:spLocks noChangeShapeType="1"/>
                </p:cNvSpPr>
                <p:nvPr/>
              </p:nvSpPr>
              <p:spPr bwMode="auto">
                <a:xfrm flipV="1">
                  <a:off x="2848" y="848"/>
                  <a:ext cx="50" cy="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23" name="Line 55"/>
                <p:cNvSpPr>
                  <a:spLocks noChangeShapeType="1"/>
                </p:cNvSpPr>
                <p:nvPr/>
              </p:nvSpPr>
              <p:spPr bwMode="auto">
                <a:xfrm>
                  <a:off x="2944" y="946"/>
                  <a:ext cx="44" cy="0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2824" name="Line 56"/>
                <p:cNvSpPr>
                  <a:spLocks noChangeShapeType="1"/>
                </p:cNvSpPr>
                <p:nvPr/>
              </p:nvSpPr>
              <p:spPr bwMode="auto">
                <a:xfrm>
                  <a:off x="2894" y="850"/>
                  <a:ext cx="52" cy="9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2825" name="Rectangle 57"/>
          <p:cNvSpPr>
            <a:spLocks noChangeArrowheads="1"/>
          </p:cNvSpPr>
          <p:nvPr/>
        </p:nvSpPr>
        <p:spPr bwMode="auto">
          <a:xfrm>
            <a:off x="4476750" y="3790950"/>
            <a:ext cx="3800475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charset="2"/>
              <a:buNone/>
            </a:pPr>
            <a:r>
              <a:rPr lang="en-US" altLang="en-US">
                <a:solidFill>
                  <a:srgbClr val="FF0000"/>
                </a:solidFill>
              </a:rPr>
              <a:t>Note: </a:t>
            </a:r>
            <a:r>
              <a:rPr lang="en-US" altLang="en-US"/>
              <a:t>s and R are </a:t>
            </a:r>
            <a:r>
              <a:rPr lang="en-US" altLang="en-US" i="1"/>
              <a:t>very </a:t>
            </a:r>
            <a:r>
              <a:rPr lang="en-US" altLang="en-US"/>
              <a:t>different quantities!</a:t>
            </a:r>
          </a:p>
        </p:txBody>
      </p:sp>
      <p:sp>
        <p:nvSpPr>
          <p:cNvPr id="32826" name="Rectangle 58"/>
          <p:cNvSpPr>
            <a:spLocks noChangeArrowheads="1"/>
          </p:cNvSpPr>
          <p:nvPr/>
        </p:nvSpPr>
        <p:spPr bwMode="auto">
          <a:xfrm>
            <a:off x="4476750" y="3800475"/>
            <a:ext cx="3676650" cy="8763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B93BB578-FB7F-EF4E-BF2C-5C482B4023E5}" type="slidenum">
              <a:rPr lang="en-US" altLang="en-US"/>
              <a:pPr/>
              <a:t>64</a:t>
            </a:fld>
            <a:endParaRPr lang="en-US" altLang="en-US"/>
          </a:p>
        </p:txBody>
      </p:sp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22288" y="0"/>
            <a:ext cx="7772400" cy="1143000"/>
          </a:xfrm>
        </p:spPr>
        <p:txBody>
          <a:bodyPr/>
          <a:lstStyle/>
          <a:p>
            <a:r>
              <a:rPr lang="en-US" altLang="en-US"/>
              <a:t>Caravan analogy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79400" y="2679700"/>
            <a:ext cx="4216400" cy="3317875"/>
          </a:xfrm>
        </p:spPr>
        <p:txBody>
          <a:bodyPr/>
          <a:lstStyle/>
          <a:p>
            <a:r>
              <a:rPr lang="en-US" altLang="en-US" sz="2000"/>
              <a:t>Cars “propagate” at </a:t>
            </a:r>
            <a:br>
              <a:rPr lang="en-US" altLang="en-US" sz="2000"/>
            </a:br>
            <a:r>
              <a:rPr lang="en-US" altLang="en-US" sz="2000"/>
              <a:t>100 km/hr</a:t>
            </a:r>
          </a:p>
          <a:p>
            <a:r>
              <a:rPr lang="en-US" altLang="en-US" sz="2000"/>
              <a:t>Toll booth takes 12 sec to service a car (transmission time)</a:t>
            </a:r>
          </a:p>
          <a:p>
            <a:r>
              <a:rPr lang="en-US" altLang="en-US" sz="2000">
                <a:solidFill>
                  <a:schemeClr val="accent2"/>
                </a:solidFill>
              </a:rPr>
              <a:t>car~bit; caravan ~ packet</a:t>
            </a:r>
            <a:endParaRPr lang="en-US" altLang="en-US" sz="2000"/>
          </a:p>
          <a:p>
            <a:r>
              <a:rPr lang="en-US" altLang="en-US" sz="2000">
                <a:solidFill>
                  <a:srgbClr val="FF0000"/>
                </a:solidFill>
              </a:rPr>
              <a:t>Q: How long until caravan is lined up before 2nd toll booth?</a:t>
            </a:r>
            <a:endParaRPr lang="en-US" altLang="en-US" sz="2000"/>
          </a:p>
          <a:p>
            <a:pPr>
              <a:buFont typeface="Wingdings" charset="2"/>
              <a:buNone/>
            </a:pPr>
            <a:endParaRPr lang="en-US" altLang="en-US" sz="2000"/>
          </a:p>
        </p:txBody>
      </p:sp>
      <p:sp>
        <p:nvSpPr>
          <p:cNvPr id="942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40275" y="2632075"/>
            <a:ext cx="4162425" cy="3365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Time to “push” entire caravan through toll booth onto highway = 12*10 = 120 sec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Time for last car to propagate from 1st to 2nd toll both: 100km/(100km/hr)= 1 hr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FF0000"/>
                </a:solidFill>
              </a:rPr>
              <a:t>A: 62 minutes</a:t>
            </a:r>
            <a:endParaRPr lang="en-US" altLang="en-US" sz="2400"/>
          </a:p>
        </p:txBody>
      </p:sp>
      <p:grpSp>
        <p:nvGrpSpPr>
          <p:cNvPr id="94215" name="Group 7"/>
          <p:cNvGrpSpPr>
            <a:grpSpLocks/>
          </p:cNvGrpSpPr>
          <p:nvPr/>
        </p:nvGrpSpPr>
        <p:grpSpPr bwMode="auto">
          <a:xfrm>
            <a:off x="5588000" y="1239838"/>
            <a:ext cx="868363" cy="1392237"/>
            <a:chOff x="1342" y="938"/>
            <a:chExt cx="547" cy="877"/>
          </a:xfrm>
        </p:grpSpPr>
        <p:sp>
          <p:nvSpPr>
            <p:cNvPr id="94213" name="Rectangle 5"/>
            <p:cNvSpPr>
              <a:spLocks noChangeArrowheads="1"/>
            </p:cNvSpPr>
            <p:nvPr/>
          </p:nvSpPr>
          <p:spPr bwMode="auto">
            <a:xfrm>
              <a:off x="1568" y="938"/>
              <a:ext cx="47" cy="42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14" name="Text Box 6"/>
            <p:cNvSpPr txBox="1">
              <a:spLocks noChangeArrowheads="1"/>
            </p:cNvSpPr>
            <p:nvPr/>
          </p:nvSpPr>
          <p:spPr bwMode="auto">
            <a:xfrm>
              <a:off x="1342" y="1373"/>
              <a:ext cx="54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latin typeface="Comic Sans MS" charset="0"/>
                </a:rPr>
                <a:t>toll </a:t>
              </a:r>
            </a:p>
            <a:p>
              <a:pPr algn="ctr"/>
              <a:r>
                <a:rPr lang="en-US" altLang="en-US" sz="2000">
                  <a:latin typeface="Comic Sans MS" charset="0"/>
                </a:rPr>
                <a:t>booth</a:t>
              </a:r>
            </a:p>
          </p:txBody>
        </p:sp>
      </p:grpSp>
      <p:grpSp>
        <p:nvGrpSpPr>
          <p:cNvPr id="94216" name="Group 8"/>
          <p:cNvGrpSpPr>
            <a:grpSpLocks/>
          </p:cNvGrpSpPr>
          <p:nvPr/>
        </p:nvGrpSpPr>
        <p:grpSpPr bwMode="auto">
          <a:xfrm>
            <a:off x="2735263" y="1239838"/>
            <a:ext cx="868362" cy="1392237"/>
            <a:chOff x="1342" y="938"/>
            <a:chExt cx="547" cy="877"/>
          </a:xfrm>
        </p:grpSpPr>
        <p:sp>
          <p:nvSpPr>
            <p:cNvPr id="94217" name="Rectangle 9"/>
            <p:cNvSpPr>
              <a:spLocks noChangeArrowheads="1"/>
            </p:cNvSpPr>
            <p:nvPr/>
          </p:nvSpPr>
          <p:spPr bwMode="auto">
            <a:xfrm>
              <a:off x="1568" y="938"/>
              <a:ext cx="47" cy="42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18" name="Text Box 10"/>
            <p:cNvSpPr txBox="1">
              <a:spLocks noChangeArrowheads="1"/>
            </p:cNvSpPr>
            <p:nvPr/>
          </p:nvSpPr>
          <p:spPr bwMode="auto">
            <a:xfrm>
              <a:off x="1342" y="1373"/>
              <a:ext cx="54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latin typeface="Comic Sans MS" charset="0"/>
                </a:rPr>
                <a:t>toll </a:t>
              </a:r>
            </a:p>
            <a:p>
              <a:pPr algn="ctr"/>
              <a:r>
                <a:rPr lang="en-US" altLang="en-US" sz="2000">
                  <a:latin typeface="Comic Sans MS" charset="0"/>
                </a:rPr>
                <a:t>booth</a:t>
              </a:r>
            </a:p>
          </p:txBody>
        </p:sp>
      </p:grpSp>
      <p:sp>
        <p:nvSpPr>
          <p:cNvPr id="94234" name="Oval 26"/>
          <p:cNvSpPr>
            <a:spLocks noChangeArrowheads="1"/>
          </p:cNvSpPr>
          <p:nvPr/>
        </p:nvSpPr>
        <p:spPr bwMode="auto">
          <a:xfrm>
            <a:off x="1077913" y="1549400"/>
            <a:ext cx="74612" cy="746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5" name="Oval 27"/>
          <p:cNvSpPr>
            <a:spLocks noChangeArrowheads="1"/>
          </p:cNvSpPr>
          <p:nvPr/>
        </p:nvSpPr>
        <p:spPr bwMode="auto">
          <a:xfrm>
            <a:off x="1230313" y="1549400"/>
            <a:ext cx="74612" cy="746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6" name="Oval 28"/>
          <p:cNvSpPr>
            <a:spLocks noChangeArrowheads="1"/>
          </p:cNvSpPr>
          <p:nvPr/>
        </p:nvSpPr>
        <p:spPr bwMode="auto">
          <a:xfrm>
            <a:off x="1454150" y="1549400"/>
            <a:ext cx="74613" cy="746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7" name="AutoShape 29"/>
          <p:cNvSpPr>
            <a:spLocks/>
          </p:cNvSpPr>
          <p:nvPr/>
        </p:nvSpPr>
        <p:spPr bwMode="auto">
          <a:xfrm rot="-5400000">
            <a:off x="1605756" y="488157"/>
            <a:ext cx="79375" cy="2767012"/>
          </a:xfrm>
          <a:prstGeom prst="leftBrace">
            <a:avLst>
              <a:gd name="adj1" fmla="val 290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38" name="Text Box 30"/>
          <p:cNvSpPr txBox="1">
            <a:spLocks noChangeArrowheads="1"/>
          </p:cNvSpPr>
          <p:nvPr/>
        </p:nvSpPr>
        <p:spPr bwMode="auto">
          <a:xfrm>
            <a:off x="1152525" y="1808163"/>
            <a:ext cx="1139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ten-car </a:t>
            </a:r>
          </a:p>
          <a:p>
            <a:r>
              <a:rPr lang="en-US" altLang="en-US" sz="2000">
                <a:latin typeface="Comic Sans MS" charset="0"/>
              </a:rPr>
              <a:t>caravan</a:t>
            </a:r>
            <a:endParaRPr lang="en-US" altLang="en-US" sz="2000"/>
          </a:p>
        </p:txBody>
      </p:sp>
      <p:sp>
        <p:nvSpPr>
          <p:cNvPr id="94240" name="Line 32"/>
          <p:cNvSpPr>
            <a:spLocks noChangeShapeType="1"/>
          </p:cNvSpPr>
          <p:nvPr/>
        </p:nvSpPr>
        <p:spPr bwMode="auto">
          <a:xfrm flipH="1">
            <a:off x="3168650" y="1549400"/>
            <a:ext cx="823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41" name="Line 33"/>
          <p:cNvSpPr>
            <a:spLocks noChangeShapeType="1"/>
          </p:cNvSpPr>
          <p:nvPr/>
        </p:nvSpPr>
        <p:spPr bwMode="auto">
          <a:xfrm>
            <a:off x="5072063" y="1549400"/>
            <a:ext cx="866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42" name="Text Box 34"/>
          <p:cNvSpPr txBox="1">
            <a:spLocks noChangeArrowheads="1"/>
          </p:cNvSpPr>
          <p:nvPr/>
        </p:nvSpPr>
        <p:spPr bwMode="auto">
          <a:xfrm>
            <a:off x="3992563" y="1349375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latin typeface="Comic Sans MS" charset="0"/>
              </a:rPr>
              <a:t>100 km</a:t>
            </a:r>
          </a:p>
        </p:txBody>
      </p:sp>
      <p:sp>
        <p:nvSpPr>
          <p:cNvPr id="94243" name="Line 35"/>
          <p:cNvSpPr>
            <a:spLocks noChangeShapeType="1"/>
          </p:cNvSpPr>
          <p:nvPr/>
        </p:nvSpPr>
        <p:spPr bwMode="auto">
          <a:xfrm flipH="1">
            <a:off x="6021388" y="1549400"/>
            <a:ext cx="927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4244" name="Text Box 36"/>
          <p:cNvSpPr txBox="1">
            <a:spLocks noChangeArrowheads="1"/>
          </p:cNvSpPr>
          <p:nvPr/>
        </p:nvSpPr>
        <p:spPr bwMode="auto">
          <a:xfrm>
            <a:off x="6948488" y="1349375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latin typeface="Comic Sans MS" charset="0"/>
              </a:rPr>
              <a:t>100 km</a:t>
            </a:r>
          </a:p>
        </p:txBody>
      </p:sp>
      <p:sp>
        <p:nvSpPr>
          <p:cNvPr id="94245" name="Line 37"/>
          <p:cNvSpPr>
            <a:spLocks noChangeShapeType="1"/>
          </p:cNvSpPr>
          <p:nvPr/>
        </p:nvSpPr>
        <p:spPr bwMode="auto">
          <a:xfrm>
            <a:off x="8027988" y="1549400"/>
            <a:ext cx="277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4246" name="Picture 38" descr="MCj039851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5688" y="1481138"/>
            <a:ext cx="7493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48" name="Picture 40" descr="MCj039851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2100" y="1460500"/>
            <a:ext cx="7493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49" name="Picture 41" descr="MCj039851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275" y="1455738"/>
            <a:ext cx="7493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2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8F57999A-2FDB-3946-98CD-DDF36D0795D0}" type="slidenum">
              <a:rPr lang="en-US" altLang="en-US"/>
              <a:pPr/>
              <a:t>65</a:t>
            </a:fld>
            <a:endParaRPr lang="en-US" altLang="en-US"/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522288" y="0"/>
            <a:ext cx="7772400" cy="1143000"/>
          </a:xfrm>
        </p:spPr>
        <p:txBody>
          <a:bodyPr/>
          <a:lstStyle/>
          <a:p>
            <a:r>
              <a:rPr lang="en-US" altLang="en-US"/>
              <a:t>Caravan analogy (more)</a:t>
            </a: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01638" y="2930525"/>
            <a:ext cx="3941762" cy="3317875"/>
          </a:xfrm>
        </p:spPr>
        <p:txBody>
          <a:bodyPr/>
          <a:lstStyle/>
          <a:p>
            <a:r>
              <a:rPr lang="en-US" altLang="en-US" sz="2400"/>
              <a:t>Cars now “propagate” at </a:t>
            </a:r>
            <a:br>
              <a:rPr lang="en-US" altLang="en-US" sz="2400"/>
            </a:br>
            <a:r>
              <a:rPr lang="en-US" altLang="en-US" sz="2400"/>
              <a:t>1000 km/hr</a:t>
            </a:r>
          </a:p>
          <a:p>
            <a:r>
              <a:rPr lang="en-US" altLang="en-US" sz="2400"/>
              <a:t>Toll booth now takes 1 min to service a car</a:t>
            </a:r>
            <a:endParaRPr lang="en-US" altLang="en-US" sz="2400">
              <a:solidFill>
                <a:schemeClr val="accent2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Q:</a:t>
            </a:r>
            <a:r>
              <a:rPr lang="en-US" altLang="en-US" sz="2400">
                <a:solidFill>
                  <a:schemeClr val="accent2"/>
                </a:solidFill>
              </a:rPr>
              <a:t> </a:t>
            </a:r>
            <a:r>
              <a:rPr lang="en-US" altLang="en-US" sz="2400">
                <a:solidFill>
                  <a:srgbClr val="FF0000"/>
                </a:solidFill>
              </a:rPr>
              <a:t>Will cars arrive to 2nd booth before all cars serviced at 1st booth?</a:t>
            </a:r>
            <a:endParaRPr lang="en-US" altLang="en-US" sz="2400">
              <a:solidFill>
                <a:schemeClr val="accent2"/>
              </a:solidFill>
            </a:endParaRPr>
          </a:p>
          <a:p>
            <a:pPr>
              <a:buFont typeface="Wingdings" charset="2"/>
              <a:buNone/>
            </a:pPr>
            <a:endParaRPr lang="en-US" altLang="en-US" sz="2400">
              <a:solidFill>
                <a:schemeClr val="accent2"/>
              </a:solidFill>
            </a:endParaRP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2632075"/>
            <a:ext cx="4368800" cy="3365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>
                <a:solidFill>
                  <a:srgbClr val="FF0000"/>
                </a:solidFill>
              </a:rPr>
              <a:t>Yes!</a:t>
            </a:r>
            <a:r>
              <a:rPr lang="en-US" altLang="en-US" sz="2400"/>
              <a:t> After 7 min, 1st car at 2nd booth and 3 cars still at 1st booth.</a:t>
            </a:r>
          </a:p>
          <a:p>
            <a:pPr>
              <a:lnSpc>
                <a:spcPct val="90000"/>
              </a:lnSpc>
            </a:pPr>
            <a:r>
              <a:rPr lang="en-US" altLang="en-US" sz="2400">
                <a:solidFill>
                  <a:schemeClr val="accent2"/>
                </a:solidFill>
              </a:rPr>
              <a:t>1st bit of packet can arrive at 2nd router before packet is fully transmitted at 1st router!</a:t>
            </a:r>
            <a:endParaRPr lang="en-US" altLang="en-US" sz="2400"/>
          </a:p>
          <a:p>
            <a:pPr lvl="1"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See Ethernet applet at AWL Web site</a:t>
            </a:r>
            <a:endParaRPr lang="en-US" altLang="en-US" sz="2000"/>
          </a:p>
        </p:txBody>
      </p:sp>
      <p:grpSp>
        <p:nvGrpSpPr>
          <p:cNvPr id="95237" name="Group 5"/>
          <p:cNvGrpSpPr>
            <a:grpSpLocks/>
          </p:cNvGrpSpPr>
          <p:nvPr/>
        </p:nvGrpSpPr>
        <p:grpSpPr bwMode="auto">
          <a:xfrm>
            <a:off x="5588000" y="1239838"/>
            <a:ext cx="868363" cy="1392237"/>
            <a:chOff x="1342" y="938"/>
            <a:chExt cx="547" cy="877"/>
          </a:xfrm>
        </p:grpSpPr>
        <p:sp>
          <p:nvSpPr>
            <p:cNvPr id="95238" name="Rectangle 6"/>
            <p:cNvSpPr>
              <a:spLocks noChangeArrowheads="1"/>
            </p:cNvSpPr>
            <p:nvPr/>
          </p:nvSpPr>
          <p:spPr bwMode="auto">
            <a:xfrm>
              <a:off x="1568" y="938"/>
              <a:ext cx="47" cy="42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39" name="Text Box 7"/>
            <p:cNvSpPr txBox="1">
              <a:spLocks noChangeArrowheads="1"/>
            </p:cNvSpPr>
            <p:nvPr/>
          </p:nvSpPr>
          <p:spPr bwMode="auto">
            <a:xfrm>
              <a:off x="1342" y="1373"/>
              <a:ext cx="54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latin typeface="Comic Sans MS" charset="0"/>
                </a:rPr>
                <a:t>toll </a:t>
              </a:r>
            </a:p>
            <a:p>
              <a:pPr algn="ctr"/>
              <a:r>
                <a:rPr lang="en-US" altLang="en-US" sz="2000">
                  <a:latin typeface="Comic Sans MS" charset="0"/>
                </a:rPr>
                <a:t>booth</a:t>
              </a:r>
            </a:p>
          </p:txBody>
        </p:sp>
      </p:grpSp>
      <p:grpSp>
        <p:nvGrpSpPr>
          <p:cNvPr id="95240" name="Group 8"/>
          <p:cNvGrpSpPr>
            <a:grpSpLocks/>
          </p:cNvGrpSpPr>
          <p:nvPr/>
        </p:nvGrpSpPr>
        <p:grpSpPr bwMode="auto">
          <a:xfrm>
            <a:off x="2735263" y="1239838"/>
            <a:ext cx="868362" cy="1392237"/>
            <a:chOff x="1342" y="938"/>
            <a:chExt cx="547" cy="877"/>
          </a:xfrm>
        </p:grpSpPr>
        <p:sp>
          <p:nvSpPr>
            <p:cNvPr id="95241" name="Rectangle 9"/>
            <p:cNvSpPr>
              <a:spLocks noChangeArrowheads="1"/>
            </p:cNvSpPr>
            <p:nvPr/>
          </p:nvSpPr>
          <p:spPr bwMode="auto">
            <a:xfrm>
              <a:off x="1568" y="938"/>
              <a:ext cx="47" cy="423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242" name="Text Box 10"/>
            <p:cNvSpPr txBox="1">
              <a:spLocks noChangeArrowheads="1"/>
            </p:cNvSpPr>
            <p:nvPr/>
          </p:nvSpPr>
          <p:spPr bwMode="auto">
            <a:xfrm>
              <a:off x="1342" y="1373"/>
              <a:ext cx="547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latin typeface="Comic Sans MS" charset="0"/>
                </a:rPr>
                <a:t>toll </a:t>
              </a:r>
            </a:p>
            <a:p>
              <a:pPr algn="ctr"/>
              <a:r>
                <a:rPr lang="en-US" altLang="en-US" sz="2000">
                  <a:latin typeface="Comic Sans MS" charset="0"/>
                </a:rPr>
                <a:t>booth</a:t>
              </a:r>
            </a:p>
          </p:txBody>
        </p:sp>
      </p:grpSp>
      <p:sp>
        <p:nvSpPr>
          <p:cNvPr id="95261" name="AutoShape 29"/>
          <p:cNvSpPr>
            <a:spLocks/>
          </p:cNvSpPr>
          <p:nvPr/>
        </p:nvSpPr>
        <p:spPr bwMode="auto">
          <a:xfrm rot="-5400000">
            <a:off x="1605756" y="488157"/>
            <a:ext cx="79375" cy="2767012"/>
          </a:xfrm>
          <a:prstGeom prst="leftBrace">
            <a:avLst>
              <a:gd name="adj1" fmla="val 29050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62" name="Text Box 30"/>
          <p:cNvSpPr txBox="1">
            <a:spLocks noChangeArrowheads="1"/>
          </p:cNvSpPr>
          <p:nvPr/>
        </p:nvSpPr>
        <p:spPr bwMode="auto">
          <a:xfrm>
            <a:off x="1152525" y="1808163"/>
            <a:ext cx="11398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latin typeface="Comic Sans MS" charset="0"/>
              </a:rPr>
              <a:t>ten-car </a:t>
            </a:r>
          </a:p>
          <a:p>
            <a:r>
              <a:rPr lang="en-US" altLang="en-US" sz="2000">
                <a:latin typeface="Comic Sans MS" charset="0"/>
              </a:rPr>
              <a:t>caravan</a:t>
            </a:r>
            <a:endParaRPr lang="en-US" altLang="en-US" sz="2000"/>
          </a:p>
        </p:txBody>
      </p:sp>
      <p:sp>
        <p:nvSpPr>
          <p:cNvPr id="95263" name="Line 31"/>
          <p:cNvSpPr>
            <a:spLocks noChangeShapeType="1"/>
          </p:cNvSpPr>
          <p:nvPr/>
        </p:nvSpPr>
        <p:spPr bwMode="auto">
          <a:xfrm flipH="1">
            <a:off x="3168650" y="1549400"/>
            <a:ext cx="8239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64" name="Line 32"/>
          <p:cNvSpPr>
            <a:spLocks noChangeShapeType="1"/>
          </p:cNvSpPr>
          <p:nvPr/>
        </p:nvSpPr>
        <p:spPr bwMode="auto">
          <a:xfrm>
            <a:off x="5072063" y="1549400"/>
            <a:ext cx="8667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65" name="Text Box 33"/>
          <p:cNvSpPr txBox="1">
            <a:spLocks noChangeArrowheads="1"/>
          </p:cNvSpPr>
          <p:nvPr/>
        </p:nvSpPr>
        <p:spPr bwMode="auto">
          <a:xfrm>
            <a:off x="3992563" y="1349375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latin typeface="Comic Sans MS" charset="0"/>
              </a:rPr>
              <a:t>100 km</a:t>
            </a:r>
          </a:p>
        </p:txBody>
      </p:sp>
      <p:sp>
        <p:nvSpPr>
          <p:cNvPr id="95266" name="Line 34"/>
          <p:cNvSpPr>
            <a:spLocks noChangeShapeType="1"/>
          </p:cNvSpPr>
          <p:nvPr/>
        </p:nvSpPr>
        <p:spPr bwMode="auto">
          <a:xfrm flipH="1">
            <a:off x="6021388" y="1549400"/>
            <a:ext cx="9271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67" name="Text Box 35"/>
          <p:cNvSpPr txBox="1">
            <a:spLocks noChangeArrowheads="1"/>
          </p:cNvSpPr>
          <p:nvPr/>
        </p:nvSpPr>
        <p:spPr bwMode="auto">
          <a:xfrm>
            <a:off x="6948488" y="1349375"/>
            <a:ext cx="1079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2000">
                <a:latin typeface="Comic Sans MS" charset="0"/>
              </a:rPr>
              <a:t>100 km</a:t>
            </a:r>
          </a:p>
        </p:txBody>
      </p:sp>
      <p:sp>
        <p:nvSpPr>
          <p:cNvPr id="95268" name="Line 36"/>
          <p:cNvSpPr>
            <a:spLocks noChangeShapeType="1"/>
          </p:cNvSpPr>
          <p:nvPr/>
        </p:nvSpPr>
        <p:spPr bwMode="auto">
          <a:xfrm>
            <a:off x="8027988" y="1549400"/>
            <a:ext cx="2778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69" name="Oval 37"/>
          <p:cNvSpPr>
            <a:spLocks noChangeArrowheads="1"/>
          </p:cNvSpPr>
          <p:nvPr/>
        </p:nvSpPr>
        <p:spPr bwMode="auto">
          <a:xfrm>
            <a:off x="1077913" y="1549400"/>
            <a:ext cx="74612" cy="746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0" name="Oval 38"/>
          <p:cNvSpPr>
            <a:spLocks noChangeArrowheads="1"/>
          </p:cNvSpPr>
          <p:nvPr/>
        </p:nvSpPr>
        <p:spPr bwMode="auto">
          <a:xfrm>
            <a:off x="1230313" y="1549400"/>
            <a:ext cx="74612" cy="746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71" name="Oval 39"/>
          <p:cNvSpPr>
            <a:spLocks noChangeArrowheads="1"/>
          </p:cNvSpPr>
          <p:nvPr/>
        </p:nvSpPr>
        <p:spPr bwMode="auto">
          <a:xfrm>
            <a:off x="1454150" y="1549400"/>
            <a:ext cx="74613" cy="74613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5272" name="Picture 40" descr="MCj039851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325688" y="1481138"/>
            <a:ext cx="7493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73" name="Picture 41" descr="MCj039851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62100" y="1460500"/>
            <a:ext cx="7493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74" name="Picture 42" descr="MCj03985170000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5275" y="1455738"/>
            <a:ext cx="7493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0DC15AE4-E122-A345-B71D-D46DBA4B970D}" type="slidenum">
              <a:rPr lang="en-US" altLang="en-US"/>
              <a:pPr/>
              <a:t>66</a:t>
            </a:fld>
            <a:endParaRPr lang="en-US" altLang="en-US"/>
          </a:p>
        </p:txBody>
      </p:sp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Nodal delay</a:t>
            </a: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2547938"/>
            <a:ext cx="7772400" cy="3700462"/>
          </a:xfrm>
        </p:spPr>
        <p:txBody>
          <a:bodyPr/>
          <a:lstStyle/>
          <a:p>
            <a:r>
              <a:rPr lang="en-US" altLang="en-US" sz="2400"/>
              <a:t>d</a:t>
            </a:r>
            <a:r>
              <a:rPr lang="en-US" altLang="en-US" sz="2400" baseline="-25000"/>
              <a:t>proc</a:t>
            </a:r>
            <a:r>
              <a:rPr lang="en-US" altLang="en-US" sz="2400"/>
              <a:t> = processing delay</a:t>
            </a:r>
          </a:p>
          <a:p>
            <a:pPr lvl="1"/>
            <a:r>
              <a:rPr lang="en-US" altLang="en-US" sz="2000"/>
              <a:t>typically a few microsecs or less</a:t>
            </a:r>
          </a:p>
          <a:p>
            <a:r>
              <a:rPr lang="en-US" altLang="en-US" sz="2400"/>
              <a:t>d</a:t>
            </a:r>
            <a:r>
              <a:rPr lang="en-US" altLang="en-US" sz="2400" baseline="-25000"/>
              <a:t>queue</a:t>
            </a:r>
            <a:r>
              <a:rPr lang="en-US" altLang="en-US" sz="2400"/>
              <a:t> = queuing delay</a:t>
            </a:r>
          </a:p>
          <a:p>
            <a:pPr lvl="1"/>
            <a:r>
              <a:rPr lang="en-US" altLang="en-US" sz="2000"/>
              <a:t>depends on congestion</a:t>
            </a:r>
          </a:p>
          <a:p>
            <a:r>
              <a:rPr lang="en-US" altLang="en-US" sz="2400"/>
              <a:t>d</a:t>
            </a:r>
            <a:r>
              <a:rPr lang="en-US" altLang="en-US" sz="2400" baseline="-25000"/>
              <a:t>trans</a:t>
            </a:r>
            <a:r>
              <a:rPr lang="en-US" altLang="en-US" sz="2400"/>
              <a:t> = transmission delay</a:t>
            </a:r>
          </a:p>
          <a:p>
            <a:pPr lvl="1"/>
            <a:r>
              <a:rPr lang="en-US" altLang="en-US" sz="2000"/>
              <a:t>= L/R, significant for low-speed links</a:t>
            </a:r>
          </a:p>
          <a:p>
            <a:r>
              <a:rPr lang="en-US" altLang="en-US" sz="2400"/>
              <a:t>d</a:t>
            </a:r>
            <a:r>
              <a:rPr lang="en-US" altLang="en-US" sz="2400" baseline="-25000"/>
              <a:t>prop</a:t>
            </a:r>
            <a:r>
              <a:rPr lang="en-US" altLang="en-US" sz="2400"/>
              <a:t> = propagation delay</a:t>
            </a:r>
          </a:p>
          <a:p>
            <a:pPr lvl="1"/>
            <a:r>
              <a:rPr lang="en-US" altLang="en-US" sz="2000"/>
              <a:t>a few microsecs to hundreds of msecs</a:t>
            </a:r>
          </a:p>
        </p:txBody>
      </p:sp>
      <p:graphicFrame>
        <p:nvGraphicFramePr>
          <p:cNvPr id="96260" name="Object 4"/>
          <p:cNvGraphicFramePr>
            <a:graphicFrameLocks noChangeAspect="1"/>
          </p:cNvGraphicFramePr>
          <p:nvPr/>
        </p:nvGraphicFramePr>
        <p:xfrm>
          <a:off x="1887538" y="1371600"/>
          <a:ext cx="5314950" cy="635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66" name="Equation" r:id="rId4" imgW="64223900" imgH="7734300" progId="Equation.3">
                  <p:embed/>
                </p:oleObj>
              </mc:Choice>
              <mc:Fallback>
                <p:oleObj name="Equation" r:id="rId4" imgW="64223900" imgH="77343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87538" y="1371600"/>
                        <a:ext cx="5314950" cy="6350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0E8F7BF0-31DA-2B46-9B4A-EC105DF6DB12}" type="slidenum">
              <a:rPr lang="en-US" altLang="en-US"/>
              <a:pPr/>
              <a:t>67</a:t>
            </a:fld>
            <a:endParaRPr lang="en-US" altLang="en-US"/>
          </a:p>
        </p:txBody>
      </p:sp>
      <p:pic>
        <p:nvPicPr>
          <p:cNvPr id="33852" name="Picture 60" descr="queueDel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450" y="1290638"/>
            <a:ext cx="5162550" cy="3170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266700"/>
            <a:ext cx="7772400" cy="1143000"/>
          </a:xfrm>
        </p:spPr>
        <p:txBody>
          <a:bodyPr/>
          <a:lstStyle/>
          <a:p>
            <a:r>
              <a:rPr lang="en-US" altLang="en-US" sz="3600"/>
              <a:t>Queueing delay (revisited)</a:t>
            </a:r>
            <a:endParaRPr lang="en-US" altLang="en-US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1500" y="1638300"/>
            <a:ext cx="3810000" cy="1781175"/>
          </a:xfrm>
        </p:spPr>
        <p:txBody>
          <a:bodyPr/>
          <a:lstStyle/>
          <a:p>
            <a:r>
              <a:rPr lang="en-US" altLang="en-US" sz="2400"/>
              <a:t>R=link bandwidth (bps)</a:t>
            </a:r>
          </a:p>
          <a:p>
            <a:r>
              <a:rPr lang="en-US" altLang="en-US" sz="2400"/>
              <a:t>L=packet length (bits)</a:t>
            </a:r>
          </a:p>
          <a:p>
            <a:r>
              <a:rPr lang="en-US" altLang="en-US" sz="2400"/>
              <a:t>a=average packet arrival rate</a:t>
            </a:r>
          </a:p>
        </p:txBody>
      </p:sp>
      <p:sp>
        <p:nvSpPr>
          <p:cNvPr id="33853" name="Rectangle 61"/>
          <p:cNvSpPr>
            <a:spLocks noChangeArrowheads="1"/>
          </p:cNvSpPr>
          <p:nvPr/>
        </p:nvSpPr>
        <p:spPr bwMode="auto">
          <a:xfrm>
            <a:off x="714375" y="3552825"/>
            <a:ext cx="3810000" cy="50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charset="2"/>
              <a:buNone/>
            </a:pPr>
            <a:r>
              <a:rPr lang="en-US" altLang="en-US">
                <a:solidFill>
                  <a:srgbClr val="FF0000"/>
                </a:solidFill>
              </a:rPr>
              <a:t>traffic intensity = La/R</a:t>
            </a:r>
          </a:p>
        </p:txBody>
      </p:sp>
      <p:sp>
        <p:nvSpPr>
          <p:cNvPr id="33854" name="Rectangle 62"/>
          <p:cNvSpPr>
            <a:spLocks noChangeArrowheads="1"/>
          </p:cNvSpPr>
          <p:nvPr/>
        </p:nvSpPr>
        <p:spPr bwMode="auto">
          <a:xfrm>
            <a:off x="571500" y="4448175"/>
            <a:ext cx="6972300" cy="193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US" altLang="en-US"/>
              <a:t>La/R ~ 0: average queueing delay small</a:t>
            </a:r>
          </a:p>
          <a:p>
            <a:r>
              <a:rPr lang="en-US" altLang="en-US"/>
              <a:t>La/R -&gt; 1: delays become large</a:t>
            </a:r>
          </a:p>
          <a:p>
            <a:r>
              <a:rPr lang="en-US" altLang="en-US"/>
              <a:t>La/R &gt; 1: more “work” arriving than can be serviced, average delay infinite!</a:t>
            </a:r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9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ED6A651A-DAD6-DF43-9640-29C914CA4695}" type="slidenum">
              <a:rPr lang="en-US" altLang="en-US"/>
              <a:pPr/>
              <a:t>68</a:t>
            </a:fld>
            <a:endParaRPr lang="en-US" altLang="en-US"/>
          </a:p>
        </p:txBody>
      </p:sp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“Real” Internet delays and routes</a:t>
            </a:r>
          </a:p>
        </p:txBody>
      </p:sp>
      <p:sp>
        <p:nvSpPr>
          <p:cNvPr id="8294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7772400" cy="309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400"/>
              <a:t>What do “real” Internet delay &amp; loss look like? </a:t>
            </a:r>
          </a:p>
          <a:p>
            <a:pPr>
              <a:lnSpc>
                <a:spcPct val="90000"/>
              </a:lnSpc>
            </a:pPr>
            <a:r>
              <a:rPr lang="en-US" altLang="en-US" sz="2400" b="1" u="sng">
                <a:solidFill>
                  <a:srgbClr val="FF0000"/>
                </a:solidFill>
                <a:latin typeface="Courier" charset="0"/>
              </a:rPr>
              <a:t>Traceroute</a:t>
            </a:r>
            <a:r>
              <a:rPr lang="en-US" altLang="en-US" sz="2400" u="sng">
                <a:solidFill>
                  <a:srgbClr val="FF0000"/>
                </a:solidFill>
              </a:rPr>
              <a:t> program:</a:t>
            </a:r>
            <a:r>
              <a:rPr lang="en-US" altLang="en-US" sz="2400"/>
              <a:t> provides delay measurement from source to router along end-end Internet path towards destination.  For all </a:t>
            </a:r>
            <a:r>
              <a:rPr lang="en-US" altLang="en-US" sz="2400" i="1"/>
              <a:t>i: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sends three packets that will reach router </a:t>
            </a:r>
            <a:r>
              <a:rPr lang="en-US" altLang="en-US" sz="2000" i="1"/>
              <a:t>i</a:t>
            </a:r>
            <a:r>
              <a:rPr lang="en-US" altLang="en-US" sz="2000"/>
              <a:t> on path towards destination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router </a:t>
            </a:r>
            <a:r>
              <a:rPr lang="en-US" altLang="en-US" sz="2000" i="1"/>
              <a:t>i</a:t>
            </a:r>
            <a:r>
              <a:rPr lang="en-US" altLang="en-US" sz="2000"/>
              <a:t> will return packets to sender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sender times interval between transmission and reply.</a:t>
            </a:r>
            <a:endParaRPr lang="en-US" altLang="en-US"/>
          </a:p>
          <a:p>
            <a:pPr>
              <a:lnSpc>
                <a:spcPct val="90000"/>
              </a:lnSpc>
            </a:pPr>
            <a:endParaRPr lang="en-US" altLang="en-US"/>
          </a:p>
        </p:txBody>
      </p:sp>
      <p:graphicFrame>
        <p:nvGraphicFramePr>
          <p:cNvPr id="82955" name="Object 11"/>
          <p:cNvGraphicFramePr>
            <a:graphicFrameLocks noChangeAspect="1"/>
          </p:cNvGraphicFramePr>
          <p:nvPr/>
        </p:nvGraphicFramePr>
        <p:xfrm>
          <a:off x="984250" y="5078413"/>
          <a:ext cx="415925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57" name="Clip" r:id="rId4" imgW="24269700" imgH="20129500" progId="MS_ClipArt_Gallery.2">
                  <p:embed/>
                </p:oleObj>
              </mc:Choice>
              <mc:Fallback>
                <p:oleObj name="Clip" r:id="rId4" imgW="24269700" imgH="20129500" progId="MS_ClipArt_Gallery.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4250" y="5078413"/>
                        <a:ext cx="415925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982" name="Line 38"/>
          <p:cNvSpPr>
            <a:spLocks noChangeShapeType="1"/>
          </p:cNvSpPr>
          <p:nvPr/>
        </p:nvSpPr>
        <p:spPr bwMode="auto">
          <a:xfrm>
            <a:off x="1285875" y="5319713"/>
            <a:ext cx="288925" cy="265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49" name="Line 105"/>
          <p:cNvSpPr>
            <a:spLocks noChangeShapeType="1"/>
          </p:cNvSpPr>
          <p:nvPr/>
        </p:nvSpPr>
        <p:spPr bwMode="auto">
          <a:xfrm flipV="1">
            <a:off x="2079625" y="5370513"/>
            <a:ext cx="458788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50" name="Line 106"/>
          <p:cNvSpPr>
            <a:spLocks noChangeShapeType="1"/>
          </p:cNvSpPr>
          <p:nvPr/>
        </p:nvSpPr>
        <p:spPr bwMode="auto">
          <a:xfrm>
            <a:off x="3014663" y="5354638"/>
            <a:ext cx="485775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52" name="Line 108"/>
          <p:cNvSpPr>
            <a:spLocks noChangeShapeType="1"/>
          </p:cNvSpPr>
          <p:nvPr/>
        </p:nvSpPr>
        <p:spPr bwMode="auto">
          <a:xfrm flipH="1">
            <a:off x="2776538" y="5086350"/>
            <a:ext cx="34925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057" name="Line 113"/>
          <p:cNvSpPr>
            <a:spLocks noChangeShapeType="1"/>
          </p:cNvSpPr>
          <p:nvPr/>
        </p:nvSpPr>
        <p:spPr bwMode="auto">
          <a:xfrm flipH="1">
            <a:off x="3990975" y="5414963"/>
            <a:ext cx="620713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088" name="Group 144"/>
          <p:cNvGrpSpPr>
            <a:grpSpLocks/>
          </p:cNvGrpSpPr>
          <p:nvPr/>
        </p:nvGrpSpPr>
        <p:grpSpPr bwMode="auto">
          <a:xfrm>
            <a:off x="1560513" y="5467350"/>
            <a:ext cx="501650" cy="233363"/>
            <a:chOff x="3600" y="219"/>
            <a:chExt cx="360" cy="175"/>
          </a:xfrm>
        </p:grpSpPr>
        <p:sp>
          <p:nvSpPr>
            <p:cNvPr id="83089" name="Oval 145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90" name="Line 146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91" name="Line 147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092" name="Rectangle 148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3093" name="Oval 149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3094" name="Group 150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83095" name="Line 151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96" name="Line 152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097" name="Line 153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3098" name="Group 154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83099" name="Line 15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00" name="Line 15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01" name="Line 15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3102" name="Group 158"/>
          <p:cNvGrpSpPr>
            <a:grpSpLocks/>
          </p:cNvGrpSpPr>
          <p:nvPr/>
        </p:nvGrpSpPr>
        <p:grpSpPr bwMode="auto">
          <a:xfrm>
            <a:off x="2513013" y="5238750"/>
            <a:ext cx="501650" cy="233363"/>
            <a:chOff x="3600" y="219"/>
            <a:chExt cx="360" cy="175"/>
          </a:xfrm>
        </p:grpSpPr>
        <p:sp>
          <p:nvSpPr>
            <p:cNvPr id="83103" name="Oval 159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04" name="Line 160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05" name="Line 161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06" name="Rectangle 162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3107" name="Oval 163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3108" name="Group 164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83109" name="Line 165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10" name="Line 166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11" name="Line 167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3112" name="Group 168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83113" name="Line 16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14" name="Line 17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15" name="Line 17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3130" name="Group 186"/>
          <p:cNvGrpSpPr>
            <a:grpSpLocks/>
          </p:cNvGrpSpPr>
          <p:nvPr/>
        </p:nvGrpSpPr>
        <p:grpSpPr bwMode="auto">
          <a:xfrm>
            <a:off x="3500438" y="5446713"/>
            <a:ext cx="500062" cy="233362"/>
            <a:chOff x="3600" y="219"/>
            <a:chExt cx="360" cy="175"/>
          </a:xfrm>
        </p:grpSpPr>
        <p:sp>
          <p:nvSpPr>
            <p:cNvPr id="83131" name="Oval 187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32" name="Line 188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33" name="Line 189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134" name="Rectangle 190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3135" name="Oval 191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3136" name="Group 192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83137" name="Line 19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38" name="Line 19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39" name="Line 19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3140" name="Group 196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83141" name="Line 19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42" name="Line 19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143" name="Line 19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3204" name="Line 260"/>
          <p:cNvSpPr>
            <a:spLocks noChangeShapeType="1"/>
          </p:cNvSpPr>
          <p:nvPr/>
        </p:nvSpPr>
        <p:spPr bwMode="auto">
          <a:xfrm>
            <a:off x="5110163" y="5380038"/>
            <a:ext cx="485775" cy="207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05" name="Line 261"/>
          <p:cNvSpPr>
            <a:spLocks noChangeShapeType="1"/>
          </p:cNvSpPr>
          <p:nvPr/>
        </p:nvSpPr>
        <p:spPr bwMode="auto">
          <a:xfrm flipH="1">
            <a:off x="6048375" y="5326063"/>
            <a:ext cx="557213" cy="2778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3206" name="Group 262"/>
          <p:cNvGrpSpPr>
            <a:grpSpLocks/>
          </p:cNvGrpSpPr>
          <p:nvPr/>
        </p:nvGrpSpPr>
        <p:grpSpPr bwMode="auto">
          <a:xfrm>
            <a:off x="4608513" y="5264150"/>
            <a:ext cx="501650" cy="233363"/>
            <a:chOff x="3600" y="219"/>
            <a:chExt cx="360" cy="175"/>
          </a:xfrm>
        </p:grpSpPr>
        <p:sp>
          <p:nvSpPr>
            <p:cNvPr id="83207" name="Oval 263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08" name="Line 264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09" name="Line 265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10" name="Rectangle 266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3211" name="Oval 267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3212" name="Group 268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83213" name="Line 269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14" name="Line 270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15" name="Line 271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3216" name="Group 272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83217" name="Line 27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18" name="Line 27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19" name="Line 27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83220" name="Group 276"/>
          <p:cNvGrpSpPr>
            <a:grpSpLocks/>
          </p:cNvGrpSpPr>
          <p:nvPr/>
        </p:nvGrpSpPr>
        <p:grpSpPr bwMode="auto">
          <a:xfrm>
            <a:off x="5595938" y="5472113"/>
            <a:ext cx="500062" cy="233362"/>
            <a:chOff x="3600" y="219"/>
            <a:chExt cx="360" cy="175"/>
          </a:xfrm>
        </p:grpSpPr>
        <p:sp>
          <p:nvSpPr>
            <p:cNvPr id="83221" name="Oval 277"/>
            <p:cNvSpPr>
              <a:spLocks noChangeArrowheads="1"/>
            </p:cNvSpPr>
            <p:nvPr/>
          </p:nvSpPr>
          <p:spPr bwMode="auto">
            <a:xfrm>
              <a:off x="3603" y="297"/>
              <a:ext cx="357" cy="97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22" name="Line 278"/>
            <p:cNvSpPr>
              <a:spLocks noChangeShapeType="1"/>
            </p:cNvSpPr>
            <p:nvPr/>
          </p:nvSpPr>
          <p:spPr bwMode="auto">
            <a:xfrm>
              <a:off x="3603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23" name="Line 279"/>
            <p:cNvSpPr>
              <a:spLocks noChangeShapeType="1"/>
            </p:cNvSpPr>
            <p:nvPr/>
          </p:nvSpPr>
          <p:spPr bwMode="auto">
            <a:xfrm>
              <a:off x="3960" y="289"/>
              <a:ext cx="0" cy="6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224" name="Rectangle 280"/>
            <p:cNvSpPr>
              <a:spLocks noChangeArrowheads="1"/>
            </p:cNvSpPr>
            <p:nvPr/>
          </p:nvSpPr>
          <p:spPr bwMode="auto">
            <a:xfrm>
              <a:off x="3603" y="289"/>
              <a:ext cx="354" cy="59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/>
            </a:p>
          </p:txBody>
        </p:sp>
        <p:sp>
          <p:nvSpPr>
            <p:cNvPr id="83225" name="Oval 281"/>
            <p:cNvSpPr>
              <a:spLocks noChangeArrowheads="1"/>
            </p:cNvSpPr>
            <p:nvPr/>
          </p:nvSpPr>
          <p:spPr bwMode="auto">
            <a:xfrm>
              <a:off x="3600" y="219"/>
              <a:ext cx="357" cy="113"/>
            </a:xfrm>
            <a:prstGeom prst="ellipse">
              <a:avLst/>
            </a:prstGeom>
            <a:solidFill>
              <a:schemeClr val="hlink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3226" name="Group 282"/>
            <p:cNvGrpSpPr>
              <a:grpSpLocks/>
            </p:cNvGrpSpPr>
            <p:nvPr/>
          </p:nvGrpSpPr>
          <p:grpSpPr bwMode="auto">
            <a:xfrm>
              <a:off x="3686" y="244"/>
              <a:ext cx="177" cy="66"/>
              <a:chOff x="2848" y="848"/>
              <a:chExt cx="140" cy="98"/>
            </a:xfrm>
          </p:grpSpPr>
          <p:sp>
            <p:nvSpPr>
              <p:cNvPr id="83227" name="Line 283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28" name="Line 284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29" name="Line 285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83230" name="Group 286"/>
            <p:cNvGrpSpPr>
              <a:grpSpLocks/>
            </p:cNvGrpSpPr>
            <p:nvPr/>
          </p:nvGrpSpPr>
          <p:grpSpPr bwMode="auto">
            <a:xfrm flipV="1">
              <a:off x="3686" y="243"/>
              <a:ext cx="177" cy="66"/>
              <a:chOff x="2848" y="848"/>
              <a:chExt cx="140" cy="98"/>
            </a:xfrm>
          </p:grpSpPr>
          <p:sp>
            <p:nvSpPr>
              <p:cNvPr id="83231" name="Line 287"/>
              <p:cNvSpPr>
                <a:spLocks noChangeShapeType="1"/>
              </p:cNvSpPr>
              <p:nvPr/>
            </p:nvSpPr>
            <p:spPr bwMode="auto">
              <a:xfrm flipV="1">
                <a:off x="2848" y="848"/>
                <a:ext cx="50" cy="2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32" name="Line 288"/>
              <p:cNvSpPr>
                <a:spLocks noChangeShapeType="1"/>
              </p:cNvSpPr>
              <p:nvPr/>
            </p:nvSpPr>
            <p:spPr bwMode="auto">
              <a:xfrm>
                <a:off x="2944" y="946"/>
                <a:ext cx="4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233" name="Line 289"/>
              <p:cNvSpPr>
                <a:spLocks noChangeShapeType="1"/>
              </p:cNvSpPr>
              <p:nvPr/>
            </p:nvSpPr>
            <p:spPr bwMode="auto">
              <a:xfrm>
                <a:off x="2894" y="850"/>
                <a:ext cx="52" cy="9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aphicFrame>
        <p:nvGraphicFramePr>
          <p:cNvPr id="83234" name="Object 290"/>
          <p:cNvGraphicFramePr>
            <a:graphicFrameLocks noChangeAspect="1"/>
          </p:cNvGraphicFramePr>
          <p:nvPr/>
        </p:nvGraphicFramePr>
        <p:xfrm>
          <a:off x="6597650" y="5180013"/>
          <a:ext cx="415925" cy="3190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58" name="Clip" r:id="rId6" imgW="24269700" imgH="20129500" progId="MS_ClipArt_Gallery.2">
                  <p:embed/>
                </p:oleObj>
              </mc:Choice>
              <mc:Fallback>
                <p:oleObj name="Clip" r:id="rId6" imgW="24269700" imgH="20129500" progId="MS_ClipArt_Gallery.2">
                  <p:embed/>
                  <p:pic>
                    <p:nvPicPr>
                      <p:cNvPr id="0" name="Object 29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7650" y="5180013"/>
                        <a:ext cx="415925" cy="3190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3235" name="Line 291"/>
          <p:cNvSpPr>
            <a:spLocks noChangeShapeType="1"/>
          </p:cNvSpPr>
          <p:nvPr/>
        </p:nvSpPr>
        <p:spPr bwMode="auto">
          <a:xfrm>
            <a:off x="2744788" y="5486400"/>
            <a:ext cx="228600" cy="311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36" name="Line 292"/>
          <p:cNvSpPr>
            <a:spLocks noChangeShapeType="1"/>
          </p:cNvSpPr>
          <p:nvPr/>
        </p:nvSpPr>
        <p:spPr bwMode="auto">
          <a:xfrm>
            <a:off x="4668838" y="5073650"/>
            <a:ext cx="228600" cy="3111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38" name="Line 294"/>
          <p:cNvSpPr>
            <a:spLocks noChangeShapeType="1"/>
          </p:cNvSpPr>
          <p:nvPr/>
        </p:nvSpPr>
        <p:spPr bwMode="auto">
          <a:xfrm flipH="1">
            <a:off x="3386138" y="5676900"/>
            <a:ext cx="34925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39" name="Line 295"/>
          <p:cNvSpPr>
            <a:spLocks noChangeShapeType="1"/>
          </p:cNvSpPr>
          <p:nvPr/>
        </p:nvSpPr>
        <p:spPr bwMode="auto">
          <a:xfrm>
            <a:off x="3741738" y="5181600"/>
            <a:ext cx="6350" cy="260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243" name="Freeform 299"/>
          <p:cNvSpPr>
            <a:spLocks/>
          </p:cNvSpPr>
          <p:nvPr/>
        </p:nvSpPr>
        <p:spPr bwMode="auto">
          <a:xfrm>
            <a:off x="1289050" y="5295900"/>
            <a:ext cx="419100" cy="419100"/>
          </a:xfrm>
          <a:custGeom>
            <a:avLst/>
            <a:gdLst>
              <a:gd name="T0" fmla="*/ 60 w 264"/>
              <a:gd name="T1" fmla="*/ 0 h 264"/>
              <a:gd name="T2" fmla="*/ 228 w 264"/>
              <a:gd name="T3" fmla="*/ 220 h 264"/>
              <a:gd name="T4" fmla="*/ 0 w 264"/>
              <a:gd name="T5" fmla="*/ 88 h 2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64" h="264">
                <a:moveTo>
                  <a:pt x="60" y="0"/>
                </a:moveTo>
                <a:cubicBezTo>
                  <a:pt x="86" y="31"/>
                  <a:pt x="264" y="176"/>
                  <a:pt x="228" y="220"/>
                </a:cubicBezTo>
                <a:cubicBezTo>
                  <a:pt x="192" y="264"/>
                  <a:pt x="60" y="109"/>
                  <a:pt x="0" y="88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244" name="Text Box 300"/>
          <p:cNvSpPr txBox="1">
            <a:spLocks noChangeArrowheads="1"/>
          </p:cNvSpPr>
          <p:nvPr/>
        </p:nvSpPr>
        <p:spPr bwMode="auto">
          <a:xfrm>
            <a:off x="1387475" y="5038725"/>
            <a:ext cx="1116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rgbClr val="FF0000"/>
                </a:solidFill>
                <a:latin typeface="Comic Sans MS" charset="0"/>
              </a:rPr>
              <a:t>3 probes</a:t>
            </a:r>
          </a:p>
        </p:txBody>
      </p:sp>
      <p:sp>
        <p:nvSpPr>
          <p:cNvPr id="83245" name="Freeform 301"/>
          <p:cNvSpPr>
            <a:spLocks/>
          </p:cNvSpPr>
          <p:nvPr/>
        </p:nvSpPr>
        <p:spPr bwMode="auto">
          <a:xfrm>
            <a:off x="1282700" y="5219700"/>
            <a:ext cx="1346200" cy="474663"/>
          </a:xfrm>
          <a:custGeom>
            <a:avLst/>
            <a:gdLst>
              <a:gd name="T0" fmla="*/ 76 w 848"/>
              <a:gd name="T1" fmla="*/ 76 h 299"/>
              <a:gd name="T2" fmla="*/ 324 w 848"/>
              <a:gd name="T3" fmla="*/ 216 h 299"/>
              <a:gd name="T4" fmla="*/ 820 w 848"/>
              <a:gd name="T5" fmla="*/ 76 h 299"/>
              <a:gd name="T6" fmla="*/ 340 w 848"/>
              <a:gd name="T7" fmla="*/ 296 h 299"/>
              <a:gd name="T8" fmla="*/ 0 w 848"/>
              <a:gd name="T9" fmla="*/ 96 h 2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48" h="299">
                <a:moveTo>
                  <a:pt x="76" y="76"/>
                </a:moveTo>
                <a:cubicBezTo>
                  <a:pt x="137" y="57"/>
                  <a:pt x="200" y="216"/>
                  <a:pt x="324" y="216"/>
                </a:cubicBezTo>
                <a:cubicBezTo>
                  <a:pt x="448" y="216"/>
                  <a:pt x="792" y="0"/>
                  <a:pt x="820" y="76"/>
                </a:cubicBezTo>
                <a:cubicBezTo>
                  <a:pt x="848" y="152"/>
                  <a:pt x="469" y="245"/>
                  <a:pt x="340" y="296"/>
                </a:cubicBezTo>
                <a:cubicBezTo>
                  <a:pt x="203" y="299"/>
                  <a:pt x="62" y="78"/>
                  <a:pt x="0" y="96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246" name="Text Box 302"/>
          <p:cNvSpPr txBox="1">
            <a:spLocks noChangeArrowheads="1"/>
          </p:cNvSpPr>
          <p:nvPr/>
        </p:nvSpPr>
        <p:spPr bwMode="auto">
          <a:xfrm>
            <a:off x="1958975" y="5527675"/>
            <a:ext cx="1116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rgbClr val="FF0000"/>
                </a:solidFill>
                <a:latin typeface="Comic Sans MS" charset="0"/>
              </a:rPr>
              <a:t>3 probes</a:t>
            </a:r>
          </a:p>
        </p:txBody>
      </p:sp>
      <p:sp>
        <p:nvSpPr>
          <p:cNvPr id="83247" name="Freeform 303"/>
          <p:cNvSpPr>
            <a:spLocks/>
          </p:cNvSpPr>
          <p:nvPr/>
        </p:nvSpPr>
        <p:spPr bwMode="auto">
          <a:xfrm>
            <a:off x="1276350" y="5273675"/>
            <a:ext cx="2247900" cy="403225"/>
          </a:xfrm>
          <a:custGeom>
            <a:avLst/>
            <a:gdLst>
              <a:gd name="T0" fmla="*/ 76 w 1416"/>
              <a:gd name="T1" fmla="*/ 30 h 254"/>
              <a:gd name="T2" fmla="*/ 324 w 1416"/>
              <a:gd name="T3" fmla="*/ 170 h 254"/>
              <a:gd name="T4" fmla="*/ 896 w 1416"/>
              <a:gd name="T5" fmla="*/ 2 h 254"/>
              <a:gd name="T6" fmla="*/ 1400 w 1416"/>
              <a:gd name="T7" fmla="*/ 182 h 254"/>
              <a:gd name="T8" fmla="*/ 896 w 1416"/>
              <a:gd name="T9" fmla="*/ 74 h 254"/>
              <a:gd name="T10" fmla="*/ 340 w 1416"/>
              <a:gd name="T11" fmla="*/ 250 h 254"/>
              <a:gd name="T12" fmla="*/ 0 w 1416"/>
              <a:gd name="T13" fmla="*/ 50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416" h="254">
                <a:moveTo>
                  <a:pt x="76" y="30"/>
                </a:moveTo>
                <a:cubicBezTo>
                  <a:pt x="137" y="11"/>
                  <a:pt x="200" y="170"/>
                  <a:pt x="324" y="170"/>
                </a:cubicBezTo>
                <a:cubicBezTo>
                  <a:pt x="461" y="165"/>
                  <a:pt x="717" y="0"/>
                  <a:pt x="896" y="2"/>
                </a:cubicBezTo>
                <a:cubicBezTo>
                  <a:pt x="1075" y="4"/>
                  <a:pt x="1416" y="122"/>
                  <a:pt x="1400" y="182"/>
                </a:cubicBezTo>
                <a:cubicBezTo>
                  <a:pt x="1384" y="242"/>
                  <a:pt x="1073" y="63"/>
                  <a:pt x="896" y="74"/>
                </a:cubicBezTo>
                <a:cubicBezTo>
                  <a:pt x="719" y="85"/>
                  <a:pt x="489" y="254"/>
                  <a:pt x="340" y="250"/>
                </a:cubicBezTo>
                <a:cubicBezTo>
                  <a:pt x="191" y="246"/>
                  <a:pt x="62" y="32"/>
                  <a:pt x="0" y="50"/>
                </a:cubicBez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3248" name="Text Box 304"/>
          <p:cNvSpPr txBox="1">
            <a:spLocks noChangeArrowheads="1"/>
          </p:cNvSpPr>
          <p:nvPr/>
        </p:nvSpPr>
        <p:spPr bwMode="auto">
          <a:xfrm>
            <a:off x="3025775" y="5013325"/>
            <a:ext cx="11160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>
                <a:solidFill>
                  <a:srgbClr val="FF0000"/>
                </a:solidFill>
                <a:latin typeface="Comic Sans MS" charset="0"/>
              </a:rPr>
              <a:t>3 probes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3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243" grpId="0" animBg="1"/>
      <p:bldP spid="83244" grpId="0"/>
      <p:bldP spid="83245" grpId="0" animBg="1"/>
      <p:bldP spid="83246" grpId="0"/>
      <p:bldP spid="83247" grpId="0" animBg="1"/>
      <p:bldP spid="83248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893FB730-CB77-C840-8414-DC8CE847815F}" type="slidenum">
              <a:rPr lang="en-US" altLang="en-US"/>
              <a:pPr/>
              <a:t>69</a:t>
            </a:fld>
            <a:endParaRPr lang="en-US" alt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“Real” Internet delays and routes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704850" y="2338388"/>
            <a:ext cx="8229600" cy="38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  cs-gw (128.119.240.254)  1 ms  1 ms  2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2  border1-rt-fa5-1-0.gw.umass.edu (128.119.3.145)  1 ms  1 ms  2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3  cht-vbns.gw.umass.edu (128.119.3.130)  6 ms 5 ms 5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4  jn1-at1-0-0-19.wor.vbns.net (204.147.132.129)  16 ms 11 ms 13 ms 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5  jn1-so7-0-0-0.wae.vbns.net (204.147.136.136)  21 ms 18 ms 18 ms 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6  abilene-vbns.abilene.ucaid.edu (198.32.11.9)  22 ms  18 ms  22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7  nycm-wash.abilene.ucaid.edu (198.32.8.46)  22 ms  22 ms  22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8  62.40.103.253 (62.40.103.253)  104 ms 109 ms 106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9  de2-1.de1.de.geant.net (62.40.96.129)  109 ms 102 ms 104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10  de.fr1.fr.geant.net (62.40.96.50)  113 ms 121 ms 114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11  renater-gw.fr1.fr.geant.net (62.40.103.54)  112 ms  114 ms  112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12  nio-n2.cssi.renater.fr (193.51.206.13)  111 ms  114 ms  116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13  nice.cssi.renater.fr (195.220.98.102)  123 ms  125 ms  124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14  r3t2-nice.cssi.renater.fr (195.220.98.110)  126 ms  126 ms  124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15  eurecom-valbonne.r3t2.ft.net (193.48.50.54)  135 ms  128 ms  133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16  194.214.211.25 (194.214.211.25)  126 ms  128 ms  126 ms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17  * * *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18  * * *</a:t>
            </a:r>
          </a:p>
          <a:p>
            <a:pPr>
              <a:lnSpc>
                <a:spcPct val="80000"/>
              </a:lnSpc>
            </a:pPr>
            <a:r>
              <a:rPr lang="en-US" altLang="en-US" sz="1600">
                <a:latin typeface="Arial" charset="0"/>
              </a:rPr>
              <a:t>19  fantasia.eurecom.fr (193.55.113.142)  132 ms  128 ms  136</a:t>
            </a:r>
            <a:r>
              <a:rPr lang="en-US" altLang="en-US"/>
              <a:t> </a:t>
            </a:r>
            <a:r>
              <a:rPr lang="en-US" altLang="en-US" sz="1600"/>
              <a:t>ms</a:t>
            </a:r>
          </a:p>
        </p:txBody>
      </p:sp>
      <p:sp>
        <p:nvSpPr>
          <p:cNvPr id="60421" name="Text Box 5"/>
          <p:cNvSpPr txBox="1">
            <a:spLocks noChangeArrowheads="1"/>
          </p:cNvSpPr>
          <p:nvPr/>
        </p:nvSpPr>
        <p:spPr bwMode="auto">
          <a:xfrm>
            <a:off x="725488" y="1312863"/>
            <a:ext cx="81930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>
                <a:solidFill>
                  <a:srgbClr val="FF0000"/>
                </a:solidFill>
                <a:latin typeface="Comic Sans MS" charset="0"/>
              </a:rPr>
              <a:t>traceroute:</a:t>
            </a:r>
            <a:r>
              <a:rPr lang="en-US" altLang="en-US">
                <a:latin typeface="Comic Sans MS" charset="0"/>
              </a:rPr>
              <a:t> gaia.cs.umass.edu to www.eurecom.fr</a:t>
            </a:r>
          </a:p>
        </p:txBody>
      </p:sp>
      <p:sp>
        <p:nvSpPr>
          <p:cNvPr id="60422" name="Line 6"/>
          <p:cNvSpPr>
            <a:spLocks noChangeShapeType="1"/>
          </p:cNvSpPr>
          <p:nvPr/>
        </p:nvSpPr>
        <p:spPr bwMode="auto">
          <a:xfrm>
            <a:off x="1611313" y="5634038"/>
            <a:ext cx="1231900" cy="841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3" name="Text Box 7"/>
          <p:cNvSpPr txBox="1">
            <a:spLocks noChangeArrowheads="1"/>
          </p:cNvSpPr>
          <p:nvPr/>
        </p:nvSpPr>
        <p:spPr bwMode="auto">
          <a:xfrm>
            <a:off x="4578350" y="1738313"/>
            <a:ext cx="4565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>
                <a:solidFill>
                  <a:srgbClr val="FF0000"/>
                </a:solidFill>
                <a:latin typeface="Comic Sans MS" charset="0"/>
              </a:rPr>
              <a:t>Three delay measurements from </a:t>
            </a:r>
          </a:p>
          <a:p>
            <a:r>
              <a:rPr lang="en-US" altLang="en-US" sz="1800">
                <a:solidFill>
                  <a:srgbClr val="FF0000"/>
                </a:solidFill>
                <a:latin typeface="Comic Sans MS" charset="0"/>
              </a:rPr>
              <a:t>gaia.cs.umass.edu to cs-gw.cs.umass.edu </a:t>
            </a:r>
          </a:p>
        </p:txBody>
      </p:sp>
      <p:sp>
        <p:nvSpPr>
          <p:cNvPr id="60424" name="Line 8"/>
          <p:cNvSpPr>
            <a:spLocks noChangeShapeType="1"/>
          </p:cNvSpPr>
          <p:nvPr/>
        </p:nvSpPr>
        <p:spPr bwMode="auto">
          <a:xfrm flipV="1">
            <a:off x="3471863" y="1965325"/>
            <a:ext cx="671512" cy="41275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5" name="Line 9"/>
          <p:cNvSpPr>
            <a:spLocks noChangeShapeType="1"/>
          </p:cNvSpPr>
          <p:nvPr/>
        </p:nvSpPr>
        <p:spPr bwMode="auto">
          <a:xfrm flipV="1">
            <a:off x="4011613" y="1954213"/>
            <a:ext cx="139700" cy="40481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6" name="Line 10"/>
          <p:cNvSpPr>
            <a:spLocks noChangeShapeType="1"/>
          </p:cNvSpPr>
          <p:nvPr/>
        </p:nvSpPr>
        <p:spPr bwMode="auto">
          <a:xfrm flipH="1" flipV="1">
            <a:off x="4146550" y="1963738"/>
            <a:ext cx="366713" cy="3905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7" name="Line 11"/>
          <p:cNvSpPr>
            <a:spLocks noChangeShapeType="1"/>
          </p:cNvSpPr>
          <p:nvPr/>
        </p:nvSpPr>
        <p:spPr bwMode="auto">
          <a:xfrm flipV="1">
            <a:off x="4138613" y="1970088"/>
            <a:ext cx="377825" cy="31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28" name="Text Box 12"/>
          <p:cNvSpPr txBox="1">
            <a:spLocks noChangeArrowheads="1"/>
          </p:cNvSpPr>
          <p:nvPr/>
        </p:nvSpPr>
        <p:spPr bwMode="auto">
          <a:xfrm>
            <a:off x="2571750" y="5564188"/>
            <a:ext cx="62865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>
                <a:solidFill>
                  <a:srgbClr val="FF0000"/>
                </a:solidFill>
                <a:latin typeface="Comic Sans MS" charset="0"/>
              </a:rPr>
              <a:t>* means no response (probe lost, router not replying)</a:t>
            </a:r>
          </a:p>
        </p:txBody>
      </p:sp>
      <p:sp>
        <p:nvSpPr>
          <p:cNvPr id="60430" name="Freeform 14"/>
          <p:cNvSpPr>
            <a:spLocks/>
          </p:cNvSpPr>
          <p:nvPr/>
        </p:nvSpPr>
        <p:spPr bwMode="auto">
          <a:xfrm>
            <a:off x="6092825" y="3651250"/>
            <a:ext cx="1012825" cy="246063"/>
          </a:xfrm>
          <a:custGeom>
            <a:avLst/>
            <a:gdLst>
              <a:gd name="T0" fmla="*/ 593 w 638"/>
              <a:gd name="T1" fmla="*/ 0 h 155"/>
              <a:gd name="T2" fmla="*/ 623 w 638"/>
              <a:gd name="T3" fmla="*/ 38 h 155"/>
              <a:gd name="T4" fmla="*/ 608 w 638"/>
              <a:gd name="T5" fmla="*/ 123 h 155"/>
              <a:gd name="T6" fmla="*/ 446 w 638"/>
              <a:gd name="T7" fmla="*/ 154 h 155"/>
              <a:gd name="T8" fmla="*/ 0 w 638"/>
              <a:gd name="T9" fmla="*/ 130 h 1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638" h="155">
                <a:moveTo>
                  <a:pt x="593" y="0"/>
                </a:moveTo>
                <a:cubicBezTo>
                  <a:pt x="607" y="9"/>
                  <a:pt x="621" y="18"/>
                  <a:pt x="623" y="38"/>
                </a:cubicBezTo>
                <a:cubicBezTo>
                  <a:pt x="625" y="58"/>
                  <a:pt x="638" y="104"/>
                  <a:pt x="608" y="123"/>
                </a:cubicBezTo>
                <a:cubicBezTo>
                  <a:pt x="578" y="142"/>
                  <a:pt x="547" y="153"/>
                  <a:pt x="446" y="154"/>
                </a:cubicBezTo>
                <a:cubicBezTo>
                  <a:pt x="345" y="155"/>
                  <a:pt x="72" y="133"/>
                  <a:pt x="0" y="13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431" name="Text Box 15"/>
          <p:cNvSpPr txBox="1">
            <a:spLocks noChangeArrowheads="1"/>
          </p:cNvSpPr>
          <p:nvPr/>
        </p:nvSpPr>
        <p:spPr bwMode="auto">
          <a:xfrm>
            <a:off x="7137400" y="3436938"/>
            <a:ext cx="17859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trans-oceanic</a:t>
            </a:r>
          </a:p>
          <a:p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link</a:t>
            </a:r>
            <a:endParaRPr lang="en-US" altLang="en-US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3607989D-D7A3-AC47-AC48-38327259CB7E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What’s a protocol?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581400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 u="sng">
                <a:solidFill>
                  <a:srgbClr val="FF0000"/>
                </a:solidFill>
              </a:rPr>
              <a:t>human protocols:</a:t>
            </a:r>
            <a:endParaRPr lang="en-US" altLang="en-US" sz="2400"/>
          </a:p>
          <a:p>
            <a:r>
              <a:rPr lang="en-US" altLang="en-US" sz="2400"/>
              <a:t>“what’s the time?”</a:t>
            </a:r>
          </a:p>
          <a:p>
            <a:r>
              <a:rPr lang="en-US" altLang="en-US" sz="2400"/>
              <a:t>“I have a question”</a:t>
            </a:r>
          </a:p>
          <a:p>
            <a:r>
              <a:rPr lang="en-US" altLang="en-US" sz="2400"/>
              <a:t>introductions</a:t>
            </a:r>
            <a:endParaRPr lang="en-US" altLang="en-US"/>
          </a:p>
          <a:p>
            <a:pPr lvl="1"/>
            <a:endParaRPr lang="en-US" altLang="en-US" sz="2000"/>
          </a:p>
          <a:p>
            <a:pPr>
              <a:buFont typeface="Wingdings" charset="2"/>
              <a:buNone/>
            </a:pPr>
            <a:r>
              <a:rPr lang="en-US" altLang="en-US" sz="2400"/>
              <a:t>… specific msgs sent</a:t>
            </a:r>
          </a:p>
          <a:p>
            <a:pPr>
              <a:buFont typeface="Wingdings" charset="2"/>
              <a:buNone/>
            </a:pPr>
            <a:r>
              <a:rPr lang="en-US" altLang="en-US" sz="2400"/>
              <a:t>… specific actions taken when msgs received, or other events</a:t>
            </a:r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371600"/>
            <a:ext cx="4294188" cy="25908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 u="sng">
                <a:solidFill>
                  <a:srgbClr val="FF0000"/>
                </a:solidFill>
              </a:rPr>
              <a:t>network protocols:</a:t>
            </a:r>
            <a:endParaRPr lang="en-US" altLang="en-US" sz="2400"/>
          </a:p>
          <a:p>
            <a:r>
              <a:rPr lang="en-US" altLang="en-US" sz="2400"/>
              <a:t>machines rather than humans</a:t>
            </a:r>
          </a:p>
          <a:p>
            <a:r>
              <a:rPr lang="en-US" altLang="en-US" sz="2400"/>
              <a:t>all communication activity in Internet </a:t>
            </a:r>
            <a:r>
              <a:rPr lang="en-US" altLang="en-US" sz="2400">
                <a:solidFill>
                  <a:srgbClr val="CC0000"/>
                </a:solidFill>
              </a:rPr>
              <a:t>coordinated</a:t>
            </a:r>
            <a:r>
              <a:rPr lang="en-US" altLang="en-US" sz="2400"/>
              <a:t> by protocols</a:t>
            </a: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4343400" y="3962400"/>
            <a:ext cx="42672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buFont typeface="Wingdings" charset="2"/>
              <a:buNone/>
            </a:pPr>
            <a:r>
              <a:rPr lang="en-US" altLang="en-US" i="1"/>
              <a:t>  protocols define format, order of msgs sent and received among network entities, and actions taken on msg transmission, receipt</a:t>
            </a:r>
            <a:r>
              <a:rPr lang="en-US" altLang="en-US" i="1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4495800" y="3962400"/>
            <a:ext cx="4343400" cy="2362200"/>
          </a:xfrm>
          <a:prstGeom prst="rect">
            <a:avLst/>
          </a:prstGeom>
          <a:noFill/>
          <a:ln w="19050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AA19B001-D875-3942-A19A-610BE4F41FF3}" type="slidenum">
              <a:rPr lang="en-US" altLang="en-US"/>
              <a:pPr/>
              <a:t>70</a:t>
            </a:fld>
            <a:endParaRPr lang="en-US" altLang="en-US"/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Packet loss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queue (aka buffer) preceding link has finite capacity</a:t>
            </a:r>
          </a:p>
          <a:p>
            <a:endParaRPr lang="en-US" altLang="en-US"/>
          </a:p>
          <a:p>
            <a:r>
              <a:rPr lang="en-US" altLang="en-US"/>
              <a:t>when packet arrives to full queue, packet is dropped (aka lost)</a:t>
            </a:r>
          </a:p>
          <a:p>
            <a:endParaRPr lang="en-US" altLang="en-US"/>
          </a:p>
          <a:p>
            <a:r>
              <a:rPr lang="en-US" altLang="en-US"/>
              <a:t>lost packet may be retransmitted by previous node, by source end system, or not retransmitted at all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AE0EE868-FCD3-DD4A-A996-72898AAB96E8}" type="slidenum">
              <a:rPr lang="en-US" altLang="en-US"/>
              <a:pPr/>
              <a:t>71</a:t>
            </a:fld>
            <a:endParaRPr lang="en-US" altLang="en-US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7850188" cy="4648200"/>
          </a:xfrm>
        </p:spPr>
        <p:txBody>
          <a:bodyPr/>
          <a:lstStyle/>
          <a:p>
            <a:pPr algn="ctr">
              <a:buFont typeface="Wingdings" charset="2"/>
              <a:buNone/>
            </a:pPr>
            <a:endParaRPr lang="en-US" altLang="en-US" sz="2400"/>
          </a:p>
          <a:p>
            <a:pPr algn="ctr">
              <a:buFont typeface="Wingdings" charset="2"/>
              <a:buNone/>
            </a:pPr>
            <a:endParaRPr lang="en-US" altLang="en-US" sz="2400"/>
          </a:p>
          <a:p>
            <a:pPr algn="ctr">
              <a:buFont typeface="Wingdings" charset="2"/>
              <a:buNone/>
            </a:pPr>
            <a:endParaRPr lang="en-US" altLang="en-US" sz="2400"/>
          </a:p>
          <a:p>
            <a:pPr algn="ctr">
              <a:buFont typeface="Wingdings" charset="2"/>
              <a:buNone/>
            </a:pPr>
            <a:endParaRPr lang="en-US" altLang="en-US" sz="2400"/>
          </a:p>
          <a:p>
            <a:pPr algn="ctr">
              <a:buFont typeface="Wingdings" charset="2"/>
              <a:buNone/>
            </a:pPr>
            <a:r>
              <a:rPr lang="en-US" altLang="en-US" sz="2400"/>
              <a:t>Questions?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57A8FEEF-D4DE-DC4E-A449-45ECA347AF03}" type="slidenum">
              <a:rPr lang="en-US" altLang="en-US"/>
              <a:pPr/>
              <a:t>72</a:t>
            </a:fld>
            <a:endParaRPr lang="en-US" altLang="en-US"/>
          </a:p>
        </p:txBody>
      </p:sp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Introduction: Summary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74675" y="1565275"/>
            <a:ext cx="4384675" cy="4843463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u="sng">
                <a:solidFill>
                  <a:srgbClr val="FF0000"/>
                </a:solidFill>
              </a:rPr>
              <a:t>Covered a “ton” of material!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Internet overview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what’s a protocol?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network edge, core, access network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packet-switching versus circuit-switching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Internet/ISP structure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performance: loss, delay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layering and service models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114925" y="1579563"/>
            <a:ext cx="3724275" cy="4648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400" u="sng">
                <a:solidFill>
                  <a:srgbClr val="FF0000"/>
                </a:solidFill>
              </a:rPr>
              <a:t>You now have:</a:t>
            </a:r>
            <a:r>
              <a:rPr lang="en-US" altLang="en-US" sz="240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context, overview, “feel” of networking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more depth, detail </a:t>
            </a:r>
            <a:r>
              <a:rPr lang="en-US" altLang="en-US" sz="2400" i="1"/>
              <a:t>to follow!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76BBFDF4-F26A-1D40-BBA3-327E505680B0}" type="slidenum">
              <a:rPr lang="en-US" altLang="en-US"/>
              <a:pPr/>
              <a:t>73</a:t>
            </a:fld>
            <a:endParaRPr lang="en-US" altLang="en-US"/>
          </a:p>
        </p:txBody>
      </p:sp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Chapter 1: roadmap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600200"/>
            <a:ext cx="8207375" cy="4648200"/>
          </a:xfrm>
        </p:spPr>
        <p:txBody>
          <a:bodyPr/>
          <a:lstStyle/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1.1 </a:t>
            </a:r>
            <a:r>
              <a:rPr lang="en-US" altLang="en-US" sz="2800"/>
              <a:t>What </a:t>
            </a:r>
            <a:r>
              <a:rPr lang="en-US" altLang="en-US" sz="2800" i="1"/>
              <a:t>is</a:t>
            </a:r>
            <a:r>
              <a:rPr lang="en-US" altLang="en-US" sz="2800"/>
              <a:t> the Internet?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1.2</a:t>
            </a:r>
            <a:r>
              <a:rPr lang="en-US" altLang="en-US" sz="2800"/>
              <a:t> Network edge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1.3</a:t>
            </a:r>
            <a:r>
              <a:rPr lang="en-US" altLang="en-US" sz="2800"/>
              <a:t> Network core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1.4 </a:t>
            </a:r>
            <a:r>
              <a:rPr lang="en-US" altLang="en-US" sz="2800"/>
              <a:t>Network access and physical media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1.5</a:t>
            </a:r>
            <a:r>
              <a:rPr lang="en-US" altLang="en-US" sz="2800"/>
              <a:t> Internet structure and ISPs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1.6 </a:t>
            </a:r>
            <a:r>
              <a:rPr lang="en-US" altLang="en-US" sz="2800"/>
              <a:t>Delay &amp; loss in packet-switched networks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chemeClr val="accent2"/>
                </a:solidFill>
              </a:rPr>
              <a:t>1.7</a:t>
            </a:r>
            <a:r>
              <a:rPr lang="en-US" altLang="en-US" sz="2800"/>
              <a:t> Protocol layers, service models</a:t>
            </a:r>
          </a:p>
          <a:p>
            <a:pPr lvl="1"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1.8 History</a:t>
            </a:r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F12125D-6D6C-BE41-940D-83FF556A63F9}" type="slidenum">
              <a:rPr lang="en-US" altLang="en-US"/>
              <a:pPr/>
              <a:t>74</a:t>
            </a:fld>
            <a:endParaRPr lang="en-US" altLang="en-US"/>
          </a:p>
        </p:txBody>
      </p:sp>
      <p:pic>
        <p:nvPicPr>
          <p:cNvPr id="122886" name="Picture 6" descr="arpane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58"/>
          <a:stretch>
            <a:fillRect/>
          </a:stretch>
        </p:blipFill>
        <p:spPr bwMode="auto">
          <a:xfrm>
            <a:off x="3938588" y="3968750"/>
            <a:ext cx="2976562" cy="288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333375"/>
            <a:ext cx="7772400" cy="647700"/>
          </a:xfrm>
        </p:spPr>
        <p:txBody>
          <a:bodyPr/>
          <a:lstStyle/>
          <a:p>
            <a:r>
              <a:rPr lang="en-US" altLang="en-US" sz="3600"/>
              <a:t>Internet History</a:t>
            </a:r>
            <a:endParaRPr lang="en-US" altLang="en-US"/>
          </a:p>
        </p:txBody>
      </p:sp>
      <p:sp>
        <p:nvSpPr>
          <p:cNvPr id="1228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790700"/>
            <a:ext cx="3695700" cy="4457700"/>
          </a:xfrm>
        </p:spPr>
        <p:txBody>
          <a:bodyPr/>
          <a:lstStyle/>
          <a:p>
            <a:r>
              <a:rPr lang="en-US" altLang="en-US" sz="2000">
                <a:solidFill>
                  <a:schemeClr val="accent2"/>
                </a:solidFill>
              </a:rPr>
              <a:t>1961:</a:t>
            </a:r>
            <a:r>
              <a:rPr lang="en-US" altLang="en-US" sz="2000"/>
              <a:t> Kleinrock - queueing theory shows effectiveness of packet-switching</a:t>
            </a:r>
          </a:p>
          <a:p>
            <a:r>
              <a:rPr lang="en-US" altLang="en-US" sz="2000">
                <a:solidFill>
                  <a:schemeClr val="accent2"/>
                </a:solidFill>
              </a:rPr>
              <a:t>1964:</a:t>
            </a:r>
            <a:r>
              <a:rPr lang="en-US" altLang="en-US" sz="2000"/>
              <a:t> Baran - packet-switching in military nets</a:t>
            </a:r>
          </a:p>
          <a:p>
            <a:r>
              <a:rPr lang="en-US" altLang="en-US" sz="2000">
                <a:solidFill>
                  <a:schemeClr val="accent2"/>
                </a:solidFill>
              </a:rPr>
              <a:t>1967:</a:t>
            </a:r>
            <a:r>
              <a:rPr lang="en-US" altLang="en-US" sz="2000"/>
              <a:t> ARPAnet conceived by Advanced Research Projects Agency</a:t>
            </a:r>
          </a:p>
          <a:p>
            <a:r>
              <a:rPr lang="en-US" altLang="en-US" sz="2000">
                <a:solidFill>
                  <a:schemeClr val="accent2"/>
                </a:solidFill>
              </a:rPr>
              <a:t>1969:</a:t>
            </a:r>
            <a:r>
              <a:rPr lang="en-US" altLang="en-US" sz="2000"/>
              <a:t> first ARPAnet node operational</a:t>
            </a:r>
          </a:p>
          <a:p>
            <a:endParaRPr lang="en-US" altLang="en-US" sz="2000"/>
          </a:p>
        </p:txBody>
      </p:sp>
      <p:sp>
        <p:nvSpPr>
          <p:cNvPr id="12288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357688" y="1800225"/>
            <a:ext cx="4786312" cy="4448175"/>
          </a:xfrm>
        </p:spPr>
        <p:txBody>
          <a:bodyPr/>
          <a:lstStyle/>
          <a:p>
            <a:r>
              <a:rPr lang="en-US" altLang="en-US" sz="2000">
                <a:solidFill>
                  <a:schemeClr val="accent2"/>
                </a:solidFill>
              </a:rPr>
              <a:t>1972:</a:t>
            </a:r>
            <a:r>
              <a:rPr lang="en-US" altLang="en-US" sz="2000"/>
              <a:t> </a:t>
            </a:r>
          </a:p>
          <a:p>
            <a:pPr lvl="1"/>
            <a:r>
              <a:rPr lang="en-US" altLang="en-US" sz="2000"/>
              <a:t>ARPAnet public demonstration</a:t>
            </a:r>
          </a:p>
          <a:p>
            <a:pPr lvl="1"/>
            <a:r>
              <a:rPr lang="en-US" altLang="en-US" sz="2000"/>
              <a:t>NCP (Network Control Protocol) first host-host protocol </a:t>
            </a:r>
          </a:p>
          <a:p>
            <a:pPr lvl="1"/>
            <a:r>
              <a:rPr lang="en-US" altLang="en-US" sz="2000"/>
              <a:t>first e-mail program</a:t>
            </a:r>
          </a:p>
          <a:p>
            <a:pPr lvl="1"/>
            <a:r>
              <a:rPr lang="en-US" altLang="en-US" sz="2000"/>
              <a:t>ARPAnet has 15 nodes</a:t>
            </a:r>
          </a:p>
        </p:txBody>
      </p:sp>
      <p:sp>
        <p:nvSpPr>
          <p:cNvPr id="122885" name="Rectangle 5"/>
          <p:cNvSpPr>
            <a:spLocks noChangeArrowheads="1"/>
          </p:cNvSpPr>
          <p:nvPr/>
        </p:nvSpPr>
        <p:spPr bwMode="auto">
          <a:xfrm>
            <a:off x="523875" y="1028700"/>
            <a:ext cx="77724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000" b="1" u="sng">
                <a:solidFill>
                  <a:srgbClr val="800000"/>
                </a:solidFill>
                <a:latin typeface="Arial" charset="0"/>
              </a:defRPr>
            </a:lvl1pPr>
            <a:lvl2pPr>
              <a:defRPr sz="4000" b="1" u="sng">
                <a:solidFill>
                  <a:srgbClr val="800000"/>
                </a:solidFill>
                <a:latin typeface="Arial" charset="0"/>
              </a:defRPr>
            </a:lvl2pPr>
            <a:lvl3pPr>
              <a:defRPr sz="4000" b="1" u="sng">
                <a:solidFill>
                  <a:srgbClr val="800000"/>
                </a:solidFill>
                <a:latin typeface="Arial" charset="0"/>
              </a:defRPr>
            </a:lvl3pPr>
            <a:lvl4pPr>
              <a:defRPr sz="4000" b="1" u="sng">
                <a:solidFill>
                  <a:srgbClr val="800000"/>
                </a:solidFill>
                <a:latin typeface="Arial" charset="0"/>
              </a:defRPr>
            </a:lvl4pPr>
            <a:lvl5pPr>
              <a:defRPr sz="4000" b="1" u="sng">
                <a:solidFill>
                  <a:srgbClr val="800000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9pPr>
          </a:lstStyle>
          <a:p>
            <a:r>
              <a:rPr lang="en-US" altLang="en-US" sz="2400" i="1" u="none">
                <a:solidFill>
                  <a:srgbClr val="FF0000"/>
                </a:solidFill>
              </a:rPr>
              <a:t>1961-1972: Early packet-switching principles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7001DAD0-E6DE-534F-8E39-0582DFF0BCAD}" type="slidenum">
              <a:rPr lang="en-US" altLang="en-US"/>
              <a:pPr/>
              <a:t>75</a:t>
            </a:fld>
            <a:endParaRPr lang="en-US" altLang="en-US"/>
          </a:p>
        </p:txBody>
      </p:sp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333375"/>
            <a:ext cx="7772400" cy="647700"/>
          </a:xfrm>
        </p:spPr>
        <p:txBody>
          <a:bodyPr/>
          <a:lstStyle/>
          <a:p>
            <a:r>
              <a:rPr lang="en-US" altLang="en-US" sz="3600"/>
              <a:t>Internet History</a:t>
            </a:r>
            <a:endParaRPr lang="en-US" altLang="en-US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1695450"/>
            <a:ext cx="4152900" cy="44577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1970:</a:t>
            </a:r>
            <a:r>
              <a:rPr lang="en-US" altLang="en-US" sz="2000"/>
              <a:t> ALOHAnet satellite network in Hawaii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1974:</a:t>
            </a:r>
            <a:r>
              <a:rPr lang="en-US" altLang="en-US" sz="2000"/>
              <a:t> Cerf and Kahn - architecture for interconnecting networks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1976:</a:t>
            </a:r>
            <a:r>
              <a:rPr lang="en-US" altLang="en-US" sz="2000"/>
              <a:t> Ethernet at Xerox PARC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late70’s:</a:t>
            </a:r>
            <a:r>
              <a:rPr lang="en-US" altLang="en-US" sz="2000"/>
              <a:t> proprietary architectures: DECnet, SNA, XNA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late 70’s:</a:t>
            </a:r>
            <a:r>
              <a:rPr lang="en-US" altLang="en-US" sz="2000"/>
              <a:t> switching fixed length packets (ATM precursor)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1979:</a:t>
            </a:r>
            <a:r>
              <a:rPr lang="en-US" altLang="en-US" sz="2000"/>
              <a:t> ARPAnet has 200 nodes</a:t>
            </a:r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800225"/>
            <a:ext cx="3810000" cy="4448175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1800">
                <a:solidFill>
                  <a:srgbClr val="FF0000"/>
                </a:solidFill>
              </a:rPr>
              <a:t>Cerf and Kahn’s internetworking principles: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minimalism, autonomy - no internal changes required to interconnect networks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best effort service model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stateless routers</a:t>
            </a:r>
          </a:p>
          <a:p>
            <a:pPr lvl="1">
              <a:lnSpc>
                <a:spcPct val="90000"/>
              </a:lnSpc>
            </a:pPr>
            <a:r>
              <a:rPr lang="en-US" altLang="en-US" sz="1800"/>
              <a:t>decentralized control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1800">
                <a:solidFill>
                  <a:srgbClr val="FF0000"/>
                </a:solidFill>
              </a:rPr>
              <a:t>define today’s Internet architecture</a:t>
            </a:r>
            <a:endParaRPr lang="en-US" altLang="en-US" sz="2000"/>
          </a:p>
        </p:txBody>
      </p:sp>
      <p:sp>
        <p:nvSpPr>
          <p:cNvPr id="123909" name="Rectangle 5"/>
          <p:cNvSpPr>
            <a:spLocks noChangeArrowheads="1"/>
          </p:cNvSpPr>
          <p:nvPr/>
        </p:nvSpPr>
        <p:spPr bwMode="auto">
          <a:xfrm>
            <a:off x="523875" y="1028700"/>
            <a:ext cx="7972425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000" b="1" u="sng">
                <a:solidFill>
                  <a:srgbClr val="800000"/>
                </a:solidFill>
                <a:latin typeface="Arial" charset="0"/>
              </a:defRPr>
            </a:lvl1pPr>
            <a:lvl2pPr>
              <a:defRPr sz="4000" b="1" u="sng">
                <a:solidFill>
                  <a:srgbClr val="800000"/>
                </a:solidFill>
                <a:latin typeface="Arial" charset="0"/>
              </a:defRPr>
            </a:lvl2pPr>
            <a:lvl3pPr>
              <a:defRPr sz="4000" b="1" u="sng">
                <a:solidFill>
                  <a:srgbClr val="800000"/>
                </a:solidFill>
                <a:latin typeface="Arial" charset="0"/>
              </a:defRPr>
            </a:lvl3pPr>
            <a:lvl4pPr>
              <a:defRPr sz="4000" b="1" u="sng">
                <a:solidFill>
                  <a:srgbClr val="800000"/>
                </a:solidFill>
                <a:latin typeface="Arial" charset="0"/>
              </a:defRPr>
            </a:lvl4pPr>
            <a:lvl5pPr>
              <a:defRPr sz="4000" b="1" u="sng">
                <a:solidFill>
                  <a:srgbClr val="800000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9pPr>
          </a:lstStyle>
          <a:p>
            <a:r>
              <a:rPr lang="en-US" altLang="en-US" sz="2400" i="1" u="none">
                <a:solidFill>
                  <a:srgbClr val="FF0000"/>
                </a:solidFill>
              </a:rPr>
              <a:t>1972-1980: Internetworking, new and proprietary nets</a:t>
            </a:r>
            <a:endParaRPr lang="en-US" altLang="en-US"/>
          </a:p>
        </p:txBody>
      </p:sp>
      <p:sp>
        <p:nvSpPr>
          <p:cNvPr id="123910" name="Rectangle 6"/>
          <p:cNvSpPr>
            <a:spLocks noChangeArrowheads="1"/>
          </p:cNvSpPr>
          <p:nvPr/>
        </p:nvSpPr>
        <p:spPr bwMode="auto">
          <a:xfrm>
            <a:off x="4457700" y="1771650"/>
            <a:ext cx="3810000" cy="4143375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8BC0415E-3DD7-5B42-8327-EBE3EDA66081}" type="slidenum">
              <a:rPr lang="en-US" altLang="en-US"/>
              <a:pPr/>
              <a:t>76</a:t>
            </a:fld>
            <a:endParaRPr lang="en-US" altLang="en-US"/>
          </a:p>
        </p:txBody>
      </p:sp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333375"/>
            <a:ext cx="7772400" cy="647700"/>
          </a:xfrm>
        </p:spPr>
        <p:txBody>
          <a:bodyPr/>
          <a:lstStyle/>
          <a:p>
            <a:r>
              <a:rPr lang="en-US" altLang="en-US" sz="3600"/>
              <a:t>Internet History</a:t>
            </a:r>
            <a:endParaRPr lang="en-US" altLang="en-US"/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790700"/>
            <a:ext cx="3810000" cy="4457700"/>
          </a:xfrm>
        </p:spPr>
        <p:txBody>
          <a:bodyPr/>
          <a:lstStyle/>
          <a:p>
            <a:r>
              <a:rPr lang="en-US" altLang="en-US" sz="2400">
                <a:solidFill>
                  <a:schemeClr val="accent2"/>
                </a:solidFill>
              </a:rPr>
              <a:t>1983:</a:t>
            </a:r>
            <a:r>
              <a:rPr lang="en-US" altLang="en-US" sz="2400"/>
              <a:t> deployment of TCP/IP</a:t>
            </a:r>
          </a:p>
          <a:p>
            <a:r>
              <a:rPr lang="en-US" altLang="en-US" sz="2400">
                <a:solidFill>
                  <a:schemeClr val="accent2"/>
                </a:solidFill>
              </a:rPr>
              <a:t>1982:</a:t>
            </a:r>
            <a:r>
              <a:rPr lang="en-US" altLang="en-US" sz="2400"/>
              <a:t> smtp e-mail protocol defined </a:t>
            </a:r>
          </a:p>
          <a:p>
            <a:r>
              <a:rPr lang="en-US" altLang="en-US" sz="2400">
                <a:solidFill>
                  <a:schemeClr val="accent2"/>
                </a:solidFill>
              </a:rPr>
              <a:t>1983:</a:t>
            </a:r>
            <a:r>
              <a:rPr lang="en-US" altLang="en-US" sz="2400"/>
              <a:t> DNS defined for name-to-IP-address translation</a:t>
            </a:r>
          </a:p>
          <a:p>
            <a:r>
              <a:rPr lang="en-US" altLang="en-US" sz="2400">
                <a:solidFill>
                  <a:schemeClr val="accent2"/>
                </a:solidFill>
              </a:rPr>
              <a:t>1985:</a:t>
            </a:r>
            <a:r>
              <a:rPr lang="en-US" altLang="en-US" sz="2400"/>
              <a:t> ftp protocol defined</a:t>
            </a:r>
          </a:p>
          <a:p>
            <a:r>
              <a:rPr lang="en-US" altLang="en-US" sz="2400">
                <a:solidFill>
                  <a:schemeClr val="accent2"/>
                </a:solidFill>
              </a:rPr>
              <a:t>1988:</a:t>
            </a:r>
            <a:r>
              <a:rPr lang="en-US" altLang="en-US" sz="2400"/>
              <a:t> TCP congestion control</a:t>
            </a: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495800" y="1800225"/>
            <a:ext cx="3810000" cy="4448175"/>
          </a:xfrm>
        </p:spPr>
        <p:txBody>
          <a:bodyPr/>
          <a:lstStyle/>
          <a:p>
            <a:r>
              <a:rPr lang="en-US" altLang="en-US" sz="2400"/>
              <a:t>new national networks: Csnet, BITnet, NSFnet, Minitel</a:t>
            </a:r>
          </a:p>
          <a:p>
            <a:r>
              <a:rPr lang="en-US" altLang="en-US" sz="2400"/>
              <a:t>100,000 hosts connected to confederation of networks</a:t>
            </a:r>
          </a:p>
          <a:p>
            <a:endParaRPr lang="en-US" altLang="en-US" sz="2400"/>
          </a:p>
        </p:txBody>
      </p:sp>
      <p:sp>
        <p:nvSpPr>
          <p:cNvPr id="135173" name="Rectangle 5"/>
          <p:cNvSpPr>
            <a:spLocks noChangeArrowheads="1"/>
          </p:cNvSpPr>
          <p:nvPr/>
        </p:nvSpPr>
        <p:spPr bwMode="auto">
          <a:xfrm>
            <a:off x="523875" y="1028700"/>
            <a:ext cx="79629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000" b="1" u="sng">
                <a:solidFill>
                  <a:srgbClr val="800000"/>
                </a:solidFill>
                <a:latin typeface="Arial" charset="0"/>
              </a:defRPr>
            </a:lvl1pPr>
            <a:lvl2pPr>
              <a:defRPr sz="4000" b="1" u="sng">
                <a:solidFill>
                  <a:srgbClr val="800000"/>
                </a:solidFill>
                <a:latin typeface="Arial" charset="0"/>
              </a:defRPr>
            </a:lvl2pPr>
            <a:lvl3pPr>
              <a:defRPr sz="4000" b="1" u="sng">
                <a:solidFill>
                  <a:srgbClr val="800000"/>
                </a:solidFill>
                <a:latin typeface="Arial" charset="0"/>
              </a:defRPr>
            </a:lvl3pPr>
            <a:lvl4pPr>
              <a:defRPr sz="4000" b="1" u="sng">
                <a:solidFill>
                  <a:srgbClr val="800000"/>
                </a:solidFill>
                <a:latin typeface="Arial" charset="0"/>
              </a:defRPr>
            </a:lvl4pPr>
            <a:lvl5pPr>
              <a:defRPr sz="4000" b="1" u="sng">
                <a:solidFill>
                  <a:srgbClr val="800000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9pPr>
          </a:lstStyle>
          <a:p>
            <a:r>
              <a:rPr lang="en-US" altLang="en-US" sz="2400" i="1" u="none">
                <a:solidFill>
                  <a:srgbClr val="FF0000"/>
                </a:solidFill>
              </a:rPr>
              <a:t>1980-1990: new protocols, a proliferation of networks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94E1BED1-2066-4447-933F-77E015851274}" type="slidenum">
              <a:rPr lang="en-US" altLang="en-US"/>
              <a:pPr/>
              <a:t>77</a:t>
            </a:fld>
            <a:endParaRPr lang="en-US" altLang="en-US"/>
          </a:p>
        </p:txBody>
      </p:sp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476250" y="333375"/>
            <a:ext cx="7772400" cy="647700"/>
          </a:xfrm>
        </p:spPr>
        <p:txBody>
          <a:bodyPr/>
          <a:lstStyle/>
          <a:p>
            <a:r>
              <a:rPr lang="en-US" altLang="en-US" sz="3600"/>
              <a:t>Internet History</a:t>
            </a:r>
            <a:endParaRPr lang="en-US" alt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19100" y="1790700"/>
            <a:ext cx="4470400" cy="44577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Early 1990’s: </a:t>
            </a:r>
            <a:r>
              <a:rPr lang="en-US" altLang="en-US" sz="2000"/>
              <a:t>ARPAnet decommissioned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1991: </a:t>
            </a:r>
            <a:r>
              <a:rPr lang="en-US" altLang="en-US" sz="2000"/>
              <a:t>NSF lifts restrictions on commercial use of NSFnet (decommissioned, 1995)</a:t>
            </a:r>
          </a:p>
          <a:p>
            <a:pPr>
              <a:lnSpc>
                <a:spcPct val="90000"/>
              </a:lnSpc>
            </a:pPr>
            <a:r>
              <a:rPr lang="en-US" altLang="en-US" sz="2000">
                <a:solidFill>
                  <a:schemeClr val="accent2"/>
                </a:solidFill>
              </a:rPr>
              <a:t>early 1990s:</a:t>
            </a:r>
            <a:r>
              <a:rPr lang="en-US" altLang="en-US" sz="2000"/>
              <a:t> Web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hypertext [Bush 1945, Nelson 1960’s]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HTML, HTTP: Berners-Lee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1994: Mosaic, later Netscape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late 1990’s: commercialization</a:t>
            </a:r>
            <a:r>
              <a:rPr lang="en-US" altLang="en-US" sz="1800"/>
              <a:t> of the Web</a:t>
            </a:r>
          </a:p>
          <a:p>
            <a:pPr>
              <a:lnSpc>
                <a:spcPct val="90000"/>
              </a:lnSpc>
            </a:pPr>
            <a:endParaRPr lang="en-US" altLang="en-US" sz="2000"/>
          </a:p>
          <a:p>
            <a:pPr>
              <a:lnSpc>
                <a:spcPct val="90000"/>
              </a:lnSpc>
            </a:pPr>
            <a:endParaRPr lang="en-US" altLang="en-US" sz="2000"/>
          </a:p>
        </p:txBody>
      </p:sp>
      <p:sp>
        <p:nvSpPr>
          <p:cNvPr id="12493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76800" y="1800225"/>
            <a:ext cx="3965575" cy="4448175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>
                <a:solidFill>
                  <a:schemeClr val="accent2"/>
                </a:solidFill>
              </a:rPr>
              <a:t>Late 1990’s – 2000’s:</a:t>
            </a:r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000"/>
              <a:t>more killer apps: instant messaging, P2P file sharing</a:t>
            </a:r>
          </a:p>
          <a:p>
            <a:r>
              <a:rPr lang="en-US" altLang="en-US" sz="2000"/>
              <a:t>network security to forefront</a:t>
            </a:r>
          </a:p>
          <a:p>
            <a:r>
              <a:rPr lang="en-US" altLang="en-US" sz="2000"/>
              <a:t>est. 50 million host, 100 million+ users</a:t>
            </a:r>
          </a:p>
          <a:p>
            <a:r>
              <a:rPr lang="en-US" altLang="en-US" sz="2000"/>
              <a:t>backbone links running at Gbps</a:t>
            </a:r>
          </a:p>
          <a:p>
            <a:endParaRPr lang="en-US" altLang="en-US" sz="2000"/>
          </a:p>
        </p:txBody>
      </p:sp>
      <p:sp>
        <p:nvSpPr>
          <p:cNvPr id="124933" name="Rectangle 5"/>
          <p:cNvSpPr>
            <a:spLocks noChangeArrowheads="1"/>
          </p:cNvSpPr>
          <p:nvPr/>
        </p:nvSpPr>
        <p:spPr bwMode="auto">
          <a:xfrm>
            <a:off x="523875" y="1028700"/>
            <a:ext cx="7962900" cy="64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4000" b="1" u="sng">
                <a:solidFill>
                  <a:srgbClr val="800000"/>
                </a:solidFill>
                <a:latin typeface="Arial" charset="0"/>
              </a:defRPr>
            </a:lvl1pPr>
            <a:lvl2pPr>
              <a:defRPr sz="4000" b="1" u="sng">
                <a:solidFill>
                  <a:srgbClr val="800000"/>
                </a:solidFill>
                <a:latin typeface="Arial" charset="0"/>
              </a:defRPr>
            </a:lvl2pPr>
            <a:lvl3pPr>
              <a:defRPr sz="4000" b="1" u="sng">
                <a:solidFill>
                  <a:srgbClr val="800000"/>
                </a:solidFill>
                <a:latin typeface="Arial" charset="0"/>
              </a:defRPr>
            </a:lvl3pPr>
            <a:lvl4pPr>
              <a:defRPr sz="4000" b="1" u="sng">
                <a:solidFill>
                  <a:srgbClr val="800000"/>
                </a:solidFill>
                <a:latin typeface="Arial" charset="0"/>
              </a:defRPr>
            </a:lvl4pPr>
            <a:lvl5pPr>
              <a:defRPr sz="4000" b="1" u="sng">
                <a:solidFill>
                  <a:srgbClr val="800000"/>
                </a:solidFill>
                <a:latin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 b="1" u="sng">
                <a:solidFill>
                  <a:srgbClr val="800000"/>
                </a:solidFill>
                <a:latin typeface="Arial" charset="0"/>
              </a:defRPr>
            </a:lvl9pPr>
          </a:lstStyle>
          <a:p>
            <a:r>
              <a:rPr lang="en-US" altLang="en-US" sz="2400" i="1" u="none">
                <a:solidFill>
                  <a:srgbClr val="FF0000"/>
                </a:solidFill>
              </a:rPr>
              <a:t>1990, 2000’s: commercialization, the Web, new apps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702E4FF7-016A-A345-90F3-26F26B241509}" type="slidenum">
              <a:rPr lang="en-US" altLang="en-US"/>
              <a:pPr/>
              <a:t>78</a:t>
            </a:fld>
            <a:endParaRPr lang="en-US" altLang="en-US"/>
          </a:p>
        </p:txBody>
      </p:sp>
      <p:sp>
        <p:nvSpPr>
          <p:cNvPr id="257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Physical Media</a:t>
            </a:r>
            <a:endParaRPr lang="en-US" altLang="en-US"/>
          </a:p>
        </p:txBody>
      </p:sp>
      <p:sp>
        <p:nvSpPr>
          <p:cNvPr id="2570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4322763" cy="4648200"/>
          </a:xfrm>
        </p:spPr>
        <p:txBody>
          <a:bodyPr/>
          <a:lstStyle/>
          <a:p>
            <a:r>
              <a:rPr lang="en-US" altLang="en-US" sz="2400">
                <a:solidFill>
                  <a:srgbClr val="FF0000"/>
                </a:solidFill>
              </a:rPr>
              <a:t>Bit: </a:t>
            </a:r>
            <a:r>
              <a:rPr lang="en-US" altLang="en-US" sz="2400"/>
              <a:t>propagates between</a:t>
            </a:r>
            <a:br>
              <a:rPr lang="en-US" altLang="en-US" sz="2400"/>
            </a:br>
            <a:r>
              <a:rPr lang="en-US" altLang="en-US" sz="2400"/>
              <a:t>transmitter/rcvr pairs</a:t>
            </a:r>
            <a:endParaRPr lang="en-US" altLang="en-US" sz="2400">
              <a:solidFill>
                <a:srgbClr val="FF0000"/>
              </a:solidFill>
            </a:endParaRPr>
          </a:p>
          <a:p>
            <a:r>
              <a:rPr lang="en-US" altLang="en-US" sz="2400">
                <a:solidFill>
                  <a:srgbClr val="FF0000"/>
                </a:solidFill>
              </a:rPr>
              <a:t>physical link:</a:t>
            </a:r>
            <a:r>
              <a:rPr lang="en-US" altLang="en-US" sz="2400"/>
              <a:t> what lies between transmitter &amp; receiver</a:t>
            </a:r>
          </a:p>
          <a:p>
            <a:r>
              <a:rPr lang="en-US" altLang="en-US" sz="2400">
                <a:solidFill>
                  <a:srgbClr val="FF0000"/>
                </a:solidFill>
              </a:rPr>
              <a:t>guided media: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 sz="2000"/>
              <a:t>signals propagate in solid media: copper, fiber, coax</a:t>
            </a:r>
          </a:p>
          <a:p>
            <a:r>
              <a:rPr lang="en-US" altLang="en-US" sz="2400">
                <a:solidFill>
                  <a:srgbClr val="FF0000"/>
                </a:solidFill>
              </a:rPr>
              <a:t>unguided media:</a:t>
            </a:r>
            <a:r>
              <a:rPr lang="en-US" altLang="en-US" sz="2400"/>
              <a:t> </a:t>
            </a:r>
          </a:p>
          <a:p>
            <a:pPr lvl="1"/>
            <a:r>
              <a:rPr lang="en-US" altLang="en-US" sz="2000"/>
              <a:t>signals propagate freely, e.g., radio</a:t>
            </a:r>
          </a:p>
        </p:txBody>
      </p:sp>
      <p:sp>
        <p:nvSpPr>
          <p:cNvPr id="25702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76825" y="1277938"/>
            <a:ext cx="3810000" cy="4648200"/>
          </a:xfrm>
        </p:spPr>
        <p:txBody>
          <a:bodyPr/>
          <a:lstStyle/>
          <a:p>
            <a:pPr>
              <a:buFont typeface="Wingdings" charset="2"/>
              <a:buNone/>
            </a:pPr>
            <a:r>
              <a:rPr lang="en-US" altLang="en-US" sz="2400" u="sng">
                <a:solidFill>
                  <a:srgbClr val="FF0000"/>
                </a:solidFill>
              </a:rPr>
              <a:t>Twisted Pair (TP)</a:t>
            </a:r>
            <a:endParaRPr lang="en-US" altLang="en-US" sz="2400"/>
          </a:p>
          <a:p>
            <a:r>
              <a:rPr lang="en-US" altLang="en-US" sz="2400"/>
              <a:t>two insulated copper wires</a:t>
            </a:r>
          </a:p>
          <a:p>
            <a:pPr lvl="1"/>
            <a:r>
              <a:rPr lang="en-US" altLang="en-US" sz="2000"/>
              <a:t>Category 3: traditional phone wires, 10 Mbps Ethernet</a:t>
            </a:r>
          </a:p>
          <a:p>
            <a:pPr lvl="1"/>
            <a:r>
              <a:rPr lang="en-US" altLang="en-US" sz="2000"/>
              <a:t>Category 5: </a:t>
            </a:r>
            <a:br>
              <a:rPr lang="en-US" altLang="en-US" sz="2000"/>
            </a:br>
            <a:r>
              <a:rPr lang="en-US" altLang="en-US" sz="2000"/>
              <a:t>100Mbps Ethernet</a:t>
            </a:r>
          </a:p>
        </p:txBody>
      </p:sp>
      <p:pic>
        <p:nvPicPr>
          <p:cNvPr id="257029" name="Picture 5" descr="grentwis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4506913"/>
            <a:ext cx="4111625" cy="37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699C9EDF-3AFB-1841-80C3-F0E50C549CA7}" type="slidenum">
              <a:rPr lang="en-US" altLang="en-US"/>
              <a:pPr/>
              <a:t>79</a:t>
            </a:fld>
            <a:endParaRPr lang="en-US" altLang="en-US"/>
          </a:p>
        </p:txBody>
      </p:sp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Physical Media: coax, fiber</a:t>
            </a:r>
            <a:endParaRPr lang="en-US" altLang="en-US"/>
          </a:p>
        </p:txBody>
      </p:sp>
      <p:sp>
        <p:nvSpPr>
          <p:cNvPr id="25907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962400" cy="4327525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>
                <a:solidFill>
                  <a:srgbClr val="FF0000"/>
                </a:solidFill>
              </a:rPr>
              <a:t>Coaxial cable:</a:t>
            </a:r>
            <a:endParaRPr lang="en-US" altLang="en-US" sz="2400"/>
          </a:p>
          <a:p>
            <a:pPr>
              <a:lnSpc>
                <a:spcPct val="90000"/>
              </a:lnSpc>
            </a:pPr>
            <a:r>
              <a:rPr lang="en-US" altLang="en-US" sz="2400"/>
              <a:t>two concentric copper conductors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bidirectional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baseband: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single channel on cable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legacy Ethernet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broadband: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 multiple channels on cable</a:t>
            </a:r>
          </a:p>
          <a:p>
            <a:pPr lvl="1">
              <a:lnSpc>
                <a:spcPct val="90000"/>
              </a:lnSpc>
            </a:pPr>
            <a:r>
              <a:rPr lang="en-US" altLang="en-US" sz="2000"/>
              <a:t> HFC</a:t>
            </a:r>
          </a:p>
        </p:txBody>
      </p:sp>
      <p:pic>
        <p:nvPicPr>
          <p:cNvPr id="259076" name="Picture 4" descr="coa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88" y="5464175"/>
            <a:ext cx="2501900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9077" name="Rectangle 5"/>
          <p:cNvSpPr>
            <a:spLocks noChangeArrowheads="1"/>
          </p:cNvSpPr>
          <p:nvPr/>
        </p:nvSpPr>
        <p:spPr bwMode="auto">
          <a:xfrm>
            <a:off x="4667250" y="1195388"/>
            <a:ext cx="4230688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Fiber optic cable:</a:t>
            </a:r>
            <a:endParaRPr lang="en-US" altLang="en-US"/>
          </a:p>
          <a:p>
            <a:r>
              <a:rPr lang="en-US" altLang="en-US"/>
              <a:t>glass fiber carrying light pulses, each pulse a bit</a:t>
            </a:r>
          </a:p>
          <a:p>
            <a:r>
              <a:rPr lang="en-US" altLang="en-US"/>
              <a:t>high-speed operation:</a:t>
            </a:r>
          </a:p>
          <a:p>
            <a:pPr lvl="1"/>
            <a:r>
              <a:rPr lang="en-US" altLang="en-US"/>
              <a:t>high-speed point-to-point transmission (e.g., 10’s-100’s Gps)</a:t>
            </a:r>
          </a:p>
          <a:p>
            <a:r>
              <a:rPr lang="en-US" altLang="en-US"/>
              <a:t>low error rate: repeaters spaced far apart ; immune to electromagnetic noise</a:t>
            </a:r>
          </a:p>
        </p:txBody>
      </p:sp>
      <p:pic>
        <p:nvPicPr>
          <p:cNvPr id="259078" name="Picture 6" descr="f-pic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488" y="4956175"/>
            <a:ext cx="2371725" cy="1460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4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855E5DE9-43AA-CB43-9A31-710AF1396F54}" type="slidenum">
              <a:rPr lang="en-US" altLang="en-US"/>
              <a:pPr/>
              <a:t>8</a:t>
            </a:fld>
            <a:endParaRPr lang="en-US" altLang="en-US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What’s a protocol?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8153400" cy="6858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 sz="2000"/>
              <a:t>a human protocol and a computer network protocol:</a:t>
            </a:r>
          </a:p>
          <a:p>
            <a:pPr>
              <a:lnSpc>
                <a:spcPct val="90000"/>
              </a:lnSpc>
              <a:buFont typeface="Wingdings" charset="2"/>
              <a:buNone/>
            </a:pPr>
            <a:endParaRPr lang="en-US" altLang="en-US" sz="2000"/>
          </a:p>
        </p:txBody>
      </p:sp>
      <p:sp>
        <p:nvSpPr>
          <p:cNvPr id="8200" name="Rectangle 8"/>
          <p:cNvSpPr>
            <a:spLocks noChangeArrowheads="1"/>
          </p:cNvSpPr>
          <p:nvPr/>
        </p:nvSpPr>
        <p:spPr bwMode="auto">
          <a:xfrm>
            <a:off x="685800" y="5905500"/>
            <a:ext cx="8169275" cy="5334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charset="2"/>
              <a:buNone/>
            </a:pPr>
            <a:r>
              <a:rPr lang="en-US" altLang="en-US" u="sng">
                <a:solidFill>
                  <a:srgbClr val="FF0000"/>
                </a:solidFill>
              </a:rPr>
              <a:t>Q:</a:t>
            </a:r>
            <a:r>
              <a:rPr lang="en-US" altLang="en-US"/>
              <a:t> This one trivial. Can u think of a more complex case?</a:t>
            </a:r>
          </a:p>
        </p:txBody>
      </p:sp>
      <p:sp>
        <p:nvSpPr>
          <p:cNvPr id="8202" name="Line 10"/>
          <p:cNvSpPr>
            <a:spLocks noChangeShapeType="1"/>
          </p:cNvSpPr>
          <p:nvPr/>
        </p:nvSpPr>
        <p:spPr bwMode="auto">
          <a:xfrm>
            <a:off x="1257300" y="2771775"/>
            <a:ext cx="1762125" cy="276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08" name="Group 16"/>
          <p:cNvGrpSpPr>
            <a:grpSpLocks/>
          </p:cNvGrpSpPr>
          <p:nvPr/>
        </p:nvGrpSpPr>
        <p:grpSpPr bwMode="auto">
          <a:xfrm>
            <a:off x="7173913" y="2917825"/>
            <a:ext cx="355600" cy="933450"/>
            <a:chOff x="4180" y="783"/>
            <a:chExt cx="150" cy="307"/>
          </a:xfrm>
        </p:grpSpPr>
        <p:sp>
          <p:nvSpPr>
            <p:cNvPr id="8209" name="AutoShape 17"/>
            <p:cNvSpPr>
              <a:spLocks noChangeArrowheads="1"/>
            </p:cNvSpPr>
            <p:nvPr/>
          </p:nvSpPr>
          <p:spPr bwMode="auto">
            <a:xfrm>
              <a:off x="4180" y="1019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0" name="Rectangle 18"/>
            <p:cNvSpPr>
              <a:spLocks noChangeArrowheads="1"/>
            </p:cNvSpPr>
            <p:nvPr/>
          </p:nvSpPr>
          <p:spPr bwMode="auto">
            <a:xfrm>
              <a:off x="4256" y="785"/>
              <a:ext cx="69" cy="236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1" name="Rectangle 19"/>
            <p:cNvSpPr>
              <a:spLocks noChangeArrowheads="1"/>
            </p:cNvSpPr>
            <p:nvPr/>
          </p:nvSpPr>
          <p:spPr bwMode="auto">
            <a:xfrm>
              <a:off x="4181" y="852"/>
              <a:ext cx="95" cy="236"/>
            </a:xfrm>
            <a:prstGeom prst="rect">
              <a:avLst/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2" name="AutoShape 20"/>
            <p:cNvSpPr>
              <a:spLocks noChangeArrowheads="1"/>
            </p:cNvSpPr>
            <p:nvPr/>
          </p:nvSpPr>
          <p:spPr bwMode="auto">
            <a:xfrm>
              <a:off x="4180" y="783"/>
              <a:ext cx="150" cy="71"/>
            </a:xfrm>
            <a:prstGeom prst="parallelogram">
              <a:avLst>
                <a:gd name="adj" fmla="val 81387"/>
              </a:avLst>
            </a:prstGeom>
            <a:solidFill>
              <a:srgbClr val="33CC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3" name="Line 21"/>
            <p:cNvSpPr>
              <a:spLocks noChangeShapeType="1"/>
            </p:cNvSpPr>
            <p:nvPr/>
          </p:nvSpPr>
          <p:spPr bwMode="auto">
            <a:xfrm>
              <a:off x="4330" y="788"/>
              <a:ext cx="0" cy="23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4" name="Line 22"/>
            <p:cNvSpPr>
              <a:spLocks noChangeShapeType="1"/>
            </p:cNvSpPr>
            <p:nvPr/>
          </p:nvSpPr>
          <p:spPr bwMode="auto">
            <a:xfrm flipH="1">
              <a:off x="4276" y="1019"/>
              <a:ext cx="54" cy="6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5" name="Rectangle 23"/>
            <p:cNvSpPr>
              <a:spLocks noChangeArrowheads="1"/>
            </p:cNvSpPr>
            <p:nvPr/>
          </p:nvSpPr>
          <p:spPr bwMode="auto">
            <a:xfrm>
              <a:off x="4193" y="883"/>
              <a:ext cx="63" cy="136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16" name="Rectangle 24"/>
            <p:cNvSpPr>
              <a:spLocks noChangeArrowheads="1"/>
            </p:cNvSpPr>
            <p:nvPr/>
          </p:nvSpPr>
          <p:spPr bwMode="auto">
            <a:xfrm>
              <a:off x="4202" y="924"/>
              <a:ext cx="48" cy="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aphicFrame>
        <p:nvGraphicFramePr>
          <p:cNvPr id="8218" name="Object 26"/>
          <p:cNvGraphicFramePr>
            <a:graphicFrameLocks noChangeAspect="1"/>
          </p:cNvGraphicFramePr>
          <p:nvPr/>
        </p:nvGraphicFramePr>
        <p:xfrm>
          <a:off x="4543425" y="2632075"/>
          <a:ext cx="622300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03" name="Clip" r:id="rId4" imgW="24269700" imgH="20129500" progId="MS_ClipArt_Gallery.2">
                  <p:embed/>
                </p:oleObj>
              </mc:Choice>
              <mc:Fallback>
                <p:oleObj name="Clip" r:id="rId4" imgW="24269700" imgH="20129500" progId="MS_ClipArt_Gallery.2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43425" y="2632075"/>
                        <a:ext cx="622300" cy="5000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254" name="Picture 62" descr="Alic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3" y="2376488"/>
            <a:ext cx="561975" cy="693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55" name="Picture 63" descr="Bob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2771775"/>
            <a:ext cx="676275" cy="69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56" name="Text Box 64"/>
          <p:cNvSpPr txBox="1">
            <a:spLocks noChangeArrowheads="1"/>
          </p:cNvSpPr>
          <p:nvPr/>
        </p:nvSpPr>
        <p:spPr bwMode="auto">
          <a:xfrm>
            <a:off x="1698625" y="2484438"/>
            <a:ext cx="503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  <a:latin typeface="Comic Sans MS" charset="0"/>
              </a:rPr>
              <a:t>Hi</a:t>
            </a:r>
            <a:endParaRPr lang="en-US" altLang="en-US"/>
          </a:p>
        </p:txBody>
      </p:sp>
      <p:sp>
        <p:nvSpPr>
          <p:cNvPr id="8258" name="Line 66"/>
          <p:cNvSpPr>
            <a:spLocks noChangeShapeType="1"/>
          </p:cNvSpPr>
          <p:nvPr/>
        </p:nvSpPr>
        <p:spPr bwMode="auto">
          <a:xfrm flipV="1">
            <a:off x="971550" y="3352800"/>
            <a:ext cx="2085975" cy="3619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59" name="Text Box 67"/>
          <p:cNvSpPr txBox="1">
            <a:spLocks noChangeArrowheads="1"/>
          </p:cNvSpPr>
          <p:nvPr/>
        </p:nvSpPr>
        <p:spPr bwMode="auto">
          <a:xfrm>
            <a:off x="1689100" y="3141663"/>
            <a:ext cx="503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>
                <a:solidFill>
                  <a:srgbClr val="FF0000"/>
                </a:solidFill>
                <a:latin typeface="Comic Sans MS" charset="0"/>
              </a:rPr>
              <a:t>Hi</a:t>
            </a:r>
            <a:endParaRPr lang="en-US" altLang="en-US"/>
          </a:p>
        </p:txBody>
      </p:sp>
      <p:sp>
        <p:nvSpPr>
          <p:cNvPr id="8262" name="Line 70"/>
          <p:cNvSpPr>
            <a:spLocks noChangeShapeType="1"/>
          </p:cNvSpPr>
          <p:nvPr/>
        </p:nvSpPr>
        <p:spPr bwMode="auto">
          <a:xfrm>
            <a:off x="933450" y="3762375"/>
            <a:ext cx="2162175" cy="4381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64" name="Group 72"/>
          <p:cNvGrpSpPr>
            <a:grpSpLocks/>
          </p:cNvGrpSpPr>
          <p:nvPr/>
        </p:nvGrpSpPr>
        <p:grpSpPr bwMode="auto">
          <a:xfrm>
            <a:off x="1322388" y="3694113"/>
            <a:ext cx="1092200" cy="701675"/>
            <a:chOff x="737" y="2747"/>
            <a:chExt cx="688" cy="442"/>
          </a:xfrm>
        </p:grpSpPr>
        <p:sp>
          <p:nvSpPr>
            <p:cNvPr id="8263" name="Rectangle 71"/>
            <p:cNvSpPr>
              <a:spLocks noChangeArrowheads="1"/>
            </p:cNvSpPr>
            <p:nvPr/>
          </p:nvSpPr>
          <p:spPr bwMode="auto">
            <a:xfrm>
              <a:off x="786" y="2790"/>
              <a:ext cx="588" cy="3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1" name="Text Box 69"/>
            <p:cNvSpPr txBox="1">
              <a:spLocks noChangeArrowheads="1"/>
            </p:cNvSpPr>
            <p:nvPr/>
          </p:nvSpPr>
          <p:spPr bwMode="auto">
            <a:xfrm>
              <a:off x="737" y="2747"/>
              <a:ext cx="688" cy="4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2000">
                  <a:solidFill>
                    <a:srgbClr val="FF0000"/>
                  </a:solidFill>
                  <a:latin typeface="Comic Sans MS" charset="0"/>
                </a:rPr>
                <a:t>Got the</a:t>
              </a:r>
            </a:p>
            <a:p>
              <a:pPr algn="ctr"/>
              <a:r>
                <a:rPr lang="en-US" altLang="en-US" sz="2000">
                  <a:solidFill>
                    <a:srgbClr val="FF0000"/>
                  </a:solidFill>
                  <a:latin typeface="Comic Sans MS" charset="0"/>
                </a:rPr>
                <a:t>time?</a:t>
              </a:r>
              <a:endParaRPr lang="en-US" altLang="en-US" sz="2000"/>
            </a:p>
          </p:txBody>
        </p:sp>
      </p:grpSp>
      <p:sp>
        <p:nvSpPr>
          <p:cNvPr id="8265" name="Line 73"/>
          <p:cNvSpPr>
            <a:spLocks noChangeShapeType="1"/>
          </p:cNvSpPr>
          <p:nvPr/>
        </p:nvSpPr>
        <p:spPr bwMode="auto">
          <a:xfrm flipV="1">
            <a:off x="1095375" y="4333875"/>
            <a:ext cx="1952625" cy="3333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68" name="Group 76"/>
          <p:cNvGrpSpPr>
            <a:grpSpLocks/>
          </p:cNvGrpSpPr>
          <p:nvPr/>
        </p:nvGrpSpPr>
        <p:grpSpPr bwMode="auto">
          <a:xfrm>
            <a:off x="1431925" y="4360863"/>
            <a:ext cx="833438" cy="457200"/>
            <a:chOff x="1046" y="2771"/>
            <a:chExt cx="525" cy="288"/>
          </a:xfrm>
        </p:grpSpPr>
        <p:sp>
          <p:nvSpPr>
            <p:cNvPr id="8267" name="Rectangle 75"/>
            <p:cNvSpPr>
              <a:spLocks noChangeArrowheads="1"/>
            </p:cNvSpPr>
            <p:nvPr/>
          </p:nvSpPr>
          <p:spPr bwMode="auto">
            <a:xfrm>
              <a:off x="1104" y="2820"/>
              <a:ext cx="444" cy="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66" name="Text Box 74"/>
            <p:cNvSpPr txBox="1">
              <a:spLocks noChangeArrowheads="1"/>
            </p:cNvSpPr>
            <p:nvPr/>
          </p:nvSpPr>
          <p:spPr bwMode="auto">
            <a:xfrm>
              <a:off x="1046" y="2771"/>
              <a:ext cx="52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0000"/>
                  </a:solidFill>
                  <a:latin typeface="Comic Sans MS" charset="0"/>
                </a:rPr>
                <a:t>2:00</a:t>
              </a:r>
              <a:endParaRPr lang="en-US" altLang="en-US"/>
            </a:p>
          </p:txBody>
        </p:sp>
      </p:grpSp>
      <p:sp>
        <p:nvSpPr>
          <p:cNvPr id="8270" name="Text Box 78"/>
          <p:cNvSpPr txBox="1">
            <a:spLocks noChangeArrowheads="1"/>
          </p:cNvSpPr>
          <p:nvPr/>
        </p:nvSpPr>
        <p:spPr bwMode="auto">
          <a:xfrm>
            <a:off x="5222875" y="2713038"/>
            <a:ext cx="19748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TCP connection</a:t>
            </a:r>
          </a:p>
          <a:p>
            <a:r>
              <a:rPr lang="en-US" altLang="en-US" sz="2000">
                <a:solidFill>
                  <a:srgbClr val="FF0000"/>
                </a:solidFill>
                <a:latin typeface="Comic Sans MS" charset="0"/>
              </a:rPr>
              <a:t> request</a:t>
            </a:r>
            <a:endParaRPr lang="en-US" altLang="en-US"/>
          </a:p>
        </p:txBody>
      </p:sp>
      <p:sp>
        <p:nvSpPr>
          <p:cNvPr id="8277" name="Line 85"/>
          <p:cNvSpPr>
            <a:spLocks noChangeShapeType="1"/>
          </p:cNvSpPr>
          <p:nvPr/>
        </p:nvSpPr>
        <p:spPr bwMode="auto">
          <a:xfrm flipV="1">
            <a:off x="4943475" y="4648200"/>
            <a:ext cx="2343150" cy="4286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81" name="Line 89"/>
          <p:cNvSpPr>
            <a:spLocks noChangeShapeType="1"/>
          </p:cNvSpPr>
          <p:nvPr/>
        </p:nvSpPr>
        <p:spPr bwMode="auto">
          <a:xfrm>
            <a:off x="5219700" y="2981325"/>
            <a:ext cx="1762125" cy="2762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82" name="Line 90"/>
          <p:cNvSpPr>
            <a:spLocks noChangeShapeType="1"/>
          </p:cNvSpPr>
          <p:nvPr/>
        </p:nvSpPr>
        <p:spPr bwMode="auto">
          <a:xfrm flipV="1">
            <a:off x="4895850" y="3476625"/>
            <a:ext cx="2085975" cy="3619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85" name="Group 93"/>
          <p:cNvGrpSpPr>
            <a:grpSpLocks/>
          </p:cNvGrpSpPr>
          <p:nvPr/>
        </p:nvGrpSpPr>
        <p:grpSpPr bwMode="auto">
          <a:xfrm>
            <a:off x="5156200" y="3408363"/>
            <a:ext cx="1974850" cy="701675"/>
            <a:chOff x="3248" y="2147"/>
            <a:chExt cx="1244" cy="442"/>
          </a:xfrm>
        </p:grpSpPr>
        <p:sp>
          <p:nvSpPr>
            <p:cNvPr id="8284" name="Rectangle 92"/>
            <p:cNvSpPr>
              <a:spLocks noChangeArrowheads="1"/>
            </p:cNvSpPr>
            <p:nvPr/>
          </p:nvSpPr>
          <p:spPr bwMode="auto">
            <a:xfrm>
              <a:off x="3306" y="2190"/>
              <a:ext cx="906" cy="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3" name="Text Box 91"/>
            <p:cNvSpPr txBox="1">
              <a:spLocks noChangeArrowheads="1"/>
            </p:cNvSpPr>
            <p:nvPr/>
          </p:nvSpPr>
          <p:spPr bwMode="auto">
            <a:xfrm>
              <a:off x="3248" y="2147"/>
              <a:ext cx="1244" cy="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000">
                  <a:solidFill>
                    <a:srgbClr val="FF0000"/>
                  </a:solidFill>
                  <a:latin typeface="Comic Sans MS" charset="0"/>
                </a:rPr>
                <a:t>TCP connection</a:t>
              </a:r>
            </a:p>
            <a:p>
              <a:r>
                <a:rPr lang="en-US" altLang="en-US" sz="2000">
                  <a:solidFill>
                    <a:srgbClr val="FF0000"/>
                  </a:solidFill>
                  <a:latin typeface="Comic Sans MS" charset="0"/>
                </a:rPr>
                <a:t>response</a:t>
              </a:r>
              <a:endParaRPr lang="en-US" altLang="en-US"/>
            </a:p>
          </p:txBody>
        </p:sp>
      </p:grpSp>
      <p:sp>
        <p:nvSpPr>
          <p:cNvPr id="8286" name="Line 94"/>
          <p:cNvSpPr>
            <a:spLocks noChangeShapeType="1"/>
          </p:cNvSpPr>
          <p:nvPr/>
        </p:nvSpPr>
        <p:spPr bwMode="auto">
          <a:xfrm>
            <a:off x="4943475" y="4086225"/>
            <a:ext cx="2400300" cy="4191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89" name="Group 97"/>
          <p:cNvGrpSpPr>
            <a:grpSpLocks/>
          </p:cNvGrpSpPr>
          <p:nvPr/>
        </p:nvGrpSpPr>
        <p:grpSpPr bwMode="auto">
          <a:xfrm>
            <a:off x="5156200" y="4151313"/>
            <a:ext cx="3794125" cy="304800"/>
            <a:chOff x="3212" y="2597"/>
            <a:chExt cx="2390" cy="192"/>
          </a:xfrm>
        </p:grpSpPr>
        <p:sp>
          <p:nvSpPr>
            <p:cNvPr id="8288" name="Rectangle 96"/>
            <p:cNvSpPr>
              <a:spLocks noChangeArrowheads="1"/>
            </p:cNvSpPr>
            <p:nvPr/>
          </p:nvSpPr>
          <p:spPr bwMode="auto">
            <a:xfrm>
              <a:off x="3252" y="2628"/>
              <a:ext cx="2100" cy="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87" name="Text Box 95"/>
            <p:cNvSpPr txBox="1">
              <a:spLocks noChangeArrowheads="1"/>
            </p:cNvSpPr>
            <p:nvPr/>
          </p:nvSpPr>
          <p:spPr bwMode="auto">
            <a:xfrm>
              <a:off x="3212" y="2597"/>
              <a:ext cx="2390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 sz="1400">
                  <a:solidFill>
                    <a:srgbClr val="FF0000"/>
                  </a:solidFill>
                  <a:latin typeface="Comic Sans MS" charset="0"/>
                </a:rPr>
                <a:t>Get http://www.awl.com/kurose-ross</a:t>
              </a:r>
              <a:endParaRPr lang="en-US" altLang="en-US"/>
            </a:p>
          </p:txBody>
        </p:sp>
      </p:grpSp>
      <p:grpSp>
        <p:nvGrpSpPr>
          <p:cNvPr id="8290" name="Group 98"/>
          <p:cNvGrpSpPr>
            <a:grpSpLocks/>
          </p:cNvGrpSpPr>
          <p:nvPr/>
        </p:nvGrpSpPr>
        <p:grpSpPr bwMode="auto">
          <a:xfrm>
            <a:off x="5784850" y="4656138"/>
            <a:ext cx="908050" cy="457200"/>
            <a:chOff x="1046" y="2771"/>
            <a:chExt cx="572" cy="288"/>
          </a:xfrm>
        </p:grpSpPr>
        <p:sp>
          <p:nvSpPr>
            <p:cNvPr id="8291" name="Rectangle 99"/>
            <p:cNvSpPr>
              <a:spLocks noChangeArrowheads="1"/>
            </p:cNvSpPr>
            <p:nvPr/>
          </p:nvSpPr>
          <p:spPr bwMode="auto">
            <a:xfrm>
              <a:off x="1104" y="2820"/>
              <a:ext cx="444" cy="1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2" name="Text Box 100"/>
            <p:cNvSpPr txBox="1">
              <a:spLocks noChangeArrowheads="1"/>
            </p:cNvSpPr>
            <p:nvPr/>
          </p:nvSpPr>
          <p:spPr bwMode="auto">
            <a:xfrm>
              <a:off x="1046" y="2771"/>
              <a:ext cx="57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rgbClr val="FF0000"/>
                  </a:solidFill>
                  <a:latin typeface="Comic Sans MS" charset="0"/>
                </a:rPr>
                <a:t>&lt;file&gt;</a:t>
              </a:r>
              <a:endParaRPr lang="en-US" altLang="en-US"/>
            </a:p>
          </p:txBody>
        </p:sp>
      </p:grpSp>
      <p:sp>
        <p:nvSpPr>
          <p:cNvPr id="8293" name="Line 101"/>
          <p:cNvSpPr>
            <a:spLocks noChangeShapeType="1"/>
          </p:cNvSpPr>
          <p:nvPr/>
        </p:nvSpPr>
        <p:spPr bwMode="auto">
          <a:xfrm>
            <a:off x="4057650" y="1962150"/>
            <a:ext cx="0" cy="38576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297" name="Group 105"/>
          <p:cNvGrpSpPr>
            <a:grpSpLocks/>
          </p:cNvGrpSpPr>
          <p:nvPr/>
        </p:nvGrpSpPr>
        <p:grpSpPr bwMode="auto">
          <a:xfrm>
            <a:off x="3679825" y="5094288"/>
            <a:ext cx="817563" cy="457200"/>
            <a:chOff x="2198" y="3221"/>
            <a:chExt cx="515" cy="288"/>
          </a:xfrm>
        </p:grpSpPr>
        <p:sp>
          <p:nvSpPr>
            <p:cNvPr id="8296" name="Rectangle 104"/>
            <p:cNvSpPr>
              <a:spLocks noChangeArrowheads="1"/>
            </p:cNvSpPr>
            <p:nvPr/>
          </p:nvSpPr>
          <p:spPr bwMode="auto">
            <a:xfrm>
              <a:off x="2244" y="3282"/>
              <a:ext cx="408" cy="1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4" name="Text Box 102"/>
            <p:cNvSpPr txBox="1">
              <a:spLocks noChangeArrowheads="1"/>
            </p:cNvSpPr>
            <p:nvPr/>
          </p:nvSpPr>
          <p:spPr bwMode="auto">
            <a:xfrm>
              <a:off x="2198" y="3221"/>
              <a:ext cx="51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>
                  <a:solidFill>
                    <a:schemeClr val="accent2"/>
                  </a:solidFill>
                  <a:latin typeface="Comic Sans MS" charset="0"/>
                </a:rPr>
                <a:t>time</a:t>
              </a:r>
              <a:endParaRPr lang="en-US" alt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F20F6FFF-9BB0-6B48-934A-97D9E4E888CA}" type="slidenum">
              <a:rPr lang="en-US" altLang="en-US"/>
              <a:pPr/>
              <a:t>80</a:t>
            </a:fld>
            <a:endParaRPr lang="en-US" altLang="en-US"/>
          </a:p>
        </p:txBody>
      </p:sp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8382000" cy="1143000"/>
          </a:xfrm>
        </p:spPr>
        <p:txBody>
          <a:bodyPr/>
          <a:lstStyle/>
          <a:p>
            <a:r>
              <a:rPr lang="en-US" altLang="en-US" sz="3200"/>
              <a:t>Physical media: radio</a:t>
            </a:r>
            <a:endParaRPr lang="en-US" altLang="en-US"/>
          </a:p>
        </p:txBody>
      </p:sp>
      <p:sp>
        <p:nvSpPr>
          <p:cNvPr id="261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371600"/>
            <a:ext cx="3962400" cy="4876800"/>
          </a:xfrm>
        </p:spPr>
        <p:txBody>
          <a:bodyPr/>
          <a:lstStyle/>
          <a:p>
            <a:r>
              <a:rPr lang="en-US" altLang="en-US" sz="2400"/>
              <a:t>signal carried in electromagnetic spectrum</a:t>
            </a:r>
          </a:p>
          <a:p>
            <a:r>
              <a:rPr lang="en-US" altLang="en-US" sz="2400"/>
              <a:t>no physical “wire”</a:t>
            </a:r>
          </a:p>
          <a:p>
            <a:r>
              <a:rPr lang="en-US" altLang="en-US" sz="2400"/>
              <a:t>bidirectional</a:t>
            </a:r>
          </a:p>
          <a:p>
            <a:r>
              <a:rPr lang="en-US" altLang="en-US" sz="2400"/>
              <a:t>propagation environment effects:</a:t>
            </a:r>
          </a:p>
          <a:p>
            <a:pPr lvl="1"/>
            <a:r>
              <a:rPr lang="en-US" altLang="en-US" sz="2000"/>
              <a:t>reflection </a:t>
            </a:r>
          </a:p>
          <a:p>
            <a:pPr lvl="1"/>
            <a:r>
              <a:rPr lang="en-US" altLang="en-US" sz="2000"/>
              <a:t>obstruction by objects</a:t>
            </a:r>
          </a:p>
          <a:p>
            <a:pPr lvl="1"/>
            <a:r>
              <a:rPr lang="en-US" altLang="en-US" sz="2000"/>
              <a:t>interference</a:t>
            </a:r>
          </a:p>
        </p:txBody>
      </p:sp>
      <p:sp>
        <p:nvSpPr>
          <p:cNvPr id="261124" name="Rectangle 4"/>
          <p:cNvSpPr>
            <a:spLocks noChangeArrowheads="1"/>
          </p:cNvSpPr>
          <p:nvPr/>
        </p:nvSpPr>
        <p:spPr bwMode="auto">
          <a:xfrm>
            <a:off x="4686300" y="1238250"/>
            <a:ext cx="4457700" cy="3438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2"/>
              </a:buClr>
              <a:buSzPct val="85000"/>
              <a:buFont typeface="Wingdings" charset="2"/>
              <a:buChar char="q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SzPct val="90000"/>
              <a:buFont typeface="Wingdings" charset="2"/>
              <a:buChar char="§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buFont typeface="Wingdings" charset="2"/>
              <a:buNone/>
            </a:pPr>
            <a:r>
              <a:rPr lang="en-US" altLang="en-US" sz="2800">
                <a:solidFill>
                  <a:srgbClr val="FF0000"/>
                </a:solidFill>
              </a:rPr>
              <a:t>Radio link types:</a:t>
            </a:r>
            <a:endParaRPr lang="en-US" altLang="en-US"/>
          </a:p>
          <a:p>
            <a:r>
              <a:rPr lang="en-US" altLang="en-US">
                <a:solidFill>
                  <a:srgbClr val="FF0000"/>
                </a:solidFill>
              </a:rPr>
              <a:t>terrestrial  microwave</a:t>
            </a:r>
            <a:endParaRPr lang="en-US" altLang="en-US"/>
          </a:p>
          <a:p>
            <a:pPr lvl="1"/>
            <a:r>
              <a:rPr lang="en-US" altLang="en-US"/>
              <a:t>e.g. up to 45 Mbps channels</a:t>
            </a:r>
          </a:p>
          <a:p>
            <a:r>
              <a:rPr lang="en-US" altLang="en-US">
                <a:solidFill>
                  <a:srgbClr val="FF0000"/>
                </a:solidFill>
              </a:rPr>
              <a:t>LAN</a:t>
            </a:r>
            <a:r>
              <a:rPr lang="en-US" altLang="en-US"/>
              <a:t> (e.g., Wifi)</a:t>
            </a:r>
          </a:p>
          <a:p>
            <a:pPr lvl="1"/>
            <a:r>
              <a:rPr lang="en-US" altLang="en-US"/>
              <a:t>11Mbps, 54 Mbps</a:t>
            </a:r>
          </a:p>
          <a:p>
            <a:r>
              <a:rPr lang="en-US" altLang="en-US">
                <a:solidFill>
                  <a:srgbClr val="FF0000"/>
                </a:solidFill>
              </a:rPr>
              <a:t>wide-area</a:t>
            </a:r>
            <a:r>
              <a:rPr lang="en-US" altLang="en-US"/>
              <a:t> (e.g., cellular)</a:t>
            </a:r>
          </a:p>
          <a:p>
            <a:pPr lvl="1"/>
            <a:r>
              <a:rPr lang="en-US" altLang="en-US"/>
              <a:t>e.g. 3G: hundreds of kbps</a:t>
            </a:r>
          </a:p>
          <a:p>
            <a:r>
              <a:rPr lang="en-US" altLang="en-US">
                <a:solidFill>
                  <a:srgbClr val="FF0000"/>
                </a:solidFill>
              </a:rPr>
              <a:t>satellite</a:t>
            </a:r>
            <a:endParaRPr lang="en-US" altLang="en-US"/>
          </a:p>
          <a:p>
            <a:pPr lvl="1"/>
            <a:r>
              <a:rPr lang="en-US" altLang="en-US"/>
              <a:t>Kbps to 45Mbps channel (or multiple smaller channels)</a:t>
            </a:r>
          </a:p>
          <a:p>
            <a:pPr lvl="1"/>
            <a:r>
              <a:rPr lang="en-US" altLang="en-US"/>
              <a:t>270 msec end-end delay</a:t>
            </a:r>
          </a:p>
          <a:p>
            <a:pPr lvl="1"/>
            <a:r>
              <a:rPr lang="en-US" altLang="en-US"/>
              <a:t>geosynchronous versus low altitude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ED0F623F-5274-9441-AE57-7F8285DC0107}" type="slidenum">
              <a:rPr lang="en-US" altLang="en-US"/>
              <a:pPr/>
              <a:t>81</a:t>
            </a:fld>
            <a:endParaRPr lang="en-US" altLang="en-US"/>
          </a:p>
        </p:txBody>
      </p:sp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Why layering?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46100" y="1346200"/>
            <a:ext cx="7772400" cy="4648200"/>
          </a:xfrm>
        </p:spPr>
        <p:txBody>
          <a:bodyPr/>
          <a:lstStyle/>
          <a:p>
            <a:pPr>
              <a:lnSpc>
                <a:spcPct val="90000"/>
              </a:lnSpc>
              <a:buFont typeface="Wingdings" charset="2"/>
              <a:buNone/>
            </a:pPr>
            <a:r>
              <a:rPr lang="en-US" altLang="en-US"/>
              <a:t>Dealing with complex systems: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explicit structure allows identification, relationship of complex system’s pieces</a:t>
            </a:r>
            <a:endParaRPr lang="en-US" altLang="en-US"/>
          </a:p>
          <a:p>
            <a:pPr lvl="1">
              <a:lnSpc>
                <a:spcPct val="90000"/>
              </a:lnSpc>
            </a:pPr>
            <a:r>
              <a:rPr lang="en-US" altLang="en-US"/>
              <a:t>layered </a:t>
            </a:r>
            <a:r>
              <a:rPr lang="en-US" altLang="en-US">
                <a:solidFill>
                  <a:srgbClr val="FF0000"/>
                </a:solidFill>
              </a:rPr>
              <a:t>reference model</a:t>
            </a:r>
            <a:r>
              <a:rPr lang="en-US" altLang="en-US"/>
              <a:t> for discussion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modularization eases maintenance, updating of system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change of implementation of layer’s service transparent to rest of system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e.g., change in </a:t>
            </a:r>
            <a:r>
              <a:rPr lang="en-US" altLang="en-US">
                <a:solidFill>
                  <a:srgbClr val="008000"/>
                </a:solidFill>
              </a:rPr>
              <a:t>baggage procedure</a:t>
            </a:r>
            <a:r>
              <a:rPr lang="en-US" altLang="en-US"/>
              <a:t> doesn’t affect rest of system </a:t>
            </a:r>
            <a:r>
              <a:rPr lang="en-US" altLang="en-US">
                <a:solidFill>
                  <a:srgbClr val="008000"/>
                </a:solidFill>
              </a:rPr>
              <a:t>(as long as all baggage sections know)</a:t>
            </a:r>
          </a:p>
          <a:p>
            <a:pPr>
              <a:lnSpc>
                <a:spcPct val="90000"/>
              </a:lnSpc>
            </a:pPr>
            <a:r>
              <a:rPr lang="en-US" altLang="en-US" sz="2400"/>
              <a:t>layering considered harmful?</a:t>
            </a:r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en-US"/>
              <a:t> Introduction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en-US"/>
              <a:t>1-</a:t>
            </a:r>
            <a:fld id="{3BAFCF8D-A90B-114E-AF3D-723540C4C2E4}" type="slidenum">
              <a:rPr lang="en-US" altLang="en-US"/>
              <a:pPr/>
              <a:t>9</a:t>
            </a:fld>
            <a:endParaRPr lang="en-US" altLang="en-US"/>
          </a:p>
        </p:txBody>
      </p:sp>
      <p:pic>
        <p:nvPicPr>
          <p:cNvPr id="222210" name="Picture 2" descr="isp-19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" y="307975"/>
            <a:ext cx="7621588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2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52336</TotalTime>
  <Words>4624</Words>
  <Application>Microsoft Macintosh PowerPoint</Application>
  <PresentationFormat>On-screen Show (4:3)</PresentationFormat>
  <Paragraphs>1334</Paragraphs>
  <Slides>81</Slides>
  <Notes>80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81</vt:i4>
      </vt:variant>
    </vt:vector>
  </HeadingPairs>
  <TitlesOfParts>
    <vt:vector size="92" baseType="lpstr">
      <vt:lpstr>Gungsuh</vt:lpstr>
      <vt:lpstr>Arial</vt:lpstr>
      <vt:lpstr>Arial Narrow</vt:lpstr>
      <vt:lpstr>Comic Sans MS</vt:lpstr>
      <vt:lpstr>Courier</vt:lpstr>
      <vt:lpstr>Monotype Sorts</vt:lpstr>
      <vt:lpstr>Times New Roman</vt:lpstr>
      <vt:lpstr>Wingdings</vt:lpstr>
      <vt:lpstr>Default Design</vt:lpstr>
      <vt:lpstr>Clip</vt:lpstr>
      <vt:lpstr>Equation</vt:lpstr>
      <vt:lpstr>Chapter 1: Introduction</vt:lpstr>
      <vt:lpstr>Chapter 1: roadmap</vt:lpstr>
      <vt:lpstr>What’s the Internet: “nuts and bolts” view</vt:lpstr>
      <vt:lpstr>“Cool” internet appliances</vt:lpstr>
      <vt:lpstr>What’s the Internet: “nuts and bolts” view</vt:lpstr>
      <vt:lpstr>What’s the Internet: a service view</vt:lpstr>
      <vt:lpstr>What’s a protocol?</vt:lpstr>
      <vt:lpstr>What’s a protocol?</vt:lpstr>
      <vt:lpstr>PowerPoint Presentation</vt:lpstr>
      <vt:lpstr>Chapter 1: roadmap</vt:lpstr>
      <vt:lpstr>A closer look at network structure:</vt:lpstr>
      <vt:lpstr>The network edge:</vt:lpstr>
      <vt:lpstr>PowerPoint Presentation</vt:lpstr>
      <vt:lpstr>Network edge: connection-oriented service</vt:lpstr>
      <vt:lpstr>Network edge: connectionless service</vt:lpstr>
      <vt:lpstr>Chapter 1: roadmap</vt:lpstr>
      <vt:lpstr>Access networks and physical media</vt:lpstr>
      <vt:lpstr>Residential access: point to point access</vt:lpstr>
      <vt:lpstr>Residential access: cable modems</vt:lpstr>
      <vt:lpstr>Residential access: cable modems</vt:lpstr>
      <vt:lpstr>Cable Network Architecture: Overview</vt:lpstr>
      <vt:lpstr>Cable Network Architecture: Overview</vt:lpstr>
      <vt:lpstr>Cable Network Architecture: Overview</vt:lpstr>
      <vt:lpstr>Cable Network Architecture: Overview</vt:lpstr>
      <vt:lpstr>DSL vs Cable Modem</vt:lpstr>
      <vt:lpstr>Company access: local area networks</vt:lpstr>
      <vt:lpstr>Wireless access networks</vt:lpstr>
      <vt:lpstr>Home networks</vt:lpstr>
      <vt:lpstr>Chapter 1: roadmap</vt:lpstr>
      <vt:lpstr>The Network Core</vt:lpstr>
      <vt:lpstr>Network Core: Circuit Switching</vt:lpstr>
      <vt:lpstr>Network Core: Circuit Switching</vt:lpstr>
      <vt:lpstr>Circuit Switching: FDM and TDM</vt:lpstr>
      <vt:lpstr>FDM Vs TDM</vt:lpstr>
      <vt:lpstr>Numerical example</vt:lpstr>
      <vt:lpstr>Another numerical example</vt:lpstr>
      <vt:lpstr>Network Core: Packet Switching</vt:lpstr>
      <vt:lpstr>Packet Switching: Statistical Multiplexing</vt:lpstr>
      <vt:lpstr>Compare</vt:lpstr>
      <vt:lpstr>Packet switching versus circuit switching</vt:lpstr>
      <vt:lpstr>Packet switching versus circuit switching</vt:lpstr>
      <vt:lpstr>Packet-switching: store-and-forward</vt:lpstr>
      <vt:lpstr>Packet-switched networks: forwarding</vt:lpstr>
      <vt:lpstr>Network Taxonomy</vt:lpstr>
      <vt:lpstr>Chapter 1: roadmap</vt:lpstr>
      <vt:lpstr>Internet structure: network of networks</vt:lpstr>
      <vt:lpstr>Tier-1 ISP: e.g., Sprint</vt:lpstr>
      <vt:lpstr>Internet structure: network of networks</vt:lpstr>
      <vt:lpstr>Internet structure: network of networks</vt:lpstr>
      <vt:lpstr>Internet structure: network of networks</vt:lpstr>
      <vt:lpstr>Organizing the giant structure</vt:lpstr>
      <vt:lpstr>Turn to analogies in air travel</vt:lpstr>
      <vt:lpstr>Layering of airline functionality</vt:lpstr>
      <vt:lpstr>Why layering?</vt:lpstr>
      <vt:lpstr>Protocol “Layers”</vt:lpstr>
      <vt:lpstr>Internet protocol stack</vt:lpstr>
      <vt:lpstr>Encapsulation</vt:lpstr>
      <vt:lpstr>Success of Layering</vt:lpstr>
      <vt:lpstr>Assignment # -1</vt:lpstr>
      <vt:lpstr>Chapter 1: roadmap</vt:lpstr>
      <vt:lpstr>How do loss and delay occur?</vt:lpstr>
      <vt:lpstr>Four sources of packet delay</vt:lpstr>
      <vt:lpstr>Delay in packet-switched networks</vt:lpstr>
      <vt:lpstr>Caravan analogy</vt:lpstr>
      <vt:lpstr>Caravan analogy (more)</vt:lpstr>
      <vt:lpstr>Nodal delay</vt:lpstr>
      <vt:lpstr>Queueing delay (revisited)</vt:lpstr>
      <vt:lpstr>“Real” Internet delays and routes</vt:lpstr>
      <vt:lpstr>“Real” Internet delays and routes</vt:lpstr>
      <vt:lpstr>Packet loss</vt:lpstr>
      <vt:lpstr>PowerPoint Presentation</vt:lpstr>
      <vt:lpstr>Introduction: Summary</vt:lpstr>
      <vt:lpstr>Chapter 1: roadmap</vt:lpstr>
      <vt:lpstr>Internet History</vt:lpstr>
      <vt:lpstr>Internet History</vt:lpstr>
      <vt:lpstr>Internet History</vt:lpstr>
      <vt:lpstr>Internet History</vt:lpstr>
      <vt:lpstr>Physical Media</vt:lpstr>
      <vt:lpstr>Physical Media: coax, fiber</vt:lpstr>
      <vt:lpstr>Physical media: radio</vt:lpstr>
      <vt:lpstr>Why layering?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3rd Edition: Chapter 1</dc:title>
  <dc:creator>Jim Kurose and Keith Ross</dc:creator>
  <cp:lastModifiedBy>Roy Choudhury, Romit</cp:lastModifiedBy>
  <cp:revision>155</cp:revision>
  <dcterms:created xsi:type="dcterms:W3CDTF">1999-10-08T19:08:27Z</dcterms:created>
  <dcterms:modified xsi:type="dcterms:W3CDTF">2018-09-10T19:08:15Z</dcterms:modified>
</cp:coreProperties>
</file>