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notesMasterIdLst>
    <p:notesMasterId r:id="rId17"/>
  </p:notesMasterIdLst>
  <p:sldIdLst>
    <p:sldId id="311" r:id="rId2"/>
    <p:sldId id="306" r:id="rId3"/>
    <p:sldId id="307" r:id="rId4"/>
    <p:sldId id="313" r:id="rId5"/>
    <p:sldId id="314" r:id="rId6"/>
    <p:sldId id="315" r:id="rId7"/>
    <p:sldId id="308" r:id="rId8"/>
    <p:sldId id="316" r:id="rId9"/>
    <p:sldId id="454" r:id="rId10"/>
    <p:sldId id="455" r:id="rId11"/>
    <p:sldId id="456" r:id="rId12"/>
    <p:sldId id="457" r:id="rId13"/>
    <p:sldId id="458" r:id="rId14"/>
    <p:sldId id="459" r:id="rId15"/>
    <p:sldId id="460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anose="030F0702030302020204" pitchFamily="66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anose="030F0702030302020204" pitchFamily="66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anose="030F0702030302020204" pitchFamily="66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anose="030F0702030302020204" pitchFamily="66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anose="030F0702030302020204" pitchFamily="66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anose="030F0702030302020204" pitchFamily="66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anose="030F0702030302020204" pitchFamily="66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anose="030F0702030302020204" pitchFamily="66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anose="030F0702030302020204" pitchFamily="66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724" autoAdjust="0"/>
  </p:normalViewPr>
  <p:slideViewPr>
    <p:cSldViewPr snapToGrid="0">
      <p:cViewPr varScale="1">
        <p:scale>
          <a:sx n="62" d="100"/>
          <a:sy n="62" d="100"/>
        </p:scale>
        <p:origin x="15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B3C9D2-2911-4DE3-A8D0-32040A7D4F3E}" type="datetimeFigureOut">
              <a:rPr lang="en-US" smtClean="0"/>
              <a:t>2020/9/17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86D307-3AA2-485E-AB53-4841C678B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905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3" name="Rectangle 7">
            <a:extLst>
              <a:ext uri="{FF2B5EF4-FFF2-40B4-BE49-F238E27FC236}">
                <a16:creationId xmlns:a16="http://schemas.microsoft.com/office/drawing/2014/main" id="{03D9E66A-E5AB-4269-B810-B61A5770BF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 defTabSz="966788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 defTabSz="966788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 defTabSz="966788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92484E3-527A-4AE4-A8F0-23E7B0C9EFA1}" type="slidenum">
              <a:rPr lang="en-US" altLang="en-US" sz="130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202754" name="Rectangle 2">
            <a:extLst>
              <a:ext uri="{FF2B5EF4-FFF2-40B4-BE49-F238E27FC236}">
                <a16:creationId xmlns:a16="http://schemas.microsoft.com/office/drawing/2014/main" id="{960751F2-02FA-4C82-97A3-F8F11F921D2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755" name="Rectangle 3">
            <a:extLst>
              <a:ext uri="{FF2B5EF4-FFF2-40B4-BE49-F238E27FC236}">
                <a16:creationId xmlns:a16="http://schemas.microsoft.com/office/drawing/2014/main" id="{A2BA1373-3BE4-4B6F-B7EF-69BBF3D71A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FE986ACE-E13C-4DF2-8B13-CF52BB2747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 defTabSz="933450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fld id="{D14B1107-CD99-4179-A9F0-781766658CE4}" type="slidenum">
              <a:rPr lang="en-US" altLang="en-US" sz="1200">
                <a:latin typeface="Times New Roman" panose="02020603050405020304" pitchFamily="18" charset="0"/>
              </a:rPr>
              <a:pPr/>
              <a:t>11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F2F91C7F-35E9-4FFC-88F8-D5FE5E5B1AC6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5944E9AF-7B3F-4081-811E-F358DB7880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50459E08-EB87-4E84-90FA-BC85CDCF8A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 defTabSz="933450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fld id="{9949F194-5940-4DBE-864E-44BF07662F68}" type="slidenum">
              <a:rPr lang="en-US" altLang="en-US" sz="1200">
                <a:latin typeface="Times New Roman" panose="02020603050405020304" pitchFamily="18" charset="0"/>
              </a:rPr>
              <a:pPr/>
              <a:t>12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60A5367C-32DD-4C01-A98C-3A71DF523ABD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C6E50600-3D2A-4A6E-861B-6F7112199B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B87DDA30-A64D-4206-86A5-A4AEB8DC08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 defTabSz="933450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fld id="{90BB2ECE-24E2-4123-9187-1CD8A85963FB}" type="slidenum">
              <a:rPr lang="en-US" altLang="en-US" sz="1200">
                <a:latin typeface="Times New Roman" panose="02020603050405020304" pitchFamily="18" charset="0"/>
              </a:rPr>
              <a:pPr/>
              <a:t>13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3B3CF83B-DDDB-43BC-8EB5-F5D308D1DA4D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BBBD9628-901B-4ACF-8FDA-23C817EF15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DAEFA884-6005-40DF-9DB0-15F0427B52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 defTabSz="933450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fld id="{1E06F2F5-FECA-4D77-8243-C452F3D6B2B0}" type="slidenum">
              <a:rPr lang="en-US" altLang="en-US" sz="1200">
                <a:latin typeface="Times New Roman" panose="02020603050405020304" pitchFamily="18" charset="0"/>
              </a:rPr>
              <a:pPr/>
              <a:t>14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2C001FDC-F529-464A-9957-11CC435772C9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C08D6632-2F13-4BAE-B91F-26AD7A1AF5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87D2EDDC-B650-4598-816A-435369ABF2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 defTabSz="933450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fld id="{3A4F0A0D-A398-47FA-A1F5-E6596FCA2246}" type="slidenum">
              <a:rPr lang="en-US" altLang="en-US" sz="1200">
                <a:latin typeface="Times New Roman" panose="02020603050405020304" pitchFamily="18" charset="0"/>
              </a:rPr>
              <a:pPr/>
              <a:t>15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8C1764DB-3BF6-4433-83C0-7658551B34DC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25FF2A8B-4F57-4FA5-8384-B8E9F7D9ED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1" name="Rectangle 7">
            <a:extLst>
              <a:ext uri="{FF2B5EF4-FFF2-40B4-BE49-F238E27FC236}">
                <a16:creationId xmlns:a16="http://schemas.microsoft.com/office/drawing/2014/main" id="{CAEF3C49-68BD-4203-B245-7551B49138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 defTabSz="966788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 defTabSz="966788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 defTabSz="966788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72BD59A-FE09-4A9F-8A4C-1C344584AD34}" type="slidenum">
              <a:rPr lang="en-US" altLang="en-US" sz="130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204802" name="Rectangle 2">
            <a:extLst>
              <a:ext uri="{FF2B5EF4-FFF2-40B4-BE49-F238E27FC236}">
                <a16:creationId xmlns:a16="http://schemas.microsoft.com/office/drawing/2014/main" id="{AC677069-AB59-4BBA-B19F-770CA6C5B5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3" name="Rectangle 3">
            <a:extLst>
              <a:ext uri="{FF2B5EF4-FFF2-40B4-BE49-F238E27FC236}">
                <a16:creationId xmlns:a16="http://schemas.microsoft.com/office/drawing/2014/main" id="{83008614-B27D-4496-A219-44F5186F62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3" name="Rectangle 7">
            <a:extLst>
              <a:ext uri="{FF2B5EF4-FFF2-40B4-BE49-F238E27FC236}">
                <a16:creationId xmlns:a16="http://schemas.microsoft.com/office/drawing/2014/main" id="{5B758556-526F-400F-B822-D9A5CC243D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 defTabSz="966788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 defTabSz="966788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 defTabSz="966788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A355E0A-C186-43CC-BCE1-B3B0F8812FDC}" type="slidenum">
              <a:rPr lang="en-US" altLang="en-US" sz="130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212994" name="Rectangle 2">
            <a:extLst>
              <a:ext uri="{FF2B5EF4-FFF2-40B4-BE49-F238E27FC236}">
                <a16:creationId xmlns:a16="http://schemas.microsoft.com/office/drawing/2014/main" id="{10EBCBDD-C5B8-4E68-837D-69ACB5E34B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5" name="Rectangle 3">
            <a:extLst>
              <a:ext uri="{FF2B5EF4-FFF2-40B4-BE49-F238E27FC236}">
                <a16:creationId xmlns:a16="http://schemas.microsoft.com/office/drawing/2014/main" id="{4E747555-7C01-4FDF-B5F5-BDB119A6B6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4996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3" name="Rectangle 7">
            <a:extLst>
              <a:ext uri="{FF2B5EF4-FFF2-40B4-BE49-F238E27FC236}">
                <a16:creationId xmlns:a16="http://schemas.microsoft.com/office/drawing/2014/main" id="{5B758556-526F-400F-B822-D9A5CC243D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 defTabSz="966788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 defTabSz="966788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 defTabSz="966788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A355E0A-C186-43CC-BCE1-B3B0F8812FDC}" type="slidenum">
              <a:rPr lang="en-US" altLang="en-US" sz="130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212994" name="Rectangle 2">
            <a:extLst>
              <a:ext uri="{FF2B5EF4-FFF2-40B4-BE49-F238E27FC236}">
                <a16:creationId xmlns:a16="http://schemas.microsoft.com/office/drawing/2014/main" id="{10EBCBDD-C5B8-4E68-837D-69ACB5E34B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5" name="Rectangle 3">
            <a:extLst>
              <a:ext uri="{FF2B5EF4-FFF2-40B4-BE49-F238E27FC236}">
                <a16:creationId xmlns:a16="http://schemas.microsoft.com/office/drawing/2014/main" id="{4E747555-7C01-4FDF-B5F5-BDB119A6B6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46655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3" name="Rectangle 7">
            <a:extLst>
              <a:ext uri="{FF2B5EF4-FFF2-40B4-BE49-F238E27FC236}">
                <a16:creationId xmlns:a16="http://schemas.microsoft.com/office/drawing/2014/main" id="{5B758556-526F-400F-B822-D9A5CC243D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 defTabSz="966788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 defTabSz="966788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 defTabSz="966788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A355E0A-C186-43CC-BCE1-B3B0F8812FDC}" type="slidenum">
              <a:rPr lang="en-US" altLang="en-US" sz="130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212994" name="Rectangle 2">
            <a:extLst>
              <a:ext uri="{FF2B5EF4-FFF2-40B4-BE49-F238E27FC236}">
                <a16:creationId xmlns:a16="http://schemas.microsoft.com/office/drawing/2014/main" id="{10EBCBDD-C5B8-4E68-837D-69ACB5E34B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5" name="Rectangle 3">
            <a:extLst>
              <a:ext uri="{FF2B5EF4-FFF2-40B4-BE49-F238E27FC236}">
                <a16:creationId xmlns:a16="http://schemas.microsoft.com/office/drawing/2014/main" id="{4E747555-7C01-4FDF-B5F5-BDB119A6B6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96838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49" name="Rectangle 7">
            <a:extLst>
              <a:ext uri="{FF2B5EF4-FFF2-40B4-BE49-F238E27FC236}">
                <a16:creationId xmlns:a16="http://schemas.microsoft.com/office/drawing/2014/main" id="{CD6C2DFA-1CE8-4F17-B043-A03FB41DC1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 defTabSz="966788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 defTabSz="966788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 defTabSz="966788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BEC1133-A127-4C7B-9BE7-A09465DE4F53}" type="slidenum">
              <a:rPr lang="en-US" altLang="en-US" sz="130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206850" name="Rectangle 2">
            <a:extLst>
              <a:ext uri="{FF2B5EF4-FFF2-40B4-BE49-F238E27FC236}">
                <a16:creationId xmlns:a16="http://schemas.microsoft.com/office/drawing/2014/main" id="{2E7E0E67-2831-4BC6-9352-F58E2227FCB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1" name="Rectangle 3">
            <a:extLst>
              <a:ext uri="{FF2B5EF4-FFF2-40B4-BE49-F238E27FC236}">
                <a16:creationId xmlns:a16="http://schemas.microsoft.com/office/drawing/2014/main" id="{FB76EE48-46D5-4041-8A8A-CA6A70897B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3" name="Rectangle 7">
            <a:extLst>
              <a:ext uri="{FF2B5EF4-FFF2-40B4-BE49-F238E27FC236}">
                <a16:creationId xmlns:a16="http://schemas.microsoft.com/office/drawing/2014/main" id="{5B758556-526F-400F-B822-D9A5CC243D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 defTabSz="966788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 defTabSz="966788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 defTabSz="966788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A355E0A-C186-43CC-BCE1-B3B0F8812FDC}" type="slidenum">
              <a:rPr lang="en-US" altLang="en-US" sz="130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212994" name="Rectangle 2">
            <a:extLst>
              <a:ext uri="{FF2B5EF4-FFF2-40B4-BE49-F238E27FC236}">
                <a16:creationId xmlns:a16="http://schemas.microsoft.com/office/drawing/2014/main" id="{10EBCBDD-C5B8-4E68-837D-69ACB5E34B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5" name="Rectangle 3">
            <a:extLst>
              <a:ext uri="{FF2B5EF4-FFF2-40B4-BE49-F238E27FC236}">
                <a16:creationId xmlns:a16="http://schemas.microsoft.com/office/drawing/2014/main" id="{4E747555-7C01-4FDF-B5F5-BDB119A6B6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982559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78B9B31F-9023-422B-9361-9625BFCAC8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 defTabSz="933450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fld id="{60847A54-EE41-44E1-9A64-B5D29BA84E50}" type="slidenum">
              <a:rPr lang="en-US" altLang="en-US" sz="1200">
                <a:latin typeface="Times New Roman" panose="02020603050405020304" pitchFamily="18" charset="0"/>
              </a:rPr>
              <a:pPr/>
              <a:t>9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9BF07EAF-4969-433C-9D8E-EC33B7C5CCB2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3687BA7F-186D-4CF7-9AC3-34684A1AE0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AF467D74-C818-4ADB-857B-B4351FC8F6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 defTabSz="933450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fld id="{99D2ABF6-6392-4E23-B824-F58F5B32022B}" type="slidenum">
              <a:rPr lang="en-US" altLang="en-US" sz="1200">
                <a:latin typeface="Times New Roman" panose="02020603050405020304" pitchFamily="18" charset="0"/>
              </a:rPr>
              <a:pPr/>
              <a:t>10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38BED851-4088-4443-B98A-A2E65948754A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EC48F24E-821B-4DFC-A747-9780B410DC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26E4B07-37B9-446F-AD6C-EA12685A74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54E1FD-1C5F-4084-8AA3-F9834B613B9A}" type="datetimeFigureOut">
              <a:rPr lang="en-US" smtClean="0"/>
              <a:t>2020/9/17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77690B5-DC01-4901-AE8B-BF06A52F15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6773369-A873-40B8-BCC1-93D1BED597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EECEAC-C651-4582-A192-F9FC98EE3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073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28C0345-B367-4228-B3FC-AB0BA8FD0B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54E1FD-1C5F-4084-8AA3-F9834B613B9A}" type="datetimeFigureOut">
              <a:rPr lang="en-US" smtClean="0"/>
              <a:t>2020/9/17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564CDEA-6063-4B64-B864-D6DFCE9507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6DC586-8189-4824-95BD-19246A6645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EECEAC-C651-4582-A192-F9FC98EE3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504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228600"/>
            <a:ext cx="194310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676900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71129C2-EA8E-44AB-A270-980919B5E6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54E1FD-1C5F-4084-8AA3-F9834B613B9A}" type="datetimeFigureOut">
              <a:rPr lang="en-US" smtClean="0"/>
              <a:t>2020/9/17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5949FA4-DDF5-4E91-AB54-41C12DD212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92C2615-0212-480E-957C-B4FD140705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EECEAC-C651-4582-A192-F9FC98EE3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7611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C7EE9F0-D1F1-4B45-AFCA-CBB4A339BD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54E1FD-1C5F-4084-8AA3-F9834B613B9A}" type="datetimeFigureOut">
              <a:rPr lang="en-US" smtClean="0"/>
              <a:t>2020/9/17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51B38CD-7DF8-4E85-983A-793DA7903A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31245C3-8339-46F9-9FC4-999D46CD62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EECEAC-C651-4582-A192-F9FC98EE3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4007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35941FF-2A81-4C8C-B4C9-097AD7493F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54E1FD-1C5F-4084-8AA3-F9834B613B9A}" type="datetimeFigureOut">
              <a:rPr lang="en-US" smtClean="0"/>
              <a:t>2020/9/17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3D7DD1F-EFD8-46BC-A501-EB2CA421E0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FC71842-C193-40E0-8375-5EDFC0881F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EECEAC-C651-4582-A192-F9FC98EE3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8412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noProof="0"/>
              <a:t>Click icon to add chart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5C8896-34FD-463F-9D5F-36F9B8ABD8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54E1FD-1C5F-4084-8AA3-F9834B613B9A}" type="datetimeFigureOut">
              <a:rPr lang="en-US" smtClean="0"/>
              <a:t>2020/9/17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569E46-15BA-4FC9-B332-42E5A75BA7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C4F8EB-ACDE-4ACF-9E6A-EB77C1FECF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EECEAC-C651-4582-A192-F9FC98EE3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9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7772400" cy="2247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4000500"/>
            <a:ext cx="7772400" cy="2247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11284A0-3FE0-46D6-B6D8-E014B7299B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54E1FD-1C5F-4084-8AA3-F9834B613B9A}" type="datetimeFigureOut">
              <a:rPr lang="en-US" smtClean="0"/>
              <a:t>2020/9/17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FCAC45F-945C-4CD2-8F8B-777E6240BA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694C8F4-2A65-42D5-8820-62F4EA48F7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EECEAC-C651-4582-A192-F9FC98EE3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293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25F5D5F-036C-4470-AC1D-5468A83053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54E1FD-1C5F-4084-8AA3-F9834B613B9A}" type="datetimeFigureOut">
              <a:rPr lang="en-US" smtClean="0"/>
              <a:t>2020/9/17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1A20F9E-F079-4093-BBCC-ABFD6F2042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F7796F3-CF69-46A2-B8CE-AB7406A8B9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EECEAC-C651-4582-A192-F9FC98EE3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119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95652FF-49AB-4CC3-9CBB-E609BC6D60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54E1FD-1C5F-4084-8AA3-F9834B613B9A}" type="datetimeFigureOut">
              <a:rPr lang="en-US" smtClean="0"/>
              <a:t>2020/9/17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33659C-66B2-4C2F-B532-BE96618082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DEC5DF4-CB9D-44BA-8A4B-3B30775FE2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EECEAC-C651-4582-A192-F9FC98EE3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759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941E56-DC6E-441A-B324-EDE55DCAA7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54E1FD-1C5F-4084-8AA3-F9834B613B9A}" type="datetimeFigureOut">
              <a:rPr lang="en-US" smtClean="0"/>
              <a:t>2020/9/17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62570B0-DB54-4566-9C27-6170638548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181C500-BC9C-4A66-8501-E0D0EA7615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EECEAC-C651-4582-A192-F9FC98EE3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612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CA6C272-B26A-4B65-B53A-A79C2FE79C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54E1FD-1C5F-4084-8AA3-F9834B613B9A}" type="datetimeFigureOut">
              <a:rPr lang="en-US" smtClean="0"/>
              <a:t>2020/9/17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E3994F6-938C-4C3A-9AC4-669371B8B8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D615336-B477-45AD-9A26-5B5141B75E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EECEAC-C651-4582-A192-F9FC98EE3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71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62C321E-9BE6-482B-AF5D-4F31DCF44A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54E1FD-1C5F-4084-8AA3-F9834B613B9A}" type="datetimeFigureOut">
              <a:rPr lang="en-US" smtClean="0"/>
              <a:t>2020/9/17</a:t>
            </a:fld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91C63FA-794B-4604-88B5-2C1F16DD14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5D8724C-C1C1-461F-A704-AB0533E136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EECEAC-C651-4582-A192-F9FC98EE3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801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17EF560-7842-45FB-A1A6-3556E39FBC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54E1FD-1C5F-4084-8AA3-F9834B613B9A}" type="datetimeFigureOut">
              <a:rPr lang="en-US" smtClean="0"/>
              <a:t>2020/9/17</a:t>
            </a:fld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A25C67C-71E4-448D-B6C6-3E0EB0F262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3DB09F1-192D-4B13-B39E-AC6EB1B98E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EECEAC-C651-4582-A192-F9FC98EE3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793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6556A3F-7635-4402-8621-A925132375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54E1FD-1C5F-4084-8AA3-F9834B613B9A}" type="datetimeFigureOut">
              <a:rPr lang="en-US" smtClean="0"/>
              <a:t>2020/9/17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86B14C5-8640-4D20-9A38-0833EC3AFB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8222219-2450-43DE-B320-19ABCD65D4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EECEAC-C651-4582-A192-F9FC98EE3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192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FE04B5E-EE10-42B3-9292-58F50F4301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54E1FD-1C5F-4084-8AA3-F9834B613B9A}" type="datetimeFigureOut">
              <a:rPr lang="en-US" smtClean="0"/>
              <a:t>2020/9/17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0224BE2-15EE-4A59-A6C0-D89E015B89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B792F2F-CFB7-45DE-90B7-1F2076AF7A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EECEAC-C651-4582-A192-F9FC98EE3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847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299A859-5709-4DE6-9799-75B4A47402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E69AA48-0FEB-443A-9386-9ACE3A1BD6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5BD8111-B327-4C52-8698-696E8ACE8DB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>
                <a:latin typeface="+mn-lt"/>
                <a:ea typeface="+mn-ea"/>
              </a:defRPr>
            </a:lvl1pPr>
          </a:lstStyle>
          <a:p>
            <a:fld id="{0254E1FD-1C5F-4084-8AA3-F9834B613B9A}" type="datetimeFigureOut">
              <a:rPr lang="en-US" smtClean="0"/>
              <a:t>2020/9/17</a:t>
            </a:fld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9C046BA-60BF-4FB5-AD2A-F5A9E4E0991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10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400" smtClean="0">
                <a:latin typeface="Comic Sans MS" charset="0"/>
                <a:ea typeface="ＭＳ Ｐゴシック" charset="-128"/>
              </a:defRPr>
            </a:lvl1pPr>
          </a:lstStyle>
          <a:p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38B0146-1B2D-442C-8646-BD727C6902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400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anose="02020603050405020304" pitchFamily="18" charset="0"/>
              </a:defRPr>
            </a:lvl1pPr>
          </a:lstStyle>
          <a:p>
            <a:fld id="{C8EECEAC-C651-4582-A192-F9FC98EE3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569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  <p:sldLayoutId id="2147483715" r:id="rId15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 u="sng">
          <a:solidFill>
            <a:schemeClr val="accent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 u="sng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 u="sng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 u="sng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 u="sng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 u="sng">
          <a:solidFill>
            <a:schemeClr val="accent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 u="sng">
          <a:solidFill>
            <a:schemeClr val="accent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 u="sng">
          <a:solidFill>
            <a:schemeClr val="accent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 u="sng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ZapfDingbats" pitchFamily="82" charset="2"/>
        <a:buChar char="r"/>
        <a:defRPr sz="28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v"/>
        <a:defRPr sz="24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9D855-713F-4888-9325-02C28E35A1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Socket Programming (MP1-)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050E86-FE45-4178-B428-D8B30ECE94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Presented by Wally</a:t>
            </a:r>
          </a:p>
        </p:txBody>
      </p:sp>
    </p:spTree>
    <p:extLst>
      <p:ext uri="{BB962C8B-B14F-4D97-AF65-F5344CB8AC3E}">
        <p14:creationId xmlns:p14="http://schemas.microsoft.com/office/powerpoint/2010/main" val="42459423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oter Placeholder 5">
            <a:extLst>
              <a:ext uri="{FF2B5EF4-FFF2-40B4-BE49-F238E27FC236}">
                <a16:creationId xmlns:a16="http://schemas.microsoft.com/office/drawing/2014/main" id="{64BABE41-3F34-414D-8FED-96A3CBFB1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Transport Layer</a:t>
            </a:r>
          </a:p>
        </p:txBody>
      </p:sp>
      <p:sp>
        <p:nvSpPr>
          <p:cNvPr id="19" name="Slide Number Placeholder 6">
            <a:extLst>
              <a:ext uri="{FF2B5EF4-FFF2-40B4-BE49-F238E27FC236}">
                <a16:creationId xmlns:a16="http://schemas.microsoft.com/office/drawing/2014/main" id="{33380947-6486-41C9-9712-5E264F97E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>
                <a:latin typeface="Times New Roman" panose="02020603050405020304" pitchFamily="18" charset="0"/>
              </a:rPr>
              <a:t>3-</a:t>
            </a:r>
            <a:fld id="{BF6FBF1A-EF6C-486E-B65D-437BF2D0B4BD}" type="slidenum">
              <a:rPr lang="en-US" altLang="en-US" sz="1400">
                <a:latin typeface="Times New Roman" panose="02020603050405020304" pitchFamily="18" charset="0"/>
              </a:rPr>
              <a:pPr/>
              <a:t>10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9700" name="Rectangle 2">
            <a:extLst>
              <a:ext uri="{FF2B5EF4-FFF2-40B4-BE49-F238E27FC236}">
                <a16:creationId xmlns:a16="http://schemas.microsoft.com/office/drawing/2014/main" id="{87A13F8D-D75A-4D37-9517-F521C27473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3525" y="2000250"/>
            <a:ext cx="3324225" cy="32004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9701" name="Rectangle 3">
            <a:extLst>
              <a:ext uri="{FF2B5EF4-FFF2-40B4-BE49-F238E27FC236}">
                <a16:creationId xmlns:a16="http://schemas.microsoft.com/office/drawing/2014/main" id="{F18B6B71-CFB5-4A2A-8CF9-CC50451E96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7325" y="2095500"/>
            <a:ext cx="3324225" cy="32004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9702" name="Rectangle 4">
            <a:extLst>
              <a:ext uri="{FF2B5EF4-FFF2-40B4-BE49-F238E27FC236}">
                <a16:creationId xmlns:a16="http://schemas.microsoft.com/office/drawing/2014/main" id="{9D8D233D-2AE3-4D0C-ADEF-CDBACF5383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ea typeface="ＭＳ Ｐゴシック" panose="020B0600070205080204" pitchFamily="34" charset="-128"/>
              </a:rPr>
              <a:t>How demultiplexing works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9703" name="Rectangle 5">
            <a:extLst>
              <a:ext uri="{FF2B5EF4-FFF2-40B4-BE49-F238E27FC236}">
                <a16:creationId xmlns:a16="http://schemas.microsoft.com/office/drawing/2014/main" id="{64A209F6-0145-4E52-B72B-9A37A14B4E0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219200"/>
            <a:ext cx="4114800" cy="2790825"/>
          </a:xfrm>
        </p:spPr>
        <p:txBody>
          <a:bodyPr/>
          <a:lstStyle/>
          <a:p>
            <a:r>
              <a:rPr lang="en-US" altLang="en-US" sz="1800">
                <a:solidFill>
                  <a:srgbClr val="FF0000"/>
                </a:solidFill>
                <a:ea typeface="ＭＳ Ｐゴシック" panose="020B0600070205080204" pitchFamily="34" charset="-128"/>
              </a:rPr>
              <a:t>host receives IP datagrams</a:t>
            </a:r>
            <a:endParaRPr lang="en-US" altLang="en-US" sz="180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1800">
                <a:ea typeface="ＭＳ Ｐゴシック" panose="020B0600070205080204" pitchFamily="34" charset="-128"/>
              </a:rPr>
              <a:t>each datagram has source IP address, destination IP address</a:t>
            </a:r>
          </a:p>
          <a:p>
            <a:pPr lvl="1"/>
            <a:r>
              <a:rPr lang="en-US" altLang="en-US" sz="1800">
                <a:ea typeface="ＭＳ Ｐゴシック" panose="020B0600070205080204" pitchFamily="34" charset="-128"/>
              </a:rPr>
              <a:t>each datagram carries 1 transport-layer segment</a:t>
            </a:r>
            <a:endParaRPr lang="en-US" altLang="en-US" sz="160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1800">
                <a:ea typeface="ＭＳ Ｐゴシック" panose="020B0600070205080204" pitchFamily="34" charset="-128"/>
              </a:rPr>
              <a:t>each segment has source, destination port number </a:t>
            </a:r>
          </a:p>
          <a:p>
            <a:r>
              <a:rPr lang="en-US" altLang="en-US" sz="1800">
                <a:solidFill>
                  <a:srgbClr val="FF0000"/>
                </a:solidFill>
                <a:ea typeface="ＭＳ Ｐゴシック" panose="020B0600070205080204" pitchFamily="34" charset="-128"/>
              </a:rPr>
              <a:t>host uses IP addresses &amp; port numbers to direct segment to appropriate socket</a:t>
            </a:r>
            <a:endParaRPr lang="en-US" altLang="en-US" sz="1800">
              <a:ea typeface="ＭＳ Ｐゴシック" panose="020B0600070205080204" pitchFamily="34" charset="-128"/>
            </a:endParaRPr>
          </a:p>
        </p:txBody>
      </p:sp>
      <p:sp>
        <p:nvSpPr>
          <p:cNvPr id="29704" name="Text Box 6">
            <a:extLst>
              <a:ext uri="{FF2B5EF4-FFF2-40B4-BE49-F238E27FC236}">
                <a16:creationId xmlns:a16="http://schemas.microsoft.com/office/drawing/2014/main" id="{8F44798A-DC30-4FDD-921D-B1889AAD1F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1450" y="2117725"/>
            <a:ext cx="167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>
                <a:solidFill>
                  <a:srgbClr val="FF0000"/>
                </a:solidFill>
              </a:rPr>
              <a:t>source port #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9705" name="Text Box 7">
            <a:extLst>
              <a:ext uri="{FF2B5EF4-FFF2-40B4-BE49-F238E27FC236}">
                <a16:creationId xmlns:a16="http://schemas.microsoft.com/office/drawing/2014/main" id="{BD3AF85A-9DEC-49BC-A33A-A1B80C049B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1038" y="2117725"/>
            <a:ext cx="14525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>
                <a:solidFill>
                  <a:srgbClr val="FF0000"/>
                </a:solidFill>
              </a:rPr>
              <a:t>dest port #</a:t>
            </a: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06" name="Line 8">
            <a:extLst>
              <a:ext uri="{FF2B5EF4-FFF2-40B4-BE49-F238E27FC236}">
                <a16:creationId xmlns:a16="http://schemas.microsoft.com/office/drawing/2014/main" id="{FDE3573E-73E4-4B9B-9F9D-9A71F8FC94F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57800" y="2495550"/>
            <a:ext cx="33289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Line 9">
            <a:extLst>
              <a:ext uri="{FF2B5EF4-FFF2-40B4-BE49-F238E27FC236}">
                <a16:creationId xmlns:a16="http://schemas.microsoft.com/office/drawing/2014/main" id="{0FDD352E-5AAA-45B5-8C33-FC46B239551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67325" y="3486150"/>
            <a:ext cx="33242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8" name="Line 10">
            <a:extLst>
              <a:ext uri="{FF2B5EF4-FFF2-40B4-BE49-F238E27FC236}">
                <a16:creationId xmlns:a16="http://schemas.microsoft.com/office/drawing/2014/main" id="{0F189B18-EA09-461E-B947-75115328CBE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05625" y="2095500"/>
            <a:ext cx="0" cy="3952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9" name="Text Box 11">
            <a:extLst>
              <a:ext uri="{FF2B5EF4-FFF2-40B4-BE49-F238E27FC236}">
                <a16:creationId xmlns:a16="http://schemas.microsoft.com/office/drawing/2014/main" id="{B4485F34-41B4-481E-818E-DD8090E76C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7150" y="1665288"/>
            <a:ext cx="9509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/>
              <a:t>32 bits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9710" name="Line 12">
            <a:extLst>
              <a:ext uri="{FF2B5EF4-FFF2-40B4-BE49-F238E27FC236}">
                <a16:creationId xmlns:a16="http://schemas.microsoft.com/office/drawing/2014/main" id="{9DABE68E-ABFE-4DB1-93F3-53E57CA6F86C}"/>
              </a:ext>
            </a:extLst>
          </p:cNvPr>
          <p:cNvSpPr>
            <a:spLocks noChangeShapeType="1"/>
          </p:cNvSpPr>
          <p:nvPr/>
        </p:nvSpPr>
        <p:spPr bwMode="auto">
          <a:xfrm>
            <a:off x="7362825" y="1862138"/>
            <a:ext cx="1200150" cy="47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1" name="Line 13">
            <a:extLst>
              <a:ext uri="{FF2B5EF4-FFF2-40B4-BE49-F238E27FC236}">
                <a16:creationId xmlns:a16="http://schemas.microsoft.com/office/drawing/2014/main" id="{6A2C4A7D-FCD3-4A00-BBA7-9831EDCF7FC9}"/>
              </a:ext>
            </a:extLst>
          </p:cNvPr>
          <p:cNvSpPr>
            <a:spLocks noChangeShapeType="1"/>
          </p:cNvSpPr>
          <p:nvPr/>
        </p:nvSpPr>
        <p:spPr bwMode="auto">
          <a:xfrm rot="10800000">
            <a:off x="5253038" y="1871663"/>
            <a:ext cx="11287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2" name="Text Box 14">
            <a:extLst>
              <a:ext uri="{FF2B5EF4-FFF2-40B4-BE49-F238E27FC236}">
                <a16:creationId xmlns:a16="http://schemas.microsoft.com/office/drawing/2014/main" id="{CD65C899-E910-4ECB-80C4-B14F112D27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3150" y="3951288"/>
            <a:ext cx="144462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/>
              <a:t>application</a:t>
            </a:r>
          </a:p>
          <a:p>
            <a:r>
              <a:rPr lang="en-US" altLang="en-US" sz="2000"/>
              <a:t>data </a:t>
            </a:r>
          </a:p>
          <a:p>
            <a:r>
              <a:rPr lang="en-US" altLang="en-US" sz="2000"/>
              <a:t>(message)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9713" name="Text Box 15">
            <a:extLst>
              <a:ext uri="{FF2B5EF4-FFF2-40B4-BE49-F238E27FC236}">
                <a16:creationId xmlns:a16="http://schemas.microsoft.com/office/drawing/2014/main" id="{7A410865-2BE2-4A52-B926-30F67ABD81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0550" y="2860675"/>
            <a:ext cx="25050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/>
              <a:t>other header fields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9714" name="Text Box 16">
            <a:extLst>
              <a:ext uri="{FF2B5EF4-FFF2-40B4-BE49-F238E27FC236}">
                <a16:creationId xmlns:a16="http://schemas.microsoft.com/office/drawing/2014/main" id="{7720AA68-7DB0-4CF3-A98C-139134B557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2263" y="5518150"/>
            <a:ext cx="3244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/>
              <a:t>TCP/UDP segment format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51249" name="Rectangle 17">
            <a:extLst>
              <a:ext uri="{FF2B5EF4-FFF2-40B4-BE49-F238E27FC236}">
                <a16:creationId xmlns:a16="http://schemas.microsoft.com/office/drawing/2014/main" id="{472C2DE7-5F03-4A45-A1C0-757397B837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814888"/>
            <a:ext cx="5056188" cy="1357312"/>
          </a:xfrm>
          <a:prstGeom prst="rect">
            <a:avLst/>
          </a:prstGeom>
          <a:solidFill>
            <a:srgbClr val="EEAD30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 altLang="en-US" sz="1800">
                <a:ea typeface="Gungsuh" panose="020B0503020000020004" pitchFamily="18" charset="-127"/>
              </a:rPr>
              <a:t>Analogous to airport shuttles</a:t>
            </a:r>
          </a:p>
          <a:p>
            <a:pPr algn="l" eaLnBrk="1" hangingPunct="1">
              <a:spcBef>
                <a:spcPct val="20000"/>
              </a:spcBef>
              <a:buFont typeface="Wingdings" panose="05000000000000000000" pitchFamily="2" charset="2"/>
              <a:buNone/>
            </a:pPr>
            <a:endParaRPr lang="en-US" altLang="en-US" sz="1800">
              <a:ea typeface="Gungsuh" panose="020B0503020000020004" pitchFamily="18" charset="-127"/>
            </a:endParaRPr>
          </a:p>
          <a:p>
            <a:pPr algn="l" eaLnBrk="1" hangingPunct="1"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 altLang="en-US" sz="1800">
                <a:ea typeface="Gungsuh" panose="020B0503020000020004" pitchFamily="18" charset="-127"/>
              </a:rPr>
              <a:t>Shuttles MUX passengers and take them</a:t>
            </a:r>
          </a:p>
          <a:p>
            <a:pPr algn="l" eaLnBrk="1" hangingPunct="1"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 altLang="en-US" sz="1800">
                <a:ea typeface="Gungsuh" panose="020B0503020000020004" pitchFamily="18" charset="-127"/>
              </a:rPr>
              <a:t>to downtown -- DeMUX at different locations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73C606-635B-4C21-9259-FD367E8E5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Transport Layer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8F42F6-B508-4948-A434-92833557C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>
                <a:latin typeface="Times New Roman" panose="02020603050405020304" pitchFamily="18" charset="0"/>
              </a:rPr>
              <a:t>3-</a:t>
            </a:r>
            <a:fld id="{11E056AA-A2DE-44BA-BDE9-26F0C317D0DC}" type="slidenum">
              <a:rPr lang="en-US" altLang="en-US" sz="1400">
                <a:latin typeface="Times New Roman" panose="02020603050405020304" pitchFamily="18" charset="0"/>
              </a:rPr>
              <a:pPr/>
              <a:t>11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53285" name="Rectangle 5">
            <a:extLst>
              <a:ext uri="{FF2B5EF4-FFF2-40B4-BE49-F238E27FC236}">
                <a16:creationId xmlns:a16="http://schemas.microsoft.com/office/drawing/2014/main" id="{4D10594B-C6A7-425F-BDEF-FAFC4AF946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3581400"/>
            <a:ext cx="4191000" cy="160020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1749" name="Rectangle 2">
            <a:extLst>
              <a:ext uri="{FF2B5EF4-FFF2-40B4-BE49-F238E27FC236}">
                <a16:creationId xmlns:a16="http://schemas.microsoft.com/office/drawing/2014/main" id="{942805D7-2FAE-4C74-B26A-545C8527A2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Connectionless demultiplexing</a:t>
            </a:r>
          </a:p>
        </p:txBody>
      </p:sp>
      <p:sp>
        <p:nvSpPr>
          <p:cNvPr id="31750" name="Rectangle 3">
            <a:extLst>
              <a:ext uri="{FF2B5EF4-FFF2-40B4-BE49-F238E27FC236}">
                <a16:creationId xmlns:a16="http://schemas.microsoft.com/office/drawing/2014/main" id="{0ADA6C75-C461-42C7-A817-02A66F06732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4572000" cy="4648200"/>
          </a:xfrm>
        </p:spPr>
        <p:txBody>
          <a:bodyPr/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Create sockets with port numbers:</a:t>
            </a:r>
          </a:p>
          <a:p>
            <a:pPr>
              <a:buFont typeface="ZapfDingbats" pitchFamily="82" charset="2"/>
              <a:buNone/>
            </a:pP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DatagramSocket mySocket1 = new DatagramSocket(99111);</a:t>
            </a:r>
          </a:p>
          <a:p>
            <a:pPr>
              <a:buFont typeface="ZapfDingbats" pitchFamily="82" charset="2"/>
              <a:buNone/>
            </a:pP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DatagramSocket mySocket2 = new DatagramSocket(99222);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UDP socket identified by  two-tuple:</a:t>
            </a:r>
          </a:p>
          <a:p>
            <a:pPr>
              <a:buFont typeface="ZapfDingbats" pitchFamily="82" charset="2"/>
              <a:buNone/>
            </a:pP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(</a:t>
            </a:r>
            <a:r>
              <a:rPr lang="en-US" altLang="en-US" sz="1800">
                <a:solidFill>
                  <a:srgbClr val="FF0000"/>
                </a:solidFill>
                <a:ea typeface="ＭＳ Ｐゴシック" panose="020B0600070205080204" pitchFamily="34" charset="-128"/>
              </a:rPr>
              <a:t>dest IP address, dest port number)</a:t>
            </a:r>
            <a:endParaRPr lang="en-US" altLang="en-US" sz="2400">
              <a:ea typeface="ＭＳ Ｐゴシック" panose="020B0600070205080204" pitchFamily="34" charset="-128"/>
            </a:endParaRPr>
          </a:p>
        </p:txBody>
      </p:sp>
      <p:sp>
        <p:nvSpPr>
          <p:cNvPr id="31751" name="Rectangle 4">
            <a:extLst>
              <a:ext uri="{FF2B5EF4-FFF2-40B4-BE49-F238E27FC236}">
                <a16:creationId xmlns:a16="http://schemas.microsoft.com/office/drawing/2014/main" id="{A9A75806-7590-4225-B92D-9920BE89F105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447800"/>
            <a:ext cx="4114800" cy="4648200"/>
          </a:xfrm>
        </p:spPr>
        <p:txBody>
          <a:bodyPr/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When host receives UDP segment: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checks destination port number in segment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directs UDP segment to socket with that port number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IP datagrams with different source IP addresses and/or source port numbers directed to same socket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Footer Placeholder 4">
            <a:extLst>
              <a:ext uri="{FF2B5EF4-FFF2-40B4-BE49-F238E27FC236}">
                <a16:creationId xmlns:a16="http://schemas.microsoft.com/office/drawing/2014/main" id="{543B22F6-0A34-4ACC-BB20-BBCB59A53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Transport Layer</a:t>
            </a:r>
          </a:p>
        </p:txBody>
      </p:sp>
      <p:sp>
        <p:nvSpPr>
          <p:cNvPr id="69" name="Slide Number Placeholder 5">
            <a:extLst>
              <a:ext uri="{FF2B5EF4-FFF2-40B4-BE49-F238E27FC236}">
                <a16:creationId xmlns:a16="http://schemas.microsoft.com/office/drawing/2014/main" id="{DB9E23D0-1E89-4C60-9552-08606453D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>
                <a:latin typeface="Times New Roman" panose="02020603050405020304" pitchFamily="18" charset="0"/>
              </a:rPr>
              <a:t>3-</a:t>
            </a:r>
            <a:fld id="{33E4617B-1EA6-41B0-82B2-D9A023FB6AE7}" type="slidenum">
              <a:rPr lang="en-US" altLang="en-US" sz="1400">
                <a:latin typeface="Times New Roman" panose="02020603050405020304" pitchFamily="18" charset="0"/>
              </a:rPr>
              <a:pPr/>
              <a:t>12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6" name="Rectangle 2">
            <a:extLst>
              <a:ext uri="{FF2B5EF4-FFF2-40B4-BE49-F238E27FC236}">
                <a16:creationId xmlns:a16="http://schemas.microsoft.com/office/drawing/2014/main" id="{691944E1-A22C-45E6-A746-B81FE9A411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Connectionless demux (cont)</a:t>
            </a:r>
          </a:p>
        </p:txBody>
      </p:sp>
      <p:sp>
        <p:nvSpPr>
          <p:cNvPr id="33797" name="Rectangle 3">
            <a:extLst>
              <a:ext uri="{FF2B5EF4-FFF2-40B4-BE49-F238E27FC236}">
                <a16:creationId xmlns:a16="http://schemas.microsoft.com/office/drawing/2014/main" id="{FC6E3266-4F6F-4358-B262-1EAF1F532A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686800" cy="609600"/>
          </a:xfrm>
        </p:spPr>
        <p:txBody>
          <a:bodyPr/>
          <a:lstStyle/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altLang="en-US" sz="1600">
                <a:latin typeface="Courier New" panose="02070309020205020404" pitchFamily="49" charset="0"/>
                <a:ea typeface="ＭＳ Ｐゴシック" panose="020B0600070205080204" pitchFamily="34" charset="-128"/>
              </a:rPr>
              <a:t>DatagramSocket serverSocket = new DatagramSocket(6428);</a:t>
            </a:r>
          </a:p>
          <a:p>
            <a:pPr>
              <a:lnSpc>
                <a:spcPct val="90000"/>
              </a:lnSpc>
            </a:pPr>
            <a:endParaRPr lang="en-US" altLang="en-US" sz="2000">
              <a:ea typeface="ＭＳ Ｐゴシック" panose="020B0600070205080204" pitchFamily="34" charset="-128"/>
            </a:endParaRPr>
          </a:p>
        </p:txBody>
      </p:sp>
      <p:grpSp>
        <p:nvGrpSpPr>
          <p:cNvPr id="33798" name="Group 4">
            <a:extLst>
              <a:ext uri="{FF2B5EF4-FFF2-40B4-BE49-F238E27FC236}">
                <a16:creationId xmlns:a16="http://schemas.microsoft.com/office/drawing/2014/main" id="{D6BCABB5-1897-4D9A-99CB-24B53A56DA43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286000"/>
            <a:ext cx="8151813" cy="3213100"/>
            <a:chOff x="432" y="1920"/>
            <a:chExt cx="5135" cy="2024"/>
          </a:xfrm>
        </p:grpSpPr>
        <p:sp>
          <p:nvSpPr>
            <p:cNvPr id="33800" name="Text Box 5">
              <a:extLst>
                <a:ext uri="{FF2B5EF4-FFF2-40B4-BE49-F238E27FC236}">
                  <a16:creationId xmlns:a16="http://schemas.microsoft.com/office/drawing/2014/main" id="{FF1A57FD-325B-4E87-AD3F-BD5662290C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19" y="3456"/>
              <a:ext cx="54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000">
                  <a:solidFill>
                    <a:schemeClr val="accent2"/>
                  </a:solidFill>
                </a:rPr>
                <a:t>Client</a:t>
              </a:r>
            </a:p>
            <a:p>
              <a:r>
                <a:rPr lang="en-US" altLang="en-US">
                  <a:solidFill>
                    <a:schemeClr val="accent2"/>
                  </a:solidFill>
                </a:rPr>
                <a:t>IP:B</a:t>
              </a:r>
            </a:p>
          </p:txBody>
        </p:sp>
        <p:grpSp>
          <p:nvGrpSpPr>
            <p:cNvPr id="33801" name="Group 6">
              <a:extLst>
                <a:ext uri="{FF2B5EF4-FFF2-40B4-BE49-F238E27FC236}">
                  <a16:creationId xmlns:a16="http://schemas.microsoft.com/office/drawing/2014/main" id="{2557A41B-0C14-4DAC-B308-5924367F487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2" y="1920"/>
              <a:ext cx="637" cy="1976"/>
              <a:chOff x="1008" y="1922"/>
              <a:chExt cx="637" cy="1976"/>
            </a:xfrm>
          </p:grpSpPr>
          <p:grpSp>
            <p:nvGrpSpPr>
              <p:cNvPr id="33850" name="Group 7">
                <a:extLst>
                  <a:ext uri="{FF2B5EF4-FFF2-40B4-BE49-F238E27FC236}">
                    <a16:creationId xmlns:a16="http://schemas.microsoft.com/office/drawing/2014/main" id="{169C16F6-245B-4DD0-A81D-AA5EAA13855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008" y="1922"/>
                <a:ext cx="637" cy="1500"/>
                <a:chOff x="608" y="2454"/>
                <a:chExt cx="1261" cy="1500"/>
              </a:xfrm>
            </p:grpSpPr>
            <p:sp>
              <p:nvSpPr>
                <p:cNvPr id="33857" name="Rectangle 8">
                  <a:extLst>
                    <a:ext uri="{FF2B5EF4-FFF2-40B4-BE49-F238E27FC236}">
                      <a16:creationId xmlns:a16="http://schemas.microsoft.com/office/drawing/2014/main" id="{A555E871-7CC4-491D-8A29-20DB4A76703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08" y="2454"/>
                  <a:ext cx="1261" cy="30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ＭＳ Ｐゴシック" panose="020B0600070205080204" pitchFamily="34" charset="-128"/>
                    </a:defRPr>
                  </a:lvl1pPr>
                  <a:lvl2pPr marL="37931725" indent="-37474525"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ＭＳ Ｐゴシック" panose="020B0600070205080204" pitchFamily="34" charset="-128"/>
                    </a:defRPr>
                  </a:lvl2pPr>
                  <a:lvl3pPr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ＭＳ Ｐゴシック" panose="020B0600070205080204" pitchFamily="34" charset="-128"/>
                    </a:defRPr>
                  </a:lvl3pPr>
                  <a:lvl4pPr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ＭＳ Ｐゴシック" panose="020B0600070205080204" pitchFamily="34" charset="-128"/>
                    </a:defRPr>
                  </a:lvl4pPr>
                  <a:lvl5pPr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l"/>
                  <a:endParaRPr lang="en-US" altLang="en-US"/>
                </a:p>
              </p:txBody>
            </p:sp>
            <p:sp>
              <p:nvSpPr>
                <p:cNvPr id="33858" name="Rectangle 9">
                  <a:extLst>
                    <a:ext uri="{FF2B5EF4-FFF2-40B4-BE49-F238E27FC236}">
                      <a16:creationId xmlns:a16="http://schemas.microsoft.com/office/drawing/2014/main" id="{328F00D8-8151-413F-AF04-F64C23CD1CD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08" y="2754"/>
                  <a:ext cx="1261" cy="30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ＭＳ Ｐゴシック" panose="020B0600070205080204" pitchFamily="34" charset="-128"/>
                    </a:defRPr>
                  </a:lvl1pPr>
                  <a:lvl2pPr marL="37931725" indent="-37474525"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ＭＳ Ｐゴシック" panose="020B0600070205080204" pitchFamily="34" charset="-128"/>
                    </a:defRPr>
                  </a:lvl2pPr>
                  <a:lvl3pPr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ＭＳ Ｐゴシック" panose="020B0600070205080204" pitchFamily="34" charset="-128"/>
                    </a:defRPr>
                  </a:lvl3pPr>
                  <a:lvl4pPr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ＭＳ Ｐゴシック" panose="020B0600070205080204" pitchFamily="34" charset="-128"/>
                    </a:defRPr>
                  </a:lvl4pPr>
                  <a:lvl5pPr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l"/>
                  <a:endParaRPr lang="en-US" altLang="en-US"/>
                </a:p>
              </p:txBody>
            </p:sp>
            <p:sp>
              <p:nvSpPr>
                <p:cNvPr id="33859" name="Rectangle 10">
                  <a:extLst>
                    <a:ext uri="{FF2B5EF4-FFF2-40B4-BE49-F238E27FC236}">
                      <a16:creationId xmlns:a16="http://schemas.microsoft.com/office/drawing/2014/main" id="{9687B05F-322E-48A7-951B-1CC34EE3F90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08" y="3054"/>
                  <a:ext cx="1261" cy="30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ＭＳ Ｐゴシック" panose="020B0600070205080204" pitchFamily="34" charset="-128"/>
                    </a:defRPr>
                  </a:lvl1pPr>
                  <a:lvl2pPr marL="37931725" indent="-37474525"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ＭＳ Ｐゴシック" panose="020B0600070205080204" pitchFamily="34" charset="-128"/>
                    </a:defRPr>
                  </a:lvl2pPr>
                  <a:lvl3pPr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ＭＳ Ｐゴシック" panose="020B0600070205080204" pitchFamily="34" charset="-128"/>
                    </a:defRPr>
                  </a:lvl3pPr>
                  <a:lvl4pPr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ＭＳ Ｐゴシック" panose="020B0600070205080204" pitchFamily="34" charset="-128"/>
                    </a:defRPr>
                  </a:lvl4pPr>
                  <a:lvl5pPr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l"/>
                  <a:endParaRPr lang="en-US" altLang="en-US"/>
                </a:p>
              </p:txBody>
            </p:sp>
            <p:sp>
              <p:nvSpPr>
                <p:cNvPr id="33860" name="Rectangle 11">
                  <a:extLst>
                    <a:ext uri="{FF2B5EF4-FFF2-40B4-BE49-F238E27FC236}">
                      <a16:creationId xmlns:a16="http://schemas.microsoft.com/office/drawing/2014/main" id="{4A4E90C5-D0D3-4415-B8D4-9D9F687E731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08" y="3354"/>
                  <a:ext cx="1261" cy="30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ＭＳ Ｐゴシック" panose="020B0600070205080204" pitchFamily="34" charset="-128"/>
                    </a:defRPr>
                  </a:lvl1pPr>
                  <a:lvl2pPr marL="37931725" indent="-37474525"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ＭＳ Ｐゴシック" panose="020B0600070205080204" pitchFamily="34" charset="-128"/>
                    </a:defRPr>
                  </a:lvl2pPr>
                  <a:lvl3pPr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ＭＳ Ｐゴシック" panose="020B0600070205080204" pitchFamily="34" charset="-128"/>
                    </a:defRPr>
                  </a:lvl3pPr>
                  <a:lvl4pPr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ＭＳ Ｐゴシック" panose="020B0600070205080204" pitchFamily="34" charset="-128"/>
                    </a:defRPr>
                  </a:lvl4pPr>
                  <a:lvl5pPr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l"/>
                  <a:endParaRPr lang="en-US" altLang="en-US"/>
                </a:p>
              </p:txBody>
            </p:sp>
            <p:sp>
              <p:nvSpPr>
                <p:cNvPr id="33861" name="Rectangle 12">
                  <a:extLst>
                    <a:ext uri="{FF2B5EF4-FFF2-40B4-BE49-F238E27FC236}">
                      <a16:creationId xmlns:a16="http://schemas.microsoft.com/office/drawing/2014/main" id="{56EC6FD6-DF09-40C8-9561-E78FAF30C63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08" y="3654"/>
                  <a:ext cx="1261" cy="30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ＭＳ Ｐゴシック" panose="020B0600070205080204" pitchFamily="34" charset="-128"/>
                    </a:defRPr>
                  </a:lvl1pPr>
                  <a:lvl2pPr marL="37931725" indent="-37474525"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ＭＳ Ｐゴシック" panose="020B0600070205080204" pitchFamily="34" charset="-128"/>
                    </a:defRPr>
                  </a:lvl2pPr>
                  <a:lvl3pPr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ＭＳ Ｐゴシック" panose="020B0600070205080204" pitchFamily="34" charset="-128"/>
                    </a:defRPr>
                  </a:lvl3pPr>
                  <a:lvl4pPr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ＭＳ Ｐゴシック" panose="020B0600070205080204" pitchFamily="34" charset="-128"/>
                    </a:defRPr>
                  </a:lvl4pPr>
                  <a:lvl5pPr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l"/>
                  <a:endParaRPr lang="en-US" altLang="en-US"/>
                </a:p>
              </p:txBody>
            </p:sp>
          </p:grpSp>
          <p:grpSp>
            <p:nvGrpSpPr>
              <p:cNvPr id="33851" name="Group 13">
                <a:extLst>
                  <a:ext uri="{FF2B5EF4-FFF2-40B4-BE49-F238E27FC236}">
                    <a16:creationId xmlns:a16="http://schemas.microsoft.com/office/drawing/2014/main" id="{766DC2A0-1F08-42BA-9CF6-5D86946B455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177" y="1966"/>
                <a:ext cx="377" cy="315"/>
                <a:chOff x="2614" y="2862"/>
                <a:chExt cx="377" cy="315"/>
              </a:xfrm>
            </p:grpSpPr>
            <p:sp>
              <p:nvSpPr>
                <p:cNvPr id="33855" name="Rectangle 14">
                  <a:extLst>
                    <a:ext uri="{FF2B5EF4-FFF2-40B4-BE49-F238E27FC236}">
                      <a16:creationId xmlns:a16="http://schemas.microsoft.com/office/drawing/2014/main" id="{D70DF46F-F67C-416B-A1C8-5248DE9C1AF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14" y="3054"/>
                  <a:ext cx="377" cy="123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ＭＳ Ｐゴシック" panose="020B0600070205080204" pitchFamily="34" charset="-128"/>
                    </a:defRPr>
                  </a:lvl1pPr>
                  <a:lvl2pPr marL="37931725" indent="-37474525"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ＭＳ Ｐゴシック" panose="020B0600070205080204" pitchFamily="34" charset="-128"/>
                    </a:defRPr>
                  </a:lvl2pPr>
                  <a:lvl3pPr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ＭＳ Ｐゴシック" panose="020B0600070205080204" pitchFamily="34" charset="-128"/>
                    </a:defRPr>
                  </a:lvl3pPr>
                  <a:lvl4pPr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ＭＳ Ｐゴシック" panose="020B0600070205080204" pitchFamily="34" charset="-128"/>
                    </a:defRPr>
                  </a:lvl4pPr>
                  <a:lvl5pPr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33856" name="Oval 15">
                  <a:extLst>
                    <a:ext uri="{FF2B5EF4-FFF2-40B4-BE49-F238E27FC236}">
                      <a16:creationId xmlns:a16="http://schemas.microsoft.com/office/drawing/2014/main" id="{EAEAEC39-7567-4306-B8FC-F0C6580AFE4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14" y="2862"/>
                  <a:ext cx="377" cy="192"/>
                </a:xfrm>
                <a:prstGeom prst="ellipse">
                  <a:avLst/>
                </a:prstGeom>
                <a:solidFill>
                  <a:srgbClr val="CCF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ＭＳ Ｐゴシック" panose="020B0600070205080204" pitchFamily="34" charset="-128"/>
                    </a:defRPr>
                  </a:lvl1pPr>
                  <a:lvl2pPr marL="37931725" indent="-37474525"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ＭＳ Ｐゴシック" panose="020B0600070205080204" pitchFamily="34" charset="-128"/>
                    </a:defRPr>
                  </a:lvl2pPr>
                  <a:lvl3pPr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ＭＳ Ｐゴシック" panose="020B0600070205080204" pitchFamily="34" charset="-128"/>
                    </a:defRPr>
                  </a:lvl3pPr>
                  <a:lvl4pPr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ＭＳ Ｐゴシック" panose="020B0600070205080204" pitchFamily="34" charset="-128"/>
                    </a:defRPr>
                  </a:lvl4pPr>
                  <a:lvl5pPr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ＭＳ Ｐゴシック" panose="020B0600070205080204" pitchFamily="34" charset="-128"/>
                    </a:defRPr>
                  </a:lvl9pPr>
                </a:lstStyle>
                <a:p>
                  <a:r>
                    <a:rPr lang="en-US" altLang="en-US"/>
                    <a:t>P2</a:t>
                  </a:r>
                </a:p>
              </p:txBody>
            </p:sp>
          </p:grpSp>
          <p:sp>
            <p:nvSpPr>
              <p:cNvPr id="33852" name="Text Box 16">
                <a:extLst>
                  <a:ext uri="{FF2B5EF4-FFF2-40B4-BE49-F238E27FC236}">
                    <a16:creationId xmlns:a16="http://schemas.microsoft.com/office/drawing/2014/main" id="{08EF3C5C-43DA-4AAF-913A-CED27E893FA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61" y="3456"/>
                <a:ext cx="547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2pPr>
                <a:lvl3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3pPr>
                <a:lvl4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4pPr>
                <a:lvl5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9pPr>
              </a:lstStyle>
              <a:p>
                <a:r>
                  <a:rPr lang="en-US" altLang="en-US" sz="2000">
                    <a:solidFill>
                      <a:schemeClr val="accent2"/>
                    </a:solidFill>
                  </a:rPr>
                  <a:t>client</a:t>
                </a:r>
              </a:p>
              <a:p>
                <a:r>
                  <a:rPr lang="en-US" altLang="en-US" sz="2000">
                    <a:solidFill>
                      <a:schemeClr val="accent2"/>
                    </a:solidFill>
                  </a:rPr>
                  <a:t> IP: A</a:t>
                </a:r>
              </a:p>
            </p:txBody>
          </p:sp>
          <p:sp>
            <p:nvSpPr>
              <p:cNvPr id="33853" name="Line 17">
                <a:extLst>
                  <a:ext uri="{FF2B5EF4-FFF2-40B4-BE49-F238E27FC236}">
                    <a16:creationId xmlns:a16="http://schemas.microsoft.com/office/drawing/2014/main" id="{AEFFDC31-2EE7-42E0-8EB0-348526BD323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96" y="2208"/>
                <a:ext cx="0" cy="1104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54" name="Line 18">
                <a:extLst>
                  <a:ext uri="{FF2B5EF4-FFF2-40B4-BE49-F238E27FC236}">
                    <a16:creationId xmlns:a16="http://schemas.microsoft.com/office/drawing/2014/main" id="{B8075FFA-EB7C-4E2B-8548-F5BD3741F2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440" y="2256"/>
                <a:ext cx="0" cy="96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3802" name="Group 19">
              <a:extLst>
                <a:ext uri="{FF2B5EF4-FFF2-40B4-BE49-F238E27FC236}">
                  <a16:creationId xmlns:a16="http://schemas.microsoft.com/office/drawing/2014/main" id="{2B94EF27-2414-4AA4-8197-4F3780F851E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64" y="1945"/>
              <a:ext cx="377" cy="315"/>
              <a:chOff x="2614" y="2862"/>
              <a:chExt cx="377" cy="315"/>
            </a:xfrm>
          </p:grpSpPr>
          <p:sp>
            <p:nvSpPr>
              <p:cNvPr id="33848" name="Rectangle 20">
                <a:extLst>
                  <a:ext uri="{FF2B5EF4-FFF2-40B4-BE49-F238E27FC236}">
                    <a16:creationId xmlns:a16="http://schemas.microsoft.com/office/drawing/2014/main" id="{8ACA6ED2-65BA-4DCD-835C-8934D90433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4" y="3054"/>
                <a:ext cx="377" cy="12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2pPr>
                <a:lvl3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3pPr>
                <a:lvl4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4pPr>
                <a:lvl5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3849" name="Oval 21">
                <a:extLst>
                  <a:ext uri="{FF2B5EF4-FFF2-40B4-BE49-F238E27FC236}">
                    <a16:creationId xmlns:a16="http://schemas.microsoft.com/office/drawing/2014/main" id="{A603F741-1A85-4ADD-B135-919C0BAB18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4" y="2862"/>
                <a:ext cx="377" cy="192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2pPr>
                <a:lvl3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3pPr>
                <a:lvl4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4pPr>
                <a:lvl5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9pPr>
              </a:lstStyle>
              <a:p>
                <a:r>
                  <a:rPr lang="en-US" altLang="en-US"/>
                  <a:t>P1</a:t>
                </a:r>
              </a:p>
            </p:txBody>
          </p:sp>
        </p:grpSp>
        <p:grpSp>
          <p:nvGrpSpPr>
            <p:cNvPr id="33803" name="Group 22">
              <a:extLst>
                <a:ext uri="{FF2B5EF4-FFF2-40B4-BE49-F238E27FC236}">
                  <a16:creationId xmlns:a16="http://schemas.microsoft.com/office/drawing/2014/main" id="{73BCCF1B-EB72-4ECD-8BDE-D94980B74A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44" y="1920"/>
              <a:ext cx="576" cy="1500"/>
              <a:chOff x="608" y="2454"/>
              <a:chExt cx="1261" cy="1500"/>
            </a:xfrm>
          </p:grpSpPr>
          <p:sp>
            <p:nvSpPr>
              <p:cNvPr id="33843" name="Rectangle 23">
                <a:extLst>
                  <a:ext uri="{FF2B5EF4-FFF2-40B4-BE49-F238E27FC236}">
                    <a16:creationId xmlns:a16="http://schemas.microsoft.com/office/drawing/2014/main" id="{F87C9578-8561-47B1-A74E-C2D7E83C03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8" y="24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2pPr>
                <a:lvl3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3pPr>
                <a:lvl4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4pPr>
                <a:lvl5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3844" name="Rectangle 24">
                <a:extLst>
                  <a:ext uri="{FF2B5EF4-FFF2-40B4-BE49-F238E27FC236}">
                    <a16:creationId xmlns:a16="http://schemas.microsoft.com/office/drawing/2014/main" id="{FC499EB2-8F9F-43D6-B90A-576F45A01E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8" y="27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2pPr>
                <a:lvl3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3pPr>
                <a:lvl4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4pPr>
                <a:lvl5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3845" name="Rectangle 25">
                <a:extLst>
                  <a:ext uri="{FF2B5EF4-FFF2-40B4-BE49-F238E27FC236}">
                    <a16:creationId xmlns:a16="http://schemas.microsoft.com/office/drawing/2014/main" id="{71444CF0-71B0-466D-81F0-6115D51016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8" y="30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2pPr>
                <a:lvl3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3pPr>
                <a:lvl4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4pPr>
                <a:lvl5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3846" name="Rectangle 26">
                <a:extLst>
                  <a:ext uri="{FF2B5EF4-FFF2-40B4-BE49-F238E27FC236}">
                    <a16:creationId xmlns:a16="http://schemas.microsoft.com/office/drawing/2014/main" id="{A6D2F3D3-A922-4316-8F60-811CFE578A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8" y="33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2pPr>
                <a:lvl3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3pPr>
                <a:lvl4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4pPr>
                <a:lvl5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3847" name="Rectangle 27">
                <a:extLst>
                  <a:ext uri="{FF2B5EF4-FFF2-40B4-BE49-F238E27FC236}">
                    <a16:creationId xmlns:a16="http://schemas.microsoft.com/office/drawing/2014/main" id="{F710E1AE-EC69-4332-BF66-5B8C0540B6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8" y="36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2pPr>
                <a:lvl3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3pPr>
                <a:lvl4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4pPr>
                <a:lvl5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grpSp>
          <p:nvGrpSpPr>
            <p:cNvPr id="33804" name="Group 28">
              <a:extLst>
                <a:ext uri="{FF2B5EF4-FFF2-40B4-BE49-F238E27FC236}">
                  <a16:creationId xmlns:a16="http://schemas.microsoft.com/office/drawing/2014/main" id="{7AF40702-4F12-41DA-8E3A-F2782776CEA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03" y="1968"/>
              <a:ext cx="377" cy="315"/>
              <a:chOff x="2614" y="2862"/>
              <a:chExt cx="377" cy="315"/>
            </a:xfrm>
          </p:grpSpPr>
          <p:sp>
            <p:nvSpPr>
              <p:cNvPr id="33841" name="Rectangle 29">
                <a:extLst>
                  <a:ext uri="{FF2B5EF4-FFF2-40B4-BE49-F238E27FC236}">
                    <a16:creationId xmlns:a16="http://schemas.microsoft.com/office/drawing/2014/main" id="{AA65C045-FB66-42B7-85E1-684BBC22FE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4" y="3054"/>
                <a:ext cx="377" cy="12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2pPr>
                <a:lvl3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3pPr>
                <a:lvl4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4pPr>
                <a:lvl5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3842" name="Oval 30">
                <a:extLst>
                  <a:ext uri="{FF2B5EF4-FFF2-40B4-BE49-F238E27FC236}">
                    <a16:creationId xmlns:a16="http://schemas.microsoft.com/office/drawing/2014/main" id="{BC4878A8-F5B6-496C-A53C-0BFB61BECF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4" y="2862"/>
                <a:ext cx="377" cy="192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2pPr>
                <a:lvl3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3pPr>
                <a:lvl4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4pPr>
                <a:lvl5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9pPr>
              </a:lstStyle>
              <a:p>
                <a:r>
                  <a:rPr lang="en-US" altLang="en-US"/>
                  <a:t>P1</a:t>
                </a:r>
              </a:p>
            </p:txBody>
          </p:sp>
        </p:grpSp>
        <p:sp>
          <p:nvSpPr>
            <p:cNvPr id="33805" name="Line 31">
              <a:extLst>
                <a:ext uri="{FF2B5EF4-FFF2-40B4-BE49-F238E27FC236}">
                  <a16:creationId xmlns:a16="http://schemas.microsoft.com/office/drawing/2014/main" id="{70F585DF-6B31-43DE-8E98-6EF69BA8D79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36" y="2208"/>
              <a:ext cx="0" cy="100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6" name="Line 32">
              <a:extLst>
                <a:ext uri="{FF2B5EF4-FFF2-40B4-BE49-F238E27FC236}">
                  <a16:creationId xmlns:a16="http://schemas.microsoft.com/office/drawing/2014/main" id="{D05BA86C-855C-495E-BD98-12BB7F5796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80" y="2208"/>
              <a:ext cx="0" cy="1104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7" name="Rectangle 33">
              <a:extLst>
                <a:ext uri="{FF2B5EF4-FFF2-40B4-BE49-F238E27FC236}">
                  <a16:creationId xmlns:a16="http://schemas.microsoft.com/office/drawing/2014/main" id="{4F137304-7987-4993-B079-1312E278B6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1920"/>
              <a:ext cx="816" cy="3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endParaRPr lang="en-US" altLang="en-US"/>
            </a:p>
          </p:txBody>
        </p:sp>
        <p:sp>
          <p:nvSpPr>
            <p:cNvPr id="33808" name="Rectangle 34">
              <a:extLst>
                <a:ext uri="{FF2B5EF4-FFF2-40B4-BE49-F238E27FC236}">
                  <a16:creationId xmlns:a16="http://schemas.microsoft.com/office/drawing/2014/main" id="{4E1A8528-4CAE-42D0-AE46-39E0FFE5E7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2220"/>
              <a:ext cx="816" cy="3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endParaRPr lang="en-US" altLang="en-US"/>
            </a:p>
          </p:txBody>
        </p:sp>
        <p:sp>
          <p:nvSpPr>
            <p:cNvPr id="33809" name="Rectangle 35">
              <a:extLst>
                <a:ext uri="{FF2B5EF4-FFF2-40B4-BE49-F238E27FC236}">
                  <a16:creationId xmlns:a16="http://schemas.microsoft.com/office/drawing/2014/main" id="{49AE8C4A-5E1D-44BE-B2BD-212B7F00A1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2520"/>
              <a:ext cx="816" cy="3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endParaRPr lang="en-US" altLang="en-US"/>
            </a:p>
          </p:txBody>
        </p:sp>
        <p:sp>
          <p:nvSpPr>
            <p:cNvPr id="33810" name="Rectangle 36">
              <a:extLst>
                <a:ext uri="{FF2B5EF4-FFF2-40B4-BE49-F238E27FC236}">
                  <a16:creationId xmlns:a16="http://schemas.microsoft.com/office/drawing/2014/main" id="{67E8663B-3EB7-48FC-B449-69A2A6352E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2820"/>
              <a:ext cx="816" cy="3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endParaRPr lang="en-US" altLang="en-US"/>
            </a:p>
          </p:txBody>
        </p:sp>
        <p:sp>
          <p:nvSpPr>
            <p:cNvPr id="33811" name="Rectangle 37">
              <a:extLst>
                <a:ext uri="{FF2B5EF4-FFF2-40B4-BE49-F238E27FC236}">
                  <a16:creationId xmlns:a16="http://schemas.microsoft.com/office/drawing/2014/main" id="{7FB6A05B-3D64-40C3-9253-20C2523B21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3120"/>
              <a:ext cx="816" cy="3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endParaRPr lang="en-US" altLang="en-US"/>
            </a:p>
          </p:txBody>
        </p:sp>
        <p:grpSp>
          <p:nvGrpSpPr>
            <p:cNvPr id="33812" name="Group 38">
              <a:extLst>
                <a:ext uri="{FF2B5EF4-FFF2-40B4-BE49-F238E27FC236}">
                  <a16:creationId xmlns:a16="http://schemas.microsoft.com/office/drawing/2014/main" id="{970655C9-B61C-407D-9476-94B00AC0347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60" y="2012"/>
              <a:ext cx="483" cy="315"/>
              <a:chOff x="2614" y="2862"/>
              <a:chExt cx="377" cy="315"/>
            </a:xfrm>
          </p:grpSpPr>
          <p:sp>
            <p:nvSpPr>
              <p:cNvPr id="33839" name="Rectangle 39">
                <a:extLst>
                  <a:ext uri="{FF2B5EF4-FFF2-40B4-BE49-F238E27FC236}">
                    <a16:creationId xmlns:a16="http://schemas.microsoft.com/office/drawing/2014/main" id="{204E5FCB-26B9-4462-B859-13E9CEA253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4" y="3054"/>
                <a:ext cx="377" cy="12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2pPr>
                <a:lvl3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3pPr>
                <a:lvl4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4pPr>
                <a:lvl5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3840" name="Oval 40">
                <a:extLst>
                  <a:ext uri="{FF2B5EF4-FFF2-40B4-BE49-F238E27FC236}">
                    <a16:creationId xmlns:a16="http://schemas.microsoft.com/office/drawing/2014/main" id="{1F5459D7-37BC-4C24-A779-02182CAA30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4" y="2862"/>
                <a:ext cx="377" cy="192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2pPr>
                <a:lvl3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3pPr>
                <a:lvl4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4pPr>
                <a:lvl5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9pPr>
              </a:lstStyle>
              <a:p>
                <a:r>
                  <a:rPr lang="en-US" altLang="en-US"/>
                  <a:t>P3</a:t>
                </a:r>
              </a:p>
            </p:txBody>
          </p:sp>
        </p:grpSp>
        <p:sp>
          <p:nvSpPr>
            <p:cNvPr id="33813" name="Text Box 41">
              <a:extLst>
                <a:ext uri="{FF2B5EF4-FFF2-40B4-BE49-F238E27FC236}">
                  <a16:creationId xmlns:a16="http://schemas.microsoft.com/office/drawing/2014/main" id="{C2750D9D-3516-4051-A53E-4B77550C7F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2" y="3502"/>
              <a:ext cx="601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000">
                  <a:solidFill>
                    <a:schemeClr val="accent2"/>
                  </a:solidFill>
                </a:rPr>
                <a:t>server</a:t>
              </a:r>
            </a:p>
            <a:p>
              <a:r>
                <a:rPr lang="en-US" altLang="en-US" sz="2000">
                  <a:solidFill>
                    <a:schemeClr val="accent2"/>
                  </a:solidFill>
                </a:rPr>
                <a:t>IP: C</a:t>
              </a:r>
            </a:p>
          </p:txBody>
        </p:sp>
        <p:sp>
          <p:nvSpPr>
            <p:cNvPr id="33814" name="Line 42">
              <a:extLst>
                <a:ext uri="{FF2B5EF4-FFF2-40B4-BE49-F238E27FC236}">
                  <a16:creationId xmlns:a16="http://schemas.microsoft.com/office/drawing/2014/main" id="{6DD6B3C1-E573-4126-92C9-EE5E8126EE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2" y="2256"/>
              <a:ext cx="0" cy="96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5" name="Line 43">
              <a:extLst>
                <a:ext uri="{FF2B5EF4-FFF2-40B4-BE49-F238E27FC236}">
                  <a16:creationId xmlns:a16="http://schemas.microsoft.com/office/drawing/2014/main" id="{4DA9D53E-D899-4568-BC9C-93176FCAD42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28" y="2256"/>
              <a:ext cx="0" cy="10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6" name="Line 44">
              <a:extLst>
                <a:ext uri="{FF2B5EF4-FFF2-40B4-BE49-F238E27FC236}">
                  <a16:creationId xmlns:a16="http://schemas.microsoft.com/office/drawing/2014/main" id="{9DBAFD45-1E93-4566-AC9C-378A380F9E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4" y="3216"/>
              <a:ext cx="1968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7" name="Line 45">
              <a:extLst>
                <a:ext uri="{FF2B5EF4-FFF2-40B4-BE49-F238E27FC236}">
                  <a16:creationId xmlns:a16="http://schemas.microsoft.com/office/drawing/2014/main" id="{4C8FDAB1-32DD-4996-B034-E1E9AFE4B2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0" y="3312"/>
              <a:ext cx="2208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3818" name="Group 46">
              <a:extLst>
                <a:ext uri="{FF2B5EF4-FFF2-40B4-BE49-F238E27FC236}">
                  <a16:creationId xmlns:a16="http://schemas.microsoft.com/office/drawing/2014/main" id="{40FE8355-A93A-4611-B00D-C0E8FAAA7E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72" y="2688"/>
              <a:ext cx="624" cy="576"/>
              <a:chOff x="2160" y="3504"/>
              <a:chExt cx="624" cy="576"/>
            </a:xfrm>
          </p:grpSpPr>
          <p:sp>
            <p:nvSpPr>
              <p:cNvPr id="33836" name="Rectangle 47">
                <a:extLst>
                  <a:ext uri="{FF2B5EF4-FFF2-40B4-BE49-F238E27FC236}">
                    <a16:creationId xmlns:a16="http://schemas.microsoft.com/office/drawing/2014/main" id="{12E6E27B-9483-4296-B77F-238EA53CC9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0" y="3504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2pPr>
                <a:lvl3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3pPr>
                <a:lvl4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4pPr>
                <a:lvl5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9pPr>
              </a:lstStyle>
              <a:p>
                <a:r>
                  <a:rPr lang="en-US" altLang="en-US"/>
                  <a:t>SP: 6428</a:t>
                </a:r>
              </a:p>
            </p:txBody>
          </p:sp>
          <p:sp>
            <p:nvSpPr>
              <p:cNvPr id="33837" name="Rectangle 48">
                <a:extLst>
                  <a:ext uri="{FF2B5EF4-FFF2-40B4-BE49-F238E27FC236}">
                    <a16:creationId xmlns:a16="http://schemas.microsoft.com/office/drawing/2014/main" id="{F5A8852C-61B9-4ABD-A4A5-22FF795C9B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0" y="3696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2pPr>
                <a:lvl3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3pPr>
                <a:lvl4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4pPr>
                <a:lvl5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9pPr>
              </a:lstStyle>
              <a:p>
                <a:r>
                  <a:rPr lang="en-US" altLang="en-US"/>
                  <a:t>DP: 9157</a:t>
                </a:r>
              </a:p>
            </p:txBody>
          </p:sp>
          <p:sp>
            <p:nvSpPr>
              <p:cNvPr id="33838" name="Rectangle 49">
                <a:extLst>
                  <a:ext uri="{FF2B5EF4-FFF2-40B4-BE49-F238E27FC236}">
                    <a16:creationId xmlns:a16="http://schemas.microsoft.com/office/drawing/2014/main" id="{199AC7A3-2336-4B34-B27D-2D1CECF756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0" y="3888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2pPr>
                <a:lvl3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3pPr>
                <a:lvl4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4pPr>
                <a:lvl5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33819" name="Line 50">
              <a:extLst>
                <a:ext uri="{FF2B5EF4-FFF2-40B4-BE49-F238E27FC236}">
                  <a16:creationId xmlns:a16="http://schemas.microsoft.com/office/drawing/2014/main" id="{44E4464C-AC17-46A4-90B6-EF4BE2DB3BE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72" y="2256"/>
              <a:ext cx="0" cy="10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0" name="Line 51">
              <a:extLst>
                <a:ext uri="{FF2B5EF4-FFF2-40B4-BE49-F238E27FC236}">
                  <a16:creationId xmlns:a16="http://schemas.microsoft.com/office/drawing/2014/main" id="{215219CF-FFA3-4B70-A6EC-478906287A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3312"/>
              <a:ext cx="2208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1" name="Line 52">
              <a:extLst>
                <a:ext uri="{FF2B5EF4-FFF2-40B4-BE49-F238E27FC236}">
                  <a16:creationId xmlns:a16="http://schemas.microsoft.com/office/drawing/2014/main" id="{736EDFB5-BBC4-4034-A11B-0F16614EBA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2352"/>
              <a:ext cx="0" cy="96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2" name="Line 53">
              <a:extLst>
                <a:ext uri="{FF2B5EF4-FFF2-40B4-BE49-F238E27FC236}">
                  <a16:creationId xmlns:a16="http://schemas.microsoft.com/office/drawing/2014/main" id="{B6C93691-33BC-4161-8DCC-2CF34096A0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2256"/>
              <a:ext cx="0" cy="96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3" name="Line 54">
              <a:extLst>
                <a:ext uri="{FF2B5EF4-FFF2-40B4-BE49-F238E27FC236}">
                  <a16:creationId xmlns:a16="http://schemas.microsoft.com/office/drawing/2014/main" id="{5B6D3B7A-5970-4260-8615-40EAD364AF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3312"/>
              <a:ext cx="1968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4" name="Line 55">
              <a:extLst>
                <a:ext uri="{FF2B5EF4-FFF2-40B4-BE49-F238E27FC236}">
                  <a16:creationId xmlns:a16="http://schemas.microsoft.com/office/drawing/2014/main" id="{1BF15440-4725-4C90-B6B7-84B3D35307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3216"/>
              <a:ext cx="1968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5" name="Rectangle 56">
              <a:extLst>
                <a:ext uri="{FF2B5EF4-FFF2-40B4-BE49-F238E27FC236}">
                  <a16:creationId xmlns:a16="http://schemas.microsoft.com/office/drawing/2014/main" id="{271CECF5-3869-4BFB-8537-5E46D61026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3264"/>
              <a:ext cx="624" cy="1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SP: 9157</a:t>
              </a:r>
            </a:p>
          </p:txBody>
        </p:sp>
        <p:sp>
          <p:nvSpPr>
            <p:cNvPr id="33826" name="Rectangle 57">
              <a:extLst>
                <a:ext uri="{FF2B5EF4-FFF2-40B4-BE49-F238E27FC236}">
                  <a16:creationId xmlns:a16="http://schemas.microsoft.com/office/drawing/2014/main" id="{732FD424-5629-4238-962E-350F73E146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3456"/>
              <a:ext cx="624" cy="1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DP: 6428</a:t>
              </a:r>
            </a:p>
          </p:txBody>
        </p:sp>
        <p:sp>
          <p:nvSpPr>
            <p:cNvPr id="33827" name="Rectangle 58">
              <a:extLst>
                <a:ext uri="{FF2B5EF4-FFF2-40B4-BE49-F238E27FC236}">
                  <a16:creationId xmlns:a16="http://schemas.microsoft.com/office/drawing/2014/main" id="{D85A39B9-9AE6-4CE8-85D9-F0DA02CD29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3648"/>
              <a:ext cx="624" cy="1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33828" name="Group 59">
              <a:extLst>
                <a:ext uri="{FF2B5EF4-FFF2-40B4-BE49-F238E27FC236}">
                  <a16:creationId xmlns:a16="http://schemas.microsoft.com/office/drawing/2014/main" id="{8026AFB4-BC2B-4E60-8AC3-71D28F96976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08" y="2688"/>
              <a:ext cx="624" cy="576"/>
              <a:chOff x="2160" y="3504"/>
              <a:chExt cx="624" cy="576"/>
            </a:xfrm>
          </p:grpSpPr>
          <p:sp>
            <p:nvSpPr>
              <p:cNvPr id="33833" name="Rectangle 60">
                <a:extLst>
                  <a:ext uri="{FF2B5EF4-FFF2-40B4-BE49-F238E27FC236}">
                    <a16:creationId xmlns:a16="http://schemas.microsoft.com/office/drawing/2014/main" id="{8BB9AAF9-32CB-4D80-AC75-C7001A9D04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0" y="3504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2pPr>
                <a:lvl3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3pPr>
                <a:lvl4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4pPr>
                <a:lvl5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9pPr>
              </a:lstStyle>
              <a:p>
                <a:r>
                  <a:rPr lang="en-US" altLang="en-US"/>
                  <a:t>SP: 6428</a:t>
                </a:r>
              </a:p>
            </p:txBody>
          </p:sp>
          <p:sp>
            <p:nvSpPr>
              <p:cNvPr id="33834" name="Rectangle 61">
                <a:extLst>
                  <a:ext uri="{FF2B5EF4-FFF2-40B4-BE49-F238E27FC236}">
                    <a16:creationId xmlns:a16="http://schemas.microsoft.com/office/drawing/2014/main" id="{3C7E9096-3FC7-410D-8B25-A9218AD688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0" y="3696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2pPr>
                <a:lvl3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3pPr>
                <a:lvl4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4pPr>
                <a:lvl5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9pPr>
              </a:lstStyle>
              <a:p>
                <a:r>
                  <a:rPr lang="en-US" altLang="en-US"/>
                  <a:t>DP: 5775</a:t>
                </a:r>
              </a:p>
            </p:txBody>
          </p:sp>
          <p:sp>
            <p:nvSpPr>
              <p:cNvPr id="33835" name="Rectangle 62">
                <a:extLst>
                  <a:ext uri="{FF2B5EF4-FFF2-40B4-BE49-F238E27FC236}">
                    <a16:creationId xmlns:a16="http://schemas.microsoft.com/office/drawing/2014/main" id="{7DE87DEF-EA30-42D4-9EEA-36020760B5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0" y="3888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2pPr>
                <a:lvl3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3pPr>
                <a:lvl4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4pPr>
                <a:lvl5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grpSp>
          <p:nvGrpSpPr>
            <p:cNvPr id="33829" name="Group 63">
              <a:extLst>
                <a:ext uri="{FF2B5EF4-FFF2-40B4-BE49-F238E27FC236}">
                  <a16:creationId xmlns:a16="http://schemas.microsoft.com/office/drawing/2014/main" id="{3F83B799-9805-4D67-9293-1FB9DEB451F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28" y="3264"/>
              <a:ext cx="624" cy="576"/>
              <a:chOff x="2160" y="3504"/>
              <a:chExt cx="624" cy="576"/>
            </a:xfrm>
          </p:grpSpPr>
          <p:sp>
            <p:nvSpPr>
              <p:cNvPr id="33830" name="Rectangle 64">
                <a:extLst>
                  <a:ext uri="{FF2B5EF4-FFF2-40B4-BE49-F238E27FC236}">
                    <a16:creationId xmlns:a16="http://schemas.microsoft.com/office/drawing/2014/main" id="{C9CE971A-C1BA-4B34-9A95-CA82156657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0" y="3504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2pPr>
                <a:lvl3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3pPr>
                <a:lvl4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4pPr>
                <a:lvl5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9pPr>
              </a:lstStyle>
              <a:p>
                <a:r>
                  <a:rPr lang="en-US" altLang="en-US"/>
                  <a:t>SP: 5775</a:t>
                </a:r>
              </a:p>
            </p:txBody>
          </p:sp>
          <p:sp>
            <p:nvSpPr>
              <p:cNvPr id="33831" name="Rectangle 65">
                <a:extLst>
                  <a:ext uri="{FF2B5EF4-FFF2-40B4-BE49-F238E27FC236}">
                    <a16:creationId xmlns:a16="http://schemas.microsoft.com/office/drawing/2014/main" id="{E59AA918-5032-4187-9B9F-2403C81548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0" y="3696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2pPr>
                <a:lvl3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3pPr>
                <a:lvl4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4pPr>
                <a:lvl5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9pPr>
              </a:lstStyle>
              <a:p>
                <a:r>
                  <a:rPr lang="en-US" altLang="en-US"/>
                  <a:t>DP: 6428</a:t>
                </a:r>
              </a:p>
            </p:txBody>
          </p:sp>
          <p:sp>
            <p:nvSpPr>
              <p:cNvPr id="33832" name="Rectangle 66">
                <a:extLst>
                  <a:ext uri="{FF2B5EF4-FFF2-40B4-BE49-F238E27FC236}">
                    <a16:creationId xmlns:a16="http://schemas.microsoft.com/office/drawing/2014/main" id="{FDCE1CAA-7B28-4DB2-ACF5-9CB195DA18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0" y="3888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2pPr>
                <a:lvl3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3pPr>
                <a:lvl4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4pPr>
                <a:lvl5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</p:grpSp>
      <p:sp>
        <p:nvSpPr>
          <p:cNvPr id="33799" name="Text Box 67">
            <a:extLst>
              <a:ext uri="{FF2B5EF4-FFF2-40B4-BE49-F238E27FC236}">
                <a16:creationId xmlns:a16="http://schemas.microsoft.com/office/drawing/2014/main" id="{EE23EDB7-783D-420B-A69F-FC644E22DF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715000"/>
            <a:ext cx="3632200" cy="406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2000"/>
              <a:t>SP provides “return address”</a:t>
            </a:r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D3EAF63C-465D-44FE-88CA-6943C2D42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Transport Layer</a:t>
            </a:r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FCAD224F-C3AA-481C-918C-9A087D0D3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>
                <a:latin typeface="Times New Roman" panose="02020603050405020304" pitchFamily="18" charset="0"/>
              </a:rPr>
              <a:t>3-</a:t>
            </a:r>
            <a:fld id="{5DF6CF75-7A39-4131-93D5-82158643EBBD}" type="slidenum">
              <a:rPr lang="en-US" altLang="en-US" sz="1400">
                <a:latin typeface="Times New Roman" panose="02020603050405020304" pitchFamily="18" charset="0"/>
              </a:rPr>
              <a:pPr/>
              <a:t>13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5844" name="Rectangle 2">
            <a:extLst>
              <a:ext uri="{FF2B5EF4-FFF2-40B4-BE49-F238E27FC236}">
                <a16:creationId xmlns:a16="http://schemas.microsoft.com/office/drawing/2014/main" id="{CAD7D1F8-7F93-4E60-96D4-ABEC10228D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Connection-oriented demux</a:t>
            </a:r>
          </a:p>
        </p:txBody>
      </p:sp>
      <p:sp>
        <p:nvSpPr>
          <p:cNvPr id="35845" name="Rectangle 3">
            <a:extLst>
              <a:ext uri="{FF2B5EF4-FFF2-40B4-BE49-F238E27FC236}">
                <a16:creationId xmlns:a16="http://schemas.microsoft.com/office/drawing/2014/main" id="{F26DCF38-FD38-46DA-8287-C5CD1846609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600200"/>
            <a:ext cx="3962400" cy="4648200"/>
          </a:xfrm>
        </p:spPr>
        <p:txBody>
          <a:bodyPr/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TCP socket identified by 4-tuple: </a:t>
            </a:r>
          </a:p>
          <a:p>
            <a:pPr lvl="1"/>
            <a:r>
              <a:rPr lang="en-US" altLang="en-US" sz="2000">
                <a:solidFill>
                  <a:srgbClr val="FF0000"/>
                </a:solidFill>
                <a:ea typeface="ＭＳ Ｐゴシック" panose="020B0600070205080204" pitchFamily="34" charset="-128"/>
              </a:rPr>
              <a:t>source IP address</a:t>
            </a:r>
          </a:p>
          <a:p>
            <a:pPr lvl="1"/>
            <a:r>
              <a:rPr lang="en-US" altLang="en-US" sz="2000">
                <a:solidFill>
                  <a:srgbClr val="FF0000"/>
                </a:solidFill>
                <a:ea typeface="ＭＳ Ｐゴシック" panose="020B0600070205080204" pitchFamily="34" charset="-128"/>
              </a:rPr>
              <a:t>source port number</a:t>
            </a:r>
          </a:p>
          <a:p>
            <a:pPr lvl="1"/>
            <a:r>
              <a:rPr lang="en-US" altLang="en-US" sz="2000">
                <a:solidFill>
                  <a:srgbClr val="FF0000"/>
                </a:solidFill>
                <a:ea typeface="ＭＳ Ｐゴシック" panose="020B0600070205080204" pitchFamily="34" charset="-128"/>
              </a:rPr>
              <a:t>dest IP address</a:t>
            </a:r>
          </a:p>
          <a:p>
            <a:pPr lvl="1"/>
            <a:r>
              <a:rPr lang="en-US" altLang="en-US" sz="2000">
                <a:solidFill>
                  <a:srgbClr val="FF0000"/>
                </a:solidFill>
                <a:ea typeface="ＭＳ Ｐゴシック" panose="020B0600070205080204" pitchFamily="34" charset="-128"/>
              </a:rPr>
              <a:t>dest port number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recv host uses all four values to direct segment to appropriate socket</a:t>
            </a:r>
          </a:p>
        </p:txBody>
      </p:sp>
      <p:sp>
        <p:nvSpPr>
          <p:cNvPr id="35846" name="Rectangle 4">
            <a:extLst>
              <a:ext uri="{FF2B5EF4-FFF2-40B4-BE49-F238E27FC236}">
                <a16:creationId xmlns:a16="http://schemas.microsoft.com/office/drawing/2014/main" id="{C35F1B2A-69CF-4834-9BA7-2EC8B418A43F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00200"/>
            <a:ext cx="4114800" cy="4648200"/>
          </a:xfrm>
        </p:spPr>
        <p:txBody>
          <a:bodyPr/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Server host may support many simultaneous TCP sockets: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each socket identified by its own 4-tuple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Web servers have different sockets for each connecting client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non-persistent HTTP will have different socket for each request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Footer Placeholder 3">
            <a:extLst>
              <a:ext uri="{FF2B5EF4-FFF2-40B4-BE49-F238E27FC236}">
                <a16:creationId xmlns:a16="http://schemas.microsoft.com/office/drawing/2014/main" id="{3CE1E632-9C86-4439-936B-5958B9C5F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Transport Layer</a:t>
            </a:r>
          </a:p>
        </p:txBody>
      </p:sp>
      <p:sp>
        <p:nvSpPr>
          <p:cNvPr id="81" name="Slide Number Placeholder 4">
            <a:extLst>
              <a:ext uri="{FF2B5EF4-FFF2-40B4-BE49-F238E27FC236}">
                <a16:creationId xmlns:a16="http://schemas.microsoft.com/office/drawing/2014/main" id="{607E7127-BA36-4158-995A-C0BEB3DB2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>
                <a:latin typeface="Times New Roman" panose="02020603050405020304" pitchFamily="18" charset="0"/>
              </a:rPr>
              <a:t>3-</a:t>
            </a:r>
            <a:fld id="{0402968A-DF1F-48E3-BBCF-A08085ADB2D0}" type="slidenum">
              <a:rPr lang="en-US" altLang="en-US" sz="1400">
                <a:latin typeface="Times New Roman" panose="02020603050405020304" pitchFamily="18" charset="0"/>
              </a:rPr>
              <a:pPr/>
              <a:t>14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7892" name="Rectangle 2">
            <a:extLst>
              <a:ext uri="{FF2B5EF4-FFF2-40B4-BE49-F238E27FC236}">
                <a16:creationId xmlns:a16="http://schemas.microsoft.com/office/drawing/2014/main" id="{AD559BE1-FFB0-464E-B729-8F1226BFAA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Connection-oriented demux (cont)</a:t>
            </a:r>
          </a:p>
        </p:txBody>
      </p:sp>
      <p:sp>
        <p:nvSpPr>
          <p:cNvPr id="37893" name="Text Box 3">
            <a:extLst>
              <a:ext uri="{FF2B5EF4-FFF2-40B4-BE49-F238E27FC236}">
                <a16:creationId xmlns:a16="http://schemas.microsoft.com/office/drawing/2014/main" id="{C84275A2-BF86-4968-A8C4-DEA28DB5A1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2863" y="4724400"/>
            <a:ext cx="869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solidFill>
                  <a:schemeClr val="accent2"/>
                </a:solidFill>
              </a:rPr>
              <a:t>Client</a:t>
            </a:r>
          </a:p>
          <a:p>
            <a:r>
              <a:rPr lang="en-US" altLang="en-US">
                <a:solidFill>
                  <a:schemeClr val="accent2"/>
                </a:solidFill>
              </a:rPr>
              <a:t>IP:B</a:t>
            </a:r>
          </a:p>
        </p:txBody>
      </p:sp>
      <p:grpSp>
        <p:nvGrpSpPr>
          <p:cNvPr id="37894" name="Group 4">
            <a:extLst>
              <a:ext uri="{FF2B5EF4-FFF2-40B4-BE49-F238E27FC236}">
                <a16:creationId xmlns:a16="http://schemas.microsoft.com/office/drawing/2014/main" id="{9D2C490B-4613-4C96-BAA8-9C0D23A807A4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286000"/>
            <a:ext cx="1011238" cy="3136900"/>
            <a:chOff x="240" y="1440"/>
            <a:chExt cx="637" cy="1976"/>
          </a:xfrm>
        </p:grpSpPr>
        <p:grpSp>
          <p:nvGrpSpPr>
            <p:cNvPr id="37959" name="Group 5">
              <a:extLst>
                <a:ext uri="{FF2B5EF4-FFF2-40B4-BE49-F238E27FC236}">
                  <a16:creationId xmlns:a16="http://schemas.microsoft.com/office/drawing/2014/main" id="{CE71A1AB-3E83-4572-8650-06774F59B76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" y="1440"/>
              <a:ext cx="637" cy="1500"/>
              <a:chOff x="608" y="2454"/>
              <a:chExt cx="1261" cy="1500"/>
            </a:xfrm>
          </p:grpSpPr>
          <p:sp>
            <p:nvSpPr>
              <p:cNvPr id="37965" name="Rectangle 6">
                <a:extLst>
                  <a:ext uri="{FF2B5EF4-FFF2-40B4-BE49-F238E27FC236}">
                    <a16:creationId xmlns:a16="http://schemas.microsoft.com/office/drawing/2014/main" id="{EB893BD9-31A1-4841-85B5-32D9C64D37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8" y="24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2pPr>
                <a:lvl3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3pPr>
                <a:lvl4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4pPr>
                <a:lvl5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9pPr>
              </a:lstStyle>
              <a:p>
                <a:pPr algn="l"/>
                <a:endParaRPr lang="en-US" altLang="en-US"/>
              </a:p>
            </p:txBody>
          </p:sp>
          <p:sp>
            <p:nvSpPr>
              <p:cNvPr id="37966" name="Rectangle 7">
                <a:extLst>
                  <a:ext uri="{FF2B5EF4-FFF2-40B4-BE49-F238E27FC236}">
                    <a16:creationId xmlns:a16="http://schemas.microsoft.com/office/drawing/2014/main" id="{EFB5699A-241F-4945-8321-5C0A457F3A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8" y="27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2pPr>
                <a:lvl3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3pPr>
                <a:lvl4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4pPr>
                <a:lvl5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9pPr>
              </a:lstStyle>
              <a:p>
                <a:pPr algn="l"/>
                <a:endParaRPr lang="en-US" altLang="en-US"/>
              </a:p>
            </p:txBody>
          </p:sp>
          <p:sp>
            <p:nvSpPr>
              <p:cNvPr id="37967" name="Rectangle 8">
                <a:extLst>
                  <a:ext uri="{FF2B5EF4-FFF2-40B4-BE49-F238E27FC236}">
                    <a16:creationId xmlns:a16="http://schemas.microsoft.com/office/drawing/2014/main" id="{49929157-D12F-49A4-B45E-3836C28D45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8" y="30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2pPr>
                <a:lvl3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3pPr>
                <a:lvl4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4pPr>
                <a:lvl5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9pPr>
              </a:lstStyle>
              <a:p>
                <a:pPr algn="l"/>
                <a:endParaRPr lang="en-US" altLang="en-US"/>
              </a:p>
            </p:txBody>
          </p:sp>
          <p:sp>
            <p:nvSpPr>
              <p:cNvPr id="37968" name="Rectangle 9">
                <a:extLst>
                  <a:ext uri="{FF2B5EF4-FFF2-40B4-BE49-F238E27FC236}">
                    <a16:creationId xmlns:a16="http://schemas.microsoft.com/office/drawing/2014/main" id="{8D54C223-9177-4FDC-BBD7-9A77FA6BDB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8" y="33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2pPr>
                <a:lvl3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3pPr>
                <a:lvl4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4pPr>
                <a:lvl5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9pPr>
              </a:lstStyle>
              <a:p>
                <a:pPr algn="l"/>
                <a:endParaRPr lang="en-US" altLang="en-US"/>
              </a:p>
            </p:txBody>
          </p:sp>
          <p:sp>
            <p:nvSpPr>
              <p:cNvPr id="37969" name="Rectangle 10">
                <a:extLst>
                  <a:ext uri="{FF2B5EF4-FFF2-40B4-BE49-F238E27FC236}">
                    <a16:creationId xmlns:a16="http://schemas.microsoft.com/office/drawing/2014/main" id="{9F1971B0-6ACB-42F1-A911-D61D574D3F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8" y="36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2pPr>
                <a:lvl3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3pPr>
                <a:lvl4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4pPr>
                <a:lvl5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9pPr>
              </a:lstStyle>
              <a:p>
                <a:pPr algn="l"/>
                <a:endParaRPr lang="en-US" altLang="en-US"/>
              </a:p>
            </p:txBody>
          </p:sp>
        </p:grpSp>
        <p:grpSp>
          <p:nvGrpSpPr>
            <p:cNvPr id="37960" name="Group 11">
              <a:extLst>
                <a:ext uri="{FF2B5EF4-FFF2-40B4-BE49-F238E27FC236}">
                  <a16:creationId xmlns:a16="http://schemas.microsoft.com/office/drawing/2014/main" id="{CEF597E9-51A2-488F-8581-26998280717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9" y="1484"/>
              <a:ext cx="377" cy="315"/>
              <a:chOff x="2614" y="2862"/>
              <a:chExt cx="377" cy="315"/>
            </a:xfrm>
          </p:grpSpPr>
          <p:sp>
            <p:nvSpPr>
              <p:cNvPr id="37963" name="Rectangle 12">
                <a:extLst>
                  <a:ext uri="{FF2B5EF4-FFF2-40B4-BE49-F238E27FC236}">
                    <a16:creationId xmlns:a16="http://schemas.microsoft.com/office/drawing/2014/main" id="{35D55C04-A81B-45A7-A5EC-5C07481A97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4" y="3054"/>
                <a:ext cx="377" cy="12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2pPr>
                <a:lvl3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3pPr>
                <a:lvl4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4pPr>
                <a:lvl5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7964" name="Oval 13">
                <a:extLst>
                  <a:ext uri="{FF2B5EF4-FFF2-40B4-BE49-F238E27FC236}">
                    <a16:creationId xmlns:a16="http://schemas.microsoft.com/office/drawing/2014/main" id="{D3084369-A68D-47DB-A457-BC5CC74C4B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4" y="2862"/>
                <a:ext cx="377" cy="192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2pPr>
                <a:lvl3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3pPr>
                <a:lvl4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4pPr>
                <a:lvl5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9pPr>
              </a:lstStyle>
              <a:p>
                <a:r>
                  <a:rPr lang="en-US" altLang="en-US"/>
                  <a:t>P1</a:t>
                </a:r>
              </a:p>
            </p:txBody>
          </p:sp>
        </p:grpSp>
        <p:sp>
          <p:nvSpPr>
            <p:cNvPr id="37961" name="Text Box 14">
              <a:extLst>
                <a:ext uri="{FF2B5EF4-FFF2-40B4-BE49-F238E27FC236}">
                  <a16:creationId xmlns:a16="http://schemas.microsoft.com/office/drawing/2014/main" id="{3C97FFDE-32F4-4E9D-B05B-8E306B7F05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3" y="2974"/>
              <a:ext cx="547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000">
                  <a:solidFill>
                    <a:schemeClr val="accent2"/>
                  </a:solidFill>
                </a:rPr>
                <a:t>client</a:t>
              </a:r>
            </a:p>
            <a:p>
              <a:r>
                <a:rPr lang="en-US" altLang="en-US" sz="2000">
                  <a:solidFill>
                    <a:schemeClr val="accent2"/>
                  </a:solidFill>
                </a:rPr>
                <a:t> IP: A</a:t>
              </a:r>
            </a:p>
          </p:txBody>
        </p:sp>
        <p:sp>
          <p:nvSpPr>
            <p:cNvPr id="37962" name="Line 15">
              <a:extLst>
                <a:ext uri="{FF2B5EF4-FFF2-40B4-BE49-F238E27FC236}">
                  <a16:creationId xmlns:a16="http://schemas.microsoft.com/office/drawing/2014/main" id="{829C4663-FF33-4111-9E30-4265D8762A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8" y="1726"/>
              <a:ext cx="0" cy="1104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7895" name="Group 16">
            <a:extLst>
              <a:ext uri="{FF2B5EF4-FFF2-40B4-BE49-F238E27FC236}">
                <a16:creationId xmlns:a16="http://schemas.microsoft.com/office/drawing/2014/main" id="{15C4A475-A5CA-438F-8644-66191DAB1008}"/>
              </a:ext>
            </a:extLst>
          </p:cNvPr>
          <p:cNvGrpSpPr>
            <a:grpSpLocks/>
          </p:cNvGrpSpPr>
          <p:nvPr/>
        </p:nvGrpSpPr>
        <p:grpSpPr bwMode="auto">
          <a:xfrm>
            <a:off x="7575550" y="2325688"/>
            <a:ext cx="598488" cy="500062"/>
            <a:chOff x="2614" y="2862"/>
            <a:chExt cx="377" cy="315"/>
          </a:xfrm>
        </p:grpSpPr>
        <p:sp>
          <p:nvSpPr>
            <p:cNvPr id="37957" name="Rectangle 17">
              <a:extLst>
                <a:ext uri="{FF2B5EF4-FFF2-40B4-BE49-F238E27FC236}">
                  <a16:creationId xmlns:a16="http://schemas.microsoft.com/office/drawing/2014/main" id="{27DEA660-D547-4391-B951-AEA74DAD34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4" y="3054"/>
              <a:ext cx="377" cy="12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7958" name="Oval 18">
              <a:extLst>
                <a:ext uri="{FF2B5EF4-FFF2-40B4-BE49-F238E27FC236}">
                  <a16:creationId xmlns:a16="http://schemas.microsoft.com/office/drawing/2014/main" id="{AA06CEEC-7846-4FE3-88BD-3D3BCE91AA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4" y="2862"/>
              <a:ext cx="377" cy="19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P1</a:t>
              </a:r>
            </a:p>
          </p:txBody>
        </p:sp>
      </p:grpSp>
      <p:grpSp>
        <p:nvGrpSpPr>
          <p:cNvPr id="37896" name="Group 19">
            <a:extLst>
              <a:ext uri="{FF2B5EF4-FFF2-40B4-BE49-F238E27FC236}">
                <a16:creationId xmlns:a16="http://schemas.microsoft.com/office/drawing/2014/main" id="{813214B5-EEE9-4B2C-9018-31D4616F83BA}"/>
              </a:ext>
            </a:extLst>
          </p:cNvPr>
          <p:cNvGrpSpPr>
            <a:grpSpLocks/>
          </p:cNvGrpSpPr>
          <p:nvPr/>
        </p:nvGrpSpPr>
        <p:grpSpPr bwMode="auto">
          <a:xfrm>
            <a:off x="6934200" y="2286000"/>
            <a:ext cx="1503363" cy="2381250"/>
            <a:chOff x="608" y="2454"/>
            <a:chExt cx="1261" cy="1500"/>
          </a:xfrm>
        </p:grpSpPr>
        <p:sp>
          <p:nvSpPr>
            <p:cNvPr id="37952" name="Rectangle 20">
              <a:extLst>
                <a:ext uri="{FF2B5EF4-FFF2-40B4-BE49-F238E27FC236}">
                  <a16:creationId xmlns:a16="http://schemas.microsoft.com/office/drawing/2014/main" id="{140751E4-7C46-449B-84B2-7E72A9E4F6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8" y="2454"/>
              <a:ext cx="1261" cy="3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7953" name="Rectangle 21">
              <a:extLst>
                <a:ext uri="{FF2B5EF4-FFF2-40B4-BE49-F238E27FC236}">
                  <a16:creationId xmlns:a16="http://schemas.microsoft.com/office/drawing/2014/main" id="{455E9326-A71E-4905-92CF-349CEB435E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8" y="2754"/>
              <a:ext cx="1261" cy="3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7954" name="Rectangle 22">
              <a:extLst>
                <a:ext uri="{FF2B5EF4-FFF2-40B4-BE49-F238E27FC236}">
                  <a16:creationId xmlns:a16="http://schemas.microsoft.com/office/drawing/2014/main" id="{EEA3736E-C8F9-4F2E-9ACF-F458502672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8" y="3054"/>
              <a:ext cx="1261" cy="3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7955" name="Rectangle 23">
              <a:extLst>
                <a:ext uri="{FF2B5EF4-FFF2-40B4-BE49-F238E27FC236}">
                  <a16:creationId xmlns:a16="http://schemas.microsoft.com/office/drawing/2014/main" id="{23931088-E6B6-480A-9706-0C844DF300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8" y="3354"/>
              <a:ext cx="1261" cy="3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7956" name="Rectangle 24">
              <a:extLst>
                <a:ext uri="{FF2B5EF4-FFF2-40B4-BE49-F238E27FC236}">
                  <a16:creationId xmlns:a16="http://schemas.microsoft.com/office/drawing/2014/main" id="{FA3DBF67-A66D-4ADF-B5B9-728CDC7261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8" y="3654"/>
              <a:ext cx="1261" cy="3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37897" name="Group 25">
            <a:extLst>
              <a:ext uri="{FF2B5EF4-FFF2-40B4-BE49-F238E27FC236}">
                <a16:creationId xmlns:a16="http://schemas.microsoft.com/office/drawing/2014/main" id="{6DC2A338-A306-4E08-ABD4-2B23B7C6D142}"/>
              </a:ext>
            </a:extLst>
          </p:cNvPr>
          <p:cNvGrpSpPr>
            <a:grpSpLocks/>
          </p:cNvGrpSpPr>
          <p:nvPr/>
        </p:nvGrpSpPr>
        <p:grpSpPr bwMode="auto">
          <a:xfrm>
            <a:off x="7035800" y="2349500"/>
            <a:ext cx="598488" cy="500063"/>
            <a:chOff x="2614" y="2862"/>
            <a:chExt cx="377" cy="315"/>
          </a:xfrm>
        </p:grpSpPr>
        <p:sp>
          <p:nvSpPr>
            <p:cNvPr id="37950" name="Rectangle 26">
              <a:extLst>
                <a:ext uri="{FF2B5EF4-FFF2-40B4-BE49-F238E27FC236}">
                  <a16:creationId xmlns:a16="http://schemas.microsoft.com/office/drawing/2014/main" id="{48DC07BA-A939-48C7-8F7A-932F6F0D03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4" y="3054"/>
              <a:ext cx="377" cy="12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7951" name="Oval 27">
              <a:extLst>
                <a:ext uri="{FF2B5EF4-FFF2-40B4-BE49-F238E27FC236}">
                  <a16:creationId xmlns:a16="http://schemas.microsoft.com/office/drawing/2014/main" id="{BE8A39C7-ADE9-475F-B7D9-CC53C26D85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4" y="2862"/>
              <a:ext cx="377" cy="19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P2</a:t>
              </a:r>
            </a:p>
          </p:txBody>
        </p:sp>
      </p:grpSp>
      <p:sp>
        <p:nvSpPr>
          <p:cNvPr id="37898" name="Line 28">
            <a:extLst>
              <a:ext uri="{FF2B5EF4-FFF2-40B4-BE49-F238E27FC236}">
                <a16:creationId xmlns:a16="http://schemas.microsoft.com/office/drawing/2014/main" id="{499AE1A6-8F29-4250-B162-948096BE3C6A}"/>
              </a:ext>
            </a:extLst>
          </p:cNvPr>
          <p:cNvSpPr>
            <a:spLocks noChangeShapeType="1"/>
          </p:cNvSpPr>
          <p:nvPr/>
        </p:nvSpPr>
        <p:spPr bwMode="auto">
          <a:xfrm>
            <a:off x="8077200" y="2743200"/>
            <a:ext cx="0" cy="1752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9" name="Rectangle 29">
            <a:extLst>
              <a:ext uri="{FF2B5EF4-FFF2-40B4-BE49-F238E27FC236}">
                <a16:creationId xmlns:a16="http://schemas.microsoft.com/office/drawing/2014/main" id="{ACA2A253-B0B8-4DB5-A5D6-D66808E2ED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2286000"/>
            <a:ext cx="1981200" cy="4762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algn="l"/>
            <a:endParaRPr lang="en-US" altLang="en-US"/>
          </a:p>
        </p:txBody>
      </p:sp>
      <p:sp>
        <p:nvSpPr>
          <p:cNvPr id="37900" name="Rectangle 30">
            <a:extLst>
              <a:ext uri="{FF2B5EF4-FFF2-40B4-BE49-F238E27FC236}">
                <a16:creationId xmlns:a16="http://schemas.microsoft.com/office/drawing/2014/main" id="{2A6A2E78-A88E-4333-AC75-EBB3E25BA1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2743200"/>
            <a:ext cx="1981200" cy="4762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algn="l"/>
            <a:endParaRPr lang="en-US" altLang="en-US"/>
          </a:p>
        </p:txBody>
      </p:sp>
      <p:sp>
        <p:nvSpPr>
          <p:cNvPr id="37901" name="Rectangle 31">
            <a:extLst>
              <a:ext uri="{FF2B5EF4-FFF2-40B4-BE49-F238E27FC236}">
                <a16:creationId xmlns:a16="http://schemas.microsoft.com/office/drawing/2014/main" id="{AE3355AD-A6A5-4C48-91DF-C380E57BC2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238500"/>
            <a:ext cx="1981200" cy="4762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algn="l"/>
            <a:endParaRPr lang="en-US" altLang="en-US"/>
          </a:p>
        </p:txBody>
      </p:sp>
      <p:sp>
        <p:nvSpPr>
          <p:cNvPr id="37902" name="Rectangle 32">
            <a:extLst>
              <a:ext uri="{FF2B5EF4-FFF2-40B4-BE49-F238E27FC236}">
                <a16:creationId xmlns:a16="http://schemas.microsoft.com/office/drawing/2014/main" id="{65BE7495-B002-425B-936F-3054AEBF2B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714750"/>
            <a:ext cx="1981200" cy="4762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algn="l"/>
            <a:endParaRPr lang="en-US" altLang="en-US"/>
          </a:p>
        </p:txBody>
      </p:sp>
      <p:sp>
        <p:nvSpPr>
          <p:cNvPr id="37903" name="Rectangle 33">
            <a:extLst>
              <a:ext uri="{FF2B5EF4-FFF2-40B4-BE49-F238E27FC236}">
                <a16:creationId xmlns:a16="http://schemas.microsoft.com/office/drawing/2014/main" id="{BA8A2A97-EE16-430D-A44D-145EEA0C6B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191000"/>
            <a:ext cx="1981200" cy="4762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algn="l"/>
            <a:endParaRPr lang="en-US" altLang="en-US"/>
          </a:p>
        </p:txBody>
      </p:sp>
      <p:grpSp>
        <p:nvGrpSpPr>
          <p:cNvPr id="37904" name="Group 34">
            <a:extLst>
              <a:ext uri="{FF2B5EF4-FFF2-40B4-BE49-F238E27FC236}">
                <a16:creationId xmlns:a16="http://schemas.microsoft.com/office/drawing/2014/main" id="{41DED49D-ED01-4088-87C6-03BF071A561A}"/>
              </a:ext>
            </a:extLst>
          </p:cNvPr>
          <p:cNvGrpSpPr>
            <a:grpSpLocks/>
          </p:cNvGrpSpPr>
          <p:nvPr/>
        </p:nvGrpSpPr>
        <p:grpSpPr bwMode="auto">
          <a:xfrm>
            <a:off x="3810000" y="2362200"/>
            <a:ext cx="571500" cy="500063"/>
            <a:chOff x="2614" y="2862"/>
            <a:chExt cx="377" cy="315"/>
          </a:xfrm>
        </p:grpSpPr>
        <p:sp>
          <p:nvSpPr>
            <p:cNvPr id="37948" name="Rectangle 35">
              <a:extLst>
                <a:ext uri="{FF2B5EF4-FFF2-40B4-BE49-F238E27FC236}">
                  <a16:creationId xmlns:a16="http://schemas.microsoft.com/office/drawing/2014/main" id="{4C769F82-920D-48A0-B003-35B2EC929E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4" y="3054"/>
              <a:ext cx="377" cy="12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7949" name="Oval 36">
              <a:extLst>
                <a:ext uri="{FF2B5EF4-FFF2-40B4-BE49-F238E27FC236}">
                  <a16:creationId xmlns:a16="http://schemas.microsoft.com/office/drawing/2014/main" id="{ED00D5B0-4BDE-431F-9459-17620106D8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4" y="2862"/>
              <a:ext cx="377" cy="19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P4</a:t>
              </a:r>
            </a:p>
          </p:txBody>
        </p:sp>
      </p:grpSp>
      <p:sp>
        <p:nvSpPr>
          <p:cNvPr id="37905" name="Text Box 37">
            <a:extLst>
              <a:ext uri="{FF2B5EF4-FFF2-40B4-BE49-F238E27FC236}">
                <a16:creationId xmlns:a16="http://schemas.microsoft.com/office/drawing/2014/main" id="{1521CF7E-859B-4652-A003-58358EEAFF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1125" y="4797425"/>
            <a:ext cx="9540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solidFill>
                  <a:schemeClr val="accent2"/>
                </a:solidFill>
              </a:rPr>
              <a:t>server</a:t>
            </a:r>
          </a:p>
          <a:p>
            <a:r>
              <a:rPr lang="en-US" altLang="en-US" sz="2000">
                <a:solidFill>
                  <a:schemeClr val="accent2"/>
                </a:solidFill>
              </a:rPr>
              <a:t>IP: C</a:t>
            </a:r>
          </a:p>
        </p:txBody>
      </p:sp>
      <p:sp>
        <p:nvSpPr>
          <p:cNvPr id="37906" name="Line 38">
            <a:extLst>
              <a:ext uri="{FF2B5EF4-FFF2-40B4-BE49-F238E27FC236}">
                <a16:creationId xmlns:a16="http://schemas.microsoft.com/office/drawing/2014/main" id="{D7D0ECF3-23E4-4317-A376-C68C0D5F5F4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43400" y="2819400"/>
            <a:ext cx="0" cy="1676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Line 39">
            <a:extLst>
              <a:ext uri="{FF2B5EF4-FFF2-40B4-BE49-F238E27FC236}">
                <a16:creationId xmlns:a16="http://schemas.microsoft.com/office/drawing/2014/main" id="{FD24510E-FCF3-4C49-9CDE-7F57AEA09CC1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4495800"/>
            <a:ext cx="35052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8" name="Line 40">
            <a:extLst>
              <a:ext uri="{FF2B5EF4-FFF2-40B4-BE49-F238E27FC236}">
                <a16:creationId xmlns:a16="http://schemas.microsoft.com/office/drawing/2014/main" id="{2FCDD274-D2E5-4F90-9450-3040EEC2E9F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2819400"/>
            <a:ext cx="0" cy="1676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9" name="Line 41">
            <a:extLst>
              <a:ext uri="{FF2B5EF4-FFF2-40B4-BE49-F238E27FC236}">
                <a16:creationId xmlns:a16="http://schemas.microsoft.com/office/drawing/2014/main" id="{7F855E0A-0198-49A7-ADD8-A1BD769C70D1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4495800"/>
            <a:ext cx="35052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Line 42">
            <a:extLst>
              <a:ext uri="{FF2B5EF4-FFF2-40B4-BE49-F238E27FC236}">
                <a16:creationId xmlns:a16="http://schemas.microsoft.com/office/drawing/2014/main" id="{9B4978CE-D3BF-4E42-8F31-2BB636407C30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2971800"/>
            <a:ext cx="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11" name="Line 43">
            <a:extLst>
              <a:ext uri="{FF2B5EF4-FFF2-40B4-BE49-F238E27FC236}">
                <a16:creationId xmlns:a16="http://schemas.microsoft.com/office/drawing/2014/main" id="{F2B18220-AA68-4DA0-AECA-D9FCD0D6AB23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4495800"/>
            <a:ext cx="31242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12" name="Rectangle 44">
            <a:extLst>
              <a:ext uri="{FF2B5EF4-FFF2-40B4-BE49-F238E27FC236}">
                <a16:creationId xmlns:a16="http://schemas.microsoft.com/office/drawing/2014/main" id="{95C61ED2-0200-440C-8A89-9800D0CB8E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4419600"/>
            <a:ext cx="9906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SP: 9157</a:t>
            </a:r>
          </a:p>
        </p:txBody>
      </p:sp>
      <p:sp>
        <p:nvSpPr>
          <p:cNvPr id="37913" name="Rectangle 45">
            <a:extLst>
              <a:ext uri="{FF2B5EF4-FFF2-40B4-BE49-F238E27FC236}">
                <a16:creationId xmlns:a16="http://schemas.microsoft.com/office/drawing/2014/main" id="{3BFB9CDD-07A0-467C-95B8-47A4C153EC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4724400"/>
            <a:ext cx="9906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DP: 80</a:t>
            </a:r>
          </a:p>
        </p:txBody>
      </p:sp>
      <p:sp>
        <p:nvSpPr>
          <p:cNvPr id="37914" name="Rectangle 46">
            <a:extLst>
              <a:ext uri="{FF2B5EF4-FFF2-40B4-BE49-F238E27FC236}">
                <a16:creationId xmlns:a16="http://schemas.microsoft.com/office/drawing/2014/main" id="{34BD6874-FE5E-4602-B30B-DE1B3635A6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029200"/>
            <a:ext cx="9906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grpSp>
        <p:nvGrpSpPr>
          <p:cNvPr id="37915" name="Group 47">
            <a:extLst>
              <a:ext uri="{FF2B5EF4-FFF2-40B4-BE49-F238E27FC236}">
                <a16:creationId xmlns:a16="http://schemas.microsoft.com/office/drawing/2014/main" id="{CA56A890-C53D-4018-AECC-2ACD99A51462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4419600"/>
            <a:ext cx="990600" cy="914400"/>
            <a:chOff x="3936" y="2784"/>
            <a:chExt cx="624" cy="576"/>
          </a:xfrm>
        </p:grpSpPr>
        <p:sp>
          <p:nvSpPr>
            <p:cNvPr id="37945" name="Rectangle 48">
              <a:extLst>
                <a:ext uri="{FF2B5EF4-FFF2-40B4-BE49-F238E27FC236}">
                  <a16:creationId xmlns:a16="http://schemas.microsoft.com/office/drawing/2014/main" id="{FC74CAB4-B82E-4939-A60F-3342AC4781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6" y="2784"/>
              <a:ext cx="624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SP: 9157</a:t>
              </a:r>
            </a:p>
          </p:txBody>
        </p:sp>
        <p:sp>
          <p:nvSpPr>
            <p:cNvPr id="37946" name="Rectangle 49">
              <a:extLst>
                <a:ext uri="{FF2B5EF4-FFF2-40B4-BE49-F238E27FC236}">
                  <a16:creationId xmlns:a16="http://schemas.microsoft.com/office/drawing/2014/main" id="{9E7EC7BD-B445-4C11-884E-19B9B13E31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6" y="2976"/>
              <a:ext cx="624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DP: 80</a:t>
              </a:r>
            </a:p>
          </p:txBody>
        </p:sp>
        <p:sp>
          <p:nvSpPr>
            <p:cNvPr id="37947" name="Rectangle 50">
              <a:extLst>
                <a:ext uri="{FF2B5EF4-FFF2-40B4-BE49-F238E27FC236}">
                  <a16:creationId xmlns:a16="http://schemas.microsoft.com/office/drawing/2014/main" id="{A57BF14B-F1DC-4668-9C41-C03D56F4A6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6" y="3168"/>
              <a:ext cx="624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37916" name="Group 51">
            <a:extLst>
              <a:ext uri="{FF2B5EF4-FFF2-40B4-BE49-F238E27FC236}">
                <a16:creationId xmlns:a16="http://schemas.microsoft.com/office/drawing/2014/main" id="{61471351-291B-4B18-BEFA-755B46B44097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2362200"/>
            <a:ext cx="571500" cy="500063"/>
            <a:chOff x="2614" y="2862"/>
            <a:chExt cx="377" cy="315"/>
          </a:xfrm>
        </p:grpSpPr>
        <p:sp>
          <p:nvSpPr>
            <p:cNvPr id="37943" name="Rectangle 52">
              <a:extLst>
                <a:ext uri="{FF2B5EF4-FFF2-40B4-BE49-F238E27FC236}">
                  <a16:creationId xmlns:a16="http://schemas.microsoft.com/office/drawing/2014/main" id="{591B0C24-219A-4919-B0F3-CD3416BD05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4" y="3054"/>
              <a:ext cx="377" cy="12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7944" name="Oval 53">
              <a:extLst>
                <a:ext uri="{FF2B5EF4-FFF2-40B4-BE49-F238E27FC236}">
                  <a16:creationId xmlns:a16="http://schemas.microsoft.com/office/drawing/2014/main" id="{F0B9B7D2-1AEE-4DA8-8C79-CBFFFB4F67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4" y="2862"/>
              <a:ext cx="377" cy="19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P5</a:t>
              </a:r>
            </a:p>
          </p:txBody>
        </p:sp>
      </p:grpSp>
      <p:grpSp>
        <p:nvGrpSpPr>
          <p:cNvPr id="37917" name="Group 54">
            <a:extLst>
              <a:ext uri="{FF2B5EF4-FFF2-40B4-BE49-F238E27FC236}">
                <a16:creationId xmlns:a16="http://schemas.microsoft.com/office/drawing/2014/main" id="{ADB630EA-89EE-4FE9-B018-BB7FA5AA6675}"/>
              </a:ext>
            </a:extLst>
          </p:cNvPr>
          <p:cNvGrpSpPr>
            <a:grpSpLocks/>
          </p:cNvGrpSpPr>
          <p:nvPr/>
        </p:nvGrpSpPr>
        <p:grpSpPr bwMode="auto">
          <a:xfrm>
            <a:off x="5022850" y="2351088"/>
            <a:ext cx="571500" cy="500062"/>
            <a:chOff x="2614" y="2862"/>
            <a:chExt cx="377" cy="315"/>
          </a:xfrm>
        </p:grpSpPr>
        <p:sp>
          <p:nvSpPr>
            <p:cNvPr id="37941" name="Rectangle 55">
              <a:extLst>
                <a:ext uri="{FF2B5EF4-FFF2-40B4-BE49-F238E27FC236}">
                  <a16:creationId xmlns:a16="http://schemas.microsoft.com/office/drawing/2014/main" id="{5A80A27D-BECE-4BA1-8782-AE92F9A4F0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4" y="3054"/>
              <a:ext cx="377" cy="12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7942" name="Oval 56">
              <a:extLst>
                <a:ext uri="{FF2B5EF4-FFF2-40B4-BE49-F238E27FC236}">
                  <a16:creationId xmlns:a16="http://schemas.microsoft.com/office/drawing/2014/main" id="{F91133AE-86B4-4B34-803F-2C43554A86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4" y="2862"/>
              <a:ext cx="377" cy="19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P6</a:t>
              </a:r>
            </a:p>
          </p:txBody>
        </p:sp>
      </p:grpSp>
      <p:grpSp>
        <p:nvGrpSpPr>
          <p:cNvPr id="37918" name="Group 57">
            <a:extLst>
              <a:ext uri="{FF2B5EF4-FFF2-40B4-BE49-F238E27FC236}">
                <a16:creationId xmlns:a16="http://schemas.microsoft.com/office/drawing/2014/main" id="{622A23B0-5664-4A46-A21F-405C79674B61}"/>
              </a:ext>
            </a:extLst>
          </p:cNvPr>
          <p:cNvGrpSpPr>
            <a:grpSpLocks/>
          </p:cNvGrpSpPr>
          <p:nvPr/>
        </p:nvGrpSpPr>
        <p:grpSpPr bwMode="auto">
          <a:xfrm>
            <a:off x="7740650" y="2363788"/>
            <a:ext cx="598488" cy="500062"/>
            <a:chOff x="2614" y="2862"/>
            <a:chExt cx="377" cy="315"/>
          </a:xfrm>
        </p:grpSpPr>
        <p:sp>
          <p:nvSpPr>
            <p:cNvPr id="37939" name="Rectangle 58">
              <a:extLst>
                <a:ext uri="{FF2B5EF4-FFF2-40B4-BE49-F238E27FC236}">
                  <a16:creationId xmlns:a16="http://schemas.microsoft.com/office/drawing/2014/main" id="{1FBABAD9-1EAE-4FE3-98D8-067CC19D61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4" y="3054"/>
              <a:ext cx="377" cy="12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7940" name="Oval 59">
              <a:extLst>
                <a:ext uri="{FF2B5EF4-FFF2-40B4-BE49-F238E27FC236}">
                  <a16:creationId xmlns:a16="http://schemas.microsoft.com/office/drawing/2014/main" id="{97934A4A-F787-433B-AE77-1E4F02FC7E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4" y="2862"/>
              <a:ext cx="377" cy="19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P3</a:t>
              </a:r>
            </a:p>
          </p:txBody>
        </p:sp>
      </p:grpSp>
      <p:sp>
        <p:nvSpPr>
          <p:cNvPr id="37919" name="Line 60">
            <a:extLst>
              <a:ext uri="{FF2B5EF4-FFF2-40B4-BE49-F238E27FC236}">
                <a16:creationId xmlns:a16="http://schemas.microsoft.com/office/drawing/2014/main" id="{B91A1AB7-3727-40C3-BE64-E23DC12D4F0F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2819400"/>
            <a:ext cx="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20" name="Line 61">
            <a:extLst>
              <a:ext uri="{FF2B5EF4-FFF2-40B4-BE49-F238E27FC236}">
                <a16:creationId xmlns:a16="http://schemas.microsoft.com/office/drawing/2014/main" id="{4DD25C0E-8DB6-4899-9A29-CF865F530BF8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4343400"/>
            <a:ext cx="20574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21" name="Line 62">
            <a:extLst>
              <a:ext uri="{FF2B5EF4-FFF2-40B4-BE49-F238E27FC236}">
                <a16:creationId xmlns:a16="http://schemas.microsoft.com/office/drawing/2014/main" id="{4D710A7E-51C2-44C1-AEA1-83459BDEF49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34000" y="2819400"/>
            <a:ext cx="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63">
            <a:extLst>
              <a:ext uri="{FF2B5EF4-FFF2-40B4-BE49-F238E27FC236}">
                <a16:creationId xmlns:a16="http://schemas.microsoft.com/office/drawing/2014/main" id="{38BE0DED-8BDC-4FB3-A724-0CD24924A5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334000"/>
            <a:ext cx="9906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7923" name="Rectangle 64">
            <a:extLst>
              <a:ext uri="{FF2B5EF4-FFF2-40B4-BE49-F238E27FC236}">
                <a16:creationId xmlns:a16="http://schemas.microsoft.com/office/drawing/2014/main" id="{8D3674FF-E326-431A-9CBA-E039119F65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5334000"/>
            <a:ext cx="9906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D-IP:C</a:t>
            </a:r>
          </a:p>
        </p:txBody>
      </p:sp>
      <p:sp>
        <p:nvSpPr>
          <p:cNvPr id="37924" name="Text Box 65">
            <a:extLst>
              <a:ext uri="{FF2B5EF4-FFF2-40B4-BE49-F238E27FC236}">
                <a16:creationId xmlns:a16="http://schemas.microsoft.com/office/drawing/2014/main" id="{0FCA612E-9C4B-4344-AC20-86538BF1CF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6725" y="4941888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7925" name="Text Box 66">
            <a:extLst>
              <a:ext uri="{FF2B5EF4-FFF2-40B4-BE49-F238E27FC236}">
                <a16:creationId xmlns:a16="http://schemas.microsoft.com/office/drawing/2014/main" id="{91F475F2-6D18-48EE-8AE5-4912CF1A24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5029200"/>
            <a:ext cx="8969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S-IP: A</a:t>
            </a:r>
          </a:p>
        </p:txBody>
      </p:sp>
      <p:sp>
        <p:nvSpPr>
          <p:cNvPr id="37926" name="Text Box 67">
            <a:extLst>
              <a:ext uri="{FF2B5EF4-FFF2-40B4-BE49-F238E27FC236}">
                <a16:creationId xmlns:a16="http://schemas.microsoft.com/office/drawing/2014/main" id="{C52478F7-8B21-4774-AC11-0F654F06A2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5334000"/>
            <a:ext cx="815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D-IP:C</a:t>
            </a:r>
          </a:p>
        </p:txBody>
      </p:sp>
      <p:sp>
        <p:nvSpPr>
          <p:cNvPr id="37927" name="Text Box 68">
            <a:extLst>
              <a:ext uri="{FF2B5EF4-FFF2-40B4-BE49-F238E27FC236}">
                <a16:creationId xmlns:a16="http://schemas.microsoft.com/office/drawing/2014/main" id="{4EE6F3EF-5BB2-4235-9B78-B10873E7F1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5713" y="5029200"/>
            <a:ext cx="8763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S-IP: B</a:t>
            </a:r>
          </a:p>
        </p:txBody>
      </p:sp>
      <p:grpSp>
        <p:nvGrpSpPr>
          <p:cNvPr id="37928" name="Group 69">
            <a:extLst>
              <a:ext uri="{FF2B5EF4-FFF2-40B4-BE49-F238E27FC236}">
                <a16:creationId xmlns:a16="http://schemas.microsoft.com/office/drawing/2014/main" id="{0FF90308-5FFA-4C89-8546-88FEFCCF6635}"/>
              </a:ext>
            </a:extLst>
          </p:cNvPr>
          <p:cNvGrpSpPr>
            <a:grpSpLocks/>
          </p:cNvGrpSpPr>
          <p:nvPr/>
        </p:nvGrpSpPr>
        <p:grpSpPr bwMode="auto">
          <a:xfrm>
            <a:off x="5791200" y="2895600"/>
            <a:ext cx="990600" cy="914400"/>
            <a:chOff x="3936" y="2784"/>
            <a:chExt cx="624" cy="576"/>
          </a:xfrm>
        </p:grpSpPr>
        <p:sp>
          <p:nvSpPr>
            <p:cNvPr id="37936" name="Rectangle 70">
              <a:extLst>
                <a:ext uri="{FF2B5EF4-FFF2-40B4-BE49-F238E27FC236}">
                  <a16:creationId xmlns:a16="http://schemas.microsoft.com/office/drawing/2014/main" id="{0E74C8EA-8CD1-4240-BA4B-BF13DB3360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6" y="2784"/>
              <a:ext cx="624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SP: 5775</a:t>
              </a:r>
            </a:p>
          </p:txBody>
        </p:sp>
        <p:sp>
          <p:nvSpPr>
            <p:cNvPr id="37937" name="Rectangle 71">
              <a:extLst>
                <a:ext uri="{FF2B5EF4-FFF2-40B4-BE49-F238E27FC236}">
                  <a16:creationId xmlns:a16="http://schemas.microsoft.com/office/drawing/2014/main" id="{093DE2FE-0F3E-4175-B1B1-DBFB1FA40E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6" y="2976"/>
              <a:ext cx="624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DP: 80</a:t>
              </a:r>
            </a:p>
          </p:txBody>
        </p:sp>
        <p:sp>
          <p:nvSpPr>
            <p:cNvPr id="37938" name="Rectangle 72">
              <a:extLst>
                <a:ext uri="{FF2B5EF4-FFF2-40B4-BE49-F238E27FC236}">
                  <a16:creationId xmlns:a16="http://schemas.microsoft.com/office/drawing/2014/main" id="{C5033DBF-F156-4ACA-B4BF-997CE55CEA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6" y="3168"/>
              <a:ext cx="624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37929" name="Rectangle 73">
            <a:extLst>
              <a:ext uri="{FF2B5EF4-FFF2-40B4-BE49-F238E27FC236}">
                <a16:creationId xmlns:a16="http://schemas.microsoft.com/office/drawing/2014/main" id="{46174928-E3B8-4BFE-9B0E-0104142985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3810000"/>
            <a:ext cx="9906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D-IP:C</a:t>
            </a:r>
          </a:p>
        </p:txBody>
      </p:sp>
      <p:sp>
        <p:nvSpPr>
          <p:cNvPr id="37930" name="Rectangle 74">
            <a:extLst>
              <a:ext uri="{FF2B5EF4-FFF2-40B4-BE49-F238E27FC236}">
                <a16:creationId xmlns:a16="http://schemas.microsoft.com/office/drawing/2014/main" id="{D7774A58-AE7F-4D6D-8696-ACF6CED0B8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505200"/>
            <a:ext cx="8763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S-IP: B</a:t>
            </a:r>
          </a:p>
        </p:txBody>
      </p:sp>
      <p:sp>
        <p:nvSpPr>
          <p:cNvPr id="37931" name="Line 75">
            <a:extLst>
              <a:ext uri="{FF2B5EF4-FFF2-40B4-BE49-F238E27FC236}">
                <a16:creationId xmlns:a16="http://schemas.microsoft.com/office/drawing/2014/main" id="{94DD634D-F70E-4343-9E4A-471A46A799A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72200" y="41148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7932" name="Rectangle 76">
            <a:extLst>
              <a:ext uri="{FF2B5EF4-FFF2-40B4-BE49-F238E27FC236}">
                <a16:creationId xmlns:a16="http://schemas.microsoft.com/office/drawing/2014/main" id="{4935F95A-82A2-47F6-9098-AEEEDA3AB6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524000"/>
            <a:ext cx="598488" cy="1952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7933" name="Oval 77">
            <a:extLst>
              <a:ext uri="{FF2B5EF4-FFF2-40B4-BE49-F238E27FC236}">
                <a16:creationId xmlns:a16="http://schemas.microsoft.com/office/drawing/2014/main" id="{363CA507-F275-48A4-A02F-7ECE36D798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1447800"/>
            <a:ext cx="598488" cy="3048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7934" name="Text Box 78">
            <a:extLst>
              <a:ext uri="{FF2B5EF4-FFF2-40B4-BE49-F238E27FC236}">
                <a16:creationId xmlns:a16="http://schemas.microsoft.com/office/drawing/2014/main" id="{56DF08D7-D684-4233-81C8-B14E626646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447800"/>
            <a:ext cx="10747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= process</a:t>
            </a:r>
          </a:p>
        </p:txBody>
      </p:sp>
      <p:sp>
        <p:nvSpPr>
          <p:cNvPr id="37935" name="Text Box 79">
            <a:extLst>
              <a:ext uri="{FF2B5EF4-FFF2-40B4-BE49-F238E27FC236}">
                <a16:creationId xmlns:a16="http://schemas.microsoft.com/office/drawing/2014/main" id="{91A02D10-5242-4994-8512-92DDB2A29B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4438" y="1447800"/>
            <a:ext cx="9763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= socket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Footer Placeholder 3">
            <a:extLst>
              <a:ext uri="{FF2B5EF4-FFF2-40B4-BE49-F238E27FC236}">
                <a16:creationId xmlns:a16="http://schemas.microsoft.com/office/drawing/2014/main" id="{FB8F7E8A-FDAE-4B3A-B3DF-1B4D13996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Transport Layer</a:t>
            </a:r>
          </a:p>
        </p:txBody>
      </p:sp>
      <p:sp>
        <p:nvSpPr>
          <p:cNvPr id="77" name="Slide Number Placeholder 4">
            <a:extLst>
              <a:ext uri="{FF2B5EF4-FFF2-40B4-BE49-F238E27FC236}">
                <a16:creationId xmlns:a16="http://schemas.microsoft.com/office/drawing/2014/main" id="{D8A95C45-A231-410E-AFF9-B62E2DC63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>
                <a:latin typeface="Times New Roman" panose="02020603050405020304" pitchFamily="18" charset="0"/>
              </a:rPr>
              <a:t>3-</a:t>
            </a:r>
            <a:fld id="{1C2D1A26-1BE0-4CD9-8E8C-B7EB44E70A66}" type="slidenum">
              <a:rPr lang="en-US" altLang="en-US" sz="1400">
                <a:latin typeface="Times New Roman" panose="02020603050405020304" pitchFamily="18" charset="0"/>
              </a:rPr>
              <a:pPr/>
              <a:t>15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9940" name="Rectangle 2">
            <a:extLst>
              <a:ext uri="{FF2B5EF4-FFF2-40B4-BE49-F238E27FC236}">
                <a16:creationId xmlns:a16="http://schemas.microsoft.com/office/drawing/2014/main" id="{EE37F375-AE2C-4BA1-8083-075491F26C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Connection-oriented demux: Threaded Web Server</a:t>
            </a:r>
          </a:p>
        </p:txBody>
      </p:sp>
      <p:sp>
        <p:nvSpPr>
          <p:cNvPr id="39941" name="Text Box 3">
            <a:extLst>
              <a:ext uri="{FF2B5EF4-FFF2-40B4-BE49-F238E27FC236}">
                <a16:creationId xmlns:a16="http://schemas.microsoft.com/office/drawing/2014/main" id="{4C5D5751-30FB-4275-88A8-0945620533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2863" y="4724400"/>
            <a:ext cx="869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solidFill>
                  <a:schemeClr val="accent2"/>
                </a:solidFill>
              </a:rPr>
              <a:t>Client</a:t>
            </a:r>
          </a:p>
          <a:p>
            <a:r>
              <a:rPr lang="en-US" altLang="en-US">
                <a:solidFill>
                  <a:schemeClr val="accent2"/>
                </a:solidFill>
              </a:rPr>
              <a:t>IP:B</a:t>
            </a:r>
          </a:p>
        </p:txBody>
      </p:sp>
      <p:grpSp>
        <p:nvGrpSpPr>
          <p:cNvPr id="39942" name="Group 4">
            <a:extLst>
              <a:ext uri="{FF2B5EF4-FFF2-40B4-BE49-F238E27FC236}">
                <a16:creationId xmlns:a16="http://schemas.microsoft.com/office/drawing/2014/main" id="{67292404-2E34-4DFE-A3FF-F3562A55B50C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286000"/>
            <a:ext cx="1011238" cy="3136900"/>
            <a:chOff x="240" y="1440"/>
            <a:chExt cx="637" cy="1976"/>
          </a:xfrm>
        </p:grpSpPr>
        <p:grpSp>
          <p:nvGrpSpPr>
            <p:cNvPr id="40002" name="Group 5">
              <a:extLst>
                <a:ext uri="{FF2B5EF4-FFF2-40B4-BE49-F238E27FC236}">
                  <a16:creationId xmlns:a16="http://schemas.microsoft.com/office/drawing/2014/main" id="{4C9F93B0-5F00-4BC8-BBA4-97F52BAB46B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" y="1440"/>
              <a:ext cx="637" cy="1500"/>
              <a:chOff x="608" y="2454"/>
              <a:chExt cx="1261" cy="1500"/>
            </a:xfrm>
          </p:grpSpPr>
          <p:sp>
            <p:nvSpPr>
              <p:cNvPr id="40008" name="Rectangle 6">
                <a:extLst>
                  <a:ext uri="{FF2B5EF4-FFF2-40B4-BE49-F238E27FC236}">
                    <a16:creationId xmlns:a16="http://schemas.microsoft.com/office/drawing/2014/main" id="{F2107260-5258-43BE-A10C-638624E198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8" y="24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2pPr>
                <a:lvl3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3pPr>
                <a:lvl4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4pPr>
                <a:lvl5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9pPr>
              </a:lstStyle>
              <a:p>
                <a:pPr algn="l"/>
                <a:endParaRPr lang="en-US" altLang="en-US"/>
              </a:p>
            </p:txBody>
          </p:sp>
          <p:sp>
            <p:nvSpPr>
              <p:cNvPr id="40009" name="Rectangle 7">
                <a:extLst>
                  <a:ext uri="{FF2B5EF4-FFF2-40B4-BE49-F238E27FC236}">
                    <a16:creationId xmlns:a16="http://schemas.microsoft.com/office/drawing/2014/main" id="{C72E8A96-628E-486B-AC39-9155B07728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8" y="27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2pPr>
                <a:lvl3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3pPr>
                <a:lvl4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4pPr>
                <a:lvl5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9pPr>
              </a:lstStyle>
              <a:p>
                <a:pPr algn="l"/>
                <a:endParaRPr lang="en-US" altLang="en-US"/>
              </a:p>
            </p:txBody>
          </p:sp>
          <p:sp>
            <p:nvSpPr>
              <p:cNvPr id="40010" name="Rectangle 8">
                <a:extLst>
                  <a:ext uri="{FF2B5EF4-FFF2-40B4-BE49-F238E27FC236}">
                    <a16:creationId xmlns:a16="http://schemas.microsoft.com/office/drawing/2014/main" id="{7BED1AB8-5049-4344-AE7E-99AF551597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8" y="30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2pPr>
                <a:lvl3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3pPr>
                <a:lvl4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4pPr>
                <a:lvl5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9pPr>
              </a:lstStyle>
              <a:p>
                <a:pPr algn="l"/>
                <a:endParaRPr lang="en-US" altLang="en-US"/>
              </a:p>
            </p:txBody>
          </p:sp>
          <p:sp>
            <p:nvSpPr>
              <p:cNvPr id="40011" name="Rectangle 9">
                <a:extLst>
                  <a:ext uri="{FF2B5EF4-FFF2-40B4-BE49-F238E27FC236}">
                    <a16:creationId xmlns:a16="http://schemas.microsoft.com/office/drawing/2014/main" id="{75756D1C-F8EC-43B9-A92D-ADB0F88D63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8" y="33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2pPr>
                <a:lvl3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3pPr>
                <a:lvl4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4pPr>
                <a:lvl5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9pPr>
              </a:lstStyle>
              <a:p>
                <a:pPr algn="l"/>
                <a:endParaRPr lang="en-US" altLang="en-US"/>
              </a:p>
            </p:txBody>
          </p:sp>
          <p:sp>
            <p:nvSpPr>
              <p:cNvPr id="40012" name="Rectangle 10">
                <a:extLst>
                  <a:ext uri="{FF2B5EF4-FFF2-40B4-BE49-F238E27FC236}">
                    <a16:creationId xmlns:a16="http://schemas.microsoft.com/office/drawing/2014/main" id="{6EE5340D-B2D3-477B-AD93-64D8858333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8" y="36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2pPr>
                <a:lvl3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3pPr>
                <a:lvl4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4pPr>
                <a:lvl5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9pPr>
              </a:lstStyle>
              <a:p>
                <a:pPr algn="l"/>
                <a:endParaRPr lang="en-US" altLang="en-US"/>
              </a:p>
            </p:txBody>
          </p:sp>
        </p:grpSp>
        <p:grpSp>
          <p:nvGrpSpPr>
            <p:cNvPr id="40003" name="Group 11">
              <a:extLst>
                <a:ext uri="{FF2B5EF4-FFF2-40B4-BE49-F238E27FC236}">
                  <a16:creationId xmlns:a16="http://schemas.microsoft.com/office/drawing/2014/main" id="{69B6525A-10BA-4C4B-9BFC-60F46BDDF11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9" y="1484"/>
              <a:ext cx="377" cy="315"/>
              <a:chOff x="2614" y="2862"/>
              <a:chExt cx="377" cy="315"/>
            </a:xfrm>
          </p:grpSpPr>
          <p:sp>
            <p:nvSpPr>
              <p:cNvPr id="40006" name="Rectangle 12">
                <a:extLst>
                  <a:ext uri="{FF2B5EF4-FFF2-40B4-BE49-F238E27FC236}">
                    <a16:creationId xmlns:a16="http://schemas.microsoft.com/office/drawing/2014/main" id="{9264DEFD-ACAB-4C5B-82A8-79E1E157B6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4" y="3054"/>
                <a:ext cx="377" cy="12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2pPr>
                <a:lvl3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3pPr>
                <a:lvl4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4pPr>
                <a:lvl5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40007" name="Oval 13">
                <a:extLst>
                  <a:ext uri="{FF2B5EF4-FFF2-40B4-BE49-F238E27FC236}">
                    <a16:creationId xmlns:a16="http://schemas.microsoft.com/office/drawing/2014/main" id="{0A13CD25-429A-467A-A6B0-5C4273FCA0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4" y="2862"/>
                <a:ext cx="377" cy="192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2pPr>
                <a:lvl3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3pPr>
                <a:lvl4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4pPr>
                <a:lvl5pPr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9pPr>
              </a:lstStyle>
              <a:p>
                <a:r>
                  <a:rPr lang="en-US" altLang="en-US"/>
                  <a:t>P1</a:t>
                </a:r>
              </a:p>
            </p:txBody>
          </p:sp>
        </p:grpSp>
        <p:sp>
          <p:nvSpPr>
            <p:cNvPr id="40004" name="Text Box 14">
              <a:extLst>
                <a:ext uri="{FF2B5EF4-FFF2-40B4-BE49-F238E27FC236}">
                  <a16:creationId xmlns:a16="http://schemas.microsoft.com/office/drawing/2014/main" id="{952207BC-1491-4540-91E9-D7789AFBF6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3" y="2974"/>
              <a:ext cx="547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000">
                  <a:solidFill>
                    <a:schemeClr val="accent2"/>
                  </a:solidFill>
                </a:rPr>
                <a:t>client</a:t>
              </a:r>
            </a:p>
            <a:p>
              <a:r>
                <a:rPr lang="en-US" altLang="en-US" sz="2000">
                  <a:solidFill>
                    <a:schemeClr val="accent2"/>
                  </a:solidFill>
                </a:rPr>
                <a:t> IP: A</a:t>
              </a:r>
            </a:p>
          </p:txBody>
        </p:sp>
        <p:sp>
          <p:nvSpPr>
            <p:cNvPr id="40005" name="Line 15">
              <a:extLst>
                <a:ext uri="{FF2B5EF4-FFF2-40B4-BE49-F238E27FC236}">
                  <a16:creationId xmlns:a16="http://schemas.microsoft.com/office/drawing/2014/main" id="{78B2F440-0E63-42C5-8CFB-DBB3268B93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8" y="1726"/>
              <a:ext cx="0" cy="1104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9943" name="Group 16">
            <a:extLst>
              <a:ext uri="{FF2B5EF4-FFF2-40B4-BE49-F238E27FC236}">
                <a16:creationId xmlns:a16="http://schemas.microsoft.com/office/drawing/2014/main" id="{3268408E-4800-47A9-A9B0-CB9870DF7076}"/>
              </a:ext>
            </a:extLst>
          </p:cNvPr>
          <p:cNvGrpSpPr>
            <a:grpSpLocks/>
          </p:cNvGrpSpPr>
          <p:nvPr/>
        </p:nvGrpSpPr>
        <p:grpSpPr bwMode="auto">
          <a:xfrm>
            <a:off x="7575550" y="2325688"/>
            <a:ext cx="598488" cy="500062"/>
            <a:chOff x="2614" y="2862"/>
            <a:chExt cx="377" cy="315"/>
          </a:xfrm>
        </p:grpSpPr>
        <p:sp>
          <p:nvSpPr>
            <p:cNvPr id="40000" name="Rectangle 17">
              <a:extLst>
                <a:ext uri="{FF2B5EF4-FFF2-40B4-BE49-F238E27FC236}">
                  <a16:creationId xmlns:a16="http://schemas.microsoft.com/office/drawing/2014/main" id="{F3A34B0D-6BFA-4A42-9A5B-810ABAB823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4" y="3054"/>
              <a:ext cx="377" cy="12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0001" name="Oval 18">
              <a:extLst>
                <a:ext uri="{FF2B5EF4-FFF2-40B4-BE49-F238E27FC236}">
                  <a16:creationId xmlns:a16="http://schemas.microsoft.com/office/drawing/2014/main" id="{15448DA9-5871-4AF0-83B4-5BADC2AD01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4" y="2862"/>
              <a:ext cx="377" cy="19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P1</a:t>
              </a:r>
            </a:p>
          </p:txBody>
        </p:sp>
      </p:grpSp>
      <p:grpSp>
        <p:nvGrpSpPr>
          <p:cNvPr id="39944" name="Group 19">
            <a:extLst>
              <a:ext uri="{FF2B5EF4-FFF2-40B4-BE49-F238E27FC236}">
                <a16:creationId xmlns:a16="http://schemas.microsoft.com/office/drawing/2014/main" id="{FCB871FF-4CC5-4506-817B-D7583D30CC0F}"/>
              </a:ext>
            </a:extLst>
          </p:cNvPr>
          <p:cNvGrpSpPr>
            <a:grpSpLocks/>
          </p:cNvGrpSpPr>
          <p:nvPr/>
        </p:nvGrpSpPr>
        <p:grpSpPr bwMode="auto">
          <a:xfrm>
            <a:off x="6934200" y="2286000"/>
            <a:ext cx="1503363" cy="2381250"/>
            <a:chOff x="608" y="2454"/>
            <a:chExt cx="1261" cy="1500"/>
          </a:xfrm>
        </p:grpSpPr>
        <p:sp>
          <p:nvSpPr>
            <p:cNvPr id="39995" name="Rectangle 20">
              <a:extLst>
                <a:ext uri="{FF2B5EF4-FFF2-40B4-BE49-F238E27FC236}">
                  <a16:creationId xmlns:a16="http://schemas.microsoft.com/office/drawing/2014/main" id="{A998BA8A-FE82-41E8-B0D4-FCC6412B5E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8" y="2454"/>
              <a:ext cx="1261" cy="3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996" name="Rectangle 21">
              <a:extLst>
                <a:ext uri="{FF2B5EF4-FFF2-40B4-BE49-F238E27FC236}">
                  <a16:creationId xmlns:a16="http://schemas.microsoft.com/office/drawing/2014/main" id="{2FF958D2-4FB8-465A-A90B-C519450D44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8" y="2754"/>
              <a:ext cx="1261" cy="3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997" name="Rectangle 22">
              <a:extLst>
                <a:ext uri="{FF2B5EF4-FFF2-40B4-BE49-F238E27FC236}">
                  <a16:creationId xmlns:a16="http://schemas.microsoft.com/office/drawing/2014/main" id="{37FABD31-066E-457A-BA67-CE76F5E444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8" y="3054"/>
              <a:ext cx="1261" cy="3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998" name="Rectangle 23">
              <a:extLst>
                <a:ext uri="{FF2B5EF4-FFF2-40B4-BE49-F238E27FC236}">
                  <a16:creationId xmlns:a16="http://schemas.microsoft.com/office/drawing/2014/main" id="{463EB764-CFAC-43C3-AAE9-FC3BDB87B2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8" y="3354"/>
              <a:ext cx="1261" cy="3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999" name="Rectangle 24">
              <a:extLst>
                <a:ext uri="{FF2B5EF4-FFF2-40B4-BE49-F238E27FC236}">
                  <a16:creationId xmlns:a16="http://schemas.microsoft.com/office/drawing/2014/main" id="{FC284832-B492-497A-881E-0EAB150E22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8" y="3654"/>
              <a:ext cx="1261" cy="3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39945" name="Group 25">
            <a:extLst>
              <a:ext uri="{FF2B5EF4-FFF2-40B4-BE49-F238E27FC236}">
                <a16:creationId xmlns:a16="http://schemas.microsoft.com/office/drawing/2014/main" id="{84FDF633-4709-4447-BF09-F698630DDC1B}"/>
              </a:ext>
            </a:extLst>
          </p:cNvPr>
          <p:cNvGrpSpPr>
            <a:grpSpLocks/>
          </p:cNvGrpSpPr>
          <p:nvPr/>
        </p:nvGrpSpPr>
        <p:grpSpPr bwMode="auto">
          <a:xfrm>
            <a:off x="7035800" y="2349500"/>
            <a:ext cx="598488" cy="500063"/>
            <a:chOff x="2614" y="2862"/>
            <a:chExt cx="377" cy="315"/>
          </a:xfrm>
        </p:grpSpPr>
        <p:sp>
          <p:nvSpPr>
            <p:cNvPr id="39993" name="Rectangle 26">
              <a:extLst>
                <a:ext uri="{FF2B5EF4-FFF2-40B4-BE49-F238E27FC236}">
                  <a16:creationId xmlns:a16="http://schemas.microsoft.com/office/drawing/2014/main" id="{9B88DD02-606F-4ED3-9D3C-0449BEC054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4" y="3054"/>
              <a:ext cx="377" cy="12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994" name="Oval 27">
              <a:extLst>
                <a:ext uri="{FF2B5EF4-FFF2-40B4-BE49-F238E27FC236}">
                  <a16:creationId xmlns:a16="http://schemas.microsoft.com/office/drawing/2014/main" id="{9B4A3DC3-9EF5-4452-9E3D-5D2CF9832C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4" y="2862"/>
              <a:ext cx="377" cy="19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P2</a:t>
              </a:r>
            </a:p>
          </p:txBody>
        </p:sp>
      </p:grpSp>
      <p:sp>
        <p:nvSpPr>
          <p:cNvPr id="39946" name="Line 28">
            <a:extLst>
              <a:ext uri="{FF2B5EF4-FFF2-40B4-BE49-F238E27FC236}">
                <a16:creationId xmlns:a16="http://schemas.microsoft.com/office/drawing/2014/main" id="{FEF38932-2B5E-463B-BA4A-F7E3A4B79049}"/>
              </a:ext>
            </a:extLst>
          </p:cNvPr>
          <p:cNvSpPr>
            <a:spLocks noChangeShapeType="1"/>
          </p:cNvSpPr>
          <p:nvPr/>
        </p:nvSpPr>
        <p:spPr bwMode="auto">
          <a:xfrm>
            <a:off x="8077200" y="2743200"/>
            <a:ext cx="0" cy="1752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7" name="Rectangle 29">
            <a:extLst>
              <a:ext uri="{FF2B5EF4-FFF2-40B4-BE49-F238E27FC236}">
                <a16:creationId xmlns:a16="http://schemas.microsoft.com/office/drawing/2014/main" id="{3E2CBFE9-FC8E-4124-887A-1B746EFDA7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2286000"/>
            <a:ext cx="1981200" cy="4762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algn="l"/>
            <a:endParaRPr lang="en-US" altLang="en-US"/>
          </a:p>
        </p:txBody>
      </p:sp>
      <p:sp>
        <p:nvSpPr>
          <p:cNvPr id="39948" name="Rectangle 30">
            <a:extLst>
              <a:ext uri="{FF2B5EF4-FFF2-40B4-BE49-F238E27FC236}">
                <a16:creationId xmlns:a16="http://schemas.microsoft.com/office/drawing/2014/main" id="{ABD9B64E-638E-4FAA-ACFF-C9896D6FBC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2743200"/>
            <a:ext cx="1981200" cy="4762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algn="l"/>
            <a:endParaRPr lang="en-US" altLang="en-US"/>
          </a:p>
        </p:txBody>
      </p:sp>
      <p:sp>
        <p:nvSpPr>
          <p:cNvPr id="39949" name="Rectangle 31">
            <a:extLst>
              <a:ext uri="{FF2B5EF4-FFF2-40B4-BE49-F238E27FC236}">
                <a16:creationId xmlns:a16="http://schemas.microsoft.com/office/drawing/2014/main" id="{C6C6B928-38DE-4521-96EA-0AA5AA748C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238500"/>
            <a:ext cx="1981200" cy="4762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algn="l"/>
            <a:endParaRPr lang="en-US" altLang="en-US"/>
          </a:p>
        </p:txBody>
      </p:sp>
      <p:sp>
        <p:nvSpPr>
          <p:cNvPr id="39950" name="Rectangle 32">
            <a:extLst>
              <a:ext uri="{FF2B5EF4-FFF2-40B4-BE49-F238E27FC236}">
                <a16:creationId xmlns:a16="http://schemas.microsoft.com/office/drawing/2014/main" id="{B30B5536-BD92-46BF-B380-C1248C3AC6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714750"/>
            <a:ext cx="1981200" cy="4762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algn="l"/>
            <a:endParaRPr lang="en-US" altLang="en-US"/>
          </a:p>
        </p:txBody>
      </p:sp>
      <p:sp>
        <p:nvSpPr>
          <p:cNvPr id="39951" name="Rectangle 33">
            <a:extLst>
              <a:ext uri="{FF2B5EF4-FFF2-40B4-BE49-F238E27FC236}">
                <a16:creationId xmlns:a16="http://schemas.microsoft.com/office/drawing/2014/main" id="{538A2191-A093-4D37-9475-85996096AD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191000"/>
            <a:ext cx="1981200" cy="4762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algn="l"/>
            <a:endParaRPr lang="en-US" altLang="en-US"/>
          </a:p>
        </p:txBody>
      </p:sp>
      <p:sp>
        <p:nvSpPr>
          <p:cNvPr id="39952" name="Rectangle 34">
            <a:extLst>
              <a:ext uri="{FF2B5EF4-FFF2-40B4-BE49-F238E27FC236}">
                <a16:creationId xmlns:a16="http://schemas.microsoft.com/office/drawing/2014/main" id="{1126F9F9-1855-4925-A49C-19D102B1FA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2667000"/>
            <a:ext cx="571500" cy="1952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9953" name="Text Box 35">
            <a:extLst>
              <a:ext uri="{FF2B5EF4-FFF2-40B4-BE49-F238E27FC236}">
                <a16:creationId xmlns:a16="http://schemas.microsoft.com/office/drawing/2014/main" id="{C8F403E9-9024-430C-A243-1A47347DE1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1125" y="4797425"/>
            <a:ext cx="9540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solidFill>
                  <a:schemeClr val="accent2"/>
                </a:solidFill>
              </a:rPr>
              <a:t>server</a:t>
            </a:r>
          </a:p>
          <a:p>
            <a:r>
              <a:rPr lang="en-US" altLang="en-US" sz="2000">
                <a:solidFill>
                  <a:schemeClr val="accent2"/>
                </a:solidFill>
              </a:rPr>
              <a:t>IP: C</a:t>
            </a:r>
          </a:p>
        </p:txBody>
      </p:sp>
      <p:sp>
        <p:nvSpPr>
          <p:cNvPr id="39954" name="Line 36">
            <a:extLst>
              <a:ext uri="{FF2B5EF4-FFF2-40B4-BE49-F238E27FC236}">
                <a16:creationId xmlns:a16="http://schemas.microsoft.com/office/drawing/2014/main" id="{0F927EBE-6F9E-468C-85EF-CFB68B73E09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43400" y="2819400"/>
            <a:ext cx="0" cy="1676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5" name="Line 37">
            <a:extLst>
              <a:ext uri="{FF2B5EF4-FFF2-40B4-BE49-F238E27FC236}">
                <a16:creationId xmlns:a16="http://schemas.microsoft.com/office/drawing/2014/main" id="{457D77AB-29F3-45B0-8FB1-4F37B20C9528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4495800"/>
            <a:ext cx="35052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6" name="Line 38">
            <a:extLst>
              <a:ext uri="{FF2B5EF4-FFF2-40B4-BE49-F238E27FC236}">
                <a16:creationId xmlns:a16="http://schemas.microsoft.com/office/drawing/2014/main" id="{66530714-5D4B-4814-AA4D-FC5BCBB2F70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2819400"/>
            <a:ext cx="0" cy="1676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7" name="Line 39">
            <a:extLst>
              <a:ext uri="{FF2B5EF4-FFF2-40B4-BE49-F238E27FC236}">
                <a16:creationId xmlns:a16="http://schemas.microsoft.com/office/drawing/2014/main" id="{54ADB44C-9469-4114-B7E9-C4443B29954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4495800"/>
            <a:ext cx="35052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8" name="Line 40">
            <a:extLst>
              <a:ext uri="{FF2B5EF4-FFF2-40B4-BE49-F238E27FC236}">
                <a16:creationId xmlns:a16="http://schemas.microsoft.com/office/drawing/2014/main" id="{4D741B7F-A844-44F3-BE77-D7B25F3E1925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2971800"/>
            <a:ext cx="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9" name="Line 41">
            <a:extLst>
              <a:ext uri="{FF2B5EF4-FFF2-40B4-BE49-F238E27FC236}">
                <a16:creationId xmlns:a16="http://schemas.microsoft.com/office/drawing/2014/main" id="{30E0C513-327F-4872-B743-DB6B37FFC148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4495800"/>
            <a:ext cx="31242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60" name="Rectangle 42">
            <a:extLst>
              <a:ext uri="{FF2B5EF4-FFF2-40B4-BE49-F238E27FC236}">
                <a16:creationId xmlns:a16="http://schemas.microsoft.com/office/drawing/2014/main" id="{8E386551-E55E-4C99-B2C0-F778041605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4419600"/>
            <a:ext cx="9906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SP: 9157</a:t>
            </a:r>
          </a:p>
        </p:txBody>
      </p:sp>
      <p:sp>
        <p:nvSpPr>
          <p:cNvPr id="39961" name="Rectangle 43">
            <a:extLst>
              <a:ext uri="{FF2B5EF4-FFF2-40B4-BE49-F238E27FC236}">
                <a16:creationId xmlns:a16="http://schemas.microsoft.com/office/drawing/2014/main" id="{ED6C540E-55E1-4D00-A156-D7A51A7CA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4724400"/>
            <a:ext cx="9906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DP: 80</a:t>
            </a:r>
          </a:p>
        </p:txBody>
      </p:sp>
      <p:sp>
        <p:nvSpPr>
          <p:cNvPr id="39962" name="Rectangle 44">
            <a:extLst>
              <a:ext uri="{FF2B5EF4-FFF2-40B4-BE49-F238E27FC236}">
                <a16:creationId xmlns:a16="http://schemas.microsoft.com/office/drawing/2014/main" id="{7F802943-60DC-4B49-AB42-9A0927B78F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029200"/>
            <a:ext cx="9906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grpSp>
        <p:nvGrpSpPr>
          <p:cNvPr id="39963" name="Group 45">
            <a:extLst>
              <a:ext uri="{FF2B5EF4-FFF2-40B4-BE49-F238E27FC236}">
                <a16:creationId xmlns:a16="http://schemas.microsoft.com/office/drawing/2014/main" id="{5C927553-E5CF-4BFB-8A28-BAC56A8A9680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4419600"/>
            <a:ext cx="990600" cy="914400"/>
            <a:chOff x="3936" y="2784"/>
            <a:chExt cx="624" cy="576"/>
          </a:xfrm>
        </p:grpSpPr>
        <p:sp>
          <p:nvSpPr>
            <p:cNvPr id="39990" name="Rectangle 46">
              <a:extLst>
                <a:ext uri="{FF2B5EF4-FFF2-40B4-BE49-F238E27FC236}">
                  <a16:creationId xmlns:a16="http://schemas.microsoft.com/office/drawing/2014/main" id="{E2963079-70BD-4F1E-A29A-6688BF9F12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6" y="2784"/>
              <a:ext cx="624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SP: 9157</a:t>
              </a:r>
            </a:p>
          </p:txBody>
        </p:sp>
        <p:sp>
          <p:nvSpPr>
            <p:cNvPr id="39991" name="Rectangle 47">
              <a:extLst>
                <a:ext uri="{FF2B5EF4-FFF2-40B4-BE49-F238E27FC236}">
                  <a16:creationId xmlns:a16="http://schemas.microsoft.com/office/drawing/2014/main" id="{0C103DCC-018A-4F0F-80AD-477D0B4E21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6" y="2976"/>
              <a:ext cx="624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DP: 80</a:t>
              </a:r>
            </a:p>
          </p:txBody>
        </p:sp>
        <p:sp>
          <p:nvSpPr>
            <p:cNvPr id="39992" name="Rectangle 48">
              <a:extLst>
                <a:ext uri="{FF2B5EF4-FFF2-40B4-BE49-F238E27FC236}">
                  <a16:creationId xmlns:a16="http://schemas.microsoft.com/office/drawing/2014/main" id="{44FFFBC4-FD68-4689-8DB8-766A8C46B7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6" y="3168"/>
              <a:ext cx="624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39964" name="Rectangle 49">
            <a:extLst>
              <a:ext uri="{FF2B5EF4-FFF2-40B4-BE49-F238E27FC236}">
                <a16:creationId xmlns:a16="http://schemas.microsoft.com/office/drawing/2014/main" id="{D2F96873-44BB-4588-BD65-BBA0E6B512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2667000"/>
            <a:ext cx="571500" cy="1952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9965" name="Oval 50">
            <a:extLst>
              <a:ext uri="{FF2B5EF4-FFF2-40B4-BE49-F238E27FC236}">
                <a16:creationId xmlns:a16="http://schemas.microsoft.com/office/drawing/2014/main" id="{5A2AAF70-2574-493E-BF74-6D0FE0E086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2362200"/>
            <a:ext cx="1905000" cy="3048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P4</a:t>
            </a:r>
          </a:p>
        </p:txBody>
      </p:sp>
      <p:sp>
        <p:nvSpPr>
          <p:cNvPr id="39966" name="Rectangle 51">
            <a:extLst>
              <a:ext uri="{FF2B5EF4-FFF2-40B4-BE49-F238E27FC236}">
                <a16:creationId xmlns:a16="http://schemas.microsoft.com/office/drawing/2014/main" id="{DD7DD208-3E4E-46A1-A765-68C80D66EB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2850" y="2655888"/>
            <a:ext cx="571500" cy="1952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grpSp>
        <p:nvGrpSpPr>
          <p:cNvPr id="39967" name="Group 52">
            <a:extLst>
              <a:ext uri="{FF2B5EF4-FFF2-40B4-BE49-F238E27FC236}">
                <a16:creationId xmlns:a16="http://schemas.microsoft.com/office/drawing/2014/main" id="{9B94FBD3-2211-4C80-A83B-9E0F434D8E5B}"/>
              </a:ext>
            </a:extLst>
          </p:cNvPr>
          <p:cNvGrpSpPr>
            <a:grpSpLocks/>
          </p:cNvGrpSpPr>
          <p:nvPr/>
        </p:nvGrpSpPr>
        <p:grpSpPr bwMode="auto">
          <a:xfrm>
            <a:off x="7740650" y="2363788"/>
            <a:ext cx="598488" cy="500062"/>
            <a:chOff x="2614" y="2862"/>
            <a:chExt cx="377" cy="315"/>
          </a:xfrm>
        </p:grpSpPr>
        <p:sp>
          <p:nvSpPr>
            <p:cNvPr id="39988" name="Rectangle 53">
              <a:extLst>
                <a:ext uri="{FF2B5EF4-FFF2-40B4-BE49-F238E27FC236}">
                  <a16:creationId xmlns:a16="http://schemas.microsoft.com/office/drawing/2014/main" id="{E95C254B-A866-4BDD-9AF1-DBC58EB15A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4" y="3054"/>
              <a:ext cx="377" cy="12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989" name="Oval 54">
              <a:extLst>
                <a:ext uri="{FF2B5EF4-FFF2-40B4-BE49-F238E27FC236}">
                  <a16:creationId xmlns:a16="http://schemas.microsoft.com/office/drawing/2014/main" id="{288B3F3C-4EEA-4D6C-A385-0EDCCD3BF2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4" y="2862"/>
              <a:ext cx="377" cy="19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P3</a:t>
              </a:r>
            </a:p>
          </p:txBody>
        </p:sp>
      </p:grpSp>
      <p:sp>
        <p:nvSpPr>
          <p:cNvPr id="39968" name="Line 55">
            <a:extLst>
              <a:ext uri="{FF2B5EF4-FFF2-40B4-BE49-F238E27FC236}">
                <a16:creationId xmlns:a16="http://schemas.microsoft.com/office/drawing/2014/main" id="{10190761-3C23-4318-8F13-D691D2152B78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2819400"/>
            <a:ext cx="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69" name="Line 56">
            <a:extLst>
              <a:ext uri="{FF2B5EF4-FFF2-40B4-BE49-F238E27FC236}">
                <a16:creationId xmlns:a16="http://schemas.microsoft.com/office/drawing/2014/main" id="{525BA65B-DAD9-4A03-9011-7B6012AE087C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4343400"/>
            <a:ext cx="20574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70" name="Line 57">
            <a:extLst>
              <a:ext uri="{FF2B5EF4-FFF2-40B4-BE49-F238E27FC236}">
                <a16:creationId xmlns:a16="http://schemas.microsoft.com/office/drawing/2014/main" id="{551D0A84-CA03-4C77-8B1D-231B9B25FE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34000" y="2819400"/>
            <a:ext cx="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71" name="Rectangle 58">
            <a:extLst>
              <a:ext uri="{FF2B5EF4-FFF2-40B4-BE49-F238E27FC236}">
                <a16:creationId xmlns:a16="http://schemas.microsoft.com/office/drawing/2014/main" id="{BB2762A8-B5AF-46D2-AEBD-1EDE192505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334000"/>
            <a:ext cx="9906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9972" name="Rectangle 59">
            <a:extLst>
              <a:ext uri="{FF2B5EF4-FFF2-40B4-BE49-F238E27FC236}">
                <a16:creationId xmlns:a16="http://schemas.microsoft.com/office/drawing/2014/main" id="{BA7663BF-00F1-4CA3-97CE-2A0DBC4B92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5334000"/>
            <a:ext cx="9906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D-IP:C</a:t>
            </a:r>
          </a:p>
        </p:txBody>
      </p:sp>
      <p:sp>
        <p:nvSpPr>
          <p:cNvPr id="39973" name="Text Box 60">
            <a:extLst>
              <a:ext uri="{FF2B5EF4-FFF2-40B4-BE49-F238E27FC236}">
                <a16:creationId xmlns:a16="http://schemas.microsoft.com/office/drawing/2014/main" id="{79E5A443-4218-4266-BD49-1FB8600FFB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6725" y="4941888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9974" name="Text Box 61">
            <a:extLst>
              <a:ext uri="{FF2B5EF4-FFF2-40B4-BE49-F238E27FC236}">
                <a16:creationId xmlns:a16="http://schemas.microsoft.com/office/drawing/2014/main" id="{C9DC49CE-E64F-4D02-A0A3-EAE9B5E1BE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5029200"/>
            <a:ext cx="8969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S-IP: A</a:t>
            </a:r>
          </a:p>
        </p:txBody>
      </p:sp>
      <p:sp>
        <p:nvSpPr>
          <p:cNvPr id="39975" name="Text Box 62">
            <a:extLst>
              <a:ext uri="{FF2B5EF4-FFF2-40B4-BE49-F238E27FC236}">
                <a16:creationId xmlns:a16="http://schemas.microsoft.com/office/drawing/2014/main" id="{1BD08F5A-6EF5-4DF8-993A-8D779A0FEC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5334000"/>
            <a:ext cx="815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D-IP:C</a:t>
            </a:r>
          </a:p>
        </p:txBody>
      </p:sp>
      <p:sp>
        <p:nvSpPr>
          <p:cNvPr id="39976" name="Text Box 63">
            <a:extLst>
              <a:ext uri="{FF2B5EF4-FFF2-40B4-BE49-F238E27FC236}">
                <a16:creationId xmlns:a16="http://schemas.microsoft.com/office/drawing/2014/main" id="{724DE7EE-7F38-4A3A-BC7C-9137668235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5713" y="5029200"/>
            <a:ext cx="8763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S-IP: B</a:t>
            </a:r>
          </a:p>
        </p:txBody>
      </p:sp>
      <p:grpSp>
        <p:nvGrpSpPr>
          <p:cNvPr id="39977" name="Group 64">
            <a:extLst>
              <a:ext uri="{FF2B5EF4-FFF2-40B4-BE49-F238E27FC236}">
                <a16:creationId xmlns:a16="http://schemas.microsoft.com/office/drawing/2014/main" id="{39446F3A-516A-4B27-B990-9B3BE1464CEE}"/>
              </a:ext>
            </a:extLst>
          </p:cNvPr>
          <p:cNvGrpSpPr>
            <a:grpSpLocks/>
          </p:cNvGrpSpPr>
          <p:nvPr/>
        </p:nvGrpSpPr>
        <p:grpSpPr bwMode="auto">
          <a:xfrm>
            <a:off x="5791200" y="2895600"/>
            <a:ext cx="990600" cy="914400"/>
            <a:chOff x="3936" y="2784"/>
            <a:chExt cx="624" cy="576"/>
          </a:xfrm>
        </p:grpSpPr>
        <p:sp>
          <p:nvSpPr>
            <p:cNvPr id="39985" name="Rectangle 65">
              <a:extLst>
                <a:ext uri="{FF2B5EF4-FFF2-40B4-BE49-F238E27FC236}">
                  <a16:creationId xmlns:a16="http://schemas.microsoft.com/office/drawing/2014/main" id="{13C1718B-2056-44FA-888D-66D6DD339A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6" y="2784"/>
              <a:ext cx="624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SP: 5775</a:t>
              </a:r>
            </a:p>
          </p:txBody>
        </p:sp>
        <p:sp>
          <p:nvSpPr>
            <p:cNvPr id="39986" name="Rectangle 66">
              <a:extLst>
                <a:ext uri="{FF2B5EF4-FFF2-40B4-BE49-F238E27FC236}">
                  <a16:creationId xmlns:a16="http://schemas.microsoft.com/office/drawing/2014/main" id="{2F667CCE-9002-443E-AF53-3C4C60D4CE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6" y="2976"/>
              <a:ext cx="624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DP: 80</a:t>
              </a:r>
            </a:p>
          </p:txBody>
        </p:sp>
        <p:sp>
          <p:nvSpPr>
            <p:cNvPr id="39987" name="Rectangle 67">
              <a:extLst>
                <a:ext uri="{FF2B5EF4-FFF2-40B4-BE49-F238E27FC236}">
                  <a16:creationId xmlns:a16="http://schemas.microsoft.com/office/drawing/2014/main" id="{72C64D6D-AA11-44E5-B1E6-B72A78E1C9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6" y="3168"/>
              <a:ext cx="624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39978" name="Rectangle 68">
            <a:extLst>
              <a:ext uri="{FF2B5EF4-FFF2-40B4-BE49-F238E27FC236}">
                <a16:creationId xmlns:a16="http://schemas.microsoft.com/office/drawing/2014/main" id="{73E03A79-FCDE-44A5-93D0-C905C7F515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3810000"/>
            <a:ext cx="9906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D-IP:C</a:t>
            </a:r>
          </a:p>
        </p:txBody>
      </p:sp>
      <p:sp>
        <p:nvSpPr>
          <p:cNvPr id="39979" name="Rectangle 69">
            <a:extLst>
              <a:ext uri="{FF2B5EF4-FFF2-40B4-BE49-F238E27FC236}">
                <a16:creationId xmlns:a16="http://schemas.microsoft.com/office/drawing/2014/main" id="{FAB0B403-FDF2-4C9A-9877-3B1A8386C1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505200"/>
            <a:ext cx="8763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S-IP: B</a:t>
            </a:r>
          </a:p>
        </p:txBody>
      </p:sp>
      <p:sp>
        <p:nvSpPr>
          <p:cNvPr id="39980" name="Line 70">
            <a:extLst>
              <a:ext uri="{FF2B5EF4-FFF2-40B4-BE49-F238E27FC236}">
                <a16:creationId xmlns:a16="http://schemas.microsoft.com/office/drawing/2014/main" id="{519673C5-0DCB-4FB1-9360-3D25D23D332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72200" y="41148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9981" name="Rectangle 71">
            <a:extLst>
              <a:ext uri="{FF2B5EF4-FFF2-40B4-BE49-F238E27FC236}">
                <a16:creationId xmlns:a16="http://schemas.microsoft.com/office/drawing/2014/main" id="{5176B752-C2AA-45BB-8300-1C745C5396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676400"/>
            <a:ext cx="598488" cy="1952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9982" name="Oval 72">
            <a:extLst>
              <a:ext uri="{FF2B5EF4-FFF2-40B4-BE49-F238E27FC236}">
                <a16:creationId xmlns:a16="http://schemas.microsoft.com/office/drawing/2014/main" id="{8D26C6D0-72ED-44AA-A27D-B4C4263194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1600200"/>
            <a:ext cx="598488" cy="3048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9983" name="Text Box 73">
            <a:extLst>
              <a:ext uri="{FF2B5EF4-FFF2-40B4-BE49-F238E27FC236}">
                <a16:creationId xmlns:a16="http://schemas.microsoft.com/office/drawing/2014/main" id="{1E65AEDA-9ACC-4FA1-A17A-E738B6A1FB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600200"/>
            <a:ext cx="10747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= process</a:t>
            </a:r>
          </a:p>
        </p:txBody>
      </p:sp>
      <p:sp>
        <p:nvSpPr>
          <p:cNvPr id="39984" name="Text Box 74">
            <a:extLst>
              <a:ext uri="{FF2B5EF4-FFF2-40B4-BE49-F238E27FC236}">
                <a16:creationId xmlns:a16="http://schemas.microsoft.com/office/drawing/2014/main" id="{83E6E09A-780B-4375-A502-9766189BAA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9675" y="1600200"/>
            <a:ext cx="9763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= socket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29" name="Footer Placeholder 4">
            <a:extLst>
              <a:ext uri="{FF2B5EF4-FFF2-40B4-BE49-F238E27FC236}">
                <a16:creationId xmlns:a16="http://schemas.microsoft.com/office/drawing/2014/main" id="{E9EE9179-D783-4FBA-AE8D-2D10998FA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2: Application Layer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01730" name="Slide Number Placeholder 5">
            <a:extLst>
              <a:ext uri="{FF2B5EF4-FFF2-40B4-BE49-F238E27FC236}">
                <a16:creationId xmlns:a16="http://schemas.microsoft.com/office/drawing/2014/main" id="{EF15BB3E-CBA6-4E22-8E5F-B6F65E7AA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91ED8D2-345E-434D-A0BB-9030F15450A8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01731" name="Rectangle 2">
            <a:extLst>
              <a:ext uri="{FF2B5EF4-FFF2-40B4-BE49-F238E27FC236}">
                <a16:creationId xmlns:a16="http://schemas.microsoft.com/office/drawing/2014/main" id="{BDAB63B2-E54D-4DE0-876F-3875DE276D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247650"/>
            <a:ext cx="7772400" cy="85725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Socket programming</a:t>
            </a:r>
          </a:p>
        </p:txBody>
      </p:sp>
      <p:sp>
        <p:nvSpPr>
          <p:cNvPr id="201732" name="Rectangle 3">
            <a:extLst>
              <a:ext uri="{FF2B5EF4-FFF2-40B4-BE49-F238E27FC236}">
                <a16:creationId xmlns:a16="http://schemas.microsoft.com/office/drawing/2014/main" id="{1BBCAC77-B087-4EC1-8F85-1EE5AEDE2B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4850" y="2295525"/>
            <a:ext cx="3962400" cy="36957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altLang="en-US" sz="24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Socket API</a:t>
            </a:r>
            <a:endParaRPr lang="en-US" altLang="en-US" sz="2400" dirty="0">
              <a:ea typeface="ＭＳ Ｐゴシック" panose="020B0600070205080204" pitchFamily="34" charset="-128"/>
            </a:endParaRPr>
          </a:p>
          <a:p>
            <a:r>
              <a:rPr lang="en-US" altLang="en-US" sz="2000" dirty="0">
                <a:ea typeface="ＭＳ Ｐゴシック" panose="020B0600070205080204" pitchFamily="34" charset="-128"/>
              </a:rPr>
              <a:t>introduced in BSD4.1 UNIX, 1981</a:t>
            </a:r>
          </a:p>
          <a:p>
            <a:r>
              <a:rPr lang="en-US" altLang="en-US" sz="2000" dirty="0">
                <a:ea typeface="ＭＳ Ｐゴシック" panose="020B0600070205080204" pitchFamily="34" charset="-128"/>
              </a:rPr>
              <a:t>explicitly created, used, released by apps </a:t>
            </a:r>
          </a:p>
          <a:p>
            <a:r>
              <a:rPr lang="en-US" altLang="en-US" sz="2000" dirty="0">
                <a:ea typeface="ＭＳ Ｐゴシック" panose="020B0600070205080204" pitchFamily="34" charset="-128"/>
              </a:rPr>
              <a:t>client/server paradigm </a:t>
            </a:r>
          </a:p>
          <a:p>
            <a:r>
              <a:rPr lang="en-US" altLang="en-US" sz="2000" dirty="0">
                <a:ea typeface="ＭＳ Ｐゴシック" panose="020B0600070205080204" pitchFamily="34" charset="-128"/>
              </a:rPr>
              <a:t>two types of transport service via socket API: 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unreliable datagram 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reliable, byte stream-oriented </a:t>
            </a:r>
          </a:p>
        </p:txBody>
      </p:sp>
      <p:grpSp>
        <p:nvGrpSpPr>
          <p:cNvPr id="201733" name="Group 4">
            <a:extLst>
              <a:ext uri="{FF2B5EF4-FFF2-40B4-BE49-F238E27FC236}">
                <a16:creationId xmlns:a16="http://schemas.microsoft.com/office/drawing/2014/main" id="{4E2B6BC5-664D-40C2-8F8B-61984517B809}"/>
              </a:ext>
            </a:extLst>
          </p:cNvPr>
          <p:cNvGrpSpPr>
            <a:grpSpLocks/>
          </p:cNvGrpSpPr>
          <p:nvPr/>
        </p:nvGrpSpPr>
        <p:grpSpPr bwMode="auto">
          <a:xfrm>
            <a:off x="5248275" y="2314575"/>
            <a:ext cx="3338513" cy="3719513"/>
            <a:chOff x="3198" y="1248"/>
            <a:chExt cx="2103" cy="2343"/>
          </a:xfrm>
        </p:grpSpPr>
        <p:sp>
          <p:nvSpPr>
            <p:cNvPr id="201735" name="Text Box 5">
              <a:extLst>
                <a:ext uri="{FF2B5EF4-FFF2-40B4-BE49-F238E27FC236}">
                  <a16:creationId xmlns:a16="http://schemas.microsoft.com/office/drawing/2014/main" id="{3670BDAE-DAE3-49A7-86BB-F23E41DECC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23" y="1575"/>
              <a:ext cx="2078" cy="2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/>
                <a:t>a </a:t>
              </a:r>
              <a:r>
                <a:rPr lang="en-US" altLang="en-US" sz="2000" i="1">
                  <a:solidFill>
                    <a:srgbClr val="FF0000"/>
                  </a:solidFill>
                </a:rPr>
                <a:t>host-local</a:t>
              </a:r>
              <a:r>
                <a:rPr lang="en-US" altLang="en-US" sz="2000"/>
                <a:t>, 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i="1">
                  <a:solidFill>
                    <a:srgbClr val="FF0000"/>
                  </a:solidFill>
                </a:rPr>
                <a:t>application-created</a:t>
              </a:r>
              <a:r>
                <a:rPr lang="en-US" altLang="en-US" sz="2000"/>
                <a:t>, 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i="1">
                  <a:solidFill>
                    <a:srgbClr val="FF0000"/>
                  </a:solidFill>
                </a:rPr>
                <a:t>OS-controlled</a:t>
              </a:r>
              <a:r>
                <a:rPr lang="en-US" altLang="en-US" sz="2000"/>
                <a:t> interface (a “door”) into which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/>
                <a:t>application process can </a:t>
              </a:r>
              <a:r>
                <a:rPr lang="en-US" altLang="en-US" sz="2000">
                  <a:solidFill>
                    <a:srgbClr val="FF0000"/>
                  </a:solidFill>
                </a:rPr>
                <a:t>both send and 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solidFill>
                    <a:srgbClr val="FF0000"/>
                  </a:solidFill>
                </a:rPr>
                <a:t>receive</a:t>
              </a:r>
              <a:r>
                <a:rPr lang="en-US" altLang="en-US" sz="2000"/>
                <a:t> messages to/from another application process</a:t>
              </a:r>
              <a:endParaRPr lang="en-US" altLang="en-US" sz="2000">
                <a:latin typeface="Times New Roman" panose="02020603050405020304" pitchFamily="18" charset="0"/>
              </a:endParaRP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201736" name="Rectangle 6">
              <a:extLst>
                <a:ext uri="{FF2B5EF4-FFF2-40B4-BE49-F238E27FC236}">
                  <a16:creationId xmlns:a16="http://schemas.microsoft.com/office/drawing/2014/main" id="{2B9B59A2-50D3-4619-B87F-7581261ABF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8" y="1392"/>
              <a:ext cx="2076" cy="2196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201737" name="Group 7">
              <a:extLst>
                <a:ext uri="{FF2B5EF4-FFF2-40B4-BE49-F238E27FC236}">
                  <a16:creationId xmlns:a16="http://schemas.microsoft.com/office/drawing/2014/main" id="{F026155B-429F-4D23-9501-8E05229F665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02" y="1248"/>
              <a:ext cx="708" cy="288"/>
              <a:chOff x="134" y="3906"/>
              <a:chExt cx="708" cy="288"/>
            </a:xfrm>
          </p:grpSpPr>
          <p:sp>
            <p:nvSpPr>
              <p:cNvPr id="201738" name="Rectangle 8">
                <a:extLst>
                  <a:ext uri="{FF2B5EF4-FFF2-40B4-BE49-F238E27FC236}">
                    <a16:creationId xmlns:a16="http://schemas.microsoft.com/office/drawing/2014/main" id="{2DEB728C-AE26-40E1-A044-2C6193DBA9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8" y="3924"/>
                <a:ext cx="678" cy="25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01739" name="Text Box 9">
                <a:extLst>
                  <a:ext uri="{FF2B5EF4-FFF2-40B4-BE49-F238E27FC236}">
                    <a16:creationId xmlns:a16="http://schemas.microsoft.com/office/drawing/2014/main" id="{FC5A4735-B8BB-4112-B1DA-910BCBBEDA9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4" y="3906"/>
                <a:ext cx="70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>
                    <a:solidFill>
                      <a:schemeClr val="accent2"/>
                    </a:solidFill>
                  </a:rPr>
                  <a:t>socket</a:t>
                </a:r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201734" name="Rectangle 10">
            <a:extLst>
              <a:ext uri="{FF2B5EF4-FFF2-40B4-BE49-F238E27FC236}">
                <a16:creationId xmlns:a16="http://schemas.microsoft.com/office/drawing/2014/main" id="{FB0F2F26-7233-4F5D-B1AE-B6ED3BE3E3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125" y="1276350"/>
            <a:ext cx="816292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u="sng">
                <a:solidFill>
                  <a:srgbClr val="FF0000"/>
                </a:solidFill>
                <a:latin typeface="Times New Roman" panose="02020603050405020304" pitchFamily="18" charset="0"/>
              </a:rPr>
              <a:t>Goal:</a:t>
            </a:r>
            <a:r>
              <a:rPr lang="en-US" altLang="en-US">
                <a:latin typeface="Times New Roman" panose="02020603050405020304" pitchFamily="18" charset="0"/>
              </a:rPr>
              <a:t> learn how to build client/server application that communicate using sockets</a:t>
            </a:r>
            <a:endParaRPr lang="en-US" altLang="en-US" sz="20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7" name="Footer Placeholder 4">
            <a:extLst>
              <a:ext uri="{FF2B5EF4-FFF2-40B4-BE49-F238E27FC236}">
                <a16:creationId xmlns:a16="http://schemas.microsoft.com/office/drawing/2014/main" id="{A88BBE62-82E3-4174-94C9-959DB1561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2: Application Layer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03778" name="Slide Number Placeholder 5">
            <a:extLst>
              <a:ext uri="{FF2B5EF4-FFF2-40B4-BE49-F238E27FC236}">
                <a16:creationId xmlns:a16="http://schemas.microsoft.com/office/drawing/2014/main" id="{B40CE464-C32C-42A3-A665-1EC330399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88CD03B-2E33-4A13-A860-57B10F66A94A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03779" name="Rectangle 2">
            <a:extLst>
              <a:ext uri="{FF2B5EF4-FFF2-40B4-BE49-F238E27FC236}">
                <a16:creationId xmlns:a16="http://schemas.microsoft.com/office/drawing/2014/main" id="{E833794B-CCB6-40E3-957A-F542058FD3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ea typeface="ＭＳ Ｐゴシック" panose="020B0600070205080204" pitchFamily="34" charset="-128"/>
              </a:rPr>
              <a:t>Socket-programming using TCP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03780" name="Rectangle 3">
            <a:extLst>
              <a:ext uri="{FF2B5EF4-FFF2-40B4-BE49-F238E27FC236}">
                <a16:creationId xmlns:a16="http://schemas.microsoft.com/office/drawing/2014/main" id="{258105EA-5A05-45D8-8185-E3FACE3A86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0075" y="1419225"/>
            <a:ext cx="7772400" cy="1533525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altLang="en-US" sz="2400" u="sng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Socket:</a:t>
            </a:r>
            <a:r>
              <a:rPr lang="en-US" altLang="en-US" sz="2400" dirty="0">
                <a:ea typeface="ＭＳ Ｐゴシック" panose="020B0600070205080204" pitchFamily="34" charset="-128"/>
              </a:rPr>
              <a:t> a door between application process and end-end-transport protocol (UCP or TCP)</a:t>
            </a:r>
          </a:p>
          <a:p>
            <a:pPr>
              <a:buFont typeface="ZapfDingbats" pitchFamily="82" charset="2"/>
              <a:buNone/>
            </a:pPr>
            <a:r>
              <a:rPr lang="en-US" altLang="en-US" sz="2400" u="sng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TCP service:</a:t>
            </a:r>
            <a:r>
              <a:rPr lang="en-US" altLang="en-US" sz="2400" dirty="0">
                <a:ea typeface="ＭＳ Ｐゴシック" panose="020B0600070205080204" pitchFamily="34" charset="-128"/>
              </a:rPr>
              <a:t> reliable transfer of </a:t>
            </a:r>
            <a:r>
              <a:rPr lang="en-US" altLang="en-US" sz="2400" b="1" dirty="0">
                <a:solidFill>
                  <a:schemeClr val="accent2"/>
                </a:solidFill>
                <a:ea typeface="ＭＳ Ｐゴシック" panose="020B0600070205080204" pitchFamily="34" charset="-128"/>
              </a:rPr>
              <a:t>bytes</a:t>
            </a:r>
            <a:r>
              <a:rPr lang="en-US" altLang="en-US" sz="2400" dirty="0">
                <a:solidFill>
                  <a:schemeClr val="accent2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400" dirty="0">
                <a:ea typeface="ＭＳ Ｐゴシック" panose="020B0600070205080204" pitchFamily="34" charset="-128"/>
              </a:rPr>
              <a:t>from one process to another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graphicFrame>
        <p:nvGraphicFramePr>
          <p:cNvPr id="203781" name="Object 2">
            <a:extLst>
              <a:ext uri="{FF2B5EF4-FFF2-40B4-BE49-F238E27FC236}">
                <a16:creationId xmlns:a16="http://schemas.microsoft.com/office/drawing/2014/main" id="{0B3D0BB0-2FA5-4BAC-BA71-50B600C0EE8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73275" y="3513138"/>
          <a:ext cx="1123950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Clip" r:id="rId4" imgW="24266667" imgH="20126984" progId="MS_ClipArt_Gallery.2">
                  <p:embed/>
                </p:oleObj>
              </mc:Choice>
              <mc:Fallback>
                <p:oleObj name="Clip" r:id="rId4" imgW="24266667" imgH="20126984" progId="MS_ClipArt_Gallery.2">
                  <p:embed/>
                  <p:pic>
                    <p:nvPicPr>
                      <p:cNvPr id="203781" name="Object 2">
                        <a:extLst>
                          <a:ext uri="{FF2B5EF4-FFF2-40B4-BE49-F238E27FC236}">
                            <a16:creationId xmlns:a16="http://schemas.microsoft.com/office/drawing/2014/main" id="{0B3D0BB0-2FA5-4BAC-BA71-50B600C0EE8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3275" y="3513138"/>
                        <a:ext cx="1123950" cy="89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3782" name="Group 5">
            <a:extLst>
              <a:ext uri="{FF2B5EF4-FFF2-40B4-BE49-F238E27FC236}">
                <a16:creationId xmlns:a16="http://schemas.microsoft.com/office/drawing/2014/main" id="{509C6C09-4D6C-4BEF-8779-825909AE9795}"/>
              </a:ext>
            </a:extLst>
          </p:cNvPr>
          <p:cNvGrpSpPr>
            <a:grpSpLocks/>
          </p:cNvGrpSpPr>
          <p:nvPr/>
        </p:nvGrpSpPr>
        <p:grpSpPr bwMode="auto">
          <a:xfrm>
            <a:off x="2116138" y="3854450"/>
            <a:ext cx="1138237" cy="1584325"/>
            <a:chOff x="649" y="2260"/>
            <a:chExt cx="717" cy="998"/>
          </a:xfrm>
        </p:grpSpPr>
        <p:sp>
          <p:nvSpPr>
            <p:cNvPr id="203806" name="Rectangle 6">
              <a:extLst>
                <a:ext uri="{FF2B5EF4-FFF2-40B4-BE49-F238E27FC236}">
                  <a16:creationId xmlns:a16="http://schemas.microsoft.com/office/drawing/2014/main" id="{31C9ABD6-33FF-451E-9C8A-14FF6A0877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8" y="2280"/>
              <a:ext cx="642" cy="28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>
                <a:solidFill>
                  <a:schemeClr val="bg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03807" name="Text Box 7">
              <a:extLst>
                <a:ext uri="{FF2B5EF4-FFF2-40B4-BE49-F238E27FC236}">
                  <a16:creationId xmlns:a16="http://schemas.microsoft.com/office/drawing/2014/main" id="{196035E7-1D7E-43C6-89D2-A55A7F0C80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" y="2260"/>
              <a:ext cx="63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process</a:t>
              </a:r>
              <a:endParaRPr lang="en-US" altLang="en-US" sz="1800">
                <a:latin typeface="Times New Roman" panose="02020603050405020304" pitchFamily="18" charset="0"/>
              </a:endParaRPr>
            </a:p>
          </p:txBody>
        </p:sp>
        <p:grpSp>
          <p:nvGrpSpPr>
            <p:cNvPr id="203808" name="Group 8">
              <a:extLst>
                <a:ext uri="{FF2B5EF4-FFF2-40B4-BE49-F238E27FC236}">
                  <a16:creationId xmlns:a16="http://schemas.microsoft.com/office/drawing/2014/main" id="{6784851C-DFA0-41FB-B000-809442C646F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49" y="2628"/>
              <a:ext cx="717" cy="630"/>
              <a:chOff x="637" y="2610"/>
              <a:chExt cx="717" cy="630"/>
            </a:xfrm>
          </p:grpSpPr>
          <p:sp>
            <p:nvSpPr>
              <p:cNvPr id="203812" name="Text Box 9">
                <a:extLst>
                  <a:ext uri="{FF2B5EF4-FFF2-40B4-BE49-F238E27FC236}">
                    <a16:creationId xmlns:a16="http://schemas.microsoft.com/office/drawing/2014/main" id="{D06F890B-07C4-40B5-A7A4-CF4A9C6EB12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7" y="2658"/>
                <a:ext cx="717" cy="5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/>
                  <a:t>TCP with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/>
                  <a:t>buffers,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/>
                  <a:t>variables</a:t>
                </a:r>
                <a:endParaRPr lang="en-US" altLang="en-US" sz="1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3813" name="Rectangle 10">
                <a:extLst>
                  <a:ext uri="{FF2B5EF4-FFF2-40B4-BE49-F238E27FC236}">
                    <a16:creationId xmlns:a16="http://schemas.microsoft.com/office/drawing/2014/main" id="{156D80B7-6954-4013-876D-5C51F816E5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2" y="2610"/>
                <a:ext cx="642" cy="63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grpSp>
          <p:nvGrpSpPr>
            <p:cNvPr id="203809" name="Group 11">
              <a:extLst>
                <a:ext uri="{FF2B5EF4-FFF2-40B4-BE49-F238E27FC236}">
                  <a16:creationId xmlns:a16="http://schemas.microsoft.com/office/drawing/2014/main" id="{C605C14E-9EC4-42BD-83B3-94647DB8A40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42" y="2500"/>
              <a:ext cx="560" cy="231"/>
              <a:chOff x="898" y="3736"/>
              <a:chExt cx="560" cy="231"/>
            </a:xfrm>
          </p:grpSpPr>
          <p:sp>
            <p:nvSpPr>
              <p:cNvPr id="203810" name="Rectangle 12">
                <a:extLst>
                  <a:ext uri="{FF2B5EF4-FFF2-40B4-BE49-F238E27FC236}">
                    <a16:creationId xmlns:a16="http://schemas.microsoft.com/office/drawing/2014/main" id="{63DD7A30-0BFF-4DF6-B82B-33A2E5EB5A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24" y="3774"/>
                <a:ext cx="492" cy="15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03811" name="Text Box 13">
                <a:extLst>
                  <a:ext uri="{FF2B5EF4-FFF2-40B4-BE49-F238E27FC236}">
                    <a16:creationId xmlns:a16="http://schemas.microsoft.com/office/drawing/2014/main" id="{1D8F1E61-9755-4936-9243-9145575DEC0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98" y="3736"/>
                <a:ext cx="56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>
                    <a:solidFill>
                      <a:schemeClr val="bg1"/>
                    </a:solidFill>
                  </a:rPr>
                  <a:t>socket</a:t>
                </a:r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203783" name="Text Box 14">
            <a:extLst>
              <a:ext uri="{FF2B5EF4-FFF2-40B4-BE49-F238E27FC236}">
                <a16:creationId xmlns:a16="http://schemas.microsoft.com/office/drawing/2014/main" id="{1C1D840A-9482-40CF-8450-5479C158EC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3681413"/>
            <a:ext cx="1430338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controlled by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application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developer</a:t>
            </a:r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03784" name="Text Box 15">
            <a:extLst>
              <a:ext uri="{FF2B5EF4-FFF2-40B4-BE49-F238E27FC236}">
                <a16:creationId xmlns:a16="http://schemas.microsoft.com/office/drawing/2014/main" id="{1165F135-C5C5-429D-A91A-0470E08ED4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288" y="4548188"/>
            <a:ext cx="143192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controlled by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operating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system</a:t>
            </a:r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03785" name="Line 16">
            <a:extLst>
              <a:ext uri="{FF2B5EF4-FFF2-40B4-BE49-F238E27FC236}">
                <a16:creationId xmlns:a16="http://schemas.microsoft.com/office/drawing/2014/main" id="{FE41F9C7-EA39-44D0-8829-BAE3A5CF3CA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43100" y="3895725"/>
            <a:ext cx="0" cy="485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786" name="Line 17">
            <a:extLst>
              <a:ext uri="{FF2B5EF4-FFF2-40B4-BE49-F238E27FC236}">
                <a16:creationId xmlns:a16="http://schemas.microsoft.com/office/drawing/2014/main" id="{3F57DDF7-2F76-4888-BECA-19944E40C8F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933575" y="4476750"/>
            <a:ext cx="0" cy="1000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787" name="Text Box 18">
            <a:extLst>
              <a:ext uri="{FF2B5EF4-FFF2-40B4-BE49-F238E27FC236}">
                <a16:creationId xmlns:a16="http://schemas.microsoft.com/office/drawing/2014/main" id="{71AA80B3-68F0-4D85-AA97-756DA82CDB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7413" y="5600700"/>
            <a:ext cx="10398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host or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server</a:t>
            </a:r>
            <a:endParaRPr lang="en-US" altLang="en-US">
              <a:latin typeface="Times New Roman" panose="02020603050405020304" pitchFamily="18" charset="0"/>
            </a:endParaRPr>
          </a:p>
        </p:txBody>
      </p:sp>
      <p:graphicFrame>
        <p:nvGraphicFramePr>
          <p:cNvPr id="203788" name="Object 3">
            <a:extLst>
              <a:ext uri="{FF2B5EF4-FFF2-40B4-BE49-F238E27FC236}">
                <a16:creationId xmlns:a16="http://schemas.microsoft.com/office/drawing/2014/main" id="{18445EEC-932A-4286-B102-4762E1FE777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30875" y="3408363"/>
          <a:ext cx="1123950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Clip" r:id="rId6" imgW="24266667" imgH="20126984" progId="MS_ClipArt_Gallery.2">
                  <p:embed/>
                </p:oleObj>
              </mc:Choice>
              <mc:Fallback>
                <p:oleObj name="Clip" r:id="rId6" imgW="24266667" imgH="20126984" progId="MS_ClipArt_Gallery.2">
                  <p:embed/>
                  <p:pic>
                    <p:nvPicPr>
                      <p:cNvPr id="203788" name="Object 3">
                        <a:extLst>
                          <a:ext uri="{FF2B5EF4-FFF2-40B4-BE49-F238E27FC236}">
                            <a16:creationId xmlns:a16="http://schemas.microsoft.com/office/drawing/2014/main" id="{18445EEC-932A-4286-B102-4762E1FE777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0875" y="3408363"/>
                        <a:ext cx="1123950" cy="89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3789" name="Group 20">
            <a:extLst>
              <a:ext uri="{FF2B5EF4-FFF2-40B4-BE49-F238E27FC236}">
                <a16:creationId xmlns:a16="http://schemas.microsoft.com/office/drawing/2014/main" id="{418A7A63-6FAC-49F2-AA2D-6066B2E68109}"/>
              </a:ext>
            </a:extLst>
          </p:cNvPr>
          <p:cNvGrpSpPr>
            <a:grpSpLocks/>
          </p:cNvGrpSpPr>
          <p:nvPr/>
        </p:nvGrpSpPr>
        <p:grpSpPr bwMode="auto">
          <a:xfrm>
            <a:off x="5773738" y="3749675"/>
            <a:ext cx="1138237" cy="1584325"/>
            <a:chOff x="649" y="2260"/>
            <a:chExt cx="717" cy="998"/>
          </a:xfrm>
        </p:grpSpPr>
        <p:sp>
          <p:nvSpPr>
            <p:cNvPr id="203798" name="Rectangle 21">
              <a:extLst>
                <a:ext uri="{FF2B5EF4-FFF2-40B4-BE49-F238E27FC236}">
                  <a16:creationId xmlns:a16="http://schemas.microsoft.com/office/drawing/2014/main" id="{158BCC64-E358-46CA-BFD6-B3A18615AA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8" y="2280"/>
              <a:ext cx="642" cy="28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>
                <a:solidFill>
                  <a:schemeClr val="bg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03799" name="Text Box 22">
              <a:extLst>
                <a:ext uri="{FF2B5EF4-FFF2-40B4-BE49-F238E27FC236}">
                  <a16:creationId xmlns:a16="http://schemas.microsoft.com/office/drawing/2014/main" id="{4E387032-2F2D-4ED7-8A9D-C6502D923F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" y="2260"/>
              <a:ext cx="63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process</a:t>
              </a:r>
              <a:endParaRPr lang="en-US" altLang="en-US" sz="1800">
                <a:latin typeface="Times New Roman" panose="02020603050405020304" pitchFamily="18" charset="0"/>
              </a:endParaRPr>
            </a:p>
          </p:txBody>
        </p:sp>
        <p:grpSp>
          <p:nvGrpSpPr>
            <p:cNvPr id="203800" name="Group 23">
              <a:extLst>
                <a:ext uri="{FF2B5EF4-FFF2-40B4-BE49-F238E27FC236}">
                  <a16:creationId xmlns:a16="http://schemas.microsoft.com/office/drawing/2014/main" id="{13D9848D-D3BA-4A51-8F83-3534045B53F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49" y="2628"/>
              <a:ext cx="717" cy="630"/>
              <a:chOff x="637" y="2610"/>
              <a:chExt cx="717" cy="630"/>
            </a:xfrm>
          </p:grpSpPr>
          <p:sp>
            <p:nvSpPr>
              <p:cNvPr id="203804" name="Text Box 24">
                <a:extLst>
                  <a:ext uri="{FF2B5EF4-FFF2-40B4-BE49-F238E27FC236}">
                    <a16:creationId xmlns:a16="http://schemas.microsoft.com/office/drawing/2014/main" id="{062282EA-8F17-4288-BB74-DE368C154A5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7" y="2658"/>
                <a:ext cx="717" cy="5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/>
                  <a:t>TCP with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/>
                  <a:t>buffers,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/>
                  <a:t>variables</a:t>
                </a:r>
                <a:endParaRPr lang="en-US" altLang="en-US" sz="1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3805" name="Rectangle 25">
                <a:extLst>
                  <a:ext uri="{FF2B5EF4-FFF2-40B4-BE49-F238E27FC236}">
                    <a16:creationId xmlns:a16="http://schemas.microsoft.com/office/drawing/2014/main" id="{E48D25E6-AD79-40A1-84BD-9E7F77B690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2" y="2610"/>
                <a:ext cx="642" cy="63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grpSp>
          <p:nvGrpSpPr>
            <p:cNvPr id="203801" name="Group 26">
              <a:extLst>
                <a:ext uri="{FF2B5EF4-FFF2-40B4-BE49-F238E27FC236}">
                  <a16:creationId xmlns:a16="http://schemas.microsoft.com/office/drawing/2014/main" id="{821A26AD-3537-41EC-8C69-0C1D041DC61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42" y="2500"/>
              <a:ext cx="560" cy="231"/>
              <a:chOff x="898" y="3736"/>
              <a:chExt cx="560" cy="231"/>
            </a:xfrm>
          </p:grpSpPr>
          <p:sp>
            <p:nvSpPr>
              <p:cNvPr id="203802" name="Rectangle 27">
                <a:extLst>
                  <a:ext uri="{FF2B5EF4-FFF2-40B4-BE49-F238E27FC236}">
                    <a16:creationId xmlns:a16="http://schemas.microsoft.com/office/drawing/2014/main" id="{0F26F235-FA67-460B-A55B-72F918C5B2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24" y="3774"/>
                <a:ext cx="492" cy="15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03803" name="Text Box 28">
                <a:extLst>
                  <a:ext uri="{FF2B5EF4-FFF2-40B4-BE49-F238E27FC236}">
                    <a16:creationId xmlns:a16="http://schemas.microsoft.com/office/drawing/2014/main" id="{EE4E37DC-66C9-4C47-BBB7-F149CBD1786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98" y="3736"/>
                <a:ext cx="56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>
                    <a:solidFill>
                      <a:schemeClr val="bg1"/>
                    </a:solidFill>
                  </a:rPr>
                  <a:t>socket</a:t>
                </a:r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203790" name="Text Box 29">
            <a:extLst>
              <a:ext uri="{FF2B5EF4-FFF2-40B4-BE49-F238E27FC236}">
                <a16:creationId xmlns:a16="http://schemas.microsoft.com/office/drawing/2014/main" id="{0DF7E456-5099-4513-8457-5D05D9A1C7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8350" y="3519488"/>
            <a:ext cx="1430338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controlled by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application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developer</a:t>
            </a:r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03791" name="Text Box 30">
            <a:extLst>
              <a:ext uri="{FF2B5EF4-FFF2-40B4-BE49-F238E27FC236}">
                <a16:creationId xmlns:a16="http://schemas.microsoft.com/office/drawing/2014/main" id="{12349DE7-8411-43C3-84AC-E9733D1FE6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3113" y="4433888"/>
            <a:ext cx="1430337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controlled by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operating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system</a:t>
            </a:r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03792" name="Line 31">
            <a:extLst>
              <a:ext uri="{FF2B5EF4-FFF2-40B4-BE49-F238E27FC236}">
                <a16:creationId xmlns:a16="http://schemas.microsoft.com/office/drawing/2014/main" id="{F6B9D2E3-A407-4293-86D0-78D8E1D1908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29450" y="3762375"/>
            <a:ext cx="0" cy="485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793" name="Line 32">
            <a:extLst>
              <a:ext uri="{FF2B5EF4-FFF2-40B4-BE49-F238E27FC236}">
                <a16:creationId xmlns:a16="http://schemas.microsoft.com/office/drawing/2014/main" id="{1A6885EE-1956-459E-872A-6E71023B3E2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019925" y="4343400"/>
            <a:ext cx="0" cy="1000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794" name="Text Box 33">
            <a:extLst>
              <a:ext uri="{FF2B5EF4-FFF2-40B4-BE49-F238E27FC236}">
                <a16:creationId xmlns:a16="http://schemas.microsoft.com/office/drawing/2014/main" id="{C33559A1-6F64-4548-8267-927C112289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5013" y="5495925"/>
            <a:ext cx="10398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host or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server</a:t>
            </a:r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03795" name="Freeform 34">
            <a:extLst>
              <a:ext uri="{FF2B5EF4-FFF2-40B4-BE49-F238E27FC236}">
                <a16:creationId xmlns:a16="http://schemas.microsoft.com/office/drawing/2014/main" id="{E595FF8B-F520-46F6-A4F2-C02D24A9BE29}"/>
              </a:ext>
            </a:extLst>
          </p:cNvPr>
          <p:cNvSpPr>
            <a:spLocks/>
          </p:cNvSpPr>
          <p:nvPr/>
        </p:nvSpPr>
        <p:spPr bwMode="auto">
          <a:xfrm>
            <a:off x="3597275" y="4229100"/>
            <a:ext cx="1798638" cy="1674813"/>
          </a:xfrm>
          <a:custGeom>
            <a:avLst/>
            <a:gdLst>
              <a:gd name="T0" fmla="*/ 2147483646 w 1292"/>
              <a:gd name="T1" fmla="*/ 2147483646 h 1255"/>
              <a:gd name="T2" fmla="*/ 2147483646 w 1292"/>
              <a:gd name="T3" fmla="*/ 2147483646 h 1255"/>
              <a:gd name="T4" fmla="*/ 2147483646 w 1292"/>
              <a:gd name="T5" fmla="*/ 2147483646 h 1255"/>
              <a:gd name="T6" fmla="*/ 2147483646 w 1292"/>
              <a:gd name="T7" fmla="*/ 2147483646 h 1255"/>
              <a:gd name="T8" fmla="*/ 2147483646 w 1292"/>
              <a:gd name="T9" fmla="*/ 2147483646 h 1255"/>
              <a:gd name="T10" fmla="*/ 2147483646 w 1292"/>
              <a:gd name="T11" fmla="*/ 2147483646 h 1255"/>
              <a:gd name="T12" fmla="*/ 2147483646 w 1292"/>
              <a:gd name="T13" fmla="*/ 2147483646 h 1255"/>
              <a:gd name="T14" fmla="*/ 2147483646 w 1292"/>
              <a:gd name="T15" fmla="*/ 2147483646 h 1255"/>
              <a:gd name="T16" fmla="*/ 2147483646 w 1292"/>
              <a:gd name="T17" fmla="*/ 2147483646 h 1255"/>
              <a:gd name="T18" fmla="*/ 2147483646 w 1292"/>
              <a:gd name="T19" fmla="*/ 2147483646 h 1255"/>
              <a:gd name="T20" fmla="*/ 2147483646 w 1292"/>
              <a:gd name="T21" fmla="*/ 2147483646 h 1255"/>
              <a:gd name="T22" fmla="*/ 2147483646 w 1292"/>
              <a:gd name="T23" fmla="*/ 2147483646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292"/>
              <a:gd name="T37" fmla="*/ 0 h 1255"/>
              <a:gd name="T38" fmla="*/ 1292 w 1292"/>
              <a:gd name="T39" fmla="*/ 1255 h 125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796" name="Text Box 35">
            <a:extLst>
              <a:ext uri="{FF2B5EF4-FFF2-40B4-BE49-F238E27FC236}">
                <a16:creationId xmlns:a16="http://schemas.microsoft.com/office/drawing/2014/main" id="{3EF1554B-7780-4BE6-8A25-B46AFACA66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7000" y="4838700"/>
            <a:ext cx="11604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internet</a:t>
            </a:r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03797" name="Line 36">
            <a:extLst>
              <a:ext uri="{FF2B5EF4-FFF2-40B4-BE49-F238E27FC236}">
                <a16:creationId xmlns:a16="http://schemas.microsoft.com/office/drawing/2014/main" id="{81956F4E-2A7C-4A6F-A491-C168F5B5A3A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28975" y="4733925"/>
            <a:ext cx="2533650" cy="95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1" name="Rectangle 2">
            <a:extLst>
              <a:ext uri="{FF2B5EF4-FFF2-40B4-BE49-F238E27FC236}">
                <a16:creationId xmlns:a16="http://schemas.microsoft.com/office/drawing/2014/main" id="{42D93308-3073-4D5F-BF54-4D1D3D951B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>
                <a:ea typeface="ＭＳ Ｐゴシック" panose="020B0600070205080204" pitchFamily="34" charset="-128"/>
              </a:rPr>
              <a:t>Socket</a:t>
            </a:r>
            <a:r>
              <a:rPr lang="zh-TW" altLang="en-US" sz="3200" dirty="0">
                <a:ea typeface="ＭＳ Ｐゴシック" panose="020B0600070205080204" pitchFamily="34" charset="-128"/>
              </a:rPr>
              <a:t> </a:t>
            </a:r>
            <a:r>
              <a:rPr lang="en-US" altLang="zh-TW" sz="3200" dirty="0">
                <a:ea typeface="ＭＳ Ｐゴシック" panose="020B0600070205080204" pitchFamily="34" charset="-128"/>
              </a:rPr>
              <a:t>programming: Terminology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2869E647-107D-477D-AABF-2E2A09752E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835042"/>
              </p:ext>
            </p:extLst>
          </p:nvPr>
        </p:nvGraphicFramePr>
        <p:xfrm>
          <a:off x="533400" y="1531912"/>
          <a:ext cx="7921051" cy="2499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75282">
                  <a:extLst>
                    <a:ext uri="{9D8B030D-6E8A-4147-A177-3AD203B41FA5}">
                      <a16:colId xmlns:a16="http://schemas.microsoft.com/office/drawing/2014/main" val="3086355935"/>
                    </a:ext>
                  </a:extLst>
                </a:gridCol>
                <a:gridCol w="1753849">
                  <a:extLst>
                    <a:ext uri="{9D8B030D-6E8A-4147-A177-3AD203B41FA5}">
                      <a16:colId xmlns:a16="http://schemas.microsoft.com/office/drawing/2014/main" val="1592968130"/>
                    </a:ext>
                  </a:extLst>
                </a:gridCol>
                <a:gridCol w="2158584">
                  <a:extLst>
                    <a:ext uri="{9D8B030D-6E8A-4147-A177-3AD203B41FA5}">
                      <a16:colId xmlns:a16="http://schemas.microsoft.com/office/drawing/2014/main" val="1737513693"/>
                    </a:ext>
                  </a:extLst>
                </a:gridCol>
                <a:gridCol w="2533336">
                  <a:extLst>
                    <a:ext uri="{9D8B030D-6E8A-4147-A177-3AD203B41FA5}">
                      <a16:colId xmlns:a16="http://schemas.microsoft.com/office/drawing/2014/main" val="16900178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Format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Example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Analogy-phone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0542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IP(v4)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/>
                        <a:t>x.x.x.x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192.168.0.1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Phone number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16316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N&lt;65535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Extension #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36665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Socket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[memory/</a:t>
                      </a:r>
                    </a:p>
                    <a:p>
                      <a:r>
                        <a:rPr lang="en-US" sz="2800" dirty="0"/>
                        <a:t>resource]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s=socket(…)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Physical phone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58888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0466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1" name="Rectangle 2">
            <a:extLst>
              <a:ext uri="{FF2B5EF4-FFF2-40B4-BE49-F238E27FC236}">
                <a16:creationId xmlns:a16="http://schemas.microsoft.com/office/drawing/2014/main" id="{42D93308-3073-4D5F-BF54-4D1D3D951B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>
                <a:ea typeface="ＭＳ Ｐゴシック" panose="020B0600070205080204" pitchFamily="34" charset="-128"/>
              </a:rPr>
              <a:t>Client/server socket interaction: TCP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211976" name="Text Box 22">
            <a:extLst>
              <a:ext uri="{FF2B5EF4-FFF2-40B4-BE49-F238E27FC236}">
                <a16:creationId xmlns:a16="http://schemas.microsoft.com/office/drawing/2014/main" id="{6EEF1144-EB78-41F6-AF65-63A4E52949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661" y="1381398"/>
            <a:ext cx="47035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dirty="0"/>
              <a:t>Server </a:t>
            </a:r>
            <a:r>
              <a:rPr lang="en-US" altLang="en-US" sz="1800" dirty="0"/>
              <a:t>(stand-by, waiting for requests)</a:t>
            </a:r>
            <a:endParaRPr lang="en-US" altLang="en-US" dirty="0">
              <a:latin typeface="Times New Roman" panose="02020603050405020304" pitchFamily="18" charset="0"/>
            </a:endParaRPr>
          </a:p>
        </p:txBody>
      </p:sp>
      <p:sp>
        <p:nvSpPr>
          <p:cNvPr id="211977" name="Text Box 23">
            <a:extLst>
              <a:ext uri="{FF2B5EF4-FFF2-40B4-BE49-F238E27FC236}">
                <a16:creationId xmlns:a16="http://schemas.microsoft.com/office/drawing/2014/main" id="{1D707E51-E45F-4F3F-8D5F-EBDB9B0937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1008" y="1381398"/>
            <a:ext cx="34547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dirty="0"/>
              <a:t>Client </a:t>
            </a:r>
            <a:r>
              <a:rPr lang="en-US" altLang="en-US" sz="1800" dirty="0"/>
              <a:t>(initiate the request) </a:t>
            </a:r>
            <a:endParaRPr lang="en-US" altLang="en-US" dirty="0">
              <a:latin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BF7EFA4-E8AB-4405-81D1-BFA541506BFC}"/>
              </a:ext>
            </a:extLst>
          </p:cNvPr>
          <p:cNvSpPr txBox="1"/>
          <p:nvPr/>
        </p:nvSpPr>
        <p:spPr>
          <a:xfrm>
            <a:off x="707641" y="1987773"/>
            <a:ext cx="34435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Create socket</a:t>
            </a:r>
          </a:p>
          <a:p>
            <a:pPr algn="ctr"/>
            <a:r>
              <a:rPr lang="en-US" sz="1600" dirty="0"/>
              <a:t>(Claim resources/ available phone)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F2B878-D341-4F84-A19A-825E4BC15F64}"/>
              </a:ext>
            </a:extLst>
          </p:cNvPr>
          <p:cNvSpPr txBox="1"/>
          <p:nvPr/>
        </p:nvSpPr>
        <p:spPr>
          <a:xfrm>
            <a:off x="1037057" y="2778814"/>
            <a:ext cx="2784737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Bind port</a:t>
            </a:r>
          </a:p>
          <a:p>
            <a:pPr algn="ctr"/>
            <a:r>
              <a:rPr lang="en-US" sz="1600" dirty="0"/>
              <a:t>(Claim ID on this machine/ </a:t>
            </a:r>
          </a:p>
          <a:p>
            <a:pPr algn="ctr"/>
            <a:r>
              <a:rPr lang="en-US" sz="1600" dirty="0"/>
              <a:t>get a phone extension No.)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75FC8C-321E-4DD7-9D65-DF82ACC445ED}"/>
              </a:ext>
            </a:extLst>
          </p:cNvPr>
          <p:cNvSpPr txBox="1"/>
          <p:nvPr/>
        </p:nvSpPr>
        <p:spPr>
          <a:xfrm>
            <a:off x="286853" y="3816076"/>
            <a:ext cx="43669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Listen/ </a:t>
            </a:r>
            <a:r>
              <a:rPr lang="en-US" sz="2000" dirty="0">
                <a:solidFill>
                  <a:srgbClr val="FF0000"/>
                </a:solidFill>
              </a:rPr>
              <a:t>accept</a:t>
            </a:r>
          </a:p>
          <a:p>
            <a:pPr algn="ctr"/>
            <a:r>
              <a:rPr lang="en-US" sz="1600" dirty="0"/>
              <a:t>(Wait for connections/ Wait for phone call)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D6A0B4-AC50-41C9-92C8-0243E1330440}"/>
              </a:ext>
            </a:extLst>
          </p:cNvPr>
          <p:cNvSpPr txBox="1"/>
          <p:nvPr/>
        </p:nvSpPr>
        <p:spPr>
          <a:xfrm>
            <a:off x="859926" y="4607117"/>
            <a:ext cx="32207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Send/ receive</a:t>
            </a:r>
          </a:p>
          <a:p>
            <a:pPr algn="ctr"/>
            <a:r>
              <a:rPr lang="en-US" sz="1600" dirty="0"/>
              <a:t>(Communication/ Chat on phone)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0A4D49-E0C0-4988-B5C0-A4B9AE1CF5E3}"/>
              </a:ext>
            </a:extLst>
          </p:cNvPr>
          <p:cNvSpPr txBox="1"/>
          <p:nvPr/>
        </p:nvSpPr>
        <p:spPr>
          <a:xfrm>
            <a:off x="4820551" y="1987773"/>
            <a:ext cx="34435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Create socket</a:t>
            </a:r>
          </a:p>
          <a:p>
            <a:pPr algn="ctr"/>
            <a:r>
              <a:rPr lang="en-US" sz="1600" dirty="0"/>
              <a:t>(Claim resources/ available phone)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85712F3-BA73-4077-BD73-7222D7FE6292}"/>
              </a:ext>
            </a:extLst>
          </p:cNvPr>
          <p:cNvSpPr txBox="1"/>
          <p:nvPr/>
        </p:nvSpPr>
        <p:spPr>
          <a:xfrm>
            <a:off x="4937572" y="3816076"/>
            <a:ext cx="32095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Connect</a:t>
            </a:r>
          </a:p>
          <a:p>
            <a:pPr algn="ctr"/>
            <a:r>
              <a:rPr lang="en-US" sz="1600" dirty="0"/>
              <a:t>(connect to server/ call others)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00E6B1D-9D32-4BC4-9111-35E192AF3B17}"/>
              </a:ext>
            </a:extLst>
          </p:cNvPr>
          <p:cNvSpPr txBox="1"/>
          <p:nvPr/>
        </p:nvSpPr>
        <p:spPr>
          <a:xfrm>
            <a:off x="4597741" y="2928926"/>
            <a:ext cx="39613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-</a:t>
            </a:r>
          </a:p>
          <a:p>
            <a:pPr algn="ctr"/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(Don’t care about public port/ phone #)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E1A415B-737B-47F6-B5D2-AFA58DA95EE3}"/>
              </a:ext>
            </a:extLst>
          </p:cNvPr>
          <p:cNvSpPr txBox="1"/>
          <p:nvPr/>
        </p:nvSpPr>
        <p:spPr>
          <a:xfrm>
            <a:off x="4968027" y="4607116"/>
            <a:ext cx="32207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Send/ receive</a:t>
            </a:r>
          </a:p>
          <a:p>
            <a:pPr algn="ctr"/>
            <a:r>
              <a:rPr lang="en-US" sz="1600" dirty="0"/>
              <a:t>(Communication/ Chat on phone)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16B615A-8DC2-4638-9E16-CA6C4214C678}"/>
              </a:ext>
            </a:extLst>
          </p:cNvPr>
          <p:cNvSpPr txBox="1"/>
          <p:nvPr/>
        </p:nvSpPr>
        <p:spPr>
          <a:xfrm>
            <a:off x="343757" y="5431487"/>
            <a:ext cx="41713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Close socket</a:t>
            </a:r>
          </a:p>
          <a:p>
            <a:pPr algn="ctr"/>
            <a:r>
              <a:rPr lang="en-US" sz="1600" dirty="0"/>
              <a:t>(End communication/ Hang up the phone)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F98A1CB-30B1-40B2-9333-F78029B2AEBD}"/>
              </a:ext>
            </a:extLst>
          </p:cNvPr>
          <p:cNvSpPr txBox="1"/>
          <p:nvPr/>
        </p:nvSpPr>
        <p:spPr>
          <a:xfrm>
            <a:off x="4492735" y="5431487"/>
            <a:ext cx="41713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Close socket</a:t>
            </a:r>
          </a:p>
          <a:p>
            <a:pPr algn="ctr"/>
            <a:r>
              <a:rPr lang="en-US" sz="1600" dirty="0"/>
              <a:t>(End communication/ Hang up the phone)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8D01213-C974-4140-9BEA-79A9A2645666}"/>
              </a:ext>
            </a:extLst>
          </p:cNvPr>
          <p:cNvSpPr txBox="1"/>
          <p:nvPr/>
        </p:nvSpPr>
        <p:spPr>
          <a:xfrm>
            <a:off x="1480819" y="6255857"/>
            <a:ext cx="618236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TW" sz="2400" dirty="0">
                <a:solidFill>
                  <a:srgbClr val="FF0000"/>
                </a:solidFill>
              </a:rPr>
              <a:t>Red word: wait for the other side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963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7" grpId="0"/>
      <p:bldP spid="9" grpId="0"/>
      <p:bldP spid="11" grpId="0"/>
      <p:bldP spid="13" grpId="0"/>
      <p:bldP spid="15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1" name="Rectangle 2">
            <a:extLst>
              <a:ext uri="{FF2B5EF4-FFF2-40B4-BE49-F238E27FC236}">
                <a16:creationId xmlns:a16="http://schemas.microsoft.com/office/drawing/2014/main" id="{42D93308-3073-4D5F-BF54-4D1D3D951B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>
                <a:ea typeface="ＭＳ Ｐゴシック" panose="020B0600070205080204" pitchFamily="34" charset="-128"/>
              </a:rPr>
              <a:t>Client/server socket interaction: TCP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211976" name="Text Box 22">
            <a:extLst>
              <a:ext uri="{FF2B5EF4-FFF2-40B4-BE49-F238E27FC236}">
                <a16:creationId xmlns:a16="http://schemas.microsoft.com/office/drawing/2014/main" id="{6EEF1144-EB78-41F6-AF65-63A4E52949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661" y="1381398"/>
            <a:ext cx="47035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dirty="0"/>
              <a:t>Server </a:t>
            </a:r>
            <a:r>
              <a:rPr lang="en-US" altLang="en-US" sz="1800" dirty="0"/>
              <a:t>(stand-by, waiting for requests)</a:t>
            </a:r>
            <a:endParaRPr lang="en-US" altLang="en-US" dirty="0">
              <a:latin typeface="Times New Roman" panose="02020603050405020304" pitchFamily="18" charset="0"/>
            </a:endParaRPr>
          </a:p>
        </p:txBody>
      </p:sp>
      <p:sp>
        <p:nvSpPr>
          <p:cNvPr id="211977" name="Text Box 23">
            <a:extLst>
              <a:ext uri="{FF2B5EF4-FFF2-40B4-BE49-F238E27FC236}">
                <a16:creationId xmlns:a16="http://schemas.microsoft.com/office/drawing/2014/main" id="{1D707E51-E45F-4F3F-8D5F-EBDB9B0937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1008" y="1381398"/>
            <a:ext cx="34547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dirty="0"/>
              <a:t>Client </a:t>
            </a:r>
            <a:r>
              <a:rPr lang="en-US" altLang="en-US" sz="1800" dirty="0"/>
              <a:t>(initiate the request) </a:t>
            </a:r>
            <a:endParaRPr lang="en-US" altLang="en-US" dirty="0">
              <a:latin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BF7EFA4-E8AB-4405-81D1-BFA541506BFC}"/>
              </a:ext>
            </a:extLst>
          </p:cNvPr>
          <p:cNvSpPr txBox="1"/>
          <p:nvPr/>
        </p:nvSpPr>
        <p:spPr>
          <a:xfrm>
            <a:off x="707641" y="1987773"/>
            <a:ext cx="34435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Create socket</a:t>
            </a:r>
          </a:p>
          <a:p>
            <a:pPr algn="ctr"/>
            <a:r>
              <a:rPr lang="en-US" sz="1600" dirty="0"/>
              <a:t>(Claim resources/ available phone)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F2B878-D341-4F84-A19A-825E4BC15F64}"/>
              </a:ext>
            </a:extLst>
          </p:cNvPr>
          <p:cNvSpPr txBox="1"/>
          <p:nvPr/>
        </p:nvSpPr>
        <p:spPr>
          <a:xfrm>
            <a:off x="1037057" y="2778814"/>
            <a:ext cx="2784737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Bind port</a:t>
            </a:r>
          </a:p>
          <a:p>
            <a:pPr algn="ctr"/>
            <a:r>
              <a:rPr lang="en-US" sz="1600" dirty="0"/>
              <a:t>(Claim ID on this machine/ </a:t>
            </a:r>
          </a:p>
          <a:p>
            <a:pPr algn="ctr"/>
            <a:r>
              <a:rPr lang="en-US" sz="1600" dirty="0"/>
              <a:t>get a phone extension No.)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75FC8C-321E-4DD7-9D65-DF82ACC445ED}"/>
              </a:ext>
            </a:extLst>
          </p:cNvPr>
          <p:cNvSpPr txBox="1"/>
          <p:nvPr/>
        </p:nvSpPr>
        <p:spPr>
          <a:xfrm>
            <a:off x="286853" y="3816076"/>
            <a:ext cx="43669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Listen/ </a:t>
            </a:r>
            <a:r>
              <a:rPr lang="en-US" sz="2000" dirty="0">
                <a:solidFill>
                  <a:srgbClr val="FF0000"/>
                </a:solidFill>
              </a:rPr>
              <a:t>accept</a:t>
            </a:r>
          </a:p>
          <a:p>
            <a:pPr algn="ctr"/>
            <a:r>
              <a:rPr lang="en-US" sz="1600" dirty="0"/>
              <a:t>(Wait for connections/ Wait for phone call)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D6A0B4-AC50-41C9-92C8-0243E1330440}"/>
              </a:ext>
            </a:extLst>
          </p:cNvPr>
          <p:cNvSpPr txBox="1"/>
          <p:nvPr/>
        </p:nvSpPr>
        <p:spPr>
          <a:xfrm>
            <a:off x="859926" y="4607117"/>
            <a:ext cx="32207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Send/ receive</a:t>
            </a:r>
          </a:p>
          <a:p>
            <a:pPr algn="ctr"/>
            <a:r>
              <a:rPr lang="en-US" sz="1600" dirty="0"/>
              <a:t>(Communication/ Chat on phone)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0A4D49-E0C0-4988-B5C0-A4B9AE1CF5E3}"/>
              </a:ext>
            </a:extLst>
          </p:cNvPr>
          <p:cNvSpPr txBox="1"/>
          <p:nvPr/>
        </p:nvSpPr>
        <p:spPr>
          <a:xfrm>
            <a:off x="4820551" y="1987773"/>
            <a:ext cx="34435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Create socket</a:t>
            </a:r>
          </a:p>
          <a:p>
            <a:pPr algn="ctr"/>
            <a:r>
              <a:rPr lang="en-US" sz="1600" dirty="0"/>
              <a:t>(Claim resources/ available phone)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85712F3-BA73-4077-BD73-7222D7FE6292}"/>
              </a:ext>
            </a:extLst>
          </p:cNvPr>
          <p:cNvSpPr txBox="1"/>
          <p:nvPr/>
        </p:nvSpPr>
        <p:spPr>
          <a:xfrm>
            <a:off x="4937572" y="3816076"/>
            <a:ext cx="32095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Connect</a:t>
            </a:r>
          </a:p>
          <a:p>
            <a:pPr algn="ctr"/>
            <a:r>
              <a:rPr lang="en-US" sz="1600" dirty="0"/>
              <a:t>(connect to server/ call others)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00E6B1D-9D32-4BC4-9111-35E192AF3B17}"/>
              </a:ext>
            </a:extLst>
          </p:cNvPr>
          <p:cNvSpPr txBox="1"/>
          <p:nvPr/>
        </p:nvSpPr>
        <p:spPr>
          <a:xfrm>
            <a:off x="4597741" y="2928926"/>
            <a:ext cx="39613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-</a:t>
            </a:r>
          </a:p>
          <a:p>
            <a:pPr algn="ctr"/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(Don’t care about public port/ phone #)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E1A415B-737B-47F6-B5D2-AFA58DA95EE3}"/>
              </a:ext>
            </a:extLst>
          </p:cNvPr>
          <p:cNvSpPr txBox="1"/>
          <p:nvPr/>
        </p:nvSpPr>
        <p:spPr>
          <a:xfrm>
            <a:off x="4968027" y="4607116"/>
            <a:ext cx="32207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Send/ receive</a:t>
            </a:r>
          </a:p>
          <a:p>
            <a:pPr algn="ctr"/>
            <a:r>
              <a:rPr lang="en-US" sz="1600" dirty="0"/>
              <a:t>(Communication/ Chat on phone)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16B615A-8DC2-4638-9E16-CA6C4214C678}"/>
              </a:ext>
            </a:extLst>
          </p:cNvPr>
          <p:cNvSpPr txBox="1"/>
          <p:nvPr/>
        </p:nvSpPr>
        <p:spPr>
          <a:xfrm>
            <a:off x="343757" y="5431487"/>
            <a:ext cx="41713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Close socket</a:t>
            </a:r>
          </a:p>
          <a:p>
            <a:pPr algn="ctr"/>
            <a:r>
              <a:rPr lang="en-US" sz="1600" dirty="0"/>
              <a:t>(End communication/ Hang up the phone)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F98A1CB-30B1-40B2-9333-F78029B2AEBD}"/>
              </a:ext>
            </a:extLst>
          </p:cNvPr>
          <p:cNvSpPr txBox="1"/>
          <p:nvPr/>
        </p:nvSpPr>
        <p:spPr>
          <a:xfrm>
            <a:off x="4492735" y="5431487"/>
            <a:ext cx="41713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Close socket</a:t>
            </a:r>
          </a:p>
          <a:p>
            <a:pPr algn="ctr"/>
            <a:r>
              <a:rPr lang="en-US" sz="1600" dirty="0"/>
              <a:t>(End communication/ Hang up the phone)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934E38-4CD1-46AB-9FEA-5BB8DA026656}"/>
              </a:ext>
            </a:extLst>
          </p:cNvPr>
          <p:cNvSpPr txBox="1"/>
          <p:nvPr/>
        </p:nvSpPr>
        <p:spPr>
          <a:xfrm>
            <a:off x="372138" y="1843063"/>
            <a:ext cx="3225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/>
                </a:solidFill>
              </a:rPr>
              <a:t>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17A8DC-2289-4531-BB5A-6F21376EE0D8}"/>
              </a:ext>
            </a:extLst>
          </p:cNvPr>
          <p:cNvSpPr txBox="1"/>
          <p:nvPr/>
        </p:nvSpPr>
        <p:spPr>
          <a:xfrm>
            <a:off x="347291" y="2810856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/>
                </a:solidFill>
              </a:rPr>
              <a:t>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CDD46FE-C6FE-47CD-A64C-C544FF45A18F}"/>
              </a:ext>
            </a:extLst>
          </p:cNvPr>
          <p:cNvSpPr txBox="1"/>
          <p:nvPr/>
        </p:nvSpPr>
        <p:spPr>
          <a:xfrm>
            <a:off x="372138" y="3762232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/>
                </a:solidFill>
              </a:rPr>
              <a:t>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F42390F-B5B1-4918-A5B2-03E3F1FF4113}"/>
              </a:ext>
            </a:extLst>
          </p:cNvPr>
          <p:cNvSpPr txBox="1"/>
          <p:nvPr/>
        </p:nvSpPr>
        <p:spPr>
          <a:xfrm>
            <a:off x="4869121" y="1837987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/>
                </a:solidFill>
              </a:rPr>
              <a:t>4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0A8E0F7-D8CB-49C2-BD90-1BC47F5A263C}"/>
              </a:ext>
            </a:extLst>
          </p:cNvPr>
          <p:cNvSpPr txBox="1"/>
          <p:nvPr/>
        </p:nvSpPr>
        <p:spPr>
          <a:xfrm>
            <a:off x="4901213" y="3714466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/>
                </a:solidFill>
              </a:rPr>
              <a:t>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83D6E21-0330-468F-94EB-E5F8F7049DB4}"/>
              </a:ext>
            </a:extLst>
          </p:cNvPr>
          <p:cNvSpPr txBox="1"/>
          <p:nvPr/>
        </p:nvSpPr>
        <p:spPr>
          <a:xfrm>
            <a:off x="372138" y="4616915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/>
                </a:solidFill>
              </a:rPr>
              <a:t>6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63562AE-0456-45E5-B2BC-4A61B8AA5D07}"/>
              </a:ext>
            </a:extLst>
          </p:cNvPr>
          <p:cNvSpPr txBox="1"/>
          <p:nvPr/>
        </p:nvSpPr>
        <p:spPr>
          <a:xfrm>
            <a:off x="4902514" y="4544337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/>
                </a:solidFill>
              </a:rPr>
              <a:t>6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9039FB3-39A6-426F-A1D4-2D65B96AF751}"/>
              </a:ext>
            </a:extLst>
          </p:cNvPr>
          <p:cNvSpPr txBox="1"/>
          <p:nvPr/>
        </p:nvSpPr>
        <p:spPr>
          <a:xfrm>
            <a:off x="320194" y="5344135"/>
            <a:ext cx="716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/>
                </a:solidFill>
              </a:rPr>
              <a:t>7/8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9ECB3B8-B32B-48C6-B453-58EE5DAF672D}"/>
              </a:ext>
            </a:extLst>
          </p:cNvPr>
          <p:cNvSpPr txBox="1"/>
          <p:nvPr/>
        </p:nvSpPr>
        <p:spPr>
          <a:xfrm>
            <a:off x="4851008" y="5360203"/>
            <a:ext cx="716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/>
                </a:solidFill>
              </a:rPr>
              <a:t>7/8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FD2FAC0-A449-4961-85DE-EE42885B2295}"/>
              </a:ext>
            </a:extLst>
          </p:cNvPr>
          <p:cNvSpPr txBox="1"/>
          <p:nvPr/>
        </p:nvSpPr>
        <p:spPr>
          <a:xfrm>
            <a:off x="1480819" y="6255857"/>
            <a:ext cx="618236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TW" sz="2400" dirty="0">
                <a:solidFill>
                  <a:srgbClr val="FF0000"/>
                </a:solidFill>
              </a:rPr>
              <a:t>Red word: wait for the other side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671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5" name="Footer Placeholder 5">
            <a:extLst>
              <a:ext uri="{FF2B5EF4-FFF2-40B4-BE49-F238E27FC236}">
                <a16:creationId xmlns:a16="http://schemas.microsoft.com/office/drawing/2014/main" id="{C25FE399-6CEF-4FD1-B6BE-29B5F1960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2: Application Layer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05826" name="Slide Number Placeholder 6">
            <a:extLst>
              <a:ext uri="{FF2B5EF4-FFF2-40B4-BE49-F238E27FC236}">
                <a16:creationId xmlns:a16="http://schemas.microsoft.com/office/drawing/2014/main" id="{8B41ECE1-8946-426A-A38A-19011E8FC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CABFA5F-1EE2-403F-8793-E82533B50CD9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05827" name="Rectangle 2">
            <a:extLst>
              <a:ext uri="{FF2B5EF4-FFF2-40B4-BE49-F238E27FC236}">
                <a16:creationId xmlns:a16="http://schemas.microsoft.com/office/drawing/2014/main" id="{751803CD-2142-4469-98F0-FE28E37ADC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ea typeface="ＭＳ Ｐゴシック" panose="020B0600070205080204" pitchFamily="34" charset="-128"/>
              </a:rPr>
              <a:t>Socket programming </a:t>
            </a:r>
            <a:r>
              <a:rPr lang="en-US" altLang="en-US" sz="3600" i="1">
                <a:solidFill>
                  <a:srgbClr val="FF0000"/>
                </a:solidFill>
                <a:ea typeface="ＭＳ Ｐゴシック" panose="020B0600070205080204" pitchFamily="34" charset="-128"/>
              </a:rPr>
              <a:t>with TCP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05828" name="Rectangle 3">
            <a:extLst>
              <a:ext uri="{FF2B5EF4-FFF2-40B4-BE49-F238E27FC236}">
                <a16:creationId xmlns:a16="http://schemas.microsoft.com/office/drawing/2014/main" id="{C4C61A62-0996-4C31-A59B-BF5C0BFF1D6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14350" y="1352550"/>
            <a:ext cx="3810000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altLang="en-US" sz="2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Client must contact server</a:t>
            </a:r>
            <a:endParaRPr lang="en-US" altLang="en-US" sz="2400" dirty="0">
              <a:ea typeface="ＭＳ Ｐゴシック" panose="020B0600070205080204" pitchFamily="34" charset="-128"/>
            </a:endParaRPr>
          </a:p>
          <a:p>
            <a:r>
              <a:rPr lang="en-US" altLang="en-US" sz="2000" dirty="0">
                <a:ea typeface="ＭＳ Ｐゴシック" panose="020B0600070205080204" pitchFamily="34" charset="-128"/>
              </a:rPr>
              <a:t>server process must first be running</a:t>
            </a:r>
          </a:p>
          <a:p>
            <a:r>
              <a:rPr lang="en-US" altLang="en-US" sz="2000" dirty="0">
                <a:ea typeface="ＭＳ Ｐゴシック" panose="020B0600070205080204" pitchFamily="34" charset="-128"/>
              </a:rPr>
              <a:t>server must have created socket (door) that welcomes client’s contact</a:t>
            </a:r>
            <a:endParaRPr lang="en-US" altLang="en-US" sz="2400" dirty="0">
              <a:ea typeface="ＭＳ Ｐゴシック" panose="020B0600070205080204" pitchFamily="34" charset="-128"/>
            </a:endParaRPr>
          </a:p>
          <a:p>
            <a:pPr>
              <a:spcBef>
                <a:spcPct val="50000"/>
              </a:spcBef>
              <a:buFont typeface="ZapfDingbats" pitchFamily="82" charset="2"/>
              <a:buNone/>
            </a:pPr>
            <a:r>
              <a:rPr lang="en-US" altLang="en-US" sz="2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Client contacts server by:</a:t>
            </a:r>
            <a:endParaRPr lang="en-US" altLang="en-US" sz="2400" dirty="0">
              <a:ea typeface="ＭＳ Ｐゴシック" panose="020B0600070205080204" pitchFamily="34" charset="-128"/>
            </a:endParaRPr>
          </a:p>
          <a:p>
            <a:r>
              <a:rPr lang="en-US" altLang="en-US" sz="2000" dirty="0">
                <a:ea typeface="ＭＳ Ｐゴシック" panose="020B0600070205080204" pitchFamily="34" charset="-128"/>
              </a:rPr>
              <a:t>creating client-local TCP socket</a:t>
            </a:r>
          </a:p>
          <a:p>
            <a:r>
              <a:rPr lang="en-US" altLang="en-US" sz="2000" dirty="0">
                <a:ea typeface="ＭＳ Ｐゴシック" panose="020B0600070205080204" pitchFamily="34" charset="-128"/>
              </a:rPr>
              <a:t>specifying IP address, port number of server process</a:t>
            </a:r>
          </a:p>
          <a:p>
            <a:r>
              <a:rPr lang="en-US" altLang="en-US" sz="2000" dirty="0">
                <a:ea typeface="ＭＳ Ｐゴシック" panose="020B0600070205080204" pitchFamily="34" charset="-128"/>
              </a:rPr>
              <a:t>When </a:t>
            </a:r>
            <a:r>
              <a:rPr lang="en-US" altLang="en-US" sz="2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client creates socket</a:t>
            </a:r>
            <a:r>
              <a:rPr lang="en-US" altLang="en-US" sz="2000" dirty="0">
                <a:ea typeface="ＭＳ Ｐゴシック" panose="020B0600070205080204" pitchFamily="34" charset="-128"/>
              </a:rPr>
              <a:t>: client TCP establishes connection to server TCP</a:t>
            </a:r>
          </a:p>
          <a:p>
            <a:endParaRPr lang="en-US" altLang="en-US" sz="2000" dirty="0">
              <a:ea typeface="ＭＳ Ｐゴシック" panose="020B0600070205080204" pitchFamily="34" charset="-128"/>
            </a:endParaRPr>
          </a:p>
        </p:txBody>
      </p:sp>
      <p:sp>
        <p:nvSpPr>
          <p:cNvPr id="205829" name="Rectangle 4">
            <a:extLst>
              <a:ext uri="{FF2B5EF4-FFF2-40B4-BE49-F238E27FC236}">
                <a16:creationId xmlns:a16="http://schemas.microsoft.com/office/drawing/2014/main" id="{FBD08676-3383-4161-8D9D-019024F530D6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390650"/>
            <a:ext cx="3962400" cy="3000375"/>
          </a:xfrm>
        </p:spPr>
        <p:txBody>
          <a:bodyPr/>
          <a:lstStyle/>
          <a:p>
            <a:r>
              <a:rPr lang="en-US" altLang="en-US" sz="2000" dirty="0">
                <a:ea typeface="ＭＳ Ｐゴシック" panose="020B0600070205080204" pitchFamily="34" charset="-128"/>
              </a:rPr>
              <a:t>When contacted by client, </a:t>
            </a:r>
            <a:r>
              <a:rPr lang="en-US" altLang="en-US" sz="2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server TCP creates new socket</a:t>
            </a:r>
            <a:r>
              <a:rPr lang="en-US" altLang="en-US" sz="2000" dirty="0">
                <a:ea typeface="ＭＳ Ｐゴシック" panose="020B0600070205080204" pitchFamily="34" charset="-128"/>
              </a:rPr>
              <a:t> for server process to communicate with client</a:t>
            </a:r>
          </a:p>
          <a:p>
            <a:pPr lvl="1"/>
            <a:r>
              <a:rPr lang="en-US" altLang="en-US" sz="2000" dirty="0">
                <a:highlight>
                  <a:srgbClr val="FFFF00"/>
                </a:highlight>
                <a:ea typeface="ＭＳ Ｐゴシック" panose="020B0600070205080204" pitchFamily="34" charset="-128"/>
              </a:rPr>
              <a:t>allows server to talk with multiple clients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source port numbers used to distinguish clients </a:t>
            </a:r>
            <a:r>
              <a:rPr lang="en-US" altLang="en-US" sz="2000" dirty="0">
                <a:solidFill>
                  <a:schemeClr val="accent2"/>
                </a:solidFill>
                <a:ea typeface="ＭＳ Ｐゴシック" panose="020B0600070205080204" pitchFamily="34" charset="-128"/>
              </a:rPr>
              <a:t>(more in Chap 3)</a:t>
            </a:r>
            <a:endParaRPr lang="en-US" altLang="en-US" sz="1800" i="1" dirty="0">
              <a:solidFill>
                <a:schemeClr val="accent2"/>
              </a:solidFill>
              <a:ea typeface="ＭＳ Ｐゴシック" panose="020B0600070205080204" pitchFamily="34" charset="-128"/>
            </a:endParaRPr>
          </a:p>
        </p:txBody>
      </p:sp>
      <p:grpSp>
        <p:nvGrpSpPr>
          <p:cNvPr id="205830" name="Group 5">
            <a:extLst>
              <a:ext uri="{FF2B5EF4-FFF2-40B4-BE49-F238E27FC236}">
                <a16:creationId xmlns:a16="http://schemas.microsoft.com/office/drawing/2014/main" id="{EA97A38A-C4CB-4441-A6F1-FFC334B92F4F}"/>
              </a:ext>
            </a:extLst>
          </p:cNvPr>
          <p:cNvGrpSpPr>
            <a:grpSpLocks/>
          </p:cNvGrpSpPr>
          <p:nvPr/>
        </p:nvGrpSpPr>
        <p:grpSpPr bwMode="auto">
          <a:xfrm>
            <a:off x="4667250" y="4584700"/>
            <a:ext cx="4133850" cy="1635125"/>
            <a:chOff x="2940" y="2888"/>
            <a:chExt cx="2604" cy="1030"/>
          </a:xfrm>
        </p:grpSpPr>
        <p:sp>
          <p:nvSpPr>
            <p:cNvPr id="205831" name="Text Box 6">
              <a:extLst>
                <a:ext uri="{FF2B5EF4-FFF2-40B4-BE49-F238E27FC236}">
                  <a16:creationId xmlns:a16="http://schemas.microsoft.com/office/drawing/2014/main" id="{BFD2644E-4F54-4136-9493-8FFE01512C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22" y="3140"/>
              <a:ext cx="2397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i="1">
                  <a:solidFill>
                    <a:schemeClr val="accent2"/>
                  </a:solidFill>
                </a:rPr>
                <a:t>TCP provides reliable, in-order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i="1">
                  <a:solidFill>
                    <a:schemeClr val="accent2"/>
                  </a:solidFill>
                </a:rPr>
                <a:t> transfer of bytes (“pipe”) 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i="1">
                  <a:solidFill>
                    <a:schemeClr val="accent2"/>
                  </a:solidFill>
                </a:rPr>
                <a:t>between client and server</a:t>
              </a:r>
            </a:p>
          </p:txBody>
        </p:sp>
        <p:sp>
          <p:nvSpPr>
            <p:cNvPr id="205832" name="Rectangle 7">
              <a:extLst>
                <a:ext uri="{FF2B5EF4-FFF2-40B4-BE49-F238E27FC236}">
                  <a16:creationId xmlns:a16="http://schemas.microsoft.com/office/drawing/2014/main" id="{04C8470F-B43D-4E10-B5BD-BC8B0FB13C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0" y="3024"/>
              <a:ext cx="2604" cy="894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205833" name="Group 8">
              <a:extLst>
                <a:ext uri="{FF2B5EF4-FFF2-40B4-BE49-F238E27FC236}">
                  <a16:creationId xmlns:a16="http://schemas.microsoft.com/office/drawing/2014/main" id="{33600640-E0C1-4479-B0AC-54A02F2244A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77" y="2888"/>
              <a:ext cx="1651" cy="250"/>
              <a:chOff x="67" y="3842"/>
              <a:chExt cx="1651" cy="250"/>
            </a:xfrm>
          </p:grpSpPr>
          <p:sp>
            <p:nvSpPr>
              <p:cNvPr id="205834" name="Rectangle 9">
                <a:extLst>
                  <a:ext uri="{FF2B5EF4-FFF2-40B4-BE49-F238E27FC236}">
                    <a16:creationId xmlns:a16="http://schemas.microsoft.com/office/drawing/2014/main" id="{6054A97E-15DE-40D9-A06C-913A476CD7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" y="3888"/>
                <a:ext cx="1584" cy="16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05835" name="Text Box 10">
                <a:extLst>
                  <a:ext uri="{FF2B5EF4-FFF2-40B4-BE49-F238E27FC236}">
                    <a16:creationId xmlns:a16="http://schemas.microsoft.com/office/drawing/2014/main" id="{C38F777C-F515-4416-B4E1-E89B350E99E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" y="3842"/>
                <a:ext cx="165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000">
                    <a:solidFill>
                      <a:srgbClr val="FF0000"/>
                    </a:solidFill>
                  </a:rPr>
                  <a:t>application viewpoint</a:t>
                </a:r>
                <a:endParaRPr lang="en-US" altLang="en-US" sz="1800"/>
              </a:p>
            </p:txBody>
          </p:sp>
        </p:grp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1" name="Rectangle 2">
            <a:extLst>
              <a:ext uri="{FF2B5EF4-FFF2-40B4-BE49-F238E27FC236}">
                <a16:creationId xmlns:a16="http://schemas.microsoft.com/office/drawing/2014/main" id="{42D93308-3073-4D5F-BF54-4D1D3D951B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>
                <a:ea typeface="ＭＳ Ｐゴシック" panose="020B0600070205080204" pitchFamily="34" charset="-128"/>
              </a:rPr>
              <a:t>Client/server socket interaction: TCP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211976" name="Text Box 22">
            <a:extLst>
              <a:ext uri="{FF2B5EF4-FFF2-40B4-BE49-F238E27FC236}">
                <a16:creationId xmlns:a16="http://schemas.microsoft.com/office/drawing/2014/main" id="{6EEF1144-EB78-41F6-AF65-63A4E52949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661" y="1381398"/>
            <a:ext cx="47035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dirty="0"/>
              <a:t>Server </a:t>
            </a:r>
            <a:r>
              <a:rPr lang="en-US" altLang="en-US" sz="1800" dirty="0"/>
              <a:t>(stand-by</a:t>
            </a:r>
            <a:r>
              <a:rPr lang="en-US" altLang="en-US" sz="1800"/>
              <a:t>, waiting for </a:t>
            </a:r>
            <a:r>
              <a:rPr lang="en-US" altLang="en-US" sz="1800" dirty="0"/>
              <a:t>requests)</a:t>
            </a:r>
            <a:endParaRPr lang="en-US" altLang="en-US" dirty="0">
              <a:latin typeface="Times New Roman" panose="02020603050405020304" pitchFamily="18" charset="0"/>
            </a:endParaRPr>
          </a:p>
        </p:txBody>
      </p:sp>
      <p:sp>
        <p:nvSpPr>
          <p:cNvPr id="211977" name="Text Box 23">
            <a:extLst>
              <a:ext uri="{FF2B5EF4-FFF2-40B4-BE49-F238E27FC236}">
                <a16:creationId xmlns:a16="http://schemas.microsoft.com/office/drawing/2014/main" id="{1D707E51-E45F-4F3F-8D5F-EBDB9B0937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1008" y="1381398"/>
            <a:ext cx="34547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dirty="0"/>
              <a:t>Client </a:t>
            </a:r>
            <a:r>
              <a:rPr lang="en-US" altLang="en-US" sz="1800" dirty="0"/>
              <a:t>(initiate the request) </a:t>
            </a:r>
            <a:endParaRPr lang="en-US" altLang="en-US" dirty="0">
              <a:latin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BF7EFA4-E8AB-4405-81D1-BFA541506BFC}"/>
              </a:ext>
            </a:extLst>
          </p:cNvPr>
          <p:cNvSpPr txBox="1"/>
          <p:nvPr/>
        </p:nvSpPr>
        <p:spPr>
          <a:xfrm>
            <a:off x="707641" y="1987773"/>
            <a:ext cx="34435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Create socket</a:t>
            </a:r>
          </a:p>
          <a:p>
            <a:pPr algn="ctr"/>
            <a:r>
              <a:rPr lang="en-US" sz="1600" dirty="0"/>
              <a:t>(Claim resources/ available phone)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F2B878-D341-4F84-A19A-825E4BC15F64}"/>
              </a:ext>
            </a:extLst>
          </p:cNvPr>
          <p:cNvSpPr txBox="1"/>
          <p:nvPr/>
        </p:nvSpPr>
        <p:spPr>
          <a:xfrm>
            <a:off x="1037057" y="2778814"/>
            <a:ext cx="2784737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Bind port</a:t>
            </a:r>
          </a:p>
          <a:p>
            <a:pPr algn="ctr"/>
            <a:r>
              <a:rPr lang="en-US" sz="1600" dirty="0"/>
              <a:t>(Claim ID on this machine/ </a:t>
            </a:r>
          </a:p>
          <a:p>
            <a:pPr algn="ctr"/>
            <a:r>
              <a:rPr lang="en-US" sz="1600" dirty="0"/>
              <a:t>get a phone extension No.)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75FC8C-321E-4DD7-9D65-DF82ACC445ED}"/>
              </a:ext>
            </a:extLst>
          </p:cNvPr>
          <p:cNvSpPr txBox="1"/>
          <p:nvPr/>
        </p:nvSpPr>
        <p:spPr>
          <a:xfrm>
            <a:off x="1509943" y="3754129"/>
            <a:ext cx="1920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Listen/ </a:t>
            </a:r>
            <a:r>
              <a:rPr lang="en-US" sz="2000" dirty="0">
                <a:solidFill>
                  <a:srgbClr val="FF0000"/>
                </a:solidFill>
              </a:rPr>
              <a:t>accept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D6A0B4-AC50-41C9-92C8-0243E1330440}"/>
              </a:ext>
            </a:extLst>
          </p:cNvPr>
          <p:cNvSpPr txBox="1"/>
          <p:nvPr/>
        </p:nvSpPr>
        <p:spPr>
          <a:xfrm>
            <a:off x="859926" y="5024636"/>
            <a:ext cx="32207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Send/ receive</a:t>
            </a:r>
          </a:p>
          <a:p>
            <a:pPr algn="ctr"/>
            <a:r>
              <a:rPr lang="en-US" sz="1600" dirty="0"/>
              <a:t>(Communication/ Chat on phone)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0A4D49-E0C0-4988-B5C0-A4B9AE1CF5E3}"/>
              </a:ext>
            </a:extLst>
          </p:cNvPr>
          <p:cNvSpPr txBox="1"/>
          <p:nvPr/>
        </p:nvSpPr>
        <p:spPr>
          <a:xfrm>
            <a:off x="4820551" y="1987773"/>
            <a:ext cx="34435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Create socket</a:t>
            </a:r>
          </a:p>
          <a:p>
            <a:pPr algn="ctr"/>
            <a:r>
              <a:rPr lang="en-US" sz="1600" dirty="0"/>
              <a:t>(Claim resources/ available phone)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85712F3-BA73-4077-BD73-7222D7FE6292}"/>
              </a:ext>
            </a:extLst>
          </p:cNvPr>
          <p:cNvSpPr txBox="1"/>
          <p:nvPr/>
        </p:nvSpPr>
        <p:spPr>
          <a:xfrm>
            <a:off x="4937572" y="3816076"/>
            <a:ext cx="32095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Connect</a:t>
            </a:r>
          </a:p>
          <a:p>
            <a:pPr algn="ctr"/>
            <a:r>
              <a:rPr lang="en-US" sz="1600" dirty="0"/>
              <a:t>(connect to server/ call others)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E1A415B-737B-47F6-B5D2-AFA58DA95EE3}"/>
              </a:ext>
            </a:extLst>
          </p:cNvPr>
          <p:cNvSpPr txBox="1"/>
          <p:nvPr/>
        </p:nvSpPr>
        <p:spPr>
          <a:xfrm>
            <a:off x="4968027" y="5024635"/>
            <a:ext cx="32207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Send/ receive</a:t>
            </a:r>
          </a:p>
          <a:p>
            <a:pPr algn="ctr"/>
            <a:r>
              <a:rPr lang="en-US" sz="1600" dirty="0"/>
              <a:t>(Communication/ Chat on phone)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16B615A-8DC2-4638-9E16-CA6C4214C678}"/>
              </a:ext>
            </a:extLst>
          </p:cNvPr>
          <p:cNvSpPr txBox="1"/>
          <p:nvPr/>
        </p:nvSpPr>
        <p:spPr>
          <a:xfrm>
            <a:off x="286853" y="5983069"/>
            <a:ext cx="41713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Close socket</a:t>
            </a:r>
          </a:p>
          <a:p>
            <a:pPr algn="ctr"/>
            <a:r>
              <a:rPr lang="en-US" sz="1600" dirty="0"/>
              <a:t>(End communication/ Hang up the phone)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F98A1CB-30B1-40B2-9333-F78029B2AEBD}"/>
              </a:ext>
            </a:extLst>
          </p:cNvPr>
          <p:cNvSpPr txBox="1"/>
          <p:nvPr/>
        </p:nvSpPr>
        <p:spPr>
          <a:xfrm>
            <a:off x="4435831" y="5983069"/>
            <a:ext cx="41713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Close socket</a:t>
            </a:r>
          </a:p>
          <a:p>
            <a:pPr algn="ctr"/>
            <a:r>
              <a:rPr lang="en-US" sz="1600" dirty="0"/>
              <a:t>(End communication/ Hang up the phone)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767E4E5-ABEC-4C9B-8EE8-163BFE035BA0}"/>
              </a:ext>
            </a:extLst>
          </p:cNvPr>
          <p:cNvCxnSpPr>
            <a:cxnSpLocks/>
            <a:stCxn id="29" idx="2"/>
            <a:endCxn id="5" idx="0"/>
          </p:cNvCxnSpPr>
          <p:nvPr/>
        </p:nvCxnSpPr>
        <p:spPr bwMode="auto">
          <a:xfrm>
            <a:off x="2470302" y="4541763"/>
            <a:ext cx="1" cy="482873"/>
          </a:xfrm>
          <a:prstGeom prst="straightConnector1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27859671-682B-4419-8037-941767A82B63}"/>
              </a:ext>
            </a:extLst>
          </p:cNvPr>
          <p:cNvSpPr txBox="1"/>
          <p:nvPr/>
        </p:nvSpPr>
        <p:spPr>
          <a:xfrm>
            <a:off x="1401040" y="4172431"/>
            <a:ext cx="21385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Fork/ New thread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4C30B653-E723-421E-8C07-9EBF792004B0}"/>
              </a:ext>
            </a:extLst>
          </p:cNvPr>
          <p:cNvCxnSpPr>
            <a:cxnSpLocks/>
          </p:cNvCxnSpPr>
          <p:nvPr/>
        </p:nvCxnSpPr>
        <p:spPr bwMode="auto">
          <a:xfrm flipH="1">
            <a:off x="4079457" y="4008089"/>
            <a:ext cx="840930" cy="13203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3C4A63BA-9BD4-4B01-BE25-7189818F09F1}"/>
              </a:ext>
            </a:extLst>
          </p:cNvPr>
          <p:cNvCxnSpPr>
            <a:cxnSpLocks/>
          </p:cNvCxnSpPr>
          <p:nvPr/>
        </p:nvCxnSpPr>
        <p:spPr bwMode="auto">
          <a:xfrm>
            <a:off x="432702" y="4008089"/>
            <a:ext cx="968338" cy="0"/>
          </a:xfrm>
          <a:prstGeom prst="straightConnector1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682F0247-0944-44A3-9EF7-175CAB8F9A79}"/>
              </a:ext>
            </a:extLst>
          </p:cNvPr>
          <p:cNvCxnSpPr>
            <a:cxnSpLocks/>
          </p:cNvCxnSpPr>
          <p:nvPr/>
        </p:nvCxnSpPr>
        <p:spPr bwMode="auto">
          <a:xfrm flipV="1">
            <a:off x="440681" y="4008089"/>
            <a:ext cx="0" cy="742678"/>
          </a:xfrm>
          <a:prstGeom prst="straightConnector1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72EBF861-7A1A-4A29-9D56-0F6314392F35}"/>
              </a:ext>
            </a:extLst>
          </p:cNvPr>
          <p:cNvCxnSpPr>
            <a:cxnSpLocks/>
          </p:cNvCxnSpPr>
          <p:nvPr/>
        </p:nvCxnSpPr>
        <p:spPr bwMode="auto">
          <a:xfrm flipH="1">
            <a:off x="432702" y="4732747"/>
            <a:ext cx="1996723" cy="0"/>
          </a:xfrm>
          <a:prstGeom prst="straightConnector1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9375EC6C-F6BF-465F-9030-B90E40AF2214}"/>
              </a:ext>
            </a:extLst>
          </p:cNvPr>
          <p:cNvSpPr txBox="1"/>
          <p:nvPr/>
        </p:nvSpPr>
        <p:spPr>
          <a:xfrm>
            <a:off x="2655580" y="4603428"/>
            <a:ext cx="21385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1800" dirty="0"/>
              <a:t>Child</a:t>
            </a:r>
            <a:endParaRPr lang="en-US" sz="1800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E0E3982-6A7A-4D44-87DD-20CA4E4FEF37}"/>
              </a:ext>
            </a:extLst>
          </p:cNvPr>
          <p:cNvSpPr txBox="1"/>
          <p:nvPr/>
        </p:nvSpPr>
        <p:spPr>
          <a:xfrm>
            <a:off x="462265" y="4337477"/>
            <a:ext cx="10692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1800" dirty="0"/>
              <a:t>Parent</a:t>
            </a:r>
            <a:endParaRPr lang="en-US" sz="1800" dirty="0"/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657F6674-81FA-480D-A55D-7D3A5E57AEF2}"/>
              </a:ext>
            </a:extLst>
          </p:cNvPr>
          <p:cNvCxnSpPr>
            <a:cxnSpLocks/>
          </p:cNvCxnSpPr>
          <p:nvPr/>
        </p:nvCxnSpPr>
        <p:spPr bwMode="auto">
          <a:xfrm flipH="1">
            <a:off x="4103888" y="5319628"/>
            <a:ext cx="840930" cy="13203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81958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43" grpId="0"/>
      <p:bldP spid="4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Footer Placeholder 5">
            <a:extLst>
              <a:ext uri="{FF2B5EF4-FFF2-40B4-BE49-F238E27FC236}">
                <a16:creationId xmlns:a16="http://schemas.microsoft.com/office/drawing/2014/main" id="{6782D368-9AE7-4023-BBB5-B8123B4E3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Transport Layer</a:t>
            </a:r>
          </a:p>
        </p:txBody>
      </p:sp>
      <p:sp>
        <p:nvSpPr>
          <p:cNvPr id="55" name="Slide Number Placeholder 6">
            <a:extLst>
              <a:ext uri="{FF2B5EF4-FFF2-40B4-BE49-F238E27FC236}">
                <a16:creationId xmlns:a16="http://schemas.microsoft.com/office/drawing/2014/main" id="{2CB7EA90-660B-435D-9844-C51468FC1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>
                <a:latin typeface="Times New Roman" panose="02020603050405020304" pitchFamily="18" charset="0"/>
              </a:rPr>
              <a:t>3-</a:t>
            </a:r>
            <a:fld id="{772F3F86-D00F-4A81-B6DC-3286968829FD}" type="slidenum">
              <a:rPr lang="en-US" altLang="en-US" sz="1400">
                <a:latin typeface="Times New Roman" panose="02020603050405020304" pitchFamily="18" charset="0"/>
              </a:rPr>
              <a:pPr/>
              <a:t>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7652" name="Rectangle 2">
            <a:extLst>
              <a:ext uri="{FF2B5EF4-FFF2-40B4-BE49-F238E27FC236}">
                <a16:creationId xmlns:a16="http://schemas.microsoft.com/office/drawing/2014/main" id="{743836CD-D475-4F39-8C62-F4C057B261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Multiplexing/demultiplexing</a:t>
            </a:r>
          </a:p>
        </p:txBody>
      </p:sp>
      <p:sp>
        <p:nvSpPr>
          <p:cNvPr id="27653" name="Rectangle 3">
            <a:extLst>
              <a:ext uri="{FF2B5EF4-FFF2-40B4-BE49-F238E27FC236}">
                <a16:creationId xmlns:a16="http://schemas.microsoft.com/office/drawing/2014/main" id="{C6D68D64-E413-490A-B84F-79FBD935F5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508375"/>
            <a:ext cx="2001838" cy="4762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/>
              <a:t>application</a:t>
            </a:r>
          </a:p>
        </p:txBody>
      </p:sp>
      <p:sp>
        <p:nvSpPr>
          <p:cNvPr id="27654" name="Rectangle 4">
            <a:extLst>
              <a:ext uri="{FF2B5EF4-FFF2-40B4-BE49-F238E27FC236}">
                <a16:creationId xmlns:a16="http://schemas.microsoft.com/office/drawing/2014/main" id="{8AB018B6-039D-490C-8EAA-A365075654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984625"/>
            <a:ext cx="2001838" cy="4762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/>
              <a:t>transport</a:t>
            </a:r>
          </a:p>
        </p:txBody>
      </p:sp>
      <p:sp>
        <p:nvSpPr>
          <p:cNvPr id="27655" name="Rectangle 5">
            <a:extLst>
              <a:ext uri="{FF2B5EF4-FFF2-40B4-BE49-F238E27FC236}">
                <a16:creationId xmlns:a16="http://schemas.microsoft.com/office/drawing/2014/main" id="{D3653993-753E-4DB9-B41E-31B3257288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460875"/>
            <a:ext cx="2001838" cy="4762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/>
              <a:t>network</a:t>
            </a:r>
          </a:p>
        </p:txBody>
      </p:sp>
      <p:sp>
        <p:nvSpPr>
          <p:cNvPr id="27656" name="Rectangle 6">
            <a:extLst>
              <a:ext uri="{FF2B5EF4-FFF2-40B4-BE49-F238E27FC236}">
                <a16:creationId xmlns:a16="http://schemas.microsoft.com/office/drawing/2014/main" id="{F9A79CFC-E546-43E0-ADDF-C9190639FE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937125"/>
            <a:ext cx="2001838" cy="4762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/>
              <a:t>link</a:t>
            </a:r>
          </a:p>
        </p:txBody>
      </p:sp>
      <p:sp>
        <p:nvSpPr>
          <p:cNvPr id="27657" name="Rectangle 7">
            <a:extLst>
              <a:ext uri="{FF2B5EF4-FFF2-40B4-BE49-F238E27FC236}">
                <a16:creationId xmlns:a16="http://schemas.microsoft.com/office/drawing/2014/main" id="{10BF1963-7BF7-45EA-90FC-60A2B22E19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5413375"/>
            <a:ext cx="2001838" cy="4762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/>
              <a:t>physical</a:t>
            </a:r>
          </a:p>
        </p:txBody>
      </p:sp>
      <p:sp>
        <p:nvSpPr>
          <p:cNvPr id="27658" name="Rectangle 8">
            <a:extLst>
              <a:ext uri="{FF2B5EF4-FFF2-40B4-BE49-F238E27FC236}">
                <a16:creationId xmlns:a16="http://schemas.microsoft.com/office/drawing/2014/main" id="{55CC1727-4D0B-4E17-9124-0F71166E18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9463" y="3852863"/>
            <a:ext cx="598487" cy="1952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7659" name="Oval 9">
            <a:extLst>
              <a:ext uri="{FF2B5EF4-FFF2-40B4-BE49-F238E27FC236}">
                <a16:creationId xmlns:a16="http://schemas.microsoft.com/office/drawing/2014/main" id="{EB7942F3-1D44-40A2-8A20-1F49279054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9463" y="3548063"/>
            <a:ext cx="598487" cy="3048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P1</a:t>
            </a:r>
          </a:p>
        </p:txBody>
      </p:sp>
      <p:sp>
        <p:nvSpPr>
          <p:cNvPr id="27660" name="Rectangle 10">
            <a:extLst>
              <a:ext uri="{FF2B5EF4-FFF2-40B4-BE49-F238E27FC236}">
                <a16:creationId xmlns:a16="http://schemas.microsoft.com/office/drawing/2014/main" id="{4A5B9D94-780F-49C4-8007-702B639A6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5113" y="3429000"/>
            <a:ext cx="2001837" cy="4762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en-US" altLang="en-US"/>
              <a:t>application</a:t>
            </a:r>
          </a:p>
        </p:txBody>
      </p:sp>
      <p:sp>
        <p:nvSpPr>
          <p:cNvPr id="27661" name="Rectangle 11">
            <a:extLst>
              <a:ext uri="{FF2B5EF4-FFF2-40B4-BE49-F238E27FC236}">
                <a16:creationId xmlns:a16="http://schemas.microsoft.com/office/drawing/2014/main" id="{222F9B73-A80B-4114-8E7A-B7E68729E1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5113" y="3905250"/>
            <a:ext cx="2001837" cy="4762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en-US" altLang="en-US"/>
              <a:t>transport</a:t>
            </a:r>
          </a:p>
        </p:txBody>
      </p:sp>
      <p:sp>
        <p:nvSpPr>
          <p:cNvPr id="27662" name="Rectangle 12">
            <a:extLst>
              <a:ext uri="{FF2B5EF4-FFF2-40B4-BE49-F238E27FC236}">
                <a16:creationId xmlns:a16="http://schemas.microsoft.com/office/drawing/2014/main" id="{78D32C8C-6E02-448F-AE5C-08A9561E1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5113" y="4381500"/>
            <a:ext cx="2001837" cy="4762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en-US" altLang="en-US"/>
              <a:t>network</a:t>
            </a:r>
          </a:p>
        </p:txBody>
      </p:sp>
      <p:sp>
        <p:nvSpPr>
          <p:cNvPr id="27663" name="Rectangle 13">
            <a:extLst>
              <a:ext uri="{FF2B5EF4-FFF2-40B4-BE49-F238E27FC236}">
                <a16:creationId xmlns:a16="http://schemas.microsoft.com/office/drawing/2014/main" id="{F15115DE-6B54-4518-9CFD-C21FDDD387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5113" y="4857750"/>
            <a:ext cx="2001837" cy="4762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en-US" altLang="en-US"/>
              <a:t>link</a:t>
            </a:r>
          </a:p>
        </p:txBody>
      </p:sp>
      <p:sp>
        <p:nvSpPr>
          <p:cNvPr id="27664" name="Rectangle 14">
            <a:extLst>
              <a:ext uri="{FF2B5EF4-FFF2-40B4-BE49-F238E27FC236}">
                <a16:creationId xmlns:a16="http://schemas.microsoft.com/office/drawing/2014/main" id="{8D2A10A5-E570-4395-945B-9F923CBEB2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5113" y="5334000"/>
            <a:ext cx="2001837" cy="4762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en-US" altLang="en-US"/>
              <a:t>physical</a:t>
            </a:r>
          </a:p>
        </p:txBody>
      </p:sp>
      <p:sp>
        <p:nvSpPr>
          <p:cNvPr id="27665" name="Rectangle 15">
            <a:extLst>
              <a:ext uri="{FF2B5EF4-FFF2-40B4-BE49-F238E27FC236}">
                <a16:creationId xmlns:a16="http://schemas.microsoft.com/office/drawing/2014/main" id="{703BD048-098B-4579-A755-9D1B9F3D61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7713" y="3508375"/>
            <a:ext cx="2735262" cy="4762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application</a:t>
            </a:r>
          </a:p>
        </p:txBody>
      </p:sp>
      <p:sp>
        <p:nvSpPr>
          <p:cNvPr id="27666" name="Rectangle 16">
            <a:extLst>
              <a:ext uri="{FF2B5EF4-FFF2-40B4-BE49-F238E27FC236}">
                <a16:creationId xmlns:a16="http://schemas.microsoft.com/office/drawing/2014/main" id="{5B34BE40-EBC3-4EDA-B046-0C22C6A129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7713" y="3984625"/>
            <a:ext cx="2735262" cy="4762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transport</a:t>
            </a:r>
          </a:p>
        </p:txBody>
      </p:sp>
      <p:sp>
        <p:nvSpPr>
          <p:cNvPr id="27667" name="Rectangle 17">
            <a:extLst>
              <a:ext uri="{FF2B5EF4-FFF2-40B4-BE49-F238E27FC236}">
                <a16:creationId xmlns:a16="http://schemas.microsoft.com/office/drawing/2014/main" id="{33E6EA32-5E32-4CF3-873B-52BC6743B0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7713" y="4460875"/>
            <a:ext cx="2735262" cy="4762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network</a:t>
            </a:r>
          </a:p>
        </p:txBody>
      </p:sp>
      <p:sp>
        <p:nvSpPr>
          <p:cNvPr id="27668" name="Rectangle 18">
            <a:extLst>
              <a:ext uri="{FF2B5EF4-FFF2-40B4-BE49-F238E27FC236}">
                <a16:creationId xmlns:a16="http://schemas.microsoft.com/office/drawing/2014/main" id="{C4D8EC8B-0711-4759-BC23-32A30B6D25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7713" y="4937125"/>
            <a:ext cx="2735262" cy="4762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link</a:t>
            </a:r>
          </a:p>
        </p:txBody>
      </p:sp>
      <p:sp>
        <p:nvSpPr>
          <p:cNvPr id="27669" name="Rectangle 19">
            <a:extLst>
              <a:ext uri="{FF2B5EF4-FFF2-40B4-BE49-F238E27FC236}">
                <a16:creationId xmlns:a16="http://schemas.microsoft.com/office/drawing/2014/main" id="{2BA0DDEA-3F84-4594-9CAD-2728FAAE4D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7713" y="5413375"/>
            <a:ext cx="2735262" cy="4762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physical</a:t>
            </a:r>
          </a:p>
        </p:txBody>
      </p:sp>
      <p:sp>
        <p:nvSpPr>
          <p:cNvPr id="27670" name="Rectangle 20">
            <a:extLst>
              <a:ext uri="{FF2B5EF4-FFF2-40B4-BE49-F238E27FC236}">
                <a16:creationId xmlns:a16="http://schemas.microsoft.com/office/drawing/2014/main" id="{F68C335D-ED7D-4189-AF3D-49DE1DD792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4950" y="3859213"/>
            <a:ext cx="598488" cy="1952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7671" name="Oval 21">
            <a:extLst>
              <a:ext uri="{FF2B5EF4-FFF2-40B4-BE49-F238E27FC236}">
                <a16:creationId xmlns:a16="http://schemas.microsoft.com/office/drawing/2014/main" id="{9E81E86B-2D94-49E6-907F-80FCF6D9C2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4950" y="3554413"/>
            <a:ext cx="598488" cy="3048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P2</a:t>
            </a:r>
          </a:p>
        </p:txBody>
      </p:sp>
      <p:sp>
        <p:nvSpPr>
          <p:cNvPr id="27672" name="Rectangle 22">
            <a:extLst>
              <a:ext uri="{FF2B5EF4-FFF2-40B4-BE49-F238E27FC236}">
                <a16:creationId xmlns:a16="http://schemas.microsoft.com/office/drawing/2014/main" id="{8A69ECBE-4D8C-4519-B1B1-0C38EDF2C3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4688" y="3883025"/>
            <a:ext cx="598487" cy="1952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7673" name="Oval 23">
            <a:extLst>
              <a:ext uri="{FF2B5EF4-FFF2-40B4-BE49-F238E27FC236}">
                <a16:creationId xmlns:a16="http://schemas.microsoft.com/office/drawing/2014/main" id="{E31C2E3B-DE15-4980-B0F8-F7C3AB2409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4688" y="3578225"/>
            <a:ext cx="598487" cy="3048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P3</a:t>
            </a:r>
          </a:p>
        </p:txBody>
      </p:sp>
      <p:sp>
        <p:nvSpPr>
          <p:cNvPr id="27674" name="Rectangle 24">
            <a:extLst>
              <a:ext uri="{FF2B5EF4-FFF2-40B4-BE49-F238E27FC236}">
                <a16:creationId xmlns:a16="http://schemas.microsoft.com/office/drawing/2014/main" id="{4C78FD5C-F5B5-4C1B-8E27-6AADA58226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8300" y="3797300"/>
            <a:ext cx="598488" cy="1952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7675" name="Oval 25">
            <a:extLst>
              <a:ext uri="{FF2B5EF4-FFF2-40B4-BE49-F238E27FC236}">
                <a16:creationId xmlns:a16="http://schemas.microsoft.com/office/drawing/2014/main" id="{28E99346-F168-4AF1-8B6A-204AE7181D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8300" y="3492500"/>
            <a:ext cx="598488" cy="3048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P4</a:t>
            </a:r>
          </a:p>
        </p:txBody>
      </p:sp>
      <p:sp>
        <p:nvSpPr>
          <p:cNvPr id="27676" name="Rectangle 26">
            <a:extLst>
              <a:ext uri="{FF2B5EF4-FFF2-40B4-BE49-F238E27FC236}">
                <a16:creationId xmlns:a16="http://schemas.microsoft.com/office/drawing/2014/main" id="{F203D829-92EF-4288-8249-73C8BA22D5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1375" y="3889375"/>
            <a:ext cx="598488" cy="1952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7677" name="Oval 27">
            <a:extLst>
              <a:ext uri="{FF2B5EF4-FFF2-40B4-BE49-F238E27FC236}">
                <a16:creationId xmlns:a16="http://schemas.microsoft.com/office/drawing/2014/main" id="{950353D7-0EC1-4002-AC9F-95B66DCD6B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1375" y="3584575"/>
            <a:ext cx="598488" cy="3048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P1</a:t>
            </a:r>
          </a:p>
        </p:txBody>
      </p:sp>
      <p:sp>
        <p:nvSpPr>
          <p:cNvPr id="27678" name="Text Box 28">
            <a:extLst>
              <a:ext uri="{FF2B5EF4-FFF2-40B4-BE49-F238E27FC236}">
                <a16:creationId xmlns:a16="http://schemas.microsoft.com/office/drawing/2014/main" id="{34816CB9-50E2-4DBE-ADBC-6A7A3576F8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9038" y="5967413"/>
            <a:ext cx="898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solidFill>
                  <a:schemeClr val="accent2"/>
                </a:solidFill>
              </a:rPr>
              <a:t>host 1</a:t>
            </a:r>
            <a:endParaRPr lang="en-US" altLang="en-US"/>
          </a:p>
        </p:txBody>
      </p:sp>
      <p:sp>
        <p:nvSpPr>
          <p:cNvPr id="27679" name="Text Box 29">
            <a:extLst>
              <a:ext uri="{FF2B5EF4-FFF2-40B4-BE49-F238E27FC236}">
                <a16:creationId xmlns:a16="http://schemas.microsoft.com/office/drawing/2014/main" id="{1F7C6254-2698-4C9A-AE8B-8C3EE23227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5763" y="5954713"/>
            <a:ext cx="9382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solidFill>
                  <a:schemeClr val="accent2"/>
                </a:solidFill>
              </a:rPr>
              <a:t>host 2</a:t>
            </a:r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27680" name="Text Box 30">
            <a:extLst>
              <a:ext uri="{FF2B5EF4-FFF2-40B4-BE49-F238E27FC236}">
                <a16:creationId xmlns:a16="http://schemas.microsoft.com/office/drawing/2014/main" id="{09EF4088-29CA-4F07-A39C-AFC95AA338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4713" y="5832475"/>
            <a:ext cx="9382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solidFill>
                  <a:schemeClr val="accent2"/>
                </a:solidFill>
              </a:rPr>
              <a:t>host 3</a:t>
            </a:r>
          </a:p>
        </p:txBody>
      </p:sp>
      <p:grpSp>
        <p:nvGrpSpPr>
          <p:cNvPr id="27681" name="Group 31">
            <a:extLst>
              <a:ext uri="{FF2B5EF4-FFF2-40B4-BE49-F238E27FC236}">
                <a16:creationId xmlns:a16="http://schemas.microsoft.com/office/drawing/2014/main" id="{AC91B390-25FE-40AF-83AE-EDEEAFCBD999}"/>
              </a:ext>
            </a:extLst>
          </p:cNvPr>
          <p:cNvGrpSpPr>
            <a:grpSpLocks/>
          </p:cNvGrpSpPr>
          <p:nvPr/>
        </p:nvGrpSpPr>
        <p:grpSpPr bwMode="auto">
          <a:xfrm>
            <a:off x="2308225" y="3983038"/>
            <a:ext cx="2263775" cy="1676400"/>
            <a:chOff x="1421" y="2509"/>
            <a:chExt cx="1426" cy="1056"/>
          </a:xfrm>
        </p:grpSpPr>
        <p:sp>
          <p:nvSpPr>
            <p:cNvPr id="27701" name="Line 32">
              <a:extLst>
                <a:ext uri="{FF2B5EF4-FFF2-40B4-BE49-F238E27FC236}">
                  <a16:creationId xmlns:a16="http://schemas.microsoft.com/office/drawing/2014/main" id="{2A0A5F3A-3253-4F6B-A72C-5FB6A72648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21" y="2509"/>
              <a:ext cx="0" cy="10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2" name="Freeform 33">
              <a:extLst>
                <a:ext uri="{FF2B5EF4-FFF2-40B4-BE49-F238E27FC236}">
                  <a16:creationId xmlns:a16="http://schemas.microsoft.com/office/drawing/2014/main" id="{EA394072-DC0B-49C1-91A8-92D812DCDFE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46" y="2563"/>
              <a:ext cx="286" cy="989"/>
            </a:xfrm>
            <a:custGeom>
              <a:avLst/>
              <a:gdLst>
                <a:gd name="T0" fmla="*/ 286 w 286"/>
                <a:gd name="T1" fmla="*/ 989 h 989"/>
                <a:gd name="T2" fmla="*/ 284 w 286"/>
                <a:gd name="T3" fmla="*/ 117 h 989"/>
                <a:gd name="T4" fmla="*/ 0 w 286"/>
                <a:gd name="T5" fmla="*/ 0 h 989"/>
                <a:gd name="T6" fmla="*/ 0 60000 65536"/>
                <a:gd name="T7" fmla="*/ 0 60000 65536"/>
                <a:gd name="T8" fmla="*/ 0 60000 65536"/>
                <a:gd name="T9" fmla="*/ 0 w 286"/>
                <a:gd name="T10" fmla="*/ 0 h 989"/>
                <a:gd name="T11" fmla="*/ 286 w 286"/>
                <a:gd name="T12" fmla="*/ 989 h 9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6" h="989">
                  <a:moveTo>
                    <a:pt x="286" y="989"/>
                  </a:moveTo>
                  <a:lnTo>
                    <a:pt x="284" y="117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7703" name="Freeform 34">
              <a:extLst>
                <a:ext uri="{FF2B5EF4-FFF2-40B4-BE49-F238E27FC236}">
                  <a16:creationId xmlns:a16="http://schemas.microsoft.com/office/drawing/2014/main" id="{C2755DBC-23D6-4182-B7A1-5054209ABD2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1" y="3556"/>
              <a:ext cx="1426" cy="9"/>
            </a:xfrm>
            <a:custGeom>
              <a:avLst/>
              <a:gdLst>
                <a:gd name="T0" fmla="*/ 0 w 1426"/>
                <a:gd name="T1" fmla="*/ 9 h 9"/>
                <a:gd name="T2" fmla="*/ 1426 w 1426"/>
                <a:gd name="T3" fmla="*/ 0 h 9"/>
                <a:gd name="T4" fmla="*/ 0 60000 65536"/>
                <a:gd name="T5" fmla="*/ 0 60000 65536"/>
                <a:gd name="T6" fmla="*/ 0 w 1426"/>
                <a:gd name="T7" fmla="*/ 0 h 9"/>
                <a:gd name="T8" fmla="*/ 1426 w 1426"/>
                <a:gd name="T9" fmla="*/ 9 h 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26" h="9">
                  <a:moveTo>
                    <a:pt x="0" y="9"/>
                  </a:moveTo>
                  <a:lnTo>
                    <a:pt x="1426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27682" name="Rectangle 35">
            <a:extLst>
              <a:ext uri="{FF2B5EF4-FFF2-40B4-BE49-F238E27FC236}">
                <a16:creationId xmlns:a16="http://schemas.microsoft.com/office/drawing/2014/main" id="{6CE1BBF5-DA07-4E33-AA7E-76EDA63E0E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895600"/>
            <a:ext cx="598488" cy="1952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7683" name="Oval 36">
            <a:extLst>
              <a:ext uri="{FF2B5EF4-FFF2-40B4-BE49-F238E27FC236}">
                <a16:creationId xmlns:a16="http://schemas.microsoft.com/office/drawing/2014/main" id="{2489C9E8-193F-497C-AED6-4BA28028C2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819400"/>
            <a:ext cx="598488" cy="3048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7684" name="Text Box 37">
            <a:extLst>
              <a:ext uri="{FF2B5EF4-FFF2-40B4-BE49-F238E27FC236}">
                <a16:creationId xmlns:a16="http://schemas.microsoft.com/office/drawing/2014/main" id="{D28658CC-401F-4F36-B6B0-E9C4D84AF3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2819400"/>
            <a:ext cx="10747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= process</a:t>
            </a:r>
          </a:p>
        </p:txBody>
      </p:sp>
      <p:sp>
        <p:nvSpPr>
          <p:cNvPr id="27685" name="Text Box 38">
            <a:extLst>
              <a:ext uri="{FF2B5EF4-FFF2-40B4-BE49-F238E27FC236}">
                <a16:creationId xmlns:a16="http://schemas.microsoft.com/office/drawing/2014/main" id="{32E479CD-17FA-4F11-AC7C-050B17FABD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2819400"/>
            <a:ext cx="9763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= socket</a:t>
            </a:r>
          </a:p>
        </p:txBody>
      </p:sp>
      <p:sp>
        <p:nvSpPr>
          <p:cNvPr id="27686" name="Text Box 39">
            <a:extLst>
              <a:ext uri="{FF2B5EF4-FFF2-40B4-BE49-F238E27FC236}">
                <a16:creationId xmlns:a16="http://schemas.microsoft.com/office/drawing/2014/main" id="{23FE0C48-278F-431A-B16E-2CEA91ED46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500" y="1589088"/>
            <a:ext cx="176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algn="l"/>
            <a:endParaRPr lang="en-US" altLang="en-US"/>
          </a:p>
        </p:txBody>
      </p:sp>
      <p:sp>
        <p:nvSpPr>
          <p:cNvPr id="27687" name="Text Box 40">
            <a:extLst>
              <a:ext uri="{FF2B5EF4-FFF2-40B4-BE49-F238E27FC236}">
                <a16:creationId xmlns:a16="http://schemas.microsoft.com/office/drawing/2014/main" id="{95494DAC-A1D9-4049-BE2B-274DBE7FE3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366838"/>
            <a:ext cx="176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algn="l"/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7688" name="Rectangle 41">
            <a:extLst>
              <a:ext uri="{FF2B5EF4-FFF2-40B4-BE49-F238E27FC236}">
                <a16:creationId xmlns:a16="http://schemas.microsoft.com/office/drawing/2014/main" id="{F871E6B2-BA87-49B1-AA6B-36401BC9EC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500" y="1524000"/>
            <a:ext cx="3808413" cy="10668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2000"/>
              <a:t>delivering received segments</a:t>
            </a:r>
          </a:p>
          <a:p>
            <a:pPr algn="l"/>
            <a:r>
              <a:rPr lang="en-US" altLang="en-US" sz="2000"/>
              <a:t>to correct socket</a:t>
            </a:r>
          </a:p>
        </p:txBody>
      </p:sp>
      <p:grpSp>
        <p:nvGrpSpPr>
          <p:cNvPr id="27689" name="Group 42">
            <a:extLst>
              <a:ext uri="{FF2B5EF4-FFF2-40B4-BE49-F238E27FC236}">
                <a16:creationId xmlns:a16="http://schemas.microsoft.com/office/drawing/2014/main" id="{F80C9911-3785-4FAA-8663-7EB96154C33E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295400"/>
            <a:ext cx="3382963" cy="396875"/>
            <a:chOff x="1080" y="3713"/>
            <a:chExt cx="1712" cy="250"/>
          </a:xfrm>
        </p:grpSpPr>
        <p:sp>
          <p:nvSpPr>
            <p:cNvPr id="27699" name="Rectangle 43">
              <a:extLst>
                <a:ext uri="{FF2B5EF4-FFF2-40B4-BE49-F238E27FC236}">
                  <a16:creationId xmlns:a16="http://schemas.microsoft.com/office/drawing/2014/main" id="{CD37D217-860F-4105-97B1-052F9902E1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2" y="3732"/>
              <a:ext cx="1002" cy="2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7700" name="Text Box 44">
              <a:extLst>
                <a:ext uri="{FF2B5EF4-FFF2-40B4-BE49-F238E27FC236}">
                  <a16:creationId xmlns:a16="http://schemas.microsoft.com/office/drawing/2014/main" id="{4AA34997-84E5-4C9A-A891-CA569CAD96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0" y="3713"/>
              <a:ext cx="1712" cy="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000" u="sng">
                  <a:solidFill>
                    <a:srgbClr val="FF0000"/>
                  </a:solidFill>
                </a:rPr>
                <a:t>Demultiplexing at rcv host:</a:t>
              </a:r>
            </a:p>
          </p:txBody>
        </p:sp>
      </p:grpSp>
      <p:sp>
        <p:nvSpPr>
          <p:cNvPr id="27690" name="Text Box 45">
            <a:extLst>
              <a:ext uri="{FF2B5EF4-FFF2-40B4-BE49-F238E27FC236}">
                <a16:creationId xmlns:a16="http://schemas.microsoft.com/office/drawing/2014/main" id="{9B7D39D0-6D21-4BDD-BA93-E74919695D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0800" y="1571625"/>
            <a:ext cx="371792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2000"/>
              <a:t>gathering data from multiple</a:t>
            </a:r>
          </a:p>
          <a:p>
            <a:pPr algn="l"/>
            <a:r>
              <a:rPr lang="en-US" altLang="en-US" sz="2000"/>
              <a:t>sockets, enveloping data with </a:t>
            </a:r>
          </a:p>
          <a:p>
            <a:pPr algn="l"/>
            <a:r>
              <a:rPr lang="en-US" altLang="en-US" sz="2000"/>
              <a:t>header (later used for </a:t>
            </a:r>
          </a:p>
          <a:p>
            <a:pPr algn="l"/>
            <a:r>
              <a:rPr lang="en-US" altLang="en-US" sz="2000"/>
              <a:t>demultiplexing)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7691" name="Rectangle 46">
            <a:extLst>
              <a:ext uri="{FF2B5EF4-FFF2-40B4-BE49-F238E27FC236}">
                <a16:creationId xmlns:a16="http://schemas.microsoft.com/office/drawing/2014/main" id="{029E724B-16DF-4052-A9F9-E567D12BA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1506538"/>
            <a:ext cx="3609975" cy="1419225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grpSp>
        <p:nvGrpSpPr>
          <p:cNvPr id="27692" name="Group 47">
            <a:extLst>
              <a:ext uri="{FF2B5EF4-FFF2-40B4-BE49-F238E27FC236}">
                <a16:creationId xmlns:a16="http://schemas.microsoft.com/office/drawing/2014/main" id="{38783817-8EF8-4E30-9632-53DE3C638520}"/>
              </a:ext>
            </a:extLst>
          </p:cNvPr>
          <p:cNvGrpSpPr>
            <a:grpSpLocks/>
          </p:cNvGrpSpPr>
          <p:nvPr/>
        </p:nvGrpSpPr>
        <p:grpSpPr bwMode="auto">
          <a:xfrm>
            <a:off x="5259388" y="1219200"/>
            <a:ext cx="3255962" cy="396875"/>
            <a:chOff x="914" y="3713"/>
            <a:chExt cx="2051" cy="250"/>
          </a:xfrm>
        </p:grpSpPr>
        <p:sp>
          <p:nvSpPr>
            <p:cNvPr id="27697" name="Rectangle 48">
              <a:extLst>
                <a:ext uri="{FF2B5EF4-FFF2-40B4-BE49-F238E27FC236}">
                  <a16:creationId xmlns:a16="http://schemas.microsoft.com/office/drawing/2014/main" id="{7E7A1D85-24AB-4361-B43A-50D415E074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2" y="3732"/>
              <a:ext cx="1002" cy="2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7698" name="Text Box 49">
              <a:extLst>
                <a:ext uri="{FF2B5EF4-FFF2-40B4-BE49-F238E27FC236}">
                  <a16:creationId xmlns:a16="http://schemas.microsoft.com/office/drawing/2014/main" id="{1340036A-C377-49BB-A701-9AA2E241DE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4" y="3713"/>
              <a:ext cx="2051" cy="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000" u="sng">
                  <a:solidFill>
                    <a:srgbClr val="FF0000"/>
                  </a:solidFill>
                </a:rPr>
                <a:t>Multiplexing at send host:</a:t>
              </a:r>
              <a:endParaRPr lang="en-US" altLang="en-US" sz="2000">
                <a:solidFill>
                  <a:srgbClr val="FF0000"/>
                </a:solidFill>
              </a:endParaRPr>
            </a:p>
          </p:txBody>
        </p:sp>
      </p:grpSp>
      <p:grpSp>
        <p:nvGrpSpPr>
          <p:cNvPr id="27693" name="Group 50">
            <a:extLst>
              <a:ext uri="{FF2B5EF4-FFF2-40B4-BE49-F238E27FC236}">
                <a16:creationId xmlns:a16="http://schemas.microsoft.com/office/drawing/2014/main" id="{4439AE55-CFA8-4EBE-BCDC-8B534B6243C9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4648200" y="3962400"/>
            <a:ext cx="2263775" cy="1676400"/>
            <a:chOff x="1421" y="2509"/>
            <a:chExt cx="1426" cy="1056"/>
          </a:xfrm>
        </p:grpSpPr>
        <p:sp>
          <p:nvSpPr>
            <p:cNvPr id="27694" name="Line 51">
              <a:extLst>
                <a:ext uri="{FF2B5EF4-FFF2-40B4-BE49-F238E27FC236}">
                  <a16:creationId xmlns:a16="http://schemas.microsoft.com/office/drawing/2014/main" id="{1C404EA9-8496-41C6-A35C-B1131864CD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21" y="2509"/>
              <a:ext cx="0" cy="10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95" name="Freeform 52">
              <a:extLst>
                <a:ext uri="{FF2B5EF4-FFF2-40B4-BE49-F238E27FC236}">
                  <a16:creationId xmlns:a16="http://schemas.microsoft.com/office/drawing/2014/main" id="{59A6BFB8-6CE9-4C91-AAC4-5764AE4048B4}"/>
                </a:ext>
              </a:extLst>
            </p:cNvPr>
            <p:cNvSpPr>
              <a:spLocks/>
            </p:cNvSpPr>
            <p:nvPr/>
          </p:nvSpPr>
          <p:spPr bwMode="auto">
            <a:xfrm>
              <a:off x="2546" y="2563"/>
              <a:ext cx="286" cy="989"/>
            </a:xfrm>
            <a:custGeom>
              <a:avLst/>
              <a:gdLst>
                <a:gd name="T0" fmla="*/ 286 w 286"/>
                <a:gd name="T1" fmla="*/ 989 h 989"/>
                <a:gd name="T2" fmla="*/ 284 w 286"/>
                <a:gd name="T3" fmla="*/ 117 h 989"/>
                <a:gd name="T4" fmla="*/ 0 w 286"/>
                <a:gd name="T5" fmla="*/ 0 h 989"/>
                <a:gd name="T6" fmla="*/ 0 60000 65536"/>
                <a:gd name="T7" fmla="*/ 0 60000 65536"/>
                <a:gd name="T8" fmla="*/ 0 60000 65536"/>
                <a:gd name="T9" fmla="*/ 0 w 286"/>
                <a:gd name="T10" fmla="*/ 0 h 989"/>
                <a:gd name="T11" fmla="*/ 286 w 286"/>
                <a:gd name="T12" fmla="*/ 989 h 9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6" h="989">
                  <a:moveTo>
                    <a:pt x="286" y="989"/>
                  </a:moveTo>
                  <a:lnTo>
                    <a:pt x="284" y="117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7696" name="Freeform 53">
              <a:extLst>
                <a:ext uri="{FF2B5EF4-FFF2-40B4-BE49-F238E27FC236}">
                  <a16:creationId xmlns:a16="http://schemas.microsoft.com/office/drawing/2014/main" id="{77AB9E08-CCBC-4D6B-8256-276D0A4ABC76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1" y="3556"/>
              <a:ext cx="1426" cy="9"/>
            </a:xfrm>
            <a:custGeom>
              <a:avLst/>
              <a:gdLst>
                <a:gd name="T0" fmla="*/ 0 w 1426"/>
                <a:gd name="T1" fmla="*/ 9 h 9"/>
                <a:gd name="T2" fmla="*/ 1426 w 1426"/>
                <a:gd name="T3" fmla="*/ 0 h 9"/>
                <a:gd name="T4" fmla="*/ 0 60000 65536"/>
                <a:gd name="T5" fmla="*/ 0 60000 65536"/>
                <a:gd name="T6" fmla="*/ 0 w 1426"/>
                <a:gd name="T7" fmla="*/ 0 h 9"/>
                <a:gd name="T8" fmla="*/ 1426 w 1426"/>
                <a:gd name="T9" fmla="*/ 9 h 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26" h="9">
                  <a:moveTo>
                    <a:pt x="0" y="9"/>
                  </a:moveTo>
                  <a:lnTo>
                    <a:pt x="1426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ECE438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85000"/>
          <a:buFont typeface="ZapfDingbats" pitchFamily="82" charset="2"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85000"/>
          <a:buFont typeface="ZapfDingbats" pitchFamily="82" charset="2"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ECE438" id="{5D136E73-4BAA-4917-9541-AA9AF0C42BC7}" vid="{20552BF9-3929-480E-A0A9-93C2349E46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ECE438</Template>
  <TotalTime>258</TotalTime>
  <Words>1231</Words>
  <Application>Microsoft Office PowerPoint</Application>
  <PresentationFormat>On-screen Show (4:3)</PresentationFormat>
  <Paragraphs>345</Paragraphs>
  <Slides>15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Calibri</vt:lpstr>
      <vt:lpstr>Comic Sans MS</vt:lpstr>
      <vt:lpstr>Courier New</vt:lpstr>
      <vt:lpstr>Times New Roman</vt:lpstr>
      <vt:lpstr>Wingdings</vt:lpstr>
      <vt:lpstr>ZapfDingbats</vt:lpstr>
      <vt:lpstr>ECE438</vt:lpstr>
      <vt:lpstr>Clip</vt:lpstr>
      <vt:lpstr>Socket Programming (MP1-)</vt:lpstr>
      <vt:lpstr>Socket programming</vt:lpstr>
      <vt:lpstr>Socket-programming using TCP</vt:lpstr>
      <vt:lpstr>Socket programming: Terminology</vt:lpstr>
      <vt:lpstr>Client/server socket interaction: TCP</vt:lpstr>
      <vt:lpstr>Client/server socket interaction: TCP</vt:lpstr>
      <vt:lpstr>Socket programming with TCP</vt:lpstr>
      <vt:lpstr>Client/server socket interaction: TCP</vt:lpstr>
      <vt:lpstr>Multiplexing/demultiplexing</vt:lpstr>
      <vt:lpstr>How demultiplexing works</vt:lpstr>
      <vt:lpstr>Connectionless demultiplexing</vt:lpstr>
      <vt:lpstr>Connectionless demux (cont)</vt:lpstr>
      <vt:lpstr>Connection-oriented demux</vt:lpstr>
      <vt:lpstr>Connection-oriented demux (cont)</vt:lpstr>
      <vt:lpstr>Connection-oriented demux: Threaded Web Server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Client/server socket interaction: TCP</dc:title>
  <dc:creator>Wei, Yu-Lin</dc:creator>
  <cp:lastModifiedBy>Wei, Yu-Lin</cp:lastModifiedBy>
  <cp:revision>46</cp:revision>
  <dcterms:created xsi:type="dcterms:W3CDTF">2020-09-17T15:58:18Z</dcterms:created>
  <dcterms:modified xsi:type="dcterms:W3CDTF">2020-09-17T21:15:25Z</dcterms:modified>
</cp:coreProperties>
</file>