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0FFF-F685-4188-A32B-BDEEE250B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E0D62-152E-4A94-89C2-CA2421F71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F45EA-E903-4EC9-B3B9-F7C282D7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5CD5-B3A9-464E-A104-F44103B34F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BD405-7958-426A-B5D8-52D3149D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CA083-4E15-4991-97CA-0C777AA8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1CCE-6DF7-4FE1-8633-144C8DB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9D24-7EF5-485C-BF64-D641095E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8BA76-2699-4209-86D9-9E1CAB4B2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0AB11-8DAD-45EC-8754-A33547F25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5CD5-B3A9-464E-A104-F44103B34F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C75CC-36A0-485F-A5D6-4A09D3F0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5E205-64FC-4FB0-889C-03C5BDB8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1CCE-6DF7-4FE1-8633-144C8DB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7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BDA6B-BEC7-4958-8D10-3CDBDEBFC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DC9C2-188B-49D0-A1E2-41C2A970C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48816-9463-4493-BDF0-4AD143B2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5CD5-B3A9-464E-A104-F44103B34F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D097-14EF-440A-A54C-C41EABD7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52220-60B9-4E1F-85AD-B2405DBA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1CCE-6DF7-4FE1-8633-144C8DB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7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1017-8E00-4796-98E2-998C32F5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12D37-9CEC-44AE-A27B-983A1F3D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531B4-8403-4CF5-869B-810FCF57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5CD5-B3A9-464E-A104-F44103B34F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82A1D-37E2-4F7A-966A-B1596460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C4311-0452-47ED-9CE8-143EA88D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1CCE-6DF7-4FE1-8633-144C8DB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A67C-A95F-4C8D-941E-C5B6C716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07626-071E-4159-BDBA-D8E02C96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8D78-2C2E-405A-8644-66CEAEAD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5CD5-B3A9-464E-A104-F44103B34F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A39-2D20-4DE9-BE77-3386A42A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49200-CF49-4E4C-B704-637C54F3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1CCE-6DF7-4FE1-8633-144C8DB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32E8-23B7-4777-9E41-C57704F7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2ED1-DDC4-47C3-BCB0-DC1CF75F6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23B64-6921-4E69-8711-EDE209BA3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F9A39-2DFD-4793-83ED-C93DAAED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5CD5-B3A9-464E-A104-F44103B34F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201E4-543E-48BC-9E8B-44FD314C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5F899-D805-4005-8B6D-E435588C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1CCE-6DF7-4FE1-8633-144C8DB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5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C434-3D53-4999-A272-2BBADFEA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1C64B-2D2B-43A4-BFBB-41376A7AE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5E29B-3308-4232-BF17-42DB2B39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56344-9D0B-4DE3-8D42-A782AD0E9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BDD10-2DB2-44C7-ABBB-CD5F91E39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54E7C-3136-4EBD-A353-EAD51550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5CD5-B3A9-464E-A104-F44103B34F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18CD4-33BD-4F79-A412-B8937E85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907DA-FEC3-4679-B771-DD24D2CC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1CCE-6DF7-4FE1-8633-144C8DB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9A1C-397B-4517-BC61-6E9ED8F0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3A0B5-A1A0-4516-B4FC-F3E19090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5CD5-B3A9-464E-A104-F44103B34F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C7FB9-6C6E-42E2-AAE1-B9528AFC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58009-B40F-4581-937F-2498391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1CCE-6DF7-4FE1-8633-144C8DB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EC8C2-A82D-49AE-8E65-1BD2B459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5CD5-B3A9-464E-A104-F44103B34F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76B86-80FC-4CED-AFA6-E144446A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669CC-71B3-4FC3-B203-017129A3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1CCE-6DF7-4FE1-8633-144C8DB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4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D25-C260-41C3-A1D7-FFA67001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D6DD-6515-456D-A5BA-1C9C4DF10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BA7CE-26E2-4075-9BD8-24238B8AE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5C67C-5B54-4CD5-A843-6EE83575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5CD5-B3A9-464E-A104-F44103B34F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A3E6B-183B-4972-9630-75D77A4B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FCF53-F7B8-4856-8098-4A933C2E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1CCE-6DF7-4FE1-8633-144C8DB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50D4-CFEE-4667-8027-C2EAB608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9E6CC-B940-4FD1-9869-85EA0FAD5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18C7A-0B5F-4AE3-95BC-3F110354E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A9469-F78A-4D6D-9337-2AB8E604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5CD5-B3A9-464E-A104-F44103B34F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DFC35-E9DA-432C-858B-1A117DF7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46D04-17BF-40B1-8304-27EA06BA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1CCE-6DF7-4FE1-8633-144C8DB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4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C8758D-A607-4EE4-9D00-A6BA64D0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E7D6F-B670-45B5-AEA5-8C1088EEC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175B4-9F04-46D8-803D-1E6C462FF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F5CD5-B3A9-464E-A104-F44103B34F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E4594-EDC6-4A6E-B6CD-ED4CF425A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12494-14BC-4905-BE74-F669CDF2C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1CCE-6DF7-4FE1-8633-144C8DBE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0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3374A-1300-4CD8-B017-9105AD705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Stepping through</a:t>
            </a:r>
            <a:br>
              <a:rPr lang="en-US" dirty="0"/>
            </a:br>
            <a:r>
              <a:rPr lang="en-US" dirty="0"/>
              <a:t>Routing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33990-BAC0-4F70-83B6-E4E9E0E64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Ashutosh Dhekne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ECE/CS 438 - Communication Networks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Fall 2018</a:t>
            </a:r>
          </a:p>
        </p:txBody>
      </p:sp>
      <p:pic>
        <p:nvPicPr>
          <p:cNvPr id="1026" name="Picture 2" descr="Image result for uiuc logo">
            <a:extLst>
              <a:ext uri="{FF2B5EF4-FFF2-40B4-BE49-F238E27FC236}">
                <a16:creationId xmlns:a16="http://schemas.microsoft.com/office/drawing/2014/main" id="{B6746138-1889-42DC-A60B-124FF595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99" y="5273674"/>
            <a:ext cx="405002" cy="5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46C42-59FE-4A5E-9649-DA3504B455E6}"/>
              </a:ext>
            </a:extLst>
          </p:cNvPr>
          <p:cNvSpPr txBox="1"/>
          <p:nvPr/>
        </p:nvSpPr>
        <p:spPr>
          <a:xfrm>
            <a:off x="4028126" y="5875546"/>
            <a:ext cx="413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270922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B69356A-D352-4280-A250-B8B088447C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4825" y="719666"/>
          <a:ext cx="111823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94">
                  <a:extLst>
                    <a:ext uri="{9D8B030D-6E8A-4147-A177-3AD203B41FA5}">
                      <a16:colId xmlns:a16="http://schemas.microsoft.com/office/drawing/2014/main" val="305417822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487683619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559590602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95861517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013539848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350722595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747023111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29822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D(b),p(b)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D(c),p(c)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D(d),p(d)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D(e),p(e)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D(f),p(f)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D(g),p(g)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8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0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2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7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5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abcdgf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4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6133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AB3BD53-AF39-4346-8553-4A2CD3CC02A6}"/>
              </a:ext>
            </a:extLst>
          </p:cNvPr>
          <p:cNvSpPr/>
          <p:nvPr/>
        </p:nvSpPr>
        <p:spPr>
          <a:xfrm>
            <a:off x="8901663" y="2600325"/>
            <a:ext cx="1091131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3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B69356A-D352-4280-A250-B8B088447C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4825" y="719666"/>
          <a:ext cx="111823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94">
                  <a:extLst>
                    <a:ext uri="{9D8B030D-6E8A-4147-A177-3AD203B41FA5}">
                      <a16:colId xmlns:a16="http://schemas.microsoft.com/office/drawing/2014/main" val="305417822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487683619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559590602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95861517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013539848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350722595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747023111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29822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D(b),p(b)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D(c),p(c)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D(d),p(d)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D(e),p(e)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D(f),p(f)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D(g),p(g)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8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0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2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7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5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abcdgf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4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abcdgfe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6133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AB3BD53-AF39-4346-8553-4A2CD3CC02A6}"/>
              </a:ext>
            </a:extLst>
          </p:cNvPr>
          <p:cNvSpPr/>
          <p:nvPr/>
        </p:nvSpPr>
        <p:spPr>
          <a:xfrm>
            <a:off x="7516305" y="2976562"/>
            <a:ext cx="1091131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2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B69356A-D352-4280-A250-B8B088447C7F}"/>
              </a:ext>
            </a:extLst>
          </p:cNvPr>
          <p:cNvGraphicFramePr>
            <a:graphicFrameLocks noGrp="1"/>
          </p:cNvGraphicFramePr>
          <p:nvPr/>
        </p:nvGraphicFramePr>
        <p:xfrm>
          <a:off x="504825" y="719666"/>
          <a:ext cx="111823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94">
                  <a:extLst>
                    <a:ext uri="{9D8B030D-6E8A-4147-A177-3AD203B41FA5}">
                      <a16:colId xmlns:a16="http://schemas.microsoft.com/office/drawing/2014/main" val="305417822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487683619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559590602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95861517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013539848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350722595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747023111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29822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D(b),p(b)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D(c),p(c)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D(d),p(d)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D(e),p(e)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D(f),p(f)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D(g),p(g)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8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0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2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7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5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abcdgf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4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abcdgfe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61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9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35EE-52B9-4BA4-904B-BA7916A8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Distance Vector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29839-1608-436A-836B-DCA7BD6FE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Relies only on knowledge obtained from neighbors and own links</a:t>
            </a:r>
          </a:p>
          <a:p>
            <a:r>
              <a:rPr lang="en-US" dirty="0"/>
              <a:t> Every router computes its own routing tables but propagates the routing table to others</a:t>
            </a:r>
          </a:p>
          <a:p>
            <a:r>
              <a:rPr lang="en-US" dirty="0"/>
              <a:t>We will follow part of Bellman-Ford algorithm at routers a and c in this topology: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7CC330-3921-4767-BA65-82145E05830C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818AF68E-7672-4EEE-A932-667EF05B810A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FD6C259-DB7E-41A5-BF20-580754DFFD78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473C96E-69C5-4762-9B33-D0637525A018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A6EBF697-A973-46D8-875E-9E5D8F4A7B42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C07561D4-F438-4FCB-858A-19B682F6685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6AC784CE-838A-4B60-8889-65BE5996DAED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9487027C-08CD-4707-B8C7-CFCF0787956C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79F029-7700-4456-BD17-9B93CEA6CFD6}"/>
                </a:ext>
              </a:extLst>
            </p:cNvPr>
            <p:cNvCxnSpPr>
              <a:stCxn id="5" idx="4"/>
              <a:endCxn id="7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DC5BA0-B9B2-4788-BD06-C2DFD5B1F920}"/>
                </a:ext>
              </a:extLst>
            </p:cNvPr>
            <p:cNvCxnSpPr>
              <a:cxnSpLocks/>
              <a:stCxn id="7" idx="4"/>
              <a:endCxn id="9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3EE997-44F7-4128-9D4A-652213E67B0B}"/>
                </a:ext>
              </a:extLst>
            </p:cNvPr>
            <p:cNvCxnSpPr>
              <a:cxnSpLocks/>
              <a:stCxn id="9" idx="4"/>
              <a:endCxn id="11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4CCC6C3-A1C5-49C8-A85E-D8192D08D213}"/>
                </a:ext>
              </a:extLst>
            </p:cNvPr>
            <p:cNvCxnSpPr>
              <a:cxnSpLocks/>
              <a:stCxn id="5" idx="1"/>
              <a:endCxn id="6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6CD266-507B-4B00-9C1B-68D80F3E5796}"/>
                </a:ext>
              </a:extLst>
            </p:cNvPr>
            <p:cNvCxnSpPr>
              <a:cxnSpLocks/>
              <a:stCxn id="6" idx="4"/>
              <a:endCxn id="7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37F7F0-3125-4281-A41D-7C700A0D595E}"/>
                </a:ext>
              </a:extLst>
            </p:cNvPr>
            <p:cNvCxnSpPr>
              <a:cxnSpLocks/>
              <a:stCxn id="5" idx="3"/>
              <a:endCxn id="8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B0CAA6-EDD6-4205-B148-BC4A71499C23}"/>
                </a:ext>
              </a:extLst>
            </p:cNvPr>
            <p:cNvCxnSpPr>
              <a:cxnSpLocks/>
              <a:stCxn id="8" idx="4"/>
              <a:endCxn id="9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26ACD0-1674-4FBA-A5BF-791EF1CDEB75}"/>
                </a:ext>
              </a:extLst>
            </p:cNvPr>
            <p:cNvCxnSpPr>
              <a:cxnSpLocks/>
              <a:stCxn id="10" idx="1"/>
              <a:endCxn id="9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ECA7A1-33EC-4CBE-9098-A09D23441FD2}"/>
                </a:ext>
              </a:extLst>
            </p:cNvPr>
            <p:cNvCxnSpPr>
              <a:cxnSpLocks/>
              <a:stCxn id="10" idx="1"/>
              <a:endCxn id="11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6CCCDD45-53AB-4EFB-BD1F-3EAD39E3087A}"/>
                </a:ext>
              </a:extLst>
            </p:cNvPr>
            <p:cNvCxnSpPr>
              <a:cxnSpLocks/>
              <a:stCxn id="7" idx="1"/>
              <a:endCxn id="11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201BED-1FBF-419B-97D8-2F79FC458671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7F750D-9325-4003-A9E5-6E58DFE6CDD9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94769D-20C2-40F6-94FF-7D8A8975B8BF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E3B62F-3888-4481-8CC8-AEF834325F50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640AD3-5AAD-48F0-8A18-A0A1F6AB352A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4509EA-BED2-4D34-AA24-4965510BF37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8FCF1B-45C2-4476-86FF-F9B4233FECA5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41DA95-3216-46E2-A711-F4B195728350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CFC74E-F78E-4245-885F-18BAB7ADC33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921007-6E07-4C44-BA1D-DCD7AEF1B56D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30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D20BDDF5-873B-461D-A4FA-37962103A6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6601396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45822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598033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878458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080227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71712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121917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60849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73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1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9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3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0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79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00921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00974C3-A568-48B3-9AD1-1BE66C19E9A4}"/>
              </a:ext>
            </a:extLst>
          </p:cNvPr>
          <p:cNvSpPr txBox="1"/>
          <p:nvPr/>
        </p:nvSpPr>
        <p:spPr>
          <a:xfrm>
            <a:off x="10660063" y="1009651"/>
            <a:ext cx="93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a’s DV</a:t>
            </a:r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D474A411-89EA-4DEA-BE6D-0CCE7BE636CB}"/>
              </a:ext>
            </a:extLst>
          </p:cNvPr>
          <p:cNvSpPr/>
          <p:nvPr/>
        </p:nvSpPr>
        <p:spPr>
          <a:xfrm>
            <a:off x="10236899" y="1177098"/>
            <a:ext cx="477273" cy="18573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09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D20BDDF5-873B-461D-A4FA-37962103A6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6601396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45822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598033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878458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080227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71712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121917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60849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73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1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9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3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0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79612"/>
                  </a:ext>
                </a:extLst>
              </a:tr>
              <a:tr h="318242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00921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00974C3-A568-48B3-9AD1-1BE66C19E9A4}"/>
              </a:ext>
            </a:extLst>
          </p:cNvPr>
          <p:cNvSpPr txBox="1"/>
          <p:nvPr/>
        </p:nvSpPr>
        <p:spPr>
          <a:xfrm>
            <a:off x="10660063" y="1009651"/>
            <a:ext cx="93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a’s DV</a:t>
            </a:r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D474A411-89EA-4DEA-BE6D-0CCE7BE636CB}"/>
              </a:ext>
            </a:extLst>
          </p:cNvPr>
          <p:cNvSpPr/>
          <p:nvPr/>
        </p:nvSpPr>
        <p:spPr>
          <a:xfrm>
            <a:off x="10236899" y="1177098"/>
            <a:ext cx="477273" cy="18573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E1431-0D33-43C1-9785-F346D222C0FD}"/>
              </a:ext>
            </a:extLst>
          </p:cNvPr>
          <p:cNvSpPr txBox="1"/>
          <p:nvPr/>
        </p:nvSpPr>
        <p:spPr>
          <a:xfrm>
            <a:off x="3323707" y="124992"/>
            <a:ext cx="6360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 a receives all DVs from its neighbors (part 1)</a:t>
            </a:r>
          </a:p>
        </p:txBody>
      </p:sp>
    </p:spTree>
    <p:extLst>
      <p:ext uri="{BB962C8B-B14F-4D97-AF65-F5344CB8AC3E}">
        <p14:creationId xmlns:p14="http://schemas.microsoft.com/office/powerpoint/2010/main" val="119706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D20BDDF5-873B-461D-A4FA-37962103A6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6601396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45822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598033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878458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080227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71712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121917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60849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73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7,d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3,c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1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9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3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0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79612"/>
                  </a:ext>
                </a:extLst>
              </a:tr>
              <a:tr h="318242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00921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00974C3-A568-48B3-9AD1-1BE66C19E9A4}"/>
              </a:ext>
            </a:extLst>
          </p:cNvPr>
          <p:cNvSpPr txBox="1"/>
          <p:nvPr/>
        </p:nvSpPr>
        <p:spPr>
          <a:xfrm>
            <a:off x="10660063" y="1009651"/>
            <a:ext cx="93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a’s DV</a:t>
            </a:r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D474A411-89EA-4DEA-BE6D-0CCE7BE636CB}"/>
              </a:ext>
            </a:extLst>
          </p:cNvPr>
          <p:cNvSpPr/>
          <p:nvPr/>
        </p:nvSpPr>
        <p:spPr>
          <a:xfrm>
            <a:off x="10236899" y="1177098"/>
            <a:ext cx="477273" cy="18573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E1431-0D33-43C1-9785-F346D222C0FD}"/>
              </a:ext>
            </a:extLst>
          </p:cNvPr>
          <p:cNvSpPr txBox="1"/>
          <p:nvPr/>
        </p:nvSpPr>
        <p:spPr>
          <a:xfrm>
            <a:off x="2604071" y="153128"/>
            <a:ext cx="738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 a corrects its own DV based on its neighbors (part 2)</a:t>
            </a:r>
          </a:p>
        </p:txBody>
      </p:sp>
    </p:spTree>
    <p:extLst>
      <p:ext uri="{BB962C8B-B14F-4D97-AF65-F5344CB8AC3E}">
        <p14:creationId xmlns:p14="http://schemas.microsoft.com/office/powerpoint/2010/main" val="45542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D20BDDF5-873B-461D-A4FA-37962103A6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6601396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45822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598033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878458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080227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71712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121917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60849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73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1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9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13,b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0,c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10,c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1,c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0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79612"/>
                  </a:ext>
                </a:extLst>
              </a:tr>
              <a:tr h="318242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00921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00974C3-A568-48B3-9AD1-1BE66C19E9A4}"/>
              </a:ext>
            </a:extLst>
          </p:cNvPr>
          <p:cNvSpPr txBox="1"/>
          <p:nvPr/>
        </p:nvSpPr>
        <p:spPr>
          <a:xfrm>
            <a:off x="10621963" y="1757363"/>
            <a:ext cx="92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c’s DV</a:t>
            </a:r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D474A411-89EA-4DEA-BE6D-0CCE7BE636CB}"/>
              </a:ext>
            </a:extLst>
          </p:cNvPr>
          <p:cNvSpPr/>
          <p:nvPr/>
        </p:nvSpPr>
        <p:spPr>
          <a:xfrm>
            <a:off x="10198799" y="1924810"/>
            <a:ext cx="477273" cy="18573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E1431-0D33-43C1-9785-F346D222C0FD}"/>
              </a:ext>
            </a:extLst>
          </p:cNvPr>
          <p:cNvSpPr txBox="1"/>
          <p:nvPr/>
        </p:nvSpPr>
        <p:spPr>
          <a:xfrm>
            <a:off x="3104659" y="84310"/>
            <a:ext cx="634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 c receives all DVs from its neighbors (part 1)</a:t>
            </a:r>
          </a:p>
        </p:txBody>
      </p:sp>
    </p:spTree>
    <p:extLst>
      <p:ext uri="{BB962C8B-B14F-4D97-AF65-F5344CB8AC3E}">
        <p14:creationId xmlns:p14="http://schemas.microsoft.com/office/powerpoint/2010/main" val="169591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D20BDDF5-873B-461D-A4FA-37962103A6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6601396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45822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598033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878458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080227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71712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121917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60849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73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1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9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2,c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3,a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6,g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1,c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0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79612"/>
                  </a:ext>
                </a:extLst>
              </a:tr>
              <a:tr h="318242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00921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00974C3-A568-48B3-9AD1-1BE66C19E9A4}"/>
              </a:ext>
            </a:extLst>
          </p:cNvPr>
          <p:cNvSpPr txBox="1"/>
          <p:nvPr/>
        </p:nvSpPr>
        <p:spPr>
          <a:xfrm>
            <a:off x="10621963" y="1757363"/>
            <a:ext cx="92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c’s DV</a:t>
            </a:r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D474A411-89EA-4DEA-BE6D-0CCE7BE636CB}"/>
              </a:ext>
            </a:extLst>
          </p:cNvPr>
          <p:cNvSpPr/>
          <p:nvPr/>
        </p:nvSpPr>
        <p:spPr>
          <a:xfrm>
            <a:off x="10198799" y="1924810"/>
            <a:ext cx="477273" cy="18573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E1431-0D33-43C1-9785-F346D222C0FD}"/>
              </a:ext>
            </a:extLst>
          </p:cNvPr>
          <p:cNvSpPr txBox="1"/>
          <p:nvPr/>
        </p:nvSpPr>
        <p:spPr>
          <a:xfrm>
            <a:off x="3166462" y="84310"/>
            <a:ext cx="608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 c updates its DVs for its neighbors (part 2)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690FDD3-0D6C-4588-ABAC-8409B2E9353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79" name="Cylinder 78">
              <a:extLst>
                <a:ext uri="{FF2B5EF4-FFF2-40B4-BE49-F238E27FC236}">
                  <a16:creationId xmlns:a16="http://schemas.microsoft.com/office/drawing/2014/main" id="{6336CF5E-9DB7-4B30-8B4B-6623F05F1316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80" name="Cylinder 79">
              <a:extLst>
                <a:ext uri="{FF2B5EF4-FFF2-40B4-BE49-F238E27FC236}">
                  <a16:creationId xmlns:a16="http://schemas.microsoft.com/office/drawing/2014/main" id="{3F5C5B01-DC5F-4187-87C7-DD524FEC982E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81" name="Cylinder 80">
              <a:extLst>
                <a:ext uri="{FF2B5EF4-FFF2-40B4-BE49-F238E27FC236}">
                  <a16:creationId xmlns:a16="http://schemas.microsoft.com/office/drawing/2014/main" id="{3B359E3D-B2FB-4B7C-8168-F1863417B7B5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82" name="Cylinder 81">
              <a:extLst>
                <a:ext uri="{FF2B5EF4-FFF2-40B4-BE49-F238E27FC236}">
                  <a16:creationId xmlns:a16="http://schemas.microsoft.com/office/drawing/2014/main" id="{5D2D5C02-4449-4313-89F1-94E02A35C241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3" name="Cylinder 82">
              <a:extLst>
                <a:ext uri="{FF2B5EF4-FFF2-40B4-BE49-F238E27FC236}">
                  <a16:creationId xmlns:a16="http://schemas.microsoft.com/office/drawing/2014/main" id="{72FF5E37-6791-40CD-A9EC-A9B6D65042B6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84" name="Cylinder 83">
              <a:extLst>
                <a:ext uri="{FF2B5EF4-FFF2-40B4-BE49-F238E27FC236}">
                  <a16:creationId xmlns:a16="http://schemas.microsoft.com/office/drawing/2014/main" id="{AD5C81B2-9F37-41A0-8229-90763615A957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85" name="Cylinder 84">
              <a:extLst>
                <a:ext uri="{FF2B5EF4-FFF2-40B4-BE49-F238E27FC236}">
                  <a16:creationId xmlns:a16="http://schemas.microsoft.com/office/drawing/2014/main" id="{1CE58899-7101-4D26-BC0F-96EC52B6499D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3D9CA2B-FC10-4E3C-B15E-37E9763A3C40}"/>
                </a:ext>
              </a:extLst>
            </p:cNvPr>
            <p:cNvCxnSpPr>
              <a:stCxn id="79" idx="4"/>
              <a:endCxn id="81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9937B1D-9C4C-49EB-84D0-8710B9670F9C}"/>
                </a:ext>
              </a:extLst>
            </p:cNvPr>
            <p:cNvCxnSpPr>
              <a:cxnSpLocks/>
              <a:stCxn id="81" idx="4"/>
              <a:endCxn id="83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7855818-319B-4E2F-897D-94318D05E3AD}"/>
                </a:ext>
              </a:extLst>
            </p:cNvPr>
            <p:cNvCxnSpPr>
              <a:cxnSpLocks/>
              <a:stCxn id="83" idx="4"/>
              <a:endCxn id="85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7236298-F2F1-43D0-BA40-5BBCD23D8D9F}"/>
                </a:ext>
              </a:extLst>
            </p:cNvPr>
            <p:cNvCxnSpPr>
              <a:cxnSpLocks/>
              <a:stCxn id="79" idx="1"/>
              <a:endCxn id="80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1FC5AA5-9CDA-42B8-99F9-B6E18A1ED76C}"/>
                </a:ext>
              </a:extLst>
            </p:cNvPr>
            <p:cNvCxnSpPr>
              <a:cxnSpLocks/>
              <a:stCxn id="80" idx="4"/>
              <a:endCxn id="81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60993DE-15F8-47F6-BC9B-4336A20628B5}"/>
                </a:ext>
              </a:extLst>
            </p:cNvPr>
            <p:cNvCxnSpPr>
              <a:cxnSpLocks/>
              <a:stCxn id="79" idx="3"/>
              <a:endCxn id="82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FA2BE5A-EA5F-4CA5-A02B-84A92B0006DB}"/>
                </a:ext>
              </a:extLst>
            </p:cNvPr>
            <p:cNvCxnSpPr>
              <a:cxnSpLocks/>
              <a:stCxn id="82" idx="4"/>
              <a:endCxn id="83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E5612E0-0B8E-4D07-9BE3-FAF1A7CA07D4}"/>
                </a:ext>
              </a:extLst>
            </p:cNvPr>
            <p:cNvCxnSpPr>
              <a:cxnSpLocks/>
              <a:stCxn id="84" idx="1"/>
              <a:endCxn id="83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7393F3B-79A6-4BA6-8B17-0285526805F0}"/>
                </a:ext>
              </a:extLst>
            </p:cNvPr>
            <p:cNvCxnSpPr>
              <a:cxnSpLocks/>
              <a:stCxn id="84" idx="1"/>
              <a:endCxn id="85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or: Curved 94">
              <a:extLst>
                <a:ext uri="{FF2B5EF4-FFF2-40B4-BE49-F238E27FC236}">
                  <a16:creationId xmlns:a16="http://schemas.microsoft.com/office/drawing/2014/main" id="{4D0EB6E6-752F-4D57-904A-31CAE7C76DCC}"/>
                </a:ext>
              </a:extLst>
            </p:cNvPr>
            <p:cNvCxnSpPr>
              <a:cxnSpLocks/>
              <a:stCxn id="81" idx="1"/>
              <a:endCxn id="85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4D7819B-12E2-4391-B407-4105A2278DA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853765D-8C05-4121-8CC0-DC7C90DF2B48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B761F81-4E15-4003-80D8-53D1C62DD79E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91929E6-BCE8-499E-A15A-B28AE4ABCD3E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83DCF59-F9C3-41A3-BF99-12083AE8841C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76400CF-96E0-4664-9CC5-567414F4636B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47394FC-1253-480C-A700-880CF655424D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568064E-0E3B-4E7F-945D-0EB17C9D8925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9A4C837-FE48-4291-A983-24DECD020E53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326C353-6AA1-4C1B-918C-21DF6C06B6C1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912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D20BDDF5-873B-461D-A4FA-37962103A6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6601396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45822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598033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878458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080227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71712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121917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60849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73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1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9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2,c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3,a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0,c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6,g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2,g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1,c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0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79612"/>
                  </a:ext>
                </a:extLst>
              </a:tr>
              <a:tr h="318242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00921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00974C3-A568-48B3-9AD1-1BE66C19E9A4}"/>
              </a:ext>
            </a:extLst>
          </p:cNvPr>
          <p:cNvSpPr txBox="1"/>
          <p:nvPr/>
        </p:nvSpPr>
        <p:spPr>
          <a:xfrm>
            <a:off x="10621963" y="1757363"/>
            <a:ext cx="92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c’s DV</a:t>
            </a:r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D474A411-89EA-4DEA-BE6D-0CCE7BE636CB}"/>
              </a:ext>
            </a:extLst>
          </p:cNvPr>
          <p:cNvSpPr/>
          <p:nvPr/>
        </p:nvSpPr>
        <p:spPr>
          <a:xfrm>
            <a:off x="10198799" y="1924810"/>
            <a:ext cx="477273" cy="18573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E1431-0D33-43C1-9785-F346D222C0FD}"/>
              </a:ext>
            </a:extLst>
          </p:cNvPr>
          <p:cNvSpPr txBox="1"/>
          <p:nvPr/>
        </p:nvSpPr>
        <p:spPr>
          <a:xfrm>
            <a:off x="3028794" y="98875"/>
            <a:ext cx="6213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 c updates its DVs for everyone else (part 3)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57F8DAD-0DE7-43E7-9F44-E3109F39785D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79" name="Cylinder 78">
              <a:extLst>
                <a:ext uri="{FF2B5EF4-FFF2-40B4-BE49-F238E27FC236}">
                  <a16:creationId xmlns:a16="http://schemas.microsoft.com/office/drawing/2014/main" id="{66116388-3852-44E0-97AF-D7D077ABD7D9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80" name="Cylinder 79">
              <a:extLst>
                <a:ext uri="{FF2B5EF4-FFF2-40B4-BE49-F238E27FC236}">
                  <a16:creationId xmlns:a16="http://schemas.microsoft.com/office/drawing/2014/main" id="{F7E209C5-4ED4-4CF9-9CA5-965D2DB84890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81" name="Cylinder 80">
              <a:extLst>
                <a:ext uri="{FF2B5EF4-FFF2-40B4-BE49-F238E27FC236}">
                  <a16:creationId xmlns:a16="http://schemas.microsoft.com/office/drawing/2014/main" id="{8F87C4EF-4F0B-49F0-A2C3-5D0863D3B089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82" name="Cylinder 81">
              <a:extLst>
                <a:ext uri="{FF2B5EF4-FFF2-40B4-BE49-F238E27FC236}">
                  <a16:creationId xmlns:a16="http://schemas.microsoft.com/office/drawing/2014/main" id="{0B2C440D-FF0A-4575-8D71-18F0F15550F5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3" name="Cylinder 82">
              <a:extLst>
                <a:ext uri="{FF2B5EF4-FFF2-40B4-BE49-F238E27FC236}">
                  <a16:creationId xmlns:a16="http://schemas.microsoft.com/office/drawing/2014/main" id="{C089DF0C-E5BB-4CDE-B353-D4A4F6EF2FC6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84" name="Cylinder 83">
              <a:extLst>
                <a:ext uri="{FF2B5EF4-FFF2-40B4-BE49-F238E27FC236}">
                  <a16:creationId xmlns:a16="http://schemas.microsoft.com/office/drawing/2014/main" id="{5C4CB296-C9FE-4122-B336-9A4F409BE3B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85" name="Cylinder 84">
              <a:extLst>
                <a:ext uri="{FF2B5EF4-FFF2-40B4-BE49-F238E27FC236}">
                  <a16:creationId xmlns:a16="http://schemas.microsoft.com/office/drawing/2014/main" id="{3A0B4CA6-BB88-4052-AA60-65A784751EB6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A703DDE-062D-4FB7-B9E0-49D450613E1E}"/>
                </a:ext>
              </a:extLst>
            </p:cNvPr>
            <p:cNvCxnSpPr>
              <a:stCxn id="79" idx="4"/>
              <a:endCxn id="81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CB7612-C757-44D8-9A43-C5D318CD7755}"/>
                </a:ext>
              </a:extLst>
            </p:cNvPr>
            <p:cNvCxnSpPr>
              <a:cxnSpLocks/>
              <a:stCxn id="81" idx="4"/>
              <a:endCxn id="83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91EDD69-5135-4676-B5FA-70A47576EA1E}"/>
                </a:ext>
              </a:extLst>
            </p:cNvPr>
            <p:cNvCxnSpPr>
              <a:cxnSpLocks/>
              <a:stCxn id="83" idx="4"/>
              <a:endCxn id="85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DE18891-6150-4E14-9B34-CEF1C6ED0D74}"/>
                </a:ext>
              </a:extLst>
            </p:cNvPr>
            <p:cNvCxnSpPr>
              <a:cxnSpLocks/>
              <a:stCxn id="79" idx="1"/>
              <a:endCxn id="80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2A425F0-0763-4A62-8414-392109FB4012}"/>
                </a:ext>
              </a:extLst>
            </p:cNvPr>
            <p:cNvCxnSpPr>
              <a:cxnSpLocks/>
              <a:stCxn id="80" idx="4"/>
              <a:endCxn id="81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7CBB1CF-53D5-4B53-8DDC-EDD6B6ED092B}"/>
                </a:ext>
              </a:extLst>
            </p:cNvPr>
            <p:cNvCxnSpPr>
              <a:cxnSpLocks/>
              <a:stCxn id="79" idx="3"/>
              <a:endCxn id="82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D032EAD-EC7A-4168-A5B6-B47C6677ECEC}"/>
                </a:ext>
              </a:extLst>
            </p:cNvPr>
            <p:cNvCxnSpPr>
              <a:cxnSpLocks/>
              <a:stCxn id="82" idx="4"/>
              <a:endCxn id="83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F2CA4DC-A2F3-417A-AD31-EB455DE33C00}"/>
                </a:ext>
              </a:extLst>
            </p:cNvPr>
            <p:cNvCxnSpPr>
              <a:cxnSpLocks/>
              <a:stCxn id="84" idx="1"/>
              <a:endCxn id="83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B684D2A-EEC0-42C1-8672-BBFEDCAE8A58}"/>
                </a:ext>
              </a:extLst>
            </p:cNvPr>
            <p:cNvCxnSpPr>
              <a:cxnSpLocks/>
              <a:stCxn id="84" idx="1"/>
              <a:endCxn id="85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or: Curved 94">
              <a:extLst>
                <a:ext uri="{FF2B5EF4-FFF2-40B4-BE49-F238E27FC236}">
                  <a16:creationId xmlns:a16="http://schemas.microsoft.com/office/drawing/2014/main" id="{A1173CDB-617D-4BBB-A672-538894C1BD70}"/>
                </a:ext>
              </a:extLst>
            </p:cNvPr>
            <p:cNvCxnSpPr>
              <a:cxnSpLocks/>
              <a:stCxn id="81" idx="1"/>
              <a:endCxn id="85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63D953E-74B2-4015-883C-B47DE3FC99B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AD1F9A1-EFF6-473C-83A3-C7B7EB2018A2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5105F01-EA1A-4FE0-9A0B-A3B070674BCC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B07FEC6-4F84-47F2-869B-2ED5BBEAFE56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A7B972E-3D60-4A6C-AEE2-23DF2C70FFEA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4ACB16D-7574-496D-906C-02F1E41906DB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D47D1F-E492-4BE8-A269-A357A3FE4822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0835362-1B4D-4D37-A75F-36890C75D060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F44B2F3-D228-43C8-8228-F06ADCEA5EFF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3C694A7-65DE-4E37-B5D8-0B0E789F53E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94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5F5D-7BBE-47A5-9ADB-A90B5CEA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D790-1522-49F7-B5DD-4D10E6FFC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the global topology as input.</a:t>
            </a:r>
          </a:p>
          <a:p>
            <a:r>
              <a:rPr lang="en-US" dirty="0"/>
              <a:t>Every router computes its own routing table from this global view</a:t>
            </a:r>
          </a:p>
          <a:p>
            <a:r>
              <a:rPr lang="en-US" dirty="0"/>
              <a:t>We will follow Dijkstra’s algorithm for router a in this topology: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2DB4B4-ED78-417E-AE3B-256EDF3C6D2D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33" name="Cylinder 32">
              <a:extLst>
                <a:ext uri="{FF2B5EF4-FFF2-40B4-BE49-F238E27FC236}">
                  <a16:creationId xmlns:a16="http://schemas.microsoft.com/office/drawing/2014/main" id="{BB18066F-A79E-406D-B5C6-B2D7D1DD24DB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34" name="Cylinder 33">
              <a:extLst>
                <a:ext uri="{FF2B5EF4-FFF2-40B4-BE49-F238E27FC236}">
                  <a16:creationId xmlns:a16="http://schemas.microsoft.com/office/drawing/2014/main" id="{EFBF609C-DF1F-4E16-836F-04FB5756ABE8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35" name="Cylinder 34">
              <a:extLst>
                <a:ext uri="{FF2B5EF4-FFF2-40B4-BE49-F238E27FC236}">
                  <a16:creationId xmlns:a16="http://schemas.microsoft.com/office/drawing/2014/main" id="{AD708EDD-3EC4-4FDE-8E6A-E06D5EA6F4ED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36" name="Cylinder 35">
              <a:extLst>
                <a:ext uri="{FF2B5EF4-FFF2-40B4-BE49-F238E27FC236}">
                  <a16:creationId xmlns:a16="http://schemas.microsoft.com/office/drawing/2014/main" id="{4C160661-41C5-4C68-822C-E13443CABD08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37" name="Cylinder 36">
              <a:extLst>
                <a:ext uri="{FF2B5EF4-FFF2-40B4-BE49-F238E27FC236}">
                  <a16:creationId xmlns:a16="http://schemas.microsoft.com/office/drawing/2014/main" id="{82E74783-9430-468D-BBB7-08443779039E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38" name="Cylinder 37">
              <a:extLst>
                <a:ext uri="{FF2B5EF4-FFF2-40B4-BE49-F238E27FC236}">
                  <a16:creationId xmlns:a16="http://schemas.microsoft.com/office/drawing/2014/main" id="{D00CFAA6-106D-4121-8B62-30E90B6F646B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39" name="Cylinder 38">
              <a:extLst>
                <a:ext uri="{FF2B5EF4-FFF2-40B4-BE49-F238E27FC236}">
                  <a16:creationId xmlns:a16="http://schemas.microsoft.com/office/drawing/2014/main" id="{6AC34FB7-0E28-4394-A961-98102BB0DCC4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8E2D5E8-6019-4C9D-95B4-C815D27F7627}"/>
                </a:ext>
              </a:extLst>
            </p:cNvPr>
            <p:cNvCxnSpPr>
              <a:stCxn id="33" idx="4"/>
              <a:endCxn id="35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A0EF2A3-B016-43DD-B4A2-0AC224888E73}"/>
                </a:ext>
              </a:extLst>
            </p:cNvPr>
            <p:cNvCxnSpPr>
              <a:cxnSpLocks/>
              <a:stCxn id="35" idx="4"/>
              <a:endCxn id="37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AB38757-E73C-439B-93B7-3A81B7E9C2AB}"/>
                </a:ext>
              </a:extLst>
            </p:cNvPr>
            <p:cNvCxnSpPr>
              <a:cxnSpLocks/>
              <a:stCxn id="37" idx="4"/>
              <a:endCxn id="39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910D8D1-F4EF-4E08-8C3B-1D2763872C19}"/>
                </a:ext>
              </a:extLst>
            </p:cNvPr>
            <p:cNvCxnSpPr>
              <a:cxnSpLocks/>
              <a:stCxn id="33" idx="1"/>
              <a:endCxn id="34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38EFE4F-14B8-4B9B-AA80-0757486BB570}"/>
                </a:ext>
              </a:extLst>
            </p:cNvPr>
            <p:cNvCxnSpPr>
              <a:cxnSpLocks/>
              <a:stCxn id="34" idx="4"/>
              <a:endCxn id="35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C3729CA-F6DA-4A19-AD42-155020CC744A}"/>
                </a:ext>
              </a:extLst>
            </p:cNvPr>
            <p:cNvCxnSpPr>
              <a:cxnSpLocks/>
              <a:stCxn id="33" idx="3"/>
              <a:endCxn id="36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FA52B55-AAC5-4F37-B8E3-CA081F66B216}"/>
                </a:ext>
              </a:extLst>
            </p:cNvPr>
            <p:cNvCxnSpPr>
              <a:cxnSpLocks/>
              <a:stCxn id="36" idx="4"/>
              <a:endCxn id="37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2B20E87-EB06-49FA-B28F-78F8C3E066FD}"/>
                </a:ext>
              </a:extLst>
            </p:cNvPr>
            <p:cNvCxnSpPr>
              <a:cxnSpLocks/>
              <a:stCxn id="38" idx="1"/>
              <a:endCxn id="37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268B76-2822-4F9E-B984-13B95B9FC7DC}"/>
                </a:ext>
              </a:extLst>
            </p:cNvPr>
            <p:cNvCxnSpPr>
              <a:cxnSpLocks/>
              <a:stCxn id="38" idx="1"/>
              <a:endCxn id="39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4F17947E-B404-4CFE-A130-0ECCFA104F36}"/>
                </a:ext>
              </a:extLst>
            </p:cNvPr>
            <p:cNvCxnSpPr>
              <a:cxnSpLocks/>
              <a:stCxn id="35" idx="1"/>
              <a:endCxn id="39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FD3DBE-8AFB-4578-BE5E-45D1D034C8EF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AFA7A56-72DB-4705-A421-BC4299899ECE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A808F09-5F89-4A70-B17D-F38CAA02EF7A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9723B01-229B-4D07-A474-6C2FD80292F6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2AD1432-7397-42B4-AAB9-7490EF28781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D2B0F8-7CB8-45D6-90B3-20C50D8DBBC5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4600F12-923A-41AF-BD78-C19D9E13CCF3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445C790-2C92-4B64-913B-D1E421B75C1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B1CD272-53D1-4BCA-ABBB-E291C9B1F554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CF9C68-DD7F-4F04-98F3-5345B67E2163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71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163A75-890D-425C-B494-BE6314C462E6}"/>
              </a:ext>
            </a:extLst>
          </p:cNvPr>
          <p:cNvSpPr txBox="1"/>
          <p:nvPr/>
        </p:nvSpPr>
        <p:spPr>
          <a:xfrm>
            <a:off x="1085851" y="1733550"/>
            <a:ext cx="9267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does c send to a?</a:t>
            </a:r>
          </a:p>
          <a:p>
            <a:pPr algn="ctr"/>
            <a:endParaRPr lang="en-US" sz="4800" dirty="0"/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Consider poisoned reverse</a:t>
            </a:r>
          </a:p>
        </p:txBody>
      </p:sp>
    </p:spTree>
    <p:extLst>
      <p:ext uri="{BB962C8B-B14F-4D97-AF65-F5344CB8AC3E}">
        <p14:creationId xmlns:p14="http://schemas.microsoft.com/office/powerpoint/2010/main" val="3044808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D20BDDF5-873B-461D-A4FA-37962103A6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6601396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45822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598033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878458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080227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71712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121917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60849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73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7,d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∞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3,c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1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9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3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0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79612"/>
                  </a:ext>
                </a:extLst>
              </a:tr>
              <a:tr h="318242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00921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00974C3-A568-48B3-9AD1-1BE66C19E9A4}"/>
              </a:ext>
            </a:extLst>
          </p:cNvPr>
          <p:cNvSpPr txBox="1"/>
          <p:nvPr/>
        </p:nvSpPr>
        <p:spPr>
          <a:xfrm>
            <a:off x="10660063" y="1009651"/>
            <a:ext cx="93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a’s DV</a:t>
            </a:r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D474A411-89EA-4DEA-BE6D-0CCE7BE636CB}"/>
              </a:ext>
            </a:extLst>
          </p:cNvPr>
          <p:cNvSpPr/>
          <p:nvPr/>
        </p:nvSpPr>
        <p:spPr>
          <a:xfrm>
            <a:off x="10236899" y="1177098"/>
            <a:ext cx="477273" cy="18573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E1431-0D33-43C1-9785-F346D222C0FD}"/>
              </a:ext>
            </a:extLst>
          </p:cNvPr>
          <p:cNvSpPr txBox="1"/>
          <p:nvPr/>
        </p:nvSpPr>
        <p:spPr>
          <a:xfrm>
            <a:off x="4382870" y="124275"/>
            <a:ext cx="342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 a receives DV from 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E24AB9-821A-46B3-8A41-3245875E8FF7}"/>
              </a:ext>
            </a:extLst>
          </p:cNvPr>
          <p:cNvCxnSpPr>
            <a:cxnSpLocks/>
          </p:cNvCxnSpPr>
          <p:nvPr/>
        </p:nvCxnSpPr>
        <p:spPr>
          <a:xfrm flipV="1">
            <a:off x="3505200" y="2228850"/>
            <a:ext cx="728663" cy="7239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F8706E2-59C1-4133-8D52-5D3EF90FFF83}"/>
              </a:ext>
            </a:extLst>
          </p:cNvPr>
          <p:cNvSpPr txBox="1"/>
          <p:nvPr/>
        </p:nvSpPr>
        <p:spPr>
          <a:xfrm>
            <a:off x="2692634" y="2900821"/>
            <a:ext cx="18626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Poisoned Reverse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90D3781-7A73-41AA-A4B0-E3C025574B40}"/>
              </a:ext>
            </a:extLst>
          </p:cNvPr>
          <p:cNvCxnSpPr>
            <a:cxnSpLocks/>
          </p:cNvCxnSpPr>
          <p:nvPr/>
        </p:nvCxnSpPr>
        <p:spPr>
          <a:xfrm flipV="1">
            <a:off x="4148138" y="2228850"/>
            <a:ext cx="2105025" cy="67197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80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D20BDDF5-873B-461D-A4FA-37962103A6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325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6601396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45822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598033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878458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080227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71712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121917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60849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73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3,a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7,d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4,c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3,c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1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9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3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0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79612"/>
                  </a:ext>
                </a:extLst>
              </a:tr>
              <a:tr h="318242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00921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00974C3-A568-48B3-9AD1-1BE66C19E9A4}"/>
              </a:ext>
            </a:extLst>
          </p:cNvPr>
          <p:cNvSpPr txBox="1"/>
          <p:nvPr/>
        </p:nvSpPr>
        <p:spPr>
          <a:xfrm>
            <a:off x="10660063" y="1009651"/>
            <a:ext cx="93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a’s DV</a:t>
            </a:r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D474A411-89EA-4DEA-BE6D-0CCE7BE636CB}"/>
              </a:ext>
            </a:extLst>
          </p:cNvPr>
          <p:cNvSpPr/>
          <p:nvPr/>
        </p:nvSpPr>
        <p:spPr>
          <a:xfrm>
            <a:off x="10236899" y="1177098"/>
            <a:ext cx="477273" cy="18573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E1431-0D33-43C1-9785-F346D222C0FD}"/>
              </a:ext>
            </a:extLst>
          </p:cNvPr>
          <p:cNvSpPr txBox="1"/>
          <p:nvPr/>
        </p:nvSpPr>
        <p:spPr>
          <a:xfrm>
            <a:off x="4441973" y="220119"/>
            <a:ext cx="342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 a receives DV from 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E24AB9-821A-46B3-8A41-3245875E8FF7}"/>
              </a:ext>
            </a:extLst>
          </p:cNvPr>
          <p:cNvCxnSpPr>
            <a:cxnSpLocks/>
          </p:cNvCxnSpPr>
          <p:nvPr/>
        </p:nvCxnSpPr>
        <p:spPr>
          <a:xfrm flipV="1">
            <a:off x="8329613" y="1628775"/>
            <a:ext cx="1" cy="43231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F8706E2-59C1-4133-8D52-5D3EF90FFF83}"/>
              </a:ext>
            </a:extLst>
          </p:cNvPr>
          <p:cNvSpPr txBox="1"/>
          <p:nvPr/>
        </p:nvSpPr>
        <p:spPr>
          <a:xfrm>
            <a:off x="8546084" y="1691759"/>
            <a:ext cx="14867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Affects a’s DV</a:t>
            </a:r>
          </a:p>
        </p:txBody>
      </p:sp>
    </p:spTree>
    <p:extLst>
      <p:ext uri="{BB962C8B-B14F-4D97-AF65-F5344CB8AC3E}">
        <p14:creationId xmlns:p14="http://schemas.microsoft.com/office/powerpoint/2010/main" val="2848617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640F-B8E1-45DE-BBE5-451C9CC6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UIUC’s connection to the rest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35EBF-40B9-4DE5-B0D0-6095E06E8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Concepts to recall: </a:t>
            </a:r>
          </a:p>
          <a:p>
            <a:pPr lvl="1"/>
            <a:r>
              <a:rPr lang="en-US" dirty="0"/>
              <a:t>Autonomous Systems – all routers under one administrative control</a:t>
            </a:r>
          </a:p>
          <a:p>
            <a:pPr lvl="1"/>
            <a:r>
              <a:rPr lang="en-US" dirty="0"/>
              <a:t>Routers are connected to each other by physical links.</a:t>
            </a:r>
          </a:p>
          <a:p>
            <a:pPr lvl="1"/>
            <a:r>
              <a:rPr lang="en-US" dirty="0"/>
              <a:t>Each AS can have large number of routers, NAT boxes, and hosts</a:t>
            </a:r>
          </a:p>
          <a:p>
            <a:pPr lvl="1"/>
            <a:r>
              <a:rPr lang="en-US" dirty="0"/>
              <a:t>AS numbers are given out by IANA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6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68C6-F8C6-40FB-845E-5BB6FF6C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UIUC 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6AF5-4137-4A93-A318-49A5A654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29402" cy="4351338"/>
          </a:xfrm>
        </p:spPr>
        <p:txBody>
          <a:bodyPr/>
          <a:lstStyle/>
          <a:p>
            <a:r>
              <a:rPr lang="en-US" dirty="0"/>
              <a:t>UIUC – AS38</a:t>
            </a:r>
          </a:p>
          <a:p>
            <a:r>
              <a:rPr lang="en-US" dirty="0"/>
              <a:t>UIUC – AS40387</a:t>
            </a:r>
          </a:p>
          <a:p>
            <a:r>
              <a:rPr lang="en-US" dirty="0"/>
              <a:t>UIUC – AS698  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FD76FF4-CF21-4C00-B19B-D79596A65FEC}"/>
              </a:ext>
            </a:extLst>
          </p:cNvPr>
          <p:cNvGrpSpPr/>
          <p:nvPr/>
        </p:nvGrpSpPr>
        <p:grpSpPr>
          <a:xfrm>
            <a:off x="2724150" y="935604"/>
            <a:ext cx="9405072" cy="5843815"/>
            <a:chOff x="4048125" y="1060841"/>
            <a:chExt cx="9405072" cy="584381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1A3E34D-54DC-4D1D-B8B0-EB1EEBFB56CD}"/>
                </a:ext>
              </a:extLst>
            </p:cNvPr>
            <p:cNvSpPr/>
            <p:nvPr/>
          </p:nvSpPr>
          <p:spPr>
            <a:xfrm>
              <a:off x="4048125" y="3886200"/>
              <a:ext cx="2095500" cy="12049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AS38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7874A1F-ABCB-47CC-A74D-3C1B31391C49}"/>
                </a:ext>
              </a:extLst>
            </p:cNvPr>
            <p:cNvSpPr/>
            <p:nvPr/>
          </p:nvSpPr>
          <p:spPr>
            <a:xfrm>
              <a:off x="7219950" y="3886199"/>
              <a:ext cx="2395537" cy="12049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AS40387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47B114-7844-4BF6-9931-6F8E28B819FE}"/>
                </a:ext>
              </a:extLst>
            </p:cNvPr>
            <p:cNvSpPr/>
            <p:nvPr/>
          </p:nvSpPr>
          <p:spPr>
            <a:xfrm>
              <a:off x="5734050" y="5287962"/>
              <a:ext cx="2095500" cy="12049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AS698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E7CC1E-4AF1-4261-8B2E-962C86A9B3B9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 flipV="1">
              <a:off x="6143625" y="4488656"/>
              <a:ext cx="107632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1B94940-E73A-49D7-9E8E-831FFF1D1269}"/>
                </a:ext>
              </a:extLst>
            </p:cNvPr>
            <p:cNvCxnSpPr>
              <a:cxnSpLocks/>
              <a:stCxn id="6" idx="0"/>
              <a:endCxn id="5" idx="2"/>
            </p:cNvCxnSpPr>
            <p:nvPr/>
          </p:nvCxnSpPr>
          <p:spPr>
            <a:xfrm flipV="1">
              <a:off x="6781800" y="4488656"/>
              <a:ext cx="438150" cy="79930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EA1072D-1597-4DD6-AA30-F1034576B5B0}"/>
                </a:ext>
              </a:extLst>
            </p:cNvPr>
            <p:cNvSpPr/>
            <p:nvPr/>
          </p:nvSpPr>
          <p:spPr>
            <a:xfrm>
              <a:off x="8736806" y="2078830"/>
              <a:ext cx="2395537" cy="1204913"/>
            </a:xfrm>
            <a:prstGeom prst="ellipse">
              <a:avLst/>
            </a:prstGeom>
            <a:solidFill>
              <a:schemeClr val="bg1"/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AS293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Es.net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587B1E-125E-47B4-B399-D7B00D2F85C8}"/>
                </a:ext>
              </a:extLst>
            </p:cNvPr>
            <p:cNvSpPr/>
            <p:nvPr/>
          </p:nvSpPr>
          <p:spPr>
            <a:xfrm>
              <a:off x="5803106" y="1887537"/>
              <a:ext cx="2395537" cy="1204913"/>
            </a:xfrm>
            <a:prstGeom prst="ellipse">
              <a:avLst/>
            </a:prstGeom>
            <a:solidFill>
              <a:schemeClr val="bg1"/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AS11537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Internet2.edu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0B828DD-6876-444C-AD48-2B2C1AE9ED49}"/>
                </a:ext>
              </a:extLst>
            </p:cNvPr>
            <p:cNvCxnSpPr>
              <a:cxnSpLocks/>
              <a:stCxn id="5" idx="0"/>
              <a:endCxn id="14" idx="4"/>
            </p:cNvCxnSpPr>
            <p:nvPr/>
          </p:nvCxnSpPr>
          <p:spPr>
            <a:xfrm flipV="1">
              <a:off x="8417719" y="3283743"/>
              <a:ext cx="1516856" cy="6024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711AB4-093B-44A5-AC25-367A2D620EEE}"/>
                </a:ext>
              </a:extLst>
            </p:cNvPr>
            <p:cNvCxnSpPr>
              <a:cxnSpLocks/>
              <a:stCxn id="5" idx="0"/>
              <a:endCxn id="15" idx="4"/>
            </p:cNvCxnSpPr>
            <p:nvPr/>
          </p:nvCxnSpPr>
          <p:spPr>
            <a:xfrm flipH="1" flipV="1">
              <a:off x="7000875" y="3092450"/>
              <a:ext cx="1416844" cy="79374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33CD1C2-70DA-4DCB-BA3A-EDCC7BA0EC90}"/>
                </a:ext>
              </a:extLst>
            </p:cNvPr>
            <p:cNvCxnSpPr>
              <a:cxnSpLocks/>
              <a:stCxn id="4" idx="0"/>
              <a:endCxn id="15" idx="4"/>
            </p:cNvCxnSpPr>
            <p:nvPr/>
          </p:nvCxnSpPr>
          <p:spPr>
            <a:xfrm flipV="1">
              <a:off x="5095875" y="3092450"/>
              <a:ext cx="1905000" cy="79375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12CA35E-6C40-491F-84C1-FE78B6D87EC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9615487" y="4133850"/>
              <a:ext cx="363140" cy="35480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AFA2896-F5C4-465D-A33C-1BDA3C5B9756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9615487" y="4286250"/>
              <a:ext cx="515540" cy="20240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4B7CD8A-6F26-4208-A5D4-459B00C2F40E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9615487" y="4438650"/>
              <a:ext cx="667940" cy="5000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5233994-559B-43F2-A451-B97B05FE66B7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9615487" y="4488656"/>
              <a:ext cx="820340" cy="10239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A3DD71-E189-46D7-9F7D-DEDA9A61D768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9615487" y="4488656"/>
              <a:ext cx="972740" cy="25479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F13C36B-CB73-4BFE-9554-E60199EBE535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9615487" y="4488656"/>
              <a:ext cx="600076" cy="33932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BEA54E-92D0-44F9-81E9-F01554649B78}"/>
                </a:ext>
              </a:extLst>
            </p:cNvPr>
            <p:cNvSpPr txBox="1"/>
            <p:nvPr/>
          </p:nvSpPr>
          <p:spPr>
            <a:xfrm>
              <a:off x="10553889" y="4253984"/>
              <a:ext cx="1369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Many others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CF6854F-553B-4AA6-9909-E5D3CF7E701E}"/>
                </a:ext>
              </a:extLst>
            </p:cNvPr>
            <p:cNvGrpSpPr/>
            <p:nvPr/>
          </p:nvGrpSpPr>
          <p:grpSpPr>
            <a:xfrm rot="18890682">
              <a:off x="9899747" y="1356484"/>
              <a:ext cx="972740" cy="694134"/>
              <a:chOff x="10101857" y="1566268"/>
              <a:chExt cx="972740" cy="69413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AD6994E-6578-4896-B2C9-B6A299D03A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1857" y="1566268"/>
                <a:ext cx="363140" cy="35480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6FE235B-8C4D-4883-A115-595134D6A6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1857" y="1718668"/>
                <a:ext cx="515540" cy="20240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D1D0E69-24BA-4EB0-A04B-BDF540CDA8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1857" y="1871068"/>
                <a:ext cx="667940" cy="5000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E66DC34-9BC4-4B4F-9B78-7EE6A540F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1857" y="1921074"/>
                <a:ext cx="820340" cy="102394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1A2DE67-8BDD-4631-B4D1-0308FBC1C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1857" y="1921074"/>
                <a:ext cx="972740" cy="254794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633721F-3322-4812-8F38-C68BCDFB14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1857" y="1921074"/>
                <a:ext cx="600076" cy="33932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9A938D0-86AF-4BC6-9898-802F123E712B}"/>
                </a:ext>
              </a:extLst>
            </p:cNvPr>
            <p:cNvGrpSpPr/>
            <p:nvPr/>
          </p:nvGrpSpPr>
          <p:grpSpPr>
            <a:xfrm rot="18890682">
              <a:off x="6862168" y="1200144"/>
              <a:ext cx="972740" cy="694134"/>
              <a:chOff x="10101857" y="1566268"/>
              <a:chExt cx="972740" cy="69413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20794D6-32EF-47E7-9C59-75BB5DD14A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1857" y="1566268"/>
                <a:ext cx="363140" cy="35480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E438FE3-70E0-4E01-A357-A390316402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1857" y="1718668"/>
                <a:ext cx="515540" cy="20240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CDE0022-93A8-49A1-B8AC-83EE43F134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1857" y="1871068"/>
                <a:ext cx="667940" cy="5000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E34ED0C-9496-4891-A582-C33107801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1857" y="1921074"/>
                <a:ext cx="820340" cy="102394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74A1245-119E-4E4C-A76A-5D23C00209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1857" y="1921074"/>
                <a:ext cx="972740" cy="254794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E51259A-733A-4C66-8D63-FFCF41899A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1857" y="1921074"/>
                <a:ext cx="600076" cy="33932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32685FF-4374-44F7-B376-814D116471E0}"/>
                </a:ext>
              </a:extLst>
            </p:cNvPr>
            <p:cNvSpPr/>
            <p:nvPr/>
          </p:nvSpPr>
          <p:spPr>
            <a:xfrm>
              <a:off x="8983403" y="4833629"/>
              <a:ext cx="2395537" cy="1204913"/>
            </a:xfrm>
            <a:prstGeom prst="ellipse">
              <a:avLst/>
            </a:prstGeom>
            <a:solidFill>
              <a:schemeClr val="bg1"/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AS23473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pavlovmedia.com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2BC0DD-0349-4D9B-9BA6-115B6EC9A21F}"/>
                </a:ext>
              </a:extLst>
            </p:cNvPr>
            <p:cNvSpPr/>
            <p:nvPr/>
          </p:nvSpPr>
          <p:spPr>
            <a:xfrm>
              <a:off x="11057660" y="5699743"/>
              <a:ext cx="2395537" cy="1204913"/>
            </a:xfrm>
            <a:prstGeom prst="ellipse">
              <a:avLst/>
            </a:prstGeom>
            <a:solidFill>
              <a:schemeClr val="bg1"/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AS6939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He.net</a:t>
              </a: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0B35582-F032-43C2-B23F-7634F215E6DC}"/>
              </a:ext>
            </a:extLst>
          </p:cNvPr>
          <p:cNvCxnSpPr>
            <a:cxnSpLocks/>
            <a:stCxn id="59" idx="6"/>
            <a:endCxn id="63" idx="0"/>
          </p:cNvCxnSpPr>
          <p:nvPr/>
        </p:nvCxnSpPr>
        <p:spPr>
          <a:xfrm>
            <a:off x="10054965" y="5310849"/>
            <a:ext cx="876489" cy="26365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0E79B73-A90B-4252-B6D7-4FB37A330E19}"/>
              </a:ext>
            </a:extLst>
          </p:cNvPr>
          <p:cNvCxnSpPr>
            <a:cxnSpLocks/>
          </p:cNvCxnSpPr>
          <p:nvPr/>
        </p:nvCxnSpPr>
        <p:spPr>
          <a:xfrm rot="18890682" flipV="1">
            <a:off x="10791936" y="5134614"/>
            <a:ext cx="363140" cy="35480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F1164A8-0AF5-4862-A01F-7406BE2CA236}"/>
              </a:ext>
            </a:extLst>
          </p:cNvPr>
          <p:cNvCxnSpPr>
            <a:cxnSpLocks/>
          </p:cNvCxnSpPr>
          <p:nvPr/>
        </p:nvCxnSpPr>
        <p:spPr>
          <a:xfrm rot="18890682" flipV="1">
            <a:off x="10823498" y="5210522"/>
            <a:ext cx="515540" cy="20240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E803F3-6990-4DDF-B7F4-DBE733B94082}"/>
              </a:ext>
            </a:extLst>
          </p:cNvPr>
          <p:cNvCxnSpPr>
            <a:cxnSpLocks/>
          </p:cNvCxnSpPr>
          <p:nvPr/>
        </p:nvCxnSpPr>
        <p:spPr>
          <a:xfrm rot="18890682" flipV="1">
            <a:off x="10855061" y="5286429"/>
            <a:ext cx="667940" cy="5000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FF858CB-9CF3-4616-ACAD-E2A8C1C5FED0}"/>
              </a:ext>
            </a:extLst>
          </p:cNvPr>
          <p:cNvCxnSpPr>
            <a:cxnSpLocks/>
          </p:cNvCxnSpPr>
          <p:nvPr/>
        </p:nvCxnSpPr>
        <p:spPr>
          <a:xfrm rot="18890682">
            <a:off x="10886624" y="5259943"/>
            <a:ext cx="820340" cy="1023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9C80825-02E6-4A62-A662-12FA3ECAF241}"/>
              </a:ext>
            </a:extLst>
          </p:cNvPr>
          <p:cNvCxnSpPr>
            <a:cxnSpLocks/>
          </p:cNvCxnSpPr>
          <p:nvPr/>
        </p:nvCxnSpPr>
        <p:spPr>
          <a:xfrm rot="18890682">
            <a:off x="10918186" y="5183451"/>
            <a:ext cx="972740" cy="254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03FDFF-9FA7-450D-B6E5-D5EBD60AFDF9}"/>
              </a:ext>
            </a:extLst>
          </p:cNvPr>
          <p:cNvCxnSpPr>
            <a:cxnSpLocks/>
          </p:cNvCxnSpPr>
          <p:nvPr/>
        </p:nvCxnSpPr>
        <p:spPr>
          <a:xfrm rot="18890682">
            <a:off x="11003087" y="5303104"/>
            <a:ext cx="600076" cy="33932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29A2EB7-6263-4D61-B0B7-D2BA8D203922}"/>
              </a:ext>
            </a:extLst>
          </p:cNvPr>
          <p:cNvSpPr txBox="1"/>
          <p:nvPr/>
        </p:nvSpPr>
        <p:spPr>
          <a:xfrm>
            <a:off x="10627040" y="4596543"/>
            <a:ext cx="136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others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555122-88F7-4C78-9736-F5733CDAA805}"/>
              </a:ext>
            </a:extLst>
          </p:cNvPr>
          <p:cNvSpPr txBox="1"/>
          <p:nvPr/>
        </p:nvSpPr>
        <p:spPr>
          <a:xfrm>
            <a:off x="9444027" y="1479105"/>
            <a:ext cx="136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others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A6F69F8-D625-42CF-B3F5-0E4EFC981E13}"/>
              </a:ext>
            </a:extLst>
          </p:cNvPr>
          <p:cNvSpPr txBox="1"/>
          <p:nvPr/>
        </p:nvSpPr>
        <p:spPr>
          <a:xfrm>
            <a:off x="6385396" y="1309858"/>
            <a:ext cx="136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others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6BFED-B6A8-4979-8625-34886A6574B7}"/>
              </a:ext>
            </a:extLst>
          </p:cNvPr>
          <p:cNvGrpSpPr/>
          <p:nvPr/>
        </p:nvGrpSpPr>
        <p:grpSpPr>
          <a:xfrm rot="11092241">
            <a:off x="7520323" y="5522821"/>
            <a:ext cx="735850" cy="972740"/>
            <a:chOff x="7520323" y="5522821"/>
            <a:chExt cx="735850" cy="97274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D27839A-56D0-4D4D-A8DB-4C9771912C2D}"/>
                </a:ext>
              </a:extLst>
            </p:cNvPr>
            <p:cNvCxnSpPr>
              <a:cxnSpLocks/>
            </p:cNvCxnSpPr>
            <p:nvPr/>
          </p:nvCxnSpPr>
          <p:spPr>
            <a:xfrm rot="18890682" flipV="1">
              <a:off x="7516156" y="5832957"/>
              <a:ext cx="363140" cy="35480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E155F38-58BD-4833-8B27-1612EF2DA882}"/>
                </a:ext>
              </a:extLst>
            </p:cNvPr>
            <p:cNvCxnSpPr>
              <a:cxnSpLocks/>
            </p:cNvCxnSpPr>
            <p:nvPr/>
          </p:nvCxnSpPr>
          <p:spPr>
            <a:xfrm rot="18890682" flipV="1">
              <a:off x="7547718" y="5908865"/>
              <a:ext cx="515540" cy="20240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5D4857-D136-4884-99F2-A49BA00977D4}"/>
                </a:ext>
              </a:extLst>
            </p:cNvPr>
            <p:cNvCxnSpPr>
              <a:cxnSpLocks/>
            </p:cNvCxnSpPr>
            <p:nvPr/>
          </p:nvCxnSpPr>
          <p:spPr>
            <a:xfrm rot="18890682" flipV="1">
              <a:off x="7579281" y="5984772"/>
              <a:ext cx="667940" cy="5000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6F1A5AC-079A-4CE8-A32E-ED8ADC11D0BB}"/>
                </a:ext>
              </a:extLst>
            </p:cNvPr>
            <p:cNvCxnSpPr>
              <a:cxnSpLocks/>
            </p:cNvCxnSpPr>
            <p:nvPr/>
          </p:nvCxnSpPr>
          <p:spPr>
            <a:xfrm rot="18890682">
              <a:off x="7610844" y="5958286"/>
              <a:ext cx="820340" cy="10239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CEE9C59-1A91-49FB-9934-0A8684D0B2D6}"/>
                </a:ext>
              </a:extLst>
            </p:cNvPr>
            <p:cNvCxnSpPr>
              <a:cxnSpLocks/>
            </p:cNvCxnSpPr>
            <p:nvPr/>
          </p:nvCxnSpPr>
          <p:spPr>
            <a:xfrm rot="18890682">
              <a:off x="7642406" y="5881794"/>
              <a:ext cx="972740" cy="25479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B8AB501-C0CB-4CF7-8E89-269DBD1F9D42}"/>
                </a:ext>
              </a:extLst>
            </p:cNvPr>
            <p:cNvCxnSpPr>
              <a:cxnSpLocks/>
            </p:cNvCxnSpPr>
            <p:nvPr/>
          </p:nvCxnSpPr>
          <p:spPr>
            <a:xfrm rot="18890682">
              <a:off x="7727307" y="6001447"/>
              <a:ext cx="600076" cy="33932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9192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50FE-64DB-4E6A-A4A6-FD66FF29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274638"/>
            <a:ext cx="10515600" cy="1325563"/>
          </a:xfrm>
        </p:spPr>
        <p:txBody>
          <a:bodyPr/>
          <a:lstStyle/>
          <a:p>
            <a:r>
              <a:rPr lang="en-US" dirty="0"/>
              <a:t>Example global AS – Hurricane Electric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30D1C-2EAE-41DB-B398-F1112A3DD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477"/>
            <a:ext cx="12192000" cy="5353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B62BA2-C75E-40E4-96D1-0FE603AEF481}"/>
              </a:ext>
            </a:extLst>
          </p:cNvPr>
          <p:cNvSpPr txBox="1"/>
          <p:nvPr/>
        </p:nvSpPr>
        <p:spPr>
          <a:xfrm>
            <a:off x="2800350" y="6048375"/>
            <a:ext cx="54913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Source: http://he.net/HurricaneElectricNetworkMap.pdf</a:t>
            </a:r>
          </a:p>
        </p:txBody>
      </p:sp>
    </p:spTree>
    <p:extLst>
      <p:ext uri="{BB962C8B-B14F-4D97-AF65-F5344CB8AC3E}">
        <p14:creationId xmlns:p14="http://schemas.microsoft.com/office/powerpoint/2010/main" val="391555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630D1C-2EAE-41DB-B398-F1112A3DD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477"/>
            <a:ext cx="12192000" cy="5353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749084-E0EF-476D-A19B-A4FFC92B5DE8}"/>
              </a:ext>
            </a:extLst>
          </p:cNvPr>
          <p:cNvSpPr txBox="1"/>
          <p:nvPr/>
        </p:nvSpPr>
        <p:spPr>
          <a:xfrm>
            <a:off x="1939323" y="2739280"/>
            <a:ext cx="8674170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Intra-AS routing focuses on performance,</a:t>
            </a:r>
          </a:p>
          <a:p>
            <a:pPr algn="ctr"/>
            <a:r>
              <a:rPr lang="en-US" sz="2800" dirty="0"/>
              <a:t>Inter-AS routing focuses on policy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But even intra-AS can be a world-wide network of routers!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33FCC6-FF7B-44C3-B1C9-76E56991C525}"/>
              </a:ext>
            </a:extLst>
          </p:cNvPr>
          <p:cNvSpPr txBox="1">
            <a:spLocks/>
          </p:cNvSpPr>
          <p:nvPr/>
        </p:nvSpPr>
        <p:spPr>
          <a:xfrm>
            <a:off x="790575" y="2746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Example global AS – Hurricane Electric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A5F37-D834-4DA1-9E7C-463D4BF47EB0}"/>
              </a:ext>
            </a:extLst>
          </p:cNvPr>
          <p:cNvSpPr txBox="1"/>
          <p:nvPr/>
        </p:nvSpPr>
        <p:spPr>
          <a:xfrm>
            <a:off x="2800350" y="6048375"/>
            <a:ext cx="54913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Source: http://he.net/HurricaneElectricNetworkMap.pdf</a:t>
            </a:r>
          </a:p>
        </p:txBody>
      </p:sp>
    </p:spTree>
    <p:extLst>
      <p:ext uri="{BB962C8B-B14F-4D97-AF65-F5344CB8AC3E}">
        <p14:creationId xmlns:p14="http://schemas.microsoft.com/office/powerpoint/2010/main" val="253169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B69356A-D352-4280-A250-B8B088447C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4825" y="719666"/>
          <a:ext cx="111823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94">
                  <a:extLst>
                    <a:ext uri="{9D8B030D-6E8A-4147-A177-3AD203B41FA5}">
                      <a16:colId xmlns:a16="http://schemas.microsoft.com/office/drawing/2014/main" val="305417822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487683619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559590602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95861517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013539848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350722595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747023111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29822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D(b),p(b)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D(c),p(c)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D(d),p(d)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D(e),p(e)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D(f),p(f)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D(g),p(g)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8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0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2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7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5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4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61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7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B69356A-D352-4280-A250-B8B088447C7F}"/>
              </a:ext>
            </a:extLst>
          </p:cNvPr>
          <p:cNvGraphicFramePr>
            <a:graphicFrameLocks noGrp="1"/>
          </p:cNvGraphicFramePr>
          <p:nvPr/>
        </p:nvGraphicFramePr>
        <p:xfrm>
          <a:off x="504825" y="719666"/>
          <a:ext cx="111823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94">
                  <a:extLst>
                    <a:ext uri="{9D8B030D-6E8A-4147-A177-3AD203B41FA5}">
                      <a16:colId xmlns:a16="http://schemas.microsoft.com/office/drawing/2014/main" val="305417822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487683619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559590602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95861517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013539848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350722595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747023111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29822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D(b),p(b)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D(c),p(c)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D(d),p(d)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D(e),p(e)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D(f),p(f)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D(g),p(g)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8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0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2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7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5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4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6133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4A31A4-8208-443E-892C-D1A2AD13C975}"/>
              </a:ext>
            </a:extLst>
          </p:cNvPr>
          <p:cNvSpPr txBox="1"/>
          <p:nvPr/>
        </p:nvSpPr>
        <p:spPr>
          <a:xfrm>
            <a:off x="4503002" y="3792701"/>
            <a:ext cx="3825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Which neighbor will we pick next?</a:t>
            </a:r>
          </a:p>
        </p:txBody>
      </p:sp>
    </p:spTree>
    <p:extLst>
      <p:ext uri="{BB962C8B-B14F-4D97-AF65-F5344CB8AC3E}">
        <p14:creationId xmlns:p14="http://schemas.microsoft.com/office/powerpoint/2010/main" val="410198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B69356A-D352-4280-A250-B8B088447C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4825" y="719666"/>
          <a:ext cx="111823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94">
                  <a:extLst>
                    <a:ext uri="{9D8B030D-6E8A-4147-A177-3AD203B41FA5}">
                      <a16:colId xmlns:a16="http://schemas.microsoft.com/office/drawing/2014/main" val="305417822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487683619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559590602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95861517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013539848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350722595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747023111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29822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D(b),p(b)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D(c),p(c)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D(d),p(d)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D(e),p(e)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D(f),p(f)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D(g),p(g)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8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0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2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7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5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4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6133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AB3BD53-AF39-4346-8553-4A2CD3CC02A6}"/>
              </a:ext>
            </a:extLst>
          </p:cNvPr>
          <p:cNvSpPr/>
          <p:nvPr/>
        </p:nvSpPr>
        <p:spPr>
          <a:xfrm>
            <a:off x="3323707" y="1114425"/>
            <a:ext cx="1091131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B69356A-D352-4280-A250-B8B088447C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4825" y="719666"/>
          <a:ext cx="111823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94">
                  <a:extLst>
                    <a:ext uri="{9D8B030D-6E8A-4147-A177-3AD203B41FA5}">
                      <a16:colId xmlns:a16="http://schemas.microsoft.com/office/drawing/2014/main" val="305417822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487683619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559590602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95861517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013539848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350722595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747023111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29822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D(b),p(b)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D(c),p(c)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D(d),p(d)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D(e),p(e)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D(f),p(f)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D(g),p(g)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8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0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?,?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2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7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5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4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6133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AB3BD53-AF39-4346-8553-4A2CD3CC02A6}"/>
              </a:ext>
            </a:extLst>
          </p:cNvPr>
          <p:cNvSpPr/>
          <p:nvPr/>
        </p:nvSpPr>
        <p:spPr>
          <a:xfrm>
            <a:off x="4727525" y="1471613"/>
            <a:ext cx="1091131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0FAE4-BFB3-46B2-AF6D-967FF8965A0F}"/>
              </a:ext>
            </a:extLst>
          </p:cNvPr>
          <p:cNvSpPr/>
          <p:nvPr/>
        </p:nvSpPr>
        <p:spPr>
          <a:xfrm>
            <a:off x="7516305" y="1869651"/>
            <a:ext cx="1091131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B69356A-D352-4280-A250-B8B088447C7F}"/>
              </a:ext>
            </a:extLst>
          </p:cNvPr>
          <p:cNvGraphicFramePr>
            <a:graphicFrameLocks noGrp="1"/>
          </p:cNvGraphicFramePr>
          <p:nvPr/>
        </p:nvGraphicFramePr>
        <p:xfrm>
          <a:off x="504825" y="719666"/>
          <a:ext cx="111823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94">
                  <a:extLst>
                    <a:ext uri="{9D8B030D-6E8A-4147-A177-3AD203B41FA5}">
                      <a16:colId xmlns:a16="http://schemas.microsoft.com/office/drawing/2014/main" val="305417822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487683619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559590602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95861517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013539848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350722595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747023111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29822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D(b),p(b)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D(c),p(c)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D(d),p(d)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D(e),p(e)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D(f),p(f)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D(g),p(g)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8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0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2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7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5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4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6133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AB3BD53-AF39-4346-8553-4A2CD3CC02A6}"/>
              </a:ext>
            </a:extLst>
          </p:cNvPr>
          <p:cNvSpPr/>
          <p:nvPr/>
        </p:nvSpPr>
        <p:spPr>
          <a:xfrm>
            <a:off x="4727525" y="1471613"/>
            <a:ext cx="1091131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9C5534-3DD0-477E-8D97-E3A2288C1B6B}"/>
              </a:ext>
            </a:extLst>
          </p:cNvPr>
          <p:cNvGrpSpPr/>
          <p:nvPr/>
        </p:nvGrpSpPr>
        <p:grpSpPr>
          <a:xfrm>
            <a:off x="6554439" y="2483321"/>
            <a:ext cx="696476" cy="696476"/>
            <a:chOff x="6095425" y="3954934"/>
            <a:chExt cx="696476" cy="696476"/>
          </a:xfrm>
        </p:grpSpPr>
        <p:sp>
          <p:nvSpPr>
            <p:cNvPr id="3" name="Cross 2">
              <a:extLst>
                <a:ext uri="{FF2B5EF4-FFF2-40B4-BE49-F238E27FC236}">
                  <a16:creationId xmlns:a16="http://schemas.microsoft.com/office/drawing/2014/main" id="{D27E922C-BA21-41FC-AD81-27920F5E4F3E}"/>
                </a:ext>
              </a:extLst>
            </p:cNvPr>
            <p:cNvSpPr/>
            <p:nvPr/>
          </p:nvSpPr>
          <p:spPr>
            <a:xfrm>
              <a:off x="6179344" y="4057903"/>
              <a:ext cx="528638" cy="490537"/>
            </a:xfrm>
            <a:prstGeom prst="plus">
              <a:avLst>
                <a:gd name="adj" fmla="val 424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18A407-F31B-4A4E-913B-14769EC1FE4C}"/>
                </a:ext>
              </a:extLst>
            </p:cNvPr>
            <p:cNvSpPr/>
            <p:nvPr/>
          </p:nvSpPr>
          <p:spPr>
            <a:xfrm>
              <a:off x="6095425" y="3954934"/>
              <a:ext cx="696476" cy="6964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8FC5AA-AD18-491E-80EF-A77E9A43D635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4848225" y="1804988"/>
            <a:ext cx="1706214" cy="102657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3662C68-46E1-4A80-866D-06D93C9171C6}"/>
              </a:ext>
            </a:extLst>
          </p:cNvPr>
          <p:cNvCxnSpPr>
            <a:cxnSpLocks/>
            <a:stCxn id="49" idx="0"/>
            <a:endCxn id="11" idx="3"/>
          </p:cNvCxnSpPr>
          <p:nvPr/>
        </p:nvCxnSpPr>
        <p:spPr>
          <a:xfrm flipV="1">
            <a:off x="6345087" y="3077800"/>
            <a:ext cx="311349" cy="19383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175508-B158-4271-B09F-1B411CC54597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7148918" y="2169054"/>
            <a:ext cx="568471" cy="41626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3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B69356A-D352-4280-A250-B8B088447C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4825" y="719666"/>
          <a:ext cx="111823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94">
                  <a:extLst>
                    <a:ext uri="{9D8B030D-6E8A-4147-A177-3AD203B41FA5}">
                      <a16:colId xmlns:a16="http://schemas.microsoft.com/office/drawing/2014/main" val="305417822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487683619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559590602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95861517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013539848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350722595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747023111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29822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D(b),p(b)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D(c),p(c)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D(d),p(d)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D(e),p(e)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D(f),p(f)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D(g),p(g)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8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0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2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7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5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4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6133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AB3BD53-AF39-4346-8553-4A2CD3CC02A6}"/>
              </a:ext>
            </a:extLst>
          </p:cNvPr>
          <p:cNvSpPr/>
          <p:nvPr/>
        </p:nvSpPr>
        <p:spPr>
          <a:xfrm>
            <a:off x="6118693" y="1828800"/>
            <a:ext cx="1091131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7218A03-6830-4E2D-97E9-BFF4AFCA5741}"/>
              </a:ext>
            </a:extLst>
          </p:cNvPr>
          <p:cNvGrpSpPr/>
          <p:nvPr/>
        </p:nvGrpSpPr>
        <p:grpSpPr>
          <a:xfrm>
            <a:off x="1716464" y="4335250"/>
            <a:ext cx="8759072" cy="2281286"/>
            <a:chOff x="1098223" y="2306425"/>
            <a:chExt cx="8759072" cy="228128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803C8B1-1076-4E0F-A758-419DDA9B7D52}"/>
                </a:ext>
              </a:extLst>
            </p:cNvPr>
            <p:cNvSpPr/>
            <p:nvPr/>
          </p:nvSpPr>
          <p:spPr>
            <a:xfrm>
              <a:off x="1098223" y="3110846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23724A5F-2E05-4EAB-AA4A-47B5A34FBD6A}"/>
                </a:ext>
              </a:extLst>
            </p:cNvPr>
            <p:cNvSpPr/>
            <p:nvPr/>
          </p:nvSpPr>
          <p:spPr>
            <a:xfrm>
              <a:off x="2612796" y="230642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8F42F23-69A1-4BFA-A6B2-0640E29815C3}"/>
                </a:ext>
              </a:extLst>
            </p:cNvPr>
            <p:cNvSpPr/>
            <p:nvPr/>
          </p:nvSpPr>
          <p:spPr>
            <a:xfrm>
              <a:off x="3938834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239DDE05-B087-422C-A2E8-F1E759EF367E}"/>
                </a:ext>
              </a:extLst>
            </p:cNvPr>
            <p:cNvSpPr/>
            <p:nvPr/>
          </p:nvSpPr>
          <p:spPr>
            <a:xfrm>
              <a:off x="2554665" y="4168218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DF75D986-3B1E-431E-BD79-B2D29B0017C8}"/>
                </a:ext>
              </a:extLst>
            </p:cNvPr>
            <p:cNvSpPr/>
            <p:nvPr/>
          </p:nvSpPr>
          <p:spPr>
            <a:xfrm>
              <a:off x="6485642" y="3110845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AD4C012A-1690-4B09-B4F4-38BEB50E56F9}"/>
                </a:ext>
              </a:extLst>
            </p:cNvPr>
            <p:cNvSpPr/>
            <p:nvPr/>
          </p:nvSpPr>
          <p:spPr>
            <a:xfrm>
              <a:off x="7800681" y="4142294"/>
              <a:ext cx="754144" cy="419493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32A6BA89-A190-419E-BF8A-FC37D7EABAC7}"/>
                </a:ext>
              </a:extLst>
            </p:cNvPr>
            <p:cNvSpPr/>
            <p:nvPr/>
          </p:nvSpPr>
          <p:spPr>
            <a:xfrm>
              <a:off x="9103151" y="3110844"/>
              <a:ext cx="754144" cy="419493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51AB8-F656-4282-988A-D1E6347993AD}"/>
                </a:ext>
              </a:extLst>
            </p:cNvPr>
            <p:cNvCxnSpPr>
              <a:stCxn id="4" idx="4"/>
              <a:endCxn id="6" idx="2"/>
            </p:cNvCxnSpPr>
            <p:nvPr/>
          </p:nvCxnSpPr>
          <p:spPr>
            <a:xfrm flipV="1">
              <a:off x="1852367" y="3320592"/>
              <a:ext cx="2086467" cy="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47454-FD12-44ED-AF1C-6BFC496FB670}"/>
                </a:ext>
              </a:extLst>
            </p:cNvPr>
            <p:cNvCxnSpPr>
              <a:cxnSpLocks/>
              <a:stCxn id="6" idx="4"/>
              <a:endCxn id="8" idx="2"/>
            </p:cNvCxnSpPr>
            <p:nvPr/>
          </p:nvCxnSpPr>
          <p:spPr>
            <a:xfrm>
              <a:off x="4692978" y="3320592"/>
              <a:ext cx="17926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A0A2EC-DA3F-4CB3-AA64-68F2DE5E103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 flipV="1">
              <a:off x="7239786" y="3320591"/>
              <a:ext cx="1863365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F45D80-0C21-47C8-803F-2C64D08F68EA}"/>
                </a:ext>
              </a:extLst>
            </p:cNvPr>
            <p:cNvCxnSpPr>
              <a:cxnSpLocks/>
              <a:stCxn id="4" idx="1"/>
              <a:endCxn id="5" idx="2"/>
            </p:cNvCxnSpPr>
            <p:nvPr/>
          </p:nvCxnSpPr>
          <p:spPr>
            <a:xfrm flipV="1">
              <a:off x="1475295" y="2516172"/>
              <a:ext cx="1137501" cy="5946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7231B-F78B-47ED-A441-2DB53592208B}"/>
                </a:ext>
              </a:extLst>
            </p:cNvPr>
            <p:cNvCxnSpPr>
              <a:cxnSpLocks/>
              <a:stCxn id="5" idx="4"/>
              <a:endCxn id="6" idx="1"/>
            </p:cNvCxnSpPr>
            <p:nvPr/>
          </p:nvCxnSpPr>
          <p:spPr>
            <a:xfrm>
              <a:off x="3366940" y="2516172"/>
              <a:ext cx="948966" cy="59467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A2241C-6DCB-4EA8-8868-9A7C6FE3882E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>
              <a:off x="1475295" y="3530339"/>
              <a:ext cx="1079370" cy="8476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5128CC-1A9B-4BD8-AA23-74C6A0E1848F}"/>
                </a:ext>
              </a:extLst>
            </p:cNvPr>
            <p:cNvCxnSpPr>
              <a:cxnSpLocks/>
              <a:stCxn id="7" idx="4"/>
              <a:endCxn id="8" idx="3"/>
            </p:cNvCxnSpPr>
            <p:nvPr/>
          </p:nvCxnSpPr>
          <p:spPr>
            <a:xfrm flipV="1">
              <a:off x="3308809" y="3530338"/>
              <a:ext cx="3553905" cy="847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E95F74-FB15-4052-AD99-9878DD00922E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 flipV="1">
              <a:off x="6862714" y="3530338"/>
              <a:ext cx="1315039" cy="6119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3D6696-7A97-4058-806D-1ED680BED008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V="1">
              <a:off x="8177753" y="3530337"/>
              <a:ext cx="1302470" cy="61195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044F8093-90D3-4EC4-AE07-5DB3801257C3}"/>
                </a:ext>
              </a:extLst>
            </p:cNvPr>
            <p:cNvCxnSpPr>
              <a:cxnSpLocks/>
              <a:stCxn id="6" idx="1"/>
              <a:endCxn id="10" idx="1"/>
            </p:cNvCxnSpPr>
            <p:nvPr/>
          </p:nvCxnSpPr>
          <p:spPr>
            <a:xfrm rot="5400000" flipH="1" flipV="1">
              <a:off x="6898064" y="528687"/>
              <a:ext cx="1" cy="5164317"/>
            </a:xfrm>
            <a:prstGeom prst="curvedConnector3">
              <a:avLst>
                <a:gd name="adj1" fmla="val 22860100000"/>
              </a:avLst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FABF71-E026-416F-9DDC-C25D9C2AF4F2}"/>
                </a:ext>
              </a:extLst>
            </p:cNvPr>
            <p:cNvSpPr txBox="1"/>
            <p:nvPr/>
          </p:nvSpPr>
          <p:spPr>
            <a:xfrm>
              <a:off x="1783195" y="24205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6D5D9-F03D-4084-9F1D-7557779A9396}"/>
                </a:ext>
              </a:extLst>
            </p:cNvPr>
            <p:cNvSpPr txBox="1"/>
            <p:nvPr/>
          </p:nvSpPr>
          <p:spPr>
            <a:xfrm>
              <a:off x="2705466" y="29261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F95EC1-2AB5-4290-8D90-9DD26F277574}"/>
                </a:ext>
              </a:extLst>
            </p:cNvPr>
            <p:cNvSpPr txBox="1"/>
            <p:nvPr/>
          </p:nvSpPr>
          <p:spPr>
            <a:xfrm>
              <a:off x="1684144" y="3983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2F403-E40A-4D59-BFF8-A358A6CEFBE7}"/>
                </a:ext>
              </a:extLst>
            </p:cNvPr>
            <p:cNvSpPr txBox="1"/>
            <p:nvPr/>
          </p:nvSpPr>
          <p:spPr>
            <a:xfrm>
              <a:off x="4724401" y="4113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19A23B-6C15-46B9-BF22-E314A852F4D2}"/>
                </a:ext>
              </a:extLst>
            </p:cNvPr>
            <p:cNvSpPr txBox="1"/>
            <p:nvPr/>
          </p:nvSpPr>
          <p:spPr>
            <a:xfrm>
              <a:off x="8952308" y="3836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4773A-86C6-427C-AC97-5BD7AE22F890}"/>
                </a:ext>
              </a:extLst>
            </p:cNvPr>
            <p:cNvSpPr txBox="1"/>
            <p:nvPr/>
          </p:nvSpPr>
          <p:spPr>
            <a:xfrm>
              <a:off x="7099148" y="379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83B5ED-3C51-4432-8877-16528BD4D8A4}"/>
                </a:ext>
              </a:extLst>
            </p:cNvPr>
            <p:cNvSpPr txBox="1"/>
            <p:nvPr/>
          </p:nvSpPr>
          <p:spPr>
            <a:xfrm>
              <a:off x="6711871" y="2472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BF2C9-0421-4000-9F0B-D9CEE0ED065F}"/>
                </a:ext>
              </a:extLst>
            </p:cNvPr>
            <p:cNvSpPr txBox="1"/>
            <p:nvPr/>
          </p:nvSpPr>
          <p:spPr>
            <a:xfrm>
              <a:off x="5517494" y="29873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032541-F75D-4914-A211-F49036BE36F7}"/>
                </a:ext>
              </a:extLst>
            </p:cNvPr>
            <p:cNvSpPr txBox="1"/>
            <p:nvPr/>
          </p:nvSpPr>
          <p:spPr>
            <a:xfrm>
              <a:off x="7968401" y="2951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1B9FDA-756F-42A5-A8B4-56650AC1668F}"/>
                </a:ext>
              </a:extLst>
            </p:cNvPr>
            <p:cNvSpPr txBox="1"/>
            <p:nvPr/>
          </p:nvSpPr>
          <p:spPr>
            <a:xfrm>
              <a:off x="3690580" y="24098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B69356A-D352-4280-A250-B8B088447C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4825" y="719666"/>
          <a:ext cx="111823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94">
                  <a:extLst>
                    <a:ext uri="{9D8B030D-6E8A-4147-A177-3AD203B41FA5}">
                      <a16:colId xmlns:a16="http://schemas.microsoft.com/office/drawing/2014/main" val="305417822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487683619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559590602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958615176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013539848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3350722595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2747023111"/>
                    </a:ext>
                  </a:extLst>
                </a:gridCol>
                <a:gridCol w="1397794">
                  <a:extLst>
                    <a:ext uri="{9D8B030D-6E8A-4147-A177-3AD203B41FA5}">
                      <a16:colId xmlns:a16="http://schemas.microsoft.com/office/drawing/2014/main" val="129822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D(b),p(b)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D(c),p(c)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D(d),p(d)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D(e),p(e)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D(f),p(f)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D(g),p(g)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8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0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2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∞,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7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abcdg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5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4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6133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AB3BD53-AF39-4346-8553-4A2CD3CC02A6}"/>
              </a:ext>
            </a:extLst>
          </p:cNvPr>
          <p:cNvSpPr/>
          <p:nvPr/>
        </p:nvSpPr>
        <p:spPr>
          <a:xfrm>
            <a:off x="10333506" y="2238375"/>
            <a:ext cx="1091131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2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2285</Words>
  <Application>Microsoft Office PowerPoint</Application>
  <PresentationFormat>Widescreen</PresentationFormat>
  <Paragraphs>1178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Stepping through Routing Algorithms</vt:lpstr>
      <vt:lpstr>Dijkstra’s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Bellman-Ford Distance Vector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UIUC’s connection to the rest of the world</vt:lpstr>
      <vt:lpstr>UIUC ASs</vt:lpstr>
      <vt:lpstr>Example global AS – Hurricane Electric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 Algorithms walk-through </dc:title>
  <dc:creator>Ashutosh Dhekne</dc:creator>
  <cp:lastModifiedBy>Ashutosh Dhekne</cp:lastModifiedBy>
  <cp:revision>7</cp:revision>
  <dcterms:created xsi:type="dcterms:W3CDTF">2018-11-02T19:19:50Z</dcterms:created>
  <dcterms:modified xsi:type="dcterms:W3CDTF">2018-11-02T21:04:11Z</dcterms:modified>
</cp:coreProperties>
</file>