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7" r:id="rId13"/>
    <p:sldId id="268" r:id="rId14"/>
    <p:sldId id="331" r:id="rId15"/>
    <p:sldId id="332" r:id="rId16"/>
    <p:sldId id="333" r:id="rId17"/>
    <p:sldId id="269" r:id="rId18"/>
    <p:sldId id="334" r:id="rId19"/>
    <p:sldId id="335" r:id="rId20"/>
    <p:sldId id="336" r:id="rId21"/>
    <p:sldId id="337" r:id="rId22"/>
    <p:sldId id="338" r:id="rId23"/>
    <p:sldId id="339" r:id="rId24"/>
    <p:sldId id="340" r:id="rId25"/>
    <p:sldId id="341" r:id="rId26"/>
    <p:sldId id="342" r:id="rId27"/>
    <p:sldId id="292" r:id="rId28"/>
    <p:sldId id="374" r:id="rId29"/>
    <p:sldId id="300" r:id="rId30"/>
    <p:sldId id="343" r:id="rId31"/>
    <p:sldId id="344" r:id="rId32"/>
    <p:sldId id="345" r:id="rId33"/>
    <p:sldId id="346" r:id="rId34"/>
    <p:sldId id="347" r:id="rId35"/>
    <p:sldId id="348" r:id="rId36"/>
    <p:sldId id="349" r:id="rId37"/>
    <p:sldId id="350" r:id="rId38"/>
    <p:sldId id="351" r:id="rId39"/>
    <p:sldId id="352" r:id="rId40"/>
    <p:sldId id="353" r:id="rId41"/>
    <p:sldId id="354" r:id="rId42"/>
    <p:sldId id="355" r:id="rId43"/>
    <p:sldId id="356" r:id="rId44"/>
    <p:sldId id="357" r:id="rId45"/>
    <p:sldId id="363" r:id="rId46"/>
    <p:sldId id="365" r:id="rId47"/>
    <p:sldId id="366" r:id="rId48"/>
    <p:sldId id="367" r:id="rId49"/>
    <p:sldId id="368" r:id="rId50"/>
    <p:sldId id="375" r:id="rId51"/>
    <p:sldId id="376" r:id="rId52"/>
    <p:sldId id="369" r:id="rId53"/>
    <p:sldId id="370" r:id="rId54"/>
    <p:sldId id="372" r:id="rId55"/>
    <p:sldId id="373" r:id="rId56"/>
    <p:sldId id="308" r:id="rId57"/>
    <p:sldId id="309" r:id="rId58"/>
    <p:sldId id="310" r:id="rId59"/>
    <p:sldId id="311" r:id="rId60"/>
    <p:sldId id="312" r:id="rId61"/>
    <p:sldId id="313" r:id="rId62"/>
    <p:sldId id="318" r:id="rId6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5"/>
    <p:restoredTop sz="94654"/>
  </p:normalViewPr>
  <p:slideViewPr>
    <p:cSldViewPr snapToGrid="0" snapToObjects="1" showGuides="1">
      <p:cViewPr varScale="1">
        <p:scale>
          <a:sx n="104" d="100"/>
          <a:sy n="104" d="100"/>
        </p:scale>
        <p:origin x="208" y="696"/>
      </p:cViewPr>
      <p:guideLst>
        <p:guide orient="horz" pos="218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C769DC-402E-8042-819A-79F8374531CE}" type="datetimeFigureOut">
              <a:rPr lang="en-US" smtClean="0"/>
              <a:t>2/21/19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DDF9F9-C290-B948-809A-77E9400D69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073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Dates back to 1968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F1D18-9638-4932-8910-B6EDCB447AA8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9065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Dates back to 1968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F1D18-9638-4932-8910-B6EDCB447AA8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0819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F1D18-9638-4932-8910-B6EDCB447AA8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3128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F1D18-9638-4932-8910-B6EDCB447AA8}" type="slidenum">
              <a:rPr lang="en-US" smtClean="0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2286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F1D18-9638-4932-8910-B6EDCB447AA8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6083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F1D18-9638-4932-8910-B6EDCB447AA8}" type="slidenum">
              <a:rPr lang="en-US" smtClean="0"/>
              <a:pPr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8344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F1D18-9638-4932-8910-B6EDCB447AA8}" type="slidenum">
              <a:rPr lang="en-US" smtClean="0"/>
              <a:pPr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7401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F1D18-9638-4932-8910-B6EDCB447AA8}" type="slidenum">
              <a:rPr lang="en-US" smtClean="0"/>
              <a:pPr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0089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D0B83-FA1E-482D-AD89-4E224F76AB55}" type="slidenum">
              <a:rPr lang="en-US" smtClean="0"/>
              <a:pPr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5604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42D8A-A264-B448-93D7-32454BDF15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52AD41-EAA3-3444-BFA4-7EDF278B35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778DE8-3DE6-CB4E-976D-BE3A91EC7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94B5B-0441-4043-A76D-89BFF26F2A63}" type="datetimeFigureOut">
              <a:rPr lang="en-US" smtClean="0"/>
              <a:t>2/21/19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B8BC13-0892-FB4C-B3D1-5B765FA5A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E954EC-6E7A-C74E-B71B-A788C15D9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9E45D-C049-0248-A223-C664322D58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3655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08FF4-5677-8C48-AE9C-4EBECC984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E910BB-91D9-9347-8D27-492B7D8CC4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E9AD98-DD83-0F4F-850B-36A966A35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94B5B-0441-4043-A76D-89BFF26F2A63}" type="datetimeFigureOut">
              <a:rPr lang="en-US" smtClean="0"/>
              <a:t>2/21/19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2F97D5-5016-F54B-A2D1-9A4FCE8D9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6E07A2-CCE6-5E4B-80FC-46311A359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9E45D-C049-0248-A223-C664322D58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862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7FA64-9081-5E49-9FCD-63F5E18FA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973D56-FC9F-F44F-A7AC-7DC5F29B8A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B06D21-0387-A348-A787-4D1034229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94B5B-0441-4043-A76D-89BFF26F2A63}" type="datetimeFigureOut">
              <a:rPr lang="en-US" smtClean="0"/>
              <a:t>2/21/19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DBAD1B-8024-A84E-B5E1-D86448A2E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BF5716-C8F0-4146-8EC5-6439DE980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9E45D-C049-0248-A223-C664322D58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215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7A8B12-4A2F-FE4E-A8C2-D89CE10A2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46430D-E131-E24D-9136-E30129CA54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1496CE-06CA-EF47-942E-CEBDD2D952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746178-1D6A-A641-BF87-0AE481C5E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94B5B-0441-4043-A76D-89BFF26F2A63}" type="datetimeFigureOut">
              <a:rPr lang="en-US" smtClean="0"/>
              <a:t>2/21/19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753D11-27A1-7343-85B2-CD923806B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93918C-B28C-2349-899B-07A78A0F6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9E45D-C049-0248-A223-C664322D58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189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2DA63-61E1-804A-AA34-7B20363D1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A69D54-9A2B-644A-ADE2-75E8151CFF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B4CCF-9FB1-E745-814F-6488E75806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50C42E-04BF-AE4F-938E-D367354E44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4C2781-74C4-584D-86C9-4C15EF6F0B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934FD3F-FA37-BF4E-A3CE-469D786C3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94B5B-0441-4043-A76D-89BFF26F2A63}" type="datetimeFigureOut">
              <a:rPr lang="en-US" smtClean="0"/>
              <a:t>2/21/19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EC9AF2D-D35F-3E4F-9155-9B563F8059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61EA11-C3AD-C847-8076-27D1FCCE9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9E45D-C049-0248-A223-C664322D58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730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4FF6B-E3EE-B542-ADF8-3E6AC20F5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C6A60F0-7E67-E342-942E-AE638ECF3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94B5B-0441-4043-A76D-89BFF26F2A63}" type="datetimeFigureOut">
              <a:rPr lang="en-US" smtClean="0"/>
              <a:t>2/21/19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FCD1D1-F136-B843-9760-1073FE6B2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CA1949-7B8D-E347-934F-3A137E585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9E45D-C049-0248-A223-C664322D58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904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B682D1-0271-6745-A21F-A9E5812F1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94B5B-0441-4043-A76D-89BFF26F2A63}" type="datetimeFigureOut">
              <a:rPr lang="en-US" smtClean="0"/>
              <a:t>2/21/19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7CE417-EF2B-B147-A71F-CE7F5D119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DD3698-FB30-FA4A-BC2D-F800AEAE8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9E45D-C049-0248-A223-C664322D58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640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28413-AEAD-A84B-85AA-11723E939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7AB040-91EF-034E-8B54-5AC222E48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074246-C786-614D-B14D-945A6AF23D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896273-6DE8-794E-B055-EDD39DFB60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94B5B-0441-4043-A76D-89BFF26F2A63}" type="datetimeFigureOut">
              <a:rPr lang="en-US" smtClean="0"/>
              <a:t>2/21/19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AD39E3-30A7-CC4D-95D9-CF9710790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5D789A-35B0-4942-BE56-0B483A430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9E45D-C049-0248-A223-C664322D58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110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E454D-8C89-3D4D-8CAA-75CC2BE4C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9339A74-F056-604F-8427-9EE3E6C607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3AA0BA-09FD-E846-8BCF-84657D1E96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10B2B2-A737-9C47-9AAB-1AFCA5D82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94B5B-0441-4043-A76D-89BFF26F2A63}" type="datetimeFigureOut">
              <a:rPr lang="en-US" smtClean="0"/>
              <a:t>2/21/19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8862B5-D20D-EF4F-8B54-A9811B193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26B65A-7619-6248-9D89-690EF6E18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9E45D-C049-0248-A223-C664322D58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201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4E0DA-36EC-8445-A0F3-536D3B5E9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0657AB-7E07-D34A-9602-8D14CB45BE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F0B45-D09A-544E-A9B1-2C08B4EF5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94B5B-0441-4043-A76D-89BFF26F2A63}" type="datetimeFigureOut">
              <a:rPr lang="en-US" smtClean="0"/>
              <a:t>2/21/19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02E5DC-6E51-DB4D-A46A-CB4B223EF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D36884-205F-EA41-9035-490E5264D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9E45D-C049-0248-A223-C664322D58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446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09DD701-7BEA-B949-8490-014D18B025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83250B-CD91-574C-85BD-EED7F36AC7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C55D76-FAB2-A54F-BD4D-7BDE67E45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94B5B-0441-4043-A76D-89BFF26F2A63}" type="datetimeFigureOut">
              <a:rPr lang="en-US" smtClean="0"/>
              <a:t>2/21/19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2D71BE-DD84-F44D-96FF-FA503FF37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240496-0666-ED4E-9FF8-4E30B088F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9E45D-C049-0248-A223-C664322D58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147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81B258-0EFA-9345-BC10-D4CA13C78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5B819A-AF68-FE4E-A84D-A80D88ABC4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7A82C4-A606-7040-9A4E-7F7C1173A3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D94B5B-0441-4043-A76D-89BFF26F2A63}" type="datetimeFigureOut">
              <a:rPr lang="en-US" smtClean="0"/>
              <a:t>2/21/19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C9DBE4-5C76-6944-AFBA-88A61138A3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864953-24DC-5842-AA39-2D42357D44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79E45D-C049-0248-A223-C664322D58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71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en.wikipedia.org/wiki/File:Astar_progress_animation.gif" TargetMode="Externa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7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0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90A88-7DD4-F84D-B2BE-0F7F566AB1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45735" y="640081"/>
            <a:ext cx="4806184" cy="3637373"/>
          </a:xfrm>
          <a:noFill/>
        </p:spPr>
        <p:txBody>
          <a:bodyPr>
            <a:normAutofit/>
          </a:bodyPr>
          <a:lstStyle/>
          <a:p>
            <a:pPr algn="l"/>
            <a:r>
              <a:rPr lang="en-US" sz="4200" dirty="0"/>
              <a:t>Lecture 5: Search informed by lookahead heuristics:</a:t>
            </a:r>
            <a:br>
              <a:rPr lang="en-US" sz="4200" dirty="0"/>
            </a:br>
            <a:r>
              <a:rPr lang="en-US" sz="4200" dirty="0"/>
              <a:t>Greedy, Admissible A*, Consistent A*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853BFE-A33C-1E40-844C-26675FF92F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45735" y="4415883"/>
            <a:ext cx="4806184" cy="1802038"/>
          </a:xfrm>
          <a:noFill/>
        </p:spPr>
        <p:txBody>
          <a:bodyPr>
            <a:normAutofit fontScale="92500" lnSpcReduction="20000"/>
          </a:bodyPr>
          <a:lstStyle/>
          <a:p>
            <a:pPr algn="l"/>
            <a:r>
              <a:rPr lang="en-US" sz="1700" dirty="0"/>
              <a:t>Mark Hasegawa-Johnson, January 2019</a:t>
            </a:r>
          </a:p>
          <a:p>
            <a:pPr algn="l"/>
            <a:r>
              <a:rPr lang="en-US" sz="1700" dirty="0"/>
              <a:t>With some slides by Svetlana </a:t>
            </a:r>
            <a:r>
              <a:rPr lang="en-US" sz="1700" dirty="0" err="1"/>
              <a:t>Lazebnik</a:t>
            </a:r>
            <a:r>
              <a:rPr lang="en-US" sz="1700" dirty="0"/>
              <a:t>, 9/2016</a:t>
            </a:r>
          </a:p>
          <a:p>
            <a:pPr algn="l"/>
            <a:r>
              <a:rPr lang="en-US" sz="1700" dirty="0"/>
              <a:t>Distributed under CC-BY 3.0</a:t>
            </a:r>
          </a:p>
          <a:p>
            <a:pPr algn="l"/>
            <a:r>
              <a:rPr lang="en-US" sz="1700" dirty="0"/>
              <a:t>Title image: By Harrison Weir - From </a:t>
            </a:r>
            <a:r>
              <a:rPr lang="en-US" sz="1700" dirty="0" err="1"/>
              <a:t>reuseableart.com</a:t>
            </a:r>
            <a:r>
              <a:rPr lang="en-US" sz="1700" dirty="0"/>
              <a:t>, Public Domain, https://</a:t>
            </a:r>
            <a:r>
              <a:rPr lang="en-US" sz="1700" dirty="0" err="1"/>
              <a:t>commons.wikimedia.org</a:t>
            </a:r>
            <a:r>
              <a:rPr lang="en-US" sz="1700" dirty="0"/>
              <a:t>/w/</a:t>
            </a:r>
            <a:r>
              <a:rPr lang="en-US" sz="1700" dirty="0" err="1"/>
              <a:t>index.php?curid</a:t>
            </a:r>
            <a:r>
              <a:rPr lang="en-US" sz="1700" dirty="0"/>
              <a:t>=47879234</a:t>
            </a:r>
          </a:p>
        </p:txBody>
      </p:sp>
      <p:pic>
        <p:nvPicPr>
          <p:cNvPr id="5" name="Picture 4" descr="A person standing next to a body of water&#10;&#10;Description automatically generated">
            <a:extLst>
              <a:ext uri="{FF2B5EF4-FFF2-40B4-BE49-F238E27FC236}">
                <a16:creationId xmlns:a16="http://schemas.microsoft.com/office/drawing/2014/main" id="{AA60E8CC-BF13-8E49-BE1C-ED4F6BE9D4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/>
          </a:blip>
          <a:srcRect r="3" b="5652"/>
          <a:stretch/>
        </p:blipFill>
        <p:spPr>
          <a:xfrm>
            <a:off x="20" y="10"/>
            <a:ext cx="6105635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674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57E90-55BF-D44D-A649-B917DB1E0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 of lecture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97D40-B2A7-6449-96CF-129D808812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Search heuristics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Greedy best-first search: minimum h(n)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Nearly-A*: f(n)=h(n)+g(n)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A*: Optimal search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Bad interaction between A* and the explored set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Dijkstra = A* with h(n)=0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Designing heuristics: Relaxed problem, Sub-problem, Dominance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9723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FD92D-B122-BE4E-B182-6E3387683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DFS and BFS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2E5AFA1-22C0-B541-B77F-3BE32E8751D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Depth-first search</a:t>
                </a:r>
              </a:p>
              <a:p>
                <a:pPr lvl="1"/>
                <a:r>
                  <a:rPr lang="en-US" dirty="0"/>
                  <a:t>LIFO: expand the deepest node (farthest from START)</a:t>
                </a:r>
              </a:p>
              <a:p>
                <a:pPr lvl="1"/>
                <a:r>
                  <a:rPr lang="en-US" dirty="0"/>
                  <a:t>Pro: reach the end of the path as quickly as possible (space is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{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𝑏𝑚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dirty="0"/>
                  <a:t>).  Good if there are many paths to goal.</a:t>
                </a:r>
              </a:p>
              <a:p>
                <a:pPr lvl="1"/>
                <a:r>
                  <a:rPr lang="en-US" dirty="0"/>
                  <a:t>Con: not optimal, or even complete.  Time is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{</m:t>
                    </m:r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dirty="0"/>
                  <a:t>. </a:t>
                </a:r>
              </a:p>
              <a:p>
                <a:r>
                  <a:rPr lang="en-US" dirty="0"/>
                  <a:t>Breadth-first search</a:t>
                </a:r>
              </a:p>
              <a:p>
                <a:pPr lvl="1"/>
                <a:r>
                  <a:rPr lang="en-US" dirty="0"/>
                  <a:t>FIFO: expand the shallowest node (closest to START)</a:t>
                </a:r>
              </a:p>
              <a:p>
                <a:pPr lvl="1"/>
                <a:r>
                  <a:rPr lang="en-US" dirty="0"/>
                  <a:t>Pro: complete and optimal.  Time is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{</m:t>
                    </m:r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𝑑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Con: no path is found until the best path is found. Space is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{</m:t>
                    </m:r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𝑑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2E5AFA1-22C0-B541-B77F-3BE32E8751D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465461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FD92D-B122-BE4E-B182-6E3387683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don’t we just measure…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E5AFA1-22C0-B541-B77F-3BE32E8751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Instead of FARTHEST FROM START (DFS): </a:t>
            </a:r>
          </a:p>
          <a:p>
            <a:pPr marL="0" indent="0" algn="ctr">
              <a:buNone/>
            </a:pPr>
            <a:r>
              <a:rPr lang="en-US" dirty="0"/>
              <a:t>why not choose the node that’s CLOSEST TO GOAL?</a:t>
            </a:r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0275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62CD2-EA03-A245-972B-338CB6B5E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not choose the node CLOSEST TO GOAL?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C168C7-7F51-034B-A7B4-40467D16E5E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Answer: because we don’t know which node that is!!</a:t>
            </a:r>
          </a:p>
          <a:p>
            <a:endParaRPr lang="en-US" dirty="0"/>
          </a:p>
          <a:p>
            <a:r>
              <a:rPr lang="en-US" dirty="0"/>
              <a:t>Example: which of these two is closest to goal?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3477E0EA-63BA-5F48-85E3-A5131CC8CF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19022" y="2599358"/>
            <a:ext cx="3272163" cy="327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own Arrow 5">
            <a:extLst>
              <a:ext uri="{FF2B5EF4-FFF2-40B4-BE49-F238E27FC236}">
                <a16:creationId xmlns:a16="http://schemas.microsoft.com/office/drawing/2014/main" id="{74D124F8-BE84-7F43-93CD-E794BEE2184A}"/>
              </a:ext>
            </a:extLst>
          </p:cNvPr>
          <p:cNvSpPr/>
          <p:nvPr/>
        </p:nvSpPr>
        <p:spPr>
          <a:xfrm>
            <a:off x="6600809" y="2347696"/>
            <a:ext cx="181787" cy="24238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A9A07C-70C1-9C46-B377-9FE98E53F297}"/>
              </a:ext>
            </a:extLst>
          </p:cNvPr>
          <p:cNvSpPr txBox="1"/>
          <p:nvPr/>
        </p:nvSpPr>
        <p:spPr>
          <a:xfrm>
            <a:off x="6223688" y="2053997"/>
            <a:ext cx="1144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Start state</a:t>
            </a:r>
          </a:p>
        </p:txBody>
      </p:sp>
      <p:sp>
        <p:nvSpPr>
          <p:cNvPr id="8" name="Down Arrow 7">
            <a:extLst>
              <a:ext uri="{FF2B5EF4-FFF2-40B4-BE49-F238E27FC236}">
                <a16:creationId xmlns:a16="http://schemas.microsoft.com/office/drawing/2014/main" id="{6D9F3B23-9EE9-BA43-944D-C66DD7833303}"/>
              </a:ext>
            </a:extLst>
          </p:cNvPr>
          <p:cNvSpPr/>
          <p:nvPr/>
        </p:nvSpPr>
        <p:spPr>
          <a:xfrm rot="5400000">
            <a:off x="9812376" y="5468370"/>
            <a:ext cx="181787" cy="24238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772CFCF-DD75-E140-B967-8C838DE3D4B1}"/>
              </a:ext>
            </a:extLst>
          </p:cNvPr>
          <p:cNvSpPr txBox="1"/>
          <p:nvPr/>
        </p:nvSpPr>
        <p:spPr>
          <a:xfrm>
            <a:off x="10041210" y="5447351"/>
            <a:ext cx="1128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Goal state</a:t>
            </a:r>
          </a:p>
        </p:txBody>
      </p:sp>
      <p:sp>
        <p:nvSpPr>
          <p:cNvPr id="10" name="5-Point Star 9">
            <a:extLst>
              <a:ext uri="{FF2B5EF4-FFF2-40B4-BE49-F238E27FC236}">
                <a16:creationId xmlns:a16="http://schemas.microsoft.com/office/drawing/2014/main" id="{E229CED2-4302-3445-95A6-6C4ECA36D78E}"/>
              </a:ext>
            </a:extLst>
          </p:cNvPr>
          <p:cNvSpPr/>
          <p:nvPr/>
        </p:nvSpPr>
        <p:spPr>
          <a:xfrm>
            <a:off x="6594613" y="2636778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5-Point Star 10">
            <a:extLst>
              <a:ext uri="{FF2B5EF4-FFF2-40B4-BE49-F238E27FC236}">
                <a16:creationId xmlns:a16="http://schemas.microsoft.com/office/drawing/2014/main" id="{53090D4E-2E83-5041-A896-956CB7DD0EF6}"/>
              </a:ext>
            </a:extLst>
          </p:cNvPr>
          <p:cNvSpPr/>
          <p:nvPr/>
        </p:nvSpPr>
        <p:spPr>
          <a:xfrm>
            <a:off x="6584453" y="2870458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5-Point Star 11">
            <a:extLst>
              <a:ext uri="{FF2B5EF4-FFF2-40B4-BE49-F238E27FC236}">
                <a16:creationId xmlns:a16="http://schemas.microsoft.com/office/drawing/2014/main" id="{9692DD35-E959-2943-8873-E3E22B564D0A}"/>
              </a:ext>
            </a:extLst>
          </p:cNvPr>
          <p:cNvSpPr/>
          <p:nvPr/>
        </p:nvSpPr>
        <p:spPr>
          <a:xfrm>
            <a:off x="6584453" y="3093978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DC173CC-49A7-B24F-9556-5E50300C018E}"/>
              </a:ext>
            </a:extLst>
          </p:cNvPr>
          <p:cNvSpPr/>
          <p:nvPr/>
        </p:nvSpPr>
        <p:spPr>
          <a:xfrm>
            <a:off x="6751638" y="3052358"/>
            <a:ext cx="270392" cy="27184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E9D828E-7341-2741-91ED-69E5BCB72DCB}"/>
              </a:ext>
            </a:extLst>
          </p:cNvPr>
          <p:cNvSpPr/>
          <p:nvPr/>
        </p:nvSpPr>
        <p:spPr>
          <a:xfrm>
            <a:off x="6527523" y="3294403"/>
            <a:ext cx="270392" cy="27184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06C0A57-83A9-094D-A0A7-C9E23ADF3E24}"/>
              </a:ext>
            </a:extLst>
          </p:cNvPr>
          <p:cNvCxnSpPr>
            <a:stCxn id="14" idx="2"/>
          </p:cNvCxnSpPr>
          <p:nvPr/>
        </p:nvCxnSpPr>
        <p:spPr>
          <a:xfrm flipH="1" flipV="1">
            <a:off x="5637731" y="3429000"/>
            <a:ext cx="889792" cy="1328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3447E7B-EA99-A644-9B8D-3C6F1A76D20C}"/>
              </a:ext>
            </a:extLst>
          </p:cNvPr>
          <p:cNvCxnSpPr>
            <a:cxnSpLocks/>
            <a:stCxn id="13" idx="2"/>
          </p:cNvCxnSpPr>
          <p:nvPr/>
        </p:nvCxnSpPr>
        <p:spPr>
          <a:xfrm flipH="1">
            <a:off x="5637732" y="3188283"/>
            <a:ext cx="1113906" cy="251325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67710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62CD2-EA03-A245-972B-338CB6B5E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don’t know which state is closest to goal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C168C7-7F51-034B-A7B4-40467D16E5EA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Finding the shortest path is the whole point of the search</a:t>
                </a:r>
              </a:p>
              <a:p>
                <a:r>
                  <a:rPr lang="en-US" dirty="0"/>
                  <a:t>If we already knew which state was closest to goal, there would be no reason to do the search</a:t>
                </a:r>
              </a:p>
              <a:p>
                <a:r>
                  <a:rPr lang="en-US" dirty="0"/>
                  <a:t>Figuring out which one is closest, in general, is a complexity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begChr m:val="{"/>
                        <m:endChr m:val="}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dirty="0"/>
                  <a:t> problem.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C168C7-7F51-034B-A7B4-40467D16E5E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1956" t="-2632" r="-39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2">
            <a:extLst>
              <a:ext uri="{FF2B5EF4-FFF2-40B4-BE49-F238E27FC236}">
                <a16:creationId xmlns:a16="http://schemas.microsoft.com/office/drawing/2014/main" id="{3477E0EA-63BA-5F48-85E3-A5131CC8CF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19022" y="2599358"/>
            <a:ext cx="3272163" cy="327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own Arrow 5">
            <a:extLst>
              <a:ext uri="{FF2B5EF4-FFF2-40B4-BE49-F238E27FC236}">
                <a16:creationId xmlns:a16="http://schemas.microsoft.com/office/drawing/2014/main" id="{74D124F8-BE84-7F43-93CD-E794BEE2184A}"/>
              </a:ext>
            </a:extLst>
          </p:cNvPr>
          <p:cNvSpPr/>
          <p:nvPr/>
        </p:nvSpPr>
        <p:spPr>
          <a:xfrm>
            <a:off x="6600809" y="2347696"/>
            <a:ext cx="181787" cy="24238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A9A07C-70C1-9C46-B377-9FE98E53F297}"/>
              </a:ext>
            </a:extLst>
          </p:cNvPr>
          <p:cNvSpPr txBox="1"/>
          <p:nvPr/>
        </p:nvSpPr>
        <p:spPr>
          <a:xfrm>
            <a:off x="6223688" y="2053997"/>
            <a:ext cx="1144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Start state</a:t>
            </a:r>
          </a:p>
        </p:txBody>
      </p:sp>
      <p:sp>
        <p:nvSpPr>
          <p:cNvPr id="8" name="Down Arrow 7">
            <a:extLst>
              <a:ext uri="{FF2B5EF4-FFF2-40B4-BE49-F238E27FC236}">
                <a16:creationId xmlns:a16="http://schemas.microsoft.com/office/drawing/2014/main" id="{6D9F3B23-9EE9-BA43-944D-C66DD7833303}"/>
              </a:ext>
            </a:extLst>
          </p:cNvPr>
          <p:cNvSpPr/>
          <p:nvPr/>
        </p:nvSpPr>
        <p:spPr>
          <a:xfrm rot="5400000">
            <a:off x="9812376" y="5468370"/>
            <a:ext cx="181787" cy="24238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772CFCF-DD75-E140-B967-8C838DE3D4B1}"/>
              </a:ext>
            </a:extLst>
          </p:cNvPr>
          <p:cNvSpPr txBox="1"/>
          <p:nvPr/>
        </p:nvSpPr>
        <p:spPr>
          <a:xfrm>
            <a:off x="10041210" y="5447351"/>
            <a:ext cx="1128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Goal state</a:t>
            </a:r>
          </a:p>
        </p:txBody>
      </p:sp>
      <p:sp>
        <p:nvSpPr>
          <p:cNvPr id="10" name="5-Point Star 9">
            <a:extLst>
              <a:ext uri="{FF2B5EF4-FFF2-40B4-BE49-F238E27FC236}">
                <a16:creationId xmlns:a16="http://schemas.microsoft.com/office/drawing/2014/main" id="{E229CED2-4302-3445-95A6-6C4ECA36D78E}"/>
              </a:ext>
            </a:extLst>
          </p:cNvPr>
          <p:cNvSpPr/>
          <p:nvPr/>
        </p:nvSpPr>
        <p:spPr>
          <a:xfrm>
            <a:off x="6594613" y="2636778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5-Point Star 10">
            <a:extLst>
              <a:ext uri="{FF2B5EF4-FFF2-40B4-BE49-F238E27FC236}">
                <a16:creationId xmlns:a16="http://schemas.microsoft.com/office/drawing/2014/main" id="{53090D4E-2E83-5041-A896-956CB7DD0EF6}"/>
              </a:ext>
            </a:extLst>
          </p:cNvPr>
          <p:cNvSpPr/>
          <p:nvPr/>
        </p:nvSpPr>
        <p:spPr>
          <a:xfrm>
            <a:off x="6584453" y="2870458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5-Point Star 11">
            <a:extLst>
              <a:ext uri="{FF2B5EF4-FFF2-40B4-BE49-F238E27FC236}">
                <a16:creationId xmlns:a16="http://schemas.microsoft.com/office/drawing/2014/main" id="{9692DD35-E959-2943-8873-E3E22B564D0A}"/>
              </a:ext>
            </a:extLst>
          </p:cNvPr>
          <p:cNvSpPr/>
          <p:nvPr/>
        </p:nvSpPr>
        <p:spPr>
          <a:xfrm>
            <a:off x="6584453" y="3093978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DC173CC-49A7-B24F-9556-5E50300C018E}"/>
              </a:ext>
            </a:extLst>
          </p:cNvPr>
          <p:cNvSpPr/>
          <p:nvPr/>
        </p:nvSpPr>
        <p:spPr>
          <a:xfrm>
            <a:off x="6751638" y="3052358"/>
            <a:ext cx="270392" cy="27184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E9D828E-7341-2741-91ED-69E5BCB72DCB}"/>
              </a:ext>
            </a:extLst>
          </p:cNvPr>
          <p:cNvSpPr/>
          <p:nvPr/>
        </p:nvSpPr>
        <p:spPr>
          <a:xfrm>
            <a:off x="6527523" y="3294403"/>
            <a:ext cx="270392" cy="27184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3164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62CD2-EA03-A245-972B-338CB6B5EF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165" y="365125"/>
            <a:ext cx="10887635" cy="1325563"/>
          </a:xfrm>
        </p:spPr>
        <p:txBody>
          <a:bodyPr/>
          <a:lstStyle/>
          <a:p>
            <a:r>
              <a:rPr lang="en-US" dirty="0"/>
              <a:t>Search heuristics: estimates of distance-to-goal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C168C7-7F51-034B-A7B4-40467D16E5EA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838200" y="1452282"/>
                <a:ext cx="5181600" cy="5253317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Often, even if we don’t know the distance to the goal, we can estimate it.</a:t>
                </a:r>
              </a:p>
              <a:p>
                <a:r>
                  <a:rPr lang="en-US" dirty="0"/>
                  <a:t>This estimate is called a heuristic.</a:t>
                </a:r>
              </a:p>
              <a:p>
                <a:r>
                  <a:rPr lang="en-US" dirty="0"/>
                  <a:t>A heuristic is useful if:</a:t>
                </a:r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en-US" b="1" u="sng" dirty="0"/>
                  <a:t>Accurate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 ≈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where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the heuristic estimate, and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the true distance to the goal</a:t>
                </a:r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en-US" b="1" u="sng" dirty="0"/>
                  <a:t>Cheap:</a:t>
                </a:r>
                <a:r>
                  <a:rPr lang="en-US" dirty="0"/>
                  <a:t> It can be computed in complexity less than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begChr m:val="{"/>
                        <m:endChr m:val="}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p>
                        </m:sSup>
                      </m:e>
                    </m:d>
                  </m:oMath>
                </a14:m>
                <a:endParaRPr lang="en-US" dirty="0"/>
              </a:p>
              <a:p>
                <a:pPr marL="914400" lvl="1" indent="-457200">
                  <a:buFont typeface="+mj-lt"/>
                  <a:buAutoNum type="arabicPeriod"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C168C7-7F51-034B-A7B4-40467D16E5E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838200" y="1452282"/>
                <a:ext cx="5181600" cy="5253317"/>
              </a:xfrm>
              <a:blipFill>
                <a:blip r:embed="rId2"/>
                <a:stretch>
                  <a:fillRect l="-1956" t="-1687" r="-34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2">
            <a:extLst>
              <a:ext uri="{FF2B5EF4-FFF2-40B4-BE49-F238E27FC236}">
                <a16:creationId xmlns:a16="http://schemas.microsoft.com/office/drawing/2014/main" id="{3477E0EA-63BA-5F48-85E3-A5131CC8CF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19022" y="2599358"/>
            <a:ext cx="3272163" cy="327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own Arrow 5">
            <a:extLst>
              <a:ext uri="{FF2B5EF4-FFF2-40B4-BE49-F238E27FC236}">
                <a16:creationId xmlns:a16="http://schemas.microsoft.com/office/drawing/2014/main" id="{74D124F8-BE84-7F43-93CD-E794BEE2184A}"/>
              </a:ext>
            </a:extLst>
          </p:cNvPr>
          <p:cNvSpPr/>
          <p:nvPr/>
        </p:nvSpPr>
        <p:spPr>
          <a:xfrm>
            <a:off x="6600809" y="2347696"/>
            <a:ext cx="181787" cy="24238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A9A07C-70C1-9C46-B377-9FE98E53F297}"/>
              </a:ext>
            </a:extLst>
          </p:cNvPr>
          <p:cNvSpPr txBox="1"/>
          <p:nvPr/>
        </p:nvSpPr>
        <p:spPr>
          <a:xfrm>
            <a:off x="6223688" y="2053997"/>
            <a:ext cx="1144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Start state</a:t>
            </a:r>
          </a:p>
        </p:txBody>
      </p:sp>
      <p:sp>
        <p:nvSpPr>
          <p:cNvPr id="8" name="Down Arrow 7">
            <a:extLst>
              <a:ext uri="{FF2B5EF4-FFF2-40B4-BE49-F238E27FC236}">
                <a16:creationId xmlns:a16="http://schemas.microsoft.com/office/drawing/2014/main" id="{6D9F3B23-9EE9-BA43-944D-C66DD7833303}"/>
              </a:ext>
            </a:extLst>
          </p:cNvPr>
          <p:cNvSpPr/>
          <p:nvPr/>
        </p:nvSpPr>
        <p:spPr>
          <a:xfrm rot="5400000">
            <a:off x="9812376" y="5468370"/>
            <a:ext cx="181787" cy="24238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772CFCF-DD75-E140-B967-8C838DE3D4B1}"/>
              </a:ext>
            </a:extLst>
          </p:cNvPr>
          <p:cNvSpPr txBox="1"/>
          <p:nvPr/>
        </p:nvSpPr>
        <p:spPr>
          <a:xfrm>
            <a:off x="10041210" y="5447351"/>
            <a:ext cx="1128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Goal state</a:t>
            </a:r>
          </a:p>
        </p:txBody>
      </p:sp>
      <p:sp>
        <p:nvSpPr>
          <p:cNvPr id="10" name="5-Point Star 9">
            <a:extLst>
              <a:ext uri="{FF2B5EF4-FFF2-40B4-BE49-F238E27FC236}">
                <a16:creationId xmlns:a16="http://schemas.microsoft.com/office/drawing/2014/main" id="{E229CED2-4302-3445-95A6-6C4ECA36D78E}"/>
              </a:ext>
            </a:extLst>
          </p:cNvPr>
          <p:cNvSpPr/>
          <p:nvPr/>
        </p:nvSpPr>
        <p:spPr>
          <a:xfrm>
            <a:off x="6594613" y="2636778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5-Point Star 10">
            <a:extLst>
              <a:ext uri="{FF2B5EF4-FFF2-40B4-BE49-F238E27FC236}">
                <a16:creationId xmlns:a16="http://schemas.microsoft.com/office/drawing/2014/main" id="{53090D4E-2E83-5041-A896-956CB7DD0EF6}"/>
              </a:ext>
            </a:extLst>
          </p:cNvPr>
          <p:cNvSpPr/>
          <p:nvPr/>
        </p:nvSpPr>
        <p:spPr>
          <a:xfrm>
            <a:off x="6584453" y="2870458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5-Point Star 11">
            <a:extLst>
              <a:ext uri="{FF2B5EF4-FFF2-40B4-BE49-F238E27FC236}">
                <a16:creationId xmlns:a16="http://schemas.microsoft.com/office/drawing/2014/main" id="{9692DD35-E959-2943-8873-E3E22B564D0A}"/>
              </a:ext>
            </a:extLst>
          </p:cNvPr>
          <p:cNvSpPr/>
          <p:nvPr/>
        </p:nvSpPr>
        <p:spPr>
          <a:xfrm>
            <a:off x="6584453" y="3093978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DC173CC-49A7-B24F-9556-5E50300C018E}"/>
              </a:ext>
            </a:extLst>
          </p:cNvPr>
          <p:cNvSpPr/>
          <p:nvPr/>
        </p:nvSpPr>
        <p:spPr>
          <a:xfrm>
            <a:off x="6751638" y="3052358"/>
            <a:ext cx="270392" cy="27184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E9D828E-7341-2741-91ED-69E5BCB72DCB}"/>
              </a:ext>
            </a:extLst>
          </p:cNvPr>
          <p:cNvSpPr/>
          <p:nvPr/>
        </p:nvSpPr>
        <p:spPr>
          <a:xfrm>
            <a:off x="6527523" y="3294403"/>
            <a:ext cx="270392" cy="27184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4735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62CD2-EA03-A245-972B-338CB6B5E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heuristic: Manhattan distance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C168C7-7F51-034B-A7B4-40467D16E5EA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If there were no walls in the maze, then the number of steps from position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to the goal position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sub>
                    </m:sSub>
                    <m:r>
                      <a:rPr lang="en-US" i="1" dirty="0" err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would be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)=|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 dirty="0" err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𝐺</m:t>
                          </m:r>
                        </m:sub>
                      </m:sSub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|+|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 dirty="0" err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𝐺</m:t>
                          </m:r>
                        </m:sub>
                      </m:sSub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|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C168C7-7F51-034B-A7B4-40467D16E5E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2200" t="-2632" r="-31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2">
            <a:extLst>
              <a:ext uri="{FF2B5EF4-FFF2-40B4-BE49-F238E27FC236}">
                <a16:creationId xmlns:a16="http://schemas.microsoft.com/office/drawing/2014/main" id="{3477E0EA-63BA-5F48-85E3-A5131CC8CF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19022" y="2635216"/>
            <a:ext cx="3272163" cy="327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own Arrow 5">
            <a:extLst>
              <a:ext uri="{FF2B5EF4-FFF2-40B4-BE49-F238E27FC236}">
                <a16:creationId xmlns:a16="http://schemas.microsoft.com/office/drawing/2014/main" id="{74D124F8-BE84-7F43-93CD-E794BEE2184A}"/>
              </a:ext>
            </a:extLst>
          </p:cNvPr>
          <p:cNvSpPr/>
          <p:nvPr/>
        </p:nvSpPr>
        <p:spPr>
          <a:xfrm>
            <a:off x="6600809" y="2347696"/>
            <a:ext cx="181787" cy="24238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A9A07C-70C1-9C46-B377-9FE98E53F297}"/>
              </a:ext>
            </a:extLst>
          </p:cNvPr>
          <p:cNvSpPr txBox="1"/>
          <p:nvPr/>
        </p:nvSpPr>
        <p:spPr>
          <a:xfrm>
            <a:off x="6223688" y="2053997"/>
            <a:ext cx="1144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Start state</a:t>
            </a:r>
          </a:p>
        </p:txBody>
      </p:sp>
      <p:sp>
        <p:nvSpPr>
          <p:cNvPr id="8" name="Down Arrow 7">
            <a:extLst>
              <a:ext uri="{FF2B5EF4-FFF2-40B4-BE49-F238E27FC236}">
                <a16:creationId xmlns:a16="http://schemas.microsoft.com/office/drawing/2014/main" id="{6D9F3B23-9EE9-BA43-944D-C66DD7833303}"/>
              </a:ext>
            </a:extLst>
          </p:cNvPr>
          <p:cNvSpPr/>
          <p:nvPr/>
        </p:nvSpPr>
        <p:spPr>
          <a:xfrm rot="5400000">
            <a:off x="9812376" y="5468370"/>
            <a:ext cx="181787" cy="24238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772CFCF-DD75-E140-B967-8C838DE3D4B1}"/>
              </a:ext>
            </a:extLst>
          </p:cNvPr>
          <p:cNvSpPr txBox="1"/>
          <p:nvPr/>
        </p:nvSpPr>
        <p:spPr>
          <a:xfrm>
            <a:off x="10041210" y="5447351"/>
            <a:ext cx="1128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Goal state</a:t>
            </a:r>
          </a:p>
        </p:txBody>
      </p:sp>
      <p:sp>
        <p:nvSpPr>
          <p:cNvPr id="10" name="5-Point Star 9">
            <a:extLst>
              <a:ext uri="{FF2B5EF4-FFF2-40B4-BE49-F238E27FC236}">
                <a16:creationId xmlns:a16="http://schemas.microsoft.com/office/drawing/2014/main" id="{E229CED2-4302-3445-95A6-6C4ECA36D78E}"/>
              </a:ext>
            </a:extLst>
          </p:cNvPr>
          <p:cNvSpPr/>
          <p:nvPr/>
        </p:nvSpPr>
        <p:spPr>
          <a:xfrm>
            <a:off x="6594613" y="2636778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5-Point Star 10">
            <a:extLst>
              <a:ext uri="{FF2B5EF4-FFF2-40B4-BE49-F238E27FC236}">
                <a16:creationId xmlns:a16="http://schemas.microsoft.com/office/drawing/2014/main" id="{53090D4E-2E83-5041-A896-956CB7DD0EF6}"/>
              </a:ext>
            </a:extLst>
          </p:cNvPr>
          <p:cNvSpPr/>
          <p:nvPr/>
        </p:nvSpPr>
        <p:spPr>
          <a:xfrm>
            <a:off x="6584453" y="2870458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5-Point Star 11">
            <a:extLst>
              <a:ext uri="{FF2B5EF4-FFF2-40B4-BE49-F238E27FC236}">
                <a16:creationId xmlns:a16="http://schemas.microsoft.com/office/drawing/2014/main" id="{9692DD35-E959-2943-8873-E3E22B564D0A}"/>
              </a:ext>
            </a:extLst>
          </p:cNvPr>
          <p:cNvSpPr/>
          <p:nvPr/>
        </p:nvSpPr>
        <p:spPr>
          <a:xfrm>
            <a:off x="6584453" y="3093978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DC173CC-49A7-B24F-9556-5E50300C018E}"/>
              </a:ext>
            </a:extLst>
          </p:cNvPr>
          <p:cNvSpPr/>
          <p:nvPr/>
        </p:nvSpPr>
        <p:spPr>
          <a:xfrm>
            <a:off x="6751638" y="3052358"/>
            <a:ext cx="270392" cy="27184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E9D828E-7341-2741-91ED-69E5BCB72DCB}"/>
              </a:ext>
            </a:extLst>
          </p:cNvPr>
          <p:cNvSpPr/>
          <p:nvPr/>
        </p:nvSpPr>
        <p:spPr>
          <a:xfrm>
            <a:off x="6527523" y="3294403"/>
            <a:ext cx="270392" cy="27184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5BE4B27F-0181-F549-ABAD-7A3865A3BF2D}"/>
              </a:ext>
            </a:extLst>
          </p:cNvPr>
          <p:cNvCxnSpPr/>
          <p:nvPr/>
        </p:nvCxnSpPr>
        <p:spPr>
          <a:xfrm>
            <a:off x="6223688" y="1690688"/>
            <a:ext cx="0" cy="4802187"/>
          </a:xfrm>
          <a:prstGeom prst="straightConnector1">
            <a:avLst/>
          </a:prstGeom>
          <a:ln w="2540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5218443-20A2-6848-9297-B403A2716971}"/>
              </a:ext>
            </a:extLst>
          </p:cNvPr>
          <p:cNvCxnSpPr>
            <a:cxnSpLocks/>
          </p:cNvCxnSpPr>
          <p:nvPr/>
        </p:nvCxnSpPr>
        <p:spPr>
          <a:xfrm>
            <a:off x="5772979" y="6176963"/>
            <a:ext cx="4536433" cy="0"/>
          </a:xfrm>
          <a:prstGeom prst="straightConnector1">
            <a:avLst/>
          </a:prstGeom>
          <a:ln w="2540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CC7A977-A66A-634D-A5C9-7325AD7F43D0}"/>
                  </a:ext>
                </a:extLst>
              </p:cNvPr>
              <p:cNvSpPr txBox="1"/>
              <p:nvPr/>
            </p:nvSpPr>
            <p:spPr>
              <a:xfrm>
                <a:off x="10265326" y="5976265"/>
                <a:ext cx="42639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CC7A977-A66A-634D-A5C9-7325AD7F43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65326" y="5976265"/>
                <a:ext cx="426399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237F0C8-3886-D648-A846-51703A51A18F}"/>
                  </a:ext>
                </a:extLst>
              </p:cNvPr>
              <p:cNvSpPr txBox="1"/>
              <p:nvPr/>
            </p:nvSpPr>
            <p:spPr>
              <a:xfrm>
                <a:off x="6706338" y="6182452"/>
                <a:ext cx="57656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237F0C8-3886-D648-A846-51703A51A1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6338" y="6182452"/>
                <a:ext cx="576568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459B881-AC11-B042-87B7-C42BB3F7AD5B}"/>
                  </a:ext>
                </a:extLst>
              </p:cNvPr>
              <p:cNvSpPr txBox="1"/>
              <p:nvPr/>
            </p:nvSpPr>
            <p:spPr>
              <a:xfrm>
                <a:off x="9386781" y="6191417"/>
                <a:ext cx="58419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459B881-AC11-B042-87B7-C42BB3F7AD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86781" y="6191417"/>
                <a:ext cx="584198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9E71CFB-F314-5D4F-9056-76FFDB01933C}"/>
                  </a:ext>
                </a:extLst>
              </p:cNvPr>
              <p:cNvSpPr txBox="1"/>
              <p:nvPr/>
            </p:nvSpPr>
            <p:spPr>
              <a:xfrm>
                <a:off x="5684358" y="5357702"/>
                <a:ext cx="58419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9E71CFB-F314-5D4F-9056-76FFDB0193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4358" y="5357702"/>
                <a:ext cx="584198" cy="461665"/>
              </a:xfrm>
              <a:prstGeom prst="rect">
                <a:avLst/>
              </a:prstGeom>
              <a:blipFill>
                <a:blip r:embed="rId7"/>
                <a:stretch>
                  <a:fillRect b="-81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296B9D5-0882-4A45-BC7C-CFF7D9FDAB51}"/>
                  </a:ext>
                </a:extLst>
              </p:cNvPr>
              <p:cNvSpPr txBox="1"/>
              <p:nvPr/>
            </p:nvSpPr>
            <p:spPr>
              <a:xfrm>
                <a:off x="5693323" y="2892414"/>
                <a:ext cx="56053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296B9D5-0882-4A45-BC7C-CFF7D9FDAB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3323" y="2892414"/>
                <a:ext cx="560538" cy="461665"/>
              </a:xfrm>
              <a:prstGeom prst="rect">
                <a:avLst/>
              </a:prstGeom>
              <a:blipFill>
                <a:blip r:embed="rId8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45742A63-5C92-1C41-BFD3-EF48A631598B}"/>
              </a:ext>
            </a:extLst>
          </p:cNvPr>
          <p:cNvCxnSpPr>
            <a:cxnSpLocks/>
          </p:cNvCxnSpPr>
          <p:nvPr/>
        </p:nvCxnSpPr>
        <p:spPr>
          <a:xfrm>
            <a:off x="6880881" y="3284396"/>
            <a:ext cx="0" cy="239605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367B0F99-9CBE-894C-A6D0-B1E2C0E3A195}"/>
              </a:ext>
            </a:extLst>
          </p:cNvPr>
          <p:cNvCxnSpPr>
            <a:cxnSpLocks/>
          </p:cNvCxnSpPr>
          <p:nvPr/>
        </p:nvCxnSpPr>
        <p:spPr>
          <a:xfrm flipH="1">
            <a:off x="6851702" y="5680455"/>
            <a:ext cx="2839483" cy="0"/>
          </a:xfrm>
          <a:prstGeom prst="line">
            <a:avLst/>
          </a:prstGeom>
          <a:ln w="76200">
            <a:solidFill>
              <a:srgbClr val="FF0000"/>
            </a:solidFill>
            <a:headEnd type="stealth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urved Connector 33">
            <a:extLst>
              <a:ext uri="{FF2B5EF4-FFF2-40B4-BE49-F238E27FC236}">
                <a16:creationId xmlns:a16="http://schemas.microsoft.com/office/drawing/2014/main" id="{0CC8AA3B-D07E-2447-832A-9AFE29365332}"/>
              </a:ext>
            </a:extLst>
          </p:cNvPr>
          <p:cNvCxnSpPr>
            <a:cxnSpLocks/>
          </p:cNvCxnSpPr>
          <p:nvPr/>
        </p:nvCxnSpPr>
        <p:spPr>
          <a:xfrm rot="5400000">
            <a:off x="7384940" y="2999051"/>
            <a:ext cx="3231990" cy="2080550"/>
          </a:xfrm>
          <a:prstGeom prst="curvedConnector3">
            <a:avLst/>
          </a:prstGeom>
          <a:ln w="190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834F6C15-74C3-7C4C-AB87-05B639793D6A}"/>
              </a:ext>
            </a:extLst>
          </p:cNvPr>
          <p:cNvSpPr txBox="1"/>
          <p:nvPr/>
        </p:nvSpPr>
        <p:spPr>
          <a:xfrm>
            <a:off x="7482796" y="1363720"/>
            <a:ext cx="46444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If there were no walls, this would be the path to goal: straight down, then straight right.</a:t>
            </a:r>
          </a:p>
        </p:txBody>
      </p:sp>
    </p:spTree>
    <p:extLst>
      <p:ext uri="{BB962C8B-B14F-4D97-AF65-F5344CB8AC3E}">
        <p14:creationId xmlns:p14="http://schemas.microsoft.com/office/powerpoint/2010/main" val="7065410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57E90-55BF-D44D-A649-B917DB1E0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 of lecture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97D40-B2A7-6449-96CF-129D808812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Search heuristics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Greedy best-first search: minimum h(n)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Nearly-A*: f(n)=h(n)+g(n)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A*: Optimal search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Bad interaction between A* and the explored set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Dijkstra = A* with h(n)=0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Designing heuristics: Relaxed problem, Sub-problem, Dominance</a:t>
            </a:r>
          </a:p>
        </p:txBody>
      </p:sp>
    </p:spTree>
    <p:extLst>
      <p:ext uri="{BB962C8B-B14F-4D97-AF65-F5344CB8AC3E}">
        <p14:creationId xmlns:p14="http://schemas.microsoft.com/office/powerpoint/2010/main" val="39678724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FD92D-B122-BE4E-B182-6E3387683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Greedy Best-First 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E5AFA1-22C0-B541-B77F-3BE32E8751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Instead of FARTHEST FROM START (DFS): </a:t>
            </a:r>
          </a:p>
          <a:p>
            <a:pPr marL="0" indent="0" algn="ctr">
              <a:buNone/>
            </a:pPr>
            <a:r>
              <a:rPr lang="en-US" dirty="0"/>
              <a:t>why not choose the node whose</a:t>
            </a:r>
          </a:p>
          <a:p>
            <a:pPr marL="0" indent="0" algn="ctr">
              <a:buNone/>
            </a:pPr>
            <a:r>
              <a:rPr lang="en-US" dirty="0"/>
              <a:t>HEURISTIC ESTIMATE</a:t>
            </a:r>
          </a:p>
          <a:p>
            <a:pPr marL="0" indent="0" algn="ctr">
              <a:buNone/>
            </a:pPr>
            <a:r>
              <a:rPr lang="en-US" dirty="0"/>
              <a:t>indicates that it might be </a:t>
            </a:r>
          </a:p>
          <a:p>
            <a:pPr marL="0" indent="0" algn="ctr">
              <a:buNone/>
            </a:pPr>
            <a:r>
              <a:rPr lang="en-US" dirty="0"/>
              <a:t>CLOSEST TO GOAL?</a:t>
            </a:r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64487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62CD2-EA03-A245-972B-338CB6B5E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Greedy Search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C168C7-7F51-034B-A7B4-40467D16E5E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According to the Manhattan distance heuristic, these two nodes are equally far from the goal, so we have to choose one at random.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3477E0EA-63BA-5F48-85E3-A5131CC8CF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19022" y="2599358"/>
            <a:ext cx="3272163" cy="327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own Arrow 5">
            <a:extLst>
              <a:ext uri="{FF2B5EF4-FFF2-40B4-BE49-F238E27FC236}">
                <a16:creationId xmlns:a16="http://schemas.microsoft.com/office/drawing/2014/main" id="{74D124F8-BE84-7F43-93CD-E794BEE2184A}"/>
              </a:ext>
            </a:extLst>
          </p:cNvPr>
          <p:cNvSpPr/>
          <p:nvPr/>
        </p:nvSpPr>
        <p:spPr>
          <a:xfrm>
            <a:off x="6600809" y="2347696"/>
            <a:ext cx="181787" cy="24238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A9A07C-70C1-9C46-B377-9FE98E53F297}"/>
              </a:ext>
            </a:extLst>
          </p:cNvPr>
          <p:cNvSpPr txBox="1"/>
          <p:nvPr/>
        </p:nvSpPr>
        <p:spPr>
          <a:xfrm>
            <a:off x="6223688" y="2053997"/>
            <a:ext cx="1144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Start state</a:t>
            </a:r>
          </a:p>
        </p:txBody>
      </p:sp>
      <p:sp>
        <p:nvSpPr>
          <p:cNvPr id="8" name="Down Arrow 7">
            <a:extLst>
              <a:ext uri="{FF2B5EF4-FFF2-40B4-BE49-F238E27FC236}">
                <a16:creationId xmlns:a16="http://schemas.microsoft.com/office/drawing/2014/main" id="{6D9F3B23-9EE9-BA43-944D-C66DD7833303}"/>
              </a:ext>
            </a:extLst>
          </p:cNvPr>
          <p:cNvSpPr/>
          <p:nvPr/>
        </p:nvSpPr>
        <p:spPr>
          <a:xfrm rot="5400000">
            <a:off x="9812376" y="5468370"/>
            <a:ext cx="181787" cy="24238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772CFCF-DD75-E140-B967-8C838DE3D4B1}"/>
              </a:ext>
            </a:extLst>
          </p:cNvPr>
          <p:cNvSpPr txBox="1"/>
          <p:nvPr/>
        </p:nvSpPr>
        <p:spPr>
          <a:xfrm>
            <a:off x="10041210" y="5447351"/>
            <a:ext cx="1128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Goal state</a:t>
            </a:r>
          </a:p>
        </p:txBody>
      </p:sp>
      <p:sp>
        <p:nvSpPr>
          <p:cNvPr id="10" name="5-Point Star 9">
            <a:extLst>
              <a:ext uri="{FF2B5EF4-FFF2-40B4-BE49-F238E27FC236}">
                <a16:creationId xmlns:a16="http://schemas.microsoft.com/office/drawing/2014/main" id="{E229CED2-4302-3445-95A6-6C4ECA36D78E}"/>
              </a:ext>
            </a:extLst>
          </p:cNvPr>
          <p:cNvSpPr/>
          <p:nvPr/>
        </p:nvSpPr>
        <p:spPr>
          <a:xfrm>
            <a:off x="6594613" y="2636778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5-Point Star 10">
            <a:extLst>
              <a:ext uri="{FF2B5EF4-FFF2-40B4-BE49-F238E27FC236}">
                <a16:creationId xmlns:a16="http://schemas.microsoft.com/office/drawing/2014/main" id="{53090D4E-2E83-5041-A896-956CB7DD0EF6}"/>
              </a:ext>
            </a:extLst>
          </p:cNvPr>
          <p:cNvSpPr/>
          <p:nvPr/>
        </p:nvSpPr>
        <p:spPr>
          <a:xfrm>
            <a:off x="6584453" y="2870458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5-Point Star 11">
            <a:extLst>
              <a:ext uri="{FF2B5EF4-FFF2-40B4-BE49-F238E27FC236}">
                <a16:creationId xmlns:a16="http://schemas.microsoft.com/office/drawing/2014/main" id="{9692DD35-E959-2943-8873-E3E22B564D0A}"/>
              </a:ext>
            </a:extLst>
          </p:cNvPr>
          <p:cNvSpPr/>
          <p:nvPr/>
        </p:nvSpPr>
        <p:spPr>
          <a:xfrm>
            <a:off x="6584453" y="3093978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DC173CC-49A7-B24F-9556-5E50300C018E}"/>
              </a:ext>
            </a:extLst>
          </p:cNvPr>
          <p:cNvSpPr/>
          <p:nvPr/>
        </p:nvSpPr>
        <p:spPr>
          <a:xfrm>
            <a:off x="6751638" y="3052358"/>
            <a:ext cx="270392" cy="27184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E9D828E-7341-2741-91ED-69E5BCB72DCB}"/>
              </a:ext>
            </a:extLst>
          </p:cNvPr>
          <p:cNvSpPr/>
          <p:nvPr/>
        </p:nvSpPr>
        <p:spPr>
          <a:xfrm>
            <a:off x="6527523" y="3294403"/>
            <a:ext cx="270392" cy="27184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4996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62CD2-EA03-A245-972B-338CB6B5E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Greedy Search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C168C7-7F51-034B-A7B4-40467D16E5E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If our random choice goes badly, we might end up very far from the goal.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= states in the explored set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= states on the frontier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6D208B85-500C-1C44-9745-546E310DF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72649" y="2254579"/>
            <a:ext cx="3272163" cy="327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Down Arrow 15">
            <a:extLst>
              <a:ext uri="{FF2B5EF4-FFF2-40B4-BE49-F238E27FC236}">
                <a16:creationId xmlns:a16="http://schemas.microsoft.com/office/drawing/2014/main" id="{E0631A3C-4713-AA47-B740-07C51145BFA6}"/>
              </a:ext>
            </a:extLst>
          </p:cNvPr>
          <p:cNvSpPr/>
          <p:nvPr/>
        </p:nvSpPr>
        <p:spPr>
          <a:xfrm>
            <a:off x="7154436" y="2002917"/>
            <a:ext cx="181787" cy="24238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4B72E63-D408-5740-8BFE-3B71DB78FC5F}"/>
              </a:ext>
            </a:extLst>
          </p:cNvPr>
          <p:cNvSpPr txBox="1"/>
          <p:nvPr/>
        </p:nvSpPr>
        <p:spPr>
          <a:xfrm>
            <a:off x="6777315" y="1709218"/>
            <a:ext cx="1144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Start state</a:t>
            </a:r>
          </a:p>
        </p:txBody>
      </p:sp>
      <p:sp>
        <p:nvSpPr>
          <p:cNvPr id="18" name="Down Arrow 17">
            <a:extLst>
              <a:ext uri="{FF2B5EF4-FFF2-40B4-BE49-F238E27FC236}">
                <a16:creationId xmlns:a16="http://schemas.microsoft.com/office/drawing/2014/main" id="{A7B03404-87EA-0C40-AD2B-333C9C4ADEFD}"/>
              </a:ext>
            </a:extLst>
          </p:cNvPr>
          <p:cNvSpPr/>
          <p:nvPr/>
        </p:nvSpPr>
        <p:spPr>
          <a:xfrm rot="5400000">
            <a:off x="10366003" y="5123591"/>
            <a:ext cx="181787" cy="24238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94353DE-211F-9E40-89A4-2C84322DD0A4}"/>
              </a:ext>
            </a:extLst>
          </p:cNvPr>
          <p:cNvSpPr txBox="1"/>
          <p:nvPr/>
        </p:nvSpPr>
        <p:spPr>
          <a:xfrm>
            <a:off x="10594837" y="5102572"/>
            <a:ext cx="1128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Goal state</a:t>
            </a:r>
          </a:p>
        </p:txBody>
      </p:sp>
      <p:sp>
        <p:nvSpPr>
          <p:cNvPr id="20" name="5-Point Star 19">
            <a:extLst>
              <a:ext uri="{FF2B5EF4-FFF2-40B4-BE49-F238E27FC236}">
                <a16:creationId xmlns:a16="http://schemas.microsoft.com/office/drawing/2014/main" id="{155BFA61-36BA-7B42-B292-74A3C85C8BEE}"/>
              </a:ext>
            </a:extLst>
          </p:cNvPr>
          <p:cNvSpPr/>
          <p:nvPr/>
        </p:nvSpPr>
        <p:spPr>
          <a:xfrm>
            <a:off x="7148240" y="229199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5-Point Star 20">
            <a:extLst>
              <a:ext uri="{FF2B5EF4-FFF2-40B4-BE49-F238E27FC236}">
                <a16:creationId xmlns:a16="http://schemas.microsoft.com/office/drawing/2014/main" id="{DC44F179-3E7B-A84C-BDD1-0934C63E3BE5}"/>
              </a:ext>
            </a:extLst>
          </p:cNvPr>
          <p:cNvSpPr/>
          <p:nvPr/>
        </p:nvSpPr>
        <p:spPr>
          <a:xfrm>
            <a:off x="7138080" y="252567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5-Point Star 21">
            <a:extLst>
              <a:ext uri="{FF2B5EF4-FFF2-40B4-BE49-F238E27FC236}">
                <a16:creationId xmlns:a16="http://schemas.microsoft.com/office/drawing/2014/main" id="{2873A853-CB23-F94D-9CEC-C0647BC8C70B}"/>
              </a:ext>
            </a:extLst>
          </p:cNvPr>
          <p:cNvSpPr/>
          <p:nvPr/>
        </p:nvSpPr>
        <p:spPr>
          <a:xfrm>
            <a:off x="7138080" y="274919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5-Point Star 22">
            <a:extLst>
              <a:ext uri="{FF2B5EF4-FFF2-40B4-BE49-F238E27FC236}">
                <a16:creationId xmlns:a16="http://schemas.microsoft.com/office/drawing/2014/main" id="{81E61CB3-9F25-094F-B7BD-6B08B99F81ED}"/>
              </a:ext>
            </a:extLst>
          </p:cNvPr>
          <p:cNvSpPr/>
          <p:nvPr/>
        </p:nvSpPr>
        <p:spPr>
          <a:xfrm>
            <a:off x="7138080" y="298287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5-Point Star 23">
            <a:extLst>
              <a:ext uri="{FF2B5EF4-FFF2-40B4-BE49-F238E27FC236}">
                <a16:creationId xmlns:a16="http://schemas.microsoft.com/office/drawing/2014/main" id="{BC8B7AF9-2032-8040-8CD5-CB154C322A07}"/>
              </a:ext>
            </a:extLst>
          </p:cNvPr>
          <p:cNvSpPr/>
          <p:nvPr/>
        </p:nvSpPr>
        <p:spPr>
          <a:xfrm>
            <a:off x="7127920" y="323687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5-Point Star 24">
            <a:extLst>
              <a:ext uri="{FF2B5EF4-FFF2-40B4-BE49-F238E27FC236}">
                <a16:creationId xmlns:a16="http://schemas.microsoft.com/office/drawing/2014/main" id="{B1161708-B7BA-2B44-9C58-5A1050049C0B}"/>
              </a:ext>
            </a:extLst>
          </p:cNvPr>
          <p:cNvSpPr/>
          <p:nvPr/>
        </p:nvSpPr>
        <p:spPr>
          <a:xfrm>
            <a:off x="7138080" y="344007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5-Point Star 25">
            <a:extLst>
              <a:ext uri="{FF2B5EF4-FFF2-40B4-BE49-F238E27FC236}">
                <a16:creationId xmlns:a16="http://schemas.microsoft.com/office/drawing/2014/main" id="{8CF5C8E3-21F9-F845-9710-BA3387F66D27}"/>
              </a:ext>
            </a:extLst>
          </p:cNvPr>
          <p:cNvSpPr/>
          <p:nvPr/>
        </p:nvSpPr>
        <p:spPr>
          <a:xfrm>
            <a:off x="7320960" y="346039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5-Point Star 26">
            <a:extLst>
              <a:ext uri="{FF2B5EF4-FFF2-40B4-BE49-F238E27FC236}">
                <a16:creationId xmlns:a16="http://schemas.microsoft.com/office/drawing/2014/main" id="{6F78C2C7-9DB7-9A4A-BBD9-59BCEEDA264E}"/>
              </a:ext>
            </a:extLst>
          </p:cNvPr>
          <p:cNvSpPr/>
          <p:nvPr/>
        </p:nvSpPr>
        <p:spPr>
          <a:xfrm>
            <a:off x="7483520" y="347055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5-Point Star 27">
            <a:extLst>
              <a:ext uri="{FF2B5EF4-FFF2-40B4-BE49-F238E27FC236}">
                <a16:creationId xmlns:a16="http://schemas.microsoft.com/office/drawing/2014/main" id="{363C5750-0053-2540-9ECF-215DC359A5E0}"/>
              </a:ext>
            </a:extLst>
          </p:cNvPr>
          <p:cNvSpPr/>
          <p:nvPr/>
        </p:nvSpPr>
        <p:spPr>
          <a:xfrm>
            <a:off x="7493680" y="369407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5-Point Star 28">
            <a:extLst>
              <a:ext uri="{FF2B5EF4-FFF2-40B4-BE49-F238E27FC236}">
                <a16:creationId xmlns:a16="http://schemas.microsoft.com/office/drawing/2014/main" id="{9C1B0282-E3CC-F542-A142-9ED09C0A9E8D}"/>
              </a:ext>
            </a:extLst>
          </p:cNvPr>
          <p:cNvSpPr/>
          <p:nvPr/>
        </p:nvSpPr>
        <p:spPr>
          <a:xfrm>
            <a:off x="7503840" y="393791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5-Point Star 29">
            <a:extLst>
              <a:ext uri="{FF2B5EF4-FFF2-40B4-BE49-F238E27FC236}">
                <a16:creationId xmlns:a16="http://schemas.microsoft.com/office/drawing/2014/main" id="{E56E14D3-F7F9-7C45-86C6-0A9F16068CC0}"/>
              </a:ext>
            </a:extLst>
          </p:cNvPr>
          <p:cNvSpPr/>
          <p:nvPr/>
        </p:nvSpPr>
        <p:spPr>
          <a:xfrm>
            <a:off x="7514000" y="413095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5-Point Star 30">
            <a:extLst>
              <a:ext uri="{FF2B5EF4-FFF2-40B4-BE49-F238E27FC236}">
                <a16:creationId xmlns:a16="http://schemas.microsoft.com/office/drawing/2014/main" id="{F34569AC-EAEB-F84D-A1CA-1CD904E378AD}"/>
              </a:ext>
            </a:extLst>
          </p:cNvPr>
          <p:cNvSpPr/>
          <p:nvPr/>
        </p:nvSpPr>
        <p:spPr>
          <a:xfrm>
            <a:off x="7331120" y="414111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5-Point Star 31">
            <a:extLst>
              <a:ext uri="{FF2B5EF4-FFF2-40B4-BE49-F238E27FC236}">
                <a16:creationId xmlns:a16="http://schemas.microsoft.com/office/drawing/2014/main" id="{84902A69-6587-B543-81C3-275162D203AD}"/>
              </a:ext>
            </a:extLst>
          </p:cNvPr>
          <p:cNvSpPr/>
          <p:nvPr/>
        </p:nvSpPr>
        <p:spPr>
          <a:xfrm>
            <a:off x="7138080" y="415127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5-Point Star 32">
            <a:extLst>
              <a:ext uri="{FF2B5EF4-FFF2-40B4-BE49-F238E27FC236}">
                <a16:creationId xmlns:a16="http://schemas.microsoft.com/office/drawing/2014/main" id="{0BCE311C-BE85-994F-A7EA-C98073EA042D}"/>
              </a:ext>
            </a:extLst>
          </p:cNvPr>
          <p:cNvSpPr/>
          <p:nvPr/>
        </p:nvSpPr>
        <p:spPr>
          <a:xfrm>
            <a:off x="7138080" y="447639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5-Point Star 33">
            <a:extLst>
              <a:ext uri="{FF2B5EF4-FFF2-40B4-BE49-F238E27FC236}">
                <a16:creationId xmlns:a16="http://schemas.microsoft.com/office/drawing/2014/main" id="{5191EB65-FFC9-B54E-AE48-6A741BD40E68}"/>
              </a:ext>
            </a:extLst>
          </p:cNvPr>
          <p:cNvSpPr/>
          <p:nvPr/>
        </p:nvSpPr>
        <p:spPr>
          <a:xfrm>
            <a:off x="7331120" y="447639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5-Point Star 34">
            <a:extLst>
              <a:ext uri="{FF2B5EF4-FFF2-40B4-BE49-F238E27FC236}">
                <a16:creationId xmlns:a16="http://schemas.microsoft.com/office/drawing/2014/main" id="{39800C68-41AB-2C49-8BEB-546DDC29395B}"/>
              </a:ext>
            </a:extLst>
          </p:cNvPr>
          <p:cNvSpPr/>
          <p:nvPr/>
        </p:nvSpPr>
        <p:spPr>
          <a:xfrm>
            <a:off x="7534320" y="448655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5-Point Star 35">
            <a:extLst>
              <a:ext uri="{FF2B5EF4-FFF2-40B4-BE49-F238E27FC236}">
                <a16:creationId xmlns:a16="http://schemas.microsoft.com/office/drawing/2014/main" id="{A4F726BA-A1D5-404C-A2BC-AD77C70F34CF}"/>
              </a:ext>
            </a:extLst>
          </p:cNvPr>
          <p:cNvSpPr/>
          <p:nvPr/>
        </p:nvSpPr>
        <p:spPr>
          <a:xfrm>
            <a:off x="7808640" y="449671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5-Point Star 36">
            <a:extLst>
              <a:ext uri="{FF2B5EF4-FFF2-40B4-BE49-F238E27FC236}">
                <a16:creationId xmlns:a16="http://schemas.microsoft.com/office/drawing/2014/main" id="{F23078A6-DB7B-2C43-8A00-4324535C005B}"/>
              </a:ext>
            </a:extLst>
          </p:cNvPr>
          <p:cNvSpPr/>
          <p:nvPr/>
        </p:nvSpPr>
        <p:spPr>
          <a:xfrm>
            <a:off x="8001680" y="449671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5-Point Star 37">
            <a:extLst>
              <a:ext uri="{FF2B5EF4-FFF2-40B4-BE49-F238E27FC236}">
                <a16:creationId xmlns:a16="http://schemas.microsoft.com/office/drawing/2014/main" id="{62510D2D-55B4-1A45-979C-9914F0A01D75}"/>
              </a:ext>
            </a:extLst>
          </p:cNvPr>
          <p:cNvSpPr/>
          <p:nvPr/>
        </p:nvSpPr>
        <p:spPr>
          <a:xfrm>
            <a:off x="8184560" y="450687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5-Point Star 38">
            <a:extLst>
              <a:ext uri="{FF2B5EF4-FFF2-40B4-BE49-F238E27FC236}">
                <a16:creationId xmlns:a16="http://schemas.microsoft.com/office/drawing/2014/main" id="{5DA56B12-AD3C-3846-81A7-D0EA8E7DB0BB}"/>
              </a:ext>
            </a:extLst>
          </p:cNvPr>
          <p:cNvSpPr/>
          <p:nvPr/>
        </p:nvSpPr>
        <p:spPr>
          <a:xfrm>
            <a:off x="8194720" y="473039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5-Point Star 39">
            <a:extLst>
              <a:ext uri="{FF2B5EF4-FFF2-40B4-BE49-F238E27FC236}">
                <a16:creationId xmlns:a16="http://schemas.microsoft.com/office/drawing/2014/main" id="{1D5553D4-3D02-084E-92D9-8DFD223B4748}"/>
              </a:ext>
            </a:extLst>
          </p:cNvPr>
          <p:cNvSpPr/>
          <p:nvPr/>
        </p:nvSpPr>
        <p:spPr>
          <a:xfrm>
            <a:off x="8184560" y="494375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5-Point Star 40">
            <a:extLst>
              <a:ext uri="{FF2B5EF4-FFF2-40B4-BE49-F238E27FC236}">
                <a16:creationId xmlns:a16="http://schemas.microsoft.com/office/drawing/2014/main" id="{B35E69B9-9D47-1F4C-8E16-6ACC66CF81A8}"/>
              </a:ext>
            </a:extLst>
          </p:cNvPr>
          <p:cNvSpPr/>
          <p:nvPr/>
        </p:nvSpPr>
        <p:spPr>
          <a:xfrm>
            <a:off x="8204880" y="517743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5-Point Star 41">
            <a:extLst>
              <a:ext uri="{FF2B5EF4-FFF2-40B4-BE49-F238E27FC236}">
                <a16:creationId xmlns:a16="http://schemas.microsoft.com/office/drawing/2014/main" id="{F548F0DC-8779-8E4C-AA15-D70C05ED93C1}"/>
              </a:ext>
            </a:extLst>
          </p:cNvPr>
          <p:cNvSpPr/>
          <p:nvPr/>
        </p:nvSpPr>
        <p:spPr>
          <a:xfrm>
            <a:off x="8408080" y="518759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5-Point Star 42">
            <a:extLst>
              <a:ext uri="{FF2B5EF4-FFF2-40B4-BE49-F238E27FC236}">
                <a16:creationId xmlns:a16="http://schemas.microsoft.com/office/drawing/2014/main" id="{0B16581C-81C3-FA4A-A977-FDB147024B3A}"/>
              </a:ext>
            </a:extLst>
          </p:cNvPr>
          <p:cNvSpPr/>
          <p:nvPr/>
        </p:nvSpPr>
        <p:spPr>
          <a:xfrm>
            <a:off x="8621440" y="518759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5-Point Star 43">
            <a:extLst>
              <a:ext uri="{FF2B5EF4-FFF2-40B4-BE49-F238E27FC236}">
                <a16:creationId xmlns:a16="http://schemas.microsoft.com/office/drawing/2014/main" id="{9A9D1A41-9C8C-7D46-B87C-E06538BD010C}"/>
              </a:ext>
            </a:extLst>
          </p:cNvPr>
          <p:cNvSpPr/>
          <p:nvPr/>
        </p:nvSpPr>
        <p:spPr>
          <a:xfrm>
            <a:off x="8855120" y="519775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5-Point Star 44">
            <a:extLst>
              <a:ext uri="{FF2B5EF4-FFF2-40B4-BE49-F238E27FC236}">
                <a16:creationId xmlns:a16="http://schemas.microsoft.com/office/drawing/2014/main" id="{84BF2E85-4921-A547-B6FA-491D81CD56B2}"/>
              </a:ext>
            </a:extLst>
          </p:cNvPr>
          <p:cNvSpPr/>
          <p:nvPr/>
        </p:nvSpPr>
        <p:spPr>
          <a:xfrm>
            <a:off x="9190400" y="518759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5-Point Star 45">
            <a:extLst>
              <a:ext uri="{FF2B5EF4-FFF2-40B4-BE49-F238E27FC236}">
                <a16:creationId xmlns:a16="http://schemas.microsoft.com/office/drawing/2014/main" id="{9204CCCD-2DEF-7E4B-8EC2-50C28C9C0D89}"/>
              </a:ext>
            </a:extLst>
          </p:cNvPr>
          <p:cNvSpPr/>
          <p:nvPr/>
        </p:nvSpPr>
        <p:spPr>
          <a:xfrm>
            <a:off x="9190400" y="497423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5-Point Star 46">
            <a:extLst>
              <a:ext uri="{FF2B5EF4-FFF2-40B4-BE49-F238E27FC236}">
                <a16:creationId xmlns:a16="http://schemas.microsoft.com/office/drawing/2014/main" id="{710B000D-97EE-AE46-916C-C7CBFCA373D9}"/>
              </a:ext>
            </a:extLst>
          </p:cNvPr>
          <p:cNvSpPr/>
          <p:nvPr/>
        </p:nvSpPr>
        <p:spPr>
          <a:xfrm>
            <a:off x="9200560" y="484215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5-Point Star 47">
            <a:extLst>
              <a:ext uri="{FF2B5EF4-FFF2-40B4-BE49-F238E27FC236}">
                <a16:creationId xmlns:a16="http://schemas.microsoft.com/office/drawing/2014/main" id="{4BF1EFD0-F956-4D4D-ADC5-08EE66F3D0AA}"/>
              </a:ext>
            </a:extLst>
          </p:cNvPr>
          <p:cNvSpPr/>
          <p:nvPr/>
        </p:nvSpPr>
        <p:spPr>
          <a:xfrm>
            <a:off x="9373280" y="484215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5-Point Star 48">
            <a:extLst>
              <a:ext uri="{FF2B5EF4-FFF2-40B4-BE49-F238E27FC236}">
                <a16:creationId xmlns:a16="http://schemas.microsoft.com/office/drawing/2014/main" id="{3C59F32F-7F39-0B42-99CE-6EC52561AD5D}"/>
              </a:ext>
            </a:extLst>
          </p:cNvPr>
          <p:cNvSpPr/>
          <p:nvPr/>
        </p:nvSpPr>
        <p:spPr>
          <a:xfrm>
            <a:off x="9566320" y="485231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5-Point Star 49">
            <a:extLst>
              <a:ext uri="{FF2B5EF4-FFF2-40B4-BE49-F238E27FC236}">
                <a16:creationId xmlns:a16="http://schemas.microsoft.com/office/drawing/2014/main" id="{B29B204E-2AE0-E942-B7DE-EE3FE5D8511D}"/>
              </a:ext>
            </a:extLst>
          </p:cNvPr>
          <p:cNvSpPr/>
          <p:nvPr/>
        </p:nvSpPr>
        <p:spPr>
          <a:xfrm>
            <a:off x="9566320" y="502503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14FBE867-905E-0341-8606-26FDA7D57360}"/>
              </a:ext>
            </a:extLst>
          </p:cNvPr>
          <p:cNvSpPr/>
          <p:nvPr/>
        </p:nvSpPr>
        <p:spPr>
          <a:xfrm>
            <a:off x="7298488" y="2738594"/>
            <a:ext cx="270392" cy="27184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6A15A9F9-1CB7-5842-8890-02B67AD23C59}"/>
              </a:ext>
            </a:extLst>
          </p:cNvPr>
          <p:cNvSpPr/>
          <p:nvPr/>
        </p:nvSpPr>
        <p:spPr>
          <a:xfrm>
            <a:off x="7271596" y="3733670"/>
            <a:ext cx="270392" cy="27184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623C7078-F683-4E41-A9F3-01ADA2B97F1B}"/>
              </a:ext>
            </a:extLst>
          </p:cNvPr>
          <p:cNvSpPr/>
          <p:nvPr/>
        </p:nvSpPr>
        <p:spPr>
          <a:xfrm>
            <a:off x="7782584" y="4639104"/>
            <a:ext cx="270392" cy="27184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F2BD98A9-307C-114A-B3DD-5CC517976022}"/>
              </a:ext>
            </a:extLst>
          </p:cNvPr>
          <p:cNvSpPr/>
          <p:nvPr/>
        </p:nvSpPr>
        <p:spPr>
          <a:xfrm>
            <a:off x="9512771" y="5132165"/>
            <a:ext cx="270392" cy="27184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D6624350-F834-7241-9446-FC3BB279A714}"/>
              </a:ext>
            </a:extLst>
          </p:cNvPr>
          <p:cNvSpPr/>
          <p:nvPr/>
        </p:nvSpPr>
        <p:spPr>
          <a:xfrm>
            <a:off x="825976" y="4728757"/>
            <a:ext cx="270392" cy="27184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5-Point Star 56">
            <a:extLst>
              <a:ext uri="{FF2B5EF4-FFF2-40B4-BE49-F238E27FC236}">
                <a16:creationId xmlns:a16="http://schemas.microsoft.com/office/drawing/2014/main" id="{0A0ADEF1-4A75-104D-ADC9-1FB7C3C4CDA3}"/>
              </a:ext>
            </a:extLst>
          </p:cNvPr>
          <p:cNvSpPr/>
          <p:nvPr/>
        </p:nvSpPr>
        <p:spPr>
          <a:xfrm>
            <a:off x="817969" y="3762808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4034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62CD2-EA03-A245-972B-338CB6B5E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problem with Greedy 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C168C7-7F51-034B-A7B4-40467D16E5E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Having gone down a bad path, it’s very hard to recover, because now, the frontier node closest to goal (according to the Manhattan distance heuristic) is this one: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6D208B85-500C-1C44-9745-546E310DF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72649" y="2254579"/>
            <a:ext cx="3272163" cy="327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Down Arrow 15">
            <a:extLst>
              <a:ext uri="{FF2B5EF4-FFF2-40B4-BE49-F238E27FC236}">
                <a16:creationId xmlns:a16="http://schemas.microsoft.com/office/drawing/2014/main" id="{E0631A3C-4713-AA47-B740-07C51145BFA6}"/>
              </a:ext>
            </a:extLst>
          </p:cNvPr>
          <p:cNvSpPr/>
          <p:nvPr/>
        </p:nvSpPr>
        <p:spPr>
          <a:xfrm>
            <a:off x="7154436" y="2002917"/>
            <a:ext cx="181787" cy="24238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4B72E63-D408-5740-8BFE-3B71DB78FC5F}"/>
              </a:ext>
            </a:extLst>
          </p:cNvPr>
          <p:cNvSpPr txBox="1"/>
          <p:nvPr/>
        </p:nvSpPr>
        <p:spPr>
          <a:xfrm>
            <a:off x="6777315" y="1709218"/>
            <a:ext cx="1144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Start state</a:t>
            </a:r>
          </a:p>
        </p:txBody>
      </p:sp>
      <p:sp>
        <p:nvSpPr>
          <p:cNvPr id="18" name="Down Arrow 17">
            <a:extLst>
              <a:ext uri="{FF2B5EF4-FFF2-40B4-BE49-F238E27FC236}">
                <a16:creationId xmlns:a16="http://schemas.microsoft.com/office/drawing/2014/main" id="{A7B03404-87EA-0C40-AD2B-333C9C4ADEFD}"/>
              </a:ext>
            </a:extLst>
          </p:cNvPr>
          <p:cNvSpPr/>
          <p:nvPr/>
        </p:nvSpPr>
        <p:spPr>
          <a:xfrm rot="5400000">
            <a:off x="10366003" y="5123591"/>
            <a:ext cx="181787" cy="24238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94353DE-211F-9E40-89A4-2C84322DD0A4}"/>
              </a:ext>
            </a:extLst>
          </p:cNvPr>
          <p:cNvSpPr txBox="1"/>
          <p:nvPr/>
        </p:nvSpPr>
        <p:spPr>
          <a:xfrm>
            <a:off x="10594837" y="5102572"/>
            <a:ext cx="1128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Goal state</a:t>
            </a:r>
          </a:p>
        </p:txBody>
      </p:sp>
      <p:sp>
        <p:nvSpPr>
          <p:cNvPr id="20" name="5-Point Star 19">
            <a:extLst>
              <a:ext uri="{FF2B5EF4-FFF2-40B4-BE49-F238E27FC236}">
                <a16:creationId xmlns:a16="http://schemas.microsoft.com/office/drawing/2014/main" id="{155BFA61-36BA-7B42-B292-74A3C85C8BEE}"/>
              </a:ext>
            </a:extLst>
          </p:cNvPr>
          <p:cNvSpPr/>
          <p:nvPr/>
        </p:nvSpPr>
        <p:spPr>
          <a:xfrm>
            <a:off x="7148240" y="229199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5-Point Star 20">
            <a:extLst>
              <a:ext uri="{FF2B5EF4-FFF2-40B4-BE49-F238E27FC236}">
                <a16:creationId xmlns:a16="http://schemas.microsoft.com/office/drawing/2014/main" id="{DC44F179-3E7B-A84C-BDD1-0934C63E3BE5}"/>
              </a:ext>
            </a:extLst>
          </p:cNvPr>
          <p:cNvSpPr/>
          <p:nvPr/>
        </p:nvSpPr>
        <p:spPr>
          <a:xfrm>
            <a:off x="7138080" y="252567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5-Point Star 21">
            <a:extLst>
              <a:ext uri="{FF2B5EF4-FFF2-40B4-BE49-F238E27FC236}">
                <a16:creationId xmlns:a16="http://schemas.microsoft.com/office/drawing/2014/main" id="{2873A853-CB23-F94D-9CEC-C0647BC8C70B}"/>
              </a:ext>
            </a:extLst>
          </p:cNvPr>
          <p:cNvSpPr/>
          <p:nvPr/>
        </p:nvSpPr>
        <p:spPr>
          <a:xfrm>
            <a:off x="7138080" y="274919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5-Point Star 22">
            <a:extLst>
              <a:ext uri="{FF2B5EF4-FFF2-40B4-BE49-F238E27FC236}">
                <a16:creationId xmlns:a16="http://schemas.microsoft.com/office/drawing/2014/main" id="{81E61CB3-9F25-094F-B7BD-6B08B99F81ED}"/>
              </a:ext>
            </a:extLst>
          </p:cNvPr>
          <p:cNvSpPr/>
          <p:nvPr/>
        </p:nvSpPr>
        <p:spPr>
          <a:xfrm>
            <a:off x="7138080" y="298287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5-Point Star 23">
            <a:extLst>
              <a:ext uri="{FF2B5EF4-FFF2-40B4-BE49-F238E27FC236}">
                <a16:creationId xmlns:a16="http://schemas.microsoft.com/office/drawing/2014/main" id="{BC8B7AF9-2032-8040-8CD5-CB154C322A07}"/>
              </a:ext>
            </a:extLst>
          </p:cNvPr>
          <p:cNvSpPr/>
          <p:nvPr/>
        </p:nvSpPr>
        <p:spPr>
          <a:xfrm>
            <a:off x="7127920" y="323687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5-Point Star 24">
            <a:extLst>
              <a:ext uri="{FF2B5EF4-FFF2-40B4-BE49-F238E27FC236}">
                <a16:creationId xmlns:a16="http://schemas.microsoft.com/office/drawing/2014/main" id="{B1161708-B7BA-2B44-9C58-5A1050049C0B}"/>
              </a:ext>
            </a:extLst>
          </p:cNvPr>
          <p:cNvSpPr/>
          <p:nvPr/>
        </p:nvSpPr>
        <p:spPr>
          <a:xfrm>
            <a:off x="7138080" y="344007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5-Point Star 25">
            <a:extLst>
              <a:ext uri="{FF2B5EF4-FFF2-40B4-BE49-F238E27FC236}">
                <a16:creationId xmlns:a16="http://schemas.microsoft.com/office/drawing/2014/main" id="{8CF5C8E3-21F9-F845-9710-BA3387F66D27}"/>
              </a:ext>
            </a:extLst>
          </p:cNvPr>
          <p:cNvSpPr/>
          <p:nvPr/>
        </p:nvSpPr>
        <p:spPr>
          <a:xfrm>
            <a:off x="7320960" y="346039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5-Point Star 26">
            <a:extLst>
              <a:ext uri="{FF2B5EF4-FFF2-40B4-BE49-F238E27FC236}">
                <a16:creationId xmlns:a16="http://schemas.microsoft.com/office/drawing/2014/main" id="{6F78C2C7-9DB7-9A4A-BBD9-59BCEEDA264E}"/>
              </a:ext>
            </a:extLst>
          </p:cNvPr>
          <p:cNvSpPr/>
          <p:nvPr/>
        </p:nvSpPr>
        <p:spPr>
          <a:xfrm>
            <a:off x="7483520" y="347055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5-Point Star 27">
            <a:extLst>
              <a:ext uri="{FF2B5EF4-FFF2-40B4-BE49-F238E27FC236}">
                <a16:creationId xmlns:a16="http://schemas.microsoft.com/office/drawing/2014/main" id="{363C5750-0053-2540-9ECF-215DC359A5E0}"/>
              </a:ext>
            </a:extLst>
          </p:cNvPr>
          <p:cNvSpPr/>
          <p:nvPr/>
        </p:nvSpPr>
        <p:spPr>
          <a:xfrm>
            <a:off x="7493680" y="369407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5-Point Star 28">
            <a:extLst>
              <a:ext uri="{FF2B5EF4-FFF2-40B4-BE49-F238E27FC236}">
                <a16:creationId xmlns:a16="http://schemas.microsoft.com/office/drawing/2014/main" id="{9C1B0282-E3CC-F542-A142-9ED09C0A9E8D}"/>
              </a:ext>
            </a:extLst>
          </p:cNvPr>
          <p:cNvSpPr/>
          <p:nvPr/>
        </p:nvSpPr>
        <p:spPr>
          <a:xfrm>
            <a:off x="7503840" y="393791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5-Point Star 29">
            <a:extLst>
              <a:ext uri="{FF2B5EF4-FFF2-40B4-BE49-F238E27FC236}">
                <a16:creationId xmlns:a16="http://schemas.microsoft.com/office/drawing/2014/main" id="{E56E14D3-F7F9-7C45-86C6-0A9F16068CC0}"/>
              </a:ext>
            </a:extLst>
          </p:cNvPr>
          <p:cNvSpPr/>
          <p:nvPr/>
        </p:nvSpPr>
        <p:spPr>
          <a:xfrm>
            <a:off x="7514000" y="413095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5-Point Star 30">
            <a:extLst>
              <a:ext uri="{FF2B5EF4-FFF2-40B4-BE49-F238E27FC236}">
                <a16:creationId xmlns:a16="http://schemas.microsoft.com/office/drawing/2014/main" id="{F34569AC-EAEB-F84D-A1CA-1CD904E378AD}"/>
              </a:ext>
            </a:extLst>
          </p:cNvPr>
          <p:cNvSpPr/>
          <p:nvPr/>
        </p:nvSpPr>
        <p:spPr>
          <a:xfrm>
            <a:off x="7331120" y="414111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5-Point Star 31">
            <a:extLst>
              <a:ext uri="{FF2B5EF4-FFF2-40B4-BE49-F238E27FC236}">
                <a16:creationId xmlns:a16="http://schemas.microsoft.com/office/drawing/2014/main" id="{84902A69-6587-B543-81C3-275162D203AD}"/>
              </a:ext>
            </a:extLst>
          </p:cNvPr>
          <p:cNvSpPr/>
          <p:nvPr/>
        </p:nvSpPr>
        <p:spPr>
          <a:xfrm>
            <a:off x="7138080" y="415127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5-Point Star 32">
            <a:extLst>
              <a:ext uri="{FF2B5EF4-FFF2-40B4-BE49-F238E27FC236}">
                <a16:creationId xmlns:a16="http://schemas.microsoft.com/office/drawing/2014/main" id="{0BCE311C-BE85-994F-A7EA-C98073EA042D}"/>
              </a:ext>
            </a:extLst>
          </p:cNvPr>
          <p:cNvSpPr/>
          <p:nvPr/>
        </p:nvSpPr>
        <p:spPr>
          <a:xfrm>
            <a:off x="7138080" y="447639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5-Point Star 33">
            <a:extLst>
              <a:ext uri="{FF2B5EF4-FFF2-40B4-BE49-F238E27FC236}">
                <a16:creationId xmlns:a16="http://schemas.microsoft.com/office/drawing/2014/main" id="{5191EB65-FFC9-B54E-AE48-6A741BD40E68}"/>
              </a:ext>
            </a:extLst>
          </p:cNvPr>
          <p:cNvSpPr/>
          <p:nvPr/>
        </p:nvSpPr>
        <p:spPr>
          <a:xfrm>
            <a:off x="7331120" y="447639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5-Point Star 34">
            <a:extLst>
              <a:ext uri="{FF2B5EF4-FFF2-40B4-BE49-F238E27FC236}">
                <a16:creationId xmlns:a16="http://schemas.microsoft.com/office/drawing/2014/main" id="{39800C68-41AB-2C49-8BEB-546DDC29395B}"/>
              </a:ext>
            </a:extLst>
          </p:cNvPr>
          <p:cNvSpPr/>
          <p:nvPr/>
        </p:nvSpPr>
        <p:spPr>
          <a:xfrm>
            <a:off x="7534320" y="448655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5-Point Star 35">
            <a:extLst>
              <a:ext uri="{FF2B5EF4-FFF2-40B4-BE49-F238E27FC236}">
                <a16:creationId xmlns:a16="http://schemas.microsoft.com/office/drawing/2014/main" id="{A4F726BA-A1D5-404C-A2BC-AD77C70F34CF}"/>
              </a:ext>
            </a:extLst>
          </p:cNvPr>
          <p:cNvSpPr/>
          <p:nvPr/>
        </p:nvSpPr>
        <p:spPr>
          <a:xfrm>
            <a:off x="7808640" y="449671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5-Point Star 36">
            <a:extLst>
              <a:ext uri="{FF2B5EF4-FFF2-40B4-BE49-F238E27FC236}">
                <a16:creationId xmlns:a16="http://schemas.microsoft.com/office/drawing/2014/main" id="{F23078A6-DB7B-2C43-8A00-4324535C005B}"/>
              </a:ext>
            </a:extLst>
          </p:cNvPr>
          <p:cNvSpPr/>
          <p:nvPr/>
        </p:nvSpPr>
        <p:spPr>
          <a:xfrm>
            <a:off x="8001680" y="449671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5-Point Star 37">
            <a:extLst>
              <a:ext uri="{FF2B5EF4-FFF2-40B4-BE49-F238E27FC236}">
                <a16:creationId xmlns:a16="http://schemas.microsoft.com/office/drawing/2014/main" id="{62510D2D-55B4-1A45-979C-9914F0A01D75}"/>
              </a:ext>
            </a:extLst>
          </p:cNvPr>
          <p:cNvSpPr/>
          <p:nvPr/>
        </p:nvSpPr>
        <p:spPr>
          <a:xfrm>
            <a:off x="8184560" y="450687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5-Point Star 38">
            <a:extLst>
              <a:ext uri="{FF2B5EF4-FFF2-40B4-BE49-F238E27FC236}">
                <a16:creationId xmlns:a16="http://schemas.microsoft.com/office/drawing/2014/main" id="{5DA56B12-AD3C-3846-81A7-D0EA8E7DB0BB}"/>
              </a:ext>
            </a:extLst>
          </p:cNvPr>
          <p:cNvSpPr/>
          <p:nvPr/>
        </p:nvSpPr>
        <p:spPr>
          <a:xfrm>
            <a:off x="8194720" y="473039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5-Point Star 39">
            <a:extLst>
              <a:ext uri="{FF2B5EF4-FFF2-40B4-BE49-F238E27FC236}">
                <a16:creationId xmlns:a16="http://schemas.microsoft.com/office/drawing/2014/main" id="{1D5553D4-3D02-084E-92D9-8DFD223B4748}"/>
              </a:ext>
            </a:extLst>
          </p:cNvPr>
          <p:cNvSpPr/>
          <p:nvPr/>
        </p:nvSpPr>
        <p:spPr>
          <a:xfrm>
            <a:off x="8184560" y="494375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5-Point Star 40">
            <a:extLst>
              <a:ext uri="{FF2B5EF4-FFF2-40B4-BE49-F238E27FC236}">
                <a16:creationId xmlns:a16="http://schemas.microsoft.com/office/drawing/2014/main" id="{B35E69B9-9D47-1F4C-8E16-6ACC66CF81A8}"/>
              </a:ext>
            </a:extLst>
          </p:cNvPr>
          <p:cNvSpPr/>
          <p:nvPr/>
        </p:nvSpPr>
        <p:spPr>
          <a:xfrm>
            <a:off x="8204880" y="517743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5-Point Star 41">
            <a:extLst>
              <a:ext uri="{FF2B5EF4-FFF2-40B4-BE49-F238E27FC236}">
                <a16:creationId xmlns:a16="http://schemas.microsoft.com/office/drawing/2014/main" id="{F548F0DC-8779-8E4C-AA15-D70C05ED93C1}"/>
              </a:ext>
            </a:extLst>
          </p:cNvPr>
          <p:cNvSpPr/>
          <p:nvPr/>
        </p:nvSpPr>
        <p:spPr>
          <a:xfrm>
            <a:off x="8408080" y="518759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5-Point Star 42">
            <a:extLst>
              <a:ext uri="{FF2B5EF4-FFF2-40B4-BE49-F238E27FC236}">
                <a16:creationId xmlns:a16="http://schemas.microsoft.com/office/drawing/2014/main" id="{0B16581C-81C3-FA4A-A977-FDB147024B3A}"/>
              </a:ext>
            </a:extLst>
          </p:cNvPr>
          <p:cNvSpPr/>
          <p:nvPr/>
        </p:nvSpPr>
        <p:spPr>
          <a:xfrm>
            <a:off x="8621440" y="518759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5-Point Star 43">
            <a:extLst>
              <a:ext uri="{FF2B5EF4-FFF2-40B4-BE49-F238E27FC236}">
                <a16:creationId xmlns:a16="http://schemas.microsoft.com/office/drawing/2014/main" id="{9A9D1A41-9C8C-7D46-B87C-E06538BD010C}"/>
              </a:ext>
            </a:extLst>
          </p:cNvPr>
          <p:cNvSpPr/>
          <p:nvPr/>
        </p:nvSpPr>
        <p:spPr>
          <a:xfrm>
            <a:off x="8855120" y="519775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5-Point Star 44">
            <a:extLst>
              <a:ext uri="{FF2B5EF4-FFF2-40B4-BE49-F238E27FC236}">
                <a16:creationId xmlns:a16="http://schemas.microsoft.com/office/drawing/2014/main" id="{84BF2E85-4921-A547-B6FA-491D81CD56B2}"/>
              </a:ext>
            </a:extLst>
          </p:cNvPr>
          <p:cNvSpPr/>
          <p:nvPr/>
        </p:nvSpPr>
        <p:spPr>
          <a:xfrm>
            <a:off x="9190400" y="518759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5-Point Star 45">
            <a:extLst>
              <a:ext uri="{FF2B5EF4-FFF2-40B4-BE49-F238E27FC236}">
                <a16:creationId xmlns:a16="http://schemas.microsoft.com/office/drawing/2014/main" id="{9204CCCD-2DEF-7E4B-8EC2-50C28C9C0D89}"/>
              </a:ext>
            </a:extLst>
          </p:cNvPr>
          <p:cNvSpPr/>
          <p:nvPr/>
        </p:nvSpPr>
        <p:spPr>
          <a:xfrm>
            <a:off x="9190400" y="497423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5-Point Star 46">
            <a:extLst>
              <a:ext uri="{FF2B5EF4-FFF2-40B4-BE49-F238E27FC236}">
                <a16:creationId xmlns:a16="http://schemas.microsoft.com/office/drawing/2014/main" id="{710B000D-97EE-AE46-916C-C7CBFCA373D9}"/>
              </a:ext>
            </a:extLst>
          </p:cNvPr>
          <p:cNvSpPr/>
          <p:nvPr/>
        </p:nvSpPr>
        <p:spPr>
          <a:xfrm>
            <a:off x="9200560" y="484215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5-Point Star 47">
            <a:extLst>
              <a:ext uri="{FF2B5EF4-FFF2-40B4-BE49-F238E27FC236}">
                <a16:creationId xmlns:a16="http://schemas.microsoft.com/office/drawing/2014/main" id="{4BF1EFD0-F956-4D4D-ADC5-08EE66F3D0AA}"/>
              </a:ext>
            </a:extLst>
          </p:cNvPr>
          <p:cNvSpPr/>
          <p:nvPr/>
        </p:nvSpPr>
        <p:spPr>
          <a:xfrm>
            <a:off x="9373280" y="484215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5-Point Star 48">
            <a:extLst>
              <a:ext uri="{FF2B5EF4-FFF2-40B4-BE49-F238E27FC236}">
                <a16:creationId xmlns:a16="http://schemas.microsoft.com/office/drawing/2014/main" id="{3C59F32F-7F39-0B42-99CE-6EC52561AD5D}"/>
              </a:ext>
            </a:extLst>
          </p:cNvPr>
          <p:cNvSpPr/>
          <p:nvPr/>
        </p:nvSpPr>
        <p:spPr>
          <a:xfrm>
            <a:off x="9566320" y="485231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5-Point Star 49">
            <a:extLst>
              <a:ext uri="{FF2B5EF4-FFF2-40B4-BE49-F238E27FC236}">
                <a16:creationId xmlns:a16="http://schemas.microsoft.com/office/drawing/2014/main" id="{B29B204E-2AE0-E942-B7DE-EE3FE5D8511D}"/>
              </a:ext>
            </a:extLst>
          </p:cNvPr>
          <p:cNvSpPr/>
          <p:nvPr/>
        </p:nvSpPr>
        <p:spPr>
          <a:xfrm>
            <a:off x="9566320" y="502503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14FBE867-905E-0341-8606-26FDA7D57360}"/>
              </a:ext>
            </a:extLst>
          </p:cNvPr>
          <p:cNvSpPr/>
          <p:nvPr/>
        </p:nvSpPr>
        <p:spPr>
          <a:xfrm>
            <a:off x="7298488" y="2738594"/>
            <a:ext cx="270392" cy="27184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6A15A9F9-1CB7-5842-8890-02B67AD23C59}"/>
              </a:ext>
            </a:extLst>
          </p:cNvPr>
          <p:cNvSpPr/>
          <p:nvPr/>
        </p:nvSpPr>
        <p:spPr>
          <a:xfrm>
            <a:off x="7271596" y="3733670"/>
            <a:ext cx="270392" cy="27184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623C7078-F683-4E41-A9F3-01ADA2B97F1B}"/>
              </a:ext>
            </a:extLst>
          </p:cNvPr>
          <p:cNvSpPr/>
          <p:nvPr/>
        </p:nvSpPr>
        <p:spPr>
          <a:xfrm>
            <a:off x="7782584" y="4639104"/>
            <a:ext cx="270392" cy="27184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5-Point Star 50">
            <a:extLst>
              <a:ext uri="{FF2B5EF4-FFF2-40B4-BE49-F238E27FC236}">
                <a16:creationId xmlns:a16="http://schemas.microsoft.com/office/drawing/2014/main" id="{1F8D1A25-2D58-5143-BE56-DF83456F10EF}"/>
              </a:ext>
            </a:extLst>
          </p:cNvPr>
          <p:cNvSpPr/>
          <p:nvPr/>
        </p:nvSpPr>
        <p:spPr>
          <a:xfrm>
            <a:off x="9575288" y="517743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DE1665FC-CF91-9344-ACF0-08825CD99B27}"/>
              </a:ext>
            </a:extLst>
          </p:cNvPr>
          <p:cNvCxnSpPr>
            <a:cxnSpLocks/>
            <a:stCxn id="54" idx="2"/>
          </p:cNvCxnSpPr>
          <p:nvPr/>
        </p:nvCxnSpPr>
        <p:spPr>
          <a:xfrm flipH="1" flipV="1">
            <a:off x="5378824" y="3642186"/>
            <a:ext cx="2403760" cy="1132843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692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62CD2-EA03-A245-972B-338CB6B5EF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The problem with Greedy 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C168C7-7F51-034B-A7B4-40467D16E5E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That’s not a useful path…</a:t>
            </a:r>
          </a:p>
        </p:txBody>
      </p:sp>
      <p:pic>
        <p:nvPicPr>
          <p:cNvPr id="96" name="Picture 2">
            <a:extLst>
              <a:ext uri="{FF2B5EF4-FFF2-40B4-BE49-F238E27FC236}">
                <a16:creationId xmlns:a16="http://schemas.microsoft.com/office/drawing/2014/main" id="{5A84EDBF-A6C8-2541-AE7A-EC143FE468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72659" y="2254591"/>
            <a:ext cx="3272163" cy="327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7" name="Down Arrow 96">
            <a:extLst>
              <a:ext uri="{FF2B5EF4-FFF2-40B4-BE49-F238E27FC236}">
                <a16:creationId xmlns:a16="http://schemas.microsoft.com/office/drawing/2014/main" id="{78E3270D-A7E0-F243-A8D1-9101CE70C32B}"/>
              </a:ext>
            </a:extLst>
          </p:cNvPr>
          <p:cNvSpPr/>
          <p:nvPr/>
        </p:nvSpPr>
        <p:spPr>
          <a:xfrm>
            <a:off x="7154446" y="2002929"/>
            <a:ext cx="181787" cy="24238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68C2DFDA-93C4-6E44-8A0F-97F98E718478}"/>
              </a:ext>
            </a:extLst>
          </p:cNvPr>
          <p:cNvSpPr txBox="1"/>
          <p:nvPr/>
        </p:nvSpPr>
        <p:spPr>
          <a:xfrm>
            <a:off x="6777325" y="1709230"/>
            <a:ext cx="1144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Start state</a:t>
            </a:r>
          </a:p>
        </p:txBody>
      </p:sp>
      <p:sp>
        <p:nvSpPr>
          <p:cNvPr id="99" name="Down Arrow 98">
            <a:extLst>
              <a:ext uri="{FF2B5EF4-FFF2-40B4-BE49-F238E27FC236}">
                <a16:creationId xmlns:a16="http://schemas.microsoft.com/office/drawing/2014/main" id="{7DAB114B-158A-D447-8D72-DD0D04FC8948}"/>
              </a:ext>
            </a:extLst>
          </p:cNvPr>
          <p:cNvSpPr/>
          <p:nvPr/>
        </p:nvSpPr>
        <p:spPr>
          <a:xfrm rot="5400000">
            <a:off x="10366013" y="5123603"/>
            <a:ext cx="181787" cy="24238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BE60CDBB-41AA-4849-9312-137A7D0FB735}"/>
              </a:ext>
            </a:extLst>
          </p:cNvPr>
          <p:cNvSpPr txBox="1"/>
          <p:nvPr/>
        </p:nvSpPr>
        <p:spPr>
          <a:xfrm>
            <a:off x="10594847" y="5102584"/>
            <a:ext cx="1128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Goal state</a:t>
            </a:r>
          </a:p>
        </p:txBody>
      </p:sp>
      <p:sp>
        <p:nvSpPr>
          <p:cNvPr id="101" name="5-Point Star 100">
            <a:extLst>
              <a:ext uri="{FF2B5EF4-FFF2-40B4-BE49-F238E27FC236}">
                <a16:creationId xmlns:a16="http://schemas.microsoft.com/office/drawing/2014/main" id="{F816A0C6-BAB0-804C-B539-FCD3477D7B94}"/>
              </a:ext>
            </a:extLst>
          </p:cNvPr>
          <p:cNvSpPr/>
          <p:nvPr/>
        </p:nvSpPr>
        <p:spPr>
          <a:xfrm>
            <a:off x="7148250" y="229201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5-Point Star 101">
            <a:extLst>
              <a:ext uri="{FF2B5EF4-FFF2-40B4-BE49-F238E27FC236}">
                <a16:creationId xmlns:a16="http://schemas.microsoft.com/office/drawing/2014/main" id="{0D12783D-C0BB-5E41-92F1-41810817A90C}"/>
              </a:ext>
            </a:extLst>
          </p:cNvPr>
          <p:cNvSpPr/>
          <p:nvPr/>
        </p:nvSpPr>
        <p:spPr>
          <a:xfrm>
            <a:off x="7138090" y="252569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5-Point Star 102">
            <a:extLst>
              <a:ext uri="{FF2B5EF4-FFF2-40B4-BE49-F238E27FC236}">
                <a16:creationId xmlns:a16="http://schemas.microsoft.com/office/drawing/2014/main" id="{C1F53351-24F3-2543-9ED7-E520F9029F00}"/>
              </a:ext>
            </a:extLst>
          </p:cNvPr>
          <p:cNvSpPr/>
          <p:nvPr/>
        </p:nvSpPr>
        <p:spPr>
          <a:xfrm>
            <a:off x="7138090" y="274921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5-Point Star 103">
            <a:extLst>
              <a:ext uri="{FF2B5EF4-FFF2-40B4-BE49-F238E27FC236}">
                <a16:creationId xmlns:a16="http://schemas.microsoft.com/office/drawing/2014/main" id="{5CB4B301-5FFE-9B45-9DA1-250FA06F06EB}"/>
              </a:ext>
            </a:extLst>
          </p:cNvPr>
          <p:cNvSpPr/>
          <p:nvPr/>
        </p:nvSpPr>
        <p:spPr>
          <a:xfrm>
            <a:off x="7138090" y="298289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5-Point Star 104">
            <a:extLst>
              <a:ext uri="{FF2B5EF4-FFF2-40B4-BE49-F238E27FC236}">
                <a16:creationId xmlns:a16="http://schemas.microsoft.com/office/drawing/2014/main" id="{F211CCEE-9430-0D46-ACD2-7292D1790592}"/>
              </a:ext>
            </a:extLst>
          </p:cNvPr>
          <p:cNvSpPr/>
          <p:nvPr/>
        </p:nvSpPr>
        <p:spPr>
          <a:xfrm>
            <a:off x="7127930" y="323689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5-Point Star 105">
            <a:extLst>
              <a:ext uri="{FF2B5EF4-FFF2-40B4-BE49-F238E27FC236}">
                <a16:creationId xmlns:a16="http://schemas.microsoft.com/office/drawing/2014/main" id="{16222C0A-DF43-4148-A9F1-12E03702699C}"/>
              </a:ext>
            </a:extLst>
          </p:cNvPr>
          <p:cNvSpPr/>
          <p:nvPr/>
        </p:nvSpPr>
        <p:spPr>
          <a:xfrm>
            <a:off x="7138090" y="344009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5-Point Star 106">
            <a:extLst>
              <a:ext uri="{FF2B5EF4-FFF2-40B4-BE49-F238E27FC236}">
                <a16:creationId xmlns:a16="http://schemas.microsoft.com/office/drawing/2014/main" id="{578588F8-C914-9D43-8DD1-4E36FA620FAC}"/>
              </a:ext>
            </a:extLst>
          </p:cNvPr>
          <p:cNvSpPr/>
          <p:nvPr/>
        </p:nvSpPr>
        <p:spPr>
          <a:xfrm>
            <a:off x="7320970" y="346041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5-Point Star 107">
            <a:extLst>
              <a:ext uri="{FF2B5EF4-FFF2-40B4-BE49-F238E27FC236}">
                <a16:creationId xmlns:a16="http://schemas.microsoft.com/office/drawing/2014/main" id="{673CAD13-F7D8-6745-AA89-F9450193E0FA}"/>
              </a:ext>
            </a:extLst>
          </p:cNvPr>
          <p:cNvSpPr/>
          <p:nvPr/>
        </p:nvSpPr>
        <p:spPr>
          <a:xfrm>
            <a:off x="7483530" y="347057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5-Point Star 108">
            <a:extLst>
              <a:ext uri="{FF2B5EF4-FFF2-40B4-BE49-F238E27FC236}">
                <a16:creationId xmlns:a16="http://schemas.microsoft.com/office/drawing/2014/main" id="{D46D3754-9412-E843-BD3F-6E64DD457701}"/>
              </a:ext>
            </a:extLst>
          </p:cNvPr>
          <p:cNvSpPr/>
          <p:nvPr/>
        </p:nvSpPr>
        <p:spPr>
          <a:xfrm>
            <a:off x="7493690" y="369409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5-Point Star 109">
            <a:extLst>
              <a:ext uri="{FF2B5EF4-FFF2-40B4-BE49-F238E27FC236}">
                <a16:creationId xmlns:a16="http://schemas.microsoft.com/office/drawing/2014/main" id="{0B6FC38F-74EA-F443-89D1-3213023AA295}"/>
              </a:ext>
            </a:extLst>
          </p:cNvPr>
          <p:cNvSpPr/>
          <p:nvPr/>
        </p:nvSpPr>
        <p:spPr>
          <a:xfrm>
            <a:off x="7503850" y="393793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5-Point Star 110">
            <a:extLst>
              <a:ext uri="{FF2B5EF4-FFF2-40B4-BE49-F238E27FC236}">
                <a16:creationId xmlns:a16="http://schemas.microsoft.com/office/drawing/2014/main" id="{D80BF61F-2763-0C48-86DC-9DD28E84ED3C}"/>
              </a:ext>
            </a:extLst>
          </p:cNvPr>
          <p:cNvSpPr/>
          <p:nvPr/>
        </p:nvSpPr>
        <p:spPr>
          <a:xfrm>
            <a:off x="7514010" y="413097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5-Point Star 111">
            <a:extLst>
              <a:ext uri="{FF2B5EF4-FFF2-40B4-BE49-F238E27FC236}">
                <a16:creationId xmlns:a16="http://schemas.microsoft.com/office/drawing/2014/main" id="{7E8AED0A-8F6B-4A46-8DB3-0FDD3D6997FC}"/>
              </a:ext>
            </a:extLst>
          </p:cNvPr>
          <p:cNvSpPr/>
          <p:nvPr/>
        </p:nvSpPr>
        <p:spPr>
          <a:xfrm>
            <a:off x="7331130" y="414113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5-Point Star 112">
            <a:extLst>
              <a:ext uri="{FF2B5EF4-FFF2-40B4-BE49-F238E27FC236}">
                <a16:creationId xmlns:a16="http://schemas.microsoft.com/office/drawing/2014/main" id="{C4C1323E-A132-8641-9030-7A6397C2FA0D}"/>
              </a:ext>
            </a:extLst>
          </p:cNvPr>
          <p:cNvSpPr/>
          <p:nvPr/>
        </p:nvSpPr>
        <p:spPr>
          <a:xfrm>
            <a:off x="7138090" y="415129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5-Point Star 113">
            <a:extLst>
              <a:ext uri="{FF2B5EF4-FFF2-40B4-BE49-F238E27FC236}">
                <a16:creationId xmlns:a16="http://schemas.microsoft.com/office/drawing/2014/main" id="{AB4112E2-BA7D-7348-A0EA-ABE13EF741D8}"/>
              </a:ext>
            </a:extLst>
          </p:cNvPr>
          <p:cNvSpPr/>
          <p:nvPr/>
        </p:nvSpPr>
        <p:spPr>
          <a:xfrm>
            <a:off x="7138090" y="447641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5-Point Star 114">
            <a:extLst>
              <a:ext uri="{FF2B5EF4-FFF2-40B4-BE49-F238E27FC236}">
                <a16:creationId xmlns:a16="http://schemas.microsoft.com/office/drawing/2014/main" id="{0C976089-54BD-C44D-AC63-7D1C7C55A019}"/>
              </a:ext>
            </a:extLst>
          </p:cNvPr>
          <p:cNvSpPr/>
          <p:nvPr/>
        </p:nvSpPr>
        <p:spPr>
          <a:xfrm>
            <a:off x="7331130" y="447641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5-Point Star 115">
            <a:extLst>
              <a:ext uri="{FF2B5EF4-FFF2-40B4-BE49-F238E27FC236}">
                <a16:creationId xmlns:a16="http://schemas.microsoft.com/office/drawing/2014/main" id="{B55440EE-B8C8-6C46-8AE3-44540A21CFAC}"/>
              </a:ext>
            </a:extLst>
          </p:cNvPr>
          <p:cNvSpPr/>
          <p:nvPr/>
        </p:nvSpPr>
        <p:spPr>
          <a:xfrm>
            <a:off x="7534330" y="448657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5-Point Star 116">
            <a:extLst>
              <a:ext uri="{FF2B5EF4-FFF2-40B4-BE49-F238E27FC236}">
                <a16:creationId xmlns:a16="http://schemas.microsoft.com/office/drawing/2014/main" id="{96FFBA86-7179-B145-AE04-0AF465A21E84}"/>
              </a:ext>
            </a:extLst>
          </p:cNvPr>
          <p:cNvSpPr/>
          <p:nvPr/>
        </p:nvSpPr>
        <p:spPr>
          <a:xfrm>
            <a:off x="7808650" y="449673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5-Point Star 117">
            <a:extLst>
              <a:ext uri="{FF2B5EF4-FFF2-40B4-BE49-F238E27FC236}">
                <a16:creationId xmlns:a16="http://schemas.microsoft.com/office/drawing/2014/main" id="{17A49983-AA91-6843-AFE4-865DF62559E2}"/>
              </a:ext>
            </a:extLst>
          </p:cNvPr>
          <p:cNvSpPr/>
          <p:nvPr/>
        </p:nvSpPr>
        <p:spPr>
          <a:xfrm>
            <a:off x="7818810" y="474057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5-Point Star 118">
            <a:extLst>
              <a:ext uri="{FF2B5EF4-FFF2-40B4-BE49-F238E27FC236}">
                <a16:creationId xmlns:a16="http://schemas.microsoft.com/office/drawing/2014/main" id="{0FAB291E-16D6-7C45-83BA-30F2F5E5AA4E}"/>
              </a:ext>
            </a:extLst>
          </p:cNvPr>
          <p:cNvSpPr/>
          <p:nvPr/>
        </p:nvSpPr>
        <p:spPr>
          <a:xfrm>
            <a:off x="7839130" y="497425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5-Point Star 119">
            <a:extLst>
              <a:ext uri="{FF2B5EF4-FFF2-40B4-BE49-F238E27FC236}">
                <a16:creationId xmlns:a16="http://schemas.microsoft.com/office/drawing/2014/main" id="{38C3DBF1-5DE4-9746-9791-66FEAE6AB55C}"/>
              </a:ext>
            </a:extLst>
          </p:cNvPr>
          <p:cNvSpPr/>
          <p:nvPr/>
        </p:nvSpPr>
        <p:spPr>
          <a:xfrm>
            <a:off x="7849290" y="517745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5-Point Star 120">
            <a:extLst>
              <a:ext uri="{FF2B5EF4-FFF2-40B4-BE49-F238E27FC236}">
                <a16:creationId xmlns:a16="http://schemas.microsoft.com/office/drawing/2014/main" id="{EC24861B-80B2-2F43-B31A-F476CE73841F}"/>
              </a:ext>
            </a:extLst>
          </p:cNvPr>
          <p:cNvSpPr/>
          <p:nvPr/>
        </p:nvSpPr>
        <p:spPr>
          <a:xfrm>
            <a:off x="7635930" y="516729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5-Point Star 121">
            <a:extLst>
              <a:ext uri="{FF2B5EF4-FFF2-40B4-BE49-F238E27FC236}">
                <a16:creationId xmlns:a16="http://schemas.microsoft.com/office/drawing/2014/main" id="{3DB95A88-63CC-DA4F-82CB-95EC8A0B06DB}"/>
              </a:ext>
            </a:extLst>
          </p:cNvPr>
          <p:cNvSpPr/>
          <p:nvPr/>
        </p:nvSpPr>
        <p:spPr>
          <a:xfrm>
            <a:off x="7422570" y="518761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5-Point Star 122">
            <a:extLst>
              <a:ext uri="{FF2B5EF4-FFF2-40B4-BE49-F238E27FC236}">
                <a16:creationId xmlns:a16="http://schemas.microsoft.com/office/drawing/2014/main" id="{D9A00259-E29A-2943-A0BE-2EA3769C9612}"/>
              </a:ext>
            </a:extLst>
          </p:cNvPr>
          <p:cNvSpPr/>
          <p:nvPr/>
        </p:nvSpPr>
        <p:spPr>
          <a:xfrm>
            <a:off x="7209210" y="517745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5-Point Star 123">
            <a:extLst>
              <a:ext uri="{FF2B5EF4-FFF2-40B4-BE49-F238E27FC236}">
                <a16:creationId xmlns:a16="http://schemas.microsoft.com/office/drawing/2014/main" id="{C8058DF9-4214-044F-AD7E-98844427C0C2}"/>
              </a:ext>
            </a:extLst>
          </p:cNvPr>
          <p:cNvSpPr/>
          <p:nvPr/>
        </p:nvSpPr>
        <p:spPr>
          <a:xfrm>
            <a:off x="7117770" y="502505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5-Point Star 124">
            <a:extLst>
              <a:ext uri="{FF2B5EF4-FFF2-40B4-BE49-F238E27FC236}">
                <a16:creationId xmlns:a16="http://schemas.microsoft.com/office/drawing/2014/main" id="{47BF4B61-447C-3741-B9E3-728852385CA9}"/>
              </a:ext>
            </a:extLst>
          </p:cNvPr>
          <p:cNvSpPr/>
          <p:nvPr/>
        </p:nvSpPr>
        <p:spPr>
          <a:xfrm>
            <a:off x="7270170" y="484217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5-Point Star 125">
            <a:extLst>
              <a:ext uri="{FF2B5EF4-FFF2-40B4-BE49-F238E27FC236}">
                <a16:creationId xmlns:a16="http://schemas.microsoft.com/office/drawing/2014/main" id="{0991C936-7D0B-1140-95D8-C579301D12BF}"/>
              </a:ext>
            </a:extLst>
          </p:cNvPr>
          <p:cNvSpPr/>
          <p:nvPr/>
        </p:nvSpPr>
        <p:spPr>
          <a:xfrm>
            <a:off x="7463210" y="484217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DCD3EF88-4587-A148-98D1-2F931EE4D34F}"/>
              </a:ext>
            </a:extLst>
          </p:cNvPr>
          <p:cNvSpPr/>
          <p:nvPr/>
        </p:nvSpPr>
        <p:spPr>
          <a:xfrm>
            <a:off x="7280559" y="2702741"/>
            <a:ext cx="270392" cy="27184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23968478-A198-7A43-B2D3-0F556775F1EC}"/>
              </a:ext>
            </a:extLst>
          </p:cNvPr>
          <p:cNvSpPr/>
          <p:nvPr/>
        </p:nvSpPr>
        <p:spPr>
          <a:xfrm>
            <a:off x="7271595" y="3751607"/>
            <a:ext cx="270392" cy="27184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465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62CD2-EA03-A245-972B-338CB6B5EF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The problem with Greedy 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C168C7-7F51-034B-A7B4-40467D16E5E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Neither is that one…</a:t>
            </a:r>
          </a:p>
        </p:txBody>
      </p:sp>
      <p:pic>
        <p:nvPicPr>
          <p:cNvPr id="96" name="Picture 2">
            <a:extLst>
              <a:ext uri="{FF2B5EF4-FFF2-40B4-BE49-F238E27FC236}">
                <a16:creationId xmlns:a16="http://schemas.microsoft.com/office/drawing/2014/main" id="{5A84EDBF-A6C8-2541-AE7A-EC143FE468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72659" y="2254591"/>
            <a:ext cx="3272163" cy="327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7" name="Down Arrow 96">
            <a:extLst>
              <a:ext uri="{FF2B5EF4-FFF2-40B4-BE49-F238E27FC236}">
                <a16:creationId xmlns:a16="http://schemas.microsoft.com/office/drawing/2014/main" id="{78E3270D-A7E0-F243-A8D1-9101CE70C32B}"/>
              </a:ext>
            </a:extLst>
          </p:cNvPr>
          <p:cNvSpPr/>
          <p:nvPr/>
        </p:nvSpPr>
        <p:spPr>
          <a:xfrm>
            <a:off x="7154446" y="2002929"/>
            <a:ext cx="181787" cy="24238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68C2DFDA-93C4-6E44-8A0F-97F98E718478}"/>
              </a:ext>
            </a:extLst>
          </p:cNvPr>
          <p:cNvSpPr txBox="1"/>
          <p:nvPr/>
        </p:nvSpPr>
        <p:spPr>
          <a:xfrm>
            <a:off x="6777325" y="1709230"/>
            <a:ext cx="1144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Start state</a:t>
            </a:r>
          </a:p>
        </p:txBody>
      </p:sp>
      <p:sp>
        <p:nvSpPr>
          <p:cNvPr id="99" name="Down Arrow 98">
            <a:extLst>
              <a:ext uri="{FF2B5EF4-FFF2-40B4-BE49-F238E27FC236}">
                <a16:creationId xmlns:a16="http://schemas.microsoft.com/office/drawing/2014/main" id="{7DAB114B-158A-D447-8D72-DD0D04FC8948}"/>
              </a:ext>
            </a:extLst>
          </p:cNvPr>
          <p:cNvSpPr/>
          <p:nvPr/>
        </p:nvSpPr>
        <p:spPr>
          <a:xfrm rot="5400000">
            <a:off x="10366013" y="5123603"/>
            <a:ext cx="181787" cy="24238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BE60CDBB-41AA-4849-9312-137A7D0FB735}"/>
              </a:ext>
            </a:extLst>
          </p:cNvPr>
          <p:cNvSpPr txBox="1"/>
          <p:nvPr/>
        </p:nvSpPr>
        <p:spPr>
          <a:xfrm>
            <a:off x="10594847" y="5102584"/>
            <a:ext cx="1128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Goal state</a:t>
            </a:r>
          </a:p>
        </p:txBody>
      </p:sp>
      <p:sp>
        <p:nvSpPr>
          <p:cNvPr id="101" name="5-Point Star 100">
            <a:extLst>
              <a:ext uri="{FF2B5EF4-FFF2-40B4-BE49-F238E27FC236}">
                <a16:creationId xmlns:a16="http://schemas.microsoft.com/office/drawing/2014/main" id="{F816A0C6-BAB0-804C-B539-FCD3477D7B94}"/>
              </a:ext>
            </a:extLst>
          </p:cNvPr>
          <p:cNvSpPr/>
          <p:nvPr/>
        </p:nvSpPr>
        <p:spPr>
          <a:xfrm>
            <a:off x="7148250" y="229201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5-Point Star 101">
            <a:extLst>
              <a:ext uri="{FF2B5EF4-FFF2-40B4-BE49-F238E27FC236}">
                <a16:creationId xmlns:a16="http://schemas.microsoft.com/office/drawing/2014/main" id="{0D12783D-C0BB-5E41-92F1-41810817A90C}"/>
              </a:ext>
            </a:extLst>
          </p:cNvPr>
          <p:cNvSpPr/>
          <p:nvPr/>
        </p:nvSpPr>
        <p:spPr>
          <a:xfrm>
            <a:off x="7138090" y="252569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5-Point Star 102">
            <a:extLst>
              <a:ext uri="{FF2B5EF4-FFF2-40B4-BE49-F238E27FC236}">
                <a16:creationId xmlns:a16="http://schemas.microsoft.com/office/drawing/2014/main" id="{C1F53351-24F3-2543-9ED7-E520F9029F00}"/>
              </a:ext>
            </a:extLst>
          </p:cNvPr>
          <p:cNvSpPr/>
          <p:nvPr/>
        </p:nvSpPr>
        <p:spPr>
          <a:xfrm>
            <a:off x="7138090" y="274921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5-Point Star 103">
            <a:extLst>
              <a:ext uri="{FF2B5EF4-FFF2-40B4-BE49-F238E27FC236}">
                <a16:creationId xmlns:a16="http://schemas.microsoft.com/office/drawing/2014/main" id="{5CB4B301-5FFE-9B45-9DA1-250FA06F06EB}"/>
              </a:ext>
            </a:extLst>
          </p:cNvPr>
          <p:cNvSpPr/>
          <p:nvPr/>
        </p:nvSpPr>
        <p:spPr>
          <a:xfrm>
            <a:off x="7138090" y="298289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5-Point Star 104">
            <a:extLst>
              <a:ext uri="{FF2B5EF4-FFF2-40B4-BE49-F238E27FC236}">
                <a16:creationId xmlns:a16="http://schemas.microsoft.com/office/drawing/2014/main" id="{F211CCEE-9430-0D46-ACD2-7292D1790592}"/>
              </a:ext>
            </a:extLst>
          </p:cNvPr>
          <p:cNvSpPr/>
          <p:nvPr/>
        </p:nvSpPr>
        <p:spPr>
          <a:xfrm>
            <a:off x="7127930" y="323689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5-Point Star 105">
            <a:extLst>
              <a:ext uri="{FF2B5EF4-FFF2-40B4-BE49-F238E27FC236}">
                <a16:creationId xmlns:a16="http://schemas.microsoft.com/office/drawing/2014/main" id="{16222C0A-DF43-4148-A9F1-12E03702699C}"/>
              </a:ext>
            </a:extLst>
          </p:cNvPr>
          <p:cNvSpPr/>
          <p:nvPr/>
        </p:nvSpPr>
        <p:spPr>
          <a:xfrm>
            <a:off x="7138090" y="344009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5-Point Star 106">
            <a:extLst>
              <a:ext uri="{FF2B5EF4-FFF2-40B4-BE49-F238E27FC236}">
                <a16:creationId xmlns:a16="http://schemas.microsoft.com/office/drawing/2014/main" id="{578588F8-C914-9D43-8DD1-4E36FA620FAC}"/>
              </a:ext>
            </a:extLst>
          </p:cNvPr>
          <p:cNvSpPr/>
          <p:nvPr/>
        </p:nvSpPr>
        <p:spPr>
          <a:xfrm>
            <a:off x="7320970" y="346041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5-Point Star 107">
            <a:extLst>
              <a:ext uri="{FF2B5EF4-FFF2-40B4-BE49-F238E27FC236}">
                <a16:creationId xmlns:a16="http://schemas.microsoft.com/office/drawing/2014/main" id="{673CAD13-F7D8-6745-AA89-F9450193E0FA}"/>
              </a:ext>
            </a:extLst>
          </p:cNvPr>
          <p:cNvSpPr/>
          <p:nvPr/>
        </p:nvSpPr>
        <p:spPr>
          <a:xfrm>
            <a:off x="7483530" y="347057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5-Point Star 108">
            <a:extLst>
              <a:ext uri="{FF2B5EF4-FFF2-40B4-BE49-F238E27FC236}">
                <a16:creationId xmlns:a16="http://schemas.microsoft.com/office/drawing/2014/main" id="{D46D3754-9412-E843-BD3F-6E64DD457701}"/>
              </a:ext>
            </a:extLst>
          </p:cNvPr>
          <p:cNvSpPr/>
          <p:nvPr/>
        </p:nvSpPr>
        <p:spPr>
          <a:xfrm>
            <a:off x="7493690" y="369409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5-Point Star 109">
            <a:extLst>
              <a:ext uri="{FF2B5EF4-FFF2-40B4-BE49-F238E27FC236}">
                <a16:creationId xmlns:a16="http://schemas.microsoft.com/office/drawing/2014/main" id="{0B6FC38F-74EA-F443-89D1-3213023AA295}"/>
              </a:ext>
            </a:extLst>
          </p:cNvPr>
          <p:cNvSpPr/>
          <p:nvPr/>
        </p:nvSpPr>
        <p:spPr>
          <a:xfrm>
            <a:off x="7342489" y="3812426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DCD3EF88-4587-A148-98D1-2F931EE4D34F}"/>
              </a:ext>
            </a:extLst>
          </p:cNvPr>
          <p:cNvSpPr/>
          <p:nvPr/>
        </p:nvSpPr>
        <p:spPr>
          <a:xfrm>
            <a:off x="7280559" y="2702741"/>
            <a:ext cx="270392" cy="27184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5-Point Star 36">
            <a:extLst>
              <a:ext uri="{FF2B5EF4-FFF2-40B4-BE49-F238E27FC236}">
                <a16:creationId xmlns:a16="http://schemas.microsoft.com/office/drawing/2014/main" id="{A6E2CC6C-2085-C744-BEA3-7EF9E975A1BC}"/>
              </a:ext>
            </a:extLst>
          </p:cNvPr>
          <p:cNvSpPr/>
          <p:nvPr/>
        </p:nvSpPr>
        <p:spPr>
          <a:xfrm>
            <a:off x="7154232" y="3821393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1565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AA0AA0-DDD1-9C40-8965-328E8C1233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What went wrong?</a:t>
            </a:r>
          </a:p>
        </p:txBody>
      </p:sp>
    </p:spTree>
    <p:extLst>
      <p:ext uri="{BB962C8B-B14F-4D97-AF65-F5344CB8AC3E}">
        <p14:creationId xmlns:p14="http://schemas.microsoft.com/office/powerpoint/2010/main" val="33376970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57E90-55BF-D44D-A649-B917DB1E0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 of lecture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97D40-B2A7-6449-96CF-129D808812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Search heuristics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Greedy best-first search: minimum h(n)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Nearly-A*: f(n)=h(n)+g(n)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A*: Optimal search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Bad interaction between A* and the explored set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Dijkstra = A* with h(n)=0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Designing heuristics: Relaxed problem, Sub-problem, Dominance</a:t>
            </a:r>
          </a:p>
        </p:txBody>
      </p:sp>
    </p:spTree>
    <p:extLst>
      <p:ext uri="{BB962C8B-B14F-4D97-AF65-F5344CB8AC3E}">
        <p14:creationId xmlns:p14="http://schemas.microsoft.com/office/powerpoint/2010/main" val="36136604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62CD2-EA03-A245-972B-338CB6B5E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problem with Greedy Search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C168C7-7F51-034B-A7B4-40467D16E5EA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838200" y="1506070"/>
                <a:ext cx="5181600" cy="5199529"/>
              </a:xfrm>
            </p:spPr>
            <p:txBody>
              <a:bodyPr>
                <a:normAutofit fontScale="92500"/>
              </a:bodyPr>
              <a:lstStyle/>
              <a:p>
                <a:pPr marL="0" indent="0">
                  <a:buNone/>
                </a:pPr>
                <a:r>
                  <a:rPr lang="en-US" dirty="0"/>
                  <a:t>Among nodes on the frontier, this one seems closest to goal (smallest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where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)≈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).  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But it’s also farthest from the start.  Let’s say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= total path cost so far.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So the total distance from start to goal, going through node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, is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𝑑</m:t>
                      </m:r>
                      <m:d>
                        <m:d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≈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C168C7-7F51-034B-A7B4-40467D16E5E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838200" y="1506070"/>
                <a:ext cx="5181600" cy="5199529"/>
              </a:xfrm>
              <a:blipFill>
                <a:blip r:embed="rId2"/>
                <a:stretch>
                  <a:fillRect l="-1956" t="-1707" r="-17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2">
            <a:extLst>
              <a:ext uri="{FF2B5EF4-FFF2-40B4-BE49-F238E27FC236}">
                <a16:creationId xmlns:a16="http://schemas.microsoft.com/office/drawing/2014/main" id="{6D208B85-500C-1C44-9745-546E310DF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72649" y="2254579"/>
            <a:ext cx="3272163" cy="327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Down Arrow 15">
            <a:extLst>
              <a:ext uri="{FF2B5EF4-FFF2-40B4-BE49-F238E27FC236}">
                <a16:creationId xmlns:a16="http://schemas.microsoft.com/office/drawing/2014/main" id="{E0631A3C-4713-AA47-B740-07C51145BFA6}"/>
              </a:ext>
            </a:extLst>
          </p:cNvPr>
          <p:cNvSpPr/>
          <p:nvPr/>
        </p:nvSpPr>
        <p:spPr>
          <a:xfrm>
            <a:off x="7154436" y="2002917"/>
            <a:ext cx="181787" cy="24238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4B72E63-D408-5740-8BFE-3B71DB78FC5F}"/>
              </a:ext>
            </a:extLst>
          </p:cNvPr>
          <p:cNvSpPr txBox="1"/>
          <p:nvPr/>
        </p:nvSpPr>
        <p:spPr>
          <a:xfrm>
            <a:off x="6777315" y="1709218"/>
            <a:ext cx="1144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Start state</a:t>
            </a:r>
          </a:p>
        </p:txBody>
      </p:sp>
      <p:sp>
        <p:nvSpPr>
          <p:cNvPr id="18" name="Down Arrow 17">
            <a:extLst>
              <a:ext uri="{FF2B5EF4-FFF2-40B4-BE49-F238E27FC236}">
                <a16:creationId xmlns:a16="http://schemas.microsoft.com/office/drawing/2014/main" id="{A7B03404-87EA-0C40-AD2B-333C9C4ADEFD}"/>
              </a:ext>
            </a:extLst>
          </p:cNvPr>
          <p:cNvSpPr/>
          <p:nvPr/>
        </p:nvSpPr>
        <p:spPr>
          <a:xfrm rot="5400000">
            <a:off x="10366003" y="5123591"/>
            <a:ext cx="181787" cy="24238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94353DE-211F-9E40-89A4-2C84322DD0A4}"/>
              </a:ext>
            </a:extLst>
          </p:cNvPr>
          <p:cNvSpPr txBox="1"/>
          <p:nvPr/>
        </p:nvSpPr>
        <p:spPr>
          <a:xfrm>
            <a:off x="10594837" y="5102572"/>
            <a:ext cx="1128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Goal state</a:t>
            </a:r>
          </a:p>
        </p:txBody>
      </p:sp>
      <p:sp>
        <p:nvSpPr>
          <p:cNvPr id="20" name="5-Point Star 19">
            <a:extLst>
              <a:ext uri="{FF2B5EF4-FFF2-40B4-BE49-F238E27FC236}">
                <a16:creationId xmlns:a16="http://schemas.microsoft.com/office/drawing/2014/main" id="{155BFA61-36BA-7B42-B292-74A3C85C8BEE}"/>
              </a:ext>
            </a:extLst>
          </p:cNvPr>
          <p:cNvSpPr/>
          <p:nvPr/>
        </p:nvSpPr>
        <p:spPr>
          <a:xfrm>
            <a:off x="7148240" y="229199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5-Point Star 20">
            <a:extLst>
              <a:ext uri="{FF2B5EF4-FFF2-40B4-BE49-F238E27FC236}">
                <a16:creationId xmlns:a16="http://schemas.microsoft.com/office/drawing/2014/main" id="{DC44F179-3E7B-A84C-BDD1-0934C63E3BE5}"/>
              </a:ext>
            </a:extLst>
          </p:cNvPr>
          <p:cNvSpPr/>
          <p:nvPr/>
        </p:nvSpPr>
        <p:spPr>
          <a:xfrm>
            <a:off x="7138080" y="252567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5-Point Star 21">
            <a:extLst>
              <a:ext uri="{FF2B5EF4-FFF2-40B4-BE49-F238E27FC236}">
                <a16:creationId xmlns:a16="http://schemas.microsoft.com/office/drawing/2014/main" id="{2873A853-CB23-F94D-9CEC-C0647BC8C70B}"/>
              </a:ext>
            </a:extLst>
          </p:cNvPr>
          <p:cNvSpPr/>
          <p:nvPr/>
        </p:nvSpPr>
        <p:spPr>
          <a:xfrm>
            <a:off x="7138080" y="274919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5-Point Star 22">
            <a:extLst>
              <a:ext uri="{FF2B5EF4-FFF2-40B4-BE49-F238E27FC236}">
                <a16:creationId xmlns:a16="http://schemas.microsoft.com/office/drawing/2014/main" id="{81E61CB3-9F25-094F-B7BD-6B08B99F81ED}"/>
              </a:ext>
            </a:extLst>
          </p:cNvPr>
          <p:cNvSpPr/>
          <p:nvPr/>
        </p:nvSpPr>
        <p:spPr>
          <a:xfrm>
            <a:off x="7138080" y="298287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5-Point Star 23">
            <a:extLst>
              <a:ext uri="{FF2B5EF4-FFF2-40B4-BE49-F238E27FC236}">
                <a16:creationId xmlns:a16="http://schemas.microsoft.com/office/drawing/2014/main" id="{BC8B7AF9-2032-8040-8CD5-CB154C322A07}"/>
              </a:ext>
            </a:extLst>
          </p:cNvPr>
          <p:cNvSpPr/>
          <p:nvPr/>
        </p:nvSpPr>
        <p:spPr>
          <a:xfrm>
            <a:off x="7127920" y="323687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5-Point Star 24">
            <a:extLst>
              <a:ext uri="{FF2B5EF4-FFF2-40B4-BE49-F238E27FC236}">
                <a16:creationId xmlns:a16="http://schemas.microsoft.com/office/drawing/2014/main" id="{B1161708-B7BA-2B44-9C58-5A1050049C0B}"/>
              </a:ext>
            </a:extLst>
          </p:cNvPr>
          <p:cNvSpPr/>
          <p:nvPr/>
        </p:nvSpPr>
        <p:spPr>
          <a:xfrm>
            <a:off x="7138080" y="344007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5-Point Star 25">
            <a:extLst>
              <a:ext uri="{FF2B5EF4-FFF2-40B4-BE49-F238E27FC236}">
                <a16:creationId xmlns:a16="http://schemas.microsoft.com/office/drawing/2014/main" id="{8CF5C8E3-21F9-F845-9710-BA3387F66D27}"/>
              </a:ext>
            </a:extLst>
          </p:cNvPr>
          <p:cNvSpPr/>
          <p:nvPr/>
        </p:nvSpPr>
        <p:spPr>
          <a:xfrm>
            <a:off x="7320960" y="346039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5-Point Star 26">
            <a:extLst>
              <a:ext uri="{FF2B5EF4-FFF2-40B4-BE49-F238E27FC236}">
                <a16:creationId xmlns:a16="http://schemas.microsoft.com/office/drawing/2014/main" id="{6F78C2C7-9DB7-9A4A-BBD9-59BCEEDA264E}"/>
              </a:ext>
            </a:extLst>
          </p:cNvPr>
          <p:cNvSpPr/>
          <p:nvPr/>
        </p:nvSpPr>
        <p:spPr>
          <a:xfrm>
            <a:off x="7483520" y="347055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5-Point Star 27">
            <a:extLst>
              <a:ext uri="{FF2B5EF4-FFF2-40B4-BE49-F238E27FC236}">
                <a16:creationId xmlns:a16="http://schemas.microsoft.com/office/drawing/2014/main" id="{363C5750-0053-2540-9ECF-215DC359A5E0}"/>
              </a:ext>
            </a:extLst>
          </p:cNvPr>
          <p:cNvSpPr/>
          <p:nvPr/>
        </p:nvSpPr>
        <p:spPr>
          <a:xfrm>
            <a:off x="7493680" y="369407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5-Point Star 28">
            <a:extLst>
              <a:ext uri="{FF2B5EF4-FFF2-40B4-BE49-F238E27FC236}">
                <a16:creationId xmlns:a16="http://schemas.microsoft.com/office/drawing/2014/main" id="{9C1B0282-E3CC-F542-A142-9ED09C0A9E8D}"/>
              </a:ext>
            </a:extLst>
          </p:cNvPr>
          <p:cNvSpPr/>
          <p:nvPr/>
        </p:nvSpPr>
        <p:spPr>
          <a:xfrm>
            <a:off x="7503840" y="393791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5-Point Star 29">
            <a:extLst>
              <a:ext uri="{FF2B5EF4-FFF2-40B4-BE49-F238E27FC236}">
                <a16:creationId xmlns:a16="http://schemas.microsoft.com/office/drawing/2014/main" id="{E56E14D3-F7F9-7C45-86C6-0A9F16068CC0}"/>
              </a:ext>
            </a:extLst>
          </p:cNvPr>
          <p:cNvSpPr/>
          <p:nvPr/>
        </p:nvSpPr>
        <p:spPr>
          <a:xfrm>
            <a:off x="7514000" y="413095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5-Point Star 30">
            <a:extLst>
              <a:ext uri="{FF2B5EF4-FFF2-40B4-BE49-F238E27FC236}">
                <a16:creationId xmlns:a16="http://schemas.microsoft.com/office/drawing/2014/main" id="{F34569AC-EAEB-F84D-A1CA-1CD904E378AD}"/>
              </a:ext>
            </a:extLst>
          </p:cNvPr>
          <p:cNvSpPr/>
          <p:nvPr/>
        </p:nvSpPr>
        <p:spPr>
          <a:xfrm>
            <a:off x="7331120" y="414111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5-Point Star 31">
            <a:extLst>
              <a:ext uri="{FF2B5EF4-FFF2-40B4-BE49-F238E27FC236}">
                <a16:creationId xmlns:a16="http://schemas.microsoft.com/office/drawing/2014/main" id="{84902A69-6587-B543-81C3-275162D203AD}"/>
              </a:ext>
            </a:extLst>
          </p:cNvPr>
          <p:cNvSpPr/>
          <p:nvPr/>
        </p:nvSpPr>
        <p:spPr>
          <a:xfrm>
            <a:off x="7138080" y="415127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5-Point Star 32">
            <a:extLst>
              <a:ext uri="{FF2B5EF4-FFF2-40B4-BE49-F238E27FC236}">
                <a16:creationId xmlns:a16="http://schemas.microsoft.com/office/drawing/2014/main" id="{0BCE311C-BE85-994F-A7EA-C98073EA042D}"/>
              </a:ext>
            </a:extLst>
          </p:cNvPr>
          <p:cNvSpPr/>
          <p:nvPr/>
        </p:nvSpPr>
        <p:spPr>
          <a:xfrm>
            <a:off x="7138080" y="447639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5-Point Star 33">
            <a:extLst>
              <a:ext uri="{FF2B5EF4-FFF2-40B4-BE49-F238E27FC236}">
                <a16:creationId xmlns:a16="http://schemas.microsoft.com/office/drawing/2014/main" id="{5191EB65-FFC9-B54E-AE48-6A741BD40E68}"/>
              </a:ext>
            </a:extLst>
          </p:cNvPr>
          <p:cNvSpPr/>
          <p:nvPr/>
        </p:nvSpPr>
        <p:spPr>
          <a:xfrm>
            <a:off x="7331120" y="447639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5-Point Star 34">
            <a:extLst>
              <a:ext uri="{FF2B5EF4-FFF2-40B4-BE49-F238E27FC236}">
                <a16:creationId xmlns:a16="http://schemas.microsoft.com/office/drawing/2014/main" id="{39800C68-41AB-2C49-8BEB-546DDC29395B}"/>
              </a:ext>
            </a:extLst>
          </p:cNvPr>
          <p:cNvSpPr/>
          <p:nvPr/>
        </p:nvSpPr>
        <p:spPr>
          <a:xfrm>
            <a:off x="7534320" y="448655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5-Point Star 35">
            <a:extLst>
              <a:ext uri="{FF2B5EF4-FFF2-40B4-BE49-F238E27FC236}">
                <a16:creationId xmlns:a16="http://schemas.microsoft.com/office/drawing/2014/main" id="{A4F726BA-A1D5-404C-A2BC-AD77C70F34CF}"/>
              </a:ext>
            </a:extLst>
          </p:cNvPr>
          <p:cNvSpPr/>
          <p:nvPr/>
        </p:nvSpPr>
        <p:spPr>
          <a:xfrm>
            <a:off x="7808640" y="449671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5-Point Star 36">
            <a:extLst>
              <a:ext uri="{FF2B5EF4-FFF2-40B4-BE49-F238E27FC236}">
                <a16:creationId xmlns:a16="http://schemas.microsoft.com/office/drawing/2014/main" id="{F23078A6-DB7B-2C43-8A00-4324535C005B}"/>
              </a:ext>
            </a:extLst>
          </p:cNvPr>
          <p:cNvSpPr/>
          <p:nvPr/>
        </p:nvSpPr>
        <p:spPr>
          <a:xfrm>
            <a:off x="8001680" y="449671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5-Point Star 37">
            <a:extLst>
              <a:ext uri="{FF2B5EF4-FFF2-40B4-BE49-F238E27FC236}">
                <a16:creationId xmlns:a16="http://schemas.microsoft.com/office/drawing/2014/main" id="{62510D2D-55B4-1A45-979C-9914F0A01D75}"/>
              </a:ext>
            </a:extLst>
          </p:cNvPr>
          <p:cNvSpPr/>
          <p:nvPr/>
        </p:nvSpPr>
        <p:spPr>
          <a:xfrm>
            <a:off x="8184560" y="450687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5-Point Star 38">
            <a:extLst>
              <a:ext uri="{FF2B5EF4-FFF2-40B4-BE49-F238E27FC236}">
                <a16:creationId xmlns:a16="http://schemas.microsoft.com/office/drawing/2014/main" id="{5DA56B12-AD3C-3846-81A7-D0EA8E7DB0BB}"/>
              </a:ext>
            </a:extLst>
          </p:cNvPr>
          <p:cNvSpPr/>
          <p:nvPr/>
        </p:nvSpPr>
        <p:spPr>
          <a:xfrm>
            <a:off x="8194720" y="473039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5-Point Star 39">
            <a:extLst>
              <a:ext uri="{FF2B5EF4-FFF2-40B4-BE49-F238E27FC236}">
                <a16:creationId xmlns:a16="http://schemas.microsoft.com/office/drawing/2014/main" id="{1D5553D4-3D02-084E-92D9-8DFD223B4748}"/>
              </a:ext>
            </a:extLst>
          </p:cNvPr>
          <p:cNvSpPr/>
          <p:nvPr/>
        </p:nvSpPr>
        <p:spPr>
          <a:xfrm>
            <a:off x="8184560" y="494375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5-Point Star 40">
            <a:extLst>
              <a:ext uri="{FF2B5EF4-FFF2-40B4-BE49-F238E27FC236}">
                <a16:creationId xmlns:a16="http://schemas.microsoft.com/office/drawing/2014/main" id="{B35E69B9-9D47-1F4C-8E16-6ACC66CF81A8}"/>
              </a:ext>
            </a:extLst>
          </p:cNvPr>
          <p:cNvSpPr/>
          <p:nvPr/>
        </p:nvSpPr>
        <p:spPr>
          <a:xfrm>
            <a:off x="8204880" y="517743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5-Point Star 41">
            <a:extLst>
              <a:ext uri="{FF2B5EF4-FFF2-40B4-BE49-F238E27FC236}">
                <a16:creationId xmlns:a16="http://schemas.microsoft.com/office/drawing/2014/main" id="{F548F0DC-8779-8E4C-AA15-D70C05ED93C1}"/>
              </a:ext>
            </a:extLst>
          </p:cNvPr>
          <p:cNvSpPr/>
          <p:nvPr/>
        </p:nvSpPr>
        <p:spPr>
          <a:xfrm>
            <a:off x="8408080" y="518759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5-Point Star 42">
            <a:extLst>
              <a:ext uri="{FF2B5EF4-FFF2-40B4-BE49-F238E27FC236}">
                <a16:creationId xmlns:a16="http://schemas.microsoft.com/office/drawing/2014/main" id="{0B16581C-81C3-FA4A-A977-FDB147024B3A}"/>
              </a:ext>
            </a:extLst>
          </p:cNvPr>
          <p:cNvSpPr/>
          <p:nvPr/>
        </p:nvSpPr>
        <p:spPr>
          <a:xfrm>
            <a:off x="8621440" y="518759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5-Point Star 43">
            <a:extLst>
              <a:ext uri="{FF2B5EF4-FFF2-40B4-BE49-F238E27FC236}">
                <a16:creationId xmlns:a16="http://schemas.microsoft.com/office/drawing/2014/main" id="{9A9D1A41-9C8C-7D46-B87C-E06538BD010C}"/>
              </a:ext>
            </a:extLst>
          </p:cNvPr>
          <p:cNvSpPr/>
          <p:nvPr/>
        </p:nvSpPr>
        <p:spPr>
          <a:xfrm>
            <a:off x="8855120" y="519775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5-Point Star 44">
            <a:extLst>
              <a:ext uri="{FF2B5EF4-FFF2-40B4-BE49-F238E27FC236}">
                <a16:creationId xmlns:a16="http://schemas.microsoft.com/office/drawing/2014/main" id="{84BF2E85-4921-A547-B6FA-491D81CD56B2}"/>
              </a:ext>
            </a:extLst>
          </p:cNvPr>
          <p:cNvSpPr/>
          <p:nvPr/>
        </p:nvSpPr>
        <p:spPr>
          <a:xfrm>
            <a:off x="9190400" y="518759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5-Point Star 45">
            <a:extLst>
              <a:ext uri="{FF2B5EF4-FFF2-40B4-BE49-F238E27FC236}">
                <a16:creationId xmlns:a16="http://schemas.microsoft.com/office/drawing/2014/main" id="{9204CCCD-2DEF-7E4B-8EC2-50C28C9C0D89}"/>
              </a:ext>
            </a:extLst>
          </p:cNvPr>
          <p:cNvSpPr/>
          <p:nvPr/>
        </p:nvSpPr>
        <p:spPr>
          <a:xfrm>
            <a:off x="9190400" y="497423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5-Point Star 46">
            <a:extLst>
              <a:ext uri="{FF2B5EF4-FFF2-40B4-BE49-F238E27FC236}">
                <a16:creationId xmlns:a16="http://schemas.microsoft.com/office/drawing/2014/main" id="{710B000D-97EE-AE46-916C-C7CBFCA373D9}"/>
              </a:ext>
            </a:extLst>
          </p:cNvPr>
          <p:cNvSpPr/>
          <p:nvPr/>
        </p:nvSpPr>
        <p:spPr>
          <a:xfrm>
            <a:off x="9200560" y="484215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5-Point Star 47">
            <a:extLst>
              <a:ext uri="{FF2B5EF4-FFF2-40B4-BE49-F238E27FC236}">
                <a16:creationId xmlns:a16="http://schemas.microsoft.com/office/drawing/2014/main" id="{4BF1EFD0-F956-4D4D-ADC5-08EE66F3D0AA}"/>
              </a:ext>
            </a:extLst>
          </p:cNvPr>
          <p:cNvSpPr/>
          <p:nvPr/>
        </p:nvSpPr>
        <p:spPr>
          <a:xfrm>
            <a:off x="9373280" y="484215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5-Point Star 48">
            <a:extLst>
              <a:ext uri="{FF2B5EF4-FFF2-40B4-BE49-F238E27FC236}">
                <a16:creationId xmlns:a16="http://schemas.microsoft.com/office/drawing/2014/main" id="{3C59F32F-7F39-0B42-99CE-6EC52561AD5D}"/>
              </a:ext>
            </a:extLst>
          </p:cNvPr>
          <p:cNvSpPr/>
          <p:nvPr/>
        </p:nvSpPr>
        <p:spPr>
          <a:xfrm>
            <a:off x="9566320" y="485231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5-Point Star 49">
            <a:extLst>
              <a:ext uri="{FF2B5EF4-FFF2-40B4-BE49-F238E27FC236}">
                <a16:creationId xmlns:a16="http://schemas.microsoft.com/office/drawing/2014/main" id="{B29B204E-2AE0-E942-B7DE-EE3FE5D8511D}"/>
              </a:ext>
            </a:extLst>
          </p:cNvPr>
          <p:cNvSpPr/>
          <p:nvPr/>
        </p:nvSpPr>
        <p:spPr>
          <a:xfrm>
            <a:off x="9566320" y="502503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14FBE867-905E-0341-8606-26FDA7D57360}"/>
              </a:ext>
            </a:extLst>
          </p:cNvPr>
          <p:cNvSpPr/>
          <p:nvPr/>
        </p:nvSpPr>
        <p:spPr>
          <a:xfrm>
            <a:off x="7298488" y="2738594"/>
            <a:ext cx="270392" cy="27184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6A15A9F9-1CB7-5842-8890-02B67AD23C59}"/>
              </a:ext>
            </a:extLst>
          </p:cNvPr>
          <p:cNvSpPr/>
          <p:nvPr/>
        </p:nvSpPr>
        <p:spPr>
          <a:xfrm>
            <a:off x="7271596" y="3733670"/>
            <a:ext cx="270392" cy="27184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623C7078-F683-4E41-A9F3-01ADA2B97F1B}"/>
              </a:ext>
            </a:extLst>
          </p:cNvPr>
          <p:cNvSpPr/>
          <p:nvPr/>
        </p:nvSpPr>
        <p:spPr>
          <a:xfrm>
            <a:off x="7782584" y="4639104"/>
            <a:ext cx="270392" cy="27184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5-Point Star 50">
            <a:extLst>
              <a:ext uri="{FF2B5EF4-FFF2-40B4-BE49-F238E27FC236}">
                <a16:creationId xmlns:a16="http://schemas.microsoft.com/office/drawing/2014/main" id="{1F8D1A25-2D58-5143-BE56-DF83456F10EF}"/>
              </a:ext>
            </a:extLst>
          </p:cNvPr>
          <p:cNvSpPr/>
          <p:nvPr/>
        </p:nvSpPr>
        <p:spPr>
          <a:xfrm>
            <a:off x="9575288" y="517743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DE1665FC-CF91-9344-ACF0-08825CD99B27}"/>
              </a:ext>
            </a:extLst>
          </p:cNvPr>
          <p:cNvCxnSpPr>
            <a:cxnSpLocks/>
            <a:stCxn id="54" idx="2"/>
          </p:cNvCxnSpPr>
          <p:nvPr/>
        </p:nvCxnSpPr>
        <p:spPr>
          <a:xfrm flipH="1" flipV="1">
            <a:off x="5486400" y="2473786"/>
            <a:ext cx="2296184" cy="2301243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48317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62CD2-EA03-A245-972B-338CB6B5E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problem with Greedy Search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C168C7-7F51-034B-A7B4-40467D16E5EA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838200" y="1506070"/>
                <a:ext cx="5181600" cy="5199529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Of these three nodes, this one has the smallest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So if we want to find the lowest-cost path, then it would be better to try that node, instead of this one.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C168C7-7F51-034B-A7B4-40467D16E5E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838200" y="1506070"/>
                <a:ext cx="5181600" cy="5199529"/>
              </a:xfrm>
              <a:blipFill>
                <a:blip r:embed="rId2"/>
                <a:stretch>
                  <a:fillRect l="-2200" t="-1951" r="-14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2">
            <a:extLst>
              <a:ext uri="{FF2B5EF4-FFF2-40B4-BE49-F238E27FC236}">
                <a16:creationId xmlns:a16="http://schemas.microsoft.com/office/drawing/2014/main" id="{6D208B85-500C-1C44-9745-546E310DF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72649" y="2254579"/>
            <a:ext cx="3272163" cy="327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Down Arrow 15">
            <a:extLst>
              <a:ext uri="{FF2B5EF4-FFF2-40B4-BE49-F238E27FC236}">
                <a16:creationId xmlns:a16="http://schemas.microsoft.com/office/drawing/2014/main" id="{E0631A3C-4713-AA47-B740-07C51145BFA6}"/>
              </a:ext>
            </a:extLst>
          </p:cNvPr>
          <p:cNvSpPr/>
          <p:nvPr/>
        </p:nvSpPr>
        <p:spPr>
          <a:xfrm>
            <a:off x="7154436" y="2002917"/>
            <a:ext cx="181787" cy="24238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4B72E63-D408-5740-8BFE-3B71DB78FC5F}"/>
              </a:ext>
            </a:extLst>
          </p:cNvPr>
          <p:cNvSpPr txBox="1"/>
          <p:nvPr/>
        </p:nvSpPr>
        <p:spPr>
          <a:xfrm>
            <a:off x="6777315" y="1709218"/>
            <a:ext cx="1144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Start state</a:t>
            </a:r>
          </a:p>
        </p:txBody>
      </p:sp>
      <p:sp>
        <p:nvSpPr>
          <p:cNvPr id="18" name="Down Arrow 17">
            <a:extLst>
              <a:ext uri="{FF2B5EF4-FFF2-40B4-BE49-F238E27FC236}">
                <a16:creationId xmlns:a16="http://schemas.microsoft.com/office/drawing/2014/main" id="{A7B03404-87EA-0C40-AD2B-333C9C4ADEFD}"/>
              </a:ext>
            </a:extLst>
          </p:cNvPr>
          <p:cNvSpPr/>
          <p:nvPr/>
        </p:nvSpPr>
        <p:spPr>
          <a:xfrm rot="5400000">
            <a:off x="10366003" y="5123591"/>
            <a:ext cx="181787" cy="24238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94353DE-211F-9E40-89A4-2C84322DD0A4}"/>
              </a:ext>
            </a:extLst>
          </p:cNvPr>
          <p:cNvSpPr txBox="1"/>
          <p:nvPr/>
        </p:nvSpPr>
        <p:spPr>
          <a:xfrm>
            <a:off x="10594837" y="5102572"/>
            <a:ext cx="1128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Goal state</a:t>
            </a:r>
          </a:p>
        </p:txBody>
      </p:sp>
      <p:sp>
        <p:nvSpPr>
          <p:cNvPr id="20" name="5-Point Star 19">
            <a:extLst>
              <a:ext uri="{FF2B5EF4-FFF2-40B4-BE49-F238E27FC236}">
                <a16:creationId xmlns:a16="http://schemas.microsoft.com/office/drawing/2014/main" id="{155BFA61-36BA-7B42-B292-74A3C85C8BEE}"/>
              </a:ext>
            </a:extLst>
          </p:cNvPr>
          <p:cNvSpPr/>
          <p:nvPr/>
        </p:nvSpPr>
        <p:spPr>
          <a:xfrm>
            <a:off x="7148240" y="229199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5-Point Star 20">
            <a:extLst>
              <a:ext uri="{FF2B5EF4-FFF2-40B4-BE49-F238E27FC236}">
                <a16:creationId xmlns:a16="http://schemas.microsoft.com/office/drawing/2014/main" id="{DC44F179-3E7B-A84C-BDD1-0934C63E3BE5}"/>
              </a:ext>
            </a:extLst>
          </p:cNvPr>
          <p:cNvSpPr/>
          <p:nvPr/>
        </p:nvSpPr>
        <p:spPr>
          <a:xfrm>
            <a:off x="7138080" y="252567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5-Point Star 21">
            <a:extLst>
              <a:ext uri="{FF2B5EF4-FFF2-40B4-BE49-F238E27FC236}">
                <a16:creationId xmlns:a16="http://schemas.microsoft.com/office/drawing/2014/main" id="{2873A853-CB23-F94D-9CEC-C0647BC8C70B}"/>
              </a:ext>
            </a:extLst>
          </p:cNvPr>
          <p:cNvSpPr/>
          <p:nvPr/>
        </p:nvSpPr>
        <p:spPr>
          <a:xfrm>
            <a:off x="7138080" y="274919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5-Point Star 22">
            <a:extLst>
              <a:ext uri="{FF2B5EF4-FFF2-40B4-BE49-F238E27FC236}">
                <a16:creationId xmlns:a16="http://schemas.microsoft.com/office/drawing/2014/main" id="{81E61CB3-9F25-094F-B7BD-6B08B99F81ED}"/>
              </a:ext>
            </a:extLst>
          </p:cNvPr>
          <p:cNvSpPr/>
          <p:nvPr/>
        </p:nvSpPr>
        <p:spPr>
          <a:xfrm>
            <a:off x="7138080" y="298287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5-Point Star 23">
            <a:extLst>
              <a:ext uri="{FF2B5EF4-FFF2-40B4-BE49-F238E27FC236}">
                <a16:creationId xmlns:a16="http://schemas.microsoft.com/office/drawing/2014/main" id="{BC8B7AF9-2032-8040-8CD5-CB154C322A07}"/>
              </a:ext>
            </a:extLst>
          </p:cNvPr>
          <p:cNvSpPr/>
          <p:nvPr/>
        </p:nvSpPr>
        <p:spPr>
          <a:xfrm>
            <a:off x="7127920" y="323687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5-Point Star 24">
            <a:extLst>
              <a:ext uri="{FF2B5EF4-FFF2-40B4-BE49-F238E27FC236}">
                <a16:creationId xmlns:a16="http://schemas.microsoft.com/office/drawing/2014/main" id="{B1161708-B7BA-2B44-9C58-5A1050049C0B}"/>
              </a:ext>
            </a:extLst>
          </p:cNvPr>
          <p:cNvSpPr/>
          <p:nvPr/>
        </p:nvSpPr>
        <p:spPr>
          <a:xfrm>
            <a:off x="7138080" y="344007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5-Point Star 25">
            <a:extLst>
              <a:ext uri="{FF2B5EF4-FFF2-40B4-BE49-F238E27FC236}">
                <a16:creationId xmlns:a16="http://schemas.microsoft.com/office/drawing/2014/main" id="{8CF5C8E3-21F9-F845-9710-BA3387F66D27}"/>
              </a:ext>
            </a:extLst>
          </p:cNvPr>
          <p:cNvSpPr/>
          <p:nvPr/>
        </p:nvSpPr>
        <p:spPr>
          <a:xfrm>
            <a:off x="7320960" y="346039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5-Point Star 26">
            <a:extLst>
              <a:ext uri="{FF2B5EF4-FFF2-40B4-BE49-F238E27FC236}">
                <a16:creationId xmlns:a16="http://schemas.microsoft.com/office/drawing/2014/main" id="{6F78C2C7-9DB7-9A4A-BBD9-59BCEEDA264E}"/>
              </a:ext>
            </a:extLst>
          </p:cNvPr>
          <p:cNvSpPr/>
          <p:nvPr/>
        </p:nvSpPr>
        <p:spPr>
          <a:xfrm>
            <a:off x="7483520" y="347055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5-Point Star 27">
            <a:extLst>
              <a:ext uri="{FF2B5EF4-FFF2-40B4-BE49-F238E27FC236}">
                <a16:creationId xmlns:a16="http://schemas.microsoft.com/office/drawing/2014/main" id="{363C5750-0053-2540-9ECF-215DC359A5E0}"/>
              </a:ext>
            </a:extLst>
          </p:cNvPr>
          <p:cNvSpPr/>
          <p:nvPr/>
        </p:nvSpPr>
        <p:spPr>
          <a:xfrm>
            <a:off x="7493680" y="369407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5-Point Star 28">
            <a:extLst>
              <a:ext uri="{FF2B5EF4-FFF2-40B4-BE49-F238E27FC236}">
                <a16:creationId xmlns:a16="http://schemas.microsoft.com/office/drawing/2014/main" id="{9C1B0282-E3CC-F542-A142-9ED09C0A9E8D}"/>
              </a:ext>
            </a:extLst>
          </p:cNvPr>
          <p:cNvSpPr/>
          <p:nvPr/>
        </p:nvSpPr>
        <p:spPr>
          <a:xfrm>
            <a:off x="7503840" y="393791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5-Point Star 29">
            <a:extLst>
              <a:ext uri="{FF2B5EF4-FFF2-40B4-BE49-F238E27FC236}">
                <a16:creationId xmlns:a16="http://schemas.microsoft.com/office/drawing/2014/main" id="{E56E14D3-F7F9-7C45-86C6-0A9F16068CC0}"/>
              </a:ext>
            </a:extLst>
          </p:cNvPr>
          <p:cNvSpPr/>
          <p:nvPr/>
        </p:nvSpPr>
        <p:spPr>
          <a:xfrm>
            <a:off x="7514000" y="413095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5-Point Star 30">
            <a:extLst>
              <a:ext uri="{FF2B5EF4-FFF2-40B4-BE49-F238E27FC236}">
                <a16:creationId xmlns:a16="http://schemas.microsoft.com/office/drawing/2014/main" id="{F34569AC-EAEB-F84D-A1CA-1CD904E378AD}"/>
              </a:ext>
            </a:extLst>
          </p:cNvPr>
          <p:cNvSpPr/>
          <p:nvPr/>
        </p:nvSpPr>
        <p:spPr>
          <a:xfrm>
            <a:off x="7331120" y="414111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5-Point Star 31">
            <a:extLst>
              <a:ext uri="{FF2B5EF4-FFF2-40B4-BE49-F238E27FC236}">
                <a16:creationId xmlns:a16="http://schemas.microsoft.com/office/drawing/2014/main" id="{84902A69-6587-B543-81C3-275162D203AD}"/>
              </a:ext>
            </a:extLst>
          </p:cNvPr>
          <p:cNvSpPr/>
          <p:nvPr/>
        </p:nvSpPr>
        <p:spPr>
          <a:xfrm>
            <a:off x="7138080" y="415127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5-Point Star 32">
            <a:extLst>
              <a:ext uri="{FF2B5EF4-FFF2-40B4-BE49-F238E27FC236}">
                <a16:creationId xmlns:a16="http://schemas.microsoft.com/office/drawing/2014/main" id="{0BCE311C-BE85-994F-A7EA-C98073EA042D}"/>
              </a:ext>
            </a:extLst>
          </p:cNvPr>
          <p:cNvSpPr/>
          <p:nvPr/>
        </p:nvSpPr>
        <p:spPr>
          <a:xfrm>
            <a:off x="7138080" y="447639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5-Point Star 33">
            <a:extLst>
              <a:ext uri="{FF2B5EF4-FFF2-40B4-BE49-F238E27FC236}">
                <a16:creationId xmlns:a16="http://schemas.microsoft.com/office/drawing/2014/main" id="{5191EB65-FFC9-B54E-AE48-6A741BD40E68}"/>
              </a:ext>
            </a:extLst>
          </p:cNvPr>
          <p:cNvSpPr/>
          <p:nvPr/>
        </p:nvSpPr>
        <p:spPr>
          <a:xfrm>
            <a:off x="7331120" y="447639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5-Point Star 34">
            <a:extLst>
              <a:ext uri="{FF2B5EF4-FFF2-40B4-BE49-F238E27FC236}">
                <a16:creationId xmlns:a16="http://schemas.microsoft.com/office/drawing/2014/main" id="{39800C68-41AB-2C49-8BEB-546DDC29395B}"/>
              </a:ext>
            </a:extLst>
          </p:cNvPr>
          <p:cNvSpPr/>
          <p:nvPr/>
        </p:nvSpPr>
        <p:spPr>
          <a:xfrm>
            <a:off x="7534320" y="448655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5-Point Star 35">
            <a:extLst>
              <a:ext uri="{FF2B5EF4-FFF2-40B4-BE49-F238E27FC236}">
                <a16:creationId xmlns:a16="http://schemas.microsoft.com/office/drawing/2014/main" id="{A4F726BA-A1D5-404C-A2BC-AD77C70F34CF}"/>
              </a:ext>
            </a:extLst>
          </p:cNvPr>
          <p:cNvSpPr/>
          <p:nvPr/>
        </p:nvSpPr>
        <p:spPr>
          <a:xfrm>
            <a:off x="7808640" y="449671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5-Point Star 36">
            <a:extLst>
              <a:ext uri="{FF2B5EF4-FFF2-40B4-BE49-F238E27FC236}">
                <a16:creationId xmlns:a16="http://schemas.microsoft.com/office/drawing/2014/main" id="{F23078A6-DB7B-2C43-8A00-4324535C005B}"/>
              </a:ext>
            </a:extLst>
          </p:cNvPr>
          <p:cNvSpPr/>
          <p:nvPr/>
        </p:nvSpPr>
        <p:spPr>
          <a:xfrm>
            <a:off x="8001680" y="449671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5-Point Star 37">
            <a:extLst>
              <a:ext uri="{FF2B5EF4-FFF2-40B4-BE49-F238E27FC236}">
                <a16:creationId xmlns:a16="http://schemas.microsoft.com/office/drawing/2014/main" id="{62510D2D-55B4-1A45-979C-9914F0A01D75}"/>
              </a:ext>
            </a:extLst>
          </p:cNvPr>
          <p:cNvSpPr/>
          <p:nvPr/>
        </p:nvSpPr>
        <p:spPr>
          <a:xfrm>
            <a:off x="8184560" y="450687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5-Point Star 38">
            <a:extLst>
              <a:ext uri="{FF2B5EF4-FFF2-40B4-BE49-F238E27FC236}">
                <a16:creationId xmlns:a16="http://schemas.microsoft.com/office/drawing/2014/main" id="{5DA56B12-AD3C-3846-81A7-D0EA8E7DB0BB}"/>
              </a:ext>
            </a:extLst>
          </p:cNvPr>
          <p:cNvSpPr/>
          <p:nvPr/>
        </p:nvSpPr>
        <p:spPr>
          <a:xfrm>
            <a:off x="8194720" y="473039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5-Point Star 39">
            <a:extLst>
              <a:ext uri="{FF2B5EF4-FFF2-40B4-BE49-F238E27FC236}">
                <a16:creationId xmlns:a16="http://schemas.microsoft.com/office/drawing/2014/main" id="{1D5553D4-3D02-084E-92D9-8DFD223B4748}"/>
              </a:ext>
            </a:extLst>
          </p:cNvPr>
          <p:cNvSpPr/>
          <p:nvPr/>
        </p:nvSpPr>
        <p:spPr>
          <a:xfrm>
            <a:off x="8184560" y="494375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5-Point Star 40">
            <a:extLst>
              <a:ext uri="{FF2B5EF4-FFF2-40B4-BE49-F238E27FC236}">
                <a16:creationId xmlns:a16="http://schemas.microsoft.com/office/drawing/2014/main" id="{B35E69B9-9D47-1F4C-8E16-6ACC66CF81A8}"/>
              </a:ext>
            </a:extLst>
          </p:cNvPr>
          <p:cNvSpPr/>
          <p:nvPr/>
        </p:nvSpPr>
        <p:spPr>
          <a:xfrm>
            <a:off x="8204880" y="517743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5-Point Star 41">
            <a:extLst>
              <a:ext uri="{FF2B5EF4-FFF2-40B4-BE49-F238E27FC236}">
                <a16:creationId xmlns:a16="http://schemas.microsoft.com/office/drawing/2014/main" id="{F548F0DC-8779-8E4C-AA15-D70C05ED93C1}"/>
              </a:ext>
            </a:extLst>
          </p:cNvPr>
          <p:cNvSpPr/>
          <p:nvPr/>
        </p:nvSpPr>
        <p:spPr>
          <a:xfrm>
            <a:off x="8408080" y="518759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5-Point Star 42">
            <a:extLst>
              <a:ext uri="{FF2B5EF4-FFF2-40B4-BE49-F238E27FC236}">
                <a16:creationId xmlns:a16="http://schemas.microsoft.com/office/drawing/2014/main" id="{0B16581C-81C3-FA4A-A977-FDB147024B3A}"/>
              </a:ext>
            </a:extLst>
          </p:cNvPr>
          <p:cNvSpPr/>
          <p:nvPr/>
        </p:nvSpPr>
        <p:spPr>
          <a:xfrm>
            <a:off x="8621440" y="518759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5-Point Star 43">
            <a:extLst>
              <a:ext uri="{FF2B5EF4-FFF2-40B4-BE49-F238E27FC236}">
                <a16:creationId xmlns:a16="http://schemas.microsoft.com/office/drawing/2014/main" id="{9A9D1A41-9C8C-7D46-B87C-E06538BD010C}"/>
              </a:ext>
            </a:extLst>
          </p:cNvPr>
          <p:cNvSpPr/>
          <p:nvPr/>
        </p:nvSpPr>
        <p:spPr>
          <a:xfrm>
            <a:off x="8855120" y="519775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5-Point Star 44">
            <a:extLst>
              <a:ext uri="{FF2B5EF4-FFF2-40B4-BE49-F238E27FC236}">
                <a16:creationId xmlns:a16="http://schemas.microsoft.com/office/drawing/2014/main" id="{84BF2E85-4921-A547-B6FA-491D81CD56B2}"/>
              </a:ext>
            </a:extLst>
          </p:cNvPr>
          <p:cNvSpPr/>
          <p:nvPr/>
        </p:nvSpPr>
        <p:spPr>
          <a:xfrm>
            <a:off x="9190400" y="518759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5-Point Star 45">
            <a:extLst>
              <a:ext uri="{FF2B5EF4-FFF2-40B4-BE49-F238E27FC236}">
                <a16:creationId xmlns:a16="http://schemas.microsoft.com/office/drawing/2014/main" id="{9204CCCD-2DEF-7E4B-8EC2-50C28C9C0D89}"/>
              </a:ext>
            </a:extLst>
          </p:cNvPr>
          <p:cNvSpPr/>
          <p:nvPr/>
        </p:nvSpPr>
        <p:spPr>
          <a:xfrm>
            <a:off x="9190400" y="497423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5-Point Star 46">
            <a:extLst>
              <a:ext uri="{FF2B5EF4-FFF2-40B4-BE49-F238E27FC236}">
                <a16:creationId xmlns:a16="http://schemas.microsoft.com/office/drawing/2014/main" id="{710B000D-97EE-AE46-916C-C7CBFCA373D9}"/>
              </a:ext>
            </a:extLst>
          </p:cNvPr>
          <p:cNvSpPr/>
          <p:nvPr/>
        </p:nvSpPr>
        <p:spPr>
          <a:xfrm>
            <a:off x="9200560" y="484215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5-Point Star 47">
            <a:extLst>
              <a:ext uri="{FF2B5EF4-FFF2-40B4-BE49-F238E27FC236}">
                <a16:creationId xmlns:a16="http://schemas.microsoft.com/office/drawing/2014/main" id="{4BF1EFD0-F956-4D4D-ADC5-08EE66F3D0AA}"/>
              </a:ext>
            </a:extLst>
          </p:cNvPr>
          <p:cNvSpPr/>
          <p:nvPr/>
        </p:nvSpPr>
        <p:spPr>
          <a:xfrm>
            <a:off x="9373280" y="484215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5-Point Star 48">
            <a:extLst>
              <a:ext uri="{FF2B5EF4-FFF2-40B4-BE49-F238E27FC236}">
                <a16:creationId xmlns:a16="http://schemas.microsoft.com/office/drawing/2014/main" id="{3C59F32F-7F39-0B42-99CE-6EC52561AD5D}"/>
              </a:ext>
            </a:extLst>
          </p:cNvPr>
          <p:cNvSpPr/>
          <p:nvPr/>
        </p:nvSpPr>
        <p:spPr>
          <a:xfrm>
            <a:off x="9566320" y="485231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5-Point Star 49">
            <a:extLst>
              <a:ext uri="{FF2B5EF4-FFF2-40B4-BE49-F238E27FC236}">
                <a16:creationId xmlns:a16="http://schemas.microsoft.com/office/drawing/2014/main" id="{B29B204E-2AE0-E942-B7DE-EE3FE5D8511D}"/>
              </a:ext>
            </a:extLst>
          </p:cNvPr>
          <p:cNvSpPr/>
          <p:nvPr/>
        </p:nvSpPr>
        <p:spPr>
          <a:xfrm>
            <a:off x="9566320" y="502503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14FBE867-905E-0341-8606-26FDA7D57360}"/>
              </a:ext>
            </a:extLst>
          </p:cNvPr>
          <p:cNvSpPr/>
          <p:nvPr/>
        </p:nvSpPr>
        <p:spPr>
          <a:xfrm>
            <a:off x="7298488" y="2738594"/>
            <a:ext cx="270392" cy="27184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6A15A9F9-1CB7-5842-8890-02B67AD23C59}"/>
              </a:ext>
            </a:extLst>
          </p:cNvPr>
          <p:cNvSpPr/>
          <p:nvPr/>
        </p:nvSpPr>
        <p:spPr>
          <a:xfrm>
            <a:off x="7271596" y="3733670"/>
            <a:ext cx="270392" cy="27184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623C7078-F683-4E41-A9F3-01ADA2B97F1B}"/>
              </a:ext>
            </a:extLst>
          </p:cNvPr>
          <p:cNvSpPr/>
          <p:nvPr/>
        </p:nvSpPr>
        <p:spPr>
          <a:xfrm>
            <a:off x="7782584" y="4639104"/>
            <a:ext cx="270392" cy="27184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5-Point Star 50">
            <a:extLst>
              <a:ext uri="{FF2B5EF4-FFF2-40B4-BE49-F238E27FC236}">
                <a16:creationId xmlns:a16="http://schemas.microsoft.com/office/drawing/2014/main" id="{1F8D1A25-2D58-5143-BE56-DF83456F10EF}"/>
              </a:ext>
            </a:extLst>
          </p:cNvPr>
          <p:cNvSpPr/>
          <p:nvPr/>
        </p:nvSpPr>
        <p:spPr>
          <a:xfrm>
            <a:off x="9575288" y="517743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DE1665FC-CF91-9344-ACF0-08825CD99B27}"/>
              </a:ext>
            </a:extLst>
          </p:cNvPr>
          <p:cNvCxnSpPr>
            <a:cxnSpLocks/>
            <a:stCxn id="54" idx="2"/>
          </p:cNvCxnSpPr>
          <p:nvPr/>
        </p:nvCxnSpPr>
        <p:spPr>
          <a:xfrm flipH="1" flipV="1">
            <a:off x="5504329" y="4005519"/>
            <a:ext cx="2278255" cy="76951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2EBB0E71-647B-9446-B71B-5218E721A4A9}"/>
              </a:ext>
            </a:extLst>
          </p:cNvPr>
          <p:cNvCxnSpPr>
            <a:cxnSpLocks/>
            <a:stCxn id="52" idx="2"/>
          </p:cNvCxnSpPr>
          <p:nvPr/>
        </p:nvCxnSpPr>
        <p:spPr>
          <a:xfrm flipH="1" flipV="1">
            <a:off x="4860882" y="2078551"/>
            <a:ext cx="2437606" cy="795968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28847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62CD2-EA03-A245-972B-338CB6B5E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Smart Greedy Search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C168C7-7F51-034B-A7B4-40467D16E5EA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838200" y="1506070"/>
                <a:ext cx="5181600" cy="5199529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In fact, let’s back up.  Already, at this point in the search, this node has the smallest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.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C168C7-7F51-034B-A7B4-40467D16E5E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838200" y="1506070"/>
                <a:ext cx="5181600" cy="5199529"/>
              </a:xfrm>
              <a:blipFill>
                <a:blip r:embed="rId2"/>
                <a:stretch>
                  <a:fillRect l="-2200" t="-1951" r="-4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2">
            <a:extLst>
              <a:ext uri="{FF2B5EF4-FFF2-40B4-BE49-F238E27FC236}">
                <a16:creationId xmlns:a16="http://schemas.microsoft.com/office/drawing/2014/main" id="{6D208B85-500C-1C44-9745-546E310DF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72649" y="2254579"/>
            <a:ext cx="3272163" cy="327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Down Arrow 15">
            <a:extLst>
              <a:ext uri="{FF2B5EF4-FFF2-40B4-BE49-F238E27FC236}">
                <a16:creationId xmlns:a16="http://schemas.microsoft.com/office/drawing/2014/main" id="{E0631A3C-4713-AA47-B740-07C51145BFA6}"/>
              </a:ext>
            </a:extLst>
          </p:cNvPr>
          <p:cNvSpPr/>
          <p:nvPr/>
        </p:nvSpPr>
        <p:spPr>
          <a:xfrm>
            <a:off x="7154436" y="2002917"/>
            <a:ext cx="181787" cy="24238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4B72E63-D408-5740-8BFE-3B71DB78FC5F}"/>
              </a:ext>
            </a:extLst>
          </p:cNvPr>
          <p:cNvSpPr txBox="1"/>
          <p:nvPr/>
        </p:nvSpPr>
        <p:spPr>
          <a:xfrm>
            <a:off x="6777315" y="1709218"/>
            <a:ext cx="1144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Start state</a:t>
            </a:r>
          </a:p>
        </p:txBody>
      </p:sp>
      <p:sp>
        <p:nvSpPr>
          <p:cNvPr id="18" name="Down Arrow 17">
            <a:extLst>
              <a:ext uri="{FF2B5EF4-FFF2-40B4-BE49-F238E27FC236}">
                <a16:creationId xmlns:a16="http://schemas.microsoft.com/office/drawing/2014/main" id="{A7B03404-87EA-0C40-AD2B-333C9C4ADEFD}"/>
              </a:ext>
            </a:extLst>
          </p:cNvPr>
          <p:cNvSpPr/>
          <p:nvPr/>
        </p:nvSpPr>
        <p:spPr>
          <a:xfrm rot="5400000">
            <a:off x="10366003" y="5123591"/>
            <a:ext cx="181787" cy="24238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94353DE-211F-9E40-89A4-2C84322DD0A4}"/>
              </a:ext>
            </a:extLst>
          </p:cNvPr>
          <p:cNvSpPr txBox="1"/>
          <p:nvPr/>
        </p:nvSpPr>
        <p:spPr>
          <a:xfrm>
            <a:off x="10594837" y="5102572"/>
            <a:ext cx="1128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Goal state</a:t>
            </a:r>
          </a:p>
        </p:txBody>
      </p:sp>
      <p:sp>
        <p:nvSpPr>
          <p:cNvPr id="20" name="5-Point Star 19">
            <a:extLst>
              <a:ext uri="{FF2B5EF4-FFF2-40B4-BE49-F238E27FC236}">
                <a16:creationId xmlns:a16="http://schemas.microsoft.com/office/drawing/2014/main" id="{155BFA61-36BA-7B42-B292-74A3C85C8BEE}"/>
              </a:ext>
            </a:extLst>
          </p:cNvPr>
          <p:cNvSpPr/>
          <p:nvPr/>
        </p:nvSpPr>
        <p:spPr>
          <a:xfrm>
            <a:off x="7148240" y="229199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5-Point Star 20">
            <a:extLst>
              <a:ext uri="{FF2B5EF4-FFF2-40B4-BE49-F238E27FC236}">
                <a16:creationId xmlns:a16="http://schemas.microsoft.com/office/drawing/2014/main" id="{DC44F179-3E7B-A84C-BDD1-0934C63E3BE5}"/>
              </a:ext>
            </a:extLst>
          </p:cNvPr>
          <p:cNvSpPr/>
          <p:nvPr/>
        </p:nvSpPr>
        <p:spPr>
          <a:xfrm>
            <a:off x="7138080" y="252567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5-Point Star 21">
            <a:extLst>
              <a:ext uri="{FF2B5EF4-FFF2-40B4-BE49-F238E27FC236}">
                <a16:creationId xmlns:a16="http://schemas.microsoft.com/office/drawing/2014/main" id="{2873A853-CB23-F94D-9CEC-C0647BC8C70B}"/>
              </a:ext>
            </a:extLst>
          </p:cNvPr>
          <p:cNvSpPr/>
          <p:nvPr/>
        </p:nvSpPr>
        <p:spPr>
          <a:xfrm>
            <a:off x="7138080" y="274919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5-Point Star 22">
            <a:extLst>
              <a:ext uri="{FF2B5EF4-FFF2-40B4-BE49-F238E27FC236}">
                <a16:creationId xmlns:a16="http://schemas.microsoft.com/office/drawing/2014/main" id="{81E61CB3-9F25-094F-B7BD-6B08B99F81ED}"/>
              </a:ext>
            </a:extLst>
          </p:cNvPr>
          <p:cNvSpPr/>
          <p:nvPr/>
        </p:nvSpPr>
        <p:spPr>
          <a:xfrm>
            <a:off x="7138080" y="298287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5-Point Star 23">
            <a:extLst>
              <a:ext uri="{FF2B5EF4-FFF2-40B4-BE49-F238E27FC236}">
                <a16:creationId xmlns:a16="http://schemas.microsoft.com/office/drawing/2014/main" id="{BC8B7AF9-2032-8040-8CD5-CB154C322A07}"/>
              </a:ext>
            </a:extLst>
          </p:cNvPr>
          <p:cNvSpPr/>
          <p:nvPr/>
        </p:nvSpPr>
        <p:spPr>
          <a:xfrm>
            <a:off x="7127920" y="323687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5-Point Star 24">
            <a:extLst>
              <a:ext uri="{FF2B5EF4-FFF2-40B4-BE49-F238E27FC236}">
                <a16:creationId xmlns:a16="http://schemas.microsoft.com/office/drawing/2014/main" id="{B1161708-B7BA-2B44-9C58-5A1050049C0B}"/>
              </a:ext>
            </a:extLst>
          </p:cNvPr>
          <p:cNvSpPr/>
          <p:nvPr/>
        </p:nvSpPr>
        <p:spPr>
          <a:xfrm>
            <a:off x="7138080" y="344007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5-Point Star 25">
            <a:extLst>
              <a:ext uri="{FF2B5EF4-FFF2-40B4-BE49-F238E27FC236}">
                <a16:creationId xmlns:a16="http://schemas.microsoft.com/office/drawing/2014/main" id="{8CF5C8E3-21F9-F845-9710-BA3387F66D27}"/>
              </a:ext>
            </a:extLst>
          </p:cNvPr>
          <p:cNvSpPr/>
          <p:nvPr/>
        </p:nvSpPr>
        <p:spPr>
          <a:xfrm>
            <a:off x="7320960" y="346039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5-Point Star 26">
            <a:extLst>
              <a:ext uri="{FF2B5EF4-FFF2-40B4-BE49-F238E27FC236}">
                <a16:creationId xmlns:a16="http://schemas.microsoft.com/office/drawing/2014/main" id="{6F78C2C7-9DB7-9A4A-BBD9-59BCEEDA264E}"/>
              </a:ext>
            </a:extLst>
          </p:cNvPr>
          <p:cNvSpPr/>
          <p:nvPr/>
        </p:nvSpPr>
        <p:spPr>
          <a:xfrm>
            <a:off x="7483520" y="347055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5-Point Star 27">
            <a:extLst>
              <a:ext uri="{FF2B5EF4-FFF2-40B4-BE49-F238E27FC236}">
                <a16:creationId xmlns:a16="http://schemas.microsoft.com/office/drawing/2014/main" id="{363C5750-0053-2540-9ECF-215DC359A5E0}"/>
              </a:ext>
            </a:extLst>
          </p:cNvPr>
          <p:cNvSpPr/>
          <p:nvPr/>
        </p:nvSpPr>
        <p:spPr>
          <a:xfrm>
            <a:off x="7493680" y="369407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5-Point Star 28">
            <a:extLst>
              <a:ext uri="{FF2B5EF4-FFF2-40B4-BE49-F238E27FC236}">
                <a16:creationId xmlns:a16="http://schemas.microsoft.com/office/drawing/2014/main" id="{9C1B0282-E3CC-F542-A142-9ED09C0A9E8D}"/>
              </a:ext>
            </a:extLst>
          </p:cNvPr>
          <p:cNvSpPr/>
          <p:nvPr/>
        </p:nvSpPr>
        <p:spPr>
          <a:xfrm>
            <a:off x="7503840" y="393791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5-Point Star 29">
            <a:extLst>
              <a:ext uri="{FF2B5EF4-FFF2-40B4-BE49-F238E27FC236}">
                <a16:creationId xmlns:a16="http://schemas.microsoft.com/office/drawing/2014/main" id="{E56E14D3-F7F9-7C45-86C6-0A9F16068CC0}"/>
              </a:ext>
            </a:extLst>
          </p:cNvPr>
          <p:cNvSpPr/>
          <p:nvPr/>
        </p:nvSpPr>
        <p:spPr>
          <a:xfrm>
            <a:off x="7514000" y="413095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14FBE867-905E-0341-8606-26FDA7D57360}"/>
              </a:ext>
            </a:extLst>
          </p:cNvPr>
          <p:cNvSpPr/>
          <p:nvPr/>
        </p:nvSpPr>
        <p:spPr>
          <a:xfrm>
            <a:off x="7298488" y="2738594"/>
            <a:ext cx="270392" cy="27184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6A15A9F9-1CB7-5842-8890-02B67AD23C59}"/>
              </a:ext>
            </a:extLst>
          </p:cNvPr>
          <p:cNvSpPr/>
          <p:nvPr/>
        </p:nvSpPr>
        <p:spPr>
          <a:xfrm>
            <a:off x="7271596" y="3733670"/>
            <a:ext cx="270392" cy="27184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623C7078-F683-4E41-A9F3-01ADA2B97F1B}"/>
              </a:ext>
            </a:extLst>
          </p:cNvPr>
          <p:cNvSpPr/>
          <p:nvPr/>
        </p:nvSpPr>
        <p:spPr>
          <a:xfrm>
            <a:off x="7280561" y="4101220"/>
            <a:ext cx="270392" cy="27184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0573551B-F1C4-0A41-8A4B-5B7871D2C4B5}"/>
              </a:ext>
            </a:extLst>
          </p:cNvPr>
          <p:cNvCxnSpPr>
            <a:cxnSpLocks/>
          </p:cNvCxnSpPr>
          <p:nvPr/>
        </p:nvCxnSpPr>
        <p:spPr>
          <a:xfrm flipH="1" flipV="1">
            <a:off x="5432612" y="2525679"/>
            <a:ext cx="1865876" cy="34884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18416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62CD2-EA03-A245-972B-338CB6B5E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Smart Greedy Search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C168C7-7F51-034B-A7B4-40467D16E5EA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838200" y="1506070"/>
                <a:ext cx="5181600" cy="5199529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So we move forward along THAT path instead, until we reach this point, where all three nodes have the same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.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C168C7-7F51-034B-A7B4-40467D16E5E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838200" y="1506070"/>
                <a:ext cx="5181600" cy="5199529"/>
              </a:xfrm>
              <a:blipFill>
                <a:blip r:embed="rId2"/>
                <a:stretch>
                  <a:fillRect l="-2200" t="-1951" r="-7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2">
            <a:extLst>
              <a:ext uri="{FF2B5EF4-FFF2-40B4-BE49-F238E27FC236}">
                <a16:creationId xmlns:a16="http://schemas.microsoft.com/office/drawing/2014/main" id="{6D208B85-500C-1C44-9745-546E310DF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72649" y="2254579"/>
            <a:ext cx="3272163" cy="327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Down Arrow 15">
            <a:extLst>
              <a:ext uri="{FF2B5EF4-FFF2-40B4-BE49-F238E27FC236}">
                <a16:creationId xmlns:a16="http://schemas.microsoft.com/office/drawing/2014/main" id="{E0631A3C-4713-AA47-B740-07C51145BFA6}"/>
              </a:ext>
            </a:extLst>
          </p:cNvPr>
          <p:cNvSpPr/>
          <p:nvPr/>
        </p:nvSpPr>
        <p:spPr>
          <a:xfrm>
            <a:off x="7154436" y="2002917"/>
            <a:ext cx="181787" cy="24238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4B72E63-D408-5740-8BFE-3B71DB78FC5F}"/>
              </a:ext>
            </a:extLst>
          </p:cNvPr>
          <p:cNvSpPr txBox="1"/>
          <p:nvPr/>
        </p:nvSpPr>
        <p:spPr>
          <a:xfrm>
            <a:off x="6777315" y="1709218"/>
            <a:ext cx="1144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Start state</a:t>
            </a:r>
          </a:p>
        </p:txBody>
      </p:sp>
      <p:sp>
        <p:nvSpPr>
          <p:cNvPr id="18" name="Down Arrow 17">
            <a:extLst>
              <a:ext uri="{FF2B5EF4-FFF2-40B4-BE49-F238E27FC236}">
                <a16:creationId xmlns:a16="http://schemas.microsoft.com/office/drawing/2014/main" id="{A7B03404-87EA-0C40-AD2B-333C9C4ADEFD}"/>
              </a:ext>
            </a:extLst>
          </p:cNvPr>
          <p:cNvSpPr/>
          <p:nvPr/>
        </p:nvSpPr>
        <p:spPr>
          <a:xfrm rot="5400000">
            <a:off x="10366003" y="5123591"/>
            <a:ext cx="181787" cy="24238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94353DE-211F-9E40-89A4-2C84322DD0A4}"/>
              </a:ext>
            </a:extLst>
          </p:cNvPr>
          <p:cNvSpPr txBox="1"/>
          <p:nvPr/>
        </p:nvSpPr>
        <p:spPr>
          <a:xfrm>
            <a:off x="10594837" y="5102572"/>
            <a:ext cx="1128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Goal state</a:t>
            </a:r>
          </a:p>
        </p:txBody>
      </p:sp>
      <p:sp>
        <p:nvSpPr>
          <p:cNvPr id="20" name="5-Point Star 19">
            <a:extLst>
              <a:ext uri="{FF2B5EF4-FFF2-40B4-BE49-F238E27FC236}">
                <a16:creationId xmlns:a16="http://schemas.microsoft.com/office/drawing/2014/main" id="{155BFA61-36BA-7B42-B292-74A3C85C8BEE}"/>
              </a:ext>
            </a:extLst>
          </p:cNvPr>
          <p:cNvSpPr/>
          <p:nvPr/>
        </p:nvSpPr>
        <p:spPr>
          <a:xfrm>
            <a:off x="7148240" y="229199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5-Point Star 20">
            <a:extLst>
              <a:ext uri="{FF2B5EF4-FFF2-40B4-BE49-F238E27FC236}">
                <a16:creationId xmlns:a16="http://schemas.microsoft.com/office/drawing/2014/main" id="{DC44F179-3E7B-A84C-BDD1-0934C63E3BE5}"/>
              </a:ext>
            </a:extLst>
          </p:cNvPr>
          <p:cNvSpPr/>
          <p:nvPr/>
        </p:nvSpPr>
        <p:spPr>
          <a:xfrm>
            <a:off x="7138080" y="252567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5-Point Star 21">
            <a:extLst>
              <a:ext uri="{FF2B5EF4-FFF2-40B4-BE49-F238E27FC236}">
                <a16:creationId xmlns:a16="http://schemas.microsoft.com/office/drawing/2014/main" id="{2873A853-CB23-F94D-9CEC-C0647BC8C70B}"/>
              </a:ext>
            </a:extLst>
          </p:cNvPr>
          <p:cNvSpPr/>
          <p:nvPr/>
        </p:nvSpPr>
        <p:spPr>
          <a:xfrm>
            <a:off x="7138080" y="274919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5-Point Star 22">
            <a:extLst>
              <a:ext uri="{FF2B5EF4-FFF2-40B4-BE49-F238E27FC236}">
                <a16:creationId xmlns:a16="http://schemas.microsoft.com/office/drawing/2014/main" id="{81E61CB3-9F25-094F-B7BD-6B08B99F81ED}"/>
              </a:ext>
            </a:extLst>
          </p:cNvPr>
          <p:cNvSpPr/>
          <p:nvPr/>
        </p:nvSpPr>
        <p:spPr>
          <a:xfrm>
            <a:off x="7138080" y="298287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5-Point Star 23">
            <a:extLst>
              <a:ext uri="{FF2B5EF4-FFF2-40B4-BE49-F238E27FC236}">
                <a16:creationId xmlns:a16="http://schemas.microsoft.com/office/drawing/2014/main" id="{BC8B7AF9-2032-8040-8CD5-CB154C322A07}"/>
              </a:ext>
            </a:extLst>
          </p:cNvPr>
          <p:cNvSpPr/>
          <p:nvPr/>
        </p:nvSpPr>
        <p:spPr>
          <a:xfrm>
            <a:off x="7127920" y="323687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5-Point Star 24">
            <a:extLst>
              <a:ext uri="{FF2B5EF4-FFF2-40B4-BE49-F238E27FC236}">
                <a16:creationId xmlns:a16="http://schemas.microsoft.com/office/drawing/2014/main" id="{B1161708-B7BA-2B44-9C58-5A1050049C0B}"/>
              </a:ext>
            </a:extLst>
          </p:cNvPr>
          <p:cNvSpPr/>
          <p:nvPr/>
        </p:nvSpPr>
        <p:spPr>
          <a:xfrm>
            <a:off x="7138080" y="344007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5-Point Star 25">
            <a:extLst>
              <a:ext uri="{FF2B5EF4-FFF2-40B4-BE49-F238E27FC236}">
                <a16:creationId xmlns:a16="http://schemas.microsoft.com/office/drawing/2014/main" id="{8CF5C8E3-21F9-F845-9710-BA3387F66D27}"/>
              </a:ext>
            </a:extLst>
          </p:cNvPr>
          <p:cNvSpPr/>
          <p:nvPr/>
        </p:nvSpPr>
        <p:spPr>
          <a:xfrm>
            <a:off x="7320960" y="346039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5-Point Star 26">
            <a:extLst>
              <a:ext uri="{FF2B5EF4-FFF2-40B4-BE49-F238E27FC236}">
                <a16:creationId xmlns:a16="http://schemas.microsoft.com/office/drawing/2014/main" id="{6F78C2C7-9DB7-9A4A-BBD9-59BCEEDA264E}"/>
              </a:ext>
            </a:extLst>
          </p:cNvPr>
          <p:cNvSpPr/>
          <p:nvPr/>
        </p:nvSpPr>
        <p:spPr>
          <a:xfrm>
            <a:off x="7483520" y="347055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5-Point Star 27">
            <a:extLst>
              <a:ext uri="{FF2B5EF4-FFF2-40B4-BE49-F238E27FC236}">
                <a16:creationId xmlns:a16="http://schemas.microsoft.com/office/drawing/2014/main" id="{363C5750-0053-2540-9ECF-215DC359A5E0}"/>
              </a:ext>
            </a:extLst>
          </p:cNvPr>
          <p:cNvSpPr/>
          <p:nvPr/>
        </p:nvSpPr>
        <p:spPr>
          <a:xfrm>
            <a:off x="7493680" y="369407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5-Point Star 28">
            <a:extLst>
              <a:ext uri="{FF2B5EF4-FFF2-40B4-BE49-F238E27FC236}">
                <a16:creationId xmlns:a16="http://schemas.microsoft.com/office/drawing/2014/main" id="{9C1B0282-E3CC-F542-A142-9ED09C0A9E8D}"/>
              </a:ext>
            </a:extLst>
          </p:cNvPr>
          <p:cNvSpPr/>
          <p:nvPr/>
        </p:nvSpPr>
        <p:spPr>
          <a:xfrm>
            <a:off x="7503840" y="393791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5-Point Star 29">
            <a:extLst>
              <a:ext uri="{FF2B5EF4-FFF2-40B4-BE49-F238E27FC236}">
                <a16:creationId xmlns:a16="http://schemas.microsoft.com/office/drawing/2014/main" id="{E56E14D3-F7F9-7C45-86C6-0A9F16068CC0}"/>
              </a:ext>
            </a:extLst>
          </p:cNvPr>
          <p:cNvSpPr/>
          <p:nvPr/>
        </p:nvSpPr>
        <p:spPr>
          <a:xfrm>
            <a:off x="7514000" y="413095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14FBE867-905E-0341-8606-26FDA7D57360}"/>
              </a:ext>
            </a:extLst>
          </p:cNvPr>
          <p:cNvSpPr/>
          <p:nvPr/>
        </p:nvSpPr>
        <p:spPr>
          <a:xfrm>
            <a:off x="7441920" y="2541375"/>
            <a:ext cx="270392" cy="27184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6A15A9F9-1CB7-5842-8890-02B67AD23C59}"/>
              </a:ext>
            </a:extLst>
          </p:cNvPr>
          <p:cNvSpPr/>
          <p:nvPr/>
        </p:nvSpPr>
        <p:spPr>
          <a:xfrm>
            <a:off x="7271596" y="3733670"/>
            <a:ext cx="270392" cy="27184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623C7078-F683-4E41-A9F3-01ADA2B97F1B}"/>
              </a:ext>
            </a:extLst>
          </p:cNvPr>
          <p:cNvSpPr/>
          <p:nvPr/>
        </p:nvSpPr>
        <p:spPr>
          <a:xfrm>
            <a:off x="7280561" y="4101220"/>
            <a:ext cx="270392" cy="27184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5-Point Star 30">
            <a:extLst>
              <a:ext uri="{FF2B5EF4-FFF2-40B4-BE49-F238E27FC236}">
                <a16:creationId xmlns:a16="http://schemas.microsoft.com/office/drawing/2014/main" id="{D42BC55E-6077-CD4C-89BE-807A7321AE2A}"/>
              </a:ext>
            </a:extLst>
          </p:cNvPr>
          <p:cNvSpPr/>
          <p:nvPr/>
        </p:nvSpPr>
        <p:spPr>
          <a:xfrm>
            <a:off x="7326338" y="2758166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5-Point Star 31">
            <a:extLst>
              <a:ext uri="{FF2B5EF4-FFF2-40B4-BE49-F238E27FC236}">
                <a16:creationId xmlns:a16="http://schemas.microsoft.com/office/drawing/2014/main" id="{0965650C-0800-654B-A2AC-41D064F03B52}"/>
              </a:ext>
            </a:extLst>
          </p:cNvPr>
          <p:cNvSpPr/>
          <p:nvPr/>
        </p:nvSpPr>
        <p:spPr>
          <a:xfrm>
            <a:off x="7514596" y="2785063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4882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62CD2-EA03-A245-972B-338CB6B5E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Smart Greedy 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C168C7-7F51-034B-A7B4-40467D16E5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06070"/>
            <a:ext cx="5181600" cy="51995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Moving forward on all three paths…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6D208B85-500C-1C44-9745-546E310DF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72649" y="2254579"/>
            <a:ext cx="3272163" cy="327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Down Arrow 15">
            <a:extLst>
              <a:ext uri="{FF2B5EF4-FFF2-40B4-BE49-F238E27FC236}">
                <a16:creationId xmlns:a16="http://schemas.microsoft.com/office/drawing/2014/main" id="{E0631A3C-4713-AA47-B740-07C51145BFA6}"/>
              </a:ext>
            </a:extLst>
          </p:cNvPr>
          <p:cNvSpPr/>
          <p:nvPr/>
        </p:nvSpPr>
        <p:spPr>
          <a:xfrm>
            <a:off x="7154436" y="2002917"/>
            <a:ext cx="181787" cy="24238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4B72E63-D408-5740-8BFE-3B71DB78FC5F}"/>
              </a:ext>
            </a:extLst>
          </p:cNvPr>
          <p:cNvSpPr txBox="1"/>
          <p:nvPr/>
        </p:nvSpPr>
        <p:spPr>
          <a:xfrm>
            <a:off x="6777315" y="1709218"/>
            <a:ext cx="1144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Start state</a:t>
            </a:r>
          </a:p>
        </p:txBody>
      </p:sp>
      <p:sp>
        <p:nvSpPr>
          <p:cNvPr id="18" name="Down Arrow 17">
            <a:extLst>
              <a:ext uri="{FF2B5EF4-FFF2-40B4-BE49-F238E27FC236}">
                <a16:creationId xmlns:a16="http://schemas.microsoft.com/office/drawing/2014/main" id="{A7B03404-87EA-0C40-AD2B-333C9C4ADEFD}"/>
              </a:ext>
            </a:extLst>
          </p:cNvPr>
          <p:cNvSpPr/>
          <p:nvPr/>
        </p:nvSpPr>
        <p:spPr>
          <a:xfrm rot="5400000">
            <a:off x="10366003" y="5123591"/>
            <a:ext cx="181787" cy="24238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94353DE-211F-9E40-89A4-2C84322DD0A4}"/>
              </a:ext>
            </a:extLst>
          </p:cNvPr>
          <p:cNvSpPr txBox="1"/>
          <p:nvPr/>
        </p:nvSpPr>
        <p:spPr>
          <a:xfrm>
            <a:off x="10594837" y="5102572"/>
            <a:ext cx="1128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Goal state</a:t>
            </a:r>
          </a:p>
        </p:txBody>
      </p:sp>
      <p:sp>
        <p:nvSpPr>
          <p:cNvPr id="20" name="5-Point Star 19">
            <a:extLst>
              <a:ext uri="{FF2B5EF4-FFF2-40B4-BE49-F238E27FC236}">
                <a16:creationId xmlns:a16="http://schemas.microsoft.com/office/drawing/2014/main" id="{155BFA61-36BA-7B42-B292-74A3C85C8BEE}"/>
              </a:ext>
            </a:extLst>
          </p:cNvPr>
          <p:cNvSpPr/>
          <p:nvPr/>
        </p:nvSpPr>
        <p:spPr>
          <a:xfrm>
            <a:off x="7148240" y="229199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5-Point Star 20">
            <a:extLst>
              <a:ext uri="{FF2B5EF4-FFF2-40B4-BE49-F238E27FC236}">
                <a16:creationId xmlns:a16="http://schemas.microsoft.com/office/drawing/2014/main" id="{DC44F179-3E7B-A84C-BDD1-0934C63E3BE5}"/>
              </a:ext>
            </a:extLst>
          </p:cNvPr>
          <p:cNvSpPr/>
          <p:nvPr/>
        </p:nvSpPr>
        <p:spPr>
          <a:xfrm>
            <a:off x="7138080" y="252567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5-Point Star 21">
            <a:extLst>
              <a:ext uri="{FF2B5EF4-FFF2-40B4-BE49-F238E27FC236}">
                <a16:creationId xmlns:a16="http://schemas.microsoft.com/office/drawing/2014/main" id="{2873A853-CB23-F94D-9CEC-C0647BC8C70B}"/>
              </a:ext>
            </a:extLst>
          </p:cNvPr>
          <p:cNvSpPr/>
          <p:nvPr/>
        </p:nvSpPr>
        <p:spPr>
          <a:xfrm>
            <a:off x="7138080" y="274919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5-Point Star 22">
            <a:extLst>
              <a:ext uri="{FF2B5EF4-FFF2-40B4-BE49-F238E27FC236}">
                <a16:creationId xmlns:a16="http://schemas.microsoft.com/office/drawing/2014/main" id="{81E61CB3-9F25-094F-B7BD-6B08B99F81ED}"/>
              </a:ext>
            </a:extLst>
          </p:cNvPr>
          <p:cNvSpPr/>
          <p:nvPr/>
        </p:nvSpPr>
        <p:spPr>
          <a:xfrm>
            <a:off x="7138080" y="298287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5-Point Star 23">
            <a:extLst>
              <a:ext uri="{FF2B5EF4-FFF2-40B4-BE49-F238E27FC236}">
                <a16:creationId xmlns:a16="http://schemas.microsoft.com/office/drawing/2014/main" id="{BC8B7AF9-2032-8040-8CD5-CB154C322A07}"/>
              </a:ext>
            </a:extLst>
          </p:cNvPr>
          <p:cNvSpPr/>
          <p:nvPr/>
        </p:nvSpPr>
        <p:spPr>
          <a:xfrm>
            <a:off x="7127920" y="323687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5-Point Star 24">
            <a:extLst>
              <a:ext uri="{FF2B5EF4-FFF2-40B4-BE49-F238E27FC236}">
                <a16:creationId xmlns:a16="http://schemas.microsoft.com/office/drawing/2014/main" id="{B1161708-B7BA-2B44-9C58-5A1050049C0B}"/>
              </a:ext>
            </a:extLst>
          </p:cNvPr>
          <p:cNvSpPr/>
          <p:nvPr/>
        </p:nvSpPr>
        <p:spPr>
          <a:xfrm>
            <a:off x="7138080" y="344007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5-Point Star 25">
            <a:extLst>
              <a:ext uri="{FF2B5EF4-FFF2-40B4-BE49-F238E27FC236}">
                <a16:creationId xmlns:a16="http://schemas.microsoft.com/office/drawing/2014/main" id="{8CF5C8E3-21F9-F845-9710-BA3387F66D27}"/>
              </a:ext>
            </a:extLst>
          </p:cNvPr>
          <p:cNvSpPr/>
          <p:nvPr/>
        </p:nvSpPr>
        <p:spPr>
          <a:xfrm>
            <a:off x="7320960" y="346039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5-Point Star 26">
            <a:extLst>
              <a:ext uri="{FF2B5EF4-FFF2-40B4-BE49-F238E27FC236}">
                <a16:creationId xmlns:a16="http://schemas.microsoft.com/office/drawing/2014/main" id="{6F78C2C7-9DB7-9A4A-BBD9-59BCEEDA264E}"/>
              </a:ext>
            </a:extLst>
          </p:cNvPr>
          <p:cNvSpPr/>
          <p:nvPr/>
        </p:nvSpPr>
        <p:spPr>
          <a:xfrm>
            <a:off x="7483520" y="347055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5-Point Star 27">
            <a:extLst>
              <a:ext uri="{FF2B5EF4-FFF2-40B4-BE49-F238E27FC236}">
                <a16:creationId xmlns:a16="http://schemas.microsoft.com/office/drawing/2014/main" id="{363C5750-0053-2540-9ECF-215DC359A5E0}"/>
              </a:ext>
            </a:extLst>
          </p:cNvPr>
          <p:cNvSpPr/>
          <p:nvPr/>
        </p:nvSpPr>
        <p:spPr>
          <a:xfrm>
            <a:off x="7493680" y="369407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5-Point Star 28">
            <a:extLst>
              <a:ext uri="{FF2B5EF4-FFF2-40B4-BE49-F238E27FC236}">
                <a16:creationId xmlns:a16="http://schemas.microsoft.com/office/drawing/2014/main" id="{9C1B0282-E3CC-F542-A142-9ED09C0A9E8D}"/>
              </a:ext>
            </a:extLst>
          </p:cNvPr>
          <p:cNvSpPr/>
          <p:nvPr/>
        </p:nvSpPr>
        <p:spPr>
          <a:xfrm>
            <a:off x="7503840" y="393791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5-Point Star 29">
            <a:extLst>
              <a:ext uri="{FF2B5EF4-FFF2-40B4-BE49-F238E27FC236}">
                <a16:creationId xmlns:a16="http://schemas.microsoft.com/office/drawing/2014/main" id="{E56E14D3-F7F9-7C45-86C6-0A9F16068CC0}"/>
              </a:ext>
            </a:extLst>
          </p:cNvPr>
          <p:cNvSpPr/>
          <p:nvPr/>
        </p:nvSpPr>
        <p:spPr>
          <a:xfrm>
            <a:off x="7514000" y="413095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14FBE867-905E-0341-8606-26FDA7D57360}"/>
              </a:ext>
            </a:extLst>
          </p:cNvPr>
          <p:cNvSpPr/>
          <p:nvPr/>
        </p:nvSpPr>
        <p:spPr>
          <a:xfrm>
            <a:off x="7441920" y="2362082"/>
            <a:ext cx="270392" cy="27184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6A15A9F9-1CB7-5842-8890-02B67AD23C59}"/>
              </a:ext>
            </a:extLst>
          </p:cNvPr>
          <p:cNvSpPr/>
          <p:nvPr/>
        </p:nvSpPr>
        <p:spPr>
          <a:xfrm>
            <a:off x="7092305" y="3751599"/>
            <a:ext cx="270392" cy="27184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623C7078-F683-4E41-A9F3-01ADA2B97F1B}"/>
              </a:ext>
            </a:extLst>
          </p:cNvPr>
          <p:cNvSpPr/>
          <p:nvPr/>
        </p:nvSpPr>
        <p:spPr>
          <a:xfrm>
            <a:off x="7101270" y="4101220"/>
            <a:ext cx="270392" cy="27184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5-Point Star 30">
            <a:extLst>
              <a:ext uri="{FF2B5EF4-FFF2-40B4-BE49-F238E27FC236}">
                <a16:creationId xmlns:a16="http://schemas.microsoft.com/office/drawing/2014/main" id="{D42BC55E-6077-CD4C-89BE-807A7321AE2A}"/>
              </a:ext>
            </a:extLst>
          </p:cNvPr>
          <p:cNvSpPr/>
          <p:nvPr/>
        </p:nvSpPr>
        <p:spPr>
          <a:xfrm>
            <a:off x="7326338" y="2758166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5-Point Star 31">
            <a:extLst>
              <a:ext uri="{FF2B5EF4-FFF2-40B4-BE49-F238E27FC236}">
                <a16:creationId xmlns:a16="http://schemas.microsoft.com/office/drawing/2014/main" id="{0965650C-0800-654B-A2AC-41D064F03B52}"/>
              </a:ext>
            </a:extLst>
          </p:cNvPr>
          <p:cNvSpPr/>
          <p:nvPr/>
        </p:nvSpPr>
        <p:spPr>
          <a:xfrm>
            <a:off x="7514596" y="2785063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5-Point Star 32">
            <a:extLst>
              <a:ext uri="{FF2B5EF4-FFF2-40B4-BE49-F238E27FC236}">
                <a16:creationId xmlns:a16="http://schemas.microsoft.com/office/drawing/2014/main" id="{5D19EE04-F1C1-9345-8DFE-4A1E8B3C3BE7}"/>
              </a:ext>
            </a:extLst>
          </p:cNvPr>
          <p:cNvSpPr/>
          <p:nvPr/>
        </p:nvSpPr>
        <p:spPr>
          <a:xfrm>
            <a:off x="7379531" y="4157855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5-Point Star 33">
            <a:extLst>
              <a:ext uri="{FF2B5EF4-FFF2-40B4-BE49-F238E27FC236}">
                <a16:creationId xmlns:a16="http://schemas.microsoft.com/office/drawing/2014/main" id="{655A9272-516E-FB4D-9E50-28AE69F65B1D}"/>
              </a:ext>
            </a:extLst>
          </p:cNvPr>
          <p:cNvSpPr/>
          <p:nvPr/>
        </p:nvSpPr>
        <p:spPr>
          <a:xfrm>
            <a:off x="7388498" y="3790302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5-Point Star 34">
            <a:extLst>
              <a:ext uri="{FF2B5EF4-FFF2-40B4-BE49-F238E27FC236}">
                <a16:creationId xmlns:a16="http://schemas.microsoft.com/office/drawing/2014/main" id="{0F667B54-1E31-1149-A282-FC08EE114613}"/>
              </a:ext>
            </a:extLst>
          </p:cNvPr>
          <p:cNvSpPr/>
          <p:nvPr/>
        </p:nvSpPr>
        <p:spPr>
          <a:xfrm>
            <a:off x="7487109" y="261592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2308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62CD2-EA03-A245-972B-338CB6B5EF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Smart Greedy Search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C168C7-7F51-034B-A7B4-40467D16E5EA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838200" y="1506070"/>
                <a:ext cx="5181600" cy="5199529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All of the new star nodes here had EXACTLY THE SAME value of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=34</m:t>
                    </m:r>
                  </m:oMath>
                </a14:m>
                <a:r>
                  <a:rPr lang="en-US" dirty="0"/>
                  <a:t>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Now these four circles, shown here, are the new frontier, the set of nodes with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=3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C168C7-7F51-034B-A7B4-40467D16E5E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838200" y="1506070"/>
                <a:ext cx="5181600" cy="5199529"/>
              </a:xfrm>
              <a:blipFill>
                <a:blip r:embed="rId2"/>
                <a:stretch>
                  <a:fillRect l="-2200" t="-1951" r="-29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2">
            <a:extLst>
              <a:ext uri="{FF2B5EF4-FFF2-40B4-BE49-F238E27FC236}">
                <a16:creationId xmlns:a16="http://schemas.microsoft.com/office/drawing/2014/main" id="{6D208B85-500C-1C44-9745-546E310DF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72649" y="2254579"/>
            <a:ext cx="3272163" cy="327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Down Arrow 15">
            <a:extLst>
              <a:ext uri="{FF2B5EF4-FFF2-40B4-BE49-F238E27FC236}">
                <a16:creationId xmlns:a16="http://schemas.microsoft.com/office/drawing/2014/main" id="{E0631A3C-4713-AA47-B740-07C51145BFA6}"/>
              </a:ext>
            </a:extLst>
          </p:cNvPr>
          <p:cNvSpPr/>
          <p:nvPr/>
        </p:nvSpPr>
        <p:spPr>
          <a:xfrm>
            <a:off x="7154436" y="2002917"/>
            <a:ext cx="181787" cy="24238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4B72E63-D408-5740-8BFE-3B71DB78FC5F}"/>
              </a:ext>
            </a:extLst>
          </p:cNvPr>
          <p:cNvSpPr txBox="1"/>
          <p:nvPr/>
        </p:nvSpPr>
        <p:spPr>
          <a:xfrm>
            <a:off x="6777315" y="1709218"/>
            <a:ext cx="1144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Start state</a:t>
            </a:r>
          </a:p>
        </p:txBody>
      </p:sp>
      <p:sp>
        <p:nvSpPr>
          <p:cNvPr id="18" name="Down Arrow 17">
            <a:extLst>
              <a:ext uri="{FF2B5EF4-FFF2-40B4-BE49-F238E27FC236}">
                <a16:creationId xmlns:a16="http://schemas.microsoft.com/office/drawing/2014/main" id="{A7B03404-87EA-0C40-AD2B-333C9C4ADEFD}"/>
              </a:ext>
            </a:extLst>
          </p:cNvPr>
          <p:cNvSpPr/>
          <p:nvPr/>
        </p:nvSpPr>
        <p:spPr>
          <a:xfrm rot="5400000">
            <a:off x="10366003" y="5123591"/>
            <a:ext cx="181787" cy="24238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94353DE-211F-9E40-89A4-2C84322DD0A4}"/>
              </a:ext>
            </a:extLst>
          </p:cNvPr>
          <p:cNvSpPr txBox="1"/>
          <p:nvPr/>
        </p:nvSpPr>
        <p:spPr>
          <a:xfrm>
            <a:off x="10594837" y="5102572"/>
            <a:ext cx="1128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Goal state</a:t>
            </a:r>
          </a:p>
        </p:txBody>
      </p:sp>
      <p:sp>
        <p:nvSpPr>
          <p:cNvPr id="20" name="5-Point Star 19">
            <a:extLst>
              <a:ext uri="{FF2B5EF4-FFF2-40B4-BE49-F238E27FC236}">
                <a16:creationId xmlns:a16="http://schemas.microsoft.com/office/drawing/2014/main" id="{155BFA61-36BA-7B42-B292-74A3C85C8BEE}"/>
              </a:ext>
            </a:extLst>
          </p:cNvPr>
          <p:cNvSpPr/>
          <p:nvPr/>
        </p:nvSpPr>
        <p:spPr>
          <a:xfrm>
            <a:off x="7148240" y="229199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21" name="5-Point Star 20">
            <a:extLst>
              <a:ext uri="{FF2B5EF4-FFF2-40B4-BE49-F238E27FC236}">
                <a16:creationId xmlns:a16="http://schemas.microsoft.com/office/drawing/2014/main" id="{DC44F179-3E7B-A84C-BDD1-0934C63E3BE5}"/>
              </a:ext>
            </a:extLst>
          </p:cNvPr>
          <p:cNvSpPr/>
          <p:nvPr/>
        </p:nvSpPr>
        <p:spPr>
          <a:xfrm>
            <a:off x="7138080" y="252567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22" name="5-Point Star 21">
            <a:extLst>
              <a:ext uri="{FF2B5EF4-FFF2-40B4-BE49-F238E27FC236}">
                <a16:creationId xmlns:a16="http://schemas.microsoft.com/office/drawing/2014/main" id="{2873A853-CB23-F94D-9CEC-C0647BC8C70B}"/>
              </a:ext>
            </a:extLst>
          </p:cNvPr>
          <p:cNvSpPr/>
          <p:nvPr/>
        </p:nvSpPr>
        <p:spPr>
          <a:xfrm>
            <a:off x="7138080" y="274919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23" name="5-Point Star 22">
            <a:extLst>
              <a:ext uri="{FF2B5EF4-FFF2-40B4-BE49-F238E27FC236}">
                <a16:creationId xmlns:a16="http://schemas.microsoft.com/office/drawing/2014/main" id="{81E61CB3-9F25-094F-B7BD-6B08B99F81ED}"/>
              </a:ext>
            </a:extLst>
          </p:cNvPr>
          <p:cNvSpPr/>
          <p:nvPr/>
        </p:nvSpPr>
        <p:spPr>
          <a:xfrm>
            <a:off x="7138080" y="298287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24" name="5-Point Star 23">
            <a:extLst>
              <a:ext uri="{FF2B5EF4-FFF2-40B4-BE49-F238E27FC236}">
                <a16:creationId xmlns:a16="http://schemas.microsoft.com/office/drawing/2014/main" id="{BC8B7AF9-2032-8040-8CD5-CB154C322A07}"/>
              </a:ext>
            </a:extLst>
          </p:cNvPr>
          <p:cNvSpPr/>
          <p:nvPr/>
        </p:nvSpPr>
        <p:spPr>
          <a:xfrm>
            <a:off x="7127920" y="323687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25" name="5-Point Star 24">
            <a:extLst>
              <a:ext uri="{FF2B5EF4-FFF2-40B4-BE49-F238E27FC236}">
                <a16:creationId xmlns:a16="http://schemas.microsoft.com/office/drawing/2014/main" id="{B1161708-B7BA-2B44-9C58-5A1050049C0B}"/>
              </a:ext>
            </a:extLst>
          </p:cNvPr>
          <p:cNvSpPr/>
          <p:nvPr/>
        </p:nvSpPr>
        <p:spPr>
          <a:xfrm>
            <a:off x="7138080" y="344007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26" name="5-Point Star 25">
            <a:extLst>
              <a:ext uri="{FF2B5EF4-FFF2-40B4-BE49-F238E27FC236}">
                <a16:creationId xmlns:a16="http://schemas.microsoft.com/office/drawing/2014/main" id="{8CF5C8E3-21F9-F845-9710-BA3387F66D27}"/>
              </a:ext>
            </a:extLst>
          </p:cNvPr>
          <p:cNvSpPr/>
          <p:nvPr/>
        </p:nvSpPr>
        <p:spPr>
          <a:xfrm>
            <a:off x="7320960" y="346039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27" name="5-Point Star 26">
            <a:extLst>
              <a:ext uri="{FF2B5EF4-FFF2-40B4-BE49-F238E27FC236}">
                <a16:creationId xmlns:a16="http://schemas.microsoft.com/office/drawing/2014/main" id="{6F78C2C7-9DB7-9A4A-BBD9-59BCEEDA264E}"/>
              </a:ext>
            </a:extLst>
          </p:cNvPr>
          <p:cNvSpPr/>
          <p:nvPr/>
        </p:nvSpPr>
        <p:spPr>
          <a:xfrm>
            <a:off x="7483520" y="347055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28" name="5-Point Star 27">
            <a:extLst>
              <a:ext uri="{FF2B5EF4-FFF2-40B4-BE49-F238E27FC236}">
                <a16:creationId xmlns:a16="http://schemas.microsoft.com/office/drawing/2014/main" id="{363C5750-0053-2540-9ECF-215DC359A5E0}"/>
              </a:ext>
            </a:extLst>
          </p:cNvPr>
          <p:cNvSpPr/>
          <p:nvPr/>
        </p:nvSpPr>
        <p:spPr>
          <a:xfrm>
            <a:off x="7493680" y="369407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29" name="5-Point Star 28">
            <a:extLst>
              <a:ext uri="{FF2B5EF4-FFF2-40B4-BE49-F238E27FC236}">
                <a16:creationId xmlns:a16="http://schemas.microsoft.com/office/drawing/2014/main" id="{9C1B0282-E3CC-F542-A142-9ED09C0A9E8D}"/>
              </a:ext>
            </a:extLst>
          </p:cNvPr>
          <p:cNvSpPr/>
          <p:nvPr/>
        </p:nvSpPr>
        <p:spPr>
          <a:xfrm>
            <a:off x="7503840" y="393791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30" name="5-Point Star 29">
            <a:extLst>
              <a:ext uri="{FF2B5EF4-FFF2-40B4-BE49-F238E27FC236}">
                <a16:creationId xmlns:a16="http://schemas.microsoft.com/office/drawing/2014/main" id="{E56E14D3-F7F9-7C45-86C6-0A9F16068CC0}"/>
              </a:ext>
            </a:extLst>
          </p:cNvPr>
          <p:cNvSpPr/>
          <p:nvPr/>
        </p:nvSpPr>
        <p:spPr>
          <a:xfrm>
            <a:off x="7514000" y="413095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31" name="5-Point Star 30">
            <a:extLst>
              <a:ext uri="{FF2B5EF4-FFF2-40B4-BE49-F238E27FC236}">
                <a16:creationId xmlns:a16="http://schemas.microsoft.com/office/drawing/2014/main" id="{D42BC55E-6077-CD4C-89BE-807A7321AE2A}"/>
              </a:ext>
            </a:extLst>
          </p:cNvPr>
          <p:cNvSpPr/>
          <p:nvPr/>
        </p:nvSpPr>
        <p:spPr>
          <a:xfrm>
            <a:off x="7326338" y="2758166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32" name="5-Point Star 31">
            <a:extLst>
              <a:ext uri="{FF2B5EF4-FFF2-40B4-BE49-F238E27FC236}">
                <a16:creationId xmlns:a16="http://schemas.microsoft.com/office/drawing/2014/main" id="{0965650C-0800-654B-A2AC-41D064F03B52}"/>
              </a:ext>
            </a:extLst>
          </p:cNvPr>
          <p:cNvSpPr/>
          <p:nvPr/>
        </p:nvSpPr>
        <p:spPr>
          <a:xfrm>
            <a:off x="7514596" y="2785063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33" name="5-Point Star 32">
            <a:extLst>
              <a:ext uri="{FF2B5EF4-FFF2-40B4-BE49-F238E27FC236}">
                <a16:creationId xmlns:a16="http://schemas.microsoft.com/office/drawing/2014/main" id="{5D19EE04-F1C1-9345-8DFE-4A1E8B3C3BE7}"/>
              </a:ext>
            </a:extLst>
          </p:cNvPr>
          <p:cNvSpPr/>
          <p:nvPr/>
        </p:nvSpPr>
        <p:spPr>
          <a:xfrm>
            <a:off x="7379531" y="4157855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34" name="5-Point Star 33">
            <a:extLst>
              <a:ext uri="{FF2B5EF4-FFF2-40B4-BE49-F238E27FC236}">
                <a16:creationId xmlns:a16="http://schemas.microsoft.com/office/drawing/2014/main" id="{655A9272-516E-FB4D-9E50-28AE69F65B1D}"/>
              </a:ext>
            </a:extLst>
          </p:cNvPr>
          <p:cNvSpPr/>
          <p:nvPr/>
        </p:nvSpPr>
        <p:spPr>
          <a:xfrm>
            <a:off x="7388498" y="3790302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35" name="5-Point Star 34">
            <a:extLst>
              <a:ext uri="{FF2B5EF4-FFF2-40B4-BE49-F238E27FC236}">
                <a16:creationId xmlns:a16="http://schemas.microsoft.com/office/drawing/2014/main" id="{0F667B54-1E31-1149-A282-FC08EE114613}"/>
              </a:ext>
            </a:extLst>
          </p:cNvPr>
          <p:cNvSpPr/>
          <p:nvPr/>
        </p:nvSpPr>
        <p:spPr>
          <a:xfrm>
            <a:off x="7487109" y="261592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36" name="5-Point Star 35">
            <a:extLst>
              <a:ext uri="{FF2B5EF4-FFF2-40B4-BE49-F238E27FC236}">
                <a16:creationId xmlns:a16="http://schemas.microsoft.com/office/drawing/2014/main" id="{4B5FDAC2-CD00-8F45-ABDD-3C1DD175884C}"/>
              </a:ext>
            </a:extLst>
          </p:cNvPr>
          <p:cNvSpPr/>
          <p:nvPr/>
        </p:nvSpPr>
        <p:spPr>
          <a:xfrm>
            <a:off x="7496074" y="2427672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>
                <a:noFill/>
              </a:rPr>
              <a:t>v</a:t>
            </a:r>
          </a:p>
        </p:txBody>
      </p:sp>
      <p:sp>
        <p:nvSpPr>
          <p:cNvPr id="37" name="5-Point Star 36">
            <a:extLst>
              <a:ext uri="{FF2B5EF4-FFF2-40B4-BE49-F238E27FC236}">
                <a16:creationId xmlns:a16="http://schemas.microsoft.com/office/drawing/2014/main" id="{CCDAAFB9-F19B-9743-A870-6ECE3F3BADD4}"/>
              </a:ext>
            </a:extLst>
          </p:cNvPr>
          <p:cNvSpPr/>
          <p:nvPr/>
        </p:nvSpPr>
        <p:spPr>
          <a:xfrm>
            <a:off x="7666403" y="2418707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>
                <a:noFill/>
              </a:rPr>
              <a:t>v</a:t>
            </a:r>
          </a:p>
        </p:txBody>
      </p:sp>
      <p:sp>
        <p:nvSpPr>
          <p:cNvPr id="38" name="5-Point Star 37">
            <a:extLst>
              <a:ext uri="{FF2B5EF4-FFF2-40B4-BE49-F238E27FC236}">
                <a16:creationId xmlns:a16="http://schemas.microsoft.com/office/drawing/2014/main" id="{772B298D-9374-6C4D-A37E-0A05710D7DA8}"/>
              </a:ext>
            </a:extLst>
          </p:cNvPr>
          <p:cNvSpPr/>
          <p:nvPr/>
        </p:nvSpPr>
        <p:spPr>
          <a:xfrm>
            <a:off x="7872590" y="2427672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>
                <a:noFill/>
              </a:rPr>
              <a:t>v</a:t>
            </a:r>
          </a:p>
        </p:txBody>
      </p:sp>
      <p:sp>
        <p:nvSpPr>
          <p:cNvPr id="39" name="5-Point Star 38">
            <a:extLst>
              <a:ext uri="{FF2B5EF4-FFF2-40B4-BE49-F238E27FC236}">
                <a16:creationId xmlns:a16="http://schemas.microsoft.com/office/drawing/2014/main" id="{96531BE2-FAF6-DE4D-9F1E-3DBF3FEDB7C6}"/>
              </a:ext>
            </a:extLst>
          </p:cNvPr>
          <p:cNvSpPr/>
          <p:nvPr/>
        </p:nvSpPr>
        <p:spPr>
          <a:xfrm>
            <a:off x="8007063" y="2436637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>
                <a:noFill/>
              </a:rPr>
              <a:t>v</a:t>
            </a:r>
          </a:p>
        </p:txBody>
      </p:sp>
      <p:sp>
        <p:nvSpPr>
          <p:cNvPr id="40" name="5-Point Star 39">
            <a:extLst>
              <a:ext uri="{FF2B5EF4-FFF2-40B4-BE49-F238E27FC236}">
                <a16:creationId xmlns:a16="http://schemas.microsoft.com/office/drawing/2014/main" id="{120CD2FE-592D-514A-8D1F-E93F54632E1D}"/>
              </a:ext>
            </a:extLst>
          </p:cNvPr>
          <p:cNvSpPr/>
          <p:nvPr/>
        </p:nvSpPr>
        <p:spPr>
          <a:xfrm>
            <a:off x="8177392" y="2445602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>
                <a:noFill/>
              </a:rPr>
              <a:t>v</a:t>
            </a:r>
          </a:p>
        </p:txBody>
      </p:sp>
      <p:sp>
        <p:nvSpPr>
          <p:cNvPr id="41" name="5-Point Star 40">
            <a:extLst>
              <a:ext uri="{FF2B5EF4-FFF2-40B4-BE49-F238E27FC236}">
                <a16:creationId xmlns:a16="http://schemas.microsoft.com/office/drawing/2014/main" id="{2BDCC976-4F5C-CC4E-BF18-9991DAB3E629}"/>
              </a:ext>
            </a:extLst>
          </p:cNvPr>
          <p:cNvSpPr/>
          <p:nvPr/>
        </p:nvSpPr>
        <p:spPr>
          <a:xfrm>
            <a:off x="8222218" y="261593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>
                <a:noFill/>
              </a:rPr>
              <a:t>v</a:t>
            </a:r>
          </a:p>
        </p:txBody>
      </p:sp>
      <p:sp>
        <p:nvSpPr>
          <p:cNvPr id="42" name="5-Point Star 41">
            <a:extLst>
              <a:ext uri="{FF2B5EF4-FFF2-40B4-BE49-F238E27FC236}">
                <a16:creationId xmlns:a16="http://schemas.microsoft.com/office/drawing/2014/main" id="{52C32D1B-C9A1-5147-966C-C81D38BCE2BD}"/>
              </a:ext>
            </a:extLst>
          </p:cNvPr>
          <p:cNvSpPr/>
          <p:nvPr/>
        </p:nvSpPr>
        <p:spPr>
          <a:xfrm>
            <a:off x="8231183" y="276833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43" name="5-Point Star 42">
            <a:extLst>
              <a:ext uri="{FF2B5EF4-FFF2-40B4-BE49-F238E27FC236}">
                <a16:creationId xmlns:a16="http://schemas.microsoft.com/office/drawing/2014/main" id="{4EC87B05-715B-B143-914F-CFF0297F4200}"/>
              </a:ext>
            </a:extLst>
          </p:cNvPr>
          <p:cNvSpPr/>
          <p:nvPr/>
        </p:nvSpPr>
        <p:spPr>
          <a:xfrm>
            <a:off x="8347725" y="2436640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44" name="5-Point Star 43">
            <a:extLst>
              <a:ext uri="{FF2B5EF4-FFF2-40B4-BE49-F238E27FC236}">
                <a16:creationId xmlns:a16="http://schemas.microsoft.com/office/drawing/2014/main" id="{09476247-023F-0B4A-8899-E7ADAD3E0400}"/>
              </a:ext>
            </a:extLst>
          </p:cNvPr>
          <p:cNvSpPr/>
          <p:nvPr/>
        </p:nvSpPr>
        <p:spPr>
          <a:xfrm>
            <a:off x="8500125" y="2445604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45" name="5-Point Star 44">
            <a:extLst>
              <a:ext uri="{FF2B5EF4-FFF2-40B4-BE49-F238E27FC236}">
                <a16:creationId xmlns:a16="http://schemas.microsoft.com/office/drawing/2014/main" id="{1C8EADC2-C17C-6741-B836-5C9A0346DF3D}"/>
              </a:ext>
            </a:extLst>
          </p:cNvPr>
          <p:cNvSpPr/>
          <p:nvPr/>
        </p:nvSpPr>
        <p:spPr>
          <a:xfrm>
            <a:off x="8652525" y="243664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46" name="5-Point Star 45">
            <a:extLst>
              <a:ext uri="{FF2B5EF4-FFF2-40B4-BE49-F238E27FC236}">
                <a16:creationId xmlns:a16="http://schemas.microsoft.com/office/drawing/2014/main" id="{59C49DB3-5E4B-F54C-99FE-33739BF704BF}"/>
              </a:ext>
            </a:extLst>
          </p:cNvPr>
          <p:cNvSpPr/>
          <p:nvPr/>
        </p:nvSpPr>
        <p:spPr>
          <a:xfrm>
            <a:off x="8822854" y="2427680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47" name="5-Point Star 46">
            <a:extLst>
              <a:ext uri="{FF2B5EF4-FFF2-40B4-BE49-F238E27FC236}">
                <a16:creationId xmlns:a16="http://schemas.microsoft.com/office/drawing/2014/main" id="{5B55D00E-646E-C44E-ACFC-000D1137DD94}"/>
              </a:ext>
            </a:extLst>
          </p:cNvPr>
          <p:cNvSpPr/>
          <p:nvPr/>
        </p:nvSpPr>
        <p:spPr>
          <a:xfrm>
            <a:off x="9011112" y="2436646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48" name="5-Point Star 47">
            <a:extLst>
              <a:ext uri="{FF2B5EF4-FFF2-40B4-BE49-F238E27FC236}">
                <a16:creationId xmlns:a16="http://schemas.microsoft.com/office/drawing/2014/main" id="{CA67672A-17DE-6C4B-BA4B-2949A4E4835D}"/>
              </a:ext>
            </a:extLst>
          </p:cNvPr>
          <p:cNvSpPr/>
          <p:nvPr/>
        </p:nvSpPr>
        <p:spPr>
          <a:xfrm>
            <a:off x="9181441" y="244560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49" name="5-Point Star 48">
            <a:extLst>
              <a:ext uri="{FF2B5EF4-FFF2-40B4-BE49-F238E27FC236}">
                <a16:creationId xmlns:a16="http://schemas.microsoft.com/office/drawing/2014/main" id="{96F23B91-1B16-D24B-9790-7FF77ED549A5}"/>
              </a:ext>
            </a:extLst>
          </p:cNvPr>
          <p:cNvSpPr/>
          <p:nvPr/>
        </p:nvSpPr>
        <p:spPr>
          <a:xfrm>
            <a:off x="9369699" y="2454574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50" name="5-Point Star 49">
            <a:extLst>
              <a:ext uri="{FF2B5EF4-FFF2-40B4-BE49-F238E27FC236}">
                <a16:creationId xmlns:a16="http://schemas.microsoft.com/office/drawing/2014/main" id="{EA8BAA8B-2427-524A-AFB9-37EC8EAA2E61}"/>
              </a:ext>
            </a:extLst>
          </p:cNvPr>
          <p:cNvSpPr/>
          <p:nvPr/>
        </p:nvSpPr>
        <p:spPr>
          <a:xfrm>
            <a:off x="9593815" y="2445610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51" name="5-Point Star 50">
            <a:extLst>
              <a:ext uri="{FF2B5EF4-FFF2-40B4-BE49-F238E27FC236}">
                <a16:creationId xmlns:a16="http://schemas.microsoft.com/office/drawing/2014/main" id="{FD8BCF1C-AFBB-EF40-BC37-CEDE93CC0ADF}"/>
              </a:ext>
            </a:extLst>
          </p:cNvPr>
          <p:cNvSpPr/>
          <p:nvPr/>
        </p:nvSpPr>
        <p:spPr>
          <a:xfrm>
            <a:off x="9782074" y="2436646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55" name="5-Point Star 54">
            <a:extLst>
              <a:ext uri="{FF2B5EF4-FFF2-40B4-BE49-F238E27FC236}">
                <a16:creationId xmlns:a16="http://schemas.microsoft.com/office/drawing/2014/main" id="{ED6F4E36-5AEE-694F-9DC6-33BB833E6065}"/>
              </a:ext>
            </a:extLst>
          </p:cNvPr>
          <p:cNvSpPr/>
          <p:nvPr/>
        </p:nvSpPr>
        <p:spPr>
          <a:xfrm>
            <a:off x="8518051" y="2606975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56" name="5-Point Star 55">
            <a:extLst>
              <a:ext uri="{FF2B5EF4-FFF2-40B4-BE49-F238E27FC236}">
                <a16:creationId xmlns:a16="http://schemas.microsoft.com/office/drawing/2014/main" id="{D8AFEA5C-A370-5940-89C5-0FAF5C08D93D}"/>
              </a:ext>
            </a:extLst>
          </p:cNvPr>
          <p:cNvSpPr/>
          <p:nvPr/>
        </p:nvSpPr>
        <p:spPr>
          <a:xfrm>
            <a:off x="8544948" y="2777304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57" name="5-Point Star 56">
            <a:extLst>
              <a:ext uri="{FF2B5EF4-FFF2-40B4-BE49-F238E27FC236}">
                <a16:creationId xmlns:a16="http://schemas.microsoft.com/office/drawing/2014/main" id="{01618504-375F-694A-945E-2314F674C10C}"/>
              </a:ext>
            </a:extLst>
          </p:cNvPr>
          <p:cNvSpPr/>
          <p:nvPr/>
        </p:nvSpPr>
        <p:spPr>
          <a:xfrm>
            <a:off x="8715277" y="2786272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58" name="5-Point Star 57">
            <a:extLst>
              <a:ext uri="{FF2B5EF4-FFF2-40B4-BE49-F238E27FC236}">
                <a16:creationId xmlns:a16="http://schemas.microsoft.com/office/drawing/2014/main" id="{CCBD6B8E-152C-884D-9DB9-5F80B7073F2B}"/>
              </a:ext>
            </a:extLst>
          </p:cNvPr>
          <p:cNvSpPr/>
          <p:nvPr/>
        </p:nvSpPr>
        <p:spPr>
          <a:xfrm>
            <a:off x="8885606" y="2759378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59" name="5-Point Star 58">
            <a:extLst>
              <a:ext uri="{FF2B5EF4-FFF2-40B4-BE49-F238E27FC236}">
                <a16:creationId xmlns:a16="http://schemas.microsoft.com/office/drawing/2014/main" id="{3CF60793-A763-7E4D-8253-7A1B9144350B}"/>
              </a:ext>
            </a:extLst>
          </p:cNvPr>
          <p:cNvSpPr/>
          <p:nvPr/>
        </p:nvSpPr>
        <p:spPr>
          <a:xfrm>
            <a:off x="9055935" y="2804204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60" name="5-Point Star 59">
            <a:extLst>
              <a:ext uri="{FF2B5EF4-FFF2-40B4-BE49-F238E27FC236}">
                <a16:creationId xmlns:a16="http://schemas.microsoft.com/office/drawing/2014/main" id="{141F170B-257A-A045-A5CD-7451940024CF}"/>
              </a:ext>
            </a:extLst>
          </p:cNvPr>
          <p:cNvSpPr/>
          <p:nvPr/>
        </p:nvSpPr>
        <p:spPr>
          <a:xfrm>
            <a:off x="9226264" y="2795243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61" name="5-Point Star 60">
            <a:extLst>
              <a:ext uri="{FF2B5EF4-FFF2-40B4-BE49-F238E27FC236}">
                <a16:creationId xmlns:a16="http://schemas.microsoft.com/office/drawing/2014/main" id="{6AB8D630-6167-7041-B5F5-3B1B85B953EE}"/>
              </a:ext>
            </a:extLst>
          </p:cNvPr>
          <p:cNvSpPr/>
          <p:nvPr/>
        </p:nvSpPr>
        <p:spPr>
          <a:xfrm>
            <a:off x="9396593" y="278628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>
                <a:noFill/>
              </a:rPr>
              <a:t>v</a:t>
            </a:r>
          </a:p>
        </p:txBody>
      </p:sp>
      <p:sp>
        <p:nvSpPr>
          <p:cNvPr id="62" name="5-Point Star 61">
            <a:extLst>
              <a:ext uri="{FF2B5EF4-FFF2-40B4-BE49-F238E27FC236}">
                <a16:creationId xmlns:a16="http://schemas.microsoft.com/office/drawing/2014/main" id="{8D2EB1B5-A243-4B4F-928E-F0EDCB699F85}"/>
              </a:ext>
            </a:extLst>
          </p:cNvPr>
          <p:cNvSpPr/>
          <p:nvPr/>
        </p:nvSpPr>
        <p:spPr>
          <a:xfrm>
            <a:off x="9566922" y="2795247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63" name="5-Point Star 62">
            <a:extLst>
              <a:ext uri="{FF2B5EF4-FFF2-40B4-BE49-F238E27FC236}">
                <a16:creationId xmlns:a16="http://schemas.microsoft.com/office/drawing/2014/main" id="{DE07FB93-6E74-314A-AF14-0752B54FE144}"/>
              </a:ext>
            </a:extLst>
          </p:cNvPr>
          <p:cNvSpPr/>
          <p:nvPr/>
        </p:nvSpPr>
        <p:spPr>
          <a:xfrm>
            <a:off x="9737251" y="2786285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64" name="5-Point Star 63">
            <a:extLst>
              <a:ext uri="{FF2B5EF4-FFF2-40B4-BE49-F238E27FC236}">
                <a16:creationId xmlns:a16="http://schemas.microsoft.com/office/drawing/2014/main" id="{E0A33FB1-649E-B442-B649-95B4C65ECB9F}"/>
              </a:ext>
            </a:extLst>
          </p:cNvPr>
          <p:cNvSpPr/>
          <p:nvPr/>
        </p:nvSpPr>
        <p:spPr>
          <a:xfrm>
            <a:off x="9889651" y="2795252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65" name="5-Point Star 64">
            <a:extLst>
              <a:ext uri="{FF2B5EF4-FFF2-40B4-BE49-F238E27FC236}">
                <a16:creationId xmlns:a16="http://schemas.microsoft.com/office/drawing/2014/main" id="{D72E6086-3973-4F4C-8808-2192DACB36EC}"/>
              </a:ext>
            </a:extLst>
          </p:cNvPr>
          <p:cNvSpPr/>
          <p:nvPr/>
        </p:nvSpPr>
        <p:spPr>
          <a:xfrm>
            <a:off x="9934477" y="2947652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66" name="5-Point Star 65">
            <a:extLst>
              <a:ext uri="{FF2B5EF4-FFF2-40B4-BE49-F238E27FC236}">
                <a16:creationId xmlns:a16="http://schemas.microsoft.com/office/drawing/2014/main" id="{A9582071-B934-F045-8872-6378CD52C53B}"/>
              </a:ext>
            </a:extLst>
          </p:cNvPr>
          <p:cNvSpPr/>
          <p:nvPr/>
        </p:nvSpPr>
        <p:spPr>
          <a:xfrm>
            <a:off x="9548994" y="2938688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67" name="5-Point Star 66">
            <a:extLst>
              <a:ext uri="{FF2B5EF4-FFF2-40B4-BE49-F238E27FC236}">
                <a16:creationId xmlns:a16="http://schemas.microsoft.com/office/drawing/2014/main" id="{75E32397-50A3-B248-8BF5-2D482BA59C70}"/>
              </a:ext>
            </a:extLst>
          </p:cNvPr>
          <p:cNvSpPr/>
          <p:nvPr/>
        </p:nvSpPr>
        <p:spPr>
          <a:xfrm>
            <a:off x="9540030" y="3091088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68" name="5-Point Star 67">
            <a:extLst>
              <a:ext uri="{FF2B5EF4-FFF2-40B4-BE49-F238E27FC236}">
                <a16:creationId xmlns:a16="http://schemas.microsoft.com/office/drawing/2014/main" id="{E66B40D2-CFE9-B742-B29A-2F7C55C904BF}"/>
              </a:ext>
            </a:extLst>
          </p:cNvPr>
          <p:cNvSpPr/>
          <p:nvPr/>
        </p:nvSpPr>
        <p:spPr>
          <a:xfrm>
            <a:off x="9925511" y="3171772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69" name="5-Point Star 68">
            <a:extLst>
              <a:ext uri="{FF2B5EF4-FFF2-40B4-BE49-F238E27FC236}">
                <a16:creationId xmlns:a16="http://schemas.microsoft.com/office/drawing/2014/main" id="{78ADBF49-0DD4-F540-B250-61ED54B8E955}"/>
              </a:ext>
            </a:extLst>
          </p:cNvPr>
          <p:cNvSpPr/>
          <p:nvPr/>
        </p:nvSpPr>
        <p:spPr>
          <a:xfrm>
            <a:off x="9916548" y="3270385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70" name="5-Point Star 69">
            <a:extLst>
              <a:ext uri="{FF2B5EF4-FFF2-40B4-BE49-F238E27FC236}">
                <a16:creationId xmlns:a16="http://schemas.microsoft.com/office/drawing/2014/main" id="{15392618-11FB-DD43-BC95-E3A6E9B0E9B0}"/>
              </a:ext>
            </a:extLst>
          </p:cNvPr>
          <p:cNvSpPr/>
          <p:nvPr/>
        </p:nvSpPr>
        <p:spPr>
          <a:xfrm>
            <a:off x="9889657" y="3458643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71" name="5-Point Star 70">
            <a:extLst>
              <a:ext uri="{FF2B5EF4-FFF2-40B4-BE49-F238E27FC236}">
                <a16:creationId xmlns:a16="http://schemas.microsoft.com/office/drawing/2014/main" id="{EC676CED-D4D5-884B-AF26-DBFB23D0C2BE}"/>
              </a:ext>
            </a:extLst>
          </p:cNvPr>
          <p:cNvSpPr/>
          <p:nvPr/>
        </p:nvSpPr>
        <p:spPr>
          <a:xfrm>
            <a:off x="9916553" y="364690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72" name="5-Point Star 71">
            <a:extLst>
              <a:ext uri="{FF2B5EF4-FFF2-40B4-BE49-F238E27FC236}">
                <a16:creationId xmlns:a16="http://schemas.microsoft.com/office/drawing/2014/main" id="{3C38B921-CAB8-0A41-BEE4-353026E31A93}"/>
              </a:ext>
            </a:extLst>
          </p:cNvPr>
          <p:cNvSpPr/>
          <p:nvPr/>
        </p:nvSpPr>
        <p:spPr>
          <a:xfrm>
            <a:off x="9907588" y="3817230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73" name="5-Point Star 72">
            <a:extLst>
              <a:ext uri="{FF2B5EF4-FFF2-40B4-BE49-F238E27FC236}">
                <a16:creationId xmlns:a16="http://schemas.microsoft.com/office/drawing/2014/main" id="{F8260EB3-EF57-AA45-8BFB-6AC86C8D4BB5}"/>
              </a:ext>
            </a:extLst>
          </p:cNvPr>
          <p:cNvSpPr/>
          <p:nvPr/>
        </p:nvSpPr>
        <p:spPr>
          <a:xfrm>
            <a:off x="9934484" y="398755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74" name="5-Point Star 73">
            <a:extLst>
              <a:ext uri="{FF2B5EF4-FFF2-40B4-BE49-F238E27FC236}">
                <a16:creationId xmlns:a16="http://schemas.microsoft.com/office/drawing/2014/main" id="{920E222E-A2F3-DB4E-808D-C9B93B84B7D2}"/>
              </a:ext>
            </a:extLst>
          </p:cNvPr>
          <p:cNvSpPr/>
          <p:nvPr/>
        </p:nvSpPr>
        <p:spPr>
          <a:xfrm>
            <a:off x="9925521" y="4157888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75" name="5-Point Star 74">
            <a:extLst>
              <a:ext uri="{FF2B5EF4-FFF2-40B4-BE49-F238E27FC236}">
                <a16:creationId xmlns:a16="http://schemas.microsoft.com/office/drawing/2014/main" id="{36830ADC-1704-5641-802D-B5EB8A684E67}"/>
              </a:ext>
            </a:extLst>
          </p:cNvPr>
          <p:cNvSpPr/>
          <p:nvPr/>
        </p:nvSpPr>
        <p:spPr>
          <a:xfrm>
            <a:off x="7316790" y="375447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76" name="5-Point Star 75">
            <a:extLst>
              <a:ext uri="{FF2B5EF4-FFF2-40B4-BE49-F238E27FC236}">
                <a16:creationId xmlns:a16="http://schemas.microsoft.com/office/drawing/2014/main" id="{C5870E07-78E0-EF40-A9C2-CE3241F4F367}"/>
              </a:ext>
            </a:extLst>
          </p:cNvPr>
          <p:cNvSpPr/>
          <p:nvPr/>
        </p:nvSpPr>
        <p:spPr>
          <a:xfrm>
            <a:off x="7128531" y="3781372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77" name="5-Point Star 76">
            <a:extLst>
              <a:ext uri="{FF2B5EF4-FFF2-40B4-BE49-F238E27FC236}">
                <a16:creationId xmlns:a16="http://schemas.microsoft.com/office/drawing/2014/main" id="{DF54F789-24B1-AD4B-81B5-8C1B1642CF20}"/>
              </a:ext>
            </a:extLst>
          </p:cNvPr>
          <p:cNvSpPr/>
          <p:nvPr/>
        </p:nvSpPr>
        <p:spPr>
          <a:xfrm>
            <a:off x="7298860" y="4130994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78" name="5-Point Star 77">
            <a:extLst>
              <a:ext uri="{FF2B5EF4-FFF2-40B4-BE49-F238E27FC236}">
                <a16:creationId xmlns:a16="http://schemas.microsoft.com/office/drawing/2014/main" id="{A6007A94-358D-4844-BFB1-4A4B7154AF42}"/>
              </a:ext>
            </a:extLst>
          </p:cNvPr>
          <p:cNvSpPr/>
          <p:nvPr/>
        </p:nvSpPr>
        <p:spPr>
          <a:xfrm>
            <a:off x="7146459" y="415788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79" name="5-Point Star 78">
            <a:extLst>
              <a:ext uri="{FF2B5EF4-FFF2-40B4-BE49-F238E27FC236}">
                <a16:creationId xmlns:a16="http://schemas.microsoft.com/office/drawing/2014/main" id="{6D9BAD26-A8BB-4646-BB36-86909471452C}"/>
              </a:ext>
            </a:extLst>
          </p:cNvPr>
          <p:cNvSpPr/>
          <p:nvPr/>
        </p:nvSpPr>
        <p:spPr>
          <a:xfrm>
            <a:off x="7137496" y="431028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81" name="5-Point Star 80">
            <a:extLst>
              <a:ext uri="{FF2B5EF4-FFF2-40B4-BE49-F238E27FC236}">
                <a16:creationId xmlns:a16="http://schemas.microsoft.com/office/drawing/2014/main" id="{220E3F4E-F301-774A-B083-9BCCEC53026D}"/>
              </a:ext>
            </a:extLst>
          </p:cNvPr>
          <p:cNvSpPr/>
          <p:nvPr/>
        </p:nvSpPr>
        <p:spPr>
          <a:xfrm>
            <a:off x="7298861" y="4453725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82" name="5-Point Star 81">
            <a:extLst>
              <a:ext uri="{FF2B5EF4-FFF2-40B4-BE49-F238E27FC236}">
                <a16:creationId xmlns:a16="http://schemas.microsoft.com/office/drawing/2014/main" id="{DCA368AC-5E7E-0C42-BF04-44C026A9D835}"/>
              </a:ext>
            </a:extLst>
          </p:cNvPr>
          <p:cNvSpPr/>
          <p:nvPr/>
        </p:nvSpPr>
        <p:spPr>
          <a:xfrm>
            <a:off x="7451261" y="446269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>
                <a:noFill/>
              </a:rPr>
              <a:t>v</a:t>
            </a:r>
          </a:p>
        </p:txBody>
      </p:sp>
      <p:sp>
        <p:nvSpPr>
          <p:cNvPr id="83" name="5-Point Star 82">
            <a:extLst>
              <a:ext uri="{FF2B5EF4-FFF2-40B4-BE49-F238E27FC236}">
                <a16:creationId xmlns:a16="http://schemas.microsoft.com/office/drawing/2014/main" id="{4C68D569-C2D5-B343-9DF7-4C1D54379CF4}"/>
              </a:ext>
            </a:extLst>
          </p:cNvPr>
          <p:cNvSpPr/>
          <p:nvPr/>
        </p:nvSpPr>
        <p:spPr>
          <a:xfrm>
            <a:off x="7621590" y="4453727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>
                <a:noFill/>
              </a:rPr>
              <a:t>v</a:t>
            </a:r>
          </a:p>
        </p:txBody>
      </p:sp>
      <p:sp>
        <p:nvSpPr>
          <p:cNvPr id="84" name="5-Point Star 83">
            <a:extLst>
              <a:ext uri="{FF2B5EF4-FFF2-40B4-BE49-F238E27FC236}">
                <a16:creationId xmlns:a16="http://schemas.microsoft.com/office/drawing/2014/main" id="{08C17ADF-ABA1-ED4B-9274-8BDBD3DF7950}"/>
              </a:ext>
            </a:extLst>
          </p:cNvPr>
          <p:cNvSpPr/>
          <p:nvPr/>
        </p:nvSpPr>
        <p:spPr>
          <a:xfrm>
            <a:off x="7809848" y="4480623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85" name="5-Point Star 84">
            <a:extLst>
              <a:ext uri="{FF2B5EF4-FFF2-40B4-BE49-F238E27FC236}">
                <a16:creationId xmlns:a16="http://schemas.microsoft.com/office/drawing/2014/main" id="{EBF60494-F08F-884D-B7AE-CB82B722B109}"/>
              </a:ext>
            </a:extLst>
          </p:cNvPr>
          <p:cNvSpPr/>
          <p:nvPr/>
        </p:nvSpPr>
        <p:spPr>
          <a:xfrm>
            <a:off x="7998106" y="452544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>
                <a:noFill/>
              </a:rPr>
              <a:t>v</a:t>
            </a:r>
          </a:p>
        </p:txBody>
      </p:sp>
      <p:sp>
        <p:nvSpPr>
          <p:cNvPr id="86" name="5-Point Star 85">
            <a:extLst>
              <a:ext uri="{FF2B5EF4-FFF2-40B4-BE49-F238E27FC236}">
                <a16:creationId xmlns:a16="http://schemas.microsoft.com/office/drawing/2014/main" id="{6BDFE959-6F9A-114D-B49B-56981DAE698A}"/>
              </a:ext>
            </a:extLst>
          </p:cNvPr>
          <p:cNvSpPr/>
          <p:nvPr/>
        </p:nvSpPr>
        <p:spPr>
          <a:xfrm>
            <a:off x="8177399" y="448958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88" name="5-Point Star 87">
            <a:extLst>
              <a:ext uri="{FF2B5EF4-FFF2-40B4-BE49-F238E27FC236}">
                <a16:creationId xmlns:a16="http://schemas.microsoft.com/office/drawing/2014/main" id="{ABB62A48-0E34-A148-B889-258BBC28C1DB}"/>
              </a:ext>
            </a:extLst>
          </p:cNvPr>
          <p:cNvSpPr/>
          <p:nvPr/>
        </p:nvSpPr>
        <p:spPr>
          <a:xfrm>
            <a:off x="7818810" y="474057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89" name="5-Point Star 88">
            <a:extLst>
              <a:ext uri="{FF2B5EF4-FFF2-40B4-BE49-F238E27FC236}">
                <a16:creationId xmlns:a16="http://schemas.microsoft.com/office/drawing/2014/main" id="{5F709195-ADE8-9B4F-A079-5808DAE2352D}"/>
              </a:ext>
            </a:extLst>
          </p:cNvPr>
          <p:cNvSpPr/>
          <p:nvPr/>
        </p:nvSpPr>
        <p:spPr>
          <a:xfrm>
            <a:off x="7839130" y="497425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90" name="5-Point Star 89">
            <a:extLst>
              <a:ext uri="{FF2B5EF4-FFF2-40B4-BE49-F238E27FC236}">
                <a16:creationId xmlns:a16="http://schemas.microsoft.com/office/drawing/2014/main" id="{D340E6E5-23ED-7847-9F16-250E41393072}"/>
              </a:ext>
            </a:extLst>
          </p:cNvPr>
          <p:cNvSpPr/>
          <p:nvPr/>
        </p:nvSpPr>
        <p:spPr>
          <a:xfrm>
            <a:off x="7849290" y="517745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97" name="5-Point Star 96">
            <a:extLst>
              <a:ext uri="{FF2B5EF4-FFF2-40B4-BE49-F238E27FC236}">
                <a16:creationId xmlns:a16="http://schemas.microsoft.com/office/drawing/2014/main" id="{D1D30142-7BBD-274A-BE45-60F7E3A9702A}"/>
              </a:ext>
            </a:extLst>
          </p:cNvPr>
          <p:cNvSpPr/>
          <p:nvPr/>
        </p:nvSpPr>
        <p:spPr>
          <a:xfrm>
            <a:off x="8001680" y="449671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99" name="5-Point Star 98">
            <a:extLst>
              <a:ext uri="{FF2B5EF4-FFF2-40B4-BE49-F238E27FC236}">
                <a16:creationId xmlns:a16="http://schemas.microsoft.com/office/drawing/2014/main" id="{C6F9C4AD-71B8-A648-A1ED-FFD278D58829}"/>
              </a:ext>
            </a:extLst>
          </p:cNvPr>
          <p:cNvSpPr/>
          <p:nvPr/>
        </p:nvSpPr>
        <p:spPr>
          <a:xfrm>
            <a:off x="8194720" y="473039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00" name="5-Point Star 99">
            <a:extLst>
              <a:ext uri="{FF2B5EF4-FFF2-40B4-BE49-F238E27FC236}">
                <a16:creationId xmlns:a16="http://schemas.microsoft.com/office/drawing/2014/main" id="{AF5EE9D0-82FF-994F-986E-AA0A724B6A8B}"/>
              </a:ext>
            </a:extLst>
          </p:cNvPr>
          <p:cNvSpPr/>
          <p:nvPr/>
        </p:nvSpPr>
        <p:spPr>
          <a:xfrm>
            <a:off x="8184560" y="494375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01" name="5-Point Star 100">
            <a:extLst>
              <a:ext uri="{FF2B5EF4-FFF2-40B4-BE49-F238E27FC236}">
                <a16:creationId xmlns:a16="http://schemas.microsoft.com/office/drawing/2014/main" id="{D2CFF4C6-F184-1640-9533-B8EDACA65C41}"/>
              </a:ext>
            </a:extLst>
          </p:cNvPr>
          <p:cNvSpPr/>
          <p:nvPr/>
        </p:nvSpPr>
        <p:spPr>
          <a:xfrm>
            <a:off x="8204880" y="517743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02" name="5-Point Star 101">
            <a:extLst>
              <a:ext uri="{FF2B5EF4-FFF2-40B4-BE49-F238E27FC236}">
                <a16:creationId xmlns:a16="http://schemas.microsoft.com/office/drawing/2014/main" id="{E73F4470-013B-9F4C-BCAF-17EFEF76FFF5}"/>
              </a:ext>
            </a:extLst>
          </p:cNvPr>
          <p:cNvSpPr/>
          <p:nvPr/>
        </p:nvSpPr>
        <p:spPr>
          <a:xfrm>
            <a:off x="8408080" y="518759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03" name="5-Point Star 102">
            <a:extLst>
              <a:ext uri="{FF2B5EF4-FFF2-40B4-BE49-F238E27FC236}">
                <a16:creationId xmlns:a16="http://schemas.microsoft.com/office/drawing/2014/main" id="{E9DE3183-9D54-1F46-B10E-3E1806F0BAD9}"/>
              </a:ext>
            </a:extLst>
          </p:cNvPr>
          <p:cNvSpPr/>
          <p:nvPr/>
        </p:nvSpPr>
        <p:spPr>
          <a:xfrm>
            <a:off x="8621440" y="518759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04" name="5-Point Star 103">
            <a:extLst>
              <a:ext uri="{FF2B5EF4-FFF2-40B4-BE49-F238E27FC236}">
                <a16:creationId xmlns:a16="http://schemas.microsoft.com/office/drawing/2014/main" id="{88C1D629-B265-5A4E-81A4-92DEE241A64D}"/>
              </a:ext>
            </a:extLst>
          </p:cNvPr>
          <p:cNvSpPr/>
          <p:nvPr/>
        </p:nvSpPr>
        <p:spPr>
          <a:xfrm>
            <a:off x="8855120" y="519775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05" name="5-Point Star 104">
            <a:extLst>
              <a:ext uri="{FF2B5EF4-FFF2-40B4-BE49-F238E27FC236}">
                <a16:creationId xmlns:a16="http://schemas.microsoft.com/office/drawing/2014/main" id="{171A4EEC-A311-FA4C-B82A-916DB86D342F}"/>
              </a:ext>
            </a:extLst>
          </p:cNvPr>
          <p:cNvSpPr/>
          <p:nvPr/>
        </p:nvSpPr>
        <p:spPr>
          <a:xfrm>
            <a:off x="9190400" y="518759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id="{B46DA8EA-CE1D-F84C-B6E3-9387C2BD4119}"/>
              </a:ext>
            </a:extLst>
          </p:cNvPr>
          <p:cNvSpPr/>
          <p:nvPr/>
        </p:nvSpPr>
        <p:spPr>
          <a:xfrm>
            <a:off x="7970835" y="2729637"/>
            <a:ext cx="270392" cy="27184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952B8B63-9F6C-274A-AD1B-67E0A871F929}"/>
              </a:ext>
            </a:extLst>
          </p:cNvPr>
          <p:cNvSpPr/>
          <p:nvPr/>
        </p:nvSpPr>
        <p:spPr>
          <a:xfrm>
            <a:off x="9683094" y="3401986"/>
            <a:ext cx="270392" cy="27184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62CFEEB6-657C-A043-A80B-E301A402EFCD}"/>
              </a:ext>
            </a:extLst>
          </p:cNvPr>
          <p:cNvSpPr/>
          <p:nvPr/>
        </p:nvSpPr>
        <p:spPr>
          <a:xfrm>
            <a:off x="9154181" y="4934946"/>
            <a:ext cx="270392" cy="27184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5E250BFF-2C5A-B64C-84F9-E927C65E0D9F}"/>
              </a:ext>
            </a:extLst>
          </p:cNvPr>
          <p:cNvSpPr/>
          <p:nvPr/>
        </p:nvSpPr>
        <p:spPr>
          <a:xfrm>
            <a:off x="7603289" y="5123204"/>
            <a:ext cx="270392" cy="27184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78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62CD2-EA03-A245-972B-338CB6B5EF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Smart Greedy Search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C168C7-7F51-034B-A7B4-40467D16E5EA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838200" y="1506070"/>
                <a:ext cx="5181600" cy="5199529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C168C7-7F51-034B-A7B4-40467D16E5E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838200" y="1506070"/>
                <a:ext cx="5181600" cy="5199529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2">
            <a:extLst>
              <a:ext uri="{FF2B5EF4-FFF2-40B4-BE49-F238E27FC236}">
                <a16:creationId xmlns:a16="http://schemas.microsoft.com/office/drawing/2014/main" id="{6D208B85-500C-1C44-9745-546E310DF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72649" y="2254579"/>
            <a:ext cx="3272163" cy="327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Down Arrow 15">
            <a:extLst>
              <a:ext uri="{FF2B5EF4-FFF2-40B4-BE49-F238E27FC236}">
                <a16:creationId xmlns:a16="http://schemas.microsoft.com/office/drawing/2014/main" id="{E0631A3C-4713-AA47-B740-07C51145BFA6}"/>
              </a:ext>
            </a:extLst>
          </p:cNvPr>
          <p:cNvSpPr/>
          <p:nvPr/>
        </p:nvSpPr>
        <p:spPr>
          <a:xfrm>
            <a:off x="7154436" y="2002917"/>
            <a:ext cx="181787" cy="24238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4B72E63-D408-5740-8BFE-3B71DB78FC5F}"/>
              </a:ext>
            </a:extLst>
          </p:cNvPr>
          <p:cNvSpPr txBox="1"/>
          <p:nvPr/>
        </p:nvSpPr>
        <p:spPr>
          <a:xfrm>
            <a:off x="6777315" y="1709218"/>
            <a:ext cx="1144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Start state</a:t>
            </a:r>
          </a:p>
        </p:txBody>
      </p:sp>
      <p:sp>
        <p:nvSpPr>
          <p:cNvPr id="18" name="Down Arrow 17">
            <a:extLst>
              <a:ext uri="{FF2B5EF4-FFF2-40B4-BE49-F238E27FC236}">
                <a16:creationId xmlns:a16="http://schemas.microsoft.com/office/drawing/2014/main" id="{A7B03404-87EA-0C40-AD2B-333C9C4ADEFD}"/>
              </a:ext>
            </a:extLst>
          </p:cNvPr>
          <p:cNvSpPr/>
          <p:nvPr/>
        </p:nvSpPr>
        <p:spPr>
          <a:xfrm rot="5400000">
            <a:off x="10366003" y="5123591"/>
            <a:ext cx="181787" cy="24238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94353DE-211F-9E40-89A4-2C84322DD0A4}"/>
              </a:ext>
            </a:extLst>
          </p:cNvPr>
          <p:cNvSpPr txBox="1"/>
          <p:nvPr/>
        </p:nvSpPr>
        <p:spPr>
          <a:xfrm>
            <a:off x="10594837" y="5102572"/>
            <a:ext cx="1128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Goal state</a:t>
            </a:r>
          </a:p>
        </p:txBody>
      </p:sp>
      <p:sp>
        <p:nvSpPr>
          <p:cNvPr id="20" name="5-Point Star 19">
            <a:extLst>
              <a:ext uri="{FF2B5EF4-FFF2-40B4-BE49-F238E27FC236}">
                <a16:creationId xmlns:a16="http://schemas.microsoft.com/office/drawing/2014/main" id="{155BFA61-36BA-7B42-B292-74A3C85C8BEE}"/>
              </a:ext>
            </a:extLst>
          </p:cNvPr>
          <p:cNvSpPr/>
          <p:nvPr/>
        </p:nvSpPr>
        <p:spPr>
          <a:xfrm>
            <a:off x="7148240" y="229199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21" name="5-Point Star 20">
            <a:extLst>
              <a:ext uri="{FF2B5EF4-FFF2-40B4-BE49-F238E27FC236}">
                <a16:creationId xmlns:a16="http://schemas.microsoft.com/office/drawing/2014/main" id="{DC44F179-3E7B-A84C-BDD1-0934C63E3BE5}"/>
              </a:ext>
            </a:extLst>
          </p:cNvPr>
          <p:cNvSpPr/>
          <p:nvPr/>
        </p:nvSpPr>
        <p:spPr>
          <a:xfrm>
            <a:off x="7138080" y="252567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22" name="5-Point Star 21">
            <a:extLst>
              <a:ext uri="{FF2B5EF4-FFF2-40B4-BE49-F238E27FC236}">
                <a16:creationId xmlns:a16="http://schemas.microsoft.com/office/drawing/2014/main" id="{2873A853-CB23-F94D-9CEC-C0647BC8C70B}"/>
              </a:ext>
            </a:extLst>
          </p:cNvPr>
          <p:cNvSpPr/>
          <p:nvPr/>
        </p:nvSpPr>
        <p:spPr>
          <a:xfrm>
            <a:off x="7138080" y="274919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23" name="5-Point Star 22">
            <a:extLst>
              <a:ext uri="{FF2B5EF4-FFF2-40B4-BE49-F238E27FC236}">
                <a16:creationId xmlns:a16="http://schemas.microsoft.com/office/drawing/2014/main" id="{81E61CB3-9F25-094F-B7BD-6B08B99F81ED}"/>
              </a:ext>
            </a:extLst>
          </p:cNvPr>
          <p:cNvSpPr/>
          <p:nvPr/>
        </p:nvSpPr>
        <p:spPr>
          <a:xfrm>
            <a:off x="7138080" y="298287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24" name="5-Point Star 23">
            <a:extLst>
              <a:ext uri="{FF2B5EF4-FFF2-40B4-BE49-F238E27FC236}">
                <a16:creationId xmlns:a16="http://schemas.microsoft.com/office/drawing/2014/main" id="{BC8B7AF9-2032-8040-8CD5-CB154C322A07}"/>
              </a:ext>
            </a:extLst>
          </p:cNvPr>
          <p:cNvSpPr/>
          <p:nvPr/>
        </p:nvSpPr>
        <p:spPr>
          <a:xfrm>
            <a:off x="7127920" y="323687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25" name="5-Point Star 24">
            <a:extLst>
              <a:ext uri="{FF2B5EF4-FFF2-40B4-BE49-F238E27FC236}">
                <a16:creationId xmlns:a16="http://schemas.microsoft.com/office/drawing/2014/main" id="{B1161708-B7BA-2B44-9C58-5A1050049C0B}"/>
              </a:ext>
            </a:extLst>
          </p:cNvPr>
          <p:cNvSpPr/>
          <p:nvPr/>
        </p:nvSpPr>
        <p:spPr>
          <a:xfrm>
            <a:off x="7138080" y="344007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26" name="5-Point Star 25">
            <a:extLst>
              <a:ext uri="{FF2B5EF4-FFF2-40B4-BE49-F238E27FC236}">
                <a16:creationId xmlns:a16="http://schemas.microsoft.com/office/drawing/2014/main" id="{8CF5C8E3-21F9-F845-9710-BA3387F66D27}"/>
              </a:ext>
            </a:extLst>
          </p:cNvPr>
          <p:cNvSpPr/>
          <p:nvPr/>
        </p:nvSpPr>
        <p:spPr>
          <a:xfrm>
            <a:off x="7320960" y="346039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27" name="5-Point Star 26">
            <a:extLst>
              <a:ext uri="{FF2B5EF4-FFF2-40B4-BE49-F238E27FC236}">
                <a16:creationId xmlns:a16="http://schemas.microsoft.com/office/drawing/2014/main" id="{6F78C2C7-9DB7-9A4A-BBD9-59BCEEDA264E}"/>
              </a:ext>
            </a:extLst>
          </p:cNvPr>
          <p:cNvSpPr/>
          <p:nvPr/>
        </p:nvSpPr>
        <p:spPr>
          <a:xfrm>
            <a:off x="7483520" y="347055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28" name="5-Point Star 27">
            <a:extLst>
              <a:ext uri="{FF2B5EF4-FFF2-40B4-BE49-F238E27FC236}">
                <a16:creationId xmlns:a16="http://schemas.microsoft.com/office/drawing/2014/main" id="{363C5750-0053-2540-9ECF-215DC359A5E0}"/>
              </a:ext>
            </a:extLst>
          </p:cNvPr>
          <p:cNvSpPr/>
          <p:nvPr/>
        </p:nvSpPr>
        <p:spPr>
          <a:xfrm>
            <a:off x="7493680" y="369407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29" name="5-Point Star 28">
            <a:extLst>
              <a:ext uri="{FF2B5EF4-FFF2-40B4-BE49-F238E27FC236}">
                <a16:creationId xmlns:a16="http://schemas.microsoft.com/office/drawing/2014/main" id="{9C1B0282-E3CC-F542-A142-9ED09C0A9E8D}"/>
              </a:ext>
            </a:extLst>
          </p:cNvPr>
          <p:cNvSpPr/>
          <p:nvPr/>
        </p:nvSpPr>
        <p:spPr>
          <a:xfrm>
            <a:off x="7503840" y="393791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30" name="5-Point Star 29">
            <a:extLst>
              <a:ext uri="{FF2B5EF4-FFF2-40B4-BE49-F238E27FC236}">
                <a16:creationId xmlns:a16="http://schemas.microsoft.com/office/drawing/2014/main" id="{E56E14D3-F7F9-7C45-86C6-0A9F16068CC0}"/>
              </a:ext>
            </a:extLst>
          </p:cNvPr>
          <p:cNvSpPr/>
          <p:nvPr/>
        </p:nvSpPr>
        <p:spPr>
          <a:xfrm>
            <a:off x="7514000" y="413095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31" name="5-Point Star 30">
            <a:extLst>
              <a:ext uri="{FF2B5EF4-FFF2-40B4-BE49-F238E27FC236}">
                <a16:creationId xmlns:a16="http://schemas.microsoft.com/office/drawing/2014/main" id="{D42BC55E-6077-CD4C-89BE-807A7321AE2A}"/>
              </a:ext>
            </a:extLst>
          </p:cNvPr>
          <p:cNvSpPr/>
          <p:nvPr/>
        </p:nvSpPr>
        <p:spPr>
          <a:xfrm>
            <a:off x="7326338" y="2758166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32" name="5-Point Star 31">
            <a:extLst>
              <a:ext uri="{FF2B5EF4-FFF2-40B4-BE49-F238E27FC236}">
                <a16:creationId xmlns:a16="http://schemas.microsoft.com/office/drawing/2014/main" id="{0965650C-0800-654B-A2AC-41D064F03B52}"/>
              </a:ext>
            </a:extLst>
          </p:cNvPr>
          <p:cNvSpPr/>
          <p:nvPr/>
        </p:nvSpPr>
        <p:spPr>
          <a:xfrm>
            <a:off x="7514596" y="2785063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33" name="5-Point Star 32">
            <a:extLst>
              <a:ext uri="{FF2B5EF4-FFF2-40B4-BE49-F238E27FC236}">
                <a16:creationId xmlns:a16="http://schemas.microsoft.com/office/drawing/2014/main" id="{5D19EE04-F1C1-9345-8DFE-4A1E8B3C3BE7}"/>
              </a:ext>
            </a:extLst>
          </p:cNvPr>
          <p:cNvSpPr/>
          <p:nvPr/>
        </p:nvSpPr>
        <p:spPr>
          <a:xfrm>
            <a:off x="7379531" y="4157855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34" name="5-Point Star 33">
            <a:extLst>
              <a:ext uri="{FF2B5EF4-FFF2-40B4-BE49-F238E27FC236}">
                <a16:creationId xmlns:a16="http://schemas.microsoft.com/office/drawing/2014/main" id="{655A9272-516E-FB4D-9E50-28AE69F65B1D}"/>
              </a:ext>
            </a:extLst>
          </p:cNvPr>
          <p:cNvSpPr/>
          <p:nvPr/>
        </p:nvSpPr>
        <p:spPr>
          <a:xfrm>
            <a:off x="7388498" y="3790302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35" name="5-Point Star 34">
            <a:extLst>
              <a:ext uri="{FF2B5EF4-FFF2-40B4-BE49-F238E27FC236}">
                <a16:creationId xmlns:a16="http://schemas.microsoft.com/office/drawing/2014/main" id="{0F667B54-1E31-1149-A282-FC08EE114613}"/>
              </a:ext>
            </a:extLst>
          </p:cNvPr>
          <p:cNvSpPr/>
          <p:nvPr/>
        </p:nvSpPr>
        <p:spPr>
          <a:xfrm>
            <a:off x="7487109" y="261592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36" name="5-Point Star 35">
            <a:extLst>
              <a:ext uri="{FF2B5EF4-FFF2-40B4-BE49-F238E27FC236}">
                <a16:creationId xmlns:a16="http://schemas.microsoft.com/office/drawing/2014/main" id="{4B5FDAC2-CD00-8F45-ABDD-3C1DD175884C}"/>
              </a:ext>
            </a:extLst>
          </p:cNvPr>
          <p:cNvSpPr/>
          <p:nvPr/>
        </p:nvSpPr>
        <p:spPr>
          <a:xfrm>
            <a:off x="7496074" y="2427672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>
                <a:noFill/>
              </a:rPr>
              <a:t>v</a:t>
            </a:r>
          </a:p>
        </p:txBody>
      </p:sp>
      <p:sp>
        <p:nvSpPr>
          <p:cNvPr id="37" name="5-Point Star 36">
            <a:extLst>
              <a:ext uri="{FF2B5EF4-FFF2-40B4-BE49-F238E27FC236}">
                <a16:creationId xmlns:a16="http://schemas.microsoft.com/office/drawing/2014/main" id="{CCDAAFB9-F19B-9743-A870-6ECE3F3BADD4}"/>
              </a:ext>
            </a:extLst>
          </p:cNvPr>
          <p:cNvSpPr/>
          <p:nvPr/>
        </p:nvSpPr>
        <p:spPr>
          <a:xfrm>
            <a:off x="7666403" y="2418707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>
                <a:noFill/>
              </a:rPr>
              <a:t>v</a:t>
            </a:r>
          </a:p>
        </p:txBody>
      </p:sp>
      <p:sp>
        <p:nvSpPr>
          <p:cNvPr id="38" name="5-Point Star 37">
            <a:extLst>
              <a:ext uri="{FF2B5EF4-FFF2-40B4-BE49-F238E27FC236}">
                <a16:creationId xmlns:a16="http://schemas.microsoft.com/office/drawing/2014/main" id="{772B298D-9374-6C4D-A37E-0A05710D7DA8}"/>
              </a:ext>
            </a:extLst>
          </p:cNvPr>
          <p:cNvSpPr/>
          <p:nvPr/>
        </p:nvSpPr>
        <p:spPr>
          <a:xfrm>
            <a:off x="7872590" y="2427672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>
                <a:noFill/>
              </a:rPr>
              <a:t>v</a:t>
            </a:r>
          </a:p>
        </p:txBody>
      </p:sp>
      <p:sp>
        <p:nvSpPr>
          <p:cNvPr id="39" name="5-Point Star 38">
            <a:extLst>
              <a:ext uri="{FF2B5EF4-FFF2-40B4-BE49-F238E27FC236}">
                <a16:creationId xmlns:a16="http://schemas.microsoft.com/office/drawing/2014/main" id="{96531BE2-FAF6-DE4D-9F1E-3DBF3FEDB7C6}"/>
              </a:ext>
            </a:extLst>
          </p:cNvPr>
          <p:cNvSpPr/>
          <p:nvPr/>
        </p:nvSpPr>
        <p:spPr>
          <a:xfrm>
            <a:off x="8007063" y="2436637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>
                <a:noFill/>
              </a:rPr>
              <a:t>v</a:t>
            </a:r>
          </a:p>
        </p:txBody>
      </p:sp>
      <p:sp>
        <p:nvSpPr>
          <p:cNvPr id="40" name="5-Point Star 39">
            <a:extLst>
              <a:ext uri="{FF2B5EF4-FFF2-40B4-BE49-F238E27FC236}">
                <a16:creationId xmlns:a16="http://schemas.microsoft.com/office/drawing/2014/main" id="{120CD2FE-592D-514A-8D1F-E93F54632E1D}"/>
              </a:ext>
            </a:extLst>
          </p:cNvPr>
          <p:cNvSpPr/>
          <p:nvPr/>
        </p:nvSpPr>
        <p:spPr>
          <a:xfrm>
            <a:off x="8177392" y="2445602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>
                <a:noFill/>
              </a:rPr>
              <a:t>v</a:t>
            </a:r>
          </a:p>
        </p:txBody>
      </p:sp>
      <p:sp>
        <p:nvSpPr>
          <p:cNvPr id="41" name="5-Point Star 40">
            <a:extLst>
              <a:ext uri="{FF2B5EF4-FFF2-40B4-BE49-F238E27FC236}">
                <a16:creationId xmlns:a16="http://schemas.microsoft.com/office/drawing/2014/main" id="{2BDCC976-4F5C-CC4E-BF18-9991DAB3E629}"/>
              </a:ext>
            </a:extLst>
          </p:cNvPr>
          <p:cNvSpPr/>
          <p:nvPr/>
        </p:nvSpPr>
        <p:spPr>
          <a:xfrm>
            <a:off x="8222218" y="261593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>
                <a:noFill/>
              </a:rPr>
              <a:t>v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5-Point Star 41">
                <a:extLst>
                  <a:ext uri="{FF2B5EF4-FFF2-40B4-BE49-F238E27FC236}">
                    <a16:creationId xmlns:a16="http://schemas.microsoft.com/office/drawing/2014/main" id="{52C32D1B-C9A1-5147-966C-C81D38BCE2BD}"/>
                  </a:ext>
                </a:extLst>
              </p:cNvPr>
              <p:cNvSpPr/>
              <p:nvPr/>
            </p:nvSpPr>
            <p:spPr>
              <a:xfrm>
                <a:off x="8231183" y="2768331"/>
                <a:ext cx="181787" cy="181787"/>
              </a:xfrm>
              <a:prstGeom prst="star5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noFill/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>
                    <a:noFill/>
                  </a:rPr>
                  <a:t>v</a:t>
                </a:r>
              </a:p>
            </p:txBody>
          </p:sp>
        </mc:Choice>
        <mc:Fallback xmlns="">
          <p:sp>
            <p:nvSpPr>
              <p:cNvPr id="42" name="5-Point Star 41">
                <a:extLst>
                  <a:ext uri="{FF2B5EF4-FFF2-40B4-BE49-F238E27FC236}">
                    <a16:creationId xmlns:a16="http://schemas.microsoft.com/office/drawing/2014/main" id="{52C32D1B-C9A1-5147-966C-C81D38BCE2B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1183" y="2768331"/>
                <a:ext cx="181787" cy="181787"/>
              </a:xfrm>
              <a:prstGeom prst="star5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5-Point Star 42">
            <a:extLst>
              <a:ext uri="{FF2B5EF4-FFF2-40B4-BE49-F238E27FC236}">
                <a16:creationId xmlns:a16="http://schemas.microsoft.com/office/drawing/2014/main" id="{4EC87B05-715B-B143-914F-CFF0297F4200}"/>
              </a:ext>
            </a:extLst>
          </p:cNvPr>
          <p:cNvSpPr/>
          <p:nvPr/>
        </p:nvSpPr>
        <p:spPr>
          <a:xfrm>
            <a:off x="8347725" y="2436640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44" name="5-Point Star 43">
            <a:extLst>
              <a:ext uri="{FF2B5EF4-FFF2-40B4-BE49-F238E27FC236}">
                <a16:creationId xmlns:a16="http://schemas.microsoft.com/office/drawing/2014/main" id="{09476247-023F-0B4A-8899-E7ADAD3E0400}"/>
              </a:ext>
            </a:extLst>
          </p:cNvPr>
          <p:cNvSpPr/>
          <p:nvPr/>
        </p:nvSpPr>
        <p:spPr>
          <a:xfrm>
            <a:off x="8500125" y="2445604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45" name="5-Point Star 44">
            <a:extLst>
              <a:ext uri="{FF2B5EF4-FFF2-40B4-BE49-F238E27FC236}">
                <a16:creationId xmlns:a16="http://schemas.microsoft.com/office/drawing/2014/main" id="{1C8EADC2-C17C-6741-B836-5C9A0346DF3D}"/>
              </a:ext>
            </a:extLst>
          </p:cNvPr>
          <p:cNvSpPr/>
          <p:nvPr/>
        </p:nvSpPr>
        <p:spPr>
          <a:xfrm>
            <a:off x="8652525" y="243664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46" name="5-Point Star 45">
            <a:extLst>
              <a:ext uri="{FF2B5EF4-FFF2-40B4-BE49-F238E27FC236}">
                <a16:creationId xmlns:a16="http://schemas.microsoft.com/office/drawing/2014/main" id="{59C49DB3-5E4B-F54C-99FE-33739BF704BF}"/>
              </a:ext>
            </a:extLst>
          </p:cNvPr>
          <p:cNvSpPr/>
          <p:nvPr/>
        </p:nvSpPr>
        <p:spPr>
          <a:xfrm>
            <a:off x="8822854" y="2427680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47" name="5-Point Star 46">
            <a:extLst>
              <a:ext uri="{FF2B5EF4-FFF2-40B4-BE49-F238E27FC236}">
                <a16:creationId xmlns:a16="http://schemas.microsoft.com/office/drawing/2014/main" id="{5B55D00E-646E-C44E-ACFC-000D1137DD94}"/>
              </a:ext>
            </a:extLst>
          </p:cNvPr>
          <p:cNvSpPr/>
          <p:nvPr/>
        </p:nvSpPr>
        <p:spPr>
          <a:xfrm>
            <a:off x="9011112" y="2436646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48" name="5-Point Star 47">
            <a:extLst>
              <a:ext uri="{FF2B5EF4-FFF2-40B4-BE49-F238E27FC236}">
                <a16:creationId xmlns:a16="http://schemas.microsoft.com/office/drawing/2014/main" id="{CA67672A-17DE-6C4B-BA4B-2949A4E4835D}"/>
              </a:ext>
            </a:extLst>
          </p:cNvPr>
          <p:cNvSpPr/>
          <p:nvPr/>
        </p:nvSpPr>
        <p:spPr>
          <a:xfrm>
            <a:off x="9181441" y="244560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49" name="5-Point Star 48">
            <a:extLst>
              <a:ext uri="{FF2B5EF4-FFF2-40B4-BE49-F238E27FC236}">
                <a16:creationId xmlns:a16="http://schemas.microsoft.com/office/drawing/2014/main" id="{96F23B91-1B16-D24B-9790-7FF77ED549A5}"/>
              </a:ext>
            </a:extLst>
          </p:cNvPr>
          <p:cNvSpPr/>
          <p:nvPr/>
        </p:nvSpPr>
        <p:spPr>
          <a:xfrm>
            <a:off x="9369699" y="2454574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50" name="5-Point Star 49">
            <a:extLst>
              <a:ext uri="{FF2B5EF4-FFF2-40B4-BE49-F238E27FC236}">
                <a16:creationId xmlns:a16="http://schemas.microsoft.com/office/drawing/2014/main" id="{EA8BAA8B-2427-524A-AFB9-37EC8EAA2E61}"/>
              </a:ext>
            </a:extLst>
          </p:cNvPr>
          <p:cNvSpPr/>
          <p:nvPr/>
        </p:nvSpPr>
        <p:spPr>
          <a:xfrm>
            <a:off x="9593815" y="2445610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51" name="5-Point Star 50">
            <a:extLst>
              <a:ext uri="{FF2B5EF4-FFF2-40B4-BE49-F238E27FC236}">
                <a16:creationId xmlns:a16="http://schemas.microsoft.com/office/drawing/2014/main" id="{FD8BCF1C-AFBB-EF40-BC37-CEDE93CC0ADF}"/>
              </a:ext>
            </a:extLst>
          </p:cNvPr>
          <p:cNvSpPr/>
          <p:nvPr/>
        </p:nvSpPr>
        <p:spPr>
          <a:xfrm>
            <a:off x="9782074" y="2436646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dirty="0">
              <a:noFill/>
            </a:endParaRPr>
          </a:p>
        </p:txBody>
      </p:sp>
      <p:sp>
        <p:nvSpPr>
          <p:cNvPr id="55" name="5-Point Star 54">
            <a:extLst>
              <a:ext uri="{FF2B5EF4-FFF2-40B4-BE49-F238E27FC236}">
                <a16:creationId xmlns:a16="http://schemas.microsoft.com/office/drawing/2014/main" id="{ED6F4E36-5AEE-694F-9DC6-33BB833E6065}"/>
              </a:ext>
            </a:extLst>
          </p:cNvPr>
          <p:cNvSpPr/>
          <p:nvPr/>
        </p:nvSpPr>
        <p:spPr>
          <a:xfrm>
            <a:off x="8518051" y="2606975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56" name="5-Point Star 55">
            <a:extLst>
              <a:ext uri="{FF2B5EF4-FFF2-40B4-BE49-F238E27FC236}">
                <a16:creationId xmlns:a16="http://schemas.microsoft.com/office/drawing/2014/main" id="{D8AFEA5C-A370-5940-89C5-0FAF5C08D93D}"/>
              </a:ext>
            </a:extLst>
          </p:cNvPr>
          <p:cNvSpPr/>
          <p:nvPr/>
        </p:nvSpPr>
        <p:spPr>
          <a:xfrm>
            <a:off x="8544948" y="2777304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57" name="5-Point Star 56">
            <a:extLst>
              <a:ext uri="{FF2B5EF4-FFF2-40B4-BE49-F238E27FC236}">
                <a16:creationId xmlns:a16="http://schemas.microsoft.com/office/drawing/2014/main" id="{01618504-375F-694A-945E-2314F674C10C}"/>
              </a:ext>
            </a:extLst>
          </p:cNvPr>
          <p:cNvSpPr/>
          <p:nvPr/>
        </p:nvSpPr>
        <p:spPr>
          <a:xfrm>
            <a:off x="8715277" y="2786272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58" name="5-Point Star 57">
            <a:extLst>
              <a:ext uri="{FF2B5EF4-FFF2-40B4-BE49-F238E27FC236}">
                <a16:creationId xmlns:a16="http://schemas.microsoft.com/office/drawing/2014/main" id="{CCBD6B8E-152C-884D-9DB9-5F80B7073F2B}"/>
              </a:ext>
            </a:extLst>
          </p:cNvPr>
          <p:cNvSpPr/>
          <p:nvPr/>
        </p:nvSpPr>
        <p:spPr>
          <a:xfrm>
            <a:off x="8885606" y="2759378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59" name="5-Point Star 58">
            <a:extLst>
              <a:ext uri="{FF2B5EF4-FFF2-40B4-BE49-F238E27FC236}">
                <a16:creationId xmlns:a16="http://schemas.microsoft.com/office/drawing/2014/main" id="{3CF60793-A763-7E4D-8253-7A1B9144350B}"/>
              </a:ext>
            </a:extLst>
          </p:cNvPr>
          <p:cNvSpPr/>
          <p:nvPr/>
        </p:nvSpPr>
        <p:spPr>
          <a:xfrm>
            <a:off x="9055935" y="2804204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60" name="5-Point Star 59">
            <a:extLst>
              <a:ext uri="{FF2B5EF4-FFF2-40B4-BE49-F238E27FC236}">
                <a16:creationId xmlns:a16="http://schemas.microsoft.com/office/drawing/2014/main" id="{141F170B-257A-A045-A5CD-7451940024CF}"/>
              </a:ext>
            </a:extLst>
          </p:cNvPr>
          <p:cNvSpPr/>
          <p:nvPr/>
        </p:nvSpPr>
        <p:spPr>
          <a:xfrm>
            <a:off x="9226264" y="2795243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61" name="5-Point Star 60">
            <a:extLst>
              <a:ext uri="{FF2B5EF4-FFF2-40B4-BE49-F238E27FC236}">
                <a16:creationId xmlns:a16="http://schemas.microsoft.com/office/drawing/2014/main" id="{6AB8D630-6167-7041-B5F5-3B1B85B953EE}"/>
              </a:ext>
            </a:extLst>
          </p:cNvPr>
          <p:cNvSpPr/>
          <p:nvPr/>
        </p:nvSpPr>
        <p:spPr>
          <a:xfrm>
            <a:off x="9396593" y="278628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>
                <a:noFill/>
              </a:rPr>
              <a:t>v</a:t>
            </a:r>
          </a:p>
        </p:txBody>
      </p:sp>
      <p:sp>
        <p:nvSpPr>
          <p:cNvPr id="62" name="5-Point Star 61">
            <a:extLst>
              <a:ext uri="{FF2B5EF4-FFF2-40B4-BE49-F238E27FC236}">
                <a16:creationId xmlns:a16="http://schemas.microsoft.com/office/drawing/2014/main" id="{8D2EB1B5-A243-4B4F-928E-F0EDCB699F85}"/>
              </a:ext>
            </a:extLst>
          </p:cNvPr>
          <p:cNvSpPr/>
          <p:nvPr/>
        </p:nvSpPr>
        <p:spPr>
          <a:xfrm>
            <a:off x="9566922" y="2795247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63" name="5-Point Star 62">
            <a:extLst>
              <a:ext uri="{FF2B5EF4-FFF2-40B4-BE49-F238E27FC236}">
                <a16:creationId xmlns:a16="http://schemas.microsoft.com/office/drawing/2014/main" id="{DE07FB93-6E74-314A-AF14-0752B54FE144}"/>
              </a:ext>
            </a:extLst>
          </p:cNvPr>
          <p:cNvSpPr/>
          <p:nvPr/>
        </p:nvSpPr>
        <p:spPr>
          <a:xfrm>
            <a:off x="9737251" y="2786285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64" name="5-Point Star 63">
            <a:extLst>
              <a:ext uri="{FF2B5EF4-FFF2-40B4-BE49-F238E27FC236}">
                <a16:creationId xmlns:a16="http://schemas.microsoft.com/office/drawing/2014/main" id="{E0A33FB1-649E-B442-B649-95B4C65ECB9F}"/>
              </a:ext>
            </a:extLst>
          </p:cNvPr>
          <p:cNvSpPr/>
          <p:nvPr/>
        </p:nvSpPr>
        <p:spPr>
          <a:xfrm>
            <a:off x="9889651" y="2795252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65" name="5-Point Star 64">
            <a:extLst>
              <a:ext uri="{FF2B5EF4-FFF2-40B4-BE49-F238E27FC236}">
                <a16:creationId xmlns:a16="http://schemas.microsoft.com/office/drawing/2014/main" id="{D72E6086-3973-4F4C-8808-2192DACB36EC}"/>
              </a:ext>
            </a:extLst>
          </p:cNvPr>
          <p:cNvSpPr/>
          <p:nvPr/>
        </p:nvSpPr>
        <p:spPr>
          <a:xfrm>
            <a:off x="9934477" y="2947652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66" name="5-Point Star 65">
            <a:extLst>
              <a:ext uri="{FF2B5EF4-FFF2-40B4-BE49-F238E27FC236}">
                <a16:creationId xmlns:a16="http://schemas.microsoft.com/office/drawing/2014/main" id="{A9582071-B934-F045-8872-6378CD52C53B}"/>
              </a:ext>
            </a:extLst>
          </p:cNvPr>
          <p:cNvSpPr/>
          <p:nvPr/>
        </p:nvSpPr>
        <p:spPr>
          <a:xfrm>
            <a:off x="9548994" y="2938688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67" name="5-Point Star 66">
            <a:extLst>
              <a:ext uri="{FF2B5EF4-FFF2-40B4-BE49-F238E27FC236}">
                <a16:creationId xmlns:a16="http://schemas.microsoft.com/office/drawing/2014/main" id="{75E32397-50A3-B248-8BF5-2D482BA59C70}"/>
              </a:ext>
            </a:extLst>
          </p:cNvPr>
          <p:cNvSpPr/>
          <p:nvPr/>
        </p:nvSpPr>
        <p:spPr>
          <a:xfrm>
            <a:off x="9540030" y="3091088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68" name="5-Point Star 67">
            <a:extLst>
              <a:ext uri="{FF2B5EF4-FFF2-40B4-BE49-F238E27FC236}">
                <a16:creationId xmlns:a16="http://schemas.microsoft.com/office/drawing/2014/main" id="{E66B40D2-CFE9-B742-B29A-2F7C55C904BF}"/>
              </a:ext>
            </a:extLst>
          </p:cNvPr>
          <p:cNvSpPr/>
          <p:nvPr/>
        </p:nvSpPr>
        <p:spPr>
          <a:xfrm>
            <a:off x="9925511" y="3171772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69" name="5-Point Star 68">
            <a:extLst>
              <a:ext uri="{FF2B5EF4-FFF2-40B4-BE49-F238E27FC236}">
                <a16:creationId xmlns:a16="http://schemas.microsoft.com/office/drawing/2014/main" id="{78ADBF49-0DD4-F540-B250-61ED54B8E955}"/>
              </a:ext>
            </a:extLst>
          </p:cNvPr>
          <p:cNvSpPr/>
          <p:nvPr/>
        </p:nvSpPr>
        <p:spPr>
          <a:xfrm>
            <a:off x="9916548" y="3270385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70" name="5-Point Star 69">
            <a:extLst>
              <a:ext uri="{FF2B5EF4-FFF2-40B4-BE49-F238E27FC236}">
                <a16:creationId xmlns:a16="http://schemas.microsoft.com/office/drawing/2014/main" id="{15392618-11FB-DD43-BC95-E3A6E9B0E9B0}"/>
              </a:ext>
            </a:extLst>
          </p:cNvPr>
          <p:cNvSpPr/>
          <p:nvPr/>
        </p:nvSpPr>
        <p:spPr>
          <a:xfrm>
            <a:off x="9889657" y="3458643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71" name="5-Point Star 70">
            <a:extLst>
              <a:ext uri="{FF2B5EF4-FFF2-40B4-BE49-F238E27FC236}">
                <a16:creationId xmlns:a16="http://schemas.microsoft.com/office/drawing/2014/main" id="{EC676CED-D4D5-884B-AF26-DBFB23D0C2BE}"/>
              </a:ext>
            </a:extLst>
          </p:cNvPr>
          <p:cNvSpPr/>
          <p:nvPr/>
        </p:nvSpPr>
        <p:spPr>
          <a:xfrm>
            <a:off x="9916553" y="364690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72" name="5-Point Star 71">
            <a:extLst>
              <a:ext uri="{FF2B5EF4-FFF2-40B4-BE49-F238E27FC236}">
                <a16:creationId xmlns:a16="http://schemas.microsoft.com/office/drawing/2014/main" id="{3C38B921-CAB8-0A41-BEE4-353026E31A93}"/>
              </a:ext>
            </a:extLst>
          </p:cNvPr>
          <p:cNvSpPr/>
          <p:nvPr/>
        </p:nvSpPr>
        <p:spPr>
          <a:xfrm>
            <a:off x="9907588" y="3817230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73" name="5-Point Star 72">
            <a:extLst>
              <a:ext uri="{FF2B5EF4-FFF2-40B4-BE49-F238E27FC236}">
                <a16:creationId xmlns:a16="http://schemas.microsoft.com/office/drawing/2014/main" id="{F8260EB3-EF57-AA45-8BFB-6AC86C8D4BB5}"/>
              </a:ext>
            </a:extLst>
          </p:cNvPr>
          <p:cNvSpPr/>
          <p:nvPr/>
        </p:nvSpPr>
        <p:spPr>
          <a:xfrm>
            <a:off x="9934484" y="398755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74" name="5-Point Star 73">
            <a:extLst>
              <a:ext uri="{FF2B5EF4-FFF2-40B4-BE49-F238E27FC236}">
                <a16:creationId xmlns:a16="http://schemas.microsoft.com/office/drawing/2014/main" id="{920E222E-A2F3-DB4E-808D-C9B93B84B7D2}"/>
              </a:ext>
            </a:extLst>
          </p:cNvPr>
          <p:cNvSpPr/>
          <p:nvPr/>
        </p:nvSpPr>
        <p:spPr>
          <a:xfrm>
            <a:off x="9925521" y="4157888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75" name="5-Point Star 74">
            <a:extLst>
              <a:ext uri="{FF2B5EF4-FFF2-40B4-BE49-F238E27FC236}">
                <a16:creationId xmlns:a16="http://schemas.microsoft.com/office/drawing/2014/main" id="{36830ADC-1704-5641-802D-B5EB8A684E67}"/>
              </a:ext>
            </a:extLst>
          </p:cNvPr>
          <p:cNvSpPr/>
          <p:nvPr/>
        </p:nvSpPr>
        <p:spPr>
          <a:xfrm>
            <a:off x="7316790" y="375447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76" name="5-Point Star 75">
            <a:extLst>
              <a:ext uri="{FF2B5EF4-FFF2-40B4-BE49-F238E27FC236}">
                <a16:creationId xmlns:a16="http://schemas.microsoft.com/office/drawing/2014/main" id="{C5870E07-78E0-EF40-A9C2-CE3241F4F367}"/>
              </a:ext>
            </a:extLst>
          </p:cNvPr>
          <p:cNvSpPr/>
          <p:nvPr/>
        </p:nvSpPr>
        <p:spPr>
          <a:xfrm>
            <a:off x="7128531" y="3781372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77" name="5-Point Star 76">
            <a:extLst>
              <a:ext uri="{FF2B5EF4-FFF2-40B4-BE49-F238E27FC236}">
                <a16:creationId xmlns:a16="http://schemas.microsoft.com/office/drawing/2014/main" id="{DF54F789-24B1-AD4B-81B5-8C1B1642CF20}"/>
              </a:ext>
            </a:extLst>
          </p:cNvPr>
          <p:cNvSpPr/>
          <p:nvPr/>
        </p:nvSpPr>
        <p:spPr>
          <a:xfrm>
            <a:off x="7298860" y="4130994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78" name="5-Point Star 77">
            <a:extLst>
              <a:ext uri="{FF2B5EF4-FFF2-40B4-BE49-F238E27FC236}">
                <a16:creationId xmlns:a16="http://schemas.microsoft.com/office/drawing/2014/main" id="{A6007A94-358D-4844-BFB1-4A4B7154AF42}"/>
              </a:ext>
            </a:extLst>
          </p:cNvPr>
          <p:cNvSpPr/>
          <p:nvPr/>
        </p:nvSpPr>
        <p:spPr>
          <a:xfrm>
            <a:off x="7146459" y="415788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79" name="5-Point Star 78">
            <a:extLst>
              <a:ext uri="{FF2B5EF4-FFF2-40B4-BE49-F238E27FC236}">
                <a16:creationId xmlns:a16="http://schemas.microsoft.com/office/drawing/2014/main" id="{6D9BAD26-A8BB-4646-BB36-86909471452C}"/>
              </a:ext>
            </a:extLst>
          </p:cNvPr>
          <p:cNvSpPr/>
          <p:nvPr/>
        </p:nvSpPr>
        <p:spPr>
          <a:xfrm>
            <a:off x="7137496" y="431028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81" name="5-Point Star 80">
            <a:extLst>
              <a:ext uri="{FF2B5EF4-FFF2-40B4-BE49-F238E27FC236}">
                <a16:creationId xmlns:a16="http://schemas.microsoft.com/office/drawing/2014/main" id="{220E3F4E-F301-774A-B083-9BCCEC53026D}"/>
              </a:ext>
            </a:extLst>
          </p:cNvPr>
          <p:cNvSpPr/>
          <p:nvPr/>
        </p:nvSpPr>
        <p:spPr>
          <a:xfrm>
            <a:off x="7298861" y="4453725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82" name="5-Point Star 81">
            <a:extLst>
              <a:ext uri="{FF2B5EF4-FFF2-40B4-BE49-F238E27FC236}">
                <a16:creationId xmlns:a16="http://schemas.microsoft.com/office/drawing/2014/main" id="{DCA368AC-5E7E-0C42-BF04-44C026A9D835}"/>
              </a:ext>
            </a:extLst>
          </p:cNvPr>
          <p:cNvSpPr/>
          <p:nvPr/>
        </p:nvSpPr>
        <p:spPr>
          <a:xfrm>
            <a:off x="7451261" y="446269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>
                <a:noFill/>
              </a:rPr>
              <a:t>v</a:t>
            </a:r>
          </a:p>
        </p:txBody>
      </p:sp>
      <p:sp>
        <p:nvSpPr>
          <p:cNvPr id="83" name="5-Point Star 82">
            <a:extLst>
              <a:ext uri="{FF2B5EF4-FFF2-40B4-BE49-F238E27FC236}">
                <a16:creationId xmlns:a16="http://schemas.microsoft.com/office/drawing/2014/main" id="{4C68D569-C2D5-B343-9DF7-4C1D54379CF4}"/>
              </a:ext>
            </a:extLst>
          </p:cNvPr>
          <p:cNvSpPr/>
          <p:nvPr/>
        </p:nvSpPr>
        <p:spPr>
          <a:xfrm>
            <a:off x="7621590" y="4453727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>
                <a:noFill/>
              </a:rPr>
              <a:t>v</a:t>
            </a:r>
          </a:p>
        </p:txBody>
      </p:sp>
      <p:sp>
        <p:nvSpPr>
          <p:cNvPr id="84" name="5-Point Star 83">
            <a:extLst>
              <a:ext uri="{FF2B5EF4-FFF2-40B4-BE49-F238E27FC236}">
                <a16:creationId xmlns:a16="http://schemas.microsoft.com/office/drawing/2014/main" id="{08C17ADF-ABA1-ED4B-9274-8BDBD3DF7950}"/>
              </a:ext>
            </a:extLst>
          </p:cNvPr>
          <p:cNvSpPr/>
          <p:nvPr/>
        </p:nvSpPr>
        <p:spPr>
          <a:xfrm>
            <a:off x="7809848" y="4480623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85" name="5-Point Star 84">
            <a:extLst>
              <a:ext uri="{FF2B5EF4-FFF2-40B4-BE49-F238E27FC236}">
                <a16:creationId xmlns:a16="http://schemas.microsoft.com/office/drawing/2014/main" id="{EBF60494-F08F-884D-B7AE-CB82B722B109}"/>
              </a:ext>
            </a:extLst>
          </p:cNvPr>
          <p:cNvSpPr/>
          <p:nvPr/>
        </p:nvSpPr>
        <p:spPr>
          <a:xfrm>
            <a:off x="7998106" y="452544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>
                <a:noFill/>
              </a:rPr>
              <a:t>v</a:t>
            </a:r>
          </a:p>
        </p:txBody>
      </p:sp>
      <p:sp>
        <p:nvSpPr>
          <p:cNvPr id="86" name="5-Point Star 85">
            <a:extLst>
              <a:ext uri="{FF2B5EF4-FFF2-40B4-BE49-F238E27FC236}">
                <a16:creationId xmlns:a16="http://schemas.microsoft.com/office/drawing/2014/main" id="{6BDFE959-6F9A-114D-B49B-56981DAE698A}"/>
              </a:ext>
            </a:extLst>
          </p:cNvPr>
          <p:cNvSpPr/>
          <p:nvPr/>
        </p:nvSpPr>
        <p:spPr>
          <a:xfrm>
            <a:off x="8177399" y="448958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88" name="5-Point Star 87">
            <a:extLst>
              <a:ext uri="{FF2B5EF4-FFF2-40B4-BE49-F238E27FC236}">
                <a16:creationId xmlns:a16="http://schemas.microsoft.com/office/drawing/2014/main" id="{ABB62A48-0E34-A148-B889-258BBC28C1DB}"/>
              </a:ext>
            </a:extLst>
          </p:cNvPr>
          <p:cNvSpPr/>
          <p:nvPr/>
        </p:nvSpPr>
        <p:spPr>
          <a:xfrm>
            <a:off x="7818810" y="474057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89" name="5-Point Star 88">
            <a:extLst>
              <a:ext uri="{FF2B5EF4-FFF2-40B4-BE49-F238E27FC236}">
                <a16:creationId xmlns:a16="http://schemas.microsoft.com/office/drawing/2014/main" id="{5F709195-ADE8-9B4F-A079-5808DAE2352D}"/>
              </a:ext>
            </a:extLst>
          </p:cNvPr>
          <p:cNvSpPr/>
          <p:nvPr/>
        </p:nvSpPr>
        <p:spPr>
          <a:xfrm>
            <a:off x="7839130" y="497425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90" name="5-Point Star 89">
            <a:extLst>
              <a:ext uri="{FF2B5EF4-FFF2-40B4-BE49-F238E27FC236}">
                <a16:creationId xmlns:a16="http://schemas.microsoft.com/office/drawing/2014/main" id="{D340E6E5-23ED-7847-9F16-250E41393072}"/>
              </a:ext>
            </a:extLst>
          </p:cNvPr>
          <p:cNvSpPr/>
          <p:nvPr/>
        </p:nvSpPr>
        <p:spPr>
          <a:xfrm>
            <a:off x="7849290" y="517745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97" name="5-Point Star 96">
            <a:extLst>
              <a:ext uri="{FF2B5EF4-FFF2-40B4-BE49-F238E27FC236}">
                <a16:creationId xmlns:a16="http://schemas.microsoft.com/office/drawing/2014/main" id="{D1D30142-7BBD-274A-BE45-60F7E3A9702A}"/>
              </a:ext>
            </a:extLst>
          </p:cNvPr>
          <p:cNvSpPr/>
          <p:nvPr/>
        </p:nvSpPr>
        <p:spPr>
          <a:xfrm>
            <a:off x="8001680" y="449671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99" name="5-Point Star 98">
            <a:extLst>
              <a:ext uri="{FF2B5EF4-FFF2-40B4-BE49-F238E27FC236}">
                <a16:creationId xmlns:a16="http://schemas.microsoft.com/office/drawing/2014/main" id="{C6F9C4AD-71B8-A648-A1ED-FFD278D58829}"/>
              </a:ext>
            </a:extLst>
          </p:cNvPr>
          <p:cNvSpPr/>
          <p:nvPr/>
        </p:nvSpPr>
        <p:spPr>
          <a:xfrm>
            <a:off x="8194720" y="473039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00" name="5-Point Star 99">
            <a:extLst>
              <a:ext uri="{FF2B5EF4-FFF2-40B4-BE49-F238E27FC236}">
                <a16:creationId xmlns:a16="http://schemas.microsoft.com/office/drawing/2014/main" id="{AF5EE9D0-82FF-994F-986E-AA0A724B6A8B}"/>
              </a:ext>
            </a:extLst>
          </p:cNvPr>
          <p:cNvSpPr/>
          <p:nvPr/>
        </p:nvSpPr>
        <p:spPr>
          <a:xfrm>
            <a:off x="8184560" y="494375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01" name="5-Point Star 100">
            <a:extLst>
              <a:ext uri="{FF2B5EF4-FFF2-40B4-BE49-F238E27FC236}">
                <a16:creationId xmlns:a16="http://schemas.microsoft.com/office/drawing/2014/main" id="{D2CFF4C6-F184-1640-9533-B8EDACA65C41}"/>
              </a:ext>
            </a:extLst>
          </p:cNvPr>
          <p:cNvSpPr/>
          <p:nvPr/>
        </p:nvSpPr>
        <p:spPr>
          <a:xfrm>
            <a:off x="8204880" y="517743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02" name="5-Point Star 101">
            <a:extLst>
              <a:ext uri="{FF2B5EF4-FFF2-40B4-BE49-F238E27FC236}">
                <a16:creationId xmlns:a16="http://schemas.microsoft.com/office/drawing/2014/main" id="{E73F4470-013B-9F4C-BCAF-17EFEF76FFF5}"/>
              </a:ext>
            </a:extLst>
          </p:cNvPr>
          <p:cNvSpPr/>
          <p:nvPr/>
        </p:nvSpPr>
        <p:spPr>
          <a:xfrm>
            <a:off x="8408080" y="518759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03" name="5-Point Star 102">
            <a:extLst>
              <a:ext uri="{FF2B5EF4-FFF2-40B4-BE49-F238E27FC236}">
                <a16:creationId xmlns:a16="http://schemas.microsoft.com/office/drawing/2014/main" id="{E9DE3183-9D54-1F46-B10E-3E1806F0BAD9}"/>
              </a:ext>
            </a:extLst>
          </p:cNvPr>
          <p:cNvSpPr/>
          <p:nvPr/>
        </p:nvSpPr>
        <p:spPr>
          <a:xfrm>
            <a:off x="8621440" y="518759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04" name="5-Point Star 103">
            <a:extLst>
              <a:ext uri="{FF2B5EF4-FFF2-40B4-BE49-F238E27FC236}">
                <a16:creationId xmlns:a16="http://schemas.microsoft.com/office/drawing/2014/main" id="{88C1D629-B265-5A4E-81A4-92DEE241A64D}"/>
              </a:ext>
            </a:extLst>
          </p:cNvPr>
          <p:cNvSpPr/>
          <p:nvPr/>
        </p:nvSpPr>
        <p:spPr>
          <a:xfrm>
            <a:off x="8855120" y="519775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05" name="5-Point Star 104">
            <a:extLst>
              <a:ext uri="{FF2B5EF4-FFF2-40B4-BE49-F238E27FC236}">
                <a16:creationId xmlns:a16="http://schemas.microsoft.com/office/drawing/2014/main" id="{171A4EEC-A311-FA4C-B82A-916DB86D342F}"/>
              </a:ext>
            </a:extLst>
          </p:cNvPr>
          <p:cNvSpPr/>
          <p:nvPr/>
        </p:nvSpPr>
        <p:spPr>
          <a:xfrm>
            <a:off x="9190400" y="518759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id="{B46DA8EA-CE1D-F84C-B6E3-9387C2BD4119}"/>
              </a:ext>
            </a:extLst>
          </p:cNvPr>
          <p:cNvSpPr/>
          <p:nvPr/>
        </p:nvSpPr>
        <p:spPr>
          <a:xfrm>
            <a:off x="7809474" y="2729637"/>
            <a:ext cx="270392" cy="27184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952B8B63-9F6C-274A-AD1B-67E0A871F929}"/>
              </a:ext>
            </a:extLst>
          </p:cNvPr>
          <p:cNvSpPr/>
          <p:nvPr/>
        </p:nvSpPr>
        <p:spPr>
          <a:xfrm>
            <a:off x="9503804" y="3401986"/>
            <a:ext cx="270392" cy="27184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62CFEEB6-657C-A043-A80B-E301A402EFCD}"/>
              </a:ext>
            </a:extLst>
          </p:cNvPr>
          <p:cNvSpPr/>
          <p:nvPr/>
        </p:nvSpPr>
        <p:spPr>
          <a:xfrm>
            <a:off x="9154181" y="4791513"/>
            <a:ext cx="270392" cy="27184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5E250BFF-2C5A-B64C-84F9-E927C65E0D9F}"/>
              </a:ext>
            </a:extLst>
          </p:cNvPr>
          <p:cNvSpPr/>
          <p:nvPr/>
        </p:nvSpPr>
        <p:spPr>
          <a:xfrm>
            <a:off x="7441928" y="5123204"/>
            <a:ext cx="270392" cy="27184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5-Point Star 86">
            <a:extLst>
              <a:ext uri="{FF2B5EF4-FFF2-40B4-BE49-F238E27FC236}">
                <a16:creationId xmlns:a16="http://schemas.microsoft.com/office/drawing/2014/main" id="{97DD731B-46DC-8644-AE8C-8575EED24893}"/>
              </a:ext>
            </a:extLst>
          </p:cNvPr>
          <p:cNvSpPr/>
          <p:nvPr/>
        </p:nvSpPr>
        <p:spPr>
          <a:xfrm>
            <a:off x="8087747" y="2768338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dirty="0">
              <a:noFill/>
            </a:endParaRPr>
          </a:p>
        </p:txBody>
      </p:sp>
      <p:sp>
        <p:nvSpPr>
          <p:cNvPr id="91" name="5-Point Star 90">
            <a:extLst>
              <a:ext uri="{FF2B5EF4-FFF2-40B4-BE49-F238E27FC236}">
                <a16:creationId xmlns:a16="http://schemas.microsoft.com/office/drawing/2014/main" id="{627891DC-AA81-6845-BB37-033724BA3699}"/>
              </a:ext>
            </a:extLst>
          </p:cNvPr>
          <p:cNvSpPr/>
          <p:nvPr/>
        </p:nvSpPr>
        <p:spPr>
          <a:xfrm>
            <a:off x="7666405" y="5197774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dirty="0">
              <a:noFill/>
            </a:endParaRPr>
          </a:p>
        </p:txBody>
      </p:sp>
      <p:sp>
        <p:nvSpPr>
          <p:cNvPr id="92" name="5-Point Star 91">
            <a:extLst>
              <a:ext uri="{FF2B5EF4-FFF2-40B4-BE49-F238E27FC236}">
                <a16:creationId xmlns:a16="http://schemas.microsoft.com/office/drawing/2014/main" id="{8CF36E17-5E86-A747-80BF-939BFB822FDD}"/>
              </a:ext>
            </a:extLst>
          </p:cNvPr>
          <p:cNvSpPr/>
          <p:nvPr/>
        </p:nvSpPr>
        <p:spPr>
          <a:xfrm>
            <a:off x="9020075" y="5224670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dirty="0">
              <a:noFill/>
            </a:endParaRPr>
          </a:p>
        </p:txBody>
      </p:sp>
      <p:sp>
        <p:nvSpPr>
          <p:cNvPr id="93" name="5-Point Star 92">
            <a:extLst>
              <a:ext uri="{FF2B5EF4-FFF2-40B4-BE49-F238E27FC236}">
                <a16:creationId xmlns:a16="http://schemas.microsoft.com/office/drawing/2014/main" id="{081CB81B-37BA-0941-B804-7CF14EF5ACD9}"/>
              </a:ext>
            </a:extLst>
          </p:cNvPr>
          <p:cNvSpPr/>
          <p:nvPr/>
        </p:nvSpPr>
        <p:spPr>
          <a:xfrm>
            <a:off x="9190404" y="5054340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dirty="0">
              <a:noFill/>
            </a:endParaRPr>
          </a:p>
        </p:txBody>
      </p:sp>
      <p:sp>
        <p:nvSpPr>
          <p:cNvPr id="94" name="5-Point Star 93">
            <a:extLst>
              <a:ext uri="{FF2B5EF4-FFF2-40B4-BE49-F238E27FC236}">
                <a16:creationId xmlns:a16="http://schemas.microsoft.com/office/drawing/2014/main" id="{2798369F-0A40-3244-95FF-20457C6F0B7C}"/>
              </a:ext>
            </a:extLst>
          </p:cNvPr>
          <p:cNvSpPr/>
          <p:nvPr/>
        </p:nvSpPr>
        <p:spPr>
          <a:xfrm>
            <a:off x="9755177" y="3449658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dirty="0">
              <a:noFill/>
            </a:endParaRPr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8C7D3F43-9161-D744-9A31-21F549E91D5D}"/>
              </a:ext>
            </a:extLst>
          </p:cNvPr>
          <p:cNvSpPr/>
          <p:nvPr/>
        </p:nvSpPr>
        <p:spPr>
          <a:xfrm>
            <a:off x="9324510" y="4782550"/>
            <a:ext cx="270392" cy="27184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CCDB31A0-78F0-5D45-BB04-676741D7A634}"/>
              </a:ext>
            </a:extLst>
          </p:cNvPr>
          <p:cNvSpPr/>
          <p:nvPr/>
        </p:nvSpPr>
        <p:spPr>
          <a:xfrm>
            <a:off x="9548626" y="4809447"/>
            <a:ext cx="270392" cy="27184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41E65E0A-8C77-1E4B-9408-000DE8DDEC96}"/>
              </a:ext>
            </a:extLst>
          </p:cNvPr>
          <p:cNvSpPr/>
          <p:nvPr/>
        </p:nvSpPr>
        <p:spPr>
          <a:xfrm>
            <a:off x="9539663" y="4997705"/>
            <a:ext cx="270392" cy="27184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8CFAC1D6-76B2-CB45-B7FD-409030907373}"/>
              </a:ext>
            </a:extLst>
          </p:cNvPr>
          <p:cNvSpPr/>
          <p:nvPr/>
        </p:nvSpPr>
        <p:spPr>
          <a:xfrm>
            <a:off x="9530700" y="5168034"/>
            <a:ext cx="270392" cy="27184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B2C0B37F-A631-D147-9AF2-BCE1CB83F8C8}"/>
              </a:ext>
            </a:extLst>
          </p:cNvPr>
          <p:cNvSpPr/>
          <p:nvPr/>
        </p:nvSpPr>
        <p:spPr>
          <a:xfrm>
            <a:off x="9494842" y="3572315"/>
            <a:ext cx="270392" cy="27184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9138C33C-DED6-674E-A8DC-AB4B0A9B1D64}"/>
              </a:ext>
            </a:extLst>
          </p:cNvPr>
          <p:cNvSpPr/>
          <p:nvPr/>
        </p:nvSpPr>
        <p:spPr>
          <a:xfrm>
            <a:off x="9521738" y="3760573"/>
            <a:ext cx="270392" cy="27184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C269D017-1E95-A542-A050-E310BEFF9A61}"/>
              </a:ext>
            </a:extLst>
          </p:cNvPr>
          <p:cNvSpPr/>
          <p:nvPr/>
        </p:nvSpPr>
        <p:spPr>
          <a:xfrm>
            <a:off x="9512776" y="3930902"/>
            <a:ext cx="270392" cy="27184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83D2B22D-1E9C-D345-B020-BCEFF726D496}"/>
              </a:ext>
            </a:extLst>
          </p:cNvPr>
          <p:cNvSpPr/>
          <p:nvPr/>
        </p:nvSpPr>
        <p:spPr>
          <a:xfrm>
            <a:off x="9521742" y="4083302"/>
            <a:ext cx="270392" cy="27184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1" name="Oval 110">
            <a:extLst>
              <a:ext uri="{FF2B5EF4-FFF2-40B4-BE49-F238E27FC236}">
                <a16:creationId xmlns:a16="http://schemas.microsoft.com/office/drawing/2014/main" id="{DC92D2B2-3BFA-8942-8E76-A2EAC7A6C2E4}"/>
              </a:ext>
            </a:extLst>
          </p:cNvPr>
          <p:cNvSpPr/>
          <p:nvPr/>
        </p:nvSpPr>
        <p:spPr>
          <a:xfrm>
            <a:off x="7791557" y="2908920"/>
            <a:ext cx="270392" cy="27184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A59935D9-1424-1149-A4E7-7559E8EFC7FE}"/>
              </a:ext>
            </a:extLst>
          </p:cNvPr>
          <p:cNvSpPr/>
          <p:nvPr/>
        </p:nvSpPr>
        <p:spPr>
          <a:xfrm>
            <a:off x="7800524" y="3061320"/>
            <a:ext cx="270392" cy="27184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98799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62CD2-EA03-A245-972B-338CB6B5EF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Smart Greedy Search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C168C7-7F51-034B-A7B4-40467D16E5EA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838200" y="1506070"/>
                <a:ext cx="5181600" cy="5199529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C168C7-7F51-034B-A7B4-40467D16E5E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838200" y="1506070"/>
                <a:ext cx="5181600" cy="5199529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2">
            <a:extLst>
              <a:ext uri="{FF2B5EF4-FFF2-40B4-BE49-F238E27FC236}">
                <a16:creationId xmlns:a16="http://schemas.microsoft.com/office/drawing/2014/main" id="{6D208B85-500C-1C44-9745-546E310DF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72649" y="2254579"/>
            <a:ext cx="3272163" cy="327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Down Arrow 15">
            <a:extLst>
              <a:ext uri="{FF2B5EF4-FFF2-40B4-BE49-F238E27FC236}">
                <a16:creationId xmlns:a16="http://schemas.microsoft.com/office/drawing/2014/main" id="{E0631A3C-4713-AA47-B740-07C51145BFA6}"/>
              </a:ext>
            </a:extLst>
          </p:cNvPr>
          <p:cNvSpPr/>
          <p:nvPr/>
        </p:nvSpPr>
        <p:spPr>
          <a:xfrm>
            <a:off x="7154436" y="2002917"/>
            <a:ext cx="181787" cy="24238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4B72E63-D408-5740-8BFE-3B71DB78FC5F}"/>
              </a:ext>
            </a:extLst>
          </p:cNvPr>
          <p:cNvSpPr txBox="1"/>
          <p:nvPr/>
        </p:nvSpPr>
        <p:spPr>
          <a:xfrm>
            <a:off x="6777315" y="1709218"/>
            <a:ext cx="1144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Start state</a:t>
            </a:r>
          </a:p>
        </p:txBody>
      </p:sp>
      <p:sp>
        <p:nvSpPr>
          <p:cNvPr id="18" name="Down Arrow 17">
            <a:extLst>
              <a:ext uri="{FF2B5EF4-FFF2-40B4-BE49-F238E27FC236}">
                <a16:creationId xmlns:a16="http://schemas.microsoft.com/office/drawing/2014/main" id="{A7B03404-87EA-0C40-AD2B-333C9C4ADEFD}"/>
              </a:ext>
            </a:extLst>
          </p:cNvPr>
          <p:cNvSpPr/>
          <p:nvPr/>
        </p:nvSpPr>
        <p:spPr>
          <a:xfrm rot="5400000">
            <a:off x="10366003" y="5123591"/>
            <a:ext cx="181787" cy="24238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94353DE-211F-9E40-89A4-2C84322DD0A4}"/>
              </a:ext>
            </a:extLst>
          </p:cNvPr>
          <p:cNvSpPr txBox="1"/>
          <p:nvPr/>
        </p:nvSpPr>
        <p:spPr>
          <a:xfrm>
            <a:off x="10594837" y="5102572"/>
            <a:ext cx="1128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Goal state</a:t>
            </a:r>
          </a:p>
        </p:txBody>
      </p:sp>
      <p:sp>
        <p:nvSpPr>
          <p:cNvPr id="20" name="5-Point Star 19">
            <a:extLst>
              <a:ext uri="{FF2B5EF4-FFF2-40B4-BE49-F238E27FC236}">
                <a16:creationId xmlns:a16="http://schemas.microsoft.com/office/drawing/2014/main" id="{155BFA61-36BA-7B42-B292-74A3C85C8BEE}"/>
              </a:ext>
            </a:extLst>
          </p:cNvPr>
          <p:cNvSpPr/>
          <p:nvPr/>
        </p:nvSpPr>
        <p:spPr>
          <a:xfrm>
            <a:off x="7148240" y="229199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21" name="5-Point Star 20">
            <a:extLst>
              <a:ext uri="{FF2B5EF4-FFF2-40B4-BE49-F238E27FC236}">
                <a16:creationId xmlns:a16="http://schemas.microsoft.com/office/drawing/2014/main" id="{DC44F179-3E7B-A84C-BDD1-0934C63E3BE5}"/>
              </a:ext>
            </a:extLst>
          </p:cNvPr>
          <p:cNvSpPr/>
          <p:nvPr/>
        </p:nvSpPr>
        <p:spPr>
          <a:xfrm>
            <a:off x="7138080" y="252567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22" name="5-Point Star 21">
            <a:extLst>
              <a:ext uri="{FF2B5EF4-FFF2-40B4-BE49-F238E27FC236}">
                <a16:creationId xmlns:a16="http://schemas.microsoft.com/office/drawing/2014/main" id="{2873A853-CB23-F94D-9CEC-C0647BC8C70B}"/>
              </a:ext>
            </a:extLst>
          </p:cNvPr>
          <p:cNvSpPr/>
          <p:nvPr/>
        </p:nvSpPr>
        <p:spPr>
          <a:xfrm>
            <a:off x="7138080" y="274919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23" name="5-Point Star 22">
            <a:extLst>
              <a:ext uri="{FF2B5EF4-FFF2-40B4-BE49-F238E27FC236}">
                <a16:creationId xmlns:a16="http://schemas.microsoft.com/office/drawing/2014/main" id="{81E61CB3-9F25-094F-B7BD-6B08B99F81ED}"/>
              </a:ext>
            </a:extLst>
          </p:cNvPr>
          <p:cNvSpPr/>
          <p:nvPr/>
        </p:nvSpPr>
        <p:spPr>
          <a:xfrm>
            <a:off x="7138080" y="298287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24" name="5-Point Star 23">
            <a:extLst>
              <a:ext uri="{FF2B5EF4-FFF2-40B4-BE49-F238E27FC236}">
                <a16:creationId xmlns:a16="http://schemas.microsoft.com/office/drawing/2014/main" id="{BC8B7AF9-2032-8040-8CD5-CB154C322A07}"/>
              </a:ext>
            </a:extLst>
          </p:cNvPr>
          <p:cNvSpPr/>
          <p:nvPr/>
        </p:nvSpPr>
        <p:spPr>
          <a:xfrm>
            <a:off x="7127920" y="323687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25" name="5-Point Star 24">
            <a:extLst>
              <a:ext uri="{FF2B5EF4-FFF2-40B4-BE49-F238E27FC236}">
                <a16:creationId xmlns:a16="http://schemas.microsoft.com/office/drawing/2014/main" id="{B1161708-B7BA-2B44-9C58-5A1050049C0B}"/>
              </a:ext>
            </a:extLst>
          </p:cNvPr>
          <p:cNvSpPr/>
          <p:nvPr/>
        </p:nvSpPr>
        <p:spPr>
          <a:xfrm>
            <a:off x="7138080" y="344007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26" name="5-Point Star 25">
            <a:extLst>
              <a:ext uri="{FF2B5EF4-FFF2-40B4-BE49-F238E27FC236}">
                <a16:creationId xmlns:a16="http://schemas.microsoft.com/office/drawing/2014/main" id="{8CF5C8E3-21F9-F845-9710-BA3387F66D27}"/>
              </a:ext>
            </a:extLst>
          </p:cNvPr>
          <p:cNvSpPr/>
          <p:nvPr/>
        </p:nvSpPr>
        <p:spPr>
          <a:xfrm>
            <a:off x="7320960" y="346039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27" name="5-Point Star 26">
            <a:extLst>
              <a:ext uri="{FF2B5EF4-FFF2-40B4-BE49-F238E27FC236}">
                <a16:creationId xmlns:a16="http://schemas.microsoft.com/office/drawing/2014/main" id="{6F78C2C7-9DB7-9A4A-BBD9-59BCEEDA264E}"/>
              </a:ext>
            </a:extLst>
          </p:cNvPr>
          <p:cNvSpPr/>
          <p:nvPr/>
        </p:nvSpPr>
        <p:spPr>
          <a:xfrm>
            <a:off x="7483520" y="347055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28" name="5-Point Star 27">
            <a:extLst>
              <a:ext uri="{FF2B5EF4-FFF2-40B4-BE49-F238E27FC236}">
                <a16:creationId xmlns:a16="http://schemas.microsoft.com/office/drawing/2014/main" id="{363C5750-0053-2540-9ECF-215DC359A5E0}"/>
              </a:ext>
            </a:extLst>
          </p:cNvPr>
          <p:cNvSpPr/>
          <p:nvPr/>
        </p:nvSpPr>
        <p:spPr>
          <a:xfrm>
            <a:off x="7493680" y="369407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29" name="5-Point Star 28">
            <a:extLst>
              <a:ext uri="{FF2B5EF4-FFF2-40B4-BE49-F238E27FC236}">
                <a16:creationId xmlns:a16="http://schemas.microsoft.com/office/drawing/2014/main" id="{9C1B0282-E3CC-F542-A142-9ED09C0A9E8D}"/>
              </a:ext>
            </a:extLst>
          </p:cNvPr>
          <p:cNvSpPr/>
          <p:nvPr/>
        </p:nvSpPr>
        <p:spPr>
          <a:xfrm>
            <a:off x="7503840" y="393791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30" name="5-Point Star 29">
            <a:extLst>
              <a:ext uri="{FF2B5EF4-FFF2-40B4-BE49-F238E27FC236}">
                <a16:creationId xmlns:a16="http://schemas.microsoft.com/office/drawing/2014/main" id="{E56E14D3-F7F9-7C45-86C6-0A9F16068CC0}"/>
              </a:ext>
            </a:extLst>
          </p:cNvPr>
          <p:cNvSpPr/>
          <p:nvPr/>
        </p:nvSpPr>
        <p:spPr>
          <a:xfrm>
            <a:off x="7514000" y="413095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31" name="5-Point Star 30">
            <a:extLst>
              <a:ext uri="{FF2B5EF4-FFF2-40B4-BE49-F238E27FC236}">
                <a16:creationId xmlns:a16="http://schemas.microsoft.com/office/drawing/2014/main" id="{D42BC55E-6077-CD4C-89BE-807A7321AE2A}"/>
              </a:ext>
            </a:extLst>
          </p:cNvPr>
          <p:cNvSpPr/>
          <p:nvPr/>
        </p:nvSpPr>
        <p:spPr>
          <a:xfrm>
            <a:off x="7326338" y="2758166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32" name="5-Point Star 31">
            <a:extLst>
              <a:ext uri="{FF2B5EF4-FFF2-40B4-BE49-F238E27FC236}">
                <a16:creationId xmlns:a16="http://schemas.microsoft.com/office/drawing/2014/main" id="{0965650C-0800-654B-A2AC-41D064F03B52}"/>
              </a:ext>
            </a:extLst>
          </p:cNvPr>
          <p:cNvSpPr/>
          <p:nvPr/>
        </p:nvSpPr>
        <p:spPr>
          <a:xfrm>
            <a:off x="7514596" y="2785063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33" name="5-Point Star 32">
            <a:extLst>
              <a:ext uri="{FF2B5EF4-FFF2-40B4-BE49-F238E27FC236}">
                <a16:creationId xmlns:a16="http://schemas.microsoft.com/office/drawing/2014/main" id="{5D19EE04-F1C1-9345-8DFE-4A1E8B3C3BE7}"/>
              </a:ext>
            </a:extLst>
          </p:cNvPr>
          <p:cNvSpPr/>
          <p:nvPr/>
        </p:nvSpPr>
        <p:spPr>
          <a:xfrm>
            <a:off x="7379531" y="4157855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34" name="5-Point Star 33">
            <a:extLst>
              <a:ext uri="{FF2B5EF4-FFF2-40B4-BE49-F238E27FC236}">
                <a16:creationId xmlns:a16="http://schemas.microsoft.com/office/drawing/2014/main" id="{655A9272-516E-FB4D-9E50-28AE69F65B1D}"/>
              </a:ext>
            </a:extLst>
          </p:cNvPr>
          <p:cNvSpPr/>
          <p:nvPr/>
        </p:nvSpPr>
        <p:spPr>
          <a:xfrm>
            <a:off x="7388498" y="3790302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35" name="5-Point Star 34">
            <a:extLst>
              <a:ext uri="{FF2B5EF4-FFF2-40B4-BE49-F238E27FC236}">
                <a16:creationId xmlns:a16="http://schemas.microsoft.com/office/drawing/2014/main" id="{0F667B54-1E31-1149-A282-FC08EE114613}"/>
              </a:ext>
            </a:extLst>
          </p:cNvPr>
          <p:cNvSpPr/>
          <p:nvPr/>
        </p:nvSpPr>
        <p:spPr>
          <a:xfrm>
            <a:off x="7487109" y="261592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36" name="5-Point Star 35">
            <a:extLst>
              <a:ext uri="{FF2B5EF4-FFF2-40B4-BE49-F238E27FC236}">
                <a16:creationId xmlns:a16="http://schemas.microsoft.com/office/drawing/2014/main" id="{4B5FDAC2-CD00-8F45-ABDD-3C1DD175884C}"/>
              </a:ext>
            </a:extLst>
          </p:cNvPr>
          <p:cNvSpPr/>
          <p:nvPr/>
        </p:nvSpPr>
        <p:spPr>
          <a:xfrm>
            <a:off x="7496074" y="2427672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>
                <a:noFill/>
              </a:rPr>
              <a:t>v</a:t>
            </a:r>
          </a:p>
        </p:txBody>
      </p:sp>
      <p:sp>
        <p:nvSpPr>
          <p:cNvPr id="37" name="5-Point Star 36">
            <a:extLst>
              <a:ext uri="{FF2B5EF4-FFF2-40B4-BE49-F238E27FC236}">
                <a16:creationId xmlns:a16="http://schemas.microsoft.com/office/drawing/2014/main" id="{CCDAAFB9-F19B-9743-A870-6ECE3F3BADD4}"/>
              </a:ext>
            </a:extLst>
          </p:cNvPr>
          <p:cNvSpPr/>
          <p:nvPr/>
        </p:nvSpPr>
        <p:spPr>
          <a:xfrm>
            <a:off x="7666403" y="2418707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>
                <a:noFill/>
              </a:rPr>
              <a:t>v</a:t>
            </a:r>
          </a:p>
        </p:txBody>
      </p:sp>
      <p:sp>
        <p:nvSpPr>
          <p:cNvPr id="38" name="5-Point Star 37">
            <a:extLst>
              <a:ext uri="{FF2B5EF4-FFF2-40B4-BE49-F238E27FC236}">
                <a16:creationId xmlns:a16="http://schemas.microsoft.com/office/drawing/2014/main" id="{772B298D-9374-6C4D-A37E-0A05710D7DA8}"/>
              </a:ext>
            </a:extLst>
          </p:cNvPr>
          <p:cNvSpPr/>
          <p:nvPr/>
        </p:nvSpPr>
        <p:spPr>
          <a:xfrm>
            <a:off x="7872590" y="2427672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>
                <a:noFill/>
              </a:rPr>
              <a:t>v</a:t>
            </a:r>
          </a:p>
        </p:txBody>
      </p:sp>
      <p:sp>
        <p:nvSpPr>
          <p:cNvPr id="39" name="5-Point Star 38">
            <a:extLst>
              <a:ext uri="{FF2B5EF4-FFF2-40B4-BE49-F238E27FC236}">
                <a16:creationId xmlns:a16="http://schemas.microsoft.com/office/drawing/2014/main" id="{96531BE2-FAF6-DE4D-9F1E-3DBF3FEDB7C6}"/>
              </a:ext>
            </a:extLst>
          </p:cNvPr>
          <p:cNvSpPr/>
          <p:nvPr/>
        </p:nvSpPr>
        <p:spPr>
          <a:xfrm>
            <a:off x="8007063" y="2436637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>
                <a:noFill/>
              </a:rPr>
              <a:t>v</a:t>
            </a:r>
          </a:p>
        </p:txBody>
      </p:sp>
      <p:sp>
        <p:nvSpPr>
          <p:cNvPr id="40" name="5-Point Star 39">
            <a:extLst>
              <a:ext uri="{FF2B5EF4-FFF2-40B4-BE49-F238E27FC236}">
                <a16:creationId xmlns:a16="http://schemas.microsoft.com/office/drawing/2014/main" id="{120CD2FE-592D-514A-8D1F-E93F54632E1D}"/>
              </a:ext>
            </a:extLst>
          </p:cNvPr>
          <p:cNvSpPr/>
          <p:nvPr/>
        </p:nvSpPr>
        <p:spPr>
          <a:xfrm>
            <a:off x="8177392" y="2445602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>
                <a:noFill/>
              </a:rPr>
              <a:t>v</a:t>
            </a:r>
          </a:p>
        </p:txBody>
      </p:sp>
      <p:sp>
        <p:nvSpPr>
          <p:cNvPr id="41" name="5-Point Star 40">
            <a:extLst>
              <a:ext uri="{FF2B5EF4-FFF2-40B4-BE49-F238E27FC236}">
                <a16:creationId xmlns:a16="http://schemas.microsoft.com/office/drawing/2014/main" id="{2BDCC976-4F5C-CC4E-BF18-9991DAB3E629}"/>
              </a:ext>
            </a:extLst>
          </p:cNvPr>
          <p:cNvSpPr/>
          <p:nvPr/>
        </p:nvSpPr>
        <p:spPr>
          <a:xfrm>
            <a:off x="8222218" y="261593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>
                <a:noFill/>
              </a:rPr>
              <a:t>v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5-Point Star 41">
                <a:extLst>
                  <a:ext uri="{FF2B5EF4-FFF2-40B4-BE49-F238E27FC236}">
                    <a16:creationId xmlns:a16="http://schemas.microsoft.com/office/drawing/2014/main" id="{52C32D1B-C9A1-5147-966C-C81D38BCE2BD}"/>
                  </a:ext>
                </a:extLst>
              </p:cNvPr>
              <p:cNvSpPr/>
              <p:nvPr/>
            </p:nvSpPr>
            <p:spPr>
              <a:xfrm>
                <a:off x="8231183" y="2768331"/>
                <a:ext cx="181787" cy="181787"/>
              </a:xfrm>
              <a:prstGeom prst="star5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noFill/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>
                    <a:noFill/>
                  </a:rPr>
                  <a:t>v</a:t>
                </a:r>
              </a:p>
            </p:txBody>
          </p:sp>
        </mc:Choice>
        <mc:Fallback xmlns="">
          <p:sp>
            <p:nvSpPr>
              <p:cNvPr id="42" name="5-Point Star 41">
                <a:extLst>
                  <a:ext uri="{FF2B5EF4-FFF2-40B4-BE49-F238E27FC236}">
                    <a16:creationId xmlns:a16="http://schemas.microsoft.com/office/drawing/2014/main" id="{52C32D1B-C9A1-5147-966C-C81D38BCE2B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1183" y="2768331"/>
                <a:ext cx="181787" cy="181787"/>
              </a:xfrm>
              <a:prstGeom prst="star5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5-Point Star 42">
            <a:extLst>
              <a:ext uri="{FF2B5EF4-FFF2-40B4-BE49-F238E27FC236}">
                <a16:creationId xmlns:a16="http://schemas.microsoft.com/office/drawing/2014/main" id="{4EC87B05-715B-B143-914F-CFF0297F4200}"/>
              </a:ext>
            </a:extLst>
          </p:cNvPr>
          <p:cNvSpPr/>
          <p:nvPr/>
        </p:nvSpPr>
        <p:spPr>
          <a:xfrm>
            <a:off x="8347725" y="2436640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44" name="5-Point Star 43">
            <a:extLst>
              <a:ext uri="{FF2B5EF4-FFF2-40B4-BE49-F238E27FC236}">
                <a16:creationId xmlns:a16="http://schemas.microsoft.com/office/drawing/2014/main" id="{09476247-023F-0B4A-8899-E7ADAD3E0400}"/>
              </a:ext>
            </a:extLst>
          </p:cNvPr>
          <p:cNvSpPr/>
          <p:nvPr/>
        </p:nvSpPr>
        <p:spPr>
          <a:xfrm>
            <a:off x="8500125" y="2445604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45" name="5-Point Star 44">
            <a:extLst>
              <a:ext uri="{FF2B5EF4-FFF2-40B4-BE49-F238E27FC236}">
                <a16:creationId xmlns:a16="http://schemas.microsoft.com/office/drawing/2014/main" id="{1C8EADC2-C17C-6741-B836-5C9A0346DF3D}"/>
              </a:ext>
            </a:extLst>
          </p:cNvPr>
          <p:cNvSpPr/>
          <p:nvPr/>
        </p:nvSpPr>
        <p:spPr>
          <a:xfrm>
            <a:off x="8652525" y="243664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46" name="5-Point Star 45">
            <a:extLst>
              <a:ext uri="{FF2B5EF4-FFF2-40B4-BE49-F238E27FC236}">
                <a16:creationId xmlns:a16="http://schemas.microsoft.com/office/drawing/2014/main" id="{59C49DB3-5E4B-F54C-99FE-33739BF704BF}"/>
              </a:ext>
            </a:extLst>
          </p:cNvPr>
          <p:cNvSpPr/>
          <p:nvPr/>
        </p:nvSpPr>
        <p:spPr>
          <a:xfrm>
            <a:off x="8822854" y="2427680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47" name="5-Point Star 46">
            <a:extLst>
              <a:ext uri="{FF2B5EF4-FFF2-40B4-BE49-F238E27FC236}">
                <a16:creationId xmlns:a16="http://schemas.microsoft.com/office/drawing/2014/main" id="{5B55D00E-646E-C44E-ACFC-000D1137DD94}"/>
              </a:ext>
            </a:extLst>
          </p:cNvPr>
          <p:cNvSpPr/>
          <p:nvPr/>
        </p:nvSpPr>
        <p:spPr>
          <a:xfrm>
            <a:off x="9011112" y="2436646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48" name="5-Point Star 47">
            <a:extLst>
              <a:ext uri="{FF2B5EF4-FFF2-40B4-BE49-F238E27FC236}">
                <a16:creationId xmlns:a16="http://schemas.microsoft.com/office/drawing/2014/main" id="{CA67672A-17DE-6C4B-BA4B-2949A4E4835D}"/>
              </a:ext>
            </a:extLst>
          </p:cNvPr>
          <p:cNvSpPr/>
          <p:nvPr/>
        </p:nvSpPr>
        <p:spPr>
          <a:xfrm>
            <a:off x="9181441" y="244560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49" name="5-Point Star 48">
            <a:extLst>
              <a:ext uri="{FF2B5EF4-FFF2-40B4-BE49-F238E27FC236}">
                <a16:creationId xmlns:a16="http://schemas.microsoft.com/office/drawing/2014/main" id="{96F23B91-1B16-D24B-9790-7FF77ED549A5}"/>
              </a:ext>
            </a:extLst>
          </p:cNvPr>
          <p:cNvSpPr/>
          <p:nvPr/>
        </p:nvSpPr>
        <p:spPr>
          <a:xfrm>
            <a:off x="9369699" y="2454574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50" name="5-Point Star 49">
            <a:extLst>
              <a:ext uri="{FF2B5EF4-FFF2-40B4-BE49-F238E27FC236}">
                <a16:creationId xmlns:a16="http://schemas.microsoft.com/office/drawing/2014/main" id="{EA8BAA8B-2427-524A-AFB9-37EC8EAA2E61}"/>
              </a:ext>
            </a:extLst>
          </p:cNvPr>
          <p:cNvSpPr/>
          <p:nvPr/>
        </p:nvSpPr>
        <p:spPr>
          <a:xfrm>
            <a:off x="9593815" y="2445610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51" name="5-Point Star 50">
            <a:extLst>
              <a:ext uri="{FF2B5EF4-FFF2-40B4-BE49-F238E27FC236}">
                <a16:creationId xmlns:a16="http://schemas.microsoft.com/office/drawing/2014/main" id="{FD8BCF1C-AFBB-EF40-BC37-CEDE93CC0ADF}"/>
              </a:ext>
            </a:extLst>
          </p:cNvPr>
          <p:cNvSpPr/>
          <p:nvPr/>
        </p:nvSpPr>
        <p:spPr>
          <a:xfrm>
            <a:off x="9782074" y="2436646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dirty="0">
              <a:noFill/>
            </a:endParaRPr>
          </a:p>
        </p:txBody>
      </p:sp>
      <p:sp>
        <p:nvSpPr>
          <p:cNvPr id="55" name="5-Point Star 54">
            <a:extLst>
              <a:ext uri="{FF2B5EF4-FFF2-40B4-BE49-F238E27FC236}">
                <a16:creationId xmlns:a16="http://schemas.microsoft.com/office/drawing/2014/main" id="{ED6F4E36-5AEE-694F-9DC6-33BB833E6065}"/>
              </a:ext>
            </a:extLst>
          </p:cNvPr>
          <p:cNvSpPr/>
          <p:nvPr/>
        </p:nvSpPr>
        <p:spPr>
          <a:xfrm>
            <a:off x="8518051" y="2606975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56" name="5-Point Star 55">
            <a:extLst>
              <a:ext uri="{FF2B5EF4-FFF2-40B4-BE49-F238E27FC236}">
                <a16:creationId xmlns:a16="http://schemas.microsoft.com/office/drawing/2014/main" id="{D8AFEA5C-A370-5940-89C5-0FAF5C08D93D}"/>
              </a:ext>
            </a:extLst>
          </p:cNvPr>
          <p:cNvSpPr/>
          <p:nvPr/>
        </p:nvSpPr>
        <p:spPr>
          <a:xfrm>
            <a:off x="8544948" y="2777304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57" name="5-Point Star 56">
            <a:extLst>
              <a:ext uri="{FF2B5EF4-FFF2-40B4-BE49-F238E27FC236}">
                <a16:creationId xmlns:a16="http://schemas.microsoft.com/office/drawing/2014/main" id="{01618504-375F-694A-945E-2314F674C10C}"/>
              </a:ext>
            </a:extLst>
          </p:cNvPr>
          <p:cNvSpPr/>
          <p:nvPr/>
        </p:nvSpPr>
        <p:spPr>
          <a:xfrm>
            <a:off x="8715277" y="2786272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58" name="5-Point Star 57">
            <a:extLst>
              <a:ext uri="{FF2B5EF4-FFF2-40B4-BE49-F238E27FC236}">
                <a16:creationId xmlns:a16="http://schemas.microsoft.com/office/drawing/2014/main" id="{CCBD6B8E-152C-884D-9DB9-5F80B7073F2B}"/>
              </a:ext>
            </a:extLst>
          </p:cNvPr>
          <p:cNvSpPr/>
          <p:nvPr/>
        </p:nvSpPr>
        <p:spPr>
          <a:xfrm>
            <a:off x="8885606" y="2759378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59" name="5-Point Star 58">
            <a:extLst>
              <a:ext uri="{FF2B5EF4-FFF2-40B4-BE49-F238E27FC236}">
                <a16:creationId xmlns:a16="http://schemas.microsoft.com/office/drawing/2014/main" id="{3CF60793-A763-7E4D-8253-7A1B9144350B}"/>
              </a:ext>
            </a:extLst>
          </p:cNvPr>
          <p:cNvSpPr/>
          <p:nvPr/>
        </p:nvSpPr>
        <p:spPr>
          <a:xfrm>
            <a:off x="9055935" y="2804204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60" name="5-Point Star 59">
            <a:extLst>
              <a:ext uri="{FF2B5EF4-FFF2-40B4-BE49-F238E27FC236}">
                <a16:creationId xmlns:a16="http://schemas.microsoft.com/office/drawing/2014/main" id="{141F170B-257A-A045-A5CD-7451940024CF}"/>
              </a:ext>
            </a:extLst>
          </p:cNvPr>
          <p:cNvSpPr/>
          <p:nvPr/>
        </p:nvSpPr>
        <p:spPr>
          <a:xfrm>
            <a:off x="9226264" y="2795243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61" name="5-Point Star 60">
            <a:extLst>
              <a:ext uri="{FF2B5EF4-FFF2-40B4-BE49-F238E27FC236}">
                <a16:creationId xmlns:a16="http://schemas.microsoft.com/office/drawing/2014/main" id="{6AB8D630-6167-7041-B5F5-3B1B85B953EE}"/>
              </a:ext>
            </a:extLst>
          </p:cNvPr>
          <p:cNvSpPr/>
          <p:nvPr/>
        </p:nvSpPr>
        <p:spPr>
          <a:xfrm>
            <a:off x="9396593" y="278628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>
                <a:noFill/>
              </a:rPr>
              <a:t>v</a:t>
            </a:r>
          </a:p>
        </p:txBody>
      </p:sp>
      <p:sp>
        <p:nvSpPr>
          <p:cNvPr id="62" name="5-Point Star 61">
            <a:extLst>
              <a:ext uri="{FF2B5EF4-FFF2-40B4-BE49-F238E27FC236}">
                <a16:creationId xmlns:a16="http://schemas.microsoft.com/office/drawing/2014/main" id="{8D2EB1B5-A243-4B4F-928E-F0EDCB699F85}"/>
              </a:ext>
            </a:extLst>
          </p:cNvPr>
          <p:cNvSpPr/>
          <p:nvPr/>
        </p:nvSpPr>
        <p:spPr>
          <a:xfrm>
            <a:off x="9566922" y="2795247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63" name="5-Point Star 62">
            <a:extLst>
              <a:ext uri="{FF2B5EF4-FFF2-40B4-BE49-F238E27FC236}">
                <a16:creationId xmlns:a16="http://schemas.microsoft.com/office/drawing/2014/main" id="{DE07FB93-6E74-314A-AF14-0752B54FE144}"/>
              </a:ext>
            </a:extLst>
          </p:cNvPr>
          <p:cNvSpPr/>
          <p:nvPr/>
        </p:nvSpPr>
        <p:spPr>
          <a:xfrm>
            <a:off x="9737251" y="2786285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64" name="5-Point Star 63">
            <a:extLst>
              <a:ext uri="{FF2B5EF4-FFF2-40B4-BE49-F238E27FC236}">
                <a16:creationId xmlns:a16="http://schemas.microsoft.com/office/drawing/2014/main" id="{E0A33FB1-649E-B442-B649-95B4C65ECB9F}"/>
              </a:ext>
            </a:extLst>
          </p:cNvPr>
          <p:cNvSpPr/>
          <p:nvPr/>
        </p:nvSpPr>
        <p:spPr>
          <a:xfrm>
            <a:off x="9889651" y="2795252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65" name="5-Point Star 64">
            <a:extLst>
              <a:ext uri="{FF2B5EF4-FFF2-40B4-BE49-F238E27FC236}">
                <a16:creationId xmlns:a16="http://schemas.microsoft.com/office/drawing/2014/main" id="{D72E6086-3973-4F4C-8808-2192DACB36EC}"/>
              </a:ext>
            </a:extLst>
          </p:cNvPr>
          <p:cNvSpPr/>
          <p:nvPr/>
        </p:nvSpPr>
        <p:spPr>
          <a:xfrm>
            <a:off x="9934477" y="2947652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66" name="5-Point Star 65">
            <a:extLst>
              <a:ext uri="{FF2B5EF4-FFF2-40B4-BE49-F238E27FC236}">
                <a16:creationId xmlns:a16="http://schemas.microsoft.com/office/drawing/2014/main" id="{A9582071-B934-F045-8872-6378CD52C53B}"/>
              </a:ext>
            </a:extLst>
          </p:cNvPr>
          <p:cNvSpPr/>
          <p:nvPr/>
        </p:nvSpPr>
        <p:spPr>
          <a:xfrm>
            <a:off x="9548994" y="2938688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67" name="5-Point Star 66">
            <a:extLst>
              <a:ext uri="{FF2B5EF4-FFF2-40B4-BE49-F238E27FC236}">
                <a16:creationId xmlns:a16="http://schemas.microsoft.com/office/drawing/2014/main" id="{75E32397-50A3-B248-8BF5-2D482BA59C70}"/>
              </a:ext>
            </a:extLst>
          </p:cNvPr>
          <p:cNvSpPr/>
          <p:nvPr/>
        </p:nvSpPr>
        <p:spPr>
          <a:xfrm>
            <a:off x="9540030" y="3091088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68" name="5-Point Star 67">
            <a:extLst>
              <a:ext uri="{FF2B5EF4-FFF2-40B4-BE49-F238E27FC236}">
                <a16:creationId xmlns:a16="http://schemas.microsoft.com/office/drawing/2014/main" id="{E66B40D2-CFE9-B742-B29A-2F7C55C904BF}"/>
              </a:ext>
            </a:extLst>
          </p:cNvPr>
          <p:cNvSpPr/>
          <p:nvPr/>
        </p:nvSpPr>
        <p:spPr>
          <a:xfrm>
            <a:off x="9925511" y="3171772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69" name="5-Point Star 68">
            <a:extLst>
              <a:ext uri="{FF2B5EF4-FFF2-40B4-BE49-F238E27FC236}">
                <a16:creationId xmlns:a16="http://schemas.microsoft.com/office/drawing/2014/main" id="{78ADBF49-0DD4-F540-B250-61ED54B8E955}"/>
              </a:ext>
            </a:extLst>
          </p:cNvPr>
          <p:cNvSpPr/>
          <p:nvPr/>
        </p:nvSpPr>
        <p:spPr>
          <a:xfrm>
            <a:off x="9916548" y="3270385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70" name="5-Point Star 69">
            <a:extLst>
              <a:ext uri="{FF2B5EF4-FFF2-40B4-BE49-F238E27FC236}">
                <a16:creationId xmlns:a16="http://schemas.microsoft.com/office/drawing/2014/main" id="{15392618-11FB-DD43-BC95-E3A6E9B0E9B0}"/>
              </a:ext>
            </a:extLst>
          </p:cNvPr>
          <p:cNvSpPr/>
          <p:nvPr/>
        </p:nvSpPr>
        <p:spPr>
          <a:xfrm>
            <a:off x="9889657" y="3458643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71" name="5-Point Star 70">
            <a:extLst>
              <a:ext uri="{FF2B5EF4-FFF2-40B4-BE49-F238E27FC236}">
                <a16:creationId xmlns:a16="http://schemas.microsoft.com/office/drawing/2014/main" id="{EC676CED-D4D5-884B-AF26-DBFB23D0C2BE}"/>
              </a:ext>
            </a:extLst>
          </p:cNvPr>
          <p:cNvSpPr/>
          <p:nvPr/>
        </p:nvSpPr>
        <p:spPr>
          <a:xfrm>
            <a:off x="9916553" y="364690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72" name="5-Point Star 71">
            <a:extLst>
              <a:ext uri="{FF2B5EF4-FFF2-40B4-BE49-F238E27FC236}">
                <a16:creationId xmlns:a16="http://schemas.microsoft.com/office/drawing/2014/main" id="{3C38B921-CAB8-0A41-BEE4-353026E31A93}"/>
              </a:ext>
            </a:extLst>
          </p:cNvPr>
          <p:cNvSpPr/>
          <p:nvPr/>
        </p:nvSpPr>
        <p:spPr>
          <a:xfrm>
            <a:off x="9907588" y="3817230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73" name="5-Point Star 72">
            <a:extLst>
              <a:ext uri="{FF2B5EF4-FFF2-40B4-BE49-F238E27FC236}">
                <a16:creationId xmlns:a16="http://schemas.microsoft.com/office/drawing/2014/main" id="{F8260EB3-EF57-AA45-8BFB-6AC86C8D4BB5}"/>
              </a:ext>
            </a:extLst>
          </p:cNvPr>
          <p:cNvSpPr/>
          <p:nvPr/>
        </p:nvSpPr>
        <p:spPr>
          <a:xfrm>
            <a:off x="9934484" y="398755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74" name="5-Point Star 73">
            <a:extLst>
              <a:ext uri="{FF2B5EF4-FFF2-40B4-BE49-F238E27FC236}">
                <a16:creationId xmlns:a16="http://schemas.microsoft.com/office/drawing/2014/main" id="{920E222E-A2F3-DB4E-808D-C9B93B84B7D2}"/>
              </a:ext>
            </a:extLst>
          </p:cNvPr>
          <p:cNvSpPr/>
          <p:nvPr/>
        </p:nvSpPr>
        <p:spPr>
          <a:xfrm>
            <a:off x="9925521" y="4157888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75" name="5-Point Star 74">
            <a:extLst>
              <a:ext uri="{FF2B5EF4-FFF2-40B4-BE49-F238E27FC236}">
                <a16:creationId xmlns:a16="http://schemas.microsoft.com/office/drawing/2014/main" id="{36830ADC-1704-5641-802D-B5EB8A684E67}"/>
              </a:ext>
            </a:extLst>
          </p:cNvPr>
          <p:cNvSpPr/>
          <p:nvPr/>
        </p:nvSpPr>
        <p:spPr>
          <a:xfrm>
            <a:off x="7316790" y="375447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76" name="5-Point Star 75">
            <a:extLst>
              <a:ext uri="{FF2B5EF4-FFF2-40B4-BE49-F238E27FC236}">
                <a16:creationId xmlns:a16="http://schemas.microsoft.com/office/drawing/2014/main" id="{C5870E07-78E0-EF40-A9C2-CE3241F4F367}"/>
              </a:ext>
            </a:extLst>
          </p:cNvPr>
          <p:cNvSpPr/>
          <p:nvPr/>
        </p:nvSpPr>
        <p:spPr>
          <a:xfrm>
            <a:off x="7128531" y="3781372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77" name="5-Point Star 76">
            <a:extLst>
              <a:ext uri="{FF2B5EF4-FFF2-40B4-BE49-F238E27FC236}">
                <a16:creationId xmlns:a16="http://schemas.microsoft.com/office/drawing/2014/main" id="{DF54F789-24B1-AD4B-81B5-8C1B1642CF20}"/>
              </a:ext>
            </a:extLst>
          </p:cNvPr>
          <p:cNvSpPr/>
          <p:nvPr/>
        </p:nvSpPr>
        <p:spPr>
          <a:xfrm>
            <a:off x="7298860" y="4130994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78" name="5-Point Star 77">
            <a:extLst>
              <a:ext uri="{FF2B5EF4-FFF2-40B4-BE49-F238E27FC236}">
                <a16:creationId xmlns:a16="http://schemas.microsoft.com/office/drawing/2014/main" id="{A6007A94-358D-4844-BFB1-4A4B7154AF42}"/>
              </a:ext>
            </a:extLst>
          </p:cNvPr>
          <p:cNvSpPr/>
          <p:nvPr/>
        </p:nvSpPr>
        <p:spPr>
          <a:xfrm>
            <a:off x="7146459" y="415788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79" name="5-Point Star 78">
            <a:extLst>
              <a:ext uri="{FF2B5EF4-FFF2-40B4-BE49-F238E27FC236}">
                <a16:creationId xmlns:a16="http://schemas.microsoft.com/office/drawing/2014/main" id="{6D9BAD26-A8BB-4646-BB36-86909471452C}"/>
              </a:ext>
            </a:extLst>
          </p:cNvPr>
          <p:cNvSpPr/>
          <p:nvPr/>
        </p:nvSpPr>
        <p:spPr>
          <a:xfrm>
            <a:off x="7137496" y="431028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81" name="5-Point Star 80">
            <a:extLst>
              <a:ext uri="{FF2B5EF4-FFF2-40B4-BE49-F238E27FC236}">
                <a16:creationId xmlns:a16="http://schemas.microsoft.com/office/drawing/2014/main" id="{220E3F4E-F301-774A-B083-9BCCEC53026D}"/>
              </a:ext>
            </a:extLst>
          </p:cNvPr>
          <p:cNvSpPr/>
          <p:nvPr/>
        </p:nvSpPr>
        <p:spPr>
          <a:xfrm>
            <a:off x="7298861" y="4453725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82" name="5-Point Star 81">
            <a:extLst>
              <a:ext uri="{FF2B5EF4-FFF2-40B4-BE49-F238E27FC236}">
                <a16:creationId xmlns:a16="http://schemas.microsoft.com/office/drawing/2014/main" id="{DCA368AC-5E7E-0C42-BF04-44C026A9D835}"/>
              </a:ext>
            </a:extLst>
          </p:cNvPr>
          <p:cNvSpPr/>
          <p:nvPr/>
        </p:nvSpPr>
        <p:spPr>
          <a:xfrm>
            <a:off x="7451261" y="446269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>
                <a:noFill/>
              </a:rPr>
              <a:t>v</a:t>
            </a:r>
          </a:p>
        </p:txBody>
      </p:sp>
      <p:sp>
        <p:nvSpPr>
          <p:cNvPr id="83" name="5-Point Star 82">
            <a:extLst>
              <a:ext uri="{FF2B5EF4-FFF2-40B4-BE49-F238E27FC236}">
                <a16:creationId xmlns:a16="http://schemas.microsoft.com/office/drawing/2014/main" id="{4C68D569-C2D5-B343-9DF7-4C1D54379CF4}"/>
              </a:ext>
            </a:extLst>
          </p:cNvPr>
          <p:cNvSpPr/>
          <p:nvPr/>
        </p:nvSpPr>
        <p:spPr>
          <a:xfrm>
            <a:off x="7621590" y="4453727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>
                <a:noFill/>
              </a:rPr>
              <a:t>v</a:t>
            </a:r>
          </a:p>
        </p:txBody>
      </p:sp>
      <p:sp>
        <p:nvSpPr>
          <p:cNvPr id="84" name="5-Point Star 83">
            <a:extLst>
              <a:ext uri="{FF2B5EF4-FFF2-40B4-BE49-F238E27FC236}">
                <a16:creationId xmlns:a16="http://schemas.microsoft.com/office/drawing/2014/main" id="{08C17ADF-ABA1-ED4B-9274-8BDBD3DF7950}"/>
              </a:ext>
            </a:extLst>
          </p:cNvPr>
          <p:cNvSpPr/>
          <p:nvPr/>
        </p:nvSpPr>
        <p:spPr>
          <a:xfrm>
            <a:off x="7809848" y="4480623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85" name="5-Point Star 84">
            <a:extLst>
              <a:ext uri="{FF2B5EF4-FFF2-40B4-BE49-F238E27FC236}">
                <a16:creationId xmlns:a16="http://schemas.microsoft.com/office/drawing/2014/main" id="{EBF60494-F08F-884D-B7AE-CB82B722B109}"/>
              </a:ext>
            </a:extLst>
          </p:cNvPr>
          <p:cNvSpPr/>
          <p:nvPr/>
        </p:nvSpPr>
        <p:spPr>
          <a:xfrm>
            <a:off x="7998106" y="452544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>
                <a:noFill/>
              </a:rPr>
              <a:t>v</a:t>
            </a:r>
          </a:p>
        </p:txBody>
      </p:sp>
      <p:sp>
        <p:nvSpPr>
          <p:cNvPr id="86" name="5-Point Star 85">
            <a:extLst>
              <a:ext uri="{FF2B5EF4-FFF2-40B4-BE49-F238E27FC236}">
                <a16:creationId xmlns:a16="http://schemas.microsoft.com/office/drawing/2014/main" id="{6BDFE959-6F9A-114D-B49B-56981DAE698A}"/>
              </a:ext>
            </a:extLst>
          </p:cNvPr>
          <p:cNvSpPr/>
          <p:nvPr/>
        </p:nvSpPr>
        <p:spPr>
          <a:xfrm>
            <a:off x="8177399" y="448958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88" name="5-Point Star 87">
            <a:extLst>
              <a:ext uri="{FF2B5EF4-FFF2-40B4-BE49-F238E27FC236}">
                <a16:creationId xmlns:a16="http://schemas.microsoft.com/office/drawing/2014/main" id="{ABB62A48-0E34-A148-B889-258BBC28C1DB}"/>
              </a:ext>
            </a:extLst>
          </p:cNvPr>
          <p:cNvSpPr/>
          <p:nvPr/>
        </p:nvSpPr>
        <p:spPr>
          <a:xfrm>
            <a:off x="7818810" y="474057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89" name="5-Point Star 88">
            <a:extLst>
              <a:ext uri="{FF2B5EF4-FFF2-40B4-BE49-F238E27FC236}">
                <a16:creationId xmlns:a16="http://schemas.microsoft.com/office/drawing/2014/main" id="{5F709195-ADE8-9B4F-A079-5808DAE2352D}"/>
              </a:ext>
            </a:extLst>
          </p:cNvPr>
          <p:cNvSpPr/>
          <p:nvPr/>
        </p:nvSpPr>
        <p:spPr>
          <a:xfrm>
            <a:off x="7839130" y="497425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90" name="5-Point Star 89">
            <a:extLst>
              <a:ext uri="{FF2B5EF4-FFF2-40B4-BE49-F238E27FC236}">
                <a16:creationId xmlns:a16="http://schemas.microsoft.com/office/drawing/2014/main" id="{D340E6E5-23ED-7847-9F16-250E41393072}"/>
              </a:ext>
            </a:extLst>
          </p:cNvPr>
          <p:cNvSpPr/>
          <p:nvPr/>
        </p:nvSpPr>
        <p:spPr>
          <a:xfrm>
            <a:off x="7849290" y="517745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97" name="5-Point Star 96">
            <a:extLst>
              <a:ext uri="{FF2B5EF4-FFF2-40B4-BE49-F238E27FC236}">
                <a16:creationId xmlns:a16="http://schemas.microsoft.com/office/drawing/2014/main" id="{D1D30142-7BBD-274A-BE45-60F7E3A9702A}"/>
              </a:ext>
            </a:extLst>
          </p:cNvPr>
          <p:cNvSpPr/>
          <p:nvPr/>
        </p:nvSpPr>
        <p:spPr>
          <a:xfrm>
            <a:off x="8001680" y="449671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99" name="5-Point Star 98">
            <a:extLst>
              <a:ext uri="{FF2B5EF4-FFF2-40B4-BE49-F238E27FC236}">
                <a16:creationId xmlns:a16="http://schemas.microsoft.com/office/drawing/2014/main" id="{C6F9C4AD-71B8-A648-A1ED-FFD278D58829}"/>
              </a:ext>
            </a:extLst>
          </p:cNvPr>
          <p:cNvSpPr/>
          <p:nvPr/>
        </p:nvSpPr>
        <p:spPr>
          <a:xfrm>
            <a:off x="8194720" y="473039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00" name="5-Point Star 99">
            <a:extLst>
              <a:ext uri="{FF2B5EF4-FFF2-40B4-BE49-F238E27FC236}">
                <a16:creationId xmlns:a16="http://schemas.microsoft.com/office/drawing/2014/main" id="{AF5EE9D0-82FF-994F-986E-AA0A724B6A8B}"/>
              </a:ext>
            </a:extLst>
          </p:cNvPr>
          <p:cNvSpPr/>
          <p:nvPr/>
        </p:nvSpPr>
        <p:spPr>
          <a:xfrm>
            <a:off x="8184560" y="494375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01" name="5-Point Star 100">
            <a:extLst>
              <a:ext uri="{FF2B5EF4-FFF2-40B4-BE49-F238E27FC236}">
                <a16:creationId xmlns:a16="http://schemas.microsoft.com/office/drawing/2014/main" id="{D2CFF4C6-F184-1640-9533-B8EDACA65C41}"/>
              </a:ext>
            </a:extLst>
          </p:cNvPr>
          <p:cNvSpPr/>
          <p:nvPr/>
        </p:nvSpPr>
        <p:spPr>
          <a:xfrm>
            <a:off x="8204880" y="517743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02" name="5-Point Star 101">
            <a:extLst>
              <a:ext uri="{FF2B5EF4-FFF2-40B4-BE49-F238E27FC236}">
                <a16:creationId xmlns:a16="http://schemas.microsoft.com/office/drawing/2014/main" id="{E73F4470-013B-9F4C-BCAF-17EFEF76FFF5}"/>
              </a:ext>
            </a:extLst>
          </p:cNvPr>
          <p:cNvSpPr/>
          <p:nvPr/>
        </p:nvSpPr>
        <p:spPr>
          <a:xfrm>
            <a:off x="8408080" y="518759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03" name="5-Point Star 102">
            <a:extLst>
              <a:ext uri="{FF2B5EF4-FFF2-40B4-BE49-F238E27FC236}">
                <a16:creationId xmlns:a16="http://schemas.microsoft.com/office/drawing/2014/main" id="{E9DE3183-9D54-1F46-B10E-3E1806F0BAD9}"/>
              </a:ext>
            </a:extLst>
          </p:cNvPr>
          <p:cNvSpPr/>
          <p:nvPr/>
        </p:nvSpPr>
        <p:spPr>
          <a:xfrm>
            <a:off x="8621440" y="518759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04" name="5-Point Star 103">
            <a:extLst>
              <a:ext uri="{FF2B5EF4-FFF2-40B4-BE49-F238E27FC236}">
                <a16:creationId xmlns:a16="http://schemas.microsoft.com/office/drawing/2014/main" id="{88C1D629-B265-5A4E-81A4-92DEE241A64D}"/>
              </a:ext>
            </a:extLst>
          </p:cNvPr>
          <p:cNvSpPr/>
          <p:nvPr/>
        </p:nvSpPr>
        <p:spPr>
          <a:xfrm>
            <a:off x="8855120" y="519775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05" name="5-Point Star 104">
            <a:extLst>
              <a:ext uri="{FF2B5EF4-FFF2-40B4-BE49-F238E27FC236}">
                <a16:creationId xmlns:a16="http://schemas.microsoft.com/office/drawing/2014/main" id="{171A4EEC-A311-FA4C-B82A-916DB86D342F}"/>
              </a:ext>
            </a:extLst>
          </p:cNvPr>
          <p:cNvSpPr/>
          <p:nvPr/>
        </p:nvSpPr>
        <p:spPr>
          <a:xfrm>
            <a:off x="9190400" y="518759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id="{B46DA8EA-CE1D-F84C-B6E3-9387C2BD4119}"/>
              </a:ext>
            </a:extLst>
          </p:cNvPr>
          <p:cNvSpPr/>
          <p:nvPr/>
        </p:nvSpPr>
        <p:spPr>
          <a:xfrm>
            <a:off x="7630180" y="3052365"/>
            <a:ext cx="270392" cy="27184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952B8B63-9F6C-274A-AD1B-67E0A871F929}"/>
              </a:ext>
            </a:extLst>
          </p:cNvPr>
          <p:cNvSpPr/>
          <p:nvPr/>
        </p:nvSpPr>
        <p:spPr>
          <a:xfrm>
            <a:off x="9306577" y="4083304"/>
            <a:ext cx="270392" cy="27184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5E250BFF-2C5A-B64C-84F9-E927C65E0D9F}"/>
              </a:ext>
            </a:extLst>
          </p:cNvPr>
          <p:cNvSpPr/>
          <p:nvPr/>
        </p:nvSpPr>
        <p:spPr>
          <a:xfrm>
            <a:off x="7280566" y="5141133"/>
            <a:ext cx="270392" cy="27184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5-Point Star 86">
            <a:extLst>
              <a:ext uri="{FF2B5EF4-FFF2-40B4-BE49-F238E27FC236}">
                <a16:creationId xmlns:a16="http://schemas.microsoft.com/office/drawing/2014/main" id="{97DD731B-46DC-8644-AE8C-8575EED24893}"/>
              </a:ext>
            </a:extLst>
          </p:cNvPr>
          <p:cNvSpPr/>
          <p:nvPr/>
        </p:nvSpPr>
        <p:spPr>
          <a:xfrm>
            <a:off x="8087747" y="2768338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dirty="0">
              <a:noFill/>
            </a:endParaRPr>
          </a:p>
        </p:txBody>
      </p:sp>
      <p:sp>
        <p:nvSpPr>
          <p:cNvPr id="91" name="5-Point Star 90">
            <a:extLst>
              <a:ext uri="{FF2B5EF4-FFF2-40B4-BE49-F238E27FC236}">
                <a16:creationId xmlns:a16="http://schemas.microsoft.com/office/drawing/2014/main" id="{627891DC-AA81-6845-BB37-033724BA3699}"/>
              </a:ext>
            </a:extLst>
          </p:cNvPr>
          <p:cNvSpPr/>
          <p:nvPr/>
        </p:nvSpPr>
        <p:spPr>
          <a:xfrm>
            <a:off x="7666405" y="5197774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dirty="0">
              <a:noFill/>
            </a:endParaRPr>
          </a:p>
        </p:txBody>
      </p:sp>
      <p:sp>
        <p:nvSpPr>
          <p:cNvPr id="92" name="5-Point Star 91">
            <a:extLst>
              <a:ext uri="{FF2B5EF4-FFF2-40B4-BE49-F238E27FC236}">
                <a16:creationId xmlns:a16="http://schemas.microsoft.com/office/drawing/2014/main" id="{8CF36E17-5E86-A747-80BF-939BFB822FDD}"/>
              </a:ext>
            </a:extLst>
          </p:cNvPr>
          <p:cNvSpPr/>
          <p:nvPr/>
        </p:nvSpPr>
        <p:spPr>
          <a:xfrm>
            <a:off x="9020075" y="5224670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dirty="0">
              <a:noFill/>
            </a:endParaRPr>
          </a:p>
        </p:txBody>
      </p:sp>
      <p:sp>
        <p:nvSpPr>
          <p:cNvPr id="93" name="5-Point Star 92">
            <a:extLst>
              <a:ext uri="{FF2B5EF4-FFF2-40B4-BE49-F238E27FC236}">
                <a16:creationId xmlns:a16="http://schemas.microsoft.com/office/drawing/2014/main" id="{081CB81B-37BA-0941-B804-7CF14EF5ACD9}"/>
              </a:ext>
            </a:extLst>
          </p:cNvPr>
          <p:cNvSpPr/>
          <p:nvPr/>
        </p:nvSpPr>
        <p:spPr>
          <a:xfrm>
            <a:off x="9190404" y="5054340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dirty="0">
              <a:noFill/>
            </a:endParaRPr>
          </a:p>
        </p:txBody>
      </p:sp>
      <p:sp>
        <p:nvSpPr>
          <p:cNvPr id="94" name="5-Point Star 93">
            <a:extLst>
              <a:ext uri="{FF2B5EF4-FFF2-40B4-BE49-F238E27FC236}">
                <a16:creationId xmlns:a16="http://schemas.microsoft.com/office/drawing/2014/main" id="{2798369F-0A40-3244-95FF-20457C6F0B7C}"/>
              </a:ext>
            </a:extLst>
          </p:cNvPr>
          <p:cNvSpPr/>
          <p:nvPr/>
        </p:nvSpPr>
        <p:spPr>
          <a:xfrm>
            <a:off x="9755177" y="3449658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dirty="0">
              <a:noFill/>
            </a:endParaRPr>
          </a:p>
        </p:txBody>
      </p:sp>
      <p:sp>
        <p:nvSpPr>
          <p:cNvPr id="95" name="5-Point Star 94">
            <a:extLst>
              <a:ext uri="{FF2B5EF4-FFF2-40B4-BE49-F238E27FC236}">
                <a16:creationId xmlns:a16="http://schemas.microsoft.com/office/drawing/2014/main" id="{07A635CD-4849-6B4C-AF82-D33FF02C7DFC}"/>
              </a:ext>
            </a:extLst>
          </p:cNvPr>
          <p:cNvSpPr/>
          <p:nvPr/>
        </p:nvSpPr>
        <p:spPr>
          <a:xfrm>
            <a:off x="9522104" y="348553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96" name="5-Point Star 95">
            <a:extLst>
              <a:ext uri="{FF2B5EF4-FFF2-40B4-BE49-F238E27FC236}">
                <a16:creationId xmlns:a16="http://schemas.microsoft.com/office/drawing/2014/main" id="{F4D4288F-1FE1-3A4B-8BB7-85A6BCC65D83}"/>
              </a:ext>
            </a:extLst>
          </p:cNvPr>
          <p:cNvSpPr/>
          <p:nvPr/>
        </p:nvSpPr>
        <p:spPr>
          <a:xfrm>
            <a:off x="9549000" y="3673797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98" name="5-Point Star 97">
            <a:extLst>
              <a:ext uri="{FF2B5EF4-FFF2-40B4-BE49-F238E27FC236}">
                <a16:creationId xmlns:a16="http://schemas.microsoft.com/office/drawing/2014/main" id="{CBB8DCB1-D5BD-E546-9070-2DFF37CED2CF}"/>
              </a:ext>
            </a:extLst>
          </p:cNvPr>
          <p:cNvSpPr/>
          <p:nvPr/>
        </p:nvSpPr>
        <p:spPr>
          <a:xfrm>
            <a:off x="9540035" y="3844126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106" name="5-Point Star 105">
            <a:extLst>
              <a:ext uri="{FF2B5EF4-FFF2-40B4-BE49-F238E27FC236}">
                <a16:creationId xmlns:a16="http://schemas.microsoft.com/office/drawing/2014/main" id="{C504ECC7-3DB8-244D-B23A-46D7207DDDE4}"/>
              </a:ext>
            </a:extLst>
          </p:cNvPr>
          <p:cNvSpPr/>
          <p:nvPr/>
        </p:nvSpPr>
        <p:spPr>
          <a:xfrm>
            <a:off x="9566931" y="4014455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107" name="5-Point Star 106">
            <a:extLst>
              <a:ext uri="{FF2B5EF4-FFF2-40B4-BE49-F238E27FC236}">
                <a16:creationId xmlns:a16="http://schemas.microsoft.com/office/drawing/2014/main" id="{2E17C0EB-296A-6C48-B451-ACF0B868C1F0}"/>
              </a:ext>
            </a:extLst>
          </p:cNvPr>
          <p:cNvSpPr/>
          <p:nvPr/>
        </p:nvSpPr>
        <p:spPr>
          <a:xfrm>
            <a:off x="9557968" y="4184784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108" name="5-Point Star 107">
            <a:extLst>
              <a:ext uri="{FF2B5EF4-FFF2-40B4-BE49-F238E27FC236}">
                <a16:creationId xmlns:a16="http://schemas.microsoft.com/office/drawing/2014/main" id="{10833B4F-66FE-C042-9B95-91D76E82AAD1}"/>
              </a:ext>
            </a:extLst>
          </p:cNvPr>
          <p:cNvSpPr/>
          <p:nvPr/>
        </p:nvSpPr>
        <p:spPr>
          <a:xfrm>
            <a:off x="9190400" y="518759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5-Point Star 108">
            <a:extLst>
              <a:ext uri="{FF2B5EF4-FFF2-40B4-BE49-F238E27FC236}">
                <a16:creationId xmlns:a16="http://schemas.microsoft.com/office/drawing/2014/main" id="{7A988008-3784-CC4D-A720-C654856380BB}"/>
              </a:ext>
            </a:extLst>
          </p:cNvPr>
          <p:cNvSpPr/>
          <p:nvPr/>
        </p:nvSpPr>
        <p:spPr>
          <a:xfrm>
            <a:off x="9190400" y="497423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5-Point Star 109">
            <a:extLst>
              <a:ext uri="{FF2B5EF4-FFF2-40B4-BE49-F238E27FC236}">
                <a16:creationId xmlns:a16="http://schemas.microsoft.com/office/drawing/2014/main" id="{B612BE42-3A10-7D4C-A197-F5A221825640}"/>
              </a:ext>
            </a:extLst>
          </p:cNvPr>
          <p:cNvSpPr/>
          <p:nvPr/>
        </p:nvSpPr>
        <p:spPr>
          <a:xfrm>
            <a:off x="9200560" y="484215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5-Point Star 110">
            <a:extLst>
              <a:ext uri="{FF2B5EF4-FFF2-40B4-BE49-F238E27FC236}">
                <a16:creationId xmlns:a16="http://schemas.microsoft.com/office/drawing/2014/main" id="{3A4983BA-CB4E-CF43-BFB0-3A4C7C9CE432}"/>
              </a:ext>
            </a:extLst>
          </p:cNvPr>
          <p:cNvSpPr/>
          <p:nvPr/>
        </p:nvSpPr>
        <p:spPr>
          <a:xfrm>
            <a:off x="9373280" y="484215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5-Point Star 115">
            <a:extLst>
              <a:ext uri="{FF2B5EF4-FFF2-40B4-BE49-F238E27FC236}">
                <a16:creationId xmlns:a16="http://schemas.microsoft.com/office/drawing/2014/main" id="{B79ADA96-D4BA-2F47-B3BA-4ABBD88700F9}"/>
              </a:ext>
            </a:extLst>
          </p:cNvPr>
          <p:cNvSpPr/>
          <p:nvPr/>
        </p:nvSpPr>
        <p:spPr>
          <a:xfrm>
            <a:off x="9566320" y="485231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5-Point Star 116">
            <a:extLst>
              <a:ext uri="{FF2B5EF4-FFF2-40B4-BE49-F238E27FC236}">
                <a16:creationId xmlns:a16="http://schemas.microsoft.com/office/drawing/2014/main" id="{60C7217A-4641-4946-AF3C-65844397E1AC}"/>
              </a:ext>
            </a:extLst>
          </p:cNvPr>
          <p:cNvSpPr/>
          <p:nvPr/>
        </p:nvSpPr>
        <p:spPr>
          <a:xfrm>
            <a:off x="9566320" y="502503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5-Point Star 117">
            <a:extLst>
              <a:ext uri="{FF2B5EF4-FFF2-40B4-BE49-F238E27FC236}">
                <a16:creationId xmlns:a16="http://schemas.microsoft.com/office/drawing/2014/main" id="{765F6AA9-5973-5D4E-A911-057386EC839C}"/>
              </a:ext>
            </a:extLst>
          </p:cNvPr>
          <p:cNvSpPr/>
          <p:nvPr/>
        </p:nvSpPr>
        <p:spPr>
          <a:xfrm>
            <a:off x="9575288" y="517743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5-Point Star 118">
            <a:extLst>
              <a:ext uri="{FF2B5EF4-FFF2-40B4-BE49-F238E27FC236}">
                <a16:creationId xmlns:a16="http://schemas.microsoft.com/office/drawing/2014/main" id="{8B3119AB-C8DD-664D-8EAF-291307C4E876}"/>
              </a:ext>
            </a:extLst>
          </p:cNvPr>
          <p:cNvSpPr/>
          <p:nvPr/>
        </p:nvSpPr>
        <p:spPr>
          <a:xfrm>
            <a:off x="7531935" y="5206740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dirty="0">
              <a:noFill/>
            </a:endParaRPr>
          </a:p>
        </p:txBody>
      </p:sp>
      <p:sp>
        <p:nvSpPr>
          <p:cNvPr id="120" name="5-Point Star 119">
            <a:extLst>
              <a:ext uri="{FF2B5EF4-FFF2-40B4-BE49-F238E27FC236}">
                <a16:creationId xmlns:a16="http://schemas.microsoft.com/office/drawing/2014/main" id="{88A66E32-B487-8442-ABC1-BF9F3C57041A}"/>
              </a:ext>
            </a:extLst>
          </p:cNvPr>
          <p:cNvSpPr/>
          <p:nvPr/>
        </p:nvSpPr>
        <p:spPr>
          <a:xfrm>
            <a:off x="7863629" y="2795238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dirty="0">
              <a:noFill/>
            </a:endParaRPr>
          </a:p>
        </p:txBody>
      </p:sp>
      <p:sp>
        <p:nvSpPr>
          <p:cNvPr id="121" name="5-Point Star 120">
            <a:extLst>
              <a:ext uri="{FF2B5EF4-FFF2-40B4-BE49-F238E27FC236}">
                <a16:creationId xmlns:a16="http://schemas.microsoft.com/office/drawing/2014/main" id="{7E279503-9FD2-CF4E-AB04-93A944421B5D}"/>
              </a:ext>
            </a:extLst>
          </p:cNvPr>
          <p:cNvSpPr/>
          <p:nvPr/>
        </p:nvSpPr>
        <p:spPr>
          <a:xfrm>
            <a:off x="7818805" y="296558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122" name="5-Point Star 121">
            <a:extLst>
              <a:ext uri="{FF2B5EF4-FFF2-40B4-BE49-F238E27FC236}">
                <a16:creationId xmlns:a16="http://schemas.microsoft.com/office/drawing/2014/main" id="{4DDB959A-E5B2-7A44-8B95-011F5F05ED93}"/>
              </a:ext>
            </a:extLst>
          </p:cNvPr>
          <p:cNvSpPr/>
          <p:nvPr/>
        </p:nvSpPr>
        <p:spPr>
          <a:xfrm>
            <a:off x="7863631" y="311798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14015935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62CD2-EA03-A245-972B-338CB6B5EF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Smart Greedy Search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C168C7-7F51-034B-A7B4-40467D16E5EA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838200" y="1506070"/>
                <a:ext cx="5181600" cy="5199529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C168C7-7F51-034B-A7B4-40467D16E5E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838200" y="1506070"/>
                <a:ext cx="5181600" cy="5199529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2">
            <a:extLst>
              <a:ext uri="{FF2B5EF4-FFF2-40B4-BE49-F238E27FC236}">
                <a16:creationId xmlns:a16="http://schemas.microsoft.com/office/drawing/2014/main" id="{6D208B85-500C-1C44-9745-546E310DF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72649" y="2254579"/>
            <a:ext cx="3272163" cy="327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Down Arrow 15">
            <a:extLst>
              <a:ext uri="{FF2B5EF4-FFF2-40B4-BE49-F238E27FC236}">
                <a16:creationId xmlns:a16="http://schemas.microsoft.com/office/drawing/2014/main" id="{E0631A3C-4713-AA47-B740-07C51145BFA6}"/>
              </a:ext>
            </a:extLst>
          </p:cNvPr>
          <p:cNvSpPr/>
          <p:nvPr/>
        </p:nvSpPr>
        <p:spPr>
          <a:xfrm>
            <a:off x="7154436" y="2002917"/>
            <a:ext cx="181787" cy="24238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4B72E63-D408-5740-8BFE-3B71DB78FC5F}"/>
              </a:ext>
            </a:extLst>
          </p:cNvPr>
          <p:cNvSpPr txBox="1"/>
          <p:nvPr/>
        </p:nvSpPr>
        <p:spPr>
          <a:xfrm>
            <a:off x="6777315" y="1709218"/>
            <a:ext cx="1144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Start state</a:t>
            </a:r>
          </a:p>
        </p:txBody>
      </p:sp>
      <p:sp>
        <p:nvSpPr>
          <p:cNvPr id="18" name="Down Arrow 17">
            <a:extLst>
              <a:ext uri="{FF2B5EF4-FFF2-40B4-BE49-F238E27FC236}">
                <a16:creationId xmlns:a16="http://schemas.microsoft.com/office/drawing/2014/main" id="{A7B03404-87EA-0C40-AD2B-333C9C4ADEFD}"/>
              </a:ext>
            </a:extLst>
          </p:cNvPr>
          <p:cNvSpPr/>
          <p:nvPr/>
        </p:nvSpPr>
        <p:spPr>
          <a:xfrm rot="5400000">
            <a:off x="10366003" y="5123591"/>
            <a:ext cx="181787" cy="24238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94353DE-211F-9E40-89A4-2C84322DD0A4}"/>
              </a:ext>
            </a:extLst>
          </p:cNvPr>
          <p:cNvSpPr txBox="1"/>
          <p:nvPr/>
        </p:nvSpPr>
        <p:spPr>
          <a:xfrm>
            <a:off x="10594837" y="5102572"/>
            <a:ext cx="1128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Goal state</a:t>
            </a:r>
          </a:p>
        </p:txBody>
      </p:sp>
      <p:sp>
        <p:nvSpPr>
          <p:cNvPr id="20" name="5-Point Star 19">
            <a:extLst>
              <a:ext uri="{FF2B5EF4-FFF2-40B4-BE49-F238E27FC236}">
                <a16:creationId xmlns:a16="http://schemas.microsoft.com/office/drawing/2014/main" id="{155BFA61-36BA-7B42-B292-74A3C85C8BEE}"/>
              </a:ext>
            </a:extLst>
          </p:cNvPr>
          <p:cNvSpPr/>
          <p:nvPr/>
        </p:nvSpPr>
        <p:spPr>
          <a:xfrm>
            <a:off x="7148240" y="229199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21" name="5-Point Star 20">
            <a:extLst>
              <a:ext uri="{FF2B5EF4-FFF2-40B4-BE49-F238E27FC236}">
                <a16:creationId xmlns:a16="http://schemas.microsoft.com/office/drawing/2014/main" id="{DC44F179-3E7B-A84C-BDD1-0934C63E3BE5}"/>
              </a:ext>
            </a:extLst>
          </p:cNvPr>
          <p:cNvSpPr/>
          <p:nvPr/>
        </p:nvSpPr>
        <p:spPr>
          <a:xfrm>
            <a:off x="7138080" y="252567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22" name="5-Point Star 21">
            <a:extLst>
              <a:ext uri="{FF2B5EF4-FFF2-40B4-BE49-F238E27FC236}">
                <a16:creationId xmlns:a16="http://schemas.microsoft.com/office/drawing/2014/main" id="{2873A853-CB23-F94D-9CEC-C0647BC8C70B}"/>
              </a:ext>
            </a:extLst>
          </p:cNvPr>
          <p:cNvSpPr/>
          <p:nvPr/>
        </p:nvSpPr>
        <p:spPr>
          <a:xfrm>
            <a:off x="7138080" y="274919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23" name="5-Point Star 22">
            <a:extLst>
              <a:ext uri="{FF2B5EF4-FFF2-40B4-BE49-F238E27FC236}">
                <a16:creationId xmlns:a16="http://schemas.microsoft.com/office/drawing/2014/main" id="{81E61CB3-9F25-094F-B7BD-6B08B99F81ED}"/>
              </a:ext>
            </a:extLst>
          </p:cNvPr>
          <p:cNvSpPr/>
          <p:nvPr/>
        </p:nvSpPr>
        <p:spPr>
          <a:xfrm>
            <a:off x="7138080" y="298287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24" name="5-Point Star 23">
            <a:extLst>
              <a:ext uri="{FF2B5EF4-FFF2-40B4-BE49-F238E27FC236}">
                <a16:creationId xmlns:a16="http://schemas.microsoft.com/office/drawing/2014/main" id="{BC8B7AF9-2032-8040-8CD5-CB154C322A07}"/>
              </a:ext>
            </a:extLst>
          </p:cNvPr>
          <p:cNvSpPr/>
          <p:nvPr/>
        </p:nvSpPr>
        <p:spPr>
          <a:xfrm>
            <a:off x="7127920" y="323687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25" name="5-Point Star 24">
            <a:extLst>
              <a:ext uri="{FF2B5EF4-FFF2-40B4-BE49-F238E27FC236}">
                <a16:creationId xmlns:a16="http://schemas.microsoft.com/office/drawing/2014/main" id="{B1161708-B7BA-2B44-9C58-5A1050049C0B}"/>
              </a:ext>
            </a:extLst>
          </p:cNvPr>
          <p:cNvSpPr/>
          <p:nvPr/>
        </p:nvSpPr>
        <p:spPr>
          <a:xfrm>
            <a:off x="7138080" y="344007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26" name="5-Point Star 25">
            <a:extLst>
              <a:ext uri="{FF2B5EF4-FFF2-40B4-BE49-F238E27FC236}">
                <a16:creationId xmlns:a16="http://schemas.microsoft.com/office/drawing/2014/main" id="{8CF5C8E3-21F9-F845-9710-BA3387F66D27}"/>
              </a:ext>
            </a:extLst>
          </p:cNvPr>
          <p:cNvSpPr/>
          <p:nvPr/>
        </p:nvSpPr>
        <p:spPr>
          <a:xfrm>
            <a:off x="7320960" y="346039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27" name="5-Point Star 26">
            <a:extLst>
              <a:ext uri="{FF2B5EF4-FFF2-40B4-BE49-F238E27FC236}">
                <a16:creationId xmlns:a16="http://schemas.microsoft.com/office/drawing/2014/main" id="{6F78C2C7-9DB7-9A4A-BBD9-59BCEEDA264E}"/>
              </a:ext>
            </a:extLst>
          </p:cNvPr>
          <p:cNvSpPr/>
          <p:nvPr/>
        </p:nvSpPr>
        <p:spPr>
          <a:xfrm>
            <a:off x="7483520" y="347055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28" name="5-Point Star 27">
            <a:extLst>
              <a:ext uri="{FF2B5EF4-FFF2-40B4-BE49-F238E27FC236}">
                <a16:creationId xmlns:a16="http://schemas.microsoft.com/office/drawing/2014/main" id="{363C5750-0053-2540-9ECF-215DC359A5E0}"/>
              </a:ext>
            </a:extLst>
          </p:cNvPr>
          <p:cNvSpPr/>
          <p:nvPr/>
        </p:nvSpPr>
        <p:spPr>
          <a:xfrm>
            <a:off x="7493680" y="369407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29" name="5-Point Star 28">
            <a:extLst>
              <a:ext uri="{FF2B5EF4-FFF2-40B4-BE49-F238E27FC236}">
                <a16:creationId xmlns:a16="http://schemas.microsoft.com/office/drawing/2014/main" id="{9C1B0282-E3CC-F542-A142-9ED09C0A9E8D}"/>
              </a:ext>
            </a:extLst>
          </p:cNvPr>
          <p:cNvSpPr/>
          <p:nvPr/>
        </p:nvSpPr>
        <p:spPr>
          <a:xfrm>
            <a:off x="7503840" y="393791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30" name="5-Point Star 29">
            <a:extLst>
              <a:ext uri="{FF2B5EF4-FFF2-40B4-BE49-F238E27FC236}">
                <a16:creationId xmlns:a16="http://schemas.microsoft.com/office/drawing/2014/main" id="{E56E14D3-F7F9-7C45-86C6-0A9F16068CC0}"/>
              </a:ext>
            </a:extLst>
          </p:cNvPr>
          <p:cNvSpPr/>
          <p:nvPr/>
        </p:nvSpPr>
        <p:spPr>
          <a:xfrm>
            <a:off x="7514000" y="413095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31" name="5-Point Star 30">
            <a:extLst>
              <a:ext uri="{FF2B5EF4-FFF2-40B4-BE49-F238E27FC236}">
                <a16:creationId xmlns:a16="http://schemas.microsoft.com/office/drawing/2014/main" id="{D42BC55E-6077-CD4C-89BE-807A7321AE2A}"/>
              </a:ext>
            </a:extLst>
          </p:cNvPr>
          <p:cNvSpPr/>
          <p:nvPr/>
        </p:nvSpPr>
        <p:spPr>
          <a:xfrm>
            <a:off x="7326338" y="2758166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32" name="5-Point Star 31">
            <a:extLst>
              <a:ext uri="{FF2B5EF4-FFF2-40B4-BE49-F238E27FC236}">
                <a16:creationId xmlns:a16="http://schemas.microsoft.com/office/drawing/2014/main" id="{0965650C-0800-654B-A2AC-41D064F03B52}"/>
              </a:ext>
            </a:extLst>
          </p:cNvPr>
          <p:cNvSpPr/>
          <p:nvPr/>
        </p:nvSpPr>
        <p:spPr>
          <a:xfrm>
            <a:off x="7514596" y="2785063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33" name="5-Point Star 32">
            <a:extLst>
              <a:ext uri="{FF2B5EF4-FFF2-40B4-BE49-F238E27FC236}">
                <a16:creationId xmlns:a16="http://schemas.microsoft.com/office/drawing/2014/main" id="{5D19EE04-F1C1-9345-8DFE-4A1E8B3C3BE7}"/>
              </a:ext>
            </a:extLst>
          </p:cNvPr>
          <p:cNvSpPr/>
          <p:nvPr/>
        </p:nvSpPr>
        <p:spPr>
          <a:xfrm>
            <a:off x="7379531" y="4157855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34" name="5-Point Star 33">
            <a:extLst>
              <a:ext uri="{FF2B5EF4-FFF2-40B4-BE49-F238E27FC236}">
                <a16:creationId xmlns:a16="http://schemas.microsoft.com/office/drawing/2014/main" id="{655A9272-516E-FB4D-9E50-28AE69F65B1D}"/>
              </a:ext>
            </a:extLst>
          </p:cNvPr>
          <p:cNvSpPr/>
          <p:nvPr/>
        </p:nvSpPr>
        <p:spPr>
          <a:xfrm>
            <a:off x="7388498" y="3790302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35" name="5-Point Star 34">
            <a:extLst>
              <a:ext uri="{FF2B5EF4-FFF2-40B4-BE49-F238E27FC236}">
                <a16:creationId xmlns:a16="http://schemas.microsoft.com/office/drawing/2014/main" id="{0F667B54-1E31-1149-A282-FC08EE114613}"/>
              </a:ext>
            </a:extLst>
          </p:cNvPr>
          <p:cNvSpPr/>
          <p:nvPr/>
        </p:nvSpPr>
        <p:spPr>
          <a:xfrm>
            <a:off x="7487109" y="261592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36" name="5-Point Star 35">
            <a:extLst>
              <a:ext uri="{FF2B5EF4-FFF2-40B4-BE49-F238E27FC236}">
                <a16:creationId xmlns:a16="http://schemas.microsoft.com/office/drawing/2014/main" id="{4B5FDAC2-CD00-8F45-ABDD-3C1DD175884C}"/>
              </a:ext>
            </a:extLst>
          </p:cNvPr>
          <p:cNvSpPr/>
          <p:nvPr/>
        </p:nvSpPr>
        <p:spPr>
          <a:xfrm>
            <a:off x="7496074" y="2427672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>
                <a:noFill/>
              </a:rPr>
              <a:t>v</a:t>
            </a:r>
          </a:p>
        </p:txBody>
      </p:sp>
      <p:sp>
        <p:nvSpPr>
          <p:cNvPr id="37" name="5-Point Star 36">
            <a:extLst>
              <a:ext uri="{FF2B5EF4-FFF2-40B4-BE49-F238E27FC236}">
                <a16:creationId xmlns:a16="http://schemas.microsoft.com/office/drawing/2014/main" id="{CCDAAFB9-F19B-9743-A870-6ECE3F3BADD4}"/>
              </a:ext>
            </a:extLst>
          </p:cNvPr>
          <p:cNvSpPr/>
          <p:nvPr/>
        </p:nvSpPr>
        <p:spPr>
          <a:xfrm>
            <a:off x="7666403" y="2418707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>
                <a:noFill/>
              </a:rPr>
              <a:t>v</a:t>
            </a:r>
          </a:p>
        </p:txBody>
      </p:sp>
      <p:sp>
        <p:nvSpPr>
          <p:cNvPr id="38" name="5-Point Star 37">
            <a:extLst>
              <a:ext uri="{FF2B5EF4-FFF2-40B4-BE49-F238E27FC236}">
                <a16:creationId xmlns:a16="http://schemas.microsoft.com/office/drawing/2014/main" id="{772B298D-9374-6C4D-A37E-0A05710D7DA8}"/>
              </a:ext>
            </a:extLst>
          </p:cNvPr>
          <p:cNvSpPr/>
          <p:nvPr/>
        </p:nvSpPr>
        <p:spPr>
          <a:xfrm>
            <a:off x="7872590" y="2427672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>
                <a:noFill/>
              </a:rPr>
              <a:t>v</a:t>
            </a:r>
          </a:p>
        </p:txBody>
      </p:sp>
      <p:sp>
        <p:nvSpPr>
          <p:cNvPr id="39" name="5-Point Star 38">
            <a:extLst>
              <a:ext uri="{FF2B5EF4-FFF2-40B4-BE49-F238E27FC236}">
                <a16:creationId xmlns:a16="http://schemas.microsoft.com/office/drawing/2014/main" id="{96531BE2-FAF6-DE4D-9F1E-3DBF3FEDB7C6}"/>
              </a:ext>
            </a:extLst>
          </p:cNvPr>
          <p:cNvSpPr/>
          <p:nvPr/>
        </p:nvSpPr>
        <p:spPr>
          <a:xfrm>
            <a:off x="8007063" y="2436637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>
                <a:noFill/>
              </a:rPr>
              <a:t>v</a:t>
            </a:r>
          </a:p>
        </p:txBody>
      </p:sp>
      <p:sp>
        <p:nvSpPr>
          <p:cNvPr id="40" name="5-Point Star 39">
            <a:extLst>
              <a:ext uri="{FF2B5EF4-FFF2-40B4-BE49-F238E27FC236}">
                <a16:creationId xmlns:a16="http://schemas.microsoft.com/office/drawing/2014/main" id="{120CD2FE-592D-514A-8D1F-E93F54632E1D}"/>
              </a:ext>
            </a:extLst>
          </p:cNvPr>
          <p:cNvSpPr/>
          <p:nvPr/>
        </p:nvSpPr>
        <p:spPr>
          <a:xfrm>
            <a:off x="8177392" y="2445602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>
                <a:noFill/>
              </a:rPr>
              <a:t>v</a:t>
            </a:r>
          </a:p>
        </p:txBody>
      </p:sp>
      <p:sp>
        <p:nvSpPr>
          <p:cNvPr id="41" name="5-Point Star 40">
            <a:extLst>
              <a:ext uri="{FF2B5EF4-FFF2-40B4-BE49-F238E27FC236}">
                <a16:creationId xmlns:a16="http://schemas.microsoft.com/office/drawing/2014/main" id="{2BDCC976-4F5C-CC4E-BF18-9991DAB3E629}"/>
              </a:ext>
            </a:extLst>
          </p:cNvPr>
          <p:cNvSpPr/>
          <p:nvPr/>
        </p:nvSpPr>
        <p:spPr>
          <a:xfrm>
            <a:off x="8222218" y="261593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>
                <a:noFill/>
              </a:rPr>
              <a:t>v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5-Point Star 41">
                <a:extLst>
                  <a:ext uri="{FF2B5EF4-FFF2-40B4-BE49-F238E27FC236}">
                    <a16:creationId xmlns:a16="http://schemas.microsoft.com/office/drawing/2014/main" id="{52C32D1B-C9A1-5147-966C-C81D38BCE2BD}"/>
                  </a:ext>
                </a:extLst>
              </p:cNvPr>
              <p:cNvSpPr/>
              <p:nvPr/>
            </p:nvSpPr>
            <p:spPr>
              <a:xfrm>
                <a:off x="8231183" y="2768331"/>
                <a:ext cx="181787" cy="181787"/>
              </a:xfrm>
              <a:prstGeom prst="star5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14:m>
                  <m:oMath xmlns:m="http://schemas.openxmlformats.org/officeDocument/2006/math">
                    <a:fld id="{825F15A7-03F4-43D7-82C5-3E23DA2F108C}" type="mathplaceholder">
                      <a:rPr lang="en-US" i="1" smtClean="0">
                        <a:noFill/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US" dirty="0">
                    <a:noFill/>
                  </a:rPr>
                  <a:t>v</a:t>
                </a:r>
              </a:p>
            </p:txBody>
          </p:sp>
        </mc:Choice>
        <mc:Fallback xmlns="">
          <p:sp>
            <p:nvSpPr>
              <p:cNvPr id="42" name="5-Point Star 41">
                <a:extLst>
                  <a:ext uri="{FF2B5EF4-FFF2-40B4-BE49-F238E27FC236}">
                    <a16:creationId xmlns:a16="http://schemas.microsoft.com/office/drawing/2014/main" id="{52C32D1B-C9A1-5147-966C-C81D38BCE2B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1183" y="2768331"/>
                <a:ext cx="181787" cy="181787"/>
              </a:xfrm>
              <a:prstGeom prst="star5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5-Point Star 42">
            <a:extLst>
              <a:ext uri="{FF2B5EF4-FFF2-40B4-BE49-F238E27FC236}">
                <a16:creationId xmlns:a16="http://schemas.microsoft.com/office/drawing/2014/main" id="{4EC87B05-715B-B143-914F-CFF0297F4200}"/>
              </a:ext>
            </a:extLst>
          </p:cNvPr>
          <p:cNvSpPr/>
          <p:nvPr/>
        </p:nvSpPr>
        <p:spPr>
          <a:xfrm>
            <a:off x="8347725" y="2436640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44" name="5-Point Star 43">
            <a:extLst>
              <a:ext uri="{FF2B5EF4-FFF2-40B4-BE49-F238E27FC236}">
                <a16:creationId xmlns:a16="http://schemas.microsoft.com/office/drawing/2014/main" id="{09476247-023F-0B4A-8899-E7ADAD3E0400}"/>
              </a:ext>
            </a:extLst>
          </p:cNvPr>
          <p:cNvSpPr/>
          <p:nvPr/>
        </p:nvSpPr>
        <p:spPr>
          <a:xfrm>
            <a:off x="8500125" y="2445604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45" name="5-Point Star 44">
            <a:extLst>
              <a:ext uri="{FF2B5EF4-FFF2-40B4-BE49-F238E27FC236}">
                <a16:creationId xmlns:a16="http://schemas.microsoft.com/office/drawing/2014/main" id="{1C8EADC2-C17C-6741-B836-5C9A0346DF3D}"/>
              </a:ext>
            </a:extLst>
          </p:cNvPr>
          <p:cNvSpPr/>
          <p:nvPr/>
        </p:nvSpPr>
        <p:spPr>
          <a:xfrm>
            <a:off x="8652525" y="243664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46" name="5-Point Star 45">
            <a:extLst>
              <a:ext uri="{FF2B5EF4-FFF2-40B4-BE49-F238E27FC236}">
                <a16:creationId xmlns:a16="http://schemas.microsoft.com/office/drawing/2014/main" id="{59C49DB3-5E4B-F54C-99FE-33739BF704BF}"/>
              </a:ext>
            </a:extLst>
          </p:cNvPr>
          <p:cNvSpPr/>
          <p:nvPr/>
        </p:nvSpPr>
        <p:spPr>
          <a:xfrm>
            <a:off x="8822854" y="2427680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47" name="5-Point Star 46">
            <a:extLst>
              <a:ext uri="{FF2B5EF4-FFF2-40B4-BE49-F238E27FC236}">
                <a16:creationId xmlns:a16="http://schemas.microsoft.com/office/drawing/2014/main" id="{5B55D00E-646E-C44E-ACFC-000D1137DD94}"/>
              </a:ext>
            </a:extLst>
          </p:cNvPr>
          <p:cNvSpPr/>
          <p:nvPr/>
        </p:nvSpPr>
        <p:spPr>
          <a:xfrm>
            <a:off x="9011112" y="2436646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48" name="5-Point Star 47">
            <a:extLst>
              <a:ext uri="{FF2B5EF4-FFF2-40B4-BE49-F238E27FC236}">
                <a16:creationId xmlns:a16="http://schemas.microsoft.com/office/drawing/2014/main" id="{CA67672A-17DE-6C4B-BA4B-2949A4E4835D}"/>
              </a:ext>
            </a:extLst>
          </p:cNvPr>
          <p:cNvSpPr/>
          <p:nvPr/>
        </p:nvSpPr>
        <p:spPr>
          <a:xfrm>
            <a:off x="9181441" y="244560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49" name="5-Point Star 48">
            <a:extLst>
              <a:ext uri="{FF2B5EF4-FFF2-40B4-BE49-F238E27FC236}">
                <a16:creationId xmlns:a16="http://schemas.microsoft.com/office/drawing/2014/main" id="{96F23B91-1B16-D24B-9790-7FF77ED549A5}"/>
              </a:ext>
            </a:extLst>
          </p:cNvPr>
          <p:cNvSpPr/>
          <p:nvPr/>
        </p:nvSpPr>
        <p:spPr>
          <a:xfrm>
            <a:off x="9369699" y="2454574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50" name="5-Point Star 49">
            <a:extLst>
              <a:ext uri="{FF2B5EF4-FFF2-40B4-BE49-F238E27FC236}">
                <a16:creationId xmlns:a16="http://schemas.microsoft.com/office/drawing/2014/main" id="{EA8BAA8B-2427-524A-AFB9-37EC8EAA2E61}"/>
              </a:ext>
            </a:extLst>
          </p:cNvPr>
          <p:cNvSpPr/>
          <p:nvPr/>
        </p:nvSpPr>
        <p:spPr>
          <a:xfrm>
            <a:off x="9593815" y="2445610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51" name="5-Point Star 50">
            <a:extLst>
              <a:ext uri="{FF2B5EF4-FFF2-40B4-BE49-F238E27FC236}">
                <a16:creationId xmlns:a16="http://schemas.microsoft.com/office/drawing/2014/main" id="{FD8BCF1C-AFBB-EF40-BC37-CEDE93CC0ADF}"/>
              </a:ext>
            </a:extLst>
          </p:cNvPr>
          <p:cNvSpPr/>
          <p:nvPr/>
        </p:nvSpPr>
        <p:spPr>
          <a:xfrm>
            <a:off x="9782074" y="2436646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dirty="0">
              <a:noFill/>
            </a:endParaRPr>
          </a:p>
        </p:txBody>
      </p:sp>
      <p:sp>
        <p:nvSpPr>
          <p:cNvPr id="55" name="5-Point Star 54">
            <a:extLst>
              <a:ext uri="{FF2B5EF4-FFF2-40B4-BE49-F238E27FC236}">
                <a16:creationId xmlns:a16="http://schemas.microsoft.com/office/drawing/2014/main" id="{ED6F4E36-5AEE-694F-9DC6-33BB833E6065}"/>
              </a:ext>
            </a:extLst>
          </p:cNvPr>
          <p:cNvSpPr/>
          <p:nvPr/>
        </p:nvSpPr>
        <p:spPr>
          <a:xfrm>
            <a:off x="8518051" y="2606975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56" name="5-Point Star 55">
            <a:extLst>
              <a:ext uri="{FF2B5EF4-FFF2-40B4-BE49-F238E27FC236}">
                <a16:creationId xmlns:a16="http://schemas.microsoft.com/office/drawing/2014/main" id="{D8AFEA5C-A370-5940-89C5-0FAF5C08D93D}"/>
              </a:ext>
            </a:extLst>
          </p:cNvPr>
          <p:cNvSpPr/>
          <p:nvPr/>
        </p:nvSpPr>
        <p:spPr>
          <a:xfrm>
            <a:off x="8544948" y="2777304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57" name="5-Point Star 56">
            <a:extLst>
              <a:ext uri="{FF2B5EF4-FFF2-40B4-BE49-F238E27FC236}">
                <a16:creationId xmlns:a16="http://schemas.microsoft.com/office/drawing/2014/main" id="{01618504-375F-694A-945E-2314F674C10C}"/>
              </a:ext>
            </a:extLst>
          </p:cNvPr>
          <p:cNvSpPr/>
          <p:nvPr/>
        </p:nvSpPr>
        <p:spPr>
          <a:xfrm>
            <a:off x="8715277" y="2786272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58" name="5-Point Star 57">
            <a:extLst>
              <a:ext uri="{FF2B5EF4-FFF2-40B4-BE49-F238E27FC236}">
                <a16:creationId xmlns:a16="http://schemas.microsoft.com/office/drawing/2014/main" id="{CCBD6B8E-152C-884D-9DB9-5F80B7073F2B}"/>
              </a:ext>
            </a:extLst>
          </p:cNvPr>
          <p:cNvSpPr/>
          <p:nvPr/>
        </p:nvSpPr>
        <p:spPr>
          <a:xfrm>
            <a:off x="8885606" y="2759378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59" name="5-Point Star 58">
            <a:extLst>
              <a:ext uri="{FF2B5EF4-FFF2-40B4-BE49-F238E27FC236}">
                <a16:creationId xmlns:a16="http://schemas.microsoft.com/office/drawing/2014/main" id="{3CF60793-A763-7E4D-8253-7A1B9144350B}"/>
              </a:ext>
            </a:extLst>
          </p:cNvPr>
          <p:cNvSpPr/>
          <p:nvPr/>
        </p:nvSpPr>
        <p:spPr>
          <a:xfrm>
            <a:off x="9055935" y="2804204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60" name="5-Point Star 59">
            <a:extLst>
              <a:ext uri="{FF2B5EF4-FFF2-40B4-BE49-F238E27FC236}">
                <a16:creationId xmlns:a16="http://schemas.microsoft.com/office/drawing/2014/main" id="{141F170B-257A-A045-A5CD-7451940024CF}"/>
              </a:ext>
            </a:extLst>
          </p:cNvPr>
          <p:cNvSpPr/>
          <p:nvPr/>
        </p:nvSpPr>
        <p:spPr>
          <a:xfrm>
            <a:off x="9226264" y="2795243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61" name="5-Point Star 60">
            <a:extLst>
              <a:ext uri="{FF2B5EF4-FFF2-40B4-BE49-F238E27FC236}">
                <a16:creationId xmlns:a16="http://schemas.microsoft.com/office/drawing/2014/main" id="{6AB8D630-6167-7041-B5F5-3B1B85B953EE}"/>
              </a:ext>
            </a:extLst>
          </p:cNvPr>
          <p:cNvSpPr/>
          <p:nvPr/>
        </p:nvSpPr>
        <p:spPr>
          <a:xfrm>
            <a:off x="9396593" y="278628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>
                <a:noFill/>
              </a:rPr>
              <a:t>v</a:t>
            </a:r>
          </a:p>
        </p:txBody>
      </p:sp>
      <p:sp>
        <p:nvSpPr>
          <p:cNvPr id="62" name="5-Point Star 61">
            <a:extLst>
              <a:ext uri="{FF2B5EF4-FFF2-40B4-BE49-F238E27FC236}">
                <a16:creationId xmlns:a16="http://schemas.microsoft.com/office/drawing/2014/main" id="{8D2EB1B5-A243-4B4F-928E-F0EDCB699F85}"/>
              </a:ext>
            </a:extLst>
          </p:cNvPr>
          <p:cNvSpPr/>
          <p:nvPr/>
        </p:nvSpPr>
        <p:spPr>
          <a:xfrm>
            <a:off x="9566922" y="2795247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63" name="5-Point Star 62">
            <a:extLst>
              <a:ext uri="{FF2B5EF4-FFF2-40B4-BE49-F238E27FC236}">
                <a16:creationId xmlns:a16="http://schemas.microsoft.com/office/drawing/2014/main" id="{DE07FB93-6E74-314A-AF14-0752B54FE144}"/>
              </a:ext>
            </a:extLst>
          </p:cNvPr>
          <p:cNvSpPr/>
          <p:nvPr/>
        </p:nvSpPr>
        <p:spPr>
          <a:xfrm>
            <a:off x="9737251" y="2786285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64" name="5-Point Star 63">
            <a:extLst>
              <a:ext uri="{FF2B5EF4-FFF2-40B4-BE49-F238E27FC236}">
                <a16:creationId xmlns:a16="http://schemas.microsoft.com/office/drawing/2014/main" id="{E0A33FB1-649E-B442-B649-95B4C65ECB9F}"/>
              </a:ext>
            </a:extLst>
          </p:cNvPr>
          <p:cNvSpPr/>
          <p:nvPr/>
        </p:nvSpPr>
        <p:spPr>
          <a:xfrm>
            <a:off x="9889651" y="2795252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65" name="5-Point Star 64">
            <a:extLst>
              <a:ext uri="{FF2B5EF4-FFF2-40B4-BE49-F238E27FC236}">
                <a16:creationId xmlns:a16="http://schemas.microsoft.com/office/drawing/2014/main" id="{D72E6086-3973-4F4C-8808-2192DACB36EC}"/>
              </a:ext>
            </a:extLst>
          </p:cNvPr>
          <p:cNvSpPr/>
          <p:nvPr/>
        </p:nvSpPr>
        <p:spPr>
          <a:xfrm>
            <a:off x="9934477" y="2947652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66" name="5-Point Star 65">
            <a:extLst>
              <a:ext uri="{FF2B5EF4-FFF2-40B4-BE49-F238E27FC236}">
                <a16:creationId xmlns:a16="http://schemas.microsoft.com/office/drawing/2014/main" id="{A9582071-B934-F045-8872-6378CD52C53B}"/>
              </a:ext>
            </a:extLst>
          </p:cNvPr>
          <p:cNvSpPr/>
          <p:nvPr/>
        </p:nvSpPr>
        <p:spPr>
          <a:xfrm>
            <a:off x="9548994" y="2938688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67" name="5-Point Star 66">
            <a:extLst>
              <a:ext uri="{FF2B5EF4-FFF2-40B4-BE49-F238E27FC236}">
                <a16:creationId xmlns:a16="http://schemas.microsoft.com/office/drawing/2014/main" id="{75E32397-50A3-B248-8BF5-2D482BA59C70}"/>
              </a:ext>
            </a:extLst>
          </p:cNvPr>
          <p:cNvSpPr/>
          <p:nvPr/>
        </p:nvSpPr>
        <p:spPr>
          <a:xfrm>
            <a:off x="9540030" y="3091088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68" name="5-Point Star 67">
            <a:extLst>
              <a:ext uri="{FF2B5EF4-FFF2-40B4-BE49-F238E27FC236}">
                <a16:creationId xmlns:a16="http://schemas.microsoft.com/office/drawing/2014/main" id="{E66B40D2-CFE9-B742-B29A-2F7C55C904BF}"/>
              </a:ext>
            </a:extLst>
          </p:cNvPr>
          <p:cNvSpPr/>
          <p:nvPr/>
        </p:nvSpPr>
        <p:spPr>
          <a:xfrm>
            <a:off x="9925511" y="3171772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69" name="5-Point Star 68">
            <a:extLst>
              <a:ext uri="{FF2B5EF4-FFF2-40B4-BE49-F238E27FC236}">
                <a16:creationId xmlns:a16="http://schemas.microsoft.com/office/drawing/2014/main" id="{78ADBF49-0DD4-F540-B250-61ED54B8E955}"/>
              </a:ext>
            </a:extLst>
          </p:cNvPr>
          <p:cNvSpPr/>
          <p:nvPr/>
        </p:nvSpPr>
        <p:spPr>
          <a:xfrm>
            <a:off x="9916548" y="3270385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70" name="5-Point Star 69">
            <a:extLst>
              <a:ext uri="{FF2B5EF4-FFF2-40B4-BE49-F238E27FC236}">
                <a16:creationId xmlns:a16="http://schemas.microsoft.com/office/drawing/2014/main" id="{15392618-11FB-DD43-BC95-E3A6E9B0E9B0}"/>
              </a:ext>
            </a:extLst>
          </p:cNvPr>
          <p:cNvSpPr/>
          <p:nvPr/>
        </p:nvSpPr>
        <p:spPr>
          <a:xfrm>
            <a:off x="9889657" y="3458643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71" name="5-Point Star 70">
            <a:extLst>
              <a:ext uri="{FF2B5EF4-FFF2-40B4-BE49-F238E27FC236}">
                <a16:creationId xmlns:a16="http://schemas.microsoft.com/office/drawing/2014/main" id="{EC676CED-D4D5-884B-AF26-DBFB23D0C2BE}"/>
              </a:ext>
            </a:extLst>
          </p:cNvPr>
          <p:cNvSpPr/>
          <p:nvPr/>
        </p:nvSpPr>
        <p:spPr>
          <a:xfrm>
            <a:off x="9916553" y="364690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72" name="5-Point Star 71">
            <a:extLst>
              <a:ext uri="{FF2B5EF4-FFF2-40B4-BE49-F238E27FC236}">
                <a16:creationId xmlns:a16="http://schemas.microsoft.com/office/drawing/2014/main" id="{3C38B921-CAB8-0A41-BEE4-353026E31A93}"/>
              </a:ext>
            </a:extLst>
          </p:cNvPr>
          <p:cNvSpPr/>
          <p:nvPr/>
        </p:nvSpPr>
        <p:spPr>
          <a:xfrm>
            <a:off x="9907588" y="3817230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73" name="5-Point Star 72">
            <a:extLst>
              <a:ext uri="{FF2B5EF4-FFF2-40B4-BE49-F238E27FC236}">
                <a16:creationId xmlns:a16="http://schemas.microsoft.com/office/drawing/2014/main" id="{F8260EB3-EF57-AA45-8BFB-6AC86C8D4BB5}"/>
              </a:ext>
            </a:extLst>
          </p:cNvPr>
          <p:cNvSpPr/>
          <p:nvPr/>
        </p:nvSpPr>
        <p:spPr>
          <a:xfrm>
            <a:off x="9934484" y="398755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74" name="5-Point Star 73">
            <a:extLst>
              <a:ext uri="{FF2B5EF4-FFF2-40B4-BE49-F238E27FC236}">
                <a16:creationId xmlns:a16="http://schemas.microsoft.com/office/drawing/2014/main" id="{920E222E-A2F3-DB4E-808D-C9B93B84B7D2}"/>
              </a:ext>
            </a:extLst>
          </p:cNvPr>
          <p:cNvSpPr/>
          <p:nvPr/>
        </p:nvSpPr>
        <p:spPr>
          <a:xfrm>
            <a:off x="9925521" y="4157888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75" name="5-Point Star 74">
            <a:extLst>
              <a:ext uri="{FF2B5EF4-FFF2-40B4-BE49-F238E27FC236}">
                <a16:creationId xmlns:a16="http://schemas.microsoft.com/office/drawing/2014/main" id="{36830ADC-1704-5641-802D-B5EB8A684E67}"/>
              </a:ext>
            </a:extLst>
          </p:cNvPr>
          <p:cNvSpPr/>
          <p:nvPr/>
        </p:nvSpPr>
        <p:spPr>
          <a:xfrm>
            <a:off x="7316790" y="375447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76" name="5-Point Star 75">
            <a:extLst>
              <a:ext uri="{FF2B5EF4-FFF2-40B4-BE49-F238E27FC236}">
                <a16:creationId xmlns:a16="http://schemas.microsoft.com/office/drawing/2014/main" id="{C5870E07-78E0-EF40-A9C2-CE3241F4F367}"/>
              </a:ext>
            </a:extLst>
          </p:cNvPr>
          <p:cNvSpPr/>
          <p:nvPr/>
        </p:nvSpPr>
        <p:spPr>
          <a:xfrm>
            <a:off x="7128531" y="3781372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77" name="5-Point Star 76">
            <a:extLst>
              <a:ext uri="{FF2B5EF4-FFF2-40B4-BE49-F238E27FC236}">
                <a16:creationId xmlns:a16="http://schemas.microsoft.com/office/drawing/2014/main" id="{DF54F789-24B1-AD4B-81B5-8C1B1642CF20}"/>
              </a:ext>
            </a:extLst>
          </p:cNvPr>
          <p:cNvSpPr/>
          <p:nvPr/>
        </p:nvSpPr>
        <p:spPr>
          <a:xfrm>
            <a:off x="7298860" y="4130994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78" name="5-Point Star 77">
            <a:extLst>
              <a:ext uri="{FF2B5EF4-FFF2-40B4-BE49-F238E27FC236}">
                <a16:creationId xmlns:a16="http://schemas.microsoft.com/office/drawing/2014/main" id="{A6007A94-358D-4844-BFB1-4A4B7154AF42}"/>
              </a:ext>
            </a:extLst>
          </p:cNvPr>
          <p:cNvSpPr/>
          <p:nvPr/>
        </p:nvSpPr>
        <p:spPr>
          <a:xfrm>
            <a:off x="7146459" y="415788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79" name="5-Point Star 78">
            <a:extLst>
              <a:ext uri="{FF2B5EF4-FFF2-40B4-BE49-F238E27FC236}">
                <a16:creationId xmlns:a16="http://schemas.microsoft.com/office/drawing/2014/main" id="{6D9BAD26-A8BB-4646-BB36-86909471452C}"/>
              </a:ext>
            </a:extLst>
          </p:cNvPr>
          <p:cNvSpPr/>
          <p:nvPr/>
        </p:nvSpPr>
        <p:spPr>
          <a:xfrm>
            <a:off x="7137496" y="431028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81" name="5-Point Star 80">
            <a:extLst>
              <a:ext uri="{FF2B5EF4-FFF2-40B4-BE49-F238E27FC236}">
                <a16:creationId xmlns:a16="http://schemas.microsoft.com/office/drawing/2014/main" id="{220E3F4E-F301-774A-B083-9BCCEC53026D}"/>
              </a:ext>
            </a:extLst>
          </p:cNvPr>
          <p:cNvSpPr/>
          <p:nvPr/>
        </p:nvSpPr>
        <p:spPr>
          <a:xfrm>
            <a:off x="7298861" y="4453725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82" name="5-Point Star 81">
            <a:extLst>
              <a:ext uri="{FF2B5EF4-FFF2-40B4-BE49-F238E27FC236}">
                <a16:creationId xmlns:a16="http://schemas.microsoft.com/office/drawing/2014/main" id="{DCA368AC-5E7E-0C42-BF04-44C026A9D835}"/>
              </a:ext>
            </a:extLst>
          </p:cNvPr>
          <p:cNvSpPr/>
          <p:nvPr/>
        </p:nvSpPr>
        <p:spPr>
          <a:xfrm>
            <a:off x="7451261" y="446269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>
                <a:noFill/>
              </a:rPr>
              <a:t>v</a:t>
            </a:r>
          </a:p>
        </p:txBody>
      </p:sp>
      <p:sp>
        <p:nvSpPr>
          <p:cNvPr id="83" name="5-Point Star 82">
            <a:extLst>
              <a:ext uri="{FF2B5EF4-FFF2-40B4-BE49-F238E27FC236}">
                <a16:creationId xmlns:a16="http://schemas.microsoft.com/office/drawing/2014/main" id="{4C68D569-C2D5-B343-9DF7-4C1D54379CF4}"/>
              </a:ext>
            </a:extLst>
          </p:cNvPr>
          <p:cNvSpPr/>
          <p:nvPr/>
        </p:nvSpPr>
        <p:spPr>
          <a:xfrm>
            <a:off x="7621590" y="4453727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>
                <a:noFill/>
              </a:rPr>
              <a:t>v</a:t>
            </a:r>
          </a:p>
        </p:txBody>
      </p:sp>
      <p:sp>
        <p:nvSpPr>
          <p:cNvPr id="84" name="5-Point Star 83">
            <a:extLst>
              <a:ext uri="{FF2B5EF4-FFF2-40B4-BE49-F238E27FC236}">
                <a16:creationId xmlns:a16="http://schemas.microsoft.com/office/drawing/2014/main" id="{08C17ADF-ABA1-ED4B-9274-8BDBD3DF7950}"/>
              </a:ext>
            </a:extLst>
          </p:cNvPr>
          <p:cNvSpPr/>
          <p:nvPr/>
        </p:nvSpPr>
        <p:spPr>
          <a:xfrm>
            <a:off x="7809848" y="4480623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85" name="5-Point Star 84">
            <a:extLst>
              <a:ext uri="{FF2B5EF4-FFF2-40B4-BE49-F238E27FC236}">
                <a16:creationId xmlns:a16="http://schemas.microsoft.com/office/drawing/2014/main" id="{EBF60494-F08F-884D-B7AE-CB82B722B109}"/>
              </a:ext>
            </a:extLst>
          </p:cNvPr>
          <p:cNvSpPr/>
          <p:nvPr/>
        </p:nvSpPr>
        <p:spPr>
          <a:xfrm>
            <a:off x="7998106" y="452544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>
                <a:noFill/>
              </a:rPr>
              <a:t>v</a:t>
            </a:r>
          </a:p>
        </p:txBody>
      </p:sp>
      <p:sp>
        <p:nvSpPr>
          <p:cNvPr id="86" name="5-Point Star 85">
            <a:extLst>
              <a:ext uri="{FF2B5EF4-FFF2-40B4-BE49-F238E27FC236}">
                <a16:creationId xmlns:a16="http://schemas.microsoft.com/office/drawing/2014/main" id="{6BDFE959-6F9A-114D-B49B-56981DAE698A}"/>
              </a:ext>
            </a:extLst>
          </p:cNvPr>
          <p:cNvSpPr/>
          <p:nvPr/>
        </p:nvSpPr>
        <p:spPr>
          <a:xfrm>
            <a:off x="8177399" y="448958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88" name="5-Point Star 87">
            <a:extLst>
              <a:ext uri="{FF2B5EF4-FFF2-40B4-BE49-F238E27FC236}">
                <a16:creationId xmlns:a16="http://schemas.microsoft.com/office/drawing/2014/main" id="{ABB62A48-0E34-A148-B889-258BBC28C1DB}"/>
              </a:ext>
            </a:extLst>
          </p:cNvPr>
          <p:cNvSpPr/>
          <p:nvPr/>
        </p:nvSpPr>
        <p:spPr>
          <a:xfrm>
            <a:off x="7818810" y="474057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89" name="5-Point Star 88">
            <a:extLst>
              <a:ext uri="{FF2B5EF4-FFF2-40B4-BE49-F238E27FC236}">
                <a16:creationId xmlns:a16="http://schemas.microsoft.com/office/drawing/2014/main" id="{5F709195-ADE8-9B4F-A079-5808DAE2352D}"/>
              </a:ext>
            </a:extLst>
          </p:cNvPr>
          <p:cNvSpPr/>
          <p:nvPr/>
        </p:nvSpPr>
        <p:spPr>
          <a:xfrm>
            <a:off x="7839130" y="497425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90" name="5-Point Star 89">
            <a:extLst>
              <a:ext uri="{FF2B5EF4-FFF2-40B4-BE49-F238E27FC236}">
                <a16:creationId xmlns:a16="http://schemas.microsoft.com/office/drawing/2014/main" id="{D340E6E5-23ED-7847-9F16-250E41393072}"/>
              </a:ext>
            </a:extLst>
          </p:cNvPr>
          <p:cNvSpPr/>
          <p:nvPr/>
        </p:nvSpPr>
        <p:spPr>
          <a:xfrm>
            <a:off x="7849290" y="517745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97" name="5-Point Star 96">
            <a:extLst>
              <a:ext uri="{FF2B5EF4-FFF2-40B4-BE49-F238E27FC236}">
                <a16:creationId xmlns:a16="http://schemas.microsoft.com/office/drawing/2014/main" id="{D1D30142-7BBD-274A-BE45-60F7E3A9702A}"/>
              </a:ext>
            </a:extLst>
          </p:cNvPr>
          <p:cNvSpPr/>
          <p:nvPr/>
        </p:nvSpPr>
        <p:spPr>
          <a:xfrm>
            <a:off x="8001680" y="449671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99" name="5-Point Star 98">
            <a:extLst>
              <a:ext uri="{FF2B5EF4-FFF2-40B4-BE49-F238E27FC236}">
                <a16:creationId xmlns:a16="http://schemas.microsoft.com/office/drawing/2014/main" id="{C6F9C4AD-71B8-A648-A1ED-FFD278D58829}"/>
              </a:ext>
            </a:extLst>
          </p:cNvPr>
          <p:cNvSpPr/>
          <p:nvPr/>
        </p:nvSpPr>
        <p:spPr>
          <a:xfrm>
            <a:off x="8194720" y="473039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00" name="5-Point Star 99">
            <a:extLst>
              <a:ext uri="{FF2B5EF4-FFF2-40B4-BE49-F238E27FC236}">
                <a16:creationId xmlns:a16="http://schemas.microsoft.com/office/drawing/2014/main" id="{AF5EE9D0-82FF-994F-986E-AA0A724B6A8B}"/>
              </a:ext>
            </a:extLst>
          </p:cNvPr>
          <p:cNvSpPr/>
          <p:nvPr/>
        </p:nvSpPr>
        <p:spPr>
          <a:xfrm>
            <a:off x="8184560" y="494375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01" name="5-Point Star 100">
            <a:extLst>
              <a:ext uri="{FF2B5EF4-FFF2-40B4-BE49-F238E27FC236}">
                <a16:creationId xmlns:a16="http://schemas.microsoft.com/office/drawing/2014/main" id="{D2CFF4C6-F184-1640-9533-B8EDACA65C41}"/>
              </a:ext>
            </a:extLst>
          </p:cNvPr>
          <p:cNvSpPr/>
          <p:nvPr/>
        </p:nvSpPr>
        <p:spPr>
          <a:xfrm>
            <a:off x="8204880" y="517743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02" name="5-Point Star 101">
            <a:extLst>
              <a:ext uri="{FF2B5EF4-FFF2-40B4-BE49-F238E27FC236}">
                <a16:creationId xmlns:a16="http://schemas.microsoft.com/office/drawing/2014/main" id="{E73F4470-013B-9F4C-BCAF-17EFEF76FFF5}"/>
              </a:ext>
            </a:extLst>
          </p:cNvPr>
          <p:cNvSpPr/>
          <p:nvPr/>
        </p:nvSpPr>
        <p:spPr>
          <a:xfrm>
            <a:off x="8408080" y="518759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03" name="5-Point Star 102">
            <a:extLst>
              <a:ext uri="{FF2B5EF4-FFF2-40B4-BE49-F238E27FC236}">
                <a16:creationId xmlns:a16="http://schemas.microsoft.com/office/drawing/2014/main" id="{E9DE3183-9D54-1F46-B10E-3E1806F0BAD9}"/>
              </a:ext>
            </a:extLst>
          </p:cNvPr>
          <p:cNvSpPr/>
          <p:nvPr/>
        </p:nvSpPr>
        <p:spPr>
          <a:xfrm>
            <a:off x="8621440" y="518759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04" name="5-Point Star 103">
            <a:extLst>
              <a:ext uri="{FF2B5EF4-FFF2-40B4-BE49-F238E27FC236}">
                <a16:creationId xmlns:a16="http://schemas.microsoft.com/office/drawing/2014/main" id="{88C1D629-B265-5A4E-81A4-92DEE241A64D}"/>
              </a:ext>
            </a:extLst>
          </p:cNvPr>
          <p:cNvSpPr/>
          <p:nvPr/>
        </p:nvSpPr>
        <p:spPr>
          <a:xfrm>
            <a:off x="8855120" y="519775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05" name="5-Point Star 104">
            <a:extLst>
              <a:ext uri="{FF2B5EF4-FFF2-40B4-BE49-F238E27FC236}">
                <a16:creationId xmlns:a16="http://schemas.microsoft.com/office/drawing/2014/main" id="{171A4EEC-A311-FA4C-B82A-916DB86D342F}"/>
              </a:ext>
            </a:extLst>
          </p:cNvPr>
          <p:cNvSpPr/>
          <p:nvPr/>
        </p:nvSpPr>
        <p:spPr>
          <a:xfrm>
            <a:off x="9190400" y="518759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952B8B63-9F6C-274A-AD1B-67E0A871F929}"/>
              </a:ext>
            </a:extLst>
          </p:cNvPr>
          <p:cNvSpPr/>
          <p:nvPr/>
        </p:nvSpPr>
        <p:spPr>
          <a:xfrm>
            <a:off x="9163145" y="3635079"/>
            <a:ext cx="270392" cy="27184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5-Point Star 86">
            <a:extLst>
              <a:ext uri="{FF2B5EF4-FFF2-40B4-BE49-F238E27FC236}">
                <a16:creationId xmlns:a16="http://schemas.microsoft.com/office/drawing/2014/main" id="{97DD731B-46DC-8644-AE8C-8575EED24893}"/>
              </a:ext>
            </a:extLst>
          </p:cNvPr>
          <p:cNvSpPr/>
          <p:nvPr/>
        </p:nvSpPr>
        <p:spPr>
          <a:xfrm>
            <a:off x="8087747" y="2768338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dirty="0">
              <a:noFill/>
            </a:endParaRPr>
          </a:p>
        </p:txBody>
      </p:sp>
      <p:sp>
        <p:nvSpPr>
          <p:cNvPr id="91" name="5-Point Star 90">
            <a:extLst>
              <a:ext uri="{FF2B5EF4-FFF2-40B4-BE49-F238E27FC236}">
                <a16:creationId xmlns:a16="http://schemas.microsoft.com/office/drawing/2014/main" id="{627891DC-AA81-6845-BB37-033724BA3699}"/>
              </a:ext>
            </a:extLst>
          </p:cNvPr>
          <p:cNvSpPr/>
          <p:nvPr/>
        </p:nvSpPr>
        <p:spPr>
          <a:xfrm>
            <a:off x="7666405" y="5197774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dirty="0">
              <a:noFill/>
            </a:endParaRPr>
          </a:p>
        </p:txBody>
      </p:sp>
      <p:sp>
        <p:nvSpPr>
          <p:cNvPr id="92" name="5-Point Star 91">
            <a:extLst>
              <a:ext uri="{FF2B5EF4-FFF2-40B4-BE49-F238E27FC236}">
                <a16:creationId xmlns:a16="http://schemas.microsoft.com/office/drawing/2014/main" id="{8CF36E17-5E86-A747-80BF-939BFB822FDD}"/>
              </a:ext>
            </a:extLst>
          </p:cNvPr>
          <p:cNvSpPr/>
          <p:nvPr/>
        </p:nvSpPr>
        <p:spPr>
          <a:xfrm>
            <a:off x="9020075" y="5224670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dirty="0">
              <a:noFill/>
            </a:endParaRPr>
          </a:p>
        </p:txBody>
      </p:sp>
      <p:sp>
        <p:nvSpPr>
          <p:cNvPr id="93" name="5-Point Star 92">
            <a:extLst>
              <a:ext uri="{FF2B5EF4-FFF2-40B4-BE49-F238E27FC236}">
                <a16:creationId xmlns:a16="http://schemas.microsoft.com/office/drawing/2014/main" id="{081CB81B-37BA-0941-B804-7CF14EF5ACD9}"/>
              </a:ext>
            </a:extLst>
          </p:cNvPr>
          <p:cNvSpPr/>
          <p:nvPr/>
        </p:nvSpPr>
        <p:spPr>
          <a:xfrm>
            <a:off x="9190404" y="5054340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dirty="0">
              <a:noFill/>
            </a:endParaRPr>
          </a:p>
        </p:txBody>
      </p:sp>
      <p:sp>
        <p:nvSpPr>
          <p:cNvPr id="94" name="5-Point Star 93">
            <a:extLst>
              <a:ext uri="{FF2B5EF4-FFF2-40B4-BE49-F238E27FC236}">
                <a16:creationId xmlns:a16="http://schemas.microsoft.com/office/drawing/2014/main" id="{2798369F-0A40-3244-95FF-20457C6F0B7C}"/>
              </a:ext>
            </a:extLst>
          </p:cNvPr>
          <p:cNvSpPr/>
          <p:nvPr/>
        </p:nvSpPr>
        <p:spPr>
          <a:xfrm>
            <a:off x="9755177" y="3449658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dirty="0">
              <a:noFill/>
            </a:endParaRPr>
          </a:p>
        </p:txBody>
      </p:sp>
      <p:sp>
        <p:nvSpPr>
          <p:cNvPr id="95" name="5-Point Star 94">
            <a:extLst>
              <a:ext uri="{FF2B5EF4-FFF2-40B4-BE49-F238E27FC236}">
                <a16:creationId xmlns:a16="http://schemas.microsoft.com/office/drawing/2014/main" id="{07A635CD-4849-6B4C-AF82-D33FF02C7DFC}"/>
              </a:ext>
            </a:extLst>
          </p:cNvPr>
          <p:cNvSpPr/>
          <p:nvPr/>
        </p:nvSpPr>
        <p:spPr>
          <a:xfrm>
            <a:off x="9522104" y="348553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96" name="5-Point Star 95">
            <a:extLst>
              <a:ext uri="{FF2B5EF4-FFF2-40B4-BE49-F238E27FC236}">
                <a16:creationId xmlns:a16="http://schemas.microsoft.com/office/drawing/2014/main" id="{F4D4288F-1FE1-3A4B-8BB7-85A6BCC65D83}"/>
              </a:ext>
            </a:extLst>
          </p:cNvPr>
          <p:cNvSpPr/>
          <p:nvPr/>
        </p:nvSpPr>
        <p:spPr>
          <a:xfrm>
            <a:off x="9549000" y="3673797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98" name="5-Point Star 97">
            <a:extLst>
              <a:ext uri="{FF2B5EF4-FFF2-40B4-BE49-F238E27FC236}">
                <a16:creationId xmlns:a16="http://schemas.microsoft.com/office/drawing/2014/main" id="{CBB8DCB1-D5BD-E546-9070-2DFF37CED2CF}"/>
              </a:ext>
            </a:extLst>
          </p:cNvPr>
          <p:cNvSpPr/>
          <p:nvPr/>
        </p:nvSpPr>
        <p:spPr>
          <a:xfrm>
            <a:off x="9540035" y="3844126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106" name="5-Point Star 105">
            <a:extLst>
              <a:ext uri="{FF2B5EF4-FFF2-40B4-BE49-F238E27FC236}">
                <a16:creationId xmlns:a16="http://schemas.microsoft.com/office/drawing/2014/main" id="{C504ECC7-3DB8-244D-B23A-46D7207DDDE4}"/>
              </a:ext>
            </a:extLst>
          </p:cNvPr>
          <p:cNvSpPr/>
          <p:nvPr/>
        </p:nvSpPr>
        <p:spPr>
          <a:xfrm>
            <a:off x="9566931" y="4014455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107" name="5-Point Star 106">
            <a:extLst>
              <a:ext uri="{FF2B5EF4-FFF2-40B4-BE49-F238E27FC236}">
                <a16:creationId xmlns:a16="http://schemas.microsoft.com/office/drawing/2014/main" id="{2E17C0EB-296A-6C48-B451-ACF0B868C1F0}"/>
              </a:ext>
            </a:extLst>
          </p:cNvPr>
          <p:cNvSpPr/>
          <p:nvPr/>
        </p:nvSpPr>
        <p:spPr>
          <a:xfrm>
            <a:off x="9557968" y="4166855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108" name="5-Point Star 107">
            <a:extLst>
              <a:ext uri="{FF2B5EF4-FFF2-40B4-BE49-F238E27FC236}">
                <a16:creationId xmlns:a16="http://schemas.microsoft.com/office/drawing/2014/main" id="{10833B4F-66FE-C042-9B95-91D76E82AAD1}"/>
              </a:ext>
            </a:extLst>
          </p:cNvPr>
          <p:cNvSpPr/>
          <p:nvPr/>
        </p:nvSpPr>
        <p:spPr>
          <a:xfrm>
            <a:off x="9190400" y="518759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5-Point Star 108">
            <a:extLst>
              <a:ext uri="{FF2B5EF4-FFF2-40B4-BE49-F238E27FC236}">
                <a16:creationId xmlns:a16="http://schemas.microsoft.com/office/drawing/2014/main" id="{7A988008-3784-CC4D-A720-C654856380BB}"/>
              </a:ext>
            </a:extLst>
          </p:cNvPr>
          <p:cNvSpPr/>
          <p:nvPr/>
        </p:nvSpPr>
        <p:spPr>
          <a:xfrm>
            <a:off x="9190400" y="497423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5-Point Star 109">
            <a:extLst>
              <a:ext uri="{FF2B5EF4-FFF2-40B4-BE49-F238E27FC236}">
                <a16:creationId xmlns:a16="http://schemas.microsoft.com/office/drawing/2014/main" id="{B612BE42-3A10-7D4C-A197-F5A221825640}"/>
              </a:ext>
            </a:extLst>
          </p:cNvPr>
          <p:cNvSpPr/>
          <p:nvPr/>
        </p:nvSpPr>
        <p:spPr>
          <a:xfrm>
            <a:off x="9200560" y="484215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5-Point Star 110">
            <a:extLst>
              <a:ext uri="{FF2B5EF4-FFF2-40B4-BE49-F238E27FC236}">
                <a16:creationId xmlns:a16="http://schemas.microsoft.com/office/drawing/2014/main" id="{3A4983BA-CB4E-CF43-BFB0-3A4C7C9CE432}"/>
              </a:ext>
            </a:extLst>
          </p:cNvPr>
          <p:cNvSpPr/>
          <p:nvPr/>
        </p:nvSpPr>
        <p:spPr>
          <a:xfrm>
            <a:off x="9373280" y="484215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5-Point Star 115">
            <a:extLst>
              <a:ext uri="{FF2B5EF4-FFF2-40B4-BE49-F238E27FC236}">
                <a16:creationId xmlns:a16="http://schemas.microsoft.com/office/drawing/2014/main" id="{B79ADA96-D4BA-2F47-B3BA-4ABBD88700F9}"/>
              </a:ext>
            </a:extLst>
          </p:cNvPr>
          <p:cNvSpPr/>
          <p:nvPr/>
        </p:nvSpPr>
        <p:spPr>
          <a:xfrm>
            <a:off x="9566320" y="485231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5-Point Star 116">
            <a:extLst>
              <a:ext uri="{FF2B5EF4-FFF2-40B4-BE49-F238E27FC236}">
                <a16:creationId xmlns:a16="http://schemas.microsoft.com/office/drawing/2014/main" id="{60C7217A-4641-4946-AF3C-65844397E1AC}"/>
              </a:ext>
            </a:extLst>
          </p:cNvPr>
          <p:cNvSpPr/>
          <p:nvPr/>
        </p:nvSpPr>
        <p:spPr>
          <a:xfrm>
            <a:off x="9566320" y="502503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5-Point Star 117">
            <a:extLst>
              <a:ext uri="{FF2B5EF4-FFF2-40B4-BE49-F238E27FC236}">
                <a16:creationId xmlns:a16="http://schemas.microsoft.com/office/drawing/2014/main" id="{765F6AA9-5973-5D4E-A911-057386EC839C}"/>
              </a:ext>
            </a:extLst>
          </p:cNvPr>
          <p:cNvSpPr/>
          <p:nvPr/>
        </p:nvSpPr>
        <p:spPr>
          <a:xfrm>
            <a:off x="9575288" y="5177439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5-Point Star 118">
            <a:extLst>
              <a:ext uri="{FF2B5EF4-FFF2-40B4-BE49-F238E27FC236}">
                <a16:creationId xmlns:a16="http://schemas.microsoft.com/office/drawing/2014/main" id="{8B3119AB-C8DD-664D-8EAF-291307C4E876}"/>
              </a:ext>
            </a:extLst>
          </p:cNvPr>
          <p:cNvSpPr/>
          <p:nvPr/>
        </p:nvSpPr>
        <p:spPr>
          <a:xfrm>
            <a:off x="7531935" y="5206740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dirty="0">
              <a:noFill/>
            </a:endParaRPr>
          </a:p>
        </p:txBody>
      </p:sp>
      <p:sp>
        <p:nvSpPr>
          <p:cNvPr id="120" name="5-Point Star 119">
            <a:extLst>
              <a:ext uri="{FF2B5EF4-FFF2-40B4-BE49-F238E27FC236}">
                <a16:creationId xmlns:a16="http://schemas.microsoft.com/office/drawing/2014/main" id="{88A66E32-B487-8442-ABC1-BF9F3C57041A}"/>
              </a:ext>
            </a:extLst>
          </p:cNvPr>
          <p:cNvSpPr/>
          <p:nvPr/>
        </p:nvSpPr>
        <p:spPr>
          <a:xfrm>
            <a:off x="7863629" y="2795238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dirty="0">
              <a:noFill/>
            </a:endParaRPr>
          </a:p>
        </p:txBody>
      </p:sp>
      <p:sp>
        <p:nvSpPr>
          <p:cNvPr id="121" name="5-Point Star 120">
            <a:extLst>
              <a:ext uri="{FF2B5EF4-FFF2-40B4-BE49-F238E27FC236}">
                <a16:creationId xmlns:a16="http://schemas.microsoft.com/office/drawing/2014/main" id="{7E279503-9FD2-CF4E-AB04-93A944421B5D}"/>
              </a:ext>
            </a:extLst>
          </p:cNvPr>
          <p:cNvSpPr/>
          <p:nvPr/>
        </p:nvSpPr>
        <p:spPr>
          <a:xfrm>
            <a:off x="7818805" y="296558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122" name="5-Point Star 121">
            <a:extLst>
              <a:ext uri="{FF2B5EF4-FFF2-40B4-BE49-F238E27FC236}">
                <a16:creationId xmlns:a16="http://schemas.microsoft.com/office/drawing/2014/main" id="{4DDB959A-E5B2-7A44-8B95-011F5F05ED93}"/>
              </a:ext>
            </a:extLst>
          </p:cNvPr>
          <p:cNvSpPr/>
          <p:nvPr/>
        </p:nvSpPr>
        <p:spPr>
          <a:xfrm>
            <a:off x="7863631" y="311798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114" name="5-Point Star 113">
            <a:extLst>
              <a:ext uri="{FF2B5EF4-FFF2-40B4-BE49-F238E27FC236}">
                <a16:creationId xmlns:a16="http://schemas.microsoft.com/office/drawing/2014/main" id="{C7F14E06-6AF1-ED4F-97F6-BFD23BF20097}"/>
              </a:ext>
            </a:extLst>
          </p:cNvPr>
          <p:cNvSpPr/>
          <p:nvPr/>
        </p:nvSpPr>
        <p:spPr>
          <a:xfrm>
            <a:off x="7422570" y="518761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5-Point Star 122">
            <a:extLst>
              <a:ext uri="{FF2B5EF4-FFF2-40B4-BE49-F238E27FC236}">
                <a16:creationId xmlns:a16="http://schemas.microsoft.com/office/drawing/2014/main" id="{F2A7BA1D-2D93-8A43-9E03-15B6DC33812B}"/>
              </a:ext>
            </a:extLst>
          </p:cNvPr>
          <p:cNvSpPr/>
          <p:nvPr/>
        </p:nvSpPr>
        <p:spPr>
          <a:xfrm>
            <a:off x="7209210" y="517745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5-Point Star 123">
            <a:extLst>
              <a:ext uri="{FF2B5EF4-FFF2-40B4-BE49-F238E27FC236}">
                <a16:creationId xmlns:a16="http://schemas.microsoft.com/office/drawing/2014/main" id="{9735301B-80B2-3949-A76C-BF64D0953EFC}"/>
              </a:ext>
            </a:extLst>
          </p:cNvPr>
          <p:cNvSpPr/>
          <p:nvPr/>
        </p:nvSpPr>
        <p:spPr>
          <a:xfrm>
            <a:off x="7117770" y="502505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5-Point Star 124">
            <a:extLst>
              <a:ext uri="{FF2B5EF4-FFF2-40B4-BE49-F238E27FC236}">
                <a16:creationId xmlns:a16="http://schemas.microsoft.com/office/drawing/2014/main" id="{AA65FCB1-7E91-7E4F-8A6E-7BD95A9EF67C}"/>
              </a:ext>
            </a:extLst>
          </p:cNvPr>
          <p:cNvSpPr/>
          <p:nvPr/>
        </p:nvSpPr>
        <p:spPr>
          <a:xfrm>
            <a:off x="7270170" y="484217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5-Point Star 125">
            <a:extLst>
              <a:ext uri="{FF2B5EF4-FFF2-40B4-BE49-F238E27FC236}">
                <a16:creationId xmlns:a16="http://schemas.microsoft.com/office/drawing/2014/main" id="{4F6771F8-434B-084F-A86A-719968180FEC}"/>
              </a:ext>
            </a:extLst>
          </p:cNvPr>
          <p:cNvSpPr/>
          <p:nvPr/>
        </p:nvSpPr>
        <p:spPr>
          <a:xfrm>
            <a:off x="7463210" y="4842171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5-Point Star 126">
            <a:extLst>
              <a:ext uri="{FF2B5EF4-FFF2-40B4-BE49-F238E27FC236}">
                <a16:creationId xmlns:a16="http://schemas.microsoft.com/office/drawing/2014/main" id="{B4CC10E3-3000-EA40-B874-454B2DF3E1F9}"/>
              </a:ext>
            </a:extLst>
          </p:cNvPr>
          <p:cNvSpPr/>
          <p:nvPr/>
        </p:nvSpPr>
        <p:spPr>
          <a:xfrm>
            <a:off x="7478146" y="3108994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128" name="5-Point Star 127">
            <a:extLst>
              <a:ext uri="{FF2B5EF4-FFF2-40B4-BE49-F238E27FC236}">
                <a16:creationId xmlns:a16="http://schemas.microsoft.com/office/drawing/2014/main" id="{AF5A87CC-05E1-D84A-A7FD-DCABF9FE7080}"/>
              </a:ext>
            </a:extLst>
          </p:cNvPr>
          <p:cNvSpPr/>
          <p:nvPr/>
        </p:nvSpPr>
        <p:spPr>
          <a:xfrm>
            <a:off x="7702262" y="3100030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129" name="5-Point Star 128">
            <a:extLst>
              <a:ext uri="{FF2B5EF4-FFF2-40B4-BE49-F238E27FC236}">
                <a16:creationId xmlns:a16="http://schemas.microsoft.com/office/drawing/2014/main" id="{5C9DDBAA-F0C5-E948-BDEF-A3A095C7212A}"/>
              </a:ext>
            </a:extLst>
          </p:cNvPr>
          <p:cNvSpPr/>
          <p:nvPr/>
        </p:nvSpPr>
        <p:spPr>
          <a:xfrm>
            <a:off x="7890521" y="3091066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dirty="0">
              <a:noFill/>
            </a:endParaRPr>
          </a:p>
        </p:txBody>
      </p:sp>
      <p:sp>
        <p:nvSpPr>
          <p:cNvPr id="130" name="5-Point Star 129">
            <a:extLst>
              <a:ext uri="{FF2B5EF4-FFF2-40B4-BE49-F238E27FC236}">
                <a16:creationId xmlns:a16="http://schemas.microsoft.com/office/drawing/2014/main" id="{3F12CAA4-4728-8B40-BDF4-1F38EC55BCA8}"/>
              </a:ext>
            </a:extLst>
          </p:cNvPr>
          <p:cNvSpPr/>
          <p:nvPr/>
        </p:nvSpPr>
        <p:spPr>
          <a:xfrm>
            <a:off x="9163518" y="3772406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131" name="5-Point Star 130">
            <a:extLst>
              <a:ext uri="{FF2B5EF4-FFF2-40B4-BE49-F238E27FC236}">
                <a16:creationId xmlns:a16="http://schemas.microsoft.com/office/drawing/2014/main" id="{1855921C-896C-5947-BD34-E7BE0CF0571C}"/>
              </a:ext>
            </a:extLst>
          </p:cNvPr>
          <p:cNvSpPr/>
          <p:nvPr/>
        </p:nvSpPr>
        <p:spPr>
          <a:xfrm>
            <a:off x="9190414" y="3942735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132" name="5-Point Star 131">
            <a:extLst>
              <a:ext uri="{FF2B5EF4-FFF2-40B4-BE49-F238E27FC236}">
                <a16:creationId xmlns:a16="http://schemas.microsoft.com/office/drawing/2014/main" id="{4FA2A82F-69ED-7643-B73D-C830F7B922ED}"/>
              </a:ext>
            </a:extLst>
          </p:cNvPr>
          <p:cNvSpPr/>
          <p:nvPr/>
        </p:nvSpPr>
        <p:spPr>
          <a:xfrm>
            <a:off x="9181451" y="4113064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  <p:sp>
        <p:nvSpPr>
          <p:cNvPr id="133" name="5-Point Star 132">
            <a:extLst>
              <a:ext uri="{FF2B5EF4-FFF2-40B4-BE49-F238E27FC236}">
                <a16:creationId xmlns:a16="http://schemas.microsoft.com/office/drawing/2014/main" id="{5997F6FC-8992-3140-9DD5-B05A62ADCD35}"/>
              </a:ext>
            </a:extLst>
          </p:cNvPr>
          <p:cNvSpPr/>
          <p:nvPr/>
        </p:nvSpPr>
        <p:spPr>
          <a:xfrm>
            <a:off x="9351782" y="4175822"/>
            <a:ext cx="181787" cy="18178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err="1">
                <a:noFill/>
              </a:rPr>
              <a:t>vv</a:t>
            </a:r>
            <a:endParaRPr lang="en-US" dirty="0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3085502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52600" y="1600201"/>
            <a:ext cx="8610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And so on…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I’m going to stop using this maze, at this point, because this maze was designed (by an author on Wikipedia) to be uniquely bad for A* search.  A* search, on this maze, is just as bad as BFS.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Usually, A* search is much better than BFS.  But not always.</a:t>
            </a:r>
          </a:p>
        </p:txBody>
      </p:sp>
    </p:spTree>
    <p:extLst>
      <p:ext uri="{BB962C8B-B14F-4D97-AF65-F5344CB8AC3E}">
        <p14:creationId xmlns:p14="http://schemas.microsoft.com/office/powerpoint/2010/main" val="39275672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“Almost-A* Search”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26777" y="1456767"/>
            <a:ext cx="9484658" cy="510539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Idea: avoid expanding paths that are already expensive</a:t>
            </a:r>
          </a:p>
          <a:p>
            <a:r>
              <a:rPr lang="en-US" dirty="0"/>
              <a:t>The </a:t>
            </a:r>
            <a:r>
              <a:rPr lang="en-US" b="1" dirty="0">
                <a:solidFill>
                  <a:srgbClr val="FF0000"/>
                </a:solidFill>
              </a:rPr>
              <a:t>evaluation function </a:t>
            </a:r>
            <a:r>
              <a:rPr lang="en-US" i="1" dirty="0">
                <a:solidFill>
                  <a:srgbClr val="CC0099"/>
                </a:solidFill>
              </a:rPr>
              <a:t>f</a:t>
            </a:r>
            <a:r>
              <a:rPr lang="en-US" dirty="0">
                <a:solidFill>
                  <a:srgbClr val="CC0099"/>
                </a:solidFill>
              </a:rPr>
              <a:t>(</a:t>
            </a:r>
            <a:r>
              <a:rPr lang="en-US" i="1" dirty="0">
                <a:solidFill>
                  <a:srgbClr val="CC0099"/>
                </a:solidFill>
              </a:rPr>
              <a:t>n</a:t>
            </a:r>
            <a:r>
              <a:rPr lang="en-US" dirty="0">
                <a:solidFill>
                  <a:srgbClr val="CC0099"/>
                </a:solidFill>
              </a:rPr>
              <a:t>)</a:t>
            </a:r>
            <a:r>
              <a:rPr lang="en-US" dirty="0"/>
              <a:t> is the estimated total cost of the path through node </a:t>
            </a:r>
            <a:r>
              <a:rPr lang="en-US" i="1" dirty="0"/>
              <a:t>n</a:t>
            </a:r>
            <a:r>
              <a:rPr lang="en-US" dirty="0"/>
              <a:t> to the goal:</a:t>
            </a:r>
            <a:br>
              <a:rPr lang="en-US" dirty="0"/>
            </a:br>
            <a:endParaRPr lang="en-US" dirty="0"/>
          </a:p>
          <a:p>
            <a:pPr algn="ctr">
              <a:buNone/>
            </a:pPr>
            <a:r>
              <a:rPr lang="en-US" i="1" dirty="0">
                <a:solidFill>
                  <a:srgbClr val="CC0099"/>
                </a:solidFill>
              </a:rPr>
              <a:t>f</a:t>
            </a:r>
            <a:r>
              <a:rPr lang="en-US" dirty="0">
                <a:solidFill>
                  <a:srgbClr val="CC0099"/>
                </a:solidFill>
              </a:rPr>
              <a:t>(</a:t>
            </a:r>
            <a:r>
              <a:rPr lang="en-US" i="1" dirty="0">
                <a:solidFill>
                  <a:srgbClr val="CC0099"/>
                </a:solidFill>
              </a:rPr>
              <a:t>n</a:t>
            </a:r>
            <a:r>
              <a:rPr lang="en-US" dirty="0">
                <a:solidFill>
                  <a:srgbClr val="CC0099"/>
                </a:solidFill>
              </a:rPr>
              <a:t>)</a:t>
            </a:r>
            <a:r>
              <a:rPr lang="en-US" i="1" dirty="0">
                <a:solidFill>
                  <a:srgbClr val="CC0099"/>
                </a:solidFill>
              </a:rPr>
              <a:t> = g</a:t>
            </a:r>
            <a:r>
              <a:rPr lang="en-US" dirty="0">
                <a:solidFill>
                  <a:srgbClr val="CC0099"/>
                </a:solidFill>
              </a:rPr>
              <a:t>(</a:t>
            </a:r>
            <a:r>
              <a:rPr lang="en-US" i="1" dirty="0">
                <a:solidFill>
                  <a:srgbClr val="CC0099"/>
                </a:solidFill>
              </a:rPr>
              <a:t>n</a:t>
            </a:r>
            <a:r>
              <a:rPr lang="en-US" dirty="0">
                <a:solidFill>
                  <a:srgbClr val="CC0099"/>
                </a:solidFill>
              </a:rPr>
              <a:t>)</a:t>
            </a:r>
            <a:r>
              <a:rPr lang="en-US" i="1" dirty="0">
                <a:solidFill>
                  <a:srgbClr val="CC0099"/>
                </a:solidFill>
              </a:rPr>
              <a:t> + h</a:t>
            </a:r>
            <a:r>
              <a:rPr lang="en-US" dirty="0">
                <a:solidFill>
                  <a:srgbClr val="CC0099"/>
                </a:solidFill>
              </a:rPr>
              <a:t>(</a:t>
            </a:r>
            <a:r>
              <a:rPr lang="en-US" i="1" dirty="0">
                <a:solidFill>
                  <a:srgbClr val="CC0099"/>
                </a:solidFill>
              </a:rPr>
              <a:t>n</a:t>
            </a:r>
            <a:r>
              <a:rPr lang="en-US" dirty="0">
                <a:solidFill>
                  <a:srgbClr val="CC0099"/>
                </a:solidFill>
              </a:rPr>
              <a:t>)</a:t>
            </a:r>
            <a:br>
              <a:rPr lang="en-US" dirty="0"/>
            </a:br>
            <a:endParaRPr lang="en-US" dirty="0"/>
          </a:p>
          <a:p>
            <a:pPr lvl="1">
              <a:buNone/>
            </a:pPr>
            <a:r>
              <a:rPr lang="en-US" i="1" dirty="0">
                <a:solidFill>
                  <a:srgbClr val="CC0099"/>
                </a:solidFill>
              </a:rPr>
              <a:t>g</a:t>
            </a:r>
            <a:r>
              <a:rPr lang="en-US" dirty="0">
                <a:solidFill>
                  <a:srgbClr val="CC0099"/>
                </a:solidFill>
              </a:rPr>
              <a:t>(</a:t>
            </a:r>
            <a:r>
              <a:rPr lang="en-US" i="1" dirty="0">
                <a:solidFill>
                  <a:srgbClr val="CC0099"/>
                </a:solidFill>
              </a:rPr>
              <a:t>n</a:t>
            </a:r>
            <a:r>
              <a:rPr lang="en-US" dirty="0">
                <a:solidFill>
                  <a:srgbClr val="CC0099"/>
                </a:solidFill>
              </a:rPr>
              <a:t>)</a:t>
            </a:r>
            <a:r>
              <a:rPr lang="en-US" dirty="0"/>
              <a:t>: cost so far to reach </a:t>
            </a:r>
            <a:r>
              <a:rPr lang="en-US" i="1" dirty="0"/>
              <a:t>n </a:t>
            </a:r>
            <a:r>
              <a:rPr lang="en-US" dirty="0"/>
              <a:t>(path cost)</a:t>
            </a:r>
          </a:p>
          <a:p>
            <a:pPr lvl="1">
              <a:buNone/>
            </a:pPr>
            <a:r>
              <a:rPr lang="en-US" i="1" dirty="0">
                <a:solidFill>
                  <a:srgbClr val="CC0099"/>
                </a:solidFill>
              </a:rPr>
              <a:t>h</a:t>
            </a:r>
            <a:r>
              <a:rPr lang="en-US" dirty="0">
                <a:solidFill>
                  <a:srgbClr val="CC0099"/>
                </a:solidFill>
              </a:rPr>
              <a:t>(</a:t>
            </a:r>
            <a:r>
              <a:rPr lang="en-US" i="1" dirty="0">
                <a:solidFill>
                  <a:srgbClr val="CC0099"/>
                </a:solidFill>
              </a:rPr>
              <a:t>n</a:t>
            </a:r>
            <a:r>
              <a:rPr lang="en-US" dirty="0">
                <a:solidFill>
                  <a:srgbClr val="CC0099"/>
                </a:solidFill>
              </a:rPr>
              <a:t>)</a:t>
            </a:r>
            <a:r>
              <a:rPr lang="en-US" dirty="0"/>
              <a:t>: estimated cost from </a:t>
            </a:r>
            <a:r>
              <a:rPr lang="en-US" i="1" dirty="0"/>
              <a:t>n</a:t>
            </a:r>
            <a:r>
              <a:rPr lang="en-US" dirty="0"/>
              <a:t> to goal (heuristic)</a:t>
            </a:r>
          </a:p>
          <a:p>
            <a:pPr lvl="1">
              <a:buNone/>
            </a:pPr>
            <a:endParaRPr lang="en-US" dirty="0"/>
          </a:p>
          <a:p>
            <a:r>
              <a:rPr lang="en-US" dirty="0"/>
              <a:t>This is called A* search if and only if the heuristic, h(n), is admissible.  That’s a term I’ll define a few slides from now.  But first, let’s look at an example where A* is much better than BFS.</a:t>
            </a:r>
          </a:p>
          <a:p>
            <a:pPr lvl="1">
              <a:buNone/>
            </a:pPr>
            <a:endParaRPr lang="en-US" dirty="0"/>
          </a:p>
          <a:p>
            <a:pPr lvl="1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0841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6519" y="365125"/>
            <a:ext cx="11421034" cy="1822263"/>
          </a:xfrm>
        </p:spPr>
        <p:txBody>
          <a:bodyPr>
            <a:normAutofit/>
          </a:bodyPr>
          <a:lstStyle/>
          <a:p>
            <a:r>
              <a:rPr lang="en-US" dirty="0"/>
              <a:t>BFS vs. A* Search</a:t>
            </a:r>
            <a:br>
              <a:rPr lang="en-US" dirty="0"/>
            </a:br>
            <a:r>
              <a:rPr lang="en-US" sz="2800" dirty="0"/>
              <a:t>The heuristic h(n)=Manhattan distance favors nodes on the main diagonal.  Those nodes all have the same g(n)+h(n), so A* evaluates them first.</a:t>
            </a:r>
            <a:endParaRPr lang="en-US" dirty="0"/>
          </a:p>
        </p:txBody>
      </p:sp>
      <p:pic>
        <p:nvPicPr>
          <p:cNvPr id="4" name="Picture 2" descr="File:Dijkstras progress animation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057400"/>
            <a:ext cx="3581400" cy="3581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Content Placeholder 3" descr="Astar_progress_animation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00800" y="1981200"/>
            <a:ext cx="3733800" cy="3733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02214" y="6336268"/>
            <a:ext cx="1877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</a:t>
            </a:r>
            <a:r>
              <a:rPr lang="en-US" dirty="0">
                <a:hlinkClick r:id="rId4"/>
              </a:rPr>
              <a:t>Wikipedia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6982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57E90-55BF-D44D-A649-B917DB1E0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 of lecture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97D40-B2A7-6449-96CF-129D808812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Search heuristics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Greedy best-first search: minimum h(n)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Nearly-A*: f(n)=h(n)+g(n)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A*: Optimal search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Bad interaction between A* and the explored set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Dijkstra = A* with h(n)=0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Designing heuristics: Relaxed problem, Sub-problem, Dominance</a:t>
            </a:r>
          </a:p>
        </p:txBody>
      </p:sp>
    </p:spTree>
    <p:extLst>
      <p:ext uri="{BB962C8B-B14F-4D97-AF65-F5344CB8AC3E}">
        <p14:creationId xmlns:p14="http://schemas.microsoft.com/office/powerpoint/2010/main" val="40956427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22423-EABA-1746-9396-D99D4088F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Problems with “Almost-A*”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6B81504-6680-7B49-BD3F-7122CE0350F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“Almost-A*” search looks pretty good! So are we done?</a:t>
                </a:r>
              </a:p>
              <a:p>
                <a:r>
                  <a:rPr lang="en-US" dirty="0"/>
                  <a:t>There’s one more problem.  What, exactly, do we mean by the squiggly lines in these two equations:</a:t>
                </a:r>
              </a:p>
              <a:p>
                <a:pPr marL="0" indent="0" algn="ctr">
                  <a:buNone/>
                </a:pPr>
                <a:r>
                  <a:rPr lang="en-US" dirty="0"/>
                  <a:t>Distance from n to Goal is “</a:t>
                </a:r>
                <a:r>
                  <a:rPr lang="en-US" b="1" dirty="0">
                    <a:solidFill>
                      <a:srgbClr val="FF0000"/>
                    </a:solidFill>
                  </a:rPr>
                  <a:t>approximately</a:t>
                </a:r>
                <a:r>
                  <a:rPr lang="en-US" dirty="0"/>
                  <a:t>” h(n):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) ≈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 marL="0" indent="0" algn="ctr">
                  <a:buNone/>
                </a:pPr>
                <a:endParaRPr lang="en-US" dirty="0"/>
              </a:p>
              <a:p>
                <a:pPr marL="0" indent="0" algn="ctr">
                  <a:buNone/>
                </a:pPr>
                <a:r>
                  <a:rPr lang="en-US" dirty="0"/>
                  <a:t>Total cost of the path through n is “</a:t>
                </a:r>
                <a:r>
                  <a:rPr lang="en-US" b="1" dirty="0">
                    <a:solidFill>
                      <a:srgbClr val="FF0000"/>
                    </a:solidFill>
                  </a:rPr>
                  <a:t>approximately</a:t>
                </a:r>
                <a:r>
                  <a:rPr lang="en-US" dirty="0"/>
                  <a:t>” g(n)+h(n)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≈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 marL="0" indent="0" algn="ctr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6B81504-6680-7B49-BD3F-7122CE0350F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51185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22423-EABA-1746-9396-D99D4088F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Problems with “Almost A*”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6B81504-6680-7B49-BD3F-7122CE0350F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2148352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Suppose we’ve found one path to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; the path goes through node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/>
                  <a:t>.  Since we’ve calculated the whole path, we know its total path cost to be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𝑐</m:t>
                    </m:r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dirty="0"/>
              </a:p>
              <a:p>
                <a:r>
                  <a:rPr lang="en-US" dirty="0"/>
                  <a:t>Suppose that, for every other node on the frontier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dirty="0"/>
                  <a:t>, we have 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𝑐</m:t>
                      </m:r>
                      <m:d>
                        <m:d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 algn="ctr">
                  <a:buNone/>
                </a:pPr>
                <a:r>
                  <a:rPr lang="en-US" dirty="0"/>
                  <a:t>Does that mean that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𝑐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d>
                  </m:oMath>
                </a14:m>
                <a:r>
                  <a:rPr lang="en-US" dirty="0"/>
                  <a:t> is really the best path?</a:t>
                </a:r>
              </a:p>
              <a:p>
                <a:r>
                  <a:rPr lang="en-US" dirty="0"/>
                  <a:t>No!!  Because all we know is that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)≈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.  </a:t>
                </a:r>
              </a:p>
              <a:p>
                <a:r>
                  <a:rPr lang="en-US" dirty="0"/>
                  <a:t>“Approximately” allows the possibility that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𝑐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.  </a:t>
                </a:r>
              </a:p>
              <a:p>
                <a:r>
                  <a:rPr lang="en-US" dirty="0"/>
                  <a:t>Therefore it’s possible that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)&lt;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𝑐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d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6B81504-6680-7B49-BD3F-7122CE0350F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2148352"/>
                <a:ext cx="10515600" cy="4351338"/>
              </a:xfrm>
              <a:blipFill>
                <a:blip r:embed="rId2"/>
                <a:stretch>
                  <a:fillRect l="-965" t="-2326" r="-3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Oval 3">
            <a:extLst>
              <a:ext uri="{FF2B5EF4-FFF2-40B4-BE49-F238E27FC236}">
                <a16:creationId xmlns:a16="http://schemas.microsoft.com/office/drawing/2014/main" id="{579C0450-892D-CD4D-BF3E-48E180496176}"/>
              </a:ext>
            </a:extLst>
          </p:cNvPr>
          <p:cNvSpPr/>
          <p:nvPr/>
        </p:nvSpPr>
        <p:spPr>
          <a:xfrm>
            <a:off x="7530353" y="788894"/>
            <a:ext cx="663388" cy="64545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S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1744AAC-4130-E041-BC26-BDCC6E257973}"/>
              </a:ext>
            </a:extLst>
          </p:cNvPr>
          <p:cNvSpPr/>
          <p:nvPr/>
        </p:nvSpPr>
        <p:spPr>
          <a:xfrm>
            <a:off x="8830233" y="1120587"/>
            <a:ext cx="663388" cy="64545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n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5B5E284-0116-2A4E-B3E0-9C3B129FFBDF}"/>
              </a:ext>
            </a:extLst>
          </p:cNvPr>
          <p:cNvSpPr/>
          <p:nvPr/>
        </p:nvSpPr>
        <p:spPr>
          <a:xfrm>
            <a:off x="8821270" y="394444"/>
            <a:ext cx="663388" cy="64545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m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C1B9D3B-DCD3-4A41-8EAA-A484CDBE8E62}"/>
              </a:ext>
            </a:extLst>
          </p:cNvPr>
          <p:cNvSpPr/>
          <p:nvPr/>
        </p:nvSpPr>
        <p:spPr>
          <a:xfrm>
            <a:off x="10174939" y="779929"/>
            <a:ext cx="663388" cy="64545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G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3561C02-949F-C04F-AA0F-96415F68F989}"/>
              </a:ext>
            </a:extLst>
          </p:cNvPr>
          <p:cNvCxnSpPr>
            <a:stCxn id="4" idx="7"/>
            <a:endCxn id="6" idx="2"/>
          </p:cNvCxnSpPr>
          <p:nvPr/>
        </p:nvCxnSpPr>
        <p:spPr>
          <a:xfrm flipV="1">
            <a:off x="8096590" y="717174"/>
            <a:ext cx="724680" cy="166245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6B2774D-894D-304A-B3C9-D99ECD156EDB}"/>
              </a:ext>
            </a:extLst>
          </p:cNvPr>
          <p:cNvCxnSpPr>
            <a:cxnSpLocks/>
            <a:stCxn id="4" idx="5"/>
            <a:endCxn id="5" idx="2"/>
          </p:cNvCxnSpPr>
          <p:nvPr/>
        </p:nvCxnSpPr>
        <p:spPr>
          <a:xfrm>
            <a:off x="8096590" y="1339828"/>
            <a:ext cx="733643" cy="103489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83F2715-D559-5F4F-A3CD-DF3372076499}"/>
              </a:ext>
            </a:extLst>
          </p:cNvPr>
          <p:cNvCxnSpPr>
            <a:cxnSpLocks/>
            <a:stCxn id="6" idx="6"/>
            <a:endCxn id="7" idx="1"/>
          </p:cNvCxnSpPr>
          <p:nvPr/>
        </p:nvCxnSpPr>
        <p:spPr>
          <a:xfrm>
            <a:off x="9484658" y="717174"/>
            <a:ext cx="787432" cy="157280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8405D15-6931-EA4D-AB52-3282DE106029}"/>
              </a:ext>
            </a:extLst>
          </p:cNvPr>
          <p:cNvCxnSpPr>
            <a:cxnSpLocks/>
            <a:stCxn id="5" idx="6"/>
            <a:endCxn id="7" idx="3"/>
          </p:cNvCxnSpPr>
          <p:nvPr/>
        </p:nvCxnSpPr>
        <p:spPr>
          <a:xfrm flipV="1">
            <a:off x="9493621" y="1330863"/>
            <a:ext cx="778469" cy="112454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8BE2649-AB84-B047-8E81-5A8E6C3B5428}"/>
                  </a:ext>
                </a:extLst>
              </p:cNvPr>
              <p:cNvSpPr txBox="1"/>
              <p:nvPr/>
            </p:nvSpPr>
            <p:spPr>
              <a:xfrm>
                <a:off x="8606121" y="-47251"/>
                <a:ext cx="104849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𝑐</m:t>
                      </m:r>
                      <m:d>
                        <m:dPr>
                          <m:ctrlPr>
                            <a:rPr lang="en-US" sz="28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 dirty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8BE2649-AB84-B047-8E81-5A8E6C3B54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6121" y="-47251"/>
                <a:ext cx="1048492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EEB515D-F156-3347-8D50-B03EB75AA4BF}"/>
                  </a:ext>
                </a:extLst>
              </p:cNvPr>
              <p:cNvSpPr txBox="1"/>
              <p:nvPr/>
            </p:nvSpPr>
            <p:spPr>
              <a:xfrm>
                <a:off x="9439837" y="1431923"/>
                <a:ext cx="134658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latin typeface="Cambria Math" panose="02040503050406030204" pitchFamily="18" charset="0"/>
                        </a:rPr>
                        <m:t>≈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sz="28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EEB515D-F156-3347-8D50-B03EB75AA4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9837" y="1431923"/>
                <a:ext cx="1346586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3EC595E-4CFD-8648-B89B-F555662AEA12}"/>
                  </a:ext>
                </a:extLst>
              </p:cNvPr>
              <p:cNvSpPr txBox="1"/>
              <p:nvPr/>
            </p:nvSpPr>
            <p:spPr>
              <a:xfrm>
                <a:off x="7763441" y="1422960"/>
                <a:ext cx="100315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28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3EC595E-4CFD-8648-B89B-F555662AEA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3441" y="1422960"/>
                <a:ext cx="1003159" cy="523220"/>
              </a:xfrm>
              <a:prstGeom prst="rect">
                <a:avLst/>
              </a:prstGeom>
              <a:blipFill>
                <a:blip r:embed="rId5"/>
                <a:stretch>
                  <a:fillRect b="-9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852317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22423-EABA-1746-9396-D99D4088F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Admissible heuristic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6B81504-6680-7B49-BD3F-7122CE0350F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2184213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We want to guarantee that </a:t>
                </a:r>
                <a:endParaRPr lang="en-US" i="1" dirty="0">
                  <a:latin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latin typeface="Cambria Math" panose="02040503050406030204" pitchFamily="18" charset="0"/>
                        </a:rPr>
                        <m:t>𝑐</m:t>
                      </m:r>
                      <m:d>
                        <m:d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Then if we can find a best path,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/>
                  <a:t>, such that for every node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left on the frontier,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i="1" dirty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) </m:t>
                      </m:r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Then we are guaranteed that there is no better node.  We are guaranteed that for every node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that is not on the path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/>
                  <a:t>,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)≥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6B81504-6680-7B49-BD3F-7122CE0350F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2184213"/>
                <a:ext cx="10515600" cy="4351338"/>
              </a:xfrm>
              <a:blipFill>
                <a:blip r:embed="rId2"/>
                <a:stretch>
                  <a:fillRect l="-965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Oval 11">
            <a:extLst>
              <a:ext uri="{FF2B5EF4-FFF2-40B4-BE49-F238E27FC236}">
                <a16:creationId xmlns:a16="http://schemas.microsoft.com/office/drawing/2014/main" id="{59203AB3-9401-7E4D-B2AC-F2664C2268B9}"/>
              </a:ext>
            </a:extLst>
          </p:cNvPr>
          <p:cNvSpPr/>
          <p:nvPr/>
        </p:nvSpPr>
        <p:spPr>
          <a:xfrm>
            <a:off x="7530353" y="788894"/>
            <a:ext cx="663388" cy="64545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S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BB84FC2-3E0A-A44B-B525-C19C3EA708E2}"/>
              </a:ext>
            </a:extLst>
          </p:cNvPr>
          <p:cNvSpPr/>
          <p:nvPr/>
        </p:nvSpPr>
        <p:spPr>
          <a:xfrm>
            <a:off x="8830233" y="1120587"/>
            <a:ext cx="663388" cy="64545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n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B0CBAD8-6668-A544-A0E1-1B14501982B7}"/>
              </a:ext>
            </a:extLst>
          </p:cNvPr>
          <p:cNvSpPr/>
          <p:nvPr/>
        </p:nvSpPr>
        <p:spPr>
          <a:xfrm>
            <a:off x="8821270" y="394444"/>
            <a:ext cx="663388" cy="64545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m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22F52A0-21D6-D94A-951A-0903FE6C0F70}"/>
              </a:ext>
            </a:extLst>
          </p:cNvPr>
          <p:cNvSpPr/>
          <p:nvPr/>
        </p:nvSpPr>
        <p:spPr>
          <a:xfrm>
            <a:off x="10174939" y="779929"/>
            <a:ext cx="663388" cy="64545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G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ECE929D-4421-AB43-8EBA-A6D985282CC6}"/>
              </a:ext>
            </a:extLst>
          </p:cNvPr>
          <p:cNvCxnSpPr>
            <a:stCxn id="12" idx="7"/>
            <a:endCxn id="14" idx="2"/>
          </p:cNvCxnSpPr>
          <p:nvPr/>
        </p:nvCxnSpPr>
        <p:spPr>
          <a:xfrm flipV="1">
            <a:off x="8096590" y="717174"/>
            <a:ext cx="724680" cy="166245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E31B3F7-7578-134B-87AE-2E39DBA5384F}"/>
              </a:ext>
            </a:extLst>
          </p:cNvPr>
          <p:cNvCxnSpPr>
            <a:cxnSpLocks/>
            <a:stCxn id="12" idx="5"/>
            <a:endCxn id="13" idx="2"/>
          </p:cNvCxnSpPr>
          <p:nvPr/>
        </p:nvCxnSpPr>
        <p:spPr>
          <a:xfrm>
            <a:off x="8096590" y="1339828"/>
            <a:ext cx="733643" cy="103489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5DACEC7-2887-5F43-9A08-E7585A6E8A24}"/>
              </a:ext>
            </a:extLst>
          </p:cNvPr>
          <p:cNvCxnSpPr>
            <a:cxnSpLocks/>
            <a:stCxn id="14" idx="6"/>
            <a:endCxn id="15" idx="1"/>
          </p:cNvCxnSpPr>
          <p:nvPr/>
        </p:nvCxnSpPr>
        <p:spPr>
          <a:xfrm>
            <a:off x="9484658" y="717174"/>
            <a:ext cx="787432" cy="157280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20C8D25-1DDC-594F-84D8-0A3D8011FAF5}"/>
              </a:ext>
            </a:extLst>
          </p:cNvPr>
          <p:cNvCxnSpPr>
            <a:cxnSpLocks/>
            <a:stCxn id="13" idx="6"/>
            <a:endCxn id="15" idx="3"/>
          </p:cNvCxnSpPr>
          <p:nvPr/>
        </p:nvCxnSpPr>
        <p:spPr>
          <a:xfrm flipV="1">
            <a:off x="9493621" y="1330863"/>
            <a:ext cx="778469" cy="112454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5E5F2A3-2F84-224C-9468-44389E768054}"/>
                  </a:ext>
                </a:extLst>
              </p:cNvPr>
              <p:cNvSpPr txBox="1"/>
              <p:nvPr/>
            </p:nvSpPr>
            <p:spPr>
              <a:xfrm>
                <a:off x="8606121" y="-47251"/>
                <a:ext cx="104849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𝑐</m:t>
                      </m:r>
                      <m:d>
                        <m:dPr>
                          <m:ctrlPr>
                            <a:rPr lang="en-US" sz="28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 dirty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5E5F2A3-2F84-224C-9468-44389E7680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6121" y="-47251"/>
                <a:ext cx="1048492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51CFB21-AAE7-F140-B947-E27EC9267387}"/>
                  </a:ext>
                </a:extLst>
              </p:cNvPr>
              <p:cNvSpPr txBox="1"/>
              <p:nvPr/>
            </p:nvSpPr>
            <p:spPr>
              <a:xfrm>
                <a:off x="9439837" y="1431923"/>
                <a:ext cx="135139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sz="28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51CFB21-AAE7-F140-B947-E27EC92673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9837" y="1431923"/>
                <a:ext cx="1351396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84DCE24-9267-AA46-913F-C1E2FDAC786F}"/>
                  </a:ext>
                </a:extLst>
              </p:cNvPr>
              <p:cNvSpPr txBox="1"/>
              <p:nvPr/>
            </p:nvSpPr>
            <p:spPr>
              <a:xfrm>
                <a:off x="7763441" y="1422960"/>
                <a:ext cx="100315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28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84DCE24-9267-AA46-913F-C1E2FDAC78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3441" y="1422960"/>
                <a:ext cx="1003159" cy="523220"/>
              </a:xfrm>
              <a:prstGeom prst="rect">
                <a:avLst/>
              </a:prstGeom>
              <a:blipFill>
                <a:blip r:embed="rId5"/>
                <a:stretch>
                  <a:fillRect b="-9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34942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22423-EABA-1746-9396-D99D4088F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Admissible heuristic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6B81504-6680-7B49-BD3F-7122CE0350F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2865527"/>
                <a:ext cx="10515600" cy="3696634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Remember that the total path cost is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𝑐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.  So in order to guarantee that </a:t>
                </a:r>
                <a:endParaRPr lang="en-US" i="1" dirty="0">
                  <a:latin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latin typeface="Cambria Math" panose="02040503050406030204" pitchFamily="18" charset="0"/>
                        </a:rPr>
                        <m:t>𝑐</m:t>
                      </m:r>
                      <m:d>
                        <m:d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we just need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)≥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b="1" u="sng" dirty="0"/>
                  <a:t>Definition</a:t>
                </a:r>
                <a:r>
                  <a:rPr lang="en-US" dirty="0"/>
                  <a:t>: A heuristic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dirty="0"/>
                  <a:t> is </a:t>
                </a:r>
                <a:r>
                  <a:rPr lang="en-US" b="1" dirty="0">
                    <a:solidFill>
                      <a:srgbClr val="FF0000"/>
                    </a:solidFill>
                  </a:rPr>
                  <a:t>admissible</a:t>
                </a:r>
                <a:r>
                  <a:rPr lang="en-US" dirty="0"/>
                  <a:t> if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)≥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dirty="0"/>
                  <a:t>, i.e., if the heuristic is guaranteed to be less than or equal to the remaining path cost from node n to the goal state.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6B81504-6680-7B49-BD3F-7122CE0350F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2865527"/>
                <a:ext cx="10515600" cy="3696634"/>
              </a:xfrm>
              <a:blipFill>
                <a:blip r:embed="rId2"/>
                <a:stretch>
                  <a:fillRect l="-1086" t="-27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Oval 3">
            <a:extLst>
              <a:ext uri="{FF2B5EF4-FFF2-40B4-BE49-F238E27FC236}">
                <a16:creationId xmlns:a16="http://schemas.microsoft.com/office/drawing/2014/main" id="{135D2688-F3B1-384F-A80D-9851440F0758}"/>
              </a:ext>
            </a:extLst>
          </p:cNvPr>
          <p:cNvSpPr/>
          <p:nvPr/>
        </p:nvSpPr>
        <p:spPr>
          <a:xfrm>
            <a:off x="7530353" y="788894"/>
            <a:ext cx="663388" cy="64545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S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446CA53-8D35-2840-A06D-E187EC663582}"/>
              </a:ext>
            </a:extLst>
          </p:cNvPr>
          <p:cNvSpPr/>
          <p:nvPr/>
        </p:nvSpPr>
        <p:spPr>
          <a:xfrm>
            <a:off x="8830233" y="1120587"/>
            <a:ext cx="663388" cy="64545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n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9BB7EC4-66AF-384F-8121-3DB3169F052A}"/>
              </a:ext>
            </a:extLst>
          </p:cNvPr>
          <p:cNvSpPr/>
          <p:nvPr/>
        </p:nvSpPr>
        <p:spPr>
          <a:xfrm>
            <a:off x="8821270" y="394444"/>
            <a:ext cx="663388" cy="64545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m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7F076BA-CDA0-704F-95C3-F0C5B90909E7}"/>
              </a:ext>
            </a:extLst>
          </p:cNvPr>
          <p:cNvSpPr/>
          <p:nvPr/>
        </p:nvSpPr>
        <p:spPr>
          <a:xfrm>
            <a:off x="10174939" y="779929"/>
            <a:ext cx="663388" cy="64545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G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B31379A-8FCA-084B-8F7B-B6C077BC8A7F}"/>
              </a:ext>
            </a:extLst>
          </p:cNvPr>
          <p:cNvCxnSpPr>
            <a:stCxn id="4" idx="7"/>
            <a:endCxn id="6" idx="2"/>
          </p:cNvCxnSpPr>
          <p:nvPr/>
        </p:nvCxnSpPr>
        <p:spPr>
          <a:xfrm flipV="1">
            <a:off x="8096590" y="717174"/>
            <a:ext cx="724680" cy="166245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969F1BB-56ED-DF41-A23C-2DAF8658EBE3}"/>
              </a:ext>
            </a:extLst>
          </p:cNvPr>
          <p:cNvCxnSpPr>
            <a:cxnSpLocks/>
            <a:stCxn id="4" idx="5"/>
            <a:endCxn id="5" idx="2"/>
          </p:cNvCxnSpPr>
          <p:nvPr/>
        </p:nvCxnSpPr>
        <p:spPr>
          <a:xfrm>
            <a:off x="8096590" y="1339828"/>
            <a:ext cx="733643" cy="103489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6523B84-9691-F243-8732-DBBCDE8227FF}"/>
              </a:ext>
            </a:extLst>
          </p:cNvPr>
          <p:cNvCxnSpPr>
            <a:cxnSpLocks/>
            <a:stCxn id="6" idx="6"/>
            <a:endCxn id="7" idx="1"/>
          </p:cNvCxnSpPr>
          <p:nvPr/>
        </p:nvCxnSpPr>
        <p:spPr>
          <a:xfrm>
            <a:off x="9484658" y="717174"/>
            <a:ext cx="787432" cy="157280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99750E9-1618-974A-9B83-C4E6F0A8AF6F}"/>
              </a:ext>
            </a:extLst>
          </p:cNvPr>
          <p:cNvCxnSpPr>
            <a:cxnSpLocks/>
            <a:stCxn id="5" idx="6"/>
            <a:endCxn id="7" idx="3"/>
          </p:cNvCxnSpPr>
          <p:nvPr/>
        </p:nvCxnSpPr>
        <p:spPr>
          <a:xfrm flipV="1">
            <a:off x="9493621" y="1330863"/>
            <a:ext cx="778469" cy="112454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2B4EA2C-CB85-D343-AABE-921988064051}"/>
                  </a:ext>
                </a:extLst>
              </p:cNvPr>
              <p:cNvSpPr txBox="1"/>
              <p:nvPr/>
            </p:nvSpPr>
            <p:spPr>
              <a:xfrm>
                <a:off x="8606121" y="-47251"/>
                <a:ext cx="104849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𝑐</m:t>
                      </m:r>
                      <m:d>
                        <m:dPr>
                          <m:ctrlPr>
                            <a:rPr lang="en-US" sz="28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 dirty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2B4EA2C-CB85-D343-AABE-9219880640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6121" y="-47251"/>
                <a:ext cx="1048492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92D6435-F758-A140-B069-AB1A44F9551C}"/>
                  </a:ext>
                </a:extLst>
              </p:cNvPr>
              <p:cNvSpPr txBox="1"/>
              <p:nvPr/>
            </p:nvSpPr>
            <p:spPr>
              <a:xfrm>
                <a:off x="9439837" y="1431923"/>
                <a:ext cx="135139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sz="28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92D6435-F758-A140-B069-AB1A44F955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9837" y="1431923"/>
                <a:ext cx="1351396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4897E86-A6DF-144B-8E58-A687642DB3F8}"/>
                  </a:ext>
                </a:extLst>
              </p:cNvPr>
              <p:cNvSpPr txBox="1"/>
              <p:nvPr/>
            </p:nvSpPr>
            <p:spPr>
              <a:xfrm>
                <a:off x="7763441" y="1422960"/>
                <a:ext cx="100315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28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4897E86-A6DF-144B-8E58-A687642DB3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3441" y="1422960"/>
                <a:ext cx="1003159" cy="523220"/>
              </a:xfrm>
              <a:prstGeom prst="rect">
                <a:avLst/>
              </a:prstGeom>
              <a:blipFill>
                <a:blip r:embed="rId5"/>
                <a:stretch>
                  <a:fillRect b="-9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75310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22423-EABA-1746-9396-D99D4088F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A* Search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6B81504-6680-7B49-BD3F-7122CE0350F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b="1" u="sng" dirty="0"/>
                  <a:t>Definition: A* SEARCH</a:t>
                </a:r>
              </a:p>
              <a:p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dirty="0"/>
                  <a:t> is </a:t>
                </a:r>
                <a:r>
                  <a:rPr lang="en-US" b="1" dirty="0">
                    <a:solidFill>
                      <a:srgbClr val="FF0000"/>
                    </a:solidFill>
                  </a:rPr>
                  <a:t>admissible </a:t>
                </a:r>
                <a14:m>
                  <m:oMath xmlns:m="http://schemas.openxmlformats.org/officeDocument/2006/math">
                    <m:r>
                      <a:rPr lang="en-US" b="1" i="0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)≥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b="1" dirty="0"/>
                  <a:t>,</a:t>
                </a:r>
                <a:r>
                  <a:rPr lang="en-US" dirty="0"/>
                  <a:t> and </a:t>
                </a:r>
              </a:p>
              <a:p>
                <a:r>
                  <a:rPr lang="en-US" dirty="0"/>
                  <a:t>if the frontier is a priority queue sorted according to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then </a:t>
                </a:r>
              </a:p>
              <a:p>
                <a:r>
                  <a:rPr lang="en-US" dirty="0"/>
                  <a:t>the FIRST path to goal uncovered by the tree search, path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/>
                  <a:t>, is guaranteed to be the SHORTEST path to goal </a:t>
                </a:r>
              </a:p>
              <a:p>
                <a:pPr marL="0" indent="0" algn="ctr">
                  <a:buNone/>
                </a:pPr>
                <a:r>
                  <a:rPr lang="en-US" dirty="0"/>
                  <a:t>(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for every node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that is not on path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/>
                  <a:t>)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6B81504-6680-7B49-BD3F-7122CE0350F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Oval 3">
            <a:extLst>
              <a:ext uri="{FF2B5EF4-FFF2-40B4-BE49-F238E27FC236}">
                <a16:creationId xmlns:a16="http://schemas.microsoft.com/office/drawing/2014/main" id="{A72D91C7-3B52-F247-AE9C-1E7CEA6A0E15}"/>
              </a:ext>
            </a:extLst>
          </p:cNvPr>
          <p:cNvSpPr/>
          <p:nvPr/>
        </p:nvSpPr>
        <p:spPr>
          <a:xfrm>
            <a:off x="7530353" y="788894"/>
            <a:ext cx="663388" cy="64545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S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152CFCE-B764-0647-A371-BA2DC591EEB5}"/>
              </a:ext>
            </a:extLst>
          </p:cNvPr>
          <p:cNvSpPr/>
          <p:nvPr/>
        </p:nvSpPr>
        <p:spPr>
          <a:xfrm>
            <a:off x="8830233" y="1120587"/>
            <a:ext cx="663388" cy="64545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n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8A4E9C2-B1F6-E046-B52B-9B862962B9AE}"/>
              </a:ext>
            </a:extLst>
          </p:cNvPr>
          <p:cNvSpPr/>
          <p:nvPr/>
        </p:nvSpPr>
        <p:spPr>
          <a:xfrm>
            <a:off x="8821270" y="394444"/>
            <a:ext cx="663388" cy="64545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m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31700A7-D4FB-6C4A-B6DB-0E1083F27045}"/>
              </a:ext>
            </a:extLst>
          </p:cNvPr>
          <p:cNvSpPr/>
          <p:nvPr/>
        </p:nvSpPr>
        <p:spPr>
          <a:xfrm>
            <a:off x="10174939" y="779929"/>
            <a:ext cx="663388" cy="64545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G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CBF44AC-8C0D-DE46-AD1C-28F263A59933}"/>
              </a:ext>
            </a:extLst>
          </p:cNvPr>
          <p:cNvCxnSpPr>
            <a:stCxn id="4" idx="7"/>
            <a:endCxn id="6" idx="2"/>
          </p:cNvCxnSpPr>
          <p:nvPr/>
        </p:nvCxnSpPr>
        <p:spPr>
          <a:xfrm flipV="1">
            <a:off x="8096590" y="717174"/>
            <a:ext cx="724680" cy="166245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4236D14-700E-3145-A7F3-34D00745584A}"/>
              </a:ext>
            </a:extLst>
          </p:cNvPr>
          <p:cNvCxnSpPr>
            <a:cxnSpLocks/>
            <a:stCxn id="4" idx="5"/>
            <a:endCxn id="5" idx="2"/>
          </p:cNvCxnSpPr>
          <p:nvPr/>
        </p:nvCxnSpPr>
        <p:spPr>
          <a:xfrm>
            <a:off x="8096590" y="1339828"/>
            <a:ext cx="733643" cy="103489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3FA78FA-2A27-3945-AAF1-864AA94E83DE}"/>
              </a:ext>
            </a:extLst>
          </p:cNvPr>
          <p:cNvCxnSpPr>
            <a:cxnSpLocks/>
            <a:stCxn id="6" idx="6"/>
            <a:endCxn id="7" idx="1"/>
          </p:cNvCxnSpPr>
          <p:nvPr/>
        </p:nvCxnSpPr>
        <p:spPr>
          <a:xfrm>
            <a:off x="9484658" y="717174"/>
            <a:ext cx="787432" cy="157280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E20231C-C5DF-3149-9694-13E299D37737}"/>
              </a:ext>
            </a:extLst>
          </p:cNvPr>
          <p:cNvCxnSpPr>
            <a:cxnSpLocks/>
            <a:stCxn id="5" idx="6"/>
            <a:endCxn id="7" idx="3"/>
          </p:cNvCxnSpPr>
          <p:nvPr/>
        </p:nvCxnSpPr>
        <p:spPr>
          <a:xfrm flipV="1">
            <a:off x="9493621" y="1330863"/>
            <a:ext cx="778469" cy="112454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F810B04-D4A6-3F4D-8150-F7F6AE29073F}"/>
                  </a:ext>
                </a:extLst>
              </p:cNvPr>
              <p:cNvSpPr txBox="1"/>
              <p:nvPr/>
            </p:nvSpPr>
            <p:spPr>
              <a:xfrm>
                <a:off x="8606121" y="-47251"/>
                <a:ext cx="104849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𝑐</m:t>
                      </m:r>
                      <m:d>
                        <m:dPr>
                          <m:ctrlPr>
                            <a:rPr lang="en-US" sz="28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 dirty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F810B04-D4A6-3F4D-8150-F7F6AE2907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6121" y="-47251"/>
                <a:ext cx="1048492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957190B-BF43-604A-B2A1-28CE175495BA}"/>
                  </a:ext>
                </a:extLst>
              </p:cNvPr>
              <p:cNvSpPr txBox="1"/>
              <p:nvPr/>
            </p:nvSpPr>
            <p:spPr>
              <a:xfrm>
                <a:off x="9439837" y="1431923"/>
                <a:ext cx="135139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sz="28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957190B-BF43-604A-B2A1-28CE175495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9837" y="1431923"/>
                <a:ext cx="1351396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AC63110-E44F-5345-9EF3-61E979C33F6F}"/>
                  </a:ext>
                </a:extLst>
              </p:cNvPr>
              <p:cNvSpPr txBox="1"/>
              <p:nvPr/>
            </p:nvSpPr>
            <p:spPr>
              <a:xfrm>
                <a:off x="7763441" y="1422960"/>
                <a:ext cx="100315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28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AC63110-E44F-5345-9EF3-61E979C33F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3441" y="1422960"/>
                <a:ext cx="1003159" cy="523220"/>
              </a:xfrm>
              <a:prstGeom prst="rect">
                <a:avLst/>
              </a:prstGeom>
              <a:blipFill>
                <a:blip r:embed="rId5"/>
                <a:stretch>
                  <a:fillRect b="-9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7624320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85615-4A9D-1E45-9A5C-6BA222173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A* Search: Manhattan Distance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617B7C-4D18-5D43-AA03-9AF0EC0305B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Manhattan distance is guaranteed to be less than or equal to the true path to goal</a:t>
            </a:r>
          </a:p>
          <a:p>
            <a:r>
              <a:rPr lang="en-US" dirty="0"/>
              <a:t>Therefore, “smart greedy” search with Manhattan distance heuristic = A* Search</a:t>
            </a:r>
          </a:p>
        </p:txBody>
      </p:sp>
      <p:pic>
        <p:nvPicPr>
          <p:cNvPr id="5" name="Content Placeholder 3" descr="Astar_progress_animation.gif">
            <a:extLst>
              <a:ext uri="{FF2B5EF4-FFF2-40B4-BE49-F238E27FC236}">
                <a16:creationId xmlns:a16="http://schemas.microsoft.com/office/drawing/2014/main" id="{DBB234A2-928C-5A40-890D-816EAF00ECF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6019800" y="1566396"/>
            <a:ext cx="5291604" cy="5291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8647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57E90-55BF-D44D-A649-B917DB1E0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 of lecture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97D40-B2A7-6449-96CF-129D808812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Search heuristics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Greedy best-first search: minimum h(n)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Smart greedy: f(n)=h(n)+g(n)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A*: Optimal search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Bad interaction between A* and the explored set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Dijkstra = A* with h(n)=0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Designing heuristics: Relaxed problem, Sub-problem, Dominance</a:t>
            </a:r>
          </a:p>
        </p:txBody>
      </p:sp>
    </p:spTree>
    <p:extLst>
      <p:ext uri="{BB962C8B-B14F-4D97-AF65-F5344CB8AC3E}">
        <p14:creationId xmlns:p14="http://schemas.microsoft.com/office/powerpoint/2010/main" val="37200711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5888C-CCF4-DF40-8460-D44F262CF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Bad interaction between A* and the explored set</a:t>
            </a:r>
          </a:p>
        </p:txBody>
      </p:sp>
      <p:pic>
        <p:nvPicPr>
          <p:cNvPr id="6" name="Content Placeholder 5" descr="A picture containing text&#13;&#10;&#13;&#10;Description automatically generated">
            <a:extLst>
              <a:ext uri="{FF2B5EF4-FFF2-40B4-BE49-F238E27FC236}">
                <a16:creationId xmlns:a16="http://schemas.microsoft.com/office/drawing/2014/main" id="{F8393F78-D43B-D246-9F59-CB8A79300B3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44600" y="1962944"/>
            <a:ext cx="4368800" cy="4076700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FCD5EA-E930-894C-B544-4ABEB14F22C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Frontier</a:t>
            </a:r>
          </a:p>
          <a:p>
            <a:pPr marL="0" indent="0">
              <a:buNone/>
            </a:pPr>
            <a:r>
              <a:rPr lang="en-US" dirty="0"/>
              <a:t>S: g(n)+h(n)=2, parent=none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Explored Set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Select from the frontier: S</a:t>
            </a:r>
          </a:p>
        </p:txBody>
      </p:sp>
    </p:spTree>
    <p:extLst>
      <p:ext uri="{BB962C8B-B14F-4D97-AF65-F5344CB8AC3E}">
        <p14:creationId xmlns:p14="http://schemas.microsoft.com/office/powerpoint/2010/main" val="2414757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5888C-CCF4-DF40-8460-D44F262CF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Bad interaction between A* and the explored set</a:t>
            </a:r>
          </a:p>
        </p:txBody>
      </p:sp>
      <p:pic>
        <p:nvPicPr>
          <p:cNvPr id="6" name="Content Placeholder 5" descr="A picture containing text&#13;&#10;&#13;&#10;Description automatically generated">
            <a:extLst>
              <a:ext uri="{FF2B5EF4-FFF2-40B4-BE49-F238E27FC236}">
                <a16:creationId xmlns:a16="http://schemas.microsoft.com/office/drawing/2014/main" id="{F8393F78-D43B-D246-9F59-CB8A79300B3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44600" y="1962944"/>
            <a:ext cx="4368800" cy="4076700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FCD5EA-E930-894C-B544-4ABEB14F22C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Frontier</a:t>
            </a:r>
          </a:p>
          <a:p>
            <a:pPr marL="0" indent="0">
              <a:buNone/>
            </a:pPr>
            <a:r>
              <a:rPr lang="en-US" dirty="0"/>
              <a:t>A: g(n)+h(n)=5, parent=S</a:t>
            </a:r>
          </a:p>
          <a:p>
            <a:pPr marL="0" indent="0">
              <a:buNone/>
            </a:pPr>
            <a:r>
              <a:rPr lang="en-US" dirty="0"/>
              <a:t>B: g(n)+h(n)=2, parent=S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Explored Set</a:t>
            </a:r>
          </a:p>
          <a:p>
            <a:pPr marL="0" indent="0">
              <a:buNone/>
            </a:pPr>
            <a:r>
              <a:rPr lang="en-US" dirty="0"/>
              <a:t>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Select from the frontier: B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33C5431-51FA-4E4B-ADE7-86022B54B3A1}"/>
              </a:ext>
            </a:extLst>
          </p:cNvPr>
          <p:cNvCxnSpPr/>
          <p:nvPr/>
        </p:nvCxnSpPr>
        <p:spPr>
          <a:xfrm>
            <a:off x="2008094" y="3321424"/>
            <a:ext cx="537882" cy="748553"/>
          </a:xfrm>
          <a:prstGeom prst="line">
            <a:avLst/>
          </a:prstGeom>
          <a:ln w="190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94048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5888C-CCF4-DF40-8460-D44F262CF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Bad interaction between A* and the explored set</a:t>
            </a:r>
          </a:p>
        </p:txBody>
      </p:sp>
      <p:pic>
        <p:nvPicPr>
          <p:cNvPr id="6" name="Content Placeholder 5" descr="A picture containing text&#13;&#10;&#13;&#10;Description automatically generated">
            <a:extLst>
              <a:ext uri="{FF2B5EF4-FFF2-40B4-BE49-F238E27FC236}">
                <a16:creationId xmlns:a16="http://schemas.microsoft.com/office/drawing/2014/main" id="{F8393F78-D43B-D246-9F59-CB8A79300B3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44600" y="1962944"/>
            <a:ext cx="4368800" cy="4076700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FCD5EA-E930-894C-B544-4ABEB14F22C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Frontier</a:t>
            </a:r>
          </a:p>
          <a:p>
            <a:pPr marL="0" indent="0">
              <a:buNone/>
            </a:pPr>
            <a:r>
              <a:rPr lang="en-US" dirty="0"/>
              <a:t>A: g(n)+h(n)=5, parent=S</a:t>
            </a:r>
          </a:p>
          <a:p>
            <a:pPr marL="0" indent="0">
              <a:buNone/>
            </a:pPr>
            <a:r>
              <a:rPr lang="en-US" dirty="0"/>
              <a:t>C: g(n)+h(n)=4, parent=B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Explored Set</a:t>
            </a:r>
          </a:p>
          <a:p>
            <a:pPr marL="0" indent="0">
              <a:buNone/>
            </a:pPr>
            <a:r>
              <a:rPr lang="en-US" dirty="0"/>
              <a:t>S, B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Select from the frontier: C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8CDEFDA-AD62-ED41-B5F8-E4CF983FE8F1}"/>
              </a:ext>
            </a:extLst>
          </p:cNvPr>
          <p:cNvCxnSpPr/>
          <p:nvPr/>
        </p:nvCxnSpPr>
        <p:spPr>
          <a:xfrm>
            <a:off x="2008094" y="3321424"/>
            <a:ext cx="537882" cy="748553"/>
          </a:xfrm>
          <a:prstGeom prst="line">
            <a:avLst/>
          </a:prstGeom>
          <a:ln w="190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0382B9A-CF1B-2F40-8A25-5327B966DC2C}"/>
              </a:ext>
            </a:extLst>
          </p:cNvPr>
          <p:cNvCxnSpPr>
            <a:cxnSpLocks/>
          </p:cNvCxnSpPr>
          <p:nvPr/>
        </p:nvCxnSpPr>
        <p:spPr>
          <a:xfrm flipV="1">
            <a:off x="3119718" y="3321424"/>
            <a:ext cx="1667435" cy="748553"/>
          </a:xfrm>
          <a:prstGeom prst="line">
            <a:avLst/>
          </a:prstGeom>
          <a:ln w="190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387898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5888C-CCF4-DF40-8460-D44F262CF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Bad interaction between A* and the explored set</a:t>
            </a:r>
          </a:p>
        </p:txBody>
      </p:sp>
      <p:pic>
        <p:nvPicPr>
          <p:cNvPr id="6" name="Content Placeholder 5" descr="A picture containing text&#13;&#10;&#13;&#10;Description automatically generated">
            <a:extLst>
              <a:ext uri="{FF2B5EF4-FFF2-40B4-BE49-F238E27FC236}">
                <a16:creationId xmlns:a16="http://schemas.microsoft.com/office/drawing/2014/main" id="{F8393F78-D43B-D246-9F59-CB8A79300B3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44600" y="1962944"/>
            <a:ext cx="4368800" cy="4076700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FCD5EA-E930-894C-B544-4ABEB14F22C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Frontier</a:t>
            </a:r>
          </a:p>
          <a:p>
            <a:pPr marL="0" indent="0">
              <a:buNone/>
            </a:pPr>
            <a:r>
              <a:rPr lang="en-US" dirty="0"/>
              <a:t>A: g(n)+h(n)=5, parent=S</a:t>
            </a:r>
          </a:p>
          <a:p>
            <a:pPr marL="0" indent="0">
              <a:buNone/>
            </a:pPr>
            <a:r>
              <a:rPr lang="en-US" dirty="0"/>
              <a:t>G: g(n)+h(n)=6, parent=C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Explored Set</a:t>
            </a:r>
          </a:p>
          <a:p>
            <a:pPr marL="0" indent="0">
              <a:buNone/>
            </a:pPr>
            <a:r>
              <a:rPr lang="en-US" dirty="0"/>
              <a:t>S, B, C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Select from the frontier: A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E8439AE-9125-BE48-BCE1-4246BEEE4930}"/>
              </a:ext>
            </a:extLst>
          </p:cNvPr>
          <p:cNvCxnSpPr/>
          <p:nvPr/>
        </p:nvCxnSpPr>
        <p:spPr>
          <a:xfrm>
            <a:off x="2008094" y="3321424"/>
            <a:ext cx="537882" cy="748553"/>
          </a:xfrm>
          <a:prstGeom prst="line">
            <a:avLst/>
          </a:prstGeom>
          <a:ln w="190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E912257-3F56-C741-92C0-3C0C4D9969E0}"/>
              </a:ext>
            </a:extLst>
          </p:cNvPr>
          <p:cNvCxnSpPr>
            <a:cxnSpLocks/>
          </p:cNvCxnSpPr>
          <p:nvPr/>
        </p:nvCxnSpPr>
        <p:spPr>
          <a:xfrm flipV="1">
            <a:off x="3119718" y="3321424"/>
            <a:ext cx="1667435" cy="748553"/>
          </a:xfrm>
          <a:prstGeom prst="line">
            <a:avLst/>
          </a:prstGeom>
          <a:ln w="190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6E1AF28-0623-2F4C-A1C6-23E66E91033F}"/>
              </a:ext>
            </a:extLst>
          </p:cNvPr>
          <p:cNvCxnSpPr>
            <a:cxnSpLocks/>
          </p:cNvCxnSpPr>
          <p:nvPr/>
        </p:nvCxnSpPr>
        <p:spPr>
          <a:xfrm flipV="1">
            <a:off x="2008094" y="2427031"/>
            <a:ext cx="1111624" cy="352028"/>
          </a:xfrm>
          <a:prstGeom prst="line">
            <a:avLst/>
          </a:prstGeom>
          <a:ln w="190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096289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5888C-CCF4-DF40-8460-D44F262CF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Bad interaction between A* and the explored set</a:t>
            </a:r>
          </a:p>
        </p:txBody>
      </p:sp>
      <p:pic>
        <p:nvPicPr>
          <p:cNvPr id="6" name="Content Placeholder 5" descr="A picture containing text&#13;&#10;&#13;&#10;Description automatically generated">
            <a:extLst>
              <a:ext uri="{FF2B5EF4-FFF2-40B4-BE49-F238E27FC236}">
                <a16:creationId xmlns:a16="http://schemas.microsoft.com/office/drawing/2014/main" id="{F8393F78-D43B-D246-9F59-CB8A79300B3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44600" y="1962944"/>
            <a:ext cx="4368800" cy="4076700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FCD5EA-E930-894C-B544-4ABEB14F22C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Frontier</a:t>
            </a:r>
          </a:p>
          <a:p>
            <a:pPr marL="0" indent="0">
              <a:buNone/>
            </a:pPr>
            <a:r>
              <a:rPr lang="en-US" dirty="0"/>
              <a:t>G: g(n)+h(n)=6, parent=C</a:t>
            </a:r>
          </a:p>
          <a:p>
            <a:r>
              <a:rPr lang="en-US" b="1" dirty="0">
                <a:solidFill>
                  <a:srgbClr val="FF0000"/>
                </a:solidFill>
              </a:rPr>
              <a:t>Now we would place C in the frontier, with parent=A and h(n)+g(n)=3, except that C was already in the explored set!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Explored Set</a:t>
            </a:r>
          </a:p>
          <a:p>
            <a:pPr marL="0" indent="0">
              <a:buNone/>
            </a:pPr>
            <a:r>
              <a:rPr lang="en-US" dirty="0"/>
              <a:t>S, B, C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Select from the frontier: </a:t>
            </a:r>
            <a:r>
              <a:rPr lang="en-US" b="1" dirty="0">
                <a:solidFill>
                  <a:srgbClr val="FF0000"/>
                </a:solidFill>
              </a:rPr>
              <a:t>Would be C</a:t>
            </a:r>
            <a:r>
              <a:rPr lang="en-US" dirty="0"/>
              <a:t>, but instead it’s G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8CDD2E6-D59D-F449-AF08-C6C0300A5C58}"/>
              </a:ext>
            </a:extLst>
          </p:cNvPr>
          <p:cNvCxnSpPr/>
          <p:nvPr/>
        </p:nvCxnSpPr>
        <p:spPr>
          <a:xfrm>
            <a:off x="2008094" y="3321424"/>
            <a:ext cx="537882" cy="748553"/>
          </a:xfrm>
          <a:prstGeom prst="line">
            <a:avLst/>
          </a:prstGeom>
          <a:ln w="190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84916BF-7672-3643-A347-50C869DC3ADA}"/>
              </a:ext>
            </a:extLst>
          </p:cNvPr>
          <p:cNvCxnSpPr>
            <a:cxnSpLocks/>
          </p:cNvCxnSpPr>
          <p:nvPr/>
        </p:nvCxnSpPr>
        <p:spPr>
          <a:xfrm flipV="1">
            <a:off x="3119718" y="3321424"/>
            <a:ext cx="1667435" cy="748553"/>
          </a:xfrm>
          <a:prstGeom prst="line">
            <a:avLst/>
          </a:prstGeom>
          <a:ln w="190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26DE232-911B-524E-8810-D66589D31C1A}"/>
              </a:ext>
            </a:extLst>
          </p:cNvPr>
          <p:cNvCxnSpPr>
            <a:cxnSpLocks/>
          </p:cNvCxnSpPr>
          <p:nvPr/>
        </p:nvCxnSpPr>
        <p:spPr>
          <a:xfrm flipV="1">
            <a:off x="2008094" y="2427031"/>
            <a:ext cx="1111624" cy="352028"/>
          </a:xfrm>
          <a:prstGeom prst="line">
            <a:avLst/>
          </a:prstGeom>
          <a:ln w="190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1607364-43CF-D145-95D8-E1EDB85D43F9}"/>
              </a:ext>
            </a:extLst>
          </p:cNvPr>
          <p:cNvCxnSpPr>
            <a:cxnSpLocks/>
          </p:cNvCxnSpPr>
          <p:nvPr/>
        </p:nvCxnSpPr>
        <p:spPr>
          <a:xfrm flipH="1" flipV="1">
            <a:off x="5038166" y="3429000"/>
            <a:ext cx="1" cy="1465729"/>
          </a:xfrm>
          <a:prstGeom prst="line">
            <a:avLst/>
          </a:prstGeom>
          <a:ln w="190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337502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5888C-CCF4-DF40-8460-D44F262CF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Bad interaction between A* and the explored set</a:t>
            </a:r>
          </a:p>
        </p:txBody>
      </p:sp>
      <p:pic>
        <p:nvPicPr>
          <p:cNvPr id="6" name="Content Placeholder 5" descr="A picture containing text&#13;&#10;&#13;&#10;Description automatically generated">
            <a:extLst>
              <a:ext uri="{FF2B5EF4-FFF2-40B4-BE49-F238E27FC236}">
                <a16:creationId xmlns:a16="http://schemas.microsoft.com/office/drawing/2014/main" id="{F8393F78-D43B-D246-9F59-CB8A79300B3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44600" y="1962944"/>
            <a:ext cx="4368800" cy="4076700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FCD5EA-E930-894C-B544-4ABEB14F22C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Return the path S,B,C,G</a:t>
            </a:r>
          </a:p>
          <a:p>
            <a:pPr marL="0" indent="0">
              <a:buNone/>
            </a:pPr>
            <a:r>
              <a:rPr lang="en-US" dirty="0"/>
              <a:t>Path cost = 6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OOPS</a:t>
            </a:r>
          </a:p>
        </p:txBody>
      </p:sp>
      <p:pic>
        <p:nvPicPr>
          <p:cNvPr id="5" name="Content Placeholder 5" descr="A picture containing text&#13;&#10;&#13;&#10;Description automatically generated">
            <a:extLst>
              <a:ext uri="{FF2B5EF4-FFF2-40B4-BE49-F238E27FC236}">
                <a16:creationId xmlns:a16="http://schemas.microsoft.com/office/drawing/2014/main" id="{ACB18802-AFBC-E246-A607-88491A917B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4600" y="1962944"/>
            <a:ext cx="4368800" cy="407670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02404DD-8CF1-3540-BB7E-C19F04469F36}"/>
              </a:ext>
            </a:extLst>
          </p:cNvPr>
          <p:cNvCxnSpPr/>
          <p:nvPr/>
        </p:nvCxnSpPr>
        <p:spPr>
          <a:xfrm>
            <a:off x="2008094" y="3321424"/>
            <a:ext cx="537882" cy="748553"/>
          </a:xfrm>
          <a:prstGeom prst="line">
            <a:avLst/>
          </a:prstGeom>
          <a:ln w="190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63C1B94-5723-1543-83A0-FBC28527FBC8}"/>
              </a:ext>
            </a:extLst>
          </p:cNvPr>
          <p:cNvCxnSpPr>
            <a:cxnSpLocks/>
          </p:cNvCxnSpPr>
          <p:nvPr/>
        </p:nvCxnSpPr>
        <p:spPr>
          <a:xfrm flipV="1">
            <a:off x="3119718" y="3321424"/>
            <a:ext cx="1667435" cy="748553"/>
          </a:xfrm>
          <a:prstGeom prst="line">
            <a:avLst/>
          </a:prstGeom>
          <a:ln w="190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5165BF1-C69E-3E44-A25A-79B261516DE1}"/>
              </a:ext>
            </a:extLst>
          </p:cNvPr>
          <p:cNvCxnSpPr>
            <a:cxnSpLocks/>
          </p:cNvCxnSpPr>
          <p:nvPr/>
        </p:nvCxnSpPr>
        <p:spPr>
          <a:xfrm flipV="1">
            <a:off x="2008094" y="2427031"/>
            <a:ext cx="1111624" cy="352028"/>
          </a:xfrm>
          <a:prstGeom prst="line">
            <a:avLst/>
          </a:prstGeom>
          <a:ln w="190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C994C2C-95E1-544D-8BE8-C464996D98D3}"/>
              </a:ext>
            </a:extLst>
          </p:cNvPr>
          <p:cNvCxnSpPr>
            <a:cxnSpLocks/>
          </p:cNvCxnSpPr>
          <p:nvPr/>
        </p:nvCxnSpPr>
        <p:spPr>
          <a:xfrm flipH="1" flipV="1">
            <a:off x="5038166" y="3429000"/>
            <a:ext cx="1" cy="1465729"/>
          </a:xfrm>
          <a:prstGeom prst="line">
            <a:avLst/>
          </a:prstGeom>
          <a:ln w="190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367871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5888C-CCF4-DF40-8460-D44F262CF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Bad interaction between A* and the explored set:</a:t>
            </a:r>
            <a:br>
              <a:rPr lang="en-US" sz="4000" dirty="0"/>
            </a:br>
            <a:r>
              <a:rPr lang="en-US" sz="4000" dirty="0"/>
              <a:t>Three possible solutions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DBFD723-0B51-1A4A-B124-4AB8A39CB1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8588" y="1646331"/>
            <a:ext cx="11636188" cy="5032375"/>
          </a:xfrm>
        </p:spPr>
        <p:txBody>
          <a:bodyPr/>
          <a:lstStyle/>
          <a:p>
            <a:pPr marL="514350" indent="-514350">
              <a:lnSpc>
                <a:spcPct val="140000"/>
              </a:lnSpc>
              <a:buFont typeface="+mj-lt"/>
              <a:buAutoNum type="arabicPeriod"/>
            </a:pPr>
            <a:r>
              <a:rPr lang="en-US" dirty="0"/>
              <a:t>Don’t use an explored set</a:t>
            </a:r>
          </a:p>
          <a:p>
            <a:pPr lvl="1">
              <a:lnSpc>
                <a:spcPct val="140000"/>
              </a:lnSpc>
            </a:pPr>
            <a:r>
              <a:rPr lang="en-US" dirty="0"/>
              <a:t>This option is OK for any finite state space, as long as you check for loops.</a:t>
            </a:r>
          </a:p>
          <a:p>
            <a:pPr marL="514350" indent="-514350">
              <a:lnSpc>
                <a:spcPct val="140000"/>
              </a:lnSpc>
              <a:buFont typeface="+mj-lt"/>
              <a:buAutoNum type="arabicPeriod"/>
            </a:pPr>
            <a:r>
              <a:rPr lang="en-US" dirty="0"/>
              <a:t>Nodes on the explored set are tagged by their h(n)+g(n).  If you find a node that’s </a:t>
            </a:r>
            <a:r>
              <a:rPr lang="en-US" u="sng" dirty="0"/>
              <a:t>already in the explored set</a:t>
            </a:r>
            <a:r>
              <a:rPr lang="en-US" dirty="0"/>
              <a:t>, test to see if the </a:t>
            </a:r>
            <a:r>
              <a:rPr lang="en-US" u="sng" dirty="0"/>
              <a:t>new h(n)+g(n) is smaller than the old one</a:t>
            </a:r>
            <a:r>
              <a:rPr lang="en-US" dirty="0"/>
              <a:t>.</a:t>
            </a:r>
          </a:p>
          <a:p>
            <a:pPr lvl="1">
              <a:lnSpc>
                <a:spcPct val="140000"/>
              </a:lnSpc>
            </a:pPr>
            <a:r>
              <a:rPr lang="en-US" dirty="0"/>
              <a:t>If so, put the node back on the frontier</a:t>
            </a:r>
          </a:p>
          <a:p>
            <a:pPr lvl="1">
              <a:lnSpc>
                <a:spcPct val="140000"/>
              </a:lnSpc>
            </a:pPr>
            <a:r>
              <a:rPr lang="en-US" dirty="0"/>
              <a:t>If not, leave the node off the frontier</a:t>
            </a:r>
          </a:p>
          <a:p>
            <a:pPr marL="514350" indent="-514350">
              <a:lnSpc>
                <a:spcPct val="140000"/>
              </a:lnSpc>
              <a:buFont typeface="+mj-lt"/>
              <a:buAutoNum type="arabicPeriod"/>
            </a:pPr>
            <a:r>
              <a:rPr lang="en-US" dirty="0"/>
              <a:t>Use a heuristic that’s not only admissible, but also consistent.</a:t>
            </a:r>
          </a:p>
        </p:txBody>
      </p:sp>
    </p:spTree>
    <p:extLst>
      <p:ext uri="{BB962C8B-B14F-4D97-AF65-F5344CB8AC3E}">
        <p14:creationId xmlns:p14="http://schemas.microsoft.com/office/powerpoint/2010/main" val="167050322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22423-EABA-1746-9396-D99D4088F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39" y="78256"/>
            <a:ext cx="10515600" cy="1325563"/>
          </a:xfrm>
        </p:spPr>
        <p:txBody>
          <a:bodyPr/>
          <a:lstStyle/>
          <a:p>
            <a:r>
              <a:rPr lang="en-US" dirty="0"/>
              <a:t>Consistent (monotonic) heuristic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6B81504-6680-7B49-BD3F-7122CE0350F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2596592"/>
                <a:ext cx="11103323" cy="3866963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ct val="120000"/>
                  </a:lnSpc>
                  <a:buNone/>
                </a:pPr>
                <a:r>
                  <a:rPr lang="en-US" b="1" u="sng" dirty="0"/>
                  <a:t>Definition:</a:t>
                </a:r>
                <a:r>
                  <a:rPr lang="en-US" dirty="0"/>
                  <a:t> A </a:t>
                </a:r>
                <a:r>
                  <a:rPr lang="en-US" b="1" u="sng" dirty="0"/>
                  <a:t>consistent heuristic</a:t>
                </a:r>
                <a:r>
                  <a:rPr lang="en-US" dirty="0"/>
                  <a:t> is one for which, for every pair of nodes in the graph, 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𝑑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)≥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</m:oMath>
                </a14:m>
                <a:r>
                  <a:rPr lang="en-US" dirty="0"/>
                  <a:t>.  </a:t>
                </a:r>
              </a:p>
              <a:p>
                <a:pPr marL="0" indent="0">
                  <a:lnSpc>
                    <a:spcPct val="120000"/>
                  </a:lnSpc>
                  <a:buNone/>
                </a:pPr>
                <a:endParaRPr lang="en-US" dirty="0"/>
              </a:p>
              <a:p>
                <a:pPr marL="0" indent="0">
                  <a:lnSpc>
                    <a:spcPct val="120000"/>
                  </a:lnSpc>
                  <a:buNone/>
                </a:pPr>
                <a:r>
                  <a:rPr lang="en-US" dirty="0"/>
                  <a:t>In words: the </a:t>
                </a:r>
                <a:r>
                  <a:rPr lang="en-US" u="sng" dirty="0"/>
                  <a:t>distance between any pair of nodes </a:t>
                </a:r>
                <a:r>
                  <a:rPr lang="en-US" dirty="0"/>
                  <a:t>is greater than or equal to the </a:t>
                </a:r>
                <a:r>
                  <a:rPr lang="en-US" u="sng" dirty="0"/>
                  <a:t>difference in their heuristics</a:t>
                </a:r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6B81504-6680-7B49-BD3F-7122CE0350F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2596592"/>
                <a:ext cx="11103323" cy="3866963"/>
              </a:xfrm>
              <a:blipFill>
                <a:blip r:embed="rId2"/>
                <a:stretch>
                  <a:fillRect l="-1029" t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Oval 3">
            <a:extLst>
              <a:ext uri="{FF2B5EF4-FFF2-40B4-BE49-F238E27FC236}">
                <a16:creationId xmlns:a16="http://schemas.microsoft.com/office/drawing/2014/main" id="{0DBFF98C-0943-E442-8329-AC0759E0477D}"/>
              </a:ext>
            </a:extLst>
          </p:cNvPr>
          <p:cNvSpPr/>
          <p:nvPr/>
        </p:nvSpPr>
        <p:spPr>
          <a:xfrm>
            <a:off x="7817222" y="788894"/>
            <a:ext cx="663388" cy="64545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S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B4D0C51-99A0-B848-B962-BD74073E21CB}"/>
              </a:ext>
            </a:extLst>
          </p:cNvPr>
          <p:cNvSpPr/>
          <p:nvPr/>
        </p:nvSpPr>
        <p:spPr>
          <a:xfrm>
            <a:off x="9117102" y="1120587"/>
            <a:ext cx="663388" cy="64545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n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3E9DD21-3174-934B-8A1E-BF17AC78CFD3}"/>
              </a:ext>
            </a:extLst>
          </p:cNvPr>
          <p:cNvSpPr/>
          <p:nvPr/>
        </p:nvSpPr>
        <p:spPr>
          <a:xfrm>
            <a:off x="9108139" y="394444"/>
            <a:ext cx="663388" cy="64545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m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6AADF98-1A4E-B842-8D37-8965E2D01520}"/>
              </a:ext>
            </a:extLst>
          </p:cNvPr>
          <p:cNvSpPr/>
          <p:nvPr/>
        </p:nvSpPr>
        <p:spPr>
          <a:xfrm>
            <a:off x="10461808" y="779929"/>
            <a:ext cx="663388" cy="64545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p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5D23D51-3CD1-9549-9143-D423D9DD3057}"/>
              </a:ext>
            </a:extLst>
          </p:cNvPr>
          <p:cNvCxnSpPr>
            <a:stCxn id="4" idx="7"/>
            <a:endCxn id="6" idx="2"/>
          </p:cNvCxnSpPr>
          <p:nvPr/>
        </p:nvCxnSpPr>
        <p:spPr>
          <a:xfrm flipV="1">
            <a:off x="8383459" y="717174"/>
            <a:ext cx="724680" cy="166245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BC2DB64-ADB0-F64F-B51C-3FA7A2C9839B}"/>
              </a:ext>
            </a:extLst>
          </p:cNvPr>
          <p:cNvCxnSpPr>
            <a:cxnSpLocks/>
            <a:stCxn id="4" idx="5"/>
            <a:endCxn id="5" idx="2"/>
          </p:cNvCxnSpPr>
          <p:nvPr/>
        </p:nvCxnSpPr>
        <p:spPr>
          <a:xfrm>
            <a:off x="8383459" y="1339828"/>
            <a:ext cx="733643" cy="103489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89005B2-19A8-4A42-8374-4E6CA8F0F340}"/>
              </a:ext>
            </a:extLst>
          </p:cNvPr>
          <p:cNvCxnSpPr>
            <a:cxnSpLocks/>
            <a:stCxn id="6" idx="6"/>
            <a:endCxn id="7" idx="1"/>
          </p:cNvCxnSpPr>
          <p:nvPr/>
        </p:nvCxnSpPr>
        <p:spPr>
          <a:xfrm>
            <a:off x="9771527" y="717174"/>
            <a:ext cx="787432" cy="157280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BB27128-5CD2-0E4F-A69E-B1ED63353F1F}"/>
              </a:ext>
            </a:extLst>
          </p:cNvPr>
          <p:cNvCxnSpPr>
            <a:cxnSpLocks/>
            <a:stCxn id="5" idx="6"/>
            <a:endCxn id="7" idx="3"/>
          </p:cNvCxnSpPr>
          <p:nvPr/>
        </p:nvCxnSpPr>
        <p:spPr>
          <a:xfrm flipV="1">
            <a:off x="9780490" y="1330863"/>
            <a:ext cx="778469" cy="112454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238BAD5-A794-C045-AD11-9DB22B47894D}"/>
                  </a:ext>
                </a:extLst>
              </p:cNvPr>
              <p:cNvSpPr txBox="1"/>
              <p:nvPr/>
            </p:nvSpPr>
            <p:spPr>
              <a:xfrm>
                <a:off x="8068238" y="239618"/>
                <a:ext cx="97456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i="1" dirty="0"/>
                  <a:t>g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8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d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238BAD5-A794-C045-AD11-9DB22B4789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8238" y="239618"/>
                <a:ext cx="974562" cy="523220"/>
              </a:xfrm>
              <a:prstGeom prst="rect">
                <a:avLst/>
              </a:prstGeom>
              <a:blipFill>
                <a:blip r:embed="rId3"/>
                <a:stretch>
                  <a:fillRect l="-11538" t="-11905" b="-2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E8CE9FF-E218-F04A-B705-3A159A82CED6}"/>
                  </a:ext>
                </a:extLst>
              </p:cNvPr>
              <p:cNvSpPr txBox="1"/>
              <p:nvPr/>
            </p:nvSpPr>
            <p:spPr>
              <a:xfrm>
                <a:off x="9708783" y="1449851"/>
                <a:ext cx="2486450" cy="9541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latin typeface="Cambria Math" panose="02040503050406030204" pitchFamily="18" charset="0"/>
                        </a:rPr>
                        <m:t>𝑑</m:t>
                      </m:r>
                      <m:d>
                        <m:dPr>
                          <m:ctrlPr>
                            <a:rPr lang="en-US" sz="28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sz="28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E8CE9FF-E218-F04A-B705-3A159A82CE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08783" y="1449851"/>
                <a:ext cx="2486450" cy="954107"/>
              </a:xfrm>
              <a:prstGeom prst="rect">
                <a:avLst/>
              </a:prstGeom>
              <a:blipFill>
                <a:blip r:embed="rId4"/>
                <a:stretch>
                  <a:fillRect r="-508" b="-92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679A361-F95B-9C4E-B4AB-D98E869695BF}"/>
                  </a:ext>
                </a:extLst>
              </p:cNvPr>
              <p:cNvSpPr txBox="1"/>
              <p:nvPr/>
            </p:nvSpPr>
            <p:spPr>
              <a:xfrm>
                <a:off x="8050310" y="1422960"/>
                <a:ext cx="100315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28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679A361-F95B-9C4E-B4AB-D98E869695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0310" y="1422960"/>
                <a:ext cx="1003159" cy="523220"/>
              </a:xfrm>
              <a:prstGeom prst="rect">
                <a:avLst/>
              </a:prstGeom>
              <a:blipFill>
                <a:blip r:embed="rId5"/>
                <a:stretch>
                  <a:fillRect b="-9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30711D6-CB01-354D-88D9-862C8F593ED2}"/>
                  </a:ext>
                </a:extLst>
              </p:cNvPr>
              <p:cNvSpPr txBox="1"/>
              <p:nvPr/>
            </p:nvSpPr>
            <p:spPr>
              <a:xfrm>
                <a:off x="9699819" y="221690"/>
                <a:ext cx="224170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𝑑</m:t>
                      </m:r>
                      <m:d>
                        <m:dPr>
                          <m:ctrlPr>
                            <a:rPr lang="en-US" sz="28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d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30711D6-CB01-354D-88D9-862C8F593E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9819" y="221690"/>
                <a:ext cx="2241704" cy="523220"/>
              </a:xfrm>
              <a:prstGeom prst="rect">
                <a:avLst/>
              </a:prstGeom>
              <a:blipFill>
                <a:blip r:embed="rId6"/>
                <a:stretch>
                  <a:fillRect r="-1130" b="-16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7959061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5888C-CCF4-DF40-8460-D44F262CF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A* with an inconsistent heuristic</a:t>
            </a:r>
          </a:p>
        </p:txBody>
      </p:sp>
      <p:pic>
        <p:nvPicPr>
          <p:cNvPr id="6" name="Content Placeholder 5" descr="A picture containing text&#13;&#10;&#13;&#10;Description automatically generated">
            <a:extLst>
              <a:ext uri="{FF2B5EF4-FFF2-40B4-BE49-F238E27FC236}">
                <a16:creationId xmlns:a16="http://schemas.microsoft.com/office/drawing/2014/main" id="{F8393F78-D43B-D246-9F59-CB8A79300B3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44600" y="1962944"/>
            <a:ext cx="4368800" cy="4076700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FCD5EA-E930-894C-B544-4ABEB14F22C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Frontier</a:t>
            </a:r>
          </a:p>
          <a:p>
            <a:pPr marL="0" indent="0">
              <a:buNone/>
            </a:pPr>
            <a:r>
              <a:rPr lang="en-US" dirty="0"/>
              <a:t>A: g(n)+h(n)=5, parent=S</a:t>
            </a:r>
          </a:p>
          <a:p>
            <a:pPr marL="0" indent="0">
              <a:buNone/>
            </a:pPr>
            <a:r>
              <a:rPr lang="en-US" dirty="0"/>
              <a:t>C: g(n)+h(n)=4, parent=B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Explored Set</a:t>
            </a:r>
          </a:p>
          <a:p>
            <a:pPr marL="0" indent="0">
              <a:buNone/>
            </a:pPr>
            <a:r>
              <a:rPr lang="en-US" dirty="0"/>
              <a:t>S, B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Select from the frontier: C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E61A0C5-73FB-294C-8CD0-AD5D219C1962}"/>
              </a:ext>
            </a:extLst>
          </p:cNvPr>
          <p:cNvCxnSpPr/>
          <p:nvPr/>
        </p:nvCxnSpPr>
        <p:spPr>
          <a:xfrm>
            <a:off x="2008094" y="3321424"/>
            <a:ext cx="537882" cy="748553"/>
          </a:xfrm>
          <a:prstGeom prst="line">
            <a:avLst/>
          </a:prstGeom>
          <a:ln w="190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7651884-CF62-0A49-A318-71677AFC02C9}"/>
              </a:ext>
            </a:extLst>
          </p:cNvPr>
          <p:cNvCxnSpPr>
            <a:cxnSpLocks/>
          </p:cNvCxnSpPr>
          <p:nvPr/>
        </p:nvCxnSpPr>
        <p:spPr>
          <a:xfrm flipV="1">
            <a:off x="3119718" y="3321424"/>
            <a:ext cx="1667435" cy="748553"/>
          </a:xfrm>
          <a:prstGeom prst="line">
            <a:avLst/>
          </a:prstGeom>
          <a:ln w="190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675413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5888C-CCF4-DF40-8460-D44F262CF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A* with a </a:t>
            </a:r>
            <a:r>
              <a:rPr lang="en-US" sz="4000" b="1" u="sng" dirty="0"/>
              <a:t>consistent</a:t>
            </a:r>
            <a:r>
              <a:rPr lang="en-US" sz="4000" dirty="0"/>
              <a:t> heuristic</a:t>
            </a:r>
          </a:p>
        </p:txBody>
      </p:sp>
      <p:pic>
        <p:nvPicPr>
          <p:cNvPr id="6" name="Content Placeholder 5" descr="A picture containing text&#13;&#10;&#13;&#10;Description automatically generated">
            <a:extLst>
              <a:ext uri="{FF2B5EF4-FFF2-40B4-BE49-F238E27FC236}">
                <a16:creationId xmlns:a16="http://schemas.microsoft.com/office/drawing/2014/main" id="{F8393F78-D43B-D246-9F59-CB8A79300B3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44600" y="1962944"/>
            <a:ext cx="4368800" cy="4076700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FCD5EA-E930-894C-B544-4ABEB14F22C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Frontier</a:t>
            </a:r>
          </a:p>
          <a:p>
            <a:pPr marL="0" indent="0">
              <a:buNone/>
            </a:pPr>
            <a:r>
              <a:rPr lang="en-US" dirty="0"/>
              <a:t>A: g(n)+h(n)=</a:t>
            </a:r>
            <a:r>
              <a:rPr lang="en-US" b="1" u="sng" dirty="0">
                <a:solidFill>
                  <a:srgbClr val="FF0000"/>
                </a:solidFill>
              </a:rPr>
              <a:t>2</a:t>
            </a:r>
            <a:r>
              <a:rPr lang="en-US" dirty="0"/>
              <a:t>, parent=S</a:t>
            </a:r>
          </a:p>
          <a:p>
            <a:pPr marL="0" indent="0">
              <a:buNone/>
            </a:pPr>
            <a:r>
              <a:rPr lang="en-US" dirty="0"/>
              <a:t>C: g(n)+h(n)=4, parent=B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Explored Set</a:t>
            </a:r>
          </a:p>
          <a:p>
            <a:pPr marL="0" indent="0">
              <a:buNone/>
            </a:pPr>
            <a:r>
              <a:rPr lang="en-US" dirty="0"/>
              <a:t>S, B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Select from the frontier: </a:t>
            </a:r>
            <a:r>
              <a:rPr lang="en-US" b="1" u="sng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6AF1F3-FB13-2E49-AFC6-4DD69CF75207}"/>
              </a:ext>
            </a:extLst>
          </p:cNvPr>
          <p:cNvSpPr txBox="1"/>
          <p:nvPr/>
        </p:nvSpPr>
        <p:spPr>
          <a:xfrm>
            <a:off x="3091369" y="2814521"/>
            <a:ext cx="577402" cy="40011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b="1" i="1" u="sng" dirty="0">
                <a:solidFill>
                  <a:srgbClr val="FF0000"/>
                </a:solidFill>
              </a:rPr>
              <a:t>h=1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1FD896D-6613-164E-AB74-6B2D9B10AB6F}"/>
              </a:ext>
            </a:extLst>
          </p:cNvPr>
          <p:cNvCxnSpPr/>
          <p:nvPr/>
        </p:nvCxnSpPr>
        <p:spPr>
          <a:xfrm>
            <a:off x="2008094" y="3321424"/>
            <a:ext cx="537882" cy="748553"/>
          </a:xfrm>
          <a:prstGeom prst="line">
            <a:avLst/>
          </a:prstGeom>
          <a:ln w="190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20ACEEB-C2F2-C24A-B169-E6828DA82788}"/>
              </a:ext>
            </a:extLst>
          </p:cNvPr>
          <p:cNvCxnSpPr>
            <a:cxnSpLocks/>
          </p:cNvCxnSpPr>
          <p:nvPr/>
        </p:nvCxnSpPr>
        <p:spPr>
          <a:xfrm flipV="1">
            <a:off x="2008094" y="2427031"/>
            <a:ext cx="1111624" cy="352028"/>
          </a:xfrm>
          <a:prstGeom prst="line">
            <a:avLst/>
          </a:prstGeom>
          <a:ln w="190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279247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5888C-CCF4-DF40-8460-D44F262CF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A* with a </a:t>
            </a:r>
            <a:r>
              <a:rPr lang="en-US" sz="4000" b="1" u="sng" dirty="0"/>
              <a:t>consistent</a:t>
            </a:r>
            <a:r>
              <a:rPr lang="en-US" sz="4000" dirty="0"/>
              <a:t> heuristic</a:t>
            </a:r>
          </a:p>
        </p:txBody>
      </p:sp>
      <p:pic>
        <p:nvPicPr>
          <p:cNvPr id="6" name="Content Placeholder 5" descr="A picture containing text&#13;&#10;&#13;&#10;Description automatically generated">
            <a:extLst>
              <a:ext uri="{FF2B5EF4-FFF2-40B4-BE49-F238E27FC236}">
                <a16:creationId xmlns:a16="http://schemas.microsoft.com/office/drawing/2014/main" id="{F8393F78-D43B-D246-9F59-CB8A79300B3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44600" y="1962944"/>
            <a:ext cx="4368800" cy="4076700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FCD5EA-E930-894C-B544-4ABEB14F22C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Frontier</a:t>
            </a:r>
          </a:p>
          <a:p>
            <a:pPr marL="0" indent="0">
              <a:buNone/>
            </a:pP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/>
              <a:t>C: g(n)+h(n)=</a:t>
            </a:r>
            <a:r>
              <a:rPr lang="en-US" b="1" u="sng" dirty="0">
                <a:solidFill>
                  <a:srgbClr val="FF0000"/>
                </a:solidFill>
              </a:rPr>
              <a:t>2</a:t>
            </a:r>
            <a:r>
              <a:rPr lang="en-US" dirty="0"/>
              <a:t>, parent=</a:t>
            </a:r>
            <a:r>
              <a:rPr lang="en-US" b="1" u="sng" dirty="0">
                <a:solidFill>
                  <a:srgbClr val="FF0000"/>
                </a:solidFill>
              </a:rPr>
              <a:t>A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Explored Set</a:t>
            </a:r>
          </a:p>
          <a:p>
            <a:pPr marL="0" indent="0">
              <a:buNone/>
            </a:pPr>
            <a:r>
              <a:rPr lang="en-US" dirty="0"/>
              <a:t>S, B, </a:t>
            </a:r>
            <a:r>
              <a:rPr lang="en-US" b="1" u="sng" dirty="0">
                <a:solidFill>
                  <a:srgbClr val="FF0000"/>
                </a:solidFill>
              </a:rPr>
              <a:t>A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Select from the frontier: </a:t>
            </a:r>
            <a:r>
              <a:rPr lang="en-US" b="1" u="sng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6AF1F3-FB13-2E49-AFC6-4DD69CF75207}"/>
              </a:ext>
            </a:extLst>
          </p:cNvPr>
          <p:cNvSpPr txBox="1"/>
          <p:nvPr/>
        </p:nvSpPr>
        <p:spPr>
          <a:xfrm>
            <a:off x="3091369" y="2814521"/>
            <a:ext cx="577402" cy="40011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b="1" i="1" u="sng" dirty="0">
                <a:solidFill>
                  <a:srgbClr val="FF0000"/>
                </a:solidFill>
              </a:rPr>
              <a:t>h=1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8C4D4AD-F0A0-C441-94D5-0930C693A1FE}"/>
              </a:ext>
            </a:extLst>
          </p:cNvPr>
          <p:cNvCxnSpPr/>
          <p:nvPr/>
        </p:nvCxnSpPr>
        <p:spPr>
          <a:xfrm>
            <a:off x="2008094" y="3321424"/>
            <a:ext cx="537882" cy="748553"/>
          </a:xfrm>
          <a:prstGeom prst="line">
            <a:avLst/>
          </a:prstGeom>
          <a:ln w="190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BFAE3D4-6C21-024C-ADD5-20BF7A2C06C9}"/>
              </a:ext>
            </a:extLst>
          </p:cNvPr>
          <p:cNvCxnSpPr>
            <a:cxnSpLocks/>
          </p:cNvCxnSpPr>
          <p:nvPr/>
        </p:nvCxnSpPr>
        <p:spPr>
          <a:xfrm flipV="1">
            <a:off x="2008094" y="2427031"/>
            <a:ext cx="1111624" cy="352028"/>
          </a:xfrm>
          <a:prstGeom prst="line">
            <a:avLst/>
          </a:prstGeom>
          <a:ln w="190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A027461-47E1-F148-8271-ACFD25FA1ED6}"/>
              </a:ext>
            </a:extLst>
          </p:cNvPr>
          <p:cNvCxnSpPr>
            <a:cxnSpLocks/>
          </p:cNvCxnSpPr>
          <p:nvPr/>
        </p:nvCxnSpPr>
        <p:spPr>
          <a:xfrm>
            <a:off x="3801036" y="2427031"/>
            <a:ext cx="932329" cy="387490"/>
          </a:xfrm>
          <a:prstGeom prst="line">
            <a:avLst/>
          </a:prstGeom>
          <a:ln w="190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092673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5888C-CCF4-DF40-8460-D44F262CF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A* with a </a:t>
            </a:r>
            <a:r>
              <a:rPr lang="en-US" sz="4000" b="1" u="sng" dirty="0"/>
              <a:t>consistent</a:t>
            </a:r>
            <a:r>
              <a:rPr lang="en-US" sz="4000" dirty="0"/>
              <a:t> heuristic</a:t>
            </a:r>
          </a:p>
        </p:txBody>
      </p:sp>
      <p:pic>
        <p:nvPicPr>
          <p:cNvPr id="6" name="Content Placeholder 5" descr="A picture containing text&#13;&#10;&#13;&#10;Description automatically generated">
            <a:extLst>
              <a:ext uri="{FF2B5EF4-FFF2-40B4-BE49-F238E27FC236}">
                <a16:creationId xmlns:a16="http://schemas.microsoft.com/office/drawing/2014/main" id="{F8393F78-D43B-D246-9F59-CB8A79300B3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44600" y="1962944"/>
            <a:ext cx="4368800" cy="4076700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FCD5EA-E930-894C-B544-4ABEB14F22C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Frontier</a:t>
            </a:r>
          </a:p>
          <a:p>
            <a:pPr marL="0" indent="0">
              <a:buNone/>
            </a:pP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/>
              <a:t>G: g(n)+h(n)=</a:t>
            </a:r>
            <a:r>
              <a:rPr lang="en-US" b="1" u="sng" dirty="0">
                <a:solidFill>
                  <a:srgbClr val="FF0000"/>
                </a:solidFill>
              </a:rPr>
              <a:t>5</a:t>
            </a:r>
            <a:r>
              <a:rPr lang="en-US" dirty="0"/>
              <a:t>, parent=C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Explored Set</a:t>
            </a:r>
          </a:p>
          <a:p>
            <a:pPr marL="0" indent="0">
              <a:buNone/>
            </a:pPr>
            <a:r>
              <a:rPr lang="en-US" dirty="0"/>
              <a:t>S, B, </a:t>
            </a:r>
            <a:r>
              <a:rPr lang="en-US" b="1" u="sng" dirty="0">
                <a:solidFill>
                  <a:srgbClr val="FF0000"/>
                </a:solidFill>
              </a:rPr>
              <a:t>A,</a:t>
            </a:r>
            <a:r>
              <a:rPr lang="en-US" dirty="0"/>
              <a:t> C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Select from the frontier: G</a:t>
            </a:r>
            <a:endParaRPr lang="en-US" b="1" u="sng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E8D4AB-5779-1845-80F8-D913BDFDE7A6}"/>
              </a:ext>
            </a:extLst>
          </p:cNvPr>
          <p:cNvSpPr txBox="1"/>
          <p:nvPr/>
        </p:nvSpPr>
        <p:spPr>
          <a:xfrm>
            <a:off x="3091369" y="2814521"/>
            <a:ext cx="577402" cy="40011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b="1" i="1" u="sng" dirty="0">
                <a:solidFill>
                  <a:srgbClr val="FF0000"/>
                </a:solidFill>
              </a:rPr>
              <a:t>h=1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AC4D2AB-FD7E-464C-904A-437E7AE3495B}"/>
              </a:ext>
            </a:extLst>
          </p:cNvPr>
          <p:cNvCxnSpPr/>
          <p:nvPr/>
        </p:nvCxnSpPr>
        <p:spPr>
          <a:xfrm>
            <a:off x="2008094" y="3321424"/>
            <a:ext cx="537882" cy="748553"/>
          </a:xfrm>
          <a:prstGeom prst="line">
            <a:avLst/>
          </a:prstGeom>
          <a:ln w="190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9970714-7CC9-D14C-95C3-238FA15BC813}"/>
              </a:ext>
            </a:extLst>
          </p:cNvPr>
          <p:cNvCxnSpPr>
            <a:cxnSpLocks/>
          </p:cNvCxnSpPr>
          <p:nvPr/>
        </p:nvCxnSpPr>
        <p:spPr>
          <a:xfrm flipV="1">
            <a:off x="2008094" y="2427031"/>
            <a:ext cx="1111624" cy="352028"/>
          </a:xfrm>
          <a:prstGeom prst="line">
            <a:avLst/>
          </a:prstGeom>
          <a:ln w="190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3F51E89-A77E-3A45-87F9-95A3229B23F1}"/>
              </a:ext>
            </a:extLst>
          </p:cNvPr>
          <p:cNvCxnSpPr>
            <a:cxnSpLocks/>
          </p:cNvCxnSpPr>
          <p:nvPr/>
        </p:nvCxnSpPr>
        <p:spPr>
          <a:xfrm>
            <a:off x="3801036" y="2427031"/>
            <a:ext cx="932329" cy="387490"/>
          </a:xfrm>
          <a:prstGeom prst="line">
            <a:avLst/>
          </a:prstGeom>
          <a:ln w="190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F92B8A8-45DC-2C42-98F9-BAC6D10ADAB0}"/>
              </a:ext>
            </a:extLst>
          </p:cNvPr>
          <p:cNvCxnSpPr>
            <a:cxnSpLocks/>
          </p:cNvCxnSpPr>
          <p:nvPr/>
        </p:nvCxnSpPr>
        <p:spPr>
          <a:xfrm flipH="1" flipV="1">
            <a:off x="5038166" y="3429000"/>
            <a:ext cx="1" cy="1465729"/>
          </a:xfrm>
          <a:prstGeom prst="line">
            <a:avLst/>
          </a:prstGeom>
          <a:ln w="190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132832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22423-EABA-1746-9396-D99D4088F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815" y="42397"/>
            <a:ext cx="10515600" cy="1325563"/>
          </a:xfrm>
        </p:spPr>
        <p:txBody>
          <a:bodyPr/>
          <a:lstStyle/>
          <a:p>
            <a:r>
              <a:rPr lang="en-US" dirty="0"/>
              <a:t>How consistency works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6B81504-6680-7B49-BD3F-7122CE0350F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61365" y="1846729"/>
                <a:ext cx="12030635" cy="5011272"/>
              </a:xfrm>
            </p:spPr>
            <p:txBody>
              <a:bodyPr>
                <a:normAutofit fontScale="70000" lnSpcReduction="20000"/>
              </a:bodyPr>
              <a:lstStyle/>
              <a:p>
                <a:pPr marL="0" indent="0">
                  <a:lnSpc>
                    <a:spcPct val="120000"/>
                  </a:lnSpc>
                  <a:buNone/>
                </a:pPr>
                <a:r>
                  <a:rPr lang="en-US" dirty="0"/>
                  <a:t>Suppose that, on the best path from start to node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, node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/>
                  <a:t> is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’s parent, and say that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𝑑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)−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</m:oMath>
                </a14:m>
                <a:r>
                  <a:rPr lang="en-US" dirty="0"/>
                  <a:t> is the distance between them. Then the distance from start to node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 is </a:t>
                </a:r>
              </a:p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𝑑</m:t>
                      </m:r>
                      <m:d>
                        <m:d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)−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lang="en-US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𝑑</m:t>
                      </m:r>
                      <m:d>
                        <m:d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)−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b="0" dirty="0"/>
              </a:p>
              <a:p>
                <a:pPr marL="0" indent="0">
                  <a:lnSpc>
                    <a:spcPct val="120000"/>
                  </a:lnSpc>
                  <a:buNone/>
                </a:pPr>
                <a:r>
                  <a:rPr lang="en-US" b="1" u="sng" dirty="0"/>
                  <a:t>Definition:</a:t>
                </a:r>
                <a:r>
                  <a:rPr lang="en-US" dirty="0"/>
                  <a:t> A </a:t>
                </a:r>
                <a:r>
                  <a:rPr lang="en-US" b="1" u="sng" dirty="0"/>
                  <a:t>consistent heuristic</a:t>
                </a:r>
                <a:r>
                  <a:rPr lang="en-US" dirty="0"/>
                  <a:t> is one for which, for every pair of nodes in the graph,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𝑑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)−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</m:oMath>
                </a14:m>
                <a:r>
                  <a:rPr lang="en-US" dirty="0"/>
                  <a:t>.  </a:t>
                </a:r>
              </a:p>
              <a:p>
                <a:pPr marL="0" indent="0">
                  <a:lnSpc>
                    <a:spcPct val="120000"/>
                  </a:lnSpc>
                  <a:buNone/>
                </a:pPr>
                <a:r>
                  <a:rPr lang="en-US" b="1" u="sng" dirty="0"/>
                  <a:t>Implication:</a:t>
                </a:r>
                <a:endParaRPr lang="en-US" dirty="0"/>
              </a:p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  <m:d>
                            <m:d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)−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)≥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>
                  <a:lnSpc>
                    <a:spcPct val="120000"/>
                  </a:lnSpc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</m:oMath>
                </a14:m>
                <a:r>
                  <a:rPr lang="en-US" i="1" dirty="0">
                    <a:latin typeface="Cambria Math" panose="02040503050406030204" pitchFamily="18" charset="0"/>
                  </a:rPr>
                  <a:t> </a:t>
                </a:r>
                <a:r>
                  <a:rPr lang="en-US" dirty="0">
                    <a:latin typeface="Cambria Math" panose="02040503050406030204" pitchFamily="18" charset="0"/>
                  </a:rPr>
                  <a:t>is monotonically non-decreasing along the path!!  So it is guaranteed that node m is expanded before node p.  (We have no such </a:t>
                </a:r>
                <a:r>
                  <a:rPr lang="en-US">
                    <a:latin typeface="Cambria Math" panose="02040503050406030204" pitchFamily="18" charset="0"/>
                  </a:rPr>
                  <a:t>guarantees about node n).</a:t>
                </a:r>
                <a:endParaRPr lang="en-US" i="1" dirty="0">
                  <a:latin typeface="Cambria Math" panose="02040503050406030204" pitchFamily="18" charset="0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en-US" dirty="0"/>
                  <a:t>By the time node p is popped from the frontier, it might have been inserted onto the frontier by many different paths.  Each path uses the same h(p), but computes a different g(p).  The shortest one (through node m) is guaranteed to already be on the frontier by that time, and is guaranteed to have inserted the best g(p).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6B81504-6680-7B49-BD3F-7122CE0350F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61365" y="1846729"/>
                <a:ext cx="12030635" cy="5011272"/>
              </a:xfrm>
              <a:blipFill>
                <a:blip r:embed="rId2"/>
                <a:stretch>
                  <a:fillRect l="-527" t="-5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Oval 3">
            <a:extLst>
              <a:ext uri="{FF2B5EF4-FFF2-40B4-BE49-F238E27FC236}">
                <a16:creationId xmlns:a16="http://schemas.microsoft.com/office/drawing/2014/main" id="{ACF477CE-78FB-184D-A75F-9411A1CCDCF5}"/>
              </a:ext>
            </a:extLst>
          </p:cNvPr>
          <p:cNvSpPr/>
          <p:nvPr/>
        </p:nvSpPr>
        <p:spPr>
          <a:xfrm>
            <a:off x="5576049" y="788894"/>
            <a:ext cx="663388" cy="64545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S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8E747B2-11E5-6D46-BA48-531ABFB8E59D}"/>
              </a:ext>
            </a:extLst>
          </p:cNvPr>
          <p:cNvSpPr/>
          <p:nvPr/>
        </p:nvSpPr>
        <p:spPr>
          <a:xfrm>
            <a:off x="6875929" y="1120587"/>
            <a:ext cx="663388" cy="64545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n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59803E8-3387-504A-AFD3-468ED2758579}"/>
              </a:ext>
            </a:extLst>
          </p:cNvPr>
          <p:cNvSpPr/>
          <p:nvPr/>
        </p:nvSpPr>
        <p:spPr>
          <a:xfrm>
            <a:off x="6866966" y="394444"/>
            <a:ext cx="663388" cy="64545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m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11B850B-DE83-154E-98CC-33BF908CCEDC}"/>
              </a:ext>
            </a:extLst>
          </p:cNvPr>
          <p:cNvSpPr/>
          <p:nvPr/>
        </p:nvSpPr>
        <p:spPr>
          <a:xfrm>
            <a:off x="8220635" y="779929"/>
            <a:ext cx="663388" cy="64545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p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CB44A01-FE6D-7042-ADF7-7C02E4E51928}"/>
              </a:ext>
            </a:extLst>
          </p:cNvPr>
          <p:cNvCxnSpPr>
            <a:stCxn id="4" idx="7"/>
            <a:endCxn id="6" idx="2"/>
          </p:cNvCxnSpPr>
          <p:nvPr/>
        </p:nvCxnSpPr>
        <p:spPr>
          <a:xfrm flipV="1">
            <a:off x="6142286" y="717174"/>
            <a:ext cx="724680" cy="166245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7B85CD7-7466-A545-B145-9A4A52A8FF33}"/>
              </a:ext>
            </a:extLst>
          </p:cNvPr>
          <p:cNvCxnSpPr>
            <a:cxnSpLocks/>
            <a:stCxn id="4" idx="5"/>
            <a:endCxn id="5" idx="2"/>
          </p:cNvCxnSpPr>
          <p:nvPr/>
        </p:nvCxnSpPr>
        <p:spPr>
          <a:xfrm>
            <a:off x="6142286" y="1339828"/>
            <a:ext cx="733643" cy="103489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4EF9210-13E7-3D41-9012-FDEC5A5ABF2A}"/>
              </a:ext>
            </a:extLst>
          </p:cNvPr>
          <p:cNvCxnSpPr>
            <a:cxnSpLocks/>
            <a:stCxn id="6" idx="6"/>
            <a:endCxn id="7" idx="1"/>
          </p:cNvCxnSpPr>
          <p:nvPr/>
        </p:nvCxnSpPr>
        <p:spPr>
          <a:xfrm>
            <a:off x="7530354" y="717174"/>
            <a:ext cx="787432" cy="157280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A4DC2EA-A5C5-3349-84B9-E60595387AAD}"/>
              </a:ext>
            </a:extLst>
          </p:cNvPr>
          <p:cNvCxnSpPr>
            <a:cxnSpLocks/>
            <a:stCxn id="5" idx="6"/>
            <a:endCxn id="7" idx="3"/>
          </p:cNvCxnSpPr>
          <p:nvPr/>
        </p:nvCxnSpPr>
        <p:spPr>
          <a:xfrm flipV="1">
            <a:off x="7539317" y="1330863"/>
            <a:ext cx="778469" cy="112454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2E67953-7288-3F49-8078-971882F6719F}"/>
                  </a:ext>
                </a:extLst>
              </p:cNvPr>
              <p:cNvSpPr txBox="1"/>
              <p:nvPr/>
            </p:nvSpPr>
            <p:spPr>
              <a:xfrm>
                <a:off x="5827065" y="239618"/>
                <a:ext cx="97456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i="1" dirty="0"/>
                  <a:t>g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8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d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2E67953-7288-3F49-8078-971882F671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7065" y="239618"/>
                <a:ext cx="974562" cy="523220"/>
              </a:xfrm>
              <a:prstGeom prst="rect">
                <a:avLst/>
              </a:prstGeom>
              <a:blipFill>
                <a:blip r:embed="rId3"/>
                <a:stretch>
                  <a:fillRect l="-12821" t="-11905" b="-2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2454BD0-023F-6445-9260-468506D01CBF}"/>
                  </a:ext>
                </a:extLst>
              </p:cNvPr>
              <p:cNvSpPr txBox="1"/>
              <p:nvPr/>
            </p:nvSpPr>
            <p:spPr>
              <a:xfrm>
                <a:off x="5827066" y="1351244"/>
                <a:ext cx="100315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28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2454BD0-023F-6445-9260-468506D01C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7066" y="1351244"/>
                <a:ext cx="1003159" cy="523220"/>
              </a:xfrm>
              <a:prstGeom prst="rect">
                <a:avLst/>
              </a:prstGeom>
              <a:blipFill>
                <a:blip r:embed="rId4"/>
                <a:stretch>
                  <a:fillRect b="-69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A3A1FFB-4391-424F-8B75-C4569E816C13}"/>
                  </a:ext>
                </a:extLst>
              </p:cNvPr>
              <p:cNvSpPr txBox="1"/>
              <p:nvPr/>
            </p:nvSpPr>
            <p:spPr>
              <a:xfrm>
                <a:off x="7458646" y="221690"/>
                <a:ext cx="224170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𝑑</m:t>
                      </m:r>
                      <m:d>
                        <m:dPr>
                          <m:ctrlPr>
                            <a:rPr lang="en-US" sz="28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d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A3A1FFB-4391-424F-8B75-C4569E816C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8646" y="221690"/>
                <a:ext cx="2241704" cy="523220"/>
              </a:xfrm>
              <a:prstGeom prst="rect">
                <a:avLst/>
              </a:prstGeom>
              <a:blipFill>
                <a:blip r:embed="rId5"/>
                <a:stretch>
                  <a:fillRect r="-562" b="-16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015394C-2333-D045-ADDF-F030373869D6}"/>
                  </a:ext>
                </a:extLst>
              </p:cNvPr>
              <p:cNvSpPr txBox="1"/>
              <p:nvPr/>
            </p:nvSpPr>
            <p:spPr>
              <a:xfrm>
                <a:off x="7521402" y="1378135"/>
                <a:ext cx="265316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0" dirty="0">
                    <a:ea typeface="Cambria Math" panose="02040503050406030204" pitchFamily="18" charset="0"/>
                  </a:rPr>
                  <a:t>? </a:t>
                </a:r>
                <a14:m>
                  <m:oMath xmlns:m="http://schemas.openxmlformats.org/officeDocument/2006/math">
                    <m:r>
                      <a:rPr lang="en-US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sz="28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015394C-2333-D045-ADDF-F030373869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1402" y="1378135"/>
                <a:ext cx="2653162" cy="523220"/>
              </a:xfrm>
              <a:prstGeom prst="rect">
                <a:avLst/>
              </a:prstGeom>
              <a:blipFill>
                <a:blip r:embed="rId6"/>
                <a:stretch>
                  <a:fillRect l="-4286" t="-11905" r="-1429" b="-2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2791693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5888C-CCF4-DF40-8460-D44F262CF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Bad interaction between A* and the explored set:</a:t>
            </a:r>
            <a:br>
              <a:rPr lang="en-US" sz="4000" dirty="0"/>
            </a:br>
            <a:r>
              <a:rPr lang="en-US" sz="4000" dirty="0"/>
              <a:t>Three possible solutions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DBFD723-0B51-1A4A-B124-4AB8A39CB1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515599" cy="435133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Don’t use an explored set.</a:t>
            </a:r>
          </a:p>
          <a:p>
            <a:pPr marL="0" indent="0" algn="ctr">
              <a:buNone/>
            </a:pPr>
            <a:r>
              <a:rPr lang="en-US" b="1" dirty="0">
                <a:solidFill>
                  <a:srgbClr val="FF0000"/>
                </a:solidFill>
              </a:rPr>
              <a:t>This works for the MP!</a:t>
            </a:r>
          </a:p>
          <a:p>
            <a:pPr marL="514350" indent="-514350">
              <a:buFont typeface="+mj-lt"/>
              <a:buAutoNum type="arabicPeriod" startAt="2"/>
            </a:pPr>
            <a:r>
              <a:rPr lang="en-US" dirty="0"/>
              <a:t>If you find a node that’s already in the explored set, test to see if the new h(n)+g(n) is smaller than the old one.</a:t>
            </a:r>
          </a:p>
          <a:p>
            <a:pPr marL="0" indent="0" algn="ctr">
              <a:buNone/>
            </a:pPr>
            <a:r>
              <a:rPr lang="en-US" b="1" dirty="0">
                <a:solidFill>
                  <a:srgbClr val="FF0000"/>
                </a:solidFill>
              </a:rPr>
              <a:t>Most students find that this is the most computationally efficient solution to the multi-dots problem.</a:t>
            </a:r>
          </a:p>
          <a:p>
            <a:pPr marL="514350" indent="-514350">
              <a:buFont typeface="+mj-lt"/>
              <a:buAutoNum type="arabicPeriod" startAt="3"/>
            </a:pPr>
            <a:r>
              <a:rPr lang="en-US" dirty="0"/>
              <a:t>Use a consistent heuristic.</a:t>
            </a:r>
          </a:p>
          <a:p>
            <a:pPr marL="0" indent="0" algn="ctr">
              <a:buNone/>
            </a:pPr>
            <a:r>
              <a:rPr lang="en-US" b="1" dirty="0">
                <a:solidFill>
                  <a:srgbClr val="FF0000"/>
                </a:solidFill>
              </a:rPr>
              <a:t>This works for the single-dot problem, because Manhattan distance is a consistent heuristic.</a:t>
            </a:r>
          </a:p>
        </p:txBody>
      </p:sp>
    </p:spTree>
    <p:extLst>
      <p:ext uri="{BB962C8B-B14F-4D97-AF65-F5344CB8AC3E}">
        <p14:creationId xmlns:p14="http://schemas.microsoft.com/office/powerpoint/2010/main" val="295840561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57E90-55BF-D44D-A649-B917DB1E0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 of lecture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97D40-B2A7-6449-96CF-129D808812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Search heuristics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Greedy best-first search: minimum h(n)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Smart greedy: f(n)=h(n)+g(n)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A*: Optimal search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Bad interaction between A* and the explored set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Dijkstra = A* with h(n)=0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Designing heuristics: Relaxed problem, Sub-problem, Dominance</a:t>
            </a:r>
          </a:p>
        </p:txBody>
      </p:sp>
    </p:spTree>
    <p:extLst>
      <p:ext uri="{BB962C8B-B14F-4D97-AF65-F5344CB8AC3E}">
        <p14:creationId xmlns:p14="http://schemas.microsoft.com/office/powerpoint/2010/main" val="2952206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9A931-71E1-B345-BA95-F6EC7CAA5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trivial case: h(n)=0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58818C6-FA97-AF48-8EFC-80064A0CAF6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344269" y="1825625"/>
                <a:ext cx="8556812" cy="4351338"/>
              </a:xfrm>
            </p:spPr>
            <p:txBody>
              <a:bodyPr>
                <a:normAutofit/>
              </a:bodyPr>
              <a:lstStyle/>
              <a:p>
                <a:r>
                  <a:rPr lang="en-US" sz="3200" dirty="0"/>
                  <a:t>A heuristic is </a:t>
                </a:r>
                <a:r>
                  <a:rPr lang="en-US" sz="3200" b="1" u="sng" dirty="0"/>
                  <a:t>admissible</a:t>
                </a:r>
                <a:r>
                  <a:rPr lang="en-US" sz="3200" dirty="0"/>
                  <a:t> if and only if </a:t>
                </a:r>
                <a14:m>
                  <m:oMath xmlns:m="http://schemas.openxmlformats.org/officeDocument/2006/math">
                    <m:r>
                      <a:rPr lang="en-US" sz="3200" i="1" dirty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320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200" i="1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3200" i="1" dirty="0">
                        <a:latin typeface="Cambria Math" panose="02040503050406030204" pitchFamily="18" charset="0"/>
                      </a:rPr>
                      <m:t>)≥</m:t>
                    </m:r>
                    <m:r>
                      <a:rPr lang="en-US" sz="3200" i="1" dirty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sz="32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i="1" dirty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sz="3200" dirty="0"/>
                  <a:t> for every </a:t>
                </a:r>
                <a14:m>
                  <m:oMath xmlns:m="http://schemas.openxmlformats.org/officeDocument/2006/math">
                    <m:r>
                      <a:rPr lang="en-US" sz="3200" i="1" dirty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3200" dirty="0"/>
                  <a:t>.</a:t>
                </a:r>
              </a:p>
              <a:p>
                <a:r>
                  <a:rPr lang="en-US" sz="3200" dirty="0"/>
                  <a:t>A heuristic is </a:t>
                </a:r>
                <a:r>
                  <a:rPr lang="en-US" sz="3200" b="1" u="sng" dirty="0"/>
                  <a:t>consistent</a:t>
                </a:r>
                <a:r>
                  <a:rPr lang="en-US" sz="3200" dirty="0"/>
                  <a:t> if and only if </a:t>
                </a:r>
                <a14:m>
                  <m:oMath xmlns:m="http://schemas.openxmlformats.org/officeDocument/2006/math">
                    <m:r>
                      <a:rPr lang="en-US" sz="3200" i="1" dirty="0">
                        <a:latin typeface="Cambria Math" panose="02040503050406030204" pitchFamily="18" charset="0"/>
                      </a:rPr>
                      <m:t>𝑑</m:t>
                    </m:r>
                    <m:d>
                      <m:dPr>
                        <m:ctrlPr>
                          <a:rPr lang="en-US" sz="32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i="1" dirty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3200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200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sz="32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sz="3200" i="1" dirty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sz="32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i="1" dirty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3200" i="1" dirty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i="1" dirty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sz="32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</m:oMath>
                </a14:m>
                <a:r>
                  <a:rPr lang="en-US" sz="3200" dirty="0"/>
                  <a:t> for every </a:t>
                </a:r>
                <a14:m>
                  <m:oMath xmlns:m="http://schemas.openxmlformats.org/officeDocument/2006/math">
                    <m:r>
                      <a:rPr lang="en-US" sz="3200" i="1" dirty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3200" dirty="0"/>
                  <a:t> and </a:t>
                </a:r>
                <a14:m>
                  <m:oMath xmlns:m="http://schemas.openxmlformats.org/officeDocument/2006/math">
                    <m:r>
                      <a:rPr lang="en-US" sz="3200" i="1" dirty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3200" dirty="0"/>
                  <a:t>.</a:t>
                </a:r>
              </a:p>
              <a:p>
                <a:endParaRPr lang="en-US" sz="3200" dirty="0"/>
              </a:p>
              <a:p>
                <a:r>
                  <a:rPr lang="en-US" sz="3200" dirty="0"/>
                  <a:t>Both criteria are satisfied by </a:t>
                </a:r>
                <a14:m>
                  <m:oMath xmlns:m="http://schemas.openxmlformats.org/officeDocument/2006/math">
                    <m:r>
                      <a:rPr lang="en-US" sz="3200" b="0" i="1" dirty="0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sz="32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i="1" dirty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3200" b="0" i="1" dirty="0" smtClean="0">
                        <a:latin typeface="Cambria Math" panose="02040503050406030204" pitchFamily="18" charset="0"/>
                      </a:rPr>
                      <m:t>=0.</m:t>
                    </m:r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58818C6-FA97-AF48-8EFC-80064A0CAF6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44269" y="1825625"/>
                <a:ext cx="8556812" cy="4351338"/>
              </a:xfrm>
              <a:blipFill>
                <a:blip r:embed="rId2"/>
                <a:stretch>
                  <a:fillRect l="-1632" t="-3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8882315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2DC08-DDEF-5E42-8050-74ED0D698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Dijkstra = A* with h(n)=0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885DA79-A78C-7445-8CE1-E6D5DD3B0FF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3200" dirty="0"/>
                  <a:t>Suppose we choose </a:t>
                </a:r>
                <a14:m>
                  <m:oMath xmlns:m="http://schemas.openxmlformats.org/officeDocument/2006/math">
                    <m:r>
                      <a:rPr lang="en-US" sz="3200" i="1" dirty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sz="32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i="1" dirty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3200" i="1" dirty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3200" dirty="0"/>
              </a:p>
              <a:p>
                <a:r>
                  <a:rPr lang="en-US" sz="3200" dirty="0"/>
                  <a:t>Then the frontier is a priority queue sorted by </a:t>
                </a:r>
                <a:endParaRPr lang="en-US" sz="32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3200" i="1" dirty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32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sz="3200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200" i="1" dirty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sz="32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sz="32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0" i="1" dirty="0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3200" b="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3200" b="0" i="1" dirty="0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3200" b="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200" dirty="0"/>
              </a:p>
              <a:p>
                <a:r>
                  <a:rPr lang="en-US" sz="3200" dirty="0"/>
                  <a:t>In other words, the first node we pull from the queue is the one that’s closest to START!!  (The one with minimum </a:t>
                </a:r>
                <a14:m>
                  <m:oMath xmlns:m="http://schemas.openxmlformats.org/officeDocument/2006/math">
                    <m:r>
                      <a:rPr lang="en-US" sz="3200" i="1" dirty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32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i="1" dirty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sz="3200" dirty="0"/>
                  <a:t>).</a:t>
                </a:r>
              </a:p>
              <a:p>
                <a:r>
                  <a:rPr lang="en-US" sz="3200" dirty="0"/>
                  <a:t>So this is just Dijkstra’s algorithm!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885DA79-A78C-7445-8CE1-E6D5DD3B0FF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06" t="-3216" r="-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8989642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57E90-55BF-D44D-A649-B917DB1E0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 of lecture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97D40-B2A7-6449-96CF-129D808812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Search heuristics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Greedy best-first search: minimum h(n)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Smart greedy: f(n)=h(n)+g(n)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A*: Optimal search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Bad interaction between A* and the explored set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Dijkstra = A* with h(n)=0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Designing heuristics: Relaxed problem, Sub-problem, Dominance</a:t>
            </a:r>
          </a:p>
        </p:txBody>
      </p:sp>
    </p:spTree>
    <p:extLst>
      <p:ext uri="{BB962C8B-B14F-4D97-AF65-F5344CB8AC3E}">
        <p14:creationId xmlns:p14="http://schemas.microsoft.com/office/powerpoint/2010/main" val="379240828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12375" y="76200"/>
            <a:ext cx="11528612" cy="1143000"/>
          </a:xfrm>
        </p:spPr>
        <p:txBody>
          <a:bodyPr>
            <a:normAutofit/>
          </a:bodyPr>
          <a:lstStyle/>
          <a:p>
            <a:r>
              <a:rPr lang="en-US" dirty="0"/>
              <a:t>Designing heuristic functions</a:t>
            </a:r>
            <a:br>
              <a:rPr lang="en-US" dirty="0"/>
            </a:br>
            <a:r>
              <a:rPr lang="en-US" sz="2800" dirty="0"/>
              <a:t>Now we start to see things that actually resemble the multi-dot problem…</a:t>
            </a:r>
            <a:endParaRPr lang="en-US" dirty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219201"/>
            <a:ext cx="8229600" cy="4678363"/>
          </a:xfrm>
        </p:spPr>
        <p:txBody>
          <a:bodyPr>
            <a:noAutofit/>
          </a:bodyPr>
          <a:lstStyle/>
          <a:p>
            <a:r>
              <a:rPr lang="en-US" sz="2400" dirty="0"/>
              <a:t>Heuristics for the 8-puzzle</a:t>
            </a:r>
          </a:p>
          <a:p>
            <a:pPr lvl="1">
              <a:buNone/>
            </a:pPr>
            <a:r>
              <a:rPr lang="en-US" i="1" dirty="0">
                <a:solidFill>
                  <a:srgbClr val="CC0099"/>
                </a:solidFill>
              </a:rPr>
              <a:t>h</a:t>
            </a:r>
            <a:r>
              <a:rPr lang="en-US" baseline="-25000" dirty="0">
                <a:solidFill>
                  <a:srgbClr val="CC0099"/>
                </a:solidFill>
              </a:rPr>
              <a:t>1</a:t>
            </a:r>
            <a:r>
              <a:rPr lang="en-US" dirty="0">
                <a:solidFill>
                  <a:srgbClr val="CC0099"/>
                </a:solidFill>
              </a:rPr>
              <a:t>(</a:t>
            </a:r>
            <a:r>
              <a:rPr lang="en-US" i="1" dirty="0">
                <a:solidFill>
                  <a:srgbClr val="CC0099"/>
                </a:solidFill>
              </a:rPr>
              <a:t>n</a:t>
            </a:r>
            <a:r>
              <a:rPr lang="en-US" dirty="0">
                <a:solidFill>
                  <a:srgbClr val="CC0099"/>
                </a:solidFill>
              </a:rPr>
              <a:t>)</a:t>
            </a:r>
            <a:r>
              <a:rPr lang="en-US" i="1" dirty="0"/>
              <a:t> </a:t>
            </a:r>
            <a:r>
              <a:rPr lang="en-US" dirty="0"/>
              <a:t>= number of misplaced tiles</a:t>
            </a:r>
          </a:p>
          <a:p>
            <a:pPr lvl="1">
              <a:buNone/>
            </a:pPr>
            <a:r>
              <a:rPr lang="en-US" i="1" dirty="0">
                <a:solidFill>
                  <a:srgbClr val="CC0099"/>
                </a:solidFill>
              </a:rPr>
              <a:t>h</a:t>
            </a:r>
            <a:r>
              <a:rPr lang="en-US" baseline="-25000" dirty="0">
                <a:solidFill>
                  <a:srgbClr val="CC0099"/>
                </a:solidFill>
              </a:rPr>
              <a:t>2</a:t>
            </a:r>
            <a:r>
              <a:rPr lang="en-US" dirty="0">
                <a:solidFill>
                  <a:srgbClr val="CC0099"/>
                </a:solidFill>
              </a:rPr>
              <a:t>(</a:t>
            </a:r>
            <a:r>
              <a:rPr lang="en-US" i="1" dirty="0">
                <a:solidFill>
                  <a:srgbClr val="CC0099"/>
                </a:solidFill>
              </a:rPr>
              <a:t>n</a:t>
            </a:r>
            <a:r>
              <a:rPr lang="en-US" dirty="0">
                <a:solidFill>
                  <a:srgbClr val="CC0099"/>
                </a:solidFill>
              </a:rPr>
              <a:t>)</a:t>
            </a:r>
            <a:r>
              <a:rPr lang="en-US" i="1" dirty="0"/>
              <a:t> </a:t>
            </a:r>
            <a:r>
              <a:rPr lang="en-US" dirty="0"/>
              <a:t>= total Manhattan distance (number of squares from desired location of each tile)</a:t>
            </a:r>
            <a:br>
              <a:rPr lang="en-US" dirty="0"/>
            </a:br>
            <a:endParaRPr lang="en-US" dirty="0"/>
          </a:p>
          <a:p>
            <a:pPr>
              <a:buFontTx/>
              <a:buNone/>
            </a:pPr>
            <a:endParaRPr lang="en-US" sz="2400" dirty="0"/>
          </a:p>
          <a:p>
            <a:pPr>
              <a:buFontTx/>
              <a:buNone/>
            </a:pPr>
            <a:endParaRPr lang="en-US" sz="2400" dirty="0"/>
          </a:p>
          <a:p>
            <a:pPr>
              <a:buFontTx/>
              <a:buNone/>
            </a:pPr>
            <a:endParaRPr lang="en-US" sz="2400" dirty="0"/>
          </a:p>
          <a:p>
            <a:pPr lvl="1" algn="ctr">
              <a:buNone/>
            </a:pPr>
            <a:br>
              <a:rPr lang="en-US" dirty="0"/>
            </a:br>
            <a:endParaRPr lang="en-US" dirty="0"/>
          </a:p>
          <a:p>
            <a:pPr lvl="1" algn="ctr">
              <a:buNone/>
            </a:pPr>
            <a:r>
              <a:rPr lang="en-US" i="1" dirty="0">
                <a:solidFill>
                  <a:srgbClr val="CC0099"/>
                </a:solidFill>
              </a:rPr>
              <a:t>h</a:t>
            </a:r>
            <a:r>
              <a:rPr lang="en-US" baseline="-25000" dirty="0">
                <a:solidFill>
                  <a:srgbClr val="CC0099"/>
                </a:solidFill>
              </a:rPr>
              <a:t>1</a:t>
            </a:r>
            <a:r>
              <a:rPr lang="en-US" dirty="0">
                <a:solidFill>
                  <a:srgbClr val="CC0099"/>
                </a:solidFill>
              </a:rPr>
              <a:t>(start)</a:t>
            </a:r>
            <a:r>
              <a:rPr lang="en-US" dirty="0"/>
              <a:t> = 8</a:t>
            </a:r>
          </a:p>
          <a:p>
            <a:pPr lvl="1" algn="ctr">
              <a:buNone/>
            </a:pPr>
            <a:r>
              <a:rPr lang="en-US" i="1" dirty="0">
                <a:solidFill>
                  <a:srgbClr val="CC0099"/>
                </a:solidFill>
              </a:rPr>
              <a:t>h</a:t>
            </a:r>
            <a:r>
              <a:rPr lang="en-US" baseline="-25000" dirty="0">
                <a:solidFill>
                  <a:srgbClr val="CC0099"/>
                </a:solidFill>
              </a:rPr>
              <a:t>2</a:t>
            </a:r>
            <a:r>
              <a:rPr lang="en-US" dirty="0">
                <a:solidFill>
                  <a:srgbClr val="CC0099"/>
                </a:solidFill>
              </a:rPr>
              <a:t>(start)</a:t>
            </a:r>
            <a:r>
              <a:rPr lang="en-US" dirty="0"/>
              <a:t> = 3+1+2+2+2+3+3+2 = 18</a:t>
            </a:r>
          </a:p>
          <a:p>
            <a:r>
              <a:rPr lang="en-US" sz="2400" dirty="0"/>
              <a:t>Are </a:t>
            </a:r>
            <a:r>
              <a:rPr lang="en-US" sz="2400" i="1" dirty="0">
                <a:solidFill>
                  <a:srgbClr val="CC0099"/>
                </a:solidFill>
              </a:rPr>
              <a:t>h</a:t>
            </a:r>
            <a:r>
              <a:rPr lang="en-US" sz="2400" baseline="-25000" dirty="0">
                <a:solidFill>
                  <a:srgbClr val="CC0099"/>
                </a:solidFill>
              </a:rPr>
              <a:t>1</a:t>
            </a:r>
            <a:r>
              <a:rPr lang="en-US" sz="2400" baseline="-25000" dirty="0"/>
              <a:t> </a:t>
            </a:r>
            <a:r>
              <a:rPr lang="en-US" sz="2400" dirty="0"/>
              <a:t>and </a:t>
            </a:r>
            <a:r>
              <a:rPr lang="en-US" sz="2400" i="1" dirty="0">
                <a:solidFill>
                  <a:srgbClr val="CC0099"/>
                </a:solidFill>
              </a:rPr>
              <a:t>h</a:t>
            </a:r>
            <a:r>
              <a:rPr lang="en-US" sz="2400" baseline="-25000" dirty="0">
                <a:solidFill>
                  <a:srgbClr val="CC0099"/>
                </a:solidFill>
              </a:rPr>
              <a:t>2</a:t>
            </a:r>
            <a:r>
              <a:rPr lang="en-US" sz="2400" baseline="-25000" dirty="0"/>
              <a:t> </a:t>
            </a:r>
            <a:r>
              <a:rPr lang="en-US" sz="2400" dirty="0"/>
              <a:t>admissible?</a:t>
            </a:r>
          </a:p>
        </p:txBody>
      </p:sp>
      <p:pic>
        <p:nvPicPr>
          <p:cNvPr id="28677" name="Picture 5" descr="8puzz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48126" y="3048001"/>
            <a:ext cx="4257675" cy="21621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7764697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76200"/>
            <a:ext cx="8686800" cy="1143000"/>
          </a:xfrm>
        </p:spPr>
        <p:txBody>
          <a:bodyPr/>
          <a:lstStyle/>
          <a:p>
            <a:r>
              <a:rPr lang="en-US" dirty="0"/>
              <a:t>Heuristics from relaxed problems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371601"/>
            <a:ext cx="8229600" cy="4525963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</a:pPr>
            <a:r>
              <a:rPr lang="en-US" dirty="0"/>
              <a:t>A problem with fewer restrictions on the actions is called a </a:t>
            </a:r>
            <a:r>
              <a:rPr lang="en-US" dirty="0">
                <a:solidFill>
                  <a:srgbClr val="FF0000"/>
                </a:solidFill>
              </a:rPr>
              <a:t>relaxed problem</a:t>
            </a:r>
            <a:endParaRPr lang="en-US" dirty="0"/>
          </a:p>
          <a:p>
            <a:pPr>
              <a:lnSpc>
                <a:spcPct val="110000"/>
              </a:lnSpc>
            </a:pPr>
            <a:r>
              <a:rPr lang="en-US" dirty="0"/>
              <a:t>The cost of an optimal solution to a relaxed problem is an admissible heuristic for the original problem</a:t>
            </a:r>
          </a:p>
          <a:p>
            <a:pPr>
              <a:lnSpc>
                <a:spcPct val="110000"/>
              </a:lnSpc>
            </a:pPr>
            <a:r>
              <a:rPr lang="en-US" dirty="0"/>
              <a:t>If the rules of the 8-puzzle are relaxed so that a tile can move </a:t>
            </a:r>
            <a:r>
              <a:rPr lang="en-US" dirty="0">
                <a:solidFill>
                  <a:srgbClr val="FF0000"/>
                </a:solidFill>
              </a:rPr>
              <a:t>anywhere</a:t>
            </a:r>
            <a:r>
              <a:rPr lang="en-US" dirty="0"/>
              <a:t>, then </a:t>
            </a:r>
            <a:r>
              <a:rPr lang="en-US" i="1" dirty="0">
                <a:solidFill>
                  <a:srgbClr val="CC0099"/>
                </a:solidFill>
              </a:rPr>
              <a:t>h</a:t>
            </a:r>
            <a:r>
              <a:rPr lang="en-US" baseline="-25000" dirty="0">
                <a:solidFill>
                  <a:srgbClr val="CC0099"/>
                </a:solidFill>
              </a:rPr>
              <a:t>1</a:t>
            </a:r>
            <a:r>
              <a:rPr lang="en-US" dirty="0">
                <a:solidFill>
                  <a:srgbClr val="CC0099"/>
                </a:solidFill>
              </a:rPr>
              <a:t>(</a:t>
            </a:r>
            <a:r>
              <a:rPr lang="en-US" i="1" dirty="0">
                <a:solidFill>
                  <a:srgbClr val="CC0099"/>
                </a:solidFill>
              </a:rPr>
              <a:t>n</a:t>
            </a:r>
            <a:r>
              <a:rPr lang="en-US" dirty="0">
                <a:solidFill>
                  <a:srgbClr val="CC0099"/>
                </a:solidFill>
              </a:rPr>
              <a:t>)</a:t>
            </a:r>
            <a:r>
              <a:rPr lang="en-US" i="1" dirty="0"/>
              <a:t> </a:t>
            </a:r>
            <a:r>
              <a:rPr lang="en-US" dirty="0"/>
              <a:t>gives the shortest solution</a:t>
            </a:r>
          </a:p>
          <a:p>
            <a:pPr>
              <a:lnSpc>
                <a:spcPct val="110000"/>
              </a:lnSpc>
            </a:pPr>
            <a:r>
              <a:rPr lang="en-US" dirty="0"/>
              <a:t>If the rules are relaxed so that a tile can move to </a:t>
            </a:r>
            <a:r>
              <a:rPr lang="en-US" dirty="0">
                <a:solidFill>
                  <a:srgbClr val="FF0000"/>
                </a:solidFill>
              </a:rPr>
              <a:t>any adjacent square,</a:t>
            </a:r>
            <a:r>
              <a:rPr lang="en-US" dirty="0"/>
              <a:t> then </a:t>
            </a:r>
            <a:r>
              <a:rPr lang="en-US" i="1" dirty="0">
                <a:solidFill>
                  <a:srgbClr val="CC0099"/>
                </a:solidFill>
              </a:rPr>
              <a:t>h</a:t>
            </a:r>
            <a:r>
              <a:rPr lang="en-US" baseline="-25000" dirty="0">
                <a:solidFill>
                  <a:srgbClr val="CC0099"/>
                </a:solidFill>
              </a:rPr>
              <a:t>2</a:t>
            </a:r>
            <a:r>
              <a:rPr lang="en-US" dirty="0">
                <a:solidFill>
                  <a:srgbClr val="CC0099"/>
                </a:solidFill>
              </a:rPr>
              <a:t>(</a:t>
            </a:r>
            <a:r>
              <a:rPr lang="en-US" i="1" dirty="0">
                <a:solidFill>
                  <a:srgbClr val="CC0099"/>
                </a:solidFill>
              </a:rPr>
              <a:t>n</a:t>
            </a:r>
            <a:r>
              <a:rPr lang="en-US" dirty="0">
                <a:solidFill>
                  <a:srgbClr val="CC0099"/>
                </a:solidFill>
              </a:rPr>
              <a:t>)</a:t>
            </a:r>
            <a:r>
              <a:rPr lang="en-US" i="1" dirty="0"/>
              <a:t> </a:t>
            </a:r>
            <a:r>
              <a:rPr lang="en-US" dirty="0"/>
              <a:t>gives the shortest solution</a:t>
            </a:r>
          </a:p>
        </p:txBody>
      </p:sp>
    </p:spTree>
    <p:extLst>
      <p:ext uri="{BB962C8B-B14F-4D97-AF65-F5344CB8AC3E}">
        <p14:creationId xmlns:p14="http://schemas.microsoft.com/office/powerpoint/2010/main" val="165655111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813" y="42398"/>
            <a:ext cx="11694457" cy="1325563"/>
          </a:xfrm>
        </p:spPr>
        <p:txBody>
          <a:bodyPr>
            <a:normAutofit/>
          </a:bodyPr>
          <a:lstStyle/>
          <a:p>
            <a:r>
              <a:rPr lang="en-US" dirty="0"/>
              <a:t>Heuristics from subproblems</a:t>
            </a:r>
            <a:br>
              <a:rPr lang="en-US" dirty="0"/>
            </a:br>
            <a:r>
              <a:rPr lang="en-US" sz="2800" dirty="0"/>
              <a:t>This is also a trick that many students find useful for the multi-dot problem.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49108"/>
            <a:ext cx="10515600" cy="4351338"/>
          </a:xfrm>
        </p:spPr>
        <p:txBody>
          <a:bodyPr/>
          <a:lstStyle/>
          <a:p>
            <a:r>
              <a:rPr lang="en-US" sz="2400" dirty="0"/>
              <a:t>Let </a:t>
            </a:r>
            <a:r>
              <a:rPr lang="en-US" sz="2400" i="1" dirty="0">
                <a:solidFill>
                  <a:srgbClr val="CC0099"/>
                </a:solidFill>
              </a:rPr>
              <a:t>h</a:t>
            </a:r>
            <a:r>
              <a:rPr lang="en-US" sz="2400" i="1" baseline="-25000" dirty="0">
                <a:solidFill>
                  <a:srgbClr val="CC0099"/>
                </a:solidFill>
              </a:rPr>
              <a:t>3</a:t>
            </a:r>
            <a:r>
              <a:rPr lang="en-US" sz="2400" dirty="0">
                <a:solidFill>
                  <a:srgbClr val="CC0099"/>
                </a:solidFill>
              </a:rPr>
              <a:t>(</a:t>
            </a:r>
            <a:r>
              <a:rPr lang="en-US" sz="2400" i="1" dirty="0">
                <a:solidFill>
                  <a:srgbClr val="CC0099"/>
                </a:solidFill>
              </a:rPr>
              <a:t>n</a:t>
            </a:r>
            <a:r>
              <a:rPr lang="en-US" sz="2400" dirty="0">
                <a:solidFill>
                  <a:srgbClr val="CC0099"/>
                </a:solidFill>
              </a:rPr>
              <a:t>)</a:t>
            </a:r>
            <a:r>
              <a:rPr lang="en-US" sz="2400" dirty="0"/>
              <a:t> be the cost of getting a subset of tiles </a:t>
            </a:r>
            <a:br>
              <a:rPr lang="en-US" sz="2400" dirty="0"/>
            </a:br>
            <a:r>
              <a:rPr lang="en-US" sz="2400" dirty="0"/>
              <a:t>(say, 1,2,3,4) into their correct positions</a:t>
            </a:r>
          </a:p>
          <a:p>
            <a:r>
              <a:rPr lang="en-US" sz="2400" dirty="0"/>
              <a:t>Can precompute and save the exact solution cost for every possible subproblem instance – </a:t>
            </a:r>
            <a:r>
              <a:rPr lang="en-US" sz="2400" i="1" dirty="0"/>
              <a:t>pattern database</a:t>
            </a:r>
          </a:p>
          <a:p>
            <a:r>
              <a:rPr lang="en-US" sz="2400" dirty="0"/>
              <a:t>If the subproblem is O{9^4}, and the full problem is O{9^9}, then you can solve as many as 9^5 subproblems without increasing the complexity of the problem!! </a:t>
            </a:r>
          </a:p>
        </p:txBody>
      </p:sp>
      <p:pic>
        <p:nvPicPr>
          <p:cNvPr id="5" name="Picture 5" descr="8puzz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14801" y="4426884"/>
            <a:ext cx="4257675" cy="2162175"/>
          </a:xfrm>
          <a:prstGeom prst="rect">
            <a:avLst/>
          </a:prstGeom>
          <a:noFill/>
        </p:spPr>
      </p:pic>
      <p:sp>
        <p:nvSpPr>
          <p:cNvPr id="6" name="Oval 5"/>
          <p:cNvSpPr/>
          <p:nvPr/>
        </p:nvSpPr>
        <p:spPr>
          <a:xfrm>
            <a:off x="5486400" y="5802674"/>
            <a:ext cx="304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876800" y="4577378"/>
            <a:ext cx="304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486400" y="4577378"/>
            <a:ext cx="304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876800" y="5802674"/>
            <a:ext cx="304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7284720" y="4607858"/>
            <a:ext cx="304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7897368" y="4607858"/>
            <a:ext cx="304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681216" y="5171738"/>
            <a:ext cx="304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7284720" y="5171738"/>
            <a:ext cx="304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47583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Dominance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62200" y="1600201"/>
            <a:ext cx="7848600" cy="4525963"/>
          </a:xfrm>
        </p:spPr>
        <p:txBody>
          <a:bodyPr/>
          <a:lstStyle/>
          <a:p>
            <a:r>
              <a:rPr lang="en-US" dirty="0"/>
              <a:t>If </a:t>
            </a:r>
            <a:r>
              <a:rPr lang="en-US" i="1" dirty="0">
                <a:solidFill>
                  <a:srgbClr val="CC0099"/>
                </a:solidFill>
              </a:rPr>
              <a:t>h</a:t>
            </a:r>
            <a:r>
              <a:rPr lang="en-US" baseline="-25000" dirty="0">
                <a:solidFill>
                  <a:srgbClr val="CC0099"/>
                </a:solidFill>
              </a:rPr>
              <a:t>1</a:t>
            </a:r>
            <a:r>
              <a:rPr lang="en-US" baseline="-25000" dirty="0"/>
              <a:t> </a:t>
            </a:r>
            <a:r>
              <a:rPr lang="en-US" dirty="0"/>
              <a:t>and </a:t>
            </a:r>
            <a:r>
              <a:rPr lang="en-US" i="1" dirty="0">
                <a:solidFill>
                  <a:srgbClr val="CC0099"/>
                </a:solidFill>
              </a:rPr>
              <a:t>h</a:t>
            </a:r>
            <a:r>
              <a:rPr lang="en-US" baseline="-25000" dirty="0">
                <a:solidFill>
                  <a:srgbClr val="CC0099"/>
                </a:solidFill>
              </a:rPr>
              <a:t>2</a:t>
            </a:r>
            <a:r>
              <a:rPr lang="en-US" baseline="-25000" dirty="0"/>
              <a:t> </a:t>
            </a:r>
            <a:r>
              <a:rPr lang="en-US" dirty="0"/>
              <a:t>are both admissible heuristics and</a:t>
            </a:r>
            <a:r>
              <a:rPr lang="en-US" baseline="-25000" dirty="0"/>
              <a:t> </a:t>
            </a:r>
            <a:br>
              <a:rPr lang="en-US" baseline="-25000" dirty="0"/>
            </a:br>
            <a:r>
              <a:rPr lang="en-US" i="1" dirty="0">
                <a:solidFill>
                  <a:srgbClr val="CC0099"/>
                </a:solidFill>
              </a:rPr>
              <a:t>h</a:t>
            </a:r>
            <a:r>
              <a:rPr lang="en-US" baseline="-25000" dirty="0">
                <a:solidFill>
                  <a:srgbClr val="CC0099"/>
                </a:solidFill>
              </a:rPr>
              <a:t>2</a:t>
            </a:r>
            <a:r>
              <a:rPr lang="en-US" dirty="0">
                <a:solidFill>
                  <a:srgbClr val="CC0099"/>
                </a:solidFill>
              </a:rPr>
              <a:t>(</a:t>
            </a:r>
            <a:r>
              <a:rPr lang="en-US" i="1" dirty="0">
                <a:solidFill>
                  <a:srgbClr val="CC0099"/>
                </a:solidFill>
              </a:rPr>
              <a:t>n</a:t>
            </a:r>
            <a:r>
              <a:rPr lang="en-US" dirty="0">
                <a:solidFill>
                  <a:srgbClr val="CC0099"/>
                </a:solidFill>
              </a:rPr>
              <a:t>)</a:t>
            </a:r>
            <a:r>
              <a:rPr lang="en-US" i="1" dirty="0">
                <a:solidFill>
                  <a:srgbClr val="CC0099"/>
                </a:solidFill>
              </a:rPr>
              <a:t> </a:t>
            </a:r>
            <a:r>
              <a:rPr lang="en-US" i="1" dirty="0">
                <a:solidFill>
                  <a:srgbClr val="CC0099"/>
                </a:solidFill>
                <a:cs typeface="Arial" pitchFamily="34" charset="0"/>
              </a:rPr>
              <a:t>≥</a:t>
            </a:r>
            <a:r>
              <a:rPr lang="en-US" i="1" dirty="0">
                <a:solidFill>
                  <a:srgbClr val="CC0099"/>
                </a:solidFill>
              </a:rPr>
              <a:t> h</a:t>
            </a:r>
            <a:r>
              <a:rPr lang="en-US" baseline="-25000" dirty="0">
                <a:solidFill>
                  <a:srgbClr val="CC0099"/>
                </a:solidFill>
              </a:rPr>
              <a:t>1</a:t>
            </a:r>
            <a:r>
              <a:rPr lang="en-US" dirty="0">
                <a:solidFill>
                  <a:srgbClr val="CC0099"/>
                </a:solidFill>
              </a:rPr>
              <a:t>(</a:t>
            </a:r>
            <a:r>
              <a:rPr lang="en-US" i="1" dirty="0">
                <a:solidFill>
                  <a:srgbClr val="CC0099"/>
                </a:solidFill>
              </a:rPr>
              <a:t>n</a:t>
            </a:r>
            <a:r>
              <a:rPr lang="en-US" dirty="0">
                <a:solidFill>
                  <a:srgbClr val="CC0099"/>
                </a:solidFill>
              </a:rPr>
              <a:t>)</a:t>
            </a:r>
            <a:r>
              <a:rPr lang="en-US" dirty="0"/>
              <a:t> for all </a:t>
            </a:r>
            <a:r>
              <a:rPr lang="en-US" i="1" dirty="0">
                <a:solidFill>
                  <a:srgbClr val="CC0099"/>
                </a:solidFill>
              </a:rPr>
              <a:t>n</a:t>
            </a:r>
            <a:r>
              <a:rPr lang="en-US" i="1" dirty="0"/>
              <a:t>,</a:t>
            </a:r>
            <a:r>
              <a:rPr lang="en-US" dirty="0"/>
              <a:t> (both admissible) then </a:t>
            </a:r>
            <a:br>
              <a:rPr lang="en-US" dirty="0"/>
            </a:br>
            <a:r>
              <a:rPr lang="en-US" i="1" dirty="0">
                <a:solidFill>
                  <a:srgbClr val="CC0099"/>
                </a:solidFill>
              </a:rPr>
              <a:t>h</a:t>
            </a:r>
            <a:r>
              <a:rPr lang="en-US" baseline="-25000" dirty="0">
                <a:solidFill>
                  <a:srgbClr val="CC0099"/>
                </a:solidFill>
              </a:rPr>
              <a:t>2</a:t>
            </a:r>
            <a:r>
              <a:rPr lang="en-US" i="1" dirty="0"/>
              <a:t> </a:t>
            </a:r>
            <a:r>
              <a:rPr lang="en-US" dirty="0">
                <a:solidFill>
                  <a:srgbClr val="FF0000"/>
                </a:solidFill>
              </a:rPr>
              <a:t>dominates</a:t>
            </a:r>
            <a:r>
              <a:rPr lang="en-US" dirty="0"/>
              <a:t> </a:t>
            </a:r>
            <a:r>
              <a:rPr lang="en-US" i="1" dirty="0">
                <a:solidFill>
                  <a:srgbClr val="CC0099"/>
                </a:solidFill>
              </a:rPr>
              <a:t>h</a:t>
            </a:r>
            <a:r>
              <a:rPr lang="en-US" baseline="-25000" dirty="0">
                <a:solidFill>
                  <a:srgbClr val="CC0099"/>
                </a:solidFill>
              </a:rPr>
              <a:t>1</a:t>
            </a:r>
            <a:r>
              <a:rPr lang="en-US" i="1" dirty="0"/>
              <a:t> </a:t>
            </a:r>
          </a:p>
          <a:p>
            <a:r>
              <a:rPr lang="en-US" dirty="0"/>
              <a:t>Which one is better for search?</a:t>
            </a:r>
          </a:p>
          <a:p>
            <a:pPr lvl="1"/>
            <a:r>
              <a:rPr lang="en-US" dirty="0"/>
              <a:t>A* search expands every node with </a:t>
            </a:r>
            <a:r>
              <a:rPr lang="en-US" i="1" dirty="0">
                <a:solidFill>
                  <a:srgbClr val="CC0099"/>
                </a:solidFill>
              </a:rPr>
              <a:t>f</a:t>
            </a:r>
            <a:r>
              <a:rPr lang="en-US" dirty="0">
                <a:solidFill>
                  <a:srgbClr val="CC0099"/>
                </a:solidFill>
              </a:rPr>
              <a:t>(</a:t>
            </a:r>
            <a:r>
              <a:rPr lang="en-US" i="1" dirty="0">
                <a:solidFill>
                  <a:srgbClr val="CC0099"/>
                </a:solidFill>
              </a:rPr>
              <a:t>n</a:t>
            </a:r>
            <a:r>
              <a:rPr lang="en-US" dirty="0">
                <a:solidFill>
                  <a:srgbClr val="CC0099"/>
                </a:solidFill>
              </a:rPr>
              <a:t>) &lt; </a:t>
            </a:r>
            <a:r>
              <a:rPr lang="en-US" i="1" dirty="0">
                <a:solidFill>
                  <a:srgbClr val="CC0099"/>
                </a:solidFill>
              </a:rPr>
              <a:t>C</a:t>
            </a:r>
            <a:r>
              <a:rPr lang="en-US" dirty="0">
                <a:solidFill>
                  <a:srgbClr val="CC0099"/>
                </a:solidFill>
              </a:rPr>
              <a:t>* </a:t>
            </a:r>
            <a:r>
              <a:rPr lang="en-US" dirty="0"/>
              <a:t>or</a:t>
            </a:r>
            <a:br>
              <a:rPr lang="en-US" dirty="0"/>
            </a:br>
            <a:r>
              <a:rPr lang="en-US" i="1" dirty="0">
                <a:solidFill>
                  <a:srgbClr val="CC0099"/>
                </a:solidFill>
              </a:rPr>
              <a:t>h</a:t>
            </a:r>
            <a:r>
              <a:rPr lang="en-US" dirty="0">
                <a:solidFill>
                  <a:srgbClr val="CC0099"/>
                </a:solidFill>
              </a:rPr>
              <a:t>(</a:t>
            </a:r>
            <a:r>
              <a:rPr lang="en-US" i="1" dirty="0">
                <a:solidFill>
                  <a:srgbClr val="CC0099"/>
                </a:solidFill>
              </a:rPr>
              <a:t>n</a:t>
            </a:r>
            <a:r>
              <a:rPr lang="en-US" dirty="0">
                <a:solidFill>
                  <a:srgbClr val="CC0099"/>
                </a:solidFill>
              </a:rPr>
              <a:t>) &lt; </a:t>
            </a:r>
            <a:r>
              <a:rPr lang="en-US" i="1" dirty="0">
                <a:solidFill>
                  <a:srgbClr val="CC0099"/>
                </a:solidFill>
              </a:rPr>
              <a:t>C</a:t>
            </a:r>
            <a:r>
              <a:rPr lang="en-US" dirty="0">
                <a:solidFill>
                  <a:srgbClr val="CC0099"/>
                </a:solidFill>
              </a:rPr>
              <a:t>* –  </a:t>
            </a:r>
            <a:r>
              <a:rPr lang="en-US" i="1" dirty="0">
                <a:solidFill>
                  <a:srgbClr val="CC0099"/>
                </a:solidFill>
              </a:rPr>
              <a:t>g</a:t>
            </a:r>
            <a:r>
              <a:rPr lang="en-US" dirty="0">
                <a:solidFill>
                  <a:srgbClr val="CC0099"/>
                </a:solidFill>
              </a:rPr>
              <a:t>(</a:t>
            </a:r>
            <a:r>
              <a:rPr lang="en-US" i="1" dirty="0">
                <a:solidFill>
                  <a:srgbClr val="CC0099"/>
                </a:solidFill>
              </a:rPr>
              <a:t>n</a:t>
            </a:r>
            <a:r>
              <a:rPr lang="en-US" dirty="0">
                <a:solidFill>
                  <a:srgbClr val="CC0099"/>
                </a:solidFill>
              </a:rPr>
              <a:t>)</a:t>
            </a:r>
          </a:p>
          <a:p>
            <a:pPr lvl="1"/>
            <a:r>
              <a:rPr lang="en-US" dirty="0"/>
              <a:t>Therefore, A* search with </a:t>
            </a:r>
            <a:r>
              <a:rPr lang="en-US" i="1" dirty="0">
                <a:solidFill>
                  <a:srgbClr val="CC0099"/>
                </a:solidFill>
              </a:rPr>
              <a:t>h</a:t>
            </a:r>
            <a:r>
              <a:rPr lang="en-US" baseline="-25000" dirty="0">
                <a:solidFill>
                  <a:srgbClr val="CC0099"/>
                </a:solidFill>
              </a:rPr>
              <a:t>1</a:t>
            </a:r>
            <a:r>
              <a:rPr lang="en-US" baseline="-25000" dirty="0"/>
              <a:t> </a:t>
            </a:r>
            <a:r>
              <a:rPr lang="en-US" dirty="0"/>
              <a:t>will expand more nodes = </a:t>
            </a:r>
            <a:r>
              <a:rPr lang="en-US" i="1" dirty="0">
                <a:solidFill>
                  <a:srgbClr val="CC0099"/>
                </a:solidFill>
              </a:rPr>
              <a:t>h</a:t>
            </a:r>
            <a:r>
              <a:rPr lang="en-US" baseline="-25000" dirty="0">
                <a:solidFill>
                  <a:srgbClr val="CC0099"/>
                </a:solidFill>
              </a:rPr>
              <a:t>1</a:t>
            </a:r>
            <a:r>
              <a:rPr lang="en-US" baseline="-25000" dirty="0"/>
              <a:t> </a:t>
            </a:r>
            <a:r>
              <a:rPr lang="en-US" dirty="0"/>
              <a:t>is more computationally expensive.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1839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Dominance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Typical search costs for the 8-puzzle (average number of nodes expanded for different solution depths):</a:t>
            </a:r>
          </a:p>
          <a:p>
            <a:endParaRPr lang="en-US" sz="2400" dirty="0"/>
          </a:p>
          <a:p>
            <a:r>
              <a:rPr lang="en-US" sz="2400" i="1" dirty="0"/>
              <a:t>d=</a:t>
            </a:r>
            <a:r>
              <a:rPr lang="en-US" sz="2400" dirty="0"/>
              <a:t>12</a:t>
            </a:r>
            <a:r>
              <a:rPr lang="en-US" sz="2400" i="1" dirty="0"/>
              <a:t>		</a:t>
            </a:r>
            <a:r>
              <a:rPr lang="en-US" sz="2400" dirty="0"/>
              <a:t>BFS expands 3,644,035 nodes</a:t>
            </a:r>
            <a:br>
              <a:rPr lang="en-US" sz="2400" dirty="0"/>
            </a:br>
            <a:r>
              <a:rPr lang="en-US" sz="2400" dirty="0"/>
              <a:t>		A</a:t>
            </a:r>
            <a:r>
              <a:rPr lang="en-US" sz="2400" baseline="30000" dirty="0"/>
              <a:t>*</a:t>
            </a:r>
            <a:r>
              <a:rPr lang="en-US" sz="2400" dirty="0"/>
              <a:t>(</a:t>
            </a:r>
            <a:r>
              <a:rPr lang="en-US" sz="2400" i="1" dirty="0"/>
              <a:t>h</a:t>
            </a:r>
            <a:r>
              <a:rPr lang="en-US" sz="2400" baseline="-25000" dirty="0"/>
              <a:t>1</a:t>
            </a:r>
            <a:r>
              <a:rPr lang="en-US" sz="2400" dirty="0"/>
              <a:t>) expands 227 nodes </a:t>
            </a:r>
            <a:br>
              <a:rPr lang="en-US" sz="2400" dirty="0"/>
            </a:br>
            <a:r>
              <a:rPr lang="en-US" sz="2400" dirty="0"/>
              <a:t>		A</a:t>
            </a:r>
            <a:r>
              <a:rPr lang="en-US" sz="2400" baseline="30000" dirty="0"/>
              <a:t>*</a:t>
            </a:r>
            <a:r>
              <a:rPr lang="en-US" sz="2400" dirty="0"/>
              <a:t>(</a:t>
            </a:r>
            <a:r>
              <a:rPr lang="en-US" sz="2400" i="1" dirty="0"/>
              <a:t>h</a:t>
            </a:r>
            <a:r>
              <a:rPr lang="en-US" sz="2400" baseline="-25000" dirty="0"/>
              <a:t>2</a:t>
            </a:r>
            <a:r>
              <a:rPr lang="en-US" sz="2400" dirty="0"/>
              <a:t>) expands 73 nodes </a:t>
            </a:r>
          </a:p>
          <a:p>
            <a:endParaRPr lang="en-US" sz="2400" i="1" dirty="0"/>
          </a:p>
          <a:p>
            <a:r>
              <a:rPr lang="en-US" sz="2400" i="1" dirty="0"/>
              <a:t>d=</a:t>
            </a:r>
            <a:r>
              <a:rPr lang="en-US" sz="2400" dirty="0"/>
              <a:t>24 </a:t>
            </a:r>
            <a:r>
              <a:rPr lang="en-US" sz="2400" i="1" dirty="0"/>
              <a:t>	</a:t>
            </a:r>
            <a:r>
              <a:rPr lang="en-US" sz="2400" dirty="0"/>
              <a:t>BFS expands 54,000,000,000 nodes </a:t>
            </a:r>
            <a:br>
              <a:rPr lang="en-US" sz="2400" dirty="0"/>
            </a:br>
            <a:r>
              <a:rPr lang="en-US" sz="2400" dirty="0"/>
              <a:t>		A</a:t>
            </a:r>
            <a:r>
              <a:rPr lang="en-US" sz="2400" baseline="30000" dirty="0"/>
              <a:t>*</a:t>
            </a:r>
            <a:r>
              <a:rPr lang="en-US" sz="2400" dirty="0"/>
              <a:t>(</a:t>
            </a:r>
            <a:r>
              <a:rPr lang="en-US" sz="2400" i="1" dirty="0"/>
              <a:t>h</a:t>
            </a:r>
            <a:r>
              <a:rPr lang="en-US" sz="2400" baseline="-25000" dirty="0"/>
              <a:t>1</a:t>
            </a:r>
            <a:r>
              <a:rPr lang="en-US" sz="2400" dirty="0"/>
              <a:t>) expands 39,135 nodes </a:t>
            </a:r>
            <a:br>
              <a:rPr lang="en-US" sz="2400" dirty="0"/>
            </a:br>
            <a:r>
              <a:rPr lang="en-US" sz="2400" dirty="0"/>
              <a:t>		A</a:t>
            </a:r>
            <a:r>
              <a:rPr lang="en-US" sz="2400" baseline="30000" dirty="0"/>
              <a:t>*</a:t>
            </a:r>
            <a:r>
              <a:rPr lang="en-US" sz="2400" dirty="0"/>
              <a:t>(</a:t>
            </a:r>
            <a:r>
              <a:rPr lang="en-US" sz="2400" i="1" dirty="0"/>
              <a:t>h</a:t>
            </a:r>
            <a:r>
              <a:rPr lang="en-US" sz="2400" baseline="-25000" dirty="0"/>
              <a:t>2</a:t>
            </a:r>
            <a:r>
              <a:rPr lang="en-US" sz="2400" dirty="0"/>
              <a:t>) expands 1,641 nodes </a:t>
            </a:r>
          </a:p>
        </p:txBody>
      </p:sp>
    </p:spTree>
    <p:extLst>
      <p:ext uri="{BB962C8B-B14F-4D97-AF65-F5344CB8AC3E}">
        <p14:creationId xmlns:p14="http://schemas.microsoft.com/office/powerpoint/2010/main" val="83004931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Combining heuristics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Suppose we have a collection of admissible heuristics </a:t>
            </a:r>
            <a:r>
              <a:rPr lang="en-US" i="1" dirty="0">
                <a:solidFill>
                  <a:srgbClr val="CC0099"/>
                </a:solidFill>
              </a:rPr>
              <a:t>h</a:t>
            </a:r>
            <a:r>
              <a:rPr lang="en-US" baseline="-25000" dirty="0">
                <a:solidFill>
                  <a:srgbClr val="CC0099"/>
                </a:solidFill>
              </a:rPr>
              <a:t>1</a:t>
            </a:r>
            <a:r>
              <a:rPr lang="en-US" dirty="0">
                <a:solidFill>
                  <a:srgbClr val="CC0099"/>
                </a:solidFill>
              </a:rPr>
              <a:t>(</a:t>
            </a:r>
            <a:r>
              <a:rPr lang="en-US" i="1" dirty="0">
                <a:solidFill>
                  <a:srgbClr val="CC0099"/>
                </a:solidFill>
              </a:rPr>
              <a:t>n</a:t>
            </a:r>
            <a:r>
              <a:rPr lang="en-US" dirty="0">
                <a:solidFill>
                  <a:srgbClr val="CC0099"/>
                </a:solidFill>
              </a:rPr>
              <a:t>)</a:t>
            </a:r>
            <a:r>
              <a:rPr lang="en-US" dirty="0"/>
              <a:t>, </a:t>
            </a:r>
            <a:r>
              <a:rPr lang="en-US" i="1" dirty="0">
                <a:solidFill>
                  <a:srgbClr val="CC0099"/>
                </a:solidFill>
              </a:rPr>
              <a:t>h</a:t>
            </a:r>
            <a:r>
              <a:rPr lang="en-US" baseline="-25000" dirty="0">
                <a:solidFill>
                  <a:srgbClr val="CC0099"/>
                </a:solidFill>
              </a:rPr>
              <a:t>2</a:t>
            </a:r>
            <a:r>
              <a:rPr lang="en-US" dirty="0">
                <a:solidFill>
                  <a:srgbClr val="CC0099"/>
                </a:solidFill>
              </a:rPr>
              <a:t>(</a:t>
            </a:r>
            <a:r>
              <a:rPr lang="en-US" i="1" dirty="0">
                <a:solidFill>
                  <a:srgbClr val="CC0099"/>
                </a:solidFill>
              </a:rPr>
              <a:t>n</a:t>
            </a:r>
            <a:r>
              <a:rPr lang="en-US" dirty="0">
                <a:solidFill>
                  <a:srgbClr val="CC0099"/>
                </a:solidFill>
              </a:rPr>
              <a:t>)</a:t>
            </a:r>
            <a:r>
              <a:rPr lang="en-US" dirty="0"/>
              <a:t>, …, </a:t>
            </a:r>
            <a:r>
              <a:rPr lang="en-US" i="1" dirty="0" err="1">
                <a:solidFill>
                  <a:srgbClr val="CC0099"/>
                </a:solidFill>
              </a:rPr>
              <a:t>h</a:t>
            </a:r>
            <a:r>
              <a:rPr lang="en-US" baseline="-25000" dirty="0" err="1">
                <a:solidFill>
                  <a:srgbClr val="CC0099"/>
                </a:solidFill>
              </a:rPr>
              <a:t>m</a:t>
            </a:r>
            <a:r>
              <a:rPr lang="en-US" dirty="0">
                <a:solidFill>
                  <a:srgbClr val="CC0099"/>
                </a:solidFill>
              </a:rPr>
              <a:t>(</a:t>
            </a:r>
            <a:r>
              <a:rPr lang="en-US" i="1" dirty="0">
                <a:solidFill>
                  <a:srgbClr val="CC0099"/>
                </a:solidFill>
              </a:rPr>
              <a:t>n</a:t>
            </a:r>
            <a:r>
              <a:rPr lang="en-US" dirty="0">
                <a:solidFill>
                  <a:srgbClr val="CC0099"/>
                </a:solidFill>
              </a:rPr>
              <a:t>)</a:t>
            </a:r>
            <a:r>
              <a:rPr lang="en-US" dirty="0"/>
              <a:t>, but none of them dominates the others</a:t>
            </a:r>
          </a:p>
          <a:p>
            <a:r>
              <a:rPr lang="en-US" dirty="0"/>
              <a:t>How can we combine them?</a:t>
            </a:r>
          </a:p>
          <a:p>
            <a:endParaRPr lang="en-US" sz="800" dirty="0"/>
          </a:p>
          <a:p>
            <a:pPr algn="ctr">
              <a:buNone/>
            </a:pPr>
            <a:r>
              <a:rPr lang="en-US" i="1" dirty="0">
                <a:solidFill>
                  <a:srgbClr val="CC0099"/>
                </a:solidFill>
              </a:rPr>
              <a:t>h</a:t>
            </a:r>
            <a:r>
              <a:rPr lang="en-US" dirty="0">
                <a:solidFill>
                  <a:srgbClr val="CC0099"/>
                </a:solidFill>
              </a:rPr>
              <a:t>(</a:t>
            </a:r>
            <a:r>
              <a:rPr lang="en-US" i="1" dirty="0">
                <a:solidFill>
                  <a:srgbClr val="CC0099"/>
                </a:solidFill>
              </a:rPr>
              <a:t>n</a:t>
            </a:r>
            <a:r>
              <a:rPr lang="en-US" dirty="0">
                <a:solidFill>
                  <a:srgbClr val="CC0099"/>
                </a:solidFill>
              </a:rPr>
              <a:t>) = max{</a:t>
            </a:r>
            <a:r>
              <a:rPr lang="en-US" i="1" dirty="0">
                <a:solidFill>
                  <a:srgbClr val="CC0099"/>
                </a:solidFill>
              </a:rPr>
              <a:t>h</a:t>
            </a:r>
            <a:r>
              <a:rPr lang="en-US" baseline="-25000" dirty="0">
                <a:solidFill>
                  <a:srgbClr val="CC0099"/>
                </a:solidFill>
              </a:rPr>
              <a:t>1</a:t>
            </a:r>
            <a:r>
              <a:rPr lang="en-US" dirty="0">
                <a:solidFill>
                  <a:srgbClr val="CC0099"/>
                </a:solidFill>
              </a:rPr>
              <a:t>(</a:t>
            </a:r>
            <a:r>
              <a:rPr lang="en-US" i="1" dirty="0">
                <a:solidFill>
                  <a:srgbClr val="CC0099"/>
                </a:solidFill>
              </a:rPr>
              <a:t>n</a:t>
            </a:r>
            <a:r>
              <a:rPr lang="en-US" dirty="0">
                <a:solidFill>
                  <a:srgbClr val="CC0099"/>
                </a:solidFill>
              </a:rPr>
              <a:t>), </a:t>
            </a:r>
            <a:r>
              <a:rPr lang="en-US" i="1" dirty="0">
                <a:solidFill>
                  <a:srgbClr val="CC0099"/>
                </a:solidFill>
              </a:rPr>
              <a:t>h</a:t>
            </a:r>
            <a:r>
              <a:rPr lang="en-US" baseline="-25000" dirty="0">
                <a:solidFill>
                  <a:srgbClr val="CC0099"/>
                </a:solidFill>
              </a:rPr>
              <a:t>2</a:t>
            </a:r>
            <a:r>
              <a:rPr lang="en-US" dirty="0">
                <a:solidFill>
                  <a:srgbClr val="CC0099"/>
                </a:solidFill>
              </a:rPr>
              <a:t>(</a:t>
            </a:r>
            <a:r>
              <a:rPr lang="en-US" i="1" dirty="0">
                <a:solidFill>
                  <a:srgbClr val="CC0099"/>
                </a:solidFill>
              </a:rPr>
              <a:t>n</a:t>
            </a:r>
            <a:r>
              <a:rPr lang="en-US" dirty="0">
                <a:solidFill>
                  <a:srgbClr val="CC0099"/>
                </a:solidFill>
              </a:rPr>
              <a:t>), …, </a:t>
            </a:r>
            <a:r>
              <a:rPr lang="en-US" i="1" dirty="0" err="1">
                <a:solidFill>
                  <a:srgbClr val="CC0099"/>
                </a:solidFill>
              </a:rPr>
              <a:t>h</a:t>
            </a:r>
            <a:r>
              <a:rPr lang="en-US" baseline="-25000" dirty="0" err="1">
                <a:solidFill>
                  <a:srgbClr val="CC0099"/>
                </a:solidFill>
              </a:rPr>
              <a:t>m</a:t>
            </a:r>
            <a:r>
              <a:rPr lang="en-US" dirty="0">
                <a:solidFill>
                  <a:srgbClr val="CC0099"/>
                </a:solidFill>
              </a:rPr>
              <a:t>(</a:t>
            </a:r>
            <a:r>
              <a:rPr lang="en-US" i="1" dirty="0">
                <a:solidFill>
                  <a:srgbClr val="CC0099"/>
                </a:solidFill>
              </a:rPr>
              <a:t>n</a:t>
            </a:r>
            <a:r>
              <a:rPr lang="en-US" dirty="0">
                <a:solidFill>
                  <a:srgbClr val="CC0099"/>
                </a:solidFill>
              </a:rPr>
              <a:t>)}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802146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98612" y="77768"/>
            <a:ext cx="10004981" cy="868362"/>
          </a:xfrm>
        </p:spPr>
        <p:txBody>
          <a:bodyPr>
            <a:normAutofit/>
          </a:bodyPr>
          <a:lstStyle/>
          <a:p>
            <a:r>
              <a:rPr lang="en-US" dirty="0">
                <a:latin typeface="+mn-lt"/>
              </a:rPr>
              <a:t>All search strategies.  C*=cost of </a:t>
            </a:r>
            <a:r>
              <a:rPr lang="en-US">
                <a:latin typeface="+mn-lt"/>
              </a:rPr>
              <a:t>best path.</a:t>
            </a:r>
            <a:endParaRPr lang="en-US" dirty="0">
              <a:latin typeface="+mn-lt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/>
          </p:nvPr>
        </p:nvGraphicFramePr>
        <p:xfrm>
          <a:off x="205819" y="832703"/>
          <a:ext cx="11502270" cy="58186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70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17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170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170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170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1704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0285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Algorithm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Complete?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Optimal?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Time complexity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Space complexity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Implement</a:t>
                      </a:r>
                      <a:r>
                        <a:rPr lang="en-US" sz="2000" baseline="0" dirty="0"/>
                        <a:t> the Frontier as a…</a:t>
                      </a:r>
                      <a:endParaRPr lang="en-US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4944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BFS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Yes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If</a:t>
                      </a:r>
                      <a:r>
                        <a:rPr lang="en-US" baseline="0" dirty="0"/>
                        <a:t> all step costs are equal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O(</a:t>
                      </a:r>
                      <a:r>
                        <a:rPr lang="en-US" dirty="0" err="1"/>
                        <a:t>b^d</a:t>
                      </a:r>
                      <a:r>
                        <a:rPr lang="en-US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O(</a:t>
                      </a:r>
                      <a:r>
                        <a:rPr lang="en-US" dirty="0" err="1"/>
                        <a:t>b^d</a:t>
                      </a:r>
                      <a:r>
                        <a:rPr lang="en-US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Queue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9159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DFS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O(</a:t>
                      </a:r>
                      <a:r>
                        <a:rPr lang="en-US" dirty="0" err="1"/>
                        <a:t>b^m</a:t>
                      </a:r>
                      <a:r>
                        <a:rPr lang="en-US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O(</a:t>
                      </a:r>
                      <a:r>
                        <a:rPr lang="en-US" dirty="0" err="1"/>
                        <a:t>bm</a:t>
                      </a:r>
                      <a:r>
                        <a:rPr lang="en-US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Stack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8534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IDS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Yes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If all ste</a:t>
                      </a:r>
                      <a:r>
                        <a:rPr lang="en-US" baseline="0" dirty="0"/>
                        <a:t>p costs are equal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O(</a:t>
                      </a:r>
                      <a:r>
                        <a:rPr lang="en-US" dirty="0" err="1"/>
                        <a:t>b^d</a:t>
                      </a:r>
                      <a:r>
                        <a:rPr lang="en-US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O(</a:t>
                      </a:r>
                      <a:r>
                        <a:rPr lang="en-US" dirty="0" err="1"/>
                        <a:t>bd</a:t>
                      </a:r>
                      <a:r>
                        <a:rPr lang="en-US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Stack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3981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UCS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Yes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Yes</a:t>
                      </a:r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Number of </a:t>
                      </a:r>
                      <a:r>
                        <a:rPr lang="en-US"/>
                        <a:t>nodes w/ </a:t>
                      </a:r>
                      <a:endParaRPr lang="en-US" dirty="0"/>
                    </a:p>
                    <a:p>
                      <a:pPr algn="ctr"/>
                      <a:r>
                        <a:rPr lang="en-US" dirty="0"/>
                        <a:t>g(n) ≤ C*</a:t>
                      </a:r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Number of nodes</a:t>
                      </a:r>
                      <a:r>
                        <a:rPr lang="en-US" baseline="0" dirty="0"/>
                        <a:t> w/ </a:t>
                      </a:r>
                    </a:p>
                    <a:p>
                      <a:pPr algn="ctr"/>
                      <a:r>
                        <a:rPr lang="en-US" baseline="0" dirty="0"/>
                        <a:t>g(n) </a:t>
                      </a:r>
                      <a:r>
                        <a:rPr lang="en-US" dirty="0"/>
                        <a:t>≤ </a:t>
                      </a:r>
                      <a:r>
                        <a:rPr lang="en-US" baseline="0" dirty="0"/>
                        <a:t>C*</a:t>
                      </a:r>
                      <a:endParaRPr lang="en-US" dirty="0"/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Priority Queue sorted</a:t>
                      </a:r>
                      <a:r>
                        <a:rPr lang="en-US" baseline="0" dirty="0"/>
                        <a:t> by g(n)</a:t>
                      </a:r>
                      <a:endParaRPr lang="en-US" dirty="0"/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13981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Greedy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</a:t>
                      </a:r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Worst case: O(</a:t>
                      </a:r>
                      <a:r>
                        <a:rPr lang="en-US" dirty="0" err="1"/>
                        <a:t>b^m</a:t>
                      </a:r>
                      <a:r>
                        <a:rPr lang="en-US" dirty="0"/>
                        <a:t>)</a:t>
                      </a:r>
                    </a:p>
                    <a:p>
                      <a:pPr algn="ctr"/>
                      <a:r>
                        <a:rPr lang="en-US" dirty="0"/>
                        <a:t>Best case: O(</a:t>
                      </a:r>
                      <a:r>
                        <a:rPr lang="en-US" dirty="0" err="1"/>
                        <a:t>bd</a:t>
                      </a:r>
                      <a:r>
                        <a:rPr lang="en-US" dirty="0"/>
                        <a:t>)</a:t>
                      </a:r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Worse case: O(</a:t>
                      </a:r>
                      <a:r>
                        <a:rPr lang="en-US" dirty="0" err="1"/>
                        <a:t>b^m</a:t>
                      </a:r>
                      <a:r>
                        <a:rPr lang="en-US" dirty="0"/>
                        <a:t>)</a:t>
                      </a:r>
                    </a:p>
                    <a:p>
                      <a:pPr algn="ctr"/>
                      <a:r>
                        <a:rPr lang="en-US" dirty="0"/>
                        <a:t>Best</a:t>
                      </a:r>
                      <a:r>
                        <a:rPr lang="en-US" baseline="0" dirty="0"/>
                        <a:t> case: O(</a:t>
                      </a:r>
                      <a:r>
                        <a:rPr lang="en-US" baseline="0" dirty="0" err="1"/>
                        <a:t>bd</a:t>
                      </a:r>
                      <a:r>
                        <a:rPr lang="en-US" baseline="0" dirty="0"/>
                        <a:t>)</a:t>
                      </a:r>
                      <a:endParaRPr lang="en-US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Priority Queue sorted by h(n)</a:t>
                      </a:r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13981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A*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Yes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/>
                        <a:t>Number of nodes w/</a:t>
                      </a:r>
                    </a:p>
                    <a:p>
                      <a:pPr algn="ctr"/>
                      <a:r>
                        <a:rPr lang="en-US" baseline="0" dirty="0"/>
                        <a:t>g(n)+h(n)</a:t>
                      </a:r>
                      <a:r>
                        <a:rPr lang="en-US" dirty="0"/>
                        <a:t> ≤ </a:t>
                      </a:r>
                      <a:r>
                        <a:rPr lang="en-US" baseline="0" dirty="0"/>
                        <a:t>C*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Number</a:t>
                      </a:r>
                      <a:r>
                        <a:rPr lang="en-US" baseline="0" dirty="0"/>
                        <a:t> of</a:t>
                      </a:r>
                      <a:r>
                        <a:rPr lang="en-US" dirty="0"/>
                        <a:t> nodes w/ </a:t>
                      </a:r>
                    </a:p>
                    <a:p>
                      <a:pPr algn="ctr"/>
                      <a:r>
                        <a:rPr lang="en-US" dirty="0"/>
                        <a:t>g(n)+h(n) ≤ C*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Priority Queue sorted by h(n)+g(n)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41490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346</TotalTime>
  <Words>3841</Words>
  <Application>Microsoft Macintosh PowerPoint</Application>
  <PresentationFormat>Widescreen</PresentationFormat>
  <Paragraphs>708</Paragraphs>
  <Slides>62</Slides>
  <Notes>9</Notes>
  <HiddenSlides>2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67" baseType="lpstr">
      <vt:lpstr>Arial</vt:lpstr>
      <vt:lpstr>Calibri</vt:lpstr>
      <vt:lpstr>Calibri Light</vt:lpstr>
      <vt:lpstr>Cambria Math</vt:lpstr>
      <vt:lpstr>Office Theme</vt:lpstr>
      <vt:lpstr>Lecture 5: Search informed by lookahead heuristics: Greedy, Admissible A*, Consistent A*</vt:lpstr>
      <vt:lpstr>Outline of lecture</vt:lpstr>
      <vt:lpstr>Review: DFS and BFS</vt:lpstr>
      <vt:lpstr>Why don’t we just measure…</vt:lpstr>
      <vt:lpstr>Why not choose the node CLOSEST TO GOAL?</vt:lpstr>
      <vt:lpstr>We don’t know which state is closest to goal</vt:lpstr>
      <vt:lpstr>Search heuristics: estimates of distance-to-goal</vt:lpstr>
      <vt:lpstr>Example heuristic: Manhattan distance</vt:lpstr>
      <vt:lpstr>Outline of lecture</vt:lpstr>
      <vt:lpstr>Greedy Best-First Search</vt:lpstr>
      <vt:lpstr>Greedy Search Example</vt:lpstr>
      <vt:lpstr>Greedy Search Example</vt:lpstr>
      <vt:lpstr>The problem with Greedy Search</vt:lpstr>
      <vt:lpstr>The problem with Greedy Search</vt:lpstr>
      <vt:lpstr>The problem with Greedy Search</vt:lpstr>
      <vt:lpstr>PowerPoint Presentation</vt:lpstr>
      <vt:lpstr>Outline of lecture</vt:lpstr>
      <vt:lpstr>The problem with Greedy Search</vt:lpstr>
      <vt:lpstr>The problem with Greedy Search</vt:lpstr>
      <vt:lpstr>Smart Greedy Search</vt:lpstr>
      <vt:lpstr>Smart Greedy Search</vt:lpstr>
      <vt:lpstr>Smart Greedy Search</vt:lpstr>
      <vt:lpstr>Smart Greedy Search</vt:lpstr>
      <vt:lpstr>Smart Greedy Search</vt:lpstr>
      <vt:lpstr>Smart Greedy Search</vt:lpstr>
      <vt:lpstr>Smart Greedy Search</vt:lpstr>
      <vt:lpstr>PowerPoint Presentation</vt:lpstr>
      <vt:lpstr>“Almost-A* Search”</vt:lpstr>
      <vt:lpstr>BFS vs. A* Search The heuristic h(n)=Manhattan distance favors nodes on the main diagonal.  Those nodes all have the same g(n)+h(n), so A* evaluates them first.</vt:lpstr>
      <vt:lpstr>Outline of lecture</vt:lpstr>
      <vt:lpstr>Problems with “Almost-A*”</vt:lpstr>
      <vt:lpstr>Problems with “Almost A*”</vt:lpstr>
      <vt:lpstr>Admissible heuristic</vt:lpstr>
      <vt:lpstr>Admissible heuristic</vt:lpstr>
      <vt:lpstr>A* Search</vt:lpstr>
      <vt:lpstr>Example A* Search: Manhattan Distance</vt:lpstr>
      <vt:lpstr>Outline of lecture</vt:lpstr>
      <vt:lpstr>Bad interaction between A* and the explored set</vt:lpstr>
      <vt:lpstr>Bad interaction between A* and the explored set</vt:lpstr>
      <vt:lpstr>Bad interaction between A* and the explored set</vt:lpstr>
      <vt:lpstr>Bad interaction between A* and the explored set</vt:lpstr>
      <vt:lpstr>Bad interaction between A* and the explored set</vt:lpstr>
      <vt:lpstr>Bad interaction between A* and the explored set</vt:lpstr>
      <vt:lpstr>Bad interaction between A* and the explored set: Three possible solutions</vt:lpstr>
      <vt:lpstr>Consistent (monotonic) heuristic</vt:lpstr>
      <vt:lpstr>A* with an inconsistent heuristic</vt:lpstr>
      <vt:lpstr>A* with a consistent heuristic</vt:lpstr>
      <vt:lpstr>A* with a consistent heuristic</vt:lpstr>
      <vt:lpstr>A* with a consistent heuristic</vt:lpstr>
      <vt:lpstr>How consistency works</vt:lpstr>
      <vt:lpstr>Bad interaction between A* and the explored set: Three possible solutions</vt:lpstr>
      <vt:lpstr>Outline of lecture</vt:lpstr>
      <vt:lpstr>The trivial case: h(n)=0</vt:lpstr>
      <vt:lpstr>Dijkstra = A* with h(n)=0</vt:lpstr>
      <vt:lpstr>Outline of lecture</vt:lpstr>
      <vt:lpstr>Designing heuristic functions Now we start to see things that actually resemble the multi-dot problem…</vt:lpstr>
      <vt:lpstr>Heuristics from relaxed problems</vt:lpstr>
      <vt:lpstr>Heuristics from subproblems This is also a trick that many students find useful for the multi-dot problem.</vt:lpstr>
      <vt:lpstr>Dominance</vt:lpstr>
      <vt:lpstr>Dominance</vt:lpstr>
      <vt:lpstr>Combining heuristics</vt:lpstr>
      <vt:lpstr>All search strategies.  C*=cost of best path.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5: Search informed by lookahead heuristics Greedy, Admissible A*, Consistent A*</dc:title>
  <dc:creator>Hasegawa-Johnson, Mark Allan</dc:creator>
  <cp:lastModifiedBy>Hasegawa-Johnson, Mark Allan</cp:lastModifiedBy>
  <cp:revision>49</cp:revision>
  <cp:lastPrinted>2019-02-22T01:59:29Z</cp:lastPrinted>
  <dcterms:created xsi:type="dcterms:W3CDTF">2019-01-23T20:39:27Z</dcterms:created>
  <dcterms:modified xsi:type="dcterms:W3CDTF">2019-02-22T01:59:57Z</dcterms:modified>
</cp:coreProperties>
</file>