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84" r:id="rId4"/>
    <p:sldId id="258" r:id="rId5"/>
    <p:sldId id="293" r:id="rId6"/>
    <p:sldId id="259" r:id="rId7"/>
    <p:sldId id="260" r:id="rId8"/>
    <p:sldId id="261" r:id="rId9"/>
    <p:sldId id="262" r:id="rId10"/>
    <p:sldId id="264" r:id="rId11"/>
    <p:sldId id="294" r:id="rId12"/>
    <p:sldId id="285" r:id="rId13"/>
    <p:sldId id="265" r:id="rId14"/>
    <p:sldId id="266" r:id="rId15"/>
    <p:sldId id="267" r:id="rId16"/>
    <p:sldId id="268" r:id="rId17"/>
    <p:sldId id="295" r:id="rId18"/>
    <p:sldId id="269" r:id="rId19"/>
    <p:sldId id="270" r:id="rId20"/>
    <p:sldId id="271" r:id="rId21"/>
    <p:sldId id="272" r:id="rId22"/>
    <p:sldId id="273" r:id="rId23"/>
    <p:sldId id="274" r:id="rId24"/>
    <p:sldId id="289" r:id="rId25"/>
    <p:sldId id="275" r:id="rId26"/>
    <p:sldId id="288" r:id="rId27"/>
    <p:sldId id="290" r:id="rId28"/>
    <p:sldId id="276" r:id="rId29"/>
    <p:sldId id="277" r:id="rId30"/>
    <p:sldId id="278" r:id="rId31"/>
    <p:sldId id="296" r:id="rId32"/>
    <p:sldId id="291" r:id="rId33"/>
    <p:sldId id="292" r:id="rId34"/>
    <p:sldId id="279" r:id="rId35"/>
    <p:sldId id="280" r:id="rId36"/>
    <p:sldId id="281" r:id="rId37"/>
    <p:sldId id="282" r:id="rId38"/>
    <p:sldId id="297" r:id="rId3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73" d="100"/>
          <a:sy n="73" d="100"/>
        </p:scale>
        <p:origin x="208" y="1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DFEB9-C601-4E41-A9D4-0A5AE425DC27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328EE-D773-4981-A444-FA53BC212F6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379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25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3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9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54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58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26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3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6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5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8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44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15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40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28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2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3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Could</a:t>
            </a:r>
            <a:r>
              <a:rPr lang="en-US" baseline="0" dirty="0"/>
              <a:t> we have done better with the right branch?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2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6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41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42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70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581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553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84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68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13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28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42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16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030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26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97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63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14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18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661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62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09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C7262-AFC8-4379-8A7F-5D811BB839CF}" type="datetimeFigureOut">
              <a:rPr kumimoji="1" lang="ja-JP" altLang="en-US" smtClean="0"/>
              <a:t>2019/2/4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1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rchive.computerhistory.org/projects/chess/related_materials/text/2-0%20and%202-1.Programming_a_computer_for_playing_chess.shannon/2-0%20and%202-1.Programming_a_computer_for_playing_chess.shannon.062303002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xkcd.com/832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q=cartoon+character+minnie&amp;id=7B8D2A79A0325AB6D14097C87939B5864C09247F&amp;FORM=IARRTH" TargetMode="External"/><Relationship Id="rId2" Type="http://schemas.openxmlformats.org/officeDocument/2006/relationships/hyperlink" Target="https://www.bing.com/images/search?q=cartoon+character+max&amp;qpvt=cartoon+character+ma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ydra_(chess)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4841"/>
            <a:ext cx="9144000" cy="1847081"/>
          </a:xfrm>
        </p:spPr>
        <p:txBody>
          <a:bodyPr/>
          <a:lstStyle/>
          <a:p>
            <a:r>
              <a:rPr lang="en-US" altLang="ja-JP" dirty="0"/>
              <a:t>CS440/ECE448 Lecture 8:</a:t>
            </a:r>
            <a:br>
              <a:rPr lang="en-US" altLang="ja-JP" dirty="0"/>
            </a:br>
            <a:r>
              <a:rPr lang="en-US" altLang="ja-JP" dirty="0"/>
              <a:t>Two-Player Games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48654"/>
            <a:ext cx="4829666" cy="828560"/>
          </a:xfrm>
        </p:spPr>
        <p:txBody>
          <a:bodyPr>
            <a:normAutofit fontScale="92500"/>
          </a:bodyPr>
          <a:lstStyle/>
          <a:p>
            <a:pPr algn="l"/>
            <a:r>
              <a:rPr kumimoji="1" lang="en-US" altLang="ja-JP" sz="2000" dirty="0"/>
              <a:t>Slides by Svetlana Lazebnik 9/2016</a:t>
            </a:r>
          </a:p>
          <a:p>
            <a:pPr algn="l"/>
            <a:r>
              <a:rPr lang="en-US" altLang="ja-JP" sz="2000" dirty="0"/>
              <a:t>Modified by Mark Hasegawa-Johnson 2/2019</a:t>
            </a:r>
            <a:endParaRPr kumimoji="1" lang="ja-JP" alt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19" y="1848654"/>
            <a:ext cx="6716206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0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study games?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1"/>
            <a:ext cx="8305800" cy="4525963"/>
          </a:xfrm>
        </p:spPr>
        <p:txBody>
          <a:bodyPr/>
          <a:lstStyle/>
          <a:p>
            <a:r>
              <a:rPr lang="en-US" dirty="0"/>
              <a:t>Games are a traditional hallmark of intelligence</a:t>
            </a:r>
          </a:p>
          <a:p>
            <a:r>
              <a:rPr lang="en-US" dirty="0"/>
              <a:t>Games are easy to formalize</a:t>
            </a:r>
          </a:p>
          <a:p>
            <a:r>
              <a:rPr lang="en-US" dirty="0"/>
              <a:t>Games can be a good model of real-world competitive or cooperative activities</a:t>
            </a:r>
          </a:p>
          <a:p>
            <a:pPr lvl="1"/>
            <a:r>
              <a:rPr lang="en-US" dirty="0"/>
              <a:t>Military confrontations, negotiation, auctions, etc.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AI: Origins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51038"/>
            <a:ext cx="8229600" cy="4525963"/>
          </a:xfrm>
        </p:spPr>
        <p:txBody>
          <a:bodyPr/>
          <a:lstStyle/>
          <a:p>
            <a:r>
              <a:rPr lang="en-US" dirty="0" err="1"/>
              <a:t>Minimax</a:t>
            </a:r>
            <a:r>
              <a:rPr lang="en-US" dirty="0"/>
              <a:t> algorithm: Ernst </a:t>
            </a:r>
            <a:r>
              <a:rPr lang="en-US" dirty="0" err="1"/>
              <a:t>Zermelo</a:t>
            </a:r>
            <a:r>
              <a:rPr lang="en-US" dirty="0"/>
              <a:t>, 1912</a:t>
            </a:r>
          </a:p>
          <a:p>
            <a:r>
              <a:rPr lang="en-US" dirty="0"/>
              <a:t>Chess playing with evaluation function, quiescence search, selective search: </a:t>
            </a:r>
            <a:br>
              <a:rPr lang="en-US" dirty="0"/>
            </a:br>
            <a:r>
              <a:rPr lang="en-US" dirty="0"/>
              <a:t>Claude Shannon, 1949 (</a:t>
            </a:r>
            <a:r>
              <a:rPr lang="en-US" dirty="0">
                <a:hlinkClick r:id="rId3"/>
              </a:rPr>
              <a:t>paper</a:t>
            </a:r>
            <a:r>
              <a:rPr lang="en-US" dirty="0"/>
              <a:t>)</a:t>
            </a:r>
          </a:p>
          <a:p>
            <a:r>
              <a:rPr lang="en-US" dirty="0"/>
              <a:t>Alpha-beta search: John McCarthy, 1956 </a:t>
            </a:r>
          </a:p>
          <a:p>
            <a:r>
              <a:rPr lang="en-US" dirty="0"/>
              <a:t>Checkers program that learns its own evaluation function by playing against itself: Arthur Samuel,  1956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game environments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623192"/>
              </p:ext>
            </p:extLst>
          </p:nvPr>
        </p:nvGraphicFramePr>
        <p:xfrm>
          <a:off x="1981200" y="1600201"/>
          <a:ext cx="8229600" cy="376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049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Deterministic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Stochastic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976">
                <a:tc>
                  <a:txBody>
                    <a:bodyPr/>
                    <a:lstStyle/>
                    <a:p>
                      <a:r>
                        <a:rPr lang="en-US" sz="2800" dirty="0"/>
                        <a:t>Perfect</a:t>
                      </a:r>
                      <a:r>
                        <a:rPr lang="en-US" sz="2800" baseline="0" dirty="0"/>
                        <a:t> information</a:t>
                      </a:r>
                      <a:br>
                        <a:rPr lang="en-US" sz="2800" baseline="0" dirty="0"/>
                      </a:br>
                      <a:r>
                        <a:rPr lang="en-US" sz="2800" baseline="0" dirty="0"/>
                        <a:t>(fully observable)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976">
                <a:tc>
                  <a:txBody>
                    <a:bodyPr/>
                    <a:lstStyle/>
                    <a:p>
                      <a:r>
                        <a:rPr lang="en-US" sz="2800" dirty="0"/>
                        <a:t>Imperfect information</a:t>
                      </a:r>
                    </a:p>
                    <a:p>
                      <a:r>
                        <a:rPr lang="en-US" sz="2800" dirty="0"/>
                        <a:t>(partially observable)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735419" y="2450068"/>
            <a:ext cx="27321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Chess, checkers, go</a:t>
            </a:r>
          </a:p>
        </p:txBody>
      </p:sp>
      <p:sp>
        <p:nvSpPr>
          <p:cNvPr id="4" name="Rectangle 3"/>
          <p:cNvSpPr/>
          <p:nvPr/>
        </p:nvSpPr>
        <p:spPr>
          <a:xfrm>
            <a:off x="7467600" y="2362201"/>
            <a:ext cx="2580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Backgammon, monopoly</a:t>
            </a:r>
          </a:p>
        </p:txBody>
      </p:sp>
      <p:sp>
        <p:nvSpPr>
          <p:cNvPr id="5" name="Rectangle 4"/>
          <p:cNvSpPr/>
          <p:nvPr/>
        </p:nvSpPr>
        <p:spPr>
          <a:xfrm>
            <a:off x="4706621" y="3563956"/>
            <a:ext cx="16446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Battleship</a:t>
            </a:r>
          </a:p>
        </p:txBody>
      </p:sp>
      <p:sp>
        <p:nvSpPr>
          <p:cNvPr id="7" name="Rectangle 6"/>
          <p:cNvSpPr/>
          <p:nvPr/>
        </p:nvSpPr>
        <p:spPr>
          <a:xfrm>
            <a:off x="7484412" y="3577205"/>
            <a:ext cx="18881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Scrabble, poker, bridge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Zero-sum Games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7327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two-player zero-sum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Players take turns</a:t>
            </a:r>
          </a:p>
          <a:p>
            <a:r>
              <a:rPr lang="en-US" dirty="0"/>
              <a:t>Each game outcome or </a:t>
            </a:r>
            <a:r>
              <a:rPr lang="en-US" b="1" dirty="0"/>
              <a:t>terminal state</a:t>
            </a:r>
            <a:r>
              <a:rPr lang="en-US" dirty="0"/>
              <a:t> has a </a:t>
            </a:r>
            <a:r>
              <a:rPr lang="en-US" b="1" dirty="0"/>
              <a:t>utility</a:t>
            </a:r>
            <a:r>
              <a:rPr lang="en-US" dirty="0"/>
              <a:t> for each player (e.g., 1 for win, 0 for loss)</a:t>
            </a:r>
          </a:p>
          <a:p>
            <a:r>
              <a:rPr lang="en-US" dirty="0"/>
              <a:t>The sum of both players’ utilities is a constant</a:t>
            </a:r>
          </a:p>
          <a:p>
            <a:endParaRPr lang="en-US" dirty="0"/>
          </a:p>
        </p:txBody>
      </p:sp>
      <p:pic>
        <p:nvPicPr>
          <p:cNvPr id="3074" name="Picture 2" descr="http://www.themorgan.org/collections/works/IlluminatingFashion/images/g24_25v-26r-int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795183"/>
            <a:ext cx="5562600" cy="29294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vs. single-agent search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570038"/>
            <a:ext cx="8839200" cy="4525963"/>
          </a:xfrm>
        </p:spPr>
        <p:txBody>
          <a:bodyPr/>
          <a:lstStyle/>
          <a:p>
            <a:r>
              <a:rPr lang="en-US" dirty="0"/>
              <a:t>We don’t know how the opponent will act</a:t>
            </a:r>
          </a:p>
          <a:p>
            <a:pPr lvl="1"/>
            <a:r>
              <a:rPr lang="en-US" dirty="0"/>
              <a:t>The solution is not a fixed sequence of actions from start state to goal state, but a </a:t>
            </a:r>
            <a:r>
              <a:rPr lang="en-US" b="1" i="1" dirty="0">
                <a:solidFill>
                  <a:srgbClr val="CC0099"/>
                </a:solidFill>
              </a:rPr>
              <a:t>strategy</a:t>
            </a:r>
            <a:r>
              <a:rPr lang="en-US" b="1" dirty="0"/>
              <a:t> </a:t>
            </a:r>
            <a:r>
              <a:rPr lang="en-US" dirty="0"/>
              <a:t>or </a:t>
            </a:r>
            <a:r>
              <a:rPr lang="en-US" b="1" i="1" dirty="0">
                <a:solidFill>
                  <a:srgbClr val="CC0099"/>
                </a:solidFill>
              </a:rPr>
              <a:t>policy</a:t>
            </a:r>
            <a:r>
              <a:rPr lang="en-US" dirty="0"/>
              <a:t> (a mapping from state to best move in that state)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152400"/>
            <a:ext cx="8229600" cy="1143000"/>
          </a:xfrm>
        </p:spPr>
        <p:txBody>
          <a:bodyPr/>
          <a:lstStyle/>
          <a:p>
            <a:r>
              <a:rPr lang="en-US" dirty="0"/>
              <a:t>Game tree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752600" y="838201"/>
            <a:ext cx="8610600" cy="4525963"/>
          </a:xfrm>
        </p:spPr>
        <p:txBody>
          <a:bodyPr/>
          <a:lstStyle/>
          <a:p>
            <a:r>
              <a:rPr lang="en-US" sz="2400" dirty="0"/>
              <a:t>A game of tic-tac-toe between two players, “max” and “min”</a:t>
            </a:r>
          </a:p>
        </p:txBody>
      </p:sp>
      <p:pic>
        <p:nvPicPr>
          <p:cNvPr id="6148" name="Picture 4" descr="tictacto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0"/>
            <a:ext cx="6960162" cy="4954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45878"/>
          <a:stretch>
            <a:fillRect/>
          </a:stretch>
        </p:blipFill>
        <p:spPr bwMode="auto">
          <a:xfrm>
            <a:off x="3180190" y="0"/>
            <a:ext cx="5659011" cy="692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153400" y="457200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http://xkcd.com/832/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A more abstract game tree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829589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76600" y="4507468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Terminal utilities (for MAX)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6600" y="5040869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</a:t>
            </a:r>
            <a:r>
              <a:rPr lang="en-US" sz="2400" i="1" dirty="0"/>
              <a:t>two-ply</a:t>
            </a:r>
            <a:r>
              <a:rPr lang="en-US" sz="2400" dirty="0"/>
              <a:t> game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Minimax Search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91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The rules of every game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0683" y="1825625"/>
            <a:ext cx="9507876" cy="4351338"/>
          </a:xfrm>
        </p:spPr>
        <p:txBody>
          <a:bodyPr/>
          <a:lstStyle/>
          <a:p>
            <a:r>
              <a:rPr lang="en-US" altLang="ja-JP" dirty="0"/>
              <a:t>Every possible outcome has a value (or “utility”) for me.</a:t>
            </a:r>
          </a:p>
          <a:p>
            <a:r>
              <a:rPr lang="en-US" altLang="ja-JP" dirty="0"/>
              <a:t>Zero-sum game: if the value to me is +V, then the value to my opponent is –V.</a:t>
            </a:r>
          </a:p>
          <a:p>
            <a:r>
              <a:rPr lang="en-US" altLang="ja-JP" dirty="0"/>
              <a:t>Phrased another way:</a:t>
            </a:r>
          </a:p>
          <a:p>
            <a:pPr lvl="1"/>
            <a:r>
              <a:rPr lang="en-US" altLang="ja-JP" dirty="0"/>
              <a:t>My rational action, on each move, is to choose a move that will maximize the value of the outcome</a:t>
            </a:r>
          </a:p>
          <a:p>
            <a:pPr lvl="1"/>
            <a:r>
              <a:rPr kumimoji="1" lang="en-US" altLang="ja-JP" dirty="0"/>
              <a:t>My opponent’s rational action is to choose a move that will minimize the value of the outcome</a:t>
            </a:r>
          </a:p>
          <a:p>
            <a:r>
              <a:rPr lang="en-US" altLang="ja-JP" dirty="0"/>
              <a:t>Call me “</a:t>
            </a:r>
            <a:r>
              <a:rPr lang="en-US" altLang="ja-JP" dirty="0">
                <a:hlinkClick r:id="rId2"/>
              </a:rPr>
              <a:t>Max</a:t>
            </a:r>
            <a:r>
              <a:rPr lang="en-US" altLang="ja-JP" dirty="0"/>
              <a:t>”</a:t>
            </a:r>
          </a:p>
          <a:p>
            <a:r>
              <a:rPr kumimoji="1" lang="en-US" altLang="ja-JP" dirty="0"/>
              <a:t>Call my opponent “</a:t>
            </a:r>
            <a:r>
              <a:rPr kumimoji="1" lang="en-US" altLang="ja-JP" dirty="0">
                <a:hlinkClick r:id="rId3"/>
              </a:rPr>
              <a:t>Min</a:t>
            </a:r>
            <a:r>
              <a:rPr kumimoji="1" lang="en-US" altLang="ja-JP" dirty="0"/>
              <a:t>”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95688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792162"/>
          </a:xfrm>
        </p:spPr>
        <p:txBody>
          <a:bodyPr/>
          <a:lstStyle/>
          <a:p>
            <a:r>
              <a:rPr lang="en-US" dirty="0"/>
              <a:t>Game tree search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6400" y="4876800"/>
            <a:ext cx="8763000" cy="1371600"/>
          </a:xfrm>
        </p:spPr>
        <p:txBody>
          <a:bodyPr>
            <a:normAutofit fontScale="92500"/>
          </a:bodyPr>
          <a:lstStyle/>
          <a:p>
            <a:r>
              <a:rPr lang="en-US" sz="2400" b="1" dirty="0"/>
              <a:t>Minimax value of a node</a:t>
            </a:r>
            <a:r>
              <a:rPr lang="en-US" sz="2400" dirty="0"/>
              <a:t>: the utility (for MAX) of being in the corresponding state, assuming perfect play on both sides</a:t>
            </a:r>
          </a:p>
          <a:p>
            <a:r>
              <a:rPr lang="en-US" sz="2400" b="1" dirty="0"/>
              <a:t>Minimax strategy: </a:t>
            </a:r>
            <a:r>
              <a:rPr lang="en-US" sz="2400" dirty="0"/>
              <a:t>Choose the move that gives the best worst-case payoff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829589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419600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5358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39200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5358" y="10668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-76200"/>
            <a:ext cx="8686800" cy="1143000"/>
          </a:xfrm>
        </p:spPr>
        <p:txBody>
          <a:bodyPr/>
          <a:lstStyle/>
          <a:p>
            <a:r>
              <a:rPr lang="en-US" sz="3600" dirty="0"/>
              <a:t>Computing the </a:t>
            </a:r>
            <a:r>
              <a:rPr lang="en-US" sz="3600" dirty="0" err="1"/>
              <a:t>minimax</a:t>
            </a:r>
            <a:r>
              <a:rPr lang="en-US" sz="3600" dirty="0"/>
              <a:t> value of a node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4770438"/>
            <a:ext cx="8686800" cy="2011363"/>
          </a:xfrm>
        </p:spPr>
        <p:txBody>
          <a:bodyPr/>
          <a:lstStyle/>
          <a:p>
            <a:r>
              <a:rPr lang="en-US" sz="2400" b="1" dirty="0" err="1">
                <a:solidFill>
                  <a:srgbClr val="CC0099"/>
                </a:solidFill>
              </a:rPr>
              <a:t>Minimax</a:t>
            </a:r>
            <a:r>
              <a:rPr lang="en-US" sz="2400" dirty="0"/>
              <a:t>(</a:t>
            </a:r>
            <a:r>
              <a:rPr lang="en-US" sz="2400" i="1" dirty="0"/>
              <a:t>node</a:t>
            </a:r>
            <a:r>
              <a:rPr lang="en-US" sz="2400" dirty="0"/>
              <a:t>) =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Utility(</a:t>
            </a:r>
            <a:r>
              <a:rPr lang="en-US" i="1" dirty="0"/>
              <a:t>node</a:t>
            </a:r>
            <a:r>
              <a:rPr lang="en-US" dirty="0"/>
              <a:t>) if </a:t>
            </a:r>
            <a:r>
              <a:rPr lang="en-US" i="1" dirty="0"/>
              <a:t>node</a:t>
            </a:r>
            <a:r>
              <a:rPr lang="en-US" dirty="0"/>
              <a:t> is terminal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max</a:t>
            </a:r>
            <a:r>
              <a:rPr lang="en-US" i="1" baseline="-25000" dirty="0"/>
              <a:t>action</a:t>
            </a:r>
            <a:r>
              <a:rPr lang="en-US" dirty="0"/>
              <a:t> </a:t>
            </a:r>
            <a:r>
              <a:rPr lang="en-US" b="1" dirty="0" err="1">
                <a:solidFill>
                  <a:srgbClr val="CC0099"/>
                </a:solidFill>
              </a:rPr>
              <a:t>Minimax</a:t>
            </a:r>
            <a:r>
              <a:rPr lang="en-US" dirty="0"/>
              <a:t>(</a:t>
            </a:r>
            <a:r>
              <a:rPr lang="en-US" dirty="0" err="1"/>
              <a:t>Succ</a:t>
            </a:r>
            <a:r>
              <a:rPr lang="en-US" dirty="0"/>
              <a:t>(</a:t>
            </a:r>
            <a:r>
              <a:rPr lang="en-US" i="1" dirty="0"/>
              <a:t>node, action</a:t>
            </a:r>
            <a:r>
              <a:rPr lang="en-US" dirty="0"/>
              <a:t>)) if </a:t>
            </a:r>
            <a:r>
              <a:rPr lang="en-US" i="1" dirty="0"/>
              <a:t>player</a:t>
            </a:r>
            <a:r>
              <a:rPr lang="en-US" dirty="0"/>
              <a:t> = MAX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/>
              <a:t>min</a:t>
            </a:r>
            <a:r>
              <a:rPr lang="en-US" i="1" baseline="-25000" dirty="0" err="1"/>
              <a:t>action</a:t>
            </a:r>
            <a:r>
              <a:rPr lang="en-US" dirty="0"/>
              <a:t>  </a:t>
            </a:r>
            <a:r>
              <a:rPr lang="en-US" b="1" dirty="0" err="1">
                <a:solidFill>
                  <a:srgbClr val="CC0099"/>
                </a:solidFill>
              </a:rPr>
              <a:t>Minimax</a:t>
            </a:r>
            <a:r>
              <a:rPr lang="en-US" dirty="0"/>
              <a:t>(</a:t>
            </a:r>
            <a:r>
              <a:rPr lang="en-US" dirty="0" err="1"/>
              <a:t>Succ</a:t>
            </a:r>
            <a:r>
              <a:rPr lang="en-US" dirty="0"/>
              <a:t>(</a:t>
            </a:r>
            <a:r>
              <a:rPr lang="en-US" i="1" dirty="0"/>
              <a:t>node, action</a:t>
            </a:r>
            <a:r>
              <a:rPr lang="en-US" dirty="0"/>
              <a:t>)) if </a:t>
            </a:r>
            <a:r>
              <a:rPr lang="en-US" i="1" dirty="0"/>
              <a:t>player</a:t>
            </a:r>
            <a:r>
              <a:rPr lang="en-US" dirty="0"/>
              <a:t> = MIN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829589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19600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5358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39200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5358" y="10668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of </a:t>
            </a:r>
            <a:r>
              <a:rPr lang="en-US" dirty="0" err="1"/>
              <a:t>minimax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1" y="1951038"/>
            <a:ext cx="5334001" cy="4525963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minimax</a:t>
            </a:r>
            <a:r>
              <a:rPr lang="en-US" sz="2400" dirty="0"/>
              <a:t> strategy is optimal against an optimal opponent</a:t>
            </a:r>
          </a:p>
          <a:p>
            <a:r>
              <a:rPr lang="en-US" sz="2400" dirty="0"/>
              <a:t>What if your opponent is suboptimal?</a:t>
            </a:r>
          </a:p>
          <a:p>
            <a:pPr lvl="1"/>
            <a:r>
              <a:rPr lang="en-US" sz="2000" dirty="0"/>
              <a:t>Your utility will ALWAYS BE HIGHER than if you were playing an optimal opponent!</a:t>
            </a:r>
          </a:p>
          <a:p>
            <a:pPr lvl="1"/>
            <a:r>
              <a:rPr lang="en-US" sz="2000" dirty="0"/>
              <a:t>A different strategy may work better for a sub-optimal opponent, but it will necessarily be worse against an optimal opponent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0" y="2057400"/>
            <a:ext cx="3691335" cy="3352800"/>
            <a:chOff x="5333999" y="2057400"/>
            <a:chExt cx="3691335" cy="33528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3999" y="2057400"/>
              <a:ext cx="3691335" cy="335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343860" y="4953000"/>
              <a:ext cx="437940" cy="369332"/>
            </a:xfrm>
            <a:prstGeom prst="rect">
              <a:avLst/>
            </a:prstGeom>
            <a:solidFill>
              <a:srgbClr val="B285D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977263" y="6553201"/>
            <a:ext cx="2437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Example from D. Klein and P. </a:t>
            </a:r>
            <a:r>
              <a:rPr lang="en-US" sz="1200" dirty="0" err="1"/>
              <a:t>Abbeel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447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914400"/>
          </a:xfrm>
        </p:spPr>
        <p:txBody>
          <a:bodyPr/>
          <a:lstStyle/>
          <a:p>
            <a:r>
              <a:rPr lang="en-US" dirty="0"/>
              <a:t>More general games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4800601"/>
            <a:ext cx="8686800" cy="16303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More than two players, non-zero-sum</a:t>
            </a:r>
          </a:p>
          <a:p>
            <a:r>
              <a:rPr lang="en-US" sz="2400" dirty="0"/>
              <a:t>Utilities are now </a:t>
            </a:r>
            <a:r>
              <a:rPr lang="en-US" sz="2400" dirty="0" err="1"/>
              <a:t>tuples</a:t>
            </a:r>
            <a:endParaRPr lang="en-US" sz="2400" dirty="0"/>
          </a:p>
          <a:p>
            <a:r>
              <a:rPr lang="en-US" sz="2400" dirty="0"/>
              <a:t>Each player maximizes their own utility at their node</a:t>
            </a:r>
          </a:p>
          <a:p>
            <a:r>
              <a:rPr lang="en-US" sz="2400" dirty="0"/>
              <a:t>Utilities get propagated (</a:t>
            </a:r>
            <a:r>
              <a:rPr lang="en-US" sz="2400" i="1" dirty="0"/>
              <a:t>backed up</a:t>
            </a:r>
            <a:r>
              <a:rPr lang="en-US" sz="2400" dirty="0"/>
              <a:t>) from children to parents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744" y="949326"/>
            <a:ext cx="6304456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28956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4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3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3878" y="28956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7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4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1878" y="19050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4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3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4078" y="28956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5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35678" y="28956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7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7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49878" y="19050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5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9678" y="1066800"/>
            <a:ext cx="599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4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0000FF"/>
                </a:solidFill>
              </a:rPr>
              <a:t>3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1D9328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Alpha-Beta Pruning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702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5196348" y="2895600"/>
            <a:ext cx="5397910" cy="33528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7910" h="3352800">
                <a:moveTo>
                  <a:pt x="1280652" y="76200"/>
                </a:moveTo>
                <a:lnTo>
                  <a:pt x="678426" y="1376516"/>
                </a:lnTo>
                <a:lnTo>
                  <a:pt x="0" y="3279058"/>
                </a:lnTo>
                <a:lnTo>
                  <a:pt x="5397910" y="3352800"/>
                </a:lnTo>
                <a:lnTo>
                  <a:pt x="5206181" y="904568"/>
                </a:lnTo>
                <a:cubicBezTo>
                  <a:pt x="4646971" y="350275"/>
                  <a:pt x="2774113" y="141678"/>
                  <a:pt x="2118852" y="0"/>
                </a:cubicBezTo>
                <a:cubicBezTo>
                  <a:pt x="1918059" y="11676"/>
                  <a:pt x="1567171" y="69287"/>
                  <a:pt x="1280652" y="76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38963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1" y="243840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6516624" y="2945132"/>
            <a:ext cx="4114800" cy="3297799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4800" h="3297799">
                <a:moveTo>
                  <a:pt x="0" y="21199"/>
                </a:moveTo>
                <a:cubicBezTo>
                  <a:pt x="268288" y="641912"/>
                  <a:pt x="962742" y="1291199"/>
                  <a:pt x="1445342" y="1926199"/>
                </a:cubicBezTo>
                <a:lnTo>
                  <a:pt x="1445342" y="3221599"/>
                </a:lnTo>
                <a:lnTo>
                  <a:pt x="4114800" y="3297799"/>
                </a:lnTo>
                <a:lnTo>
                  <a:pt x="3923071" y="849567"/>
                </a:lnTo>
                <a:cubicBezTo>
                  <a:pt x="3363861" y="295274"/>
                  <a:pt x="1493461" y="162877"/>
                  <a:pt x="838200" y="21199"/>
                </a:cubicBezTo>
                <a:cubicBezTo>
                  <a:pt x="637407" y="32875"/>
                  <a:pt x="224608" y="0"/>
                  <a:pt x="0" y="21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38963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1" y="243840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1" y="3896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0" y="5779008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182803" y="3794700"/>
            <a:ext cx="2157707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7707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2157707" y="2448232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8615517" y="3794700"/>
            <a:ext cx="2015909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147484 w 2015909"/>
              <a:gd name="connsiteY0" fmla="*/ 624900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0 h 2453700"/>
              <a:gd name="connsiteX0" fmla="*/ 147484 w 2015909"/>
              <a:gd name="connsiteY0" fmla="*/ 624900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5909" h="2453700">
                <a:moveTo>
                  <a:pt x="147484" y="624900"/>
                </a:moveTo>
                <a:cubicBezTo>
                  <a:pt x="0" y="1175097"/>
                  <a:pt x="158086" y="2088360"/>
                  <a:pt x="299884" y="2453700"/>
                </a:cubicBezTo>
                <a:lnTo>
                  <a:pt x="2015909" y="2448232"/>
                </a:lnTo>
                <a:lnTo>
                  <a:pt x="1824180" y="0"/>
                </a:lnTo>
                <a:cubicBezTo>
                  <a:pt x="920841" y="652617"/>
                  <a:pt x="569835" y="70808"/>
                  <a:pt x="147484" y="624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38963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1" y="243840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1" y="3896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0" y="5779008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247589" y="3896380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14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182802" y="3794700"/>
            <a:ext cx="1965978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8793481" y="3813048"/>
            <a:ext cx="1792225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147484 w 2015909"/>
              <a:gd name="connsiteY0" fmla="*/ 624901 h 2453700"/>
              <a:gd name="connsiteX1" fmla="*/ 13666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0 w 1868425"/>
              <a:gd name="connsiteY0" fmla="*/ 624901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624901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868425"/>
              <a:gd name="connsiteY0" fmla="*/ 624900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6249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868425"/>
              <a:gd name="connsiteY0" fmla="*/ 548700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225" h="2453700">
                <a:moveTo>
                  <a:pt x="0" y="548700"/>
                </a:moveTo>
                <a:cubicBezTo>
                  <a:pt x="430161" y="1312749"/>
                  <a:pt x="1001202" y="2088360"/>
                  <a:pt x="1143000" y="2453700"/>
                </a:cubicBezTo>
                <a:lnTo>
                  <a:pt x="1792225" y="2448232"/>
                </a:lnTo>
                <a:lnTo>
                  <a:pt x="1600496" y="0"/>
                </a:lnTo>
                <a:cubicBezTo>
                  <a:pt x="697157" y="652617"/>
                  <a:pt x="484263" y="85095"/>
                  <a:pt x="0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2800" y="38963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1" y="243840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1" y="3896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0" y="5779008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247590" y="3896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182802" y="3794700"/>
            <a:ext cx="1965978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066801"/>
            <a:ext cx="8915400" cy="1066800"/>
          </a:xfrm>
        </p:spPr>
        <p:txBody>
          <a:bodyPr/>
          <a:lstStyle/>
          <a:p>
            <a:r>
              <a:rPr lang="en-US" dirty="0"/>
              <a:t>It is possible to compute the exact </a:t>
            </a:r>
            <a:r>
              <a:rPr lang="en-US" dirty="0" err="1"/>
              <a:t>minimax</a:t>
            </a:r>
            <a:r>
              <a:rPr lang="en-US" dirty="0"/>
              <a:t> decision without expanding every node in the game tree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2133600"/>
            <a:ext cx="897310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352800" y="389638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39558" y="243840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1" y="3896380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0800" y="5779008"/>
            <a:ext cx="114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247589" y="3896380"/>
            <a:ext cx="449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sym typeface="Symbol"/>
              </a:rPr>
              <a:t>2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6182802" y="3794700"/>
            <a:ext cx="1965978" cy="24537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Alpha-Beta Pruning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Key point that I find most counter-intuitive:</a:t>
            </a:r>
          </a:p>
          <a:p>
            <a:pPr marL="0" indent="0">
              <a:buNone/>
            </a:pPr>
            <a:endParaRPr kumimoji="1" lang="en-US" altLang="ja-JP" dirty="0"/>
          </a:p>
          <a:p>
            <a:r>
              <a:rPr lang="en-US" altLang="ja-JP" dirty="0"/>
              <a:t>MIN needs to calculate which move MAX will make.</a:t>
            </a:r>
          </a:p>
          <a:p>
            <a:r>
              <a:rPr lang="en-US" altLang="ja-JP" dirty="0"/>
              <a:t>MAX would never choose a suboptimal move.  </a:t>
            </a:r>
          </a:p>
          <a:p>
            <a:r>
              <a:rPr lang="en-US" altLang="ja-JP" dirty="0"/>
              <a:t>So if MIN discovers that, at a particular node in the tree, she can make a move that’s REALLY </a:t>
            </a:r>
            <a:r>
              <a:rPr lang="en-US" altLang="ja-JP" dirty="0" err="1"/>
              <a:t>REALLY</a:t>
            </a:r>
            <a:r>
              <a:rPr lang="en-US" altLang="ja-JP" dirty="0"/>
              <a:t> GOOD for her…</a:t>
            </a:r>
          </a:p>
          <a:p>
            <a:r>
              <a:rPr kumimoji="1" lang="en-US" altLang="ja-JP" dirty="0"/>
              <a:t>She can assume that MAX will never let her reach that node.</a:t>
            </a:r>
          </a:p>
          <a:p>
            <a:r>
              <a:rPr lang="en-US" altLang="ja-JP" dirty="0"/>
              <a:t>… and she can prune it away from the search, and never consider it again.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04559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646238"/>
            <a:ext cx="5181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400" dirty="0"/>
              <a:t> is the value of the best choice for the MAX player found so far </a:t>
            </a:r>
            <a:br>
              <a:rPr lang="en-US" sz="2400" dirty="0"/>
            </a:br>
            <a:r>
              <a:rPr lang="en-US" sz="2400" dirty="0"/>
              <a:t>at any choice point above node </a:t>
            </a:r>
            <a:r>
              <a:rPr lang="en-US" sz="2400" i="1" dirty="0"/>
              <a:t>n</a:t>
            </a:r>
          </a:p>
          <a:p>
            <a:r>
              <a:rPr lang="en-US" sz="2400" dirty="0"/>
              <a:t>More precisely: </a:t>
            </a:r>
            <a:r>
              <a:rPr lang="en-US" altLang="ja-JP" sz="2400" b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is the highest number that MAX knows how to force MIN to accept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We want to compute the </a:t>
            </a:r>
            <a:br>
              <a:rPr lang="en-US" sz="2400" dirty="0"/>
            </a:br>
            <a:r>
              <a:rPr lang="en-US" sz="2400" dirty="0"/>
              <a:t>MIN-value at </a:t>
            </a:r>
            <a:r>
              <a:rPr lang="en-US" sz="2400" i="1" dirty="0"/>
              <a:t>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As we loop over </a:t>
            </a:r>
            <a:r>
              <a:rPr lang="en-US" sz="2400" i="1" dirty="0" err="1"/>
              <a:t>n</a:t>
            </a:r>
            <a:r>
              <a:rPr lang="en-US" sz="2400" dirty="0" err="1"/>
              <a:t>’s</a:t>
            </a:r>
            <a:r>
              <a:rPr lang="en-US" sz="2400" dirty="0"/>
              <a:t> children, </a:t>
            </a:r>
            <a:br>
              <a:rPr lang="en-US" sz="2400" dirty="0"/>
            </a:br>
            <a:r>
              <a:rPr lang="en-US" sz="2400" dirty="0"/>
              <a:t>the MIN-value decreases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If it drops below </a:t>
            </a:r>
            <a:r>
              <a:rPr lang="en-US" sz="2400" b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400" dirty="0"/>
              <a:t>, MAX will never choose </a:t>
            </a:r>
            <a:r>
              <a:rPr lang="en-US" sz="2400" i="1" dirty="0"/>
              <a:t>n</a:t>
            </a:r>
            <a:r>
              <a:rPr lang="en-US" sz="2400" dirty="0"/>
              <a:t>, so we can ignore </a:t>
            </a:r>
            <a:r>
              <a:rPr lang="en-US" sz="2400" i="1" dirty="0"/>
              <a:t>n</a:t>
            </a:r>
            <a:r>
              <a:rPr lang="en-US" sz="2400" dirty="0"/>
              <a:t>’s remaining children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87" y="1514476"/>
            <a:ext cx="2544681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47875"/>
            <a:ext cx="71289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646238"/>
            <a:ext cx="5181600" cy="4525963"/>
          </a:xfrm>
        </p:spPr>
        <p:txBody>
          <a:bodyPr>
            <a:normAutofit lnSpcReduction="10000"/>
          </a:bodyPr>
          <a:lstStyle/>
          <a:p>
            <a:r>
              <a:rPr lang="el-GR" altLang="ja-JP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β</a:t>
            </a:r>
            <a:r>
              <a:rPr lang="en-US" sz="2400" dirty="0"/>
              <a:t> is the value of the best choice for the </a:t>
            </a:r>
            <a:r>
              <a:rPr lang="en-US" sz="2400" b="1" u="sng" dirty="0">
                <a:solidFill>
                  <a:schemeClr val="accent5"/>
                </a:solidFill>
              </a:rPr>
              <a:t>MIN</a:t>
            </a:r>
            <a:r>
              <a:rPr lang="en-US" sz="2400" dirty="0"/>
              <a:t> player found so far </a:t>
            </a:r>
            <a:br>
              <a:rPr lang="en-US" sz="2400" dirty="0"/>
            </a:br>
            <a:r>
              <a:rPr lang="en-US" sz="2400" dirty="0"/>
              <a:t>at any choice point above node </a:t>
            </a:r>
            <a:r>
              <a:rPr lang="en-US" sz="2400" i="1" dirty="0"/>
              <a:t>n</a:t>
            </a:r>
          </a:p>
          <a:p>
            <a:r>
              <a:rPr lang="en-US" altLang="ja-JP" sz="2400" dirty="0"/>
              <a:t>More precisely: </a:t>
            </a:r>
            <a:r>
              <a:rPr lang="el-GR" altLang="ja-JP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β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is the lowest number that </a:t>
            </a:r>
            <a:r>
              <a:rPr lang="en-US" altLang="ja-JP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 know how to force </a:t>
            </a:r>
            <a:r>
              <a:rPr lang="en-US" altLang="ja-JP" sz="2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 to accept</a:t>
            </a:r>
            <a:endParaRPr lang="en-US" altLang="ja-JP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We want to compute the 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MAX</a:t>
            </a:r>
            <a:r>
              <a:rPr lang="en-US" sz="2400" dirty="0"/>
              <a:t>-value at 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As we loop over 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’s children, </a:t>
            </a:r>
            <a:br>
              <a:rPr lang="en-US" sz="2400" dirty="0"/>
            </a:br>
            <a:r>
              <a:rPr lang="en-US" sz="2400" dirty="0"/>
              <a:t>the </a:t>
            </a:r>
            <a:r>
              <a:rPr lang="en-US" sz="2400" dirty="0">
                <a:solidFill>
                  <a:srgbClr val="FF0000"/>
                </a:solidFill>
              </a:rPr>
              <a:t>MAX</a:t>
            </a:r>
            <a:r>
              <a:rPr lang="en-US" sz="2400" dirty="0"/>
              <a:t>-value increases</a:t>
            </a:r>
          </a:p>
          <a:p>
            <a:r>
              <a:rPr lang="en-US" sz="2400" dirty="0"/>
              <a:t>If it rises above </a:t>
            </a:r>
            <a:r>
              <a:rPr lang="el-GR" altLang="ja-JP"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β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70C0"/>
                </a:solidFill>
              </a:rPr>
              <a:t>MIN</a:t>
            </a:r>
            <a:r>
              <a:rPr lang="en-US" sz="2400" dirty="0"/>
              <a:t> will never choose </a:t>
            </a:r>
            <a:r>
              <a:rPr lang="en-US" sz="2400" i="1" dirty="0"/>
              <a:t>m</a:t>
            </a:r>
            <a:r>
              <a:rPr lang="en-US" sz="2400" dirty="0"/>
              <a:t>, so we can ignore </a:t>
            </a:r>
            <a:r>
              <a:rPr lang="en-US" sz="2400" i="1" dirty="0"/>
              <a:t>m</a:t>
            </a:r>
            <a:r>
              <a:rPr lang="en-US" sz="2400" dirty="0"/>
              <a:t>’s remaining children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87" y="1514476"/>
            <a:ext cx="2544681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47875"/>
            <a:ext cx="71289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55825" y="2093632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ja-JP" sz="2400" b="1" dirty="0">
                <a:latin typeface="Times New Roman"/>
                <a:cs typeface="Times New Roman"/>
              </a:rPr>
              <a:t>β</a:t>
            </a:r>
            <a:endParaRPr lang="ja-JP" alt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9323485" y="4600522"/>
            <a:ext cx="489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Times New Roman"/>
                <a:cs typeface="Times New Roman"/>
              </a:rPr>
              <a:t>m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9444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600200" y="1646238"/>
                <a:ext cx="51816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An unexpected result:</a:t>
                </a:r>
                <a:endParaRPr lang="en-US" sz="2400" i="1" dirty="0"/>
              </a:p>
              <a:p>
                <a:r>
                  <a:rPr lang="en-US" altLang="ja-JP" sz="2400" b="1" dirty="0">
                    <a:solidFill>
                      <a:srgbClr val="CC0099"/>
                    </a:solidFill>
                    <a:latin typeface="Times New Roman" pitchFamily="18" charset="0"/>
                    <a:cs typeface="Times New Roman" pitchFamily="18" charset="0"/>
                  </a:rPr>
                  <a:t>α</a:t>
                </a:r>
                <a:r>
                  <a:rPr lang="en-US" altLang="ja-JP" sz="24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is the highest number that MAX knows how to force MIN to accept</a:t>
                </a:r>
                <a:endParaRPr lang="en-US" altLang="ja-JP" sz="2400" dirty="0"/>
              </a:p>
              <a:p>
                <a:r>
                  <a:rPr lang="el-GR" altLang="ja-JP" sz="2400" b="1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β</a:t>
                </a:r>
                <a:r>
                  <a:rPr lang="en-US" altLang="ja-JP" sz="2400" b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is the lowest number that </a:t>
                </a:r>
                <a:r>
                  <a:rPr lang="en-US" altLang="ja-JP" sz="2400" b="1" u="sng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MIN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 know how to force </a:t>
                </a:r>
                <a:r>
                  <a:rPr lang="en-US" altLang="ja-JP" sz="2400" b="1" u="sng" dirty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MAX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 to accept</a:t>
                </a:r>
              </a:p>
              <a:p>
                <a:pPr marL="0" indent="0">
                  <a:buNone/>
                </a:pP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So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ja-JP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ja-JP" altLang="en-US" sz="240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altLang="ja-JP" sz="2400" dirty="0"/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600200" y="1646238"/>
                <a:ext cx="5181600" cy="4525963"/>
              </a:xfrm>
              <a:blipFill rotWithShape="0">
                <a:blip r:embed="rId3"/>
                <a:stretch>
                  <a:fillRect l="-1882" t="-2019" r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587" y="1514476"/>
            <a:ext cx="2544681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47875"/>
            <a:ext cx="71289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55825" y="2093632"/>
            <a:ext cx="346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ja-JP" sz="2400" b="1" dirty="0">
                <a:latin typeface="Times New Roman"/>
                <a:cs typeface="Times New Roman"/>
              </a:rPr>
              <a:t>β</a:t>
            </a:r>
            <a:endParaRPr lang="ja-JP" alt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9323485" y="4600522"/>
            <a:ext cx="489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Times New Roman"/>
                <a:cs typeface="Times New Roman"/>
              </a:rPr>
              <a:t>m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5275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00704"/>
            <a:ext cx="8229600" cy="5410200"/>
          </a:xfrm>
        </p:spPr>
        <p:txBody>
          <a:bodyPr>
            <a:noAutofit/>
          </a:bodyPr>
          <a:lstStyle/>
          <a:p>
            <a:pPr marL="0" indent="0" defTabSz="457200">
              <a:buNone/>
            </a:pPr>
            <a:r>
              <a:rPr lang="en-US" sz="1800" b="1" dirty="0"/>
              <a:t>Function</a:t>
            </a:r>
            <a:r>
              <a:rPr lang="en-US" sz="1800" dirty="0"/>
              <a:t> </a:t>
            </a:r>
            <a:r>
              <a:rPr lang="en-US" sz="1800" i="1" dirty="0"/>
              <a:t>action</a:t>
            </a:r>
            <a:r>
              <a:rPr lang="en-US" sz="1800" dirty="0"/>
              <a:t> = </a:t>
            </a:r>
            <a:r>
              <a:rPr lang="en-US" sz="1800" b="1" dirty="0"/>
              <a:t>Alpha-Beta-Search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) </a:t>
            </a:r>
          </a:p>
          <a:p>
            <a:pPr marL="0" indent="0" defTabSz="457200">
              <a:buNone/>
            </a:pPr>
            <a:r>
              <a:rPr lang="en-US" sz="1800" dirty="0"/>
              <a:t>	</a:t>
            </a:r>
            <a:r>
              <a:rPr lang="en-US" sz="1800" i="1" dirty="0"/>
              <a:t>v</a:t>
            </a:r>
            <a:r>
              <a:rPr lang="en-US" sz="1800" dirty="0"/>
              <a:t> = </a:t>
            </a:r>
            <a:r>
              <a:rPr lang="en-US" sz="1800" b="1" dirty="0">
                <a:solidFill>
                  <a:srgbClr val="0000FF"/>
                </a:solidFill>
              </a:rPr>
              <a:t>Min-Value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CC0099"/>
                </a:solidFill>
              </a:rPr>
              <a:t>−∞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00FF"/>
                </a:solidFill>
              </a:rPr>
              <a:t>∞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return the </a:t>
            </a:r>
            <a:r>
              <a:rPr lang="en-US" sz="1800" i="1" dirty="0"/>
              <a:t>action</a:t>
            </a:r>
            <a:r>
              <a:rPr lang="en-US" sz="1800" dirty="0"/>
              <a:t> from </a:t>
            </a:r>
            <a:r>
              <a:rPr lang="en-US" sz="1800" i="1" dirty="0"/>
              <a:t>node</a:t>
            </a:r>
            <a:r>
              <a:rPr lang="en-US" sz="1800" dirty="0"/>
              <a:t> with value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endParaRPr lang="en-US" sz="1800" dirty="0"/>
          </a:p>
          <a:p>
            <a:pPr marL="0" indent="0" defTabSz="457200">
              <a:buNone/>
            </a:pP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i="1" dirty="0">
                <a:solidFill>
                  <a:srgbClr val="CC0099"/>
                </a:solidFill>
              </a:rPr>
              <a:t>: </a:t>
            </a:r>
            <a:r>
              <a:rPr lang="en-US" sz="1800" i="1" dirty="0"/>
              <a:t>best alternative available to the Max player</a:t>
            </a:r>
          </a:p>
          <a:p>
            <a:pPr marL="0" indent="0" defTabSz="457200">
              <a:buNone/>
            </a:pP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i="1" dirty="0">
                <a:solidFill>
                  <a:srgbClr val="0000FF"/>
                </a:solidFill>
              </a:rPr>
              <a:t>: </a:t>
            </a:r>
            <a:r>
              <a:rPr lang="en-US" sz="1800" i="1" dirty="0"/>
              <a:t>best alternative available to the Min player</a:t>
            </a:r>
          </a:p>
          <a:p>
            <a:pPr marL="0" indent="0" defTabSz="457200">
              <a:buNone/>
            </a:pPr>
            <a:endParaRPr lang="en-US" sz="1800" dirty="0"/>
          </a:p>
          <a:p>
            <a:pPr marL="0" indent="0" defTabSz="457200">
              <a:buNone/>
            </a:pPr>
            <a:r>
              <a:rPr lang="en-US" sz="1800" b="1" dirty="0"/>
              <a:t>Function</a:t>
            </a:r>
            <a:r>
              <a:rPr lang="en-US" sz="1800" dirty="0"/>
              <a:t> </a:t>
            </a:r>
            <a:r>
              <a:rPr lang="en-US" sz="1800" i="1" dirty="0"/>
              <a:t>v</a:t>
            </a:r>
            <a:r>
              <a:rPr lang="en-US" sz="1800" dirty="0"/>
              <a:t> = </a:t>
            </a:r>
            <a:r>
              <a:rPr lang="en-US" sz="1800" b="1" dirty="0">
                <a:solidFill>
                  <a:srgbClr val="0000FF"/>
                </a:solidFill>
              </a:rPr>
              <a:t>Min-Value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if Terminal(</a:t>
            </a:r>
            <a:r>
              <a:rPr lang="en-US" sz="1800" i="1" dirty="0"/>
              <a:t>node</a:t>
            </a:r>
            <a:r>
              <a:rPr lang="en-US" sz="1800" dirty="0"/>
              <a:t>) return Utility(</a:t>
            </a:r>
            <a:r>
              <a:rPr lang="en-US" sz="1800" i="1" dirty="0"/>
              <a:t>node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</a:t>
            </a:r>
            <a:r>
              <a:rPr lang="en-US" sz="1800" i="1" dirty="0"/>
              <a:t>v</a:t>
            </a:r>
            <a:r>
              <a:rPr lang="en-US" sz="1800" dirty="0"/>
              <a:t> = +∞</a:t>
            </a:r>
          </a:p>
          <a:p>
            <a:pPr marL="0" indent="0" defTabSz="457200">
              <a:buNone/>
            </a:pPr>
            <a:r>
              <a:rPr lang="en-US" sz="1800" dirty="0"/>
              <a:t>	for each </a:t>
            </a:r>
            <a:r>
              <a:rPr lang="en-US" sz="1800" i="1" dirty="0"/>
              <a:t>action</a:t>
            </a:r>
            <a:r>
              <a:rPr lang="en-US" sz="1800" dirty="0"/>
              <a:t> from </a:t>
            </a:r>
            <a:r>
              <a:rPr lang="en-US" sz="1800" i="1" dirty="0"/>
              <a:t>node</a:t>
            </a:r>
          </a:p>
          <a:p>
            <a:pPr marL="0" indent="0" defTabSz="457200">
              <a:buNone/>
            </a:pPr>
            <a:r>
              <a:rPr lang="en-US" sz="1800" dirty="0"/>
              <a:t>		</a:t>
            </a:r>
            <a:r>
              <a:rPr lang="en-US" sz="1800" i="1" dirty="0"/>
              <a:t>v</a:t>
            </a:r>
            <a:r>
              <a:rPr lang="en-US" sz="1800" dirty="0"/>
              <a:t> = Min(</a:t>
            </a:r>
            <a:r>
              <a:rPr lang="en-US" sz="1800" i="1" dirty="0"/>
              <a:t>v</a:t>
            </a:r>
            <a:r>
              <a:rPr lang="en-US" sz="1800" dirty="0"/>
              <a:t>, </a:t>
            </a:r>
            <a:r>
              <a:rPr lang="en-US" sz="1800" b="1" dirty="0">
                <a:solidFill>
                  <a:srgbClr val="CC0099"/>
                </a:solidFill>
              </a:rPr>
              <a:t>Max-Value</a:t>
            </a:r>
            <a:r>
              <a:rPr lang="en-US" sz="1800" dirty="0"/>
              <a:t>(</a:t>
            </a:r>
            <a:r>
              <a:rPr lang="en-US" sz="1800" dirty="0" err="1"/>
              <a:t>Succ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n-US" sz="1800" i="1" dirty="0"/>
              <a:t>action</a:t>
            </a:r>
            <a:r>
              <a:rPr lang="en-US" sz="1800" dirty="0"/>
              <a:t>), 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))</a:t>
            </a:r>
          </a:p>
          <a:p>
            <a:pPr marL="0" indent="0" defTabSz="457200">
              <a:buNone/>
            </a:pPr>
            <a:r>
              <a:rPr lang="en-US" sz="1800" dirty="0"/>
              <a:t>		if </a:t>
            </a:r>
            <a:r>
              <a:rPr lang="en-US" sz="1800" i="1" dirty="0"/>
              <a:t>v</a:t>
            </a:r>
            <a:r>
              <a:rPr lang="en-US" sz="1800" dirty="0"/>
              <a:t> ≤ 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 return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r>
              <a:rPr lang="en-US" sz="1800" dirty="0"/>
              <a:t>		</a:t>
            </a:r>
            <a:r>
              <a:rPr lang="el-GR" sz="1800" i="1" dirty="0">
                <a:solidFill>
                  <a:srgbClr val="0000FF"/>
                </a:solidFill>
              </a:rPr>
              <a:t> β</a:t>
            </a:r>
            <a:r>
              <a:rPr lang="en-US" sz="1800" dirty="0"/>
              <a:t> = Min(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, </a:t>
            </a:r>
            <a:r>
              <a:rPr lang="en-US" sz="1800" i="1" dirty="0"/>
              <a:t>v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end for</a:t>
            </a:r>
          </a:p>
          <a:p>
            <a:pPr marL="0" indent="0" defTabSz="457200">
              <a:buNone/>
            </a:pPr>
            <a:r>
              <a:rPr lang="en-US" sz="1800" dirty="0"/>
              <a:t>	return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endParaRPr lang="en-US" sz="1800" dirty="0"/>
          </a:p>
        </p:txBody>
      </p:sp>
      <p:sp>
        <p:nvSpPr>
          <p:cNvPr id="4" name="Isosceles Triangle 3"/>
          <p:cNvSpPr/>
          <p:nvPr/>
        </p:nvSpPr>
        <p:spPr>
          <a:xfrm flipV="1">
            <a:off x="8458200" y="13716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8229600" y="32004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>
            <a:off x="7162800" y="32004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4" idx="0"/>
            <a:endCxn id="8" idx="0"/>
          </p:cNvCxnSpPr>
          <p:nvPr/>
        </p:nvCxnSpPr>
        <p:spPr>
          <a:xfrm flipH="1">
            <a:off x="7467600" y="1905000"/>
            <a:ext cx="1295400" cy="12954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0"/>
            <a:endCxn id="6" idx="0"/>
          </p:cNvCxnSpPr>
          <p:nvPr/>
        </p:nvCxnSpPr>
        <p:spPr>
          <a:xfrm flipH="1">
            <a:off x="8534400" y="1905000"/>
            <a:ext cx="228600" cy="12954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0"/>
          </p:cNvCxnSpPr>
          <p:nvPr/>
        </p:nvCxnSpPr>
        <p:spPr>
          <a:xfrm>
            <a:off x="8763000" y="1905000"/>
            <a:ext cx="1143000" cy="10668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068797" y="1371600"/>
            <a:ext cx="651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node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696201" y="3821668"/>
            <a:ext cx="1907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Succ</a:t>
            </a:r>
            <a:r>
              <a:rPr lang="en-US" dirty="0"/>
              <a:t>(</a:t>
            </a:r>
            <a:r>
              <a:rPr lang="en-US" i="1" dirty="0"/>
              <a:t>node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10601" y="2514600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action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716869" y="2743201"/>
            <a:ext cx="5036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45769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58648"/>
            <a:ext cx="8229600" cy="1245632"/>
          </a:xfrm>
        </p:spPr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00699"/>
            <a:ext cx="8229600" cy="4525963"/>
          </a:xfrm>
        </p:spPr>
        <p:txBody>
          <a:bodyPr>
            <a:noAutofit/>
          </a:bodyPr>
          <a:lstStyle/>
          <a:p>
            <a:pPr marL="0" indent="0" defTabSz="457200">
              <a:buNone/>
            </a:pPr>
            <a:r>
              <a:rPr lang="en-US" sz="1800" b="1" dirty="0"/>
              <a:t>Function</a:t>
            </a:r>
            <a:r>
              <a:rPr lang="en-US" sz="1800" dirty="0"/>
              <a:t> </a:t>
            </a:r>
            <a:r>
              <a:rPr lang="en-US" sz="1800" i="1" dirty="0"/>
              <a:t>action</a:t>
            </a:r>
            <a:r>
              <a:rPr lang="en-US" sz="1800" dirty="0"/>
              <a:t> = </a:t>
            </a:r>
            <a:r>
              <a:rPr lang="en-US" sz="1800" b="1" dirty="0"/>
              <a:t>Alpha-Beta-Search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) </a:t>
            </a:r>
          </a:p>
          <a:p>
            <a:pPr marL="0" indent="0" defTabSz="457200">
              <a:buNone/>
            </a:pPr>
            <a:r>
              <a:rPr lang="en-US" sz="1800" dirty="0"/>
              <a:t>	</a:t>
            </a:r>
            <a:r>
              <a:rPr lang="en-US" sz="1800" i="1" dirty="0"/>
              <a:t>v</a:t>
            </a:r>
            <a:r>
              <a:rPr lang="en-US" sz="1800" dirty="0"/>
              <a:t> = </a:t>
            </a:r>
            <a:r>
              <a:rPr lang="en-US" sz="1800" b="1" dirty="0">
                <a:solidFill>
                  <a:srgbClr val="CC0099"/>
                </a:solidFill>
              </a:rPr>
              <a:t>Max-Value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CC0099"/>
                </a:solidFill>
              </a:rPr>
              <a:t>−∞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00FF"/>
                </a:solidFill>
              </a:rPr>
              <a:t>∞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return the </a:t>
            </a:r>
            <a:r>
              <a:rPr lang="en-US" sz="1800" i="1" dirty="0"/>
              <a:t>action</a:t>
            </a:r>
            <a:r>
              <a:rPr lang="en-US" sz="1800" dirty="0"/>
              <a:t> from </a:t>
            </a:r>
            <a:r>
              <a:rPr lang="en-US" sz="1800" i="1" dirty="0"/>
              <a:t>node</a:t>
            </a:r>
            <a:r>
              <a:rPr lang="en-US" sz="1800" dirty="0"/>
              <a:t> with value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endParaRPr lang="en-US" sz="1800" dirty="0"/>
          </a:p>
          <a:p>
            <a:pPr marL="0" indent="0" defTabSz="457200">
              <a:buNone/>
            </a:pP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i="1" dirty="0">
                <a:solidFill>
                  <a:srgbClr val="CC0099"/>
                </a:solidFill>
              </a:rPr>
              <a:t>: </a:t>
            </a:r>
            <a:r>
              <a:rPr lang="en-US" sz="1800" i="1" dirty="0"/>
              <a:t>best alternative available to the Max player</a:t>
            </a:r>
          </a:p>
          <a:p>
            <a:pPr marL="0" indent="0" defTabSz="457200">
              <a:buNone/>
            </a:pP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i="1" dirty="0">
                <a:solidFill>
                  <a:srgbClr val="0000FF"/>
                </a:solidFill>
              </a:rPr>
              <a:t>: </a:t>
            </a:r>
            <a:r>
              <a:rPr lang="en-US" sz="1800" i="1" dirty="0"/>
              <a:t>best alternative available to the Min player</a:t>
            </a:r>
          </a:p>
          <a:p>
            <a:pPr marL="0" indent="0" defTabSz="457200">
              <a:buNone/>
            </a:pPr>
            <a:endParaRPr lang="en-US" sz="1800" dirty="0"/>
          </a:p>
          <a:p>
            <a:pPr marL="0" indent="0" defTabSz="457200">
              <a:buNone/>
            </a:pPr>
            <a:r>
              <a:rPr lang="en-US" sz="1800" b="1" dirty="0"/>
              <a:t>Function</a:t>
            </a:r>
            <a:r>
              <a:rPr lang="en-US" sz="1800" dirty="0"/>
              <a:t> </a:t>
            </a:r>
            <a:r>
              <a:rPr lang="en-US" sz="1800" i="1" dirty="0"/>
              <a:t>v</a:t>
            </a:r>
            <a:r>
              <a:rPr lang="en-US" sz="1800" dirty="0"/>
              <a:t> = </a:t>
            </a:r>
            <a:r>
              <a:rPr lang="en-US" sz="1800" b="1" dirty="0">
                <a:solidFill>
                  <a:srgbClr val="CC0099"/>
                </a:solidFill>
              </a:rPr>
              <a:t>Max-Value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if Terminal(</a:t>
            </a:r>
            <a:r>
              <a:rPr lang="en-US" sz="1800" i="1" dirty="0"/>
              <a:t>node</a:t>
            </a:r>
            <a:r>
              <a:rPr lang="en-US" sz="1800" dirty="0"/>
              <a:t>) return Utility(</a:t>
            </a:r>
            <a:r>
              <a:rPr lang="en-US" sz="1800" i="1" dirty="0"/>
              <a:t>node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</a:t>
            </a:r>
            <a:r>
              <a:rPr lang="en-US" sz="1800" i="1" dirty="0"/>
              <a:t>v</a:t>
            </a:r>
            <a:r>
              <a:rPr lang="en-US" sz="1800" dirty="0"/>
              <a:t> = −∞</a:t>
            </a:r>
          </a:p>
          <a:p>
            <a:pPr marL="0" indent="0" defTabSz="457200">
              <a:buNone/>
            </a:pPr>
            <a:r>
              <a:rPr lang="en-US" sz="1800" dirty="0"/>
              <a:t>	for each </a:t>
            </a:r>
            <a:r>
              <a:rPr lang="en-US" sz="1800" i="1" dirty="0"/>
              <a:t>action</a:t>
            </a:r>
            <a:r>
              <a:rPr lang="en-US" sz="1800" dirty="0"/>
              <a:t> from </a:t>
            </a:r>
            <a:r>
              <a:rPr lang="en-US" sz="1800" i="1" dirty="0"/>
              <a:t>node</a:t>
            </a:r>
          </a:p>
          <a:p>
            <a:pPr marL="0" indent="0" defTabSz="457200">
              <a:buNone/>
            </a:pPr>
            <a:r>
              <a:rPr lang="en-US" sz="1800" dirty="0"/>
              <a:t>		</a:t>
            </a:r>
            <a:r>
              <a:rPr lang="en-US" sz="1800" i="1" dirty="0"/>
              <a:t>v</a:t>
            </a:r>
            <a:r>
              <a:rPr lang="en-US" sz="1800" dirty="0"/>
              <a:t> = Max(</a:t>
            </a:r>
            <a:r>
              <a:rPr lang="en-US" sz="1800" i="1" dirty="0"/>
              <a:t>v</a:t>
            </a:r>
            <a:r>
              <a:rPr lang="en-US" sz="1800" dirty="0"/>
              <a:t>, </a:t>
            </a:r>
            <a:r>
              <a:rPr lang="en-US" sz="1800" b="1" dirty="0">
                <a:solidFill>
                  <a:srgbClr val="0000FF"/>
                </a:solidFill>
              </a:rPr>
              <a:t>Min-Value</a:t>
            </a:r>
            <a:r>
              <a:rPr lang="en-US" sz="1800" dirty="0"/>
              <a:t>(</a:t>
            </a:r>
            <a:r>
              <a:rPr lang="en-US" sz="1800" dirty="0" err="1"/>
              <a:t>Succ</a:t>
            </a:r>
            <a:r>
              <a:rPr lang="en-US" sz="1800" dirty="0"/>
              <a:t>(</a:t>
            </a:r>
            <a:r>
              <a:rPr lang="en-US" sz="1800" i="1" dirty="0"/>
              <a:t>node</a:t>
            </a:r>
            <a:r>
              <a:rPr lang="en-US" sz="1800" dirty="0"/>
              <a:t>, </a:t>
            </a:r>
            <a:r>
              <a:rPr lang="en-US" sz="1800" i="1" dirty="0"/>
              <a:t>action</a:t>
            </a:r>
            <a:r>
              <a:rPr lang="en-US" sz="1800" dirty="0"/>
              <a:t>), 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, 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))</a:t>
            </a:r>
          </a:p>
          <a:p>
            <a:pPr marL="0" indent="0" defTabSz="457200">
              <a:buNone/>
            </a:pPr>
            <a:r>
              <a:rPr lang="en-US" sz="1800" dirty="0"/>
              <a:t>		if </a:t>
            </a:r>
            <a:r>
              <a:rPr lang="en-US" sz="1800" i="1" dirty="0"/>
              <a:t>v</a:t>
            </a:r>
            <a:r>
              <a:rPr lang="en-US" sz="1800" dirty="0"/>
              <a:t> ≥ </a:t>
            </a:r>
            <a:r>
              <a:rPr lang="el-GR" sz="1800" i="1" dirty="0">
                <a:solidFill>
                  <a:srgbClr val="0000FF"/>
                </a:solidFill>
              </a:rPr>
              <a:t>β</a:t>
            </a:r>
            <a:r>
              <a:rPr lang="en-US" sz="1800" dirty="0"/>
              <a:t> return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r>
              <a:rPr lang="en-US" sz="1800" dirty="0"/>
              <a:t>		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 = Max(</a:t>
            </a:r>
            <a:r>
              <a:rPr lang="el-GR" sz="1800" i="1" dirty="0">
                <a:solidFill>
                  <a:srgbClr val="CC0099"/>
                </a:solidFill>
              </a:rPr>
              <a:t>α</a:t>
            </a:r>
            <a:r>
              <a:rPr lang="en-US" sz="1800" dirty="0"/>
              <a:t>, </a:t>
            </a:r>
            <a:r>
              <a:rPr lang="en-US" sz="1800" i="1" dirty="0"/>
              <a:t>v</a:t>
            </a:r>
            <a:r>
              <a:rPr lang="en-US" sz="1800" dirty="0"/>
              <a:t>)</a:t>
            </a:r>
          </a:p>
          <a:p>
            <a:pPr marL="0" indent="0" defTabSz="457200">
              <a:buNone/>
            </a:pPr>
            <a:r>
              <a:rPr lang="en-US" sz="1800" dirty="0"/>
              <a:t>	end for</a:t>
            </a:r>
          </a:p>
          <a:p>
            <a:pPr marL="0" indent="0" defTabSz="457200">
              <a:buNone/>
            </a:pPr>
            <a:r>
              <a:rPr lang="en-US" sz="1800" dirty="0"/>
              <a:t>	return </a:t>
            </a:r>
            <a:r>
              <a:rPr lang="en-US" sz="1800" i="1" dirty="0"/>
              <a:t>v</a:t>
            </a:r>
          </a:p>
          <a:p>
            <a:pPr marL="0" indent="0" defTabSz="457200">
              <a:buNone/>
            </a:pPr>
            <a:endParaRPr lang="en-US" sz="1800" dirty="0"/>
          </a:p>
        </p:txBody>
      </p:sp>
      <p:sp>
        <p:nvSpPr>
          <p:cNvPr id="4" name="Isosceles Triangle 3"/>
          <p:cNvSpPr/>
          <p:nvPr/>
        </p:nvSpPr>
        <p:spPr>
          <a:xfrm>
            <a:off x="8458200" y="13716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flipV="1">
            <a:off x="8229600" y="32004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flipV="1">
            <a:off x="7162800" y="3200400"/>
            <a:ext cx="6096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4" idx="3"/>
          </p:cNvCxnSpPr>
          <p:nvPr/>
        </p:nvCxnSpPr>
        <p:spPr>
          <a:xfrm flipH="1">
            <a:off x="7467600" y="1905000"/>
            <a:ext cx="1295400" cy="12954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3"/>
            <a:endCxn id="6" idx="3"/>
          </p:cNvCxnSpPr>
          <p:nvPr/>
        </p:nvCxnSpPr>
        <p:spPr>
          <a:xfrm flipH="1">
            <a:off x="8534400" y="1905000"/>
            <a:ext cx="228600" cy="12954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3"/>
          </p:cNvCxnSpPr>
          <p:nvPr/>
        </p:nvCxnSpPr>
        <p:spPr>
          <a:xfrm>
            <a:off x="8763000" y="1905000"/>
            <a:ext cx="1143000" cy="10668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068797" y="1371600"/>
            <a:ext cx="651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node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696201" y="3821668"/>
            <a:ext cx="1907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Succ</a:t>
            </a:r>
            <a:r>
              <a:rPr lang="en-US" dirty="0"/>
              <a:t>(</a:t>
            </a:r>
            <a:r>
              <a:rPr lang="en-US" i="1" dirty="0"/>
              <a:t>node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10601" y="2514600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action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9716869" y="2743201"/>
            <a:ext cx="5036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80257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pruning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600201"/>
            <a:ext cx="8458200" cy="4525963"/>
          </a:xfrm>
        </p:spPr>
        <p:txBody>
          <a:bodyPr/>
          <a:lstStyle/>
          <a:p>
            <a:r>
              <a:rPr lang="en-US" dirty="0"/>
              <a:t>Pruning does not affect final result</a:t>
            </a:r>
          </a:p>
          <a:p>
            <a:r>
              <a:rPr lang="en-US" dirty="0"/>
              <a:t>Amount of pruning depends on move ordering</a:t>
            </a:r>
          </a:p>
          <a:p>
            <a:pPr lvl="1"/>
            <a:r>
              <a:rPr lang="en-US" dirty="0"/>
              <a:t>Should start with the “best” moves (highest-value for MAX or lowest-value for MIN)</a:t>
            </a:r>
          </a:p>
          <a:p>
            <a:pPr lvl="1"/>
            <a:r>
              <a:rPr lang="en-US" dirty="0"/>
              <a:t>For chess, can try captures first, then threats, then forward moves, then backward moves</a:t>
            </a:r>
          </a:p>
          <a:p>
            <a:pPr lvl="1"/>
            <a:r>
              <a:rPr lang="en-US" dirty="0"/>
              <a:t>Can also try to remember “killer moves” from other branches of the tree</a:t>
            </a:r>
          </a:p>
          <a:p>
            <a:r>
              <a:rPr lang="en-US" dirty="0"/>
              <a:t>With perfect ordering, the time to find the best move is reduced to </a:t>
            </a:r>
            <a:r>
              <a:rPr lang="en-US" dirty="0">
                <a:solidFill>
                  <a:srgbClr val="CC0099"/>
                </a:solidFill>
              </a:rPr>
              <a:t>O(b</a:t>
            </a:r>
            <a:r>
              <a:rPr lang="en-US" baseline="30000" dirty="0">
                <a:solidFill>
                  <a:srgbClr val="CC0099"/>
                </a:solidFill>
              </a:rPr>
              <a:t>m/2</a:t>
            </a:r>
            <a:r>
              <a:rPr lang="en-US" dirty="0">
                <a:solidFill>
                  <a:srgbClr val="CC0099"/>
                </a:solidFill>
              </a:rPr>
              <a:t>)</a:t>
            </a:r>
            <a:r>
              <a:rPr lang="en-US" dirty="0"/>
              <a:t> from </a:t>
            </a:r>
            <a:r>
              <a:rPr lang="en-US" dirty="0">
                <a:solidFill>
                  <a:srgbClr val="CC0099"/>
                </a:solidFill>
              </a:rPr>
              <a:t>O(b</a:t>
            </a:r>
            <a:r>
              <a:rPr lang="en-US" baseline="30000" dirty="0">
                <a:solidFill>
                  <a:srgbClr val="CC0099"/>
                </a:solidFill>
              </a:rPr>
              <a:t>m</a:t>
            </a:r>
            <a:r>
              <a:rPr lang="en-US" dirty="0">
                <a:solidFill>
                  <a:srgbClr val="CC0099"/>
                </a:solidFill>
              </a:rPr>
              <a:t>)</a:t>
            </a:r>
          </a:p>
          <a:p>
            <a:pPr lvl="1"/>
            <a:r>
              <a:rPr lang="en-US" dirty="0"/>
              <a:t>Depth of search is effectively doubled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Limited-Horizon Computation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0861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vs. single-agent search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570038"/>
            <a:ext cx="8839200" cy="4525963"/>
          </a:xfrm>
        </p:spPr>
        <p:txBody>
          <a:bodyPr/>
          <a:lstStyle/>
          <a:p>
            <a:r>
              <a:rPr lang="en-US" dirty="0"/>
              <a:t>We don’t know how the opponent will act</a:t>
            </a:r>
          </a:p>
          <a:p>
            <a:pPr lvl="1"/>
            <a:r>
              <a:rPr lang="en-US" dirty="0"/>
              <a:t>The solution is not a fixed sequence of actions from start state to goal state, but a </a:t>
            </a:r>
            <a:r>
              <a:rPr lang="en-US" b="1" i="1" dirty="0">
                <a:solidFill>
                  <a:srgbClr val="CC0099"/>
                </a:solidFill>
              </a:rPr>
              <a:t>strategy</a:t>
            </a:r>
            <a:r>
              <a:rPr lang="en-US" b="1" dirty="0"/>
              <a:t> </a:t>
            </a:r>
            <a:r>
              <a:rPr lang="en-US" dirty="0"/>
              <a:t>or </a:t>
            </a:r>
            <a:r>
              <a:rPr lang="en-US" b="1" i="1" dirty="0">
                <a:solidFill>
                  <a:srgbClr val="CC0099"/>
                </a:solidFill>
              </a:rPr>
              <a:t>policy</a:t>
            </a:r>
            <a:r>
              <a:rPr lang="en-US" dirty="0"/>
              <a:t> (a mapping from state to best move in that state)</a:t>
            </a:r>
          </a:p>
        </p:txBody>
      </p:sp>
    </p:spTree>
    <p:extLst>
      <p:ext uri="{BB962C8B-B14F-4D97-AF65-F5344CB8AC3E}">
        <p14:creationId xmlns:p14="http://schemas.microsoft.com/office/powerpoint/2010/main" val="1731623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Games vs. single-agent search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570038"/>
            <a:ext cx="8839200" cy="4525963"/>
          </a:xfrm>
        </p:spPr>
        <p:txBody>
          <a:bodyPr/>
          <a:lstStyle/>
          <a:p>
            <a:r>
              <a:rPr lang="en-US" dirty="0"/>
              <a:t>We don’t know how the opponent will act</a:t>
            </a:r>
          </a:p>
          <a:p>
            <a:pPr lvl="1"/>
            <a:r>
              <a:rPr lang="en-US" dirty="0"/>
              <a:t>The solution is not a fixed sequence of actions from start state to goal state, but a </a:t>
            </a:r>
            <a:r>
              <a:rPr lang="en-US" b="1" i="1" dirty="0">
                <a:solidFill>
                  <a:srgbClr val="CC0099"/>
                </a:solidFill>
              </a:rPr>
              <a:t>strategy</a:t>
            </a:r>
            <a:r>
              <a:rPr lang="en-US" b="1" dirty="0"/>
              <a:t> </a:t>
            </a:r>
            <a:r>
              <a:rPr lang="en-US" dirty="0"/>
              <a:t>or </a:t>
            </a:r>
            <a:r>
              <a:rPr lang="en-US" b="1" i="1" dirty="0">
                <a:solidFill>
                  <a:srgbClr val="CC0099"/>
                </a:solidFill>
              </a:rPr>
              <a:t>policy</a:t>
            </a:r>
            <a:r>
              <a:rPr lang="en-US" dirty="0"/>
              <a:t> (a mapping from state to best move in that state)</a:t>
            </a:r>
          </a:p>
          <a:p>
            <a:r>
              <a:rPr lang="en-US" dirty="0"/>
              <a:t>Efficiency is critical to playing well</a:t>
            </a:r>
          </a:p>
          <a:p>
            <a:pPr lvl="1"/>
            <a:r>
              <a:rPr lang="en-US" dirty="0"/>
              <a:t>The time to make a move is limited</a:t>
            </a:r>
          </a:p>
          <a:p>
            <a:pPr lvl="1"/>
            <a:r>
              <a:rPr lang="en-US" dirty="0"/>
              <a:t>The branching factor, search depth, and number of terminal configurations are huge</a:t>
            </a:r>
          </a:p>
          <a:p>
            <a:pPr lvl="2"/>
            <a:r>
              <a:rPr lang="en-US" dirty="0"/>
              <a:t>In chess, </a:t>
            </a:r>
            <a:r>
              <a:rPr lang="en-US" dirty="0">
                <a:solidFill>
                  <a:srgbClr val="CC0099"/>
                </a:solidFill>
              </a:rPr>
              <a:t>branching factor ≈ 35 </a:t>
            </a:r>
            <a:r>
              <a:rPr lang="en-US" dirty="0"/>
              <a:t>and </a:t>
            </a:r>
            <a:r>
              <a:rPr lang="en-US" dirty="0">
                <a:solidFill>
                  <a:srgbClr val="CC0099"/>
                </a:solidFill>
              </a:rPr>
              <a:t>depth ≈ 100</a:t>
            </a:r>
            <a:r>
              <a:rPr lang="en-US" dirty="0"/>
              <a:t>, giving a search tree of </a:t>
            </a:r>
            <a:r>
              <a:rPr lang="en-US" dirty="0">
                <a:solidFill>
                  <a:srgbClr val="CC0099"/>
                </a:solidFill>
              </a:rPr>
              <a:t>10</a:t>
            </a:r>
            <a:r>
              <a:rPr lang="en-US" baseline="30000" dirty="0">
                <a:solidFill>
                  <a:srgbClr val="CC0099"/>
                </a:solidFill>
              </a:rPr>
              <a:t>154</a:t>
            </a:r>
            <a:r>
              <a:rPr lang="en-US" dirty="0"/>
              <a:t> nodes</a:t>
            </a:r>
          </a:p>
          <a:p>
            <a:pPr lvl="3"/>
            <a:r>
              <a:rPr lang="en-US" sz="1600" dirty="0"/>
              <a:t>Number of atoms in the observable universe ≈ </a:t>
            </a:r>
            <a:r>
              <a:rPr lang="en-US" sz="1600" dirty="0">
                <a:solidFill>
                  <a:srgbClr val="CC0099"/>
                </a:solidFill>
              </a:rPr>
              <a:t>10</a:t>
            </a:r>
            <a:r>
              <a:rPr lang="en-US" sz="1600" baseline="30000" dirty="0">
                <a:solidFill>
                  <a:srgbClr val="CC0099"/>
                </a:solidFill>
              </a:rPr>
              <a:t>80</a:t>
            </a:r>
            <a:endParaRPr lang="en-US" sz="1600" dirty="0">
              <a:solidFill>
                <a:srgbClr val="CC0099"/>
              </a:solidFill>
            </a:endParaRPr>
          </a:p>
          <a:p>
            <a:pPr lvl="1"/>
            <a:r>
              <a:rPr lang="en-US" dirty="0"/>
              <a:t>This rules out searching all the way to the end of the game</a:t>
            </a:r>
          </a:p>
        </p:txBody>
      </p:sp>
    </p:spTree>
    <p:extLst>
      <p:ext uri="{BB962C8B-B14F-4D97-AF65-F5344CB8AC3E}">
        <p14:creationId xmlns:p14="http://schemas.microsoft.com/office/powerpoint/2010/main" val="1767269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382000" cy="1143000"/>
          </a:xfrm>
        </p:spPr>
        <p:txBody>
          <a:bodyPr/>
          <a:lstStyle/>
          <a:p>
            <a:r>
              <a:rPr lang="en-US" dirty="0"/>
              <a:t>Evaluation function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600201"/>
            <a:ext cx="8915400" cy="4525963"/>
          </a:xfrm>
        </p:spPr>
        <p:txBody>
          <a:bodyPr/>
          <a:lstStyle/>
          <a:p>
            <a:r>
              <a:rPr lang="en-US" sz="2400" dirty="0"/>
              <a:t>Cut off search at a certain depth and compute the value of an </a:t>
            </a:r>
            <a:r>
              <a:rPr lang="en-US" sz="2400" b="1" dirty="0"/>
              <a:t>evaluation function </a:t>
            </a:r>
            <a:r>
              <a:rPr lang="en-US" sz="2400" dirty="0"/>
              <a:t>for a state instead of its </a:t>
            </a:r>
            <a:r>
              <a:rPr lang="en-US" sz="2400" dirty="0" err="1"/>
              <a:t>minimax</a:t>
            </a:r>
            <a:r>
              <a:rPr lang="en-US" sz="2400" dirty="0"/>
              <a:t> value</a:t>
            </a:r>
          </a:p>
          <a:p>
            <a:pPr lvl="1"/>
            <a:r>
              <a:rPr lang="en-US" sz="2000" dirty="0"/>
              <a:t>The evaluation function may be thought of as the probability of winning from a given state or the </a:t>
            </a:r>
            <a:r>
              <a:rPr lang="en-US" sz="2000" i="1" dirty="0"/>
              <a:t>expected value</a:t>
            </a:r>
            <a:r>
              <a:rPr lang="en-US" sz="2000" dirty="0"/>
              <a:t> of that state</a:t>
            </a:r>
          </a:p>
          <a:p>
            <a:r>
              <a:rPr lang="en-US" sz="2400" dirty="0"/>
              <a:t>A common evaluation function is a weighted sum of </a:t>
            </a:r>
            <a:r>
              <a:rPr lang="en-US" sz="2400" i="1" dirty="0"/>
              <a:t>features</a:t>
            </a:r>
            <a:r>
              <a:rPr lang="en-US" sz="2400" dirty="0"/>
              <a:t>:</a:t>
            </a:r>
            <a:br>
              <a:rPr lang="en-US" sz="2400" dirty="0"/>
            </a:br>
            <a:endParaRPr lang="en-US" sz="800" dirty="0"/>
          </a:p>
          <a:p>
            <a:pPr algn="ctr">
              <a:buFontTx/>
              <a:buNone/>
            </a:pPr>
            <a:r>
              <a:rPr lang="en-US" sz="2400" b="1" i="1" dirty="0" err="1">
                <a:solidFill>
                  <a:srgbClr val="CC0099"/>
                </a:solidFill>
              </a:rPr>
              <a:t>Eval</a:t>
            </a:r>
            <a:r>
              <a:rPr lang="en-US" sz="2400" b="1" i="1" dirty="0">
                <a:solidFill>
                  <a:srgbClr val="CC0099"/>
                </a:solidFill>
              </a:rPr>
              <a:t>(s) = w</a:t>
            </a:r>
            <a:r>
              <a:rPr lang="en-US" sz="2400" b="1" i="1" baseline="-25000" dirty="0">
                <a:solidFill>
                  <a:srgbClr val="CC0099"/>
                </a:solidFill>
              </a:rPr>
              <a:t>1 </a:t>
            </a:r>
            <a:r>
              <a:rPr lang="en-US" sz="2400" b="1" i="1" dirty="0">
                <a:solidFill>
                  <a:srgbClr val="CC0099"/>
                </a:solidFill>
              </a:rPr>
              <a:t>f</a:t>
            </a:r>
            <a:r>
              <a:rPr lang="en-US" sz="2400" b="1" i="1" baseline="-25000" dirty="0">
                <a:solidFill>
                  <a:srgbClr val="CC0099"/>
                </a:solidFill>
              </a:rPr>
              <a:t>1</a:t>
            </a:r>
            <a:r>
              <a:rPr lang="en-US" sz="2400" b="1" i="1" dirty="0">
                <a:solidFill>
                  <a:srgbClr val="CC0099"/>
                </a:solidFill>
              </a:rPr>
              <a:t>(s) + w</a:t>
            </a:r>
            <a:r>
              <a:rPr lang="en-US" sz="2400" b="1" i="1" baseline="-25000" dirty="0">
                <a:solidFill>
                  <a:srgbClr val="CC0099"/>
                </a:solidFill>
              </a:rPr>
              <a:t>2 </a:t>
            </a:r>
            <a:r>
              <a:rPr lang="en-US" sz="2400" b="1" i="1" dirty="0">
                <a:solidFill>
                  <a:srgbClr val="CC0099"/>
                </a:solidFill>
              </a:rPr>
              <a:t>f</a:t>
            </a:r>
            <a:r>
              <a:rPr lang="en-US" sz="2400" b="1" i="1" baseline="-25000" dirty="0">
                <a:solidFill>
                  <a:srgbClr val="CC0099"/>
                </a:solidFill>
              </a:rPr>
              <a:t>2</a:t>
            </a:r>
            <a:r>
              <a:rPr lang="en-US" sz="2400" b="1" i="1" dirty="0">
                <a:solidFill>
                  <a:srgbClr val="CC0099"/>
                </a:solidFill>
              </a:rPr>
              <a:t>(s) + … + </a:t>
            </a:r>
            <a:r>
              <a:rPr lang="en-US" sz="2400" b="1" i="1" dirty="0" err="1">
                <a:solidFill>
                  <a:srgbClr val="CC0099"/>
                </a:solidFill>
              </a:rPr>
              <a:t>w</a:t>
            </a:r>
            <a:r>
              <a:rPr lang="en-US" sz="2400" b="1" i="1" baseline="-25000" dirty="0" err="1">
                <a:solidFill>
                  <a:srgbClr val="CC0099"/>
                </a:solidFill>
              </a:rPr>
              <a:t>n</a:t>
            </a:r>
            <a:r>
              <a:rPr lang="en-US" sz="2400" b="1" i="1" baseline="-25000" dirty="0">
                <a:solidFill>
                  <a:srgbClr val="CC0099"/>
                </a:solidFill>
              </a:rPr>
              <a:t> </a:t>
            </a:r>
            <a:r>
              <a:rPr lang="en-US" sz="2400" b="1" i="1" dirty="0">
                <a:solidFill>
                  <a:srgbClr val="CC0099"/>
                </a:solidFill>
              </a:rPr>
              <a:t>f</a:t>
            </a:r>
            <a:r>
              <a:rPr lang="en-US" sz="2400" b="1" i="1" baseline="-25000" dirty="0">
                <a:solidFill>
                  <a:srgbClr val="CC0099"/>
                </a:solidFill>
              </a:rPr>
              <a:t>n</a:t>
            </a:r>
            <a:r>
              <a:rPr lang="en-US" sz="2400" b="1" i="1" dirty="0">
                <a:solidFill>
                  <a:srgbClr val="CC0099"/>
                </a:solidFill>
              </a:rPr>
              <a:t>(s)</a:t>
            </a:r>
            <a:br>
              <a:rPr lang="en-US" sz="2400" dirty="0"/>
            </a:br>
            <a:endParaRPr lang="en-US" sz="800" dirty="0"/>
          </a:p>
          <a:p>
            <a:pPr lvl="1"/>
            <a:r>
              <a:rPr lang="en-US" sz="2000" dirty="0"/>
              <a:t>For chess, </a:t>
            </a:r>
            <a:r>
              <a:rPr lang="en-US" sz="2000" b="1" i="1" dirty="0">
                <a:solidFill>
                  <a:srgbClr val="CC0099"/>
                </a:solidFill>
              </a:rPr>
              <a:t>w</a:t>
            </a:r>
            <a:r>
              <a:rPr lang="en-US" sz="2000" b="1" i="1" baseline="-25000" dirty="0">
                <a:solidFill>
                  <a:srgbClr val="CC0099"/>
                </a:solidFill>
              </a:rPr>
              <a:t>k</a:t>
            </a:r>
            <a:r>
              <a:rPr lang="en-US" sz="2000" dirty="0"/>
              <a:t> may be the </a:t>
            </a:r>
            <a:r>
              <a:rPr lang="en-US" sz="2000" b="1" dirty="0"/>
              <a:t>material value</a:t>
            </a:r>
            <a:r>
              <a:rPr lang="en-US" sz="2000" dirty="0"/>
              <a:t> of a piece (pawn = 1, </a:t>
            </a:r>
            <a:br>
              <a:rPr lang="en-US" sz="2000" dirty="0"/>
            </a:br>
            <a:r>
              <a:rPr lang="en-US" sz="2000" dirty="0"/>
              <a:t>knight = 3, rook = 5, queen = 9) and </a:t>
            </a:r>
            <a:r>
              <a:rPr lang="en-US" sz="2000" b="1" i="1" dirty="0" err="1">
                <a:solidFill>
                  <a:srgbClr val="CC0099"/>
                </a:solidFill>
              </a:rPr>
              <a:t>f</a:t>
            </a:r>
            <a:r>
              <a:rPr lang="en-US" sz="2000" b="1" i="1" baseline="-25000" dirty="0" err="1">
                <a:solidFill>
                  <a:srgbClr val="CC0099"/>
                </a:solidFill>
              </a:rPr>
              <a:t>k</a:t>
            </a:r>
            <a:r>
              <a:rPr lang="en-US" sz="2000" b="1" i="1" dirty="0">
                <a:solidFill>
                  <a:srgbClr val="CC0099"/>
                </a:solidFill>
              </a:rPr>
              <a:t>(s)</a:t>
            </a:r>
            <a:r>
              <a:rPr lang="en-US" sz="2000" dirty="0"/>
              <a:t> may be the advantage in terms of that piece</a:t>
            </a:r>
          </a:p>
          <a:p>
            <a:r>
              <a:rPr lang="en-US" sz="2400" dirty="0"/>
              <a:t>Evaluation functions may be </a:t>
            </a:r>
            <a:r>
              <a:rPr lang="en-US" sz="2400" i="1" dirty="0"/>
              <a:t>learned</a:t>
            </a:r>
            <a:r>
              <a:rPr lang="en-US" sz="2400" dirty="0"/>
              <a:t> from game databases or by having the program play many games against itself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Cutting off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Horizon effect:</a:t>
            </a:r>
            <a:r>
              <a:rPr lang="en-US" dirty="0"/>
              <a:t> you may incorrectly estimate the value of a state by overlooking an event that is just beyond the depth limit</a:t>
            </a:r>
          </a:p>
          <a:p>
            <a:pPr lvl="1"/>
            <a:r>
              <a:rPr lang="en-US" dirty="0"/>
              <a:t>For example, a damaging move by the opponent that can be delayed but not avoided</a:t>
            </a:r>
          </a:p>
          <a:p>
            <a:r>
              <a:rPr lang="en-US" dirty="0"/>
              <a:t>Possible remedies</a:t>
            </a:r>
          </a:p>
          <a:p>
            <a:pPr lvl="1"/>
            <a:r>
              <a:rPr lang="en-US" b="1" dirty="0"/>
              <a:t>Quiescence search:</a:t>
            </a:r>
            <a:r>
              <a:rPr lang="en-US" dirty="0"/>
              <a:t> do not cut off search at positions that are unstable – for example, are you about to lose an important piece?</a:t>
            </a:r>
          </a:p>
          <a:p>
            <a:pPr lvl="1"/>
            <a:r>
              <a:rPr lang="en-US" b="1" dirty="0"/>
              <a:t>Singular extension: </a:t>
            </a:r>
            <a:r>
              <a:rPr lang="en-US" dirty="0"/>
              <a:t>a strong move that should be tried when the normal depth limit is reached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00201"/>
            <a:ext cx="8686800" cy="4525963"/>
          </a:xfrm>
        </p:spPr>
        <p:txBody>
          <a:bodyPr/>
          <a:lstStyle/>
          <a:p>
            <a:r>
              <a:rPr lang="en-US" b="1" dirty="0"/>
              <a:t>Transposition table </a:t>
            </a:r>
            <a:r>
              <a:rPr lang="en-US" dirty="0"/>
              <a:t>to store previously expanded states</a:t>
            </a:r>
          </a:p>
          <a:p>
            <a:r>
              <a:rPr lang="en-US" b="1" dirty="0"/>
              <a:t>Forward pruning </a:t>
            </a:r>
            <a:r>
              <a:rPr lang="en-US" dirty="0"/>
              <a:t>to avoid considering all possible moves</a:t>
            </a:r>
          </a:p>
          <a:p>
            <a:r>
              <a:rPr lang="en-US" b="1" dirty="0"/>
              <a:t>Lookup tables </a:t>
            </a:r>
            <a:r>
              <a:rPr lang="en-US" dirty="0"/>
              <a:t>for opening moves and endgames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en-US" dirty="0"/>
              <a:t>Chess playing systems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143001"/>
            <a:ext cx="8610600" cy="4983163"/>
          </a:xfrm>
        </p:spPr>
        <p:txBody>
          <a:bodyPr>
            <a:normAutofit lnSpcReduction="10000"/>
          </a:bodyPr>
          <a:lstStyle/>
          <a:p>
            <a:pPr marL="590550" indent="-533400"/>
            <a:r>
              <a:rPr lang="en-US" sz="2400" dirty="0"/>
              <a:t>Baseline system: 200 million node </a:t>
            </a:r>
            <a:r>
              <a:rPr lang="en-US" sz="2400" dirty="0" err="1"/>
              <a:t>evalutions</a:t>
            </a:r>
            <a:r>
              <a:rPr lang="en-US" sz="2400" dirty="0"/>
              <a:t> per move </a:t>
            </a:r>
            <a:br>
              <a:rPr lang="en-US" sz="2400" dirty="0"/>
            </a:br>
            <a:r>
              <a:rPr lang="en-US" sz="2400" dirty="0"/>
              <a:t>(3 min), </a:t>
            </a:r>
            <a:r>
              <a:rPr lang="en-US" sz="2400" dirty="0" err="1"/>
              <a:t>minimax</a:t>
            </a:r>
            <a:r>
              <a:rPr lang="en-US" sz="2400" dirty="0"/>
              <a:t> with a decent evaluation function and quiescence search</a:t>
            </a:r>
          </a:p>
          <a:p>
            <a:pPr marL="990600" lvl="1" indent="-533400"/>
            <a:r>
              <a:rPr lang="en-US" dirty="0">
                <a:solidFill>
                  <a:srgbClr val="CC0099"/>
                </a:solidFill>
              </a:rPr>
              <a:t>5-ply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≈ </a:t>
            </a:r>
            <a:r>
              <a:rPr lang="en-US" dirty="0"/>
              <a:t>human novice</a:t>
            </a:r>
          </a:p>
          <a:p>
            <a:pPr marL="590550" indent="-533400"/>
            <a:r>
              <a:rPr lang="en-US" sz="2400" dirty="0"/>
              <a:t>Add alpha-beta pruning</a:t>
            </a:r>
          </a:p>
          <a:p>
            <a:pPr marL="990600" lvl="1" indent="-533400"/>
            <a:r>
              <a:rPr lang="en-US" dirty="0">
                <a:solidFill>
                  <a:srgbClr val="CC0099"/>
                </a:solidFill>
              </a:rPr>
              <a:t>10-ply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≈</a:t>
            </a:r>
            <a:r>
              <a:rPr lang="en-US" dirty="0"/>
              <a:t> typical PC, experienced player</a:t>
            </a:r>
          </a:p>
          <a:p>
            <a:pPr marL="590550" indent="-533400"/>
            <a:r>
              <a:rPr lang="en-US" sz="2400" dirty="0"/>
              <a:t>Deep Blue: 30 billion evaluations per move, singular extensions, evaluation function with 8000 features, </a:t>
            </a:r>
            <a:br>
              <a:rPr lang="en-US" sz="2400" dirty="0"/>
            </a:br>
            <a:r>
              <a:rPr lang="en-US" sz="2400" dirty="0"/>
              <a:t>large databases of opening and endgame moves</a:t>
            </a:r>
          </a:p>
          <a:p>
            <a:pPr marL="990600" lvl="1" indent="-533400"/>
            <a:r>
              <a:rPr lang="en-US" dirty="0">
                <a:solidFill>
                  <a:srgbClr val="CC0099"/>
                </a:solidFill>
              </a:rPr>
              <a:t>14-ply</a:t>
            </a:r>
            <a:r>
              <a:rPr lang="en-US" dirty="0"/>
              <a:t> </a:t>
            </a:r>
            <a:r>
              <a:rPr lang="en-US" dirty="0">
                <a:cs typeface="Arial" charset="0"/>
              </a:rPr>
              <a:t>≈</a:t>
            </a:r>
            <a:r>
              <a:rPr lang="en-US" dirty="0"/>
              <a:t> Garry Kasparov</a:t>
            </a:r>
          </a:p>
          <a:p>
            <a:pPr marL="590550" indent="-533400"/>
            <a:r>
              <a:rPr lang="en-US" sz="2400" dirty="0"/>
              <a:t>More recent state of the art (</a:t>
            </a:r>
            <a:r>
              <a:rPr lang="en-US" sz="2400" dirty="0">
                <a:hlinkClick r:id="rId3"/>
              </a:rPr>
              <a:t>Hydra</a:t>
            </a:r>
            <a:r>
              <a:rPr lang="en-US" sz="2400" dirty="0"/>
              <a:t>, ca. 2006): 36 billion evaluations per second, advanced pruning techniques</a:t>
            </a:r>
          </a:p>
          <a:p>
            <a:pPr marL="990600" lvl="1" indent="-533400"/>
            <a:r>
              <a:rPr lang="en-US" dirty="0">
                <a:solidFill>
                  <a:srgbClr val="CC0099"/>
                </a:solidFill>
              </a:rPr>
              <a:t>18-ply</a:t>
            </a:r>
            <a:r>
              <a:rPr lang="en-US" dirty="0">
                <a:cs typeface="Arial" charset="0"/>
              </a:rPr>
              <a:t> ≈</a:t>
            </a:r>
            <a:r>
              <a:rPr lang="en-US" dirty="0"/>
              <a:t> better than any human alive?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/>
              <a:t>A zero-sum game can be expressed as a minimax tree</a:t>
            </a:r>
          </a:p>
          <a:p>
            <a:r>
              <a:rPr lang="en-US" altLang="ja-JP" dirty="0"/>
              <a:t>Alpha-beta pruning finds the correct solution.  In the best case, it has half the exponent of minimax (can search twice as deeply with a given computational complexity).</a:t>
            </a:r>
          </a:p>
          <a:p>
            <a:r>
              <a:rPr lang="en-US" altLang="ja-JP" dirty="0"/>
              <a:t>Limited-horizon search is always necessary (you can’t search to the end of the game), and always suboptimal.</a:t>
            </a:r>
          </a:p>
          <a:p>
            <a:pPr lvl="1"/>
            <a:r>
              <a:rPr kumimoji="1" lang="en-US" altLang="ja-JP" dirty="0"/>
              <a:t>Estimate your utility, at the end of your horizon, using some type of learned utility function</a:t>
            </a:r>
          </a:p>
          <a:p>
            <a:pPr lvl="1"/>
            <a:r>
              <a:rPr lang="en-US" altLang="ja-JP" dirty="0"/>
              <a:t>Quiescence search: don’t cut off the search in an unstable position (need some way to measure “stability”)</a:t>
            </a:r>
          </a:p>
          <a:p>
            <a:pPr lvl="1"/>
            <a:r>
              <a:rPr kumimoji="1" lang="en-US" altLang="ja-JP" dirty="0"/>
              <a:t>Singular extension: have one or two “super-moves” that you can test at the end of your horizon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886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1466</Words>
  <Application>Microsoft Macintosh PowerPoint</Application>
  <PresentationFormat>Widescreen</PresentationFormat>
  <Paragraphs>265</Paragraphs>
  <Slides>38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Cambria Math</vt:lpstr>
      <vt:lpstr>Tahoma</vt:lpstr>
      <vt:lpstr>Times New Roman</vt:lpstr>
      <vt:lpstr>Wingdings</vt:lpstr>
      <vt:lpstr>Office Theme</vt:lpstr>
      <vt:lpstr>CS440/ECE448 Lecture 8: Two-Player Games</vt:lpstr>
      <vt:lpstr>Why study games?</vt:lpstr>
      <vt:lpstr>Game AI: Origins</vt:lpstr>
      <vt:lpstr>Types of game environments</vt:lpstr>
      <vt:lpstr>Zero-sum Games</vt:lpstr>
      <vt:lpstr>Alternating two-player zero-sum games</vt:lpstr>
      <vt:lpstr>Games vs. single-agent search</vt:lpstr>
      <vt:lpstr>Game tree</vt:lpstr>
      <vt:lpstr>PowerPoint Presentation</vt:lpstr>
      <vt:lpstr>A more abstract game tree</vt:lpstr>
      <vt:lpstr>Minimax Search</vt:lpstr>
      <vt:lpstr>The rules of every game</vt:lpstr>
      <vt:lpstr>Game tree search</vt:lpstr>
      <vt:lpstr>Computing the minimax value of a node</vt:lpstr>
      <vt:lpstr>Optimality of minimax</vt:lpstr>
      <vt:lpstr>More general games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Alpha-beta pruning</vt:lpstr>
      <vt:lpstr>Limited-Horizon Computation</vt:lpstr>
      <vt:lpstr>Games vs. single-agent search</vt:lpstr>
      <vt:lpstr>Games vs. single-agent search</vt:lpstr>
      <vt:lpstr>Evaluation function</vt:lpstr>
      <vt:lpstr>Cutting off search</vt:lpstr>
      <vt:lpstr>Advanced techniques</vt:lpstr>
      <vt:lpstr>Chess playing systems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CS440/ECE448 Lecture 9: Minimax Search</dc:title>
  <dc:creator>Mark Hasegawa-Johnson</dc:creator>
  <cp:lastModifiedBy>Hasegawa-Johnson, Mark Allan</cp:lastModifiedBy>
  <cp:revision>18</cp:revision>
  <dcterms:created xsi:type="dcterms:W3CDTF">2017-09-26T00:41:02Z</dcterms:created>
  <dcterms:modified xsi:type="dcterms:W3CDTF">2019-02-05T00:15:43Z</dcterms:modified>
</cp:coreProperties>
</file>